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5"/>
  </p:sldMasterIdLst>
  <p:sldIdLst>
    <p:sldId id="270" r:id="rId6"/>
  </p:sldIdLst>
  <p:sldSz cx="15119350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 userDrawn="1">
          <p15:clr>
            <a:srgbClr val="A4A3A4"/>
          </p15:clr>
        </p15:guide>
        <p15:guide id="2" pos="476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D71103-7C4F-61B6-4D42-B7F5FA10E4FA}" name="Wakeham, Jess" initials="WJ" userId="S::jess.wakeham@apsc.gov.au::33f2561b-2880-46c8-a5b9-2e6a7f9f05f6" providerId="AD"/>
  <p188:author id="{BE14F335-D1D6-1F01-EC8B-5F62B2AEEC9F}" name="Box, Tamara" initials="TB" userId="S::Tamara.Box@apsc.gov.au::486709da-8be5-4efb-b449-fcfc8101c2f6" providerId="AD"/>
  <p188:author id="{1015A0BB-4B10-02AA-9801-E17949FA7FD9}" name="Carey, Kristy" initials="CK" userId="S::kristy.carey@apsc.gov.au::03ac1bd9-fbe0-48fa-b13b-80ded7f10080" providerId="AD"/>
  <p188:author id="{2186E3D0-D43B-6793-0C46-D07267CEDC4A}" name="Barber, Kylie" initials="BK" userId="S::kylie.barber@apsc.gov.au::8ac8d767-daa3-47b3-bf9c-2bbaf48e013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0B805"/>
    <a:srgbClr val="4DA3AB"/>
    <a:srgbClr val="B97404"/>
    <a:srgbClr val="AC1749"/>
    <a:srgbClr val="053A68"/>
    <a:srgbClr val="544A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" dt="2026-11-01T23:10:42.139"/>
    <p1510:client id="{C28678E9-5148-466A-A660-57DAB1A73152}" v="16" dt="2026-11-02T00:06:14.7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1572" y="90"/>
      </p:cViewPr>
      <p:guideLst>
        <p:guide orient="horz" pos="3368"/>
        <p:guide pos="476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3951" y="1749795"/>
            <a:ext cx="12851448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89919" y="5615678"/>
            <a:ext cx="11339513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083AE-3DF8-443C-BF67-C85D12B5B3CD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6126-2DAE-4591-9B31-D5C8D28041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21668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083AE-3DF8-443C-BF67-C85D12B5B3CD}" type="datetimeFigureOut">
              <a:rPr lang="en-AU" smtClean="0"/>
              <a:pPr/>
              <a:t>2/11/2026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6126-2DAE-4591-9B31-D5C8D28041C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4513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1582" y="2665532"/>
            <a:ext cx="13040439" cy="4447496"/>
          </a:xfrm>
        </p:spPr>
        <p:txBody>
          <a:bodyPr anchor="b"/>
          <a:lstStyle>
            <a:lvl1pPr>
              <a:defRPr sz="9354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1582" y="7155103"/>
            <a:ext cx="13040439" cy="2338833"/>
          </a:xfrm>
        </p:spPr>
        <p:txBody>
          <a:bodyPr/>
          <a:lstStyle>
            <a:lvl1pPr marL="0" indent="0">
              <a:buNone/>
              <a:defRPr sz="3742">
                <a:solidFill>
                  <a:schemeClr val="tx1"/>
                </a:solidFill>
              </a:defRPr>
            </a:lvl1pPr>
            <a:lvl2pPr marL="712775" indent="0">
              <a:buNone/>
              <a:defRPr sz="3118">
                <a:solidFill>
                  <a:schemeClr val="tx1">
                    <a:tint val="75000"/>
                  </a:schemeClr>
                </a:solidFill>
              </a:defRPr>
            </a:lvl2pPr>
            <a:lvl3pPr marL="1425550" indent="0">
              <a:buNone/>
              <a:defRPr sz="2806">
                <a:solidFill>
                  <a:schemeClr val="tx1">
                    <a:tint val="75000"/>
                  </a:schemeClr>
                </a:solidFill>
              </a:defRPr>
            </a:lvl3pPr>
            <a:lvl4pPr marL="21383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4pPr>
            <a:lvl5pPr marL="285109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5pPr>
            <a:lvl6pPr marL="356387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6pPr>
            <a:lvl7pPr marL="4276649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7pPr>
            <a:lvl8pPr marL="4989424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8pPr>
            <a:lvl9pPr marL="5702198" indent="0">
              <a:buNone/>
              <a:defRPr sz="249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083AE-3DF8-443C-BF67-C85D12B5B3CD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6126-2DAE-4591-9B31-D5C8D28041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47326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39455" y="2846200"/>
            <a:ext cx="6425724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54171" y="2846200"/>
            <a:ext cx="6425724" cy="678385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083AE-3DF8-443C-BF67-C85D12B5B3CD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6126-2DAE-4591-9B31-D5C8D28041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8074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569242"/>
            <a:ext cx="13040439" cy="206659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1426" y="2620980"/>
            <a:ext cx="63961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426" y="3905482"/>
            <a:ext cx="6396193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654172" y="2620980"/>
            <a:ext cx="6427693" cy="1284502"/>
          </a:xfrm>
        </p:spPr>
        <p:txBody>
          <a:bodyPr anchor="b"/>
          <a:lstStyle>
            <a:lvl1pPr marL="0" indent="0">
              <a:buNone/>
              <a:defRPr sz="3742" b="1"/>
            </a:lvl1pPr>
            <a:lvl2pPr marL="712775" indent="0">
              <a:buNone/>
              <a:defRPr sz="3118" b="1"/>
            </a:lvl2pPr>
            <a:lvl3pPr marL="1425550" indent="0">
              <a:buNone/>
              <a:defRPr sz="2806" b="1"/>
            </a:lvl3pPr>
            <a:lvl4pPr marL="2138324" indent="0">
              <a:buNone/>
              <a:defRPr sz="2494" b="1"/>
            </a:lvl4pPr>
            <a:lvl5pPr marL="2851099" indent="0">
              <a:buNone/>
              <a:defRPr sz="2494" b="1"/>
            </a:lvl5pPr>
            <a:lvl6pPr marL="3563874" indent="0">
              <a:buNone/>
              <a:defRPr sz="2494" b="1"/>
            </a:lvl6pPr>
            <a:lvl7pPr marL="4276649" indent="0">
              <a:buNone/>
              <a:defRPr sz="2494" b="1"/>
            </a:lvl7pPr>
            <a:lvl8pPr marL="4989424" indent="0">
              <a:buNone/>
              <a:defRPr sz="2494" b="1"/>
            </a:lvl8pPr>
            <a:lvl9pPr marL="5702198" indent="0">
              <a:buNone/>
              <a:defRPr sz="2494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654172" y="3905482"/>
            <a:ext cx="6427693" cy="57443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083AE-3DF8-443C-BF67-C85D12B5B3CD}" type="datetimeFigureOut">
              <a:rPr lang="en-AU" smtClean="0"/>
              <a:pPr/>
              <a:t>2/11/2026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6126-2DAE-4591-9B31-D5C8D28041C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95623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083AE-3DF8-443C-BF67-C85D12B5B3CD}" type="datetimeFigureOut">
              <a:rPr lang="en-AU" smtClean="0"/>
              <a:pPr/>
              <a:t>2/11/2026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6126-2DAE-4591-9B31-D5C8D28041C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5733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083AE-3DF8-443C-BF67-C85D12B5B3CD}" type="datetimeFigureOut">
              <a:rPr lang="en-AU" smtClean="0"/>
              <a:pPr/>
              <a:t>2/11/2026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6126-2DAE-4591-9B31-D5C8D28041C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883244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7693" y="1539425"/>
            <a:ext cx="7654171" cy="7598117"/>
          </a:xfrm>
        </p:spPr>
        <p:txBody>
          <a:bodyPr/>
          <a:lstStyle>
            <a:lvl1pPr>
              <a:defRPr sz="4989"/>
            </a:lvl1pPr>
            <a:lvl2pPr>
              <a:defRPr sz="4365"/>
            </a:lvl2pPr>
            <a:lvl3pPr>
              <a:defRPr sz="3742"/>
            </a:lvl3pPr>
            <a:lvl4pPr>
              <a:defRPr sz="3118"/>
            </a:lvl4pPr>
            <a:lvl5pPr>
              <a:defRPr sz="3118"/>
            </a:lvl5pPr>
            <a:lvl6pPr>
              <a:defRPr sz="3118"/>
            </a:lvl6pPr>
            <a:lvl7pPr>
              <a:defRPr sz="3118"/>
            </a:lvl7pPr>
            <a:lvl8pPr>
              <a:defRPr sz="3118"/>
            </a:lvl8pPr>
            <a:lvl9pPr>
              <a:defRPr sz="3118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083AE-3DF8-443C-BF67-C85D12B5B3CD}" type="datetimeFigureOut">
              <a:rPr lang="en-AU" smtClean="0"/>
              <a:pPr/>
              <a:t>2/11/2026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6126-2DAE-4591-9B31-D5C8D28041C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580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1425" y="712788"/>
            <a:ext cx="4876384" cy="2494756"/>
          </a:xfrm>
        </p:spPr>
        <p:txBody>
          <a:bodyPr anchor="b"/>
          <a:lstStyle>
            <a:lvl1pPr>
              <a:defRPr sz="4989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427693" y="1539425"/>
            <a:ext cx="7654171" cy="7598117"/>
          </a:xfrm>
        </p:spPr>
        <p:txBody>
          <a:bodyPr anchor="t"/>
          <a:lstStyle>
            <a:lvl1pPr marL="0" indent="0">
              <a:buNone/>
              <a:defRPr sz="4989"/>
            </a:lvl1pPr>
            <a:lvl2pPr marL="712775" indent="0">
              <a:buNone/>
              <a:defRPr sz="4365"/>
            </a:lvl2pPr>
            <a:lvl3pPr marL="1425550" indent="0">
              <a:buNone/>
              <a:defRPr sz="3742"/>
            </a:lvl3pPr>
            <a:lvl4pPr marL="2138324" indent="0">
              <a:buNone/>
              <a:defRPr sz="3118"/>
            </a:lvl4pPr>
            <a:lvl5pPr marL="2851099" indent="0">
              <a:buNone/>
              <a:defRPr sz="3118"/>
            </a:lvl5pPr>
            <a:lvl6pPr marL="3563874" indent="0">
              <a:buNone/>
              <a:defRPr sz="3118"/>
            </a:lvl6pPr>
            <a:lvl7pPr marL="4276649" indent="0">
              <a:buNone/>
              <a:defRPr sz="3118"/>
            </a:lvl7pPr>
            <a:lvl8pPr marL="4989424" indent="0">
              <a:buNone/>
              <a:defRPr sz="3118"/>
            </a:lvl8pPr>
            <a:lvl9pPr marL="5702198" indent="0">
              <a:buNone/>
              <a:defRPr sz="3118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41425" y="3207544"/>
            <a:ext cx="4876384" cy="5942372"/>
          </a:xfrm>
        </p:spPr>
        <p:txBody>
          <a:bodyPr/>
          <a:lstStyle>
            <a:lvl1pPr marL="0" indent="0">
              <a:buNone/>
              <a:defRPr sz="2494"/>
            </a:lvl1pPr>
            <a:lvl2pPr marL="712775" indent="0">
              <a:buNone/>
              <a:defRPr sz="2183"/>
            </a:lvl2pPr>
            <a:lvl3pPr marL="1425550" indent="0">
              <a:buNone/>
              <a:defRPr sz="1871"/>
            </a:lvl3pPr>
            <a:lvl4pPr marL="2138324" indent="0">
              <a:buNone/>
              <a:defRPr sz="1559"/>
            </a:lvl4pPr>
            <a:lvl5pPr marL="2851099" indent="0">
              <a:buNone/>
              <a:defRPr sz="1559"/>
            </a:lvl5pPr>
            <a:lvl6pPr marL="3563874" indent="0">
              <a:buNone/>
              <a:defRPr sz="1559"/>
            </a:lvl6pPr>
            <a:lvl7pPr marL="4276649" indent="0">
              <a:buNone/>
              <a:defRPr sz="1559"/>
            </a:lvl7pPr>
            <a:lvl8pPr marL="4989424" indent="0">
              <a:buNone/>
              <a:defRPr sz="1559"/>
            </a:lvl8pPr>
            <a:lvl9pPr marL="5702198" indent="0">
              <a:buNone/>
              <a:defRPr sz="1559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083AE-3DF8-443C-BF67-C85D12B5B3CD}" type="datetimeFigureOut">
              <a:rPr lang="en-AU" smtClean="0"/>
              <a:pPr/>
              <a:t>2/11/2026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6126-2DAE-4591-9B31-D5C8D28041C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14758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083AE-3DF8-443C-BF67-C85D12B5B3CD}" type="datetimeFigureOut">
              <a:rPr lang="en-AU" smtClean="0"/>
              <a:pPr/>
              <a:t>2/11/2026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6126-2DAE-4591-9B31-D5C8D28041C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1813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819786" y="569240"/>
            <a:ext cx="3260110" cy="906081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39456" y="569240"/>
            <a:ext cx="9591338" cy="906081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083AE-3DF8-443C-BF67-C85D12B5B3CD}" type="datetimeFigureOut">
              <a:rPr lang="en-AU" smtClean="0"/>
              <a:pPr/>
              <a:t>2/11/2026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66126-2DAE-4591-9B31-D5C8D28041CA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13274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39456" y="569242"/>
            <a:ext cx="13040439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9456" y="2846200"/>
            <a:ext cx="13040439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9455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5083AE-3DF8-443C-BF67-C85D12B5B3CD}" type="datetimeFigureOut">
              <a:rPr lang="en-AU" smtClean="0"/>
              <a:t>2/11/2026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08285" y="9909729"/>
            <a:ext cx="5102781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041" y="9909729"/>
            <a:ext cx="340185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7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B66126-2DAE-4591-9B31-D5C8D28041C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72391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sz="686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436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742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3118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psc.gov.au/working-aps/aps-employees-and-managers/work-level-standards-aps-level-and-executive-level-classifications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B84650-501E-F23F-E205-0E94F703C0C0}"/>
              </a:ext>
            </a:extLst>
          </p:cNvPr>
          <p:cNvSpPr txBox="1"/>
          <p:nvPr/>
        </p:nvSpPr>
        <p:spPr>
          <a:xfrm>
            <a:off x="431799" y="195569"/>
            <a:ext cx="14138936" cy="50013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Bef>
                <a:spcPts val="4009"/>
              </a:spcBef>
            </a:pPr>
            <a:r>
              <a:rPr lang="en-AU" sz="2650" b="1">
                <a:latin typeface="Arial"/>
                <a:cs typeface="Arial"/>
              </a:rPr>
              <a:t>Recruitment Plan: </a:t>
            </a:r>
            <a:r>
              <a:rPr lang="en-AU" sz="1600">
                <a:ea typeface="+mn-lt"/>
                <a:cs typeface="+mn-lt"/>
              </a:rPr>
              <a:t>This tool supports hiring managers to seek delegate approval by capturing all relevant information to enable an informed decision. </a:t>
            </a:r>
            <a:endParaRPr lang="en-AU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455503"/>
              </p:ext>
            </p:extLst>
          </p:nvPr>
        </p:nvGraphicFramePr>
        <p:xfrm>
          <a:off x="548615" y="809472"/>
          <a:ext cx="3863370" cy="11125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913231">
                  <a:extLst>
                    <a:ext uri="{9D8B030D-6E8A-4147-A177-3AD203B41FA5}">
                      <a16:colId xmlns:a16="http://schemas.microsoft.com/office/drawing/2014/main" val="2628519957"/>
                    </a:ext>
                  </a:extLst>
                </a:gridCol>
                <a:gridCol w="1950139">
                  <a:extLst>
                    <a:ext uri="{9D8B030D-6E8A-4147-A177-3AD203B41FA5}">
                      <a16:colId xmlns:a16="http://schemas.microsoft.com/office/drawing/2014/main" val="420863227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A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Delegate</a:t>
                      </a:r>
                      <a:r>
                        <a:rPr lang="en-AU" sz="12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Approval</a:t>
                      </a:r>
                      <a:endParaRPr lang="en-AU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23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Delegate name: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00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Approved / Not Approved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Date: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699141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1620931"/>
              </p:ext>
            </p:extLst>
          </p:nvPr>
        </p:nvGraphicFramePr>
        <p:xfrm>
          <a:off x="539699" y="1955293"/>
          <a:ext cx="3872286" cy="2860759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90571">
                  <a:extLst>
                    <a:ext uri="{9D8B030D-6E8A-4147-A177-3AD203B41FA5}">
                      <a16:colId xmlns:a16="http://schemas.microsoft.com/office/drawing/2014/main" val="3441558112"/>
                    </a:ext>
                  </a:extLst>
                </a:gridCol>
                <a:gridCol w="2981715">
                  <a:extLst>
                    <a:ext uri="{9D8B030D-6E8A-4147-A177-3AD203B41FA5}">
                      <a16:colId xmlns:a16="http://schemas.microsoft.com/office/drawing/2014/main" val="303909453"/>
                    </a:ext>
                  </a:extLst>
                </a:gridCol>
              </a:tblGrid>
              <a:tr h="308348">
                <a:tc gridSpan="2">
                  <a:txBody>
                    <a:bodyPr/>
                    <a:lstStyle/>
                    <a:p>
                      <a:r>
                        <a:rPr lang="en-A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Business Case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2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960527"/>
                  </a:ext>
                </a:extLst>
              </a:tr>
              <a:tr h="647679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Reason for recruitment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New position / Vacant</a:t>
                      </a:r>
                      <a:r>
                        <a:rPr lang="en-AU" sz="10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role</a:t>
                      </a:r>
                    </a:p>
                    <a:p>
                      <a:endParaRPr lang="en-AU" sz="1000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AU" sz="1000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Capability Gap / Workload demand / New Project</a:t>
                      </a:r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821388"/>
                  </a:ext>
                </a:extLst>
              </a:tr>
              <a:tr h="1904732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Impact if not approved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613104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1991041"/>
              </p:ext>
            </p:extLst>
          </p:nvPr>
        </p:nvGraphicFramePr>
        <p:xfrm>
          <a:off x="539699" y="4859292"/>
          <a:ext cx="3872280" cy="138064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07196">
                  <a:extLst>
                    <a:ext uri="{9D8B030D-6E8A-4147-A177-3AD203B41FA5}">
                      <a16:colId xmlns:a16="http://schemas.microsoft.com/office/drawing/2014/main" val="1810941012"/>
                    </a:ext>
                  </a:extLst>
                </a:gridCol>
                <a:gridCol w="2165084">
                  <a:extLst>
                    <a:ext uri="{9D8B030D-6E8A-4147-A177-3AD203B41FA5}">
                      <a16:colId xmlns:a16="http://schemas.microsoft.com/office/drawing/2014/main" val="3706834843"/>
                    </a:ext>
                  </a:extLst>
                </a:gridCol>
              </a:tblGrid>
              <a:tr h="344328">
                <a:tc gridSpan="2">
                  <a:txBody>
                    <a:bodyPr/>
                    <a:lstStyle/>
                    <a:p>
                      <a:r>
                        <a:rPr lang="en-AU" sz="1200">
                          <a:latin typeface="Arial"/>
                          <a:cs typeface="Arial"/>
                        </a:rPr>
                        <a:t>Diversity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326878"/>
                  </a:ext>
                </a:extLst>
              </a:tr>
              <a:tr h="225137">
                <a:tc>
                  <a:txBody>
                    <a:bodyPr/>
                    <a:lstStyle/>
                    <a:p>
                      <a:r>
                        <a:rPr lang="en-AU" sz="1000" b="1" err="1">
                          <a:latin typeface="Arial"/>
                          <a:cs typeface="Arial"/>
                        </a:rPr>
                        <a:t>RecruitAbility</a:t>
                      </a:r>
                      <a:r>
                        <a:rPr lang="en-AU" sz="1000" b="1">
                          <a:latin typeface="Arial"/>
                          <a:cs typeface="Arial"/>
                        </a:rPr>
                        <a:t>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000">
                          <a:latin typeface="Arial"/>
                          <a:cs typeface="Arial"/>
                        </a:rPr>
                        <a:t>Yes / 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90164"/>
                  </a:ext>
                </a:extLst>
              </a:tr>
              <a:tr h="370815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/>
                          <a:cs typeface="Arial"/>
                        </a:rPr>
                        <a:t>Affirmative</a:t>
                      </a:r>
                      <a:r>
                        <a:rPr lang="en-AU" sz="1000" b="1" baseline="0">
                          <a:latin typeface="Arial"/>
                          <a:cs typeface="Arial"/>
                        </a:rPr>
                        <a:t> measures:</a:t>
                      </a:r>
                      <a:endParaRPr lang="en-AU" sz="1000" b="1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000">
                          <a:latin typeface="Arial"/>
                          <a:cs typeface="Arial"/>
                        </a:rPr>
                        <a:t>Indigenous   </a:t>
                      </a:r>
                      <a:r>
                        <a:rPr lang="en-AU" sz="10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Yes / No</a:t>
                      </a:r>
                      <a:endParaRPr lang="en-AU" sz="1000">
                        <a:latin typeface="Arial"/>
                        <a:cs typeface="Arial"/>
                      </a:endParaRPr>
                    </a:p>
                    <a:p>
                      <a:r>
                        <a:rPr lang="en-AU" sz="1000">
                          <a:latin typeface="Arial"/>
                          <a:cs typeface="Arial"/>
                        </a:rPr>
                        <a:t>Disability   </a:t>
                      </a:r>
                      <a:r>
                        <a:rPr lang="en-AU" sz="10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Yes / 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651126"/>
                  </a:ext>
                </a:extLst>
              </a:tr>
              <a:tr h="384059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AU" sz="1000" b="1" kern="120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Identified position </a:t>
                      </a:r>
                      <a:endParaRPr lang="en-US"/>
                    </a:p>
                    <a:p>
                      <a:pPr lvl="0">
                        <a:buNone/>
                      </a:pPr>
                      <a:r>
                        <a:rPr lang="en-AU" sz="1000" b="1" kern="1200">
                          <a:solidFill>
                            <a:schemeClr val="dk1"/>
                          </a:solidFill>
                          <a:latin typeface="Arial"/>
                          <a:ea typeface="+mn-ea"/>
                          <a:cs typeface="Arial"/>
                        </a:rPr>
                        <a:t>(Indigenous)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AU" sz="10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Yes / No</a:t>
                      </a:r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724771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931174"/>
              </p:ext>
            </p:extLst>
          </p:nvPr>
        </p:nvGraphicFramePr>
        <p:xfrm>
          <a:off x="551306" y="6355582"/>
          <a:ext cx="3872286" cy="414066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714816">
                  <a:extLst>
                    <a:ext uri="{9D8B030D-6E8A-4147-A177-3AD203B41FA5}">
                      <a16:colId xmlns:a16="http://schemas.microsoft.com/office/drawing/2014/main" val="1892631555"/>
                    </a:ext>
                  </a:extLst>
                </a:gridCol>
                <a:gridCol w="2157470">
                  <a:extLst>
                    <a:ext uri="{9D8B030D-6E8A-4147-A177-3AD203B41FA5}">
                      <a16:colId xmlns:a16="http://schemas.microsoft.com/office/drawing/2014/main" val="1081481434"/>
                    </a:ext>
                  </a:extLst>
                </a:gridCol>
              </a:tblGrid>
              <a:tr h="348536">
                <a:tc gridSpan="2">
                  <a:txBody>
                    <a:bodyPr/>
                    <a:lstStyle/>
                    <a:p>
                      <a:r>
                        <a:rPr lang="en-AU" sz="1200" b="1">
                          <a:latin typeface="Arial"/>
                          <a:cs typeface="Arial"/>
                        </a:rPr>
                        <a:t>Recruitment approach and advertising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503116"/>
                  </a:ext>
                </a:extLst>
              </a:tr>
              <a:tr h="552598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/>
                          <a:cs typeface="Arial"/>
                        </a:rPr>
                        <a:t>Recruitment</a:t>
                      </a:r>
                      <a:r>
                        <a:rPr lang="en-AU" sz="1000" b="1" baseline="0">
                          <a:latin typeface="Arial"/>
                          <a:cs typeface="Arial"/>
                        </a:rPr>
                        <a:t> Method:</a:t>
                      </a:r>
                      <a:endParaRPr lang="en-AU" sz="1000" b="1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000">
                          <a:latin typeface="Arial"/>
                          <a:cs typeface="Arial"/>
                        </a:rPr>
                        <a:t>Internal EOI / External</a:t>
                      </a:r>
                      <a:r>
                        <a:rPr lang="en-AU" sz="1000" baseline="0">
                          <a:latin typeface="Arial"/>
                          <a:cs typeface="Arial"/>
                        </a:rPr>
                        <a:t> – full merit process / External – modified merit process</a:t>
                      </a:r>
                      <a:endParaRPr lang="en-AU" sz="10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828705"/>
                  </a:ext>
                </a:extLst>
              </a:tr>
              <a:tr h="376419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/>
                          <a:cs typeface="Arial"/>
                        </a:rPr>
                        <a:t>Advertising dates: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025570"/>
                  </a:ext>
                </a:extLst>
              </a:tr>
              <a:tr h="376419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/>
                          <a:cs typeface="Arial"/>
                        </a:rPr>
                        <a:t>Advertising channels: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0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APSJobs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50195"/>
                  </a:ext>
                </a:extLst>
              </a:tr>
              <a:tr h="859597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/>
                          <a:cs typeface="Arial"/>
                        </a:rPr>
                        <a:t>Assessment methods: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000">
                          <a:latin typeface="Arial"/>
                          <a:cs typeface="Arial"/>
                        </a:rPr>
                        <a:t>Application / CV</a:t>
                      </a:r>
                    </a:p>
                    <a:p>
                      <a:r>
                        <a:rPr lang="en-AU" sz="1000">
                          <a:latin typeface="Arial"/>
                          <a:cs typeface="Arial"/>
                        </a:rPr>
                        <a:t>Interview</a:t>
                      </a:r>
                    </a:p>
                    <a:p>
                      <a:r>
                        <a:rPr lang="en-AU" sz="1000">
                          <a:latin typeface="Arial"/>
                          <a:cs typeface="Arial"/>
                        </a:rPr>
                        <a:t>Work sample</a:t>
                      </a:r>
                    </a:p>
                    <a:p>
                      <a:r>
                        <a:rPr lang="en-AU" sz="1000">
                          <a:latin typeface="Arial"/>
                          <a:cs typeface="Arial"/>
                        </a:rPr>
                        <a:t>Referee checks</a:t>
                      </a:r>
                    </a:p>
                    <a:p>
                      <a:pPr lvl="0">
                        <a:buNone/>
                      </a:pPr>
                      <a:r>
                        <a:rPr lang="en-AU" sz="1000">
                          <a:latin typeface="Arial"/>
                          <a:cs typeface="Arial"/>
                        </a:rPr>
                        <a:t>Other: </a:t>
                      </a:r>
                      <a:r>
                        <a:rPr lang="en-AU" sz="1000" i="1">
                          <a:latin typeface="Arial"/>
                          <a:cs typeface="Arial"/>
                        </a:rPr>
                        <a:t>(please specify)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24470"/>
                  </a:ext>
                </a:extLst>
              </a:tr>
              <a:tr h="1627093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1">
                          <a:latin typeface="Arial"/>
                          <a:cs typeface="Arial"/>
                        </a:rPr>
                        <a:t>Merit list / pool:</a:t>
                      </a:r>
                    </a:p>
                    <a:p>
                      <a:endParaRPr lang="en-AU" sz="1000" b="1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/>
                          <a:cs typeface="Arial"/>
                        </a:rPr>
                        <a:t>Intent to create a merit list/pool? </a:t>
                      </a:r>
                    </a:p>
                    <a:p>
                      <a:r>
                        <a:rPr lang="en-AU" sz="1000">
                          <a:latin typeface="Arial"/>
                          <a:cs typeface="Arial"/>
                        </a:rPr>
                        <a:t>Yes / No</a:t>
                      </a:r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000" b="1">
                        <a:latin typeface="Arial"/>
                        <a:cs typeface="Arial"/>
                      </a:endParaRPr>
                    </a:p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1">
                          <a:latin typeface="Arial"/>
                          <a:cs typeface="Arial"/>
                        </a:rPr>
                        <a:t>Type: </a:t>
                      </a:r>
                    </a:p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>
                          <a:latin typeface="Arial"/>
                          <a:cs typeface="Arial"/>
                        </a:rPr>
                        <a:t>Merit list / Ranked merit pool / Unranked merit pool</a:t>
                      </a: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AU" sz="1000" b="1">
                        <a:latin typeface="Arial"/>
                        <a:cs typeface="Arial"/>
                      </a:endParaRPr>
                    </a:p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AU" sz="1000" b="1">
                          <a:latin typeface="Arial"/>
                          <a:cs typeface="Arial"/>
                        </a:rPr>
                        <a:t>Ideal size of merit list / pool to be created</a:t>
                      </a:r>
                    </a:p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0">
                          <a:latin typeface="Arial"/>
                          <a:cs typeface="Arial"/>
                        </a:rPr>
                        <a:t>E.g. 5 suitable candidates</a:t>
                      </a:r>
                      <a:endParaRPr lang="en-AU" sz="10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7523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EF868CF-7078-9148-A550-962667AED8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098148"/>
              </p:ext>
            </p:extLst>
          </p:nvPr>
        </p:nvGraphicFramePr>
        <p:xfrm>
          <a:off x="4559811" y="809472"/>
          <a:ext cx="6299926" cy="58979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45118">
                  <a:extLst>
                    <a:ext uri="{9D8B030D-6E8A-4147-A177-3AD203B41FA5}">
                      <a16:colId xmlns:a16="http://schemas.microsoft.com/office/drawing/2014/main" val="82005810"/>
                    </a:ext>
                  </a:extLst>
                </a:gridCol>
                <a:gridCol w="4954808">
                  <a:extLst>
                    <a:ext uri="{9D8B030D-6E8A-4147-A177-3AD203B41FA5}">
                      <a16:colId xmlns:a16="http://schemas.microsoft.com/office/drawing/2014/main" val="10952992"/>
                    </a:ext>
                  </a:extLst>
                </a:gridCol>
              </a:tblGrid>
              <a:tr h="356620">
                <a:tc gridSpan="2">
                  <a:txBody>
                    <a:bodyPr/>
                    <a:lstStyle/>
                    <a:p>
                      <a:r>
                        <a:rPr lang="en-AU" sz="1200">
                          <a:latin typeface="Arial"/>
                          <a:cs typeface="Arial"/>
                        </a:rPr>
                        <a:t>Position Details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200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832929"/>
                  </a:ext>
                </a:extLst>
              </a:tr>
              <a:tr h="356620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/>
                          <a:cs typeface="Arial"/>
                        </a:rPr>
                        <a:t>Role Title:</a:t>
                      </a:r>
                      <a:endParaRPr lang="en-AU" sz="10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753463"/>
                  </a:ext>
                </a:extLst>
              </a:tr>
              <a:tr h="356620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1">
                          <a:latin typeface="Arial"/>
                          <a:cs typeface="Arial"/>
                        </a:rPr>
                        <a:t>Branch</a:t>
                      </a:r>
                      <a:r>
                        <a:rPr lang="en-AU" sz="1000" b="1" baseline="0">
                          <a:latin typeface="Arial"/>
                          <a:cs typeface="Arial"/>
                        </a:rPr>
                        <a:t>/Div/Group:</a:t>
                      </a:r>
                      <a:endParaRPr lang="en-AU" sz="10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66336"/>
                  </a:ext>
                </a:extLst>
              </a:tr>
              <a:tr h="356620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Classification: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977196"/>
                  </a:ext>
                </a:extLst>
              </a:tr>
              <a:tr h="356620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Employment type: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Ongoing</a:t>
                      </a:r>
                      <a:r>
                        <a:rPr lang="en-AU" sz="1000" baseline="0">
                          <a:solidFill>
                            <a:srgbClr val="000000"/>
                          </a:solidFill>
                          <a:effectLst/>
                          <a:latin typeface="Arial"/>
                          <a:ea typeface="Arial" panose="020B0604020202020204" pitchFamily="34" charset="0"/>
                          <a:cs typeface="Arial"/>
                        </a:rPr>
                        <a:t> / Non-ongoing</a:t>
                      </a:r>
                      <a:endParaRPr lang="en-AU" sz="1000">
                        <a:solidFill>
                          <a:srgbClr val="000000"/>
                        </a:solidFill>
                        <a:effectLst/>
                        <a:latin typeface="Arial"/>
                        <a:ea typeface="Arial" panose="020B0604020202020204" pitchFamily="34" charset="0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094514"/>
                  </a:ext>
                </a:extLst>
              </a:tr>
              <a:tr h="356620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1" i="0" u="none" strike="noStrike" noProof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Location/s: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AU" sz="10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Immediate vacancy:</a:t>
                      </a:r>
                      <a:endParaRPr lang="en-US" sz="1000" b="0" i="0" u="none" strike="noStrike" noProof="0">
                        <a:solidFill>
                          <a:srgbClr val="000000"/>
                        </a:solidFill>
                        <a:latin typeface="Arial"/>
                        <a:cs typeface="Arial"/>
                      </a:endParaRPr>
                    </a:p>
                    <a:p>
                      <a:pPr lvl="0">
                        <a:buNone/>
                      </a:pPr>
                      <a:r>
                        <a:rPr lang="en-AU" sz="10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Merit list / pool: </a:t>
                      </a:r>
                      <a:endParaRPr lang="en-AU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5892088"/>
                  </a:ext>
                </a:extLst>
              </a:tr>
              <a:tr h="356620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1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Flexible work arrangements: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0" i="0" u="none" strike="noStrike" noProof="0"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Part-time / Hybrid / Remote / Office based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115764"/>
                  </a:ext>
                </a:extLst>
              </a:tr>
              <a:tr h="356620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1">
                          <a:latin typeface="Arial"/>
                          <a:cs typeface="Arial"/>
                        </a:rPr>
                        <a:t>Security clearance:</a:t>
                      </a:r>
                      <a:endParaRPr lang="en-AU" sz="10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  <a:p>
                      <a:endParaRPr lang="en-AU" sz="1000" b="1">
                        <a:solidFill>
                          <a:schemeClr val="bg1"/>
                        </a:solidFill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154970"/>
                  </a:ext>
                </a:extLst>
              </a:tr>
              <a:tr h="356620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Inherent Requirements of the role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i="1">
                          <a:latin typeface="Arial"/>
                          <a:cs typeface="Arial"/>
                        </a:rPr>
                        <a:t>Inherent requirements are the essential duties or capabilities that are fundamental to performing the role. They are the core parts of the role that a candidate must possess prior to commencing the role and cannot be removed or significantly changed without altering the nature of the job itself.</a:t>
                      </a:r>
                    </a:p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000" i="1">
                        <a:latin typeface="Arial"/>
                        <a:cs typeface="Arial"/>
                      </a:endParaRPr>
                    </a:p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000" i="1">
                        <a:latin typeface="Arial"/>
                        <a:cs typeface="Arial"/>
                      </a:endParaRPr>
                    </a:p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000" i="1">
                        <a:latin typeface="Arial"/>
                        <a:cs typeface="Arial"/>
                      </a:endParaRPr>
                    </a:p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AU" sz="1000" i="1">
                        <a:latin typeface="Arial"/>
                        <a:cs typeface="Arial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017640"/>
                  </a:ext>
                </a:extLst>
              </a:tr>
              <a:tr h="356620"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 b="1">
                          <a:latin typeface="Arial"/>
                          <a:cs typeface="Arial"/>
                        </a:rPr>
                        <a:t>Work-related qualities required to succeed in the position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000" i="1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Work-related qualities are the skills, experience, knowledge and personal attributes that are relevant to performing a job effectively. They are used primarily to assess and compare candidates during recruitment processes. The work-related qualities includes those relevant to the classification of the role and the relevant technical skills, experience and knowledge, for example, policy development.  </a:t>
                      </a: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en-US" sz="1000" i="1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pPr marL="0" marR="0" lvl="0" indent="0" algn="l" defTabSz="14255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latin typeface="Arial"/>
                          <a:cs typeface="Arial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Work level standards: APS Level and Executive Level classifications | Australian Public Service Commission</a:t>
                      </a:r>
                      <a:endParaRPr lang="en-AU" sz="100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  <a:p>
                      <a:endParaRPr lang="en-AU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 b="1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3773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370493"/>
              </p:ext>
            </p:extLst>
          </p:nvPr>
        </p:nvGraphicFramePr>
        <p:xfrm>
          <a:off x="4581849" y="6791550"/>
          <a:ext cx="6299926" cy="18542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45118">
                  <a:extLst>
                    <a:ext uri="{9D8B030D-6E8A-4147-A177-3AD203B41FA5}">
                      <a16:colId xmlns:a16="http://schemas.microsoft.com/office/drawing/2014/main" val="82005810"/>
                    </a:ext>
                  </a:extLst>
                </a:gridCol>
                <a:gridCol w="1804844">
                  <a:extLst>
                    <a:ext uri="{9D8B030D-6E8A-4147-A177-3AD203B41FA5}">
                      <a16:colId xmlns:a16="http://schemas.microsoft.com/office/drawing/2014/main" val="10952992"/>
                    </a:ext>
                  </a:extLst>
                </a:gridCol>
                <a:gridCol w="1574982">
                  <a:extLst>
                    <a:ext uri="{9D8B030D-6E8A-4147-A177-3AD203B41FA5}">
                      <a16:colId xmlns:a16="http://schemas.microsoft.com/office/drawing/2014/main" val="1552795061"/>
                    </a:ext>
                  </a:extLst>
                </a:gridCol>
                <a:gridCol w="1574982">
                  <a:extLst>
                    <a:ext uri="{9D8B030D-6E8A-4147-A177-3AD203B41FA5}">
                      <a16:colId xmlns:a16="http://schemas.microsoft.com/office/drawing/2014/main" val="1989916556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r>
                        <a:rPr lang="en-AU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Selection Panel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0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83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Role</a:t>
                      </a:r>
                      <a:endParaRPr lang="en-AU" sz="10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Name</a:t>
                      </a:r>
                      <a:endParaRPr lang="en-AU" sz="10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Branch</a:t>
                      </a:r>
                      <a:r>
                        <a:rPr lang="en-AU" sz="1000" b="1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lang="en-AU" sz="1000" b="1" baseline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Div</a:t>
                      </a:r>
                      <a:r>
                        <a:rPr lang="en-AU" sz="1000" b="1" baseline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/Group</a:t>
                      </a:r>
                      <a:endParaRPr lang="en-AU" sz="10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Classification</a:t>
                      </a:r>
                      <a:endParaRPr lang="en-AU" sz="10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75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Panel Chair</a:t>
                      </a:r>
                      <a:endParaRPr lang="en-AU" sz="10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388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Panel Member</a:t>
                      </a:r>
                      <a:endParaRPr lang="en-AU" sz="10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571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sz="1000" b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Panel Member</a:t>
                      </a:r>
                      <a:endParaRPr lang="en-AU" sz="1000" b="1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828797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5325F99E-169C-846E-5ABE-AEBB7C7B7C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6560515"/>
              </p:ext>
            </p:extLst>
          </p:nvPr>
        </p:nvGraphicFramePr>
        <p:xfrm>
          <a:off x="4589884" y="8771048"/>
          <a:ext cx="6295468" cy="172519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295468">
                  <a:extLst>
                    <a:ext uri="{9D8B030D-6E8A-4147-A177-3AD203B41FA5}">
                      <a16:colId xmlns:a16="http://schemas.microsoft.com/office/drawing/2014/main" val="4169906546"/>
                    </a:ext>
                  </a:extLst>
                </a:gridCol>
              </a:tblGrid>
              <a:tr h="337669">
                <a:tc>
                  <a:txBody>
                    <a:bodyPr/>
                    <a:lstStyle/>
                    <a:p>
                      <a:r>
                        <a:rPr lang="en-AU" sz="1200">
                          <a:latin typeface="Arial"/>
                          <a:cs typeface="Arial"/>
                        </a:rPr>
                        <a:t>Other relevant information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8503880"/>
                  </a:ext>
                </a:extLst>
              </a:tr>
              <a:tr h="1387527">
                <a:tc>
                  <a:txBody>
                    <a:bodyPr/>
                    <a:lstStyle/>
                    <a:p>
                      <a:r>
                        <a:rPr lang="en-AU" sz="1000">
                          <a:latin typeface="Arial"/>
                          <a:cs typeface="Arial"/>
                        </a:rPr>
                        <a:t>Will a scribe be used? If so, include proposed approach to procurement?</a:t>
                      </a: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AU" sz="1000">
                          <a:latin typeface="Arial"/>
                          <a:cs typeface="Arial"/>
                        </a:rPr>
                        <a:t>Include links to relevant documents, such as: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000">
                          <a:latin typeface="Arial"/>
                          <a:cs typeface="Arial"/>
                        </a:rPr>
                        <a:t>Job Description / Candidate Pack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000">
                          <a:latin typeface="Arial"/>
                          <a:cs typeface="Arial"/>
                        </a:rPr>
                        <a:t>Job advertisement text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AU" sz="1000">
                          <a:latin typeface="Arial"/>
                          <a:cs typeface="Arial"/>
                        </a:rPr>
                        <a:t>Proposed Interview Questions and/ or other assessment tools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37072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930223BC-4E17-7C8D-87E4-B0410E9D2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129910"/>
              </p:ext>
            </p:extLst>
          </p:nvPr>
        </p:nvGraphicFramePr>
        <p:xfrm>
          <a:off x="10855279" y="820774"/>
          <a:ext cx="3972069" cy="5464677"/>
        </p:xfrm>
        <a:graphic>
          <a:graphicData uri="http://schemas.openxmlformats.org/drawingml/2006/table">
            <a:tbl>
              <a:tblPr firstRow="1"/>
              <a:tblGrid>
                <a:gridCol w="192439">
                  <a:extLst>
                    <a:ext uri="{9D8B030D-6E8A-4147-A177-3AD203B41FA5}">
                      <a16:colId xmlns:a16="http://schemas.microsoft.com/office/drawing/2014/main" val="2319335767"/>
                    </a:ext>
                  </a:extLst>
                </a:gridCol>
                <a:gridCol w="2047675">
                  <a:extLst>
                    <a:ext uri="{9D8B030D-6E8A-4147-A177-3AD203B41FA5}">
                      <a16:colId xmlns:a16="http://schemas.microsoft.com/office/drawing/2014/main" val="232854299"/>
                    </a:ext>
                  </a:extLst>
                </a:gridCol>
                <a:gridCol w="769758">
                  <a:extLst>
                    <a:ext uri="{9D8B030D-6E8A-4147-A177-3AD203B41FA5}">
                      <a16:colId xmlns:a16="http://schemas.microsoft.com/office/drawing/2014/main" val="3726886624"/>
                    </a:ext>
                  </a:extLst>
                </a:gridCol>
                <a:gridCol w="769758">
                  <a:extLst>
                    <a:ext uri="{9D8B030D-6E8A-4147-A177-3AD203B41FA5}">
                      <a16:colId xmlns:a16="http://schemas.microsoft.com/office/drawing/2014/main" val="1896249025"/>
                    </a:ext>
                  </a:extLst>
                </a:gridCol>
                <a:gridCol w="192439">
                  <a:extLst>
                    <a:ext uri="{9D8B030D-6E8A-4147-A177-3AD203B41FA5}">
                      <a16:colId xmlns:a16="http://schemas.microsoft.com/office/drawing/2014/main" val="3615912551"/>
                    </a:ext>
                  </a:extLst>
                </a:gridCol>
              </a:tblGrid>
              <a:tr h="41220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AU" sz="12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  <a:cs typeface="Arial"/>
                        </a:rPr>
                        <a:t>Recruitment timeline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5704418"/>
                  </a:ext>
                </a:extLst>
              </a:tr>
              <a:tr h="168183"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TASK</a:t>
                      </a:r>
                    </a:p>
                  </a:txBody>
                  <a:tcPr marL="64686" marR="7187" marT="7187" marB="34499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START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END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8014351"/>
                  </a:ext>
                </a:extLst>
              </a:tr>
              <a:tr h="168183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4741470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Plan and Define</a:t>
                      </a:r>
                    </a:p>
                  </a:txBody>
                  <a:tcPr marL="64686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B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1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B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10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BB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6214290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Planning</a:t>
                      </a:r>
                    </a:p>
                  </a:txBody>
                  <a:tcPr marL="129372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25/05/2026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28/05/2026</a:t>
                      </a:r>
                      <a:endParaRPr lang="en-US"/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6165140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Delegate approval</a:t>
                      </a:r>
                    </a:p>
                  </a:txBody>
                  <a:tcPr marL="129372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29/05/2026</a:t>
                      </a:r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29/05/2026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B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2433120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Attract</a:t>
                      </a:r>
                    </a:p>
                  </a:txBody>
                  <a:tcPr marL="64686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44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10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44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10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944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5420439"/>
                  </a:ext>
                </a:extLst>
              </a:tr>
              <a:tr h="40371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Vacancy Advertised</a:t>
                      </a:r>
                    </a:p>
                  </a:txBody>
                  <a:tcPr marL="129372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D5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01/06/26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D5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14/06/26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D5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46383809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Select</a:t>
                      </a:r>
                    </a:p>
                  </a:txBody>
                  <a:tcPr marL="64686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371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371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3712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71998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Shortlisting</a:t>
                      </a:r>
                    </a:p>
                  </a:txBody>
                  <a:tcPr marL="129372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15/06/2026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17/06/2026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2437931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Assessments scheduled</a:t>
                      </a:r>
                    </a:p>
                  </a:txBody>
                  <a:tcPr marL="129372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18/06/2026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19/06/2026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2078833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Interviews conducted</a:t>
                      </a:r>
                    </a:p>
                  </a:txBody>
                  <a:tcPr marL="19405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22/06/2026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24/06/2026</a:t>
                      </a:r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7795760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Work sample conducted</a:t>
                      </a:r>
                    </a:p>
                  </a:txBody>
                  <a:tcPr marL="19405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24/06/2026</a:t>
                      </a:r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25/06/2026</a:t>
                      </a:r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936722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Referee checks</a:t>
                      </a:r>
                    </a:p>
                  </a:txBody>
                  <a:tcPr marL="19405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29/06/2026</a:t>
                      </a:r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01/07/2026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71688721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Selection report completed</a:t>
                      </a:r>
                    </a:p>
                  </a:txBody>
                  <a:tcPr marL="129372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02/07/2026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03/07/2026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755559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Selection report approved</a:t>
                      </a:r>
                    </a:p>
                  </a:txBody>
                  <a:tcPr marL="129372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06/07/2026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06/07/2026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4E2C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981990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1" i="0" u="none" strike="noStrike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Engage</a:t>
                      </a:r>
                    </a:p>
                  </a:txBody>
                  <a:tcPr marL="64686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1E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1E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91E5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37442067"/>
                  </a:ext>
                </a:extLst>
              </a:tr>
              <a:tr h="28749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Verbal offers</a:t>
                      </a:r>
                    </a:p>
                  </a:txBody>
                  <a:tcPr marL="129372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C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07/07/2026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C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AU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10/07/2026</a:t>
                      </a: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5CA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1048064"/>
                  </a:ext>
                </a:extLst>
              </a:tr>
              <a:tr h="287493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AU" sz="800" b="0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en-AU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187" marR="7187" marT="7187" marB="3449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0103249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2E9D8E43-9571-7B26-C5E5-1ED528B4AD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1599063"/>
              </p:ext>
            </p:extLst>
          </p:nvPr>
        </p:nvGraphicFramePr>
        <p:xfrm>
          <a:off x="11051645" y="6018433"/>
          <a:ext cx="3635026" cy="455276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17513">
                  <a:extLst>
                    <a:ext uri="{9D8B030D-6E8A-4147-A177-3AD203B41FA5}">
                      <a16:colId xmlns:a16="http://schemas.microsoft.com/office/drawing/2014/main" val="4061378256"/>
                    </a:ext>
                  </a:extLst>
                </a:gridCol>
                <a:gridCol w="1817513">
                  <a:extLst>
                    <a:ext uri="{9D8B030D-6E8A-4147-A177-3AD203B41FA5}">
                      <a16:colId xmlns:a16="http://schemas.microsoft.com/office/drawing/2014/main" val="1430784908"/>
                    </a:ext>
                  </a:extLst>
                </a:gridCol>
              </a:tblGrid>
              <a:tr h="446632">
                <a:tc gridSpan="2">
                  <a:txBody>
                    <a:bodyPr/>
                    <a:lstStyle/>
                    <a:p>
                      <a:r>
                        <a:rPr lang="en-AU" sz="1200">
                          <a:latin typeface="Arial"/>
                          <a:cs typeface="Arial"/>
                        </a:rPr>
                        <a:t>Risks and Mitigations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729771"/>
                  </a:ext>
                </a:extLst>
              </a:tr>
              <a:tr h="1066154">
                <a:tc>
                  <a:txBody>
                    <a:bodyPr/>
                    <a:lstStyle/>
                    <a:p>
                      <a:r>
                        <a:rPr lang="en-AU" sz="1000">
                          <a:latin typeface="Arial"/>
                          <a:cs typeface="Arial"/>
                        </a:rPr>
                        <a:t>Risk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000">
                          <a:latin typeface="Arial"/>
                          <a:cs typeface="Arial"/>
                        </a:rPr>
                        <a:t>Control / mitigation</a:t>
                      </a: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425531"/>
                  </a:ext>
                </a:extLst>
              </a:tr>
              <a:tr h="907672">
                <a:tc>
                  <a:txBody>
                    <a:bodyPr/>
                    <a:lstStyle/>
                    <a:p>
                      <a:r>
                        <a:rPr lang="en-AU" sz="1000">
                          <a:latin typeface="Arial"/>
                          <a:cs typeface="Arial"/>
                        </a:rPr>
                        <a:t>Risk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>
                          <a:latin typeface="Arial"/>
                          <a:cs typeface="Arial"/>
                        </a:rPr>
                        <a:t>Control / mitigation</a:t>
                      </a: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8054"/>
                  </a:ext>
                </a:extLst>
              </a:tr>
              <a:tr h="1066154">
                <a:tc>
                  <a:txBody>
                    <a:bodyPr/>
                    <a:lstStyle/>
                    <a:p>
                      <a:r>
                        <a:rPr lang="en-AU" sz="1000">
                          <a:latin typeface="Arial"/>
                          <a:cs typeface="Arial"/>
                        </a:rPr>
                        <a:t>Risk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>
                          <a:latin typeface="Arial"/>
                          <a:cs typeface="Arial"/>
                        </a:rPr>
                        <a:t>Control / mitigation</a:t>
                      </a: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042812"/>
                  </a:ext>
                </a:extLst>
              </a:tr>
              <a:tr h="1066154">
                <a:tc>
                  <a:txBody>
                    <a:bodyPr/>
                    <a:lstStyle/>
                    <a:p>
                      <a:r>
                        <a:rPr lang="en-AU" sz="1000">
                          <a:latin typeface="Arial"/>
                          <a:cs typeface="Arial"/>
                        </a:rPr>
                        <a:t>Risk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142555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000">
                          <a:latin typeface="Arial"/>
                          <a:cs typeface="Arial"/>
                        </a:rPr>
                        <a:t>Control / mitigation</a:t>
                      </a: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AU" sz="10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4875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4496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C brand colou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B0B805"/>
      </a:accent1>
      <a:accent2>
        <a:srgbClr val="A81C51"/>
      </a:accent2>
      <a:accent3>
        <a:srgbClr val="494473"/>
      </a:accent3>
      <a:accent4>
        <a:srgbClr val="B3701C"/>
      </a:accent4>
      <a:accent5>
        <a:srgbClr val="003E6B"/>
      </a:accent5>
      <a:accent6>
        <a:srgbClr val="4DA3AB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980166C439E047AC3028292DC36F6A" ma:contentTypeVersion="33" ma:contentTypeDescription="Create a new document." ma:contentTypeScope="" ma:versionID="4cf9ad90621a3629cc9b923e50711ead">
  <xsd:schema xmlns:xsd="http://www.w3.org/2001/XMLSchema" xmlns:xs="http://www.w3.org/2001/XMLSchema" xmlns:p="http://schemas.microsoft.com/office/2006/metadata/properties" xmlns:ns1="http://schemas.microsoft.com/sharepoint/v3" xmlns:ns2="9eb1f307-a489-40bf-8d3d-f7559b8c4701" xmlns:ns3="e771ab56-0c5d-40e7-b080-2686d2b89623" xmlns:ns4="5454229d-c530-4ed9-b585-f6579182f234" targetNamespace="http://schemas.microsoft.com/office/2006/metadata/properties" ma:root="true" ma:fieldsID="aade9ecdb48f19f962e9f4eab7e7764f" ns1:_="" ns2:_="" ns3:_="" ns4:_="">
    <xsd:import namespace="http://schemas.microsoft.com/sharepoint/v3"/>
    <xsd:import namespace="9eb1f307-a489-40bf-8d3d-f7559b8c4701"/>
    <xsd:import namespace="e771ab56-0c5d-40e7-b080-2686d2b89623"/>
    <xsd:import namespace="5454229d-c530-4ed9-b585-f6579182f23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ba4e16aec63940c586763e51c636e123" minOccurs="0"/>
                <xsd:element ref="ns2:TaxCatchAll" minOccurs="0"/>
                <xsd:element ref="ns3:ShareHubID" minOccurs="0"/>
                <xsd:element ref="ns2:TaxKeywordTaxHTField" minOccurs="0"/>
                <xsd:element ref="ns1:Comments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ObjectDetectorVersions" minOccurs="0"/>
                <xsd:element ref="ns4:lcf76f155ced4ddcb4097134ff3c332f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LengthInSeconds" minOccurs="0"/>
                <xsd:element ref="ns2:SharedWithDetails" minOccurs="0"/>
                <xsd:element ref="ns4:MediaServiceLocation" minOccurs="0"/>
                <xsd:element ref="ns4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Comments" ma:index="17" nillable="true" ma:displayName="Comments" ma:internalName="Comment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b1f307-a489-40bf-8d3d-f7559b8c4701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ba4e16aec63940c586763e51c636e123" ma:index="12" nillable="true" ma:taxonomy="true" ma:internalName="ba4e16aec63940c586763e51c636e123" ma:taxonomyFieldName="SecurityClassification" ma:displayName="Security Classification" ma:default="" ma:fieldId="{ba4e16ae-c639-40c5-8676-3e51c636e123}" ma:sspId="a704aed0-9400-4f73-8896-887924b24b89" ma:termSetId="15567863-ae19-46a1-9475-3e196b77969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3" nillable="true" ma:displayName="Taxonomy Catch All Column" ma:hidden="true" ma:list="{d904455f-6031-43cf-9685-ba08e32e6bb9}" ma:internalName="TaxCatchAll" ma:showField="CatchAllData" ma:web="9eb1f307-a489-40bf-8d3d-f7559b8c470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a704aed0-9400-4f73-8896-887924b24b89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SharedWithDetails" ma:index="2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71ab56-0c5d-40e7-b080-2686d2b89623" elementFormDefault="qualified">
    <xsd:import namespace="http://schemas.microsoft.com/office/2006/documentManagement/types"/>
    <xsd:import namespace="http://schemas.microsoft.com/office/infopath/2007/PartnerControls"/>
    <xsd:element name="ShareHubID" ma:index="14" nillable="true" ma:displayName="ShareHub ID" ma:description="" ma:indexed="true" ma:internalName="ShareHubID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4229d-c530-4ed9-b585-f6579182f2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704aed0-9400-4f73-8896-887924b24b8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3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3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eb1f307-a489-40bf-8d3d-f7559b8c4701">
      <Value>4</Value>
    </TaxCatchAll>
    <TaxKeywordTaxHTField xmlns="9eb1f307-a489-40bf-8d3d-f7559b8c4701">
      <Terms xmlns="http://schemas.microsoft.com/office/infopath/2007/PartnerControls"/>
    </TaxKeywordTaxHTField>
    <ShareHubID xmlns="e771ab56-0c5d-40e7-b080-2686d2b89623" xsi:nil="true"/>
    <Comments xmlns="http://schemas.microsoft.com/sharepoint/v3" xsi:nil="true"/>
    <_dlc_DocId xmlns="9eb1f307-a489-40bf-8d3d-f7559b8c4701">APSCdoc-946628265-37924</_dlc_DocId>
    <_dlc_DocIdUrl xmlns="9eb1f307-a489-40bf-8d3d-f7559b8c4701">
      <Url>https://pmc01.sharepoint.com/sites/apsc-mae/_layouts/15/DocIdRedir.aspx?ID=APSCdoc-946628265-37924</Url>
      <Description>APSCdoc-946628265-37924</Description>
    </_dlc_DocIdUrl>
    <lcf76f155ced4ddcb4097134ff3c332f xmlns="5454229d-c530-4ed9-b585-f6579182f234">
      <Terms xmlns="http://schemas.microsoft.com/office/infopath/2007/PartnerControls"/>
    </lcf76f155ced4ddcb4097134ff3c332f>
    <ba4e16aec63940c586763e51c636e123 xmlns="9eb1f307-a489-40bf-8d3d-f7559b8c4701">
      <Terms xmlns="http://schemas.microsoft.com/office/infopath/2007/PartnerControls">
        <TermInfo xmlns="http://schemas.microsoft.com/office/infopath/2007/PartnerControls">
          <TermName xmlns="http://schemas.microsoft.com/office/infopath/2007/PartnerControls">OFFICIAL</TermName>
          <TermId xmlns="http://schemas.microsoft.com/office/infopath/2007/PartnerControls">9e0ec9cb-4e7f-4d4a-bd32-1ee7525c6d87</TermId>
        </TermInfo>
      </Terms>
    </ba4e16aec63940c586763e51c636e123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ABCF490-3097-4723-9FD6-2E4DC8BD1CC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3D53573C-68D2-42B3-9B58-4BD4BAEDC501}">
  <ds:schemaRefs>
    <ds:schemaRef ds:uri="5454229d-c530-4ed9-b585-f6579182f234"/>
    <ds:schemaRef ds:uri="9eb1f307-a489-40bf-8d3d-f7559b8c4701"/>
    <ds:schemaRef ds:uri="e771ab56-0c5d-40e7-b080-2686d2b8962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53F3A5EC-A8E0-43CB-9128-527B293AE931}">
  <ds:schemaRefs>
    <ds:schemaRef ds:uri="5454229d-c530-4ed9-b585-f6579182f234"/>
    <ds:schemaRef ds:uri="9eb1f307-a489-40bf-8d3d-f7559b8c4701"/>
    <ds:schemaRef ds:uri="e771ab56-0c5d-40e7-b080-2686d2b8962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78EBCE99-CD4D-45F0-85A7-FFA636D6BB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497</Words>
  <Application>Microsoft Office PowerPoint</Application>
  <PresentationFormat>Custom</PresentationFormat>
  <Paragraphs>142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Department of the Prime Minister and Cabinet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Andermahr, Kirsty</dc:creator>
  <cp:lastModifiedBy>Creasey, Linden</cp:lastModifiedBy>
  <cp:revision>2</cp:revision>
  <dcterms:created xsi:type="dcterms:W3CDTF">2021-10-27T03:10:25Z</dcterms:created>
  <dcterms:modified xsi:type="dcterms:W3CDTF">2026-11-02T00:56:14Z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0x01010029980166C439E047AC3028292DC36F6A</vt:lpwstr>
  </property>
  <property fmtid="{D5CDD505-2E9C-101B-9397-08002B2CF9AE}" pid="3" name="SecurityClassification">
    <vt:lpwstr>4;#OFFICIAL|9e0ec9cb-4e7f-4d4a-bd32-1ee7525c6d87</vt:lpwstr>
  </property>
  <property fmtid="{D5CDD505-2E9C-101B-9397-08002B2CF9AE}" pid="4" name="_dlc_DocIdItemGuid">
    <vt:lpwstr>507bb4c3-07c8-4466-bb57-d698e88ceb42</vt:lpwstr>
  </property>
  <property fmtid="{D5CDD505-2E9C-101B-9397-08002B2CF9AE}" pid="5" name="TaxKeyword">
    <vt:lpwstr/>
  </property>
  <property fmtid="{D5CDD505-2E9C-101B-9397-08002B2CF9AE}" pid="6" name="MediaServiceImageTags">
    <vt:lpwstr/>
  </property>
  <property fmtid="{D5CDD505-2E9C-101B-9397-08002B2CF9AE}" pid="7" name="InformationMarker">
    <vt:lpwstr/>
  </property>
  <property fmtid="{D5CDD505-2E9C-101B-9397-08002B2CF9AE}" pid="8" name="MSIP_Label_78735fde-13bf-4304-b60c-623e0caf8a78_Enabled">
    <vt:lpwstr>True</vt:lpwstr>
  </property>
  <property fmtid="{D5CDD505-2E9C-101B-9397-08002B2CF9AE}" pid="9" name="MSIP_Label_78735fde-13bf-4304-b60c-623e0caf8a78_SiteId">
    <vt:lpwstr>b964751a-419e-4acd-aeb0-b5807bc26fcc</vt:lpwstr>
  </property>
  <property fmtid="{D5CDD505-2E9C-101B-9397-08002B2CF9AE}" pid="10" name="MSIP_Label_78735fde-13bf-4304-b60c-623e0caf8a78_SetDate">
    <vt:lpwstr>2026-09-04T14:25:36Z</vt:lpwstr>
  </property>
  <property fmtid="{D5CDD505-2E9C-101B-9397-08002B2CF9AE}" pid="11" name="MSIP_Label_78735fde-13bf-4304-b60c-623e0caf8a78_Name">
    <vt:lpwstr>OFFICIAL</vt:lpwstr>
  </property>
  <property fmtid="{D5CDD505-2E9C-101B-9397-08002B2CF9AE}" pid="12" name="MSIP_Label_78735fde-13bf-4304-b60c-623e0caf8a78_ActionId">
    <vt:lpwstr>731a8938-92dc-4064-ab7a-819327977e07</vt:lpwstr>
  </property>
  <property fmtid="{D5CDD505-2E9C-101B-9397-08002B2CF9AE}" pid="13" name="MSIP_Label_78735fde-13bf-4304-b60c-623e0caf8a78_Removed">
    <vt:lpwstr>False</vt:lpwstr>
  </property>
  <property fmtid="{D5CDD505-2E9C-101B-9397-08002B2CF9AE}" pid="14" name="MSIP_Label_78735fde-13bf-4304-b60c-623e0caf8a78_Extended_MSFT_Method">
    <vt:lpwstr>Standard</vt:lpwstr>
  </property>
  <property fmtid="{D5CDD505-2E9C-101B-9397-08002B2CF9AE}" pid="15" name="Sensitivity">
    <vt:lpwstr>OFFICIAL</vt:lpwstr>
  </property>
  <property fmtid="{D5CDD505-2E9C-101B-9397-08002B2CF9AE}" pid="16" name="Order">
    <vt:r8>2586100</vt:r8>
  </property>
  <property fmtid="{D5CDD505-2E9C-101B-9397-08002B2CF9AE}" pid="17" name="e01b4afd0d1a4e65abe503aa6e5f4a84">
    <vt:lpwstr>OFFICIAL|9e0ec9cb-4e7f-4d4a-bd32-1ee7525c6d87</vt:lpwstr>
  </property>
  <property fmtid="{D5CDD505-2E9C-101B-9397-08002B2CF9AE}" pid="18" name="SharedWithUsers">
    <vt:lpwstr/>
  </property>
  <property fmtid="{D5CDD505-2E9C-101B-9397-08002B2CF9AE}" pid="19" name="xd_ProgID">
    <vt:lpwstr/>
  </property>
  <property fmtid="{D5CDD505-2E9C-101B-9397-08002B2CF9AE}" pid="20" name="FolderID">
    <vt:lpwstr/>
  </property>
  <property fmtid="{D5CDD505-2E9C-101B-9397-08002B2CF9AE}" pid="21" name="ComplianceAssetId">
    <vt:lpwstr/>
  </property>
  <property fmtid="{D5CDD505-2E9C-101B-9397-08002B2CF9AE}" pid="22" name="TemplateUrl">
    <vt:lpwstr/>
  </property>
  <property fmtid="{D5CDD505-2E9C-101B-9397-08002B2CF9AE}" pid="23" name="_ExtendedDescription">
    <vt:lpwstr/>
  </property>
  <property fmtid="{D5CDD505-2E9C-101B-9397-08002B2CF9AE}" pid="24" name="TriggerFlowInfo">
    <vt:lpwstr/>
  </property>
  <property fmtid="{D5CDD505-2E9C-101B-9397-08002B2CF9AE}" pid="25" name="xd_Signature">
    <vt:bool>false</vt:bool>
  </property>
</Properties>
</file>