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6"/>
    <p:restoredTop sz="94683"/>
  </p:normalViewPr>
  <p:slideViewPr>
    <p:cSldViewPr snapToGrid="0">
      <p:cViewPr varScale="1">
        <p:scale>
          <a:sx n="125" d="100"/>
          <a:sy n="125" d="100"/>
        </p:scale>
        <p:origin x="18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ayneabel/Digital%20Team%20Dropbox/APSC%202023/23030%20-%20APS%20Talent%20management%20toolkit/Supplied/Final%20docs/Editable%20Visual%20Indicator%20(from%20doc%205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E-054D-A020-787A5CD9CA6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E-054D-A020-787A5CD9CA60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E-054D-A020-787A5CD9CA60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5E-054D-A020-787A5CD9CA60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C5E-054D-A020-787A5CD9CA60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C5E-054D-A020-787A5CD9CA60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C5E-054D-A020-787A5CD9CA60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C5E-054D-A020-787A5CD9CA60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C5E-054D-A020-787A5CD9CA60}"/>
              </c:ext>
            </c:extLst>
          </c:dPt>
          <c:dPt>
            <c:idx val="9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C5E-054D-A020-787A5CD9CA60}"/>
              </c:ext>
            </c:extLst>
          </c:dPt>
          <c:cat>
            <c:numRef>
              <c:f>Sheet1!$A$2:$A$11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3.33</c:v>
                </c:pt>
                <c:pt idx="7">
                  <c:v>3.33</c:v>
                </c:pt>
                <c:pt idx="8">
                  <c:v>3.33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3.33</c:v>
                </c:pt>
                <c:pt idx="7">
                  <c:v>3.33</c:v>
                </c:pt>
                <c:pt idx="8">
                  <c:v>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C5E-054D-A020-787A5CD9CA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4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4C5E-054D-A020-787A5CD9CA60}"/>
              </c:ext>
            </c:extLst>
          </c:dPt>
          <c:dPt>
            <c:idx val="1"/>
            <c:bubble3D val="0"/>
            <c:spPr>
              <a:solidFill>
                <a:schemeClr val="accent6">
                  <a:tint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4C5E-054D-A020-787A5CD9CA60}"/>
              </c:ext>
            </c:extLst>
          </c:dPt>
          <c:dPt>
            <c:idx val="2"/>
            <c:bubble3D val="0"/>
            <c:spPr>
              <a:solidFill>
                <a:schemeClr val="accent6">
                  <a:tint val="6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4C5E-054D-A020-787A5CD9CA60}"/>
              </c:ext>
            </c:extLst>
          </c:dPt>
          <c:dPt>
            <c:idx val="3"/>
            <c:bubble3D val="0"/>
            <c:spPr>
              <a:solidFill>
                <a:schemeClr val="accent6">
                  <a:tint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4C5E-054D-A020-787A5CD9CA60}"/>
              </c:ext>
            </c:extLst>
          </c:dPt>
          <c:dPt>
            <c:idx val="4"/>
            <c:bubble3D val="0"/>
            <c:spPr>
              <a:solidFill>
                <a:schemeClr val="accent6">
                  <a:tint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4C5E-054D-A020-787A5CD9CA60}"/>
              </c:ext>
            </c:extLst>
          </c:dPt>
          <c:dPt>
            <c:idx val="5"/>
            <c:bubble3D val="0"/>
            <c:spPr>
              <a:solidFill>
                <a:schemeClr val="accent6">
                  <a:shade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4C5E-054D-A020-787A5CD9CA60}"/>
              </c:ext>
            </c:extLst>
          </c:dPt>
          <c:dPt>
            <c:idx val="6"/>
            <c:bubble3D val="0"/>
            <c:spPr>
              <a:solidFill>
                <a:schemeClr val="accent6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4C5E-054D-A020-787A5CD9CA60}"/>
              </c:ext>
            </c:extLst>
          </c:dPt>
          <c:dPt>
            <c:idx val="7"/>
            <c:bubble3D val="0"/>
            <c:spPr>
              <a:solidFill>
                <a:schemeClr val="accent6">
                  <a:shade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4C5E-054D-A020-787A5CD9CA60}"/>
              </c:ext>
            </c:extLst>
          </c:dPt>
          <c:dPt>
            <c:idx val="8"/>
            <c:bubble3D val="0"/>
            <c:spPr>
              <a:solidFill>
                <a:schemeClr val="accent6">
                  <a:shade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6-4C5E-054D-A020-787A5CD9CA60}"/>
              </c:ext>
            </c:extLst>
          </c:dPt>
          <c:dPt>
            <c:idx val="9"/>
            <c:bubble3D val="0"/>
            <c:spPr>
              <a:solidFill>
                <a:schemeClr val="accent6">
                  <a:shade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4C5E-054D-A020-787A5CD9CA60}"/>
              </c:ext>
            </c:extLst>
          </c:dPt>
          <c:cat>
            <c:numRef>
              <c:f>Sheet1!$A$2:$A$11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3.33</c:v>
                </c:pt>
                <c:pt idx="7">
                  <c:v>3.33</c:v>
                </c:pt>
                <c:pt idx="8">
                  <c:v>3.33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3.33</c:v>
                </c:pt>
                <c:pt idx="7">
                  <c:v>3.33</c:v>
                </c:pt>
                <c:pt idx="8">
                  <c:v>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4C5E-054D-A020-787A5CD9CA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4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4C5E-054D-A020-787A5CD9CA60}"/>
              </c:ext>
            </c:extLst>
          </c:dPt>
          <c:dPt>
            <c:idx val="1"/>
            <c:bubble3D val="0"/>
            <c:spPr>
              <a:solidFill>
                <a:schemeClr val="accent6">
                  <a:tint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4C5E-054D-A020-787A5CD9CA60}"/>
              </c:ext>
            </c:extLst>
          </c:dPt>
          <c:dPt>
            <c:idx val="2"/>
            <c:bubble3D val="0"/>
            <c:spPr>
              <a:solidFill>
                <a:schemeClr val="accent6">
                  <a:tint val="6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4C5E-054D-A020-787A5CD9CA60}"/>
              </c:ext>
            </c:extLst>
          </c:dPt>
          <c:dPt>
            <c:idx val="3"/>
            <c:bubble3D val="0"/>
            <c:spPr>
              <a:solidFill>
                <a:schemeClr val="accent6">
                  <a:tint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4C5E-054D-A020-787A5CD9CA60}"/>
              </c:ext>
            </c:extLst>
          </c:dPt>
          <c:dPt>
            <c:idx val="4"/>
            <c:bubble3D val="0"/>
            <c:spPr>
              <a:solidFill>
                <a:schemeClr val="accent6">
                  <a:tint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4C5E-054D-A020-787A5CD9CA60}"/>
              </c:ext>
            </c:extLst>
          </c:dPt>
          <c:dPt>
            <c:idx val="5"/>
            <c:bubble3D val="0"/>
            <c:spPr>
              <a:solidFill>
                <a:schemeClr val="accent6">
                  <a:shade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4C5E-054D-A020-787A5CD9CA60}"/>
              </c:ext>
            </c:extLst>
          </c:dPt>
          <c:dPt>
            <c:idx val="6"/>
            <c:bubble3D val="0"/>
            <c:spPr>
              <a:solidFill>
                <a:schemeClr val="accent6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4C5E-054D-A020-787A5CD9CA60}"/>
              </c:ext>
            </c:extLst>
          </c:dPt>
          <c:dPt>
            <c:idx val="7"/>
            <c:bubble3D val="0"/>
            <c:spPr>
              <a:solidFill>
                <a:schemeClr val="accent6">
                  <a:shade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4C5E-054D-A020-787A5CD9CA60}"/>
              </c:ext>
            </c:extLst>
          </c:dPt>
          <c:dPt>
            <c:idx val="8"/>
            <c:bubble3D val="0"/>
            <c:spPr>
              <a:solidFill>
                <a:schemeClr val="accent6">
                  <a:shade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4C5E-054D-A020-787A5CD9CA60}"/>
              </c:ext>
            </c:extLst>
          </c:dPt>
          <c:dPt>
            <c:idx val="9"/>
            <c:bubble3D val="0"/>
            <c:spPr>
              <a:solidFill>
                <a:schemeClr val="accent6">
                  <a:shade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4C5E-054D-A020-787A5CD9CA60}"/>
              </c:ext>
            </c:extLst>
          </c:dPt>
          <c:cat>
            <c:numRef>
              <c:f>Sheet1!$A$2:$A$11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3.33</c:v>
                </c:pt>
                <c:pt idx="7">
                  <c:v>3.33</c:v>
                </c:pt>
                <c:pt idx="8">
                  <c:v>3.33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20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E-4C5E-054D-A020-787A5CD9CA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EC-004D-9406-9AE6179A4C1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EC-004D-9406-9AE6179A4C10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EC-004D-9406-9AE6179A4C10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EC-004D-9406-9AE6179A4C10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5EC-004D-9406-9AE6179A4C10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5EC-004D-9406-9AE6179A4C10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5EC-004D-9406-9AE6179A4C10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5EC-004D-9406-9AE6179A4C10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5EC-004D-9406-9AE6179A4C10}"/>
              </c:ext>
            </c:extLst>
          </c:dPt>
          <c:dPt>
            <c:idx val="9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5EC-004D-9406-9AE6179A4C1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5EC-004D-9406-9AE6179A4C10}"/>
              </c:ext>
            </c:extLst>
          </c:dPt>
          <c:dPt>
            <c:idx val="1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D5EC-004D-9406-9AE6179A4C10}"/>
              </c:ext>
            </c:extLst>
          </c:dPt>
          <c:dPt>
            <c:idx val="1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D5EC-004D-9406-9AE6179A4C10}"/>
              </c:ext>
            </c:extLst>
          </c:dPt>
          <c:dPt>
            <c:idx val="1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D5EC-004D-9406-9AE6179A4C10}"/>
              </c:ext>
            </c:extLst>
          </c:dPt>
          <c:dPt>
            <c:idx val="1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D5EC-004D-9406-9AE6179A4C10}"/>
              </c:ext>
            </c:extLst>
          </c:dPt>
          <c:dPt>
            <c:idx val="1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D5EC-004D-9406-9AE6179A4C10}"/>
              </c:ext>
            </c:extLst>
          </c:dPt>
          <c:dPt>
            <c:idx val="1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D5EC-004D-9406-9AE6179A4C10}"/>
              </c:ext>
            </c:extLst>
          </c:dPt>
          <c:dPt>
            <c:idx val="1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D5EC-004D-9406-9AE6179A4C10}"/>
              </c:ext>
            </c:extLst>
          </c:dPt>
          <c:dPt>
            <c:idx val="1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D5EC-004D-9406-9AE6179A4C10}"/>
              </c:ext>
            </c:extLst>
          </c:dPt>
          <c:dPt>
            <c:idx val="19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D5EC-004D-9406-9AE6179A4C10}"/>
              </c:ext>
            </c:extLst>
          </c:dPt>
          <c:dPt>
            <c:idx val="2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D5EC-004D-9406-9AE6179A4C10}"/>
              </c:ext>
            </c:extLst>
          </c:dPt>
          <c:val>
            <c:numRef>
              <c:f>Sheet2!$A$1:$A$21</c:f>
              <c:numCache>
                <c:formatCode>General</c:formatCode>
                <c:ptCount val="21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3.33</c:v>
                </c:pt>
                <c:pt idx="7">
                  <c:v>3.33</c:v>
                </c:pt>
                <c:pt idx="8">
                  <c:v>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D5EC-004D-9406-9AE6179A4C10}"/>
            </c:ext>
          </c:extLst>
        </c:ser>
        <c:ser>
          <c:idx val="1"/>
          <c:order val="1"/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D5EC-004D-9406-9AE6179A4C1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D5EC-004D-9406-9AE6179A4C10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D5EC-004D-9406-9AE6179A4C10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D5EC-004D-9406-9AE6179A4C10}"/>
              </c:ext>
            </c:extLst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D5EC-004D-9406-9AE6179A4C10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D5EC-004D-9406-9AE6179A4C10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D5EC-004D-9406-9AE6179A4C10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A-D5EC-004D-9406-9AE6179A4C10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C-D5EC-004D-9406-9AE6179A4C10}"/>
              </c:ext>
            </c:extLst>
          </c:dPt>
          <c:val>
            <c:numRef>
              <c:f>Sheet2!$B$1:$B$9</c:f>
              <c:numCache>
                <c:formatCode>General</c:formatCode>
                <c:ptCount val="9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3.33</c:v>
                </c:pt>
                <c:pt idx="7">
                  <c:v>3.33</c:v>
                </c:pt>
                <c:pt idx="8">
                  <c:v>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D-D5EC-004D-9406-9AE6179A4C10}"/>
            </c:ext>
          </c:extLst>
        </c:ser>
        <c:ser>
          <c:idx val="2"/>
          <c:order val="2"/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D5EC-004D-9406-9AE6179A4C10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D5EC-004D-9406-9AE6179A4C10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D5EC-004D-9406-9AE6179A4C10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D5EC-004D-9406-9AE6179A4C10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D5EC-004D-9406-9AE6179A4C10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D5EC-004D-9406-9AE6179A4C10}"/>
              </c:ext>
            </c:extLst>
          </c:dPt>
          <c:dPt>
            <c:idx val="6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D5EC-004D-9406-9AE6179A4C10}"/>
              </c:ext>
            </c:extLst>
          </c:dPt>
          <c:dPt>
            <c:idx val="7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D5EC-004D-9406-9AE6179A4C10}"/>
              </c:ext>
            </c:extLst>
          </c:dPt>
          <c:dPt>
            <c:idx val="8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D5EC-004D-9406-9AE6179A4C10}"/>
              </c:ext>
            </c:extLst>
          </c:dPt>
          <c:val>
            <c:numRef>
              <c:f>Sheet2!$C$1:$C$9</c:f>
              <c:numCache>
                <c:formatCode>General</c:formatCode>
                <c:ptCount val="9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3.33</c:v>
                </c:pt>
                <c:pt idx="7">
                  <c:v>3.33</c:v>
                </c:pt>
                <c:pt idx="8">
                  <c:v>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0-D5EC-004D-9406-9AE6179A4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4638B-0CC8-BAA3-2C8C-1EAE7B07E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25918-B245-324B-D14C-D6E87F2A1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144CC-4C7A-43C0-CEBA-1CF5FB8C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634F6-A02B-170C-3E90-C6461C930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33D7A-A6DA-4EF5-2D0F-CB349184E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75DAA-72DE-89C5-A771-8C6B1C30A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2C291-7ACE-24E7-5B97-765B9E8E7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C4E54-C2E7-56DE-30E8-B567BDEB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B7A16-0723-C9C0-665D-45541F4F9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A28D5-C398-1FB7-DC49-9A96F75FF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9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B8F7B7-EBB1-3817-70D6-7F979B249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114EAB-7A7F-333E-CE8B-BDE8B744E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EB9BC-9291-BCF2-8746-803668A4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1D540-2A6C-A8C7-9CCB-D66D5DDE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5474A-93A4-75FA-177E-29AB0A4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3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6BA37-ABFC-E9F8-ABB1-ED44A4D71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B3E99-D4B4-D96A-F856-A347A9A0E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AAF8A-EDA0-D2F5-4BE8-409D82C5E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C85E1-8363-6267-D84A-51E050AC1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7F290-C7E9-570F-23F9-7999DC3A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9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C8FD3-86AE-9553-548F-FFFDBF717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48194-F6AB-4B3F-82D4-4DB5436CD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628BC-13FF-B389-F359-A1EE0BC3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0A7AE-F59C-3523-19F8-FC3D330C6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676B5-F0C5-735C-8698-B9B4161B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E18C7-F890-4479-C04D-EBDAD409E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F37D7-CC33-6D24-2B90-2D361E96B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1B1651-0AE4-394C-C8B4-8FA5FE8D7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0361C-20B9-F7DA-2642-737597DAF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F4A05-AD8D-0DFA-3B54-C662328F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4D533-D87A-3CCE-FDDC-AD1E9C211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4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770E-7013-1973-BCFF-01D1E5A57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B814A-1A1F-D995-FA44-83D89D16B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F1159-81FA-92DE-6CA3-899D513CD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8C641E-F569-82DC-0175-960893863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3BFEC6-1223-9E85-9019-268C25CF9E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D1E59D-D978-B70C-E316-BF6A5F0B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39125-E356-FF66-AAD8-B86CB3455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00CBA5-922E-BDB0-6791-CE928C14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7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AE693-8617-974A-93F3-D14FEA132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C2029D-3429-5717-954E-579859323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AB50A-C6FD-1399-8FE6-C7992B28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637AF-DB06-F391-1EAE-C748273E1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9FE157-65A8-F952-D0AB-EE4074926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EEA367-FDB3-0D66-9A5F-CAC4BCFA6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CF0792-FD1E-82AE-A28E-28B3329C8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2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4FA2D-4ABE-944A-AE45-4D0389B06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48A93-3176-14EF-103B-610559AE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FE325-59D5-64BC-F12A-3B1BFC5ED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27095-C5B6-4BB2-1ACC-DDA84F63B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CA44E-3054-CB7B-BDEC-810E5E506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74764-3C3F-BDB2-83A6-FD5E59F4D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50A91-6A9D-8E83-0E27-1384C7A2D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D98A0-6685-340A-93DE-885AE35BA1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C66F0-7110-E9F4-4832-0C6A41089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005FF1-44BA-53E6-2EEC-6DF85F0B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E1370-C4A5-69DC-251E-7C406D47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A32A1-CEAC-1340-E705-3BBB9331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1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0AEB8-0D09-EF5D-D290-6668F4CB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1CCE2-F4C9-C7E1-B5B1-3EF3CE35F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D542A-C6B0-80B6-7B3B-B7FDD44FF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6BE8A-B55F-BF4B-9F7A-33C456D990AF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14F96-6527-080A-7250-EA805D2BC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DD3C2-C8FA-C2B1-E438-E46630F25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1145-9E41-454B-808B-F4F202E5A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3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848C70-E11C-6E07-BB20-2DE3F4AF9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61" y="0"/>
            <a:ext cx="6665064" cy="6858000"/>
          </a:xfrm>
          <a:prstGeom prst="rect">
            <a:avLst/>
          </a:prstGeom>
        </p:spPr>
      </p:pic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04185D5-824A-F903-6819-75FEE66734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5734714"/>
              </p:ext>
            </p:extLst>
          </p:nvPr>
        </p:nvGraphicFramePr>
        <p:xfrm>
          <a:off x="2956073" y="2463253"/>
          <a:ext cx="2974154" cy="198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33AC9D3-127F-5C6E-3782-68005D5E5474}"/>
              </a:ext>
            </a:extLst>
          </p:cNvPr>
          <p:cNvSpPr txBox="1"/>
          <p:nvPr/>
        </p:nvSpPr>
        <p:spPr>
          <a:xfrm>
            <a:off x="8801217" y="4810712"/>
            <a:ext cx="2527183" cy="1317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AU" sz="1400" b="1" dirty="0">
                <a:effectLst/>
                <a:latin typeface="Arial Narrow" panose="020B0604020202020204" pitchFamily="34" charset="0"/>
                <a:cs typeface="Arial Narrow" panose="020B0604020202020204" pitchFamily="34" charset="0"/>
              </a:rPr>
              <a:t>Outer ring 4–5 </a:t>
            </a:r>
            <a:r>
              <a:rPr lang="en-AU" sz="1400" dirty="0">
                <a:effectLst/>
                <a:latin typeface="Arial Narrow" panose="020B0604020202020204" pitchFamily="34" charset="0"/>
                <a:cs typeface="Arial Narrow" panose="020B0604020202020204" pitchFamily="34" charset="0"/>
              </a:rPr>
              <a:t>(High Potential)</a:t>
            </a:r>
          </a:p>
          <a:p>
            <a:pPr>
              <a:lnSpc>
                <a:spcPct val="200000"/>
              </a:lnSpc>
            </a:pPr>
            <a:r>
              <a:rPr lang="en-AU" sz="1400" b="1" dirty="0">
                <a:effectLst/>
                <a:latin typeface="Arial Narrow" panose="020B0604020202020204" pitchFamily="34" charset="0"/>
                <a:cs typeface="Arial Narrow" panose="020B0604020202020204" pitchFamily="34" charset="0"/>
              </a:rPr>
              <a:t>Middle ring: 3 </a:t>
            </a:r>
            <a:r>
              <a:rPr lang="en-AU" sz="1400" dirty="0">
                <a:effectLst/>
                <a:latin typeface="Arial Narrow" panose="020B0604020202020204" pitchFamily="34" charset="0"/>
                <a:cs typeface="Arial Narrow" panose="020B0604020202020204" pitchFamily="34" charset="0"/>
              </a:rPr>
              <a:t>(Moderate Potential)</a:t>
            </a:r>
          </a:p>
          <a:p>
            <a:pPr>
              <a:lnSpc>
                <a:spcPct val="200000"/>
              </a:lnSpc>
            </a:pPr>
            <a:r>
              <a:rPr lang="en-AU" sz="1400" b="1" dirty="0">
                <a:effectLst/>
                <a:latin typeface="Arial Narrow" panose="020B0604020202020204" pitchFamily="34" charset="0"/>
                <a:cs typeface="Arial Narrow" panose="020B0604020202020204" pitchFamily="34" charset="0"/>
              </a:rPr>
              <a:t>Inner ring: 1–2 </a:t>
            </a:r>
            <a:r>
              <a:rPr lang="en-AU" sz="1400" dirty="0">
                <a:effectLst/>
                <a:latin typeface="Arial Narrow" panose="020B0604020202020204" pitchFamily="34" charset="0"/>
                <a:cs typeface="Arial Narrow" panose="020B0604020202020204" pitchFamily="34" charset="0"/>
              </a:rPr>
              <a:t>(Potential)   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886050"/>
              </p:ext>
            </p:extLst>
          </p:nvPr>
        </p:nvGraphicFramePr>
        <p:xfrm>
          <a:off x="1808867" y="1373683"/>
          <a:ext cx="4376928" cy="416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D1E47BBB-11A2-9D0D-4407-DB8B89AE5AB7}"/>
              </a:ext>
            </a:extLst>
          </p:cNvPr>
          <p:cNvSpPr txBox="1"/>
          <p:nvPr/>
        </p:nvSpPr>
        <p:spPr>
          <a:xfrm>
            <a:off x="7561732" y="3984358"/>
            <a:ext cx="386490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Editable visual indicator</a:t>
            </a:r>
            <a:endParaRPr lang="en-US" sz="2400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136F09A-EF7E-90F2-FAE6-33F4173AB0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1732" y="4847789"/>
            <a:ext cx="1071274" cy="1471593"/>
          </a:xfrm>
          <a:prstGeom prst="rect">
            <a:avLst/>
          </a:prstGeom>
        </p:spPr>
      </p:pic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15A5353B-A3C2-1CDD-5DDE-8F46EDD28BE4}"/>
              </a:ext>
            </a:extLst>
          </p:cNvPr>
          <p:cNvSpPr/>
          <p:nvPr/>
        </p:nvSpPr>
        <p:spPr>
          <a:xfrm>
            <a:off x="7383018" y="4751804"/>
            <a:ext cx="4043615" cy="1567578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4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25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2023-03-07T05:26:14Z</dcterms:created>
  <dcterms:modified xsi:type="dcterms:W3CDTF">2023-03-15T03:37:53Z</dcterms:modified>
</cp:coreProperties>
</file>