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8" r:id="rId4"/>
  </p:sldMasterIdLst>
  <p:notesMasterIdLst>
    <p:notesMasterId r:id="rId8"/>
  </p:notesMasterIdLst>
  <p:handoutMasterIdLst>
    <p:handoutMasterId r:id="rId9"/>
  </p:handoutMasterIdLst>
  <p:sldIdLst>
    <p:sldId id="301" r:id="rId5"/>
    <p:sldId id="303" r:id="rId6"/>
    <p:sldId id="302" r:id="rId7"/>
  </p:sldIdLst>
  <p:sldSz cx="7559675" cy="10691813"/>
  <p:notesSz cx="20712113" cy="29605288"/>
  <p:embeddedFontLst>
    <p:embeddedFont>
      <p:font typeface="Calibri" panose="020F0502020204030204" pitchFamily="34" charset="0"/>
      <p:regular r:id="rId10"/>
      <p:bold r:id="rId11"/>
      <p:italic r:id="rId12"/>
      <p:boldItalic r:id="rId13"/>
    </p:embeddedFont>
    <p:embeddedFont>
      <p:font typeface="Segoe UI Semibold" panose="020B0702040204020203" pitchFamily="34" charset="0"/>
      <p:bold r:id="rId14"/>
      <p:boldItalic r:id="rId15"/>
    </p:embeddedFont>
    <p:embeddedFont>
      <p:font typeface="Segoe UI Light" panose="020B0502040204020203" pitchFamily="34" charset="0"/>
      <p:regular r:id="rId16"/>
      <p:italic r:id="rId17"/>
    </p:embeddedFont>
    <p:embeddedFont>
      <p:font typeface="Montserrat Semi Bold" panose="00000700000000000000" pitchFamily="50" charset="0"/>
      <p:bold r:id="rId18"/>
    </p:embeddedFont>
    <p:embeddedFont>
      <p:font typeface="Montserrat Light" panose="00000400000000000000" pitchFamily="50"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gla, Adam" initials="JA" lastIdx="4" clrIdx="0"/>
  <p:cmAuthor id="2" name="Falez, Anton" initials="FA" lastIdx="1" clrIdx="1"/>
  <p:cmAuthor id="3" name="McMichael, Teresa" initials="MT" lastIdx="9" clrIdx="2"/>
  <p:cmAuthor id="4" name="Grey, Chevelle" initials="GC" lastIdx="5"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555A"/>
    <a:srgbClr val="AEE0F4"/>
    <a:srgbClr val="198BB8"/>
    <a:srgbClr val="FFFFFF"/>
    <a:srgbClr val="F26F72"/>
    <a:srgbClr val="2A5BAA"/>
    <a:srgbClr val="9CCB3C"/>
    <a:srgbClr val="F79645"/>
    <a:srgbClr val="FEC855"/>
    <a:srgbClr val="1BBEDF"/>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6" autoAdjust="0"/>
    <p:restoredTop sz="94651" autoAdjust="0"/>
  </p:normalViewPr>
  <p:slideViewPr>
    <p:cSldViewPr snapToGrid="0">
      <p:cViewPr varScale="1">
        <p:scale>
          <a:sx n="72" d="100"/>
          <a:sy n="72" d="100"/>
        </p:scale>
        <p:origin x="3200"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6" d="100"/>
          <a:sy n="16" d="100"/>
        </p:scale>
        <p:origin x="27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8977506" cy="1482888"/>
          </a:xfrm>
          <a:prstGeom prst="rect">
            <a:avLst/>
          </a:prstGeom>
        </p:spPr>
        <p:txBody>
          <a:bodyPr vert="horz" lIns="276259" tIns="138129" rIns="276259" bIns="138129" rtlCol="0"/>
          <a:lstStyle>
            <a:lvl1pPr algn="l">
              <a:defRPr sz="3600"/>
            </a:lvl1pPr>
          </a:lstStyle>
          <a:p>
            <a:endParaRPr lang="en-AU" dirty="0"/>
          </a:p>
        </p:txBody>
      </p:sp>
      <p:sp>
        <p:nvSpPr>
          <p:cNvPr id="3" name="Date Placeholder 2"/>
          <p:cNvSpPr>
            <a:spLocks noGrp="1"/>
          </p:cNvSpPr>
          <p:nvPr>
            <p:ph type="dt" sz="quarter" idx="1"/>
          </p:nvPr>
        </p:nvSpPr>
        <p:spPr>
          <a:xfrm>
            <a:off x="11729771" y="2"/>
            <a:ext cx="8977506" cy="1482888"/>
          </a:xfrm>
          <a:prstGeom prst="rect">
            <a:avLst/>
          </a:prstGeom>
        </p:spPr>
        <p:txBody>
          <a:bodyPr vert="horz" lIns="276259" tIns="138129" rIns="276259" bIns="138129" rtlCol="0"/>
          <a:lstStyle>
            <a:lvl1pPr algn="r">
              <a:defRPr sz="3600"/>
            </a:lvl1pPr>
          </a:lstStyle>
          <a:p>
            <a:fld id="{4D0AD94D-2FDE-4D0F-9CC6-5D5A37465EDC}" type="datetimeFigureOut">
              <a:rPr lang="en-AU" smtClean="0"/>
              <a:t>28/01/2021</a:t>
            </a:fld>
            <a:endParaRPr lang="en-AU" dirty="0"/>
          </a:p>
        </p:txBody>
      </p:sp>
      <p:sp>
        <p:nvSpPr>
          <p:cNvPr id="4" name="Footer Placeholder 3"/>
          <p:cNvSpPr>
            <a:spLocks noGrp="1"/>
          </p:cNvSpPr>
          <p:nvPr>
            <p:ph type="ftr" sz="quarter" idx="2"/>
          </p:nvPr>
        </p:nvSpPr>
        <p:spPr>
          <a:xfrm>
            <a:off x="0" y="28122401"/>
            <a:ext cx="8977506" cy="1482888"/>
          </a:xfrm>
          <a:prstGeom prst="rect">
            <a:avLst/>
          </a:prstGeom>
        </p:spPr>
        <p:txBody>
          <a:bodyPr vert="horz" lIns="276259" tIns="138129" rIns="276259" bIns="138129" rtlCol="0" anchor="b"/>
          <a:lstStyle>
            <a:lvl1pPr algn="l">
              <a:defRPr sz="3600"/>
            </a:lvl1pPr>
          </a:lstStyle>
          <a:p>
            <a:endParaRPr lang="en-AU" dirty="0"/>
          </a:p>
        </p:txBody>
      </p:sp>
      <p:sp>
        <p:nvSpPr>
          <p:cNvPr id="5" name="Slide Number Placeholder 4"/>
          <p:cNvSpPr>
            <a:spLocks noGrp="1"/>
          </p:cNvSpPr>
          <p:nvPr>
            <p:ph type="sldNum" sz="quarter" idx="3"/>
          </p:nvPr>
        </p:nvSpPr>
        <p:spPr>
          <a:xfrm>
            <a:off x="11729771" y="28122401"/>
            <a:ext cx="8977506" cy="1482888"/>
          </a:xfrm>
          <a:prstGeom prst="rect">
            <a:avLst/>
          </a:prstGeom>
        </p:spPr>
        <p:txBody>
          <a:bodyPr vert="horz" lIns="276259" tIns="138129" rIns="276259" bIns="138129" rtlCol="0" anchor="b"/>
          <a:lstStyle>
            <a:lvl1pPr algn="r">
              <a:defRPr sz="3600"/>
            </a:lvl1pPr>
          </a:lstStyle>
          <a:p>
            <a:fld id="{D3484E79-5682-4530-92E7-635624E518C0}" type="slidenum">
              <a:rPr lang="en-AU" smtClean="0"/>
              <a:t>‹#›</a:t>
            </a:fld>
            <a:endParaRPr lang="en-AU" dirty="0"/>
          </a:p>
        </p:txBody>
      </p:sp>
    </p:spTree>
    <p:extLst>
      <p:ext uri="{BB962C8B-B14F-4D97-AF65-F5344CB8AC3E}">
        <p14:creationId xmlns:p14="http://schemas.microsoft.com/office/powerpoint/2010/main" val="1554397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8975248" cy="1485405"/>
          </a:xfrm>
          <a:prstGeom prst="rect">
            <a:avLst/>
          </a:prstGeom>
        </p:spPr>
        <p:txBody>
          <a:bodyPr vert="horz" lIns="276259" tIns="138129" rIns="276259" bIns="138129" rtlCol="0"/>
          <a:lstStyle>
            <a:lvl1pPr algn="l">
              <a:defRPr sz="3600"/>
            </a:lvl1pPr>
          </a:lstStyle>
          <a:p>
            <a:endParaRPr lang="en-AU" dirty="0"/>
          </a:p>
        </p:txBody>
      </p:sp>
      <p:sp>
        <p:nvSpPr>
          <p:cNvPr id="3" name="Date Placeholder 2"/>
          <p:cNvSpPr>
            <a:spLocks noGrp="1"/>
          </p:cNvSpPr>
          <p:nvPr>
            <p:ph type="dt" idx="1"/>
          </p:nvPr>
        </p:nvSpPr>
        <p:spPr>
          <a:xfrm>
            <a:off x="11732073" y="2"/>
            <a:ext cx="8975248" cy="1485405"/>
          </a:xfrm>
          <a:prstGeom prst="rect">
            <a:avLst/>
          </a:prstGeom>
        </p:spPr>
        <p:txBody>
          <a:bodyPr vert="horz" lIns="276259" tIns="138129" rIns="276259" bIns="138129" rtlCol="0"/>
          <a:lstStyle>
            <a:lvl1pPr algn="r">
              <a:defRPr sz="3600"/>
            </a:lvl1pPr>
          </a:lstStyle>
          <a:p>
            <a:fld id="{1C33A464-68DF-49FC-A9E0-A9C494271000}" type="datetimeFigureOut">
              <a:rPr lang="en-AU" smtClean="0"/>
              <a:t>28/01/2021</a:t>
            </a:fld>
            <a:endParaRPr lang="en-AU" dirty="0"/>
          </a:p>
        </p:txBody>
      </p:sp>
      <p:sp>
        <p:nvSpPr>
          <p:cNvPr id="4" name="Slide Image Placeholder 3"/>
          <p:cNvSpPr>
            <a:spLocks noGrp="1" noRot="1" noChangeAspect="1"/>
          </p:cNvSpPr>
          <p:nvPr>
            <p:ph type="sldImg" idx="2"/>
          </p:nvPr>
        </p:nvSpPr>
        <p:spPr>
          <a:xfrm>
            <a:off x="6823075" y="3700463"/>
            <a:ext cx="7065963" cy="9993312"/>
          </a:xfrm>
          <a:prstGeom prst="rect">
            <a:avLst/>
          </a:prstGeom>
          <a:noFill/>
          <a:ln w="12700">
            <a:solidFill>
              <a:prstClr val="black"/>
            </a:solidFill>
          </a:ln>
        </p:spPr>
        <p:txBody>
          <a:bodyPr vert="horz" lIns="276259" tIns="138129" rIns="276259" bIns="138129" rtlCol="0" anchor="ctr"/>
          <a:lstStyle/>
          <a:p>
            <a:endParaRPr lang="en-AU" dirty="0"/>
          </a:p>
        </p:txBody>
      </p:sp>
      <p:sp>
        <p:nvSpPr>
          <p:cNvPr id="5" name="Notes Placeholder 4"/>
          <p:cNvSpPr>
            <a:spLocks noGrp="1"/>
          </p:cNvSpPr>
          <p:nvPr>
            <p:ph type="body" sz="quarter" idx="3"/>
          </p:nvPr>
        </p:nvSpPr>
        <p:spPr>
          <a:xfrm>
            <a:off x="2071213" y="14247543"/>
            <a:ext cx="16569690" cy="11657084"/>
          </a:xfrm>
          <a:prstGeom prst="rect">
            <a:avLst/>
          </a:prstGeom>
        </p:spPr>
        <p:txBody>
          <a:bodyPr vert="horz" lIns="276259" tIns="138129" rIns="276259" bIns="13812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2" y="28119889"/>
            <a:ext cx="8975248" cy="1485402"/>
          </a:xfrm>
          <a:prstGeom prst="rect">
            <a:avLst/>
          </a:prstGeom>
        </p:spPr>
        <p:txBody>
          <a:bodyPr vert="horz" lIns="276259" tIns="138129" rIns="276259" bIns="138129" rtlCol="0" anchor="b"/>
          <a:lstStyle>
            <a:lvl1pPr algn="l">
              <a:defRPr sz="3600"/>
            </a:lvl1pPr>
          </a:lstStyle>
          <a:p>
            <a:endParaRPr lang="en-AU" dirty="0"/>
          </a:p>
        </p:txBody>
      </p:sp>
      <p:sp>
        <p:nvSpPr>
          <p:cNvPr id="7" name="Slide Number Placeholder 6"/>
          <p:cNvSpPr>
            <a:spLocks noGrp="1"/>
          </p:cNvSpPr>
          <p:nvPr>
            <p:ph type="sldNum" sz="quarter" idx="5"/>
          </p:nvPr>
        </p:nvSpPr>
        <p:spPr>
          <a:xfrm>
            <a:off x="11732073" y="28119889"/>
            <a:ext cx="8975248" cy="1485402"/>
          </a:xfrm>
          <a:prstGeom prst="rect">
            <a:avLst/>
          </a:prstGeom>
        </p:spPr>
        <p:txBody>
          <a:bodyPr vert="horz" lIns="276259" tIns="138129" rIns="276259" bIns="138129" rtlCol="0" anchor="b"/>
          <a:lstStyle>
            <a:lvl1pPr algn="r">
              <a:defRPr sz="3600"/>
            </a:lvl1pPr>
          </a:lstStyle>
          <a:p>
            <a:fld id="{B76E3603-134B-45C6-9C45-C05DE4630632}" type="slidenum">
              <a:rPr lang="en-AU" smtClean="0"/>
              <a:t>‹#›</a:t>
            </a:fld>
            <a:endParaRPr lang="en-AU" dirty="0"/>
          </a:p>
        </p:txBody>
      </p:sp>
    </p:spTree>
    <p:extLst>
      <p:ext uri="{BB962C8B-B14F-4D97-AF65-F5344CB8AC3E}">
        <p14:creationId xmlns:p14="http://schemas.microsoft.com/office/powerpoint/2010/main" val="23927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6E3603-134B-45C6-9C45-C05DE4630632}" type="slidenum">
              <a:rPr lang="en-AU" smtClean="0"/>
              <a:t>1</a:t>
            </a:fld>
            <a:endParaRPr lang="en-AU" dirty="0"/>
          </a:p>
        </p:txBody>
      </p:sp>
    </p:spTree>
    <p:extLst>
      <p:ext uri="{BB962C8B-B14F-4D97-AF65-F5344CB8AC3E}">
        <p14:creationId xmlns:p14="http://schemas.microsoft.com/office/powerpoint/2010/main" val="225951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 12 column">
    <p:spTree>
      <p:nvGrpSpPr>
        <p:cNvPr id="1" name=""/>
        <p:cNvGrpSpPr/>
        <p:nvPr/>
      </p:nvGrpSpPr>
      <p:grpSpPr>
        <a:xfrm>
          <a:off x="0" y="0"/>
          <a:ext cx="0" cy="0"/>
          <a:chOff x="0" y="0"/>
          <a:chExt cx="0" cy="0"/>
        </a:xfrm>
      </p:grpSpPr>
      <p:sp>
        <p:nvSpPr>
          <p:cNvPr id="12" name="Footer Placeholder 11"/>
          <p:cNvSpPr>
            <a:spLocks noGrp="1"/>
          </p:cNvSpPr>
          <p:nvPr>
            <p:ph type="ftr" sz="quarter" idx="16"/>
          </p:nvPr>
        </p:nvSpPr>
        <p:spPr/>
        <p:txBody>
          <a:bodyPr/>
          <a:lstStyle/>
          <a:p>
            <a:endParaRPr lang="en-US" dirty="0"/>
          </a:p>
        </p:txBody>
      </p:sp>
      <p:sp>
        <p:nvSpPr>
          <p:cNvPr id="4" name="Title Placeholder 1"/>
          <p:cNvSpPr>
            <a:spLocks noGrp="1"/>
          </p:cNvSpPr>
          <p:nvPr>
            <p:ph type="title"/>
          </p:nvPr>
        </p:nvSpPr>
        <p:spPr>
          <a:xfrm>
            <a:off x="414898" y="730674"/>
            <a:ext cx="5047508" cy="952121"/>
          </a:xfrm>
          <a:prstGeom prst="rect">
            <a:avLst/>
          </a:prstGeom>
        </p:spPr>
        <p:txBody>
          <a:bodyPr vert="horz" lIns="0" tIns="0" rIns="0" bIns="0" rtlCol="0" anchor="t">
            <a:noAutofit/>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554904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59" userDrawn="1">
          <p15:clr>
            <a:srgbClr val="000000"/>
          </p15:clr>
        </p15:guide>
        <p15:guide id="2" pos="4503" userDrawn="1">
          <p15:clr>
            <a:srgbClr val="000000"/>
          </p15:clr>
        </p15:guide>
        <p15:guide id="3" orient="horz" pos="1411" userDrawn="1">
          <p15:clr>
            <a:srgbClr val="000000"/>
          </p15:clr>
        </p15:guide>
        <p15:guide id="4" orient="horz" pos="6137" userDrawn="1">
          <p15:clr>
            <a:srgbClr val="000000"/>
          </p15:clr>
        </p15:guide>
        <p15:guide id="5" pos="551" userDrawn="1">
          <p15:clr>
            <a:srgbClr val="FBAE40"/>
          </p15:clr>
        </p15:guide>
        <p15:guide id="6" pos="620" userDrawn="1">
          <p15:clr>
            <a:srgbClr val="FBAE40"/>
          </p15:clr>
        </p15:guide>
        <p15:guide id="7" pos="911" userDrawn="1">
          <p15:clr>
            <a:srgbClr val="FBAE40"/>
          </p15:clr>
        </p15:guide>
        <p15:guide id="8" pos="979" userDrawn="1">
          <p15:clr>
            <a:srgbClr val="FBAE40"/>
          </p15:clr>
        </p15:guide>
        <p15:guide id="9" pos="1270" userDrawn="1">
          <p15:clr>
            <a:srgbClr val="FBAE40"/>
          </p15:clr>
        </p15:guide>
        <p15:guide id="10" pos="1338" userDrawn="1">
          <p15:clr>
            <a:srgbClr val="FBAE40"/>
          </p15:clr>
        </p15:guide>
        <p15:guide id="11" pos="1628" userDrawn="1">
          <p15:clr>
            <a:srgbClr val="FBAE40"/>
          </p15:clr>
        </p15:guide>
        <p15:guide id="12" pos="1698" userDrawn="1">
          <p15:clr>
            <a:srgbClr val="FBAE40"/>
          </p15:clr>
        </p15:guide>
        <p15:guide id="13" pos="1988" userDrawn="1">
          <p15:clr>
            <a:srgbClr val="FBAE40"/>
          </p15:clr>
        </p15:guide>
        <p15:guide id="14" pos="2058" userDrawn="1">
          <p15:clr>
            <a:srgbClr val="FBAE40"/>
          </p15:clr>
        </p15:guide>
        <p15:guide id="15" pos="2347" userDrawn="1">
          <p15:clr>
            <a:srgbClr val="FBAE40"/>
          </p15:clr>
        </p15:guide>
        <p15:guide id="16" pos="2415" userDrawn="1">
          <p15:clr>
            <a:srgbClr val="FBAE40"/>
          </p15:clr>
        </p15:guide>
        <p15:guide id="17" pos="2705" userDrawn="1">
          <p15:clr>
            <a:srgbClr val="FBAE40"/>
          </p15:clr>
        </p15:guide>
        <p15:guide id="18" pos="2774" userDrawn="1">
          <p15:clr>
            <a:srgbClr val="FBAE40"/>
          </p15:clr>
        </p15:guide>
        <p15:guide id="19" pos="3065" userDrawn="1">
          <p15:clr>
            <a:srgbClr val="FBAE40"/>
          </p15:clr>
        </p15:guide>
        <p15:guide id="20" pos="3134" userDrawn="1">
          <p15:clr>
            <a:srgbClr val="FBAE40"/>
          </p15:clr>
        </p15:guide>
        <p15:guide id="21" pos="3424" userDrawn="1">
          <p15:clr>
            <a:srgbClr val="FBAE40"/>
          </p15:clr>
        </p15:guide>
        <p15:guide id="22" pos="3493" userDrawn="1">
          <p15:clr>
            <a:srgbClr val="FBAE40"/>
          </p15:clr>
        </p15:guide>
        <p15:guide id="23" pos="3783" userDrawn="1">
          <p15:clr>
            <a:srgbClr val="FBAE40"/>
          </p15:clr>
        </p15:guide>
        <p15:guide id="24" pos="3852" userDrawn="1">
          <p15:clr>
            <a:srgbClr val="FBAE40"/>
          </p15:clr>
        </p15:guide>
        <p15:guide id="25" pos="4142" userDrawn="1">
          <p15:clr>
            <a:srgbClr val="FBAE40"/>
          </p15:clr>
        </p15:guide>
        <p15:guide id="26" pos="421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98" y="730674"/>
            <a:ext cx="5047508" cy="952121"/>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14899" y="1883065"/>
            <a:ext cx="6730010" cy="6694708"/>
          </a:xfrm>
          <a:prstGeom prst="rect">
            <a:avLst/>
          </a:prstGeom>
        </p:spPr>
        <p:txBody>
          <a:bodyPr vert="horz" lIns="0" tIns="0" rIns="0" bIns="0" rtlCol="0">
            <a:normAutofit/>
          </a:bodyPr>
          <a:lstStyle/>
          <a:p>
            <a:pPr lvl="0"/>
            <a:r>
              <a:rPr lang="en-US" dirty="0" smtClean="0"/>
              <a:t>Edit Master text styles. It is a long established fact that a reader will be distracted by the readable content of a page when looking at its layout. The point of using Lorem Ipsum is that it has a more-or-less normal distribution of letters.</a:t>
            </a:r>
          </a:p>
          <a:p>
            <a:pPr lvl="1"/>
            <a:r>
              <a:rPr lang="en-US" dirty="0" smtClean="0"/>
              <a:t>Second level. It is a long established fact that a reader will be distracted by the readable content of a page when looking at its layout. The point of using Lorem Ipsum is that it has a more-or-less normal distribution of letters, as opposed to using 'Content here, content here'.</a:t>
            </a:r>
          </a:p>
          <a:p>
            <a:pPr lvl="2"/>
            <a:r>
              <a:rPr lang="en-US" dirty="0" smtClean="0"/>
              <a:t>Third level. It is a long established fact that a reader will be distracted by the readable content of a page when looking at its layout. The point of using Lorem Ipsum is that it has a more-or-less normal distribution of letters, as opposed to using 'Content here, content here'.</a:t>
            </a:r>
          </a:p>
        </p:txBody>
      </p:sp>
      <p:sp>
        <p:nvSpPr>
          <p:cNvPr id="5" name="Footer Placeholder 4"/>
          <p:cNvSpPr>
            <a:spLocks noGrp="1"/>
          </p:cNvSpPr>
          <p:nvPr>
            <p:ph type="ftr" sz="quarter" idx="3"/>
          </p:nvPr>
        </p:nvSpPr>
        <p:spPr>
          <a:xfrm>
            <a:off x="414897" y="9692640"/>
            <a:ext cx="6730011" cy="462723"/>
          </a:xfrm>
          <a:prstGeom prst="rect">
            <a:avLst/>
          </a:prstGeom>
        </p:spPr>
        <p:txBody>
          <a:bodyPr vert="horz" lIns="0" tIns="0" rIns="0" bIns="0" rtlCol="0" anchor="t"/>
          <a:lstStyle>
            <a:lvl1pPr marL="323309" indent="-323309" algn="l">
              <a:buFont typeface="+mj-lt"/>
              <a:buAutoNum type="arabicPeriod"/>
              <a:defRPr sz="849">
                <a:solidFill>
                  <a:schemeClr val="tx1">
                    <a:lumMod val="50000"/>
                    <a:lumOff val="50000"/>
                  </a:schemeClr>
                </a:solidFill>
              </a:defRPr>
            </a:lvl1pPr>
          </a:lstStyle>
          <a:p>
            <a:endParaRPr lang="en-AU" dirty="0"/>
          </a:p>
        </p:txBody>
      </p:sp>
      <p:sp>
        <p:nvSpPr>
          <p:cNvPr id="4" name="Rectangle 3"/>
          <p:cNvSpPr/>
          <p:nvPr userDrawn="1"/>
        </p:nvSpPr>
        <p:spPr>
          <a:xfrm>
            <a:off x="0" y="-1"/>
            <a:ext cx="7559675" cy="504063"/>
          </a:xfrm>
          <a:prstGeom prst="rect">
            <a:avLst/>
          </a:prstGeom>
          <a:gradFill flip="none" rotWithShape="1">
            <a:gsLst>
              <a:gs pos="0">
                <a:schemeClr val="accent6">
                  <a:lumMod val="50000"/>
                </a:schemeClr>
              </a:gs>
              <a:gs pos="100000">
                <a:srgbClr val="1655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bIns="72000" rtlCol="0" anchor="ctr"/>
          <a:lstStyle/>
          <a:p>
            <a:pPr algn="l"/>
            <a:r>
              <a:rPr lang="en-AU" sz="1400" dirty="0" smtClean="0">
                <a:latin typeface="Montserrat Semi Bold" panose="00000700000000000000" pitchFamily="50" charset="0"/>
              </a:rPr>
              <a:t>TASKFORCE</a:t>
            </a:r>
            <a:r>
              <a:rPr lang="en-AU" sz="1400" baseline="0" dirty="0" smtClean="0">
                <a:latin typeface="Montserrat Semi Bold" panose="00000700000000000000" pitchFamily="50" charset="0"/>
              </a:rPr>
              <a:t> TOOLKIT</a:t>
            </a:r>
            <a:endParaRPr lang="en-AU" sz="1400" dirty="0">
              <a:latin typeface="Montserrat Semi Bold" panose="00000700000000000000" pitchFamily="50" charset="0"/>
            </a:endParaRPr>
          </a:p>
        </p:txBody>
      </p:sp>
      <p:sp>
        <p:nvSpPr>
          <p:cNvPr id="14" name="Rectangle 13"/>
          <p:cNvSpPr/>
          <p:nvPr userDrawn="1"/>
        </p:nvSpPr>
        <p:spPr>
          <a:xfrm>
            <a:off x="0" y="10340341"/>
            <a:ext cx="7559675" cy="351472"/>
          </a:xfrm>
          <a:prstGeom prst="rect">
            <a:avLst/>
          </a:prstGeom>
          <a:gradFill flip="none" rotWithShape="1">
            <a:gsLst>
              <a:gs pos="0">
                <a:schemeClr val="accent6">
                  <a:lumMod val="50000"/>
                </a:schemeClr>
              </a:gs>
              <a:gs pos="100000">
                <a:srgbClr val="1655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bIns="72000" rtlCol="0" anchor="ctr"/>
          <a:lstStyle/>
          <a:p>
            <a:pPr algn="l"/>
            <a:endParaRPr lang="en-AU" sz="1400" dirty="0">
              <a:latin typeface="Montserrat Semi Bold" panose="00000700000000000000" pitchFamily="50" charset="0"/>
            </a:endParaRPr>
          </a:p>
        </p:txBody>
      </p:sp>
      <p:sp>
        <p:nvSpPr>
          <p:cNvPr id="11" name="TextBox 10"/>
          <p:cNvSpPr txBox="1"/>
          <p:nvPr userDrawn="1"/>
        </p:nvSpPr>
        <p:spPr>
          <a:xfrm>
            <a:off x="7216539" y="10408077"/>
            <a:ext cx="216000" cy="216000"/>
          </a:xfrm>
          <a:prstGeom prst="ellipse">
            <a:avLst/>
          </a:prstGeom>
          <a:solidFill>
            <a:schemeClr val="bg1"/>
          </a:solidFill>
        </p:spPr>
        <p:txBody>
          <a:bodyPr wrap="none" lIns="0" tIns="0" rIns="0" bIns="0" rtlCol="0" anchor="ctr">
            <a:noAutofit/>
          </a:bodyPr>
          <a:lstStyle/>
          <a:p>
            <a:pPr algn="ctr" fontAlgn="base">
              <a:spcBef>
                <a:spcPct val="0"/>
              </a:spcBef>
              <a:spcAft>
                <a:spcPct val="0"/>
              </a:spcAft>
            </a:pPr>
            <a:fld id="{2385CB4A-7E96-44CA-B116-B71B544B697D}" type="slidenum">
              <a:rPr lang="en-US" sz="800" smtClean="0">
                <a:solidFill>
                  <a:schemeClr val="bg2">
                    <a:lumMod val="50000"/>
                  </a:schemeClr>
                </a:solidFill>
                <a:latin typeface="Montserrat Semi Bold" panose="00000700000000000000" pitchFamily="50" charset="0"/>
                <a:cs typeface="Segoe UI Light" panose="020B0502040204020203" pitchFamily="34" charset="0"/>
              </a:rPr>
              <a:pPr algn="ctr" fontAlgn="base">
                <a:spcBef>
                  <a:spcPct val="0"/>
                </a:spcBef>
                <a:spcAft>
                  <a:spcPct val="0"/>
                </a:spcAft>
              </a:pPr>
              <a:t>‹#›</a:t>
            </a:fld>
            <a:endParaRPr lang="en-US" sz="1131" dirty="0">
              <a:solidFill>
                <a:schemeClr val="bg2">
                  <a:lumMod val="50000"/>
                </a:schemeClr>
              </a:solidFill>
              <a:latin typeface="Montserrat Semi Bold" panose="00000700000000000000" pitchFamily="50" charset="0"/>
              <a:cs typeface="Segoe UI Light" panose="020B0502040204020203" pitchFamily="34" charset="0"/>
            </a:endParaRPr>
          </a:p>
        </p:txBody>
      </p:sp>
    </p:spTree>
    <p:extLst>
      <p:ext uri="{BB962C8B-B14F-4D97-AF65-F5344CB8AC3E}">
        <p14:creationId xmlns:p14="http://schemas.microsoft.com/office/powerpoint/2010/main" val="841606830"/>
      </p:ext>
    </p:extLst>
  </p:cSld>
  <p:clrMap bg1="lt1" tx1="dk1" bg2="lt2" tx2="dk2" accent1="accent1" accent2="accent2" accent3="accent3" accent4="accent4" accent5="accent5" accent6="accent6" hlink="hlink" folHlink="folHlink"/>
  <p:sldLayoutIdLst>
    <p:sldLayoutId id="2147483681" r:id="rId1"/>
  </p:sldLayoutIdLst>
  <p:timing>
    <p:tnLst>
      <p:par>
        <p:cTn id="1" dur="indefinite" restart="never" nodeType="tmRoot"/>
      </p:par>
    </p:tnLst>
  </p:timing>
  <p:hf sldNum="0" hdr="0" dt="0"/>
  <p:txStyles>
    <p:titleStyle>
      <a:lvl1pPr algn="l" defTabSz="1425534" rtl="0" eaLnBrk="1" latinLnBrk="0" hangingPunct="1">
        <a:lnSpc>
          <a:spcPct val="110000"/>
        </a:lnSpc>
        <a:spcBef>
          <a:spcPct val="0"/>
        </a:spcBef>
        <a:buNone/>
        <a:defRPr sz="2546" kern="1200">
          <a:solidFill>
            <a:schemeClr val="tx1">
              <a:lumMod val="85000"/>
              <a:lumOff val="15000"/>
            </a:schemeClr>
          </a:solidFill>
          <a:latin typeface="Montserrat Light" panose="00000400000000000000" pitchFamily="50" charset="0"/>
          <a:ea typeface="+mj-ea"/>
          <a:cs typeface="+mj-cs"/>
        </a:defRPr>
      </a:lvl1pPr>
    </p:titleStyle>
    <p:bodyStyle>
      <a:lvl1pPr marL="0" indent="0" algn="l" defTabSz="1425534" rtl="0" eaLnBrk="1" latinLnBrk="0" hangingPunct="1">
        <a:lnSpc>
          <a:spcPct val="120000"/>
        </a:lnSpc>
        <a:spcBef>
          <a:spcPts val="212"/>
        </a:spcBef>
        <a:spcAft>
          <a:spcPts val="1131"/>
        </a:spcAft>
        <a:buFontTx/>
        <a:buNone/>
        <a:defRPr sz="1697" kern="1200">
          <a:solidFill>
            <a:schemeClr val="tx1">
              <a:lumMod val="75000"/>
              <a:lumOff val="25000"/>
            </a:schemeClr>
          </a:solidFill>
          <a:latin typeface="Segoe UI Semibold" panose="020B0702040204020203" pitchFamily="34" charset="0"/>
          <a:ea typeface="+mn-ea"/>
          <a:cs typeface="Segoe UI Semibold" panose="020B0702040204020203" pitchFamily="34" charset="0"/>
        </a:defRPr>
      </a:lvl1pPr>
      <a:lvl2pPr marL="0" indent="0" algn="l" defTabSz="1425534" rtl="0" eaLnBrk="1" latinLnBrk="0" hangingPunct="1">
        <a:lnSpc>
          <a:spcPct val="114000"/>
        </a:lnSpc>
        <a:spcBef>
          <a:spcPts val="0"/>
        </a:spcBef>
        <a:spcAft>
          <a:spcPts val="1273"/>
        </a:spcAft>
        <a:buFontTx/>
        <a:buNone/>
        <a:defRPr sz="1556" kern="1200">
          <a:solidFill>
            <a:schemeClr val="accent1">
              <a:lumMod val="75000"/>
            </a:schemeClr>
          </a:solidFill>
          <a:latin typeface="Segoe UI Semibold" panose="020B0702040204020203" pitchFamily="34" charset="0"/>
          <a:ea typeface="+mn-ea"/>
          <a:cs typeface="Segoe UI Semibold" panose="020B0702040204020203" pitchFamily="34" charset="0"/>
        </a:defRPr>
      </a:lvl2pPr>
      <a:lvl3pPr marL="0" indent="0" algn="l" defTabSz="1425534" rtl="0" eaLnBrk="1" latinLnBrk="0" hangingPunct="1">
        <a:lnSpc>
          <a:spcPct val="114000"/>
        </a:lnSpc>
        <a:spcBef>
          <a:spcPts val="0"/>
        </a:spcBef>
        <a:spcAft>
          <a:spcPts val="1273"/>
        </a:spcAft>
        <a:buFontTx/>
        <a:buNone/>
        <a:defRPr sz="1556" kern="1200">
          <a:solidFill>
            <a:schemeClr val="tx1"/>
          </a:solidFill>
          <a:latin typeface="Segoe UI Light" panose="020B0502040204020203" pitchFamily="34" charset="0"/>
          <a:ea typeface="+mn-ea"/>
          <a:cs typeface="Segoe UI Light" panose="020B0502040204020203" pitchFamily="34" charset="0"/>
        </a:defRPr>
      </a:lvl3pPr>
      <a:lvl4pPr marL="254574" indent="-203659" algn="l" defTabSz="1425534" rtl="0" eaLnBrk="1" latinLnBrk="0" hangingPunct="1">
        <a:lnSpc>
          <a:spcPct val="114000"/>
        </a:lnSpc>
        <a:spcBef>
          <a:spcPts val="0"/>
        </a:spcBef>
        <a:spcAft>
          <a:spcPts val="1273"/>
        </a:spcAft>
        <a:buFont typeface="Arial" panose="020B0604020202020204" pitchFamily="34" charset="0"/>
        <a:buChar char="•"/>
        <a:defRPr sz="1556" kern="1200">
          <a:solidFill>
            <a:schemeClr val="tx1"/>
          </a:solidFill>
          <a:latin typeface="Segoe UI Light" panose="020B0502040204020203" pitchFamily="34" charset="0"/>
          <a:ea typeface="+mn-ea"/>
          <a:cs typeface="Segoe UI Light" panose="020B0502040204020203" pitchFamily="34" charset="0"/>
        </a:defRPr>
      </a:lvl4pPr>
      <a:lvl5pPr marL="509148" indent="-203659" algn="l" defTabSz="1425534" rtl="0" eaLnBrk="1" latinLnBrk="0" hangingPunct="1">
        <a:lnSpc>
          <a:spcPct val="114000"/>
        </a:lnSpc>
        <a:spcBef>
          <a:spcPts val="0"/>
        </a:spcBef>
        <a:spcAft>
          <a:spcPts val="1273"/>
        </a:spcAft>
        <a:buFont typeface="Arial" panose="020B0604020202020204" pitchFamily="34" charset="0"/>
        <a:buChar char="•"/>
        <a:defRPr sz="1556" kern="1200">
          <a:solidFill>
            <a:schemeClr val="tx1"/>
          </a:solidFill>
          <a:latin typeface="Segoe UI Light" panose="020B0502040204020203" pitchFamily="34" charset="0"/>
          <a:ea typeface="+mn-ea"/>
          <a:cs typeface="Segoe UI Light" panose="020B0502040204020203" pitchFamily="34" charset="0"/>
        </a:defRPr>
      </a:lvl5pPr>
      <a:lvl6pPr marL="356404" indent="-305489" algn="l" defTabSz="1425534" rtl="0" eaLnBrk="1" latinLnBrk="0" hangingPunct="1">
        <a:lnSpc>
          <a:spcPct val="114000"/>
        </a:lnSpc>
        <a:spcBef>
          <a:spcPts val="0"/>
        </a:spcBef>
        <a:spcAft>
          <a:spcPts val="1273"/>
        </a:spcAft>
        <a:buFont typeface="+mj-lt"/>
        <a:buAutoNum type="arabicPeriod"/>
        <a:defRPr sz="1556" kern="1200">
          <a:solidFill>
            <a:schemeClr val="tx1"/>
          </a:solidFill>
          <a:latin typeface="+mn-lt"/>
          <a:ea typeface="+mn-ea"/>
          <a:cs typeface="+mn-cs"/>
        </a:defRPr>
      </a:lvl6pPr>
      <a:lvl7pPr marL="661892" indent="-305489" algn="l" defTabSz="1425534" rtl="0" eaLnBrk="1" latinLnBrk="0" hangingPunct="1">
        <a:lnSpc>
          <a:spcPct val="114000"/>
        </a:lnSpc>
        <a:spcBef>
          <a:spcPts val="0"/>
        </a:spcBef>
        <a:spcAft>
          <a:spcPts val="1273"/>
        </a:spcAft>
        <a:buFont typeface="+mj-lt"/>
        <a:buAutoNum type="arabicPeriod"/>
        <a:defRPr sz="1556" kern="1200">
          <a:solidFill>
            <a:schemeClr val="tx1"/>
          </a:solidFill>
          <a:latin typeface="+mn-lt"/>
          <a:ea typeface="+mn-ea"/>
          <a:cs typeface="+mn-cs"/>
        </a:defRPr>
      </a:lvl7pPr>
      <a:lvl8pPr marL="356404" indent="-305489" algn="l" defTabSz="1425534" rtl="0" eaLnBrk="1" latinLnBrk="0" hangingPunct="1">
        <a:lnSpc>
          <a:spcPct val="114000"/>
        </a:lnSpc>
        <a:spcBef>
          <a:spcPts val="0"/>
        </a:spcBef>
        <a:spcAft>
          <a:spcPts val="1273"/>
        </a:spcAft>
        <a:buFont typeface="+mj-lt"/>
        <a:buAutoNum type="alphaLcPeriod"/>
        <a:defRPr sz="1556" kern="1200">
          <a:solidFill>
            <a:schemeClr val="tx1"/>
          </a:solidFill>
          <a:latin typeface="+mn-lt"/>
          <a:ea typeface="+mn-ea"/>
          <a:cs typeface="+mn-cs"/>
        </a:defRPr>
      </a:lvl8pPr>
      <a:lvl9pPr marL="712807" indent="-356384" algn="l" defTabSz="1425534" rtl="0" eaLnBrk="1" latinLnBrk="0" hangingPunct="1">
        <a:lnSpc>
          <a:spcPct val="114000"/>
        </a:lnSpc>
        <a:spcBef>
          <a:spcPts val="0"/>
        </a:spcBef>
        <a:spcAft>
          <a:spcPts val="1273"/>
        </a:spcAft>
        <a:buFont typeface="+mj-lt"/>
        <a:buAutoNum type="alphaLcPeriod"/>
        <a:defRPr sz="1697" kern="1200">
          <a:solidFill>
            <a:schemeClr val="tx1"/>
          </a:solidFill>
          <a:latin typeface="+mn-lt"/>
          <a:ea typeface="+mn-ea"/>
          <a:cs typeface="+mn-cs"/>
        </a:defRPr>
      </a:lvl9pPr>
    </p:bodyStyle>
    <p:otherStyle>
      <a:defPPr>
        <a:defRPr lang="en-US"/>
      </a:defPPr>
      <a:lvl1pPr marL="0" algn="l" defTabSz="1425534" rtl="0" eaLnBrk="1" latinLnBrk="0" hangingPunct="1">
        <a:defRPr sz="2806" kern="1200">
          <a:solidFill>
            <a:schemeClr val="tx1"/>
          </a:solidFill>
          <a:latin typeface="+mn-lt"/>
          <a:ea typeface="+mn-ea"/>
          <a:cs typeface="+mn-cs"/>
        </a:defRPr>
      </a:lvl1pPr>
      <a:lvl2pPr marL="712768" algn="l" defTabSz="1425534" rtl="0" eaLnBrk="1" latinLnBrk="0" hangingPunct="1">
        <a:defRPr sz="2806" kern="1200">
          <a:solidFill>
            <a:schemeClr val="tx1"/>
          </a:solidFill>
          <a:latin typeface="+mn-lt"/>
          <a:ea typeface="+mn-ea"/>
          <a:cs typeface="+mn-cs"/>
        </a:defRPr>
      </a:lvl2pPr>
      <a:lvl3pPr marL="1425534" algn="l" defTabSz="1425534" rtl="0" eaLnBrk="1" latinLnBrk="0" hangingPunct="1">
        <a:defRPr sz="2806" kern="1200">
          <a:solidFill>
            <a:schemeClr val="tx1"/>
          </a:solidFill>
          <a:latin typeface="+mn-lt"/>
          <a:ea typeface="+mn-ea"/>
          <a:cs typeface="+mn-cs"/>
        </a:defRPr>
      </a:lvl3pPr>
      <a:lvl4pPr marL="2138301" algn="l" defTabSz="1425534" rtl="0" eaLnBrk="1" latinLnBrk="0" hangingPunct="1">
        <a:defRPr sz="2806" kern="1200">
          <a:solidFill>
            <a:schemeClr val="tx1"/>
          </a:solidFill>
          <a:latin typeface="+mn-lt"/>
          <a:ea typeface="+mn-ea"/>
          <a:cs typeface="+mn-cs"/>
        </a:defRPr>
      </a:lvl4pPr>
      <a:lvl5pPr marL="2851068" algn="l" defTabSz="1425534" rtl="0" eaLnBrk="1" latinLnBrk="0" hangingPunct="1">
        <a:defRPr sz="2806" kern="1200">
          <a:solidFill>
            <a:schemeClr val="tx1"/>
          </a:solidFill>
          <a:latin typeface="+mn-lt"/>
          <a:ea typeface="+mn-ea"/>
          <a:cs typeface="+mn-cs"/>
        </a:defRPr>
      </a:lvl5pPr>
      <a:lvl6pPr marL="3563835" algn="l" defTabSz="1425534" rtl="0" eaLnBrk="1" latinLnBrk="0" hangingPunct="1">
        <a:defRPr sz="2806" kern="1200">
          <a:solidFill>
            <a:schemeClr val="tx1"/>
          </a:solidFill>
          <a:latin typeface="+mn-lt"/>
          <a:ea typeface="+mn-ea"/>
          <a:cs typeface="+mn-cs"/>
        </a:defRPr>
      </a:lvl6pPr>
      <a:lvl7pPr marL="4276601" algn="l" defTabSz="1425534" rtl="0" eaLnBrk="1" latinLnBrk="0" hangingPunct="1">
        <a:defRPr sz="2806" kern="1200">
          <a:solidFill>
            <a:schemeClr val="tx1"/>
          </a:solidFill>
          <a:latin typeface="+mn-lt"/>
          <a:ea typeface="+mn-ea"/>
          <a:cs typeface="+mn-cs"/>
        </a:defRPr>
      </a:lvl7pPr>
      <a:lvl8pPr marL="4989369" algn="l" defTabSz="1425534" rtl="0" eaLnBrk="1" latinLnBrk="0" hangingPunct="1">
        <a:defRPr sz="2806" kern="1200">
          <a:solidFill>
            <a:schemeClr val="tx1"/>
          </a:solidFill>
          <a:latin typeface="+mn-lt"/>
          <a:ea typeface="+mn-ea"/>
          <a:cs typeface="+mn-cs"/>
        </a:defRPr>
      </a:lvl8pPr>
      <a:lvl9pPr marL="5702135" algn="l" defTabSz="1425534"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18" y="715124"/>
            <a:ext cx="5524386" cy="950068"/>
          </a:xfrm>
        </p:spPr>
        <p:txBody>
          <a:bodyPr/>
          <a:lstStyle/>
          <a:p>
            <a:r>
              <a:rPr lang="en-AU" b="1" dirty="0" smtClean="0"/>
              <a:t>Taskforce Administration Checklist</a:t>
            </a:r>
            <a:r>
              <a:rPr lang="en-AU" dirty="0" smtClean="0"/>
              <a:t/>
            </a:r>
            <a:br>
              <a:rPr lang="en-AU" dirty="0" smtClean="0"/>
            </a:br>
            <a:r>
              <a:rPr lang="en-AU" sz="2000" dirty="0" smtClean="0"/>
              <a:t>Planning and Set-up (1 of 2)</a:t>
            </a:r>
            <a:endParaRPr lang="en-AU" sz="2000" dirty="0"/>
          </a:p>
        </p:txBody>
      </p:sp>
      <p:sp>
        <p:nvSpPr>
          <p:cNvPr id="6" name="TextBox 5"/>
          <p:cNvSpPr txBox="1"/>
          <p:nvPr/>
        </p:nvSpPr>
        <p:spPr>
          <a:xfrm>
            <a:off x="413118" y="1665192"/>
            <a:ext cx="6747337" cy="8504379"/>
          </a:xfrm>
          <a:prstGeom prst="rect">
            <a:avLst/>
          </a:prstGeom>
          <a:noFill/>
        </p:spPr>
        <p:txBody>
          <a:bodyPr wrap="square" lIns="0" tIns="0" rIns="0" bIns="0" rtlCol="0">
            <a:spAutoFit/>
          </a:bodyPr>
          <a:lstStyle/>
          <a:p>
            <a:pPr>
              <a:lnSpc>
                <a:spcPct val="113000"/>
              </a:lnSpc>
              <a:spcAft>
                <a:spcPts val="700"/>
              </a:spcAft>
            </a:pPr>
            <a:r>
              <a:rPr lang="en-AU" sz="1000" i="1" dirty="0" smtClean="0">
                <a:solidFill>
                  <a:schemeClr val="tx1">
                    <a:lumMod val="75000"/>
                    <a:lumOff val="25000"/>
                  </a:schemeClr>
                </a:solidFill>
                <a:latin typeface="+mj-lt"/>
              </a:rPr>
              <a:t>Please note the following tasks and timeframes are indicative.  </a:t>
            </a:r>
          </a:p>
          <a:p>
            <a:r>
              <a:rPr lang="en-AU" sz="1000" dirty="0">
                <a:latin typeface="+mj-lt"/>
              </a:rPr>
              <a:t> </a:t>
            </a:r>
            <a:endParaRPr lang="en-AU" sz="1000" dirty="0" smtClean="0">
              <a:latin typeface="+mj-lt"/>
            </a:endParaRPr>
          </a:p>
          <a:p>
            <a:endParaRPr lang="en-AU" sz="1000" dirty="0">
              <a:latin typeface="+mj-lt"/>
            </a:endParaRPr>
          </a:p>
          <a:p>
            <a:pPr lvl="0"/>
            <a:r>
              <a:rPr lang="en-AU" sz="1200" b="1" u="sng" cap="small" dirty="0" smtClean="0">
                <a:latin typeface="+mj-lt"/>
              </a:rPr>
              <a:t>Before Commencement</a:t>
            </a:r>
            <a:endParaRPr lang="en-AU" sz="1200" b="1" u="sng" cap="small" dirty="0">
              <a:latin typeface="+mj-lt"/>
            </a:endParaRPr>
          </a:p>
          <a:p>
            <a:r>
              <a:rPr lang="en-AU" sz="1000" dirty="0">
                <a:latin typeface="+mj-lt"/>
              </a:rPr>
              <a:t> </a:t>
            </a:r>
          </a:p>
          <a:p>
            <a:r>
              <a:rPr lang="en-AU" sz="1000" b="1" i="1" dirty="0">
                <a:latin typeface="+mj-lt"/>
              </a:rPr>
              <a:t>Budget and </a:t>
            </a:r>
            <a:r>
              <a:rPr lang="en-AU" sz="1000" b="1" i="1" dirty="0" smtClean="0">
                <a:latin typeface="+mj-lt"/>
              </a:rPr>
              <a:t>finance</a:t>
            </a:r>
          </a:p>
          <a:p>
            <a:endParaRPr lang="en-AU" sz="1000" dirty="0">
              <a:latin typeface="+mj-lt"/>
            </a:endParaRPr>
          </a:p>
          <a:p>
            <a:pPr marL="450850" lvl="0" indent="-268288">
              <a:spcAft>
                <a:spcPts val="300"/>
              </a:spcAft>
              <a:buSzPct val="120000"/>
              <a:buFont typeface="Wingdings" panose="05000000000000000000" pitchFamily="2" charset="2"/>
              <a:buChar char="q"/>
            </a:pPr>
            <a:r>
              <a:rPr lang="en-AU" sz="1000" dirty="0">
                <a:latin typeface="+mj-lt"/>
              </a:rPr>
              <a:t>Determine budget (either through supplementary funding or from existing agency funding)</a:t>
            </a:r>
          </a:p>
          <a:p>
            <a:pPr marL="450850" lvl="0" indent="-268288">
              <a:spcAft>
                <a:spcPts val="300"/>
              </a:spcAft>
              <a:buSzPct val="120000"/>
              <a:buFont typeface="Wingdings" panose="05000000000000000000" pitchFamily="2" charset="2"/>
              <a:buChar char="q"/>
            </a:pPr>
            <a:r>
              <a:rPr lang="en-AU" sz="1000" dirty="0">
                <a:latin typeface="+mj-lt"/>
              </a:rPr>
              <a:t>Establish a formal agreement on agency responsibilities for taskforce expenses</a:t>
            </a:r>
          </a:p>
          <a:p>
            <a:pPr marL="450850" lvl="0" indent="-268288">
              <a:spcAft>
                <a:spcPts val="300"/>
              </a:spcAft>
              <a:buSzPct val="120000"/>
              <a:buFont typeface="Wingdings" panose="05000000000000000000" pitchFamily="2" charset="2"/>
              <a:buChar char="q"/>
            </a:pPr>
            <a:r>
              <a:rPr lang="en-AU" sz="1000" dirty="0">
                <a:latin typeface="+mj-lt"/>
              </a:rPr>
              <a:t>Establish financial management processes, including cost centre and cost codes</a:t>
            </a:r>
          </a:p>
          <a:p>
            <a:pPr marL="450850" lvl="0" indent="-268288">
              <a:spcAft>
                <a:spcPts val="300"/>
              </a:spcAft>
              <a:buSzPct val="120000"/>
              <a:buFont typeface="Wingdings" panose="05000000000000000000" pitchFamily="2" charset="2"/>
              <a:buChar char="q"/>
            </a:pPr>
            <a:r>
              <a:rPr lang="en-AU" sz="1000" dirty="0">
                <a:latin typeface="+mj-lt"/>
              </a:rPr>
              <a:t>Decide who has financial delegations, and establish new delegations if </a:t>
            </a:r>
            <a:r>
              <a:rPr lang="en-AU" sz="1000" dirty="0" smtClean="0">
                <a:latin typeface="+mj-lt"/>
              </a:rPr>
              <a:t>necessary</a:t>
            </a:r>
          </a:p>
          <a:p>
            <a:pPr marL="182562" lvl="0"/>
            <a:endParaRPr lang="en-AU" sz="1000" dirty="0" smtClean="0">
              <a:latin typeface="+mj-lt"/>
            </a:endParaRPr>
          </a:p>
          <a:p>
            <a:pPr lvl="0">
              <a:spcAft>
                <a:spcPts val="300"/>
              </a:spcAft>
            </a:pPr>
            <a:r>
              <a:rPr lang="en-AU" sz="1000" b="1" i="1" dirty="0" smtClean="0">
                <a:latin typeface="+mj-lt"/>
              </a:rPr>
              <a:t>Staff on-boarding</a:t>
            </a:r>
          </a:p>
          <a:p>
            <a:pPr lvl="0"/>
            <a:endParaRPr lang="en-AU" sz="1000" dirty="0">
              <a:latin typeface="+mj-lt"/>
            </a:endParaRPr>
          </a:p>
          <a:p>
            <a:pPr marL="450850" lvl="0" indent="-268288">
              <a:spcAft>
                <a:spcPts val="300"/>
              </a:spcAft>
              <a:buSzPct val="120000"/>
              <a:buFont typeface="Wingdings" panose="05000000000000000000" pitchFamily="2" charset="2"/>
              <a:buChar char="q"/>
            </a:pPr>
            <a:r>
              <a:rPr lang="en-AU" sz="1000" dirty="0">
                <a:latin typeface="+mj-lt"/>
              </a:rPr>
              <a:t>Organise security clearances</a:t>
            </a:r>
          </a:p>
          <a:p>
            <a:pPr marL="450850" lvl="0" indent="-268288">
              <a:spcAft>
                <a:spcPts val="300"/>
              </a:spcAft>
              <a:buSzPct val="120000"/>
              <a:buFont typeface="Wingdings" panose="05000000000000000000" pitchFamily="2" charset="2"/>
              <a:buChar char="q"/>
            </a:pPr>
            <a:r>
              <a:rPr lang="en-AU" sz="1000" dirty="0">
                <a:latin typeface="+mj-lt"/>
              </a:rPr>
              <a:t>Issue staff request letters, highlighting staff attributes sought (external agencies) – consider brief interviews/trial period for </a:t>
            </a:r>
            <a:r>
              <a:rPr lang="en-AU" sz="1000" dirty="0" smtClean="0">
                <a:latin typeface="+mj-lt"/>
              </a:rPr>
              <a:t>staff</a:t>
            </a:r>
            <a:endParaRPr lang="en-AU" sz="1000" dirty="0">
              <a:latin typeface="+mj-lt"/>
            </a:endParaRPr>
          </a:p>
          <a:p>
            <a:pPr marL="450850" lvl="0" indent="-268288">
              <a:spcAft>
                <a:spcPts val="300"/>
              </a:spcAft>
              <a:buSzPct val="120000"/>
              <a:buFont typeface="Wingdings" panose="05000000000000000000" pitchFamily="2" charset="2"/>
              <a:buChar char="q"/>
            </a:pPr>
            <a:r>
              <a:rPr lang="en-AU" sz="1000" dirty="0">
                <a:latin typeface="+mj-lt"/>
              </a:rPr>
              <a:t>Issue MOU to </a:t>
            </a:r>
            <a:r>
              <a:rPr lang="en-AU" sz="1000" dirty="0" err="1">
                <a:latin typeface="+mj-lt"/>
              </a:rPr>
              <a:t>secondees</a:t>
            </a:r>
            <a:r>
              <a:rPr lang="en-AU" sz="1000" dirty="0">
                <a:latin typeface="+mj-lt"/>
              </a:rPr>
              <a:t> and </a:t>
            </a:r>
            <a:r>
              <a:rPr lang="en-AU" sz="1000" dirty="0" smtClean="0">
                <a:latin typeface="+mj-lt"/>
              </a:rPr>
              <a:t>their home agencies, setting out conditions of employment</a:t>
            </a:r>
            <a:endParaRPr lang="en-AU" sz="1000" dirty="0">
              <a:latin typeface="+mj-lt"/>
            </a:endParaRPr>
          </a:p>
          <a:p>
            <a:pPr marL="450850" lvl="0" indent="-268288">
              <a:spcAft>
                <a:spcPts val="300"/>
              </a:spcAft>
              <a:buSzPct val="120000"/>
              <a:buFont typeface="Wingdings" panose="05000000000000000000" pitchFamily="2" charset="2"/>
              <a:buChar char="q"/>
            </a:pPr>
            <a:r>
              <a:rPr lang="en-AU" sz="1000" dirty="0">
                <a:latin typeface="+mj-lt"/>
              </a:rPr>
              <a:t>Organise delegations for staff HR matters (e.g. timesheet and leave </a:t>
            </a:r>
            <a:r>
              <a:rPr lang="en-AU" sz="1000" dirty="0" smtClean="0">
                <a:latin typeface="+mj-lt"/>
              </a:rPr>
              <a:t>approvals)</a:t>
            </a:r>
          </a:p>
          <a:p>
            <a:pPr marL="182562" lvl="0">
              <a:spcAft>
                <a:spcPts val="300"/>
              </a:spcAft>
            </a:pPr>
            <a:endParaRPr lang="en-AU" sz="1000" dirty="0" smtClean="0">
              <a:latin typeface="+mj-lt"/>
            </a:endParaRPr>
          </a:p>
          <a:p>
            <a:pPr lvl="0">
              <a:spcAft>
                <a:spcPts val="300"/>
              </a:spcAft>
            </a:pPr>
            <a:r>
              <a:rPr lang="en-AU" sz="1000" b="1" i="1" dirty="0" smtClean="0">
                <a:latin typeface="+mj-lt"/>
              </a:rPr>
              <a:t>Building </a:t>
            </a:r>
            <a:r>
              <a:rPr lang="en-AU" sz="1000" b="1" i="1" dirty="0">
                <a:latin typeface="+mj-lt"/>
              </a:rPr>
              <a:t>access, IT and </a:t>
            </a:r>
            <a:r>
              <a:rPr lang="en-AU" sz="1000" b="1" i="1" dirty="0" smtClean="0">
                <a:latin typeface="+mj-lt"/>
              </a:rPr>
              <a:t>accommodation</a:t>
            </a:r>
          </a:p>
          <a:p>
            <a:pPr lvl="0"/>
            <a:endParaRPr lang="en-AU" sz="1000" dirty="0">
              <a:latin typeface="+mj-lt"/>
            </a:endParaRPr>
          </a:p>
          <a:p>
            <a:pPr marL="450850" lvl="0" indent="-268288">
              <a:spcAft>
                <a:spcPts val="300"/>
              </a:spcAft>
              <a:buSzPct val="120000"/>
              <a:buFont typeface="Wingdings" panose="05000000000000000000" pitchFamily="2" charset="2"/>
              <a:buChar char="q"/>
            </a:pPr>
            <a:r>
              <a:rPr lang="en-AU" sz="1000" dirty="0">
                <a:latin typeface="+mj-lt"/>
              </a:rPr>
              <a:t>Organise building passes for all staff</a:t>
            </a:r>
          </a:p>
          <a:p>
            <a:pPr marL="450850" lvl="0" indent="-268288">
              <a:spcAft>
                <a:spcPts val="300"/>
              </a:spcAft>
              <a:buSzPct val="120000"/>
              <a:buFont typeface="Wingdings" panose="05000000000000000000" pitchFamily="2" charset="2"/>
              <a:buChar char="q"/>
            </a:pPr>
            <a:r>
              <a:rPr lang="en-AU" sz="1000" dirty="0">
                <a:latin typeface="+mj-lt"/>
              </a:rPr>
              <a:t>Organise work stations (including WHS and ergonomic adjustments) for all staff</a:t>
            </a:r>
          </a:p>
          <a:p>
            <a:pPr marL="450850" lvl="0" indent="-268288">
              <a:spcAft>
                <a:spcPts val="300"/>
              </a:spcAft>
              <a:buSzPct val="120000"/>
              <a:buFont typeface="Wingdings" panose="05000000000000000000" pitchFamily="2" charset="2"/>
              <a:buChar char="q"/>
            </a:pPr>
            <a:r>
              <a:rPr lang="en-AU" sz="1000" dirty="0">
                <a:latin typeface="+mj-lt"/>
              </a:rPr>
              <a:t>Organise IT network access for all staff, including printer and photocopier access</a:t>
            </a:r>
          </a:p>
          <a:p>
            <a:pPr marL="450850" lvl="0" indent="-268288">
              <a:spcAft>
                <a:spcPts val="300"/>
              </a:spcAft>
              <a:buSzPct val="120000"/>
              <a:buFont typeface="Wingdings" panose="05000000000000000000" pitchFamily="2" charset="2"/>
              <a:buChar char="q"/>
            </a:pPr>
            <a:r>
              <a:rPr lang="en-AU" sz="1000" dirty="0">
                <a:latin typeface="+mj-lt"/>
              </a:rPr>
              <a:t>Organise mobile technology (e.g. phones, laptops) for all staff</a:t>
            </a:r>
          </a:p>
          <a:p>
            <a:pPr marL="450850" lvl="0" indent="-268288">
              <a:spcAft>
                <a:spcPts val="300"/>
              </a:spcAft>
              <a:buSzPct val="120000"/>
              <a:buFont typeface="Wingdings" panose="05000000000000000000" pitchFamily="2" charset="2"/>
              <a:buChar char="q"/>
            </a:pPr>
            <a:r>
              <a:rPr lang="en-AU" sz="1000" dirty="0">
                <a:latin typeface="+mj-lt"/>
              </a:rPr>
              <a:t>Organise car parking for SES officers</a:t>
            </a:r>
          </a:p>
          <a:p>
            <a:pPr marL="450850" lvl="0" indent="-268288">
              <a:spcAft>
                <a:spcPts val="300"/>
              </a:spcAft>
              <a:buSzPct val="120000"/>
              <a:buFont typeface="Wingdings" panose="05000000000000000000" pitchFamily="2" charset="2"/>
              <a:buChar char="q"/>
            </a:pPr>
            <a:r>
              <a:rPr lang="en-AU" sz="1000" dirty="0">
                <a:latin typeface="+mj-lt"/>
              </a:rPr>
              <a:t>Organise document storage and disposal (e.g. appropriate filing cabinets and classified waste bins/shredders</a:t>
            </a:r>
            <a:r>
              <a:rPr lang="en-AU" sz="1000" dirty="0" smtClean="0">
                <a:latin typeface="+mj-lt"/>
              </a:rPr>
              <a:t>)</a:t>
            </a:r>
            <a:endParaRPr lang="en-AU" sz="1000" dirty="0">
              <a:latin typeface="+mj-lt"/>
            </a:endParaRPr>
          </a:p>
          <a:p>
            <a:pPr lvl="0"/>
            <a:endParaRPr lang="en-AU" sz="1000" b="1" u="sng" cap="small" dirty="0" smtClean="0">
              <a:latin typeface="+mj-lt"/>
            </a:endParaRPr>
          </a:p>
          <a:p>
            <a:pPr lvl="0"/>
            <a:endParaRPr lang="en-AU" sz="1000" b="1" u="sng" cap="small" dirty="0" smtClean="0">
              <a:latin typeface="+mj-lt"/>
            </a:endParaRPr>
          </a:p>
          <a:p>
            <a:pPr lvl="0"/>
            <a:r>
              <a:rPr lang="en-AU" sz="1200" b="1" u="sng" cap="small" dirty="0" smtClean="0">
                <a:latin typeface="+mj-lt"/>
              </a:rPr>
              <a:t>Day </a:t>
            </a:r>
            <a:r>
              <a:rPr lang="en-AU" sz="1200" b="1" u="sng" cap="small" dirty="0">
                <a:latin typeface="+mj-lt"/>
              </a:rPr>
              <a:t>1</a:t>
            </a:r>
          </a:p>
          <a:p>
            <a:r>
              <a:rPr lang="en-AU" sz="1000" dirty="0">
                <a:latin typeface="+mj-lt"/>
              </a:rPr>
              <a:t> </a:t>
            </a:r>
          </a:p>
          <a:p>
            <a:r>
              <a:rPr lang="en-AU" sz="1000" b="1" i="1" dirty="0">
                <a:latin typeface="+mj-lt"/>
              </a:rPr>
              <a:t>Staff </a:t>
            </a:r>
            <a:r>
              <a:rPr lang="en-AU" sz="1000" b="1" i="1" dirty="0" smtClean="0">
                <a:latin typeface="+mj-lt"/>
              </a:rPr>
              <a:t>on-boarding</a:t>
            </a:r>
          </a:p>
          <a:p>
            <a:endParaRPr lang="en-AU" sz="1000" dirty="0">
              <a:latin typeface="+mj-lt"/>
            </a:endParaRPr>
          </a:p>
          <a:p>
            <a:pPr marL="450850" lvl="0" indent="-268288">
              <a:spcAft>
                <a:spcPts val="300"/>
              </a:spcAft>
              <a:buSzPct val="120000"/>
              <a:buFont typeface="Wingdings" panose="05000000000000000000" pitchFamily="2" charset="2"/>
              <a:buChar char="q"/>
            </a:pPr>
            <a:r>
              <a:rPr lang="en-AU" sz="1000" dirty="0">
                <a:latin typeface="+mj-lt"/>
              </a:rPr>
              <a:t>Designate a contact person for new starters, including meeting them on their first day</a:t>
            </a:r>
          </a:p>
          <a:p>
            <a:pPr marL="450850" lvl="0" indent="-268288">
              <a:spcAft>
                <a:spcPts val="300"/>
              </a:spcAft>
              <a:buSzPct val="120000"/>
              <a:buFont typeface="Wingdings" panose="05000000000000000000" pitchFamily="2" charset="2"/>
              <a:buChar char="q"/>
            </a:pPr>
            <a:r>
              <a:rPr lang="en-AU" sz="1000" dirty="0">
                <a:latin typeface="+mj-lt"/>
              </a:rPr>
              <a:t>Ensure staff follow official agency induction processes – refer to host agency resources. </a:t>
            </a:r>
          </a:p>
          <a:p>
            <a:pPr marL="450850" lvl="0" indent="-268288">
              <a:spcAft>
                <a:spcPts val="300"/>
              </a:spcAft>
              <a:buSzPct val="120000"/>
              <a:buFont typeface="Wingdings" panose="05000000000000000000" pitchFamily="2" charset="2"/>
              <a:buChar char="q"/>
            </a:pPr>
            <a:r>
              <a:rPr lang="en-AU" sz="1000" dirty="0">
                <a:latin typeface="+mj-lt"/>
              </a:rPr>
              <a:t>Ensure staff are briefed on agency policies, obligations and processes.</a:t>
            </a:r>
          </a:p>
          <a:p>
            <a:pPr marL="450850" lvl="0" indent="-268288">
              <a:buSzPct val="120000"/>
              <a:buFont typeface="Wingdings" panose="05000000000000000000" pitchFamily="2" charset="2"/>
              <a:buChar char="q"/>
            </a:pPr>
            <a:r>
              <a:rPr lang="en-AU" sz="1000" dirty="0">
                <a:latin typeface="+mj-lt"/>
              </a:rPr>
              <a:t>Ensure staff are aware of available facilities (kitchens, bathrooms, breakout areas, change rooms, bike storage, parking, lunch options</a:t>
            </a:r>
            <a:r>
              <a:rPr lang="en-AU" sz="1000" dirty="0" smtClean="0">
                <a:latin typeface="+mj-lt"/>
              </a:rPr>
              <a:t>).</a:t>
            </a:r>
          </a:p>
          <a:p>
            <a:pPr lvl="0"/>
            <a:endParaRPr lang="en-AU" sz="1000" i="1" dirty="0" smtClean="0">
              <a:latin typeface="+mj-lt"/>
            </a:endParaRPr>
          </a:p>
          <a:p>
            <a:pPr lvl="0"/>
            <a:r>
              <a:rPr lang="en-AU" sz="1000" b="1" i="1" dirty="0" smtClean="0">
                <a:latin typeface="+mj-lt"/>
              </a:rPr>
              <a:t>Systems access</a:t>
            </a:r>
          </a:p>
          <a:p>
            <a:pPr lvl="0"/>
            <a:endParaRPr lang="en-AU" sz="1000" i="1" dirty="0" smtClean="0">
              <a:latin typeface="+mj-lt"/>
            </a:endParaRPr>
          </a:p>
          <a:p>
            <a:pPr marL="450850" lvl="0" indent="-268288">
              <a:spcAft>
                <a:spcPts val="300"/>
              </a:spcAft>
              <a:buSzPct val="120000"/>
              <a:buFont typeface="Wingdings" panose="05000000000000000000" pitchFamily="2" charset="2"/>
              <a:buChar char="q"/>
            </a:pPr>
            <a:r>
              <a:rPr lang="en-AU" sz="1000" dirty="0">
                <a:latin typeface="+mj-lt"/>
              </a:rPr>
              <a:t>Ensure staff complete any prerequisite mandatory training for systems access (e.g. security and recordkeeping training)</a:t>
            </a:r>
          </a:p>
          <a:p>
            <a:pPr marL="450850" lvl="0" indent="-268288">
              <a:spcAft>
                <a:spcPts val="300"/>
              </a:spcAft>
              <a:buSzPct val="120000"/>
              <a:buFont typeface="Wingdings" panose="05000000000000000000" pitchFamily="2" charset="2"/>
              <a:buChar char="q"/>
            </a:pPr>
            <a:r>
              <a:rPr lang="en-AU" sz="1000" dirty="0">
                <a:latin typeface="+mj-lt"/>
              </a:rPr>
              <a:t>Organise staff access to essential systems (e.g. HR and financial systems)</a:t>
            </a:r>
          </a:p>
          <a:p>
            <a:pPr marL="450850" lvl="0" indent="-268288">
              <a:spcAft>
                <a:spcPts val="300"/>
              </a:spcAft>
              <a:buSzPct val="120000"/>
              <a:buFont typeface="Wingdings" panose="05000000000000000000" pitchFamily="2" charset="2"/>
              <a:buChar char="q"/>
            </a:pPr>
            <a:r>
              <a:rPr lang="en-AU" sz="1000" dirty="0">
                <a:latin typeface="+mj-lt"/>
              </a:rPr>
              <a:t>Organise staff access to executive briefing systems (e.g. PDMS, </a:t>
            </a:r>
            <a:r>
              <a:rPr lang="en-AU" sz="1000" dirty="0" err="1">
                <a:latin typeface="+mj-lt"/>
              </a:rPr>
              <a:t>CabNet</a:t>
            </a:r>
            <a:r>
              <a:rPr lang="en-AU" sz="1000" dirty="0">
                <a:latin typeface="+mj-lt"/>
              </a:rPr>
              <a:t>+)</a:t>
            </a:r>
          </a:p>
          <a:p>
            <a:pPr lvl="0"/>
            <a:endParaRPr lang="en-AU" sz="1000" dirty="0">
              <a:latin typeface="+mj-lt"/>
            </a:endParaRPr>
          </a:p>
        </p:txBody>
      </p:sp>
    </p:spTree>
    <p:extLst>
      <p:ext uri="{BB962C8B-B14F-4D97-AF65-F5344CB8AC3E}">
        <p14:creationId xmlns:p14="http://schemas.microsoft.com/office/powerpoint/2010/main" val="396936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98" y="730674"/>
            <a:ext cx="5498222" cy="952121"/>
          </a:xfrm>
        </p:spPr>
        <p:txBody>
          <a:bodyPr/>
          <a:lstStyle/>
          <a:p>
            <a:r>
              <a:rPr lang="en-AU" b="1" dirty="0"/>
              <a:t>Taskforce Administration Checklist</a:t>
            </a:r>
            <a:r>
              <a:rPr lang="en-AU" dirty="0"/>
              <a:t/>
            </a:r>
            <a:br>
              <a:rPr lang="en-AU" dirty="0"/>
            </a:br>
            <a:r>
              <a:rPr lang="en-AU" sz="2000" dirty="0"/>
              <a:t>Planning and </a:t>
            </a:r>
            <a:r>
              <a:rPr lang="en-AU" sz="2000" dirty="0" smtClean="0"/>
              <a:t>Set-up (2 of 2)</a:t>
            </a:r>
            <a:endParaRPr lang="en-AU" dirty="0"/>
          </a:p>
        </p:txBody>
      </p:sp>
      <p:sp>
        <p:nvSpPr>
          <p:cNvPr id="3" name="TextBox 2"/>
          <p:cNvSpPr txBox="1"/>
          <p:nvPr/>
        </p:nvSpPr>
        <p:spPr>
          <a:xfrm>
            <a:off x="414898" y="1682795"/>
            <a:ext cx="6747337" cy="7958076"/>
          </a:xfrm>
          <a:prstGeom prst="rect">
            <a:avLst/>
          </a:prstGeom>
          <a:noFill/>
        </p:spPr>
        <p:txBody>
          <a:bodyPr wrap="square" lIns="0" tIns="0" rIns="0" bIns="0" rtlCol="0">
            <a:spAutoFit/>
          </a:bodyPr>
          <a:lstStyle/>
          <a:p>
            <a:pPr>
              <a:lnSpc>
                <a:spcPct val="113000"/>
              </a:lnSpc>
              <a:spcAft>
                <a:spcPts val="700"/>
              </a:spcAft>
            </a:pPr>
            <a:r>
              <a:rPr lang="en-AU" sz="1000" i="1" dirty="0" smtClean="0">
                <a:solidFill>
                  <a:schemeClr val="tx1">
                    <a:lumMod val="75000"/>
                    <a:lumOff val="25000"/>
                  </a:schemeClr>
                </a:solidFill>
                <a:latin typeface="+mj-lt"/>
              </a:rPr>
              <a:t>Please note the following tasks and timeframes are indicative.  </a:t>
            </a:r>
          </a:p>
          <a:p>
            <a:r>
              <a:rPr lang="en-AU" sz="1000" dirty="0">
                <a:latin typeface="+mj-lt"/>
              </a:rPr>
              <a:t> </a:t>
            </a:r>
            <a:endParaRPr lang="en-AU" sz="1000" dirty="0" smtClean="0">
              <a:latin typeface="+mj-lt"/>
            </a:endParaRPr>
          </a:p>
          <a:p>
            <a:endParaRPr lang="en-AU" sz="1000" dirty="0">
              <a:latin typeface="+mj-lt"/>
            </a:endParaRPr>
          </a:p>
          <a:p>
            <a:pPr lvl="0"/>
            <a:r>
              <a:rPr lang="en-AU" sz="1200" b="1" u="sng" cap="small" dirty="0" smtClean="0">
                <a:latin typeface="+mj-lt"/>
              </a:rPr>
              <a:t>Day 1 cont.</a:t>
            </a:r>
            <a:endParaRPr lang="en-AU" sz="1200" b="1" u="sng" cap="small" dirty="0">
              <a:latin typeface="+mj-lt"/>
            </a:endParaRPr>
          </a:p>
          <a:p>
            <a:r>
              <a:rPr lang="en-AU" sz="1000" dirty="0">
                <a:latin typeface="+mj-lt"/>
              </a:rPr>
              <a:t> </a:t>
            </a:r>
          </a:p>
          <a:p>
            <a:r>
              <a:rPr lang="en-AU" sz="1000" b="1" i="1" dirty="0">
                <a:latin typeface="+mj-lt"/>
              </a:rPr>
              <a:t>Records management</a:t>
            </a:r>
          </a:p>
          <a:p>
            <a:endParaRPr lang="en-AU" sz="1000" dirty="0">
              <a:latin typeface="+mj-lt"/>
            </a:endParaRPr>
          </a:p>
          <a:p>
            <a:pPr marL="450850" lvl="0" indent="-268288">
              <a:spcAft>
                <a:spcPts val="300"/>
              </a:spcAft>
              <a:buSzPct val="120000"/>
              <a:buFont typeface="Wingdings" panose="05000000000000000000" pitchFamily="2" charset="2"/>
              <a:buChar char="q"/>
            </a:pPr>
            <a:r>
              <a:rPr lang="en-AU" sz="1000" dirty="0">
                <a:latin typeface="+mj-lt"/>
              </a:rPr>
              <a:t>Establish a compliant records management system (e.g. existing team shared site/drive or establishing a new one)</a:t>
            </a:r>
          </a:p>
          <a:p>
            <a:pPr marL="450850" lvl="0" indent="-268288">
              <a:spcAft>
                <a:spcPts val="300"/>
              </a:spcAft>
              <a:buSzPct val="120000"/>
              <a:buFont typeface="Wingdings" panose="05000000000000000000" pitchFamily="2" charset="2"/>
              <a:buChar char="q"/>
            </a:pPr>
            <a:r>
              <a:rPr lang="en-AU" sz="1000" dirty="0">
                <a:latin typeface="+mj-lt"/>
              </a:rPr>
              <a:t>Determine protocols for filing structure and file names</a:t>
            </a:r>
          </a:p>
          <a:p>
            <a:pPr marL="450850" lvl="0" indent="-268288">
              <a:buSzPct val="120000"/>
              <a:buFont typeface="Wingdings" panose="05000000000000000000" pitchFamily="2" charset="2"/>
              <a:buChar char="q"/>
            </a:pPr>
            <a:r>
              <a:rPr lang="en-AU" sz="1000" dirty="0">
                <a:latin typeface="+mj-lt"/>
              </a:rPr>
              <a:t>Determine protocols for Ministerial and executive submissions and correspondence (i.e. PDMS protocols)</a:t>
            </a:r>
          </a:p>
          <a:p>
            <a:pPr lvl="0"/>
            <a:endParaRPr lang="en-AU" sz="1000" b="1" u="sng" cap="small" dirty="0" smtClean="0">
              <a:latin typeface="+mj-lt"/>
            </a:endParaRPr>
          </a:p>
          <a:p>
            <a:pPr lvl="0"/>
            <a:endParaRPr lang="en-AU" sz="1000" b="1" u="sng" cap="small" dirty="0" smtClean="0">
              <a:latin typeface="+mj-lt"/>
            </a:endParaRPr>
          </a:p>
          <a:p>
            <a:pPr lvl="0"/>
            <a:r>
              <a:rPr lang="en-AU" sz="1200" b="1" u="sng" cap="small" dirty="0" smtClean="0">
                <a:latin typeface="+mj-lt"/>
              </a:rPr>
              <a:t>Week 1</a:t>
            </a:r>
            <a:endParaRPr lang="en-AU" sz="1200" b="1" u="sng" cap="small" dirty="0">
              <a:latin typeface="+mj-lt"/>
            </a:endParaRPr>
          </a:p>
          <a:p>
            <a:r>
              <a:rPr lang="en-AU" sz="1000" dirty="0">
                <a:latin typeface="+mj-lt"/>
              </a:rPr>
              <a:t> </a:t>
            </a:r>
          </a:p>
          <a:p>
            <a:r>
              <a:rPr lang="en-AU" sz="1000" b="1" i="1" dirty="0" smtClean="0">
                <a:latin typeface="+mj-lt"/>
              </a:rPr>
              <a:t>Information sharing and communication</a:t>
            </a:r>
          </a:p>
          <a:p>
            <a:endParaRPr lang="en-AU" sz="1000" dirty="0">
              <a:latin typeface="+mj-lt"/>
            </a:endParaRPr>
          </a:p>
          <a:p>
            <a:pPr marL="450850" lvl="0" indent="-268288">
              <a:spcAft>
                <a:spcPts val="300"/>
              </a:spcAft>
              <a:buSzPct val="120000"/>
              <a:buFont typeface="Wingdings" panose="05000000000000000000" pitchFamily="2" charset="2"/>
              <a:buChar char="q"/>
            </a:pPr>
            <a:r>
              <a:rPr lang="en-AU" sz="1000" dirty="0" smtClean="0">
                <a:latin typeface="+mj-lt"/>
              </a:rPr>
              <a:t>Create </a:t>
            </a:r>
            <a:r>
              <a:rPr lang="en-AU" sz="1000" dirty="0">
                <a:latin typeface="+mj-lt"/>
              </a:rPr>
              <a:t>and distribute list of staff contact details</a:t>
            </a:r>
          </a:p>
          <a:p>
            <a:pPr marL="450850" lvl="0" indent="-268288">
              <a:spcAft>
                <a:spcPts val="300"/>
              </a:spcAft>
              <a:buSzPct val="120000"/>
              <a:buFont typeface="Wingdings" panose="05000000000000000000" pitchFamily="2" charset="2"/>
              <a:buChar char="q"/>
            </a:pPr>
            <a:r>
              <a:rPr lang="en-AU" sz="1000" dirty="0">
                <a:latin typeface="+mj-lt"/>
              </a:rPr>
              <a:t>Confirm standard words and titles to be used </a:t>
            </a:r>
          </a:p>
          <a:p>
            <a:pPr marL="450850" lvl="0" indent="-268288">
              <a:spcAft>
                <a:spcPts val="300"/>
              </a:spcAft>
              <a:buSzPct val="120000"/>
              <a:buFont typeface="Wingdings" panose="05000000000000000000" pitchFamily="2" charset="2"/>
              <a:buChar char="q"/>
            </a:pPr>
            <a:r>
              <a:rPr lang="en-AU" sz="1000" dirty="0">
                <a:latin typeface="+mj-lt"/>
              </a:rPr>
              <a:t>Create taskforce inbox, and give taskforce staff access to the inbox</a:t>
            </a:r>
          </a:p>
          <a:p>
            <a:pPr marL="450850" lvl="0" indent="-268288">
              <a:spcAft>
                <a:spcPts val="300"/>
              </a:spcAft>
              <a:buSzPct val="120000"/>
              <a:buFont typeface="Wingdings" panose="05000000000000000000" pitchFamily="2" charset="2"/>
              <a:buChar char="q"/>
            </a:pPr>
            <a:r>
              <a:rPr lang="en-AU" sz="1000" dirty="0">
                <a:latin typeface="+mj-lt"/>
              </a:rPr>
              <a:t>Create taskforce group distribution list </a:t>
            </a:r>
          </a:p>
          <a:p>
            <a:pPr marL="450850" lvl="0" indent="-268288">
              <a:spcAft>
                <a:spcPts val="300"/>
              </a:spcAft>
              <a:buSzPct val="120000"/>
              <a:buFont typeface="Wingdings" panose="05000000000000000000" pitchFamily="2" charset="2"/>
              <a:buChar char="q"/>
            </a:pPr>
            <a:r>
              <a:rPr lang="en-AU" sz="1000" dirty="0">
                <a:latin typeface="+mj-lt"/>
              </a:rPr>
              <a:t>Create taskforce shared access arrangements on relevant systems (e.g. PDMS, </a:t>
            </a:r>
            <a:r>
              <a:rPr lang="en-AU" sz="1000" dirty="0" err="1">
                <a:latin typeface="+mj-lt"/>
              </a:rPr>
              <a:t>CabNet</a:t>
            </a:r>
            <a:r>
              <a:rPr lang="en-AU" sz="1000" dirty="0">
                <a:latin typeface="+mj-lt"/>
              </a:rPr>
              <a:t>+)</a:t>
            </a:r>
          </a:p>
          <a:p>
            <a:pPr marL="450850" lvl="0" indent="-268288">
              <a:spcAft>
                <a:spcPts val="300"/>
              </a:spcAft>
              <a:buSzPct val="120000"/>
              <a:buFont typeface="Wingdings" panose="05000000000000000000" pitchFamily="2" charset="2"/>
              <a:buChar char="q"/>
            </a:pPr>
            <a:r>
              <a:rPr lang="en-AU" sz="1000" dirty="0">
                <a:latin typeface="+mj-lt"/>
              </a:rPr>
              <a:t>Notify host agency of taskforce existence and role (e.g. newsletter, presentation</a:t>
            </a:r>
            <a:r>
              <a:rPr lang="en-AU" sz="1000" dirty="0" smtClean="0">
                <a:latin typeface="+mj-lt"/>
              </a:rPr>
              <a:t>)</a:t>
            </a:r>
          </a:p>
          <a:p>
            <a:pPr marL="171450" lvl="0" indent="-171450">
              <a:buFont typeface="Wingdings" panose="05000000000000000000" pitchFamily="2" charset="2"/>
              <a:buChar char="q"/>
            </a:pPr>
            <a:endParaRPr lang="en-AU" sz="1000" dirty="0">
              <a:latin typeface="+mj-lt"/>
            </a:endParaRPr>
          </a:p>
          <a:p>
            <a:r>
              <a:rPr lang="en-AU" sz="1000" b="1" i="1" dirty="0">
                <a:latin typeface="+mj-lt"/>
              </a:rPr>
              <a:t>Staff management </a:t>
            </a:r>
            <a:endParaRPr lang="en-AU" sz="1000" b="1" i="1" dirty="0" smtClean="0">
              <a:latin typeface="+mj-lt"/>
            </a:endParaRPr>
          </a:p>
          <a:p>
            <a:pPr marL="171450" indent="-171450">
              <a:buFont typeface="Wingdings" panose="05000000000000000000" pitchFamily="2" charset="2"/>
              <a:buChar char="q"/>
            </a:pPr>
            <a:endParaRPr lang="en-AU" sz="1000" dirty="0">
              <a:latin typeface="+mj-lt"/>
            </a:endParaRPr>
          </a:p>
          <a:p>
            <a:pPr marL="450850" lvl="0" indent="-268288">
              <a:spcAft>
                <a:spcPts val="300"/>
              </a:spcAft>
              <a:buSzPct val="120000"/>
              <a:buFont typeface="Wingdings" panose="05000000000000000000" pitchFamily="2" charset="2"/>
              <a:buChar char="q"/>
            </a:pPr>
            <a:r>
              <a:rPr lang="en-AU" sz="1000" dirty="0">
                <a:latin typeface="+mj-lt"/>
              </a:rPr>
              <a:t>Set up internal leave calendar</a:t>
            </a:r>
          </a:p>
          <a:p>
            <a:pPr marL="450850" lvl="0" indent="-268288">
              <a:spcAft>
                <a:spcPts val="300"/>
              </a:spcAft>
              <a:buSzPct val="120000"/>
              <a:buFont typeface="Wingdings" panose="05000000000000000000" pitchFamily="2" charset="2"/>
              <a:buChar char="q"/>
            </a:pPr>
            <a:r>
              <a:rPr lang="en-AU" sz="1000" dirty="0">
                <a:latin typeface="+mj-lt"/>
              </a:rPr>
              <a:t>Set up performance management procedures and review processes for all staff</a:t>
            </a:r>
          </a:p>
          <a:p>
            <a:pPr lvl="0"/>
            <a:endParaRPr lang="en-AU" sz="1000" dirty="0" smtClean="0">
              <a:latin typeface="+mj-lt"/>
            </a:endParaRPr>
          </a:p>
          <a:p>
            <a:pPr lvl="0"/>
            <a:endParaRPr lang="en-AU" sz="1000" dirty="0">
              <a:latin typeface="+mj-lt"/>
            </a:endParaRPr>
          </a:p>
          <a:p>
            <a:pPr lvl="0"/>
            <a:r>
              <a:rPr lang="en-AU" sz="1200" b="1" u="sng" cap="small" dirty="0" smtClean="0">
                <a:latin typeface="+mj-lt"/>
              </a:rPr>
              <a:t>Other Set-up</a:t>
            </a:r>
            <a:endParaRPr lang="en-AU" sz="1200" b="1" u="sng" cap="small" dirty="0">
              <a:latin typeface="+mj-lt"/>
            </a:endParaRPr>
          </a:p>
          <a:p>
            <a:r>
              <a:rPr lang="en-AU" sz="1000" dirty="0"/>
              <a:t> </a:t>
            </a:r>
          </a:p>
          <a:p>
            <a:r>
              <a:rPr lang="en-AU" sz="1000" b="1" i="1" dirty="0">
                <a:latin typeface="+mj-lt"/>
              </a:rPr>
              <a:t>Procurement</a:t>
            </a:r>
            <a:r>
              <a:rPr lang="en-AU" sz="1000" i="1" dirty="0">
                <a:latin typeface="+mj-lt"/>
              </a:rPr>
              <a:t> </a:t>
            </a:r>
            <a:endParaRPr lang="en-AU" sz="1000" i="1" dirty="0" smtClean="0">
              <a:latin typeface="+mj-lt"/>
            </a:endParaRPr>
          </a:p>
          <a:p>
            <a:endParaRPr lang="en-AU" sz="1000" dirty="0">
              <a:latin typeface="+mj-lt"/>
            </a:endParaRPr>
          </a:p>
          <a:p>
            <a:pPr marL="450850" lvl="0" indent="-268288">
              <a:spcAft>
                <a:spcPts val="300"/>
              </a:spcAft>
              <a:buSzPct val="120000"/>
              <a:buFont typeface="Wingdings" panose="05000000000000000000" pitchFamily="2" charset="2"/>
              <a:buChar char="q"/>
            </a:pPr>
            <a:r>
              <a:rPr lang="en-AU" sz="1000" dirty="0">
                <a:latin typeface="+mj-lt"/>
              </a:rPr>
              <a:t>Before commencing, contact agency’s corporate services area to assist with the selection, gazettal process and developing the contract</a:t>
            </a:r>
          </a:p>
          <a:p>
            <a:pPr marL="450850" lvl="0" indent="-268288">
              <a:spcAft>
                <a:spcPts val="300"/>
              </a:spcAft>
              <a:buSzPct val="120000"/>
              <a:buFont typeface="Wingdings" panose="05000000000000000000" pitchFamily="2" charset="2"/>
              <a:buChar char="q"/>
            </a:pPr>
            <a:r>
              <a:rPr lang="en-AU" sz="1000" dirty="0">
                <a:latin typeface="+mj-lt"/>
              </a:rPr>
              <a:t>Determine the process to be used to engage consultants (e.g. open source, select source, direct source or panel)</a:t>
            </a:r>
          </a:p>
          <a:p>
            <a:pPr marL="450850" lvl="0" indent="-268288">
              <a:spcAft>
                <a:spcPts val="300"/>
              </a:spcAft>
              <a:buSzPct val="120000"/>
              <a:buFont typeface="Wingdings" panose="05000000000000000000" pitchFamily="2" charset="2"/>
              <a:buChar char="q"/>
            </a:pPr>
            <a:r>
              <a:rPr lang="en-AU" sz="1000" dirty="0">
                <a:latin typeface="+mj-lt"/>
              </a:rPr>
              <a:t>Determine the delegate with the authority to approve the </a:t>
            </a:r>
            <a:r>
              <a:rPr lang="en-AU" sz="1000" dirty="0" smtClean="0">
                <a:latin typeface="+mj-lt"/>
              </a:rPr>
              <a:t>procurement</a:t>
            </a:r>
          </a:p>
          <a:p>
            <a:pPr lvl="0"/>
            <a:endParaRPr lang="en-AU" sz="1000" dirty="0">
              <a:latin typeface="+mj-lt"/>
            </a:endParaRPr>
          </a:p>
          <a:p>
            <a:r>
              <a:rPr lang="en-AU" sz="1000" b="1" i="1" dirty="0">
                <a:latin typeface="+mj-lt"/>
              </a:rPr>
              <a:t>Other administrative </a:t>
            </a:r>
            <a:r>
              <a:rPr lang="en-AU" sz="1000" b="1" i="1" dirty="0" smtClean="0">
                <a:latin typeface="+mj-lt"/>
              </a:rPr>
              <a:t>supports</a:t>
            </a:r>
          </a:p>
          <a:p>
            <a:endParaRPr lang="en-AU" sz="1000" dirty="0">
              <a:latin typeface="+mj-lt"/>
            </a:endParaRPr>
          </a:p>
          <a:p>
            <a:pPr marL="450850" lvl="0" indent="-268288">
              <a:spcAft>
                <a:spcPts val="300"/>
              </a:spcAft>
              <a:buSzPct val="120000"/>
              <a:buFont typeface="Wingdings" panose="05000000000000000000" pitchFamily="2" charset="2"/>
              <a:buChar char="q"/>
            </a:pPr>
            <a:r>
              <a:rPr lang="en-AU" sz="1000" dirty="0">
                <a:latin typeface="+mj-lt"/>
              </a:rPr>
              <a:t>Set up credit cards or travel cards (if required)</a:t>
            </a:r>
          </a:p>
          <a:p>
            <a:pPr marL="450850" lvl="0" indent="-268288">
              <a:spcAft>
                <a:spcPts val="300"/>
              </a:spcAft>
              <a:buSzPct val="120000"/>
              <a:buFont typeface="Wingdings" panose="05000000000000000000" pitchFamily="2" charset="2"/>
              <a:buChar char="q"/>
            </a:pPr>
            <a:r>
              <a:rPr lang="en-AU" sz="1000" dirty="0">
                <a:latin typeface="+mj-lt"/>
              </a:rPr>
              <a:t>Establish taskforce templates (e.g. meeting agendas)</a:t>
            </a:r>
          </a:p>
          <a:p>
            <a:pPr marL="450850" indent="-268288">
              <a:spcAft>
                <a:spcPts val="300"/>
              </a:spcAft>
              <a:buSzPct val="120000"/>
              <a:buFont typeface="Wingdings" panose="05000000000000000000" pitchFamily="2" charset="2"/>
              <a:buChar char="q"/>
            </a:pPr>
            <a:r>
              <a:rPr lang="en-AU" sz="1000" dirty="0">
                <a:latin typeface="+mj-lt"/>
              </a:rPr>
              <a:t>Ensure staff are provided the host agency’s privacy policies</a:t>
            </a:r>
            <a:endParaRPr lang="en-AU" sz="1000" dirty="0">
              <a:solidFill>
                <a:schemeClr val="tx1">
                  <a:lumMod val="75000"/>
                  <a:lumOff val="25000"/>
                </a:schemeClr>
              </a:solidFill>
              <a:latin typeface="+mj-lt"/>
            </a:endParaRPr>
          </a:p>
        </p:txBody>
      </p:sp>
    </p:spTree>
    <p:extLst>
      <p:ext uri="{BB962C8B-B14F-4D97-AF65-F5344CB8AC3E}">
        <p14:creationId xmlns:p14="http://schemas.microsoft.com/office/powerpoint/2010/main" val="90616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898" y="1682795"/>
            <a:ext cx="6229742" cy="4821320"/>
          </a:xfrm>
          <a:prstGeom prst="rect">
            <a:avLst/>
          </a:prstGeom>
          <a:noFill/>
        </p:spPr>
        <p:txBody>
          <a:bodyPr wrap="square" lIns="0" tIns="0" rIns="0" bIns="0" rtlCol="0">
            <a:spAutoFit/>
          </a:bodyPr>
          <a:lstStyle/>
          <a:p>
            <a:pPr lvl="0"/>
            <a:r>
              <a:rPr lang="en-AU" sz="1000" i="1" dirty="0" smtClean="0">
                <a:latin typeface="+mj-lt"/>
              </a:rPr>
              <a:t>Please note the following tasks are indicative. </a:t>
            </a:r>
          </a:p>
          <a:p>
            <a:pPr lvl="0"/>
            <a:endParaRPr lang="en-AU" sz="1000" b="1" dirty="0" smtClean="0">
              <a:latin typeface="+mj-lt"/>
            </a:endParaRPr>
          </a:p>
          <a:p>
            <a:pPr lvl="0"/>
            <a:endParaRPr lang="en-AU" sz="1000" b="1" dirty="0" smtClean="0">
              <a:latin typeface="+mj-lt"/>
            </a:endParaRPr>
          </a:p>
          <a:p>
            <a:pPr lvl="0"/>
            <a:endParaRPr lang="en-AU" sz="1000" b="1" dirty="0" smtClean="0">
              <a:latin typeface="+mj-lt"/>
            </a:endParaRPr>
          </a:p>
          <a:p>
            <a:r>
              <a:rPr lang="en-AU" sz="1000" dirty="0">
                <a:latin typeface="+mj-lt"/>
              </a:rPr>
              <a:t> </a:t>
            </a:r>
            <a:r>
              <a:rPr lang="en-AU" sz="1200" b="1" u="sng" cap="small" dirty="0" smtClean="0">
                <a:latin typeface="+mj-lt"/>
              </a:rPr>
              <a:t>Final Week</a:t>
            </a:r>
            <a:endParaRPr lang="en-AU" sz="1200" dirty="0">
              <a:latin typeface="+mj-lt"/>
            </a:endParaRPr>
          </a:p>
          <a:p>
            <a:endParaRPr lang="en-AU" sz="1000" b="1" i="1" dirty="0" smtClean="0">
              <a:latin typeface="+mj-lt"/>
            </a:endParaRPr>
          </a:p>
          <a:p>
            <a:r>
              <a:rPr lang="en-AU" sz="1000" b="1" i="1" dirty="0" smtClean="0">
                <a:latin typeface="+mj-lt"/>
              </a:rPr>
              <a:t>Terminate </a:t>
            </a:r>
            <a:r>
              <a:rPr lang="en-AU" sz="1000" b="1" i="1" dirty="0">
                <a:latin typeface="+mj-lt"/>
              </a:rPr>
              <a:t>finance </a:t>
            </a:r>
            <a:r>
              <a:rPr lang="en-AU" sz="1000" b="1" i="1" dirty="0" smtClean="0">
                <a:latin typeface="+mj-lt"/>
              </a:rPr>
              <a:t>arrangements</a:t>
            </a:r>
          </a:p>
          <a:p>
            <a:endParaRPr lang="en-AU" sz="1000" b="1" dirty="0">
              <a:latin typeface="+mj-lt"/>
            </a:endParaRPr>
          </a:p>
          <a:p>
            <a:pPr marL="450850" lvl="0" indent="-268288">
              <a:spcAft>
                <a:spcPts val="300"/>
              </a:spcAft>
              <a:buSzPct val="120000"/>
              <a:buFont typeface="Wingdings" panose="05000000000000000000" pitchFamily="2" charset="2"/>
              <a:buChar char="q"/>
            </a:pPr>
            <a:r>
              <a:rPr lang="en-AU" sz="1000" dirty="0">
                <a:latin typeface="+mj-lt"/>
              </a:rPr>
              <a:t>Pay all outstanding invoices</a:t>
            </a:r>
          </a:p>
          <a:p>
            <a:pPr marL="450850" lvl="0" indent="-268288">
              <a:spcAft>
                <a:spcPts val="300"/>
              </a:spcAft>
              <a:buSzPct val="120000"/>
              <a:buFont typeface="Wingdings" panose="05000000000000000000" pitchFamily="2" charset="2"/>
              <a:buChar char="q"/>
            </a:pPr>
            <a:r>
              <a:rPr lang="en-AU" sz="1000" dirty="0">
                <a:latin typeface="+mj-lt"/>
              </a:rPr>
              <a:t>Where costs will continue to accrue, advise nominated policy contact officer or the agency’s financial management area</a:t>
            </a:r>
          </a:p>
          <a:p>
            <a:r>
              <a:rPr lang="en-AU" sz="1000" dirty="0">
                <a:latin typeface="+mj-lt"/>
              </a:rPr>
              <a:t> </a:t>
            </a:r>
          </a:p>
          <a:p>
            <a:r>
              <a:rPr lang="en-AU" sz="1000" b="1" i="1" dirty="0">
                <a:latin typeface="+mj-lt"/>
              </a:rPr>
              <a:t>Finalise records management </a:t>
            </a:r>
            <a:endParaRPr lang="en-AU" sz="1000" b="1" i="1" dirty="0" smtClean="0">
              <a:latin typeface="+mj-lt"/>
            </a:endParaRPr>
          </a:p>
          <a:p>
            <a:endParaRPr lang="en-AU" sz="1000" b="1" dirty="0">
              <a:latin typeface="+mj-lt"/>
            </a:endParaRPr>
          </a:p>
          <a:p>
            <a:pPr marL="450850" lvl="0" indent="-268288">
              <a:spcAft>
                <a:spcPts val="300"/>
              </a:spcAft>
              <a:buSzPct val="120000"/>
              <a:buFont typeface="Wingdings" panose="05000000000000000000" pitchFamily="2" charset="2"/>
              <a:buChar char="q"/>
            </a:pPr>
            <a:r>
              <a:rPr lang="en-AU" sz="1000" dirty="0">
                <a:latin typeface="+mj-lt"/>
              </a:rPr>
              <a:t>Ensure all records have been filed in accordance with the agency’s records management policies</a:t>
            </a:r>
          </a:p>
          <a:p>
            <a:pPr marL="450850" lvl="0" indent="-268288">
              <a:spcAft>
                <a:spcPts val="300"/>
              </a:spcAft>
              <a:buSzPct val="120000"/>
              <a:buFont typeface="Wingdings" panose="05000000000000000000" pitchFamily="2" charset="2"/>
              <a:buChar char="q"/>
            </a:pPr>
            <a:r>
              <a:rPr lang="en-AU" sz="1000" dirty="0">
                <a:latin typeface="+mj-lt"/>
              </a:rPr>
              <a:t>Ensure all briefs and correspondence have been appropriately actioned and filed on the agency’s parliamentary workflow system</a:t>
            </a:r>
          </a:p>
          <a:p>
            <a:pPr marL="450850" lvl="0" indent="-268288">
              <a:spcAft>
                <a:spcPts val="300"/>
              </a:spcAft>
              <a:buSzPct val="120000"/>
              <a:buFont typeface="Wingdings" panose="05000000000000000000" pitchFamily="2" charset="2"/>
              <a:buChar char="q"/>
            </a:pPr>
            <a:r>
              <a:rPr lang="en-AU" sz="1000" dirty="0">
                <a:latin typeface="+mj-lt"/>
              </a:rPr>
              <a:t>Close finished files or transfer active files to the relevant policy contact officer</a:t>
            </a:r>
          </a:p>
          <a:p>
            <a:r>
              <a:rPr lang="en-AU" sz="1000" dirty="0">
                <a:latin typeface="+mj-lt"/>
              </a:rPr>
              <a:t> </a:t>
            </a:r>
          </a:p>
          <a:p>
            <a:r>
              <a:rPr lang="en-AU" sz="1000" b="1" i="1" dirty="0">
                <a:latin typeface="+mj-lt"/>
              </a:rPr>
              <a:t>Exit </a:t>
            </a:r>
            <a:r>
              <a:rPr lang="en-AU" sz="1000" b="1" i="1" dirty="0" smtClean="0">
                <a:latin typeface="+mj-lt"/>
              </a:rPr>
              <a:t>procedures</a:t>
            </a:r>
          </a:p>
          <a:p>
            <a:endParaRPr lang="en-AU" sz="1000" b="1" dirty="0">
              <a:latin typeface="+mj-lt"/>
            </a:endParaRPr>
          </a:p>
          <a:p>
            <a:pPr marL="450850" lvl="0" indent="-268288">
              <a:spcAft>
                <a:spcPts val="300"/>
              </a:spcAft>
              <a:buSzPct val="120000"/>
              <a:buFont typeface="Wingdings" panose="05000000000000000000" pitchFamily="2" charset="2"/>
              <a:buChar char="q"/>
            </a:pPr>
            <a:r>
              <a:rPr lang="en-AU" sz="1000" dirty="0">
                <a:latin typeface="+mj-lt"/>
              </a:rPr>
              <a:t>Advise the agency’s corporate services area of staff who will be leaving the agency for cessation of IT and building access and return of equipment. Refer staff to current agency exit processes.</a:t>
            </a:r>
          </a:p>
          <a:p>
            <a:pPr marL="450850" lvl="0" indent="-268288">
              <a:spcAft>
                <a:spcPts val="300"/>
              </a:spcAft>
              <a:buSzPct val="120000"/>
              <a:buFont typeface="Wingdings" panose="05000000000000000000" pitchFamily="2" charset="2"/>
              <a:buChar char="q"/>
            </a:pPr>
            <a:r>
              <a:rPr lang="en-AU" sz="1000" dirty="0">
                <a:latin typeface="+mj-lt"/>
              </a:rPr>
              <a:t>Close taskforce shared access arrangements on relevant systems (e.g. PDMS, </a:t>
            </a:r>
            <a:r>
              <a:rPr lang="en-AU" sz="1000" dirty="0" err="1">
                <a:latin typeface="+mj-lt"/>
              </a:rPr>
              <a:t>CabNet</a:t>
            </a:r>
            <a:r>
              <a:rPr lang="en-AU" sz="1000" dirty="0">
                <a:latin typeface="+mj-lt"/>
              </a:rPr>
              <a:t>+)</a:t>
            </a:r>
          </a:p>
          <a:p>
            <a:pPr marL="450850" lvl="0" indent="-268288">
              <a:spcAft>
                <a:spcPts val="300"/>
              </a:spcAft>
              <a:buSzPct val="120000"/>
              <a:buFont typeface="Wingdings" panose="05000000000000000000" pitchFamily="2" charset="2"/>
              <a:buChar char="q"/>
            </a:pPr>
            <a:r>
              <a:rPr lang="en-AU" sz="1000" dirty="0">
                <a:latin typeface="+mj-lt"/>
              </a:rPr>
              <a:t>Advise who will be the responsible area after the taskforce has finished, in the event of queries or follow-up (e.g. Senate Estimates). </a:t>
            </a:r>
          </a:p>
          <a:p>
            <a:pPr>
              <a:lnSpc>
                <a:spcPct val="113000"/>
              </a:lnSpc>
              <a:spcAft>
                <a:spcPts val="700"/>
              </a:spcAft>
            </a:pPr>
            <a:endParaRPr lang="en-AU" sz="1000" dirty="0">
              <a:solidFill>
                <a:schemeClr val="tx1">
                  <a:lumMod val="75000"/>
                  <a:lumOff val="25000"/>
                </a:schemeClr>
              </a:solidFill>
              <a:latin typeface="+mj-lt"/>
            </a:endParaRPr>
          </a:p>
        </p:txBody>
      </p:sp>
      <p:sp>
        <p:nvSpPr>
          <p:cNvPr id="4" name="Title 1"/>
          <p:cNvSpPr>
            <a:spLocks noGrp="1"/>
          </p:cNvSpPr>
          <p:nvPr>
            <p:ph type="title"/>
          </p:nvPr>
        </p:nvSpPr>
        <p:spPr>
          <a:xfrm>
            <a:off x="414898" y="730674"/>
            <a:ext cx="5522606" cy="952121"/>
          </a:xfrm>
        </p:spPr>
        <p:txBody>
          <a:bodyPr/>
          <a:lstStyle/>
          <a:p>
            <a:r>
              <a:rPr lang="en-AU" b="1" dirty="0"/>
              <a:t>Taskforce Administration Checklist</a:t>
            </a:r>
            <a:r>
              <a:rPr lang="en-AU" dirty="0"/>
              <a:t/>
            </a:r>
            <a:br>
              <a:rPr lang="en-AU" dirty="0"/>
            </a:br>
            <a:r>
              <a:rPr lang="en-AU" sz="2000" dirty="0" smtClean="0"/>
              <a:t>Closure and Handover (1 of 1)</a:t>
            </a:r>
            <a:endParaRPr lang="en-AU" dirty="0"/>
          </a:p>
        </p:txBody>
      </p:sp>
    </p:spTree>
    <p:extLst>
      <p:ext uri="{BB962C8B-B14F-4D97-AF65-F5344CB8AC3E}">
        <p14:creationId xmlns:p14="http://schemas.microsoft.com/office/powerpoint/2010/main" val="2947631539"/>
      </p:ext>
    </p:extLst>
  </p:cSld>
  <p:clrMapOvr>
    <a:masterClrMapping/>
  </p:clrMapOvr>
</p:sld>
</file>

<file path=ppt/theme/theme1.xml><?xml version="1.0" encoding="utf-8"?>
<a:theme xmlns:a="http://schemas.openxmlformats.org/drawingml/2006/main" name="PO 2020">
  <a:themeElements>
    <a:clrScheme name="Project Office 2020">
      <a:dk1>
        <a:sysClr val="windowText" lastClr="000000"/>
      </a:dk1>
      <a:lt1>
        <a:sysClr val="window" lastClr="FFFFFF"/>
      </a:lt1>
      <a:dk2>
        <a:srgbClr val="34B2E3"/>
      </a:dk2>
      <a:lt2>
        <a:srgbClr val="44546A"/>
      </a:lt2>
      <a:accent1>
        <a:srgbClr val="065280"/>
      </a:accent1>
      <a:accent2>
        <a:srgbClr val="FFA53D"/>
      </a:accent2>
      <a:accent3>
        <a:srgbClr val="E24F56"/>
      </a:accent3>
      <a:accent4>
        <a:srgbClr val="9CCB3C"/>
      </a:accent4>
      <a:accent5>
        <a:srgbClr val="993366"/>
      </a:accent5>
      <a:accent6>
        <a:srgbClr val="64D1DA"/>
      </a:accent6>
      <a:hlink>
        <a:srgbClr val="0563C1"/>
      </a:hlink>
      <a:folHlink>
        <a:srgbClr val="954F72"/>
      </a:folHlink>
    </a:clrScheme>
    <a:fontScheme name="TPO">
      <a:majorFont>
        <a:latin typeface="Montserrat Light"/>
        <a:ea typeface=""/>
        <a:cs typeface=""/>
      </a:majorFont>
      <a:minorFont>
        <a:latin typeface="Segoe U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3000"/>
          </a:lnSpc>
          <a:spcAft>
            <a:spcPts val="700"/>
          </a:spcAft>
          <a:defRPr sz="1100" dirty="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PO 2020" id="{AD874FAB-CD59-40B5-86D1-3F84B59621C6}" vid="{49192988-D66E-47B8-BF47-105C1ADEED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c5611b894cf49d8aeeb8ebf39dc09bc xmlns="adb7d31f-f5a2-49e6-af4c-0c8dbae08483">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9c49a7c7-17c7-412f-8077-62dec89b9196</TermId>
        </TermInfo>
      </Terms>
    </mc5611b894cf49d8aeeb8ebf39dc09bc>
    <ShareHubID xmlns="adb7d31f-f5a2-49e6-af4c-0c8dbae08483">DOC20-313678</ShareHubID>
    <PMCNotes xmlns="adb7d31f-f5a2-49e6-af4c-0c8dbae08483" xsi:nil="true"/>
    <jd1c641577414dfdab1686c9d5d0dbd0 xmlns="adb7d31f-f5a2-49e6-af4c-0c8dbae08483">
      <Terms xmlns="http://schemas.microsoft.com/office/infopath/2007/PartnerControls"/>
    </jd1c641577414dfdab1686c9d5d0dbd0>
    <NonRecordJustification xmlns="685f9fda-bd71-4433-b331-92feb9553089">None</NonRecordJustification>
    <TaxCatchAll xmlns="adb7d31f-f5a2-49e6-af4c-0c8dbae08483">
      <Value>11</Value>
      <Value>1</Value>
    </TaxCatchAll>
    <pcdca9b6383e4eec868c59ba585f948e xmlns="adb7d31f-f5a2-49e6-af4c-0c8dbae08483">
      <Terms xmlns="http://schemas.microsoft.com/office/infopath/2007/PartnerControls">
        <TermInfo xmlns="http://schemas.microsoft.com/office/infopath/2007/PartnerControls">
          <TermName xmlns="http://schemas.microsoft.com/office/infopath/2007/PartnerControls">Meeting Minute</TermName>
          <TermId xmlns="http://schemas.microsoft.com/office/infopath/2007/PartnerControls">ad799f49-bdf8-4ec2-bcb1-44d38b617948</TermId>
        </TermInfo>
      </Terms>
    </pcdca9b6383e4eec868c59ba585f948e>
  </documentManagement>
</p:properties>
</file>

<file path=customXml/item2.xml><?xml version="1.0" encoding="utf-8"?>
<ct:contentTypeSchema xmlns:ct="http://schemas.microsoft.com/office/2006/metadata/contentType" xmlns:ma="http://schemas.microsoft.com/office/2006/metadata/properties/metaAttributes" ct:_="" ma:_="" ma:contentTypeName="ShareHub Document" ma:contentTypeID="0x0101002825A64A6E1845A99A9D8EE8A5686ECB0013B96C80FB93CA4AB0AEB659FE5FFF93" ma:contentTypeVersion="12" ma:contentTypeDescription="ShareHub Document" ma:contentTypeScope="" ma:versionID="3f610ba5b69f3b7a43fdb3abcbb9ce75">
  <xsd:schema xmlns:xsd="http://www.w3.org/2001/XMLSchema" xmlns:xs="http://www.w3.org/2001/XMLSchema" xmlns:p="http://schemas.microsoft.com/office/2006/metadata/properties" xmlns:ns1="adb7d31f-f5a2-49e6-af4c-0c8dbae08483" xmlns:ns3="685f9fda-bd71-4433-b331-92feb9553089" targetNamespace="http://schemas.microsoft.com/office/2006/metadata/properties" ma:root="true" ma:fieldsID="cc0a946878bf90b9c0a8ec7779ff17ba" ns1:_="" ns3:_="">
    <xsd:import namespace="adb7d31f-f5a2-49e6-af4c-0c8dbae08483"/>
    <xsd:import namespace="685f9fda-bd71-4433-b331-92feb9553089"/>
    <xsd:element name="properties">
      <xsd:complexType>
        <xsd:sequence>
          <xsd:element name="documentManagement">
            <xsd:complexType>
              <xsd:all>
                <xsd:element ref="ns1:ShareHubID" minOccurs="0"/>
                <xsd:element ref="ns3:NonRecordJustification" minOccurs="0"/>
                <xsd:element ref="ns1:PMCNotes" minOccurs="0"/>
                <xsd:element ref="ns1:mc5611b894cf49d8aeeb8ebf39dc09bc" minOccurs="0"/>
                <xsd:element ref="ns1:TaxCatchAll" minOccurs="0"/>
                <xsd:element ref="ns1:TaxCatchAllLabel" minOccurs="0"/>
                <xsd:element ref="ns1:jd1c641577414dfdab1686c9d5d0dbd0" minOccurs="0"/>
                <xsd:element ref="ns1:SharedWithUsers" minOccurs="0"/>
                <xsd:element ref="ns1:pcdca9b6383e4eec868c59ba585f94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b7d31f-f5a2-49e6-af4c-0c8dbae08483" elementFormDefault="qualified">
    <xsd:import namespace="http://schemas.microsoft.com/office/2006/documentManagement/types"/>
    <xsd:import namespace="http://schemas.microsoft.com/office/infopath/2007/PartnerControls"/>
    <xsd:element name="ShareHubID" ma:index="0" nillable="true" ma:displayName="Record ID" ma:indexed="true" ma:internalName="ShareHubID">
      <xsd:simpleType>
        <xsd:restriction base="dms:Text">
          <xsd:maxLength value="255"/>
        </xsd:restriction>
      </xsd:simpleType>
    </xsd:element>
    <xsd:element name="PMCNotes" ma:index="6" nillable="true" ma:displayName="Notes" ma:internalName="PMCNotes">
      <xsd:simpleType>
        <xsd:restriction base="dms:Note">
          <xsd:maxLength value="255"/>
        </xsd:restriction>
      </xsd:simpleType>
    </xsd:element>
    <xsd:element name="mc5611b894cf49d8aeeb8ebf39dc09bc" ma:index="8" ma:taxonomy="true" ma:internalName="mc5611b894cf49d8aeeb8ebf39dc09bc" ma:taxonomyFieldName="HPRMSecurityLevel" ma:displayName="Security Classification" ma:default="78;#OFFICIAL|11463c70-78df-4e3b-b0ff-f66cd3cb26ec" ma:fieldId="{6c5611b8-94cf-49d8-aeeb-8ebf39dc09bc}" ma:sspId="fdd71c70-8dda-4116-8995-314ca52d638a" ma:termSetId="ad616a2a-2f34-42df-868f-846f11d5d89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94c4574-8aee-4236-a877-2a2dfad45210}" ma:internalName="TaxCatchAll" ma:showField="CatchAllData" ma:web="adb7d31f-f5a2-49e6-af4c-0c8dbae0848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94c4574-8aee-4236-a877-2a2dfad45210}" ma:internalName="TaxCatchAllLabel" ma:readOnly="true" ma:showField="CatchAllDataLabel" ma:web="adb7d31f-f5a2-49e6-af4c-0c8dbae08483">
      <xsd:complexType>
        <xsd:complexContent>
          <xsd:extension base="dms:MultiChoiceLookup">
            <xsd:sequence>
              <xsd:element name="Value" type="dms:Lookup" maxOccurs="unbounded" minOccurs="0" nillable="true"/>
            </xsd:sequence>
          </xsd:extension>
        </xsd:complexContent>
      </xsd:complexType>
    </xsd:element>
    <xsd:element name="jd1c641577414dfdab1686c9d5d0dbd0" ma:index="12" nillable="true" ma:taxonomy="true" ma:internalName="jd1c641577414dfdab1686c9d5d0dbd0" ma:taxonomyFieldName="HPRMSecurityCaveat" ma:displayName="Information Marker" ma:fieldId="{3d1c6415-7741-4dfd-ab16-86c9d5d0dbd0}" ma:taxonomyMulti="true" ma:sspId="fdd71c70-8dda-4116-8995-314ca52d638a" ma:termSetId="4779c3b8-a320-4a06-b8c8-666ff4292a5a" ma:anchorId="00000000-0000-0000-0000-000000000000" ma:open="false" ma:isKeyword="false">
      <xsd:complexType>
        <xsd:sequence>
          <xsd:element ref="pc:Terms" minOccurs="0" maxOccurs="1"/>
        </xsd:sequence>
      </xsd:complex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cdca9b6383e4eec868c59ba585f948e" ma:index="18" nillable="true" ma:taxonomy="true" ma:internalName="pcdca9b6383e4eec868c59ba585f948e" ma:taxonomyFieldName="ESearchTags" ma:displayName="Tags" ma:fieldId="{9cdca9b6-383e-4eec-868c-59ba585f948e}" ma:taxonomyMulti="true" ma:sspId="fdd71c70-8dda-4116-8995-314ca52d638a" ma:termSetId="8f252924-ebd5-4b35-b39d-81596a6204b5"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5f9fda-bd71-4433-b331-92feb9553089" elementFormDefault="qualified">
    <xsd:import namespace="http://schemas.microsoft.com/office/2006/documentManagement/types"/>
    <xsd:import namespace="http://schemas.microsoft.com/office/infopath/2007/PartnerControls"/>
    <xsd:element name="NonRecordJustification" ma:index="5" nillable="true" ma:displayName="Non-record justification" ma:default="None" ma:format="Dropdown" ma:internalName="NonRecordJustification" ma:readOnly="false">
      <xsd:simpleType>
        <xsd:restriction base="dms:Choice">
          <xsd:enumeration value="None"/>
          <xsd:enumeration value="Not defined as a record under the Archives Act of 1983"/>
          <xsd:enumeration value="Duplicate or low value item"/>
          <xsd:enumeration value="Superced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A62CEB-8BE8-436B-878C-DBC8DC5EF44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db7d31f-f5a2-49e6-af4c-0c8dbae08483"/>
    <ds:schemaRef ds:uri="http://purl.org/dc/terms/"/>
    <ds:schemaRef ds:uri="http://schemas.openxmlformats.org/package/2006/metadata/core-properties"/>
    <ds:schemaRef ds:uri="685f9fda-bd71-4433-b331-92feb9553089"/>
    <ds:schemaRef ds:uri="http://www.w3.org/XML/1998/namespace"/>
    <ds:schemaRef ds:uri="http://purl.org/dc/dcmitype/"/>
  </ds:schemaRefs>
</ds:datastoreItem>
</file>

<file path=customXml/itemProps2.xml><?xml version="1.0" encoding="utf-8"?>
<ds:datastoreItem xmlns:ds="http://schemas.openxmlformats.org/officeDocument/2006/customXml" ds:itemID="{91FEBD39-44AD-4ED9-9DBD-1A4C901441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b7d31f-f5a2-49e6-af4c-0c8dbae08483"/>
    <ds:schemaRef ds:uri="685f9fda-bd71-4433-b331-92feb9553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B1F118-E33F-4C4D-8F8E-4012C6F00A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 2020</Template>
  <TotalTime>7929</TotalTime>
  <Words>745</Words>
  <Application>Microsoft Office PowerPoint</Application>
  <PresentationFormat>Custom</PresentationFormat>
  <Paragraphs>111</Paragraphs>
  <Slides>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Calibri</vt:lpstr>
      <vt:lpstr>Wingdings</vt:lpstr>
      <vt:lpstr>Segoe UI Semibold</vt:lpstr>
      <vt:lpstr>Segoe UI Light</vt:lpstr>
      <vt:lpstr>Montserrat Semi Bold</vt:lpstr>
      <vt:lpstr>Montserrat Light</vt:lpstr>
      <vt:lpstr>Arial</vt:lpstr>
      <vt:lpstr>PO 2020</vt:lpstr>
      <vt:lpstr>Taskforce Administration Checklist Planning and Set-up (1 of 2)</vt:lpstr>
      <vt:lpstr>Taskforce Administration Checklist Planning and Set-up (2 of 2)</vt:lpstr>
      <vt:lpstr>Taskforce Administration Checklist Closure and Handover (1 of 1)</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Falez, Anton</dc:creator>
  <cp:lastModifiedBy>Anvia, Emily</cp:lastModifiedBy>
  <cp:revision>609</cp:revision>
  <cp:lastPrinted>2020-08-12T01:31:00Z</cp:lastPrinted>
  <dcterms:created xsi:type="dcterms:W3CDTF">2019-07-01T02:11:47Z</dcterms:created>
  <dcterms:modified xsi:type="dcterms:W3CDTF">2021-01-28T01:58:57Z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0x0101002825A64A6E1845A99A9D8EE8A5686ECB0013B96C80FB93CA4AB0AEB659FE5FFF93</vt:lpwstr>
  </property>
  <property fmtid="{D5CDD505-2E9C-101B-9397-08002B2CF9AE}" pid="3" name="ESearchTags">
    <vt:lpwstr>11;#Meeting Minute|ad799f49-bdf8-4ec2-bcb1-44d38b617948</vt:lpwstr>
  </property>
  <property fmtid="{D5CDD505-2E9C-101B-9397-08002B2CF9AE}" pid="4" name="HPRMSecurityLevel">
    <vt:lpwstr>1;#UNCLASSIFIED|9c49a7c7-17c7-412f-8077-62dec89b9196</vt:lpwstr>
  </property>
  <property fmtid="{D5CDD505-2E9C-101B-9397-08002B2CF9AE}" pid="5" name="HPRMSecurityCaveat">
    <vt:lpwstr/>
  </property>
  <property fmtid="{D5CDD505-2E9C-101B-9397-08002B2CF9AE}" pid="6" name="PMC.ESearch.TagGeneratedTime">
    <vt:lpwstr>2020-11-04T15:35:33</vt:lpwstr>
  </property>
</Properties>
</file>