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8" r:id="rId4"/>
  </p:sldMasterIdLst>
  <p:notesMasterIdLst>
    <p:notesMasterId r:id="rId6"/>
  </p:notesMasterIdLst>
  <p:handoutMasterIdLst>
    <p:handoutMasterId r:id="rId7"/>
  </p:handoutMasterIdLst>
  <p:sldIdLst>
    <p:sldId id="301" r:id="rId5"/>
  </p:sldIdLst>
  <p:sldSz cx="7559675" cy="10691813"/>
  <p:notesSz cx="20712113" cy="2960528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egoe UI Semibold" panose="020B0702040204020203" pitchFamily="34" charset="0"/>
      <p:bold r:id="rId12"/>
      <p:boldItalic r:id="rId13"/>
    </p:embeddedFont>
    <p:embeddedFont>
      <p:font typeface="Segoe UI Light" panose="020B0502040204020203" pitchFamily="34" charset="0"/>
      <p:regular r:id="rId14"/>
      <p:italic r:id="rId15"/>
    </p:embeddedFont>
    <p:embeddedFont>
      <p:font typeface="Montserrat Semi Bold" panose="00000700000000000000" pitchFamily="50" charset="0"/>
      <p:bold r:id="rId16"/>
    </p:embeddedFont>
    <p:embeddedFont>
      <p:font typeface="Montserrat Light" panose="00000400000000000000" pitchFamily="50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la, Adam" initials="JA" lastIdx="4" clrIdx="0"/>
  <p:cmAuthor id="2" name="Falez, Anton" initials="FA" lastIdx="1" clrIdx="1"/>
  <p:cmAuthor id="3" name="McMichael, Teresa" initials="MT" lastIdx="12" clrIdx="2"/>
  <p:cmAuthor id="4" name="Grey, Chevelle" initials="GC" lastIdx="5" clrIdx="3"/>
  <p:cmAuthor id="5" name="Anvia, Emily" initials="AE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55A"/>
    <a:srgbClr val="AEE0F4"/>
    <a:srgbClr val="198BB8"/>
    <a:srgbClr val="FFFFFF"/>
    <a:srgbClr val="F26F72"/>
    <a:srgbClr val="2A5BAA"/>
    <a:srgbClr val="9CCB3C"/>
    <a:srgbClr val="F79645"/>
    <a:srgbClr val="FEC855"/>
    <a:srgbClr val="1BBED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 autoAdjust="0"/>
    <p:restoredTop sz="94651" autoAdjust="0"/>
  </p:normalViewPr>
  <p:slideViewPr>
    <p:cSldViewPr snapToGrid="0">
      <p:cViewPr varScale="1">
        <p:scale>
          <a:sx n="72" d="100"/>
          <a:sy n="72" d="100"/>
        </p:scale>
        <p:origin x="32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" d="100"/>
          <a:sy n="16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29771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4D0AD94D-2FDE-4D0F-9CC6-5D5A37465EDC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29771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D3484E79-5682-4530-92E7-635624E518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9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32073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1C33A464-68DF-49FC-A9E0-A9C494271000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3075" y="3700463"/>
            <a:ext cx="7065963" cy="999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6259" tIns="138129" rIns="276259" bIns="13812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1213" y="14247543"/>
            <a:ext cx="16569690" cy="11657084"/>
          </a:xfrm>
          <a:prstGeom prst="rect">
            <a:avLst/>
          </a:prstGeom>
        </p:spPr>
        <p:txBody>
          <a:bodyPr vert="horz" lIns="276259" tIns="138129" rIns="276259" bIns="13812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32073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B76E3603-134B-45C6-9C45-C05DE46306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3603-134B-45C6-9C45-C05DE4630632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951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14898" y="730674"/>
            <a:ext cx="5047508" cy="9521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 userDrawn="1">
          <p15:clr>
            <a:srgbClr val="000000"/>
          </p15:clr>
        </p15:guide>
        <p15:guide id="2" pos="4503" userDrawn="1">
          <p15:clr>
            <a:srgbClr val="000000"/>
          </p15:clr>
        </p15:guide>
        <p15:guide id="3" orient="horz" pos="1411" userDrawn="1">
          <p15:clr>
            <a:srgbClr val="000000"/>
          </p15:clr>
        </p15:guide>
        <p15:guide id="4" orient="horz" pos="6137" userDrawn="1">
          <p15:clr>
            <a:srgbClr val="000000"/>
          </p15:clr>
        </p15:guide>
        <p15:guide id="5" pos="551" userDrawn="1">
          <p15:clr>
            <a:srgbClr val="FBAE40"/>
          </p15:clr>
        </p15:guide>
        <p15:guide id="6" pos="620" userDrawn="1">
          <p15:clr>
            <a:srgbClr val="FBAE40"/>
          </p15:clr>
        </p15:guide>
        <p15:guide id="7" pos="911" userDrawn="1">
          <p15:clr>
            <a:srgbClr val="FBAE40"/>
          </p15:clr>
        </p15:guide>
        <p15:guide id="8" pos="979" userDrawn="1">
          <p15:clr>
            <a:srgbClr val="FBAE40"/>
          </p15:clr>
        </p15:guide>
        <p15:guide id="9" pos="1270" userDrawn="1">
          <p15:clr>
            <a:srgbClr val="FBAE40"/>
          </p15:clr>
        </p15:guide>
        <p15:guide id="10" pos="1338" userDrawn="1">
          <p15:clr>
            <a:srgbClr val="FBAE40"/>
          </p15:clr>
        </p15:guide>
        <p15:guide id="11" pos="1628" userDrawn="1">
          <p15:clr>
            <a:srgbClr val="FBAE40"/>
          </p15:clr>
        </p15:guide>
        <p15:guide id="12" pos="1698" userDrawn="1">
          <p15:clr>
            <a:srgbClr val="FBAE40"/>
          </p15:clr>
        </p15:guide>
        <p15:guide id="13" pos="1988" userDrawn="1">
          <p15:clr>
            <a:srgbClr val="FBAE40"/>
          </p15:clr>
        </p15:guide>
        <p15:guide id="14" pos="2058" userDrawn="1">
          <p15:clr>
            <a:srgbClr val="FBAE40"/>
          </p15:clr>
        </p15:guide>
        <p15:guide id="15" pos="2347" userDrawn="1">
          <p15:clr>
            <a:srgbClr val="FBAE40"/>
          </p15:clr>
        </p15:guide>
        <p15:guide id="16" pos="2415" userDrawn="1">
          <p15:clr>
            <a:srgbClr val="FBAE40"/>
          </p15:clr>
        </p15:guide>
        <p15:guide id="17" pos="2705" userDrawn="1">
          <p15:clr>
            <a:srgbClr val="FBAE40"/>
          </p15:clr>
        </p15:guide>
        <p15:guide id="18" pos="2774" userDrawn="1">
          <p15:clr>
            <a:srgbClr val="FBAE40"/>
          </p15:clr>
        </p15:guide>
        <p15:guide id="19" pos="3065" userDrawn="1">
          <p15:clr>
            <a:srgbClr val="FBAE40"/>
          </p15:clr>
        </p15:guide>
        <p15:guide id="20" pos="3134" userDrawn="1">
          <p15:clr>
            <a:srgbClr val="FBAE40"/>
          </p15:clr>
        </p15:guide>
        <p15:guide id="21" pos="3424" userDrawn="1">
          <p15:clr>
            <a:srgbClr val="FBAE40"/>
          </p15:clr>
        </p15:guide>
        <p15:guide id="22" pos="3493" userDrawn="1">
          <p15:clr>
            <a:srgbClr val="FBAE40"/>
          </p15:clr>
        </p15:guide>
        <p15:guide id="23" pos="3783" userDrawn="1">
          <p15:clr>
            <a:srgbClr val="FBAE40"/>
          </p15:clr>
        </p15:guide>
        <p15:guide id="24" pos="3852" userDrawn="1">
          <p15:clr>
            <a:srgbClr val="FBAE40"/>
          </p15:clr>
        </p15:guide>
        <p15:guide id="25" pos="4142" userDrawn="1">
          <p15:clr>
            <a:srgbClr val="FBAE40"/>
          </p15:clr>
        </p15:guide>
        <p15:guide id="26" pos="42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14898" y="730674"/>
            <a:ext cx="5047508" cy="9521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948360" y="0"/>
            <a:ext cx="2196548" cy="601824"/>
            <a:chOff x="6400800" y="198783"/>
            <a:chExt cx="2196548" cy="60182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6400800" y="198783"/>
              <a:ext cx="2196548" cy="601824"/>
            </a:xfrm>
            <a:prstGeom prst="round2SameRect">
              <a:avLst>
                <a:gd name="adj1" fmla="val 0"/>
                <a:gd name="adj2" fmla="val 252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36000" rIns="0" bIns="0" rtlCol="0" anchor="ctr"/>
            <a:lstStyle/>
            <a:p>
              <a:pPr algn="ctr"/>
              <a:r>
                <a:rPr lang="en-AU" dirty="0" smtClean="0">
                  <a:latin typeface="Montserrat Semi Bold" panose="00000700000000000000" pitchFamily="50" charset="0"/>
                </a:rPr>
                <a:t>TEMPLATE</a:t>
              </a:r>
              <a:endParaRPr lang="en-AU" dirty="0">
                <a:latin typeface="Montserrat Semi Bold" panose="00000700000000000000" pitchFamily="50" charset="0"/>
              </a:endParaRPr>
            </a:p>
          </p:txBody>
        </p:sp>
        <p:sp>
          <p:nvSpPr>
            <p:cNvPr id="7" name="Google Shape;389;p2"/>
            <p:cNvSpPr>
              <a:spLocks noChangeAspect="1"/>
            </p:cNvSpPr>
            <p:nvPr/>
          </p:nvSpPr>
          <p:spPr>
            <a:xfrm>
              <a:off x="6566672" y="318053"/>
              <a:ext cx="415983" cy="323212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50" y="40"/>
                  </a:moveTo>
                  <a:cubicBezTo>
                    <a:pt x="50" y="46"/>
                    <a:pt x="45" y="50"/>
                    <a:pt x="4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0"/>
                    <a:pt x="0" y="46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4" y="1"/>
                    <a:pt x="44" y="1"/>
                    <a:pt x="45" y="2"/>
                  </a:cubicBezTo>
                  <a:cubicBezTo>
                    <a:pt x="45" y="2"/>
                    <a:pt x="45" y="2"/>
                    <a:pt x="44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7" y="46"/>
                    <a:pt x="1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5" y="43"/>
                    <a:pt x="45" y="4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5"/>
                    <a:pt x="46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2"/>
                    <a:pt x="50" y="33"/>
                    <a:pt x="50" y="33"/>
                  </a:cubicBezTo>
                  <a:lnTo>
                    <a:pt x="50" y="40"/>
                  </a:lnTo>
                  <a:close/>
                  <a:moveTo>
                    <a:pt x="57" y="17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57" y="17"/>
                  </a:lnTo>
                  <a:close/>
                  <a:moveTo>
                    <a:pt x="36" y="33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6" y="33"/>
                  </a:lnTo>
                  <a:close/>
                  <a:moveTo>
                    <a:pt x="46" y="12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6" y="12"/>
                    <a:pt x="46" y="12"/>
                  </a:cubicBezTo>
                  <a:close/>
                  <a:moveTo>
                    <a:pt x="59" y="15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6" y="0"/>
                    <a:pt x="57" y="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8"/>
                    <a:pt x="64" y="10"/>
                    <a:pt x="62" y="11"/>
                  </a:cubicBezTo>
                  <a:lnTo>
                    <a:pt x="5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1019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59">
          <p15:clr>
            <a:srgbClr val="000000"/>
          </p15:clr>
        </p15:guide>
        <p15:guide id="2" pos="4503">
          <p15:clr>
            <a:srgbClr val="000000"/>
          </p15:clr>
        </p15:guide>
        <p15:guide id="3" orient="horz" pos="1411">
          <p15:clr>
            <a:srgbClr val="000000"/>
          </p15:clr>
        </p15:guide>
        <p15:guide id="4" orient="horz" pos="6137">
          <p15:clr>
            <a:srgbClr val="000000"/>
          </p15:clr>
        </p15:guide>
        <p15:guide id="5" pos="551">
          <p15:clr>
            <a:srgbClr val="FBAE40"/>
          </p15:clr>
        </p15:guide>
        <p15:guide id="6" pos="620">
          <p15:clr>
            <a:srgbClr val="FBAE40"/>
          </p15:clr>
        </p15:guide>
        <p15:guide id="7" pos="911">
          <p15:clr>
            <a:srgbClr val="FBAE40"/>
          </p15:clr>
        </p15:guide>
        <p15:guide id="8" pos="979">
          <p15:clr>
            <a:srgbClr val="FBAE40"/>
          </p15:clr>
        </p15:guide>
        <p15:guide id="9" pos="1270">
          <p15:clr>
            <a:srgbClr val="FBAE40"/>
          </p15:clr>
        </p15:guide>
        <p15:guide id="10" pos="1338">
          <p15:clr>
            <a:srgbClr val="FBAE40"/>
          </p15:clr>
        </p15:guide>
        <p15:guide id="11" pos="1628">
          <p15:clr>
            <a:srgbClr val="FBAE40"/>
          </p15:clr>
        </p15:guide>
        <p15:guide id="12" pos="1698">
          <p15:clr>
            <a:srgbClr val="FBAE40"/>
          </p15:clr>
        </p15:guide>
        <p15:guide id="13" pos="1988">
          <p15:clr>
            <a:srgbClr val="FBAE40"/>
          </p15:clr>
        </p15:guide>
        <p15:guide id="14" pos="2058">
          <p15:clr>
            <a:srgbClr val="FBAE40"/>
          </p15:clr>
        </p15:guide>
        <p15:guide id="15" pos="2347">
          <p15:clr>
            <a:srgbClr val="FBAE40"/>
          </p15:clr>
        </p15:guide>
        <p15:guide id="16" pos="2415">
          <p15:clr>
            <a:srgbClr val="FBAE40"/>
          </p15:clr>
        </p15:guide>
        <p15:guide id="17" pos="2705">
          <p15:clr>
            <a:srgbClr val="FBAE40"/>
          </p15:clr>
        </p15:guide>
        <p15:guide id="18" pos="2774">
          <p15:clr>
            <a:srgbClr val="FBAE40"/>
          </p15:clr>
        </p15:guide>
        <p15:guide id="19" pos="3065">
          <p15:clr>
            <a:srgbClr val="FBAE40"/>
          </p15:clr>
        </p15:guide>
        <p15:guide id="20" pos="3134">
          <p15:clr>
            <a:srgbClr val="FBAE40"/>
          </p15:clr>
        </p15:guide>
        <p15:guide id="21" pos="3424">
          <p15:clr>
            <a:srgbClr val="FBAE40"/>
          </p15:clr>
        </p15:guide>
        <p15:guide id="22" pos="3493">
          <p15:clr>
            <a:srgbClr val="FBAE40"/>
          </p15:clr>
        </p15:guide>
        <p15:guide id="23" pos="3783">
          <p15:clr>
            <a:srgbClr val="FBAE40"/>
          </p15:clr>
        </p15:guide>
        <p15:guide id="24" pos="3852">
          <p15:clr>
            <a:srgbClr val="FBAE40"/>
          </p15:clr>
        </p15:guide>
        <p15:guide id="25" pos="4142">
          <p15:clr>
            <a:srgbClr val="FBAE40"/>
          </p15:clr>
        </p15:guide>
        <p15:guide id="26" pos="42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898" y="730674"/>
            <a:ext cx="5047508" cy="9521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99" y="1883065"/>
            <a:ext cx="6730010" cy="6694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styles. It is a long established fact that a reader will be distracted by the readable content of a page when looking at its layout. The point of using Lorem Ipsum is that it has a more-or-less normal distribution of letters.</a:t>
            </a:r>
          </a:p>
          <a:p>
            <a:pPr lvl="1"/>
            <a:r>
              <a:rPr lang="en-US" dirty="0" smtClean="0"/>
              <a:t>Second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  <a:p>
            <a:pPr lvl="2"/>
            <a:r>
              <a:rPr lang="en-US" dirty="0" smtClean="0"/>
              <a:t>Third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897" y="9692640"/>
            <a:ext cx="6730011" cy="4627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323309" indent="-323309" algn="l">
              <a:buFont typeface="+mj-lt"/>
              <a:buAutoNum type="arabicPeriod"/>
              <a:defRPr sz="84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1"/>
            <a:ext cx="7559675" cy="5040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ctr"/>
          <a:lstStyle/>
          <a:p>
            <a:pPr algn="l"/>
            <a:r>
              <a:rPr lang="en-AU" sz="1400" dirty="0" smtClean="0">
                <a:latin typeface="Montserrat Semi Bold" panose="00000700000000000000" pitchFamily="50" charset="0"/>
              </a:rPr>
              <a:t>TASKFORCE</a:t>
            </a:r>
            <a:r>
              <a:rPr lang="en-AU" sz="1400" baseline="0" dirty="0" smtClean="0">
                <a:latin typeface="Montserrat Semi Bold" panose="00000700000000000000" pitchFamily="50" charset="0"/>
              </a:rPr>
              <a:t> TOOLKIT</a:t>
            </a:r>
            <a:endParaRPr lang="en-AU" sz="1400" dirty="0">
              <a:latin typeface="Montserrat Semi Bold" panose="00000700000000000000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0340341"/>
            <a:ext cx="7559675" cy="3514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bIns="72000" rtlCol="0" anchor="ctr"/>
          <a:lstStyle/>
          <a:p>
            <a:pPr algn="l"/>
            <a:endParaRPr lang="en-AU" sz="1400" dirty="0">
              <a:latin typeface="Montserrat Semi Bold" panose="00000700000000000000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16539" y="10408077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5CB4A-7E96-44CA-B116-B71B544B697D}" type="slidenum">
              <a:rPr lang="en-US" sz="800" smtClean="0">
                <a:solidFill>
                  <a:schemeClr val="bg2">
                    <a:lumMod val="50000"/>
                  </a:schemeClr>
                </a:solidFill>
                <a:latin typeface="Montserrat Semi Bold" panose="00000700000000000000" pitchFamily="50" charset="0"/>
                <a:cs typeface="Segoe UI Light" panose="020B0502040204020203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31" dirty="0">
              <a:solidFill>
                <a:schemeClr val="bg2">
                  <a:lumMod val="50000"/>
                </a:schemeClr>
              </a:solidFill>
              <a:latin typeface="Montserrat Semi Bold" panose="000007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425534" rtl="0" eaLnBrk="1" latinLnBrk="0" hangingPunct="1">
        <a:lnSpc>
          <a:spcPct val="110000"/>
        </a:lnSpc>
        <a:spcBef>
          <a:spcPct val="0"/>
        </a:spcBef>
        <a:buNone/>
        <a:defRPr sz="2546" kern="1200">
          <a:solidFill>
            <a:schemeClr val="tx1">
              <a:lumMod val="85000"/>
              <a:lumOff val="15000"/>
            </a:schemeClr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0" indent="0" algn="l" defTabSz="1425534" rtl="0" eaLnBrk="1" latinLnBrk="0" hangingPunct="1">
        <a:lnSpc>
          <a:spcPct val="120000"/>
        </a:lnSpc>
        <a:spcBef>
          <a:spcPts val="212"/>
        </a:spcBef>
        <a:spcAft>
          <a:spcPts val="1131"/>
        </a:spcAft>
        <a:buFontTx/>
        <a:buNone/>
        <a:defRPr sz="1697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0" indent="0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Tx/>
        <a:buNone/>
        <a:defRPr sz="1556" kern="1200">
          <a:solidFill>
            <a:schemeClr val="accent1">
              <a:lumMod val="7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0" indent="0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Tx/>
        <a:buNone/>
        <a:defRPr sz="1556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254574" indent="-203659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509148" indent="-203659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356404" indent="-305489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+mj-lt"/>
        <a:buAutoNum type="arabicPeriod"/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661892" indent="-305489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+mj-lt"/>
        <a:buAutoNum type="arabicPeriod"/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356404" indent="-305489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+mj-lt"/>
        <a:buAutoNum type="alphaLcPeriod"/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712807" indent="-356384" algn="l" defTabSz="1425534" rtl="0" eaLnBrk="1" latinLnBrk="0" hangingPunct="1">
        <a:lnSpc>
          <a:spcPct val="114000"/>
        </a:lnSpc>
        <a:spcBef>
          <a:spcPts val="0"/>
        </a:spcBef>
        <a:spcAft>
          <a:spcPts val="1273"/>
        </a:spcAft>
        <a:buFont typeface="+mj-lt"/>
        <a:buAutoNum type="alphaLcPeriod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68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34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01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68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35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01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369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35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98" y="730675"/>
            <a:ext cx="6011302" cy="547710"/>
          </a:xfrm>
        </p:spPr>
        <p:txBody>
          <a:bodyPr/>
          <a:lstStyle/>
          <a:p>
            <a:r>
              <a:rPr lang="en-AU" dirty="0" smtClean="0"/>
              <a:t>Taskforce Policy Handover Checklist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14898" y="1513525"/>
            <a:ext cx="6587231" cy="5785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100" b="1" dirty="0" smtClean="0">
                <a:ea typeface="Calibri"/>
                <a:cs typeface="Times New Roman"/>
              </a:rPr>
              <a:t>At the beginning of the Taskforce</a:t>
            </a:r>
            <a:r>
              <a:rPr lang="en-US" sz="1100" b="1" dirty="0">
                <a:ea typeface="Calibri"/>
                <a:cs typeface="Times New Roman"/>
              </a:rPr>
              <a:t>:</a:t>
            </a:r>
            <a:endParaRPr lang="en-US" sz="1100" dirty="0" smtClean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ea typeface="Calibri"/>
                <a:cs typeface="Times New Roman"/>
              </a:rPr>
              <a:t>Engage with counterparts in the implementation/BAU team 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ea typeface="Calibri"/>
                <a:cs typeface="Times New Roman"/>
              </a:rPr>
              <a:t>Create a comprehensive handover plan, which includes; </a:t>
            </a:r>
          </a:p>
          <a:p>
            <a:pPr marL="542925" lvl="1" indent="-180975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Planning for a dedicated wrap up period of at least a week at the end of the Taskforce</a:t>
            </a:r>
          </a:p>
          <a:p>
            <a:pPr marL="542925" lvl="1" indent="-180975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Determining how often you will engage with the implementation/BAU team</a:t>
            </a:r>
          </a:p>
          <a:p>
            <a:pPr marL="542925" lvl="1" indent="-180975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Developing </a:t>
            </a:r>
            <a:r>
              <a:rPr lang="en-US" sz="1100" dirty="0">
                <a:solidFill>
                  <a:prstClr val="black"/>
                </a:solidFill>
                <a:ea typeface="Calibri"/>
                <a:cs typeface="Times New Roman"/>
              </a:rPr>
              <a:t>a record-keeping plan for key decisions made that will impact handover</a:t>
            </a:r>
          </a:p>
          <a:p>
            <a:pPr marL="542925" lvl="1" indent="-180975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Planning for key outputs (deliverables) and outcomes (policy/implementation impact) that will be handed over to the implementation/BAU team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100" b="1" dirty="0" smtClean="0">
                <a:ea typeface="Calibri"/>
                <a:cs typeface="Times New Roman"/>
              </a:rPr>
              <a:t>During the Taskforce</a:t>
            </a:r>
            <a:r>
              <a:rPr lang="en-US" sz="1100" b="1" dirty="0">
                <a:ea typeface="Calibri"/>
                <a:cs typeface="Times New Roman"/>
              </a:rPr>
              <a:t>:</a:t>
            </a:r>
            <a:endParaRPr lang="en-US" sz="1100" b="1" dirty="0" smtClean="0">
              <a:ea typeface="Calibri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solidFill>
                  <a:prstClr val="black"/>
                </a:solidFill>
                <a:ea typeface="Calibri"/>
                <a:cs typeface="Times New Roman"/>
              </a:rPr>
              <a:t>Ensure continued engagement with implementation/BAU team </a:t>
            </a:r>
            <a:r>
              <a:rPr lang="en-US" sz="1100" dirty="0" smtClean="0">
                <a:ea typeface="Calibri"/>
                <a:cs typeface="Times New Roman"/>
              </a:rPr>
              <a:t/>
            </a:r>
            <a:br>
              <a:rPr lang="en-US" sz="1100" dirty="0" smtClean="0">
                <a:ea typeface="Calibri"/>
                <a:cs typeface="Times New Roman"/>
              </a:rPr>
            </a:b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100" b="1" dirty="0" smtClean="0">
                <a:ea typeface="Calibri"/>
                <a:cs typeface="Times New Roman"/>
              </a:rPr>
              <a:t>At the end of the Taskforce</a:t>
            </a:r>
            <a:r>
              <a:rPr lang="en-US" sz="1100" b="1" dirty="0">
                <a:ea typeface="Calibri"/>
                <a:cs typeface="Times New Roman"/>
              </a:rPr>
              <a:t>: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00" dirty="0" smtClean="0">
                <a:ea typeface="Calibri"/>
                <a:cs typeface="Times New Roman"/>
              </a:rPr>
              <a:t>Provide </a:t>
            </a:r>
            <a:r>
              <a:rPr lang="en-US" sz="1100" dirty="0">
                <a:ea typeface="Calibri"/>
                <a:cs typeface="Times New Roman"/>
              </a:rPr>
              <a:t>a handover pack to an ongoing officer within the relevant policy area of the agency. This may include:</a:t>
            </a:r>
          </a:p>
          <a:p>
            <a:pPr marL="542925" lvl="1" indent="-180975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Calibri"/>
                <a:cs typeface="Times New Roman"/>
              </a:rPr>
              <a:t>Key actions and decisions of taskforce</a:t>
            </a:r>
          </a:p>
          <a:p>
            <a:pPr marL="542925" lvl="1" indent="-180975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Calibri"/>
                <a:cs typeface="Times New Roman"/>
              </a:rPr>
              <a:t>Key documents produced by the taskforce (reports, submissions, briefs, correspondence, standard words etc.)</a:t>
            </a:r>
          </a:p>
          <a:p>
            <a:pPr marL="542925" lvl="1" indent="-180975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Calibri"/>
                <a:cs typeface="Times New Roman"/>
              </a:rPr>
              <a:t>Outstanding issues</a:t>
            </a:r>
          </a:p>
          <a:p>
            <a:pPr marL="542925" lvl="1" indent="-180975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ea typeface="Calibri"/>
                <a:cs typeface="Times New Roman"/>
              </a:rPr>
              <a:t>Contact names and details for key taskforce stakeholders and taskforce leads </a:t>
            </a:r>
            <a:endParaRPr lang="en-US" sz="1100" dirty="0">
              <a:ea typeface="Calibri"/>
              <a:cs typeface="Times New Roman"/>
            </a:endParaRPr>
          </a:p>
          <a:p>
            <a:pPr marL="542925" lvl="1" indent="-180975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Calibri"/>
                <a:cs typeface="Times New Roman"/>
              </a:rPr>
              <a:t>Record of documents to transfer</a:t>
            </a:r>
          </a:p>
          <a:p>
            <a:pPr marL="542925" lvl="1" indent="-180975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a typeface="Calibri"/>
                <a:cs typeface="Times New Roman"/>
              </a:rPr>
              <a:t>Information for Senate Estimates and </a:t>
            </a:r>
            <a:r>
              <a:rPr lang="en-US" sz="1100" dirty="0" smtClean="0">
                <a:ea typeface="Calibri"/>
                <a:cs typeface="Times New Roman"/>
              </a:rPr>
              <a:t>Annual </a:t>
            </a:r>
            <a:r>
              <a:rPr lang="en-US" sz="1100" dirty="0">
                <a:ea typeface="Calibri"/>
                <a:cs typeface="Times New Roman"/>
              </a:rPr>
              <a:t>Report (deliverables and KPIs, budget and expenditure, staffing levels, duration of the taskforce and any consultants engaged, list of meetings and ministerial or executive submissions</a:t>
            </a:r>
            <a:r>
              <a:rPr lang="en-US" sz="1100" dirty="0" smtClean="0">
                <a:ea typeface="Calibri"/>
                <a:cs typeface="Times New Roman"/>
              </a:rPr>
              <a:t>)</a:t>
            </a:r>
            <a:endParaRPr lang="en-US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9369796"/>
      </p:ext>
    </p:extLst>
  </p:cSld>
  <p:clrMapOvr>
    <a:masterClrMapping/>
  </p:clrMapOvr>
</p:sld>
</file>

<file path=ppt/theme/theme1.xml><?xml version="1.0" encoding="utf-8"?>
<a:theme xmlns:a="http://schemas.openxmlformats.org/drawingml/2006/main" name="PO 2020">
  <a:themeElements>
    <a:clrScheme name="Project Office 2020">
      <a:dk1>
        <a:sysClr val="windowText" lastClr="000000"/>
      </a:dk1>
      <a:lt1>
        <a:sysClr val="window" lastClr="FFFFFF"/>
      </a:lt1>
      <a:dk2>
        <a:srgbClr val="34B2E3"/>
      </a:dk2>
      <a:lt2>
        <a:srgbClr val="44546A"/>
      </a:lt2>
      <a:accent1>
        <a:srgbClr val="065280"/>
      </a:accent1>
      <a:accent2>
        <a:srgbClr val="FFA53D"/>
      </a:accent2>
      <a:accent3>
        <a:srgbClr val="E24F56"/>
      </a:accent3>
      <a:accent4>
        <a:srgbClr val="9CCB3C"/>
      </a:accent4>
      <a:accent5>
        <a:srgbClr val="993366"/>
      </a:accent5>
      <a:accent6>
        <a:srgbClr val="64D1DA"/>
      </a:accent6>
      <a:hlink>
        <a:srgbClr val="0563C1"/>
      </a:hlink>
      <a:folHlink>
        <a:srgbClr val="954F72"/>
      </a:folHlink>
    </a:clrScheme>
    <a:fontScheme name="TPO">
      <a:majorFont>
        <a:latin typeface="Montserrat Light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Aft>
            <a:spcPts val="700"/>
          </a:spcAft>
          <a:defRPr sz="11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 2020" id="{AD874FAB-CD59-40B5-86D1-3F84B59621C6}" vid="{49192988-D66E-47B8-BF47-105C1ADEE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13B96C80FB93CA4AB0AEB659FE5FFF93" ma:contentTypeVersion="12" ma:contentTypeDescription="ShareHub Document" ma:contentTypeScope="" ma:versionID="3f610ba5b69f3b7a43fdb3abcbb9ce75">
  <xsd:schema xmlns:xsd="http://www.w3.org/2001/XMLSchema" xmlns:xs="http://www.w3.org/2001/XMLSchema" xmlns:p="http://schemas.microsoft.com/office/2006/metadata/properties" xmlns:ns1="adb7d31f-f5a2-49e6-af4c-0c8dbae08483" xmlns:ns3="685f9fda-bd71-4433-b331-92feb9553089" targetNamespace="http://schemas.microsoft.com/office/2006/metadata/properties" ma:root="true" ma:fieldsID="cc0a946878bf90b9c0a8ec7779ff17ba" ns1:_="" ns3:_="">
    <xsd:import namespace="adb7d31f-f5a2-49e6-af4c-0c8dbae08483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pcdca9b6383e4eec868c59ba585f94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d31f-f5a2-49e6-af4c-0c8dbae08483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78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4c4574-8aee-4236-a877-2a2dfad45210}" ma:internalName="TaxCatchAll" ma:showField="CatchAllData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4c4574-8aee-4236-a877-2a2dfad45210}" ma:internalName="TaxCatchAllLabel" ma:readOnly="true" ma:showField="CatchAllDataLabel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dca9b6383e4eec868c59ba585f948e" ma:index="18" nillable="true" ma:taxonomy="true" ma:internalName="pcdca9b6383e4eec868c59ba585f948e" ma:taxonomyFieldName="ESearchTags" ma:displayName="Tags" ma:fieldId="{9cdca9b6-383e-4eec-868c-59ba585f948e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adb7d31f-f5a2-49e6-af4c-0c8dbae084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adb7d31f-f5a2-49e6-af4c-0c8dbae08483">DOC20-315948</ShareHubID>
    <PMCNotes xmlns="adb7d31f-f5a2-49e6-af4c-0c8dbae08483" xsi:nil="true"/>
    <jd1c641577414dfdab1686c9d5d0dbd0 xmlns="adb7d31f-f5a2-49e6-af4c-0c8dbae08483">
      <Terms xmlns="http://schemas.microsoft.com/office/infopath/2007/PartnerControls"/>
    </jd1c641577414dfdab1686c9d5d0dbd0>
    <NonRecordJustification xmlns="685f9fda-bd71-4433-b331-92feb9553089">None</NonRecordJustification>
    <TaxCatchAll xmlns="adb7d31f-f5a2-49e6-af4c-0c8dbae08483">
      <Value>1</Value>
    </TaxCatchAll>
    <pcdca9b6383e4eec868c59ba585f948e xmlns="adb7d31f-f5a2-49e6-af4c-0c8dbae08483">
      <Terms xmlns="http://schemas.microsoft.com/office/infopath/2007/PartnerControls"/>
    </pcdca9b6383e4eec868c59ba585f948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FEBD39-44AD-4ED9-9DBD-1A4C9014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d31f-f5a2-49e6-af4c-0c8dbae08483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A62CEB-8BE8-436B-878C-DBC8DC5EF44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b7d31f-f5a2-49e6-af4c-0c8dbae08483"/>
    <ds:schemaRef ds:uri="http://purl.org/dc/terms/"/>
    <ds:schemaRef ds:uri="http://schemas.openxmlformats.org/package/2006/metadata/core-properties"/>
    <ds:schemaRef ds:uri="685f9fda-bd71-4433-b331-92feb955308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B1F118-E33F-4C4D-8F8E-4012C6F00A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 2020</Template>
  <TotalTime>8104</TotalTime>
  <Words>209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Wingdings</vt:lpstr>
      <vt:lpstr>Segoe UI Semibold</vt:lpstr>
      <vt:lpstr>Segoe UI Light</vt:lpstr>
      <vt:lpstr>Montserrat Semi Bold</vt:lpstr>
      <vt:lpstr>Times New Roman</vt:lpstr>
      <vt:lpstr>Montserrat Light</vt:lpstr>
      <vt:lpstr>Arial</vt:lpstr>
      <vt:lpstr>PO 2020</vt:lpstr>
      <vt:lpstr>Taskforce Policy Handover Checklist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Falez, Anton</dc:creator>
  <cp:lastModifiedBy>Anvia, Emily</cp:lastModifiedBy>
  <cp:revision>621</cp:revision>
  <cp:lastPrinted>2020-08-12T01:31:00Z</cp:lastPrinted>
  <dcterms:created xsi:type="dcterms:W3CDTF">2019-07-01T02:11:47Z</dcterms:created>
  <dcterms:modified xsi:type="dcterms:W3CDTF">2021-01-28T02:00:10Z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0x0101002825A64A6E1845A99A9D8EE8A5686ECB0013B96C80FB93CA4AB0AEB659FE5FFF93</vt:lpwstr>
  </property>
  <property fmtid="{D5CDD505-2E9C-101B-9397-08002B2CF9AE}" pid="3" name="ESearchTags">
    <vt:lpwstr/>
  </property>
  <property fmtid="{D5CDD505-2E9C-101B-9397-08002B2CF9AE}" pid="4" name="HPRMSecurityLevel">
    <vt:lpwstr>1;#UNCLASSIFIED|9c49a7c7-17c7-412f-8077-62dec89b9196</vt:lpwstr>
  </property>
  <property fmtid="{D5CDD505-2E9C-101B-9397-08002B2CF9AE}" pid="5" name="HPRMSecurityCaveat">
    <vt:lpwstr/>
  </property>
  <property fmtid="{D5CDD505-2E9C-101B-9397-08002B2CF9AE}" pid="6" name="PMC.ESearch.TagGeneratedTime">
    <vt:lpwstr>2020-11-18T12:14:58</vt:lpwstr>
  </property>
</Properties>
</file>