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p:sldMasterIdLst>
    <p:sldMasterId id="2147483653" r:id="rId4"/>
    <p:sldMasterId id="2147483672" r:id="rId5"/>
  </p:sldMasterIdLst>
  <p:notesMasterIdLst>
    <p:notesMasterId r:id="rId20"/>
  </p:notesMasterIdLst>
  <p:handoutMasterIdLst>
    <p:handoutMasterId r:id="rId21"/>
  </p:handoutMasterIdLst>
  <p:sldIdLst>
    <p:sldId id="293" r:id="rId6"/>
    <p:sldId id="308" r:id="rId7"/>
    <p:sldId id="295" r:id="rId8"/>
    <p:sldId id="296" r:id="rId9"/>
    <p:sldId id="299" r:id="rId10"/>
    <p:sldId id="310" r:id="rId11"/>
    <p:sldId id="313" r:id="rId12"/>
    <p:sldId id="315" r:id="rId13"/>
    <p:sldId id="316" r:id="rId14"/>
    <p:sldId id="317" r:id="rId15"/>
    <p:sldId id="322" r:id="rId16"/>
    <p:sldId id="312" r:id="rId17"/>
    <p:sldId id="319" r:id="rId18"/>
    <p:sldId id="318" r:id="rId19"/>
  </p:sldIdLst>
  <p:sldSz cx="10691813" cy="7559675"/>
  <p:notesSz cx="6797675" cy="9926638"/>
  <p:embeddedFontLst>
    <p:embeddedFont>
      <p:font typeface="Calibri" panose="020F0502020204030204" pitchFamily="34" charset="0"/>
      <p:regular r:id="rId22"/>
      <p:bold r:id="rId23"/>
      <p:italic r:id="rId24"/>
      <p:boldItalic r:id="rId25"/>
    </p:embeddedFont>
    <p:embeddedFont>
      <p:font typeface="Montserrat Semi Bold" panose="00000700000000000000" pitchFamily="50" charset="0"/>
      <p:bold r:id="rId26"/>
    </p:embeddedFont>
    <p:embeddedFont>
      <p:font typeface="Segoe UI Semibold" panose="020B0702040204020203" pitchFamily="34" charset="0"/>
      <p:bold r:id="rId27"/>
      <p:boldItalic r:id="rId28"/>
    </p:embeddedFont>
    <p:embeddedFont>
      <p:font typeface="Segoe UI Light" panose="020B0502040204020203" pitchFamily="34" charset="0"/>
      <p:regular r:id="rId29"/>
      <p:italic r:id="rId30"/>
    </p:embeddedFont>
    <p:embeddedFont>
      <p:font typeface="Open Sans SemiBold" panose="020B0604020202020204" charset="0"/>
      <p:regular r:id="rId31"/>
      <p:bold r:id="rId32"/>
      <p:italic r:id="rId33"/>
      <p:boldItalic r:id="rId34"/>
    </p:embeddedFont>
    <p:embeddedFont>
      <p:font typeface="Helvetica" panose="020B0604020202020204" pitchFamily="34" charset="0"/>
      <p:regular r:id="rId35"/>
      <p:bold r:id="rId36"/>
      <p:italic r:id="rId37"/>
      <p:boldItalic r:id="rId38"/>
    </p:embeddedFont>
    <p:embeddedFont>
      <p:font typeface="Microsoft New Tai Lue" panose="020B0502040204020203" pitchFamily="34" charset="0"/>
      <p:regular r:id="rId39"/>
      <p:bold r:id="rId40"/>
    </p:embeddedFont>
    <p:embeddedFont>
      <p:font typeface="Montserrat Light" panose="00000400000000000000" pitchFamily="50" charset="0"/>
      <p:regular r:id="rId41"/>
      <p:italic r:id="rId42"/>
    </p:embeddedFont>
    <p:embeddedFont>
      <p:font typeface="Open Sans" panose="020B0604020202020204" charset="0"/>
      <p:regular r:id="rId43"/>
      <p:bold r:id="rId44"/>
      <p:italic r:id="rId45"/>
      <p:boldItalic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gla, Adam" initials="JA" lastIdx="4" clrIdx="0"/>
  <p:cmAuthor id="2" name="Evans, Nigel" initials="EN" lastIdx="15" clrIdx="1">
    <p:extLst>
      <p:ext uri="{19B8F6BF-5375-455C-9EA6-DF929625EA0E}">
        <p15:presenceInfo xmlns:p15="http://schemas.microsoft.com/office/powerpoint/2012/main" userId="Evans, Nigel" providerId="None"/>
      </p:ext>
    </p:extLst>
  </p:cmAuthor>
  <p:cmAuthor id="3" name="Le, Rebecca" initials="LR" lastIdx="9" clrIdx="2">
    <p:extLst>
      <p:ext uri="{19B8F6BF-5375-455C-9EA6-DF929625EA0E}">
        <p15:presenceInfo xmlns:p15="http://schemas.microsoft.com/office/powerpoint/2012/main" userId="Le, Rebecc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8012C"/>
    <a:srgbClr val="CC2331"/>
    <a:srgbClr val="FA7902"/>
    <a:srgbClr val="FAB320"/>
    <a:srgbClr val="E0A3C2"/>
    <a:srgbClr val="D175A3"/>
    <a:srgbClr val="455A64"/>
    <a:srgbClr val="22A2D4"/>
    <a:srgbClr val="EBEBEB"/>
    <a:srgbClr val="E850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96" autoAdjust="0"/>
    <p:restoredTop sz="94660"/>
  </p:normalViewPr>
  <p:slideViewPr>
    <p:cSldViewPr snapToGrid="0">
      <p:cViewPr varScale="1">
        <p:scale>
          <a:sx n="62" d="100"/>
          <a:sy n="62" d="100"/>
        </p:scale>
        <p:origin x="1308" y="56"/>
      </p:cViewPr>
      <p:guideLst>
        <p:guide orient="horz" pos="2381"/>
        <p:guide pos="3368"/>
      </p:guideLst>
    </p:cSldViewPr>
  </p:slideViewPr>
  <p:notesTextViewPr>
    <p:cViewPr>
      <p:scale>
        <a:sx n="1" d="1"/>
        <a:sy n="1" d="1"/>
      </p:scale>
      <p:origin x="0" y="0"/>
    </p:cViewPr>
  </p:notesTextViewPr>
  <p:notesViewPr>
    <p:cSldViewPr snapToGrid="0">
      <p:cViewPr varScale="1">
        <p:scale>
          <a:sx n="79" d="100"/>
          <a:sy n="79" d="100"/>
        </p:scale>
        <p:origin x="395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customXml" Target="../customXml/item3.xml"/><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721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49688" y="0"/>
            <a:ext cx="2946400" cy="497212"/>
          </a:xfrm>
          <a:prstGeom prst="rect">
            <a:avLst/>
          </a:prstGeom>
        </p:spPr>
        <p:txBody>
          <a:bodyPr vert="horz" lIns="91440" tIns="45720" rIns="91440" bIns="45720" rtlCol="0"/>
          <a:lstStyle>
            <a:lvl1pPr algn="r">
              <a:defRPr sz="1200"/>
            </a:lvl1pPr>
          </a:lstStyle>
          <a:p>
            <a:fld id="{4D0AD94D-2FDE-4D0F-9CC6-5D5A37465EDC}" type="datetimeFigureOut">
              <a:rPr lang="en-AU" smtClean="0"/>
              <a:t>8/01/2021</a:t>
            </a:fld>
            <a:endParaRPr lang="en-AU"/>
          </a:p>
        </p:txBody>
      </p:sp>
      <p:sp>
        <p:nvSpPr>
          <p:cNvPr id="4" name="Footer Placeholder 3"/>
          <p:cNvSpPr>
            <a:spLocks noGrp="1"/>
          </p:cNvSpPr>
          <p:nvPr>
            <p:ph type="ftr" sz="quarter" idx="2"/>
          </p:nvPr>
        </p:nvSpPr>
        <p:spPr>
          <a:xfrm>
            <a:off x="0" y="9429427"/>
            <a:ext cx="2946400" cy="49721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49688" y="9429427"/>
            <a:ext cx="2946400" cy="497212"/>
          </a:xfrm>
          <a:prstGeom prst="rect">
            <a:avLst/>
          </a:prstGeom>
        </p:spPr>
        <p:txBody>
          <a:bodyPr vert="horz" lIns="91440" tIns="45720" rIns="91440" bIns="45720" rtlCol="0" anchor="b"/>
          <a:lstStyle>
            <a:lvl1pPr algn="r">
              <a:defRPr sz="1200"/>
            </a:lvl1pPr>
          </a:lstStyle>
          <a:p>
            <a:fld id="{D3484E79-5682-4530-92E7-635624E518C0}" type="slidenum">
              <a:rPr lang="en-AU" smtClean="0"/>
              <a:t>‹#›</a:t>
            </a:fld>
            <a:endParaRPr lang="en-AU"/>
          </a:p>
        </p:txBody>
      </p:sp>
    </p:spTree>
    <p:extLst>
      <p:ext uri="{BB962C8B-B14F-4D97-AF65-F5344CB8AC3E}">
        <p14:creationId xmlns:p14="http://schemas.microsoft.com/office/powerpoint/2010/main" val="1554397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1C33A464-68DF-49FC-A9E0-A9C494271000}" type="datetimeFigureOut">
              <a:rPr lang="en-AU" smtClean="0"/>
              <a:t>8/01/2021</a:t>
            </a:fld>
            <a:endParaRPr lang="en-AU"/>
          </a:p>
        </p:txBody>
      </p:sp>
      <p:sp>
        <p:nvSpPr>
          <p:cNvPr id="4" name="Slide Image Placeholder 3"/>
          <p:cNvSpPr>
            <a:spLocks noGrp="1" noRot="1" noChangeAspect="1"/>
          </p:cNvSpPr>
          <p:nvPr>
            <p:ph type="sldImg" idx="2"/>
          </p:nvPr>
        </p:nvSpPr>
        <p:spPr>
          <a:xfrm>
            <a:off x="1030288" y="1239838"/>
            <a:ext cx="4737100" cy="335121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B76E3603-134B-45C6-9C45-C05DE4630632}" type="slidenum">
              <a:rPr lang="en-AU" smtClean="0"/>
              <a:t>‹#›</a:t>
            </a:fld>
            <a:endParaRPr lang="en-AU"/>
          </a:p>
        </p:txBody>
      </p:sp>
    </p:spTree>
    <p:extLst>
      <p:ext uri="{BB962C8B-B14F-4D97-AF65-F5344CB8AC3E}">
        <p14:creationId xmlns:p14="http://schemas.microsoft.com/office/powerpoint/2010/main" val="239276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76E3603-134B-45C6-9C45-C05DE4630632}" type="slidenum">
              <a:rPr lang="en-AU" smtClean="0"/>
              <a:t>6</a:t>
            </a:fld>
            <a:endParaRPr lang="en-AU"/>
          </a:p>
        </p:txBody>
      </p:sp>
    </p:spTree>
    <p:extLst>
      <p:ext uri="{BB962C8B-B14F-4D97-AF65-F5344CB8AC3E}">
        <p14:creationId xmlns:p14="http://schemas.microsoft.com/office/powerpoint/2010/main" val="1366450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76E3603-134B-45C6-9C45-C05DE4630632}" type="slidenum">
              <a:rPr lang="en-AU" smtClean="0"/>
              <a:t>7</a:t>
            </a:fld>
            <a:endParaRPr lang="en-AU"/>
          </a:p>
        </p:txBody>
      </p:sp>
    </p:spTree>
    <p:extLst>
      <p:ext uri="{BB962C8B-B14F-4D97-AF65-F5344CB8AC3E}">
        <p14:creationId xmlns:p14="http://schemas.microsoft.com/office/powerpoint/2010/main" val="9675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76E3603-134B-45C6-9C45-C05DE4630632}" type="slidenum">
              <a:rPr lang="en-AU" smtClean="0"/>
              <a:t>8</a:t>
            </a:fld>
            <a:endParaRPr lang="en-AU"/>
          </a:p>
        </p:txBody>
      </p:sp>
    </p:spTree>
    <p:extLst>
      <p:ext uri="{BB962C8B-B14F-4D97-AF65-F5344CB8AC3E}">
        <p14:creationId xmlns:p14="http://schemas.microsoft.com/office/powerpoint/2010/main" val="3762729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76E3603-134B-45C6-9C45-C05DE4630632}" type="slidenum">
              <a:rPr lang="en-AU" smtClean="0"/>
              <a:t>9</a:t>
            </a:fld>
            <a:endParaRPr lang="en-AU"/>
          </a:p>
        </p:txBody>
      </p:sp>
    </p:spTree>
    <p:extLst>
      <p:ext uri="{BB962C8B-B14F-4D97-AF65-F5344CB8AC3E}">
        <p14:creationId xmlns:p14="http://schemas.microsoft.com/office/powerpoint/2010/main" val="188132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76E3603-134B-45C6-9C45-C05DE4630632}" type="slidenum">
              <a:rPr lang="en-AU" smtClean="0"/>
              <a:t>11</a:t>
            </a:fld>
            <a:endParaRPr lang="en-AU"/>
          </a:p>
        </p:txBody>
      </p:sp>
    </p:spTree>
    <p:extLst>
      <p:ext uri="{BB962C8B-B14F-4D97-AF65-F5344CB8AC3E}">
        <p14:creationId xmlns:p14="http://schemas.microsoft.com/office/powerpoint/2010/main" val="2271735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jpe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77478" y="0"/>
            <a:ext cx="9218121" cy="7559675"/>
          </a:xfrm>
          <a:prstGeom prst="rect">
            <a:avLst/>
          </a:prstGeom>
        </p:spPr>
      </p:pic>
      <p:pic>
        <p:nvPicPr>
          <p:cNvPr id="15" name="Picture 1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0" y="-324"/>
            <a:ext cx="10695600" cy="7559999"/>
          </a:xfrm>
          <a:prstGeom prst="rect">
            <a:avLst/>
          </a:prstGeom>
        </p:spPr>
      </p:pic>
      <p:sp>
        <p:nvSpPr>
          <p:cNvPr id="2" name="Title 1"/>
          <p:cNvSpPr>
            <a:spLocks noGrp="1"/>
          </p:cNvSpPr>
          <p:nvPr>
            <p:ph type="ctrTitle" hasCustomPrompt="1"/>
          </p:nvPr>
        </p:nvSpPr>
        <p:spPr>
          <a:xfrm>
            <a:off x="583200" y="2227320"/>
            <a:ext cx="3826800" cy="2369880"/>
          </a:xfrm>
        </p:spPr>
        <p:txBody>
          <a:bodyPr anchor="b">
            <a:noAutofit/>
          </a:bodyPr>
          <a:lstStyle>
            <a:lvl1pPr algn="l">
              <a:defRPr sz="2800">
                <a:solidFill>
                  <a:schemeClr val="tx1">
                    <a:lumMod val="65000"/>
                    <a:lumOff val="35000"/>
                  </a:schemeClr>
                </a:solidFill>
                <a:latin typeface="Montserrat Semi Bold" panose="00000700000000000000" pitchFamily="50" charset="0"/>
                <a:cs typeface="Segoe UI Semibold" panose="020B0702040204020203" pitchFamily="34" charset="0"/>
              </a:defRPr>
            </a:lvl1pPr>
          </a:lstStyle>
          <a:p>
            <a:r>
              <a:rPr lang="en-US" dirty="0" smtClean="0"/>
              <a:t>Click to edit the project title. Five lines max for the header to be added here. Keep it simple</a:t>
            </a:r>
            <a:endParaRPr lang="en-US" dirty="0"/>
          </a:p>
        </p:txBody>
      </p:sp>
      <p:sp>
        <p:nvSpPr>
          <p:cNvPr id="3" name="Subtitle 2"/>
          <p:cNvSpPr>
            <a:spLocks noGrp="1"/>
          </p:cNvSpPr>
          <p:nvPr>
            <p:ph type="subTitle" idx="1" hasCustomPrompt="1"/>
          </p:nvPr>
        </p:nvSpPr>
        <p:spPr>
          <a:xfrm>
            <a:off x="583200" y="4791600"/>
            <a:ext cx="3826800" cy="664797"/>
          </a:xfrm>
        </p:spPr>
        <p:txBody>
          <a:bodyPr>
            <a:noAutofit/>
          </a:bodyPr>
          <a:lstStyle>
            <a:lvl1pPr marL="0" indent="0" algn="l">
              <a:buNone/>
              <a:defRPr sz="1200">
                <a:solidFill>
                  <a:schemeClr val="tx1">
                    <a:lumMod val="65000"/>
                    <a:lumOff val="35000"/>
                  </a:schemeClr>
                </a:solidFill>
                <a:latin typeface="Montserrat Light" panose="00000400000000000000" pitchFamily="50" charset="0"/>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dirty="0" smtClean="0"/>
              <a:t>Click to any addition subtitle for the presentation. Three lines max for the header to be added here. Keep it simple and to the point.</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4281" y="763569"/>
            <a:ext cx="1635839" cy="485856"/>
          </a:xfrm>
          <a:prstGeom prst="rect">
            <a:avLst/>
          </a:prstGeom>
        </p:spPr>
      </p:pic>
      <p:cxnSp>
        <p:nvCxnSpPr>
          <p:cNvPr id="11" name="Straight Connector 10"/>
          <p:cNvCxnSpPr/>
          <p:nvPr userDrawn="1"/>
        </p:nvCxnSpPr>
        <p:spPr>
          <a:xfrm>
            <a:off x="584280" y="4692800"/>
            <a:ext cx="38268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1"/>
          <p:cNvSpPr>
            <a:spLocks noGrp="1"/>
          </p:cNvSpPr>
          <p:nvPr>
            <p:ph type="body" sz="quarter" idx="13" hasCustomPrompt="1"/>
          </p:nvPr>
        </p:nvSpPr>
        <p:spPr>
          <a:xfrm rot="16200000">
            <a:off x="9930871" y="6798733"/>
            <a:ext cx="1115084" cy="406800"/>
          </a:xfrm>
        </p:spPr>
        <p:txBody>
          <a:bodyPr anchor="b">
            <a:noAutofit/>
          </a:bodyPr>
          <a:lstStyle>
            <a:lvl1pPr algn="l">
              <a:defRPr lang="en-AU" sz="600" kern="1200" dirty="0" smtClean="0">
                <a:solidFill>
                  <a:schemeClr val="bg1"/>
                </a:solidFill>
                <a:latin typeface="Montserrat Light" panose="00000400000000000000" pitchFamily="50" charset="0"/>
                <a:ea typeface="+mn-ea"/>
                <a:cs typeface="Segoe UI Semibold" panose="020B0702040204020203" pitchFamily="34" charset="0"/>
              </a:defRPr>
            </a:lvl1pPr>
          </a:lstStyle>
          <a:p>
            <a:pPr marL="0" lvl="0" indent="0" algn="l" defTabSz="1007943" rtl="0" eaLnBrk="1" latinLnBrk="0" hangingPunct="1">
              <a:lnSpc>
                <a:spcPct val="120000"/>
              </a:lnSpc>
              <a:spcBef>
                <a:spcPts val="150"/>
              </a:spcBef>
              <a:spcAft>
                <a:spcPts val="800"/>
              </a:spcAft>
              <a:buFontTx/>
              <a:buNone/>
            </a:pPr>
            <a:r>
              <a:rPr lang="en-US" dirty="0" smtClean="0"/>
              <a:t>Version  20.01</a:t>
            </a:r>
            <a:endParaRPr lang="en-AU" dirty="0"/>
          </a:p>
        </p:txBody>
      </p:sp>
      <p:pic>
        <p:nvPicPr>
          <p:cNvPr id="1026" name="Picture 1" descr="image00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64554" y="6402245"/>
            <a:ext cx="8064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816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4">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850105" y="0"/>
            <a:ext cx="6841708" cy="755967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9" y="-1"/>
            <a:ext cx="10690393" cy="7560679"/>
          </a:xfrm>
          <a:prstGeom prst="rect">
            <a:avLst/>
          </a:prstGeom>
        </p:spPr>
      </p:pic>
      <p:sp>
        <p:nvSpPr>
          <p:cNvPr id="2" name="Title 1"/>
          <p:cNvSpPr>
            <a:spLocks noGrp="1"/>
          </p:cNvSpPr>
          <p:nvPr>
            <p:ph type="title"/>
          </p:nvPr>
        </p:nvSpPr>
        <p:spPr>
          <a:xfrm>
            <a:off x="583200" y="2228400"/>
            <a:ext cx="3826800" cy="2368800"/>
          </a:xfrm>
        </p:spPr>
        <p:txBody>
          <a:bodyPr anchor="b">
            <a:normAutofit/>
          </a:bodyPr>
          <a:lstStyle>
            <a:lvl1pPr>
              <a:defRPr sz="2800">
                <a:solidFill>
                  <a:schemeClr val="tx1">
                    <a:lumMod val="65000"/>
                    <a:lumOff val="35000"/>
                  </a:schemeClr>
                </a:solidFill>
                <a:latin typeface="Montserrat Semi Bold" panose="00000700000000000000" pitchFamily="50"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83200" y="4791600"/>
            <a:ext cx="3826800" cy="666000"/>
          </a:xfrm>
        </p:spPr>
        <p:txBody>
          <a:bodyPr>
            <a:normAutofit/>
          </a:bodyPr>
          <a:lstStyle>
            <a:lvl1pPr marL="0" indent="0">
              <a:buNone/>
              <a:defRPr sz="1200">
                <a:solidFill>
                  <a:schemeClr val="tx1">
                    <a:lumMod val="65000"/>
                    <a:lumOff val="35000"/>
                  </a:schemeClr>
                </a:solidFill>
                <a:latin typeface="Montserrat Light" panose="00000400000000000000" pitchFamily="50" charset="0"/>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dirty="0" smtClean="0"/>
              <a:t>Edit Master text styles</a:t>
            </a:r>
          </a:p>
        </p:txBody>
      </p:sp>
      <p:cxnSp>
        <p:nvCxnSpPr>
          <p:cNvPr id="11" name="Straight Connector 10"/>
          <p:cNvCxnSpPr/>
          <p:nvPr userDrawn="1"/>
        </p:nvCxnSpPr>
        <p:spPr>
          <a:xfrm>
            <a:off x="583200" y="4692800"/>
            <a:ext cx="38268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AutoShape 8"/>
          <p:cNvSpPr>
            <a:spLocks noChangeAspect="1" noChangeArrowheads="1" noTextEdit="1"/>
          </p:cNvSpPr>
          <p:nvPr userDrawn="1"/>
        </p:nvSpPr>
        <p:spPr bwMode="auto">
          <a:xfrm>
            <a:off x="8610600" y="0"/>
            <a:ext cx="2081213"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182577073"/>
      </p:ext>
    </p:extLst>
  </p:cSld>
  <p:clrMapOvr>
    <a:masterClrMapping/>
  </p:clrMapOvr>
  <p:extLst mod="1">
    <p:ext uri="{DCECCB84-F9BA-43D5-87BE-67443E8EF086}">
      <p15:sldGuideLst xmlns:p15="http://schemas.microsoft.com/office/powerpoint/2012/main">
        <p15:guide id="1" orient="horz" pos="2381">
          <p15:clr>
            <a:srgbClr val="FBAE40"/>
          </p15:clr>
        </p15:guide>
        <p15:guide id="2" pos="336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5">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3850105" y="0"/>
            <a:ext cx="6841708" cy="755967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9" y="-1"/>
            <a:ext cx="10690393" cy="7560679"/>
          </a:xfrm>
          <a:prstGeom prst="rect">
            <a:avLst/>
          </a:prstGeom>
        </p:spPr>
      </p:pic>
      <p:sp>
        <p:nvSpPr>
          <p:cNvPr id="2" name="Title 1"/>
          <p:cNvSpPr>
            <a:spLocks noGrp="1"/>
          </p:cNvSpPr>
          <p:nvPr>
            <p:ph type="title"/>
          </p:nvPr>
        </p:nvSpPr>
        <p:spPr>
          <a:xfrm>
            <a:off x="583200" y="2228400"/>
            <a:ext cx="3826800" cy="2368800"/>
          </a:xfrm>
        </p:spPr>
        <p:txBody>
          <a:bodyPr anchor="b">
            <a:normAutofit/>
          </a:bodyPr>
          <a:lstStyle>
            <a:lvl1pPr>
              <a:defRPr sz="2800">
                <a:solidFill>
                  <a:schemeClr val="tx1">
                    <a:lumMod val="65000"/>
                    <a:lumOff val="35000"/>
                  </a:schemeClr>
                </a:solidFill>
                <a:latin typeface="Montserrat Semi Bold" panose="00000700000000000000" pitchFamily="50"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83200" y="4791600"/>
            <a:ext cx="3826800" cy="666000"/>
          </a:xfrm>
        </p:spPr>
        <p:txBody>
          <a:bodyPr>
            <a:normAutofit/>
          </a:bodyPr>
          <a:lstStyle>
            <a:lvl1pPr marL="0" indent="0">
              <a:buNone/>
              <a:defRPr sz="1200">
                <a:solidFill>
                  <a:schemeClr val="tx1">
                    <a:lumMod val="65000"/>
                    <a:lumOff val="35000"/>
                  </a:schemeClr>
                </a:solidFill>
                <a:latin typeface="Montserrat Light" panose="00000400000000000000" pitchFamily="50" charset="0"/>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dirty="0" smtClean="0"/>
              <a:t>Edit Master text styles</a:t>
            </a:r>
          </a:p>
        </p:txBody>
      </p:sp>
      <p:cxnSp>
        <p:nvCxnSpPr>
          <p:cNvPr id="11" name="Straight Connector 10"/>
          <p:cNvCxnSpPr/>
          <p:nvPr userDrawn="1"/>
        </p:nvCxnSpPr>
        <p:spPr>
          <a:xfrm>
            <a:off x="583200" y="4692800"/>
            <a:ext cx="38268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AutoShape 8"/>
          <p:cNvSpPr>
            <a:spLocks noChangeAspect="1" noChangeArrowheads="1" noTextEdit="1"/>
          </p:cNvSpPr>
          <p:nvPr userDrawn="1"/>
        </p:nvSpPr>
        <p:spPr bwMode="auto">
          <a:xfrm>
            <a:off x="8610600" y="0"/>
            <a:ext cx="2081213"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3074" name="Picture 1" descr="image00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200" y="6994163"/>
            <a:ext cx="540000" cy="5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0494796"/>
      </p:ext>
    </p:extLst>
  </p:cSld>
  <p:clrMapOvr>
    <a:masterClrMapping/>
  </p:clrMapOvr>
  <p:extLst mod="1">
    <p:ext uri="{DCECCB84-F9BA-43D5-87BE-67443E8EF086}">
      <p15:sldGuideLst xmlns:p15="http://schemas.microsoft.com/office/powerpoint/2012/main">
        <p15:guide id="1" orient="horz" pos="2381">
          <p15:clr>
            <a:srgbClr val="FBAE40"/>
          </p15:clr>
        </p15:guide>
        <p15:guide id="2" pos="336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12 column">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584281" y="634936"/>
            <a:ext cx="7984800" cy="671748"/>
          </a:xfrm>
        </p:spPr>
        <p:txBody>
          <a:bodyPr/>
          <a:lstStyle>
            <a:lvl1pPr>
              <a:defRPr baseline="0"/>
            </a:lvl1pPr>
          </a:lstStyle>
          <a:p>
            <a:r>
              <a:rPr lang="en-US" dirty="0" smtClean="0"/>
              <a:t>Click to edit Master title style. Two lines for the header to be added here, keep it short and keep it simple.</a:t>
            </a:r>
            <a:endParaRPr lang="en-AU" dirty="0"/>
          </a:p>
        </p:txBody>
      </p:sp>
      <p:sp>
        <p:nvSpPr>
          <p:cNvPr id="12" name="Footer Placeholder 11"/>
          <p:cNvSpPr>
            <a:spLocks noGrp="1"/>
          </p:cNvSpPr>
          <p:nvPr>
            <p:ph type="ftr" sz="quarter" idx="16"/>
          </p:nvPr>
        </p:nvSpPr>
        <p:spPr/>
        <p:txBody>
          <a:bodyPr/>
          <a:lstStyle/>
          <a:p>
            <a:endParaRPr lang="en-US" dirty="0"/>
          </a:p>
        </p:txBody>
      </p:sp>
      <p:pic>
        <p:nvPicPr>
          <p:cNvPr id="7170" name="Picture 1" descr="image00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281" y="6994163"/>
            <a:ext cx="540000" cy="5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8287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66">
          <p15:clr>
            <a:srgbClr val="000000"/>
          </p15:clr>
        </p15:guide>
        <p15:guide id="2" pos="6368">
          <p15:clr>
            <a:srgbClr val="000000"/>
          </p15:clr>
        </p15:guide>
        <p15:guide id="3" orient="horz" pos="998">
          <p15:clr>
            <a:srgbClr val="000000"/>
          </p15:clr>
        </p15:guide>
        <p15:guide id="4" orient="horz" pos="4339">
          <p15:clr>
            <a:srgbClr val="000000"/>
          </p15:clr>
        </p15:guide>
        <p15:guide id="5" pos="779">
          <p15:clr>
            <a:srgbClr val="FBAE40"/>
          </p15:clr>
        </p15:guide>
        <p15:guide id="6" pos="877">
          <p15:clr>
            <a:srgbClr val="FBAE40"/>
          </p15:clr>
        </p15:guide>
        <p15:guide id="7" pos="1288">
          <p15:clr>
            <a:srgbClr val="FBAE40"/>
          </p15:clr>
        </p15:guide>
        <p15:guide id="8" pos="1385">
          <p15:clr>
            <a:srgbClr val="FBAE40"/>
          </p15:clr>
        </p15:guide>
        <p15:guide id="9" pos="1796">
          <p15:clr>
            <a:srgbClr val="FBAE40"/>
          </p15:clr>
        </p15:guide>
        <p15:guide id="10" pos="1893">
          <p15:clr>
            <a:srgbClr val="FBAE40"/>
          </p15:clr>
        </p15:guide>
        <p15:guide id="11" pos="2302">
          <p15:clr>
            <a:srgbClr val="FBAE40"/>
          </p15:clr>
        </p15:guide>
        <p15:guide id="12" pos="2402">
          <p15:clr>
            <a:srgbClr val="FBAE40"/>
          </p15:clr>
        </p15:guide>
        <p15:guide id="13" pos="2811">
          <p15:clr>
            <a:srgbClr val="FBAE40"/>
          </p15:clr>
        </p15:guide>
        <p15:guide id="14" pos="2910">
          <p15:clr>
            <a:srgbClr val="FBAE40"/>
          </p15:clr>
        </p15:guide>
        <p15:guide id="15" pos="3319">
          <p15:clr>
            <a:srgbClr val="FBAE40"/>
          </p15:clr>
        </p15:guide>
        <p15:guide id="16" pos="3416">
          <p15:clr>
            <a:srgbClr val="FBAE40"/>
          </p15:clr>
        </p15:guide>
        <p15:guide id="17" pos="3826">
          <p15:clr>
            <a:srgbClr val="FBAE40"/>
          </p15:clr>
        </p15:guide>
        <p15:guide id="18" pos="3924">
          <p15:clr>
            <a:srgbClr val="FBAE40"/>
          </p15:clr>
        </p15:guide>
        <p15:guide id="19" pos="4335">
          <p15:clr>
            <a:srgbClr val="FBAE40"/>
          </p15:clr>
        </p15:guide>
        <p15:guide id="20" pos="4433">
          <p15:clr>
            <a:srgbClr val="FBAE40"/>
          </p15:clr>
        </p15:guide>
        <p15:guide id="21" pos="4843">
          <p15:clr>
            <a:srgbClr val="FBAE40"/>
          </p15:clr>
        </p15:guide>
        <p15:guide id="22" pos="4940">
          <p15:clr>
            <a:srgbClr val="FBAE40"/>
          </p15:clr>
        </p15:guide>
        <p15:guide id="23" pos="5351">
          <p15:clr>
            <a:srgbClr val="FBAE40"/>
          </p15:clr>
        </p15:guide>
        <p15:guide id="24" pos="5448">
          <p15:clr>
            <a:srgbClr val="FBAE40"/>
          </p15:clr>
        </p15:guide>
        <p15:guide id="25" pos="5858">
          <p15:clr>
            <a:srgbClr val="FBAE40"/>
          </p15:clr>
        </p15:guide>
        <p15:guide id="26" pos="59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slide - 12 column">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584281" y="634936"/>
            <a:ext cx="7984800" cy="671748"/>
          </a:xfrm>
        </p:spPr>
        <p:txBody>
          <a:bodyPr/>
          <a:lstStyle>
            <a:lvl1pPr>
              <a:defRPr baseline="0"/>
            </a:lvl1pPr>
          </a:lstStyle>
          <a:p>
            <a:r>
              <a:rPr lang="en-US" dirty="0" smtClean="0"/>
              <a:t>Click to edit Master title style. Two lines for the header to be added here, keep it short and keep it simple.</a:t>
            </a:r>
            <a:endParaRPr lang="en-AU" dirty="0"/>
          </a:p>
        </p:txBody>
      </p:sp>
      <p:sp>
        <p:nvSpPr>
          <p:cNvPr id="12" name="Footer Placeholder 11"/>
          <p:cNvSpPr>
            <a:spLocks noGrp="1"/>
          </p:cNvSpPr>
          <p:nvPr>
            <p:ph type="ftr" sz="quarter" idx="16"/>
          </p:nvPr>
        </p:nvSpPr>
        <p:spPr/>
        <p:txBody>
          <a:bodyPr/>
          <a:lstStyle/>
          <a:p>
            <a:endParaRPr lang="en-US" dirty="0"/>
          </a:p>
        </p:txBody>
      </p:sp>
      <p:sp>
        <p:nvSpPr>
          <p:cNvPr id="4" name="Content Placeholder 4"/>
          <p:cNvSpPr>
            <a:spLocks noGrp="1"/>
          </p:cNvSpPr>
          <p:nvPr>
            <p:ph sz="quarter" idx="15"/>
          </p:nvPr>
        </p:nvSpPr>
        <p:spPr>
          <a:xfrm>
            <a:off x="584281" y="1585859"/>
            <a:ext cx="3067200" cy="529920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Content Placeholder 2"/>
          <p:cNvSpPr>
            <a:spLocks noGrp="1"/>
          </p:cNvSpPr>
          <p:nvPr>
            <p:ph sz="quarter" idx="17"/>
          </p:nvPr>
        </p:nvSpPr>
        <p:spPr>
          <a:xfrm>
            <a:off x="3810835" y="1585859"/>
            <a:ext cx="3067200" cy="529920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Content Placeholder 2"/>
          <p:cNvSpPr>
            <a:spLocks noGrp="1"/>
          </p:cNvSpPr>
          <p:nvPr>
            <p:ph sz="quarter" idx="18"/>
          </p:nvPr>
        </p:nvSpPr>
        <p:spPr>
          <a:xfrm>
            <a:off x="7037389" y="1585859"/>
            <a:ext cx="3067200" cy="529920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87529037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66">
          <p15:clr>
            <a:srgbClr val="000000"/>
          </p15:clr>
        </p15:guide>
        <p15:guide id="2" pos="6368">
          <p15:clr>
            <a:srgbClr val="000000"/>
          </p15:clr>
        </p15:guide>
        <p15:guide id="3" orient="horz" pos="998">
          <p15:clr>
            <a:srgbClr val="000000"/>
          </p15:clr>
        </p15:guide>
        <p15:guide id="4" orient="horz" pos="4339">
          <p15:clr>
            <a:srgbClr val="000000"/>
          </p15:clr>
        </p15:guide>
        <p15:guide id="5" pos="779">
          <p15:clr>
            <a:srgbClr val="FBAE40"/>
          </p15:clr>
        </p15:guide>
        <p15:guide id="6" pos="877">
          <p15:clr>
            <a:srgbClr val="FBAE40"/>
          </p15:clr>
        </p15:guide>
        <p15:guide id="7" pos="1288">
          <p15:clr>
            <a:srgbClr val="FBAE40"/>
          </p15:clr>
        </p15:guide>
        <p15:guide id="8" pos="1385">
          <p15:clr>
            <a:srgbClr val="FBAE40"/>
          </p15:clr>
        </p15:guide>
        <p15:guide id="9" pos="1796">
          <p15:clr>
            <a:srgbClr val="FBAE40"/>
          </p15:clr>
        </p15:guide>
        <p15:guide id="10" pos="1893">
          <p15:clr>
            <a:srgbClr val="FBAE40"/>
          </p15:clr>
        </p15:guide>
        <p15:guide id="11" pos="2302">
          <p15:clr>
            <a:srgbClr val="FBAE40"/>
          </p15:clr>
        </p15:guide>
        <p15:guide id="12" pos="2402">
          <p15:clr>
            <a:srgbClr val="FBAE40"/>
          </p15:clr>
        </p15:guide>
        <p15:guide id="13" pos="2811">
          <p15:clr>
            <a:srgbClr val="FBAE40"/>
          </p15:clr>
        </p15:guide>
        <p15:guide id="14" pos="2910">
          <p15:clr>
            <a:srgbClr val="FBAE40"/>
          </p15:clr>
        </p15:guide>
        <p15:guide id="15" pos="3319">
          <p15:clr>
            <a:srgbClr val="FBAE40"/>
          </p15:clr>
        </p15:guide>
        <p15:guide id="16" pos="3416">
          <p15:clr>
            <a:srgbClr val="FBAE40"/>
          </p15:clr>
        </p15:guide>
        <p15:guide id="17" pos="3826">
          <p15:clr>
            <a:srgbClr val="FBAE40"/>
          </p15:clr>
        </p15:guide>
        <p15:guide id="18" pos="3924">
          <p15:clr>
            <a:srgbClr val="FBAE40"/>
          </p15:clr>
        </p15:guide>
        <p15:guide id="19" pos="4335">
          <p15:clr>
            <a:srgbClr val="FBAE40"/>
          </p15:clr>
        </p15:guide>
        <p15:guide id="20" pos="4433">
          <p15:clr>
            <a:srgbClr val="FBAE40"/>
          </p15:clr>
        </p15:guide>
        <p15:guide id="21" pos="4843">
          <p15:clr>
            <a:srgbClr val="FBAE40"/>
          </p15:clr>
        </p15:guide>
        <p15:guide id="22" pos="4940">
          <p15:clr>
            <a:srgbClr val="FBAE40"/>
          </p15:clr>
        </p15:guide>
        <p15:guide id="23" pos="5351">
          <p15:clr>
            <a:srgbClr val="FBAE40"/>
          </p15:clr>
        </p15:guide>
        <p15:guide id="24" pos="5448">
          <p15:clr>
            <a:srgbClr val="FBAE40"/>
          </p15:clr>
        </p15:guide>
        <p15:guide id="25" pos="5858">
          <p15:clr>
            <a:srgbClr val="FBAE40"/>
          </p15:clr>
        </p15:guide>
        <p15:guide id="26" pos="59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slide - 12 column">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584281" y="634936"/>
            <a:ext cx="7984800" cy="671748"/>
          </a:xfrm>
        </p:spPr>
        <p:txBody>
          <a:bodyPr/>
          <a:lstStyle>
            <a:lvl1pPr>
              <a:defRPr baseline="0"/>
            </a:lvl1pPr>
          </a:lstStyle>
          <a:p>
            <a:r>
              <a:rPr lang="en-US" dirty="0" smtClean="0"/>
              <a:t>Click to edit Master title style. Two lines for the header to be added here, keep it short and keep it simple.</a:t>
            </a:r>
            <a:endParaRPr lang="en-AU" dirty="0"/>
          </a:p>
        </p:txBody>
      </p:sp>
      <p:sp>
        <p:nvSpPr>
          <p:cNvPr id="12" name="Footer Placeholder 11"/>
          <p:cNvSpPr>
            <a:spLocks noGrp="1"/>
          </p:cNvSpPr>
          <p:nvPr>
            <p:ph type="ftr" sz="quarter" idx="16"/>
          </p:nvPr>
        </p:nvSpPr>
        <p:spPr/>
        <p:txBody>
          <a:bodyPr/>
          <a:lstStyle/>
          <a:p>
            <a:endParaRPr lang="en-US" dirty="0"/>
          </a:p>
        </p:txBody>
      </p:sp>
      <p:sp>
        <p:nvSpPr>
          <p:cNvPr id="4" name="Content Placeholder 4"/>
          <p:cNvSpPr>
            <a:spLocks noGrp="1"/>
          </p:cNvSpPr>
          <p:nvPr>
            <p:ph sz="quarter" idx="15"/>
          </p:nvPr>
        </p:nvSpPr>
        <p:spPr>
          <a:xfrm>
            <a:off x="584281" y="2476155"/>
            <a:ext cx="3067200" cy="4408904"/>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Content Placeholder 2"/>
          <p:cNvSpPr>
            <a:spLocks noGrp="1"/>
          </p:cNvSpPr>
          <p:nvPr>
            <p:ph sz="quarter" idx="17"/>
          </p:nvPr>
        </p:nvSpPr>
        <p:spPr>
          <a:xfrm>
            <a:off x="3810835" y="2475059"/>
            <a:ext cx="3067200" cy="441000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Content Placeholder 2"/>
          <p:cNvSpPr>
            <a:spLocks noGrp="1"/>
          </p:cNvSpPr>
          <p:nvPr>
            <p:ph sz="quarter" idx="18"/>
          </p:nvPr>
        </p:nvSpPr>
        <p:spPr>
          <a:xfrm>
            <a:off x="7037389" y="2475059"/>
            <a:ext cx="3067200" cy="441000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8" name="Content Placeholder 5"/>
          <p:cNvSpPr>
            <a:spLocks noGrp="1"/>
          </p:cNvSpPr>
          <p:nvPr>
            <p:ph sz="quarter" idx="20" hasCustomPrompt="1"/>
          </p:nvPr>
        </p:nvSpPr>
        <p:spPr>
          <a:xfrm>
            <a:off x="584906" y="1585859"/>
            <a:ext cx="9522000" cy="611123"/>
          </a:xfrm>
        </p:spPr>
        <p:txBody>
          <a:bodyPr/>
          <a:lstStyle>
            <a:lvl3pPr>
              <a:defRPr/>
            </a:lvl3pPr>
          </a:lstStyle>
          <a:p>
            <a:pPr lvl="0"/>
            <a:r>
              <a:rPr lang="en-US" dirty="0" smtClean="0"/>
              <a:t>Subtitle - three lines here</a:t>
            </a:r>
            <a:endParaRPr lang="en-AU" dirty="0"/>
          </a:p>
        </p:txBody>
      </p:sp>
      <p:pic>
        <p:nvPicPr>
          <p:cNvPr id="4098" name="Picture 1" descr="image00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392" y="6982760"/>
            <a:ext cx="515639"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47222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66">
          <p15:clr>
            <a:srgbClr val="000000"/>
          </p15:clr>
        </p15:guide>
        <p15:guide id="2" pos="6368">
          <p15:clr>
            <a:srgbClr val="000000"/>
          </p15:clr>
        </p15:guide>
        <p15:guide id="3" orient="horz" pos="998">
          <p15:clr>
            <a:srgbClr val="000000"/>
          </p15:clr>
        </p15:guide>
        <p15:guide id="4" orient="horz" pos="4339">
          <p15:clr>
            <a:srgbClr val="000000"/>
          </p15:clr>
        </p15:guide>
        <p15:guide id="5" pos="779">
          <p15:clr>
            <a:srgbClr val="FBAE40"/>
          </p15:clr>
        </p15:guide>
        <p15:guide id="6" pos="877">
          <p15:clr>
            <a:srgbClr val="FBAE40"/>
          </p15:clr>
        </p15:guide>
        <p15:guide id="7" pos="1288">
          <p15:clr>
            <a:srgbClr val="FBAE40"/>
          </p15:clr>
        </p15:guide>
        <p15:guide id="8" pos="1385">
          <p15:clr>
            <a:srgbClr val="FBAE40"/>
          </p15:clr>
        </p15:guide>
        <p15:guide id="9" pos="1796">
          <p15:clr>
            <a:srgbClr val="FBAE40"/>
          </p15:clr>
        </p15:guide>
        <p15:guide id="10" pos="1893">
          <p15:clr>
            <a:srgbClr val="FBAE40"/>
          </p15:clr>
        </p15:guide>
        <p15:guide id="11" pos="2302">
          <p15:clr>
            <a:srgbClr val="FBAE40"/>
          </p15:clr>
        </p15:guide>
        <p15:guide id="12" pos="2402">
          <p15:clr>
            <a:srgbClr val="FBAE40"/>
          </p15:clr>
        </p15:guide>
        <p15:guide id="13" pos="2811">
          <p15:clr>
            <a:srgbClr val="FBAE40"/>
          </p15:clr>
        </p15:guide>
        <p15:guide id="14" pos="2910">
          <p15:clr>
            <a:srgbClr val="FBAE40"/>
          </p15:clr>
        </p15:guide>
        <p15:guide id="15" pos="3319">
          <p15:clr>
            <a:srgbClr val="FBAE40"/>
          </p15:clr>
        </p15:guide>
        <p15:guide id="16" pos="3416">
          <p15:clr>
            <a:srgbClr val="FBAE40"/>
          </p15:clr>
        </p15:guide>
        <p15:guide id="17" pos="3826">
          <p15:clr>
            <a:srgbClr val="FBAE40"/>
          </p15:clr>
        </p15:guide>
        <p15:guide id="18" pos="3924">
          <p15:clr>
            <a:srgbClr val="FBAE40"/>
          </p15:clr>
        </p15:guide>
        <p15:guide id="19" pos="4335">
          <p15:clr>
            <a:srgbClr val="FBAE40"/>
          </p15:clr>
        </p15:guide>
        <p15:guide id="20" pos="4433">
          <p15:clr>
            <a:srgbClr val="FBAE40"/>
          </p15:clr>
        </p15:guide>
        <p15:guide id="21" pos="4843">
          <p15:clr>
            <a:srgbClr val="FBAE40"/>
          </p15:clr>
        </p15:guide>
        <p15:guide id="22" pos="4940">
          <p15:clr>
            <a:srgbClr val="FBAE40"/>
          </p15:clr>
        </p15:guide>
        <p15:guide id="23" pos="5351">
          <p15:clr>
            <a:srgbClr val="FBAE40"/>
          </p15:clr>
        </p15:guide>
        <p15:guide id="24" pos="5448">
          <p15:clr>
            <a:srgbClr val="FBAE40"/>
          </p15:clr>
        </p15:guide>
        <p15:guide id="25" pos="5858">
          <p15:clr>
            <a:srgbClr val="FBAE40"/>
          </p15:clr>
        </p15:guide>
        <p15:guide id="26" pos="595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 column text">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547878" y="1543682"/>
            <a:ext cx="3017263" cy="5341377"/>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3" name="Content Placeholder 2"/>
          <p:cNvSpPr>
            <a:spLocks noGrp="1"/>
          </p:cNvSpPr>
          <p:nvPr>
            <p:ph sz="quarter" idx="16"/>
          </p:nvPr>
        </p:nvSpPr>
        <p:spPr>
          <a:xfrm>
            <a:off x="3835594" y="1543682"/>
            <a:ext cx="3019093" cy="5341377"/>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15" name="Content Placeholder 2"/>
          <p:cNvSpPr>
            <a:spLocks noGrp="1"/>
          </p:cNvSpPr>
          <p:nvPr>
            <p:ph sz="quarter" idx="17"/>
          </p:nvPr>
        </p:nvSpPr>
        <p:spPr>
          <a:xfrm>
            <a:off x="7125138" y="1543682"/>
            <a:ext cx="3019093" cy="5341377"/>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Footer Placeholder 3"/>
          <p:cNvSpPr>
            <a:spLocks noGrp="1"/>
          </p:cNvSpPr>
          <p:nvPr>
            <p:ph type="ftr" sz="quarter" idx="18"/>
          </p:nvPr>
        </p:nvSpPr>
        <p:spPr>
          <a:xfrm>
            <a:off x="586799" y="7165040"/>
            <a:ext cx="9014400" cy="435600"/>
          </a:xfrm>
        </p:spPr>
        <p:txBody>
          <a:bodyPr/>
          <a:lstStyle/>
          <a:p>
            <a:endParaRPr lang="en-US" dirty="0"/>
          </a:p>
        </p:txBody>
      </p:sp>
      <p:sp>
        <p:nvSpPr>
          <p:cNvPr id="2" name="Title 1"/>
          <p:cNvSpPr>
            <a:spLocks noGrp="1"/>
          </p:cNvSpPr>
          <p:nvPr>
            <p:ph type="title" hasCustomPrompt="1"/>
          </p:nvPr>
        </p:nvSpPr>
        <p:spPr>
          <a:xfrm>
            <a:off x="547587" y="634936"/>
            <a:ext cx="9596645" cy="671748"/>
          </a:xfrm>
        </p:spPr>
        <p:txBody>
          <a:bodyPr/>
          <a:lstStyle/>
          <a:p>
            <a:r>
              <a:rPr lang="en-US" dirty="0" smtClean="0"/>
              <a:t>Two line title here</a:t>
            </a:r>
            <a:endParaRPr lang="en-AU" dirty="0"/>
          </a:p>
        </p:txBody>
      </p:sp>
      <p:pic>
        <p:nvPicPr>
          <p:cNvPr id="6146" name="Picture 1" descr="image00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797" y="7019675"/>
            <a:ext cx="515639"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75773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1">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31" name="Freeform 26"/>
          <p:cNvSpPr>
            <a:spLocks noEditPoints="1"/>
          </p:cNvSpPr>
          <p:nvPr userDrawn="1"/>
        </p:nvSpPr>
        <p:spPr bwMode="auto">
          <a:xfrm>
            <a:off x="6569076" y="0"/>
            <a:ext cx="4122737" cy="7556500"/>
          </a:xfrm>
          <a:custGeom>
            <a:avLst/>
            <a:gdLst>
              <a:gd name="T0" fmla="*/ 2597 w 2597"/>
              <a:gd name="T1" fmla="*/ 2825 h 4760"/>
              <a:gd name="T2" fmla="*/ 2597 w 2597"/>
              <a:gd name="T3" fmla="*/ 4760 h 4760"/>
              <a:gd name="T4" fmla="*/ 1998 w 2597"/>
              <a:gd name="T5" fmla="*/ 4760 h 4760"/>
              <a:gd name="T6" fmla="*/ 2597 w 2597"/>
              <a:gd name="T7" fmla="*/ 2825 h 4760"/>
              <a:gd name="T8" fmla="*/ 2084 w 2597"/>
              <a:gd name="T9" fmla="*/ 952 h 4760"/>
              <a:gd name="T10" fmla="*/ 1176 w 2597"/>
              <a:gd name="T11" fmla="*/ 952 h 4760"/>
              <a:gd name="T12" fmla="*/ 0 w 2597"/>
              <a:gd name="T13" fmla="*/ 4760 h 4760"/>
              <a:gd name="T14" fmla="*/ 908 w 2597"/>
              <a:gd name="T15" fmla="*/ 4760 h 4760"/>
              <a:gd name="T16" fmla="*/ 2084 w 2597"/>
              <a:gd name="T17" fmla="*/ 952 h 4760"/>
              <a:gd name="T18" fmla="*/ 2200 w 2597"/>
              <a:gd name="T19" fmla="*/ 3808 h 4760"/>
              <a:gd name="T20" fmla="*/ 2597 w 2597"/>
              <a:gd name="T21" fmla="*/ 2529 h 4760"/>
              <a:gd name="T22" fmla="*/ 2597 w 2597"/>
              <a:gd name="T23" fmla="*/ 0 h 4760"/>
              <a:gd name="T24" fmla="*/ 2471 w 2597"/>
              <a:gd name="T25" fmla="*/ 0 h 4760"/>
              <a:gd name="T26" fmla="*/ 1293 w 2597"/>
              <a:gd name="T27" fmla="*/ 3808 h 4760"/>
              <a:gd name="T28" fmla="*/ 2200 w 2597"/>
              <a:gd name="T29" fmla="*/ 3808 h 4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7" h="4760">
                <a:moveTo>
                  <a:pt x="2597" y="2825"/>
                </a:moveTo>
                <a:lnTo>
                  <a:pt x="2597" y="4760"/>
                </a:lnTo>
                <a:lnTo>
                  <a:pt x="1998" y="4760"/>
                </a:lnTo>
                <a:lnTo>
                  <a:pt x="2597" y="2825"/>
                </a:lnTo>
                <a:close/>
                <a:moveTo>
                  <a:pt x="2084" y="952"/>
                </a:moveTo>
                <a:lnTo>
                  <a:pt x="1176" y="952"/>
                </a:lnTo>
                <a:lnTo>
                  <a:pt x="0" y="4760"/>
                </a:lnTo>
                <a:lnTo>
                  <a:pt x="908" y="4760"/>
                </a:lnTo>
                <a:lnTo>
                  <a:pt x="2084" y="952"/>
                </a:lnTo>
                <a:close/>
                <a:moveTo>
                  <a:pt x="2200" y="3808"/>
                </a:moveTo>
                <a:lnTo>
                  <a:pt x="2597" y="2529"/>
                </a:lnTo>
                <a:lnTo>
                  <a:pt x="2597" y="0"/>
                </a:lnTo>
                <a:lnTo>
                  <a:pt x="2471" y="0"/>
                </a:lnTo>
                <a:lnTo>
                  <a:pt x="1293" y="3808"/>
                </a:lnTo>
                <a:lnTo>
                  <a:pt x="2200" y="3808"/>
                </a:lnTo>
                <a:close/>
              </a:path>
            </a:pathLst>
          </a:custGeom>
          <a:blipFill dpi="0" rotWithShape="1">
            <a:blip r:embed="rId3"/>
            <a:srcRect/>
            <a:tile tx="0" ty="508000" sx="60000" sy="60000" flip="none" algn="ctr"/>
          </a:bli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2" name="Title 1"/>
          <p:cNvSpPr>
            <a:spLocks noGrp="1"/>
          </p:cNvSpPr>
          <p:nvPr>
            <p:ph type="title"/>
          </p:nvPr>
        </p:nvSpPr>
        <p:spPr>
          <a:xfrm>
            <a:off x="583200" y="2228400"/>
            <a:ext cx="3826800" cy="2368800"/>
          </a:xfrm>
        </p:spPr>
        <p:txBody>
          <a:bodyPr anchor="b">
            <a:normAutofit/>
          </a:bodyPr>
          <a:lstStyle>
            <a:lvl1pPr>
              <a:defRPr sz="2800">
                <a:solidFill>
                  <a:schemeClr val="tx1">
                    <a:lumMod val="65000"/>
                    <a:lumOff val="35000"/>
                  </a:schemeClr>
                </a:solidFill>
                <a:latin typeface="Montserrat Semi Bold" panose="00000700000000000000" pitchFamily="50"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83200" y="4791600"/>
            <a:ext cx="3826800" cy="666000"/>
          </a:xfrm>
        </p:spPr>
        <p:txBody>
          <a:bodyPr>
            <a:normAutofit/>
          </a:bodyPr>
          <a:lstStyle>
            <a:lvl1pPr marL="0" indent="0">
              <a:buNone/>
              <a:defRPr sz="1200">
                <a:solidFill>
                  <a:schemeClr val="tx1">
                    <a:lumMod val="65000"/>
                    <a:lumOff val="35000"/>
                  </a:schemeClr>
                </a:solidFill>
                <a:latin typeface="Montserrat Light" panose="00000400000000000000" pitchFamily="50" charset="0"/>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dirty="0" smtClean="0"/>
              <a:t>Edit Master text styles</a:t>
            </a:r>
          </a:p>
        </p:txBody>
      </p:sp>
      <p:cxnSp>
        <p:nvCxnSpPr>
          <p:cNvPr id="11" name="Straight Connector 10"/>
          <p:cNvCxnSpPr/>
          <p:nvPr userDrawn="1"/>
        </p:nvCxnSpPr>
        <p:spPr>
          <a:xfrm>
            <a:off x="583200" y="4692800"/>
            <a:ext cx="38268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AutoShape 8"/>
          <p:cNvSpPr>
            <a:spLocks noChangeAspect="1" noChangeArrowheads="1" noTextEdit="1"/>
          </p:cNvSpPr>
          <p:nvPr userDrawn="1"/>
        </p:nvSpPr>
        <p:spPr bwMode="auto">
          <a:xfrm>
            <a:off x="8610600" y="0"/>
            <a:ext cx="2081213"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 name="Freeform 30"/>
          <p:cNvSpPr>
            <a:spLocks/>
          </p:cNvSpPr>
          <p:nvPr userDrawn="1"/>
        </p:nvSpPr>
        <p:spPr bwMode="auto">
          <a:xfrm>
            <a:off x="8616262" y="0"/>
            <a:ext cx="2075551" cy="6044400"/>
          </a:xfrm>
          <a:custGeom>
            <a:avLst/>
            <a:gdLst>
              <a:gd name="connsiteX0" fmla="*/ 1873938 w 2075551"/>
              <a:gd name="connsiteY0" fmla="*/ 0 h 6044400"/>
              <a:gd name="connsiteX1" fmla="*/ 2075551 w 2075551"/>
              <a:gd name="connsiteY1" fmla="*/ 0 h 6044400"/>
              <a:gd name="connsiteX2" fmla="*/ 2075551 w 2075551"/>
              <a:gd name="connsiteY2" fmla="*/ 909638 h 6044400"/>
              <a:gd name="connsiteX3" fmla="*/ 482604 w 2075551"/>
              <a:gd name="connsiteY3" fmla="*/ 6044400 h 6044400"/>
              <a:gd name="connsiteX4" fmla="*/ 0 w 2075551"/>
              <a:gd name="connsiteY4" fmla="*/ 6044400 h 604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551" h="6044400">
                <a:moveTo>
                  <a:pt x="1873938" y="0"/>
                </a:moveTo>
                <a:lnTo>
                  <a:pt x="2075551" y="0"/>
                </a:lnTo>
                <a:lnTo>
                  <a:pt x="2075551" y="909638"/>
                </a:lnTo>
                <a:lnTo>
                  <a:pt x="482604" y="6044400"/>
                </a:lnTo>
                <a:lnTo>
                  <a:pt x="0" y="6044400"/>
                </a:lnTo>
                <a:close/>
              </a:path>
            </a:pathLst>
          </a:custGeom>
          <a:gradFill>
            <a:gsLst>
              <a:gs pos="0">
                <a:schemeClr val="tx2"/>
              </a:gs>
              <a:gs pos="100000">
                <a:schemeClr val="accent1"/>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AU"/>
          </a:p>
        </p:txBody>
      </p:sp>
    </p:spTree>
    <p:extLst>
      <p:ext uri="{BB962C8B-B14F-4D97-AF65-F5344CB8AC3E}">
        <p14:creationId xmlns:p14="http://schemas.microsoft.com/office/powerpoint/2010/main" val="89003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381">
          <p15:clr>
            <a:srgbClr val="FBAE40"/>
          </p15:clr>
        </p15:guide>
        <p15:guide id="2" pos="33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12 column">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584281" y="634936"/>
            <a:ext cx="7103982" cy="671748"/>
          </a:xfrm>
        </p:spPr>
        <p:txBody>
          <a:bodyPr/>
          <a:lstStyle>
            <a:lvl1pPr>
              <a:defRPr baseline="0"/>
            </a:lvl1pPr>
          </a:lstStyle>
          <a:p>
            <a:r>
              <a:rPr lang="en-US" dirty="0" smtClean="0"/>
              <a:t>Click to edit Master title style. Two lines for the header to be added here, keep it short and keep it simple.</a:t>
            </a:r>
            <a:endParaRPr lang="en-AU" dirty="0"/>
          </a:p>
        </p:txBody>
      </p:sp>
      <p:sp>
        <p:nvSpPr>
          <p:cNvPr id="12" name="Footer Placeholder 11"/>
          <p:cNvSpPr>
            <a:spLocks noGrp="1"/>
          </p:cNvSpPr>
          <p:nvPr>
            <p:ph type="ftr" sz="quarter" idx="16"/>
          </p:nvPr>
        </p:nvSpPr>
        <p:spPr/>
        <p:txBody>
          <a:bodyPr/>
          <a:lstStyle/>
          <a:p>
            <a:endParaRPr lang="en-US" dirty="0"/>
          </a:p>
        </p:txBody>
      </p:sp>
      <p:pic>
        <p:nvPicPr>
          <p:cNvPr id="5122" name="Picture 1" descr="image00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072" y="7014711"/>
            <a:ext cx="44688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31559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66">
          <p15:clr>
            <a:srgbClr val="000000"/>
          </p15:clr>
        </p15:guide>
        <p15:guide id="2" pos="6368">
          <p15:clr>
            <a:srgbClr val="000000"/>
          </p15:clr>
        </p15:guide>
        <p15:guide id="3" orient="horz" pos="998">
          <p15:clr>
            <a:srgbClr val="000000"/>
          </p15:clr>
        </p15:guide>
        <p15:guide id="4" orient="horz" pos="4339">
          <p15:clr>
            <a:srgbClr val="000000"/>
          </p15:clr>
        </p15:guide>
        <p15:guide id="5" pos="779">
          <p15:clr>
            <a:srgbClr val="FBAE40"/>
          </p15:clr>
        </p15:guide>
        <p15:guide id="6" pos="877">
          <p15:clr>
            <a:srgbClr val="FBAE40"/>
          </p15:clr>
        </p15:guide>
        <p15:guide id="7" pos="1288">
          <p15:clr>
            <a:srgbClr val="FBAE40"/>
          </p15:clr>
        </p15:guide>
        <p15:guide id="8" pos="1385">
          <p15:clr>
            <a:srgbClr val="FBAE40"/>
          </p15:clr>
        </p15:guide>
        <p15:guide id="9" pos="1796">
          <p15:clr>
            <a:srgbClr val="FBAE40"/>
          </p15:clr>
        </p15:guide>
        <p15:guide id="10" pos="1893">
          <p15:clr>
            <a:srgbClr val="FBAE40"/>
          </p15:clr>
        </p15:guide>
        <p15:guide id="11" pos="2302">
          <p15:clr>
            <a:srgbClr val="FBAE40"/>
          </p15:clr>
        </p15:guide>
        <p15:guide id="12" pos="2402">
          <p15:clr>
            <a:srgbClr val="FBAE40"/>
          </p15:clr>
        </p15:guide>
        <p15:guide id="13" pos="2811">
          <p15:clr>
            <a:srgbClr val="FBAE40"/>
          </p15:clr>
        </p15:guide>
        <p15:guide id="14" pos="2910">
          <p15:clr>
            <a:srgbClr val="FBAE40"/>
          </p15:clr>
        </p15:guide>
        <p15:guide id="15" pos="3319">
          <p15:clr>
            <a:srgbClr val="FBAE40"/>
          </p15:clr>
        </p15:guide>
        <p15:guide id="16" pos="3416">
          <p15:clr>
            <a:srgbClr val="FBAE40"/>
          </p15:clr>
        </p15:guide>
        <p15:guide id="17" pos="3826">
          <p15:clr>
            <a:srgbClr val="FBAE40"/>
          </p15:clr>
        </p15:guide>
        <p15:guide id="18" pos="3924">
          <p15:clr>
            <a:srgbClr val="FBAE40"/>
          </p15:clr>
        </p15:guide>
        <p15:guide id="19" pos="4335">
          <p15:clr>
            <a:srgbClr val="FBAE40"/>
          </p15:clr>
        </p15:guide>
        <p15:guide id="20" pos="4433">
          <p15:clr>
            <a:srgbClr val="FBAE40"/>
          </p15:clr>
        </p15:guide>
        <p15:guide id="21" pos="4843">
          <p15:clr>
            <a:srgbClr val="FBAE40"/>
          </p15:clr>
        </p15:guide>
        <p15:guide id="22" pos="4940">
          <p15:clr>
            <a:srgbClr val="FBAE40"/>
          </p15:clr>
        </p15:guide>
        <p15:guide id="23" pos="5351">
          <p15:clr>
            <a:srgbClr val="FBAE40"/>
          </p15:clr>
        </p15:guide>
        <p15:guide id="24" pos="5448">
          <p15:clr>
            <a:srgbClr val="FBAE40"/>
          </p15:clr>
        </p15:guide>
        <p15:guide id="25" pos="5858">
          <p15:clr>
            <a:srgbClr val="FBAE40"/>
          </p15:clr>
        </p15:guide>
        <p15:guide id="26" pos="595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584281" y="634936"/>
            <a:ext cx="7139748" cy="671748"/>
          </a:xfrm>
        </p:spPr>
        <p:txBody>
          <a:bodyPr/>
          <a:lstStyle>
            <a:lvl1pPr>
              <a:defRPr baseline="0"/>
            </a:lvl1pPr>
          </a:lstStyle>
          <a:p>
            <a:r>
              <a:rPr lang="en-US" dirty="0" smtClean="0"/>
              <a:t>Click to edit Master title style. Two lines for the header to be added here, keep it short and keep it simple.</a:t>
            </a:r>
            <a:endParaRPr lang="en-AU" dirty="0"/>
          </a:p>
        </p:txBody>
      </p:sp>
      <p:sp>
        <p:nvSpPr>
          <p:cNvPr id="12" name="Footer Placeholder 11"/>
          <p:cNvSpPr>
            <a:spLocks noGrp="1"/>
          </p:cNvSpPr>
          <p:nvPr>
            <p:ph type="ftr" sz="quarter" idx="16"/>
          </p:nvPr>
        </p:nvSpPr>
        <p:spPr/>
        <p:txBody>
          <a:bodyPr/>
          <a:lstStyle/>
          <a:p>
            <a:endParaRPr lang="en-US" dirty="0"/>
          </a:p>
        </p:txBody>
      </p:sp>
      <p:sp>
        <p:nvSpPr>
          <p:cNvPr id="3" name="Content Placeholder 2"/>
          <p:cNvSpPr>
            <a:spLocks noGrp="1"/>
          </p:cNvSpPr>
          <p:nvPr>
            <p:ph sz="quarter" idx="17"/>
          </p:nvPr>
        </p:nvSpPr>
        <p:spPr>
          <a:xfrm>
            <a:off x="584281" y="1584324"/>
            <a:ext cx="2917973" cy="5303379"/>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Content Placeholder 2"/>
          <p:cNvSpPr>
            <a:spLocks noGrp="1"/>
          </p:cNvSpPr>
          <p:nvPr>
            <p:ph sz="quarter" idx="18"/>
          </p:nvPr>
        </p:nvSpPr>
        <p:spPr>
          <a:xfrm>
            <a:off x="3888633" y="1584324"/>
            <a:ext cx="2917973" cy="53033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8" name="Content Placeholder 2"/>
          <p:cNvSpPr>
            <a:spLocks noGrp="1"/>
          </p:cNvSpPr>
          <p:nvPr>
            <p:ph sz="quarter" idx="19"/>
          </p:nvPr>
        </p:nvSpPr>
        <p:spPr>
          <a:xfrm>
            <a:off x="7192986" y="1584324"/>
            <a:ext cx="2917973" cy="53033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88304445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66">
          <p15:clr>
            <a:srgbClr val="000000"/>
          </p15:clr>
        </p15:guide>
        <p15:guide id="2" pos="6368">
          <p15:clr>
            <a:srgbClr val="000000"/>
          </p15:clr>
        </p15:guide>
        <p15:guide id="3" orient="horz" pos="998">
          <p15:clr>
            <a:srgbClr val="000000"/>
          </p15:clr>
        </p15:guide>
        <p15:guide id="4" orient="horz" pos="4339">
          <p15:clr>
            <a:srgbClr val="000000"/>
          </p15:clr>
        </p15:guide>
        <p15:guide id="5" pos="2204">
          <p15:clr>
            <a:srgbClr val="FBAE40"/>
          </p15:clr>
        </p15:guide>
        <p15:guide id="6" pos="2450">
          <p15:clr>
            <a:srgbClr val="FBAE40"/>
          </p15:clr>
        </p15:guide>
        <p15:guide id="7" pos="4287">
          <p15:clr>
            <a:srgbClr val="FBAE40"/>
          </p15:clr>
        </p15:guide>
        <p15:guide id="8" pos="45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lumn - Sub Heading Box">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 Two lines for the header to be added here, keep it short and keep it simple.</a:t>
            </a:r>
            <a:endParaRPr lang="en-AU" dirty="0"/>
          </a:p>
        </p:txBody>
      </p:sp>
      <p:sp>
        <p:nvSpPr>
          <p:cNvPr id="3" name="Footer Placeholder 2"/>
          <p:cNvSpPr>
            <a:spLocks noGrp="1"/>
          </p:cNvSpPr>
          <p:nvPr>
            <p:ph type="ftr" sz="quarter" idx="10"/>
          </p:nvPr>
        </p:nvSpPr>
        <p:spPr/>
        <p:txBody>
          <a:bodyPr/>
          <a:lstStyle/>
          <a:p>
            <a:endParaRPr lang="en-AU" dirty="0"/>
          </a:p>
        </p:txBody>
      </p:sp>
      <p:sp>
        <p:nvSpPr>
          <p:cNvPr id="4" name="Content Placeholder 4"/>
          <p:cNvSpPr>
            <a:spLocks noGrp="1"/>
          </p:cNvSpPr>
          <p:nvPr>
            <p:ph sz="quarter" idx="15"/>
          </p:nvPr>
        </p:nvSpPr>
        <p:spPr>
          <a:xfrm>
            <a:off x="584281" y="2476155"/>
            <a:ext cx="2919600" cy="4408904"/>
          </a:xfrm>
        </p:spPr>
        <p:txBody>
          <a:bodyPr>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Content Placeholder 2"/>
          <p:cNvSpPr>
            <a:spLocks noGrp="1"/>
          </p:cNvSpPr>
          <p:nvPr>
            <p:ph sz="quarter" idx="17"/>
          </p:nvPr>
        </p:nvSpPr>
        <p:spPr>
          <a:xfrm>
            <a:off x="3886106" y="2475059"/>
            <a:ext cx="2919600" cy="4410000"/>
          </a:xfrm>
        </p:spPr>
        <p:txBody>
          <a:bodyPr>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Content Placeholder 2"/>
          <p:cNvSpPr>
            <a:spLocks noGrp="1"/>
          </p:cNvSpPr>
          <p:nvPr>
            <p:ph sz="quarter" idx="18"/>
          </p:nvPr>
        </p:nvSpPr>
        <p:spPr>
          <a:xfrm>
            <a:off x="7187306" y="2475059"/>
            <a:ext cx="2919600" cy="4410000"/>
          </a:xfrm>
        </p:spPr>
        <p:txBody>
          <a:bodyPr>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Content Placeholder 5"/>
          <p:cNvSpPr>
            <a:spLocks noGrp="1"/>
          </p:cNvSpPr>
          <p:nvPr>
            <p:ph sz="quarter" idx="20" hasCustomPrompt="1"/>
          </p:nvPr>
        </p:nvSpPr>
        <p:spPr>
          <a:xfrm>
            <a:off x="584906" y="1585859"/>
            <a:ext cx="9522000" cy="611123"/>
          </a:xfrm>
        </p:spPr>
        <p:txBody>
          <a:bodyPr>
            <a:noAutofit/>
          </a:bodyPr>
          <a:lstStyle>
            <a:lvl3pPr>
              <a:defRPr/>
            </a:lvl3pPr>
          </a:lstStyle>
          <a:p>
            <a:pPr lvl="0"/>
            <a:r>
              <a:rPr lang="en-US" dirty="0" smtClean="0"/>
              <a:t>Subtitle - three lines here</a:t>
            </a:r>
            <a:endParaRPr lang="en-AU" dirty="0"/>
          </a:p>
        </p:txBody>
      </p:sp>
    </p:spTree>
    <p:extLst>
      <p:ext uri="{BB962C8B-B14F-4D97-AF65-F5344CB8AC3E}">
        <p14:creationId xmlns:p14="http://schemas.microsoft.com/office/powerpoint/2010/main" val="94710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694"/>
          <a:stretch/>
        </p:blipFill>
        <p:spPr>
          <a:xfrm>
            <a:off x="2492339" y="0"/>
            <a:ext cx="8199474" cy="7560000"/>
          </a:xfrm>
          <a:prstGeom prst="rect">
            <a:avLst/>
          </a:prstGeom>
          <a:blipFill>
            <a:blip r:embed="rId3"/>
            <a:stretch>
              <a:fillRect/>
            </a:stretch>
          </a:blipFill>
        </p:spPr>
      </p:pic>
      <p:pic>
        <p:nvPicPr>
          <p:cNvPr id="15" name="Picture 14"/>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1894" y="-324"/>
            <a:ext cx="10695600" cy="7559999"/>
          </a:xfrm>
          <a:prstGeom prst="rect">
            <a:avLst/>
          </a:prstGeom>
        </p:spPr>
      </p:pic>
      <p:sp>
        <p:nvSpPr>
          <p:cNvPr id="2" name="Title 1"/>
          <p:cNvSpPr>
            <a:spLocks noGrp="1"/>
          </p:cNvSpPr>
          <p:nvPr>
            <p:ph type="ctrTitle" hasCustomPrompt="1"/>
          </p:nvPr>
        </p:nvSpPr>
        <p:spPr>
          <a:xfrm>
            <a:off x="583200" y="2227320"/>
            <a:ext cx="3826800" cy="2369880"/>
          </a:xfrm>
        </p:spPr>
        <p:txBody>
          <a:bodyPr anchor="b">
            <a:noAutofit/>
          </a:bodyPr>
          <a:lstStyle>
            <a:lvl1pPr algn="l">
              <a:defRPr sz="2800">
                <a:solidFill>
                  <a:schemeClr val="tx1">
                    <a:lumMod val="65000"/>
                    <a:lumOff val="35000"/>
                  </a:schemeClr>
                </a:solidFill>
                <a:latin typeface="Montserrat Semi Bold" panose="00000700000000000000" pitchFamily="50" charset="0"/>
                <a:cs typeface="Segoe UI Semibold" panose="020B0702040204020203" pitchFamily="34" charset="0"/>
              </a:defRPr>
            </a:lvl1pPr>
          </a:lstStyle>
          <a:p>
            <a:r>
              <a:rPr lang="en-US" dirty="0" smtClean="0"/>
              <a:t>Click to edit the project title. Five lines max for the header to be added here. Keep it simple</a:t>
            </a:r>
            <a:endParaRPr lang="en-US" dirty="0"/>
          </a:p>
        </p:txBody>
      </p:sp>
      <p:sp>
        <p:nvSpPr>
          <p:cNvPr id="3" name="Subtitle 2"/>
          <p:cNvSpPr>
            <a:spLocks noGrp="1"/>
          </p:cNvSpPr>
          <p:nvPr>
            <p:ph type="subTitle" idx="1" hasCustomPrompt="1"/>
          </p:nvPr>
        </p:nvSpPr>
        <p:spPr>
          <a:xfrm>
            <a:off x="583200" y="4791600"/>
            <a:ext cx="3826800" cy="664797"/>
          </a:xfrm>
        </p:spPr>
        <p:txBody>
          <a:bodyPr>
            <a:noAutofit/>
          </a:bodyPr>
          <a:lstStyle>
            <a:lvl1pPr marL="0" indent="0" algn="l">
              <a:buNone/>
              <a:defRPr sz="1200">
                <a:solidFill>
                  <a:schemeClr val="tx1">
                    <a:lumMod val="65000"/>
                    <a:lumOff val="35000"/>
                  </a:schemeClr>
                </a:solidFill>
                <a:latin typeface="Montserrat Light" panose="00000400000000000000" pitchFamily="50" charset="0"/>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dirty="0" smtClean="0"/>
              <a:t>Click to any addition subtitle for the presentation. Three lines max for the header to be added here. Keep it simple and to the point.</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281" y="763569"/>
            <a:ext cx="1635839" cy="485856"/>
          </a:xfrm>
          <a:prstGeom prst="rect">
            <a:avLst/>
          </a:prstGeom>
        </p:spPr>
      </p:pic>
      <p:cxnSp>
        <p:nvCxnSpPr>
          <p:cNvPr id="11" name="Straight Connector 10"/>
          <p:cNvCxnSpPr/>
          <p:nvPr userDrawn="1"/>
        </p:nvCxnSpPr>
        <p:spPr>
          <a:xfrm>
            <a:off x="584280" y="4692800"/>
            <a:ext cx="38268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2" hasCustomPrompt="1"/>
          </p:nvPr>
        </p:nvSpPr>
        <p:spPr>
          <a:xfrm>
            <a:off x="8993529" y="6556151"/>
            <a:ext cx="1115084" cy="406800"/>
          </a:xfrm>
        </p:spPr>
        <p:txBody>
          <a:bodyPr>
            <a:noAutofit/>
          </a:bodyPr>
          <a:lstStyle>
            <a:lvl1pPr algn="l">
              <a:defRPr lang="en-AU" sz="1200" kern="1200" dirty="0" smtClean="0">
                <a:solidFill>
                  <a:schemeClr val="bg1"/>
                </a:solidFill>
                <a:latin typeface="Montserrat Light" panose="00000400000000000000" pitchFamily="50" charset="0"/>
                <a:ea typeface="+mn-ea"/>
                <a:cs typeface="Segoe UI Semibold" panose="020B0702040204020203" pitchFamily="34" charset="0"/>
              </a:defRPr>
            </a:lvl1pPr>
          </a:lstStyle>
          <a:p>
            <a:pPr marL="0" lvl="0" indent="0" algn="l" defTabSz="1007943" rtl="0" eaLnBrk="1" latinLnBrk="0" hangingPunct="1">
              <a:lnSpc>
                <a:spcPct val="120000"/>
              </a:lnSpc>
              <a:spcBef>
                <a:spcPts val="150"/>
              </a:spcBef>
              <a:spcAft>
                <a:spcPts val="800"/>
              </a:spcAft>
              <a:buFontTx/>
              <a:buNone/>
            </a:pPr>
            <a:r>
              <a:rPr lang="en-US" dirty="0" smtClean="0"/>
              <a:t>December</a:t>
            </a:r>
            <a:br>
              <a:rPr lang="en-US" dirty="0" smtClean="0"/>
            </a:br>
            <a:r>
              <a:rPr lang="en-US" dirty="0" smtClean="0"/>
              <a:t>2019</a:t>
            </a:r>
            <a:endParaRPr lang="en-AU" dirty="0"/>
          </a:p>
        </p:txBody>
      </p:sp>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3200" y="6310359"/>
            <a:ext cx="804166" cy="8212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40321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1">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850105" y="0"/>
            <a:ext cx="6841708" cy="755967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9" y="-1"/>
            <a:ext cx="10690393" cy="7560679"/>
          </a:xfrm>
          <a:prstGeom prst="rect">
            <a:avLst/>
          </a:prstGeom>
        </p:spPr>
      </p:pic>
      <p:sp>
        <p:nvSpPr>
          <p:cNvPr id="2" name="Title 1"/>
          <p:cNvSpPr>
            <a:spLocks noGrp="1"/>
          </p:cNvSpPr>
          <p:nvPr>
            <p:ph type="title"/>
          </p:nvPr>
        </p:nvSpPr>
        <p:spPr>
          <a:xfrm>
            <a:off x="583200" y="2228400"/>
            <a:ext cx="3826800" cy="2368800"/>
          </a:xfrm>
        </p:spPr>
        <p:txBody>
          <a:bodyPr anchor="b">
            <a:normAutofit/>
          </a:bodyPr>
          <a:lstStyle>
            <a:lvl1pPr>
              <a:defRPr sz="2800">
                <a:solidFill>
                  <a:schemeClr val="tx1">
                    <a:lumMod val="65000"/>
                    <a:lumOff val="35000"/>
                  </a:schemeClr>
                </a:solidFill>
                <a:latin typeface="Montserrat Semi Bold" panose="00000700000000000000" pitchFamily="50"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83200" y="4791600"/>
            <a:ext cx="3826800" cy="666000"/>
          </a:xfrm>
        </p:spPr>
        <p:txBody>
          <a:bodyPr>
            <a:normAutofit/>
          </a:bodyPr>
          <a:lstStyle>
            <a:lvl1pPr marL="0" indent="0">
              <a:buNone/>
              <a:defRPr sz="1200">
                <a:solidFill>
                  <a:schemeClr val="tx1">
                    <a:lumMod val="65000"/>
                    <a:lumOff val="35000"/>
                  </a:schemeClr>
                </a:solidFill>
                <a:latin typeface="Montserrat Light" panose="00000400000000000000" pitchFamily="50" charset="0"/>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dirty="0" smtClean="0"/>
              <a:t>Edit Master text styles</a:t>
            </a:r>
          </a:p>
        </p:txBody>
      </p:sp>
      <p:cxnSp>
        <p:nvCxnSpPr>
          <p:cNvPr id="11" name="Straight Connector 10"/>
          <p:cNvCxnSpPr/>
          <p:nvPr userDrawn="1"/>
        </p:nvCxnSpPr>
        <p:spPr>
          <a:xfrm>
            <a:off x="583200" y="4692800"/>
            <a:ext cx="38268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AutoShape 8"/>
          <p:cNvSpPr>
            <a:spLocks noChangeAspect="1" noChangeArrowheads="1" noTextEdit="1"/>
          </p:cNvSpPr>
          <p:nvPr userDrawn="1"/>
        </p:nvSpPr>
        <p:spPr bwMode="auto">
          <a:xfrm>
            <a:off x="8610600" y="0"/>
            <a:ext cx="2081213"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152767814"/>
      </p:ext>
    </p:extLst>
  </p:cSld>
  <p:clrMapOvr>
    <a:masterClrMapping/>
  </p:clrMapOvr>
  <p:extLst mod="1">
    <p:ext uri="{DCECCB84-F9BA-43D5-87BE-67443E8EF086}">
      <p15:sldGuideLst xmlns:p15="http://schemas.microsoft.com/office/powerpoint/2012/main">
        <p15:guide id="1" orient="horz" pos="2381">
          <p15:clr>
            <a:srgbClr val="FBAE40"/>
          </p15:clr>
        </p15:guide>
        <p15:guide id="2" pos="336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2">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3850105" y="0"/>
            <a:ext cx="6841708" cy="755967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9" y="-1"/>
            <a:ext cx="10690393" cy="7560679"/>
          </a:xfrm>
          <a:prstGeom prst="rect">
            <a:avLst/>
          </a:prstGeom>
        </p:spPr>
      </p:pic>
      <p:sp>
        <p:nvSpPr>
          <p:cNvPr id="2" name="Title 1"/>
          <p:cNvSpPr>
            <a:spLocks noGrp="1"/>
          </p:cNvSpPr>
          <p:nvPr>
            <p:ph type="title"/>
          </p:nvPr>
        </p:nvSpPr>
        <p:spPr>
          <a:xfrm>
            <a:off x="583200" y="2228400"/>
            <a:ext cx="3826800" cy="2368800"/>
          </a:xfrm>
        </p:spPr>
        <p:txBody>
          <a:bodyPr anchor="b">
            <a:normAutofit/>
          </a:bodyPr>
          <a:lstStyle>
            <a:lvl1pPr>
              <a:defRPr sz="2800">
                <a:solidFill>
                  <a:schemeClr val="tx1">
                    <a:lumMod val="65000"/>
                    <a:lumOff val="35000"/>
                  </a:schemeClr>
                </a:solidFill>
                <a:latin typeface="Montserrat Semi Bold" panose="00000700000000000000" pitchFamily="50"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83200" y="4791600"/>
            <a:ext cx="3826800" cy="666000"/>
          </a:xfrm>
        </p:spPr>
        <p:txBody>
          <a:bodyPr>
            <a:normAutofit/>
          </a:bodyPr>
          <a:lstStyle>
            <a:lvl1pPr marL="0" indent="0">
              <a:buNone/>
              <a:defRPr sz="1200">
                <a:solidFill>
                  <a:schemeClr val="tx1">
                    <a:lumMod val="65000"/>
                    <a:lumOff val="35000"/>
                  </a:schemeClr>
                </a:solidFill>
                <a:latin typeface="Montserrat Light" panose="00000400000000000000" pitchFamily="50" charset="0"/>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dirty="0" smtClean="0"/>
              <a:t>Edit Master text styles</a:t>
            </a:r>
          </a:p>
        </p:txBody>
      </p:sp>
      <p:cxnSp>
        <p:nvCxnSpPr>
          <p:cNvPr id="11" name="Straight Connector 10"/>
          <p:cNvCxnSpPr/>
          <p:nvPr userDrawn="1"/>
        </p:nvCxnSpPr>
        <p:spPr>
          <a:xfrm>
            <a:off x="583200" y="4692800"/>
            <a:ext cx="38268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AutoShape 8"/>
          <p:cNvSpPr>
            <a:spLocks noChangeAspect="1" noChangeArrowheads="1" noTextEdit="1"/>
          </p:cNvSpPr>
          <p:nvPr userDrawn="1"/>
        </p:nvSpPr>
        <p:spPr bwMode="auto">
          <a:xfrm>
            <a:off x="8610600" y="0"/>
            <a:ext cx="2081213"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4230623864"/>
      </p:ext>
    </p:extLst>
  </p:cSld>
  <p:clrMapOvr>
    <a:masterClrMapping/>
  </p:clrMapOvr>
  <p:extLst mod="1">
    <p:ext uri="{DCECCB84-F9BA-43D5-87BE-67443E8EF086}">
      <p15:sldGuideLst xmlns:p15="http://schemas.microsoft.com/office/powerpoint/2012/main">
        <p15:guide id="1" orient="horz" pos="2381">
          <p15:clr>
            <a:srgbClr val="FBAE40"/>
          </p15:clr>
        </p15:guide>
        <p15:guide id="2" pos="336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3">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850105" y="0"/>
            <a:ext cx="6841708" cy="755967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9" y="-1"/>
            <a:ext cx="10690393" cy="7560679"/>
          </a:xfrm>
          <a:prstGeom prst="rect">
            <a:avLst/>
          </a:prstGeom>
        </p:spPr>
      </p:pic>
      <p:sp>
        <p:nvSpPr>
          <p:cNvPr id="2" name="Title 1"/>
          <p:cNvSpPr>
            <a:spLocks noGrp="1"/>
          </p:cNvSpPr>
          <p:nvPr>
            <p:ph type="title"/>
          </p:nvPr>
        </p:nvSpPr>
        <p:spPr>
          <a:xfrm>
            <a:off x="583200" y="2228400"/>
            <a:ext cx="3826800" cy="2368800"/>
          </a:xfrm>
        </p:spPr>
        <p:txBody>
          <a:bodyPr anchor="b">
            <a:normAutofit/>
          </a:bodyPr>
          <a:lstStyle>
            <a:lvl1pPr>
              <a:defRPr sz="2800">
                <a:solidFill>
                  <a:schemeClr val="tx1">
                    <a:lumMod val="65000"/>
                    <a:lumOff val="35000"/>
                  </a:schemeClr>
                </a:solidFill>
                <a:latin typeface="Montserrat Semi Bold" panose="00000700000000000000" pitchFamily="50"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83200" y="4791600"/>
            <a:ext cx="3826800" cy="666000"/>
          </a:xfrm>
        </p:spPr>
        <p:txBody>
          <a:bodyPr>
            <a:normAutofit/>
          </a:bodyPr>
          <a:lstStyle>
            <a:lvl1pPr marL="0" indent="0">
              <a:buNone/>
              <a:defRPr sz="1200">
                <a:solidFill>
                  <a:schemeClr val="tx1">
                    <a:lumMod val="65000"/>
                    <a:lumOff val="35000"/>
                  </a:schemeClr>
                </a:solidFill>
                <a:latin typeface="Montserrat Light" panose="00000400000000000000" pitchFamily="50" charset="0"/>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dirty="0" smtClean="0"/>
              <a:t>Edit Master text styles</a:t>
            </a:r>
          </a:p>
        </p:txBody>
      </p:sp>
      <p:cxnSp>
        <p:nvCxnSpPr>
          <p:cNvPr id="11" name="Straight Connector 10"/>
          <p:cNvCxnSpPr/>
          <p:nvPr userDrawn="1"/>
        </p:nvCxnSpPr>
        <p:spPr>
          <a:xfrm>
            <a:off x="583200" y="4692800"/>
            <a:ext cx="38268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AutoShape 8"/>
          <p:cNvSpPr>
            <a:spLocks noChangeAspect="1" noChangeArrowheads="1" noTextEdit="1"/>
          </p:cNvSpPr>
          <p:nvPr userDrawn="1"/>
        </p:nvSpPr>
        <p:spPr bwMode="auto">
          <a:xfrm>
            <a:off x="8610600" y="0"/>
            <a:ext cx="2081213"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880252054"/>
      </p:ext>
    </p:extLst>
  </p:cSld>
  <p:clrMapOvr>
    <a:masterClrMapping/>
  </p:clrMapOvr>
  <p:extLst mod="1">
    <p:ext uri="{DCECCB84-F9BA-43D5-87BE-67443E8EF086}">
      <p15:sldGuideLst xmlns:p15="http://schemas.microsoft.com/office/powerpoint/2012/main">
        <p15:guide id="1" orient="horz" pos="2381">
          <p15:clr>
            <a:srgbClr val="FBAE40"/>
          </p15:clr>
        </p15:guide>
        <p15:guide id="2" pos="336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6800" y="633600"/>
            <a:ext cx="7138800" cy="673200"/>
          </a:xfrm>
          <a:prstGeom prst="rect">
            <a:avLst/>
          </a:prstGeom>
        </p:spPr>
        <p:txBody>
          <a:bodyPr vert="horz" lIns="0" tIns="0" rIns="0" bIns="0" rtlCol="0" anchor="t">
            <a:noAutofit/>
          </a:bodyPr>
          <a:lstStyle/>
          <a:p>
            <a:r>
              <a:rPr lang="en-US" dirty="0" smtClean="0"/>
              <a:t>Click to edit Master title style. Two lines for the header to be added here, keep it short and keep it simple.</a:t>
            </a:r>
            <a:endParaRPr lang="en-US" dirty="0"/>
          </a:p>
        </p:txBody>
      </p:sp>
      <p:sp>
        <p:nvSpPr>
          <p:cNvPr id="3" name="Text Placeholder 2"/>
          <p:cNvSpPr>
            <a:spLocks noGrp="1"/>
          </p:cNvSpPr>
          <p:nvPr>
            <p:ph type="body" idx="1"/>
          </p:nvPr>
        </p:nvSpPr>
        <p:spPr>
          <a:xfrm>
            <a:off x="586800" y="1584000"/>
            <a:ext cx="9518400" cy="5342400"/>
          </a:xfrm>
          <a:prstGeom prst="rect">
            <a:avLst/>
          </a:prstGeom>
        </p:spPr>
        <p:txBody>
          <a:bodyPr vert="horz" lIns="0" tIns="0" rIns="0" bIns="0" rtlCol="0">
            <a:normAutofit/>
          </a:bodyPr>
          <a:lstStyle/>
          <a:p>
            <a:pPr lvl="0"/>
            <a:r>
              <a:rPr lang="en-US" dirty="0" smtClean="0"/>
              <a:t>Edit Master text styles. It is a long established fact that a reader will be distracted by the readable content of a page when looking at its layout. The point of using Lorem Ipsum is that it has a more-or-less normal distribution of letters.</a:t>
            </a:r>
          </a:p>
          <a:p>
            <a:pPr lvl="1"/>
            <a:r>
              <a:rPr lang="en-US" dirty="0" smtClean="0"/>
              <a:t>Second level. It is a long established fact that a reader will be distracted by the readable content of a page when looking at its layout. The point of using Lorem Ipsum is that it has a more-or-less normal distribution of letters, as opposed to using 'Content here, content here'.</a:t>
            </a:r>
          </a:p>
          <a:p>
            <a:pPr lvl="2"/>
            <a:r>
              <a:rPr lang="en-US" dirty="0" smtClean="0"/>
              <a:t>Third level. It is a long established fact that a reader will be distracted by the readable content of a page when looking at its layout. The point of using Lorem Ipsum is that it has a more-or-less normal distribution of letters, as opposed to using 'Content here, content here'.</a:t>
            </a:r>
          </a:p>
          <a:p>
            <a:pPr lvl="3"/>
            <a:r>
              <a:rPr lang="en-US" dirty="0" smtClean="0"/>
              <a:t>Fourth level – Body Text. It is a long established fact that a reader will be distracted by the readable content of a page when looking at its layout. The point of using Lorem Ipsum is that it has a more-or-less normal distribution of letters, as opposed to using 'Content here, content here'.</a:t>
            </a:r>
          </a:p>
          <a:p>
            <a:pPr lvl="4"/>
            <a:r>
              <a:rPr lang="en-US" dirty="0" smtClean="0"/>
              <a:t>Fifth level. It is a long established fact that a reader will be distracted by the readable content of a page when looking at its layout. The point of using Lorem Ipsum is that it has a more-or-less normal distribution of letters, as opposed to using 'Content here, content here’.</a:t>
            </a:r>
          </a:p>
          <a:p>
            <a:pPr lvl="5"/>
            <a:r>
              <a:rPr lang="en-US" dirty="0" smtClean="0"/>
              <a:t>Sixth level. It is a long established fact that a reader will be distracted by the readable content of a page when looking at its layout. The point of using Lorem Ipsum is that it has a more-or-less normal distribution of letters, as opposed to using 'Content here, content here'.</a:t>
            </a:r>
          </a:p>
          <a:p>
            <a:pPr lvl="6"/>
            <a:r>
              <a:rPr lang="en-US" dirty="0" smtClean="0"/>
              <a:t>Seventh level. It is a long established fact that a reader will be distracted by the readable content of a page when looking at its layout. The point of using Lorem Ipsum is that it has a more-or-less normal distribution of letters, as opposed to using 'Content here, content here'.</a:t>
            </a:r>
          </a:p>
          <a:p>
            <a:pPr lvl="7"/>
            <a:r>
              <a:rPr lang="en-US" dirty="0" smtClean="0"/>
              <a:t>Eighth level. It is a long established fact that a reader will be distracted by the readable content of a page when looking at its layout. The point of using Lorem Ipsum is that it has a more-or-less normal distribution of letters, as opposed to using 'Content here, content here'.</a:t>
            </a:r>
          </a:p>
          <a:p>
            <a:pPr lvl="8"/>
            <a:r>
              <a:rPr lang="en-US" dirty="0" smtClean="0"/>
              <a:t>Ninth level. It is a long established fact that a reader will be distracted by the readable content of a page when looking at its layout. The point of using Lorem Ipsum is that it has a more-or-less normal distribution of letters, as opposed to using.</a:t>
            </a:r>
            <a:endParaRPr lang="en-US" dirty="0"/>
          </a:p>
        </p:txBody>
      </p:sp>
      <p:sp>
        <p:nvSpPr>
          <p:cNvPr id="5" name="Footer Placeholder 4"/>
          <p:cNvSpPr>
            <a:spLocks noGrp="1"/>
          </p:cNvSpPr>
          <p:nvPr>
            <p:ph type="ftr" sz="quarter" idx="3"/>
          </p:nvPr>
        </p:nvSpPr>
        <p:spPr>
          <a:xfrm>
            <a:off x="586799" y="7124400"/>
            <a:ext cx="9014400" cy="435600"/>
          </a:xfrm>
          <a:prstGeom prst="rect">
            <a:avLst/>
          </a:prstGeom>
        </p:spPr>
        <p:txBody>
          <a:bodyPr vert="horz" lIns="0" tIns="0" rIns="0" bIns="0" rtlCol="0" anchor="t"/>
          <a:lstStyle>
            <a:lvl1pPr marL="228600" indent="-228600" algn="l">
              <a:buFont typeface="+mj-lt"/>
              <a:buAutoNum type="arabicPeriod"/>
              <a:defRPr sz="600">
                <a:solidFill>
                  <a:schemeClr val="tx1">
                    <a:lumMod val="50000"/>
                    <a:lumOff val="50000"/>
                  </a:schemeClr>
                </a:solidFill>
              </a:defRPr>
            </a:lvl1pPr>
          </a:lstStyle>
          <a:p>
            <a:endParaRPr lang="en-AU" dirty="0"/>
          </a:p>
        </p:txBody>
      </p:sp>
      <p:cxnSp>
        <p:nvCxnSpPr>
          <p:cNvPr id="7" name="Straight Connector 6"/>
          <p:cNvCxnSpPr/>
          <p:nvPr userDrawn="1"/>
        </p:nvCxnSpPr>
        <p:spPr>
          <a:xfrm>
            <a:off x="9798748" y="7168592"/>
            <a:ext cx="38856"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9876459" y="7123157"/>
            <a:ext cx="233135" cy="158733"/>
          </a:xfrm>
          <a:prstGeom prst="rect">
            <a:avLst/>
          </a:prstGeom>
          <a:noFill/>
        </p:spPr>
        <p:txBody>
          <a:bodyPr wrap="none" lIns="0" tIns="0" rIns="0" bIns="0" rtlCol="0">
            <a:noAutofit/>
          </a:bodyPr>
          <a:lstStyle/>
          <a:p>
            <a:pPr algn="r" fontAlgn="base">
              <a:spcBef>
                <a:spcPct val="0"/>
              </a:spcBef>
              <a:spcAft>
                <a:spcPct val="0"/>
              </a:spcAft>
            </a:pPr>
            <a:fld id="{2385CB4A-7E96-44CA-B116-B71B544B697D}" type="slidenum">
              <a:rPr lang="en-US" sz="700" smtClean="0">
                <a:solidFill>
                  <a:schemeClr val="bg2">
                    <a:lumMod val="50000"/>
                  </a:schemeClr>
                </a:solidFill>
                <a:latin typeface="Segoe UI Light" panose="020B0502040204020203" pitchFamily="34" charset="0"/>
                <a:cs typeface="Segoe UI Light" panose="020B0502040204020203" pitchFamily="34" charset="0"/>
              </a:rPr>
              <a:pPr algn="r" fontAlgn="base">
                <a:spcBef>
                  <a:spcPct val="0"/>
                </a:spcBef>
                <a:spcAft>
                  <a:spcPct val="0"/>
                </a:spcAft>
              </a:pPr>
              <a:t>‹#›</a:t>
            </a:fld>
            <a:endParaRPr lang="en-US" sz="800" dirty="0">
              <a:solidFill>
                <a:schemeClr val="bg2">
                  <a:lumMod val="50000"/>
                </a:schemeClr>
              </a:solidFill>
              <a:latin typeface="Segoe UI Light" panose="020B0502040204020203" pitchFamily="34" charset="0"/>
              <a:cs typeface="Segoe UI Light" panose="020B0502040204020203" pitchFamily="34" charset="0"/>
            </a:endParaRPr>
          </a:p>
        </p:txBody>
      </p:sp>
      <p:pic>
        <p:nvPicPr>
          <p:cNvPr id="2050" name="Picture 1" descr="image00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4809" y="7035743"/>
            <a:ext cx="438763" cy="45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992756"/>
      </p:ext>
    </p:extLst>
  </p:cSld>
  <p:clrMap bg1="lt1" tx1="dk1" bg2="lt2" tx2="dk2" accent1="accent1" accent2="accent2" accent3="accent3" accent4="accent4" accent5="accent5" accent6="accent6" hlink="hlink" folHlink="folHlink"/>
  <p:sldLayoutIdLst>
    <p:sldLayoutId id="2147483654" r:id="rId1"/>
    <p:sldLayoutId id="2147483670" r:id="rId2"/>
    <p:sldLayoutId id="2147483666" r:id="rId3"/>
    <p:sldLayoutId id="2147483669" r:id="rId4"/>
    <p:sldLayoutId id="2147483671" r:id="rId5"/>
  </p:sldLayoutIdLst>
  <p:hf sldNum="0" hdr="0" dt="0"/>
  <p:txStyles>
    <p:titleStyle>
      <a:lvl1pPr algn="l" defTabSz="1007943" rtl="0" eaLnBrk="1" latinLnBrk="0" hangingPunct="1">
        <a:lnSpc>
          <a:spcPct val="110000"/>
        </a:lnSpc>
        <a:spcBef>
          <a:spcPct val="0"/>
        </a:spcBef>
        <a:buNone/>
        <a:defRPr sz="1800" kern="1200">
          <a:solidFill>
            <a:schemeClr val="tx1">
              <a:lumMod val="85000"/>
              <a:lumOff val="15000"/>
            </a:schemeClr>
          </a:solidFill>
          <a:latin typeface="Montserrat Light" panose="00000400000000000000" pitchFamily="50" charset="0"/>
          <a:ea typeface="+mj-ea"/>
          <a:cs typeface="+mj-cs"/>
        </a:defRPr>
      </a:lvl1pPr>
    </p:titleStyle>
    <p:bodyStyle>
      <a:lvl1pPr marL="0" indent="0" algn="l" defTabSz="1007943" rtl="0" eaLnBrk="1" latinLnBrk="0" hangingPunct="1">
        <a:lnSpc>
          <a:spcPct val="120000"/>
        </a:lnSpc>
        <a:spcBef>
          <a:spcPts val="150"/>
        </a:spcBef>
        <a:spcAft>
          <a:spcPts val="800"/>
        </a:spcAft>
        <a:buFontTx/>
        <a:buNone/>
        <a:defRPr sz="1200" kern="1200">
          <a:solidFill>
            <a:schemeClr val="tx1">
              <a:lumMod val="75000"/>
              <a:lumOff val="25000"/>
            </a:schemeClr>
          </a:solidFill>
          <a:latin typeface="Segoe UI Semibold" panose="020B0702040204020203" pitchFamily="34" charset="0"/>
          <a:ea typeface="+mn-ea"/>
          <a:cs typeface="Segoe UI Semibold" panose="020B0702040204020203" pitchFamily="34" charset="0"/>
        </a:defRPr>
      </a:lvl1pPr>
      <a:lvl2pPr marL="0" indent="0" algn="l" defTabSz="1007943" rtl="0" eaLnBrk="1" latinLnBrk="0" hangingPunct="1">
        <a:lnSpc>
          <a:spcPct val="114000"/>
        </a:lnSpc>
        <a:spcBef>
          <a:spcPts val="0"/>
        </a:spcBef>
        <a:spcAft>
          <a:spcPts val="900"/>
        </a:spcAft>
        <a:buFontTx/>
        <a:buNone/>
        <a:defRPr sz="1100" kern="1200">
          <a:solidFill>
            <a:schemeClr val="accent1">
              <a:lumMod val="75000"/>
            </a:schemeClr>
          </a:solidFill>
          <a:latin typeface="Segoe UI Semibold" panose="020B0702040204020203" pitchFamily="34" charset="0"/>
          <a:ea typeface="+mn-ea"/>
          <a:cs typeface="Segoe UI Semibold" panose="020B0702040204020203" pitchFamily="34" charset="0"/>
        </a:defRPr>
      </a:lvl2pPr>
      <a:lvl3pPr marL="0" indent="0" algn="l" defTabSz="1007943" rtl="0" eaLnBrk="1" latinLnBrk="0" hangingPunct="1">
        <a:lnSpc>
          <a:spcPct val="114000"/>
        </a:lnSpc>
        <a:spcBef>
          <a:spcPts val="0"/>
        </a:spcBef>
        <a:spcAft>
          <a:spcPts val="900"/>
        </a:spcAft>
        <a:buFontTx/>
        <a:buNone/>
        <a:defRPr sz="1100" kern="1200">
          <a:solidFill>
            <a:schemeClr val="tx1"/>
          </a:solidFill>
          <a:latin typeface="Segoe UI Light" panose="020B0502040204020203" pitchFamily="34" charset="0"/>
          <a:ea typeface="+mn-ea"/>
          <a:cs typeface="Segoe UI Light" panose="020B0502040204020203" pitchFamily="34" charset="0"/>
        </a:defRPr>
      </a:lvl3pPr>
      <a:lvl4pPr marL="180000" indent="-144000" algn="l" defTabSz="1007943" rtl="0" eaLnBrk="1" latinLnBrk="0" hangingPunct="1">
        <a:lnSpc>
          <a:spcPct val="114000"/>
        </a:lnSpc>
        <a:spcBef>
          <a:spcPts val="0"/>
        </a:spcBef>
        <a:spcAft>
          <a:spcPts val="900"/>
        </a:spcAft>
        <a:buFont typeface="Arial" panose="020B0604020202020204" pitchFamily="34" charset="0"/>
        <a:buChar char="•"/>
        <a:defRPr sz="1100" kern="1200">
          <a:solidFill>
            <a:schemeClr val="tx1"/>
          </a:solidFill>
          <a:latin typeface="Segoe UI Light" panose="020B0502040204020203" pitchFamily="34" charset="0"/>
          <a:ea typeface="+mn-ea"/>
          <a:cs typeface="Segoe UI Light" panose="020B0502040204020203" pitchFamily="34" charset="0"/>
        </a:defRPr>
      </a:lvl4pPr>
      <a:lvl5pPr marL="360000" indent="-144000" algn="l" defTabSz="1007943" rtl="0" eaLnBrk="1" latinLnBrk="0" hangingPunct="1">
        <a:lnSpc>
          <a:spcPct val="114000"/>
        </a:lnSpc>
        <a:spcBef>
          <a:spcPts val="0"/>
        </a:spcBef>
        <a:spcAft>
          <a:spcPts val="900"/>
        </a:spcAft>
        <a:buFont typeface="Arial" panose="020B0604020202020204" pitchFamily="34" charset="0"/>
        <a:buChar char="•"/>
        <a:defRPr sz="1100" kern="1200">
          <a:solidFill>
            <a:schemeClr val="tx1"/>
          </a:solidFill>
          <a:latin typeface="Segoe UI Light" panose="020B0502040204020203" pitchFamily="34" charset="0"/>
          <a:ea typeface="+mn-ea"/>
          <a:cs typeface="Segoe UI Light" panose="020B0502040204020203" pitchFamily="34" charset="0"/>
        </a:defRPr>
      </a:lvl5pPr>
      <a:lvl6pPr marL="252000" indent="-216000" algn="l" defTabSz="1007943" rtl="0" eaLnBrk="1" latinLnBrk="0" hangingPunct="1">
        <a:lnSpc>
          <a:spcPct val="114000"/>
        </a:lnSpc>
        <a:spcBef>
          <a:spcPts val="0"/>
        </a:spcBef>
        <a:spcAft>
          <a:spcPts val="900"/>
        </a:spcAft>
        <a:buFont typeface="+mj-lt"/>
        <a:buAutoNum type="arabicPeriod"/>
        <a:defRPr sz="1100" kern="1200">
          <a:solidFill>
            <a:schemeClr val="tx1"/>
          </a:solidFill>
          <a:latin typeface="+mn-lt"/>
          <a:ea typeface="+mn-ea"/>
          <a:cs typeface="+mn-cs"/>
        </a:defRPr>
      </a:lvl6pPr>
      <a:lvl7pPr marL="468000" indent="-216000" algn="l" defTabSz="1007943" rtl="0" eaLnBrk="1" latinLnBrk="0" hangingPunct="1">
        <a:lnSpc>
          <a:spcPct val="114000"/>
        </a:lnSpc>
        <a:spcBef>
          <a:spcPts val="0"/>
        </a:spcBef>
        <a:spcAft>
          <a:spcPts val="900"/>
        </a:spcAft>
        <a:buFont typeface="+mj-lt"/>
        <a:buAutoNum type="arabicPeriod"/>
        <a:defRPr sz="1100" kern="1200">
          <a:solidFill>
            <a:schemeClr val="tx1"/>
          </a:solidFill>
          <a:latin typeface="+mn-lt"/>
          <a:ea typeface="+mn-ea"/>
          <a:cs typeface="+mn-cs"/>
        </a:defRPr>
      </a:lvl7pPr>
      <a:lvl8pPr marL="252000" indent="-216000" algn="l" defTabSz="1007943" rtl="0" eaLnBrk="1" latinLnBrk="0" hangingPunct="1">
        <a:lnSpc>
          <a:spcPct val="114000"/>
        </a:lnSpc>
        <a:spcBef>
          <a:spcPts val="0"/>
        </a:spcBef>
        <a:spcAft>
          <a:spcPts val="900"/>
        </a:spcAft>
        <a:buFont typeface="+mj-lt"/>
        <a:buAutoNum type="alphaLcPeriod"/>
        <a:defRPr sz="1100" kern="1200">
          <a:solidFill>
            <a:schemeClr val="tx1"/>
          </a:solidFill>
          <a:latin typeface="+mn-lt"/>
          <a:ea typeface="+mn-ea"/>
          <a:cs typeface="+mn-cs"/>
        </a:defRPr>
      </a:lvl8pPr>
      <a:lvl9pPr marL="504000" indent="-251986" algn="l" defTabSz="1007943" rtl="0" eaLnBrk="1" latinLnBrk="0" hangingPunct="1">
        <a:lnSpc>
          <a:spcPct val="114000"/>
        </a:lnSpc>
        <a:spcBef>
          <a:spcPts val="0"/>
        </a:spcBef>
        <a:spcAft>
          <a:spcPts val="900"/>
        </a:spcAft>
        <a:buFont typeface="+mj-lt"/>
        <a:buAutoNum type="alphaLcPeriod"/>
        <a:defRPr sz="1200"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6800" y="633600"/>
            <a:ext cx="7984800" cy="673200"/>
          </a:xfrm>
          <a:prstGeom prst="rect">
            <a:avLst/>
          </a:prstGeom>
        </p:spPr>
        <p:txBody>
          <a:bodyPr vert="horz" lIns="0" tIns="0" rIns="0" bIns="0" rtlCol="0" anchor="t">
            <a:noAutofit/>
          </a:bodyPr>
          <a:lstStyle/>
          <a:p>
            <a:r>
              <a:rPr lang="en-US" dirty="0" smtClean="0"/>
              <a:t>Click to edit Master title style. Two lines for the header to be added here, keep it short and keep it simple.</a:t>
            </a:r>
            <a:endParaRPr lang="en-US" dirty="0"/>
          </a:p>
        </p:txBody>
      </p:sp>
      <p:sp>
        <p:nvSpPr>
          <p:cNvPr id="3" name="Text Placeholder 2"/>
          <p:cNvSpPr>
            <a:spLocks noGrp="1"/>
          </p:cNvSpPr>
          <p:nvPr>
            <p:ph type="body" idx="1"/>
          </p:nvPr>
        </p:nvSpPr>
        <p:spPr>
          <a:xfrm>
            <a:off x="586800" y="1584000"/>
            <a:ext cx="9518400" cy="5342400"/>
          </a:xfrm>
          <a:prstGeom prst="rect">
            <a:avLst/>
          </a:prstGeom>
        </p:spPr>
        <p:txBody>
          <a:bodyPr vert="horz" lIns="0" tIns="0" rIns="0" bIns="0" rtlCol="0">
            <a:noAutofit/>
          </a:bodyPr>
          <a:lstStyle/>
          <a:p>
            <a:pPr lvl="0"/>
            <a:r>
              <a:rPr lang="en-US" dirty="0" smtClean="0"/>
              <a:t>Edit Master text styles. It is a long established fact that a reader will be distracted by the readable content of a page when looking at its layout. The point of using Lorem Ipsum is that it has a more-or-less normal distribution of letters.</a:t>
            </a:r>
          </a:p>
          <a:p>
            <a:pPr lvl="1"/>
            <a:r>
              <a:rPr lang="en-US" dirty="0" smtClean="0"/>
              <a:t>Second level. It is a long established fact that a reader will be distracted by the readable content of a page when looking at its layout. The point of using Lorem Ipsum is that it has a more-or-less normal distribution of letters, as opposed to using 'Content here, content here'.</a:t>
            </a:r>
          </a:p>
          <a:p>
            <a:pPr lvl="2"/>
            <a:r>
              <a:rPr lang="en-US" dirty="0" smtClean="0"/>
              <a:t>Third level. It is a long established fact that a reader will be distracted by the readable content of a page when looking at its layout. The point of using Lorem Ipsum is that it has a more-or-less normal distribution of letters, as opposed to using 'Content here, content here'.</a:t>
            </a:r>
          </a:p>
          <a:p>
            <a:pPr lvl="3"/>
            <a:r>
              <a:rPr lang="en-US" dirty="0" smtClean="0"/>
              <a:t>Fourth level – Body Text. It is a long established fact that a reader will be distracted by the readable content of a page when looking at its layout. The point of using Lorem Ipsum is that it has a more-or-less normal distribution of letters, as opposed to using 'Content here, content here'.</a:t>
            </a:r>
          </a:p>
          <a:p>
            <a:pPr lvl="4"/>
            <a:r>
              <a:rPr lang="en-US" dirty="0" smtClean="0"/>
              <a:t>Fifth level. It is a long established fact that a reader will be distracted by the readable content of a page when looking at its layout. The point of using Lorem Ipsum is that it has a more-or-less normal distribution of letters, as opposed to using 'Content here, content here’.</a:t>
            </a:r>
          </a:p>
          <a:p>
            <a:pPr lvl="5"/>
            <a:r>
              <a:rPr lang="en-US" dirty="0" smtClean="0"/>
              <a:t>Sixth level. It is a long established fact that a reader will be distracted by the readable content of a page when looking at its layout. The point of using Lorem Ipsum is that it has a more-or-less normal distribution of letters, as opposed to using 'Content here, content here'.</a:t>
            </a:r>
          </a:p>
          <a:p>
            <a:pPr lvl="6"/>
            <a:r>
              <a:rPr lang="en-US" dirty="0" smtClean="0"/>
              <a:t>Seventh level. It is a long established fact that a reader will be distracted by the readable content of a page when looking at its layout. The point of using Lorem Ipsum is that it has a more-or-less normal distribution of letters, as opposed to using 'Content here, content here'.</a:t>
            </a:r>
          </a:p>
          <a:p>
            <a:pPr lvl="7"/>
            <a:r>
              <a:rPr lang="en-US" dirty="0" smtClean="0"/>
              <a:t>Eighth level. It is a long established fact that a reader will be distracted by the readable content of a page when looking at its layout. The point of using Lorem Ipsum is that it has a more-or-less normal distribution of letters, as opposed to using 'Content here, content here'.</a:t>
            </a:r>
          </a:p>
          <a:p>
            <a:pPr lvl="8"/>
            <a:r>
              <a:rPr lang="en-US" dirty="0" smtClean="0"/>
              <a:t>Ninth level. It is a long established fact that a reader will be distracted by the readable content of a page when looking at its layout. The point of using Lorem Ipsum is that it has a more-or-less normal distribution of letters, as opposed to using.</a:t>
            </a:r>
            <a:endParaRPr lang="en-US" dirty="0"/>
          </a:p>
        </p:txBody>
      </p:sp>
      <p:sp>
        <p:nvSpPr>
          <p:cNvPr id="5" name="Footer Placeholder 4"/>
          <p:cNvSpPr>
            <a:spLocks noGrp="1"/>
          </p:cNvSpPr>
          <p:nvPr>
            <p:ph type="ftr" sz="quarter" idx="3"/>
          </p:nvPr>
        </p:nvSpPr>
        <p:spPr>
          <a:xfrm>
            <a:off x="586799" y="7124400"/>
            <a:ext cx="9014400" cy="435600"/>
          </a:xfrm>
          <a:prstGeom prst="rect">
            <a:avLst/>
          </a:prstGeom>
        </p:spPr>
        <p:txBody>
          <a:bodyPr vert="horz" lIns="0" tIns="0" rIns="0" bIns="0" rtlCol="0" anchor="t"/>
          <a:lstStyle>
            <a:lvl1pPr marL="228600" indent="-228600" algn="l">
              <a:buFont typeface="+mj-lt"/>
              <a:buAutoNum type="arabicPeriod"/>
              <a:defRPr sz="600">
                <a:solidFill>
                  <a:schemeClr val="tx1">
                    <a:lumMod val="50000"/>
                    <a:lumOff val="50000"/>
                  </a:schemeClr>
                </a:solidFill>
              </a:defRPr>
            </a:lvl1pPr>
          </a:lstStyle>
          <a:p>
            <a:endParaRPr lang="en-AU" dirty="0"/>
          </a:p>
        </p:txBody>
      </p:sp>
      <p:cxnSp>
        <p:nvCxnSpPr>
          <p:cNvPr id="7" name="Straight Connector 6"/>
          <p:cNvCxnSpPr/>
          <p:nvPr userDrawn="1"/>
        </p:nvCxnSpPr>
        <p:spPr>
          <a:xfrm>
            <a:off x="9798748" y="7168592"/>
            <a:ext cx="38856"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9876459" y="7123157"/>
            <a:ext cx="233135" cy="158733"/>
          </a:xfrm>
          <a:prstGeom prst="rect">
            <a:avLst/>
          </a:prstGeom>
          <a:noFill/>
        </p:spPr>
        <p:txBody>
          <a:bodyPr wrap="none" lIns="0" tIns="0" rIns="0" bIns="0" rtlCol="0">
            <a:noAutofit/>
          </a:bodyPr>
          <a:lstStyle/>
          <a:p>
            <a:pPr algn="r" fontAlgn="base">
              <a:spcBef>
                <a:spcPct val="0"/>
              </a:spcBef>
              <a:spcAft>
                <a:spcPct val="0"/>
              </a:spcAft>
            </a:pPr>
            <a:fld id="{2385CB4A-7E96-44CA-B116-B71B544B697D}" type="slidenum">
              <a:rPr lang="en-US" sz="700" smtClean="0">
                <a:solidFill>
                  <a:schemeClr val="bg2">
                    <a:lumMod val="50000"/>
                  </a:schemeClr>
                </a:solidFill>
                <a:latin typeface="Segoe UI Light" panose="020B0502040204020203" pitchFamily="34" charset="0"/>
                <a:cs typeface="Segoe UI Light" panose="020B0502040204020203" pitchFamily="34" charset="0"/>
              </a:rPr>
              <a:pPr algn="r" fontAlgn="base">
                <a:spcBef>
                  <a:spcPct val="0"/>
                </a:spcBef>
                <a:spcAft>
                  <a:spcPct val="0"/>
                </a:spcAft>
              </a:pPr>
              <a:t>‹#›</a:t>
            </a:fld>
            <a:endParaRPr lang="en-US" sz="800" dirty="0">
              <a:solidFill>
                <a:schemeClr val="bg2">
                  <a:lumMod val="50000"/>
                </a:schemeClr>
              </a:solidFill>
              <a:latin typeface="Segoe UI Light" panose="020B0502040204020203" pitchFamily="34" charset="0"/>
              <a:cs typeface="Segoe UI Light" panose="020B0502040204020203" pitchFamily="34" charset="0"/>
            </a:endParaRPr>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8369" y="7123157"/>
            <a:ext cx="310846" cy="317467"/>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3859292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iming>
    <p:tnLst>
      <p:par>
        <p:cTn id="1" dur="indefinite" restart="never" nodeType="tmRoot"/>
      </p:par>
    </p:tnLst>
  </p:timing>
  <p:hf sldNum="0" hdr="0" dt="0"/>
  <p:txStyles>
    <p:titleStyle>
      <a:lvl1pPr algn="l" defTabSz="1007943" rtl="0" eaLnBrk="1" latinLnBrk="0" hangingPunct="1">
        <a:lnSpc>
          <a:spcPct val="110000"/>
        </a:lnSpc>
        <a:spcBef>
          <a:spcPct val="0"/>
        </a:spcBef>
        <a:buNone/>
        <a:defRPr sz="1800" kern="1200">
          <a:solidFill>
            <a:schemeClr val="tx1">
              <a:lumMod val="85000"/>
              <a:lumOff val="15000"/>
            </a:schemeClr>
          </a:solidFill>
          <a:latin typeface="Montserrat Light" panose="00000400000000000000" pitchFamily="50" charset="0"/>
          <a:ea typeface="+mj-ea"/>
          <a:cs typeface="+mj-cs"/>
        </a:defRPr>
      </a:lvl1pPr>
    </p:titleStyle>
    <p:bodyStyle>
      <a:lvl1pPr marL="0" indent="0" algn="l" defTabSz="1007943" rtl="0" eaLnBrk="1" latinLnBrk="0" hangingPunct="1">
        <a:lnSpc>
          <a:spcPct val="120000"/>
        </a:lnSpc>
        <a:spcBef>
          <a:spcPts val="150"/>
        </a:spcBef>
        <a:spcAft>
          <a:spcPts val="800"/>
        </a:spcAft>
        <a:buFontTx/>
        <a:buNone/>
        <a:defRPr sz="1200" kern="1200">
          <a:solidFill>
            <a:schemeClr val="tx1">
              <a:lumMod val="75000"/>
              <a:lumOff val="25000"/>
            </a:schemeClr>
          </a:solidFill>
          <a:latin typeface="Segoe UI Semibold" panose="020B0702040204020203" pitchFamily="34" charset="0"/>
          <a:ea typeface="+mn-ea"/>
          <a:cs typeface="Segoe UI Semibold" panose="020B0702040204020203" pitchFamily="34" charset="0"/>
        </a:defRPr>
      </a:lvl1pPr>
      <a:lvl2pPr marL="0" indent="0" algn="l" defTabSz="1007943" rtl="0" eaLnBrk="1" latinLnBrk="0" hangingPunct="1">
        <a:lnSpc>
          <a:spcPct val="114000"/>
        </a:lnSpc>
        <a:spcBef>
          <a:spcPts val="0"/>
        </a:spcBef>
        <a:spcAft>
          <a:spcPts val="900"/>
        </a:spcAft>
        <a:buFontTx/>
        <a:buNone/>
        <a:defRPr sz="1100" kern="1200">
          <a:solidFill>
            <a:schemeClr val="accent1"/>
          </a:solidFill>
          <a:latin typeface="Segoe UI Semibold" panose="020B0702040204020203" pitchFamily="34" charset="0"/>
          <a:ea typeface="+mn-ea"/>
          <a:cs typeface="Segoe UI Semibold" panose="020B0702040204020203" pitchFamily="34" charset="0"/>
        </a:defRPr>
      </a:lvl2pPr>
      <a:lvl3pPr marL="0" indent="0" algn="l" defTabSz="1007943" rtl="0" eaLnBrk="1" latinLnBrk="0" hangingPunct="1">
        <a:lnSpc>
          <a:spcPct val="114000"/>
        </a:lnSpc>
        <a:spcBef>
          <a:spcPts val="0"/>
        </a:spcBef>
        <a:spcAft>
          <a:spcPts val="900"/>
        </a:spcAft>
        <a:buFontTx/>
        <a:buNone/>
        <a:defRPr sz="1100" kern="1200">
          <a:solidFill>
            <a:schemeClr val="tx1"/>
          </a:solidFill>
          <a:latin typeface="Segoe UI Light" panose="020B0502040204020203" pitchFamily="34" charset="0"/>
          <a:ea typeface="+mn-ea"/>
          <a:cs typeface="Segoe UI Light" panose="020B0502040204020203" pitchFamily="34" charset="0"/>
        </a:defRPr>
      </a:lvl3pPr>
      <a:lvl4pPr marL="180000" indent="-144000" algn="l" defTabSz="1007943" rtl="0" eaLnBrk="1" latinLnBrk="0" hangingPunct="1">
        <a:lnSpc>
          <a:spcPct val="114000"/>
        </a:lnSpc>
        <a:spcBef>
          <a:spcPts val="0"/>
        </a:spcBef>
        <a:spcAft>
          <a:spcPts val="900"/>
        </a:spcAft>
        <a:buFont typeface="Arial" panose="020B0604020202020204" pitchFamily="34" charset="0"/>
        <a:buChar char="•"/>
        <a:defRPr sz="1100" kern="1200">
          <a:solidFill>
            <a:schemeClr val="tx1"/>
          </a:solidFill>
          <a:latin typeface="Segoe UI Light" panose="020B0502040204020203" pitchFamily="34" charset="0"/>
          <a:ea typeface="+mn-ea"/>
          <a:cs typeface="Segoe UI Light" panose="020B0502040204020203" pitchFamily="34" charset="0"/>
        </a:defRPr>
      </a:lvl4pPr>
      <a:lvl5pPr marL="360000" indent="-144000" algn="l" defTabSz="1007943" rtl="0" eaLnBrk="1" latinLnBrk="0" hangingPunct="1">
        <a:lnSpc>
          <a:spcPct val="114000"/>
        </a:lnSpc>
        <a:spcBef>
          <a:spcPts val="0"/>
        </a:spcBef>
        <a:spcAft>
          <a:spcPts val="900"/>
        </a:spcAft>
        <a:buFont typeface="Arial" panose="020B0604020202020204" pitchFamily="34" charset="0"/>
        <a:buChar char="•"/>
        <a:defRPr sz="1100" kern="1200">
          <a:solidFill>
            <a:schemeClr val="tx1"/>
          </a:solidFill>
          <a:latin typeface="Segoe UI Light" panose="020B0502040204020203" pitchFamily="34" charset="0"/>
          <a:ea typeface="+mn-ea"/>
          <a:cs typeface="Segoe UI Light" panose="020B0502040204020203" pitchFamily="34" charset="0"/>
        </a:defRPr>
      </a:lvl5pPr>
      <a:lvl6pPr marL="252000" indent="-216000" algn="l" defTabSz="1007943" rtl="0" eaLnBrk="1" latinLnBrk="0" hangingPunct="1">
        <a:lnSpc>
          <a:spcPct val="114000"/>
        </a:lnSpc>
        <a:spcBef>
          <a:spcPts val="0"/>
        </a:spcBef>
        <a:spcAft>
          <a:spcPts val="900"/>
        </a:spcAft>
        <a:buFont typeface="+mj-lt"/>
        <a:buAutoNum type="arabicPeriod"/>
        <a:defRPr sz="1100" kern="1200">
          <a:solidFill>
            <a:schemeClr val="tx1"/>
          </a:solidFill>
          <a:latin typeface="+mn-lt"/>
          <a:ea typeface="+mn-ea"/>
          <a:cs typeface="+mn-cs"/>
        </a:defRPr>
      </a:lvl6pPr>
      <a:lvl7pPr marL="468000" indent="-216000" algn="l" defTabSz="1007943" rtl="0" eaLnBrk="1" latinLnBrk="0" hangingPunct="1">
        <a:lnSpc>
          <a:spcPct val="114000"/>
        </a:lnSpc>
        <a:spcBef>
          <a:spcPts val="0"/>
        </a:spcBef>
        <a:spcAft>
          <a:spcPts val="900"/>
        </a:spcAft>
        <a:buFont typeface="+mj-lt"/>
        <a:buAutoNum type="arabicPeriod"/>
        <a:defRPr sz="1100" kern="1200">
          <a:solidFill>
            <a:schemeClr val="tx1"/>
          </a:solidFill>
          <a:latin typeface="+mn-lt"/>
          <a:ea typeface="+mn-ea"/>
          <a:cs typeface="+mn-cs"/>
        </a:defRPr>
      </a:lvl7pPr>
      <a:lvl8pPr marL="252000" indent="-216000" algn="l" defTabSz="1007943" rtl="0" eaLnBrk="1" latinLnBrk="0" hangingPunct="1">
        <a:lnSpc>
          <a:spcPct val="114000"/>
        </a:lnSpc>
        <a:spcBef>
          <a:spcPts val="0"/>
        </a:spcBef>
        <a:spcAft>
          <a:spcPts val="900"/>
        </a:spcAft>
        <a:buFont typeface="+mj-lt"/>
        <a:buAutoNum type="alphaLcPeriod"/>
        <a:defRPr sz="1100" kern="1200">
          <a:solidFill>
            <a:schemeClr val="tx1"/>
          </a:solidFill>
          <a:latin typeface="+mn-lt"/>
          <a:ea typeface="+mn-ea"/>
          <a:cs typeface="+mn-cs"/>
        </a:defRPr>
      </a:lvl8pPr>
      <a:lvl9pPr marL="504000" indent="-251986" algn="l" defTabSz="1007943" rtl="0" eaLnBrk="1" latinLnBrk="0" hangingPunct="1">
        <a:lnSpc>
          <a:spcPct val="114000"/>
        </a:lnSpc>
        <a:spcBef>
          <a:spcPts val="0"/>
        </a:spcBef>
        <a:spcAft>
          <a:spcPts val="900"/>
        </a:spcAft>
        <a:buFont typeface="+mj-lt"/>
        <a:buAutoNum type="alphaLcPeriod"/>
        <a:defRPr sz="1200"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tlassian.com/agile/scrum/standups"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hyperlink" Target="https://www2.deloitte.com/insights/us/en/industry/public-sector/agile-in-government.html" TargetMode="External"/><Relationship Id="rId13" Type="http://schemas.openxmlformats.org/officeDocument/2006/relationships/hyperlink" Target="https://www.scrumguides.org/" TargetMode="External"/><Relationship Id="rId3" Type="http://schemas.openxmlformats.org/officeDocument/2006/relationships/hyperlink" Target="https://www.atlassian.com/agile/scrum" TargetMode="External"/><Relationship Id="rId7" Type="http://schemas.openxmlformats.org/officeDocument/2006/relationships/hyperlink" Target="https://hbr.org/2016/05/embracing-agile" TargetMode="External"/><Relationship Id="rId12" Type="http://schemas.openxmlformats.org/officeDocument/2006/relationships/hyperlink" Target="https://www.booktopia.com.au/bulletproof-problem-solving-charles-conn/prod9781119553021.html" TargetMode="External"/><Relationship Id="rId2" Type="http://schemas.openxmlformats.org/officeDocument/2006/relationships/hyperlink" Target="https://share.ssp.pmc.gov.au/recordid/UDOC18-228407" TargetMode="External"/><Relationship Id="rId1" Type="http://schemas.openxmlformats.org/officeDocument/2006/relationships/slideLayout" Target="../slideLayouts/slideLayout12.xml"/><Relationship Id="rId6" Type="http://schemas.openxmlformats.org/officeDocument/2006/relationships/hyperlink" Target="https://www.centreforpublicimpact.org/public-impact-fundamentals-toolkit/" TargetMode="External"/><Relationship Id="rId11" Type="http://schemas.openxmlformats.org/officeDocument/2006/relationships/hyperlink" Target="https://www.bcg.com/en-au/publications/2019/conquering-challenges-agile-scale-government.aspx" TargetMode="External"/><Relationship Id="rId5" Type="http://schemas.openxmlformats.org/officeDocument/2006/relationships/hyperlink" Target="http://modernagile.org/" TargetMode="External"/><Relationship Id="rId10" Type="http://schemas.openxmlformats.org/officeDocument/2006/relationships/hyperlink" Target="https://www.bcg.com/en-au/publications/2018/agile-next-government-revolution.aspx" TargetMode="External"/><Relationship Id="rId4" Type="http://schemas.openxmlformats.org/officeDocument/2006/relationships/hyperlink" Target="https://www.atlassian.com/team-playbook/examples" TargetMode="External"/><Relationship Id="rId9" Type="http://schemas.openxmlformats.org/officeDocument/2006/relationships/hyperlink" Target="https://www.mckinsey.com/industries/public-sector/our-insights/how-the-public-sector-can-remain-agile-beyond-times-of-crisi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www.planview.com/resources/guide/agile-methodologies-a-beginners-guide/agile-best-practices-effective-teams/" TargetMode="External"/><Relationship Id="rId2" Type="http://schemas.openxmlformats.org/officeDocument/2006/relationships/hyperlink" Target="https://www.atlassian.com/agile"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smartsheet.com/agile-vs-scrum-vs-waterfall-vs-kanban" TargetMode="External"/><Relationship Id="rId2" Type="http://schemas.openxmlformats.org/officeDocument/2006/relationships/hyperlink" Target="https://www.scrum.org/resources/what-is-scrum" TargetMode="Externa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youtube.com/watch?v=2Vt7Ik8Ublw"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hbr.org/2016/05/embracing-agile" TargetMode="External"/><Relationship Id="rId2" Type="http://schemas.openxmlformats.org/officeDocument/2006/relationships/hyperlink" Target="https://www.smartsheet.com/agile-vs-scrum-vs-waterfall-vs-kanban" TargetMode="External"/><Relationship Id="rId1" Type="http://schemas.openxmlformats.org/officeDocument/2006/relationships/slideLayout" Target="../slideLayouts/slideLayout3.xml"/><Relationship Id="rId5" Type="http://schemas.openxmlformats.org/officeDocument/2006/relationships/hyperlink" Target="https://kanbantool.com/kanban-guide/kanban-history" TargetMode="External"/><Relationship Id="rId4" Type="http://schemas.openxmlformats.org/officeDocument/2006/relationships/hyperlink" Target="https://hbr.org/2018/10/why-agile-goes-awry-and-how-to-fix-i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hyperlink" Target="https://www.atlassian.com/agile/kanba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scrum.org/resources/what-is-a-product-backlog"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solidFill>
                  <a:schemeClr val="tx1">
                    <a:lumMod val="75000"/>
                    <a:lumOff val="25000"/>
                  </a:schemeClr>
                </a:solidFill>
              </a:rPr>
              <a:t>Agile policy</a:t>
            </a:r>
            <a:br>
              <a:rPr lang="en-AU" dirty="0" smtClean="0">
                <a:solidFill>
                  <a:schemeClr val="tx1">
                    <a:lumMod val="75000"/>
                    <a:lumOff val="25000"/>
                  </a:schemeClr>
                </a:solidFill>
              </a:rPr>
            </a:br>
            <a:r>
              <a:rPr lang="en-AU" dirty="0" smtClean="0">
                <a:solidFill>
                  <a:schemeClr val="tx1">
                    <a:lumMod val="75000"/>
                    <a:lumOff val="25000"/>
                  </a:schemeClr>
                </a:solidFill>
              </a:rPr>
              <a:t>playbook</a:t>
            </a:r>
            <a:endParaRPr lang="en-AU" dirty="0">
              <a:solidFill>
                <a:schemeClr val="tx1">
                  <a:lumMod val="75000"/>
                  <a:lumOff val="25000"/>
                </a:schemeClr>
              </a:solidFill>
            </a:endParaRPr>
          </a:p>
        </p:txBody>
      </p:sp>
      <p:sp>
        <p:nvSpPr>
          <p:cNvPr id="3" name="Subtitle 2"/>
          <p:cNvSpPr>
            <a:spLocks noGrp="1"/>
          </p:cNvSpPr>
          <p:nvPr>
            <p:ph type="subTitle" idx="1"/>
          </p:nvPr>
        </p:nvSpPr>
        <p:spPr/>
        <p:txBody>
          <a:bodyPr/>
          <a:lstStyle/>
          <a:p>
            <a:r>
              <a:rPr lang="en-AU" dirty="0"/>
              <a:t>How to use Agile </a:t>
            </a:r>
            <a:r>
              <a:rPr lang="en-AU" dirty="0" smtClean="0"/>
              <a:t>methods and </a:t>
            </a:r>
            <a:br>
              <a:rPr lang="en-AU" dirty="0" smtClean="0"/>
            </a:br>
            <a:r>
              <a:rPr lang="en-AU" dirty="0" smtClean="0"/>
              <a:t>approaches to </a:t>
            </a:r>
            <a:r>
              <a:rPr lang="en-AU" dirty="0"/>
              <a:t>increase </a:t>
            </a:r>
            <a:r>
              <a:rPr lang="en-AU" dirty="0" smtClean="0"/>
              <a:t>the </a:t>
            </a:r>
            <a:r>
              <a:rPr lang="en-AU" dirty="0"/>
              <a:t>effectiveness </a:t>
            </a:r>
            <a:r>
              <a:rPr lang="en-AU" dirty="0" smtClean="0"/>
              <a:t/>
            </a:r>
            <a:br>
              <a:rPr lang="en-AU" dirty="0" smtClean="0"/>
            </a:br>
            <a:r>
              <a:rPr lang="en-AU" dirty="0" smtClean="0"/>
              <a:t>of </a:t>
            </a:r>
            <a:r>
              <a:rPr lang="en-AU" dirty="0"/>
              <a:t>your policy team</a:t>
            </a:r>
          </a:p>
        </p:txBody>
      </p:sp>
      <p:sp>
        <p:nvSpPr>
          <p:cNvPr id="4" name="Text Placeholder 3"/>
          <p:cNvSpPr>
            <a:spLocks noGrp="1"/>
          </p:cNvSpPr>
          <p:nvPr>
            <p:ph type="body" sz="quarter" idx="13"/>
          </p:nvPr>
        </p:nvSpPr>
        <p:spPr/>
        <p:txBody>
          <a:bodyPr/>
          <a:lstStyle/>
          <a:p>
            <a:r>
              <a:rPr lang="en-AU" dirty="0" smtClean="0"/>
              <a:t>July 2020</a:t>
            </a:r>
            <a:endParaRPr lang="en-AU" dirty="0"/>
          </a:p>
        </p:txBody>
      </p:sp>
    </p:spTree>
    <p:extLst>
      <p:ext uri="{BB962C8B-B14F-4D97-AF65-F5344CB8AC3E}">
        <p14:creationId xmlns:p14="http://schemas.microsoft.com/office/powerpoint/2010/main" val="64099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to run a daily stand up</a:t>
            </a:r>
            <a:endParaRPr lang="en-AU" dirty="0"/>
          </a:p>
        </p:txBody>
      </p:sp>
      <p:sp>
        <p:nvSpPr>
          <p:cNvPr id="38" name="Round Same Side Corner Rectangle 37"/>
          <p:cNvSpPr/>
          <p:nvPr/>
        </p:nvSpPr>
        <p:spPr>
          <a:xfrm>
            <a:off x="694292" y="1727202"/>
            <a:ext cx="4575418" cy="2323842"/>
          </a:xfrm>
          <a:prstGeom prst="round2SameRect">
            <a:avLst>
              <a:gd name="adj1" fmla="val 0"/>
              <a:gd name="adj2" fmla="val 2725"/>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0" lvl="3" indent="0">
              <a:spcAft>
                <a:spcPts val="600"/>
              </a:spcAft>
              <a:buNone/>
            </a:pPr>
            <a:r>
              <a:rPr lang="en-US"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Before the session</a:t>
            </a:r>
            <a:endParaRPr lang="en-US" sz="1200" dirty="0">
              <a:solidFill>
                <a:schemeClr val="tx1">
                  <a:lumMod val="75000"/>
                  <a:lumOff val="25000"/>
                </a:schemeClr>
              </a:solidFill>
              <a:latin typeface="Segoe UI Semibold" panose="020B0702040204020203" pitchFamily="34" charset="0"/>
              <a:cs typeface="Segoe UI Semibold" panose="020B0702040204020203" pitchFamily="34" charset="0"/>
            </a:endParaRPr>
          </a:p>
        </p:txBody>
      </p:sp>
      <p:sp>
        <p:nvSpPr>
          <p:cNvPr id="39" name="Round Same Side Corner Rectangle 38"/>
          <p:cNvSpPr/>
          <p:nvPr/>
        </p:nvSpPr>
        <p:spPr>
          <a:xfrm>
            <a:off x="694292" y="1306685"/>
            <a:ext cx="4575418" cy="420516"/>
          </a:xfrm>
          <a:prstGeom prst="round2SameRect">
            <a:avLst>
              <a:gd name="adj1" fmla="val 10948"/>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Aft>
                <a:spcPts val="600"/>
              </a:spcAft>
            </a:pPr>
            <a:r>
              <a:rPr lang="en-AU" sz="1400" dirty="0">
                <a:solidFill>
                  <a:schemeClr val="bg1"/>
                </a:solidFill>
                <a:latin typeface="Segoe UI Semibold" panose="020B0702040204020203" pitchFamily="34" charset="0"/>
                <a:cs typeface="Segoe UI Semibold" panose="020B0702040204020203" pitchFamily="34" charset="0"/>
              </a:rPr>
              <a:t>Preparation</a:t>
            </a:r>
          </a:p>
        </p:txBody>
      </p:sp>
      <p:sp>
        <p:nvSpPr>
          <p:cNvPr id="59" name="Round Same Side Corner Rectangle 58"/>
          <p:cNvSpPr/>
          <p:nvPr/>
        </p:nvSpPr>
        <p:spPr>
          <a:xfrm>
            <a:off x="5395807" y="1727200"/>
            <a:ext cx="4575418" cy="3720643"/>
          </a:xfrm>
          <a:prstGeom prst="round2SameRect">
            <a:avLst>
              <a:gd name="adj1" fmla="val 0"/>
              <a:gd name="adj2" fmla="val 2512"/>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171450" indent="-171450">
              <a:spcAft>
                <a:spcPts val="600"/>
              </a:spcAft>
              <a:buFont typeface="Arial" panose="020B0604020202020204" pitchFamily="34" charset="0"/>
              <a:buChar char="•"/>
            </a:pPr>
            <a:r>
              <a:rPr lang="en-AU" sz="1200" dirty="0">
                <a:solidFill>
                  <a:schemeClr val="tx1">
                    <a:lumMod val="75000"/>
                    <a:lumOff val="25000"/>
                  </a:schemeClr>
                </a:solidFill>
              </a:rPr>
              <a:t>Plan the meeting around your team. The key is consistency – make it a daily team commitment (morning or afternoon). </a:t>
            </a:r>
          </a:p>
          <a:p>
            <a:pPr marL="171450" indent="-171450">
              <a:spcAft>
                <a:spcPts val="600"/>
              </a:spcAft>
              <a:buFont typeface="Arial" panose="020B0604020202020204" pitchFamily="34" charset="0"/>
              <a:buChar char="•"/>
            </a:pPr>
            <a:r>
              <a:rPr lang="en-AU" sz="1200" dirty="0">
                <a:solidFill>
                  <a:schemeClr val="tx1">
                    <a:lumMod val="75000"/>
                    <a:lumOff val="25000"/>
                  </a:schemeClr>
                </a:solidFill>
              </a:rPr>
              <a:t>Stand</a:t>
            </a:r>
            <a:r>
              <a:rPr lang="en-AU" sz="1200">
                <a:solidFill>
                  <a:schemeClr val="tx1">
                    <a:lumMod val="75000"/>
                    <a:lumOff val="25000"/>
                  </a:schemeClr>
                </a:solidFill>
              </a:rPr>
              <a:t> ups should </a:t>
            </a:r>
            <a:r>
              <a:rPr lang="en-AU" sz="1200" dirty="0">
                <a:solidFill>
                  <a:schemeClr val="tx1">
                    <a:lumMod val="75000"/>
                    <a:lumOff val="25000"/>
                  </a:schemeClr>
                </a:solidFill>
              </a:rPr>
              <a:t>be</a:t>
            </a:r>
            <a:r>
              <a:rPr lang="en-AU" sz="1200">
                <a:solidFill>
                  <a:schemeClr val="tx1">
                    <a:lumMod val="75000"/>
                    <a:lumOff val="25000"/>
                  </a:schemeClr>
                </a:solidFill>
              </a:rPr>
              <a:t> </a:t>
            </a:r>
            <a:r>
              <a:rPr lang="en-AU" sz="1200" dirty="0">
                <a:solidFill>
                  <a:schemeClr val="tx1">
                    <a:lumMod val="75000"/>
                    <a:lumOff val="25000"/>
                  </a:schemeClr>
                </a:solidFill>
              </a:rPr>
              <a:t>short and </a:t>
            </a:r>
            <a:r>
              <a:rPr lang="en-AU" sz="1200">
                <a:solidFill>
                  <a:schemeClr val="tx1">
                    <a:lumMod val="75000"/>
                    <a:lumOff val="25000"/>
                  </a:schemeClr>
                </a:solidFill>
              </a:rPr>
              <a:t>sharp </a:t>
            </a:r>
            <a:r>
              <a:rPr lang="en-AU" sz="1200" dirty="0">
                <a:solidFill>
                  <a:schemeClr val="tx1">
                    <a:lumMod val="75000"/>
                    <a:lumOff val="25000"/>
                  </a:schemeClr>
                </a:solidFill>
              </a:rPr>
              <a:t>and</a:t>
            </a:r>
            <a:r>
              <a:rPr lang="en-AU" sz="1200">
                <a:solidFill>
                  <a:schemeClr val="tx1">
                    <a:lumMod val="75000"/>
                    <a:lumOff val="25000"/>
                  </a:schemeClr>
                </a:solidFill>
              </a:rPr>
              <a:t> </a:t>
            </a:r>
            <a:r>
              <a:rPr lang="en-AU" sz="1200" dirty="0">
                <a:solidFill>
                  <a:schemeClr val="tx1">
                    <a:lumMod val="75000"/>
                    <a:lumOff val="25000"/>
                  </a:schemeClr>
                </a:solidFill>
              </a:rPr>
              <a:t>focused on </a:t>
            </a:r>
            <a:r>
              <a:rPr lang="en-AU" sz="1200" i="1" dirty="0">
                <a:solidFill>
                  <a:schemeClr val="tx1">
                    <a:lumMod val="75000"/>
                    <a:lumOff val="25000"/>
                  </a:schemeClr>
                </a:solidFill>
              </a:rPr>
              <a:t>who</a:t>
            </a:r>
            <a:r>
              <a:rPr lang="en-AU" sz="1200" dirty="0">
                <a:solidFill>
                  <a:schemeClr val="tx1">
                    <a:lumMod val="75000"/>
                    <a:lumOff val="25000"/>
                  </a:schemeClr>
                </a:solidFill>
              </a:rPr>
              <a:t> is doing what and </a:t>
            </a:r>
            <a:r>
              <a:rPr lang="en-AU" sz="1200" i="1" dirty="0">
                <a:solidFill>
                  <a:schemeClr val="tx1">
                    <a:lumMod val="75000"/>
                    <a:lumOff val="25000"/>
                  </a:schemeClr>
                </a:solidFill>
              </a:rPr>
              <a:t>how</a:t>
            </a:r>
            <a:r>
              <a:rPr lang="en-AU" sz="1200" dirty="0">
                <a:solidFill>
                  <a:schemeClr val="tx1">
                    <a:lumMod val="75000"/>
                    <a:lumOff val="25000"/>
                  </a:schemeClr>
                </a:solidFill>
              </a:rPr>
              <a:t> others can pitch in to help. </a:t>
            </a:r>
            <a:r>
              <a:rPr lang="en-AU" sz="1200">
                <a:solidFill>
                  <a:schemeClr val="tx1">
                    <a:lumMod val="75000"/>
                    <a:lumOff val="25000"/>
                  </a:schemeClr>
                </a:solidFill>
              </a:rPr>
              <a:t>We try </a:t>
            </a:r>
            <a:r>
              <a:rPr lang="en-AU" sz="1200" dirty="0">
                <a:solidFill>
                  <a:schemeClr val="tx1">
                    <a:lumMod val="75000"/>
                    <a:lumOff val="25000"/>
                  </a:schemeClr>
                </a:solidFill>
              </a:rPr>
              <a:t>to stick </a:t>
            </a:r>
            <a:r>
              <a:rPr lang="en-AU" sz="1200">
                <a:solidFill>
                  <a:schemeClr val="tx1">
                    <a:lumMod val="75000"/>
                    <a:lumOff val="25000"/>
                  </a:schemeClr>
                </a:solidFill>
              </a:rPr>
              <a:t>to 15 </a:t>
            </a:r>
            <a:r>
              <a:rPr lang="en-AU" sz="1200" dirty="0">
                <a:solidFill>
                  <a:schemeClr val="tx1">
                    <a:lumMod val="75000"/>
                    <a:lumOff val="25000"/>
                  </a:schemeClr>
                </a:solidFill>
              </a:rPr>
              <a:t>minutes and then let people get on with </a:t>
            </a:r>
            <a:r>
              <a:rPr lang="en-AU" sz="1200">
                <a:solidFill>
                  <a:schemeClr val="tx1">
                    <a:lumMod val="75000"/>
                    <a:lumOff val="25000"/>
                  </a:schemeClr>
                </a:solidFill>
              </a:rPr>
              <a:t>their work. Staying standing reduces </a:t>
            </a:r>
            <a:r>
              <a:rPr lang="en-AU" sz="1200" dirty="0">
                <a:solidFill>
                  <a:schemeClr val="tx1">
                    <a:lumMod val="75000"/>
                    <a:lumOff val="25000"/>
                  </a:schemeClr>
                </a:solidFill>
              </a:rPr>
              <a:t>the</a:t>
            </a:r>
            <a:r>
              <a:rPr lang="en-AU" sz="1200">
                <a:solidFill>
                  <a:schemeClr val="tx1">
                    <a:lumMod val="75000"/>
                    <a:lumOff val="25000"/>
                  </a:schemeClr>
                </a:solidFill>
              </a:rPr>
              <a:t> </a:t>
            </a:r>
            <a:r>
              <a:rPr lang="en-AU" sz="1200" dirty="0">
                <a:solidFill>
                  <a:schemeClr val="tx1">
                    <a:lumMod val="75000"/>
                    <a:lumOff val="25000"/>
                  </a:schemeClr>
                </a:solidFill>
              </a:rPr>
              <a:t>risk of rambling or loss </a:t>
            </a:r>
            <a:r>
              <a:rPr lang="en-AU" sz="1200">
                <a:solidFill>
                  <a:schemeClr val="tx1">
                    <a:lumMod val="75000"/>
                    <a:lumOff val="25000"/>
                  </a:schemeClr>
                </a:solidFill>
              </a:rPr>
              <a:t>of focus.</a:t>
            </a:r>
            <a:r>
              <a:rPr lang="en-AU" sz="1200" dirty="0">
                <a:solidFill>
                  <a:schemeClr val="tx1">
                    <a:lumMod val="75000"/>
                    <a:lumOff val="25000"/>
                  </a:schemeClr>
                </a:solidFill>
              </a:rPr>
              <a:t> </a:t>
            </a:r>
            <a:r>
              <a:rPr lang="en-AU" sz="1200">
                <a:solidFill>
                  <a:schemeClr val="tx1">
                    <a:lumMod val="75000"/>
                    <a:lumOff val="25000"/>
                  </a:schemeClr>
                </a:solidFill>
              </a:rPr>
              <a:t>If </a:t>
            </a:r>
            <a:r>
              <a:rPr lang="en-AU" sz="1200" dirty="0">
                <a:solidFill>
                  <a:schemeClr val="tx1">
                    <a:lumMod val="75000"/>
                    <a:lumOff val="25000"/>
                  </a:schemeClr>
                </a:solidFill>
              </a:rPr>
              <a:t>an issue requires further discussion, schedule a dedicated meeting.</a:t>
            </a:r>
            <a:r>
              <a:rPr lang="en-AU" sz="1200">
                <a:solidFill>
                  <a:schemeClr val="tx1">
                    <a:lumMod val="75000"/>
                    <a:lumOff val="25000"/>
                  </a:schemeClr>
                </a:solidFill>
              </a:rPr>
              <a:t> </a:t>
            </a:r>
            <a:endParaRPr lang="en-AU" sz="1200" dirty="0">
              <a:solidFill>
                <a:schemeClr val="tx1">
                  <a:lumMod val="75000"/>
                  <a:lumOff val="25000"/>
                </a:schemeClr>
              </a:solidFill>
            </a:endParaRPr>
          </a:p>
          <a:p>
            <a:pPr marL="171450" indent="-171450">
              <a:spcAft>
                <a:spcPts val="600"/>
              </a:spcAft>
              <a:buFont typeface="Arial" panose="020B0604020202020204" pitchFamily="34" charset="0"/>
              <a:buChar char="•"/>
            </a:pPr>
            <a:r>
              <a:rPr lang="en-AU" sz="1200" dirty="0">
                <a:solidFill>
                  <a:schemeClr val="tx1">
                    <a:lumMod val="75000"/>
                    <a:lumOff val="25000"/>
                  </a:schemeClr>
                </a:solidFill>
              </a:rPr>
              <a:t>Try to avoid introducing new ideas </a:t>
            </a:r>
            <a:r>
              <a:rPr lang="en-AU" sz="1200">
                <a:solidFill>
                  <a:schemeClr val="tx1">
                    <a:lumMod val="75000"/>
                    <a:lumOff val="25000"/>
                  </a:schemeClr>
                </a:solidFill>
              </a:rPr>
              <a:t>– that’s what </a:t>
            </a:r>
            <a:r>
              <a:rPr lang="en-AU" sz="1200" dirty="0">
                <a:solidFill>
                  <a:schemeClr val="tx1">
                    <a:lumMod val="75000"/>
                    <a:lumOff val="25000"/>
                  </a:schemeClr>
                </a:solidFill>
              </a:rPr>
              <a:t>sprint planning sessions are for.</a:t>
            </a:r>
          </a:p>
          <a:p>
            <a:pPr marL="171450" indent="-171450">
              <a:spcAft>
                <a:spcPts val="600"/>
              </a:spcAft>
              <a:buFont typeface="Arial" panose="020B0604020202020204" pitchFamily="34" charset="0"/>
              <a:buChar char="•"/>
            </a:pPr>
            <a:r>
              <a:rPr lang="en-AU" sz="1200" dirty="0">
                <a:solidFill>
                  <a:schemeClr val="tx1">
                    <a:lumMod val="75000"/>
                    <a:lumOff val="25000"/>
                  </a:schemeClr>
                </a:solidFill>
              </a:rPr>
              <a:t>The Kanban is great for capturing additional information to help your team work effectively together. Use the Kanban to capture useful reminders such as key dates, leave, extra-curricular commitments and other team learnings from sprint </a:t>
            </a:r>
            <a:r>
              <a:rPr lang="en-AU" sz="1200" dirty="0" err="1">
                <a:solidFill>
                  <a:schemeClr val="tx1">
                    <a:lumMod val="75000"/>
                    <a:lumOff val="25000"/>
                  </a:schemeClr>
                </a:solidFill>
              </a:rPr>
              <a:t>retros</a:t>
            </a:r>
            <a:r>
              <a:rPr lang="en-AU" sz="1200" dirty="0">
                <a:solidFill>
                  <a:schemeClr val="tx1">
                    <a:lumMod val="75000"/>
                    <a:lumOff val="25000"/>
                  </a:schemeClr>
                </a:solidFill>
              </a:rPr>
              <a:t> (e.g. ways of working, rules of engagement).</a:t>
            </a:r>
          </a:p>
          <a:p>
            <a:pPr marL="171450" indent="-171450">
              <a:spcAft>
                <a:spcPts val="600"/>
              </a:spcAft>
              <a:buFont typeface="Arial" panose="020B0604020202020204" pitchFamily="34" charset="0"/>
              <a:buChar char="•"/>
            </a:pPr>
            <a:r>
              <a:rPr lang="en-AU" sz="1200" dirty="0">
                <a:solidFill>
                  <a:schemeClr val="tx1">
                    <a:lumMod val="75000"/>
                    <a:lumOff val="25000"/>
                  </a:schemeClr>
                </a:solidFill>
              </a:rPr>
              <a:t>It can be helpful to divide the Kanban up into work streams to clarify responsibilities or priorities. For example, ‘stakeholder engagement’ and ‘research</a:t>
            </a:r>
            <a:r>
              <a:rPr lang="en-AU" sz="1200">
                <a:solidFill>
                  <a:schemeClr val="tx1">
                    <a:lumMod val="75000"/>
                    <a:lumOff val="25000"/>
                  </a:schemeClr>
                </a:solidFill>
              </a:rPr>
              <a:t>’ streams. </a:t>
            </a:r>
            <a:endParaRPr lang="en-AU" sz="1200" dirty="0">
              <a:solidFill>
                <a:schemeClr val="tx1">
                  <a:lumMod val="75000"/>
                  <a:lumOff val="25000"/>
                </a:schemeClr>
              </a:solidFill>
            </a:endParaRPr>
          </a:p>
        </p:txBody>
      </p:sp>
      <p:sp>
        <p:nvSpPr>
          <p:cNvPr id="66" name="Round Same Side Corner Rectangle 65"/>
          <p:cNvSpPr/>
          <p:nvPr/>
        </p:nvSpPr>
        <p:spPr>
          <a:xfrm>
            <a:off x="5395807" y="1306685"/>
            <a:ext cx="4575418" cy="420516"/>
          </a:xfrm>
          <a:prstGeom prst="round2SameRect">
            <a:avLst>
              <a:gd name="adj1" fmla="val 10948"/>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AU" sz="1400" dirty="0">
                <a:solidFill>
                  <a:schemeClr val="bg1"/>
                </a:solidFill>
                <a:latin typeface="Segoe UI Semibold" panose="020B0702040204020203" pitchFamily="34" charset="0"/>
                <a:cs typeface="Segoe UI Semibold" panose="020B0702040204020203" pitchFamily="34" charset="0"/>
              </a:rPr>
              <a:t>Tips and </a:t>
            </a:r>
            <a:r>
              <a:rPr lang="en-AU" sz="1400" dirty="0" smtClean="0">
                <a:solidFill>
                  <a:schemeClr val="bg1"/>
                </a:solidFill>
                <a:latin typeface="Segoe UI Semibold" panose="020B0702040204020203" pitchFamily="34" charset="0"/>
                <a:cs typeface="Segoe UI Semibold" panose="020B0702040204020203" pitchFamily="34" charset="0"/>
              </a:rPr>
              <a:t>tricks</a:t>
            </a:r>
            <a:endParaRPr lang="en-AU" sz="1400" baseline="30000" dirty="0">
              <a:solidFill>
                <a:schemeClr val="bg1"/>
              </a:solidFill>
              <a:latin typeface="Segoe UI Semibold" panose="020B0702040204020203" pitchFamily="34" charset="0"/>
              <a:cs typeface="Segoe UI Semibold" panose="020B0702040204020203" pitchFamily="34" charset="0"/>
            </a:endParaRPr>
          </a:p>
        </p:txBody>
      </p:sp>
      <p:grpSp>
        <p:nvGrpSpPr>
          <p:cNvPr id="3" name="Group 2"/>
          <p:cNvGrpSpPr/>
          <p:nvPr/>
        </p:nvGrpSpPr>
        <p:grpSpPr>
          <a:xfrm>
            <a:off x="832294" y="2058438"/>
            <a:ext cx="4161004" cy="717569"/>
            <a:chOff x="832294" y="2123754"/>
            <a:chExt cx="4161004" cy="717569"/>
          </a:xfrm>
        </p:grpSpPr>
        <p:sp>
          <p:nvSpPr>
            <p:cNvPr id="51" name="TextBox 50"/>
            <p:cNvSpPr txBox="1"/>
            <p:nvPr/>
          </p:nvSpPr>
          <p:spPr>
            <a:xfrm>
              <a:off x="1282782" y="2297872"/>
              <a:ext cx="3710516" cy="184666"/>
            </a:xfrm>
            <a:prstGeom prst="rect">
              <a:avLst/>
            </a:prstGeom>
            <a:noFill/>
          </p:spPr>
          <p:txBody>
            <a:bodyPr wrap="square" lIns="0" tIns="0" rIns="0" bIns="0" rtlCol="0">
              <a:spAutoFit/>
            </a:bodyPr>
            <a:lstStyle/>
            <a:p>
              <a:pPr marL="0" lvl="3"/>
              <a:r>
                <a:rPr lang="en-US" sz="1200" dirty="0" smtClean="0">
                  <a:solidFill>
                    <a:schemeClr val="tx1">
                      <a:lumMod val="75000"/>
                      <a:lumOff val="25000"/>
                    </a:schemeClr>
                  </a:solidFill>
                </a:rPr>
                <a:t>Agree a time for a recurring daily meeting. </a:t>
              </a:r>
              <a:endParaRPr lang="en-US" sz="1200" dirty="0">
                <a:solidFill>
                  <a:schemeClr val="tx1">
                    <a:lumMod val="75000"/>
                    <a:lumOff val="25000"/>
                  </a:schemeClr>
                </a:solidFill>
              </a:endParaRPr>
            </a:p>
          </p:txBody>
        </p:sp>
        <p:sp>
          <p:nvSpPr>
            <p:cNvPr id="69" name="TextBox 68"/>
            <p:cNvSpPr txBox="1"/>
            <p:nvPr/>
          </p:nvSpPr>
          <p:spPr>
            <a:xfrm>
              <a:off x="832294" y="2123754"/>
              <a:ext cx="324391" cy="717569"/>
            </a:xfrm>
            <a:prstGeom prst="rect">
              <a:avLst/>
            </a:prstGeom>
            <a:noFill/>
          </p:spPr>
          <p:txBody>
            <a:bodyPr wrap="square" lIns="0" tIns="0" rIns="0" bIns="0" rtlCol="0">
              <a:spAutoFit/>
            </a:bodyPr>
            <a:lstStyle/>
            <a:p>
              <a:pPr>
                <a:lnSpc>
                  <a:spcPct val="113000"/>
                </a:lnSpc>
                <a:spcAft>
                  <a:spcPts val="700"/>
                </a:spcAft>
              </a:pPr>
              <a:r>
                <a:rPr lang="en-AU" sz="4500" dirty="0" smtClean="0">
                  <a:solidFill>
                    <a:schemeClr val="accent4"/>
                  </a:solidFill>
                  <a:latin typeface="Segoe UI Semibold" panose="020B0702040204020203" pitchFamily="34" charset="0"/>
                  <a:cs typeface="Segoe UI Semibold" panose="020B0702040204020203" pitchFamily="34" charset="0"/>
                </a:rPr>
                <a:t>1</a:t>
              </a:r>
              <a:endParaRPr lang="en-AU" sz="4500" dirty="0">
                <a:solidFill>
                  <a:schemeClr val="accent4"/>
                </a:solidFill>
                <a:latin typeface="Segoe UI Semibold" panose="020B0702040204020203" pitchFamily="34" charset="0"/>
                <a:cs typeface="Segoe UI Semibold" panose="020B0702040204020203" pitchFamily="34" charset="0"/>
              </a:endParaRPr>
            </a:p>
          </p:txBody>
        </p:sp>
      </p:grpSp>
      <p:grpSp>
        <p:nvGrpSpPr>
          <p:cNvPr id="4" name="Group 3"/>
          <p:cNvGrpSpPr/>
          <p:nvPr/>
        </p:nvGrpSpPr>
        <p:grpSpPr>
          <a:xfrm>
            <a:off x="832294" y="2703157"/>
            <a:ext cx="4161002" cy="717569"/>
            <a:chOff x="832294" y="2746038"/>
            <a:chExt cx="4161002" cy="717569"/>
          </a:xfrm>
        </p:grpSpPr>
        <p:sp>
          <p:nvSpPr>
            <p:cNvPr id="52" name="TextBox 51"/>
            <p:cNvSpPr txBox="1"/>
            <p:nvPr/>
          </p:nvSpPr>
          <p:spPr>
            <a:xfrm>
              <a:off x="1282781" y="2920156"/>
              <a:ext cx="3710515" cy="369332"/>
            </a:xfrm>
            <a:prstGeom prst="rect">
              <a:avLst/>
            </a:prstGeom>
            <a:noFill/>
          </p:spPr>
          <p:txBody>
            <a:bodyPr wrap="square" lIns="0" tIns="0" rIns="0" bIns="0" rtlCol="0">
              <a:spAutoFit/>
            </a:bodyPr>
            <a:lstStyle/>
            <a:p>
              <a:pPr marL="0" lvl="3"/>
              <a:r>
                <a:rPr lang="en-US" sz="1200" dirty="0" smtClean="0">
                  <a:solidFill>
                    <a:schemeClr val="tx1">
                      <a:lumMod val="75000"/>
                      <a:lumOff val="25000"/>
                    </a:schemeClr>
                  </a:solidFill>
                </a:rPr>
                <a:t>Find a space to set up a Kanban board.  Project management should be visual!</a:t>
              </a:r>
              <a:endParaRPr lang="en-US" sz="1200" dirty="0">
                <a:solidFill>
                  <a:schemeClr val="tx1">
                    <a:lumMod val="75000"/>
                    <a:lumOff val="25000"/>
                  </a:schemeClr>
                </a:solidFill>
              </a:endParaRPr>
            </a:p>
          </p:txBody>
        </p:sp>
        <p:sp>
          <p:nvSpPr>
            <p:cNvPr id="70" name="TextBox 69"/>
            <p:cNvSpPr txBox="1"/>
            <p:nvPr/>
          </p:nvSpPr>
          <p:spPr>
            <a:xfrm>
              <a:off x="832294" y="2746038"/>
              <a:ext cx="324391" cy="717569"/>
            </a:xfrm>
            <a:prstGeom prst="rect">
              <a:avLst/>
            </a:prstGeom>
            <a:noFill/>
          </p:spPr>
          <p:txBody>
            <a:bodyPr wrap="square" lIns="0" tIns="0" rIns="0" bIns="0" rtlCol="0">
              <a:spAutoFit/>
            </a:bodyPr>
            <a:lstStyle/>
            <a:p>
              <a:pPr>
                <a:lnSpc>
                  <a:spcPct val="113000"/>
                </a:lnSpc>
                <a:spcAft>
                  <a:spcPts val="700"/>
                </a:spcAft>
              </a:pPr>
              <a:r>
                <a:rPr lang="en-AU" sz="4500" dirty="0">
                  <a:solidFill>
                    <a:schemeClr val="accent4"/>
                  </a:solidFill>
                  <a:latin typeface="Segoe UI Semibold" panose="020B0702040204020203" pitchFamily="34" charset="0"/>
                  <a:cs typeface="Segoe UI Semibold" panose="020B0702040204020203" pitchFamily="34" charset="0"/>
                </a:rPr>
                <a:t>2</a:t>
              </a:r>
            </a:p>
          </p:txBody>
        </p:sp>
      </p:grpSp>
      <p:grpSp>
        <p:nvGrpSpPr>
          <p:cNvPr id="5" name="Group 4"/>
          <p:cNvGrpSpPr/>
          <p:nvPr/>
        </p:nvGrpSpPr>
        <p:grpSpPr>
          <a:xfrm>
            <a:off x="832294" y="3347875"/>
            <a:ext cx="4161002" cy="782522"/>
            <a:chOff x="832294" y="3413191"/>
            <a:chExt cx="4161002" cy="782522"/>
          </a:xfrm>
        </p:grpSpPr>
        <p:sp>
          <p:nvSpPr>
            <p:cNvPr id="67" name="TextBox 66"/>
            <p:cNvSpPr txBox="1"/>
            <p:nvPr/>
          </p:nvSpPr>
          <p:spPr>
            <a:xfrm>
              <a:off x="1282781" y="3619786"/>
              <a:ext cx="3710515" cy="369332"/>
            </a:xfrm>
            <a:prstGeom prst="rect">
              <a:avLst/>
            </a:prstGeom>
            <a:noFill/>
          </p:spPr>
          <p:txBody>
            <a:bodyPr wrap="square" lIns="0" tIns="0" rIns="0" bIns="0" rtlCol="0">
              <a:spAutoFit/>
            </a:bodyPr>
            <a:lstStyle/>
            <a:p>
              <a:pPr marL="0" lvl="3"/>
              <a:r>
                <a:rPr lang="en-AU" sz="1200" dirty="0" smtClean="0">
                  <a:solidFill>
                    <a:schemeClr val="tx1">
                      <a:lumMod val="75000"/>
                      <a:lumOff val="25000"/>
                    </a:schemeClr>
                  </a:solidFill>
                </a:rPr>
                <a:t>Think </a:t>
              </a:r>
              <a:r>
                <a:rPr lang="en-AU" sz="1200" dirty="0">
                  <a:solidFill>
                    <a:schemeClr val="tx1">
                      <a:lumMod val="75000"/>
                      <a:lumOff val="25000"/>
                    </a:schemeClr>
                  </a:solidFill>
                </a:rPr>
                <a:t>about your day – what is achievable within the </a:t>
              </a:r>
              <a:r>
                <a:rPr lang="en-AU" sz="1200" dirty="0" smtClean="0">
                  <a:solidFill>
                    <a:schemeClr val="tx1">
                      <a:lumMod val="75000"/>
                      <a:lumOff val="25000"/>
                    </a:schemeClr>
                  </a:solidFill>
                </a:rPr>
                <a:t>timeframe </a:t>
              </a:r>
              <a:r>
                <a:rPr lang="en-AU" sz="1200" dirty="0">
                  <a:solidFill>
                    <a:schemeClr val="tx1">
                      <a:lumMod val="75000"/>
                      <a:lumOff val="25000"/>
                    </a:schemeClr>
                  </a:solidFill>
                </a:rPr>
                <a:t>you have? </a:t>
              </a:r>
              <a:r>
                <a:rPr lang="en-AU" sz="1200" dirty="0" smtClean="0">
                  <a:solidFill>
                    <a:schemeClr val="tx1">
                      <a:lumMod val="75000"/>
                      <a:lumOff val="25000"/>
                    </a:schemeClr>
                  </a:solidFill>
                </a:rPr>
                <a:t>What are the potential ‘blockers</a:t>
              </a:r>
              <a:r>
                <a:rPr lang="en-AU" sz="1200" baseline="30000" dirty="0" smtClean="0">
                  <a:solidFill>
                    <a:schemeClr val="tx1">
                      <a:lumMod val="75000"/>
                      <a:lumOff val="25000"/>
                    </a:schemeClr>
                  </a:solidFill>
                </a:rPr>
                <a:t>1</a:t>
              </a:r>
              <a:r>
                <a:rPr lang="en-AU" sz="1200" dirty="0" smtClean="0">
                  <a:solidFill>
                    <a:schemeClr val="tx1">
                      <a:lumMod val="75000"/>
                      <a:lumOff val="25000"/>
                    </a:schemeClr>
                  </a:solidFill>
                </a:rPr>
                <a:t>’?</a:t>
              </a:r>
              <a:endParaRPr lang="en-AU" sz="1200" dirty="0">
                <a:solidFill>
                  <a:schemeClr val="tx1">
                    <a:lumMod val="75000"/>
                    <a:lumOff val="25000"/>
                  </a:schemeClr>
                </a:solidFill>
              </a:endParaRPr>
            </a:p>
          </p:txBody>
        </p:sp>
        <p:sp>
          <p:nvSpPr>
            <p:cNvPr id="71" name="TextBox 70"/>
            <p:cNvSpPr txBox="1"/>
            <p:nvPr/>
          </p:nvSpPr>
          <p:spPr>
            <a:xfrm>
              <a:off x="832294" y="3413191"/>
              <a:ext cx="324391" cy="782522"/>
            </a:xfrm>
            <a:prstGeom prst="rect">
              <a:avLst/>
            </a:prstGeom>
            <a:noFill/>
          </p:spPr>
          <p:txBody>
            <a:bodyPr wrap="square" lIns="0" tIns="0" rIns="0" bIns="0" rtlCol="0">
              <a:spAutoFit/>
            </a:bodyPr>
            <a:lstStyle/>
            <a:p>
              <a:pPr>
                <a:lnSpc>
                  <a:spcPct val="113000"/>
                </a:lnSpc>
                <a:spcAft>
                  <a:spcPts val="700"/>
                </a:spcAft>
              </a:pPr>
              <a:r>
                <a:rPr lang="en-AU" sz="4500" dirty="0" smtClean="0">
                  <a:solidFill>
                    <a:schemeClr val="accent4"/>
                  </a:solidFill>
                  <a:latin typeface="Segoe UI Semibold" panose="020B0702040204020203" pitchFamily="34" charset="0"/>
                  <a:cs typeface="Segoe UI Semibold" panose="020B0702040204020203" pitchFamily="34" charset="0"/>
                </a:rPr>
                <a:t>3</a:t>
              </a:r>
              <a:endParaRPr lang="en-AU" sz="4500" dirty="0">
                <a:solidFill>
                  <a:schemeClr val="accent4"/>
                </a:solidFill>
                <a:latin typeface="Segoe UI Semibold" panose="020B0702040204020203" pitchFamily="34" charset="0"/>
                <a:cs typeface="Segoe UI Semibold" panose="020B0702040204020203" pitchFamily="34" charset="0"/>
              </a:endParaRPr>
            </a:p>
          </p:txBody>
        </p:sp>
      </p:grpSp>
      <p:grpSp>
        <p:nvGrpSpPr>
          <p:cNvPr id="17" name="Group 16"/>
          <p:cNvGrpSpPr/>
          <p:nvPr/>
        </p:nvGrpSpPr>
        <p:grpSpPr>
          <a:xfrm>
            <a:off x="694292" y="4800557"/>
            <a:ext cx="4027714" cy="974631"/>
            <a:chOff x="1366157" y="6063343"/>
            <a:chExt cx="4027714" cy="974631"/>
          </a:xfrm>
        </p:grpSpPr>
        <p:sp>
          <p:nvSpPr>
            <p:cNvPr id="18" name="Rounded Rectangle 17"/>
            <p:cNvSpPr/>
            <p:nvPr/>
          </p:nvSpPr>
          <p:spPr>
            <a:xfrm>
              <a:off x="1366157" y="6063343"/>
              <a:ext cx="4027714" cy="974631"/>
            </a:xfrm>
            <a:prstGeom prst="roundRect">
              <a:avLst>
                <a:gd name="adj" fmla="val 133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108000" rIns="108000" bIns="108000" rtlCol="0" anchor="ctr"/>
            <a:lstStyle/>
            <a:p>
              <a:r>
                <a:rPr lang="en-AU" sz="1200" dirty="0" smtClean="0">
                  <a:latin typeface="Segoe UI Semibold" panose="020B0702040204020203" pitchFamily="34" charset="0"/>
                  <a:cs typeface="Segoe UI Semibold" panose="020B0702040204020203" pitchFamily="34" charset="0"/>
                </a:rPr>
                <a:t>Your Kanban space </a:t>
              </a:r>
              <a:r>
                <a:rPr lang="en-AU" sz="1200" dirty="0">
                  <a:latin typeface="Segoe UI Semibold" panose="020B0702040204020203" pitchFamily="34" charset="0"/>
                  <a:cs typeface="Segoe UI Semibold" panose="020B0702040204020203" pitchFamily="34" charset="0"/>
                </a:rPr>
                <a:t>could be a whiteboard, free wall space or online platform if working remotely (e.g. Microsoft </a:t>
              </a:r>
              <a:r>
                <a:rPr lang="en-AU" sz="1200" dirty="0" smtClean="0">
                  <a:latin typeface="Segoe UI Semibold" panose="020B0702040204020203" pitchFamily="34" charset="0"/>
                  <a:cs typeface="Segoe UI Semibold" panose="020B0702040204020203" pitchFamily="34" charset="0"/>
                </a:rPr>
                <a:t>Teams)</a:t>
              </a:r>
            </a:p>
          </p:txBody>
        </p:sp>
        <p:grpSp>
          <p:nvGrpSpPr>
            <p:cNvPr id="19" name="Group 18"/>
            <p:cNvGrpSpPr/>
            <p:nvPr/>
          </p:nvGrpSpPr>
          <p:grpSpPr>
            <a:xfrm>
              <a:off x="1483904" y="6186584"/>
              <a:ext cx="524483" cy="524045"/>
              <a:chOff x="-2641600" y="1906588"/>
              <a:chExt cx="1897062" cy="1895475"/>
            </a:xfrm>
            <a:solidFill>
              <a:schemeClr val="bg1"/>
            </a:solidFill>
          </p:grpSpPr>
          <p:sp>
            <p:nvSpPr>
              <p:cNvPr id="21" name="Freeform 5"/>
              <p:cNvSpPr>
                <a:spLocks noEditPoints="1"/>
              </p:cNvSpPr>
              <p:nvPr/>
            </p:nvSpPr>
            <p:spPr bwMode="auto">
              <a:xfrm>
                <a:off x="-2641600" y="1906588"/>
                <a:ext cx="1897062" cy="1895475"/>
              </a:xfrm>
              <a:custGeom>
                <a:avLst/>
                <a:gdLst>
                  <a:gd name="T0" fmla="*/ 249 w 2390"/>
                  <a:gd name="T1" fmla="*/ 0 h 2388"/>
                  <a:gd name="T2" fmla="*/ 174 w 2390"/>
                  <a:gd name="T3" fmla="*/ 11 h 2388"/>
                  <a:gd name="T4" fmla="*/ 110 w 2390"/>
                  <a:gd name="T5" fmla="*/ 42 h 2388"/>
                  <a:gd name="T6" fmla="*/ 58 w 2390"/>
                  <a:gd name="T7" fmla="*/ 90 h 2388"/>
                  <a:gd name="T8" fmla="*/ 20 w 2390"/>
                  <a:gd name="T9" fmla="*/ 152 h 2388"/>
                  <a:gd name="T10" fmla="*/ 2 w 2390"/>
                  <a:gd name="T11" fmla="*/ 224 h 2388"/>
                  <a:gd name="T12" fmla="*/ 0 w 2390"/>
                  <a:gd name="T13" fmla="*/ 1642 h 2388"/>
                  <a:gd name="T14" fmla="*/ 11 w 2390"/>
                  <a:gd name="T15" fmla="*/ 1716 h 2388"/>
                  <a:gd name="T16" fmla="*/ 42 w 2390"/>
                  <a:gd name="T17" fmla="*/ 1780 h 2388"/>
                  <a:gd name="T18" fmla="*/ 90 w 2390"/>
                  <a:gd name="T19" fmla="*/ 1833 h 2388"/>
                  <a:gd name="T20" fmla="*/ 152 w 2390"/>
                  <a:gd name="T21" fmla="*/ 1870 h 2388"/>
                  <a:gd name="T22" fmla="*/ 224 w 2390"/>
                  <a:gd name="T23" fmla="*/ 1889 h 2388"/>
                  <a:gd name="T24" fmla="*/ 398 w 2390"/>
                  <a:gd name="T25" fmla="*/ 2338 h 2388"/>
                  <a:gd name="T26" fmla="*/ 400 w 2390"/>
                  <a:gd name="T27" fmla="*/ 2352 h 2388"/>
                  <a:gd name="T28" fmla="*/ 411 w 2390"/>
                  <a:gd name="T29" fmla="*/ 2371 h 2388"/>
                  <a:gd name="T30" fmla="*/ 429 w 2390"/>
                  <a:gd name="T31" fmla="*/ 2385 h 2388"/>
                  <a:gd name="T32" fmla="*/ 448 w 2390"/>
                  <a:gd name="T33" fmla="*/ 2388 h 2388"/>
                  <a:gd name="T34" fmla="*/ 467 w 2390"/>
                  <a:gd name="T35" fmla="*/ 2385 h 2388"/>
                  <a:gd name="T36" fmla="*/ 966 w 2390"/>
                  <a:gd name="T37" fmla="*/ 1891 h 2388"/>
                  <a:gd name="T38" fmla="*/ 2166 w 2390"/>
                  <a:gd name="T39" fmla="*/ 1889 h 2388"/>
                  <a:gd name="T40" fmla="*/ 2238 w 2390"/>
                  <a:gd name="T41" fmla="*/ 1870 h 2388"/>
                  <a:gd name="T42" fmla="*/ 2300 w 2390"/>
                  <a:gd name="T43" fmla="*/ 1833 h 2388"/>
                  <a:gd name="T44" fmla="*/ 2348 w 2390"/>
                  <a:gd name="T45" fmla="*/ 1780 h 2388"/>
                  <a:gd name="T46" fmla="*/ 2379 w 2390"/>
                  <a:gd name="T47" fmla="*/ 1716 h 2388"/>
                  <a:gd name="T48" fmla="*/ 2390 w 2390"/>
                  <a:gd name="T49" fmla="*/ 1642 h 2388"/>
                  <a:gd name="T50" fmla="*/ 2388 w 2390"/>
                  <a:gd name="T51" fmla="*/ 224 h 2388"/>
                  <a:gd name="T52" fmla="*/ 2370 w 2390"/>
                  <a:gd name="T53" fmla="*/ 152 h 2388"/>
                  <a:gd name="T54" fmla="*/ 2332 w 2390"/>
                  <a:gd name="T55" fmla="*/ 90 h 2388"/>
                  <a:gd name="T56" fmla="*/ 2280 w 2390"/>
                  <a:gd name="T57" fmla="*/ 42 h 2388"/>
                  <a:gd name="T58" fmla="*/ 2216 w 2390"/>
                  <a:gd name="T59" fmla="*/ 11 h 2388"/>
                  <a:gd name="T60" fmla="*/ 2141 w 2390"/>
                  <a:gd name="T61" fmla="*/ 0 h 2388"/>
                  <a:gd name="T62" fmla="*/ 2290 w 2390"/>
                  <a:gd name="T63" fmla="*/ 1642 h 2388"/>
                  <a:gd name="T64" fmla="*/ 2284 w 2390"/>
                  <a:gd name="T65" fmla="*/ 1687 h 2388"/>
                  <a:gd name="T66" fmla="*/ 2266 w 2390"/>
                  <a:gd name="T67" fmla="*/ 1726 h 2388"/>
                  <a:gd name="T68" fmla="*/ 2236 w 2390"/>
                  <a:gd name="T69" fmla="*/ 1757 h 2388"/>
                  <a:gd name="T70" fmla="*/ 2199 w 2390"/>
                  <a:gd name="T71" fmla="*/ 1779 h 2388"/>
                  <a:gd name="T72" fmla="*/ 2157 w 2390"/>
                  <a:gd name="T73" fmla="*/ 1791 h 2388"/>
                  <a:gd name="T74" fmla="*/ 946 w 2390"/>
                  <a:gd name="T75" fmla="*/ 1791 h 2388"/>
                  <a:gd name="T76" fmla="*/ 918 w 2390"/>
                  <a:gd name="T77" fmla="*/ 1799 h 2388"/>
                  <a:gd name="T78" fmla="*/ 498 w 2390"/>
                  <a:gd name="T79" fmla="*/ 1841 h 2388"/>
                  <a:gd name="T80" fmla="*/ 493 w 2390"/>
                  <a:gd name="T81" fmla="*/ 1822 h 2388"/>
                  <a:gd name="T82" fmla="*/ 476 w 2390"/>
                  <a:gd name="T83" fmla="*/ 1799 h 2388"/>
                  <a:gd name="T84" fmla="*/ 448 w 2390"/>
                  <a:gd name="T85" fmla="*/ 1791 h 2388"/>
                  <a:gd name="T86" fmla="*/ 233 w 2390"/>
                  <a:gd name="T87" fmla="*/ 1791 h 2388"/>
                  <a:gd name="T88" fmla="*/ 191 w 2390"/>
                  <a:gd name="T89" fmla="*/ 1779 h 2388"/>
                  <a:gd name="T90" fmla="*/ 154 w 2390"/>
                  <a:gd name="T91" fmla="*/ 1757 h 2388"/>
                  <a:gd name="T92" fmla="*/ 124 w 2390"/>
                  <a:gd name="T93" fmla="*/ 1726 h 2388"/>
                  <a:gd name="T94" fmla="*/ 106 w 2390"/>
                  <a:gd name="T95" fmla="*/ 1687 h 2388"/>
                  <a:gd name="T96" fmla="*/ 100 w 2390"/>
                  <a:gd name="T97" fmla="*/ 1642 h 2388"/>
                  <a:gd name="T98" fmla="*/ 100 w 2390"/>
                  <a:gd name="T99" fmla="*/ 233 h 2388"/>
                  <a:gd name="T100" fmla="*/ 112 w 2390"/>
                  <a:gd name="T101" fmla="*/ 191 h 2388"/>
                  <a:gd name="T102" fmla="*/ 134 w 2390"/>
                  <a:gd name="T103" fmla="*/ 154 h 2388"/>
                  <a:gd name="T104" fmla="*/ 165 w 2390"/>
                  <a:gd name="T105" fmla="*/ 124 h 2388"/>
                  <a:gd name="T106" fmla="*/ 204 w 2390"/>
                  <a:gd name="T107" fmla="*/ 106 h 2388"/>
                  <a:gd name="T108" fmla="*/ 249 w 2390"/>
                  <a:gd name="T109" fmla="*/ 100 h 2388"/>
                  <a:gd name="T110" fmla="*/ 2157 w 2390"/>
                  <a:gd name="T111" fmla="*/ 100 h 2388"/>
                  <a:gd name="T112" fmla="*/ 2199 w 2390"/>
                  <a:gd name="T113" fmla="*/ 112 h 2388"/>
                  <a:gd name="T114" fmla="*/ 2236 w 2390"/>
                  <a:gd name="T115" fmla="*/ 134 h 2388"/>
                  <a:gd name="T116" fmla="*/ 2266 w 2390"/>
                  <a:gd name="T117" fmla="*/ 165 h 2388"/>
                  <a:gd name="T118" fmla="*/ 2284 w 2390"/>
                  <a:gd name="T119" fmla="*/ 204 h 2388"/>
                  <a:gd name="T120" fmla="*/ 2290 w 2390"/>
                  <a:gd name="T121" fmla="*/ 249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0" h="2388">
                    <a:moveTo>
                      <a:pt x="2141" y="0"/>
                    </a:moveTo>
                    <a:lnTo>
                      <a:pt x="249" y="0"/>
                    </a:lnTo>
                    <a:lnTo>
                      <a:pt x="249" y="0"/>
                    </a:lnTo>
                    <a:lnTo>
                      <a:pt x="224" y="2"/>
                    </a:lnTo>
                    <a:lnTo>
                      <a:pt x="199" y="5"/>
                    </a:lnTo>
                    <a:lnTo>
                      <a:pt x="174" y="11"/>
                    </a:lnTo>
                    <a:lnTo>
                      <a:pt x="152" y="20"/>
                    </a:lnTo>
                    <a:lnTo>
                      <a:pt x="131" y="30"/>
                    </a:lnTo>
                    <a:lnTo>
                      <a:pt x="110" y="42"/>
                    </a:lnTo>
                    <a:lnTo>
                      <a:pt x="90" y="58"/>
                    </a:lnTo>
                    <a:lnTo>
                      <a:pt x="73" y="73"/>
                    </a:lnTo>
                    <a:lnTo>
                      <a:pt x="58" y="90"/>
                    </a:lnTo>
                    <a:lnTo>
                      <a:pt x="42" y="110"/>
                    </a:lnTo>
                    <a:lnTo>
                      <a:pt x="30" y="131"/>
                    </a:lnTo>
                    <a:lnTo>
                      <a:pt x="20" y="152"/>
                    </a:lnTo>
                    <a:lnTo>
                      <a:pt x="11" y="174"/>
                    </a:lnTo>
                    <a:lnTo>
                      <a:pt x="5" y="199"/>
                    </a:lnTo>
                    <a:lnTo>
                      <a:pt x="2" y="224"/>
                    </a:lnTo>
                    <a:lnTo>
                      <a:pt x="0" y="249"/>
                    </a:lnTo>
                    <a:lnTo>
                      <a:pt x="0" y="1642"/>
                    </a:lnTo>
                    <a:lnTo>
                      <a:pt x="0" y="1642"/>
                    </a:lnTo>
                    <a:lnTo>
                      <a:pt x="2" y="1667"/>
                    </a:lnTo>
                    <a:lnTo>
                      <a:pt x="5" y="1692"/>
                    </a:lnTo>
                    <a:lnTo>
                      <a:pt x="11" y="1716"/>
                    </a:lnTo>
                    <a:lnTo>
                      <a:pt x="20" y="1738"/>
                    </a:lnTo>
                    <a:lnTo>
                      <a:pt x="30" y="1760"/>
                    </a:lnTo>
                    <a:lnTo>
                      <a:pt x="42" y="1780"/>
                    </a:lnTo>
                    <a:lnTo>
                      <a:pt x="58" y="1800"/>
                    </a:lnTo>
                    <a:lnTo>
                      <a:pt x="73" y="1817"/>
                    </a:lnTo>
                    <a:lnTo>
                      <a:pt x="90" y="1833"/>
                    </a:lnTo>
                    <a:lnTo>
                      <a:pt x="110" y="1849"/>
                    </a:lnTo>
                    <a:lnTo>
                      <a:pt x="131" y="1861"/>
                    </a:lnTo>
                    <a:lnTo>
                      <a:pt x="152" y="1870"/>
                    </a:lnTo>
                    <a:lnTo>
                      <a:pt x="174" y="1880"/>
                    </a:lnTo>
                    <a:lnTo>
                      <a:pt x="199" y="1886"/>
                    </a:lnTo>
                    <a:lnTo>
                      <a:pt x="224" y="1889"/>
                    </a:lnTo>
                    <a:lnTo>
                      <a:pt x="249" y="1891"/>
                    </a:lnTo>
                    <a:lnTo>
                      <a:pt x="398" y="1891"/>
                    </a:lnTo>
                    <a:lnTo>
                      <a:pt x="398" y="2338"/>
                    </a:lnTo>
                    <a:lnTo>
                      <a:pt x="398" y="2338"/>
                    </a:lnTo>
                    <a:lnTo>
                      <a:pt x="398" y="2346"/>
                    </a:lnTo>
                    <a:lnTo>
                      <a:pt x="400" y="2352"/>
                    </a:lnTo>
                    <a:lnTo>
                      <a:pt x="403" y="2360"/>
                    </a:lnTo>
                    <a:lnTo>
                      <a:pt x="406" y="2366"/>
                    </a:lnTo>
                    <a:lnTo>
                      <a:pt x="411" y="2371"/>
                    </a:lnTo>
                    <a:lnTo>
                      <a:pt x="417" y="2377"/>
                    </a:lnTo>
                    <a:lnTo>
                      <a:pt x="422" y="2380"/>
                    </a:lnTo>
                    <a:lnTo>
                      <a:pt x="429" y="2385"/>
                    </a:lnTo>
                    <a:lnTo>
                      <a:pt x="429" y="2385"/>
                    </a:lnTo>
                    <a:lnTo>
                      <a:pt x="439" y="2386"/>
                    </a:lnTo>
                    <a:lnTo>
                      <a:pt x="448" y="2388"/>
                    </a:lnTo>
                    <a:lnTo>
                      <a:pt x="448" y="2388"/>
                    </a:lnTo>
                    <a:lnTo>
                      <a:pt x="457" y="2386"/>
                    </a:lnTo>
                    <a:lnTo>
                      <a:pt x="467" y="2385"/>
                    </a:lnTo>
                    <a:lnTo>
                      <a:pt x="476" y="2380"/>
                    </a:lnTo>
                    <a:lnTo>
                      <a:pt x="484" y="2374"/>
                    </a:lnTo>
                    <a:lnTo>
                      <a:pt x="966" y="1891"/>
                    </a:lnTo>
                    <a:lnTo>
                      <a:pt x="2141" y="1891"/>
                    </a:lnTo>
                    <a:lnTo>
                      <a:pt x="2141" y="1891"/>
                    </a:lnTo>
                    <a:lnTo>
                      <a:pt x="2166" y="1889"/>
                    </a:lnTo>
                    <a:lnTo>
                      <a:pt x="2191" y="1886"/>
                    </a:lnTo>
                    <a:lnTo>
                      <a:pt x="2216" y="1880"/>
                    </a:lnTo>
                    <a:lnTo>
                      <a:pt x="2238" y="1870"/>
                    </a:lnTo>
                    <a:lnTo>
                      <a:pt x="2259" y="1861"/>
                    </a:lnTo>
                    <a:lnTo>
                      <a:pt x="2280" y="1849"/>
                    </a:lnTo>
                    <a:lnTo>
                      <a:pt x="2300" y="1833"/>
                    </a:lnTo>
                    <a:lnTo>
                      <a:pt x="2317" y="1817"/>
                    </a:lnTo>
                    <a:lnTo>
                      <a:pt x="2332" y="1800"/>
                    </a:lnTo>
                    <a:lnTo>
                      <a:pt x="2348" y="1780"/>
                    </a:lnTo>
                    <a:lnTo>
                      <a:pt x="2360" y="1760"/>
                    </a:lnTo>
                    <a:lnTo>
                      <a:pt x="2370" y="1738"/>
                    </a:lnTo>
                    <a:lnTo>
                      <a:pt x="2379" y="1716"/>
                    </a:lnTo>
                    <a:lnTo>
                      <a:pt x="2385" y="1692"/>
                    </a:lnTo>
                    <a:lnTo>
                      <a:pt x="2388" y="1667"/>
                    </a:lnTo>
                    <a:lnTo>
                      <a:pt x="2390" y="1642"/>
                    </a:lnTo>
                    <a:lnTo>
                      <a:pt x="2390" y="249"/>
                    </a:lnTo>
                    <a:lnTo>
                      <a:pt x="2390" y="249"/>
                    </a:lnTo>
                    <a:lnTo>
                      <a:pt x="2388" y="224"/>
                    </a:lnTo>
                    <a:lnTo>
                      <a:pt x="2385" y="199"/>
                    </a:lnTo>
                    <a:lnTo>
                      <a:pt x="2379" y="174"/>
                    </a:lnTo>
                    <a:lnTo>
                      <a:pt x="2370" y="152"/>
                    </a:lnTo>
                    <a:lnTo>
                      <a:pt x="2360" y="131"/>
                    </a:lnTo>
                    <a:lnTo>
                      <a:pt x="2348" y="110"/>
                    </a:lnTo>
                    <a:lnTo>
                      <a:pt x="2332" y="90"/>
                    </a:lnTo>
                    <a:lnTo>
                      <a:pt x="2317" y="73"/>
                    </a:lnTo>
                    <a:lnTo>
                      <a:pt x="2300" y="58"/>
                    </a:lnTo>
                    <a:lnTo>
                      <a:pt x="2280" y="42"/>
                    </a:lnTo>
                    <a:lnTo>
                      <a:pt x="2259" y="30"/>
                    </a:lnTo>
                    <a:lnTo>
                      <a:pt x="2238" y="20"/>
                    </a:lnTo>
                    <a:lnTo>
                      <a:pt x="2216" y="11"/>
                    </a:lnTo>
                    <a:lnTo>
                      <a:pt x="2191" y="5"/>
                    </a:lnTo>
                    <a:lnTo>
                      <a:pt x="2166" y="2"/>
                    </a:lnTo>
                    <a:lnTo>
                      <a:pt x="2141" y="0"/>
                    </a:lnTo>
                    <a:lnTo>
                      <a:pt x="2141" y="0"/>
                    </a:lnTo>
                    <a:close/>
                    <a:moveTo>
                      <a:pt x="2290" y="1642"/>
                    </a:moveTo>
                    <a:lnTo>
                      <a:pt x="2290" y="1642"/>
                    </a:lnTo>
                    <a:lnTo>
                      <a:pt x="2290" y="1657"/>
                    </a:lnTo>
                    <a:lnTo>
                      <a:pt x="2287" y="1671"/>
                    </a:lnTo>
                    <a:lnTo>
                      <a:pt x="2284" y="1687"/>
                    </a:lnTo>
                    <a:lnTo>
                      <a:pt x="2278" y="1699"/>
                    </a:lnTo>
                    <a:lnTo>
                      <a:pt x="2272" y="1713"/>
                    </a:lnTo>
                    <a:lnTo>
                      <a:pt x="2266" y="1726"/>
                    </a:lnTo>
                    <a:lnTo>
                      <a:pt x="2256" y="1737"/>
                    </a:lnTo>
                    <a:lnTo>
                      <a:pt x="2247" y="1747"/>
                    </a:lnTo>
                    <a:lnTo>
                      <a:pt x="2236" y="1757"/>
                    </a:lnTo>
                    <a:lnTo>
                      <a:pt x="2225" y="1766"/>
                    </a:lnTo>
                    <a:lnTo>
                      <a:pt x="2213" y="1772"/>
                    </a:lnTo>
                    <a:lnTo>
                      <a:pt x="2199" y="1779"/>
                    </a:lnTo>
                    <a:lnTo>
                      <a:pt x="2186" y="1785"/>
                    </a:lnTo>
                    <a:lnTo>
                      <a:pt x="2171" y="1788"/>
                    </a:lnTo>
                    <a:lnTo>
                      <a:pt x="2157" y="1791"/>
                    </a:lnTo>
                    <a:lnTo>
                      <a:pt x="2141" y="1791"/>
                    </a:lnTo>
                    <a:lnTo>
                      <a:pt x="946" y="1791"/>
                    </a:lnTo>
                    <a:lnTo>
                      <a:pt x="946" y="1791"/>
                    </a:lnTo>
                    <a:lnTo>
                      <a:pt x="937" y="1793"/>
                    </a:lnTo>
                    <a:lnTo>
                      <a:pt x="927" y="1794"/>
                    </a:lnTo>
                    <a:lnTo>
                      <a:pt x="918" y="1799"/>
                    </a:lnTo>
                    <a:lnTo>
                      <a:pt x="910" y="1805"/>
                    </a:lnTo>
                    <a:lnTo>
                      <a:pt x="498" y="2219"/>
                    </a:lnTo>
                    <a:lnTo>
                      <a:pt x="498" y="1841"/>
                    </a:lnTo>
                    <a:lnTo>
                      <a:pt x="498" y="1841"/>
                    </a:lnTo>
                    <a:lnTo>
                      <a:pt x="496" y="1831"/>
                    </a:lnTo>
                    <a:lnTo>
                      <a:pt x="493" y="1822"/>
                    </a:lnTo>
                    <a:lnTo>
                      <a:pt x="490" y="1813"/>
                    </a:lnTo>
                    <a:lnTo>
                      <a:pt x="484" y="1805"/>
                    </a:lnTo>
                    <a:lnTo>
                      <a:pt x="476" y="1799"/>
                    </a:lnTo>
                    <a:lnTo>
                      <a:pt x="467" y="1796"/>
                    </a:lnTo>
                    <a:lnTo>
                      <a:pt x="457" y="1793"/>
                    </a:lnTo>
                    <a:lnTo>
                      <a:pt x="448" y="1791"/>
                    </a:lnTo>
                    <a:lnTo>
                      <a:pt x="249" y="1791"/>
                    </a:lnTo>
                    <a:lnTo>
                      <a:pt x="249" y="1791"/>
                    </a:lnTo>
                    <a:lnTo>
                      <a:pt x="233" y="1791"/>
                    </a:lnTo>
                    <a:lnTo>
                      <a:pt x="219" y="1788"/>
                    </a:lnTo>
                    <a:lnTo>
                      <a:pt x="204" y="1785"/>
                    </a:lnTo>
                    <a:lnTo>
                      <a:pt x="191" y="1779"/>
                    </a:lnTo>
                    <a:lnTo>
                      <a:pt x="177" y="1772"/>
                    </a:lnTo>
                    <a:lnTo>
                      <a:pt x="165" y="1766"/>
                    </a:lnTo>
                    <a:lnTo>
                      <a:pt x="154" y="1757"/>
                    </a:lnTo>
                    <a:lnTo>
                      <a:pt x="143" y="1747"/>
                    </a:lnTo>
                    <a:lnTo>
                      <a:pt x="134" y="1737"/>
                    </a:lnTo>
                    <a:lnTo>
                      <a:pt x="124" y="1726"/>
                    </a:lnTo>
                    <a:lnTo>
                      <a:pt x="118" y="1713"/>
                    </a:lnTo>
                    <a:lnTo>
                      <a:pt x="112" y="1699"/>
                    </a:lnTo>
                    <a:lnTo>
                      <a:pt x="106" y="1687"/>
                    </a:lnTo>
                    <a:lnTo>
                      <a:pt x="103" y="1671"/>
                    </a:lnTo>
                    <a:lnTo>
                      <a:pt x="100" y="1657"/>
                    </a:lnTo>
                    <a:lnTo>
                      <a:pt x="100" y="1642"/>
                    </a:lnTo>
                    <a:lnTo>
                      <a:pt x="100" y="249"/>
                    </a:lnTo>
                    <a:lnTo>
                      <a:pt x="100" y="249"/>
                    </a:lnTo>
                    <a:lnTo>
                      <a:pt x="100" y="233"/>
                    </a:lnTo>
                    <a:lnTo>
                      <a:pt x="103" y="219"/>
                    </a:lnTo>
                    <a:lnTo>
                      <a:pt x="106" y="204"/>
                    </a:lnTo>
                    <a:lnTo>
                      <a:pt x="112" y="191"/>
                    </a:lnTo>
                    <a:lnTo>
                      <a:pt x="118" y="177"/>
                    </a:lnTo>
                    <a:lnTo>
                      <a:pt x="124" y="165"/>
                    </a:lnTo>
                    <a:lnTo>
                      <a:pt x="134" y="154"/>
                    </a:lnTo>
                    <a:lnTo>
                      <a:pt x="143" y="143"/>
                    </a:lnTo>
                    <a:lnTo>
                      <a:pt x="154" y="134"/>
                    </a:lnTo>
                    <a:lnTo>
                      <a:pt x="165" y="124"/>
                    </a:lnTo>
                    <a:lnTo>
                      <a:pt x="177" y="118"/>
                    </a:lnTo>
                    <a:lnTo>
                      <a:pt x="191" y="112"/>
                    </a:lnTo>
                    <a:lnTo>
                      <a:pt x="204" y="106"/>
                    </a:lnTo>
                    <a:lnTo>
                      <a:pt x="219" y="103"/>
                    </a:lnTo>
                    <a:lnTo>
                      <a:pt x="233" y="100"/>
                    </a:lnTo>
                    <a:lnTo>
                      <a:pt x="249" y="100"/>
                    </a:lnTo>
                    <a:lnTo>
                      <a:pt x="2141" y="100"/>
                    </a:lnTo>
                    <a:lnTo>
                      <a:pt x="2141" y="100"/>
                    </a:lnTo>
                    <a:lnTo>
                      <a:pt x="2157" y="100"/>
                    </a:lnTo>
                    <a:lnTo>
                      <a:pt x="2171" y="103"/>
                    </a:lnTo>
                    <a:lnTo>
                      <a:pt x="2186" y="106"/>
                    </a:lnTo>
                    <a:lnTo>
                      <a:pt x="2199" y="112"/>
                    </a:lnTo>
                    <a:lnTo>
                      <a:pt x="2213" y="118"/>
                    </a:lnTo>
                    <a:lnTo>
                      <a:pt x="2225" y="124"/>
                    </a:lnTo>
                    <a:lnTo>
                      <a:pt x="2236" y="134"/>
                    </a:lnTo>
                    <a:lnTo>
                      <a:pt x="2247" y="143"/>
                    </a:lnTo>
                    <a:lnTo>
                      <a:pt x="2256" y="154"/>
                    </a:lnTo>
                    <a:lnTo>
                      <a:pt x="2266" y="165"/>
                    </a:lnTo>
                    <a:lnTo>
                      <a:pt x="2272" y="177"/>
                    </a:lnTo>
                    <a:lnTo>
                      <a:pt x="2278" y="191"/>
                    </a:lnTo>
                    <a:lnTo>
                      <a:pt x="2284" y="204"/>
                    </a:lnTo>
                    <a:lnTo>
                      <a:pt x="2287" y="219"/>
                    </a:lnTo>
                    <a:lnTo>
                      <a:pt x="2290" y="233"/>
                    </a:lnTo>
                    <a:lnTo>
                      <a:pt x="2290" y="249"/>
                    </a:lnTo>
                    <a:lnTo>
                      <a:pt x="2290" y="1642"/>
                    </a:lnTo>
                    <a:close/>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22" name="Line 6"/>
              <p:cNvSpPr>
                <a:spLocks noChangeShapeType="1"/>
              </p:cNvSpPr>
              <p:nvPr/>
            </p:nvSpPr>
            <p:spPr bwMode="auto">
              <a:xfrm>
                <a:off x="-2444750" y="19859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Line 7"/>
              <p:cNvSpPr>
                <a:spLocks noChangeShapeType="1"/>
              </p:cNvSpPr>
              <p:nvPr/>
            </p:nvSpPr>
            <p:spPr bwMode="auto">
              <a:xfrm>
                <a:off x="-2444750" y="19859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8"/>
              <p:cNvSpPr>
                <a:spLocks noEditPoints="1"/>
              </p:cNvSpPr>
              <p:nvPr/>
            </p:nvSpPr>
            <p:spPr bwMode="auto">
              <a:xfrm>
                <a:off x="-2049463" y="2143126"/>
                <a:ext cx="712787" cy="947738"/>
              </a:xfrm>
              <a:custGeom>
                <a:avLst/>
                <a:gdLst>
                  <a:gd name="T0" fmla="*/ 730 w 896"/>
                  <a:gd name="T1" fmla="*/ 99 h 1194"/>
                  <a:gd name="T2" fmla="*/ 655 w 896"/>
                  <a:gd name="T3" fmla="*/ 51 h 1194"/>
                  <a:gd name="T4" fmla="*/ 572 w 896"/>
                  <a:gd name="T5" fmla="*/ 18 h 1194"/>
                  <a:gd name="T6" fmla="*/ 485 w 896"/>
                  <a:gd name="T7" fmla="*/ 1 h 1194"/>
                  <a:gd name="T8" fmla="*/ 418 w 896"/>
                  <a:gd name="T9" fmla="*/ 1 h 1194"/>
                  <a:gd name="T10" fmla="*/ 333 w 896"/>
                  <a:gd name="T11" fmla="*/ 15 h 1194"/>
                  <a:gd name="T12" fmla="*/ 254 w 896"/>
                  <a:gd name="T13" fmla="*/ 45 h 1194"/>
                  <a:gd name="T14" fmla="*/ 180 w 896"/>
                  <a:gd name="T15" fmla="*/ 88 h 1194"/>
                  <a:gd name="T16" fmla="*/ 118 w 896"/>
                  <a:gd name="T17" fmla="*/ 146 h 1194"/>
                  <a:gd name="T18" fmla="*/ 67 w 896"/>
                  <a:gd name="T19" fmla="*/ 212 h 1194"/>
                  <a:gd name="T20" fmla="*/ 29 w 896"/>
                  <a:gd name="T21" fmla="*/ 287 h 1194"/>
                  <a:gd name="T22" fmla="*/ 6 w 896"/>
                  <a:gd name="T23" fmla="*/ 370 h 1194"/>
                  <a:gd name="T24" fmla="*/ 0 w 896"/>
                  <a:gd name="T25" fmla="*/ 436 h 1194"/>
                  <a:gd name="T26" fmla="*/ 11 w 896"/>
                  <a:gd name="T27" fmla="*/ 542 h 1194"/>
                  <a:gd name="T28" fmla="*/ 47 w 896"/>
                  <a:gd name="T29" fmla="*/ 640 h 1194"/>
                  <a:gd name="T30" fmla="*/ 104 w 896"/>
                  <a:gd name="T31" fmla="*/ 729 h 1194"/>
                  <a:gd name="T32" fmla="*/ 182 w 896"/>
                  <a:gd name="T33" fmla="*/ 802 h 1194"/>
                  <a:gd name="T34" fmla="*/ 221 w 896"/>
                  <a:gd name="T35" fmla="*/ 845 h 1194"/>
                  <a:gd name="T36" fmla="*/ 247 w 896"/>
                  <a:gd name="T37" fmla="*/ 923 h 1194"/>
                  <a:gd name="T38" fmla="*/ 249 w 896"/>
                  <a:gd name="T39" fmla="*/ 1091 h 1194"/>
                  <a:gd name="T40" fmla="*/ 263 w 896"/>
                  <a:gd name="T41" fmla="*/ 1139 h 1194"/>
                  <a:gd name="T42" fmla="*/ 288 w 896"/>
                  <a:gd name="T43" fmla="*/ 1172 h 1194"/>
                  <a:gd name="T44" fmla="*/ 330 w 896"/>
                  <a:gd name="T45" fmla="*/ 1192 h 1194"/>
                  <a:gd name="T46" fmla="*/ 558 w 896"/>
                  <a:gd name="T47" fmla="*/ 1194 h 1194"/>
                  <a:gd name="T48" fmla="*/ 594 w 896"/>
                  <a:gd name="T49" fmla="*/ 1181 h 1194"/>
                  <a:gd name="T50" fmla="*/ 635 w 896"/>
                  <a:gd name="T51" fmla="*/ 1141 h 1194"/>
                  <a:gd name="T52" fmla="*/ 647 w 896"/>
                  <a:gd name="T53" fmla="*/ 1105 h 1194"/>
                  <a:gd name="T54" fmla="*/ 649 w 896"/>
                  <a:gd name="T55" fmla="*/ 925 h 1194"/>
                  <a:gd name="T56" fmla="*/ 675 w 896"/>
                  <a:gd name="T57" fmla="*/ 845 h 1194"/>
                  <a:gd name="T58" fmla="*/ 716 w 896"/>
                  <a:gd name="T59" fmla="*/ 800 h 1194"/>
                  <a:gd name="T60" fmla="*/ 792 w 896"/>
                  <a:gd name="T61" fmla="*/ 730 h 1194"/>
                  <a:gd name="T62" fmla="*/ 848 w 896"/>
                  <a:gd name="T63" fmla="*/ 643 h 1194"/>
                  <a:gd name="T64" fmla="*/ 884 w 896"/>
                  <a:gd name="T65" fmla="*/ 547 h 1194"/>
                  <a:gd name="T66" fmla="*/ 896 w 896"/>
                  <a:gd name="T67" fmla="*/ 444 h 1194"/>
                  <a:gd name="T68" fmla="*/ 891 w 896"/>
                  <a:gd name="T69" fmla="*/ 379 h 1194"/>
                  <a:gd name="T70" fmla="*/ 870 w 896"/>
                  <a:gd name="T71" fmla="*/ 293 h 1194"/>
                  <a:gd name="T72" fmla="*/ 832 w 896"/>
                  <a:gd name="T73" fmla="*/ 216 h 1194"/>
                  <a:gd name="T74" fmla="*/ 779 w 896"/>
                  <a:gd name="T75" fmla="*/ 144 h 1194"/>
                  <a:gd name="T76" fmla="*/ 352 w 896"/>
                  <a:gd name="T77" fmla="*/ 1096 h 1194"/>
                  <a:gd name="T78" fmla="*/ 348 w 896"/>
                  <a:gd name="T79" fmla="*/ 995 h 1194"/>
                  <a:gd name="T80" fmla="*/ 657 w 896"/>
                  <a:gd name="T81" fmla="*/ 721 h 1194"/>
                  <a:gd name="T82" fmla="*/ 602 w 896"/>
                  <a:gd name="T83" fmla="*/ 775 h 1194"/>
                  <a:gd name="T84" fmla="*/ 558 w 896"/>
                  <a:gd name="T85" fmla="*/ 869 h 1194"/>
                  <a:gd name="T86" fmla="*/ 339 w 896"/>
                  <a:gd name="T87" fmla="*/ 869 h 1194"/>
                  <a:gd name="T88" fmla="*/ 294 w 896"/>
                  <a:gd name="T89" fmla="*/ 775 h 1194"/>
                  <a:gd name="T90" fmla="*/ 241 w 896"/>
                  <a:gd name="T91" fmla="*/ 722 h 1194"/>
                  <a:gd name="T92" fmla="*/ 180 w 896"/>
                  <a:gd name="T93" fmla="*/ 665 h 1194"/>
                  <a:gd name="T94" fmla="*/ 135 w 896"/>
                  <a:gd name="T95" fmla="*/ 597 h 1194"/>
                  <a:gd name="T96" fmla="*/ 107 w 896"/>
                  <a:gd name="T97" fmla="*/ 520 h 1194"/>
                  <a:gd name="T98" fmla="*/ 99 w 896"/>
                  <a:gd name="T99" fmla="*/ 438 h 1194"/>
                  <a:gd name="T100" fmla="*/ 117 w 896"/>
                  <a:gd name="T101" fmla="*/ 340 h 1194"/>
                  <a:gd name="T102" fmla="*/ 182 w 896"/>
                  <a:gd name="T103" fmla="*/ 225 h 1194"/>
                  <a:gd name="T104" fmla="*/ 283 w 896"/>
                  <a:gd name="T105" fmla="*/ 143 h 1194"/>
                  <a:gd name="T106" fmla="*/ 409 w 896"/>
                  <a:gd name="T107" fmla="*/ 101 h 1194"/>
                  <a:gd name="T108" fmla="*/ 448 w 896"/>
                  <a:gd name="T109" fmla="*/ 99 h 1194"/>
                  <a:gd name="T110" fmla="*/ 580 w 896"/>
                  <a:gd name="T111" fmla="*/ 125 h 1194"/>
                  <a:gd name="T112" fmla="*/ 694 w 896"/>
                  <a:gd name="T113" fmla="*/ 200 h 1194"/>
                  <a:gd name="T114" fmla="*/ 756 w 896"/>
                  <a:gd name="T115" fmla="*/ 281 h 1194"/>
                  <a:gd name="T116" fmla="*/ 795 w 896"/>
                  <a:gd name="T117" fmla="*/ 410 h 1194"/>
                  <a:gd name="T118" fmla="*/ 793 w 896"/>
                  <a:gd name="T119" fmla="*/ 485 h 1194"/>
                  <a:gd name="T120" fmla="*/ 776 w 896"/>
                  <a:gd name="T121" fmla="*/ 562 h 1194"/>
                  <a:gd name="T122" fmla="*/ 741 w 896"/>
                  <a:gd name="T123" fmla="*/ 634 h 1194"/>
                  <a:gd name="T124" fmla="*/ 688 w 896"/>
                  <a:gd name="T125" fmla="*/ 69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6" h="1194">
                    <a:moveTo>
                      <a:pt x="764" y="129"/>
                    </a:moveTo>
                    <a:lnTo>
                      <a:pt x="764" y="129"/>
                    </a:lnTo>
                    <a:lnTo>
                      <a:pt x="747" y="113"/>
                    </a:lnTo>
                    <a:lnTo>
                      <a:pt x="730" y="99"/>
                    </a:lnTo>
                    <a:lnTo>
                      <a:pt x="713" y="85"/>
                    </a:lnTo>
                    <a:lnTo>
                      <a:pt x="694" y="73"/>
                    </a:lnTo>
                    <a:lnTo>
                      <a:pt x="675" y="62"/>
                    </a:lnTo>
                    <a:lnTo>
                      <a:pt x="655" y="51"/>
                    </a:lnTo>
                    <a:lnTo>
                      <a:pt x="635" y="41"/>
                    </a:lnTo>
                    <a:lnTo>
                      <a:pt x="614" y="32"/>
                    </a:lnTo>
                    <a:lnTo>
                      <a:pt x="594" y="24"/>
                    </a:lnTo>
                    <a:lnTo>
                      <a:pt x="572" y="18"/>
                    </a:lnTo>
                    <a:lnTo>
                      <a:pt x="552" y="12"/>
                    </a:lnTo>
                    <a:lnTo>
                      <a:pt x="530" y="7"/>
                    </a:lnTo>
                    <a:lnTo>
                      <a:pt x="509" y="4"/>
                    </a:lnTo>
                    <a:lnTo>
                      <a:pt x="485" y="1"/>
                    </a:lnTo>
                    <a:lnTo>
                      <a:pt x="464" y="0"/>
                    </a:lnTo>
                    <a:lnTo>
                      <a:pt x="442" y="0"/>
                    </a:lnTo>
                    <a:lnTo>
                      <a:pt x="442" y="0"/>
                    </a:lnTo>
                    <a:lnTo>
                      <a:pt x="418" y="1"/>
                    </a:lnTo>
                    <a:lnTo>
                      <a:pt x="397" y="3"/>
                    </a:lnTo>
                    <a:lnTo>
                      <a:pt x="375" y="6"/>
                    </a:lnTo>
                    <a:lnTo>
                      <a:pt x="355" y="9"/>
                    </a:lnTo>
                    <a:lnTo>
                      <a:pt x="333" y="15"/>
                    </a:lnTo>
                    <a:lnTo>
                      <a:pt x="313" y="21"/>
                    </a:lnTo>
                    <a:lnTo>
                      <a:pt x="292" y="27"/>
                    </a:lnTo>
                    <a:lnTo>
                      <a:pt x="272" y="35"/>
                    </a:lnTo>
                    <a:lnTo>
                      <a:pt x="254" y="45"/>
                    </a:lnTo>
                    <a:lnTo>
                      <a:pt x="235" y="54"/>
                    </a:lnTo>
                    <a:lnTo>
                      <a:pt x="216" y="65"/>
                    </a:lnTo>
                    <a:lnTo>
                      <a:pt x="197" y="77"/>
                    </a:lnTo>
                    <a:lnTo>
                      <a:pt x="180" y="88"/>
                    </a:lnTo>
                    <a:lnTo>
                      <a:pt x="165" y="102"/>
                    </a:lnTo>
                    <a:lnTo>
                      <a:pt x="148" y="116"/>
                    </a:lnTo>
                    <a:lnTo>
                      <a:pt x="132" y="130"/>
                    </a:lnTo>
                    <a:lnTo>
                      <a:pt x="118" y="146"/>
                    </a:lnTo>
                    <a:lnTo>
                      <a:pt x="104" y="161"/>
                    </a:lnTo>
                    <a:lnTo>
                      <a:pt x="92" y="177"/>
                    </a:lnTo>
                    <a:lnTo>
                      <a:pt x="79" y="194"/>
                    </a:lnTo>
                    <a:lnTo>
                      <a:pt x="67" y="212"/>
                    </a:lnTo>
                    <a:lnTo>
                      <a:pt x="56" y="230"/>
                    </a:lnTo>
                    <a:lnTo>
                      <a:pt x="47" y="248"/>
                    </a:lnTo>
                    <a:lnTo>
                      <a:pt x="37" y="268"/>
                    </a:lnTo>
                    <a:lnTo>
                      <a:pt x="29" y="287"/>
                    </a:lnTo>
                    <a:lnTo>
                      <a:pt x="22" y="307"/>
                    </a:lnTo>
                    <a:lnTo>
                      <a:pt x="15" y="328"/>
                    </a:lnTo>
                    <a:lnTo>
                      <a:pt x="11" y="349"/>
                    </a:lnTo>
                    <a:lnTo>
                      <a:pt x="6" y="370"/>
                    </a:lnTo>
                    <a:lnTo>
                      <a:pt x="3" y="391"/>
                    </a:lnTo>
                    <a:lnTo>
                      <a:pt x="1" y="413"/>
                    </a:lnTo>
                    <a:lnTo>
                      <a:pt x="0" y="436"/>
                    </a:lnTo>
                    <a:lnTo>
                      <a:pt x="0" y="436"/>
                    </a:lnTo>
                    <a:lnTo>
                      <a:pt x="0" y="463"/>
                    </a:lnTo>
                    <a:lnTo>
                      <a:pt x="1" y="489"/>
                    </a:lnTo>
                    <a:lnTo>
                      <a:pt x="6" y="516"/>
                    </a:lnTo>
                    <a:lnTo>
                      <a:pt x="11" y="542"/>
                    </a:lnTo>
                    <a:lnTo>
                      <a:pt x="17" y="567"/>
                    </a:lnTo>
                    <a:lnTo>
                      <a:pt x="25" y="592"/>
                    </a:lnTo>
                    <a:lnTo>
                      <a:pt x="36" y="617"/>
                    </a:lnTo>
                    <a:lnTo>
                      <a:pt x="47" y="640"/>
                    </a:lnTo>
                    <a:lnTo>
                      <a:pt x="59" y="663"/>
                    </a:lnTo>
                    <a:lnTo>
                      <a:pt x="71" y="687"/>
                    </a:lnTo>
                    <a:lnTo>
                      <a:pt x="87" y="708"/>
                    </a:lnTo>
                    <a:lnTo>
                      <a:pt x="104" y="729"/>
                    </a:lnTo>
                    <a:lnTo>
                      <a:pt x="121" y="749"/>
                    </a:lnTo>
                    <a:lnTo>
                      <a:pt x="140" y="768"/>
                    </a:lnTo>
                    <a:lnTo>
                      <a:pt x="160" y="786"/>
                    </a:lnTo>
                    <a:lnTo>
                      <a:pt x="182" y="802"/>
                    </a:lnTo>
                    <a:lnTo>
                      <a:pt x="182" y="802"/>
                    </a:lnTo>
                    <a:lnTo>
                      <a:pt x="196" y="814"/>
                    </a:lnTo>
                    <a:lnTo>
                      <a:pt x="210" y="830"/>
                    </a:lnTo>
                    <a:lnTo>
                      <a:pt x="221" y="845"/>
                    </a:lnTo>
                    <a:lnTo>
                      <a:pt x="232" y="864"/>
                    </a:lnTo>
                    <a:lnTo>
                      <a:pt x="238" y="883"/>
                    </a:lnTo>
                    <a:lnTo>
                      <a:pt x="244" y="903"/>
                    </a:lnTo>
                    <a:lnTo>
                      <a:pt x="247" y="923"/>
                    </a:lnTo>
                    <a:lnTo>
                      <a:pt x="249" y="945"/>
                    </a:lnTo>
                    <a:lnTo>
                      <a:pt x="249" y="1075"/>
                    </a:lnTo>
                    <a:lnTo>
                      <a:pt x="249" y="1075"/>
                    </a:lnTo>
                    <a:lnTo>
                      <a:pt x="249" y="1091"/>
                    </a:lnTo>
                    <a:lnTo>
                      <a:pt x="250" y="1105"/>
                    </a:lnTo>
                    <a:lnTo>
                      <a:pt x="254" y="1117"/>
                    </a:lnTo>
                    <a:lnTo>
                      <a:pt x="258" y="1128"/>
                    </a:lnTo>
                    <a:lnTo>
                      <a:pt x="263" y="1139"/>
                    </a:lnTo>
                    <a:lnTo>
                      <a:pt x="268" y="1148"/>
                    </a:lnTo>
                    <a:lnTo>
                      <a:pt x="274" y="1158"/>
                    </a:lnTo>
                    <a:lnTo>
                      <a:pt x="280" y="1166"/>
                    </a:lnTo>
                    <a:lnTo>
                      <a:pt x="288" y="1172"/>
                    </a:lnTo>
                    <a:lnTo>
                      <a:pt x="296" y="1178"/>
                    </a:lnTo>
                    <a:lnTo>
                      <a:pt x="305" y="1183"/>
                    </a:lnTo>
                    <a:lnTo>
                      <a:pt x="313" y="1187"/>
                    </a:lnTo>
                    <a:lnTo>
                      <a:pt x="330" y="1192"/>
                    </a:lnTo>
                    <a:lnTo>
                      <a:pt x="348" y="1194"/>
                    </a:lnTo>
                    <a:lnTo>
                      <a:pt x="548" y="1194"/>
                    </a:lnTo>
                    <a:lnTo>
                      <a:pt x="548" y="1194"/>
                    </a:lnTo>
                    <a:lnTo>
                      <a:pt x="558" y="1194"/>
                    </a:lnTo>
                    <a:lnTo>
                      <a:pt x="568" y="1192"/>
                    </a:lnTo>
                    <a:lnTo>
                      <a:pt x="577" y="1189"/>
                    </a:lnTo>
                    <a:lnTo>
                      <a:pt x="586" y="1186"/>
                    </a:lnTo>
                    <a:lnTo>
                      <a:pt x="594" y="1181"/>
                    </a:lnTo>
                    <a:lnTo>
                      <a:pt x="604" y="1176"/>
                    </a:lnTo>
                    <a:lnTo>
                      <a:pt x="618" y="1164"/>
                    </a:lnTo>
                    <a:lnTo>
                      <a:pt x="630" y="1150"/>
                    </a:lnTo>
                    <a:lnTo>
                      <a:pt x="635" y="1141"/>
                    </a:lnTo>
                    <a:lnTo>
                      <a:pt x="639" y="1133"/>
                    </a:lnTo>
                    <a:lnTo>
                      <a:pt x="642" y="1124"/>
                    </a:lnTo>
                    <a:lnTo>
                      <a:pt x="646" y="1114"/>
                    </a:lnTo>
                    <a:lnTo>
                      <a:pt x="647" y="1105"/>
                    </a:lnTo>
                    <a:lnTo>
                      <a:pt x="647" y="1094"/>
                    </a:lnTo>
                    <a:lnTo>
                      <a:pt x="647" y="945"/>
                    </a:lnTo>
                    <a:lnTo>
                      <a:pt x="647" y="945"/>
                    </a:lnTo>
                    <a:lnTo>
                      <a:pt x="649" y="925"/>
                    </a:lnTo>
                    <a:lnTo>
                      <a:pt x="652" y="903"/>
                    </a:lnTo>
                    <a:lnTo>
                      <a:pt x="658" y="883"/>
                    </a:lnTo>
                    <a:lnTo>
                      <a:pt x="666" y="864"/>
                    </a:lnTo>
                    <a:lnTo>
                      <a:pt x="675" y="845"/>
                    </a:lnTo>
                    <a:lnTo>
                      <a:pt x="688" y="828"/>
                    </a:lnTo>
                    <a:lnTo>
                      <a:pt x="702" y="814"/>
                    </a:lnTo>
                    <a:lnTo>
                      <a:pt x="716" y="800"/>
                    </a:lnTo>
                    <a:lnTo>
                      <a:pt x="716" y="800"/>
                    </a:lnTo>
                    <a:lnTo>
                      <a:pt x="737" y="785"/>
                    </a:lnTo>
                    <a:lnTo>
                      <a:pt x="756" y="768"/>
                    </a:lnTo>
                    <a:lnTo>
                      <a:pt x="775" y="749"/>
                    </a:lnTo>
                    <a:lnTo>
                      <a:pt x="792" y="730"/>
                    </a:lnTo>
                    <a:lnTo>
                      <a:pt x="807" y="710"/>
                    </a:lnTo>
                    <a:lnTo>
                      <a:pt x="823" y="688"/>
                    </a:lnTo>
                    <a:lnTo>
                      <a:pt x="835" y="666"/>
                    </a:lnTo>
                    <a:lnTo>
                      <a:pt x="848" y="643"/>
                    </a:lnTo>
                    <a:lnTo>
                      <a:pt x="859" y="620"/>
                    </a:lnTo>
                    <a:lnTo>
                      <a:pt x="870" y="597"/>
                    </a:lnTo>
                    <a:lnTo>
                      <a:pt x="877" y="572"/>
                    </a:lnTo>
                    <a:lnTo>
                      <a:pt x="884" y="547"/>
                    </a:lnTo>
                    <a:lnTo>
                      <a:pt x="890" y="522"/>
                    </a:lnTo>
                    <a:lnTo>
                      <a:pt x="893" y="497"/>
                    </a:lnTo>
                    <a:lnTo>
                      <a:pt x="895" y="471"/>
                    </a:lnTo>
                    <a:lnTo>
                      <a:pt x="896" y="444"/>
                    </a:lnTo>
                    <a:lnTo>
                      <a:pt x="896" y="444"/>
                    </a:lnTo>
                    <a:lnTo>
                      <a:pt x="896" y="422"/>
                    </a:lnTo>
                    <a:lnTo>
                      <a:pt x="895" y="401"/>
                    </a:lnTo>
                    <a:lnTo>
                      <a:pt x="891" y="379"/>
                    </a:lnTo>
                    <a:lnTo>
                      <a:pt x="887" y="357"/>
                    </a:lnTo>
                    <a:lnTo>
                      <a:pt x="882" y="335"/>
                    </a:lnTo>
                    <a:lnTo>
                      <a:pt x="877" y="314"/>
                    </a:lnTo>
                    <a:lnTo>
                      <a:pt x="870" y="293"/>
                    </a:lnTo>
                    <a:lnTo>
                      <a:pt x="862" y="273"/>
                    </a:lnTo>
                    <a:lnTo>
                      <a:pt x="853" y="253"/>
                    </a:lnTo>
                    <a:lnTo>
                      <a:pt x="843" y="234"/>
                    </a:lnTo>
                    <a:lnTo>
                      <a:pt x="832" y="216"/>
                    </a:lnTo>
                    <a:lnTo>
                      <a:pt x="820" y="197"/>
                    </a:lnTo>
                    <a:lnTo>
                      <a:pt x="807" y="178"/>
                    </a:lnTo>
                    <a:lnTo>
                      <a:pt x="793" y="161"/>
                    </a:lnTo>
                    <a:lnTo>
                      <a:pt x="779" y="144"/>
                    </a:lnTo>
                    <a:lnTo>
                      <a:pt x="764" y="129"/>
                    </a:lnTo>
                    <a:lnTo>
                      <a:pt x="764" y="129"/>
                    </a:lnTo>
                    <a:close/>
                    <a:moveTo>
                      <a:pt x="352" y="1096"/>
                    </a:moveTo>
                    <a:lnTo>
                      <a:pt x="352" y="1096"/>
                    </a:lnTo>
                    <a:lnTo>
                      <a:pt x="350" y="1091"/>
                    </a:lnTo>
                    <a:lnTo>
                      <a:pt x="348" y="1085"/>
                    </a:lnTo>
                    <a:lnTo>
                      <a:pt x="348" y="1075"/>
                    </a:lnTo>
                    <a:lnTo>
                      <a:pt x="348" y="995"/>
                    </a:lnTo>
                    <a:lnTo>
                      <a:pt x="548" y="995"/>
                    </a:lnTo>
                    <a:lnTo>
                      <a:pt x="548" y="1094"/>
                    </a:lnTo>
                    <a:lnTo>
                      <a:pt x="352" y="1096"/>
                    </a:lnTo>
                    <a:close/>
                    <a:moveTo>
                      <a:pt x="657" y="721"/>
                    </a:moveTo>
                    <a:lnTo>
                      <a:pt x="657" y="721"/>
                    </a:lnTo>
                    <a:lnTo>
                      <a:pt x="636" y="738"/>
                    </a:lnTo>
                    <a:lnTo>
                      <a:pt x="619" y="755"/>
                    </a:lnTo>
                    <a:lnTo>
                      <a:pt x="602" y="775"/>
                    </a:lnTo>
                    <a:lnTo>
                      <a:pt x="588" y="797"/>
                    </a:lnTo>
                    <a:lnTo>
                      <a:pt x="576" y="820"/>
                    </a:lnTo>
                    <a:lnTo>
                      <a:pt x="566" y="844"/>
                    </a:lnTo>
                    <a:lnTo>
                      <a:pt x="558" y="869"/>
                    </a:lnTo>
                    <a:lnTo>
                      <a:pt x="552" y="895"/>
                    </a:lnTo>
                    <a:lnTo>
                      <a:pt x="344" y="895"/>
                    </a:lnTo>
                    <a:lnTo>
                      <a:pt x="344" y="895"/>
                    </a:lnTo>
                    <a:lnTo>
                      <a:pt x="339" y="869"/>
                    </a:lnTo>
                    <a:lnTo>
                      <a:pt x="331" y="844"/>
                    </a:lnTo>
                    <a:lnTo>
                      <a:pt x="320" y="820"/>
                    </a:lnTo>
                    <a:lnTo>
                      <a:pt x="308" y="797"/>
                    </a:lnTo>
                    <a:lnTo>
                      <a:pt x="294" y="775"/>
                    </a:lnTo>
                    <a:lnTo>
                      <a:pt x="278" y="757"/>
                    </a:lnTo>
                    <a:lnTo>
                      <a:pt x="260" y="738"/>
                    </a:lnTo>
                    <a:lnTo>
                      <a:pt x="241" y="722"/>
                    </a:lnTo>
                    <a:lnTo>
                      <a:pt x="241" y="722"/>
                    </a:lnTo>
                    <a:lnTo>
                      <a:pt x="224" y="708"/>
                    </a:lnTo>
                    <a:lnTo>
                      <a:pt x="208" y="694"/>
                    </a:lnTo>
                    <a:lnTo>
                      <a:pt x="194" y="680"/>
                    </a:lnTo>
                    <a:lnTo>
                      <a:pt x="180" y="665"/>
                    </a:lnTo>
                    <a:lnTo>
                      <a:pt x="168" y="649"/>
                    </a:lnTo>
                    <a:lnTo>
                      <a:pt x="155" y="632"/>
                    </a:lnTo>
                    <a:lnTo>
                      <a:pt x="145" y="615"/>
                    </a:lnTo>
                    <a:lnTo>
                      <a:pt x="135" y="597"/>
                    </a:lnTo>
                    <a:lnTo>
                      <a:pt x="127" y="578"/>
                    </a:lnTo>
                    <a:lnTo>
                      <a:pt x="120" y="559"/>
                    </a:lnTo>
                    <a:lnTo>
                      <a:pt x="113" y="539"/>
                    </a:lnTo>
                    <a:lnTo>
                      <a:pt x="107" y="520"/>
                    </a:lnTo>
                    <a:lnTo>
                      <a:pt x="104" y="500"/>
                    </a:lnTo>
                    <a:lnTo>
                      <a:pt x="101" y="480"/>
                    </a:lnTo>
                    <a:lnTo>
                      <a:pt x="99" y="458"/>
                    </a:lnTo>
                    <a:lnTo>
                      <a:pt x="99" y="438"/>
                    </a:lnTo>
                    <a:lnTo>
                      <a:pt x="99" y="438"/>
                    </a:lnTo>
                    <a:lnTo>
                      <a:pt x="103" y="404"/>
                    </a:lnTo>
                    <a:lnTo>
                      <a:pt x="107" y="371"/>
                    </a:lnTo>
                    <a:lnTo>
                      <a:pt x="117" y="340"/>
                    </a:lnTo>
                    <a:lnTo>
                      <a:pt x="129" y="309"/>
                    </a:lnTo>
                    <a:lnTo>
                      <a:pt x="145" y="279"/>
                    </a:lnTo>
                    <a:lnTo>
                      <a:pt x="162" y="251"/>
                    </a:lnTo>
                    <a:lnTo>
                      <a:pt x="182" y="225"/>
                    </a:lnTo>
                    <a:lnTo>
                      <a:pt x="204" y="202"/>
                    </a:lnTo>
                    <a:lnTo>
                      <a:pt x="229" y="180"/>
                    </a:lnTo>
                    <a:lnTo>
                      <a:pt x="255" y="160"/>
                    </a:lnTo>
                    <a:lnTo>
                      <a:pt x="283" y="143"/>
                    </a:lnTo>
                    <a:lnTo>
                      <a:pt x="313" y="127"/>
                    </a:lnTo>
                    <a:lnTo>
                      <a:pt x="344" y="116"/>
                    </a:lnTo>
                    <a:lnTo>
                      <a:pt x="376" y="107"/>
                    </a:lnTo>
                    <a:lnTo>
                      <a:pt x="409" y="101"/>
                    </a:lnTo>
                    <a:lnTo>
                      <a:pt x="443" y="99"/>
                    </a:lnTo>
                    <a:lnTo>
                      <a:pt x="443" y="99"/>
                    </a:lnTo>
                    <a:lnTo>
                      <a:pt x="448" y="99"/>
                    </a:lnTo>
                    <a:lnTo>
                      <a:pt x="448" y="99"/>
                    </a:lnTo>
                    <a:lnTo>
                      <a:pt x="482" y="101"/>
                    </a:lnTo>
                    <a:lnTo>
                      <a:pt x="516" y="105"/>
                    </a:lnTo>
                    <a:lnTo>
                      <a:pt x="549" y="113"/>
                    </a:lnTo>
                    <a:lnTo>
                      <a:pt x="580" y="125"/>
                    </a:lnTo>
                    <a:lnTo>
                      <a:pt x="611" y="139"/>
                    </a:lnTo>
                    <a:lnTo>
                      <a:pt x="641" y="157"/>
                    </a:lnTo>
                    <a:lnTo>
                      <a:pt x="667" y="177"/>
                    </a:lnTo>
                    <a:lnTo>
                      <a:pt x="694" y="200"/>
                    </a:lnTo>
                    <a:lnTo>
                      <a:pt x="694" y="200"/>
                    </a:lnTo>
                    <a:lnTo>
                      <a:pt x="717" y="225"/>
                    </a:lnTo>
                    <a:lnTo>
                      <a:pt x="737" y="253"/>
                    </a:lnTo>
                    <a:lnTo>
                      <a:pt x="756" y="281"/>
                    </a:lnTo>
                    <a:lnTo>
                      <a:pt x="770" y="312"/>
                    </a:lnTo>
                    <a:lnTo>
                      <a:pt x="781" y="343"/>
                    </a:lnTo>
                    <a:lnTo>
                      <a:pt x="790" y="376"/>
                    </a:lnTo>
                    <a:lnTo>
                      <a:pt x="795" y="410"/>
                    </a:lnTo>
                    <a:lnTo>
                      <a:pt x="797" y="444"/>
                    </a:lnTo>
                    <a:lnTo>
                      <a:pt x="797" y="444"/>
                    </a:lnTo>
                    <a:lnTo>
                      <a:pt x="797" y="464"/>
                    </a:lnTo>
                    <a:lnTo>
                      <a:pt x="793" y="485"/>
                    </a:lnTo>
                    <a:lnTo>
                      <a:pt x="792" y="505"/>
                    </a:lnTo>
                    <a:lnTo>
                      <a:pt x="787" y="525"/>
                    </a:lnTo>
                    <a:lnTo>
                      <a:pt x="783" y="544"/>
                    </a:lnTo>
                    <a:lnTo>
                      <a:pt x="776" y="562"/>
                    </a:lnTo>
                    <a:lnTo>
                      <a:pt x="769" y="581"/>
                    </a:lnTo>
                    <a:lnTo>
                      <a:pt x="761" y="600"/>
                    </a:lnTo>
                    <a:lnTo>
                      <a:pt x="750" y="617"/>
                    </a:lnTo>
                    <a:lnTo>
                      <a:pt x="741" y="634"/>
                    </a:lnTo>
                    <a:lnTo>
                      <a:pt x="728" y="649"/>
                    </a:lnTo>
                    <a:lnTo>
                      <a:pt x="716" y="665"/>
                    </a:lnTo>
                    <a:lnTo>
                      <a:pt x="703" y="680"/>
                    </a:lnTo>
                    <a:lnTo>
                      <a:pt x="688" y="694"/>
                    </a:lnTo>
                    <a:lnTo>
                      <a:pt x="674" y="708"/>
                    </a:lnTo>
                    <a:lnTo>
                      <a:pt x="657" y="721"/>
                    </a:lnTo>
                    <a:lnTo>
                      <a:pt x="657" y="721"/>
                    </a:lnTo>
                    <a:close/>
                  </a:path>
                </a:pathLst>
              </a:custGeom>
              <a:grpFill/>
              <a:ln>
                <a:noFill/>
              </a:ln>
            </p:spPr>
            <p:txBody>
              <a:bodyPr vert="horz" wrap="square" lIns="91440" tIns="45720" rIns="91440" bIns="45720" numCol="1" anchor="t" anchorCtr="0" compatLnSpc="1">
                <a:prstTxWarp prst="textNoShape">
                  <a:avLst/>
                </a:prstTxWarp>
              </a:bodyPr>
              <a:lstStyle/>
              <a:p>
                <a:endParaRPr lang="en-AU"/>
              </a:p>
            </p:txBody>
          </p:sp>
        </p:grpSp>
        <p:sp>
          <p:nvSpPr>
            <p:cNvPr id="20" name="Rectangle 19"/>
            <p:cNvSpPr/>
            <p:nvPr/>
          </p:nvSpPr>
          <p:spPr>
            <a:xfrm>
              <a:off x="1523086" y="6545192"/>
              <a:ext cx="603048" cy="461665"/>
            </a:xfrm>
            <a:prstGeom prst="rect">
              <a:avLst/>
            </a:prstGeom>
          </p:spPr>
          <p:txBody>
            <a:bodyPr wrap="square">
              <a:spAutoFit/>
            </a:bodyPr>
            <a:lstStyle/>
            <a:p>
              <a:r>
                <a:rPr lang="en-AU" sz="2400" dirty="0" smtClean="0">
                  <a:solidFill>
                    <a:schemeClr val="bg1">
                      <a:alpha val="48000"/>
                    </a:schemeClr>
                  </a:solidFill>
                </a:rPr>
                <a:t>TIP</a:t>
              </a:r>
              <a:endParaRPr lang="en-AU" sz="2400" dirty="0">
                <a:solidFill>
                  <a:schemeClr val="bg1">
                    <a:alpha val="48000"/>
                  </a:schemeClr>
                </a:solidFill>
              </a:endParaRPr>
            </a:p>
          </p:txBody>
        </p:sp>
      </p:grpSp>
      <p:sp>
        <p:nvSpPr>
          <p:cNvPr id="25" name="Footer Placeholder 2"/>
          <p:cNvSpPr>
            <a:spLocks noGrp="1"/>
          </p:cNvSpPr>
          <p:nvPr>
            <p:ph type="ftr" sz="quarter" idx="16"/>
          </p:nvPr>
        </p:nvSpPr>
        <p:spPr>
          <a:xfrm>
            <a:off x="586799" y="7124400"/>
            <a:ext cx="9014400" cy="435600"/>
          </a:xfrm>
        </p:spPr>
        <p:txBody>
          <a:bodyPr/>
          <a:lstStyle/>
          <a:p>
            <a:r>
              <a:rPr lang="en-US" sz="600" dirty="0" smtClean="0">
                <a:latin typeface="+mn-lt"/>
              </a:rPr>
              <a:t>1. A ‘blocker’ is an issue that is </a:t>
            </a:r>
            <a:r>
              <a:rPr lang="en-US" sz="600" i="1" dirty="0" smtClean="0">
                <a:latin typeface="+mn-lt"/>
              </a:rPr>
              <a:t>blocking</a:t>
            </a:r>
            <a:r>
              <a:rPr lang="en-US" sz="600" dirty="0" smtClean="0">
                <a:latin typeface="+mn-lt"/>
              </a:rPr>
              <a:t> progress or ability to complete a task i.e. back to back meetings, doctor’s appointment, delay in receiving data or availability of stakeholders. Accessed: </a:t>
            </a:r>
            <a:r>
              <a:rPr lang="en-AU" sz="600" dirty="0">
                <a:latin typeface="+mn-lt"/>
                <a:hlinkClick r:id="rId3"/>
              </a:rPr>
              <a:t>https://www.atlassian.com/agile/scrum/standups</a:t>
            </a:r>
            <a:endParaRPr lang="en-US" sz="600" dirty="0">
              <a:latin typeface="+mn-lt"/>
            </a:endParaRPr>
          </a:p>
        </p:txBody>
      </p:sp>
    </p:spTree>
    <p:extLst>
      <p:ext uri="{BB962C8B-B14F-4D97-AF65-F5344CB8AC3E}">
        <p14:creationId xmlns:p14="http://schemas.microsoft.com/office/powerpoint/2010/main" val="16432118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6"/>
          </p:nvPr>
        </p:nvSpPr>
        <p:spPr/>
        <p:txBody>
          <a:bodyPr/>
          <a:lstStyle/>
          <a:p>
            <a:endParaRPr lang="en-US" dirty="0"/>
          </a:p>
        </p:txBody>
      </p:sp>
      <p:sp>
        <p:nvSpPr>
          <p:cNvPr id="5" name="Title 5"/>
          <p:cNvSpPr txBox="1">
            <a:spLocks/>
          </p:cNvSpPr>
          <p:nvPr/>
        </p:nvSpPr>
        <p:spPr>
          <a:xfrm>
            <a:off x="1555656" y="313883"/>
            <a:ext cx="7553383" cy="657740"/>
          </a:xfrm>
          <a:prstGeom prst="rect">
            <a:avLst/>
          </a:prstGeom>
        </p:spPr>
        <p:txBody>
          <a:bodyPr vert="horz" lIns="0" tIns="0" rIns="0" bIns="0" rtlCol="0" anchor="ctr">
            <a:noAutofit/>
          </a:bodyPr>
          <a:lstStyle>
            <a:lvl1pPr algn="l" defTabSz="1007943" rtl="0" eaLnBrk="1" latinLnBrk="0" hangingPunct="1">
              <a:lnSpc>
                <a:spcPct val="110000"/>
              </a:lnSpc>
              <a:spcBef>
                <a:spcPct val="0"/>
              </a:spcBef>
              <a:buNone/>
              <a:defRPr sz="1800" kern="1200" baseline="0">
                <a:solidFill>
                  <a:schemeClr val="tx1">
                    <a:lumMod val="85000"/>
                    <a:lumOff val="15000"/>
                  </a:schemeClr>
                </a:solidFill>
                <a:latin typeface="Montserrat Light" panose="00000400000000000000" pitchFamily="50" charset="0"/>
                <a:ea typeface="+mj-ea"/>
                <a:cs typeface="+mj-cs"/>
              </a:defRPr>
            </a:lvl1pPr>
          </a:lstStyle>
          <a:p>
            <a:r>
              <a:rPr lang="en-AU" smtClean="0"/>
              <a:t>Sprint retrospectives</a:t>
            </a:r>
            <a:endParaRPr lang="en-US" dirty="0"/>
          </a:p>
        </p:txBody>
      </p:sp>
      <p:grpSp>
        <p:nvGrpSpPr>
          <p:cNvPr id="6" name="Group 5"/>
          <p:cNvGrpSpPr/>
          <p:nvPr/>
        </p:nvGrpSpPr>
        <p:grpSpPr>
          <a:xfrm>
            <a:off x="707782" y="308181"/>
            <a:ext cx="729545" cy="681111"/>
            <a:chOff x="707782" y="308181"/>
            <a:chExt cx="729545" cy="681111"/>
          </a:xfrm>
        </p:grpSpPr>
        <p:sp>
          <p:nvSpPr>
            <p:cNvPr id="7" name="Oval 6"/>
            <p:cNvSpPr/>
            <p:nvPr/>
          </p:nvSpPr>
          <p:spPr>
            <a:xfrm>
              <a:off x="707782" y="308181"/>
              <a:ext cx="729545" cy="681111"/>
            </a:xfrm>
            <a:prstGeom prst="ellipse">
              <a:avLst/>
            </a:prstGeom>
            <a:solidFill>
              <a:schemeClr val="accent5">
                <a:lumMod val="60000"/>
                <a:lumOff val="40000"/>
              </a:schemeClr>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AU" sz="1943" b="1" dirty="0">
                <a:solidFill>
                  <a:srgbClr val="3C3D3E"/>
                </a:solidFill>
                <a:latin typeface="Arial"/>
              </a:endParaRPr>
            </a:p>
          </p:txBody>
        </p:sp>
        <p:grpSp>
          <p:nvGrpSpPr>
            <p:cNvPr id="8" name="Group 7"/>
            <p:cNvGrpSpPr>
              <a:grpSpLocks noChangeAspect="1"/>
            </p:cNvGrpSpPr>
            <p:nvPr/>
          </p:nvGrpSpPr>
          <p:grpSpPr>
            <a:xfrm>
              <a:off x="868683" y="435083"/>
              <a:ext cx="407741" cy="393817"/>
              <a:chOff x="9523413" y="6567488"/>
              <a:chExt cx="1116013" cy="1077913"/>
            </a:xfrm>
            <a:solidFill>
              <a:schemeClr val="bg1"/>
            </a:solidFill>
          </p:grpSpPr>
          <p:sp>
            <p:nvSpPr>
              <p:cNvPr id="9" name="Freeform 75"/>
              <p:cNvSpPr>
                <a:spLocks/>
              </p:cNvSpPr>
              <p:nvPr/>
            </p:nvSpPr>
            <p:spPr bwMode="auto">
              <a:xfrm>
                <a:off x="9523413" y="6624638"/>
                <a:ext cx="604838" cy="1020763"/>
              </a:xfrm>
              <a:custGeom>
                <a:avLst/>
                <a:gdLst>
                  <a:gd name="T0" fmla="*/ 146 w 161"/>
                  <a:gd name="T1" fmla="*/ 241 h 272"/>
                  <a:gd name="T2" fmla="*/ 30 w 161"/>
                  <a:gd name="T3" fmla="*/ 141 h 272"/>
                  <a:gd name="T4" fmla="*/ 45 w 161"/>
                  <a:gd name="T5" fmla="*/ 74 h 272"/>
                  <a:gd name="T6" fmla="*/ 52 w 161"/>
                  <a:gd name="T7" fmla="*/ 96 h 272"/>
                  <a:gd name="T8" fmla="*/ 72 w 161"/>
                  <a:gd name="T9" fmla="*/ 52 h 272"/>
                  <a:gd name="T10" fmla="*/ 108 w 161"/>
                  <a:gd name="T11" fmla="*/ 3 h 272"/>
                  <a:gd name="T12" fmla="*/ 109 w 161"/>
                  <a:gd name="T13" fmla="*/ 2 h 272"/>
                  <a:gd name="T14" fmla="*/ 108 w 161"/>
                  <a:gd name="T15" fmla="*/ 3 h 272"/>
                  <a:gd name="T16" fmla="*/ 111 w 161"/>
                  <a:gd name="T17" fmla="*/ 0 h 272"/>
                  <a:gd name="T18" fmla="*/ 105 w 161"/>
                  <a:gd name="T19" fmla="*/ 4 h 272"/>
                  <a:gd name="T20" fmla="*/ 64 w 161"/>
                  <a:gd name="T21" fmla="*/ 18 h 272"/>
                  <a:gd name="T22" fmla="*/ 64 w 161"/>
                  <a:gd name="T23" fmla="*/ 18 h 272"/>
                  <a:gd name="T24" fmla="*/ 63 w 161"/>
                  <a:gd name="T25" fmla="*/ 18 h 272"/>
                  <a:gd name="T26" fmla="*/ 47 w 161"/>
                  <a:gd name="T27" fmla="*/ 22 h 272"/>
                  <a:gd name="T28" fmla="*/ 0 w 161"/>
                  <a:gd name="T29" fmla="*/ 27 h 272"/>
                  <a:gd name="T30" fmla="*/ 30 w 161"/>
                  <a:gd name="T31" fmla="*/ 50 h 272"/>
                  <a:gd name="T32" fmla="*/ 3 w 161"/>
                  <a:gd name="T33" fmla="*/ 144 h 272"/>
                  <a:gd name="T34" fmla="*/ 148 w 161"/>
                  <a:gd name="T35" fmla="*/ 267 h 272"/>
                  <a:gd name="T36" fmla="*/ 160 w 161"/>
                  <a:gd name="T37" fmla="*/ 253 h 272"/>
                  <a:gd name="T38" fmla="*/ 146 w 161"/>
                  <a:gd name="T39" fmla="*/ 24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272">
                    <a:moveTo>
                      <a:pt x="146" y="241"/>
                    </a:moveTo>
                    <a:cubicBezTo>
                      <a:pt x="87" y="244"/>
                      <a:pt x="35" y="200"/>
                      <a:pt x="30" y="141"/>
                    </a:cubicBezTo>
                    <a:cubicBezTo>
                      <a:pt x="27" y="117"/>
                      <a:pt x="33" y="93"/>
                      <a:pt x="45" y="74"/>
                    </a:cubicBezTo>
                    <a:cubicBezTo>
                      <a:pt x="52" y="96"/>
                      <a:pt x="52" y="96"/>
                      <a:pt x="52" y="96"/>
                    </a:cubicBezTo>
                    <a:cubicBezTo>
                      <a:pt x="52" y="96"/>
                      <a:pt x="56" y="76"/>
                      <a:pt x="72" y="52"/>
                    </a:cubicBezTo>
                    <a:cubicBezTo>
                      <a:pt x="87" y="28"/>
                      <a:pt x="102" y="10"/>
                      <a:pt x="108" y="3"/>
                    </a:cubicBezTo>
                    <a:cubicBezTo>
                      <a:pt x="109" y="2"/>
                      <a:pt x="109" y="2"/>
                      <a:pt x="109" y="2"/>
                    </a:cubicBezTo>
                    <a:cubicBezTo>
                      <a:pt x="109" y="2"/>
                      <a:pt x="109" y="2"/>
                      <a:pt x="108" y="3"/>
                    </a:cubicBezTo>
                    <a:cubicBezTo>
                      <a:pt x="110" y="1"/>
                      <a:pt x="111" y="0"/>
                      <a:pt x="111" y="0"/>
                    </a:cubicBezTo>
                    <a:cubicBezTo>
                      <a:pt x="105" y="4"/>
                      <a:pt x="105" y="4"/>
                      <a:pt x="105" y="4"/>
                    </a:cubicBezTo>
                    <a:cubicBezTo>
                      <a:pt x="98" y="7"/>
                      <a:pt x="83" y="12"/>
                      <a:pt x="64" y="18"/>
                    </a:cubicBezTo>
                    <a:cubicBezTo>
                      <a:pt x="64" y="18"/>
                      <a:pt x="64" y="18"/>
                      <a:pt x="64" y="18"/>
                    </a:cubicBezTo>
                    <a:cubicBezTo>
                      <a:pt x="64" y="18"/>
                      <a:pt x="63" y="18"/>
                      <a:pt x="63" y="18"/>
                    </a:cubicBezTo>
                    <a:cubicBezTo>
                      <a:pt x="58" y="19"/>
                      <a:pt x="53" y="21"/>
                      <a:pt x="47" y="22"/>
                    </a:cubicBezTo>
                    <a:cubicBezTo>
                      <a:pt x="19" y="29"/>
                      <a:pt x="0" y="27"/>
                      <a:pt x="0" y="27"/>
                    </a:cubicBezTo>
                    <a:cubicBezTo>
                      <a:pt x="30" y="50"/>
                      <a:pt x="30" y="50"/>
                      <a:pt x="30" y="50"/>
                    </a:cubicBezTo>
                    <a:cubicBezTo>
                      <a:pt x="10" y="76"/>
                      <a:pt x="0" y="109"/>
                      <a:pt x="3" y="144"/>
                    </a:cubicBezTo>
                    <a:cubicBezTo>
                      <a:pt x="10" y="217"/>
                      <a:pt x="74" y="272"/>
                      <a:pt x="148" y="267"/>
                    </a:cubicBezTo>
                    <a:cubicBezTo>
                      <a:pt x="148" y="267"/>
                      <a:pt x="161" y="266"/>
                      <a:pt x="160" y="253"/>
                    </a:cubicBezTo>
                    <a:cubicBezTo>
                      <a:pt x="159" y="240"/>
                      <a:pt x="146" y="241"/>
                      <a:pt x="146" y="2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Freeform 76"/>
              <p:cNvSpPr>
                <a:spLocks/>
              </p:cNvSpPr>
              <p:nvPr/>
            </p:nvSpPr>
            <p:spPr bwMode="auto">
              <a:xfrm>
                <a:off x="10012363" y="6567488"/>
                <a:ext cx="627063" cy="1006475"/>
              </a:xfrm>
              <a:custGeom>
                <a:avLst/>
                <a:gdLst>
                  <a:gd name="T0" fmla="*/ 162 w 167"/>
                  <a:gd name="T1" fmla="*/ 124 h 268"/>
                  <a:gd name="T2" fmla="*/ 12 w 167"/>
                  <a:gd name="T3" fmla="*/ 7 h 268"/>
                  <a:gd name="T4" fmla="*/ 1 w 167"/>
                  <a:gd name="T5" fmla="*/ 22 h 268"/>
                  <a:gd name="T6" fmla="*/ 16 w 167"/>
                  <a:gd name="T7" fmla="*/ 33 h 268"/>
                  <a:gd name="T8" fmla="*/ 136 w 167"/>
                  <a:gd name="T9" fmla="*/ 128 h 268"/>
                  <a:gd name="T10" fmla="*/ 121 w 167"/>
                  <a:gd name="T11" fmla="*/ 200 h 268"/>
                  <a:gd name="T12" fmla="*/ 113 w 167"/>
                  <a:gd name="T13" fmla="*/ 174 h 268"/>
                  <a:gd name="T14" fmla="*/ 92 w 167"/>
                  <a:gd name="T15" fmla="*/ 217 h 268"/>
                  <a:gd name="T16" fmla="*/ 52 w 167"/>
                  <a:gd name="T17" fmla="*/ 267 h 268"/>
                  <a:gd name="T18" fmla="*/ 51 w 167"/>
                  <a:gd name="T19" fmla="*/ 268 h 268"/>
                  <a:gd name="T20" fmla="*/ 52 w 167"/>
                  <a:gd name="T21" fmla="*/ 268 h 268"/>
                  <a:gd name="T22" fmla="*/ 52 w 167"/>
                  <a:gd name="T23" fmla="*/ 268 h 268"/>
                  <a:gd name="T24" fmla="*/ 52 w 167"/>
                  <a:gd name="T25" fmla="*/ 267 h 268"/>
                  <a:gd name="T26" fmla="*/ 103 w 167"/>
                  <a:gd name="T27" fmla="*/ 252 h 268"/>
                  <a:gd name="T28" fmla="*/ 105 w 167"/>
                  <a:gd name="T29" fmla="*/ 252 h 268"/>
                  <a:gd name="T30" fmla="*/ 107 w 167"/>
                  <a:gd name="T31" fmla="*/ 253 h 268"/>
                  <a:gd name="T32" fmla="*/ 111 w 167"/>
                  <a:gd name="T33" fmla="*/ 250 h 268"/>
                  <a:gd name="T34" fmla="*/ 114 w 167"/>
                  <a:gd name="T35" fmla="*/ 250 h 268"/>
                  <a:gd name="T36" fmla="*/ 161 w 167"/>
                  <a:gd name="T37" fmla="*/ 246 h 268"/>
                  <a:gd name="T38" fmla="*/ 135 w 167"/>
                  <a:gd name="T39" fmla="*/ 226 h 268"/>
                  <a:gd name="T40" fmla="*/ 162 w 167"/>
                  <a:gd name="T41" fmla="*/ 12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7" h="268">
                    <a:moveTo>
                      <a:pt x="162" y="124"/>
                    </a:moveTo>
                    <a:cubicBezTo>
                      <a:pt x="152" y="51"/>
                      <a:pt x="86" y="0"/>
                      <a:pt x="12" y="7"/>
                    </a:cubicBezTo>
                    <a:cubicBezTo>
                      <a:pt x="12" y="7"/>
                      <a:pt x="0" y="9"/>
                      <a:pt x="1" y="22"/>
                    </a:cubicBezTo>
                    <a:cubicBezTo>
                      <a:pt x="2" y="34"/>
                      <a:pt x="16" y="33"/>
                      <a:pt x="16" y="33"/>
                    </a:cubicBezTo>
                    <a:cubicBezTo>
                      <a:pt x="75" y="28"/>
                      <a:pt x="128" y="69"/>
                      <a:pt x="136" y="128"/>
                    </a:cubicBezTo>
                    <a:cubicBezTo>
                      <a:pt x="140" y="154"/>
                      <a:pt x="134" y="179"/>
                      <a:pt x="121" y="200"/>
                    </a:cubicBezTo>
                    <a:cubicBezTo>
                      <a:pt x="113" y="174"/>
                      <a:pt x="113" y="174"/>
                      <a:pt x="113" y="174"/>
                    </a:cubicBezTo>
                    <a:cubicBezTo>
                      <a:pt x="113" y="174"/>
                      <a:pt x="108" y="193"/>
                      <a:pt x="92" y="217"/>
                    </a:cubicBezTo>
                    <a:cubicBezTo>
                      <a:pt x="73" y="244"/>
                      <a:pt x="56" y="263"/>
                      <a:pt x="52" y="267"/>
                    </a:cubicBezTo>
                    <a:cubicBezTo>
                      <a:pt x="51" y="268"/>
                      <a:pt x="51" y="268"/>
                      <a:pt x="51" y="268"/>
                    </a:cubicBezTo>
                    <a:cubicBezTo>
                      <a:pt x="51" y="268"/>
                      <a:pt x="51" y="268"/>
                      <a:pt x="52" y="268"/>
                    </a:cubicBezTo>
                    <a:cubicBezTo>
                      <a:pt x="52" y="268"/>
                      <a:pt x="52" y="268"/>
                      <a:pt x="52" y="268"/>
                    </a:cubicBezTo>
                    <a:cubicBezTo>
                      <a:pt x="52" y="267"/>
                      <a:pt x="52" y="267"/>
                      <a:pt x="52" y="267"/>
                    </a:cubicBezTo>
                    <a:cubicBezTo>
                      <a:pt x="57" y="266"/>
                      <a:pt x="77" y="259"/>
                      <a:pt x="103" y="252"/>
                    </a:cubicBezTo>
                    <a:cubicBezTo>
                      <a:pt x="104" y="252"/>
                      <a:pt x="104" y="252"/>
                      <a:pt x="105" y="252"/>
                    </a:cubicBezTo>
                    <a:cubicBezTo>
                      <a:pt x="105" y="252"/>
                      <a:pt x="106" y="253"/>
                      <a:pt x="107" y="253"/>
                    </a:cubicBezTo>
                    <a:cubicBezTo>
                      <a:pt x="108" y="252"/>
                      <a:pt x="109" y="251"/>
                      <a:pt x="111" y="250"/>
                    </a:cubicBezTo>
                    <a:cubicBezTo>
                      <a:pt x="112" y="250"/>
                      <a:pt x="113" y="250"/>
                      <a:pt x="114" y="250"/>
                    </a:cubicBezTo>
                    <a:cubicBezTo>
                      <a:pt x="142" y="244"/>
                      <a:pt x="161" y="246"/>
                      <a:pt x="161" y="246"/>
                    </a:cubicBezTo>
                    <a:cubicBezTo>
                      <a:pt x="135" y="226"/>
                      <a:pt x="135" y="226"/>
                      <a:pt x="135" y="226"/>
                    </a:cubicBezTo>
                    <a:cubicBezTo>
                      <a:pt x="157" y="198"/>
                      <a:pt x="167" y="162"/>
                      <a:pt x="162"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sp>
        <p:nvSpPr>
          <p:cNvPr id="27" name="Content Placeholder 7"/>
          <p:cNvSpPr txBox="1">
            <a:spLocks/>
          </p:cNvSpPr>
          <p:nvPr/>
        </p:nvSpPr>
        <p:spPr>
          <a:xfrm>
            <a:off x="707781" y="1322040"/>
            <a:ext cx="4583160" cy="1336320"/>
          </a:xfrm>
          <a:prstGeom prst="rect">
            <a:avLst/>
          </a:prstGeom>
          <a:solidFill>
            <a:schemeClr val="bg1">
              <a:lumMod val="95000"/>
            </a:schemeClr>
          </a:solidFill>
        </p:spPr>
        <p:txBody>
          <a:bodyPr vert="horz" lIns="77712" tIns="77712" rIns="77712" bIns="77712" rtlCol="0" anchor="t">
            <a:noAutofit/>
          </a:bodyPr>
          <a:lstStyle>
            <a:defPPr>
              <a:defRPr lang="en-US"/>
            </a:defPPr>
            <a:lvl1pPr marL="228600" indent="-228600" algn="l" defTabSz="457200" rtl="0" eaLnBrk="1" latinLnBrk="0" hangingPunct="1">
              <a:buFont typeface="+mj-lt"/>
              <a:buAutoNum type="arabicPeriod"/>
              <a:defRPr sz="6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spcAft>
                <a:spcPts val="600"/>
              </a:spcAft>
              <a:buNone/>
            </a:pPr>
            <a:r>
              <a:rPr lang="en-AU" sz="1400" dirty="0" smtClean="0">
                <a:solidFill>
                  <a:schemeClr val="accent5">
                    <a:lumMod val="75000"/>
                  </a:schemeClr>
                </a:solidFill>
                <a:latin typeface="Segoe UI Semibold" panose="020B0702040204020203" pitchFamily="34" charset="0"/>
                <a:cs typeface="Segoe UI Semibold" panose="020B0702040204020203" pitchFamily="34" charset="0"/>
              </a:rPr>
              <a:t>Purpose</a:t>
            </a:r>
          </a:p>
          <a:p>
            <a:pPr marL="0" indent="0">
              <a:spcAft>
                <a:spcPts val="600"/>
              </a:spcAft>
              <a:buNone/>
            </a:pPr>
            <a:r>
              <a:rPr lang="en-AU" sz="1200" spc="22" dirty="0" smtClean="0">
                <a:solidFill>
                  <a:schemeClr val="tx1">
                    <a:lumMod val="75000"/>
                    <a:lumOff val="25000"/>
                  </a:schemeClr>
                </a:solidFill>
                <a:latin typeface="Segoe UI Semibold" panose="020B0702040204020203" pitchFamily="34" charset="0"/>
                <a:cs typeface="Segoe UI Semibold" panose="020B0702040204020203" pitchFamily="34" charset="0"/>
              </a:rPr>
              <a:t>Sprint retrospectives </a:t>
            </a:r>
            <a:r>
              <a:rPr lang="en-AU" sz="1200" spc="22" dirty="0" smtClean="0">
                <a:solidFill>
                  <a:schemeClr val="tx1">
                    <a:lumMod val="75000"/>
                    <a:lumOff val="25000"/>
                  </a:schemeClr>
                </a:solidFill>
              </a:rPr>
              <a:t>are recurring meetings for the delivery team to come together and discuss what worked well and not so well at the end of a sprint. The structure of the meeting allows teams to reflect on collective and individual performance, and consider what can be improved in the future. </a:t>
            </a:r>
            <a:endParaRPr lang="en-US" sz="1200" spc="22" dirty="0">
              <a:solidFill>
                <a:schemeClr val="tx1">
                  <a:lumMod val="75000"/>
                  <a:lumOff val="25000"/>
                </a:schemeClr>
              </a:solidFill>
            </a:endParaRPr>
          </a:p>
        </p:txBody>
      </p:sp>
      <p:grpSp>
        <p:nvGrpSpPr>
          <p:cNvPr id="28" name="Group 27"/>
          <p:cNvGrpSpPr/>
          <p:nvPr/>
        </p:nvGrpSpPr>
        <p:grpSpPr>
          <a:xfrm>
            <a:off x="1650674" y="2721394"/>
            <a:ext cx="2697375" cy="983498"/>
            <a:chOff x="5840990" y="1957169"/>
            <a:chExt cx="3038836" cy="1107999"/>
          </a:xfrm>
        </p:grpSpPr>
        <p:sp>
          <p:nvSpPr>
            <p:cNvPr id="29" name="Freeform 50"/>
            <p:cNvSpPr>
              <a:spLocks noEditPoints="1"/>
            </p:cNvSpPr>
            <p:nvPr/>
          </p:nvSpPr>
          <p:spPr bwMode="auto">
            <a:xfrm>
              <a:off x="6076875" y="2390986"/>
              <a:ext cx="693903" cy="464880"/>
            </a:xfrm>
            <a:custGeom>
              <a:avLst/>
              <a:gdLst>
                <a:gd name="T0" fmla="*/ 338 w 495"/>
                <a:gd name="T1" fmla="*/ 84 h 340"/>
                <a:gd name="T2" fmla="*/ 338 w 495"/>
                <a:gd name="T3" fmla="*/ 83 h 340"/>
                <a:gd name="T4" fmla="*/ 394 w 495"/>
                <a:gd name="T5" fmla="*/ 37 h 340"/>
                <a:gd name="T6" fmla="*/ 450 w 495"/>
                <a:gd name="T7" fmla="*/ 99 h 340"/>
                <a:gd name="T8" fmla="*/ 394 w 495"/>
                <a:gd name="T9" fmla="*/ 152 h 340"/>
                <a:gd name="T10" fmla="*/ 338 w 495"/>
                <a:gd name="T11" fmla="*/ 89 h 340"/>
                <a:gd name="T12" fmla="*/ 338 w 495"/>
                <a:gd name="T13" fmla="*/ 84 h 340"/>
                <a:gd name="T14" fmla="*/ 495 w 495"/>
                <a:gd name="T15" fmla="*/ 251 h 340"/>
                <a:gd name="T16" fmla="*/ 394 w 495"/>
                <a:gd name="T17" fmla="*/ 163 h 340"/>
                <a:gd name="T18" fmla="*/ 346 w 495"/>
                <a:gd name="T19" fmla="*/ 175 h 340"/>
                <a:gd name="T20" fmla="*/ 397 w 495"/>
                <a:gd name="T21" fmla="*/ 281 h 340"/>
                <a:gd name="T22" fmla="*/ 395 w 495"/>
                <a:gd name="T23" fmla="*/ 306 h 340"/>
                <a:gd name="T24" fmla="*/ 484 w 495"/>
                <a:gd name="T25" fmla="*/ 291 h 340"/>
                <a:gd name="T26" fmla="*/ 495 w 495"/>
                <a:gd name="T27" fmla="*/ 251 h 340"/>
                <a:gd name="T28" fmla="*/ 101 w 495"/>
                <a:gd name="T29" fmla="*/ 152 h 340"/>
                <a:gd name="T30" fmla="*/ 157 w 495"/>
                <a:gd name="T31" fmla="*/ 89 h 340"/>
                <a:gd name="T32" fmla="*/ 101 w 495"/>
                <a:gd name="T33" fmla="*/ 37 h 340"/>
                <a:gd name="T34" fmla="*/ 45 w 495"/>
                <a:gd name="T35" fmla="*/ 99 h 340"/>
                <a:gd name="T36" fmla="*/ 101 w 495"/>
                <a:gd name="T37" fmla="*/ 152 h 340"/>
                <a:gd name="T38" fmla="*/ 149 w 495"/>
                <a:gd name="T39" fmla="*/ 175 h 340"/>
                <a:gd name="T40" fmla="*/ 101 w 495"/>
                <a:gd name="T41" fmla="*/ 163 h 340"/>
                <a:gd name="T42" fmla="*/ 0 w 495"/>
                <a:gd name="T43" fmla="*/ 251 h 340"/>
                <a:gd name="T44" fmla="*/ 10 w 495"/>
                <a:gd name="T45" fmla="*/ 291 h 340"/>
                <a:gd name="T46" fmla="*/ 100 w 495"/>
                <a:gd name="T47" fmla="*/ 306 h 340"/>
                <a:gd name="T48" fmla="*/ 98 w 495"/>
                <a:gd name="T49" fmla="*/ 281 h 340"/>
                <a:gd name="T50" fmla="*/ 149 w 495"/>
                <a:gd name="T51" fmla="*/ 175 h 340"/>
                <a:gd name="T52" fmla="*/ 247 w 495"/>
                <a:gd name="T53" fmla="*/ 145 h 340"/>
                <a:gd name="T54" fmla="*/ 320 w 495"/>
                <a:gd name="T55" fmla="*/ 73 h 340"/>
                <a:gd name="T56" fmla="*/ 247 w 495"/>
                <a:gd name="T57" fmla="*/ 0 h 340"/>
                <a:gd name="T58" fmla="*/ 175 w 495"/>
                <a:gd name="T59" fmla="*/ 73 h 340"/>
                <a:gd name="T60" fmla="*/ 247 w 495"/>
                <a:gd name="T61" fmla="*/ 145 h 340"/>
                <a:gd name="T62" fmla="*/ 378 w 495"/>
                <a:gd name="T63" fmla="*/ 281 h 340"/>
                <a:gd name="T64" fmla="*/ 247 w 495"/>
                <a:gd name="T65" fmla="*/ 160 h 340"/>
                <a:gd name="T66" fmla="*/ 117 w 495"/>
                <a:gd name="T67" fmla="*/ 281 h 340"/>
                <a:gd name="T68" fmla="*/ 130 w 495"/>
                <a:gd name="T69" fmla="*/ 335 h 340"/>
                <a:gd name="T70" fmla="*/ 247 w 495"/>
                <a:gd name="T71" fmla="*/ 340 h 340"/>
                <a:gd name="T72" fmla="*/ 364 w 495"/>
                <a:gd name="T73" fmla="*/ 335 h 340"/>
                <a:gd name="T74" fmla="*/ 378 w 495"/>
                <a:gd name="T75" fmla="*/ 28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5" h="340">
                  <a:moveTo>
                    <a:pt x="338" y="84"/>
                  </a:moveTo>
                  <a:cubicBezTo>
                    <a:pt x="338" y="84"/>
                    <a:pt x="338" y="83"/>
                    <a:pt x="338" y="83"/>
                  </a:cubicBezTo>
                  <a:cubicBezTo>
                    <a:pt x="342" y="53"/>
                    <a:pt x="365" y="33"/>
                    <a:pt x="394" y="37"/>
                  </a:cubicBezTo>
                  <a:cubicBezTo>
                    <a:pt x="425" y="42"/>
                    <a:pt x="450" y="70"/>
                    <a:pt x="450" y="99"/>
                  </a:cubicBezTo>
                  <a:cubicBezTo>
                    <a:pt x="450" y="129"/>
                    <a:pt x="425" y="153"/>
                    <a:pt x="394" y="152"/>
                  </a:cubicBezTo>
                  <a:cubicBezTo>
                    <a:pt x="363" y="151"/>
                    <a:pt x="338" y="123"/>
                    <a:pt x="338" y="89"/>
                  </a:cubicBezTo>
                  <a:cubicBezTo>
                    <a:pt x="338" y="88"/>
                    <a:pt x="338" y="86"/>
                    <a:pt x="338" y="84"/>
                  </a:cubicBezTo>
                  <a:close/>
                  <a:moveTo>
                    <a:pt x="495" y="251"/>
                  </a:moveTo>
                  <a:cubicBezTo>
                    <a:pt x="495" y="204"/>
                    <a:pt x="450" y="164"/>
                    <a:pt x="394" y="163"/>
                  </a:cubicBezTo>
                  <a:cubicBezTo>
                    <a:pt x="376" y="163"/>
                    <a:pt x="360" y="167"/>
                    <a:pt x="346" y="175"/>
                  </a:cubicBezTo>
                  <a:cubicBezTo>
                    <a:pt x="377" y="201"/>
                    <a:pt x="397" y="239"/>
                    <a:pt x="397" y="281"/>
                  </a:cubicBezTo>
                  <a:cubicBezTo>
                    <a:pt x="397" y="290"/>
                    <a:pt x="396" y="298"/>
                    <a:pt x="395" y="306"/>
                  </a:cubicBezTo>
                  <a:cubicBezTo>
                    <a:pt x="425" y="302"/>
                    <a:pt x="455" y="297"/>
                    <a:pt x="484" y="291"/>
                  </a:cubicBezTo>
                  <a:cubicBezTo>
                    <a:pt x="491" y="278"/>
                    <a:pt x="495" y="265"/>
                    <a:pt x="495" y="251"/>
                  </a:cubicBezTo>
                  <a:close/>
                  <a:moveTo>
                    <a:pt x="101" y="152"/>
                  </a:moveTo>
                  <a:cubicBezTo>
                    <a:pt x="131" y="151"/>
                    <a:pt x="157" y="123"/>
                    <a:pt x="157" y="89"/>
                  </a:cubicBezTo>
                  <a:cubicBezTo>
                    <a:pt x="157" y="56"/>
                    <a:pt x="131" y="33"/>
                    <a:pt x="101" y="37"/>
                  </a:cubicBezTo>
                  <a:cubicBezTo>
                    <a:pt x="70" y="42"/>
                    <a:pt x="45" y="70"/>
                    <a:pt x="45" y="99"/>
                  </a:cubicBezTo>
                  <a:cubicBezTo>
                    <a:pt x="45" y="129"/>
                    <a:pt x="70" y="153"/>
                    <a:pt x="101" y="152"/>
                  </a:cubicBezTo>
                  <a:close/>
                  <a:moveTo>
                    <a:pt x="149" y="175"/>
                  </a:moveTo>
                  <a:cubicBezTo>
                    <a:pt x="135" y="167"/>
                    <a:pt x="118" y="163"/>
                    <a:pt x="101" y="163"/>
                  </a:cubicBezTo>
                  <a:cubicBezTo>
                    <a:pt x="45" y="164"/>
                    <a:pt x="0" y="204"/>
                    <a:pt x="0" y="251"/>
                  </a:cubicBezTo>
                  <a:cubicBezTo>
                    <a:pt x="0" y="265"/>
                    <a:pt x="4" y="278"/>
                    <a:pt x="10" y="291"/>
                  </a:cubicBezTo>
                  <a:cubicBezTo>
                    <a:pt x="39" y="297"/>
                    <a:pt x="69" y="302"/>
                    <a:pt x="100" y="306"/>
                  </a:cubicBezTo>
                  <a:cubicBezTo>
                    <a:pt x="98" y="298"/>
                    <a:pt x="98" y="290"/>
                    <a:pt x="98" y="281"/>
                  </a:cubicBezTo>
                  <a:cubicBezTo>
                    <a:pt x="98" y="239"/>
                    <a:pt x="118" y="201"/>
                    <a:pt x="149" y="175"/>
                  </a:cubicBezTo>
                  <a:close/>
                  <a:moveTo>
                    <a:pt x="247" y="145"/>
                  </a:moveTo>
                  <a:cubicBezTo>
                    <a:pt x="287" y="145"/>
                    <a:pt x="320" y="113"/>
                    <a:pt x="320" y="73"/>
                  </a:cubicBezTo>
                  <a:cubicBezTo>
                    <a:pt x="320" y="33"/>
                    <a:pt x="287" y="0"/>
                    <a:pt x="247" y="0"/>
                  </a:cubicBezTo>
                  <a:cubicBezTo>
                    <a:pt x="207" y="0"/>
                    <a:pt x="175" y="33"/>
                    <a:pt x="175" y="73"/>
                  </a:cubicBezTo>
                  <a:cubicBezTo>
                    <a:pt x="175" y="113"/>
                    <a:pt x="207" y="145"/>
                    <a:pt x="247" y="145"/>
                  </a:cubicBezTo>
                  <a:close/>
                  <a:moveTo>
                    <a:pt x="378" y="281"/>
                  </a:moveTo>
                  <a:cubicBezTo>
                    <a:pt x="378" y="214"/>
                    <a:pt x="319" y="160"/>
                    <a:pt x="247" y="160"/>
                  </a:cubicBezTo>
                  <a:cubicBezTo>
                    <a:pt x="175" y="160"/>
                    <a:pt x="117" y="214"/>
                    <a:pt x="117" y="281"/>
                  </a:cubicBezTo>
                  <a:cubicBezTo>
                    <a:pt x="117" y="301"/>
                    <a:pt x="122" y="319"/>
                    <a:pt x="130" y="335"/>
                  </a:cubicBezTo>
                  <a:cubicBezTo>
                    <a:pt x="168" y="339"/>
                    <a:pt x="207" y="340"/>
                    <a:pt x="247" y="340"/>
                  </a:cubicBezTo>
                  <a:cubicBezTo>
                    <a:pt x="287" y="340"/>
                    <a:pt x="327" y="339"/>
                    <a:pt x="364" y="335"/>
                  </a:cubicBezTo>
                  <a:cubicBezTo>
                    <a:pt x="373" y="319"/>
                    <a:pt x="378" y="301"/>
                    <a:pt x="378" y="281"/>
                  </a:cubicBezTo>
                  <a:close/>
                </a:path>
              </a:pathLst>
            </a:custGeom>
            <a:solidFill>
              <a:schemeClr val="accent5">
                <a:lumMod val="40000"/>
                <a:lumOff val="60000"/>
              </a:schemeClr>
            </a:solidFill>
            <a:ln>
              <a:noFill/>
            </a:ln>
          </p:spPr>
          <p:txBody>
            <a:bodyPr vert="horz" wrap="square" lIns="98694" tIns="49347" rIns="98694" bIns="49347" numCol="1" anchor="t" anchorCtr="0" compatLnSpc="1">
              <a:prstTxWarp prst="textNoShape">
                <a:avLst/>
              </a:prstTxWarp>
            </a:bodyPr>
            <a:lstStyle/>
            <a:p>
              <a:endParaRPr lang="en-AU" sz="1943"/>
            </a:p>
          </p:txBody>
        </p:sp>
        <p:sp>
          <p:nvSpPr>
            <p:cNvPr id="30" name="TextBox 29"/>
            <p:cNvSpPr txBox="1"/>
            <p:nvPr/>
          </p:nvSpPr>
          <p:spPr>
            <a:xfrm>
              <a:off x="5938195" y="1957169"/>
              <a:ext cx="971263" cy="348685"/>
            </a:xfrm>
            <a:prstGeom prst="rect">
              <a:avLst/>
            </a:prstGeom>
            <a:noFill/>
          </p:spPr>
          <p:txBody>
            <a:bodyPr wrap="square" lIns="0" tIns="0" rIns="0" bIns="0" rtlCol="0">
              <a:spAutoFit/>
            </a:bodyPr>
            <a:lstStyle/>
            <a:p>
              <a:pPr algn="ctr"/>
              <a:r>
                <a:rPr lang="en-AU" sz="1133" dirty="0">
                  <a:solidFill>
                    <a:schemeClr val="accent5">
                      <a:lumMod val="75000"/>
                    </a:schemeClr>
                  </a:solidFill>
                  <a:latin typeface="Segoe UI Semibold" panose="020B0702040204020203" pitchFamily="34" charset="0"/>
                  <a:cs typeface="Segoe UI Semibold" panose="020B0702040204020203" pitchFamily="34" charset="0"/>
                </a:rPr>
                <a:t>WHO’S INVOLVED</a:t>
              </a:r>
            </a:p>
          </p:txBody>
        </p:sp>
        <p:sp>
          <p:nvSpPr>
            <p:cNvPr id="31" name="TextBox 30"/>
            <p:cNvSpPr txBox="1"/>
            <p:nvPr/>
          </p:nvSpPr>
          <p:spPr>
            <a:xfrm>
              <a:off x="5840990" y="2890825"/>
              <a:ext cx="1165673" cy="174343"/>
            </a:xfrm>
            <a:prstGeom prst="rect">
              <a:avLst/>
            </a:prstGeom>
            <a:noFill/>
          </p:spPr>
          <p:txBody>
            <a:bodyPr wrap="square" lIns="0" tIns="0" rIns="0" bIns="0" rtlCol="0">
              <a:spAutoFit/>
            </a:bodyPr>
            <a:lstStyle/>
            <a:p>
              <a:pPr algn="ctr"/>
              <a:r>
                <a:rPr lang="en-US" sz="1100" dirty="0" smtClean="0">
                  <a:solidFill>
                    <a:schemeClr val="accent5">
                      <a:lumMod val="75000"/>
                    </a:schemeClr>
                  </a:solidFill>
                  <a:cs typeface="Microsoft New Tai Lue" panose="020B0502040204020203" pitchFamily="34" charset="0"/>
                </a:rPr>
                <a:t>Delivery </a:t>
              </a:r>
              <a:r>
                <a:rPr lang="en-US" sz="1100" dirty="0">
                  <a:solidFill>
                    <a:schemeClr val="accent5">
                      <a:lumMod val="75000"/>
                    </a:schemeClr>
                  </a:solidFill>
                  <a:cs typeface="Microsoft New Tai Lue" panose="020B0502040204020203" pitchFamily="34" charset="0"/>
                </a:rPr>
                <a:t>team</a:t>
              </a:r>
              <a:endParaRPr lang="en-AU" sz="1100" dirty="0">
                <a:solidFill>
                  <a:schemeClr val="accent5">
                    <a:lumMod val="75000"/>
                  </a:schemeClr>
                </a:solidFill>
                <a:cs typeface="Microsoft New Tai Lue" panose="020B0502040204020203" pitchFamily="34" charset="0"/>
              </a:endParaRPr>
            </a:p>
          </p:txBody>
        </p:sp>
        <p:sp>
          <p:nvSpPr>
            <p:cNvPr id="32" name="Freeform 41"/>
            <p:cNvSpPr>
              <a:spLocks noEditPoints="1"/>
            </p:cNvSpPr>
            <p:nvPr/>
          </p:nvSpPr>
          <p:spPr bwMode="auto">
            <a:xfrm>
              <a:off x="7840051" y="2375773"/>
              <a:ext cx="457247" cy="460624"/>
            </a:xfrm>
            <a:custGeom>
              <a:avLst/>
              <a:gdLst>
                <a:gd name="T0" fmla="*/ 216 w 432"/>
                <a:gd name="T1" fmla="*/ 0 h 431"/>
                <a:gd name="T2" fmla="*/ 0 w 432"/>
                <a:gd name="T3" fmla="*/ 215 h 431"/>
                <a:gd name="T4" fmla="*/ 216 w 432"/>
                <a:gd name="T5" fmla="*/ 431 h 431"/>
                <a:gd name="T6" fmla="*/ 432 w 432"/>
                <a:gd name="T7" fmla="*/ 215 h 431"/>
                <a:gd name="T8" fmla="*/ 216 w 432"/>
                <a:gd name="T9" fmla="*/ 0 h 431"/>
                <a:gd name="T10" fmla="*/ 216 w 432"/>
                <a:gd name="T11" fmla="*/ 383 h 431"/>
                <a:gd name="T12" fmla="*/ 48 w 432"/>
                <a:gd name="T13" fmla="*/ 215 h 431"/>
                <a:gd name="T14" fmla="*/ 216 w 432"/>
                <a:gd name="T15" fmla="*/ 48 h 431"/>
                <a:gd name="T16" fmla="*/ 384 w 432"/>
                <a:gd name="T17" fmla="*/ 215 h 431"/>
                <a:gd name="T18" fmla="*/ 216 w 432"/>
                <a:gd name="T19" fmla="*/ 383 h 431"/>
                <a:gd name="T20" fmla="*/ 107 w 432"/>
                <a:gd name="T21" fmla="*/ 215 h 431"/>
                <a:gd name="T22" fmla="*/ 83 w 432"/>
                <a:gd name="T23" fmla="*/ 238 h 431"/>
                <a:gd name="T24" fmla="*/ 60 w 432"/>
                <a:gd name="T25" fmla="*/ 215 h 431"/>
                <a:gd name="T26" fmla="*/ 83 w 432"/>
                <a:gd name="T27" fmla="*/ 192 h 431"/>
                <a:gd name="T28" fmla="*/ 107 w 432"/>
                <a:gd name="T29" fmla="*/ 215 h 431"/>
                <a:gd name="T30" fmla="*/ 239 w 432"/>
                <a:gd name="T31" fmla="*/ 348 h 431"/>
                <a:gd name="T32" fmla="*/ 216 w 432"/>
                <a:gd name="T33" fmla="*/ 371 h 431"/>
                <a:gd name="T34" fmla="*/ 193 w 432"/>
                <a:gd name="T35" fmla="*/ 348 h 431"/>
                <a:gd name="T36" fmla="*/ 216 w 432"/>
                <a:gd name="T37" fmla="*/ 325 h 431"/>
                <a:gd name="T38" fmla="*/ 239 w 432"/>
                <a:gd name="T39" fmla="*/ 348 h 431"/>
                <a:gd name="T40" fmla="*/ 193 w 432"/>
                <a:gd name="T41" fmla="*/ 83 h 431"/>
                <a:gd name="T42" fmla="*/ 216 w 432"/>
                <a:gd name="T43" fmla="*/ 60 h 431"/>
                <a:gd name="T44" fmla="*/ 239 w 432"/>
                <a:gd name="T45" fmla="*/ 83 h 431"/>
                <a:gd name="T46" fmla="*/ 216 w 432"/>
                <a:gd name="T47" fmla="*/ 106 h 431"/>
                <a:gd name="T48" fmla="*/ 193 w 432"/>
                <a:gd name="T49" fmla="*/ 83 h 431"/>
                <a:gd name="T50" fmla="*/ 372 w 432"/>
                <a:gd name="T51" fmla="*/ 215 h 431"/>
                <a:gd name="T52" fmla="*/ 348 w 432"/>
                <a:gd name="T53" fmla="*/ 238 h 431"/>
                <a:gd name="T54" fmla="*/ 325 w 432"/>
                <a:gd name="T55" fmla="*/ 215 h 431"/>
                <a:gd name="T56" fmla="*/ 348 w 432"/>
                <a:gd name="T57" fmla="*/ 192 h 431"/>
                <a:gd name="T58" fmla="*/ 372 w 432"/>
                <a:gd name="T59" fmla="*/ 215 h 431"/>
                <a:gd name="T60" fmla="*/ 318 w 432"/>
                <a:gd name="T61" fmla="*/ 113 h 431"/>
                <a:gd name="T62" fmla="*/ 318 w 432"/>
                <a:gd name="T63" fmla="*/ 130 h 431"/>
                <a:gd name="T64" fmla="*/ 245 w 432"/>
                <a:gd name="T65" fmla="*/ 203 h 431"/>
                <a:gd name="T66" fmla="*/ 247 w 432"/>
                <a:gd name="T67" fmla="*/ 215 h 431"/>
                <a:gd name="T68" fmla="*/ 246 w 432"/>
                <a:gd name="T69" fmla="*/ 223 h 431"/>
                <a:gd name="T70" fmla="*/ 295 w 432"/>
                <a:gd name="T71" fmla="*/ 272 h 431"/>
                <a:gd name="T72" fmla="*/ 295 w 432"/>
                <a:gd name="T73" fmla="*/ 295 h 431"/>
                <a:gd name="T74" fmla="*/ 284 w 432"/>
                <a:gd name="T75" fmla="*/ 299 h 431"/>
                <a:gd name="T76" fmla="*/ 273 w 432"/>
                <a:gd name="T77" fmla="*/ 295 h 431"/>
                <a:gd name="T78" fmla="*/ 223 w 432"/>
                <a:gd name="T79" fmla="*/ 245 h 431"/>
                <a:gd name="T80" fmla="*/ 216 w 432"/>
                <a:gd name="T81" fmla="*/ 246 h 431"/>
                <a:gd name="T82" fmla="*/ 185 w 432"/>
                <a:gd name="T83" fmla="*/ 215 h 431"/>
                <a:gd name="T84" fmla="*/ 216 w 432"/>
                <a:gd name="T85" fmla="*/ 184 h 431"/>
                <a:gd name="T86" fmla="*/ 228 w 432"/>
                <a:gd name="T87" fmla="*/ 186 h 431"/>
                <a:gd name="T88" fmla="*/ 301 w 432"/>
                <a:gd name="T89" fmla="*/ 113 h 431"/>
                <a:gd name="T90" fmla="*/ 318 w 432"/>
                <a:gd name="T91" fmla="*/ 1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2" h="431">
                  <a:moveTo>
                    <a:pt x="216" y="0"/>
                  </a:moveTo>
                  <a:cubicBezTo>
                    <a:pt x="97" y="0"/>
                    <a:pt x="0" y="96"/>
                    <a:pt x="0" y="215"/>
                  </a:cubicBezTo>
                  <a:cubicBezTo>
                    <a:pt x="0" y="334"/>
                    <a:pt x="97" y="431"/>
                    <a:pt x="216" y="431"/>
                  </a:cubicBezTo>
                  <a:cubicBezTo>
                    <a:pt x="335" y="431"/>
                    <a:pt x="432" y="334"/>
                    <a:pt x="432" y="215"/>
                  </a:cubicBezTo>
                  <a:cubicBezTo>
                    <a:pt x="432" y="96"/>
                    <a:pt x="335" y="0"/>
                    <a:pt x="216" y="0"/>
                  </a:cubicBezTo>
                  <a:close/>
                  <a:moveTo>
                    <a:pt x="216" y="383"/>
                  </a:moveTo>
                  <a:cubicBezTo>
                    <a:pt x="124" y="383"/>
                    <a:pt x="48" y="308"/>
                    <a:pt x="48" y="215"/>
                  </a:cubicBezTo>
                  <a:cubicBezTo>
                    <a:pt x="48" y="123"/>
                    <a:pt x="124" y="48"/>
                    <a:pt x="216" y="48"/>
                  </a:cubicBezTo>
                  <a:cubicBezTo>
                    <a:pt x="308" y="48"/>
                    <a:pt x="384" y="123"/>
                    <a:pt x="384" y="215"/>
                  </a:cubicBezTo>
                  <a:cubicBezTo>
                    <a:pt x="384" y="308"/>
                    <a:pt x="308" y="383"/>
                    <a:pt x="216" y="383"/>
                  </a:cubicBezTo>
                  <a:close/>
                  <a:moveTo>
                    <a:pt x="107" y="215"/>
                  </a:moveTo>
                  <a:cubicBezTo>
                    <a:pt x="107" y="228"/>
                    <a:pt x="96" y="238"/>
                    <a:pt x="83" y="238"/>
                  </a:cubicBezTo>
                  <a:cubicBezTo>
                    <a:pt x="71" y="238"/>
                    <a:pt x="60" y="228"/>
                    <a:pt x="60" y="215"/>
                  </a:cubicBezTo>
                  <a:cubicBezTo>
                    <a:pt x="60" y="202"/>
                    <a:pt x="71" y="192"/>
                    <a:pt x="83" y="192"/>
                  </a:cubicBezTo>
                  <a:cubicBezTo>
                    <a:pt x="96" y="192"/>
                    <a:pt x="107" y="202"/>
                    <a:pt x="107" y="215"/>
                  </a:cubicBezTo>
                  <a:close/>
                  <a:moveTo>
                    <a:pt x="239" y="348"/>
                  </a:moveTo>
                  <a:cubicBezTo>
                    <a:pt x="239" y="360"/>
                    <a:pt x="229" y="371"/>
                    <a:pt x="216" y="371"/>
                  </a:cubicBezTo>
                  <a:cubicBezTo>
                    <a:pt x="203" y="371"/>
                    <a:pt x="193" y="360"/>
                    <a:pt x="193" y="348"/>
                  </a:cubicBezTo>
                  <a:cubicBezTo>
                    <a:pt x="193" y="335"/>
                    <a:pt x="203" y="325"/>
                    <a:pt x="216" y="325"/>
                  </a:cubicBezTo>
                  <a:cubicBezTo>
                    <a:pt x="229" y="325"/>
                    <a:pt x="239" y="335"/>
                    <a:pt x="239" y="348"/>
                  </a:cubicBezTo>
                  <a:close/>
                  <a:moveTo>
                    <a:pt x="193" y="83"/>
                  </a:moveTo>
                  <a:cubicBezTo>
                    <a:pt x="193" y="70"/>
                    <a:pt x="203" y="60"/>
                    <a:pt x="216" y="60"/>
                  </a:cubicBezTo>
                  <a:cubicBezTo>
                    <a:pt x="229" y="60"/>
                    <a:pt x="239" y="70"/>
                    <a:pt x="239" y="83"/>
                  </a:cubicBezTo>
                  <a:cubicBezTo>
                    <a:pt x="239" y="95"/>
                    <a:pt x="229" y="106"/>
                    <a:pt x="216" y="106"/>
                  </a:cubicBezTo>
                  <a:cubicBezTo>
                    <a:pt x="203" y="106"/>
                    <a:pt x="193" y="95"/>
                    <a:pt x="193" y="83"/>
                  </a:cubicBezTo>
                  <a:close/>
                  <a:moveTo>
                    <a:pt x="372" y="215"/>
                  </a:moveTo>
                  <a:cubicBezTo>
                    <a:pt x="372" y="228"/>
                    <a:pt x="361" y="238"/>
                    <a:pt x="348" y="238"/>
                  </a:cubicBezTo>
                  <a:cubicBezTo>
                    <a:pt x="336" y="238"/>
                    <a:pt x="325" y="228"/>
                    <a:pt x="325" y="215"/>
                  </a:cubicBezTo>
                  <a:cubicBezTo>
                    <a:pt x="325" y="202"/>
                    <a:pt x="336" y="192"/>
                    <a:pt x="348" y="192"/>
                  </a:cubicBezTo>
                  <a:cubicBezTo>
                    <a:pt x="361" y="192"/>
                    <a:pt x="372" y="202"/>
                    <a:pt x="372" y="215"/>
                  </a:cubicBezTo>
                  <a:close/>
                  <a:moveTo>
                    <a:pt x="318" y="113"/>
                  </a:moveTo>
                  <a:cubicBezTo>
                    <a:pt x="323" y="118"/>
                    <a:pt x="323" y="125"/>
                    <a:pt x="318" y="130"/>
                  </a:cubicBezTo>
                  <a:cubicBezTo>
                    <a:pt x="245" y="203"/>
                    <a:pt x="245" y="203"/>
                    <a:pt x="245" y="203"/>
                  </a:cubicBezTo>
                  <a:cubicBezTo>
                    <a:pt x="246" y="207"/>
                    <a:pt x="247" y="211"/>
                    <a:pt x="247" y="215"/>
                  </a:cubicBezTo>
                  <a:cubicBezTo>
                    <a:pt x="247" y="218"/>
                    <a:pt x="247" y="220"/>
                    <a:pt x="246" y="223"/>
                  </a:cubicBezTo>
                  <a:cubicBezTo>
                    <a:pt x="295" y="272"/>
                    <a:pt x="295" y="272"/>
                    <a:pt x="295" y="272"/>
                  </a:cubicBezTo>
                  <a:cubicBezTo>
                    <a:pt x="302" y="278"/>
                    <a:pt x="302" y="288"/>
                    <a:pt x="295" y="295"/>
                  </a:cubicBezTo>
                  <a:cubicBezTo>
                    <a:pt x="292" y="298"/>
                    <a:pt x="288" y="299"/>
                    <a:pt x="284" y="299"/>
                  </a:cubicBezTo>
                  <a:cubicBezTo>
                    <a:pt x="280" y="299"/>
                    <a:pt x="276" y="298"/>
                    <a:pt x="273" y="295"/>
                  </a:cubicBezTo>
                  <a:cubicBezTo>
                    <a:pt x="223" y="245"/>
                    <a:pt x="223" y="245"/>
                    <a:pt x="223" y="245"/>
                  </a:cubicBezTo>
                  <a:cubicBezTo>
                    <a:pt x="221" y="246"/>
                    <a:pt x="219" y="246"/>
                    <a:pt x="216" y="246"/>
                  </a:cubicBezTo>
                  <a:cubicBezTo>
                    <a:pt x="199" y="246"/>
                    <a:pt x="185" y="232"/>
                    <a:pt x="185" y="215"/>
                  </a:cubicBezTo>
                  <a:cubicBezTo>
                    <a:pt x="185" y="198"/>
                    <a:pt x="199" y="184"/>
                    <a:pt x="216" y="184"/>
                  </a:cubicBezTo>
                  <a:cubicBezTo>
                    <a:pt x="220" y="184"/>
                    <a:pt x="224" y="185"/>
                    <a:pt x="228" y="186"/>
                  </a:cubicBezTo>
                  <a:cubicBezTo>
                    <a:pt x="301" y="113"/>
                    <a:pt x="301" y="113"/>
                    <a:pt x="301" y="113"/>
                  </a:cubicBezTo>
                  <a:cubicBezTo>
                    <a:pt x="306" y="108"/>
                    <a:pt x="313" y="108"/>
                    <a:pt x="318" y="113"/>
                  </a:cubicBezTo>
                  <a:close/>
                </a:path>
              </a:pathLst>
            </a:custGeom>
            <a:solidFill>
              <a:schemeClr val="accent5">
                <a:lumMod val="40000"/>
                <a:lumOff val="60000"/>
              </a:schemeClr>
            </a:solidFill>
            <a:ln>
              <a:noFill/>
            </a:ln>
          </p:spPr>
          <p:txBody>
            <a:bodyPr vert="horz" wrap="square" lIns="98694" tIns="49347" rIns="98694" bIns="49347" numCol="1" anchor="t" anchorCtr="0" compatLnSpc="1">
              <a:prstTxWarp prst="textNoShape">
                <a:avLst/>
              </a:prstTxWarp>
            </a:bodyPr>
            <a:lstStyle/>
            <a:p>
              <a:endParaRPr lang="en-AU" sz="1943" dirty="0"/>
            </a:p>
          </p:txBody>
        </p:sp>
        <p:sp>
          <p:nvSpPr>
            <p:cNvPr id="33" name="TextBox 32"/>
            <p:cNvSpPr txBox="1"/>
            <p:nvPr/>
          </p:nvSpPr>
          <p:spPr>
            <a:xfrm>
              <a:off x="7635380" y="1957169"/>
              <a:ext cx="866588" cy="348685"/>
            </a:xfrm>
            <a:prstGeom prst="rect">
              <a:avLst/>
            </a:prstGeom>
            <a:noFill/>
          </p:spPr>
          <p:txBody>
            <a:bodyPr wrap="square" lIns="0" tIns="0" rIns="0" bIns="0" rtlCol="0">
              <a:spAutoFit/>
            </a:bodyPr>
            <a:lstStyle/>
            <a:p>
              <a:pPr algn="ctr"/>
              <a:r>
                <a:rPr lang="en-US" sz="1133" dirty="0">
                  <a:solidFill>
                    <a:schemeClr val="accent5">
                      <a:lumMod val="75000"/>
                    </a:schemeClr>
                  </a:solidFill>
                  <a:latin typeface="Segoe UI Semibold" panose="020B0702040204020203" pitchFamily="34" charset="0"/>
                  <a:cs typeface="Segoe UI Semibold" panose="020B0702040204020203" pitchFamily="34" charset="0"/>
                </a:rPr>
                <a:t>WHEN WE USE IT</a:t>
              </a:r>
              <a:endParaRPr lang="en-AU" sz="1133" dirty="0">
                <a:solidFill>
                  <a:schemeClr val="accent5">
                    <a:lumMod val="75000"/>
                  </a:schemeClr>
                </a:solidFill>
                <a:latin typeface="Segoe UI Semibold" panose="020B0702040204020203" pitchFamily="34" charset="0"/>
                <a:cs typeface="Segoe UI Semibold" panose="020B0702040204020203" pitchFamily="34" charset="0"/>
              </a:endParaRPr>
            </a:p>
          </p:txBody>
        </p:sp>
        <p:sp>
          <p:nvSpPr>
            <p:cNvPr id="34" name="TextBox 33"/>
            <p:cNvSpPr txBox="1"/>
            <p:nvPr/>
          </p:nvSpPr>
          <p:spPr>
            <a:xfrm>
              <a:off x="7257522" y="2886558"/>
              <a:ext cx="1622304" cy="169277"/>
            </a:xfrm>
            <a:prstGeom prst="rect">
              <a:avLst/>
            </a:prstGeom>
            <a:noFill/>
          </p:spPr>
          <p:txBody>
            <a:bodyPr wrap="square" lIns="0" tIns="0" rIns="0" bIns="0" rtlCol="0">
              <a:spAutoFit/>
            </a:bodyPr>
            <a:lstStyle/>
            <a:p>
              <a:pPr algn="ctr"/>
              <a:r>
                <a:rPr lang="en-US" sz="1100" dirty="0">
                  <a:solidFill>
                    <a:schemeClr val="accent5">
                      <a:lumMod val="75000"/>
                    </a:schemeClr>
                  </a:solidFill>
                  <a:cs typeface="Microsoft New Tai Lue" panose="020B0502040204020203" pitchFamily="34" charset="0"/>
                </a:rPr>
                <a:t>End of </a:t>
              </a:r>
              <a:r>
                <a:rPr lang="en-US" sz="1100" dirty="0" smtClean="0">
                  <a:solidFill>
                    <a:schemeClr val="accent5">
                      <a:lumMod val="75000"/>
                    </a:schemeClr>
                  </a:solidFill>
                  <a:cs typeface="Microsoft New Tai Lue" panose="020B0502040204020203" pitchFamily="34" charset="0"/>
                </a:rPr>
                <a:t>sprint</a:t>
              </a:r>
              <a:endParaRPr lang="en-AU" sz="1100" dirty="0">
                <a:solidFill>
                  <a:schemeClr val="accent5">
                    <a:lumMod val="75000"/>
                  </a:schemeClr>
                </a:solidFill>
                <a:cs typeface="Microsoft New Tai Lue" panose="020B0502040204020203" pitchFamily="34" charset="0"/>
              </a:endParaRPr>
            </a:p>
          </p:txBody>
        </p:sp>
      </p:grpSp>
      <p:sp>
        <p:nvSpPr>
          <p:cNvPr id="35" name="Round Same Side Corner Rectangle 34"/>
          <p:cNvSpPr/>
          <p:nvPr/>
        </p:nvSpPr>
        <p:spPr>
          <a:xfrm>
            <a:off x="5659925" y="1729818"/>
            <a:ext cx="4583159" cy="2804253"/>
          </a:xfrm>
          <a:prstGeom prst="round2SameRect">
            <a:avLst>
              <a:gd name="adj1" fmla="val 0"/>
              <a:gd name="adj2" fmla="val 2849"/>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0" lvl="3">
              <a:spcAft>
                <a:spcPts val="600"/>
              </a:spcAft>
            </a:pPr>
            <a:endParaRPr lang="en-US" sz="1200" dirty="0">
              <a:solidFill>
                <a:schemeClr val="tx1">
                  <a:lumMod val="85000"/>
                  <a:lumOff val="15000"/>
                </a:schemeClr>
              </a:solidFill>
            </a:endParaRPr>
          </a:p>
        </p:txBody>
      </p:sp>
      <p:sp>
        <p:nvSpPr>
          <p:cNvPr id="36" name="Round Same Side Corner Rectangle 35"/>
          <p:cNvSpPr/>
          <p:nvPr/>
        </p:nvSpPr>
        <p:spPr>
          <a:xfrm>
            <a:off x="5659924" y="1345064"/>
            <a:ext cx="4583161" cy="378000"/>
          </a:xfrm>
          <a:prstGeom prst="round2SameRect">
            <a:avLst>
              <a:gd name="adj1" fmla="val 10948"/>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Aft>
                <a:spcPts val="600"/>
              </a:spcAft>
            </a:pPr>
            <a:r>
              <a:rPr lang="en-AU" sz="1400" dirty="0">
                <a:solidFill>
                  <a:schemeClr val="bg1"/>
                </a:solidFill>
                <a:latin typeface="Segoe UI Semibold" panose="020B0702040204020203" pitchFamily="34" charset="0"/>
                <a:cs typeface="Segoe UI Semibold" panose="020B0702040204020203" pitchFamily="34" charset="0"/>
              </a:rPr>
              <a:t>O</a:t>
            </a:r>
            <a:r>
              <a:rPr lang="en-AU" sz="1400" dirty="0" smtClean="0">
                <a:solidFill>
                  <a:schemeClr val="bg1"/>
                </a:solidFill>
                <a:latin typeface="Segoe UI Semibold" panose="020B0702040204020203" pitchFamily="34" charset="0"/>
                <a:cs typeface="Segoe UI Semibold" panose="020B0702040204020203" pitchFamily="34" charset="0"/>
              </a:rPr>
              <a:t>bjectives</a:t>
            </a:r>
            <a:endParaRPr lang="en-AU" sz="1400" dirty="0">
              <a:solidFill>
                <a:schemeClr val="bg1"/>
              </a:solidFill>
              <a:latin typeface="Segoe UI Semibold" panose="020B0702040204020203" pitchFamily="34" charset="0"/>
              <a:cs typeface="Segoe UI Semibold" panose="020B0702040204020203" pitchFamily="34" charset="0"/>
            </a:endParaRPr>
          </a:p>
        </p:txBody>
      </p:sp>
      <p:grpSp>
        <p:nvGrpSpPr>
          <p:cNvPr id="2" name="Group 1"/>
          <p:cNvGrpSpPr/>
          <p:nvPr/>
        </p:nvGrpSpPr>
        <p:grpSpPr>
          <a:xfrm>
            <a:off x="5837270" y="1794893"/>
            <a:ext cx="4287392" cy="717569"/>
            <a:chOff x="885127" y="4240452"/>
            <a:chExt cx="4287392" cy="717569"/>
          </a:xfrm>
        </p:grpSpPr>
        <p:sp>
          <p:nvSpPr>
            <p:cNvPr id="37" name="TextBox 36"/>
            <p:cNvSpPr txBox="1"/>
            <p:nvPr/>
          </p:nvSpPr>
          <p:spPr>
            <a:xfrm>
              <a:off x="885127" y="4240452"/>
              <a:ext cx="324391" cy="717569"/>
            </a:xfrm>
            <a:prstGeom prst="rect">
              <a:avLst/>
            </a:prstGeom>
            <a:noFill/>
          </p:spPr>
          <p:txBody>
            <a:bodyPr wrap="square" lIns="0" tIns="0" rIns="0" bIns="0" rtlCol="0">
              <a:spAutoFit/>
            </a:bodyPr>
            <a:lstStyle/>
            <a:p>
              <a:pPr>
                <a:lnSpc>
                  <a:spcPct val="113000"/>
                </a:lnSpc>
                <a:spcAft>
                  <a:spcPts val="700"/>
                </a:spcAft>
              </a:pPr>
              <a:r>
                <a:rPr lang="en-AU" sz="4500" dirty="0" smtClean="0">
                  <a:solidFill>
                    <a:schemeClr val="accent5"/>
                  </a:solidFill>
                  <a:latin typeface="Segoe UI Semibold" panose="020B0702040204020203" pitchFamily="34" charset="0"/>
                  <a:cs typeface="Segoe UI Semibold" panose="020B0702040204020203" pitchFamily="34" charset="0"/>
                </a:rPr>
                <a:t>1</a:t>
              </a:r>
              <a:endParaRPr lang="en-AU" sz="4500" dirty="0">
                <a:solidFill>
                  <a:schemeClr val="accent5"/>
                </a:solidFill>
                <a:latin typeface="Segoe UI Semibold" panose="020B0702040204020203" pitchFamily="34" charset="0"/>
                <a:cs typeface="Segoe UI Semibold" panose="020B0702040204020203" pitchFamily="34" charset="0"/>
              </a:endParaRPr>
            </a:p>
          </p:txBody>
        </p:sp>
        <p:sp>
          <p:nvSpPr>
            <p:cNvPr id="40" name="TextBox 39"/>
            <p:cNvSpPr txBox="1"/>
            <p:nvPr/>
          </p:nvSpPr>
          <p:spPr>
            <a:xfrm>
              <a:off x="1386863" y="4240452"/>
              <a:ext cx="3785656" cy="592470"/>
            </a:xfrm>
            <a:prstGeom prst="rect">
              <a:avLst/>
            </a:prstGeom>
            <a:noFill/>
          </p:spPr>
          <p:txBody>
            <a:bodyPr wrap="square" lIns="0" tIns="0" rIns="0" bIns="0" rtlCol="0">
              <a:spAutoFit/>
            </a:bodyPr>
            <a:lstStyle/>
            <a:p>
              <a:pPr marL="0" lvl="3">
                <a:spcAft>
                  <a:spcPts val="300"/>
                </a:spcAft>
              </a:pPr>
              <a:r>
                <a:rPr lang="en-US" sz="1200" dirty="0" smtClean="0">
                  <a:solidFill>
                    <a:schemeClr val="accent5"/>
                  </a:solidFill>
                  <a:latin typeface="Segoe UI Semibold" panose="020B0702040204020203" pitchFamily="34" charset="0"/>
                  <a:cs typeface="Segoe UI Semibold" panose="020B0702040204020203" pitchFamily="34" charset="0"/>
                </a:rPr>
                <a:t>Agree what </a:t>
              </a:r>
              <a:r>
                <a:rPr lang="en-US" sz="1200" dirty="0">
                  <a:solidFill>
                    <a:schemeClr val="accent5"/>
                  </a:solidFill>
                  <a:latin typeface="Segoe UI Semibold" panose="020B0702040204020203" pitchFamily="34" charset="0"/>
                  <a:cs typeface="Segoe UI Semibold" panose="020B0702040204020203" pitchFamily="34" charset="0"/>
                </a:rPr>
                <a:t>went </a:t>
              </a:r>
              <a:r>
                <a:rPr lang="en-US" sz="1200" dirty="0" smtClean="0">
                  <a:solidFill>
                    <a:schemeClr val="accent5"/>
                  </a:solidFill>
                  <a:latin typeface="Segoe UI Semibold" panose="020B0702040204020203" pitchFamily="34" charset="0"/>
                  <a:cs typeface="Segoe UI Semibold" panose="020B0702040204020203" pitchFamily="34" charset="0"/>
                </a:rPr>
                <a:t>well</a:t>
              </a:r>
              <a:endParaRPr lang="en-US" sz="1200" dirty="0">
                <a:solidFill>
                  <a:schemeClr val="accent5"/>
                </a:solidFill>
                <a:latin typeface="Segoe UI Semibold" panose="020B0702040204020203" pitchFamily="34" charset="0"/>
                <a:cs typeface="Segoe UI Semibold" panose="020B0702040204020203" pitchFamily="34" charset="0"/>
              </a:endParaRPr>
            </a:p>
            <a:p>
              <a:pPr marL="0" lvl="3">
                <a:spcAft>
                  <a:spcPts val="300"/>
                </a:spcAft>
              </a:pPr>
              <a:r>
                <a:rPr lang="en-US" sz="1200" dirty="0">
                  <a:solidFill>
                    <a:schemeClr val="tx1">
                      <a:lumMod val="75000"/>
                      <a:lumOff val="25000"/>
                    </a:schemeClr>
                  </a:solidFill>
                </a:rPr>
                <a:t>As a group, identify any strengths and enablers of last sprint’s outcomes. </a:t>
              </a:r>
            </a:p>
          </p:txBody>
        </p:sp>
      </p:grpSp>
      <p:grpSp>
        <p:nvGrpSpPr>
          <p:cNvPr id="4" name="Group 3"/>
          <p:cNvGrpSpPr/>
          <p:nvPr/>
        </p:nvGrpSpPr>
        <p:grpSpPr>
          <a:xfrm>
            <a:off x="5820826" y="2695358"/>
            <a:ext cx="4287392" cy="717569"/>
            <a:chOff x="868683" y="5058966"/>
            <a:chExt cx="4287392" cy="717569"/>
          </a:xfrm>
        </p:grpSpPr>
        <p:sp>
          <p:nvSpPr>
            <p:cNvPr id="38" name="TextBox 37"/>
            <p:cNvSpPr txBox="1"/>
            <p:nvPr/>
          </p:nvSpPr>
          <p:spPr>
            <a:xfrm>
              <a:off x="868683" y="5058966"/>
              <a:ext cx="324391" cy="717569"/>
            </a:xfrm>
            <a:prstGeom prst="rect">
              <a:avLst/>
            </a:prstGeom>
            <a:noFill/>
          </p:spPr>
          <p:txBody>
            <a:bodyPr wrap="square" lIns="0" tIns="0" rIns="0" bIns="0" rtlCol="0">
              <a:spAutoFit/>
            </a:bodyPr>
            <a:lstStyle/>
            <a:p>
              <a:pPr>
                <a:lnSpc>
                  <a:spcPct val="113000"/>
                </a:lnSpc>
                <a:spcAft>
                  <a:spcPts val="700"/>
                </a:spcAft>
              </a:pPr>
              <a:r>
                <a:rPr lang="en-AU" sz="4500" dirty="0">
                  <a:solidFill>
                    <a:schemeClr val="accent5"/>
                  </a:solidFill>
                  <a:latin typeface="Segoe UI Semibold" panose="020B0702040204020203" pitchFamily="34" charset="0"/>
                  <a:cs typeface="Segoe UI Semibold" panose="020B0702040204020203" pitchFamily="34" charset="0"/>
                </a:rPr>
                <a:t>2</a:t>
              </a:r>
            </a:p>
          </p:txBody>
        </p:sp>
        <p:sp>
          <p:nvSpPr>
            <p:cNvPr id="41" name="TextBox 40"/>
            <p:cNvSpPr txBox="1"/>
            <p:nvPr/>
          </p:nvSpPr>
          <p:spPr>
            <a:xfrm>
              <a:off x="1370419" y="5058966"/>
              <a:ext cx="3785656" cy="592470"/>
            </a:xfrm>
            <a:prstGeom prst="rect">
              <a:avLst/>
            </a:prstGeom>
            <a:noFill/>
          </p:spPr>
          <p:txBody>
            <a:bodyPr wrap="square" lIns="0" tIns="0" rIns="0" bIns="0" rtlCol="0">
              <a:spAutoFit/>
            </a:bodyPr>
            <a:lstStyle/>
            <a:p>
              <a:pPr marL="0" lvl="3">
                <a:spcAft>
                  <a:spcPts val="300"/>
                </a:spcAft>
              </a:pPr>
              <a:r>
                <a:rPr lang="en-US" sz="1200" dirty="0" smtClean="0">
                  <a:solidFill>
                    <a:schemeClr val="accent5"/>
                  </a:solidFill>
                  <a:latin typeface="Segoe UI Semibold" panose="020B0702040204020203" pitchFamily="34" charset="0"/>
                  <a:cs typeface="Segoe UI Semibold" panose="020B0702040204020203" pitchFamily="34" charset="0"/>
                </a:rPr>
                <a:t>Agree what </a:t>
              </a:r>
              <a:r>
                <a:rPr lang="en-US" sz="1200" dirty="0">
                  <a:solidFill>
                    <a:schemeClr val="accent5"/>
                  </a:solidFill>
                  <a:latin typeface="Segoe UI Semibold" panose="020B0702040204020203" pitchFamily="34" charset="0"/>
                  <a:cs typeface="Segoe UI Semibold" panose="020B0702040204020203" pitchFamily="34" charset="0"/>
                </a:rPr>
                <a:t>didn’t go so </a:t>
              </a:r>
              <a:r>
                <a:rPr lang="en-US" sz="1200" dirty="0" smtClean="0">
                  <a:solidFill>
                    <a:schemeClr val="accent5"/>
                  </a:solidFill>
                  <a:latin typeface="Segoe UI Semibold" panose="020B0702040204020203" pitchFamily="34" charset="0"/>
                  <a:cs typeface="Segoe UI Semibold" panose="020B0702040204020203" pitchFamily="34" charset="0"/>
                </a:rPr>
                <a:t>well</a:t>
              </a:r>
            </a:p>
            <a:p>
              <a:pPr marL="0" lvl="3">
                <a:spcAft>
                  <a:spcPts val="300"/>
                </a:spcAft>
              </a:pPr>
              <a:r>
                <a:rPr lang="en-US" sz="1200" dirty="0" smtClean="0">
                  <a:solidFill>
                    <a:schemeClr val="tx1">
                      <a:lumMod val="75000"/>
                      <a:lumOff val="25000"/>
                    </a:schemeClr>
                  </a:solidFill>
                </a:rPr>
                <a:t>As </a:t>
              </a:r>
              <a:r>
                <a:rPr lang="en-US" sz="1200" dirty="0">
                  <a:solidFill>
                    <a:schemeClr val="tx1">
                      <a:lumMod val="75000"/>
                      <a:lumOff val="25000"/>
                    </a:schemeClr>
                  </a:solidFill>
                </a:rPr>
                <a:t>a group, identify any weaknesses and blockers from the last sprint. </a:t>
              </a:r>
            </a:p>
          </p:txBody>
        </p:sp>
      </p:grpSp>
      <p:grpSp>
        <p:nvGrpSpPr>
          <p:cNvPr id="11" name="Group 10"/>
          <p:cNvGrpSpPr/>
          <p:nvPr/>
        </p:nvGrpSpPr>
        <p:grpSpPr>
          <a:xfrm>
            <a:off x="5837271" y="3595823"/>
            <a:ext cx="4287391" cy="777136"/>
            <a:chOff x="885128" y="6041382"/>
            <a:chExt cx="4287391" cy="777136"/>
          </a:xfrm>
        </p:grpSpPr>
        <p:sp>
          <p:nvSpPr>
            <p:cNvPr id="39" name="TextBox 38"/>
            <p:cNvSpPr txBox="1"/>
            <p:nvPr/>
          </p:nvSpPr>
          <p:spPr>
            <a:xfrm>
              <a:off x="885128" y="6041382"/>
              <a:ext cx="272046" cy="717569"/>
            </a:xfrm>
            <a:prstGeom prst="rect">
              <a:avLst/>
            </a:prstGeom>
            <a:noFill/>
          </p:spPr>
          <p:txBody>
            <a:bodyPr wrap="square" lIns="0" tIns="0" rIns="0" bIns="0" rtlCol="0">
              <a:spAutoFit/>
            </a:bodyPr>
            <a:lstStyle/>
            <a:p>
              <a:pPr>
                <a:lnSpc>
                  <a:spcPct val="113000"/>
                </a:lnSpc>
                <a:spcAft>
                  <a:spcPts val="700"/>
                </a:spcAft>
              </a:pPr>
              <a:r>
                <a:rPr lang="en-AU" sz="4500" dirty="0">
                  <a:solidFill>
                    <a:schemeClr val="accent5"/>
                  </a:solidFill>
                  <a:latin typeface="Segoe UI Semibold" panose="020B0702040204020203" pitchFamily="34" charset="0"/>
                  <a:cs typeface="Segoe UI Semibold" panose="020B0702040204020203" pitchFamily="34" charset="0"/>
                </a:rPr>
                <a:t>3</a:t>
              </a:r>
            </a:p>
          </p:txBody>
        </p:sp>
        <p:sp>
          <p:nvSpPr>
            <p:cNvPr id="42" name="TextBox 41"/>
            <p:cNvSpPr txBox="1"/>
            <p:nvPr/>
          </p:nvSpPr>
          <p:spPr>
            <a:xfrm>
              <a:off x="1386863" y="6041382"/>
              <a:ext cx="3785656" cy="777136"/>
            </a:xfrm>
            <a:prstGeom prst="rect">
              <a:avLst/>
            </a:prstGeom>
            <a:noFill/>
          </p:spPr>
          <p:txBody>
            <a:bodyPr wrap="square" lIns="0" tIns="0" rIns="0" bIns="0" rtlCol="0">
              <a:spAutoFit/>
            </a:bodyPr>
            <a:lstStyle/>
            <a:p>
              <a:pPr marL="0" lvl="3">
                <a:spcAft>
                  <a:spcPts val="300"/>
                </a:spcAft>
              </a:pPr>
              <a:r>
                <a:rPr lang="en-US" sz="1200" dirty="0" smtClean="0">
                  <a:solidFill>
                    <a:schemeClr val="accent5"/>
                  </a:solidFill>
                  <a:latin typeface="Segoe UI Semibold" panose="020B0702040204020203" pitchFamily="34" charset="0"/>
                  <a:cs typeface="Segoe UI Semibold" panose="020B0702040204020203" pitchFamily="34" charset="0"/>
                </a:rPr>
                <a:t>Identify </a:t>
              </a:r>
              <a:r>
                <a:rPr lang="en-US" sz="1200" dirty="0">
                  <a:solidFill>
                    <a:schemeClr val="accent5"/>
                  </a:solidFill>
                  <a:latin typeface="Segoe UI Semibold" panose="020B0702040204020203" pitchFamily="34" charset="0"/>
                  <a:cs typeface="Segoe UI Semibold" panose="020B0702040204020203" pitchFamily="34" charset="0"/>
                </a:rPr>
                <a:t>actions </a:t>
              </a:r>
              <a:r>
                <a:rPr lang="en-US" sz="1200" dirty="0" smtClean="0">
                  <a:solidFill>
                    <a:schemeClr val="accent5"/>
                  </a:solidFill>
                  <a:latin typeface="Segoe UI Semibold" panose="020B0702040204020203" pitchFamily="34" charset="0"/>
                  <a:cs typeface="Segoe UI Semibold" panose="020B0702040204020203" pitchFamily="34" charset="0"/>
                </a:rPr>
                <a:t>to take </a:t>
              </a:r>
              <a:r>
                <a:rPr lang="en-US" sz="1200" dirty="0">
                  <a:solidFill>
                    <a:schemeClr val="accent5"/>
                  </a:solidFill>
                  <a:latin typeface="Segoe UI Semibold" panose="020B0702040204020203" pitchFamily="34" charset="0"/>
                  <a:cs typeface="Segoe UI Semibold" panose="020B0702040204020203" pitchFamily="34" charset="0"/>
                </a:rPr>
                <a:t>forward to </a:t>
              </a:r>
              <a:r>
                <a:rPr lang="en-US" sz="1200" dirty="0" smtClean="0">
                  <a:solidFill>
                    <a:schemeClr val="accent5"/>
                  </a:solidFill>
                  <a:latin typeface="Segoe UI Semibold" panose="020B0702040204020203" pitchFamily="34" charset="0"/>
                  <a:cs typeface="Segoe UI Semibold" panose="020B0702040204020203" pitchFamily="34" charset="0"/>
                </a:rPr>
                <a:t>improve team performance</a:t>
              </a:r>
              <a:endParaRPr lang="en-US" sz="1200" dirty="0">
                <a:solidFill>
                  <a:schemeClr val="accent5"/>
                </a:solidFill>
                <a:latin typeface="Segoe UI Semibold" panose="020B0702040204020203" pitchFamily="34" charset="0"/>
                <a:cs typeface="Segoe UI Semibold" panose="020B0702040204020203" pitchFamily="34" charset="0"/>
              </a:endParaRPr>
            </a:p>
            <a:p>
              <a:pPr marL="0" lvl="3">
                <a:spcAft>
                  <a:spcPts val="600"/>
                </a:spcAft>
              </a:pPr>
              <a:r>
                <a:rPr lang="en-US" sz="1200" dirty="0">
                  <a:solidFill>
                    <a:schemeClr val="tx1">
                      <a:lumMod val="75000"/>
                      <a:lumOff val="25000"/>
                    </a:schemeClr>
                  </a:solidFill>
                  <a:cs typeface="Segoe UI Semibold" panose="020B0702040204020203" pitchFamily="34" charset="0"/>
                </a:rPr>
                <a:t>As a group, discuss lessons learned and identify </a:t>
              </a:r>
              <a:r>
                <a:rPr lang="en-US" sz="1200" dirty="0" smtClean="0">
                  <a:solidFill>
                    <a:schemeClr val="tx1">
                      <a:lumMod val="75000"/>
                      <a:lumOff val="25000"/>
                    </a:schemeClr>
                  </a:solidFill>
                  <a:cs typeface="Segoe UI Semibold" panose="020B0702040204020203" pitchFamily="34" charset="0"/>
                </a:rPr>
                <a:t>practical actions </a:t>
              </a:r>
              <a:r>
                <a:rPr lang="en-US" sz="1200" dirty="0">
                  <a:solidFill>
                    <a:schemeClr val="tx1">
                      <a:lumMod val="75000"/>
                      <a:lumOff val="25000"/>
                    </a:schemeClr>
                  </a:solidFill>
                  <a:cs typeface="Segoe UI Semibold" panose="020B0702040204020203" pitchFamily="34" charset="0"/>
                </a:rPr>
                <a:t>to enable continuous improvement. </a:t>
              </a:r>
            </a:p>
          </p:txBody>
        </p:sp>
      </p:grpSp>
    </p:spTree>
    <p:extLst>
      <p:ext uri="{BB962C8B-B14F-4D97-AF65-F5344CB8AC3E}">
        <p14:creationId xmlns:p14="http://schemas.microsoft.com/office/powerpoint/2010/main" val="2804289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to run a sprint retrospective</a:t>
            </a:r>
            <a:endParaRPr lang="en-AU" dirty="0"/>
          </a:p>
        </p:txBody>
      </p:sp>
      <p:grpSp>
        <p:nvGrpSpPr>
          <p:cNvPr id="18" name="Group 17"/>
          <p:cNvGrpSpPr/>
          <p:nvPr/>
        </p:nvGrpSpPr>
        <p:grpSpPr>
          <a:xfrm>
            <a:off x="6963291" y="1306684"/>
            <a:ext cx="3060000" cy="5094117"/>
            <a:chOff x="6963291" y="1306684"/>
            <a:chExt cx="3060000" cy="5094117"/>
          </a:xfrm>
        </p:grpSpPr>
        <p:sp>
          <p:nvSpPr>
            <p:cNvPr id="45" name="Round Same Side Corner Rectangle 44"/>
            <p:cNvSpPr/>
            <p:nvPr/>
          </p:nvSpPr>
          <p:spPr>
            <a:xfrm>
              <a:off x="6963291" y="1683427"/>
              <a:ext cx="3060000" cy="4717374"/>
            </a:xfrm>
            <a:prstGeom prst="round2SameRect">
              <a:avLst>
                <a:gd name="adj1" fmla="val 0"/>
                <a:gd name="adj2" fmla="val 2111"/>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185046" lvl="3" indent="-185046">
                <a:spcAft>
                  <a:spcPts val="600"/>
                </a:spcAft>
                <a:buFont typeface="Arial" panose="020B0604020202020204" pitchFamily="34" charset="0"/>
                <a:buChar char="•"/>
              </a:pPr>
              <a:r>
                <a:rPr lang="en-US" sz="1200" dirty="0" smtClean="0">
                  <a:solidFill>
                    <a:schemeClr val="tx1">
                      <a:lumMod val="85000"/>
                      <a:lumOff val="15000"/>
                    </a:schemeClr>
                  </a:solidFill>
                </a:rPr>
                <a:t>Ensure </a:t>
              </a:r>
              <a:r>
                <a:rPr lang="en-US" sz="1200" dirty="0">
                  <a:solidFill>
                    <a:schemeClr val="tx1">
                      <a:lumMod val="85000"/>
                      <a:lumOff val="15000"/>
                    </a:schemeClr>
                  </a:solidFill>
                </a:rPr>
                <a:t>the team feels comfortable sharing views so honest opinions are aired (i.e. </a:t>
              </a:r>
              <a:r>
                <a:rPr lang="en-US" sz="1200" dirty="0" smtClean="0">
                  <a:solidFill>
                    <a:schemeClr val="tx1">
                      <a:lumMod val="85000"/>
                      <a:lumOff val="15000"/>
                    </a:schemeClr>
                  </a:solidFill>
                </a:rPr>
                <a:t>don’t </a:t>
              </a:r>
              <a:r>
                <a:rPr lang="en-US" sz="1200" dirty="0">
                  <a:solidFill>
                    <a:schemeClr val="tx1">
                      <a:lumMod val="85000"/>
                      <a:lumOff val="15000"/>
                    </a:schemeClr>
                  </a:solidFill>
                </a:rPr>
                <a:t>make it personal, don’t take it personally. Listen with an open </a:t>
              </a:r>
              <a:r>
                <a:rPr lang="en-US" sz="1200" dirty="0" smtClean="0">
                  <a:solidFill>
                    <a:schemeClr val="tx1">
                      <a:lumMod val="85000"/>
                      <a:lumOff val="15000"/>
                    </a:schemeClr>
                  </a:solidFill>
                </a:rPr>
                <a:t>mind). </a:t>
              </a:r>
            </a:p>
            <a:p>
              <a:pPr marL="185046" lvl="3" indent="-185046">
                <a:spcAft>
                  <a:spcPts val="600"/>
                </a:spcAft>
                <a:buFont typeface="Arial" panose="020B0604020202020204" pitchFamily="34" charset="0"/>
                <a:buChar char="•"/>
              </a:pPr>
              <a:r>
                <a:rPr lang="en-US" sz="1200" dirty="0" smtClean="0">
                  <a:solidFill>
                    <a:schemeClr val="tx1">
                      <a:lumMod val="85000"/>
                      <a:lumOff val="15000"/>
                    </a:schemeClr>
                  </a:solidFill>
                </a:rPr>
                <a:t>There </a:t>
              </a:r>
              <a:r>
                <a:rPr lang="en-US" sz="1200" dirty="0">
                  <a:solidFill>
                    <a:schemeClr val="tx1">
                      <a:lumMod val="85000"/>
                      <a:lumOff val="15000"/>
                    </a:schemeClr>
                  </a:solidFill>
                </a:rPr>
                <a:t>are many ways to run a </a:t>
              </a:r>
              <a:r>
                <a:rPr lang="en-US" sz="1200" dirty="0" smtClean="0">
                  <a:solidFill>
                    <a:schemeClr val="tx1">
                      <a:lumMod val="85000"/>
                      <a:lumOff val="15000"/>
                    </a:schemeClr>
                  </a:solidFill>
                </a:rPr>
                <a:t>retro. To encourage everyone to participate and reduce groupthink, we pause for two minutes after each guiding question (see next slide) and ask team members to reflect individually and write their ideas on individual Post-its. At the end of the two minutes, take turns to share your reflections and discuss with the group. </a:t>
              </a:r>
              <a:endParaRPr lang="en-US" sz="1200" dirty="0">
                <a:solidFill>
                  <a:schemeClr val="tx1">
                    <a:lumMod val="85000"/>
                    <a:lumOff val="15000"/>
                  </a:schemeClr>
                </a:solidFill>
              </a:endParaRPr>
            </a:p>
            <a:p>
              <a:pPr marL="185046" lvl="3" indent="-185046">
                <a:spcAft>
                  <a:spcPts val="600"/>
                </a:spcAft>
                <a:buFont typeface="Arial" panose="020B0604020202020204" pitchFamily="34" charset="0"/>
                <a:buChar char="•"/>
              </a:pPr>
              <a:r>
                <a:rPr lang="en-US" sz="1200" dirty="0">
                  <a:solidFill>
                    <a:schemeClr val="tx1">
                      <a:lumMod val="85000"/>
                      <a:lumOff val="15000"/>
                    </a:schemeClr>
                  </a:solidFill>
                </a:rPr>
                <a:t>Ensure the team spends adequate time evaluating both the product </a:t>
              </a:r>
              <a:r>
                <a:rPr lang="en-US" sz="1200" dirty="0" smtClean="0">
                  <a:solidFill>
                    <a:schemeClr val="tx1">
                      <a:lumMod val="85000"/>
                      <a:lumOff val="15000"/>
                    </a:schemeClr>
                  </a:solidFill>
                </a:rPr>
                <a:t>(outcome) and </a:t>
              </a:r>
              <a:r>
                <a:rPr lang="en-US" sz="1200" dirty="0">
                  <a:solidFill>
                    <a:schemeClr val="tx1">
                      <a:lumMod val="85000"/>
                      <a:lumOff val="15000"/>
                    </a:schemeClr>
                  </a:solidFill>
                </a:rPr>
                <a:t>the </a:t>
              </a:r>
              <a:r>
                <a:rPr lang="en-US" sz="1200" dirty="0" smtClean="0">
                  <a:solidFill>
                    <a:schemeClr val="tx1">
                      <a:lumMod val="85000"/>
                      <a:lumOff val="15000"/>
                    </a:schemeClr>
                  </a:solidFill>
                </a:rPr>
                <a:t>process (how you got there). </a:t>
              </a:r>
            </a:p>
            <a:p>
              <a:pPr marL="185046" lvl="3" indent="-185046">
                <a:spcAft>
                  <a:spcPts val="600"/>
                </a:spcAft>
                <a:buFont typeface="Arial" panose="020B0604020202020204" pitchFamily="34" charset="0"/>
                <a:buChar char="•"/>
              </a:pPr>
              <a:r>
                <a:rPr lang="en-US" sz="1200" dirty="0" smtClean="0">
                  <a:solidFill>
                    <a:schemeClr val="tx1">
                      <a:lumMod val="85000"/>
                      <a:lumOff val="15000"/>
                    </a:schemeClr>
                  </a:solidFill>
                </a:rPr>
                <a:t>If </a:t>
              </a:r>
              <a:r>
                <a:rPr lang="en-US" sz="1200" dirty="0">
                  <a:solidFill>
                    <a:schemeClr val="tx1">
                      <a:lumMod val="85000"/>
                      <a:lumOff val="15000"/>
                    </a:schemeClr>
                  </a:solidFill>
                </a:rPr>
                <a:t>your team needs help on agreeing next steps / actions, </a:t>
              </a:r>
              <a:r>
                <a:rPr lang="en-US" sz="1200" dirty="0" smtClean="0">
                  <a:solidFill>
                    <a:schemeClr val="tx1">
                      <a:lumMod val="85000"/>
                      <a:lumOff val="15000"/>
                    </a:schemeClr>
                  </a:solidFill>
                </a:rPr>
                <a:t>try asking </a:t>
              </a:r>
              <a:r>
                <a:rPr lang="en-US" sz="1200" dirty="0">
                  <a:solidFill>
                    <a:schemeClr val="tx1">
                      <a:lumMod val="85000"/>
                      <a:lumOff val="15000"/>
                    </a:schemeClr>
                  </a:solidFill>
                </a:rPr>
                <a:t>team members to vote on which items should be prioritised</a:t>
              </a:r>
              <a:r>
                <a:rPr lang="en-US" sz="1200" dirty="0" smtClean="0">
                  <a:solidFill>
                    <a:schemeClr val="tx1">
                      <a:lumMod val="85000"/>
                      <a:lumOff val="15000"/>
                    </a:schemeClr>
                  </a:solidFill>
                </a:rPr>
                <a:t>.</a:t>
              </a:r>
            </a:p>
            <a:p>
              <a:pPr marL="185046" lvl="3" indent="-185046">
                <a:spcAft>
                  <a:spcPts val="600"/>
                </a:spcAft>
                <a:buFont typeface="Arial" panose="020B0604020202020204" pitchFamily="34" charset="0"/>
                <a:buChar char="•"/>
              </a:pPr>
              <a:r>
                <a:rPr lang="en-US" sz="1200" dirty="0">
                  <a:solidFill>
                    <a:schemeClr val="tx1">
                      <a:lumMod val="85000"/>
                      <a:lumOff val="15000"/>
                    </a:schemeClr>
                  </a:solidFill>
                </a:rPr>
                <a:t>You may want to ask a neutral outsider to facilitate your </a:t>
              </a:r>
              <a:r>
                <a:rPr lang="en-US" sz="1200" dirty="0" smtClean="0">
                  <a:solidFill>
                    <a:schemeClr val="tx1">
                      <a:lumMod val="85000"/>
                      <a:lumOff val="15000"/>
                    </a:schemeClr>
                  </a:solidFill>
                </a:rPr>
                <a:t>retro</a:t>
              </a:r>
              <a:r>
                <a:rPr lang="en-US" sz="1200" dirty="0">
                  <a:solidFill>
                    <a:schemeClr val="tx1">
                      <a:lumMod val="85000"/>
                      <a:lumOff val="15000"/>
                    </a:schemeClr>
                  </a:solidFill>
                </a:rPr>
                <a:t>.</a:t>
              </a:r>
              <a:r>
                <a:rPr lang="en-US" sz="1200" dirty="0" smtClean="0">
                  <a:solidFill>
                    <a:schemeClr val="tx1">
                      <a:lumMod val="85000"/>
                      <a:lumOff val="15000"/>
                    </a:schemeClr>
                  </a:solidFill>
                </a:rPr>
                <a:t> </a:t>
              </a:r>
            </a:p>
          </p:txBody>
        </p:sp>
        <p:sp>
          <p:nvSpPr>
            <p:cNvPr id="46" name="Round Same Side Corner Rectangle 45"/>
            <p:cNvSpPr/>
            <p:nvPr/>
          </p:nvSpPr>
          <p:spPr>
            <a:xfrm>
              <a:off x="6963291" y="1306684"/>
              <a:ext cx="3060000" cy="377635"/>
            </a:xfrm>
            <a:prstGeom prst="round2SameRect">
              <a:avLst>
                <a:gd name="adj1" fmla="val 10948"/>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AU" sz="1400" dirty="0">
                  <a:solidFill>
                    <a:schemeClr val="bg1"/>
                  </a:solidFill>
                  <a:latin typeface="Segoe UI Semibold" panose="020B0702040204020203" pitchFamily="34" charset="0"/>
                  <a:cs typeface="Segoe UI Semibold" panose="020B0702040204020203" pitchFamily="34" charset="0"/>
                </a:rPr>
                <a:t>Tips and tricks</a:t>
              </a:r>
            </a:p>
          </p:txBody>
        </p:sp>
      </p:grpSp>
      <p:sp>
        <p:nvSpPr>
          <p:cNvPr id="67" name="Round Same Side Corner Rectangle 66"/>
          <p:cNvSpPr/>
          <p:nvPr/>
        </p:nvSpPr>
        <p:spPr>
          <a:xfrm>
            <a:off x="495322" y="1683426"/>
            <a:ext cx="3060000" cy="4717375"/>
          </a:xfrm>
          <a:prstGeom prst="round2SameRect">
            <a:avLst>
              <a:gd name="adj1" fmla="val 0"/>
              <a:gd name="adj2" fmla="val 2111"/>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0" lvl="3" indent="0">
              <a:spcAft>
                <a:spcPts val="600"/>
              </a:spcAft>
              <a:buNone/>
            </a:pPr>
            <a:r>
              <a:rPr lang="en-US" sz="1200" dirty="0">
                <a:solidFill>
                  <a:schemeClr val="tx1">
                    <a:lumMod val="85000"/>
                    <a:lumOff val="15000"/>
                  </a:schemeClr>
                </a:solidFill>
                <a:latin typeface="Segoe UI Semibold" panose="020B0702040204020203" pitchFamily="34" charset="0"/>
                <a:cs typeface="Segoe UI Semibold" panose="020B0702040204020203" pitchFamily="34" charset="0"/>
              </a:rPr>
              <a:t>Before the </a:t>
            </a:r>
            <a:r>
              <a:rPr lang="en-US" sz="1200" dirty="0" smtClean="0">
                <a:solidFill>
                  <a:schemeClr val="tx1">
                    <a:lumMod val="85000"/>
                    <a:lumOff val="15000"/>
                  </a:schemeClr>
                </a:solidFill>
                <a:latin typeface="Segoe UI Semibold" panose="020B0702040204020203" pitchFamily="34" charset="0"/>
                <a:cs typeface="Segoe UI Semibold" panose="020B0702040204020203" pitchFamily="34" charset="0"/>
              </a:rPr>
              <a:t>retrospective</a:t>
            </a:r>
            <a:endParaRPr lang="en-US" sz="1200" dirty="0">
              <a:solidFill>
                <a:schemeClr val="tx1">
                  <a:lumMod val="85000"/>
                  <a:lumOff val="15000"/>
                </a:schemeClr>
              </a:solidFill>
              <a:latin typeface="Segoe UI Semibold" panose="020B0702040204020203" pitchFamily="34" charset="0"/>
              <a:cs typeface="Segoe UI Semibold" panose="020B0702040204020203" pitchFamily="34" charset="0"/>
            </a:endParaRPr>
          </a:p>
        </p:txBody>
      </p:sp>
      <p:sp>
        <p:nvSpPr>
          <p:cNvPr id="68" name="Round Same Side Corner Rectangle 67"/>
          <p:cNvSpPr/>
          <p:nvPr/>
        </p:nvSpPr>
        <p:spPr>
          <a:xfrm>
            <a:off x="495322" y="1306684"/>
            <a:ext cx="3060000" cy="378000"/>
          </a:xfrm>
          <a:prstGeom prst="round2SameRect">
            <a:avLst>
              <a:gd name="adj1" fmla="val 10948"/>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Aft>
                <a:spcPts val="600"/>
              </a:spcAft>
            </a:pPr>
            <a:r>
              <a:rPr lang="en-AU" sz="1400" dirty="0">
                <a:solidFill>
                  <a:schemeClr val="bg1"/>
                </a:solidFill>
                <a:latin typeface="Segoe UI Semibold" panose="020B0702040204020203" pitchFamily="34" charset="0"/>
                <a:cs typeface="Segoe UI Semibold" panose="020B0702040204020203" pitchFamily="34" charset="0"/>
              </a:rPr>
              <a:t>Preparation</a:t>
            </a:r>
          </a:p>
        </p:txBody>
      </p:sp>
      <p:grpSp>
        <p:nvGrpSpPr>
          <p:cNvPr id="3" name="Group 2"/>
          <p:cNvGrpSpPr/>
          <p:nvPr/>
        </p:nvGrpSpPr>
        <p:grpSpPr>
          <a:xfrm>
            <a:off x="618158" y="1976017"/>
            <a:ext cx="2802479" cy="717569"/>
            <a:chOff x="593300" y="1973674"/>
            <a:chExt cx="2802479" cy="717569"/>
          </a:xfrm>
        </p:grpSpPr>
        <p:sp>
          <p:nvSpPr>
            <p:cNvPr id="69" name="TextBox 68"/>
            <p:cNvSpPr txBox="1"/>
            <p:nvPr/>
          </p:nvSpPr>
          <p:spPr>
            <a:xfrm>
              <a:off x="1043791" y="2147792"/>
              <a:ext cx="2351988" cy="369332"/>
            </a:xfrm>
            <a:prstGeom prst="rect">
              <a:avLst/>
            </a:prstGeom>
            <a:noFill/>
          </p:spPr>
          <p:txBody>
            <a:bodyPr wrap="square" lIns="0" tIns="0" rIns="0" bIns="0" rtlCol="0">
              <a:spAutoFit/>
            </a:bodyPr>
            <a:lstStyle/>
            <a:p>
              <a:pPr marL="0" lvl="3"/>
              <a:r>
                <a:rPr lang="en-US" sz="1200" dirty="0">
                  <a:solidFill>
                    <a:schemeClr val="tx1">
                      <a:lumMod val="85000"/>
                      <a:lumOff val="15000"/>
                    </a:schemeClr>
                  </a:solidFill>
                </a:rPr>
                <a:t>Find a meeting space for about 30 minutes to an hour. </a:t>
              </a:r>
            </a:p>
          </p:txBody>
        </p:sp>
        <p:sp>
          <p:nvSpPr>
            <p:cNvPr id="73" name="TextBox 72"/>
            <p:cNvSpPr txBox="1"/>
            <p:nvPr/>
          </p:nvSpPr>
          <p:spPr>
            <a:xfrm>
              <a:off x="593300" y="1973674"/>
              <a:ext cx="324391" cy="717569"/>
            </a:xfrm>
            <a:prstGeom prst="rect">
              <a:avLst/>
            </a:prstGeom>
            <a:noFill/>
          </p:spPr>
          <p:txBody>
            <a:bodyPr wrap="square" lIns="0" tIns="0" rIns="0" bIns="0" rtlCol="0">
              <a:spAutoFit/>
            </a:bodyPr>
            <a:lstStyle/>
            <a:p>
              <a:pPr>
                <a:lnSpc>
                  <a:spcPct val="113000"/>
                </a:lnSpc>
                <a:spcAft>
                  <a:spcPts val="700"/>
                </a:spcAft>
              </a:pPr>
              <a:r>
                <a:rPr lang="en-AU" sz="4500" dirty="0" smtClean="0">
                  <a:solidFill>
                    <a:schemeClr val="accent5"/>
                  </a:solidFill>
                  <a:latin typeface="Segoe UI Semibold" panose="020B0702040204020203" pitchFamily="34" charset="0"/>
                  <a:cs typeface="Segoe UI Semibold" panose="020B0702040204020203" pitchFamily="34" charset="0"/>
                </a:rPr>
                <a:t>1</a:t>
              </a:r>
              <a:endParaRPr lang="en-AU" sz="4500" dirty="0">
                <a:solidFill>
                  <a:schemeClr val="accent5"/>
                </a:solidFill>
                <a:latin typeface="Segoe UI Semibold" panose="020B0702040204020203" pitchFamily="34" charset="0"/>
                <a:cs typeface="Segoe UI Semibold" panose="020B0702040204020203" pitchFamily="34" charset="0"/>
              </a:endParaRPr>
            </a:p>
          </p:txBody>
        </p:sp>
      </p:grpSp>
      <p:grpSp>
        <p:nvGrpSpPr>
          <p:cNvPr id="4" name="Group 3"/>
          <p:cNvGrpSpPr/>
          <p:nvPr/>
        </p:nvGrpSpPr>
        <p:grpSpPr>
          <a:xfrm>
            <a:off x="616640" y="2778233"/>
            <a:ext cx="2802478" cy="717569"/>
            <a:chOff x="602319" y="2863523"/>
            <a:chExt cx="2802478" cy="717569"/>
          </a:xfrm>
        </p:grpSpPr>
        <p:sp>
          <p:nvSpPr>
            <p:cNvPr id="71" name="TextBox 70"/>
            <p:cNvSpPr txBox="1"/>
            <p:nvPr/>
          </p:nvSpPr>
          <p:spPr>
            <a:xfrm>
              <a:off x="1052810" y="3129974"/>
              <a:ext cx="2351987" cy="184666"/>
            </a:xfrm>
            <a:prstGeom prst="rect">
              <a:avLst/>
            </a:prstGeom>
            <a:noFill/>
          </p:spPr>
          <p:txBody>
            <a:bodyPr wrap="square" lIns="0" tIns="0" rIns="0" bIns="0" rtlCol="0">
              <a:spAutoFit/>
            </a:bodyPr>
            <a:lstStyle/>
            <a:p>
              <a:pPr marL="0" lvl="3"/>
              <a:r>
                <a:rPr lang="en-US" sz="1200" dirty="0" smtClean="0">
                  <a:solidFill>
                    <a:schemeClr val="tx1">
                      <a:lumMod val="85000"/>
                      <a:lumOff val="15000"/>
                    </a:schemeClr>
                  </a:solidFill>
                </a:rPr>
                <a:t>Nominate </a:t>
              </a:r>
              <a:r>
                <a:rPr lang="en-US" sz="1200" dirty="0">
                  <a:solidFill>
                    <a:schemeClr val="tx1">
                      <a:lumMod val="85000"/>
                      <a:lumOff val="15000"/>
                    </a:schemeClr>
                  </a:solidFill>
                </a:rPr>
                <a:t>a </a:t>
              </a:r>
              <a:r>
                <a:rPr lang="en-US" sz="1200" dirty="0" smtClean="0">
                  <a:solidFill>
                    <a:schemeClr val="tx1">
                      <a:lumMod val="85000"/>
                      <a:lumOff val="15000"/>
                    </a:schemeClr>
                  </a:solidFill>
                </a:rPr>
                <a:t>facilitator.</a:t>
              </a:r>
              <a:endParaRPr lang="en-US" sz="1200" dirty="0">
                <a:solidFill>
                  <a:schemeClr val="tx1">
                    <a:lumMod val="85000"/>
                    <a:lumOff val="15000"/>
                  </a:schemeClr>
                </a:solidFill>
              </a:endParaRPr>
            </a:p>
          </p:txBody>
        </p:sp>
        <p:sp>
          <p:nvSpPr>
            <p:cNvPr id="74" name="TextBox 73"/>
            <p:cNvSpPr txBox="1"/>
            <p:nvPr/>
          </p:nvSpPr>
          <p:spPr>
            <a:xfrm>
              <a:off x="602319" y="2863523"/>
              <a:ext cx="324391" cy="717569"/>
            </a:xfrm>
            <a:prstGeom prst="rect">
              <a:avLst/>
            </a:prstGeom>
            <a:noFill/>
          </p:spPr>
          <p:txBody>
            <a:bodyPr wrap="square" lIns="0" tIns="0" rIns="0" bIns="0" rtlCol="0">
              <a:spAutoFit/>
            </a:bodyPr>
            <a:lstStyle/>
            <a:p>
              <a:pPr>
                <a:lnSpc>
                  <a:spcPct val="113000"/>
                </a:lnSpc>
                <a:spcAft>
                  <a:spcPts val="700"/>
                </a:spcAft>
              </a:pPr>
              <a:r>
                <a:rPr lang="en-AU" sz="4500" dirty="0">
                  <a:solidFill>
                    <a:schemeClr val="accent5"/>
                  </a:solidFill>
                  <a:latin typeface="Segoe UI Semibold" panose="020B0702040204020203" pitchFamily="34" charset="0"/>
                  <a:cs typeface="Segoe UI Semibold" panose="020B0702040204020203" pitchFamily="34" charset="0"/>
                </a:rPr>
                <a:t>2</a:t>
              </a:r>
            </a:p>
          </p:txBody>
        </p:sp>
      </p:grpSp>
      <p:grpSp>
        <p:nvGrpSpPr>
          <p:cNvPr id="5" name="Group 4"/>
          <p:cNvGrpSpPr/>
          <p:nvPr/>
        </p:nvGrpSpPr>
        <p:grpSpPr>
          <a:xfrm>
            <a:off x="584281" y="3580449"/>
            <a:ext cx="2795219" cy="923330"/>
            <a:chOff x="609578" y="4344168"/>
            <a:chExt cx="2795219" cy="923330"/>
          </a:xfrm>
        </p:grpSpPr>
        <p:sp>
          <p:nvSpPr>
            <p:cNvPr id="70" name="TextBox 69"/>
            <p:cNvSpPr txBox="1"/>
            <p:nvPr/>
          </p:nvSpPr>
          <p:spPr>
            <a:xfrm>
              <a:off x="1052810" y="4344168"/>
              <a:ext cx="2351987" cy="923330"/>
            </a:xfrm>
            <a:prstGeom prst="rect">
              <a:avLst/>
            </a:prstGeom>
            <a:noFill/>
          </p:spPr>
          <p:txBody>
            <a:bodyPr wrap="square" lIns="0" tIns="0" rIns="0" bIns="0" rtlCol="0">
              <a:spAutoFit/>
            </a:bodyPr>
            <a:lstStyle/>
            <a:p>
              <a:pPr marL="0" lvl="3"/>
              <a:r>
                <a:rPr lang="en-US" sz="1200" dirty="0" smtClean="0">
                  <a:solidFill>
                    <a:schemeClr val="tx1">
                      <a:lumMod val="85000"/>
                      <a:lumOff val="15000"/>
                    </a:schemeClr>
                  </a:solidFill>
                </a:rPr>
                <a:t>Prepare any supporting material </a:t>
              </a:r>
              <a:br>
                <a:rPr lang="en-US" sz="1200" dirty="0" smtClean="0">
                  <a:solidFill>
                    <a:schemeClr val="tx1">
                      <a:lumMod val="85000"/>
                      <a:lumOff val="15000"/>
                    </a:schemeClr>
                  </a:solidFill>
                </a:rPr>
              </a:br>
              <a:r>
                <a:rPr lang="en-US" sz="1200" dirty="0" smtClean="0">
                  <a:solidFill>
                    <a:schemeClr val="tx1">
                      <a:lumMod val="85000"/>
                      <a:lumOff val="15000"/>
                    </a:schemeClr>
                  </a:solidFill>
                </a:rPr>
                <a:t>(we generally use butchers </a:t>
              </a:r>
              <a:r>
                <a:rPr lang="en-US" sz="1200" dirty="0">
                  <a:solidFill>
                    <a:schemeClr val="tx1">
                      <a:lumMod val="85000"/>
                      <a:lumOff val="15000"/>
                    </a:schemeClr>
                  </a:solidFill>
                </a:rPr>
                <a:t>paper, markers and P</a:t>
              </a:r>
              <a:r>
                <a:rPr lang="en-US" sz="1200" dirty="0" smtClean="0">
                  <a:solidFill>
                    <a:schemeClr val="tx1">
                      <a:lumMod val="85000"/>
                      <a:lumOff val="15000"/>
                    </a:schemeClr>
                  </a:solidFill>
                </a:rPr>
                <a:t>ost-its; see right hand column for our process and the next slide for a template).</a:t>
              </a:r>
              <a:endParaRPr lang="en-US" sz="1200" dirty="0">
                <a:solidFill>
                  <a:schemeClr val="tx1">
                    <a:lumMod val="85000"/>
                    <a:lumOff val="15000"/>
                  </a:schemeClr>
                </a:solidFill>
              </a:endParaRPr>
            </a:p>
          </p:txBody>
        </p:sp>
        <p:sp>
          <p:nvSpPr>
            <p:cNvPr id="75" name="TextBox 74"/>
            <p:cNvSpPr txBox="1"/>
            <p:nvPr/>
          </p:nvSpPr>
          <p:spPr>
            <a:xfrm>
              <a:off x="609578" y="4447049"/>
              <a:ext cx="324391" cy="717569"/>
            </a:xfrm>
            <a:prstGeom prst="rect">
              <a:avLst/>
            </a:prstGeom>
            <a:noFill/>
          </p:spPr>
          <p:txBody>
            <a:bodyPr wrap="square" lIns="0" tIns="0" rIns="0" bIns="0" rtlCol="0">
              <a:spAutoFit/>
            </a:bodyPr>
            <a:lstStyle/>
            <a:p>
              <a:pPr>
                <a:lnSpc>
                  <a:spcPct val="113000"/>
                </a:lnSpc>
                <a:spcAft>
                  <a:spcPts val="700"/>
                </a:spcAft>
              </a:pPr>
              <a:r>
                <a:rPr lang="en-AU" sz="4500" dirty="0" smtClean="0">
                  <a:solidFill>
                    <a:schemeClr val="accent5"/>
                  </a:solidFill>
                  <a:latin typeface="Segoe UI Semibold" panose="020B0702040204020203" pitchFamily="34" charset="0"/>
                  <a:cs typeface="Segoe UI Semibold" panose="020B0702040204020203" pitchFamily="34" charset="0"/>
                </a:rPr>
                <a:t>3</a:t>
              </a:r>
              <a:endParaRPr lang="en-AU" sz="4500" dirty="0">
                <a:solidFill>
                  <a:schemeClr val="accent5"/>
                </a:solidFill>
                <a:latin typeface="Segoe UI Semibold" panose="020B0702040204020203" pitchFamily="34" charset="0"/>
                <a:cs typeface="Segoe UI Semibold" panose="020B0702040204020203" pitchFamily="34" charset="0"/>
              </a:endParaRPr>
            </a:p>
          </p:txBody>
        </p:sp>
      </p:grpSp>
      <p:sp>
        <p:nvSpPr>
          <p:cNvPr id="76" name="Round Same Side Corner Rectangle 75"/>
          <p:cNvSpPr/>
          <p:nvPr/>
        </p:nvSpPr>
        <p:spPr>
          <a:xfrm>
            <a:off x="3729307" y="1684685"/>
            <a:ext cx="3060000" cy="4716116"/>
          </a:xfrm>
          <a:prstGeom prst="round2SameRect">
            <a:avLst>
              <a:gd name="adj1" fmla="val 0"/>
              <a:gd name="adj2" fmla="val 2289"/>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0" lvl="3">
              <a:spcAft>
                <a:spcPts val="600"/>
              </a:spcAft>
            </a:pPr>
            <a:endParaRPr lang="en-US" sz="1200" dirty="0">
              <a:solidFill>
                <a:schemeClr val="tx1">
                  <a:lumMod val="85000"/>
                  <a:lumOff val="15000"/>
                </a:schemeClr>
              </a:solidFill>
            </a:endParaRPr>
          </a:p>
        </p:txBody>
      </p:sp>
      <p:sp>
        <p:nvSpPr>
          <p:cNvPr id="77" name="Round Same Side Corner Rectangle 76"/>
          <p:cNvSpPr/>
          <p:nvPr/>
        </p:nvSpPr>
        <p:spPr>
          <a:xfrm>
            <a:off x="3729307" y="1306684"/>
            <a:ext cx="3060000" cy="378000"/>
          </a:xfrm>
          <a:prstGeom prst="round2SameRect">
            <a:avLst>
              <a:gd name="adj1" fmla="val 10948"/>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Aft>
                <a:spcPts val="600"/>
              </a:spcAft>
            </a:pPr>
            <a:r>
              <a:rPr lang="en-AU" sz="1400" dirty="0" smtClean="0">
                <a:solidFill>
                  <a:schemeClr val="bg1"/>
                </a:solidFill>
                <a:latin typeface="Segoe UI Semibold" panose="020B0702040204020203" pitchFamily="34" charset="0"/>
                <a:cs typeface="Segoe UI Semibold" panose="020B0702040204020203" pitchFamily="34" charset="0"/>
              </a:rPr>
              <a:t>Agenda</a:t>
            </a:r>
            <a:endParaRPr lang="en-AU" sz="1400" dirty="0">
              <a:solidFill>
                <a:schemeClr val="bg1"/>
              </a:solidFill>
              <a:latin typeface="Segoe UI Semibold" panose="020B0702040204020203" pitchFamily="34" charset="0"/>
              <a:cs typeface="Segoe UI Semibold" panose="020B0702040204020203" pitchFamily="34" charset="0"/>
            </a:endParaRPr>
          </a:p>
        </p:txBody>
      </p:sp>
      <p:sp>
        <p:nvSpPr>
          <p:cNvPr id="78" name="TextBox 77"/>
          <p:cNvSpPr txBox="1"/>
          <p:nvPr/>
        </p:nvSpPr>
        <p:spPr>
          <a:xfrm>
            <a:off x="3911800" y="1973674"/>
            <a:ext cx="324391" cy="717569"/>
          </a:xfrm>
          <a:prstGeom prst="rect">
            <a:avLst/>
          </a:prstGeom>
          <a:noFill/>
        </p:spPr>
        <p:txBody>
          <a:bodyPr wrap="square" lIns="0" tIns="0" rIns="0" bIns="0" rtlCol="0">
            <a:spAutoFit/>
          </a:bodyPr>
          <a:lstStyle/>
          <a:p>
            <a:pPr>
              <a:lnSpc>
                <a:spcPct val="113000"/>
              </a:lnSpc>
              <a:spcAft>
                <a:spcPts val="700"/>
              </a:spcAft>
            </a:pPr>
            <a:r>
              <a:rPr lang="en-AU" sz="4500" dirty="0" smtClean="0">
                <a:solidFill>
                  <a:schemeClr val="accent5"/>
                </a:solidFill>
                <a:latin typeface="Segoe UI Semibold" panose="020B0702040204020203" pitchFamily="34" charset="0"/>
                <a:cs typeface="Segoe UI Semibold" panose="020B0702040204020203" pitchFamily="34" charset="0"/>
              </a:rPr>
              <a:t>1</a:t>
            </a:r>
            <a:endParaRPr lang="en-AU" sz="4500" dirty="0">
              <a:solidFill>
                <a:schemeClr val="accent5"/>
              </a:solidFill>
              <a:latin typeface="Segoe UI Semibold" panose="020B0702040204020203" pitchFamily="34" charset="0"/>
              <a:cs typeface="Segoe UI Semibold" panose="020B0702040204020203" pitchFamily="34" charset="0"/>
            </a:endParaRPr>
          </a:p>
        </p:txBody>
      </p:sp>
      <p:sp>
        <p:nvSpPr>
          <p:cNvPr id="79" name="TextBox 78"/>
          <p:cNvSpPr txBox="1"/>
          <p:nvPr/>
        </p:nvSpPr>
        <p:spPr>
          <a:xfrm>
            <a:off x="4462463" y="1807945"/>
            <a:ext cx="2255385" cy="815608"/>
          </a:xfrm>
          <a:prstGeom prst="rect">
            <a:avLst/>
          </a:prstGeom>
          <a:noFill/>
        </p:spPr>
        <p:txBody>
          <a:bodyPr wrap="square" lIns="0" tIns="0" rIns="0" bIns="0" rtlCol="0">
            <a:spAutoFit/>
          </a:bodyPr>
          <a:lstStyle/>
          <a:p>
            <a:pPr marL="0" lvl="3">
              <a:spcAft>
                <a:spcPts val="600"/>
              </a:spcAft>
            </a:pPr>
            <a:r>
              <a:rPr lang="en-US" sz="1200" dirty="0">
                <a:solidFill>
                  <a:schemeClr val="tx1">
                    <a:lumMod val="85000"/>
                    <a:lumOff val="15000"/>
                  </a:schemeClr>
                </a:solidFill>
                <a:latin typeface="Segoe UI Semibold" panose="020B0702040204020203" pitchFamily="34" charset="0"/>
                <a:cs typeface="Segoe UI Semibold" panose="020B0702040204020203" pitchFamily="34" charset="0"/>
              </a:rPr>
              <a:t>Set the scene </a:t>
            </a:r>
            <a:endParaRPr lang="en-US" sz="1200" dirty="0" smtClean="0">
              <a:solidFill>
                <a:schemeClr val="tx1">
                  <a:lumMod val="85000"/>
                  <a:lumOff val="15000"/>
                </a:schemeClr>
              </a:solidFill>
              <a:latin typeface="Segoe UI Semibold" panose="020B0702040204020203" pitchFamily="34" charset="0"/>
              <a:cs typeface="Segoe UI Semibold" panose="020B0702040204020203" pitchFamily="34" charset="0"/>
            </a:endParaRPr>
          </a:p>
          <a:p>
            <a:pPr marL="0" lvl="3">
              <a:spcAft>
                <a:spcPts val="600"/>
              </a:spcAft>
            </a:pPr>
            <a:r>
              <a:rPr lang="en-US" sz="1200" dirty="0" smtClean="0">
                <a:solidFill>
                  <a:schemeClr val="tx1">
                    <a:lumMod val="85000"/>
                    <a:lumOff val="15000"/>
                  </a:schemeClr>
                </a:solidFill>
              </a:rPr>
              <a:t>Welcome </a:t>
            </a:r>
            <a:r>
              <a:rPr lang="en-US" sz="1200" dirty="0">
                <a:solidFill>
                  <a:schemeClr val="tx1">
                    <a:lumMod val="85000"/>
                    <a:lumOff val="15000"/>
                  </a:schemeClr>
                </a:solidFill>
              </a:rPr>
              <a:t>everyone to the meeting and establish rules of engagement (see </a:t>
            </a:r>
            <a:r>
              <a:rPr lang="en-US" sz="1200" dirty="0" smtClean="0">
                <a:solidFill>
                  <a:schemeClr val="tx1">
                    <a:lumMod val="85000"/>
                    <a:lumOff val="15000"/>
                  </a:schemeClr>
                </a:solidFill>
              </a:rPr>
              <a:t>‘Tips </a:t>
            </a:r>
            <a:r>
              <a:rPr lang="en-US" sz="1200" dirty="0">
                <a:solidFill>
                  <a:schemeClr val="tx1">
                    <a:lumMod val="85000"/>
                    <a:lumOff val="15000"/>
                  </a:schemeClr>
                </a:solidFill>
              </a:rPr>
              <a:t>and </a:t>
            </a:r>
            <a:r>
              <a:rPr lang="en-US" sz="1200" dirty="0" smtClean="0">
                <a:solidFill>
                  <a:schemeClr val="tx1">
                    <a:lumMod val="85000"/>
                    <a:lumOff val="15000"/>
                  </a:schemeClr>
                </a:solidFill>
              </a:rPr>
              <a:t>tricks’). </a:t>
            </a:r>
            <a:endParaRPr lang="en-US" sz="1200" dirty="0">
              <a:solidFill>
                <a:schemeClr val="tx1">
                  <a:lumMod val="85000"/>
                  <a:lumOff val="15000"/>
                </a:schemeClr>
              </a:solidFill>
            </a:endParaRPr>
          </a:p>
        </p:txBody>
      </p:sp>
      <p:sp>
        <p:nvSpPr>
          <p:cNvPr id="80" name="TextBox 79"/>
          <p:cNvSpPr txBox="1"/>
          <p:nvPr/>
        </p:nvSpPr>
        <p:spPr>
          <a:xfrm>
            <a:off x="4462463" y="2764068"/>
            <a:ext cx="2255385" cy="1446550"/>
          </a:xfrm>
          <a:prstGeom prst="rect">
            <a:avLst/>
          </a:prstGeom>
          <a:noFill/>
        </p:spPr>
        <p:txBody>
          <a:bodyPr wrap="square" lIns="0" tIns="0" rIns="0" bIns="0" rtlCol="0">
            <a:spAutoFit/>
          </a:bodyPr>
          <a:lstStyle/>
          <a:p>
            <a:pPr marL="0" lvl="3">
              <a:spcAft>
                <a:spcPts val="600"/>
              </a:spcAft>
            </a:pPr>
            <a:r>
              <a:rPr lang="en-US" sz="1200" dirty="0" smtClean="0">
                <a:solidFill>
                  <a:schemeClr val="tx1">
                    <a:lumMod val="85000"/>
                    <a:lumOff val="15000"/>
                  </a:schemeClr>
                </a:solidFill>
                <a:latin typeface="Segoe UI Semibold" panose="020B0702040204020203" pitchFamily="34" charset="0"/>
                <a:cs typeface="Segoe UI Semibold" panose="020B0702040204020203" pitchFamily="34" charset="0"/>
              </a:rPr>
              <a:t>Evaluate sprint or project performance</a:t>
            </a:r>
          </a:p>
          <a:p>
            <a:pPr marL="0" lvl="3">
              <a:spcAft>
                <a:spcPts val="600"/>
              </a:spcAft>
            </a:pPr>
            <a:r>
              <a:rPr lang="en-US" sz="1200" dirty="0" smtClean="0">
                <a:solidFill>
                  <a:schemeClr val="tx1">
                    <a:lumMod val="85000"/>
                    <a:lumOff val="15000"/>
                  </a:schemeClr>
                </a:solidFill>
                <a:cs typeface="Segoe UI Semibold" panose="020B0702040204020203" pitchFamily="34" charset="0"/>
              </a:rPr>
              <a:t>Start with the sprint goals – </a:t>
            </a:r>
            <a:r>
              <a:rPr lang="en-US" sz="1200" i="1" dirty="0" smtClean="0">
                <a:solidFill>
                  <a:schemeClr val="tx1">
                    <a:lumMod val="85000"/>
                    <a:lumOff val="15000"/>
                  </a:schemeClr>
                </a:solidFill>
                <a:cs typeface="Segoe UI Semibold" panose="020B0702040204020203" pitchFamily="34" charset="0"/>
              </a:rPr>
              <a:t>did we achieve them? </a:t>
            </a:r>
          </a:p>
          <a:p>
            <a:pPr marL="0" lvl="3">
              <a:spcAft>
                <a:spcPts val="600"/>
              </a:spcAft>
            </a:pPr>
            <a:r>
              <a:rPr lang="en-US" sz="1200" dirty="0" smtClean="0">
                <a:solidFill>
                  <a:schemeClr val="tx1">
                    <a:lumMod val="85000"/>
                    <a:lumOff val="15000"/>
                  </a:schemeClr>
                </a:solidFill>
                <a:cs typeface="Segoe UI Semibold" panose="020B0702040204020203" pitchFamily="34" charset="0"/>
              </a:rPr>
              <a:t>Then discuss performance against goals </a:t>
            </a:r>
            <a:r>
              <a:rPr lang="en-US" sz="1200" dirty="0" smtClean="0">
                <a:solidFill>
                  <a:schemeClr val="tx1">
                    <a:lumMod val="85000"/>
                    <a:lumOff val="15000"/>
                  </a:schemeClr>
                </a:solidFill>
              </a:rPr>
              <a:t>using three guiding questions (see next slide). </a:t>
            </a:r>
            <a:endParaRPr lang="en-US" sz="1200" dirty="0">
              <a:solidFill>
                <a:schemeClr val="tx1">
                  <a:lumMod val="85000"/>
                  <a:lumOff val="15000"/>
                </a:schemeClr>
              </a:solidFill>
            </a:endParaRPr>
          </a:p>
        </p:txBody>
      </p:sp>
      <p:sp>
        <p:nvSpPr>
          <p:cNvPr id="82" name="TextBox 81"/>
          <p:cNvSpPr txBox="1"/>
          <p:nvPr/>
        </p:nvSpPr>
        <p:spPr>
          <a:xfrm>
            <a:off x="3911800" y="2863523"/>
            <a:ext cx="324391" cy="717569"/>
          </a:xfrm>
          <a:prstGeom prst="rect">
            <a:avLst/>
          </a:prstGeom>
          <a:noFill/>
        </p:spPr>
        <p:txBody>
          <a:bodyPr wrap="square" lIns="0" tIns="0" rIns="0" bIns="0" rtlCol="0">
            <a:spAutoFit/>
          </a:bodyPr>
          <a:lstStyle/>
          <a:p>
            <a:pPr>
              <a:lnSpc>
                <a:spcPct val="113000"/>
              </a:lnSpc>
              <a:spcAft>
                <a:spcPts val="700"/>
              </a:spcAft>
            </a:pPr>
            <a:r>
              <a:rPr lang="en-AU" sz="4500" dirty="0">
                <a:solidFill>
                  <a:schemeClr val="accent5"/>
                </a:solidFill>
                <a:latin typeface="Segoe UI Semibold" panose="020B0702040204020203" pitchFamily="34" charset="0"/>
                <a:cs typeface="Segoe UI Semibold" panose="020B0702040204020203" pitchFamily="34" charset="0"/>
              </a:rPr>
              <a:t>2</a:t>
            </a:r>
          </a:p>
        </p:txBody>
      </p:sp>
      <p:sp>
        <p:nvSpPr>
          <p:cNvPr id="81" name="TextBox 80"/>
          <p:cNvSpPr txBox="1"/>
          <p:nvPr/>
        </p:nvSpPr>
        <p:spPr>
          <a:xfrm>
            <a:off x="4462463" y="4400048"/>
            <a:ext cx="2255385" cy="815608"/>
          </a:xfrm>
          <a:prstGeom prst="rect">
            <a:avLst/>
          </a:prstGeom>
          <a:noFill/>
        </p:spPr>
        <p:txBody>
          <a:bodyPr wrap="square" lIns="0" tIns="0" rIns="0" bIns="0" rtlCol="0">
            <a:spAutoFit/>
          </a:bodyPr>
          <a:lstStyle/>
          <a:p>
            <a:pPr marL="0" lvl="3">
              <a:spcAft>
                <a:spcPts val="600"/>
              </a:spcAft>
            </a:pPr>
            <a:r>
              <a:rPr lang="en-US" sz="1200" dirty="0" smtClean="0">
                <a:solidFill>
                  <a:schemeClr val="tx1">
                    <a:lumMod val="85000"/>
                    <a:lumOff val="15000"/>
                  </a:schemeClr>
                </a:solidFill>
                <a:latin typeface="Segoe UI Semibold" panose="020B0702040204020203" pitchFamily="34" charset="0"/>
                <a:cs typeface="Segoe UI Semibold" panose="020B0702040204020203" pitchFamily="34" charset="0"/>
              </a:rPr>
              <a:t>Wrap </a:t>
            </a:r>
            <a:r>
              <a:rPr lang="en-US" sz="1200" dirty="0">
                <a:solidFill>
                  <a:schemeClr val="tx1">
                    <a:lumMod val="85000"/>
                    <a:lumOff val="15000"/>
                  </a:schemeClr>
                </a:solidFill>
                <a:latin typeface="Segoe UI Semibold" panose="020B0702040204020203" pitchFamily="34" charset="0"/>
                <a:cs typeface="Segoe UI Semibold" panose="020B0702040204020203" pitchFamily="34" charset="0"/>
              </a:rPr>
              <a:t>up and close </a:t>
            </a:r>
          </a:p>
          <a:p>
            <a:pPr marL="0" lvl="3">
              <a:spcAft>
                <a:spcPts val="600"/>
              </a:spcAft>
            </a:pPr>
            <a:r>
              <a:rPr lang="en-US" sz="1200" dirty="0" smtClean="0">
                <a:solidFill>
                  <a:schemeClr val="tx1">
                    <a:lumMod val="85000"/>
                    <a:lumOff val="15000"/>
                  </a:schemeClr>
                </a:solidFill>
              </a:rPr>
              <a:t>Quickly </a:t>
            </a:r>
            <a:r>
              <a:rPr lang="en-US" sz="1200" dirty="0">
                <a:solidFill>
                  <a:schemeClr val="tx1">
                    <a:lumMod val="85000"/>
                    <a:lumOff val="15000"/>
                  </a:schemeClr>
                </a:solidFill>
              </a:rPr>
              <a:t>run through list of </a:t>
            </a:r>
            <a:r>
              <a:rPr lang="en-US" sz="1200" dirty="0" smtClean="0">
                <a:solidFill>
                  <a:schemeClr val="tx1">
                    <a:lumMod val="85000"/>
                    <a:lumOff val="15000"/>
                  </a:schemeClr>
                </a:solidFill>
              </a:rPr>
              <a:t>actions, assign owners if relevant, </a:t>
            </a:r>
            <a:r>
              <a:rPr lang="en-US" sz="1200" dirty="0">
                <a:solidFill>
                  <a:schemeClr val="tx1">
                    <a:lumMod val="85000"/>
                    <a:lumOff val="15000"/>
                  </a:schemeClr>
                </a:solidFill>
              </a:rPr>
              <a:t>and </a:t>
            </a:r>
            <a:r>
              <a:rPr lang="en-US" sz="1200" dirty="0" smtClean="0">
                <a:solidFill>
                  <a:schemeClr val="tx1">
                    <a:lumMod val="85000"/>
                    <a:lumOff val="15000"/>
                  </a:schemeClr>
                </a:solidFill>
              </a:rPr>
              <a:t>agree timeframes. </a:t>
            </a:r>
            <a:endParaRPr lang="en-US" sz="1200" dirty="0">
              <a:solidFill>
                <a:schemeClr val="tx1">
                  <a:lumMod val="85000"/>
                  <a:lumOff val="15000"/>
                </a:schemeClr>
              </a:solidFill>
            </a:endParaRPr>
          </a:p>
        </p:txBody>
      </p:sp>
      <p:sp>
        <p:nvSpPr>
          <p:cNvPr id="83" name="TextBox 82"/>
          <p:cNvSpPr txBox="1"/>
          <p:nvPr/>
        </p:nvSpPr>
        <p:spPr>
          <a:xfrm>
            <a:off x="3945231" y="4344168"/>
            <a:ext cx="272046" cy="717569"/>
          </a:xfrm>
          <a:prstGeom prst="rect">
            <a:avLst/>
          </a:prstGeom>
          <a:noFill/>
        </p:spPr>
        <p:txBody>
          <a:bodyPr wrap="square" lIns="0" tIns="0" rIns="0" bIns="0" rtlCol="0">
            <a:spAutoFit/>
          </a:bodyPr>
          <a:lstStyle/>
          <a:p>
            <a:pPr>
              <a:lnSpc>
                <a:spcPct val="113000"/>
              </a:lnSpc>
              <a:spcAft>
                <a:spcPts val="700"/>
              </a:spcAft>
            </a:pPr>
            <a:r>
              <a:rPr lang="en-AU" sz="4500" dirty="0">
                <a:solidFill>
                  <a:schemeClr val="accent5"/>
                </a:solidFill>
                <a:latin typeface="Segoe UI Semibold" panose="020B0702040204020203" pitchFamily="34" charset="0"/>
                <a:cs typeface="Segoe UI Semibold" panose="020B0702040204020203" pitchFamily="34" charset="0"/>
              </a:rPr>
              <a:t>3</a:t>
            </a:r>
          </a:p>
        </p:txBody>
      </p:sp>
    </p:spTree>
    <p:extLst>
      <p:ext uri="{BB962C8B-B14F-4D97-AF65-F5344CB8AC3E}">
        <p14:creationId xmlns:p14="http://schemas.microsoft.com/office/powerpoint/2010/main" val="2846855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Sprint retrospective template</a:t>
            </a:r>
            <a:endParaRPr lang="en-AU" dirty="0"/>
          </a:p>
        </p:txBody>
      </p:sp>
      <p:sp>
        <p:nvSpPr>
          <p:cNvPr id="8" name="Content Placeholder 3"/>
          <p:cNvSpPr txBox="1">
            <a:spLocks/>
          </p:cNvSpPr>
          <p:nvPr/>
        </p:nvSpPr>
        <p:spPr>
          <a:xfrm>
            <a:off x="584281" y="1548079"/>
            <a:ext cx="2861375" cy="4492153"/>
          </a:xfrm>
          <a:prstGeom prst="rect">
            <a:avLst/>
          </a:prstGeom>
        </p:spPr>
        <p:txBody>
          <a:bodyPr vert="horz" lIns="0" tIns="0" rIns="0" bIns="0" rtlCol="0" anchor="t" anchorCtr="0">
            <a:noAutofit/>
          </a:bodyPr>
          <a:lstStyle>
            <a:lvl1pPr marL="0" indent="0" algn="l" defTabSz="514347" rtl="0" eaLnBrk="1" latinLnBrk="0" hangingPunct="1">
              <a:lnSpc>
                <a:spcPct val="120000"/>
              </a:lnSpc>
              <a:spcBef>
                <a:spcPts val="150"/>
              </a:spcBef>
              <a:spcAft>
                <a:spcPts val="800"/>
              </a:spcAft>
              <a:buFontTx/>
              <a:buNone/>
              <a:defRPr sz="1200" b="1" kern="1200">
                <a:solidFill>
                  <a:schemeClr val="tx1">
                    <a:lumMod val="75000"/>
                    <a:lumOff val="25000"/>
                  </a:schemeClr>
                </a:solidFill>
                <a:latin typeface="Segoe UI Semibold" panose="020B0702040204020203" pitchFamily="34" charset="0"/>
                <a:ea typeface="+mn-ea"/>
                <a:cs typeface="Segoe UI Semibold" panose="020B0702040204020203" pitchFamily="34" charset="0"/>
              </a:defRPr>
            </a:lvl1pPr>
            <a:lvl2pPr marL="0" indent="0" algn="l" defTabSz="514347" rtl="0" eaLnBrk="1" latinLnBrk="0" hangingPunct="1">
              <a:lnSpc>
                <a:spcPct val="113000"/>
              </a:lnSpc>
              <a:spcBef>
                <a:spcPts val="0"/>
              </a:spcBef>
              <a:spcAft>
                <a:spcPts val="900"/>
              </a:spcAft>
              <a:buFontTx/>
              <a:buNone/>
              <a:defRPr sz="1100" b="1" kern="1200" spc="30" baseline="0">
                <a:solidFill>
                  <a:schemeClr val="accent2">
                    <a:lumMod val="75000"/>
                  </a:schemeClr>
                </a:solidFill>
                <a:latin typeface="Segoe UI Semibold" panose="020B0702040204020203" pitchFamily="34" charset="0"/>
                <a:ea typeface="+mn-ea"/>
                <a:cs typeface="Segoe UI Semibold" panose="020B0702040204020203" pitchFamily="34" charset="0"/>
              </a:defRPr>
            </a:lvl2pPr>
            <a:lvl3pPr marL="0" indent="0" algn="l" defTabSz="514347" rtl="0" eaLnBrk="1" latinLnBrk="0" hangingPunct="1">
              <a:lnSpc>
                <a:spcPct val="113000"/>
              </a:lnSpc>
              <a:spcBef>
                <a:spcPts val="0"/>
              </a:spcBef>
              <a:spcAft>
                <a:spcPts val="900"/>
              </a:spcAft>
              <a:buFontTx/>
              <a:buNone/>
              <a:defRPr sz="1100" b="0" kern="1200" spc="20" baseline="0">
                <a:solidFill>
                  <a:schemeClr val="tx1">
                    <a:lumMod val="85000"/>
                    <a:lumOff val="15000"/>
                  </a:schemeClr>
                </a:solidFill>
                <a:latin typeface="Segoe UI Light" panose="020B0502040204020203" pitchFamily="34" charset="0"/>
                <a:ea typeface="+mn-ea"/>
                <a:cs typeface="Segoe UI Light" panose="020B0502040204020203" pitchFamily="34" charset="0"/>
              </a:defRPr>
            </a:lvl3pPr>
            <a:lvl4pPr marL="180000" indent="-144000" algn="l" defTabSz="514347" rtl="0" eaLnBrk="1" latinLnBrk="0" hangingPunct="1">
              <a:lnSpc>
                <a:spcPct val="113000"/>
              </a:lnSpc>
              <a:spcBef>
                <a:spcPts val="0"/>
              </a:spcBef>
              <a:spcAft>
                <a:spcPts val="900"/>
              </a:spcAft>
              <a:buFont typeface="Arial" panose="020B0604020202020204" pitchFamily="34" charset="0"/>
              <a:buChar char="•"/>
              <a:defRPr sz="1100" kern="1200" spc="20" baseline="0">
                <a:solidFill>
                  <a:schemeClr val="tx1">
                    <a:lumMod val="75000"/>
                    <a:lumOff val="25000"/>
                  </a:schemeClr>
                </a:solidFill>
                <a:latin typeface="Segoe UI Light" panose="020B0502040204020203" pitchFamily="34" charset="0"/>
                <a:ea typeface="+mn-ea"/>
                <a:cs typeface="Segoe UI Light" panose="020B0502040204020203" pitchFamily="34" charset="0"/>
              </a:defRPr>
            </a:lvl4pPr>
            <a:lvl5pPr marL="360000" indent="-144000" algn="l" defTabSz="514347" rtl="0" eaLnBrk="1" latinLnBrk="0" hangingPunct="1">
              <a:lnSpc>
                <a:spcPct val="113000"/>
              </a:lnSpc>
              <a:spcBef>
                <a:spcPts val="0"/>
              </a:spcBef>
              <a:spcAft>
                <a:spcPts val="900"/>
              </a:spcAft>
              <a:buFont typeface="Arial" panose="020B0604020202020204" pitchFamily="34" charset="0"/>
              <a:buChar char="•"/>
              <a:defRPr sz="1100" kern="1200" spc="20" baseline="0">
                <a:solidFill>
                  <a:schemeClr val="tx1">
                    <a:lumMod val="75000"/>
                    <a:lumOff val="25000"/>
                  </a:schemeClr>
                </a:solidFill>
                <a:latin typeface="Segoe UI Light" panose="020B0502040204020203" pitchFamily="34" charset="0"/>
                <a:ea typeface="+mn-ea"/>
                <a:cs typeface="Segoe UI Light" panose="020B0502040204020203" pitchFamily="34" charset="0"/>
              </a:defRPr>
            </a:lvl5pPr>
            <a:lvl6pPr marL="252000" indent="-216000" algn="l" defTabSz="514347" rtl="0" eaLnBrk="1" latinLnBrk="0" hangingPunct="1">
              <a:lnSpc>
                <a:spcPct val="113000"/>
              </a:lnSpc>
              <a:spcBef>
                <a:spcPts val="0"/>
              </a:spcBef>
              <a:spcAft>
                <a:spcPts val="900"/>
              </a:spcAft>
              <a:buFont typeface="+mj-lt"/>
              <a:buAutoNum type="arabicPeriod"/>
              <a:defRPr sz="1100" kern="1200" spc="20" baseline="0">
                <a:solidFill>
                  <a:schemeClr val="tx1">
                    <a:lumMod val="75000"/>
                    <a:lumOff val="25000"/>
                  </a:schemeClr>
                </a:solidFill>
                <a:latin typeface="Segoe UI Light" panose="020B0502040204020203" pitchFamily="34" charset="0"/>
                <a:ea typeface="+mn-ea"/>
                <a:cs typeface="Segoe UI Light" panose="020B0502040204020203" pitchFamily="34" charset="0"/>
              </a:defRPr>
            </a:lvl6pPr>
            <a:lvl7pPr marL="468000" indent="-216000" algn="l" defTabSz="514347" rtl="0" eaLnBrk="1" latinLnBrk="0" hangingPunct="1">
              <a:lnSpc>
                <a:spcPct val="113000"/>
              </a:lnSpc>
              <a:spcBef>
                <a:spcPts val="0"/>
              </a:spcBef>
              <a:spcAft>
                <a:spcPts val="900"/>
              </a:spcAft>
              <a:buFont typeface="+mj-lt"/>
              <a:buAutoNum type="arabicPeriod"/>
              <a:defRPr sz="1100" kern="1200" spc="20" baseline="0">
                <a:solidFill>
                  <a:schemeClr val="tx1">
                    <a:lumMod val="75000"/>
                    <a:lumOff val="25000"/>
                  </a:schemeClr>
                </a:solidFill>
                <a:latin typeface="Segoe UI Light" panose="020B0502040204020203" pitchFamily="34" charset="0"/>
                <a:ea typeface="+mn-ea"/>
                <a:cs typeface="Segoe UI Light" panose="020B0502040204020203" pitchFamily="34" charset="0"/>
              </a:defRPr>
            </a:lvl7pPr>
            <a:lvl8pPr marL="252000" indent="-216000" algn="l" defTabSz="514347" rtl="0" eaLnBrk="1" latinLnBrk="0" hangingPunct="1">
              <a:lnSpc>
                <a:spcPct val="113000"/>
              </a:lnSpc>
              <a:spcBef>
                <a:spcPts val="0"/>
              </a:spcBef>
              <a:spcAft>
                <a:spcPts val="900"/>
              </a:spcAft>
              <a:buFont typeface="+mj-lt"/>
              <a:buAutoNum type="alphaLcPeriod"/>
              <a:defRPr sz="1100" kern="1200" spc="20" baseline="0">
                <a:solidFill>
                  <a:schemeClr val="tx1">
                    <a:lumMod val="75000"/>
                    <a:lumOff val="25000"/>
                  </a:schemeClr>
                </a:solidFill>
                <a:latin typeface="Segoe UI Light" panose="020B0502040204020203" pitchFamily="34" charset="0"/>
                <a:ea typeface="+mn-ea"/>
                <a:cs typeface="Segoe UI Light" panose="020B0502040204020203" pitchFamily="34" charset="0"/>
              </a:defRPr>
            </a:lvl8pPr>
            <a:lvl9pPr marL="504000" indent="-252000" algn="l" defTabSz="514347" rtl="0" eaLnBrk="1" latinLnBrk="0" hangingPunct="1">
              <a:lnSpc>
                <a:spcPct val="113000"/>
              </a:lnSpc>
              <a:spcBef>
                <a:spcPts val="0"/>
              </a:spcBef>
              <a:spcAft>
                <a:spcPts val="900"/>
              </a:spcAft>
              <a:buFont typeface="+mj-lt"/>
              <a:buAutoNum type="alphaLcPeriod"/>
              <a:defRPr sz="1100" kern="1200" spc="20" baseline="0">
                <a:solidFill>
                  <a:schemeClr val="tx1">
                    <a:lumMod val="75000"/>
                    <a:lumOff val="25000"/>
                  </a:schemeClr>
                </a:solidFill>
                <a:latin typeface="Segoe UI Light" panose="020B0502040204020203" pitchFamily="34" charset="0"/>
                <a:ea typeface="+mn-ea"/>
                <a:cs typeface="Segoe UI Light" panose="020B0502040204020203" pitchFamily="34" charset="0"/>
              </a:defRPr>
            </a:lvl9pPr>
          </a:lstStyle>
          <a:p>
            <a:pPr marL="0" marR="0" lvl="0" indent="0" algn="l" defTabSz="514347" rtl="0" eaLnBrk="1" fontAlgn="auto" latinLnBrk="0" hangingPunct="1">
              <a:lnSpc>
                <a:spcPct val="120000"/>
              </a:lnSpc>
              <a:spcBef>
                <a:spcPts val="150"/>
              </a:spcBef>
              <a:spcAft>
                <a:spcPts val="800"/>
              </a:spcAft>
              <a:buClrTx/>
              <a:buSzTx/>
              <a:buFontTx/>
              <a:buNone/>
              <a:tabLst/>
              <a:defRPr/>
            </a:pPr>
            <a:endParaRPr kumimoji="0" lang="en-AU" sz="1200" b="1" i="0" u="none" strike="noStrike" kern="1200" cap="none" spc="30" normalizeH="0" baseline="0" noProof="0" dirty="0">
              <a:ln>
                <a:noFill/>
              </a:ln>
              <a:solidFill>
                <a:srgbClr val="2A5BAA">
                  <a:lumMod val="75000"/>
                </a:srgbClr>
              </a:solidFill>
              <a:effectLst/>
              <a:uLnTx/>
              <a:uFillTx/>
              <a:latin typeface="Segoe UI Semibold" panose="020B0702040204020203" pitchFamily="34" charset="0"/>
              <a:ea typeface="+mn-ea"/>
              <a:cs typeface="Segoe UI Semibold" panose="020B0702040204020203" pitchFamily="34" charset="0"/>
            </a:endParaRPr>
          </a:p>
        </p:txBody>
      </p:sp>
      <p:sp>
        <p:nvSpPr>
          <p:cNvPr id="11" name="Content Placeholder 4"/>
          <p:cNvSpPr txBox="1">
            <a:spLocks/>
          </p:cNvSpPr>
          <p:nvPr/>
        </p:nvSpPr>
        <p:spPr>
          <a:xfrm>
            <a:off x="4776553" y="4638994"/>
            <a:ext cx="5318359" cy="1733232"/>
          </a:xfrm>
          <a:prstGeom prst="rect">
            <a:avLst/>
          </a:prstGeom>
          <a:solidFill>
            <a:schemeClr val="accent5">
              <a:lumMod val="20000"/>
              <a:lumOff val="80000"/>
            </a:schemeClr>
          </a:solidFill>
        </p:spPr>
        <p:txBody>
          <a:bodyPr vert="horz" lIns="36000" tIns="36000" rIns="36000" bIns="36000" numCol="2" spcCol="324000" rtlCol="0" anchor="t" anchorCtr="0">
            <a:noAutofit/>
          </a:bodyPr>
          <a:lstStyle>
            <a:lvl1pPr marL="0" indent="0" algn="l" defTabSz="514347" rtl="0" eaLnBrk="1" latinLnBrk="0" hangingPunct="1">
              <a:lnSpc>
                <a:spcPct val="120000"/>
              </a:lnSpc>
              <a:spcBef>
                <a:spcPts val="150"/>
              </a:spcBef>
              <a:spcAft>
                <a:spcPts val="800"/>
              </a:spcAft>
              <a:buFontTx/>
              <a:buNone/>
              <a:defRPr sz="1200" b="1" kern="1200">
                <a:solidFill>
                  <a:schemeClr val="tx1">
                    <a:lumMod val="75000"/>
                    <a:lumOff val="25000"/>
                  </a:schemeClr>
                </a:solidFill>
                <a:latin typeface="Segoe UI Semibold" panose="020B0702040204020203" pitchFamily="34" charset="0"/>
                <a:ea typeface="+mn-ea"/>
                <a:cs typeface="Segoe UI Semibold" panose="020B0702040204020203" pitchFamily="34" charset="0"/>
              </a:defRPr>
            </a:lvl1pPr>
            <a:lvl2pPr marL="0" indent="0" algn="l" defTabSz="514347" rtl="0" eaLnBrk="1" latinLnBrk="0" hangingPunct="1">
              <a:lnSpc>
                <a:spcPct val="113000"/>
              </a:lnSpc>
              <a:spcBef>
                <a:spcPts val="0"/>
              </a:spcBef>
              <a:spcAft>
                <a:spcPts val="900"/>
              </a:spcAft>
              <a:buFontTx/>
              <a:buNone/>
              <a:defRPr sz="1100" b="1" kern="1200" spc="30" baseline="0">
                <a:solidFill>
                  <a:schemeClr val="accent2">
                    <a:lumMod val="75000"/>
                  </a:schemeClr>
                </a:solidFill>
                <a:latin typeface="Segoe UI Semibold" panose="020B0702040204020203" pitchFamily="34" charset="0"/>
                <a:ea typeface="+mn-ea"/>
                <a:cs typeface="Segoe UI Semibold" panose="020B0702040204020203" pitchFamily="34" charset="0"/>
              </a:defRPr>
            </a:lvl2pPr>
            <a:lvl3pPr marL="0" indent="0" algn="l" defTabSz="514347" rtl="0" eaLnBrk="1" latinLnBrk="0" hangingPunct="1">
              <a:lnSpc>
                <a:spcPct val="113000"/>
              </a:lnSpc>
              <a:spcBef>
                <a:spcPts val="0"/>
              </a:spcBef>
              <a:spcAft>
                <a:spcPts val="900"/>
              </a:spcAft>
              <a:buFontTx/>
              <a:buNone/>
              <a:defRPr sz="1100" b="0" kern="1200" spc="20" baseline="0">
                <a:solidFill>
                  <a:schemeClr val="tx1">
                    <a:lumMod val="85000"/>
                    <a:lumOff val="15000"/>
                  </a:schemeClr>
                </a:solidFill>
                <a:latin typeface="Segoe UI Light" panose="020B0502040204020203" pitchFamily="34" charset="0"/>
                <a:ea typeface="+mn-ea"/>
                <a:cs typeface="Segoe UI Light" panose="020B0502040204020203" pitchFamily="34" charset="0"/>
              </a:defRPr>
            </a:lvl3pPr>
            <a:lvl4pPr marL="180000" indent="-144000" algn="l" defTabSz="514347" rtl="0" eaLnBrk="1" latinLnBrk="0" hangingPunct="1">
              <a:lnSpc>
                <a:spcPct val="113000"/>
              </a:lnSpc>
              <a:spcBef>
                <a:spcPts val="0"/>
              </a:spcBef>
              <a:spcAft>
                <a:spcPts val="900"/>
              </a:spcAft>
              <a:buFont typeface="Arial" panose="020B0604020202020204" pitchFamily="34" charset="0"/>
              <a:buChar char="•"/>
              <a:defRPr sz="1100" kern="1200" spc="20" baseline="0">
                <a:solidFill>
                  <a:schemeClr val="tx1">
                    <a:lumMod val="75000"/>
                    <a:lumOff val="25000"/>
                  </a:schemeClr>
                </a:solidFill>
                <a:latin typeface="Segoe UI Light" panose="020B0502040204020203" pitchFamily="34" charset="0"/>
                <a:ea typeface="+mn-ea"/>
                <a:cs typeface="Segoe UI Light" panose="020B0502040204020203" pitchFamily="34" charset="0"/>
              </a:defRPr>
            </a:lvl4pPr>
            <a:lvl5pPr marL="360000" indent="-144000" algn="l" defTabSz="514347" rtl="0" eaLnBrk="1" latinLnBrk="0" hangingPunct="1">
              <a:lnSpc>
                <a:spcPct val="113000"/>
              </a:lnSpc>
              <a:spcBef>
                <a:spcPts val="0"/>
              </a:spcBef>
              <a:spcAft>
                <a:spcPts val="900"/>
              </a:spcAft>
              <a:buFont typeface="Arial" panose="020B0604020202020204" pitchFamily="34" charset="0"/>
              <a:buChar char="•"/>
              <a:defRPr sz="1100" kern="1200" spc="20" baseline="0">
                <a:solidFill>
                  <a:schemeClr val="tx1">
                    <a:lumMod val="75000"/>
                    <a:lumOff val="25000"/>
                  </a:schemeClr>
                </a:solidFill>
                <a:latin typeface="Segoe UI Light" panose="020B0502040204020203" pitchFamily="34" charset="0"/>
                <a:ea typeface="+mn-ea"/>
                <a:cs typeface="Segoe UI Light" panose="020B0502040204020203" pitchFamily="34" charset="0"/>
              </a:defRPr>
            </a:lvl5pPr>
            <a:lvl6pPr marL="252000" indent="-216000" algn="l" defTabSz="514347" rtl="0" eaLnBrk="1" latinLnBrk="0" hangingPunct="1">
              <a:lnSpc>
                <a:spcPct val="113000"/>
              </a:lnSpc>
              <a:spcBef>
                <a:spcPts val="0"/>
              </a:spcBef>
              <a:spcAft>
                <a:spcPts val="900"/>
              </a:spcAft>
              <a:buFont typeface="+mj-lt"/>
              <a:buAutoNum type="arabicPeriod"/>
              <a:defRPr sz="1100" kern="1200" spc="20" baseline="0">
                <a:solidFill>
                  <a:schemeClr val="tx1">
                    <a:lumMod val="75000"/>
                    <a:lumOff val="25000"/>
                  </a:schemeClr>
                </a:solidFill>
                <a:latin typeface="Segoe UI Light" panose="020B0502040204020203" pitchFamily="34" charset="0"/>
                <a:ea typeface="+mn-ea"/>
                <a:cs typeface="Segoe UI Light" panose="020B0502040204020203" pitchFamily="34" charset="0"/>
              </a:defRPr>
            </a:lvl6pPr>
            <a:lvl7pPr marL="468000" indent="-216000" algn="l" defTabSz="514347" rtl="0" eaLnBrk="1" latinLnBrk="0" hangingPunct="1">
              <a:lnSpc>
                <a:spcPct val="113000"/>
              </a:lnSpc>
              <a:spcBef>
                <a:spcPts val="0"/>
              </a:spcBef>
              <a:spcAft>
                <a:spcPts val="900"/>
              </a:spcAft>
              <a:buFont typeface="+mj-lt"/>
              <a:buAutoNum type="arabicPeriod"/>
              <a:defRPr sz="1100" kern="1200" spc="20" baseline="0">
                <a:solidFill>
                  <a:schemeClr val="tx1">
                    <a:lumMod val="75000"/>
                    <a:lumOff val="25000"/>
                  </a:schemeClr>
                </a:solidFill>
                <a:latin typeface="Segoe UI Light" panose="020B0502040204020203" pitchFamily="34" charset="0"/>
                <a:ea typeface="+mn-ea"/>
                <a:cs typeface="Segoe UI Light" panose="020B0502040204020203" pitchFamily="34" charset="0"/>
              </a:defRPr>
            </a:lvl7pPr>
            <a:lvl8pPr marL="252000" indent="-216000" algn="l" defTabSz="514347" rtl="0" eaLnBrk="1" latinLnBrk="0" hangingPunct="1">
              <a:lnSpc>
                <a:spcPct val="113000"/>
              </a:lnSpc>
              <a:spcBef>
                <a:spcPts val="0"/>
              </a:spcBef>
              <a:spcAft>
                <a:spcPts val="900"/>
              </a:spcAft>
              <a:buFont typeface="+mj-lt"/>
              <a:buAutoNum type="alphaLcPeriod"/>
              <a:defRPr sz="1100" kern="1200" spc="20" baseline="0">
                <a:solidFill>
                  <a:schemeClr val="tx1">
                    <a:lumMod val="75000"/>
                    <a:lumOff val="25000"/>
                  </a:schemeClr>
                </a:solidFill>
                <a:latin typeface="Segoe UI Light" panose="020B0502040204020203" pitchFamily="34" charset="0"/>
                <a:ea typeface="+mn-ea"/>
                <a:cs typeface="Segoe UI Light" panose="020B0502040204020203" pitchFamily="34" charset="0"/>
              </a:defRPr>
            </a:lvl8pPr>
            <a:lvl9pPr marL="504000" indent="-252000" algn="l" defTabSz="514347" rtl="0" eaLnBrk="1" latinLnBrk="0" hangingPunct="1">
              <a:lnSpc>
                <a:spcPct val="113000"/>
              </a:lnSpc>
              <a:spcBef>
                <a:spcPts val="0"/>
              </a:spcBef>
              <a:spcAft>
                <a:spcPts val="900"/>
              </a:spcAft>
              <a:buFont typeface="+mj-lt"/>
              <a:buAutoNum type="alphaLcPeriod"/>
              <a:defRPr sz="1100" kern="1200" spc="20" baseline="0">
                <a:solidFill>
                  <a:schemeClr val="tx1">
                    <a:lumMod val="75000"/>
                    <a:lumOff val="25000"/>
                  </a:schemeClr>
                </a:solidFill>
                <a:latin typeface="Segoe UI Light" panose="020B0502040204020203" pitchFamily="34" charset="0"/>
                <a:ea typeface="+mn-ea"/>
                <a:cs typeface="Segoe UI Light" panose="020B0502040204020203" pitchFamily="34" charset="0"/>
              </a:defRPr>
            </a:lvl9pPr>
          </a:lstStyle>
          <a:p>
            <a:pPr marL="0" marR="0" lvl="0" indent="0" algn="l" defTabSz="514347" rtl="0" eaLnBrk="1" fontAlgn="auto" latinLnBrk="0" hangingPunct="1">
              <a:lnSpc>
                <a:spcPct val="120000"/>
              </a:lnSpc>
              <a:spcBef>
                <a:spcPts val="150"/>
              </a:spcBef>
              <a:spcAft>
                <a:spcPts val="800"/>
              </a:spcAft>
              <a:buClrTx/>
              <a:buSzTx/>
              <a:buFontTx/>
              <a:buNone/>
              <a:tabLst/>
              <a:defRPr/>
            </a:pPr>
            <a:r>
              <a:rPr kumimoji="0" lang="en-AU" b="1" i="0" u="none" strike="noStrike" kern="1200" cap="none" spc="0" normalizeH="0" baseline="0" noProof="0" dirty="0" smtClean="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Actions to take forward</a:t>
            </a:r>
          </a:p>
          <a:p>
            <a:pPr marL="0" marR="0" lvl="1" indent="0" algn="l" defTabSz="514347" rtl="0" eaLnBrk="1" fontAlgn="auto" latinLnBrk="0" hangingPunct="1">
              <a:lnSpc>
                <a:spcPct val="113000"/>
              </a:lnSpc>
              <a:spcBef>
                <a:spcPts val="0"/>
              </a:spcBef>
              <a:spcAft>
                <a:spcPts val="900"/>
              </a:spcAft>
              <a:buClrTx/>
              <a:buSzTx/>
              <a:buFontTx/>
              <a:buNone/>
              <a:tabLst/>
              <a:defRPr/>
            </a:pPr>
            <a:r>
              <a:rPr kumimoji="0" lang="en-AU" sz="1200" b="1" i="0" u="none" strike="noStrike" kern="1200" cap="none" spc="30" normalizeH="0" baseline="0" noProof="0" dirty="0" smtClean="0">
                <a:ln>
                  <a:noFill/>
                </a:ln>
                <a:solidFill>
                  <a:schemeClr val="tx1">
                    <a:lumMod val="75000"/>
                    <a:lumOff val="25000"/>
                  </a:schemeClr>
                </a:solidFill>
                <a:effectLst/>
                <a:uLnTx/>
                <a:uFillTx/>
                <a:latin typeface="Segoe UI Semibold" panose="020B0702040204020203" pitchFamily="34" charset="0"/>
                <a:ea typeface="+mn-ea"/>
                <a:cs typeface="Segoe UI Semibold" panose="020B0702040204020203" pitchFamily="34" charset="0"/>
              </a:rPr>
              <a:t>[Description.]</a:t>
            </a:r>
          </a:p>
          <a:p>
            <a:pPr marL="180000" marR="0" lvl="3" indent="-144000" algn="l" defTabSz="514347" rtl="0" eaLnBrk="1" fontAlgn="auto" latinLnBrk="0" hangingPunct="1">
              <a:lnSpc>
                <a:spcPct val="113000"/>
              </a:lnSpc>
              <a:spcBef>
                <a:spcPts val="0"/>
              </a:spcBef>
              <a:spcAft>
                <a:spcPts val="900"/>
              </a:spcAft>
              <a:buClrTx/>
              <a:buSzTx/>
              <a:buFont typeface="Arial" panose="020B0604020202020204" pitchFamily="34" charset="0"/>
              <a:buChar char="•"/>
              <a:tabLst/>
              <a:defRPr/>
            </a:pPr>
            <a:r>
              <a:rPr kumimoji="0" lang="fr-FR" sz="1200" b="0" i="0" u="none" strike="noStrike" kern="1200" cap="none" spc="20" normalizeH="0" baseline="0" noProof="0" dirty="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rPr>
              <a:t>Action 1</a:t>
            </a:r>
          </a:p>
          <a:p>
            <a:pPr marL="180000" marR="0" lvl="3" indent="-144000" algn="l" defTabSz="514347" rtl="0" eaLnBrk="1" fontAlgn="auto" latinLnBrk="0" hangingPunct="1">
              <a:lnSpc>
                <a:spcPct val="113000"/>
              </a:lnSpc>
              <a:spcBef>
                <a:spcPts val="0"/>
              </a:spcBef>
              <a:spcAft>
                <a:spcPts val="900"/>
              </a:spcAft>
              <a:buClrTx/>
              <a:buSzTx/>
              <a:buFont typeface="Arial" panose="020B0604020202020204" pitchFamily="34" charset="0"/>
              <a:buChar char="•"/>
              <a:tabLst/>
              <a:defRPr/>
            </a:pPr>
            <a:r>
              <a:rPr kumimoji="0" lang="fr-FR" sz="1200" b="0" i="0" u="none" strike="noStrike" kern="1200" cap="none" spc="20" normalizeH="0" baseline="0" noProof="0" dirty="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rPr>
              <a:t>Action 2</a:t>
            </a:r>
          </a:p>
          <a:p>
            <a:pPr marL="180000" marR="0" lvl="3" indent="-144000" algn="l" defTabSz="514347" rtl="0" eaLnBrk="1" fontAlgn="auto" latinLnBrk="0" hangingPunct="1">
              <a:lnSpc>
                <a:spcPct val="113000"/>
              </a:lnSpc>
              <a:spcBef>
                <a:spcPts val="0"/>
              </a:spcBef>
              <a:spcAft>
                <a:spcPts val="900"/>
              </a:spcAft>
              <a:buClrTx/>
              <a:buSzTx/>
              <a:buFont typeface="Arial" panose="020B0604020202020204" pitchFamily="34" charset="0"/>
              <a:buChar char="•"/>
              <a:tabLst/>
              <a:defRPr/>
            </a:pPr>
            <a:r>
              <a:rPr kumimoji="0" lang="fr-FR" sz="1200" b="0" i="0" u="none" strike="noStrike" kern="1200" cap="none" spc="20" normalizeH="0" baseline="0" noProof="0" dirty="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rPr>
              <a:t>Action </a:t>
            </a:r>
            <a:r>
              <a:rPr kumimoji="0" lang="fr-FR" sz="1200" b="0" i="0" u="none" strike="noStrike" kern="1200" cap="none" spc="20" normalizeH="0" baseline="0" noProof="0" dirty="0" smtClean="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rPr>
              <a:t>3</a:t>
            </a:r>
          </a:p>
          <a:p>
            <a:pPr marL="36000" marR="0" lvl="3" indent="0" algn="l" defTabSz="514347" rtl="0" eaLnBrk="1" fontAlgn="auto" latinLnBrk="0" hangingPunct="1">
              <a:lnSpc>
                <a:spcPct val="113000"/>
              </a:lnSpc>
              <a:spcBef>
                <a:spcPts val="0"/>
              </a:spcBef>
              <a:spcAft>
                <a:spcPts val="900"/>
              </a:spcAft>
              <a:buClrTx/>
              <a:buSzTx/>
              <a:buNone/>
              <a:tabLst/>
              <a:defRPr/>
            </a:pPr>
            <a:endParaRPr kumimoji="0" lang="fr-FR" sz="1200" b="0" i="0" u="none" strike="noStrike" kern="1200" cap="none" spc="20" normalizeH="0" baseline="0" noProof="0" dirty="0" smtClean="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endParaRPr>
          </a:p>
          <a:p>
            <a:pPr marL="180000" marR="0" lvl="3" indent="-144000" algn="l" defTabSz="514347" rtl="0" eaLnBrk="1" fontAlgn="auto" latinLnBrk="0" hangingPunct="1">
              <a:lnSpc>
                <a:spcPct val="113000"/>
              </a:lnSpc>
              <a:spcBef>
                <a:spcPts val="0"/>
              </a:spcBef>
              <a:spcAft>
                <a:spcPts val="900"/>
              </a:spcAft>
              <a:buClrTx/>
              <a:buSzTx/>
              <a:buFont typeface="Arial" panose="020B0604020202020204" pitchFamily="34" charset="0"/>
              <a:buChar char="•"/>
              <a:tabLst/>
              <a:defRPr/>
            </a:pPr>
            <a:endParaRPr kumimoji="0" lang="fr-FR" sz="1200" b="0" i="0" u="none" strike="noStrike" kern="1200" cap="none" spc="20" normalizeH="0" baseline="0" noProof="0" dirty="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endParaRPr>
          </a:p>
          <a:p>
            <a:pPr marL="180000" marR="0" lvl="3" indent="-144000" algn="l" defTabSz="514347" rtl="0" eaLnBrk="1" fontAlgn="auto" latinLnBrk="0" hangingPunct="1">
              <a:lnSpc>
                <a:spcPct val="113000"/>
              </a:lnSpc>
              <a:spcBef>
                <a:spcPts val="0"/>
              </a:spcBef>
              <a:spcAft>
                <a:spcPts val="900"/>
              </a:spcAft>
              <a:buClrTx/>
              <a:buSzTx/>
              <a:buFont typeface="Arial" panose="020B0604020202020204" pitchFamily="34" charset="0"/>
              <a:buChar char="•"/>
              <a:tabLst/>
              <a:defRPr/>
            </a:pPr>
            <a:endParaRPr kumimoji="0" lang="fr-FR" sz="1200" b="0" i="0" u="none" strike="noStrike" kern="1200" cap="none" spc="20" normalizeH="0" baseline="0" noProof="0" dirty="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endParaRPr>
          </a:p>
          <a:p>
            <a:pPr marL="180000" marR="0" lvl="3" indent="-144000" algn="l" defTabSz="514347" rtl="0" eaLnBrk="1" fontAlgn="auto" latinLnBrk="0" hangingPunct="1">
              <a:lnSpc>
                <a:spcPct val="113000"/>
              </a:lnSpc>
              <a:spcBef>
                <a:spcPts val="0"/>
              </a:spcBef>
              <a:spcAft>
                <a:spcPts val="900"/>
              </a:spcAft>
              <a:buClrTx/>
              <a:buSzTx/>
              <a:buFont typeface="Arial" panose="020B0604020202020204" pitchFamily="34" charset="0"/>
              <a:buChar char="•"/>
              <a:tabLst/>
              <a:defRPr/>
            </a:pPr>
            <a:endParaRPr kumimoji="0" lang="fr-FR" sz="1200" b="0" i="0" u="none" strike="noStrike" kern="1200" cap="none" spc="20" normalizeH="0" baseline="0" noProof="0" dirty="0" smtClean="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endParaRPr>
          </a:p>
          <a:p>
            <a:pPr marL="180000" marR="0" lvl="3" indent="-144000" algn="l" defTabSz="514347" rtl="0" eaLnBrk="1" fontAlgn="auto" latinLnBrk="0" hangingPunct="1">
              <a:lnSpc>
                <a:spcPct val="113000"/>
              </a:lnSpc>
              <a:spcBef>
                <a:spcPts val="0"/>
              </a:spcBef>
              <a:spcAft>
                <a:spcPts val="900"/>
              </a:spcAft>
              <a:buClrTx/>
              <a:buSzTx/>
              <a:buFont typeface="Arial" panose="020B0604020202020204" pitchFamily="34" charset="0"/>
              <a:buChar char="•"/>
              <a:tabLst/>
              <a:defRPr/>
            </a:pPr>
            <a:r>
              <a:rPr kumimoji="0" lang="fr-FR" sz="1200" b="0" i="0" u="none" strike="noStrike" kern="1200" cap="none" spc="20" normalizeH="0" baseline="0" noProof="0" dirty="0" smtClean="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rPr>
              <a:t>Action </a:t>
            </a:r>
            <a:r>
              <a:rPr kumimoji="0" lang="fr-FR" sz="1200" b="0" i="0" u="none" strike="noStrike" kern="1200" cap="none" spc="20" normalizeH="0" baseline="0" noProof="0" dirty="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rPr>
              <a:t>4</a:t>
            </a:r>
          </a:p>
          <a:p>
            <a:pPr marL="180000" marR="0" lvl="3" indent="-144000" algn="l" defTabSz="514347" rtl="0" eaLnBrk="1" fontAlgn="auto" latinLnBrk="0" hangingPunct="1">
              <a:lnSpc>
                <a:spcPct val="113000"/>
              </a:lnSpc>
              <a:spcBef>
                <a:spcPts val="0"/>
              </a:spcBef>
              <a:spcAft>
                <a:spcPts val="900"/>
              </a:spcAft>
              <a:buClrTx/>
              <a:buSzTx/>
              <a:buFont typeface="Arial" panose="020B0604020202020204" pitchFamily="34" charset="0"/>
              <a:buChar char="•"/>
              <a:tabLst/>
              <a:defRPr/>
            </a:pPr>
            <a:r>
              <a:rPr kumimoji="0" lang="fr-FR" sz="1200" b="0" i="0" u="none" strike="noStrike" kern="1200" cap="none" spc="20" normalizeH="0" baseline="0" noProof="0" dirty="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rPr>
              <a:t>Action </a:t>
            </a:r>
            <a:r>
              <a:rPr kumimoji="0" lang="fr-FR" sz="1200" b="0" i="0" u="none" strike="noStrike" kern="1200" cap="none" spc="20" normalizeH="0" baseline="0" noProof="0" dirty="0" smtClean="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rPr>
              <a:t>5</a:t>
            </a:r>
            <a:endParaRPr kumimoji="0" lang="fr-FR" sz="1200" b="0" i="0" u="none" strike="noStrike" kern="1200" cap="none" spc="20" normalizeH="0" baseline="0" noProof="0" dirty="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endParaRPr>
          </a:p>
          <a:p>
            <a:pPr marL="180000" marR="0" lvl="3" indent="-144000" algn="l" defTabSz="514347" rtl="0" eaLnBrk="1" fontAlgn="auto" latinLnBrk="0" hangingPunct="1">
              <a:lnSpc>
                <a:spcPct val="113000"/>
              </a:lnSpc>
              <a:spcBef>
                <a:spcPts val="0"/>
              </a:spcBef>
              <a:spcAft>
                <a:spcPts val="900"/>
              </a:spcAft>
              <a:buClrTx/>
              <a:buSzTx/>
              <a:buFont typeface="Arial" panose="020B0604020202020204" pitchFamily="34" charset="0"/>
              <a:buChar char="•"/>
              <a:tabLst/>
              <a:defRPr/>
            </a:pPr>
            <a:r>
              <a:rPr kumimoji="0" lang="fr-FR" sz="1200" b="0" i="0" u="none" strike="noStrike" kern="1200" cap="none" spc="20" normalizeH="0" baseline="0" noProof="0" dirty="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rPr>
              <a:t>Action 6</a:t>
            </a:r>
            <a:endParaRPr kumimoji="0" lang="en-AU" sz="1200" b="0" i="0" u="none" strike="noStrike" kern="1200" cap="none" spc="20" normalizeH="0" baseline="0" noProof="0" dirty="0" smtClean="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endParaRPr>
          </a:p>
          <a:p>
            <a:pPr marL="0" marR="0" lvl="1" indent="0" algn="l" defTabSz="514347" rtl="0" eaLnBrk="1" fontAlgn="auto" latinLnBrk="0" hangingPunct="1">
              <a:lnSpc>
                <a:spcPct val="113000"/>
              </a:lnSpc>
              <a:spcBef>
                <a:spcPts val="0"/>
              </a:spcBef>
              <a:spcAft>
                <a:spcPts val="900"/>
              </a:spcAft>
              <a:buClrTx/>
              <a:buSzTx/>
              <a:buFontTx/>
              <a:buNone/>
              <a:tabLst/>
              <a:defRPr/>
            </a:pPr>
            <a:endParaRPr kumimoji="0" lang="en-AU" sz="1100" b="1" i="0" u="none" strike="noStrike" kern="1200" cap="none" spc="30" normalizeH="0" baseline="0" noProof="0" dirty="0">
              <a:ln>
                <a:noFill/>
              </a:ln>
              <a:solidFill>
                <a:srgbClr val="2A5BAA">
                  <a:lumMod val="75000"/>
                </a:srgbClr>
              </a:solidFill>
              <a:effectLst/>
              <a:uLnTx/>
              <a:uFillTx/>
              <a:latin typeface="Segoe UI Semibold" panose="020B0702040204020203" pitchFamily="34" charset="0"/>
              <a:ea typeface="+mn-ea"/>
              <a:cs typeface="Segoe UI Semibold" panose="020B0702040204020203" pitchFamily="34" charset="0"/>
            </a:endParaRPr>
          </a:p>
        </p:txBody>
      </p:sp>
      <p:grpSp>
        <p:nvGrpSpPr>
          <p:cNvPr id="4" name="Group 3"/>
          <p:cNvGrpSpPr/>
          <p:nvPr/>
        </p:nvGrpSpPr>
        <p:grpSpPr>
          <a:xfrm>
            <a:off x="658993" y="1434795"/>
            <a:ext cx="3060000" cy="3066121"/>
            <a:chOff x="658993" y="1434795"/>
            <a:chExt cx="3060000" cy="3066121"/>
          </a:xfrm>
        </p:grpSpPr>
        <p:sp>
          <p:nvSpPr>
            <p:cNvPr id="12" name="Round Same Side Corner Rectangle 11"/>
            <p:cNvSpPr/>
            <p:nvPr/>
          </p:nvSpPr>
          <p:spPr>
            <a:xfrm>
              <a:off x="658993" y="1434795"/>
              <a:ext cx="3060000" cy="373684"/>
            </a:xfrm>
            <a:prstGeom prst="round2SameRect">
              <a:avLst>
                <a:gd name="adj1" fmla="val 10948"/>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lvl="0" defTabSz="514347">
                <a:lnSpc>
                  <a:spcPct val="120000"/>
                </a:lnSpc>
                <a:spcBef>
                  <a:spcPts val="150"/>
                </a:spcBef>
                <a:spcAft>
                  <a:spcPts val="800"/>
                </a:spcAft>
                <a:defRPr/>
              </a:pPr>
              <a:r>
                <a:rPr lang="en-AU" sz="1200" b="1" dirty="0">
                  <a:solidFill>
                    <a:schemeClr val="bg1"/>
                  </a:solidFill>
                  <a:latin typeface="Segoe UI Semibold" panose="020B0702040204020203" pitchFamily="34" charset="0"/>
                  <a:cs typeface="Segoe UI Semibold" panose="020B0702040204020203" pitchFamily="34" charset="0"/>
                </a:rPr>
                <a:t>What </a:t>
              </a:r>
              <a:r>
                <a:rPr lang="en-AU" sz="1200" b="1" dirty="0" smtClean="0">
                  <a:solidFill>
                    <a:schemeClr val="bg1"/>
                  </a:solidFill>
                  <a:latin typeface="Segoe UI Semibold" panose="020B0702040204020203" pitchFamily="34" charset="0"/>
                  <a:cs typeface="Segoe UI Semibold" panose="020B0702040204020203" pitchFamily="34" charset="0"/>
                </a:rPr>
                <a:t>worked well?</a:t>
              </a:r>
              <a:endParaRPr lang="en-AU" sz="1200" b="1" dirty="0">
                <a:solidFill>
                  <a:schemeClr val="bg1"/>
                </a:solidFill>
                <a:latin typeface="Segoe UI Semibold" panose="020B0702040204020203" pitchFamily="34" charset="0"/>
                <a:cs typeface="Segoe UI Semibold" panose="020B0702040204020203" pitchFamily="34" charset="0"/>
              </a:endParaRPr>
            </a:p>
          </p:txBody>
        </p:sp>
        <p:sp>
          <p:nvSpPr>
            <p:cNvPr id="14" name="TextBox 13"/>
            <p:cNvSpPr txBox="1"/>
            <p:nvPr/>
          </p:nvSpPr>
          <p:spPr>
            <a:xfrm>
              <a:off x="658993" y="1805718"/>
              <a:ext cx="3060000" cy="2695198"/>
            </a:xfrm>
            <a:prstGeom prst="rect">
              <a:avLst/>
            </a:prstGeom>
            <a:noFill/>
            <a:ln>
              <a:solidFill>
                <a:schemeClr val="accent5"/>
              </a:solidFill>
            </a:ln>
          </p:spPr>
          <p:txBody>
            <a:bodyPr wrap="square" lIns="108000" tIns="108000" rIns="108000" bIns="108000" rtlCol="0">
              <a:spAutoFit/>
            </a:bodyPr>
            <a:lstStyle/>
            <a:p>
              <a:pPr marL="0" lvl="1" defTabSz="514347">
                <a:lnSpc>
                  <a:spcPct val="113000"/>
                </a:lnSpc>
                <a:spcAft>
                  <a:spcPts val="900"/>
                </a:spcAft>
                <a:defRPr/>
              </a:pPr>
              <a:r>
                <a:rPr lang="en-AU" sz="1200" spc="30" dirty="0">
                  <a:solidFill>
                    <a:schemeClr val="tx1">
                      <a:lumMod val="75000"/>
                      <a:lumOff val="25000"/>
                    </a:schemeClr>
                  </a:solidFill>
                  <a:cs typeface="Segoe UI Semibold" panose="020B0702040204020203" pitchFamily="34" charset="0"/>
                </a:rPr>
                <a:t>[Description</a:t>
              </a:r>
              <a:r>
                <a:rPr lang="en-AU" sz="1200" spc="30" dirty="0" smtClean="0">
                  <a:solidFill>
                    <a:schemeClr val="tx1">
                      <a:lumMod val="75000"/>
                      <a:lumOff val="25000"/>
                    </a:schemeClr>
                  </a:solidFill>
                  <a:cs typeface="Segoe UI Semibold" panose="020B0702040204020203" pitchFamily="34" charset="0"/>
                </a:rPr>
                <a:t>.]</a:t>
              </a:r>
            </a:p>
            <a:p>
              <a:pPr marL="0" lvl="1" defTabSz="514347">
                <a:lnSpc>
                  <a:spcPct val="113000"/>
                </a:lnSpc>
                <a:spcAft>
                  <a:spcPts val="900"/>
                </a:spcAft>
                <a:defRPr/>
              </a:pPr>
              <a:endParaRPr lang="en-AU" sz="1200" spc="30" dirty="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smtClean="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smtClean="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smtClean="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a:solidFill>
                  <a:schemeClr val="tx1">
                    <a:lumMod val="75000"/>
                    <a:lumOff val="25000"/>
                  </a:schemeClr>
                </a:solidFill>
                <a:cs typeface="Segoe UI Semibold" panose="020B0702040204020203" pitchFamily="34" charset="0"/>
              </a:endParaRPr>
            </a:p>
          </p:txBody>
        </p:sp>
      </p:grpSp>
      <p:sp>
        <p:nvSpPr>
          <p:cNvPr id="13" name="Round Same Side Corner Rectangle 12"/>
          <p:cNvSpPr/>
          <p:nvPr/>
        </p:nvSpPr>
        <p:spPr>
          <a:xfrm>
            <a:off x="3891950" y="1434795"/>
            <a:ext cx="3060000" cy="373684"/>
          </a:xfrm>
          <a:prstGeom prst="round2SameRect">
            <a:avLst>
              <a:gd name="adj1" fmla="val 10948"/>
              <a:gd name="adj2" fmla="val 0"/>
            </a:avLst>
          </a:prstGeom>
          <a:solidFill>
            <a:schemeClr val="accent5">
              <a:lumMod val="60000"/>
              <a:lumOff val="40000"/>
            </a:schemeClr>
          </a:solidFill>
          <a:ln>
            <a:solidFill>
              <a:srgbClr val="D175A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lvl="0" defTabSz="514347">
              <a:lnSpc>
                <a:spcPct val="120000"/>
              </a:lnSpc>
              <a:spcBef>
                <a:spcPts val="150"/>
              </a:spcBef>
              <a:spcAft>
                <a:spcPts val="800"/>
              </a:spcAft>
              <a:defRPr/>
            </a:pPr>
            <a:r>
              <a:rPr lang="en-AU" sz="1200" b="1">
                <a:solidFill>
                  <a:schemeClr val="bg1"/>
                </a:solidFill>
                <a:latin typeface="Segoe UI Semibold" panose="020B0702040204020203" pitchFamily="34" charset="0"/>
                <a:cs typeface="Segoe UI Semibold" panose="020B0702040204020203" pitchFamily="34" charset="0"/>
              </a:rPr>
              <a:t>What </a:t>
            </a:r>
            <a:r>
              <a:rPr lang="en-AU" sz="1200" b="1" dirty="0">
                <a:solidFill>
                  <a:schemeClr val="bg1"/>
                </a:solidFill>
                <a:latin typeface="Segoe UI Semibold" panose="020B0702040204020203" pitchFamily="34" charset="0"/>
                <a:cs typeface="Segoe UI Semibold" panose="020B0702040204020203" pitchFamily="34" charset="0"/>
              </a:rPr>
              <a:t>didn’t</a:t>
            </a:r>
            <a:r>
              <a:rPr lang="en-AU" sz="1200" b="1">
                <a:solidFill>
                  <a:schemeClr val="bg1"/>
                </a:solidFill>
                <a:latin typeface="Segoe UI Semibold" panose="020B0702040204020203" pitchFamily="34" charset="0"/>
                <a:cs typeface="Segoe UI Semibold" panose="020B0702040204020203" pitchFamily="34" charset="0"/>
              </a:rPr>
              <a:t> </a:t>
            </a:r>
            <a:r>
              <a:rPr lang="en-AU" sz="1200" b="1" dirty="0">
                <a:solidFill>
                  <a:schemeClr val="bg1"/>
                </a:solidFill>
                <a:latin typeface="Segoe UI Semibold" panose="020B0702040204020203" pitchFamily="34" charset="0"/>
                <a:cs typeface="Segoe UI Semibold" panose="020B0702040204020203" pitchFamily="34" charset="0"/>
              </a:rPr>
              <a:t>go </a:t>
            </a:r>
            <a:r>
              <a:rPr lang="en-AU" sz="1200" b="1">
                <a:solidFill>
                  <a:schemeClr val="bg1"/>
                </a:solidFill>
                <a:latin typeface="Segoe UI Semibold" panose="020B0702040204020203" pitchFamily="34" charset="0"/>
                <a:cs typeface="Segoe UI Semibold" panose="020B0702040204020203" pitchFamily="34" charset="0"/>
              </a:rPr>
              <a:t>so well?</a:t>
            </a:r>
            <a:endParaRPr lang="en-AU" sz="1200" b="1" dirty="0">
              <a:solidFill>
                <a:schemeClr val="bg1"/>
              </a:solidFill>
              <a:latin typeface="Segoe UI Semibold" panose="020B0702040204020203" pitchFamily="34" charset="0"/>
              <a:cs typeface="Segoe UI Semibold" panose="020B0702040204020203" pitchFamily="34" charset="0"/>
            </a:endParaRPr>
          </a:p>
        </p:txBody>
      </p:sp>
      <p:sp>
        <p:nvSpPr>
          <p:cNvPr id="15" name="TextBox 14"/>
          <p:cNvSpPr txBox="1"/>
          <p:nvPr/>
        </p:nvSpPr>
        <p:spPr>
          <a:xfrm>
            <a:off x="3891950" y="1805718"/>
            <a:ext cx="3060000" cy="2695198"/>
          </a:xfrm>
          <a:prstGeom prst="rect">
            <a:avLst/>
          </a:prstGeom>
          <a:noFill/>
          <a:ln>
            <a:solidFill>
              <a:schemeClr val="accent5">
                <a:lumMod val="60000"/>
                <a:lumOff val="40000"/>
              </a:schemeClr>
            </a:solidFill>
          </a:ln>
        </p:spPr>
        <p:txBody>
          <a:bodyPr wrap="square" lIns="108000" tIns="108000" rIns="108000" bIns="108000" rtlCol="0">
            <a:spAutoFit/>
          </a:bodyPr>
          <a:lstStyle/>
          <a:p>
            <a:pPr marL="0" lvl="1" defTabSz="514347">
              <a:lnSpc>
                <a:spcPct val="113000"/>
              </a:lnSpc>
              <a:spcAft>
                <a:spcPts val="900"/>
              </a:spcAft>
              <a:defRPr/>
            </a:pPr>
            <a:r>
              <a:rPr lang="en-AU" sz="1200" spc="30" dirty="0" smtClean="0">
                <a:solidFill>
                  <a:schemeClr val="tx1">
                    <a:lumMod val="75000"/>
                    <a:lumOff val="25000"/>
                  </a:schemeClr>
                </a:solidFill>
                <a:cs typeface="Segoe UI Semibold" panose="020B0702040204020203" pitchFamily="34" charset="0"/>
              </a:rPr>
              <a:t>[</a:t>
            </a:r>
            <a:r>
              <a:rPr lang="en-AU" sz="1200" spc="30" dirty="0">
                <a:solidFill>
                  <a:schemeClr val="tx1">
                    <a:lumMod val="75000"/>
                    <a:lumOff val="25000"/>
                  </a:schemeClr>
                </a:solidFill>
                <a:cs typeface="Segoe UI Semibold" panose="020B0702040204020203" pitchFamily="34" charset="0"/>
              </a:rPr>
              <a:t>Description</a:t>
            </a:r>
            <a:r>
              <a:rPr lang="en-AU" sz="1200" spc="30" dirty="0" smtClean="0">
                <a:solidFill>
                  <a:schemeClr val="tx1">
                    <a:lumMod val="75000"/>
                    <a:lumOff val="25000"/>
                  </a:schemeClr>
                </a:solidFill>
                <a:cs typeface="Segoe UI Semibold" panose="020B0702040204020203" pitchFamily="34" charset="0"/>
              </a:rPr>
              <a:t>.]</a:t>
            </a:r>
          </a:p>
          <a:p>
            <a:pPr marL="0" lvl="1" defTabSz="514347">
              <a:lnSpc>
                <a:spcPct val="113000"/>
              </a:lnSpc>
              <a:spcAft>
                <a:spcPts val="900"/>
              </a:spcAft>
              <a:defRPr/>
            </a:pPr>
            <a:endParaRPr lang="en-AU" sz="1200" spc="30" dirty="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smtClean="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smtClean="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smtClean="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a:solidFill>
                <a:schemeClr val="tx1">
                  <a:lumMod val="75000"/>
                  <a:lumOff val="25000"/>
                </a:schemeClr>
              </a:solidFill>
              <a:cs typeface="Segoe UI Semibold" panose="020B0702040204020203" pitchFamily="34" charset="0"/>
            </a:endParaRPr>
          </a:p>
        </p:txBody>
      </p:sp>
      <p:sp>
        <p:nvSpPr>
          <p:cNvPr id="16" name="TextBox 15"/>
          <p:cNvSpPr txBox="1"/>
          <p:nvPr/>
        </p:nvSpPr>
        <p:spPr>
          <a:xfrm>
            <a:off x="7122387" y="1805718"/>
            <a:ext cx="3060000" cy="2695198"/>
          </a:xfrm>
          <a:prstGeom prst="rect">
            <a:avLst/>
          </a:prstGeom>
          <a:noFill/>
          <a:ln>
            <a:solidFill>
              <a:schemeClr val="accent5">
                <a:lumMod val="40000"/>
                <a:lumOff val="60000"/>
              </a:schemeClr>
            </a:solidFill>
          </a:ln>
        </p:spPr>
        <p:txBody>
          <a:bodyPr wrap="square" lIns="108000" tIns="108000" rIns="108000" bIns="108000" rtlCol="0">
            <a:spAutoFit/>
          </a:bodyPr>
          <a:lstStyle/>
          <a:p>
            <a:pPr marL="0" lvl="1" defTabSz="514347">
              <a:lnSpc>
                <a:spcPct val="113000"/>
              </a:lnSpc>
              <a:spcAft>
                <a:spcPts val="900"/>
              </a:spcAft>
              <a:defRPr/>
            </a:pPr>
            <a:r>
              <a:rPr lang="en-AU" sz="1200" spc="30" dirty="0" smtClean="0">
                <a:solidFill>
                  <a:schemeClr val="tx1">
                    <a:lumMod val="75000"/>
                    <a:lumOff val="25000"/>
                  </a:schemeClr>
                </a:solidFill>
                <a:cs typeface="Segoe UI Semibold" panose="020B0702040204020203" pitchFamily="34" charset="0"/>
              </a:rPr>
              <a:t>[</a:t>
            </a:r>
            <a:r>
              <a:rPr lang="en-AU" sz="1200" spc="30" dirty="0">
                <a:solidFill>
                  <a:schemeClr val="tx1">
                    <a:lumMod val="75000"/>
                    <a:lumOff val="25000"/>
                  </a:schemeClr>
                </a:solidFill>
                <a:cs typeface="Segoe UI Semibold" panose="020B0702040204020203" pitchFamily="34" charset="0"/>
              </a:rPr>
              <a:t>Description</a:t>
            </a:r>
            <a:r>
              <a:rPr lang="en-AU" sz="1200" spc="30" dirty="0" smtClean="0">
                <a:solidFill>
                  <a:schemeClr val="tx1">
                    <a:lumMod val="75000"/>
                    <a:lumOff val="25000"/>
                  </a:schemeClr>
                </a:solidFill>
                <a:cs typeface="Segoe UI Semibold" panose="020B0702040204020203" pitchFamily="34" charset="0"/>
              </a:rPr>
              <a:t>.]</a:t>
            </a:r>
          </a:p>
          <a:p>
            <a:pPr marL="0" lvl="1" defTabSz="514347">
              <a:lnSpc>
                <a:spcPct val="113000"/>
              </a:lnSpc>
              <a:spcAft>
                <a:spcPts val="900"/>
              </a:spcAft>
              <a:defRPr/>
            </a:pPr>
            <a:endParaRPr lang="en-AU" sz="1200" spc="30" dirty="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smtClean="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smtClean="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smtClean="0">
              <a:solidFill>
                <a:schemeClr val="tx1">
                  <a:lumMod val="75000"/>
                  <a:lumOff val="25000"/>
                </a:schemeClr>
              </a:solidFill>
              <a:cs typeface="Segoe UI Semibold" panose="020B0702040204020203" pitchFamily="34" charset="0"/>
            </a:endParaRPr>
          </a:p>
          <a:p>
            <a:pPr marL="0" lvl="1" defTabSz="514347">
              <a:lnSpc>
                <a:spcPct val="113000"/>
              </a:lnSpc>
              <a:spcAft>
                <a:spcPts val="900"/>
              </a:spcAft>
              <a:defRPr/>
            </a:pPr>
            <a:endParaRPr lang="en-AU" sz="1200" spc="30" dirty="0">
              <a:solidFill>
                <a:schemeClr val="tx1">
                  <a:lumMod val="75000"/>
                  <a:lumOff val="25000"/>
                </a:schemeClr>
              </a:solidFill>
              <a:cs typeface="Segoe UI Semibold" panose="020B0702040204020203" pitchFamily="34" charset="0"/>
            </a:endParaRPr>
          </a:p>
        </p:txBody>
      </p:sp>
      <p:sp>
        <p:nvSpPr>
          <p:cNvPr id="17" name="Round Same Side Corner Rectangle 16"/>
          <p:cNvSpPr/>
          <p:nvPr/>
        </p:nvSpPr>
        <p:spPr>
          <a:xfrm>
            <a:off x="7122387" y="1434795"/>
            <a:ext cx="3060000" cy="373684"/>
          </a:xfrm>
          <a:prstGeom prst="round2SameRect">
            <a:avLst>
              <a:gd name="adj1" fmla="val 10948"/>
              <a:gd name="adj2" fmla="val 0"/>
            </a:avLst>
          </a:prstGeom>
          <a:solidFill>
            <a:schemeClr val="accent5">
              <a:lumMod val="40000"/>
              <a:lumOff val="60000"/>
            </a:schemeClr>
          </a:solidFill>
          <a:ln>
            <a:solidFill>
              <a:srgbClr val="E0A3C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lvl="0" defTabSz="514347">
              <a:lnSpc>
                <a:spcPct val="120000"/>
              </a:lnSpc>
              <a:spcBef>
                <a:spcPts val="150"/>
              </a:spcBef>
              <a:spcAft>
                <a:spcPts val="800"/>
              </a:spcAft>
              <a:defRPr/>
            </a:pPr>
            <a:r>
              <a:rPr lang="en-AU" sz="1200" b="1" dirty="0">
                <a:solidFill>
                  <a:schemeClr val="bg1"/>
                </a:solidFill>
                <a:latin typeface="Segoe UI Semibold" panose="020B0702040204020203" pitchFamily="34" charset="0"/>
                <a:cs typeface="Segoe UI Semibold" panose="020B0702040204020203" pitchFamily="34" charset="0"/>
              </a:rPr>
              <a:t>How</a:t>
            </a:r>
            <a:r>
              <a:rPr lang="en-AU" sz="1200" b="1">
                <a:solidFill>
                  <a:schemeClr val="bg1"/>
                </a:solidFill>
                <a:latin typeface="Segoe UI Semibold" panose="020B0702040204020203" pitchFamily="34" charset="0"/>
                <a:cs typeface="Segoe UI Semibold" panose="020B0702040204020203" pitchFamily="34" charset="0"/>
              </a:rPr>
              <a:t> </a:t>
            </a:r>
            <a:r>
              <a:rPr lang="en-AU" sz="1200" b="1" dirty="0">
                <a:solidFill>
                  <a:schemeClr val="bg1"/>
                </a:solidFill>
                <a:latin typeface="Segoe UI Semibold" panose="020B0702040204020203" pitchFamily="34" charset="0"/>
                <a:cs typeface="Segoe UI Semibold" panose="020B0702040204020203" pitchFamily="34" charset="0"/>
              </a:rPr>
              <a:t>can we improve </a:t>
            </a:r>
            <a:r>
              <a:rPr lang="en-AU" sz="1200" b="1">
                <a:solidFill>
                  <a:schemeClr val="bg1"/>
                </a:solidFill>
                <a:latin typeface="Segoe UI Semibold" panose="020B0702040204020203" pitchFamily="34" charset="0"/>
                <a:cs typeface="Segoe UI Semibold" panose="020B0702040204020203" pitchFamily="34" charset="0"/>
              </a:rPr>
              <a:t>next time?</a:t>
            </a:r>
            <a:endParaRPr lang="en-AU" sz="1200" b="1" dirty="0">
              <a:solidFill>
                <a:schemeClr val="bg1"/>
              </a:solidFill>
              <a:latin typeface="Segoe UI Semibold" panose="020B0702040204020203" pitchFamily="34" charset="0"/>
              <a:cs typeface="Segoe UI Semibold" panose="020B0702040204020203" pitchFamily="34" charset="0"/>
            </a:endParaRPr>
          </a:p>
        </p:txBody>
      </p:sp>
      <p:sp>
        <p:nvSpPr>
          <p:cNvPr id="18" name="Google Shape;6688;p27"/>
          <p:cNvSpPr/>
          <p:nvPr/>
        </p:nvSpPr>
        <p:spPr>
          <a:xfrm>
            <a:off x="4023594" y="589804"/>
            <a:ext cx="300038" cy="301625"/>
          </a:xfrm>
          <a:custGeom>
            <a:avLst/>
            <a:gdLst/>
            <a:ahLst/>
            <a:cxnLst/>
            <a:rect l="l" t="t" r="r" b="b"/>
            <a:pathLst>
              <a:path w="361" h="362" extrusionOk="0">
                <a:moveTo>
                  <a:pt x="356" y="101"/>
                </a:moveTo>
                <a:cubicBezTo>
                  <a:pt x="147" y="309"/>
                  <a:pt x="147" y="309"/>
                  <a:pt x="147" y="309"/>
                </a:cubicBezTo>
                <a:cubicBezTo>
                  <a:pt x="147" y="309"/>
                  <a:pt x="151" y="293"/>
                  <a:pt x="144" y="278"/>
                </a:cubicBezTo>
                <a:cubicBezTo>
                  <a:pt x="174" y="247"/>
                  <a:pt x="352" y="69"/>
                  <a:pt x="352" y="69"/>
                </a:cubicBezTo>
                <a:cubicBezTo>
                  <a:pt x="352" y="69"/>
                  <a:pt x="361" y="89"/>
                  <a:pt x="356" y="101"/>
                </a:cubicBezTo>
                <a:close/>
                <a:moveTo>
                  <a:pt x="99" y="261"/>
                </a:moveTo>
                <a:cubicBezTo>
                  <a:pt x="95" y="232"/>
                  <a:pt x="95" y="232"/>
                  <a:pt x="95" y="232"/>
                </a:cubicBezTo>
                <a:cubicBezTo>
                  <a:pt x="309" y="18"/>
                  <a:pt x="309" y="18"/>
                  <a:pt x="309" y="18"/>
                </a:cubicBezTo>
                <a:cubicBezTo>
                  <a:pt x="309" y="18"/>
                  <a:pt x="318" y="19"/>
                  <a:pt x="331" y="32"/>
                </a:cubicBezTo>
                <a:cubicBezTo>
                  <a:pt x="344" y="45"/>
                  <a:pt x="345" y="53"/>
                  <a:pt x="345" y="53"/>
                </a:cubicBezTo>
                <a:cubicBezTo>
                  <a:pt x="130" y="267"/>
                  <a:pt x="130" y="267"/>
                  <a:pt x="130" y="267"/>
                </a:cubicBezTo>
                <a:cubicBezTo>
                  <a:pt x="99" y="261"/>
                  <a:pt x="99" y="261"/>
                  <a:pt x="99" y="261"/>
                </a:cubicBezTo>
                <a:close/>
                <a:moveTo>
                  <a:pt x="52" y="214"/>
                </a:moveTo>
                <a:cubicBezTo>
                  <a:pt x="261" y="6"/>
                  <a:pt x="261" y="6"/>
                  <a:pt x="261" y="6"/>
                </a:cubicBezTo>
                <a:cubicBezTo>
                  <a:pt x="272" y="0"/>
                  <a:pt x="292" y="10"/>
                  <a:pt x="292" y="10"/>
                </a:cubicBezTo>
                <a:cubicBezTo>
                  <a:pt x="292" y="10"/>
                  <a:pt x="114" y="188"/>
                  <a:pt x="84" y="218"/>
                </a:cubicBezTo>
                <a:cubicBezTo>
                  <a:pt x="68" y="211"/>
                  <a:pt x="52" y="214"/>
                  <a:pt x="52" y="214"/>
                </a:cubicBezTo>
                <a:close/>
                <a:moveTo>
                  <a:pt x="76" y="238"/>
                </a:moveTo>
                <a:cubicBezTo>
                  <a:pt x="79" y="244"/>
                  <a:pt x="83" y="278"/>
                  <a:pt x="83" y="278"/>
                </a:cubicBezTo>
                <a:cubicBezTo>
                  <a:pt x="83" y="278"/>
                  <a:pt x="115" y="281"/>
                  <a:pt x="124" y="286"/>
                </a:cubicBezTo>
                <a:cubicBezTo>
                  <a:pt x="131" y="291"/>
                  <a:pt x="132" y="300"/>
                  <a:pt x="130" y="325"/>
                </a:cubicBezTo>
                <a:cubicBezTo>
                  <a:pt x="129" y="325"/>
                  <a:pt x="64" y="345"/>
                  <a:pt x="64" y="345"/>
                </a:cubicBezTo>
                <a:cubicBezTo>
                  <a:pt x="64" y="345"/>
                  <a:pt x="62" y="331"/>
                  <a:pt x="46" y="315"/>
                </a:cubicBezTo>
                <a:cubicBezTo>
                  <a:pt x="31" y="299"/>
                  <a:pt x="16" y="297"/>
                  <a:pt x="16" y="297"/>
                </a:cubicBezTo>
                <a:cubicBezTo>
                  <a:pt x="16" y="297"/>
                  <a:pt x="34" y="233"/>
                  <a:pt x="34" y="232"/>
                </a:cubicBezTo>
                <a:cubicBezTo>
                  <a:pt x="60" y="228"/>
                  <a:pt x="74" y="230"/>
                  <a:pt x="76" y="238"/>
                </a:cubicBezTo>
                <a:close/>
                <a:moveTo>
                  <a:pt x="47" y="351"/>
                </a:moveTo>
                <a:cubicBezTo>
                  <a:pt x="0" y="362"/>
                  <a:pt x="0" y="362"/>
                  <a:pt x="0" y="362"/>
                </a:cubicBezTo>
                <a:cubicBezTo>
                  <a:pt x="11" y="315"/>
                  <a:pt x="11" y="315"/>
                  <a:pt x="11" y="315"/>
                </a:cubicBezTo>
                <a:cubicBezTo>
                  <a:pt x="11" y="315"/>
                  <a:pt x="22" y="316"/>
                  <a:pt x="34" y="328"/>
                </a:cubicBezTo>
                <a:cubicBezTo>
                  <a:pt x="46" y="340"/>
                  <a:pt x="47" y="351"/>
                  <a:pt x="47" y="351"/>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9" name="Group 18"/>
          <p:cNvGrpSpPr/>
          <p:nvPr/>
        </p:nvGrpSpPr>
        <p:grpSpPr>
          <a:xfrm>
            <a:off x="591911" y="4638993"/>
            <a:ext cx="4027714" cy="974631"/>
            <a:chOff x="1366157" y="6063343"/>
            <a:chExt cx="4027714" cy="974631"/>
          </a:xfrm>
        </p:grpSpPr>
        <p:sp>
          <p:nvSpPr>
            <p:cNvPr id="20" name="Rounded Rectangle 19"/>
            <p:cNvSpPr/>
            <p:nvPr/>
          </p:nvSpPr>
          <p:spPr>
            <a:xfrm>
              <a:off x="1366157" y="6063343"/>
              <a:ext cx="4027714" cy="974631"/>
            </a:xfrm>
            <a:prstGeom prst="roundRect">
              <a:avLst>
                <a:gd name="adj" fmla="val 133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108000" rIns="108000" bIns="108000" rtlCol="0" anchor="ctr"/>
            <a:lstStyle/>
            <a:p>
              <a:r>
                <a:rPr lang="en-AU" sz="1200" dirty="0" smtClean="0">
                  <a:latin typeface="Segoe UI Semibold" panose="020B0702040204020203" pitchFamily="34" charset="0"/>
                  <a:cs typeface="Segoe UI Semibold" panose="020B0702040204020203" pitchFamily="34" charset="0"/>
                </a:rPr>
                <a:t>If </a:t>
              </a:r>
              <a:r>
                <a:rPr lang="en-AU" sz="1200" dirty="0">
                  <a:latin typeface="Segoe UI Semibold" panose="020B0702040204020203" pitchFamily="34" charset="0"/>
                  <a:cs typeface="Segoe UI Semibold" panose="020B0702040204020203" pitchFamily="34" charset="0"/>
                </a:rPr>
                <a:t>working remotely there are a number of platforms, such as Miro, that can be used to run your sprint retro virtually</a:t>
              </a:r>
              <a:r>
                <a:rPr lang="en-AU" sz="1200" dirty="0" smtClean="0">
                  <a:latin typeface="Segoe UI Semibold" panose="020B0702040204020203" pitchFamily="34" charset="0"/>
                  <a:cs typeface="Segoe UI Semibold" panose="020B0702040204020203" pitchFamily="34" charset="0"/>
                </a:rPr>
                <a:t>.</a:t>
              </a:r>
            </a:p>
          </p:txBody>
        </p:sp>
        <p:grpSp>
          <p:nvGrpSpPr>
            <p:cNvPr id="21" name="Group 20"/>
            <p:cNvGrpSpPr/>
            <p:nvPr/>
          </p:nvGrpSpPr>
          <p:grpSpPr>
            <a:xfrm>
              <a:off x="1483904" y="6186584"/>
              <a:ext cx="524483" cy="524045"/>
              <a:chOff x="-2641600" y="1906588"/>
              <a:chExt cx="1897062" cy="1895475"/>
            </a:xfrm>
            <a:solidFill>
              <a:schemeClr val="bg1"/>
            </a:solidFill>
          </p:grpSpPr>
          <p:sp>
            <p:nvSpPr>
              <p:cNvPr id="23" name="Freeform 5"/>
              <p:cNvSpPr>
                <a:spLocks noEditPoints="1"/>
              </p:cNvSpPr>
              <p:nvPr/>
            </p:nvSpPr>
            <p:spPr bwMode="auto">
              <a:xfrm>
                <a:off x="-2641600" y="1906588"/>
                <a:ext cx="1897062" cy="1895475"/>
              </a:xfrm>
              <a:custGeom>
                <a:avLst/>
                <a:gdLst>
                  <a:gd name="T0" fmla="*/ 249 w 2390"/>
                  <a:gd name="T1" fmla="*/ 0 h 2388"/>
                  <a:gd name="T2" fmla="*/ 174 w 2390"/>
                  <a:gd name="T3" fmla="*/ 11 h 2388"/>
                  <a:gd name="T4" fmla="*/ 110 w 2390"/>
                  <a:gd name="T5" fmla="*/ 42 h 2388"/>
                  <a:gd name="T6" fmla="*/ 58 w 2390"/>
                  <a:gd name="T7" fmla="*/ 90 h 2388"/>
                  <a:gd name="T8" fmla="*/ 20 w 2390"/>
                  <a:gd name="T9" fmla="*/ 152 h 2388"/>
                  <a:gd name="T10" fmla="*/ 2 w 2390"/>
                  <a:gd name="T11" fmla="*/ 224 h 2388"/>
                  <a:gd name="T12" fmla="*/ 0 w 2390"/>
                  <a:gd name="T13" fmla="*/ 1642 h 2388"/>
                  <a:gd name="T14" fmla="*/ 11 w 2390"/>
                  <a:gd name="T15" fmla="*/ 1716 h 2388"/>
                  <a:gd name="T16" fmla="*/ 42 w 2390"/>
                  <a:gd name="T17" fmla="*/ 1780 h 2388"/>
                  <a:gd name="T18" fmla="*/ 90 w 2390"/>
                  <a:gd name="T19" fmla="*/ 1833 h 2388"/>
                  <a:gd name="T20" fmla="*/ 152 w 2390"/>
                  <a:gd name="T21" fmla="*/ 1870 h 2388"/>
                  <a:gd name="T22" fmla="*/ 224 w 2390"/>
                  <a:gd name="T23" fmla="*/ 1889 h 2388"/>
                  <a:gd name="T24" fmla="*/ 398 w 2390"/>
                  <a:gd name="T25" fmla="*/ 2338 h 2388"/>
                  <a:gd name="T26" fmla="*/ 400 w 2390"/>
                  <a:gd name="T27" fmla="*/ 2352 h 2388"/>
                  <a:gd name="T28" fmla="*/ 411 w 2390"/>
                  <a:gd name="T29" fmla="*/ 2371 h 2388"/>
                  <a:gd name="T30" fmla="*/ 429 w 2390"/>
                  <a:gd name="T31" fmla="*/ 2385 h 2388"/>
                  <a:gd name="T32" fmla="*/ 448 w 2390"/>
                  <a:gd name="T33" fmla="*/ 2388 h 2388"/>
                  <a:gd name="T34" fmla="*/ 467 w 2390"/>
                  <a:gd name="T35" fmla="*/ 2385 h 2388"/>
                  <a:gd name="T36" fmla="*/ 966 w 2390"/>
                  <a:gd name="T37" fmla="*/ 1891 h 2388"/>
                  <a:gd name="T38" fmla="*/ 2166 w 2390"/>
                  <a:gd name="T39" fmla="*/ 1889 h 2388"/>
                  <a:gd name="T40" fmla="*/ 2238 w 2390"/>
                  <a:gd name="T41" fmla="*/ 1870 h 2388"/>
                  <a:gd name="T42" fmla="*/ 2300 w 2390"/>
                  <a:gd name="T43" fmla="*/ 1833 h 2388"/>
                  <a:gd name="T44" fmla="*/ 2348 w 2390"/>
                  <a:gd name="T45" fmla="*/ 1780 h 2388"/>
                  <a:gd name="T46" fmla="*/ 2379 w 2390"/>
                  <a:gd name="T47" fmla="*/ 1716 h 2388"/>
                  <a:gd name="T48" fmla="*/ 2390 w 2390"/>
                  <a:gd name="T49" fmla="*/ 1642 h 2388"/>
                  <a:gd name="T50" fmla="*/ 2388 w 2390"/>
                  <a:gd name="T51" fmla="*/ 224 h 2388"/>
                  <a:gd name="T52" fmla="*/ 2370 w 2390"/>
                  <a:gd name="T53" fmla="*/ 152 h 2388"/>
                  <a:gd name="T54" fmla="*/ 2332 w 2390"/>
                  <a:gd name="T55" fmla="*/ 90 h 2388"/>
                  <a:gd name="T56" fmla="*/ 2280 w 2390"/>
                  <a:gd name="T57" fmla="*/ 42 h 2388"/>
                  <a:gd name="T58" fmla="*/ 2216 w 2390"/>
                  <a:gd name="T59" fmla="*/ 11 h 2388"/>
                  <a:gd name="T60" fmla="*/ 2141 w 2390"/>
                  <a:gd name="T61" fmla="*/ 0 h 2388"/>
                  <a:gd name="T62" fmla="*/ 2290 w 2390"/>
                  <a:gd name="T63" fmla="*/ 1642 h 2388"/>
                  <a:gd name="T64" fmla="*/ 2284 w 2390"/>
                  <a:gd name="T65" fmla="*/ 1687 h 2388"/>
                  <a:gd name="T66" fmla="*/ 2266 w 2390"/>
                  <a:gd name="T67" fmla="*/ 1726 h 2388"/>
                  <a:gd name="T68" fmla="*/ 2236 w 2390"/>
                  <a:gd name="T69" fmla="*/ 1757 h 2388"/>
                  <a:gd name="T70" fmla="*/ 2199 w 2390"/>
                  <a:gd name="T71" fmla="*/ 1779 h 2388"/>
                  <a:gd name="T72" fmla="*/ 2157 w 2390"/>
                  <a:gd name="T73" fmla="*/ 1791 h 2388"/>
                  <a:gd name="T74" fmla="*/ 946 w 2390"/>
                  <a:gd name="T75" fmla="*/ 1791 h 2388"/>
                  <a:gd name="T76" fmla="*/ 918 w 2390"/>
                  <a:gd name="T77" fmla="*/ 1799 h 2388"/>
                  <a:gd name="T78" fmla="*/ 498 w 2390"/>
                  <a:gd name="T79" fmla="*/ 1841 h 2388"/>
                  <a:gd name="T80" fmla="*/ 493 w 2390"/>
                  <a:gd name="T81" fmla="*/ 1822 h 2388"/>
                  <a:gd name="T82" fmla="*/ 476 w 2390"/>
                  <a:gd name="T83" fmla="*/ 1799 h 2388"/>
                  <a:gd name="T84" fmla="*/ 448 w 2390"/>
                  <a:gd name="T85" fmla="*/ 1791 h 2388"/>
                  <a:gd name="T86" fmla="*/ 233 w 2390"/>
                  <a:gd name="T87" fmla="*/ 1791 h 2388"/>
                  <a:gd name="T88" fmla="*/ 191 w 2390"/>
                  <a:gd name="T89" fmla="*/ 1779 h 2388"/>
                  <a:gd name="T90" fmla="*/ 154 w 2390"/>
                  <a:gd name="T91" fmla="*/ 1757 h 2388"/>
                  <a:gd name="T92" fmla="*/ 124 w 2390"/>
                  <a:gd name="T93" fmla="*/ 1726 h 2388"/>
                  <a:gd name="T94" fmla="*/ 106 w 2390"/>
                  <a:gd name="T95" fmla="*/ 1687 h 2388"/>
                  <a:gd name="T96" fmla="*/ 100 w 2390"/>
                  <a:gd name="T97" fmla="*/ 1642 h 2388"/>
                  <a:gd name="T98" fmla="*/ 100 w 2390"/>
                  <a:gd name="T99" fmla="*/ 233 h 2388"/>
                  <a:gd name="T100" fmla="*/ 112 w 2390"/>
                  <a:gd name="T101" fmla="*/ 191 h 2388"/>
                  <a:gd name="T102" fmla="*/ 134 w 2390"/>
                  <a:gd name="T103" fmla="*/ 154 h 2388"/>
                  <a:gd name="T104" fmla="*/ 165 w 2390"/>
                  <a:gd name="T105" fmla="*/ 124 h 2388"/>
                  <a:gd name="T106" fmla="*/ 204 w 2390"/>
                  <a:gd name="T107" fmla="*/ 106 h 2388"/>
                  <a:gd name="T108" fmla="*/ 249 w 2390"/>
                  <a:gd name="T109" fmla="*/ 100 h 2388"/>
                  <a:gd name="T110" fmla="*/ 2157 w 2390"/>
                  <a:gd name="T111" fmla="*/ 100 h 2388"/>
                  <a:gd name="T112" fmla="*/ 2199 w 2390"/>
                  <a:gd name="T113" fmla="*/ 112 h 2388"/>
                  <a:gd name="T114" fmla="*/ 2236 w 2390"/>
                  <a:gd name="T115" fmla="*/ 134 h 2388"/>
                  <a:gd name="T116" fmla="*/ 2266 w 2390"/>
                  <a:gd name="T117" fmla="*/ 165 h 2388"/>
                  <a:gd name="T118" fmla="*/ 2284 w 2390"/>
                  <a:gd name="T119" fmla="*/ 204 h 2388"/>
                  <a:gd name="T120" fmla="*/ 2290 w 2390"/>
                  <a:gd name="T121" fmla="*/ 249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0" h="2388">
                    <a:moveTo>
                      <a:pt x="2141" y="0"/>
                    </a:moveTo>
                    <a:lnTo>
                      <a:pt x="249" y="0"/>
                    </a:lnTo>
                    <a:lnTo>
                      <a:pt x="249" y="0"/>
                    </a:lnTo>
                    <a:lnTo>
                      <a:pt x="224" y="2"/>
                    </a:lnTo>
                    <a:lnTo>
                      <a:pt x="199" y="5"/>
                    </a:lnTo>
                    <a:lnTo>
                      <a:pt x="174" y="11"/>
                    </a:lnTo>
                    <a:lnTo>
                      <a:pt x="152" y="20"/>
                    </a:lnTo>
                    <a:lnTo>
                      <a:pt x="131" y="30"/>
                    </a:lnTo>
                    <a:lnTo>
                      <a:pt x="110" y="42"/>
                    </a:lnTo>
                    <a:lnTo>
                      <a:pt x="90" y="58"/>
                    </a:lnTo>
                    <a:lnTo>
                      <a:pt x="73" y="73"/>
                    </a:lnTo>
                    <a:lnTo>
                      <a:pt x="58" y="90"/>
                    </a:lnTo>
                    <a:lnTo>
                      <a:pt x="42" y="110"/>
                    </a:lnTo>
                    <a:lnTo>
                      <a:pt x="30" y="131"/>
                    </a:lnTo>
                    <a:lnTo>
                      <a:pt x="20" y="152"/>
                    </a:lnTo>
                    <a:lnTo>
                      <a:pt x="11" y="174"/>
                    </a:lnTo>
                    <a:lnTo>
                      <a:pt x="5" y="199"/>
                    </a:lnTo>
                    <a:lnTo>
                      <a:pt x="2" y="224"/>
                    </a:lnTo>
                    <a:lnTo>
                      <a:pt x="0" y="249"/>
                    </a:lnTo>
                    <a:lnTo>
                      <a:pt x="0" y="1642"/>
                    </a:lnTo>
                    <a:lnTo>
                      <a:pt x="0" y="1642"/>
                    </a:lnTo>
                    <a:lnTo>
                      <a:pt x="2" y="1667"/>
                    </a:lnTo>
                    <a:lnTo>
                      <a:pt x="5" y="1692"/>
                    </a:lnTo>
                    <a:lnTo>
                      <a:pt x="11" y="1716"/>
                    </a:lnTo>
                    <a:lnTo>
                      <a:pt x="20" y="1738"/>
                    </a:lnTo>
                    <a:lnTo>
                      <a:pt x="30" y="1760"/>
                    </a:lnTo>
                    <a:lnTo>
                      <a:pt x="42" y="1780"/>
                    </a:lnTo>
                    <a:lnTo>
                      <a:pt x="58" y="1800"/>
                    </a:lnTo>
                    <a:lnTo>
                      <a:pt x="73" y="1817"/>
                    </a:lnTo>
                    <a:lnTo>
                      <a:pt x="90" y="1833"/>
                    </a:lnTo>
                    <a:lnTo>
                      <a:pt x="110" y="1849"/>
                    </a:lnTo>
                    <a:lnTo>
                      <a:pt x="131" y="1861"/>
                    </a:lnTo>
                    <a:lnTo>
                      <a:pt x="152" y="1870"/>
                    </a:lnTo>
                    <a:lnTo>
                      <a:pt x="174" y="1880"/>
                    </a:lnTo>
                    <a:lnTo>
                      <a:pt x="199" y="1886"/>
                    </a:lnTo>
                    <a:lnTo>
                      <a:pt x="224" y="1889"/>
                    </a:lnTo>
                    <a:lnTo>
                      <a:pt x="249" y="1891"/>
                    </a:lnTo>
                    <a:lnTo>
                      <a:pt x="398" y="1891"/>
                    </a:lnTo>
                    <a:lnTo>
                      <a:pt x="398" y="2338"/>
                    </a:lnTo>
                    <a:lnTo>
                      <a:pt x="398" y="2338"/>
                    </a:lnTo>
                    <a:lnTo>
                      <a:pt x="398" y="2346"/>
                    </a:lnTo>
                    <a:lnTo>
                      <a:pt x="400" y="2352"/>
                    </a:lnTo>
                    <a:lnTo>
                      <a:pt x="403" y="2360"/>
                    </a:lnTo>
                    <a:lnTo>
                      <a:pt x="406" y="2366"/>
                    </a:lnTo>
                    <a:lnTo>
                      <a:pt x="411" y="2371"/>
                    </a:lnTo>
                    <a:lnTo>
                      <a:pt x="417" y="2377"/>
                    </a:lnTo>
                    <a:lnTo>
                      <a:pt x="422" y="2380"/>
                    </a:lnTo>
                    <a:lnTo>
                      <a:pt x="429" y="2385"/>
                    </a:lnTo>
                    <a:lnTo>
                      <a:pt x="429" y="2385"/>
                    </a:lnTo>
                    <a:lnTo>
                      <a:pt x="439" y="2386"/>
                    </a:lnTo>
                    <a:lnTo>
                      <a:pt x="448" y="2388"/>
                    </a:lnTo>
                    <a:lnTo>
                      <a:pt x="448" y="2388"/>
                    </a:lnTo>
                    <a:lnTo>
                      <a:pt x="457" y="2386"/>
                    </a:lnTo>
                    <a:lnTo>
                      <a:pt x="467" y="2385"/>
                    </a:lnTo>
                    <a:lnTo>
                      <a:pt x="476" y="2380"/>
                    </a:lnTo>
                    <a:lnTo>
                      <a:pt x="484" y="2374"/>
                    </a:lnTo>
                    <a:lnTo>
                      <a:pt x="966" y="1891"/>
                    </a:lnTo>
                    <a:lnTo>
                      <a:pt x="2141" y="1891"/>
                    </a:lnTo>
                    <a:lnTo>
                      <a:pt x="2141" y="1891"/>
                    </a:lnTo>
                    <a:lnTo>
                      <a:pt x="2166" y="1889"/>
                    </a:lnTo>
                    <a:lnTo>
                      <a:pt x="2191" y="1886"/>
                    </a:lnTo>
                    <a:lnTo>
                      <a:pt x="2216" y="1880"/>
                    </a:lnTo>
                    <a:lnTo>
                      <a:pt x="2238" y="1870"/>
                    </a:lnTo>
                    <a:lnTo>
                      <a:pt x="2259" y="1861"/>
                    </a:lnTo>
                    <a:lnTo>
                      <a:pt x="2280" y="1849"/>
                    </a:lnTo>
                    <a:lnTo>
                      <a:pt x="2300" y="1833"/>
                    </a:lnTo>
                    <a:lnTo>
                      <a:pt x="2317" y="1817"/>
                    </a:lnTo>
                    <a:lnTo>
                      <a:pt x="2332" y="1800"/>
                    </a:lnTo>
                    <a:lnTo>
                      <a:pt x="2348" y="1780"/>
                    </a:lnTo>
                    <a:lnTo>
                      <a:pt x="2360" y="1760"/>
                    </a:lnTo>
                    <a:lnTo>
                      <a:pt x="2370" y="1738"/>
                    </a:lnTo>
                    <a:lnTo>
                      <a:pt x="2379" y="1716"/>
                    </a:lnTo>
                    <a:lnTo>
                      <a:pt x="2385" y="1692"/>
                    </a:lnTo>
                    <a:lnTo>
                      <a:pt x="2388" y="1667"/>
                    </a:lnTo>
                    <a:lnTo>
                      <a:pt x="2390" y="1642"/>
                    </a:lnTo>
                    <a:lnTo>
                      <a:pt x="2390" y="249"/>
                    </a:lnTo>
                    <a:lnTo>
                      <a:pt x="2390" y="249"/>
                    </a:lnTo>
                    <a:lnTo>
                      <a:pt x="2388" y="224"/>
                    </a:lnTo>
                    <a:lnTo>
                      <a:pt x="2385" y="199"/>
                    </a:lnTo>
                    <a:lnTo>
                      <a:pt x="2379" y="174"/>
                    </a:lnTo>
                    <a:lnTo>
                      <a:pt x="2370" y="152"/>
                    </a:lnTo>
                    <a:lnTo>
                      <a:pt x="2360" y="131"/>
                    </a:lnTo>
                    <a:lnTo>
                      <a:pt x="2348" y="110"/>
                    </a:lnTo>
                    <a:lnTo>
                      <a:pt x="2332" y="90"/>
                    </a:lnTo>
                    <a:lnTo>
                      <a:pt x="2317" y="73"/>
                    </a:lnTo>
                    <a:lnTo>
                      <a:pt x="2300" y="58"/>
                    </a:lnTo>
                    <a:lnTo>
                      <a:pt x="2280" y="42"/>
                    </a:lnTo>
                    <a:lnTo>
                      <a:pt x="2259" y="30"/>
                    </a:lnTo>
                    <a:lnTo>
                      <a:pt x="2238" y="20"/>
                    </a:lnTo>
                    <a:lnTo>
                      <a:pt x="2216" y="11"/>
                    </a:lnTo>
                    <a:lnTo>
                      <a:pt x="2191" y="5"/>
                    </a:lnTo>
                    <a:lnTo>
                      <a:pt x="2166" y="2"/>
                    </a:lnTo>
                    <a:lnTo>
                      <a:pt x="2141" y="0"/>
                    </a:lnTo>
                    <a:lnTo>
                      <a:pt x="2141" y="0"/>
                    </a:lnTo>
                    <a:close/>
                    <a:moveTo>
                      <a:pt x="2290" y="1642"/>
                    </a:moveTo>
                    <a:lnTo>
                      <a:pt x="2290" y="1642"/>
                    </a:lnTo>
                    <a:lnTo>
                      <a:pt x="2290" y="1657"/>
                    </a:lnTo>
                    <a:lnTo>
                      <a:pt x="2287" y="1671"/>
                    </a:lnTo>
                    <a:lnTo>
                      <a:pt x="2284" y="1687"/>
                    </a:lnTo>
                    <a:lnTo>
                      <a:pt x="2278" y="1699"/>
                    </a:lnTo>
                    <a:lnTo>
                      <a:pt x="2272" y="1713"/>
                    </a:lnTo>
                    <a:lnTo>
                      <a:pt x="2266" y="1726"/>
                    </a:lnTo>
                    <a:lnTo>
                      <a:pt x="2256" y="1737"/>
                    </a:lnTo>
                    <a:lnTo>
                      <a:pt x="2247" y="1747"/>
                    </a:lnTo>
                    <a:lnTo>
                      <a:pt x="2236" y="1757"/>
                    </a:lnTo>
                    <a:lnTo>
                      <a:pt x="2225" y="1766"/>
                    </a:lnTo>
                    <a:lnTo>
                      <a:pt x="2213" y="1772"/>
                    </a:lnTo>
                    <a:lnTo>
                      <a:pt x="2199" y="1779"/>
                    </a:lnTo>
                    <a:lnTo>
                      <a:pt x="2186" y="1785"/>
                    </a:lnTo>
                    <a:lnTo>
                      <a:pt x="2171" y="1788"/>
                    </a:lnTo>
                    <a:lnTo>
                      <a:pt x="2157" y="1791"/>
                    </a:lnTo>
                    <a:lnTo>
                      <a:pt x="2141" y="1791"/>
                    </a:lnTo>
                    <a:lnTo>
                      <a:pt x="946" y="1791"/>
                    </a:lnTo>
                    <a:lnTo>
                      <a:pt x="946" y="1791"/>
                    </a:lnTo>
                    <a:lnTo>
                      <a:pt x="937" y="1793"/>
                    </a:lnTo>
                    <a:lnTo>
                      <a:pt x="927" y="1794"/>
                    </a:lnTo>
                    <a:lnTo>
                      <a:pt x="918" y="1799"/>
                    </a:lnTo>
                    <a:lnTo>
                      <a:pt x="910" y="1805"/>
                    </a:lnTo>
                    <a:lnTo>
                      <a:pt x="498" y="2219"/>
                    </a:lnTo>
                    <a:lnTo>
                      <a:pt x="498" y="1841"/>
                    </a:lnTo>
                    <a:lnTo>
                      <a:pt x="498" y="1841"/>
                    </a:lnTo>
                    <a:lnTo>
                      <a:pt x="496" y="1831"/>
                    </a:lnTo>
                    <a:lnTo>
                      <a:pt x="493" y="1822"/>
                    </a:lnTo>
                    <a:lnTo>
                      <a:pt x="490" y="1813"/>
                    </a:lnTo>
                    <a:lnTo>
                      <a:pt x="484" y="1805"/>
                    </a:lnTo>
                    <a:lnTo>
                      <a:pt x="476" y="1799"/>
                    </a:lnTo>
                    <a:lnTo>
                      <a:pt x="467" y="1796"/>
                    </a:lnTo>
                    <a:lnTo>
                      <a:pt x="457" y="1793"/>
                    </a:lnTo>
                    <a:lnTo>
                      <a:pt x="448" y="1791"/>
                    </a:lnTo>
                    <a:lnTo>
                      <a:pt x="249" y="1791"/>
                    </a:lnTo>
                    <a:lnTo>
                      <a:pt x="249" y="1791"/>
                    </a:lnTo>
                    <a:lnTo>
                      <a:pt x="233" y="1791"/>
                    </a:lnTo>
                    <a:lnTo>
                      <a:pt x="219" y="1788"/>
                    </a:lnTo>
                    <a:lnTo>
                      <a:pt x="204" y="1785"/>
                    </a:lnTo>
                    <a:lnTo>
                      <a:pt x="191" y="1779"/>
                    </a:lnTo>
                    <a:lnTo>
                      <a:pt x="177" y="1772"/>
                    </a:lnTo>
                    <a:lnTo>
                      <a:pt x="165" y="1766"/>
                    </a:lnTo>
                    <a:lnTo>
                      <a:pt x="154" y="1757"/>
                    </a:lnTo>
                    <a:lnTo>
                      <a:pt x="143" y="1747"/>
                    </a:lnTo>
                    <a:lnTo>
                      <a:pt x="134" y="1737"/>
                    </a:lnTo>
                    <a:lnTo>
                      <a:pt x="124" y="1726"/>
                    </a:lnTo>
                    <a:lnTo>
                      <a:pt x="118" y="1713"/>
                    </a:lnTo>
                    <a:lnTo>
                      <a:pt x="112" y="1699"/>
                    </a:lnTo>
                    <a:lnTo>
                      <a:pt x="106" y="1687"/>
                    </a:lnTo>
                    <a:lnTo>
                      <a:pt x="103" y="1671"/>
                    </a:lnTo>
                    <a:lnTo>
                      <a:pt x="100" y="1657"/>
                    </a:lnTo>
                    <a:lnTo>
                      <a:pt x="100" y="1642"/>
                    </a:lnTo>
                    <a:lnTo>
                      <a:pt x="100" y="249"/>
                    </a:lnTo>
                    <a:lnTo>
                      <a:pt x="100" y="249"/>
                    </a:lnTo>
                    <a:lnTo>
                      <a:pt x="100" y="233"/>
                    </a:lnTo>
                    <a:lnTo>
                      <a:pt x="103" y="219"/>
                    </a:lnTo>
                    <a:lnTo>
                      <a:pt x="106" y="204"/>
                    </a:lnTo>
                    <a:lnTo>
                      <a:pt x="112" y="191"/>
                    </a:lnTo>
                    <a:lnTo>
                      <a:pt x="118" y="177"/>
                    </a:lnTo>
                    <a:lnTo>
                      <a:pt x="124" y="165"/>
                    </a:lnTo>
                    <a:lnTo>
                      <a:pt x="134" y="154"/>
                    </a:lnTo>
                    <a:lnTo>
                      <a:pt x="143" y="143"/>
                    </a:lnTo>
                    <a:lnTo>
                      <a:pt x="154" y="134"/>
                    </a:lnTo>
                    <a:lnTo>
                      <a:pt x="165" y="124"/>
                    </a:lnTo>
                    <a:lnTo>
                      <a:pt x="177" y="118"/>
                    </a:lnTo>
                    <a:lnTo>
                      <a:pt x="191" y="112"/>
                    </a:lnTo>
                    <a:lnTo>
                      <a:pt x="204" y="106"/>
                    </a:lnTo>
                    <a:lnTo>
                      <a:pt x="219" y="103"/>
                    </a:lnTo>
                    <a:lnTo>
                      <a:pt x="233" y="100"/>
                    </a:lnTo>
                    <a:lnTo>
                      <a:pt x="249" y="100"/>
                    </a:lnTo>
                    <a:lnTo>
                      <a:pt x="2141" y="100"/>
                    </a:lnTo>
                    <a:lnTo>
                      <a:pt x="2141" y="100"/>
                    </a:lnTo>
                    <a:lnTo>
                      <a:pt x="2157" y="100"/>
                    </a:lnTo>
                    <a:lnTo>
                      <a:pt x="2171" y="103"/>
                    </a:lnTo>
                    <a:lnTo>
                      <a:pt x="2186" y="106"/>
                    </a:lnTo>
                    <a:lnTo>
                      <a:pt x="2199" y="112"/>
                    </a:lnTo>
                    <a:lnTo>
                      <a:pt x="2213" y="118"/>
                    </a:lnTo>
                    <a:lnTo>
                      <a:pt x="2225" y="124"/>
                    </a:lnTo>
                    <a:lnTo>
                      <a:pt x="2236" y="134"/>
                    </a:lnTo>
                    <a:lnTo>
                      <a:pt x="2247" y="143"/>
                    </a:lnTo>
                    <a:lnTo>
                      <a:pt x="2256" y="154"/>
                    </a:lnTo>
                    <a:lnTo>
                      <a:pt x="2266" y="165"/>
                    </a:lnTo>
                    <a:lnTo>
                      <a:pt x="2272" y="177"/>
                    </a:lnTo>
                    <a:lnTo>
                      <a:pt x="2278" y="191"/>
                    </a:lnTo>
                    <a:lnTo>
                      <a:pt x="2284" y="204"/>
                    </a:lnTo>
                    <a:lnTo>
                      <a:pt x="2287" y="219"/>
                    </a:lnTo>
                    <a:lnTo>
                      <a:pt x="2290" y="233"/>
                    </a:lnTo>
                    <a:lnTo>
                      <a:pt x="2290" y="249"/>
                    </a:lnTo>
                    <a:lnTo>
                      <a:pt x="2290" y="1642"/>
                    </a:lnTo>
                    <a:close/>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24" name="Line 6"/>
              <p:cNvSpPr>
                <a:spLocks noChangeShapeType="1"/>
              </p:cNvSpPr>
              <p:nvPr/>
            </p:nvSpPr>
            <p:spPr bwMode="auto">
              <a:xfrm>
                <a:off x="-2444750" y="19859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Line 7"/>
              <p:cNvSpPr>
                <a:spLocks noChangeShapeType="1"/>
              </p:cNvSpPr>
              <p:nvPr/>
            </p:nvSpPr>
            <p:spPr bwMode="auto">
              <a:xfrm>
                <a:off x="-2444750" y="19859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 name="Freeform 8"/>
              <p:cNvSpPr>
                <a:spLocks noEditPoints="1"/>
              </p:cNvSpPr>
              <p:nvPr/>
            </p:nvSpPr>
            <p:spPr bwMode="auto">
              <a:xfrm>
                <a:off x="-2049463" y="2143126"/>
                <a:ext cx="712787" cy="947738"/>
              </a:xfrm>
              <a:custGeom>
                <a:avLst/>
                <a:gdLst>
                  <a:gd name="T0" fmla="*/ 730 w 896"/>
                  <a:gd name="T1" fmla="*/ 99 h 1194"/>
                  <a:gd name="T2" fmla="*/ 655 w 896"/>
                  <a:gd name="T3" fmla="*/ 51 h 1194"/>
                  <a:gd name="T4" fmla="*/ 572 w 896"/>
                  <a:gd name="T5" fmla="*/ 18 h 1194"/>
                  <a:gd name="T6" fmla="*/ 485 w 896"/>
                  <a:gd name="T7" fmla="*/ 1 h 1194"/>
                  <a:gd name="T8" fmla="*/ 418 w 896"/>
                  <a:gd name="T9" fmla="*/ 1 h 1194"/>
                  <a:gd name="T10" fmla="*/ 333 w 896"/>
                  <a:gd name="T11" fmla="*/ 15 h 1194"/>
                  <a:gd name="T12" fmla="*/ 254 w 896"/>
                  <a:gd name="T13" fmla="*/ 45 h 1194"/>
                  <a:gd name="T14" fmla="*/ 180 w 896"/>
                  <a:gd name="T15" fmla="*/ 88 h 1194"/>
                  <a:gd name="T16" fmla="*/ 118 w 896"/>
                  <a:gd name="T17" fmla="*/ 146 h 1194"/>
                  <a:gd name="T18" fmla="*/ 67 w 896"/>
                  <a:gd name="T19" fmla="*/ 212 h 1194"/>
                  <a:gd name="T20" fmla="*/ 29 w 896"/>
                  <a:gd name="T21" fmla="*/ 287 h 1194"/>
                  <a:gd name="T22" fmla="*/ 6 w 896"/>
                  <a:gd name="T23" fmla="*/ 370 h 1194"/>
                  <a:gd name="T24" fmla="*/ 0 w 896"/>
                  <a:gd name="T25" fmla="*/ 436 h 1194"/>
                  <a:gd name="T26" fmla="*/ 11 w 896"/>
                  <a:gd name="T27" fmla="*/ 542 h 1194"/>
                  <a:gd name="T28" fmla="*/ 47 w 896"/>
                  <a:gd name="T29" fmla="*/ 640 h 1194"/>
                  <a:gd name="T30" fmla="*/ 104 w 896"/>
                  <a:gd name="T31" fmla="*/ 729 h 1194"/>
                  <a:gd name="T32" fmla="*/ 182 w 896"/>
                  <a:gd name="T33" fmla="*/ 802 h 1194"/>
                  <a:gd name="T34" fmla="*/ 221 w 896"/>
                  <a:gd name="T35" fmla="*/ 845 h 1194"/>
                  <a:gd name="T36" fmla="*/ 247 w 896"/>
                  <a:gd name="T37" fmla="*/ 923 h 1194"/>
                  <a:gd name="T38" fmla="*/ 249 w 896"/>
                  <a:gd name="T39" fmla="*/ 1091 h 1194"/>
                  <a:gd name="T40" fmla="*/ 263 w 896"/>
                  <a:gd name="T41" fmla="*/ 1139 h 1194"/>
                  <a:gd name="T42" fmla="*/ 288 w 896"/>
                  <a:gd name="T43" fmla="*/ 1172 h 1194"/>
                  <a:gd name="T44" fmla="*/ 330 w 896"/>
                  <a:gd name="T45" fmla="*/ 1192 h 1194"/>
                  <a:gd name="T46" fmla="*/ 558 w 896"/>
                  <a:gd name="T47" fmla="*/ 1194 h 1194"/>
                  <a:gd name="T48" fmla="*/ 594 w 896"/>
                  <a:gd name="T49" fmla="*/ 1181 h 1194"/>
                  <a:gd name="T50" fmla="*/ 635 w 896"/>
                  <a:gd name="T51" fmla="*/ 1141 h 1194"/>
                  <a:gd name="T52" fmla="*/ 647 w 896"/>
                  <a:gd name="T53" fmla="*/ 1105 h 1194"/>
                  <a:gd name="T54" fmla="*/ 649 w 896"/>
                  <a:gd name="T55" fmla="*/ 925 h 1194"/>
                  <a:gd name="T56" fmla="*/ 675 w 896"/>
                  <a:gd name="T57" fmla="*/ 845 h 1194"/>
                  <a:gd name="T58" fmla="*/ 716 w 896"/>
                  <a:gd name="T59" fmla="*/ 800 h 1194"/>
                  <a:gd name="T60" fmla="*/ 792 w 896"/>
                  <a:gd name="T61" fmla="*/ 730 h 1194"/>
                  <a:gd name="T62" fmla="*/ 848 w 896"/>
                  <a:gd name="T63" fmla="*/ 643 h 1194"/>
                  <a:gd name="T64" fmla="*/ 884 w 896"/>
                  <a:gd name="T65" fmla="*/ 547 h 1194"/>
                  <a:gd name="T66" fmla="*/ 896 w 896"/>
                  <a:gd name="T67" fmla="*/ 444 h 1194"/>
                  <a:gd name="T68" fmla="*/ 891 w 896"/>
                  <a:gd name="T69" fmla="*/ 379 h 1194"/>
                  <a:gd name="T70" fmla="*/ 870 w 896"/>
                  <a:gd name="T71" fmla="*/ 293 h 1194"/>
                  <a:gd name="T72" fmla="*/ 832 w 896"/>
                  <a:gd name="T73" fmla="*/ 216 h 1194"/>
                  <a:gd name="T74" fmla="*/ 779 w 896"/>
                  <a:gd name="T75" fmla="*/ 144 h 1194"/>
                  <a:gd name="T76" fmla="*/ 352 w 896"/>
                  <a:gd name="T77" fmla="*/ 1096 h 1194"/>
                  <a:gd name="T78" fmla="*/ 348 w 896"/>
                  <a:gd name="T79" fmla="*/ 995 h 1194"/>
                  <a:gd name="T80" fmla="*/ 657 w 896"/>
                  <a:gd name="T81" fmla="*/ 721 h 1194"/>
                  <a:gd name="T82" fmla="*/ 602 w 896"/>
                  <a:gd name="T83" fmla="*/ 775 h 1194"/>
                  <a:gd name="T84" fmla="*/ 558 w 896"/>
                  <a:gd name="T85" fmla="*/ 869 h 1194"/>
                  <a:gd name="T86" fmla="*/ 339 w 896"/>
                  <a:gd name="T87" fmla="*/ 869 h 1194"/>
                  <a:gd name="T88" fmla="*/ 294 w 896"/>
                  <a:gd name="T89" fmla="*/ 775 h 1194"/>
                  <a:gd name="T90" fmla="*/ 241 w 896"/>
                  <a:gd name="T91" fmla="*/ 722 h 1194"/>
                  <a:gd name="T92" fmla="*/ 180 w 896"/>
                  <a:gd name="T93" fmla="*/ 665 h 1194"/>
                  <a:gd name="T94" fmla="*/ 135 w 896"/>
                  <a:gd name="T95" fmla="*/ 597 h 1194"/>
                  <a:gd name="T96" fmla="*/ 107 w 896"/>
                  <a:gd name="T97" fmla="*/ 520 h 1194"/>
                  <a:gd name="T98" fmla="*/ 99 w 896"/>
                  <a:gd name="T99" fmla="*/ 438 h 1194"/>
                  <a:gd name="T100" fmla="*/ 117 w 896"/>
                  <a:gd name="T101" fmla="*/ 340 h 1194"/>
                  <a:gd name="T102" fmla="*/ 182 w 896"/>
                  <a:gd name="T103" fmla="*/ 225 h 1194"/>
                  <a:gd name="T104" fmla="*/ 283 w 896"/>
                  <a:gd name="T105" fmla="*/ 143 h 1194"/>
                  <a:gd name="T106" fmla="*/ 409 w 896"/>
                  <a:gd name="T107" fmla="*/ 101 h 1194"/>
                  <a:gd name="T108" fmla="*/ 448 w 896"/>
                  <a:gd name="T109" fmla="*/ 99 h 1194"/>
                  <a:gd name="T110" fmla="*/ 580 w 896"/>
                  <a:gd name="T111" fmla="*/ 125 h 1194"/>
                  <a:gd name="T112" fmla="*/ 694 w 896"/>
                  <a:gd name="T113" fmla="*/ 200 h 1194"/>
                  <a:gd name="T114" fmla="*/ 756 w 896"/>
                  <a:gd name="T115" fmla="*/ 281 h 1194"/>
                  <a:gd name="T116" fmla="*/ 795 w 896"/>
                  <a:gd name="T117" fmla="*/ 410 h 1194"/>
                  <a:gd name="T118" fmla="*/ 793 w 896"/>
                  <a:gd name="T119" fmla="*/ 485 h 1194"/>
                  <a:gd name="T120" fmla="*/ 776 w 896"/>
                  <a:gd name="T121" fmla="*/ 562 h 1194"/>
                  <a:gd name="T122" fmla="*/ 741 w 896"/>
                  <a:gd name="T123" fmla="*/ 634 h 1194"/>
                  <a:gd name="T124" fmla="*/ 688 w 896"/>
                  <a:gd name="T125" fmla="*/ 69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6" h="1194">
                    <a:moveTo>
                      <a:pt x="764" y="129"/>
                    </a:moveTo>
                    <a:lnTo>
                      <a:pt x="764" y="129"/>
                    </a:lnTo>
                    <a:lnTo>
                      <a:pt x="747" y="113"/>
                    </a:lnTo>
                    <a:lnTo>
                      <a:pt x="730" y="99"/>
                    </a:lnTo>
                    <a:lnTo>
                      <a:pt x="713" y="85"/>
                    </a:lnTo>
                    <a:lnTo>
                      <a:pt x="694" y="73"/>
                    </a:lnTo>
                    <a:lnTo>
                      <a:pt x="675" y="62"/>
                    </a:lnTo>
                    <a:lnTo>
                      <a:pt x="655" y="51"/>
                    </a:lnTo>
                    <a:lnTo>
                      <a:pt x="635" y="41"/>
                    </a:lnTo>
                    <a:lnTo>
                      <a:pt x="614" y="32"/>
                    </a:lnTo>
                    <a:lnTo>
                      <a:pt x="594" y="24"/>
                    </a:lnTo>
                    <a:lnTo>
                      <a:pt x="572" y="18"/>
                    </a:lnTo>
                    <a:lnTo>
                      <a:pt x="552" y="12"/>
                    </a:lnTo>
                    <a:lnTo>
                      <a:pt x="530" y="7"/>
                    </a:lnTo>
                    <a:lnTo>
                      <a:pt x="509" y="4"/>
                    </a:lnTo>
                    <a:lnTo>
                      <a:pt x="485" y="1"/>
                    </a:lnTo>
                    <a:lnTo>
                      <a:pt x="464" y="0"/>
                    </a:lnTo>
                    <a:lnTo>
                      <a:pt x="442" y="0"/>
                    </a:lnTo>
                    <a:lnTo>
                      <a:pt x="442" y="0"/>
                    </a:lnTo>
                    <a:lnTo>
                      <a:pt x="418" y="1"/>
                    </a:lnTo>
                    <a:lnTo>
                      <a:pt x="397" y="3"/>
                    </a:lnTo>
                    <a:lnTo>
                      <a:pt x="375" y="6"/>
                    </a:lnTo>
                    <a:lnTo>
                      <a:pt x="355" y="9"/>
                    </a:lnTo>
                    <a:lnTo>
                      <a:pt x="333" y="15"/>
                    </a:lnTo>
                    <a:lnTo>
                      <a:pt x="313" y="21"/>
                    </a:lnTo>
                    <a:lnTo>
                      <a:pt x="292" y="27"/>
                    </a:lnTo>
                    <a:lnTo>
                      <a:pt x="272" y="35"/>
                    </a:lnTo>
                    <a:lnTo>
                      <a:pt x="254" y="45"/>
                    </a:lnTo>
                    <a:lnTo>
                      <a:pt x="235" y="54"/>
                    </a:lnTo>
                    <a:lnTo>
                      <a:pt x="216" y="65"/>
                    </a:lnTo>
                    <a:lnTo>
                      <a:pt x="197" y="77"/>
                    </a:lnTo>
                    <a:lnTo>
                      <a:pt x="180" y="88"/>
                    </a:lnTo>
                    <a:lnTo>
                      <a:pt x="165" y="102"/>
                    </a:lnTo>
                    <a:lnTo>
                      <a:pt x="148" y="116"/>
                    </a:lnTo>
                    <a:lnTo>
                      <a:pt x="132" y="130"/>
                    </a:lnTo>
                    <a:lnTo>
                      <a:pt x="118" y="146"/>
                    </a:lnTo>
                    <a:lnTo>
                      <a:pt x="104" y="161"/>
                    </a:lnTo>
                    <a:lnTo>
                      <a:pt x="92" y="177"/>
                    </a:lnTo>
                    <a:lnTo>
                      <a:pt x="79" y="194"/>
                    </a:lnTo>
                    <a:lnTo>
                      <a:pt x="67" y="212"/>
                    </a:lnTo>
                    <a:lnTo>
                      <a:pt x="56" y="230"/>
                    </a:lnTo>
                    <a:lnTo>
                      <a:pt x="47" y="248"/>
                    </a:lnTo>
                    <a:lnTo>
                      <a:pt x="37" y="268"/>
                    </a:lnTo>
                    <a:lnTo>
                      <a:pt x="29" y="287"/>
                    </a:lnTo>
                    <a:lnTo>
                      <a:pt x="22" y="307"/>
                    </a:lnTo>
                    <a:lnTo>
                      <a:pt x="15" y="328"/>
                    </a:lnTo>
                    <a:lnTo>
                      <a:pt x="11" y="349"/>
                    </a:lnTo>
                    <a:lnTo>
                      <a:pt x="6" y="370"/>
                    </a:lnTo>
                    <a:lnTo>
                      <a:pt x="3" y="391"/>
                    </a:lnTo>
                    <a:lnTo>
                      <a:pt x="1" y="413"/>
                    </a:lnTo>
                    <a:lnTo>
                      <a:pt x="0" y="436"/>
                    </a:lnTo>
                    <a:lnTo>
                      <a:pt x="0" y="436"/>
                    </a:lnTo>
                    <a:lnTo>
                      <a:pt x="0" y="463"/>
                    </a:lnTo>
                    <a:lnTo>
                      <a:pt x="1" y="489"/>
                    </a:lnTo>
                    <a:lnTo>
                      <a:pt x="6" y="516"/>
                    </a:lnTo>
                    <a:lnTo>
                      <a:pt x="11" y="542"/>
                    </a:lnTo>
                    <a:lnTo>
                      <a:pt x="17" y="567"/>
                    </a:lnTo>
                    <a:lnTo>
                      <a:pt x="25" y="592"/>
                    </a:lnTo>
                    <a:lnTo>
                      <a:pt x="36" y="617"/>
                    </a:lnTo>
                    <a:lnTo>
                      <a:pt x="47" y="640"/>
                    </a:lnTo>
                    <a:lnTo>
                      <a:pt x="59" y="663"/>
                    </a:lnTo>
                    <a:lnTo>
                      <a:pt x="71" y="687"/>
                    </a:lnTo>
                    <a:lnTo>
                      <a:pt x="87" y="708"/>
                    </a:lnTo>
                    <a:lnTo>
                      <a:pt x="104" y="729"/>
                    </a:lnTo>
                    <a:lnTo>
                      <a:pt x="121" y="749"/>
                    </a:lnTo>
                    <a:lnTo>
                      <a:pt x="140" y="768"/>
                    </a:lnTo>
                    <a:lnTo>
                      <a:pt x="160" y="786"/>
                    </a:lnTo>
                    <a:lnTo>
                      <a:pt x="182" y="802"/>
                    </a:lnTo>
                    <a:lnTo>
                      <a:pt x="182" y="802"/>
                    </a:lnTo>
                    <a:lnTo>
                      <a:pt x="196" y="814"/>
                    </a:lnTo>
                    <a:lnTo>
                      <a:pt x="210" y="830"/>
                    </a:lnTo>
                    <a:lnTo>
                      <a:pt x="221" y="845"/>
                    </a:lnTo>
                    <a:lnTo>
                      <a:pt x="232" y="864"/>
                    </a:lnTo>
                    <a:lnTo>
                      <a:pt x="238" y="883"/>
                    </a:lnTo>
                    <a:lnTo>
                      <a:pt x="244" y="903"/>
                    </a:lnTo>
                    <a:lnTo>
                      <a:pt x="247" y="923"/>
                    </a:lnTo>
                    <a:lnTo>
                      <a:pt x="249" y="945"/>
                    </a:lnTo>
                    <a:lnTo>
                      <a:pt x="249" y="1075"/>
                    </a:lnTo>
                    <a:lnTo>
                      <a:pt x="249" y="1075"/>
                    </a:lnTo>
                    <a:lnTo>
                      <a:pt x="249" y="1091"/>
                    </a:lnTo>
                    <a:lnTo>
                      <a:pt x="250" y="1105"/>
                    </a:lnTo>
                    <a:lnTo>
                      <a:pt x="254" y="1117"/>
                    </a:lnTo>
                    <a:lnTo>
                      <a:pt x="258" y="1128"/>
                    </a:lnTo>
                    <a:lnTo>
                      <a:pt x="263" y="1139"/>
                    </a:lnTo>
                    <a:lnTo>
                      <a:pt x="268" y="1148"/>
                    </a:lnTo>
                    <a:lnTo>
                      <a:pt x="274" y="1158"/>
                    </a:lnTo>
                    <a:lnTo>
                      <a:pt x="280" y="1166"/>
                    </a:lnTo>
                    <a:lnTo>
                      <a:pt x="288" y="1172"/>
                    </a:lnTo>
                    <a:lnTo>
                      <a:pt x="296" y="1178"/>
                    </a:lnTo>
                    <a:lnTo>
                      <a:pt x="305" y="1183"/>
                    </a:lnTo>
                    <a:lnTo>
                      <a:pt x="313" y="1187"/>
                    </a:lnTo>
                    <a:lnTo>
                      <a:pt x="330" y="1192"/>
                    </a:lnTo>
                    <a:lnTo>
                      <a:pt x="348" y="1194"/>
                    </a:lnTo>
                    <a:lnTo>
                      <a:pt x="548" y="1194"/>
                    </a:lnTo>
                    <a:lnTo>
                      <a:pt x="548" y="1194"/>
                    </a:lnTo>
                    <a:lnTo>
                      <a:pt x="558" y="1194"/>
                    </a:lnTo>
                    <a:lnTo>
                      <a:pt x="568" y="1192"/>
                    </a:lnTo>
                    <a:lnTo>
                      <a:pt x="577" y="1189"/>
                    </a:lnTo>
                    <a:lnTo>
                      <a:pt x="586" y="1186"/>
                    </a:lnTo>
                    <a:lnTo>
                      <a:pt x="594" y="1181"/>
                    </a:lnTo>
                    <a:lnTo>
                      <a:pt x="604" y="1176"/>
                    </a:lnTo>
                    <a:lnTo>
                      <a:pt x="618" y="1164"/>
                    </a:lnTo>
                    <a:lnTo>
                      <a:pt x="630" y="1150"/>
                    </a:lnTo>
                    <a:lnTo>
                      <a:pt x="635" y="1141"/>
                    </a:lnTo>
                    <a:lnTo>
                      <a:pt x="639" y="1133"/>
                    </a:lnTo>
                    <a:lnTo>
                      <a:pt x="642" y="1124"/>
                    </a:lnTo>
                    <a:lnTo>
                      <a:pt x="646" y="1114"/>
                    </a:lnTo>
                    <a:lnTo>
                      <a:pt x="647" y="1105"/>
                    </a:lnTo>
                    <a:lnTo>
                      <a:pt x="647" y="1094"/>
                    </a:lnTo>
                    <a:lnTo>
                      <a:pt x="647" y="945"/>
                    </a:lnTo>
                    <a:lnTo>
                      <a:pt x="647" y="945"/>
                    </a:lnTo>
                    <a:lnTo>
                      <a:pt x="649" y="925"/>
                    </a:lnTo>
                    <a:lnTo>
                      <a:pt x="652" y="903"/>
                    </a:lnTo>
                    <a:lnTo>
                      <a:pt x="658" y="883"/>
                    </a:lnTo>
                    <a:lnTo>
                      <a:pt x="666" y="864"/>
                    </a:lnTo>
                    <a:lnTo>
                      <a:pt x="675" y="845"/>
                    </a:lnTo>
                    <a:lnTo>
                      <a:pt x="688" y="828"/>
                    </a:lnTo>
                    <a:lnTo>
                      <a:pt x="702" y="814"/>
                    </a:lnTo>
                    <a:lnTo>
                      <a:pt x="716" y="800"/>
                    </a:lnTo>
                    <a:lnTo>
                      <a:pt x="716" y="800"/>
                    </a:lnTo>
                    <a:lnTo>
                      <a:pt x="737" y="785"/>
                    </a:lnTo>
                    <a:lnTo>
                      <a:pt x="756" y="768"/>
                    </a:lnTo>
                    <a:lnTo>
                      <a:pt x="775" y="749"/>
                    </a:lnTo>
                    <a:lnTo>
                      <a:pt x="792" y="730"/>
                    </a:lnTo>
                    <a:lnTo>
                      <a:pt x="807" y="710"/>
                    </a:lnTo>
                    <a:lnTo>
                      <a:pt x="823" y="688"/>
                    </a:lnTo>
                    <a:lnTo>
                      <a:pt x="835" y="666"/>
                    </a:lnTo>
                    <a:lnTo>
                      <a:pt x="848" y="643"/>
                    </a:lnTo>
                    <a:lnTo>
                      <a:pt x="859" y="620"/>
                    </a:lnTo>
                    <a:lnTo>
                      <a:pt x="870" y="597"/>
                    </a:lnTo>
                    <a:lnTo>
                      <a:pt x="877" y="572"/>
                    </a:lnTo>
                    <a:lnTo>
                      <a:pt x="884" y="547"/>
                    </a:lnTo>
                    <a:lnTo>
                      <a:pt x="890" y="522"/>
                    </a:lnTo>
                    <a:lnTo>
                      <a:pt x="893" y="497"/>
                    </a:lnTo>
                    <a:lnTo>
                      <a:pt x="895" y="471"/>
                    </a:lnTo>
                    <a:lnTo>
                      <a:pt x="896" y="444"/>
                    </a:lnTo>
                    <a:lnTo>
                      <a:pt x="896" y="444"/>
                    </a:lnTo>
                    <a:lnTo>
                      <a:pt x="896" y="422"/>
                    </a:lnTo>
                    <a:lnTo>
                      <a:pt x="895" y="401"/>
                    </a:lnTo>
                    <a:lnTo>
                      <a:pt x="891" y="379"/>
                    </a:lnTo>
                    <a:lnTo>
                      <a:pt x="887" y="357"/>
                    </a:lnTo>
                    <a:lnTo>
                      <a:pt x="882" y="335"/>
                    </a:lnTo>
                    <a:lnTo>
                      <a:pt x="877" y="314"/>
                    </a:lnTo>
                    <a:lnTo>
                      <a:pt x="870" y="293"/>
                    </a:lnTo>
                    <a:lnTo>
                      <a:pt x="862" y="273"/>
                    </a:lnTo>
                    <a:lnTo>
                      <a:pt x="853" y="253"/>
                    </a:lnTo>
                    <a:lnTo>
                      <a:pt x="843" y="234"/>
                    </a:lnTo>
                    <a:lnTo>
                      <a:pt x="832" y="216"/>
                    </a:lnTo>
                    <a:lnTo>
                      <a:pt x="820" y="197"/>
                    </a:lnTo>
                    <a:lnTo>
                      <a:pt x="807" y="178"/>
                    </a:lnTo>
                    <a:lnTo>
                      <a:pt x="793" y="161"/>
                    </a:lnTo>
                    <a:lnTo>
                      <a:pt x="779" y="144"/>
                    </a:lnTo>
                    <a:lnTo>
                      <a:pt x="764" y="129"/>
                    </a:lnTo>
                    <a:lnTo>
                      <a:pt x="764" y="129"/>
                    </a:lnTo>
                    <a:close/>
                    <a:moveTo>
                      <a:pt x="352" y="1096"/>
                    </a:moveTo>
                    <a:lnTo>
                      <a:pt x="352" y="1096"/>
                    </a:lnTo>
                    <a:lnTo>
                      <a:pt x="350" y="1091"/>
                    </a:lnTo>
                    <a:lnTo>
                      <a:pt x="348" y="1085"/>
                    </a:lnTo>
                    <a:lnTo>
                      <a:pt x="348" y="1075"/>
                    </a:lnTo>
                    <a:lnTo>
                      <a:pt x="348" y="995"/>
                    </a:lnTo>
                    <a:lnTo>
                      <a:pt x="548" y="995"/>
                    </a:lnTo>
                    <a:lnTo>
                      <a:pt x="548" y="1094"/>
                    </a:lnTo>
                    <a:lnTo>
                      <a:pt x="352" y="1096"/>
                    </a:lnTo>
                    <a:close/>
                    <a:moveTo>
                      <a:pt x="657" y="721"/>
                    </a:moveTo>
                    <a:lnTo>
                      <a:pt x="657" y="721"/>
                    </a:lnTo>
                    <a:lnTo>
                      <a:pt x="636" y="738"/>
                    </a:lnTo>
                    <a:lnTo>
                      <a:pt x="619" y="755"/>
                    </a:lnTo>
                    <a:lnTo>
                      <a:pt x="602" y="775"/>
                    </a:lnTo>
                    <a:lnTo>
                      <a:pt x="588" y="797"/>
                    </a:lnTo>
                    <a:lnTo>
                      <a:pt x="576" y="820"/>
                    </a:lnTo>
                    <a:lnTo>
                      <a:pt x="566" y="844"/>
                    </a:lnTo>
                    <a:lnTo>
                      <a:pt x="558" y="869"/>
                    </a:lnTo>
                    <a:lnTo>
                      <a:pt x="552" y="895"/>
                    </a:lnTo>
                    <a:lnTo>
                      <a:pt x="344" y="895"/>
                    </a:lnTo>
                    <a:lnTo>
                      <a:pt x="344" y="895"/>
                    </a:lnTo>
                    <a:lnTo>
                      <a:pt x="339" y="869"/>
                    </a:lnTo>
                    <a:lnTo>
                      <a:pt x="331" y="844"/>
                    </a:lnTo>
                    <a:lnTo>
                      <a:pt x="320" y="820"/>
                    </a:lnTo>
                    <a:lnTo>
                      <a:pt x="308" y="797"/>
                    </a:lnTo>
                    <a:lnTo>
                      <a:pt x="294" y="775"/>
                    </a:lnTo>
                    <a:lnTo>
                      <a:pt x="278" y="757"/>
                    </a:lnTo>
                    <a:lnTo>
                      <a:pt x="260" y="738"/>
                    </a:lnTo>
                    <a:lnTo>
                      <a:pt x="241" y="722"/>
                    </a:lnTo>
                    <a:lnTo>
                      <a:pt x="241" y="722"/>
                    </a:lnTo>
                    <a:lnTo>
                      <a:pt x="224" y="708"/>
                    </a:lnTo>
                    <a:lnTo>
                      <a:pt x="208" y="694"/>
                    </a:lnTo>
                    <a:lnTo>
                      <a:pt x="194" y="680"/>
                    </a:lnTo>
                    <a:lnTo>
                      <a:pt x="180" y="665"/>
                    </a:lnTo>
                    <a:lnTo>
                      <a:pt x="168" y="649"/>
                    </a:lnTo>
                    <a:lnTo>
                      <a:pt x="155" y="632"/>
                    </a:lnTo>
                    <a:lnTo>
                      <a:pt x="145" y="615"/>
                    </a:lnTo>
                    <a:lnTo>
                      <a:pt x="135" y="597"/>
                    </a:lnTo>
                    <a:lnTo>
                      <a:pt x="127" y="578"/>
                    </a:lnTo>
                    <a:lnTo>
                      <a:pt x="120" y="559"/>
                    </a:lnTo>
                    <a:lnTo>
                      <a:pt x="113" y="539"/>
                    </a:lnTo>
                    <a:lnTo>
                      <a:pt x="107" y="520"/>
                    </a:lnTo>
                    <a:lnTo>
                      <a:pt x="104" y="500"/>
                    </a:lnTo>
                    <a:lnTo>
                      <a:pt x="101" y="480"/>
                    </a:lnTo>
                    <a:lnTo>
                      <a:pt x="99" y="458"/>
                    </a:lnTo>
                    <a:lnTo>
                      <a:pt x="99" y="438"/>
                    </a:lnTo>
                    <a:lnTo>
                      <a:pt x="99" y="438"/>
                    </a:lnTo>
                    <a:lnTo>
                      <a:pt x="103" y="404"/>
                    </a:lnTo>
                    <a:lnTo>
                      <a:pt x="107" y="371"/>
                    </a:lnTo>
                    <a:lnTo>
                      <a:pt x="117" y="340"/>
                    </a:lnTo>
                    <a:lnTo>
                      <a:pt x="129" y="309"/>
                    </a:lnTo>
                    <a:lnTo>
                      <a:pt x="145" y="279"/>
                    </a:lnTo>
                    <a:lnTo>
                      <a:pt x="162" y="251"/>
                    </a:lnTo>
                    <a:lnTo>
                      <a:pt x="182" y="225"/>
                    </a:lnTo>
                    <a:lnTo>
                      <a:pt x="204" y="202"/>
                    </a:lnTo>
                    <a:lnTo>
                      <a:pt x="229" y="180"/>
                    </a:lnTo>
                    <a:lnTo>
                      <a:pt x="255" y="160"/>
                    </a:lnTo>
                    <a:lnTo>
                      <a:pt x="283" y="143"/>
                    </a:lnTo>
                    <a:lnTo>
                      <a:pt x="313" y="127"/>
                    </a:lnTo>
                    <a:lnTo>
                      <a:pt x="344" y="116"/>
                    </a:lnTo>
                    <a:lnTo>
                      <a:pt x="376" y="107"/>
                    </a:lnTo>
                    <a:lnTo>
                      <a:pt x="409" y="101"/>
                    </a:lnTo>
                    <a:lnTo>
                      <a:pt x="443" y="99"/>
                    </a:lnTo>
                    <a:lnTo>
                      <a:pt x="443" y="99"/>
                    </a:lnTo>
                    <a:lnTo>
                      <a:pt x="448" y="99"/>
                    </a:lnTo>
                    <a:lnTo>
                      <a:pt x="448" y="99"/>
                    </a:lnTo>
                    <a:lnTo>
                      <a:pt x="482" y="101"/>
                    </a:lnTo>
                    <a:lnTo>
                      <a:pt x="516" y="105"/>
                    </a:lnTo>
                    <a:lnTo>
                      <a:pt x="549" y="113"/>
                    </a:lnTo>
                    <a:lnTo>
                      <a:pt x="580" y="125"/>
                    </a:lnTo>
                    <a:lnTo>
                      <a:pt x="611" y="139"/>
                    </a:lnTo>
                    <a:lnTo>
                      <a:pt x="641" y="157"/>
                    </a:lnTo>
                    <a:lnTo>
                      <a:pt x="667" y="177"/>
                    </a:lnTo>
                    <a:lnTo>
                      <a:pt x="694" y="200"/>
                    </a:lnTo>
                    <a:lnTo>
                      <a:pt x="694" y="200"/>
                    </a:lnTo>
                    <a:lnTo>
                      <a:pt x="717" y="225"/>
                    </a:lnTo>
                    <a:lnTo>
                      <a:pt x="737" y="253"/>
                    </a:lnTo>
                    <a:lnTo>
                      <a:pt x="756" y="281"/>
                    </a:lnTo>
                    <a:lnTo>
                      <a:pt x="770" y="312"/>
                    </a:lnTo>
                    <a:lnTo>
                      <a:pt x="781" y="343"/>
                    </a:lnTo>
                    <a:lnTo>
                      <a:pt x="790" y="376"/>
                    </a:lnTo>
                    <a:lnTo>
                      <a:pt x="795" y="410"/>
                    </a:lnTo>
                    <a:lnTo>
                      <a:pt x="797" y="444"/>
                    </a:lnTo>
                    <a:lnTo>
                      <a:pt x="797" y="444"/>
                    </a:lnTo>
                    <a:lnTo>
                      <a:pt x="797" y="464"/>
                    </a:lnTo>
                    <a:lnTo>
                      <a:pt x="793" y="485"/>
                    </a:lnTo>
                    <a:lnTo>
                      <a:pt x="792" y="505"/>
                    </a:lnTo>
                    <a:lnTo>
                      <a:pt x="787" y="525"/>
                    </a:lnTo>
                    <a:lnTo>
                      <a:pt x="783" y="544"/>
                    </a:lnTo>
                    <a:lnTo>
                      <a:pt x="776" y="562"/>
                    </a:lnTo>
                    <a:lnTo>
                      <a:pt x="769" y="581"/>
                    </a:lnTo>
                    <a:lnTo>
                      <a:pt x="761" y="600"/>
                    </a:lnTo>
                    <a:lnTo>
                      <a:pt x="750" y="617"/>
                    </a:lnTo>
                    <a:lnTo>
                      <a:pt x="741" y="634"/>
                    </a:lnTo>
                    <a:lnTo>
                      <a:pt x="728" y="649"/>
                    </a:lnTo>
                    <a:lnTo>
                      <a:pt x="716" y="665"/>
                    </a:lnTo>
                    <a:lnTo>
                      <a:pt x="703" y="680"/>
                    </a:lnTo>
                    <a:lnTo>
                      <a:pt x="688" y="694"/>
                    </a:lnTo>
                    <a:lnTo>
                      <a:pt x="674" y="708"/>
                    </a:lnTo>
                    <a:lnTo>
                      <a:pt x="657" y="721"/>
                    </a:lnTo>
                    <a:lnTo>
                      <a:pt x="657" y="721"/>
                    </a:lnTo>
                    <a:close/>
                  </a:path>
                </a:pathLst>
              </a:custGeom>
              <a:grpFill/>
              <a:ln>
                <a:noFill/>
              </a:ln>
            </p:spPr>
            <p:txBody>
              <a:bodyPr vert="horz" wrap="square" lIns="91440" tIns="45720" rIns="91440" bIns="45720" numCol="1" anchor="t" anchorCtr="0" compatLnSpc="1">
                <a:prstTxWarp prst="textNoShape">
                  <a:avLst/>
                </a:prstTxWarp>
              </a:bodyPr>
              <a:lstStyle/>
              <a:p>
                <a:endParaRPr lang="en-AU"/>
              </a:p>
            </p:txBody>
          </p:sp>
        </p:grpSp>
        <p:sp>
          <p:nvSpPr>
            <p:cNvPr id="22" name="Rectangle 21"/>
            <p:cNvSpPr/>
            <p:nvPr/>
          </p:nvSpPr>
          <p:spPr>
            <a:xfrm>
              <a:off x="1523086" y="6545192"/>
              <a:ext cx="603048" cy="461665"/>
            </a:xfrm>
            <a:prstGeom prst="rect">
              <a:avLst/>
            </a:prstGeom>
          </p:spPr>
          <p:txBody>
            <a:bodyPr wrap="square">
              <a:spAutoFit/>
            </a:bodyPr>
            <a:lstStyle/>
            <a:p>
              <a:r>
                <a:rPr lang="en-AU" sz="2400" dirty="0" smtClean="0">
                  <a:solidFill>
                    <a:schemeClr val="bg1">
                      <a:alpha val="48000"/>
                    </a:schemeClr>
                  </a:solidFill>
                </a:rPr>
                <a:t>TIP</a:t>
              </a:r>
              <a:endParaRPr lang="en-AU" sz="2400" dirty="0">
                <a:solidFill>
                  <a:schemeClr val="bg1">
                    <a:alpha val="48000"/>
                  </a:schemeClr>
                </a:solidFill>
              </a:endParaRPr>
            </a:p>
          </p:txBody>
        </p:sp>
      </p:grpSp>
    </p:spTree>
    <p:extLst>
      <p:ext uri="{BB962C8B-B14F-4D97-AF65-F5344CB8AC3E}">
        <p14:creationId xmlns:p14="http://schemas.microsoft.com/office/powerpoint/2010/main" val="2313674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Freeform 7"/>
          <p:cNvSpPr>
            <a:spLocks/>
          </p:cNvSpPr>
          <p:nvPr/>
        </p:nvSpPr>
        <p:spPr bwMode="auto">
          <a:xfrm>
            <a:off x="8928349" y="6121315"/>
            <a:ext cx="869172" cy="501860"/>
          </a:xfrm>
          <a:custGeom>
            <a:avLst/>
            <a:gdLst>
              <a:gd name="T0" fmla="*/ 551 w 646"/>
              <a:gd name="T1" fmla="*/ 54 h 373"/>
              <a:gd name="T2" fmla="*/ 592 w 646"/>
              <a:gd name="T3" fmla="*/ 84 h 373"/>
              <a:gd name="T4" fmla="*/ 621 w 646"/>
              <a:gd name="T5" fmla="*/ 116 h 373"/>
              <a:gd name="T6" fmla="*/ 638 w 646"/>
              <a:gd name="T7" fmla="*/ 151 h 373"/>
              <a:gd name="T8" fmla="*/ 646 w 646"/>
              <a:gd name="T9" fmla="*/ 187 h 373"/>
              <a:gd name="T10" fmla="*/ 638 w 646"/>
              <a:gd name="T11" fmla="*/ 222 h 373"/>
              <a:gd name="T12" fmla="*/ 621 w 646"/>
              <a:gd name="T13" fmla="*/ 256 h 373"/>
              <a:gd name="T14" fmla="*/ 592 w 646"/>
              <a:gd name="T15" fmla="*/ 289 h 373"/>
              <a:gd name="T16" fmla="*/ 551 w 646"/>
              <a:gd name="T17" fmla="*/ 317 h 373"/>
              <a:gd name="T18" fmla="*/ 526 w 646"/>
              <a:gd name="T19" fmla="*/ 331 h 373"/>
              <a:gd name="T20" fmla="*/ 472 w 646"/>
              <a:gd name="T21" fmla="*/ 351 h 373"/>
              <a:gd name="T22" fmla="*/ 414 w 646"/>
              <a:gd name="T23" fmla="*/ 364 h 373"/>
              <a:gd name="T24" fmla="*/ 353 w 646"/>
              <a:gd name="T25" fmla="*/ 372 h 373"/>
              <a:gd name="T26" fmla="*/ 291 w 646"/>
              <a:gd name="T27" fmla="*/ 372 h 373"/>
              <a:gd name="T28" fmla="*/ 232 w 646"/>
              <a:gd name="T29" fmla="*/ 364 h 373"/>
              <a:gd name="T30" fmla="*/ 174 w 646"/>
              <a:gd name="T31" fmla="*/ 351 h 373"/>
              <a:gd name="T32" fmla="*/ 120 w 646"/>
              <a:gd name="T33" fmla="*/ 331 h 373"/>
              <a:gd name="T34" fmla="*/ 95 w 646"/>
              <a:gd name="T35" fmla="*/ 317 h 373"/>
              <a:gd name="T36" fmla="*/ 54 w 646"/>
              <a:gd name="T37" fmla="*/ 289 h 373"/>
              <a:gd name="T38" fmla="*/ 24 w 646"/>
              <a:gd name="T39" fmla="*/ 256 h 373"/>
              <a:gd name="T40" fmla="*/ 8 w 646"/>
              <a:gd name="T41" fmla="*/ 222 h 373"/>
              <a:gd name="T42" fmla="*/ 0 w 646"/>
              <a:gd name="T43" fmla="*/ 187 h 373"/>
              <a:gd name="T44" fmla="*/ 8 w 646"/>
              <a:gd name="T45" fmla="*/ 151 h 373"/>
              <a:gd name="T46" fmla="*/ 24 w 646"/>
              <a:gd name="T47" fmla="*/ 116 h 373"/>
              <a:gd name="T48" fmla="*/ 54 w 646"/>
              <a:gd name="T49" fmla="*/ 84 h 373"/>
              <a:gd name="T50" fmla="*/ 95 w 646"/>
              <a:gd name="T51" fmla="*/ 54 h 373"/>
              <a:gd name="T52" fmla="*/ 120 w 646"/>
              <a:gd name="T53" fmla="*/ 43 h 373"/>
              <a:gd name="T54" fmla="*/ 174 w 646"/>
              <a:gd name="T55" fmla="*/ 23 h 373"/>
              <a:gd name="T56" fmla="*/ 232 w 646"/>
              <a:gd name="T57" fmla="*/ 8 h 373"/>
              <a:gd name="T58" fmla="*/ 291 w 646"/>
              <a:gd name="T59" fmla="*/ 2 h 373"/>
              <a:gd name="T60" fmla="*/ 353 w 646"/>
              <a:gd name="T61" fmla="*/ 2 h 373"/>
              <a:gd name="T62" fmla="*/ 414 w 646"/>
              <a:gd name="T63" fmla="*/ 8 h 373"/>
              <a:gd name="T64" fmla="*/ 472 w 646"/>
              <a:gd name="T65" fmla="*/ 23 h 373"/>
              <a:gd name="T66" fmla="*/ 526 w 646"/>
              <a:gd name="T67" fmla="*/ 43 h 373"/>
              <a:gd name="T68" fmla="*/ 551 w 646"/>
              <a:gd name="T69" fmla="*/ 5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6" h="373">
                <a:moveTo>
                  <a:pt x="551" y="54"/>
                </a:moveTo>
                <a:lnTo>
                  <a:pt x="551" y="54"/>
                </a:lnTo>
                <a:lnTo>
                  <a:pt x="573" y="69"/>
                </a:lnTo>
                <a:lnTo>
                  <a:pt x="592" y="84"/>
                </a:lnTo>
                <a:lnTo>
                  <a:pt x="608" y="101"/>
                </a:lnTo>
                <a:lnTo>
                  <a:pt x="621" y="116"/>
                </a:lnTo>
                <a:lnTo>
                  <a:pt x="631" y="135"/>
                </a:lnTo>
                <a:lnTo>
                  <a:pt x="638" y="151"/>
                </a:lnTo>
                <a:lnTo>
                  <a:pt x="644" y="168"/>
                </a:lnTo>
                <a:lnTo>
                  <a:pt x="646" y="187"/>
                </a:lnTo>
                <a:lnTo>
                  <a:pt x="644" y="204"/>
                </a:lnTo>
                <a:lnTo>
                  <a:pt x="638" y="222"/>
                </a:lnTo>
                <a:lnTo>
                  <a:pt x="631" y="239"/>
                </a:lnTo>
                <a:lnTo>
                  <a:pt x="621" y="256"/>
                </a:lnTo>
                <a:lnTo>
                  <a:pt x="608" y="273"/>
                </a:lnTo>
                <a:lnTo>
                  <a:pt x="592" y="289"/>
                </a:lnTo>
                <a:lnTo>
                  <a:pt x="573" y="304"/>
                </a:lnTo>
                <a:lnTo>
                  <a:pt x="551" y="317"/>
                </a:lnTo>
                <a:lnTo>
                  <a:pt x="551" y="317"/>
                </a:lnTo>
                <a:lnTo>
                  <a:pt x="526" y="331"/>
                </a:lnTo>
                <a:lnTo>
                  <a:pt x="500" y="342"/>
                </a:lnTo>
                <a:lnTo>
                  <a:pt x="472" y="351"/>
                </a:lnTo>
                <a:lnTo>
                  <a:pt x="444" y="358"/>
                </a:lnTo>
                <a:lnTo>
                  <a:pt x="414" y="364"/>
                </a:lnTo>
                <a:lnTo>
                  <a:pt x="384" y="370"/>
                </a:lnTo>
                <a:lnTo>
                  <a:pt x="353" y="372"/>
                </a:lnTo>
                <a:lnTo>
                  <a:pt x="323" y="373"/>
                </a:lnTo>
                <a:lnTo>
                  <a:pt x="291" y="372"/>
                </a:lnTo>
                <a:lnTo>
                  <a:pt x="261" y="370"/>
                </a:lnTo>
                <a:lnTo>
                  <a:pt x="232" y="364"/>
                </a:lnTo>
                <a:lnTo>
                  <a:pt x="202" y="358"/>
                </a:lnTo>
                <a:lnTo>
                  <a:pt x="174" y="351"/>
                </a:lnTo>
                <a:lnTo>
                  <a:pt x="146" y="342"/>
                </a:lnTo>
                <a:lnTo>
                  <a:pt x="120" y="331"/>
                </a:lnTo>
                <a:lnTo>
                  <a:pt x="95" y="317"/>
                </a:lnTo>
                <a:lnTo>
                  <a:pt x="95" y="317"/>
                </a:lnTo>
                <a:lnTo>
                  <a:pt x="73" y="304"/>
                </a:lnTo>
                <a:lnTo>
                  <a:pt x="54" y="289"/>
                </a:lnTo>
                <a:lnTo>
                  <a:pt x="37" y="273"/>
                </a:lnTo>
                <a:lnTo>
                  <a:pt x="24" y="256"/>
                </a:lnTo>
                <a:lnTo>
                  <a:pt x="13" y="239"/>
                </a:lnTo>
                <a:lnTo>
                  <a:pt x="8" y="222"/>
                </a:lnTo>
                <a:lnTo>
                  <a:pt x="2" y="204"/>
                </a:lnTo>
                <a:lnTo>
                  <a:pt x="0" y="187"/>
                </a:lnTo>
                <a:lnTo>
                  <a:pt x="2" y="168"/>
                </a:lnTo>
                <a:lnTo>
                  <a:pt x="8" y="151"/>
                </a:lnTo>
                <a:lnTo>
                  <a:pt x="13" y="135"/>
                </a:lnTo>
                <a:lnTo>
                  <a:pt x="24" y="116"/>
                </a:lnTo>
                <a:lnTo>
                  <a:pt x="37" y="101"/>
                </a:lnTo>
                <a:lnTo>
                  <a:pt x="54" y="84"/>
                </a:lnTo>
                <a:lnTo>
                  <a:pt x="73" y="69"/>
                </a:lnTo>
                <a:lnTo>
                  <a:pt x="95" y="54"/>
                </a:lnTo>
                <a:lnTo>
                  <a:pt x="95" y="54"/>
                </a:lnTo>
                <a:lnTo>
                  <a:pt x="120" y="43"/>
                </a:lnTo>
                <a:lnTo>
                  <a:pt x="146" y="32"/>
                </a:lnTo>
                <a:lnTo>
                  <a:pt x="174" y="23"/>
                </a:lnTo>
                <a:lnTo>
                  <a:pt x="202" y="15"/>
                </a:lnTo>
                <a:lnTo>
                  <a:pt x="232" y="8"/>
                </a:lnTo>
                <a:lnTo>
                  <a:pt x="261" y="4"/>
                </a:lnTo>
                <a:lnTo>
                  <a:pt x="291" y="2"/>
                </a:lnTo>
                <a:lnTo>
                  <a:pt x="323" y="0"/>
                </a:lnTo>
                <a:lnTo>
                  <a:pt x="353" y="2"/>
                </a:lnTo>
                <a:lnTo>
                  <a:pt x="384" y="4"/>
                </a:lnTo>
                <a:lnTo>
                  <a:pt x="414" y="8"/>
                </a:lnTo>
                <a:lnTo>
                  <a:pt x="444" y="15"/>
                </a:lnTo>
                <a:lnTo>
                  <a:pt x="472" y="23"/>
                </a:lnTo>
                <a:lnTo>
                  <a:pt x="500" y="32"/>
                </a:lnTo>
                <a:lnTo>
                  <a:pt x="526" y="43"/>
                </a:lnTo>
                <a:lnTo>
                  <a:pt x="551" y="54"/>
                </a:lnTo>
                <a:lnTo>
                  <a:pt x="551" y="5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 name="Title 1"/>
          <p:cNvSpPr>
            <a:spLocks noGrp="1"/>
          </p:cNvSpPr>
          <p:nvPr>
            <p:ph type="title"/>
          </p:nvPr>
        </p:nvSpPr>
        <p:spPr/>
        <p:txBody>
          <a:bodyPr/>
          <a:lstStyle/>
          <a:p>
            <a:r>
              <a:rPr lang="en-AU" dirty="0" smtClean="0"/>
              <a:t>Continue your learning with these additional resources</a:t>
            </a:r>
            <a:endParaRPr lang="en-AU" dirty="0"/>
          </a:p>
        </p:txBody>
      </p:sp>
      <p:sp>
        <p:nvSpPr>
          <p:cNvPr id="4" name="Round Same Side Corner Rectangle 3"/>
          <p:cNvSpPr/>
          <p:nvPr/>
        </p:nvSpPr>
        <p:spPr>
          <a:xfrm>
            <a:off x="630438" y="2301817"/>
            <a:ext cx="7624562" cy="4337522"/>
          </a:xfrm>
          <a:prstGeom prst="round2SameRect">
            <a:avLst>
              <a:gd name="adj1" fmla="val 0"/>
              <a:gd name="adj2" fmla="val 2417"/>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0" lvl="3">
              <a:spcAft>
                <a:spcPts val="600"/>
              </a:spcAft>
            </a:pPr>
            <a:endParaRPr lang="en-US" sz="1200" dirty="0">
              <a:solidFill>
                <a:schemeClr val="tx1">
                  <a:lumMod val="85000"/>
                  <a:lumOff val="15000"/>
                </a:schemeClr>
              </a:solidFill>
            </a:endParaRPr>
          </a:p>
        </p:txBody>
      </p:sp>
      <p:sp>
        <p:nvSpPr>
          <p:cNvPr id="5" name="Round Same Side Corner Rectangle 4"/>
          <p:cNvSpPr/>
          <p:nvPr/>
        </p:nvSpPr>
        <p:spPr>
          <a:xfrm>
            <a:off x="630437" y="1622785"/>
            <a:ext cx="7624564" cy="679032"/>
          </a:xfrm>
          <a:prstGeom prst="round2SameRect">
            <a:avLst>
              <a:gd name="adj1" fmla="val 10948"/>
              <a:gd name="adj2" fmla="val 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Aft>
                <a:spcPts val="600"/>
              </a:spcAft>
            </a:pPr>
            <a:r>
              <a:rPr lang="en-AU" sz="1400" dirty="0" smtClean="0">
                <a:solidFill>
                  <a:schemeClr val="bg1"/>
                </a:solidFill>
                <a:latin typeface="Segoe UI Semibold" panose="020B0702040204020203" pitchFamily="34" charset="0"/>
                <a:cs typeface="Segoe UI Semibold" panose="020B0702040204020203" pitchFamily="34" charset="0"/>
              </a:rPr>
              <a:t>Some examples of external information</a:t>
            </a:r>
            <a:endParaRPr lang="en-AU" sz="1400" dirty="0">
              <a:solidFill>
                <a:schemeClr val="bg1"/>
              </a:solidFill>
              <a:latin typeface="Segoe UI Semibold" panose="020B0702040204020203" pitchFamily="34" charset="0"/>
              <a:cs typeface="Segoe UI Semibold" panose="020B0702040204020203" pitchFamily="34" charset="0"/>
            </a:endParaRPr>
          </a:p>
        </p:txBody>
      </p:sp>
      <p:grpSp>
        <p:nvGrpSpPr>
          <p:cNvPr id="6" name="Group 5"/>
          <p:cNvGrpSpPr/>
          <p:nvPr/>
        </p:nvGrpSpPr>
        <p:grpSpPr>
          <a:xfrm>
            <a:off x="860931" y="2554309"/>
            <a:ext cx="6558773" cy="541440"/>
            <a:chOff x="544649" y="2181106"/>
            <a:chExt cx="6558773" cy="541440"/>
          </a:xfrm>
        </p:grpSpPr>
        <p:sp>
          <p:nvSpPr>
            <p:cNvPr id="7" name="Oval 6">
              <a:hlinkClick r:id="rId2"/>
            </p:cNvPr>
            <p:cNvSpPr/>
            <p:nvPr/>
          </p:nvSpPr>
          <p:spPr>
            <a:xfrm>
              <a:off x="544649" y="2181106"/>
              <a:ext cx="559587" cy="541440"/>
            </a:xfrm>
            <a:prstGeom prst="ellipse">
              <a:avLst/>
            </a:prstGeom>
            <a:solidFill>
              <a:schemeClr val="accent2"/>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AU" sz="1200" b="1" dirty="0">
                <a:solidFill>
                  <a:schemeClr val="tx1">
                    <a:lumMod val="85000"/>
                    <a:lumOff val="15000"/>
                  </a:schemeClr>
                </a:solidFill>
              </a:endParaRPr>
            </a:p>
          </p:txBody>
        </p:sp>
        <p:sp>
          <p:nvSpPr>
            <p:cNvPr id="8" name="Title 6">
              <a:hlinkClick r:id="rId2"/>
            </p:cNvPr>
            <p:cNvSpPr txBox="1">
              <a:spLocks/>
            </p:cNvSpPr>
            <p:nvPr/>
          </p:nvSpPr>
          <p:spPr>
            <a:xfrm>
              <a:off x="1314546" y="2297727"/>
              <a:ext cx="5788876" cy="350582"/>
            </a:xfrm>
            <a:prstGeom prst="rect">
              <a:avLst/>
            </a:prstGeom>
          </p:spPr>
          <p:txBody>
            <a:bodyPr vert="horz" wrap="square" lIns="0" tIns="0" rIns="0" bIns="0" rtlCol="0" anchor="t" anchorCtr="0">
              <a:noAutofit/>
            </a:bodyPr>
            <a:lstStyle>
              <a:lvl1pPr algn="l" defTabSz="514347" rtl="0" eaLnBrk="1" latinLnBrk="0" hangingPunct="1">
                <a:lnSpc>
                  <a:spcPct val="110000"/>
                </a:lnSpc>
                <a:spcBef>
                  <a:spcPct val="0"/>
                </a:spcBef>
                <a:buNone/>
                <a:defRPr sz="1800" b="0" kern="1200">
                  <a:solidFill>
                    <a:schemeClr val="tx1">
                      <a:lumMod val="85000"/>
                      <a:lumOff val="15000"/>
                    </a:schemeClr>
                  </a:solidFill>
                  <a:latin typeface="Montserrat Light" panose="00000400000000000000" pitchFamily="50" charset="0"/>
                  <a:ea typeface="+mj-ea"/>
                  <a:cs typeface="+mj-cs"/>
                </a:defRPr>
              </a:lvl1pPr>
            </a:lstStyle>
            <a:p>
              <a:r>
                <a:rPr lang="it-IT" sz="1200" dirty="0">
                  <a:latin typeface="+mn-lt"/>
                  <a:hlinkClick r:id="rId3"/>
                </a:rPr>
                <a:t>Atlassian agile coach</a:t>
              </a:r>
              <a:endParaRPr lang="it-IT" sz="1200" dirty="0">
                <a:latin typeface="+mn-lt"/>
              </a:endParaRPr>
            </a:p>
            <a:p>
              <a:r>
                <a:rPr lang="en-AU" sz="1200" dirty="0" smtClean="0">
                  <a:solidFill>
                    <a:schemeClr val="tx1">
                      <a:lumMod val="75000"/>
                      <a:lumOff val="25000"/>
                    </a:schemeClr>
                  </a:solidFill>
                  <a:latin typeface="+mn-lt"/>
                </a:rPr>
                <a:t>Comprehensive </a:t>
              </a:r>
              <a:r>
                <a:rPr lang="en-AU" sz="1200" dirty="0">
                  <a:solidFill>
                    <a:schemeClr val="tx1">
                      <a:lumMod val="75000"/>
                      <a:lumOff val="25000"/>
                    </a:schemeClr>
                  </a:solidFill>
                  <a:latin typeface="+mn-lt"/>
                </a:rPr>
                <a:t>and easy-to-digest </a:t>
              </a:r>
              <a:r>
                <a:rPr lang="en-AU" sz="1200" dirty="0" smtClean="0">
                  <a:solidFill>
                    <a:schemeClr val="tx1">
                      <a:lumMod val="75000"/>
                      <a:lumOff val="25000"/>
                    </a:schemeClr>
                  </a:solidFill>
                  <a:latin typeface="+mn-lt"/>
                </a:rPr>
                <a:t>guides on how to use agile in project delivery</a:t>
              </a:r>
              <a:endParaRPr lang="en-AU" sz="1200" dirty="0">
                <a:solidFill>
                  <a:schemeClr val="tx1">
                    <a:lumMod val="75000"/>
                    <a:lumOff val="25000"/>
                  </a:schemeClr>
                </a:solidFill>
                <a:latin typeface="+mn-lt"/>
              </a:endParaRPr>
            </a:p>
          </p:txBody>
        </p:sp>
      </p:grpSp>
      <p:grpSp>
        <p:nvGrpSpPr>
          <p:cNvPr id="9" name="Group 8"/>
          <p:cNvGrpSpPr/>
          <p:nvPr/>
        </p:nvGrpSpPr>
        <p:grpSpPr>
          <a:xfrm>
            <a:off x="860931" y="4135101"/>
            <a:ext cx="7171819" cy="541440"/>
            <a:chOff x="540003" y="2833639"/>
            <a:chExt cx="7171819" cy="541440"/>
          </a:xfrm>
        </p:grpSpPr>
        <p:sp>
          <p:nvSpPr>
            <p:cNvPr id="10" name="Oval 9">
              <a:hlinkClick r:id="rId4"/>
            </p:cNvPr>
            <p:cNvSpPr/>
            <p:nvPr/>
          </p:nvSpPr>
          <p:spPr>
            <a:xfrm>
              <a:off x="540003" y="2833639"/>
              <a:ext cx="559587" cy="541440"/>
            </a:xfrm>
            <a:prstGeom prst="ellipse">
              <a:avLst/>
            </a:prstGeom>
            <a:solidFill>
              <a:schemeClr val="accent2"/>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AU" sz="1200" b="1" dirty="0">
                <a:solidFill>
                  <a:schemeClr val="tx1">
                    <a:lumMod val="85000"/>
                    <a:lumOff val="15000"/>
                  </a:schemeClr>
                </a:solidFill>
              </a:endParaRPr>
            </a:p>
          </p:txBody>
        </p:sp>
        <p:sp>
          <p:nvSpPr>
            <p:cNvPr id="11" name="Title 6">
              <a:hlinkClick r:id="rId4"/>
            </p:cNvPr>
            <p:cNvSpPr txBox="1">
              <a:spLocks/>
            </p:cNvSpPr>
            <p:nvPr/>
          </p:nvSpPr>
          <p:spPr>
            <a:xfrm>
              <a:off x="1309899" y="2950260"/>
              <a:ext cx="6401923" cy="350582"/>
            </a:xfrm>
            <a:prstGeom prst="rect">
              <a:avLst/>
            </a:prstGeom>
          </p:spPr>
          <p:txBody>
            <a:bodyPr vert="horz" wrap="square" lIns="0" tIns="0" rIns="0" bIns="0" rtlCol="0" anchor="t" anchorCtr="0">
              <a:noAutofit/>
            </a:bodyPr>
            <a:lstStyle>
              <a:lvl1pPr algn="l" defTabSz="514347" rtl="0" eaLnBrk="1" latinLnBrk="0" hangingPunct="1">
                <a:lnSpc>
                  <a:spcPct val="110000"/>
                </a:lnSpc>
                <a:spcBef>
                  <a:spcPct val="0"/>
                </a:spcBef>
                <a:buNone/>
                <a:defRPr sz="1800" b="0" kern="1200">
                  <a:solidFill>
                    <a:schemeClr val="tx1">
                      <a:lumMod val="85000"/>
                      <a:lumOff val="15000"/>
                    </a:schemeClr>
                  </a:solidFill>
                  <a:latin typeface="Montserrat Light" panose="00000400000000000000" pitchFamily="50" charset="0"/>
                  <a:ea typeface="+mj-ea"/>
                  <a:cs typeface="+mj-cs"/>
                </a:defRPr>
              </a:lvl1pPr>
            </a:lstStyle>
            <a:p>
              <a:r>
                <a:rPr lang="it-IT" sz="1200" dirty="0">
                  <a:latin typeface="+mn-lt"/>
                  <a:hlinkClick r:id="rId5"/>
                </a:rPr>
                <a:t>Modern agile</a:t>
              </a:r>
              <a:endParaRPr lang="it-IT" sz="1200" dirty="0">
                <a:latin typeface="+mn-lt"/>
              </a:endParaRPr>
            </a:p>
            <a:p>
              <a:r>
                <a:rPr lang="en-AU" sz="1200" dirty="0" smtClean="0">
                  <a:solidFill>
                    <a:schemeClr val="tx1">
                      <a:lumMod val="75000"/>
                      <a:lumOff val="25000"/>
                    </a:schemeClr>
                  </a:solidFill>
                  <a:latin typeface="+mn-lt"/>
                </a:rPr>
                <a:t>Agile </a:t>
              </a:r>
              <a:r>
                <a:rPr lang="en-AU" sz="1200" dirty="0">
                  <a:solidFill>
                    <a:schemeClr val="tx1">
                      <a:lumMod val="75000"/>
                      <a:lumOff val="25000"/>
                    </a:schemeClr>
                  </a:solidFill>
                  <a:latin typeface="+mn-lt"/>
                </a:rPr>
                <a:t>information, including links, resources and training activities</a:t>
              </a:r>
            </a:p>
          </p:txBody>
        </p:sp>
      </p:grpSp>
      <p:grpSp>
        <p:nvGrpSpPr>
          <p:cNvPr id="12" name="Group 11"/>
          <p:cNvGrpSpPr/>
          <p:nvPr/>
        </p:nvGrpSpPr>
        <p:grpSpPr>
          <a:xfrm>
            <a:off x="860931" y="4925497"/>
            <a:ext cx="7171819" cy="1335416"/>
            <a:chOff x="544649" y="4140541"/>
            <a:chExt cx="7171819" cy="1335416"/>
          </a:xfrm>
        </p:grpSpPr>
        <p:sp>
          <p:nvSpPr>
            <p:cNvPr id="13" name="Oval 12">
              <a:hlinkClick r:id="rId6"/>
            </p:cNvPr>
            <p:cNvSpPr/>
            <p:nvPr/>
          </p:nvSpPr>
          <p:spPr>
            <a:xfrm>
              <a:off x="544649" y="4140541"/>
              <a:ext cx="559587" cy="541440"/>
            </a:xfrm>
            <a:prstGeom prst="ellipse">
              <a:avLst/>
            </a:prstGeom>
            <a:solidFill>
              <a:schemeClr val="accent2"/>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AU" sz="1200" b="1" dirty="0">
                <a:solidFill>
                  <a:schemeClr val="tx1">
                    <a:lumMod val="85000"/>
                    <a:lumOff val="15000"/>
                  </a:schemeClr>
                </a:solidFill>
              </a:endParaRPr>
            </a:p>
          </p:txBody>
        </p:sp>
        <p:sp>
          <p:nvSpPr>
            <p:cNvPr id="14" name="Title 6">
              <a:hlinkClick r:id="rId6"/>
            </p:cNvPr>
            <p:cNvSpPr txBox="1">
              <a:spLocks/>
            </p:cNvSpPr>
            <p:nvPr/>
          </p:nvSpPr>
          <p:spPr>
            <a:xfrm>
              <a:off x="1314545" y="4257162"/>
              <a:ext cx="6401923" cy="1218795"/>
            </a:xfrm>
            <a:prstGeom prst="rect">
              <a:avLst/>
            </a:prstGeom>
          </p:spPr>
          <p:txBody>
            <a:bodyPr vert="horz" wrap="square" lIns="0" tIns="0" rIns="0" bIns="0" rtlCol="0" anchor="t" anchorCtr="0">
              <a:spAutoFit/>
            </a:bodyPr>
            <a:lstStyle>
              <a:lvl1pPr algn="l" defTabSz="514347" rtl="0" eaLnBrk="1" latinLnBrk="0" hangingPunct="1">
                <a:lnSpc>
                  <a:spcPct val="110000"/>
                </a:lnSpc>
                <a:spcBef>
                  <a:spcPct val="0"/>
                </a:spcBef>
                <a:buNone/>
                <a:defRPr sz="1800" b="0" kern="1200">
                  <a:solidFill>
                    <a:schemeClr val="tx1">
                      <a:lumMod val="85000"/>
                      <a:lumOff val="15000"/>
                    </a:schemeClr>
                  </a:solidFill>
                  <a:latin typeface="Montserrat Light" panose="00000400000000000000" pitchFamily="50" charset="0"/>
                  <a:ea typeface="+mj-ea"/>
                  <a:cs typeface="+mj-cs"/>
                </a:defRPr>
              </a:lvl1pPr>
            </a:lstStyle>
            <a:p>
              <a:r>
                <a:rPr lang="it-IT" sz="1200" dirty="0">
                  <a:solidFill>
                    <a:schemeClr val="tx1">
                      <a:lumMod val="75000"/>
                      <a:lumOff val="25000"/>
                    </a:schemeClr>
                  </a:solidFill>
                  <a:latin typeface="Segoe UI Semibold" panose="020B0702040204020203" pitchFamily="34" charset="0"/>
                  <a:cs typeface="Segoe UI Semibold" panose="020B0702040204020203" pitchFamily="34" charset="0"/>
                </a:rPr>
                <a:t>Articles</a:t>
              </a:r>
            </a:p>
            <a:p>
              <a:r>
                <a:rPr lang="en-AU" sz="1200" dirty="0" smtClean="0">
                  <a:latin typeface="+mn-lt"/>
                  <a:hlinkClick r:id="rId7"/>
                </a:rPr>
                <a:t>Embracing Agile</a:t>
              </a:r>
              <a:r>
                <a:rPr lang="en-AU" sz="1200" dirty="0" smtClean="0">
                  <a:latin typeface="+mn-lt"/>
                </a:rPr>
                <a:t>, </a:t>
              </a:r>
              <a:r>
                <a:rPr lang="en-AU" sz="1200" dirty="0" smtClean="0">
                  <a:solidFill>
                    <a:schemeClr val="tx1">
                      <a:lumMod val="75000"/>
                      <a:lumOff val="25000"/>
                    </a:schemeClr>
                  </a:solidFill>
                  <a:latin typeface="+mn-lt"/>
                </a:rPr>
                <a:t>Harvard Business Review, 2016</a:t>
              </a:r>
            </a:p>
            <a:p>
              <a:r>
                <a:rPr lang="en-AU" sz="1200" dirty="0">
                  <a:latin typeface="+mn-lt"/>
                  <a:hlinkClick r:id="rId8"/>
                </a:rPr>
                <a:t>Agile in Government</a:t>
              </a:r>
              <a:r>
                <a:rPr lang="en-AU" sz="1200" dirty="0">
                  <a:latin typeface="+mn-lt"/>
                </a:rPr>
                <a:t>, </a:t>
              </a:r>
              <a:r>
                <a:rPr lang="en-AU" sz="1200" dirty="0">
                  <a:solidFill>
                    <a:schemeClr val="tx1">
                      <a:lumMod val="75000"/>
                      <a:lumOff val="25000"/>
                    </a:schemeClr>
                  </a:solidFill>
                  <a:latin typeface="+mn-lt"/>
                </a:rPr>
                <a:t>Deloitte Insights, 2017</a:t>
              </a:r>
            </a:p>
            <a:p>
              <a:r>
                <a:rPr lang="en-AU" sz="1200" dirty="0">
                  <a:latin typeface="+mn-lt"/>
                  <a:hlinkClick r:id="rId9"/>
                </a:rPr>
                <a:t>How the public sector can remain agile beyond times of crisis</a:t>
              </a:r>
              <a:r>
                <a:rPr lang="en-AU" sz="1200" dirty="0">
                  <a:latin typeface="+mn-lt"/>
                </a:rPr>
                <a:t>, </a:t>
              </a:r>
              <a:r>
                <a:rPr lang="en-AU" sz="1200" dirty="0" smtClean="0">
                  <a:solidFill>
                    <a:schemeClr val="tx1">
                      <a:lumMod val="75000"/>
                      <a:lumOff val="25000"/>
                    </a:schemeClr>
                  </a:solidFill>
                  <a:latin typeface="+mn-lt"/>
                </a:rPr>
                <a:t>2017</a:t>
              </a:r>
            </a:p>
            <a:p>
              <a:r>
                <a:rPr lang="en-AU" sz="1200" dirty="0">
                  <a:latin typeface="+mn-lt"/>
                  <a:hlinkClick r:id="rId10"/>
                </a:rPr>
                <a:t>Agile as the next government revolution</a:t>
              </a:r>
              <a:r>
                <a:rPr lang="en-AU" sz="1200" dirty="0">
                  <a:solidFill>
                    <a:schemeClr val="tx1">
                      <a:lumMod val="75000"/>
                      <a:lumOff val="25000"/>
                    </a:schemeClr>
                  </a:solidFill>
                  <a:latin typeface="+mn-lt"/>
                </a:rPr>
                <a:t>, BCG, 2018</a:t>
              </a:r>
            </a:p>
            <a:p>
              <a:r>
                <a:rPr lang="en-AU" sz="1200" dirty="0" smtClean="0">
                  <a:latin typeface="+mn-lt"/>
                  <a:hlinkClick r:id="rId11"/>
                </a:rPr>
                <a:t>Conquering </a:t>
              </a:r>
              <a:r>
                <a:rPr lang="en-AU" sz="1200" dirty="0">
                  <a:latin typeface="+mn-lt"/>
                  <a:hlinkClick r:id="rId11"/>
                </a:rPr>
                <a:t>the challenges of agile at scale in government</a:t>
              </a:r>
              <a:r>
                <a:rPr lang="en-AU" sz="1200" dirty="0">
                  <a:latin typeface="+mn-lt"/>
                </a:rPr>
                <a:t>, </a:t>
              </a:r>
              <a:r>
                <a:rPr lang="en-AU" sz="1200" dirty="0">
                  <a:solidFill>
                    <a:schemeClr val="tx1">
                      <a:lumMod val="75000"/>
                      <a:lumOff val="25000"/>
                    </a:schemeClr>
                  </a:solidFill>
                  <a:latin typeface="+mn-lt"/>
                </a:rPr>
                <a:t>BCG, </a:t>
              </a:r>
              <a:r>
                <a:rPr lang="en-AU" sz="1200" dirty="0" smtClean="0">
                  <a:solidFill>
                    <a:schemeClr val="tx1">
                      <a:lumMod val="75000"/>
                      <a:lumOff val="25000"/>
                    </a:schemeClr>
                  </a:solidFill>
                  <a:latin typeface="+mn-lt"/>
                </a:rPr>
                <a:t>2019</a:t>
              </a:r>
              <a:endParaRPr lang="en-AU" sz="1200" dirty="0">
                <a:solidFill>
                  <a:schemeClr val="tx1">
                    <a:lumMod val="75000"/>
                    <a:lumOff val="25000"/>
                  </a:schemeClr>
                </a:solidFill>
                <a:latin typeface="+mn-lt"/>
              </a:endParaRPr>
            </a:p>
          </p:txBody>
        </p:sp>
      </p:grpSp>
      <p:grpSp>
        <p:nvGrpSpPr>
          <p:cNvPr id="15" name="Group 14"/>
          <p:cNvGrpSpPr/>
          <p:nvPr/>
        </p:nvGrpSpPr>
        <p:grpSpPr>
          <a:xfrm>
            <a:off x="860931" y="3344705"/>
            <a:ext cx="7171819" cy="541440"/>
            <a:chOff x="544649" y="4787860"/>
            <a:chExt cx="7171819" cy="541440"/>
          </a:xfrm>
        </p:grpSpPr>
        <p:sp>
          <p:nvSpPr>
            <p:cNvPr id="16" name="Oval 15">
              <a:hlinkClick r:id="rId12"/>
            </p:cNvPr>
            <p:cNvSpPr/>
            <p:nvPr/>
          </p:nvSpPr>
          <p:spPr>
            <a:xfrm>
              <a:off x="544649" y="4787860"/>
              <a:ext cx="559587" cy="541440"/>
            </a:xfrm>
            <a:prstGeom prst="ellipse">
              <a:avLst/>
            </a:prstGeom>
            <a:solidFill>
              <a:schemeClr val="accent2"/>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AU" sz="1200" b="1" dirty="0">
                <a:solidFill>
                  <a:schemeClr val="tx1">
                    <a:lumMod val="85000"/>
                    <a:lumOff val="15000"/>
                  </a:schemeClr>
                </a:solidFill>
              </a:endParaRPr>
            </a:p>
          </p:txBody>
        </p:sp>
        <p:sp>
          <p:nvSpPr>
            <p:cNvPr id="17" name="Title 6">
              <a:hlinkClick r:id="rId12"/>
            </p:cNvPr>
            <p:cNvSpPr txBox="1">
              <a:spLocks/>
            </p:cNvSpPr>
            <p:nvPr/>
          </p:nvSpPr>
          <p:spPr>
            <a:xfrm>
              <a:off x="1314545" y="4904481"/>
              <a:ext cx="6401923" cy="350582"/>
            </a:xfrm>
            <a:prstGeom prst="rect">
              <a:avLst/>
            </a:prstGeom>
          </p:spPr>
          <p:txBody>
            <a:bodyPr vert="horz" wrap="square" lIns="0" tIns="0" rIns="0" bIns="0" rtlCol="0" anchor="t" anchorCtr="0">
              <a:noAutofit/>
            </a:bodyPr>
            <a:lstStyle>
              <a:lvl1pPr algn="l" defTabSz="514347" rtl="0" eaLnBrk="1" latinLnBrk="0" hangingPunct="1">
                <a:lnSpc>
                  <a:spcPct val="110000"/>
                </a:lnSpc>
                <a:spcBef>
                  <a:spcPct val="0"/>
                </a:spcBef>
                <a:buNone/>
                <a:defRPr sz="1800" b="0" kern="1200">
                  <a:solidFill>
                    <a:schemeClr val="tx1">
                      <a:lumMod val="85000"/>
                      <a:lumOff val="15000"/>
                    </a:schemeClr>
                  </a:solidFill>
                  <a:latin typeface="Montserrat Light" panose="00000400000000000000" pitchFamily="50" charset="0"/>
                  <a:ea typeface="+mj-ea"/>
                  <a:cs typeface="+mj-cs"/>
                </a:defRPr>
              </a:lvl1pPr>
            </a:lstStyle>
            <a:p>
              <a:r>
                <a:rPr lang="it-IT" sz="1200" dirty="0">
                  <a:latin typeface="+mn-lt"/>
                  <a:hlinkClick r:id="rId13"/>
                </a:rPr>
                <a:t>Scrum guide</a:t>
              </a:r>
              <a:endParaRPr lang="it-IT" sz="1200" dirty="0">
                <a:latin typeface="+mn-lt"/>
              </a:endParaRPr>
            </a:p>
            <a:p>
              <a:r>
                <a:rPr lang="it-IT" sz="1200" dirty="0" smtClean="0">
                  <a:solidFill>
                    <a:schemeClr val="tx1">
                      <a:lumMod val="75000"/>
                      <a:lumOff val="25000"/>
                    </a:schemeClr>
                  </a:solidFill>
                  <a:latin typeface="+mn-lt"/>
                </a:rPr>
                <a:t>Official </a:t>
              </a:r>
              <a:r>
                <a:rPr lang="it-IT" sz="1200" dirty="0">
                  <a:solidFill>
                    <a:schemeClr val="tx1">
                      <a:lumMod val="75000"/>
                      <a:lumOff val="25000"/>
                    </a:schemeClr>
                  </a:solidFill>
                  <a:latin typeface="+mn-lt"/>
                </a:rPr>
                <a:t>scrum process guide</a:t>
              </a:r>
            </a:p>
          </p:txBody>
        </p:sp>
      </p:grpSp>
      <p:grpSp>
        <p:nvGrpSpPr>
          <p:cNvPr id="18" name="Google Shape;105;p1"/>
          <p:cNvGrpSpPr/>
          <p:nvPr/>
        </p:nvGrpSpPr>
        <p:grpSpPr>
          <a:xfrm>
            <a:off x="1001033" y="5042118"/>
            <a:ext cx="281116" cy="284882"/>
            <a:chOff x="3036888" y="1211263"/>
            <a:chExt cx="355600" cy="360363"/>
          </a:xfrm>
          <a:solidFill>
            <a:schemeClr val="bg1"/>
          </a:solidFill>
        </p:grpSpPr>
        <p:sp>
          <p:nvSpPr>
            <p:cNvPr id="19" name="Google Shape;106;p1"/>
            <p:cNvSpPr/>
            <p:nvPr/>
          </p:nvSpPr>
          <p:spPr>
            <a:xfrm>
              <a:off x="3036888" y="1211263"/>
              <a:ext cx="355600" cy="360363"/>
            </a:xfrm>
            <a:custGeom>
              <a:avLst/>
              <a:gdLst/>
              <a:ahLst/>
              <a:cxnLst/>
              <a:rect l="l" t="t" r="r" b="b"/>
              <a:pathLst>
                <a:path w="122" h="123" extrusionOk="0">
                  <a:moveTo>
                    <a:pt x="111" y="0"/>
                  </a:moveTo>
                  <a:cubicBezTo>
                    <a:pt x="27" y="0"/>
                    <a:pt x="27" y="0"/>
                    <a:pt x="27" y="0"/>
                  </a:cubicBezTo>
                  <a:cubicBezTo>
                    <a:pt x="20" y="0"/>
                    <a:pt x="15" y="5"/>
                    <a:pt x="15" y="12"/>
                  </a:cubicBezTo>
                  <a:cubicBezTo>
                    <a:pt x="15" y="19"/>
                    <a:pt x="15" y="19"/>
                    <a:pt x="15" y="19"/>
                  </a:cubicBezTo>
                  <a:cubicBezTo>
                    <a:pt x="11" y="19"/>
                    <a:pt x="11" y="19"/>
                    <a:pt x="11" y="19"/>
                  </a:cubicBezTo>
                  <a:cubicBezTo>
                    <a:pt x="5" y="19"/>
                    <a:pt x="0" y="24"/>
                    <a:pt x="0" y="31"/>
                  </a:cubicBezTo>
                  <a:cubicBezTo>
                    <a:pt x="0" y="107"/>
                    <a:pt x="0" y="107"/>
                    <a:pt x="0" y="107"/>
                  </a:cubicBezTo>
                  <a:cubicBezTo>
                    <a:pt x="0" y="116"/>
                    <a:pt x="7" y="123"/>
                    <a:pt x="15" y="123"/>
                  </a:cubicBezTo>
                  <a:cubicBezTo>
                    <a:pt x="107" y="123"/>
                    <a:pt x="107" y="123"/>
                    <a:pt x="107" y="123"/>
                  </a:cubicBezTo>
                  <a:cubicBezTo>
                    <a:pt x="116" y="123"/>
                    <a:pt x="122" y="116"/>
                    <a:pt x="122" y="107"/>
                  </a:cubicBezTo>
                  <a:cubicBezTo>
                    <a:pt x="122" y="12"/>
                    <a:pt x="122" y="12"/>
                    <a:pt x="122" y="12"/>
                  </a:cubicBezTo>
                  <a:cubicBezTo>
                    <a:pt x="122" y="5"/>
                    <a:pt x="117" y="0"/>
                    <a:pt x="111" y="0"/>
                  </a:cubicBezTo>
                  <a:close/>
                  <a:moveTo>
                    <a:pt x="115" y="107"/>
                  </a:moveTo>
                  <a:cubicBezTo>
                    <a:pt x="115" y="112"/>
                    <a:pt x="111" y="115"/>
                    <a:pt x="107" y="115"/>
                  </a:cubicBezTo>
                  <a:cubicBezTo>
                    <a:pt x="15" y="115"/>
                    <a:pt x="15" y="115"/>
                    <a:pt x="15" y="115"/>
                  </a:cubicBezTo>
                  <a:cubicBezTo>
                    <a:pt x="11" y="115"/>
                    <a:pt x="7" y="112"/>
                    <a:pt x="7" y="107"/>
                  </a:cubicBezTo>
                  <a:cubicBezTo>
                    <a:pt x="7" y="31"/>
                    <a:pt x="7" y="31"/>
                    <a:pt x="7" y="31"/>
                  </a:cubicBezTo>
                  <a:cubicBezTo>
                    <a:pt x="7" y="29"/>
                    <a:pt x="9" y="27"/>
                    <a:pt x="11" y="27"/>
                  </a:cubicBezTo>
                  <a:cubicBezTo>
                    <a:pt x="15" y="27"/>
                    <a:pt x="15" y="27"/>
                    <a:pt x="15" y="27"/>
                  </a:cubicBezTo>
                  <a:cubicBezTo>
                    <a:pt x="15" y="104"/>
                    <a:pt x="15" y="104"/>
                    <a:pt x="15" y="104"/>
                  </a:cubicBezTo>
                  <a:cubicBezTo>
                    <a:pt x="15" y="106"/>
                    <a:pt x="17" y="107"/>
                    <a:pt x="19" y="107"/>
                  </a:cubicBezTo>
                  <a:cubicBezTo>
                    <a:pt x="21" y="107"/>
                    <a:pt x="23" y="106"/>
                    <a:pt x="23" y="104"/>
                  </a:cubicBezTo>
                  <a:cubicBezTo>
                    <a:pt x="23" y="12"/>
                    <a:pt x="23" y="12"/>
                    <a:pt x="23" y="12"/>
                  </a:cubicBezTo>
                  <a:cubicBezTo>
                    <a:pt x="23" y="9"/>
                    <a:pt x="24" y="8"/>
                    <a:pt x="27" y="8"/>
                  </a:cubicBezTo>
                  <a:cubicBezTo>
                    <a:pt x="111" y="8"/>
                    <a:pt x="111" y="8"/>
                    <a:pt x="111" y="8"/>
                  </a:cubicBezTo>
                  <a:cubicBezTo>
                    <a:pt x="113" y="8"/>
                    <a:pt x="115" y="9"/>
                    <a:pt x="115" y="12"/>
                  </a:cubicBezTo>
                  <a:lnTo>
                    <a:pt x="115" y="107"/>
                  </a:lnTo>
                  <a:close/>
                  <a:moveTo>
                    <a:pt x="115" y="107"/>
                  </a:moveTo>
                  <a:cubicBezTo>
                    <a:pt x="115" y="107"/>
                    <a:pt x="115" y="107"/>
                    <a:pt x="115" y="107"/>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107;p1"/>
            <p:cNvSpPr/>
            <p:nvPr/>
          </p:nvSpPr>
          <p:spPr>
            <a:xfrm>
              <a:off x="3249613" y="1346201"/>
              <a:ext cx="100013" cy="11113"/>
            </a:xfrm>
            <a:custGeom>
              <a:avLst/>
              <a:gdLst/>
              <a:ahLst/>
              <a:cxnLst/>
              <a:rect l="l" t="t" r="r" b="b"/>
              <a:pathLst>
                <a:path w="34" h="4" extrusionOk="0">
                  <a:moveTo>
                    <a:pt x="1" y="4"/>
                  </a:moveTo>
                  <a:cubicBezTo>
                    <a:pt x="32" y="4"/>
                    <a:pt x="32" y="4"/>
                    <a:pt x="32" y="4"/>
                  </a:cubicBezTo>
                  <a:cubicBezTo>
                    <a:pt x="33" y="4"/>
                    <a:pt x="34" y="3"/>
                    <a:pt x="34" y="2"/>
                  </a:cubicBezTo>
                  <a:cubicBezTo>
                    <a:pt x="34" y="1"/>
                    <a:pt x="33" y="0"/>
                    <a:pt x="32" y="0"/>
                  </a:cubicBezTo>
                  <a:cubicBezTo>
                    <a:pt x="1" y="0"/>
                    <a:pt x="1" y="0"/>
                    <a:pt x="1" y="0"/>
                  </a:cubicBezTo>
                  <a:cubicBezTo>
                    <a:pt x="0" y="0"/>
                    <a:pt x="0" y="1"/>
                    <a:pt x="0" y="2"/>
                  </a:cubicBezTo>
                  <a:cubicBezTo>
                    <a:pt x="0" y="3"/>
                    <a:pt x="0" y="4"/>
                    <a:pt x="1" y="4"/>
                  </a:cubicBezTo>
                  <a:close/>
                  <a:moveTo>
                    <a:pt x="1" y="4"/>
                  </a:moveTo>
                  <a:cubicBezTo>
                    <a:pt x="1" y="4"/>
                    <a:pt x="1" y="4"/>
                    <a:pt x="1" y="4"/>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108;p1"/>
            <p:cNvSpPr/>
            <p:nvPr/>
          </p:nvSpPr>
          <p:spPr>
            <a:xfrm>
              <a:off x="3249613" y="1314451"/>
              <a:ext cx="100013" cy="7938"/>
            </a:xfrm>
            <a:custGeom>
              <a:avLst/>
              <a:gdLst/>
              <a:ahLst/>
              <a:cxnLst/>
              <a:rect l="l" t="t" r="r" b="b"/>
              <a:pathLst>
                <a:path w="34" h="3" extrusionOk="0">
                  <a:moveTo>
                    <a:pt x="1" y="3"/>
                  </a:moveTo>
                  <a:cubicBezTo>
                    <a:pt x="32" y="3"/>
                    <a:pt x="32" y="3"/>
                    <a:pt x="32" y="3"/>
                  </a:cubicBezTo>
                  <a:cubicBezTo>
                    <a:pt x="33" y="3"/>
                    <a:pt x="34" y="3"/>
                    <a:pt x="34" y="2"/>
                  </a:cubicBezTo>
                  <a:cubicBezTo>
                    <a:pt x="34" y="1"/>
                    <a:pt x="33" y="0"/>
                    <a:pt x="32" y="0"/>
                  </a:cubicBezTo>
                  <a:cubicBezTo>
                    <a:pt x="1" y="0"/>
                    <a:pt x="1" y="0"/>
                    <a:pt x="1" y="0"/>
                  </a:cubicBezTo>
                  <a:cubicBezTo>
                    <a:pt x="0" y="0"/>
                    <a:pt x="0" y="1"/>
                    <a:pt x="0" y="2"/>
                  </a:cubicBezTo>
                  <a:cubicBezTo>
                    <a:pt x="0" y="3"/>
                    <a:pt x="0" y="3"/>
                    <a:pt x="1" y="3"/>
                  </a:cubicBezTo>
                  <a:close/>
                  <a:moveTo>
                    <a:pt x="1" y="3"/>
                  </a:moveTo>
                  <a:cubicBezTo>
                    <a:pt x="1" y="3"/>
                    <a:pt x="1" y="3"/>
                    <a:pt x="1" y="3"/>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109;p1"/>
            <p:cNvSpPr/>
            <p:nvPr/>
          </p:nvSpPr>
          <p:spPr>
            <a:xfrm>
              <a:off x="3249613" y="1277938"/>
              <a:ext cx="100013" cy="12700"/>
            </a:xfrm>
            <a:custGeom>
              <a:avLst/>
              <a:gdLst/>
              <a:ahLst/>
              <a:cxnLst/>
              <a:rect l="l" t="t" r="r" b="b"/>
              <a:pathLst>
                <a:path w="34" h="4" extrusionOk="0">
                  <a:moveTo>
                    <a:pt x="1" y="4"/>
                  </a:moveTo>
                  <a:cubicBezTo>
                    <a:pt x="32" y="4"/>
                    <a:pt x="32" y="4"/>
                    <a:pt x="32" y="4"/>
                  </a:cubicBezTo>
                  <a:cubicBezTo>
                    <a:pt x="33" y="4"/>
                    <a:pt x="34" y="3"/>
                    <a:pt x="34" y="2"/>
                  </a:cubicBezTo>
                  <a:cubicBezTo>
                    <a:pt x="34" y="1"/>
                    <a:pt x="33" y="0"/>
                    <a:pt x="32" y="0"/>
                  </a:cubicBezTo>
                  <a:cubicBezTo>
                    <a:pt x="1" y="0"/>
                    <a:pt x="1" y="0"/>
                    <a:pt x="1" y="0"/>
                  </a:cubicBezTo>
                  <a:cubicBezTo>
                    <a:pt x="0" y="0"/>
                    <a:pt x="0" y="1"/>
                    <a:pt x="0" y="2"/>
                  </a:cubicBezTo>
                  <a:cubicBezTo>
                    <a:pt x="0" y="3"/>
                    <a:pt x="0" y="4"/>
                    <a:pt x="1" y="4"/>
                  </a:cubicBezTo>
                  <a:close/>
                  <a:moveTo>
                    <a:pt x="1" y="4"/>
                  </a:moveTo>
                  <a:cubicBezTo>
                    <a:pt x="1" y="4"/>
                    <a:pt x="1" y="4"/>
                    <a:pt x="1" y="4"/>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 name="Google Shape;110;p1"/>
            <p:cNvSpPr/>
            <p:nvPr/>
          </p:nvSpPr>
          <p:spPr>
            <a:xfrm>
              <a:off x="3124200" y="1516063"/>
              <a:ext cx="101600" cy="11113"/>
            </a:xfrm>
            <a:custGeom>
              <a:avLst/>
              <a:gdLst/>
              <a:ahLst/>
              <a:cxnLst/>
              <a:rect l="l" t="t" r="r" b="b"/>
              <a:pathLst>
                <a:path w="35" h="4" extrusionOk="0">
                  <a:moveTo>
                    <a:pt x="33" y="0"/>
                  </a:moveTo>
                  <a:cubicBezTo>
                    <a:pt x="2" y="0"/>
                    <a:pt x="2" y="0"/>
                    <a:pt x="2" y="0"/>
                  </a:cubicBezTo>
                  <a:cubicBezTo>
                    <a:pt x="1" y="0"/>
                    <a:pt x="0" y="1"/>
                    <a:pt x="0" y="2"/>
                  </a:cubicBezTo>
                  <a:cubicBezTo>
                    <a:pt x="0" y="3"/>
                    <a:pt x="1" y="4"/>
                    <a:pt x="2" y="4"/>
                  </a:cubicBezTo>
                  <a:cubicBezTo>
                    <a:pt x="33" y="4"/>
                    <a:pt x="33" y="4"/>
                    <a:pt x="33" y="4"/>
                  </a:cubicBezTo>
                  <a:cubicBezTo>
                    <a:pt x="34" y="4"/>
                    <a:pt x="35" y="3"/>
                    <a:pt x="35" y="2"/>
                  </a:cubicBezTo>
                  <a:cubicBezTo>
                    <a:pt x="35" y="1"/>
                    <a:pt x="34" y="0"/>
                    <a:pt x="33" y="0"/>
                  </a:cubicBezTo>
                  <a:close/>
                  <a:moveTo>
                    <a:pt x="33" y="0"/>
                  </a:moveTo>
                  <a:cubicBezTo>
                    <a:pt x="33" y="0"/>
                    <a:pt x="33" y="0"/>
                    <a:pt x="33" y="0"/>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 name="Google Shape;111;p1"/>
            <p:cNvSpPr/>
            <p:nvPr/>
          </p:nvSpPr>
          <p:spPr>
            <a:xfrm>
              <a:off x="3124200" y="1481138"/>
              <a:ext cx="101600" cy="11113"/>
            </a:xfrm>
            <a:custGeom>
              <a:avLst/>
              <a:gdLst/>
              <a:ahLst/>
              <a:cxnLst/>
              <a:rect l="l" t="t" r="r" b="b"/>
              <a:pathLst>
                <a:path w="35" h="4" extrusionOk="0">
                  <a:moveTo>
                    <a:pt x="33" y="0"/>
                  </a:moveTo>
                  <a:cubicBezTo>
                    <a:pt x="2" y="0"/>
                    <a:pt x="2" y="0"/>
                    <a:pt x="2" y="0"/>
                  </a:cubicBezTo>
                  <a:cubicBezTo>
                    <a:pt x="1" y="0"/>
                    <a:pt x="0" y="1"/>
                    <a:pt x="0" y="2"/>
                  </a:cubicBezTo>
                  <a:cubicBezTo>
                    <a:pt x="0" y="3"/>
                    <a:pt x="1" y="4"/>
                    <a:pt x="2" y="4"/>
                  </a:cubicBezTo>
                  <a:cubicBezTo>
                    <a:pt x="33" y="4"/>
                    <a:pt x="33" y="4"/>
                    <a:pt x="33" y="4"/>
                  </a:cubicBezTo>
                  <a:cubicBezTo>
                    <a:pt x="34" y="4"/>
                    <a:pt x="35" y="3"/>
                    <a:pt x="35" y="2"/>
                  </a:cubicBezTo>
                  <a:cubicBezTo>
                    <a:pt x="35" y="1"/>
                    <a:pt x="34" y="0"/>
                    <a:pt x="33" y="0"/>
                  </a:cubicBezTo>
                  <a:close/>
                  <a:moveTo>
                    <a:pt x="33" y="0"/>
                  </a:moveTo>
                  <a:cubicBezTo>
                    <a:pt x="33" y="0"/>
                    <a:pt x="33" y="0"/>
                    <a:pt x="33" y="0"/>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 name="Google Shape;112;p1"/>
            <p:cNvSpPr/>
            <p:nvPr/>
          </p:nvSpPr>
          <p:spPr>
            <a:xfrm>
              <a:off x="3124200" y="1449388"/>
              <a:ext cx="101600" cy="11113"/>
            </a:xfrm>
            <a:custGeom>
              <a:avLst/>
              <a:gdLst/>
              <a:ahLst/>
              <a:cxnLst/>
              <a:rect l="l" t="t" r="r" b="b"/>
              <a:pathLst>
                <a:path w="35" h="4" extrusionOk="0">
                  <a:moveTo>
                    <a:pt x="33" y="0"/>
                  </a:moveTo>
                  <a:cubicBezTo>
                    <a:pt x="2" y="0"/>
                    <a:pt x="2" y="0"/>
                    <a:pt x="2" y="0"/>
                  </a:cubicBezTo>
                  <a:cubicBezTo>
                    <a:pt x="1" y="0"/>
                    <a:pt x="0" y="1"/>
                    <a:pt x="0" y="2"/>
                  </a:cubicBezTo>
                  <a:cubicBezTo>
                    <a:pt x="0" y="3"/>
                    <a:pt x="1" y="4"/>
                    <a:pt x="2" y="4"/>
                  </a:cubicBezTo>
                  <a:cubicBezTo>
                    <a:pt x="33" y="4"/>
                    <a:pt x="33" y="4"/>
                    <a:pt x="33" y="4"/>
                  </a:cubicBezTo>
                  <a:cubicBezTo>
                    <a:pt x="34" y="4"/>
                    <a:pt x="35" y="3"/>
                    <a:pt x="35" y="2"/>
                  </a:cubicBezTo>
                  <a:cubicBezTo>
                    <a:pt x="35" y="1"/>
                    <a:pt x="34" y="0"/>
                    <a:pt x="33" y="0"/>
                  </a:cubicBezTo>
                  <a:close/>
                  <a:moveTo>
                    <a:pt x="33" y="0"/>
                  </a:moveTo>
                  <a:cubicBezTo>
                    <a:pt x="33" y="0"/>
                    <a:pt x="33" y="0"/>
                    <a:pt x="33" y="0"/>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 name="Google Shape;113;p1"/>
            <p:cNvSpPr/>
            <p:nvPr/>
          </p:nvSpPr>
          <p:spPr>
            <a:xfrm>
              <a:off x="3249613" y="1516063"/>
              <a:ext cx="100013" cy="11113"/>
            </a:xfrm>
            <a:custGeom>
              <a:avLst/>
              <a:gdLst/>
              <a:ahLst/>
              <a:cxnLst/>
              <a:rect l="l" t="t" r="r" b="b"/>
              <a:pathLst>
                <a:path w="34" h="4" extrusionOk="0">
                  <a:moveTo>
                    <a:pt x="32" y="0"/>
                  </a:moveTo>
                  <a:cubicBezTo>
                    <a:pt x="1" y="0"/>
                    <a:pt x="1" y="0"/>
                    <a:pt x="1" y="0"/>
                  </a:cubicBezTo>
                  <a:cubicBezTo>
                    <a:pt x="0" y="0"/>
                    <a:pt x="0" y="1"/>
                    <a:pt x="0" y="2"/>
                  </a:cubicBezTo>
                  <a:cubicBezTo>
                    <a:pt x="0" y="3"/>
                    <a:pt x="0" y="4"/>
                    <a:pt x="1" y="4"/>
                  </a:cubicBezTo>
                  <a:cubicBezTo>
                    <a:pt x="32" y="4"/>
                    <a:pt x="32" y="4"/>
                    <a:pt x="32" y="4"/>
                  </a:cubicBezTo>
                  <a:cubicBezTo>
                    <a:pt x="33" y="4"/>
                    <a:pt x="34" y="3"/>
                    <a:pt x="34" y="2"/>
                  </a:cubicBezTo>
                  <a:cubicBezTo>
                    <a:pt x="34" y="1"/>
                    <a:pt x="33" y="0"/>
                    <a:pt x="32" y="0"/>
                  </a:cubicBezTo>
                  <a:close/>
                  <a:moveTo>
                    <a:pt x="32" y="0"/>
                  </a:moveTo>
                  <a:cubicBezTo>
                    <a:pt x="32" y="0"/>
                    <a:pt x="32" y="0"/>
                    <a:pt x="32" y="0"/>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114;p1"/>
            <p:cNvSpPr/>
            <p:nvPr/>
          </p:nvSpPr>
          <p:spPr>
            <a:xfrm>
              <a:off x="3249613" y="1481138"/>
              <a:ext cx="100013" cy="11113"/>
            </a:xfrm>
            <a:custGeom>
              <a:avLst/>
              <a:gdLst/>
              <a:ahLst/>
              <a:cxnLst/>
              <a:rect l="l" t="t" r="r" b="b"/>
              <a:pathLst>
                <a:path w="34" h="4" extrusionOk="0">
                  <a:moveTo>
                    <a:pt x="32" y="0"/>
                  </a:moveTo>
                  <a:cubicBezTo>
                    <a:pt x="1" y="0"/>
                    <a:pt x="1" y="0"/>
                    <a:pt x="1" y="0"/>
                  </a:cubicBezTo>
                  <a:cubicBezTo>
                    <a:pt x="0" y="0"/>
                    <a:pt x="0" y="1"/>
                    <a:pt x="0" y="2"/>
                  </a:cubicBezTo>
                  <a:cubicBezTo>
                    <a:pt x="0" y="3"/>
                    <a:pt x="0" y="4"/>
                    <a:pt x="1" y="4"/>
                  </a:cubicBezTo>
                  <a:cubicBezTo>
                    <a:pt x="32" y="4"/>
                    <a:pt x="32" y="4"/>
                    <a:pt x="32" y="4"/>
                  </a:cubicBezTo>
                  <a:cubicBezTo>
                    <a:pt x="33" y="4"/>
                    <a:pt x="34" y="3"/>
                    <a:pt x="34" y="2"/>
                  </a:cubicBezTo>
                  <a:cubicBezTo>
                    <a:pt x="34" y="1"/>
                    <a:pt x="33" y="0"/>
                    <a:pt x="32" y="0"/>
                  </a:cubicBezTo>
                  <a:close/>
                  <a:moveTo>
                    <a:pt x="32" y="0"/>
                  </a:moveTo>
                  <a:cubicBezTo>
                    <a:pt x="32" y="0"/>
                    <a:pt x="32" y="0"/>
                    <a:pt x="32" y="0"/>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115;p1"/>
            <p:cNvSpPr/>
            <p:nvPr/>
          </p:nvSpPr>
          <p:spPr>
            <a:xfrm>
              <a:off x="3249613" y="1449388"/>
              <a:ext cx="100013" cy="11113"/>
            </a:xfrm>
            <a:custGeom>
              <a:avLst/>
              <a:gdLst/>
              <a:ahLst/>
              <a:cxnLst/>
              <a:rect l="l" t="t" r="r" b="b"/>
              <a:pathLst>
                <a:path w="34" h="4" extrusionOk="0">
                  <a:moveTo>
                    <a:pt x="32" y="0"/>
                  </a:moveTo>
                  <a:cubicBezTo>
                    <a:pt x="1" y="0"/>
                    <a:pt x="1" y="0"/>
                    <a:pt x="1" y="0"/>
                  </a:cubicBezTo>
                  <a:cubicBezTo>
                    <a:pt x="0" y="0"/>
                    <a:pt x="0" y="1"/>
                    <a:pt x="0" y="2"/>
                  </a:cubicBezTo>
                  <a:cubicBezTo>
                    <a:pt x="0" y="3"/>
                    <a:pt x="0" y="4"/>
                    <a:pt x="1" y="4"/>
                  </a:cubicBezTo>
                  <a:cubicBezTo>
                    <a:pt x="32" y="4"/>
                    <a:pt x="32" y="4"/>
                    <a:pt x="32" y="4"/>
                  </a:cubicBezTo>
                  <a:cubicBezTo>
                    <a:pt x="33" y="4"/>
                    <a:pt x="34" y="3"/>
                    <a:pt x="34" y="2"/>
                  </a:cubicBezTo>
                  <a:cubicBezTo>
                    <a:pt x="34" y="1"/>
                    <a:pt x="33" y="0"/>
                    <a:pt x="32" y="0"/>
                  </a:cubicBezTo>
                  <a:close/>
                  <a:moveTo>
                    <a:pt x="32" y="0"/>
                  </a:moveTo>
                  <a:cubicBezTo>
                    <a:pt x="32" y="0"/>
                    <a:pt x="32" y="0"/>
                    <a:pt x="32" y="0"/>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116;p1"/>
            <p:cNvSpPr/>
            <p:nvPr/>
          </p:nvSpPr>
          <p:spPr>
            <a:xfrm>
              <a:off x="3124200" y="1381126"/>
              <a:ext cx="225425" cy="12700"/>
            </a:xfrm>
            <a:custGeom>
              <a:avLst/>
              <a:gdLst/>
              <a:ahLst/>
              <a:cxnLst/>
              <a:rect l="l" t="t" r="r" b="b"/>
              <a:pathLst>
                <a:path w="77" h="4" extrusionOk="0">
                  <a:moveTo>
                    <a:pt x="75" y="0"/>
                  </a:moveTo>
                  <a:cubicBezTo>
                    <a:pt x="2" y="0"/>
                    <a:pt x="2" y="0"/>
                    <a:pt x="2" y="0"/>
                  </a:cubicBezTo>
                  <a:cubicBezTo>
                    <a:pt x="1" y="0"/>
                    <a:pt x="0" y="1"/>
                    <a:pt x="0" y="2"/>
                  </a:cubicBezTo>
                  <a:cubicBezTo>
                    <a:pt x="0" y="3"/>
                    <a:pt x="1" y="4"/>
                    <a:pt x="2" y="4"/>
                  </a:cubicBezTo>
                  <a:cubicBezTo>
                    <a:pt x="75" y="4"/>
                    <a:pt x="75" y="4"/>
                    <a:pt x="75" y="4"/>
                  </a:cubicBezTo>
                  <a:cubicBezTo>
                    <a:pt x="76" y="4"/>
                    <a:pt x="77" y="3"/>
                    <a:pt x="77" y="2"/>
                  </a:cubicBezTo>
                  <a:cubicBezTo>
                    <a:pt x="77" y="1"/>
                    <a:pt x="76" y="0"/>
                    <a:pt x="75" y="0"/>
                  </a:cubicBezTo>
                  <a:close/>
                  <a:moveTo>
                    <a:pt x="75" y="0"/>
                  </a:moveTo>
                  <a:cubicBezTo>
                    <a:pt x="75" y="0"/>
                    <a:pt x="75" y="0"/>
                    <a:pt x="75" y="0"/>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117;p1"/>
            <p:cNvSpPr/>
            <p:nvPr/>
          </p:nvSpPr>
          <p:spPr>
            <a:xfrm>
              <a:off x="3124200" y="1412876"/>
              <a:ext cx="225425" cy="12700"/>
            </a:xfrm>
            <a:custGeom>
              <a:avLst/>
              <a:gdLst/>
              <a:ahLst/>
              <a:cxnLst/>
              <a:rect l="l" t="t" r="r" b="b"/>
              <a:pathLst>
                <a:path w="77" h="4" extrusionOk="0">
                  <a:moveTo>
                    <a:pt x="75" y="0"/>
                  </a:moveTo>
                  <a:cubicBezTo>
                    <a:pt x="2" y="0"/>
                    <a:pt x="2" y="0"/>
                    <a:pt x="2" y="0"/>
                  </a:cubicBezTo>
                  <a:cubicBezTo>
                    <a:pt x="1" y="0"/>
                    <a:pt x="0" y="1"/>
                    <a:pt x="0" y="2"/>
                  </a:cubicBezTo>
                  <a:cubicBezTo>
                    <a:pt x="0" y="3"/>
                    <a:pt x="1" y="4"/>
                    <a:pt x="2" y="4"/>
                  </a:cubicBezTo>
                  <a:cubicBezTo>
                    <a:pt x="75" y="4"/>
                    <a:pt x="75" y="4"/>
                    <a:pt x="75" y="4"/>
                  </a:cubicBezTo>
                  <a:cubicBezTo>
                    <a:pt x="76" y="4"/>
                    <a:pt x="77" y="3"/>
                    <a:pt x="77" y="2"/>
                  </a:cubicBezTo>
                  <a:cubicBezTo>
                    <a:pt x="77" y="1"/>
                    <a:pt x="76" y="0"/>
                    <a:pt x="75" y="0"/>
                  </a:cubicBezTo>
                  <a:close/>
                  <a:moveTo>
                    <a:pt x="75" y="0"/>
                  </a:moveTo>
                  <a:cubicBezTo>
                    <a:pt x="75" y="0"/>
                    <a:pt x="75" y="0"/>
                    <a:pt x="75" y="0"/>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118;p1"/>
            <p:cNvSpPr/>
            <p:nvPr/>
          </p:nvSpPr>
          <p:spPr>
            <a:xfrm>
              <a:off x="3124200" y="1255713"/>
              <a:ext cx="101600" cy="101600"/>
            </a:xfrm>
            <a:custGeom>
              <a:avLst/>
              <a:gdLst/>
              <a:ahLst/>
              <a:cxnLst/>
              <a:rect l="l" t="t" r="r" b="b"/>
              <a:pathLst>
                <a:path w="35" h="35" extrusionOk="0">
                  <a:moveTo>
                    <a:pt x="4" y="35"/>
                  </a:moveTo>
                  <a:cubicBezTo>
                    <a:pt x="31" y="35"/>
                    <a:pt x="31" y="35"/>
                    <a:pt x="31" y="35"/>
                  </a:cubicBezTo>
                  <a:cubicBezTo>
                    <a:pt x="33" y="35"/>
                    <a:pt x="35" y="33"/>
                    <a:pt x="35" y="31"/>
                  </a:cubicBezTo>
                  <a:cubicBezTo>
                    <a:pt x="35" y="4"/>
                    <a:pt x="35" y="4"/>
                    <a:pt x="35" y="4"/>
                  </a:cubicBezTo>
                  <a:cubicBezTo>
                    <a:pt x="35" y="2"/>
                    <a:pt x="33" y="0"/>
                    <a:pt x="31" y="0"/>
                  </a:cubicBezTo>
                  <a:cubicBezTo>
                    <a:pt x="4" y="0"/>
                    <a:pt x="4" y="0"/>
                    <a:pt x="4" y="0"/>
                  </a:cubicBezTo>
                  <a:cubicBezTo>
                    <a:pt x="2" y="0"/>
                    <a:pt x="0" y="2"/>
                    <a:pt x="0" y="4"/>
                  </a:cubicBezTo>
                  <a:cubicBezTo>
                    <a:pt x="0" y="31"/>
                    <a:pt x="0" y="31"/>
                    <a:pt x="0" y="31"/>
                  </a:cubicBezTo>
                  <a:cubicBezTo>
                    <a:pt x="0" y="33"/>
                    <a:pt x="2" y="35"/>
                    <a:pt x="4" y="35"/>
                  </a:cubicBezTo>
                  <a:close/>
                  <a:moveTo>
                    <a:pt x="8" y="8"/>
                  </a:moveTo>
                  <a:cubicBezTo>
                    <a:pt x="27" y="8"/>
                    <a:pt x="27" y="8"/>
                    <a:pt x="27" y="8"/>
                  </a:cubicBezTo>
                  <a:cubicBezTo>
                    <a:pt x="27" y="27"/>
                    <a:pt x="27" y="27"/>
                    <a:pt x="27" y="27"/>
                  </a:cubicBezTo>
                  <a:cubicBezTo>
                    <a:pt x="8" y="27"/>
                    <a:pt x="8" y="27"/>
                    <a:pt x="8" y="27"/>
                  </a:cubicBezTo>
                  <a:lnTo>
                    <a:pt x="8" y="8"/>
                  </a:lnTo>
                  <a:close/>
                  <a:moveTo>
                    <a:pt x="8" y="8"/>
                  </a:moveTo>
                  <a:cubicBezTo>
                    <a:pt x="8" y="8"/>
                    <a:pt x="8" y="8"/>
                    <a:pt x="8" y="8"/>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2" name="Google Shape;5228;p23"/>
          <p:cNvSpPr/>
          <p:nvPr/>
        </p:nvSpPr>
        <p:spPr>
          <a:xfrm>
            <a:off x="958539" y="2644826"/>
            <a:ext cx="401242" cy="366451"/>
          </a:xfrm>
          <a:custGeom>
            <a:avLst/>
            <a:gdLst/>
            <a:ahLst/>
            <a:cxnLst/>
            <a:rect l="l" t="t" r="r" b="b"/>
            <a:pathLst>
              <a:path w="120" h="109" extrusionOk="0">
                <a:moveTo>
                  <a:pt x="109" y="54"/>
                </a:moveTo>
                <a:cubicBezTo>
                  <a:pt x="109" y="53"/>
                  <a:pt x="110" y="51"/>
                  <a:pt x="113" y="51"/>
                </a:cubicBezTo>
                <a:cubicBezTo>
                  <a:pt x="118" y="51"/>
                  <a:pt x="118" y="51"/>
                  <a:pt x="118" y="51"/>
                </a:cubicBezTo>
                <a:cubicBezTo>
                  <a:pt x="120" y="51"/>
                  <a:pt x="118" y="49"/>
                  <a:pt x="118" y="49"/>
                </a:cubicBezTo>
                <a:cubicBezTo>
                  <a:pt x="105" y="28"/>
                  <a:pt x="105" y="28"/>
                  <a:pt x="105" y="28"/>
                </a:cubicBezTo>
                <a:cubicBezTo>
                  <a:pt x="105" y="28"/>
                  <a:pt x="104" y="27"/>
                  <a:pt x="103" y="28"/>
                </a:cubicBezTo>
                <a:cubicBezTo>
                  <a:pt x="90" y="49"/>
                  <a:pt x="90" y="49"/>
                  <a:pt x="90" y="49"/>
                </a:cubicBezTo>
                <a:cubicBezTo>
                  <a:pt x="90" y="49"/>
                  <a:pt x="88" y="51"/>
                  <a:pt x="91" y="51"/>
                </a:cubicBezTo>
                <a:cubicBezTo>
                  <a:pt x="96" y="51"/>
                  <a:pt x="96" y="51"/>
                  <a:pt x="96" y="51"/>
                </a:cubicBezTo>
                <a:cubicBezTo>
                  <a:pt x="97" y="51"/>
                  <a:pt x="99" y="52"/>
                  <a:pt x="99" y="54"/>
                </a:cubicBezTo>
                <a:cubicBezTo>
                  <a:pt x="99" y="79"/>
                  <a:pt x="79" y="98"/>
                  <a:pt x="55" y="98"/>
                </a:cubicBezTo>
                <a:cubicBezTo>
                  <a:pt x="31" y="98"/>
                  <a:pt x="11" y="79"/>
                  <a:pt x="11" y="54"/>
                </a:cubicBezTo>
                <a:cubicBezTo>
                  <a:pt x="11" y="30"/>
                  <a:pt x="31" y="10"/>
                  <a:pt x="55" y="10"/>
                </a:cubicBezTo>
                <a:cubicBezTo>
                  <a:pt x="61" y="10"/>
                  <a:pt x="68" y="12"/>
                  <a:pt x="73" y="14"/>
                </a:cubicBezTo>
                <a:cubicBezTo>
                  <a:pt x="74" y="15"/>
                  <a:pt x="75" y="15"/>
                  <a:pt x="76" y="15"/>
                </a:cubicBezTo>
                <a:cubicBezTo>
                  <a:pt x="78" y="15"/>
                  <a:pt x="80" y="14"/>
                  <a:pt x="80" y="12"/>
                </a:cubicBezTo>
                <a:cubicBezTo>
                  <a:pt x="82" y="9"/>
                  <a:pt x="81" y="6"/>
                  <a:pt x="78" y="5"/>
                </a:cubicBezTo>
                <a:cubicBezTo>
                  <a:pt x="71" y="1"/>
                  <a:pt x="63" y="0"/>
                  <a:pt x="55" y="0"/>
                </a:cubicBezTo>
                <a:cubicBezTo>
                  <a:pt x="25" y="0"/>
                  <a:pt x="0" y="24"/>
                  <a:pt x="0" y="54"/>
                </a:cubicBezTo>
                <a:cubicBezTo>
                  <a:pt x="0" y="84"/>
                  <a:pt x="25" y="109"/>
                  <a:pt x="55" y="109"/>
                </a:cubicBezTo>
                <a:cubicBezTo>
                  <a:pt x="85" y="109"/>
                  <a:pt x="109" y="84"/>
                  <a:pt x="109" y="54"/>
                </a:cubicBezTo>
                <a:cubicBezTo>
                  <a:pt x="109" y="54"/>
                  <a:pt x="109" y="54"/>
                  <a:pt x="109" y="54"/>
                </a:cubicBezTo>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5228;p23"/>
          <p:cNvSpPr/>
          <p:nvPr/>
        </p:nvSpPr>
        <p:spPr>
          <a:xfrm rot="13887840">
            <a:off x="940103" y="3429134"/>
            <a:ext cx="401242" cy="366451"/>
          </a:xfrm>
          <a:custGeom>
            <a:avLst/>
            <a:gdLst/>
            <a:ahLst/>
            <a:cxnLst/>
            <a:rect l="l" t="t" r="r" b="b"/>
            <a:pathLst>
              <a:path w="120" h="109" extrusionOk="0">
                <a:moveTo>
                  <a:pt x="109" y="54"/>
                </a:moveTo>
                <a:cubicBezTo>
                  <a:pt x="109" y="53"/>
                  <a:pt x="110" y="51"/>
                  <a:pt x="113" y="51"/>
                </a:cubicBezTo>
                <a:cubicBezTo>
                  <a:pt x="118" y="51"/>
                  <a:pt x="118" y="51"/>
                  <a:pt x="118" y="51"/>
                </a:cubicBezTo>
                <a:cubicBezTo>
                  <a:pt x="120" y="51"/>
                  <a:pt x="118" y="49"/>
                  <a:pt x="118" y="49"/>
                </a:cubicBezTo>
                <a:cubicBezTo>
                  <a:pt x="105" y="28"/>
                  <a:pt x="105" y="28"/>
                  <a:pt x="105" y="28"/>
                </a:cubicBezTo>
                <a:cubicBezTo>
                  <a:pt x="105" y="28"/>
                  <a:pt x="104" y="27"/>
                  <a:pt x="103" y="28"/>
                </a:cubicBezTo>
                <a:cubicBezTo>
                  <a:pt x="90" y="49"/>
                  <a:pt x="90" y="49"/>
                  <a:pt x="90" y="49"/>
                </a:cubicBezTo>
                <a:cubicBezTo>
                  <a:pt x="90" y="49"/>
                  <a:pt x="88" y="51"/>
                  <a:pt x="91" y="51"/>
                </a:cubicBezTo>
                <a:cubicBezTo>
                  <a:pt x="96" y="51"/>
                  <a:pt x="96" y="51"/>
                  <a:pt x="96" y="51"/>
                </a:cubicBezTo>
                <a:cubicBezTo>
                  <a:pt x="97" y="51"/>
                  <a:pt x="99" y="52"/>
                  <a:pt x="99" y="54"/>
                </a:cubicBezTo>
                <a:cubicBezTo>
                  <a:pt x="99" y="79"/>
                  <a:pt x="79" y="98"/>
                  <a:pt x="55" y="98"/>
                </a:cubicBezTo>
                <a:cubicBezTo>
                  <a:pt x="31" y="98"/>
                  <a:pt x="11" y="79"/>
                  <a:pt x="11" y="54"/>
                </a:cubicBezTo>
                <a:cubicBezTo>
                  <a:pt x="11" y="30"/>
                  <a:pt x="31" y="10"/>
                  <a:pt x="55" y="10"/>
                </a:cubicBezTo>
                <a:cubicBezTo>
                  <a:pt x="61" y="10"/>
                  <a:pt x="68" y="12"/>
                  <a:pt x="73" y="14"/>
                </a:cubicBezTo>
                <a:cubicBezTo>
                  <a:pt x="74" y="15"/>
                  <a:pt x="75" y="15"/>
                  <a:pt x="76" y="15"/>
                </a:cubicBezTo>
                <a:cubicBezTo>
                  <a:pt x="78" y="15"/>
                  <a:pt x="80" y="14"/>
                  <a:pt x="80" y="12"/>
                </a:cubicBezTo>
                <a:cubicBezTo>
                  <a:pt x="82" y="9"/>
                  <a:pt x="81" y="6"/>
                  <a:pt x="78" y="5"/>
                </a:cubicBezTo>
                <a:cubicBezTo>
                  <a:pt x="71" y="1"/>
                  <a:pt x="63" y="0"/>
                  <a:pt x="55" y="0"/>
                </a:cubicBezTo>
                <a:cubicBezTo>
                  <a:pt x="25" y="0"/>
                  <a:pt x="0" y="24"/>
                  <a:pt x="0" y="54"/>
                </a:cubicBezTo>
                <a:cubicBezTo>
                  <a:pt x="0" y="84"/>
                  <a:pt x="25" y="109"/>
                  <a:pt x="55" y="109"/>
                </a:cubicBezTo>
                <a:cubicBezTo>
                  <a:pt x="85" y="109"/>
                  <a:pt x="109" y="84"/>
                  <a:pt x="109" y="54"/>
                </a:cubicBezTo>
                <a:cubicBezTo>
                  <a:pt x="109" y="54"/>
                  <a:pt x="109" y="54"/>
                  <a:pt x="109" y="54"/>
                </a:cubicBezTo>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 name="Google Shape;5228;p23"/>
          <p:cNvSpPr/>
          <p:nvPr/>
        </p:nvSpPr>
        <p:spPr>
          <a:xfrm rot="4776415">
            <a:off x="958539" y="4237170"/>
            <a:ext cx="401242" cy="366451"/>
          </a:xfrm>
          <a:custGeom>
            <a:avLst/>
            <a:gdLst/>
            <a:ahLst/>
            <a:cxnLst/>
            <a:rect l="l" t="t" r="r" b="b"/>
            <a:pathLst>
              <a:path w="120" h="109" extrusionOk="0">
                <a:moveTo>
                  <a:pt x="109" y="54"/>
                </a:moveTo>
                <a:cubicBezTo>
                  <a:pt x="109" y="53"/>
                  <a:pt x="110" y="51"/>
                  <a:pt x="113" y="51"/>
                </a:cubicBezTo>
                <a:cubicBezTo>
                  <a:pt x="118" y="51"/>
                  <a:pt x="118" y="51"/>
                  <a:pt x="118" y="51"/>
                </a:cubicBezTo>
                <a:cubicBezTo>
                  <a:pt x="120" y="51"/>
                  <a:pt x="118" y="49"/>
                  <a:pt x="118" y="49"/>
                </a:cubicBezTo>
                <a:cubicBezTo>
                  <a:pt x="105" y="28"/>
                  <a:pt x="105" y="28"/>
                  <a:pt x="105" y="28"/>
                </a:cubicBezTo>
                <a:cubicBezTo>
                  <a:pt x="105" y="28"/>
                  <a:pt x="104" y="27"/>
                  <a:pt x="103" y="28"/>
                </a:cubicBezTo>
                <a:cubicBezTo>
                  <a:pt x="90" y="49"/>
                  <a:pt x="90" y="49"/>
                  <a:pt x="90" y="49"/>
                </a:cubicBezTo>
                <a:cubicBezTo>
                  <a:pt x="90" y="49"/>
                  <a:pt x="88" y="51"/>
                  <a:pt x="91" y="51"/>
                </a:cubicBezTo>
                <a:cubicBezTo>
                  <a:pt x="96" y="51"/>
                  <a:pt x="96" y="51"/>
                  <a:pt x="96" y="51"/>
                </a:cubicBezTo>
                <a:cubicBezTo>
                  <a:pt x="97" y="51"/>
                  <a:pt x="99" y="52"/>
                  <a:pt x="99" y="54"/>
                </a:cubicBezTo>
                <a:cubicBezTo>
                  <a:pt x="99" y="79"/>
                  <a:pt x="79" y="98"/>
                  <a:pt x="55" y="98"/>
                </a:cubicBezTo>
                <a:cubicBezTo>
                  <a:pt x="31" y="98"/>
                  <a:pt x="11" y="79"/>
                  <a:pt x="11" y="54"/>
                </a:cubicBezTo>
                <a:cubicBezTo>
                  <a:pt x="11" y="30"/>
                  <a:pt x="31" y="10"/>
                  <a:pt x="55" y="10"/>
                </a:cubicBezTo>
                <a:cubicBezTo>
                  <a:pt x="61" y="10"/>
                  <a:pt x="68" y="12"/>
                  <a:pt x="73" y="14"/>
                </a:cubicBezTo>
                <a:cubicBezTo>
                  <a:pt x="74" y="15"/>
                  <a:pt x="75" y="15"/>
                  <a:pt x="76" y="15"/>
                </a:cubicBezTo>
                <a:cubicBezTo>
                  <a:pt x="78" y="15"/>
                  <a:pt x="80" y="14"/>
                  <a:pt x="80" y="12"/>
                </a:cubicBezTo>
                <a:cubicBezTo>
                  <a:pt x="82" y="9"/>
                  <a:pt x="81" y="6"/>
                  <a:pt x="78" y="5"/>
                </a:cubicBezTo>
                <a:cubicBezTo>
                  <a:pt x="71" y="1"/>
                  <a:pt x="63" y="0"/>
                  <a:pt x="55" y="0"/>
                </a:cubicBezTo>
                <a:cubicBezTo>
                  <a:pt x="25" y="0"/>
                  <a:pt x="0" y="24"/>
                  <a:pt x="0" y="54"/>
                </a:cubicBezTo>
                <a:cubicBezTo>
                  <a:pt x="0" y="84"/>
                  <a:pt x="25" y="109"/>
                  <a:pt x="55" y="109"/>
                </a:cubicBezTo>
                <a:cubicBezTo>
                  <a:pt x="85" y="109"/>
                  <a:pt x="109" y="84"/>
                  <a:pt x="109" y="54"/>
                </a:cubicBezTo>
                <a:cubicBezTo>
                  <a:pt x="109" y="54"/>
                  <a:pt x="109" y="54"/>
                  <a:pt x="109" y="54"/>
                </a:cubicBezTo>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18" name="Group 317"/>
          <p:cNvGrpSpPr/>
          <p:nvPr/>
        </p:nvGrpSpPr>
        <p:grpSpPr>
          <a:xfrm>
            <a:off x="8341110" y="2705227"/>
            <a:ext cx="1338950" cy="3942267"/>
            <a:chOff x="14287302" y="319712"/>
            <a:chExt cx="1014483" cy="2986940"/>
          </a:xfrm>
        </p:grpSpPr>
        <p:sp>
          <p:nvSpPr>
            <p:cNvPr id="64" name="Freeform 232"/>
            <p:cNvSpPr>
              <a:spLocks/>
            </p:cNvSpPr>
            <p:nvPr/>
          </p:nvSpPr>
          <p:spPr bwMode="auto">
            <a:xfrm>
              <a:off x="14916981" y="806772"/>
              <a:ext cx="60546" cy="61892"/>
            </a:xfrm>
            <a:custGeom>
              <a:avLst/>
              <a:gdLst>
                <a:gd name="T0" fmla="*/ 45 w 45"/>
                <a:gd name="T1" fmla="*/ 22 h 46"/>
                <a:gd name="T2" fmla="*/ 45 w 45"/>
                <a:gd name="T3" fmla="*/ 22 h 46"/>
                <a:gd name="T4" fmla="*/ 43 w 45"/>
                <a:gd name="T5" fmla="*/ 32 h 46"/>
                <a:gd name="T6" fmla="*/ 40 w 45"/>
                <a:gd name="T7" fmla="*/ 39 h 46"/>
                <a:gd name="T8" fmla="*/ 32 w 45"/>
                <a:gd name="T9" fmla="*/ 45 h 46"/>
                <a:gd name="T10" fmla="*/ 23 w 45"/>
                <a:gd name="T11" fmla="*/ 46 h 46"/>
                <a:gd name="T12" fmla="*/ 23 w 45"/>
                <a:gd name="T13" fmla="*/ 46 h 46"/>
                <a:gd name="T14" fmla="*/ 14 w 45"/>
                <a:gd name="T15" fmla="*/ 45 h 46"/>
                <a:gd name="T16" fmla="*/ 6 w 45"/>
                <a:gd name="T17" fmla="*/ 39 h 46"/>
                <a:gd name="T18" fmla="*/ 2 w 45"/>
                <a:gd name="T19" fmla="*/ 32 h 46"/>
                <a:gd name="T20" fmla="*/ 0 w 45"/>
                <a:gd name="T21" fmla="*/ 22 h 46"/>
                <a:gd name="T22" fmla="*/ 0 w 45"/>
                <a:gd name="T23" fmla="*/ 22 h 46"/>
                <a:gd name="T24" fmla="*/ 2 w 45"/>
                <a:gd name="T25" fmla="*/ 13 h 46"/>
                <a:gd name="T26" fmla="*/ 6 w 45"/>
                <a:gd name="T27" fmla="*/ 7 h 46"/>
                <a:gd name="T28" fmla="*/ 14 w 45"/>
                <a:gd name="T29" fmla="*/ 2 h 46"/>
                <a:gd name="T30" fmla="*/ 23 w 45"/>
                <a:gd name="T31" fmla="*/ 0 h 46"/>
                <a:gd name="T32" fmla="*/ 23 w 45"/>
                <a:gd name="T33" fmla="*/ 0 h 46"/>
                <a:gd name="T34" fmla="*/ 32 w 45"/>
                <a:gd name="T35" fmla="*/ 2 h 46"/>
                <a:gd name="T36" fmla="*/ 40 w 45"/>
                <a:gd name="T37" fmla="*/ 7 h 46"/>
                <a:gd name="T38" fmla="*/ 43 w 45"/>
                <a:gd name="T39" fmla="*/ 13 h 46"/>
                <a:gd name="T40" fmla="*/ 45 w 45"/>
                <a:gd name="T41" fmla="*/ 22 h 46"/>
                <a:gd name="T42" fmla="*/ 45 w 45"/>
                <a:gd name="T43"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6">
                  <a:moveTo>
                    <a:pt x="45" y="22"/>
                  </a:moveTo>
                  <a:lnTo>
                    <a:pt x="45" y="22"/>
                  </a:lnTo>
                  <a:lnTo>
                    <a:pt x="43" y="32"/>
                  </a:lnTo>
                  <a:lnTo>
                    <a:pt x="40" y="39"/>
                  </a:lnTo>
                  <a:lnTo>
                    <a:pt x="32" y="45"/>
                  </a:lnTo>
                  <a:lnTo>
                    <a:pt x="23" y="46"/>
                  </a:lnTo>
                  <a:lnTo>
                    <a:pt x="23" y="46"/>
                  </a:lnTo>
                  <a:lnTo>
                    <a:pt x="14" y="45"/>
                  </a:lnTo>
                  <a:lnTo>
                    <a:pt x="6" y="39"/>
                  </a:lnTo>
                  <a:lnTo>
                    <a:pt x="2" y="32"/>
                  </a:lnTo>
                  <a:lnTo>
                    <a:pt x="0" y="22"/>
                  </a:lnTo>
                  <a:lnTo>
                    <a:pt x="0" y="22"/>
                  </a:lnTo>
                  <a:lnTo>
                    <a:pt x="2" y="13"/>
                  </a:lnTo>
                  <a:lnTo>
                    <a:pt x="6" y="7"/>
                  </a:lnTo>
                  <a:lnTo>
                    <a:pt x="14" y="2"/>
                  </a:lnTo>
                  <a:lnTo>
                    <a:pt x="23" y="0"/>
                  </a:lnTo>
                  <a:lnTo>
                    <a:pt x="23" y="0"/>
                  </a:lnTo>
                  <a:lnTo>
                    <a:pt x="32" y="2"/>
                  </a:lnTo>
                  <a:lnTo>
                    <a:pt x="40" y="7"/>
                  </a:lnTo>
                  <a:lnTo>
                    <a:pt x="43" y="13"/>
                  </a:lnTo>
                  <a:lnTo>
                    <a:pt x="45" y="22"/>
                  </a:lnTo>
                  <a:lnTo>
                    <a:pt x="45" y="22"/>
                  </a:lnTo>
                  <a:close/>
                </a:path>
              </a:pathLst>
            </a:custGeom>
            <a:solidFill>
              <a:srgbClr val="374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233"/>
            <p:cNvSpPr>
              <a:spLocks/>
            </p:cNvSpPr>
            <p:nvPr/>
          </p:nvSpPr>
          <p:spPr bwMode="auto">
            <a:xfrm>
              <a:off x="14895453" y="786590"/>
              <a:ext cx="104947" cy="63237"/>
            </a:xfrm>
            <a:custGeom>
              <a:avLst/>
              <a:gdLst>
                <a:gd name="T0" fmla="*/ 11 w 78"/>
                <a:gd name="T1" fmla="*/ 39 h 47"/>
                <a:gd name="T2" fmla="*/ 11 w 78"/>
                <a:gd name="T3" fmla="*/ 39 h 47"/>
                <a:gd name="T4" fmla="*/ 5 w 78"/>
                <a:gd name="T5" fmla="*/ 35 h 47"/>
                <a:gd name="T6" fmla="*/ 3 w 78"/>
                <a:gd name="T7" fmla="*/ 32 h 47"/>
                <a:gd name="T8" fmla="*/ 0 w 78"/>
                <a:gd name="T9" fmla="*/ 28 h 47"/>
                <a:gd name="T10" fmla="*/ 0 w 78"/>
                <a:gd name="T11" fmla="*/ 24 h 47"/>
                <a:gd name="T12" fmla="*/ 0 w 78"/>
                <a:gd name="T13" fmla="*/ 19 h 47"/>
                <a:gd name="T14" fmla="*/ 3 w 78"/>
                <a:gd name="T15" fmla="*/ 15 h 47"/>
                <a:gd name="T16" fmla="*/ 5 w 78"/>
                <a:gd name="T17" fmla="*/ 11 h 47"/>
                <a:gd name="T18" fmla="*/ 11 w 78"/>
                <a:gd name="T19" fmla="*/ 7 h 47"/>
                <a:gd name="T20" fmla="*/ 11 w 78"/>
                <a:gd name="T21" fmla="*/ 7 h 47"/>
                <a:gd name="T22" fmla="*/ 24 w 78"/>
                <a:gd name="T23" fmla="*/ 2 h 47"/>
                <a:gd name="T24" fmla="*/ 39 w 78"/>
                <a:gd name="T25" fmla="*/ 0 h 47"/>
                <a:gd name="T26" fmla="*/ 54 w 78"/>
                <a:gd name="T27" fmla="*/ 2 h 47"/>
                <a:gd name="T28" fmla="*/ 67 w 78"/>
                <a:gd name="T29" fmla="*/ 7 h 47"/>
                <a:gd name="T30" fmla="*/ 67 w 78"/>
                <a:gd name="T31" fmla="*/ 7 h 47"/>
                <a:gd name="T32" fmla="*/ 72 w 78"/>
                <a:gd name="T33" fmla="*/ 11 h 47"/>
                <a:gd name="T34" fmla="*/ 74 w 78"/>
                <a:gd name="T35" fmla="*/ 15 h 47"/>
                <a:gd name="T36" fmla="*/ 78 w 78"/>
                <a:gd name="T37" fmla="*/ 19 h 47"/>
                <a:gd name="T38" fmla="*/ 78 w 78"/>
                <a:gd name="T39" fmla="*/ 24 h 47"/>
                <a:gd name="T40" fmla="*/ 78 w 78"/>
                <a:gd name="T41" fmla="*/ 28 h 47"/>
                <a:gd name="T42" fmla="*/ 74 w 78"/>
                <a:gd name="T43" fmla="*/ 32 h 47"/>
                <a:gd name="T44" fmla="*/ 72 w 78"/>
                <a:gd name="T45" fmla="*/ 35 h 47"/>
                <a:gd name="T46" fmla="*/ 67 w 78"/>
                <a:gd name="T47" fmla="*/ 39 h 47"/>
                <a:gd name="T48" fmla="*/ 67 w 78"/>
                <a:gd name="T49" fmla="*/ 39 h 47"/>
                <a:gd name="T50" fmla="*/ 54 w 78"/>
                <a:gd name="T51" fmla="*/ 45 h 47"/>
                <a:gd name="T52" fmla="*/ 39 w 78"/>
                <a:gd name="T53" fmla="*/ 47 h 47"/>
                <a:gd name="T54" fmla="*/ 24 w 78"/>
                <a:gd name="T55" fmla="*/ 45 h 47"/>
                <a:gd name="T56" fmla="*/ 11 w 78"/>
                <a:gd name="T57" fmla="*/ 39 h 47"/>
                <a:gd name="T58" fmla="*/ 11 w 78"/>
                <a:gd name="T59"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47">
                  <a:moveTo>
                    <a:pt x="11" y="39"/>
                  </a:moveTo>
                  <a:lnTo>
                    <a:pt x="11" y="39"/>
                  </a:lnTo>
                  <a:lnTo>
                    <a:pt x="5" y="35"/>
                  </a:lnTo>
                  <a:lnTo>
                    <a:pt x="3" y="32"/>
                  </a:lnTo>
                  <a:lnTo>
                    <a:pt x="0" y="28"/>
                  </a:lnTo>
                  <a:lnTo>
                    <a:pt x="0" y="24"/>
                  </a:lnTo>
                  <a:lnTo>
                    <a:pt x="0" y="19"/>
                  </a:lnTo>
                  <a:lnTo>
                    <a:pt x="3" y="15"/>
                  </a:lnTo>
                  <a:lnTo>
                    <a:pt x="5" y="11"/>
                  </a:lnTo>
                  <a:lnTo>
                    <a:pt x="11" y="7"/>
                  </a:lnTo>
                  <a:lnTo>
                    <a:pt x="11" y="7"/>
                  </a:lnTo>
                  <a:lnTo>
                    <a:pt x="24" y="2"/>
                  </a:lnTo>
                  <a:lnTo>
                    <a:pt x="39" y="0"/>
                  </a:lnTo>
                  <a:lnTo>
                    <a:pt x="54" y="2"/>
                  </a:lnTo>
                  <a:lnTo>
                    <a:pt x="67" y="7"/>
                  </a:lnTo>
                  <a:lnTo>
                    <a:pt x="67" y="7"/>
                  </a:lnTo>
                  <a:lnTo>
                    <a:pt x="72" y="11"/>
                  </a:lnTo>
                  <a:lnTo>
                    <a:pt x="74" y="15"/>
                  </a:lnTo>
                  <a:lnTo>
                    <a:pt x="78" y="19"/>
                  </a:lnTo>
                  <a:lnTo>
                    <a:pt x="78" y="24"/>
                  </a:lnTo>
                  <a:lnTo>
                    <a:pt x="78" y="28"/>
                  </a:lnTo>
                  <a:lnTo>
                    <a:pt x="74" y="32"/>
                  </a:lnTo>
                  <a:lnTo>
                    <a:pt x="72" y="35"/>
                  </a:lnTo>
                  <a:lnTo>
                    <a:pt x="67" y="39"/>
                  </a:lnTo>
                  <a:lnTo>
                    <a:pt x="67" y="39"/>
                  </a:lnTo>
                  <a:lnTo>
                    <a:pt x="54" y="45"/>
                  </a:lnTo>
                  <a:lnTo>
                    <a:pt x="39" y="47"/>
                  </a:lnTo>
                  <a:lnTo>
                    <a:pt x="24" y="45"/>
                  </a:lnTo>
                  <a:lnTo>
                    <a:pt x="11" y="39"/>
                  </a:lnTo>
                  <a:lnTo>
                    <a:pt x="11" y="39"/>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6" name="Freeform 234"/>
            <p:cNvSpPr>
              <a:spLocks/>
            </p:cNvSpPr>
            <p:nvPr/>
          </p:nvSpPr>
          <p:spPr bwMode="auto">
            <a:xfrm>
              <a:off x="14892762" y="774480"/>
              <a:ext cx="110328" cy="61892"/>
            </a:xfrm>
            <a:custGeom>
              <a:avLst/>
              <a:gdLst>
                <a:gd name="T0" fmla="*/ 13 w 82"/>
                <a:gd name="T1" fmla="*/ 41 h 46"/>
                <a:gd name="T2" fmla="*/ 13 w 82"/>
                <a:gd name="T3" fmla="*/ 41 h 46"/>
                <a:gd name="T4" fmla="*/ 7 w 82"/>
                <a:gd name="T5" fmla="*/ 37 h 46"/>
                <a:gd name="T6" fmla="*/ 4 w 82"/>
                <a:gd name="T7" fmla="*/ 33 h 46"/>
                <a:gd name="T8" fmla="*/ 2 w 82"/>
                <a:gd name="T9" fmla="*/ 28 h 46"/>
                <a:gd name="T10" fmla="*/ 0 w 82"/>
                <a:gd name="T11" fmla="*/ 24 h 46"/>
                <a:gd name="T12" fmla="*/ 2 w 82"/>
                <a:gd name="T13" fmla="*/ 18 h 46"/>
                <a:gd name="T14" fmla="*/ 4 w 82"/>
                <a:gd name="T15" fmla="*/ 15 h 46"/>
                <a:gd name="T16" fmla="*/ 7 w 82"/>
                <a:gd name="T17" fmla="*/ 11 h 46"/>
                <a:gd name="T18" fmla="*/ 13 w 82"/>
                <a:gd name="T19" fmla="*/ 7 h 46"/>
                <a:gd name="T20" fmla="*/ 13 w 82"/>
                <a:gd name="T21" fmla="*/ 7 h 46"/>
                <a:gd name="T22" fmla="*/ 26 w 82"/>
                <a:gd name="T23" fmla="*/ 1 h 46"/>
                <a:gd name="T24" fmla="*/ 41 w 82"/>
                <a:gd name="T25" fmla="*/ 0 h 46"/>
                <a:gd name="T26" fmla="*/ 56 w 82"/>
                <a:gd name="T27" fmla="*/ 1 h 46"/>
                <a:gd name="T28" fmla="*/ 69 w 82"/>
                <a:gd name="T29" fmla="*/ 7 h 46"/>
                <a:gd name="T30" fmla="*/ 69 w 82"/>
                <a:gd name="T31" fmla="*/ 7 h 46"/>
                <a:gd name="T32" fmla="*/ 74 w 82"/>
                <a:gd name="T33" fmla="*/ 11 h 46"/>
                <a:gd name="T34" fmla="*/ 78 w 82"/>
                <a:gd name="T35" fmla="*/ 15 h 46"/>
                <a:gd name="T36" fmla="*/ 80 w 82"/>
                <a:gd name="T37" fmla="*/ 18 h 46"/>
                <a:gd name="T38" fmla="*/ 82 w 82"/>
                <a:gd name="T39" fmla="*/ 24 h 46"/>
                <a:gd name="T40" fmla="*/ 80 w 82"/>
                <a:gd name="T41" fmla="*/ 28 h 46"/>
                <a:gd name="T42" fmla="*/ 78 w 82"/>
                <a:gd name="T43" fmla="*/ 33 h 46"/>
                <a:gd name="T44" fmla="*/ 74 w 82"/>
                <a:gd name="T45" fmla="*/ 37 h 46"/>
                <a:gd name="T46" fmla="*/ 69 w 82"/>
                <a:gd name="T47" fmla="*/ 41 h 46"/>
                <a:gd name="T48" fmla="*/ 69 w 82"/>
                <a:gd name="T49" fmla="*/ 41 h 46"/>
                <a:gd name="T50" fmla="*/ 56 w 82"/>
                <a:gd name="T51" fmla="*/ 44 h 46"/>
                <a:gd name="T52" fmla="*/ 41 w 82"/>
                <a:gd name="T53" fmla="*/ 46 h 46"/>
                <a:gd name="T54" fmla="*/ 26 w 82"/>
                <a:gd name="T55" fmla="*/ 44 h 46"/>
                <a:gd name="T56" fmla="*/ 13 w 82"/>
                <a:gd name="T57" fmla="*/ 4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46">
                  <a:moveTo>
                    <a:pt x="13" y="41"/>
                  </a:moveTo>
                  <a:lnTo>
                    <a:pt x="13" y="41"/>
                  </a:lnTo>
                  <a:lnTo>
                    <a:pt x="7" y="37"/>
                  </a:lnTo>
                  <a:lnTo>
                    <a:pt x="4" y="33"/>
                  </a:lnTo>
                  <a:lnTo>
                    <a:pt x="2" y="28"/>
                  </a:lnTo>
                  <a:lnTo>
                    <a:pt x="0" y="24"/>
                  </a:lnTo>
                  <a:lnTo>
                    <a:pt x="2" y="18"/>
                  </a:lnTo>
                  <a:lnTo>
                    <a:pt x="4" y="15"/>
                  </a:lnTo>
                  <a:lnTo>
                    <a:pt x="7" y="11"/>
                  </a:lnTo>
                  <a:lnTo>
                    <a:pt x="13" y="7"/>
                  </a:lnTo>
                  <a:lnTo>
                    <a:pt x="13" y="7"/>
                  </a:lnTo>
                  <a:lnTo>
                    <a:pt x="26" y="1"/>
                  </a:lnTo>
                  <a:lnTo>
                    <a:pt x="41" y="0"/>
                  </a:lnTo>
                  <a:lnTo>
                    <a:pt x="56" y="1"/>
                  </a:lnTo>
                  <a:lnTo>
                    <a:pt x="69" y="7"/>
                  </a:lnTo>
                  <a:lnTo>
                    <a:pt x="69" y="7"/>
                  </a:lnTo>
                  <a:lnTo>
                    <a:pt x="74" y="11"/>
                  </a:lnTo>
                  <a:lnTo>
                    <a:pt x="78" y="15"/>
                  </a:lnTo>
                  <a:lnTo>
                    <a:pt x="80" y="18"/>
                  </a:lnTo>
                  <a:lnTo>
                    <a:pt x="82" y="24"/>
                  </a:lnTo>
                  <a:lnTo>
                    <a:pt x="80" y="28"/>
                  </a:lnTo>
                  <a:lnTo>
                    <a:pt x="78" y="33"/>
                  </a:lnTo>
                  <a:lnTo>
                    <a:pt x="74" y="37"/>
                  </a:lnTo>
                  <a:lnTo>
                    <a:pt x="69" y="41"/>
                  </a:lnTo>
                  <a:lnTo>
                    <a:pt x="69" y="41"/>
                  </a:lnTo>
                  <a:lnTo>
                    <a:pt x="56" y="44"/>
                  </a:lnTo>
                  <a:lnTo>
                    <a:pt x="41" y="46"/>
                  </a:lnTo>
                  <a:lnTo>
                    <a:pt x="26" y="44"/>
                  </a:lnTo>
                  <a:lnTo>
                    <a:pt x="13" y="41"/>
                  </a:lnTo>
                  <a:close/>
                </a:path>
              </a:pathLst>
            </a:custGeom>
            <a:solidFill>
              <a:srgbClr val="374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7" name="Freeform 235"/>
            <p:cNvSpPr>
              <a:spLocks/>
            </p:cNvSpPr>
            <p:nvPr/>
          </p:nvSpPr>
          <p:spPr bwMode="auto">
            <a:xfrm>
              <a:off x="14892762" y="774480"/>
              <a:ext cx="110328" cy="61892"/>
            </a:xfrm>
            <a:custGeom>
              <a:avLst/>
              <a:gdLst>
                <a:gd name="T0" fmla="*/ 13 w 82"/>
                <a:gd name="T1" fmla="*/ 41 h 46"/>
                <a:gd name="T2" fmla="*/ 13 w 82"/>
                <a:gd name="T3" fmla="*/ 41 h 46"/>
                <a:gd name="T4" fmla="*/ 7 w 82"/>
                <a:gd name="T5" fmla="*/ 37 h 46"/>
                <a:gd name="T6" fmla="*/ 4 w 82"/>
                <a:gd name="T7" fmla="*/ 33 h 46"/>
                <a:gd name="T8" fmla="*/ 2 w 82"/>
                <a:gd name="T9" fmla="*/ 28 h 46"/>
                <a:gd name="T10" fmla="*/ 0 w 82"/>
                <a:gd name="T11" fmla="*/ 24 h 46"/>
                <a:gd name="T12" fmla="*/ 2 w 82"/>
                <a:gd name="T13" fmla="*/ 18 h 46"/>
                <a:gd name="T14" fmla="*/ 4 w 82"/>
                <a:gd name="T15" fmla="*/ 15 h 46"/>
                <a:gd name="T16" fmla="*/ 7 w 82"/>
                <a:gd name="T17" fmla="*/ 11 h 46"/>
                <a:gd name="T18" fmla="*/ 13 w 82"/>
                <a:gd name="T19" fmla="*/ 7 h 46"/>
                <a:gd name="T20" fmla="*/ 13 w 82"/>
                <a:gd name="T21" fmla="*/ 7 h 46"/>
                <a:gd name="T22" fmla="*/ 26 w 82"/>
                <a:gd name="T23" fmla="*/ 1 h 46"/>
                <a:gd name="T24" fmla="*/ 41 w 82"/>
                <a:gd name="T25" fmla="*/ 0 h 46"/>
                <a:gd name="T26" fmla="*/ 56 w 82"/>
                <a:gd name="T27" fmla="*/ 1 h 46"/>
                <a:gd name="T28" fmla="*/ 69 w 82"/>
                <a:gd name="T29" fmla="*/ 7 h 46"/>
                <a:gd name="T30" fmla="*/ 69 w 82"/>
                <a:gd name="T31" fmla="*/ 7 h 46"/>
                <a:gd name="T32" fmla="*/ 74 w 82"/>
                <a:gd name="T33" fmla="*/ 11 h 46"/>
                <a:gd name="T34" fmla="*/ 78 w 82"/>
                <a:gd name="T35" fmla="*/ 15 h 46"/>
                <a:gd name="T36" fmla="*/ 80 w 82"/>
                <a:gd name="T37" fmla="*/ 18 h 46"/>
                <a:gd name="T38" fmla="*/ 82 w 82"/>
                <a:gd name="T39" fmla="*/ 24 h 46"/>
                <a:gd name="T40" fmla="*/ 80 w 82"/>
                <a:gd name="T41" fmla="*/ 28 h 46"/>
                <a:gd name="T42" fmla="*/ 78 w 82"/>
                <a:gd name="T43" fmla="*/ 33 h 46"/>
                <a:gd name="T44" fmla="*/ 74 w 82"/>
                <a:gd name="T45" fmla="*/ 37 h 46"/>
                <a:gd name="T46" fmla="*/ 69 w 82"/>
                <a:gd name="T47" fmla="*/ 41 h 46"/>
                <a:gd name="T48" fmla="*/ 69 w 82"/>
                <a:gd name="T49" fmla="*/ 41 h 46"/>
                <a:gd name="T50" fmla="*/ 56 w 82"/>
                <a:gd name="T51" fmla="*/ 44 h 46"/>
                <a:gd name="T52" fmla="*/ 41 w 82"/>
                <a:gd name="T53" fmla="*/ 46 h 46"/>
                <a:gd name="T54" fmla="*/ 26 w 82"/>
                <a:gd name="T55" fmla="*/ 44 h 46"/>
                <a:gd name="T56" fmla="*/ 13 w 82"/>
                <a:gd name="T57" fmla="*/ 4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46">
                  <a:moveTo>
                    <a:pt x="13" y="41"/>
                  </a:moveTo>
                  <a:lnTo>
                    <a:pt x="13" y="41"/>
                  </a:lnTo>
                  <a:lnTo>
                    <a:pt x="7" y="37"/>
                  </a:lnTo>
                  <a:lnTo>
                    <a:pt x="4" y="33"/>
                  </a:lnTo>
                  <a:lnTo>
                    <a:pt x="2" y="28"/>
                  </a:lnTo>
                  <a:lnTo>
                    <a:pt x="0" y="24"/>
                  </a:lnTo>
                  <a:lnTo>
                    <a:pt x="2" y="18"/>
                  </a:lnTo>
                  <a:lnTo>
                    <a:pt x="4" y="15"/>
                  </a:lnTo>
                  <a:lnTo>
                    <a:pt x="7" y="11"/>
                  </a:lnTo>
                  <a:lnTo>
                    <a:pt x="13" y="7"/>
                  </a:lnTo>
                  <a:lnTo>
                    <a:pt x="13" y="7"/>
                  </a:lnTo>
                  <a:lnTo>
                    <a:pt x="26" y="1"/>
                  </a:lnTo>
                  <a:lnTo>
                    <a:pt x="41" y="0"/>
                  </a:lnTo>
                  <a:lnTo>
                    <a:pt x="56" y="1"/>
                  </a:lnTo>
                  <a:lnTo>
                    <a:pt x="69" y="7"/>
                  </a:lnTo>
                  <a:lnTo>
                    <a:pt x="69" y="7"/>
                  </a:lnTo>
                  <a:lnTo>
                    <a:pt x="74" y="11"/>
                  </a:lnTo>
                  <a:lnTo>
                    <a:pt x="78" y="15"/>
                  </a:lnTo>
                  <a:lnTo>
                    <a:pt x="80" y="18"/>
                  </a:lnTo>
                  <a:lnTo>
                    <a:pt x="82" y="24"/>
                  </a:lnTo>
                  <a:lnTo>
                    <a:pt x="80" y="28"/>
                  </a:lnTo>
                  <a:lnTo>
                    <a:pt x="78" y="33"/>
                  </a:lnTo>
                  <a:lnTo>
                    <a:pt x="74" y="37"/>
                  </a:lnTo>
                  <a:lnTo>
                    <a:pt x="69" y="41"/>
                  </a:lnTo>
                  <a:lnTo>
                    <a:pt x="69" y="41"/>
                  </a:lnTo>
                  <a:lnTo>
                    <a:pt x="56" y="44"/>
                  </a:lnTo>
                  <a:lnTo>
                    <a:pt x="41" y="46"/>
                  </a:lnTo>
                  <a:lnTo>
                    <a:pt x="26" y="44"/>
                  </a:lnTo>
                  <a:lnTo>
                    <a:pt x="13"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236"/>
            <p:cNvSpPr>
              <a:spLocks/>
            </p:cNvSpPr>
            <p:nvPr/>
          </p:nvSpPr>
          <p:spPr bwMode="auto">
            <a:xfrm>
              <a:off x="14892762" y="761026"/>
              <a:ext cx="110328" cy="65928"/>
            </a:xfrm>
            <a:custGeom>
              <a:avLst/>
              <a:gdLst>
                <a:gd name="T0" fmla="*/ 11 w 82"/>
                <a:gd name="T1" fmla="*/ 41 h 49"/>
                <a:gd name="T2" fmla="*/ 11 w 82"/>
                <a:gd name="T3" fmla="*/ 41 h 49"/>
                <a:gd name="T4" fmla="*/ 5 w 82"/>
                <a:gd name="T5" fmla="*/ 38 h 49"/>
                <a:gd name="T6" fmla="*/ 2 w 82"/>
                <a:gd name="T7" fmla="*/ 34 h 49"/>
                <a:gd name="T8" fmla="*/ 0 w 82"/>
                <a:gd name="T9" fmla="*/ 28 h 49"/>
                <a:gd name="T10" fmla="*/ 0 w 82"/>
                <a:gd name="T11" fmla="*/ 25 h 49"/>
                <a:gd name="T12" fmla="*/ 0 w 82"/>
                <a:gd name="T13" fmla="*/ 19 h 49"/>
                <a:gd name="T14" fmla="*/ 2 w 82"/>
                <a:gd name="T15" fmla="*/ 15 h 49"/>
                <a:gd name="T16" fmla="*/ 5 w 82"/>
                <a:gd name="T17" fmla="*/ 11 h 49"/>
                <a:gd name="T18" fmla="*/ 11 w 82"/>
                <a:gd name="T19" fmla="*/ 8 h 49"/>
                <a:gd name="T20" fmla="*/ 11 w 82"/>
                <a:gd name="T21" fmla="*/ 8 h 49"/>
                <a:gd name="T22" fmla="*/ 26 w 82"/>
                <a:gd name="T23" fmla="*/ 2 h 49"/>
                <a:gd name="T24" fmla="*/ 41 w 82"/>
                <a:gd name="T25" fmla="*/ 0 h 49"/>
                <a:gd name="T26" fmla="*/ 56 w 82"/>
                <a:gd name="T27" fmla="*/ 2 h 49"/>
                <a:gd name="T28" fmla="*/ 71 w 82"/>
                <a:gd name="T29" fmla="*/ 8 h 49"/>
                <a:gd name="T30" fmla="*/ 71 w 82"/>
                <a:gd name="T31" fmla="*/ 8 h 49"/>
                <a:gd name="T32" fmla="*/ 76 w 82"/>
                <a:gd name="T33" fmla="*/ 11 h 49"/>
                <a:gd name="T34" fmla="*/ 80 w 82"/>
                <a:gd name="T35" fmla="*/ 15 h 49"/>
                <a:gd name="T36" fmla="*/ 82 w 82"/>
                <a:gd name="T37" fmla="*/ 19 h 49"/>
                <a:gd name="T38" fmla="*/ 82 w 82"/>
                <a:gd name="T39" fmla="*/ 25 h 49"/>
                <a:gd name="T40" fmla="*/ 82 w 82"/>
                <a:gd name="T41" fmla="*/ 28 h 49"/>
                <a:gd name="T42" fmla="*/ 80 w 82"/>
                <a:gd name="T43" fmla="*/ 34 h 49"/>
                <a:gd name="T44" fmla="*/ 76 w 82"/>
                <a:gd name="T45" fmla="*/ 38 h 49"/>
                <a:gd name="T46" fmla="*/ 71 w 82"/>
                <a:gd name="T47" fmla="*/ 41 h 49"/>
                <a:gd name="T48" fmla="*/ 71 w 82"/>
                <a:gd name="T49" fmla="*/ 41 h 49"/>
                <a:gd name="T50" fmla="*/ 56 w 82"/>
                <a:gd name="T51" fmla="*/ 47 h 49"/>
                <a:gd name="T52" fmla="*/ 41 w 82"/>
                <a:gd name="T53" fmla="*/ 49 h 49"/>
                <a:gd name="T54" fmla="*/ 26 w 82"/>
                <a:gd name="T55" fmla="*/ 47 h 49"/>
                <a:gd name="T56" fmla="*/ 11 w 82"/>
                <a:gd name="T57"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49">
                  <a:moveTo>
                    <a:pt x="11" y="41"/>
                  </a:moveTo>
                  <a:lnTo>
                    <a:pt x="11" y="41"/>
                  </a:lnTo>
                  <a:lnTo>
                    <a:pt x="5" y="38"/>
                  </a:lnTo>
                  <a:lnTo>
                    <a:pt x="2" y="34"/>
                  </a:lnTo>
                  <a:lnTo>
                    <a:pt x="0" y="28"/>
                  </a:lnTo>
                  <a:lnTo>
                    <a:pt x="0" y="25"/>
                  </a:lnTo>
                  <a:lnTo>
                    <a:pt x="0" y="19"/>
                  </a:lnTo>
                  <a:lnTo>
                    <a:pt x="2" y="15"/>
                  </a:lnTo>
                  <a:lnTo>
                    <a:pt x="5" y="11"/>
                  </a:lnTo>
                  <a:lnTo>
                    <a:pt x="11" y="8"/>
                  </a:lnTo>
                  <a:lnTo>
                    <a:pt x="11" y="8"/>
                  </a:lnTo>
                  <a:lnTo>
                    <a:pt x="26" y="2"/>
                  </a:lnTo>
                  <a:lnTo>
                    <a:pt x="41" y="0"/>
                  </a:lnTo>
                  <a:lnTo>
                    <a:pt x="56" y="2"/>
                  </a:lnTo>
                  <a:lnTo>
                    <a:pt x="71" y="8"/>
                  </a:lnTo>
                  <a:lnTo>
                    <a:pt x="71" y="8"/>
                  </a:lnTo>
                  <a:lnTo>
                    <a:pt x="76" y="11"/>
                  </a:lnTo>
                  <a:lnTo>
                    <a:pt x="80" y="15"/>
                  </a:lnTo>
                  <a:lnTo>
                    <a:pt x="82" y="19"/>
                  </a:lnTo>
                  <a:lnTo>
                    <a:pt x="82" y="25"/>
                  </a:lnTo>
                  <a:lnTo>
                    <a:pt x="82" y="28"/>
                  </a:lnTo>
                  <a:lnTo>
                    <a:pt x="80" y="34"/>
                  </a:lnTo>
                  <a:lnTo>
                    <a:pt x="76" y="38"/>
                  </a:lnTo>
                  <a:lnTo>
                    <a:pt x="71" y="41"/>
                  </a:lnTo>
                  <a:lnTo>
                    <a:pt x="71" y="41"/>
                  </a:lnTo>
                  <a:lnTo>
                    <a:pt x="56" y="47"/>
                  </a:lnTo>
                  <a:lnTo>
                    <a:pt x="41" y="49"/>
                  </a:lnTo>
                  <a:lnTo>
                    <a:pt x="26" y="47"/>
                  </a:lnTo>
                  <a:lnTo>
                    <a:pt x="11" y="41"/>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237"/>
            <p:cNvSpPr>
              <a:spLocks/>
            </p:cNvSpPr>
            <p:nvPr/>
          </p:nvSpPr>
          <p:spPr bwMode="auto">
            <a:xfrm>
              <a:off x="14892762" y="761026"/>
              <a:ext cx="110328" cy="65928"/>
            </a:xfrm>
            <a:custGeom>
              <a:avLst/>
              <a:gdLst>
                <a:gd name="T0" fmla="*/ 11 w 82"/>
                <a:gd name="T1" fmla="*/ 41 h 49"/>
                <a:gd name="T2" fmla="*/ 11 w 82"/>
                <a:gd name="T3" fmla="*/ 41 h 49"/>
                <a:gd name="T4" fmla="*/ 5 w 82"/>
                <a:gd name="T5" fmla="*/ 38 h 49"/>
                <a:gd name="T6" fmla="*/ 2 w 82"/>
                <a:gd name="T7" fmla="*/ 34 h 49"/>
                <a:gd name="T8" fmla="*/ 0 w 82"/>
                <a:gd name="T9" fmla="*/ 28 h 49"/>
                <a:gd name="T10" fmla="*/ 0 w 82"/>
                <a:gd name="T11" fmla="*/ 25 h 49"/>
                <a:gd name="T12" fmla="*/ 0 w 82"/>
                <a:gd name="T13" fmla="*/ 19 h 49"/>
                <a:gd name="T14" fmla="*/ 2 w 82"/>
                <a:gd name="T15" fmla="*/ 15 h 49"/>
                <a:gd name="T16" fmla="*/ 5 w 82"/>
                <a:gd name="T17" fmla="*/ 11 h 49"/>
                <a:gd name="T18" fmla="*/ 11 w 82"/>
                <a:gd name="T19" fmla="*/ 8 h 49"/>
                <a:gd name="T20" fmla="*/ 11 w 82"/>
                <a:gd name="T21" fmla="*/ 8 h 49"/>
                <a:gd name="T22" fmla="*/ 26 w 82"/>
                <a:gd name="T23" fmla="*/ 2 h 49"/>
                <a:gd name="T24" fmla="*/ 41 w 82"/>
                <a:gd name="T25" fmla="*/ 0 h 49"/>
                <a:gd name="T26" fmla="*/ 56 w 82"/>
                <a:gd name="T27" fmla="*/ 2 h 49"/>
                <a:gd name="T28" fmla="*/ 71 w 82"/>
                <a:gd name="T29" fmla="*/ 8 h 49"/>
                <a:gd name="T30" fmla="*/ 71 w 82"/>
                <a:gd name="T31" fmla="*/ 8 h 49"/>
                <a:gd name="T32" fmla="*/ 76 w 82"/>
                <a:gd name="T33" fmla="*/ 11 h 49"/>
                <a:gd name="T34" fmla="*/ 80 w 82"/>
                <a:gd name="T35" fmla="*/ 15 h 49"/>
                <a:gd name="T36" fmla="*/ 82 w 82"/>
                <a:gd name="T37" fmla="*/ 19 h 49"/>
                <a:gd name="T38" fmla="*/ 82 w 82"/>
                <a:gd name="T39" fmla="*/ 25 h 49"/>
                <a:gd name="T40" fmla="*/ 82 w 82"/>
                <a:gd name="T41" fmla="*/ 28 h 49"/>
                <a:gd name="T42" fmla="*/ 80 w 82"/>
                <a:gd name="T43" fmla="*/ 34 h 49"/>
                <a:gd name="T44" fmla="*/ 76 w 82"/>
                <a:gd name="T45" fmla="*/ 38 h 49"/>
                <a:gd name="T46" fmla="*/ 71 w 82"/>
                <a:gd name="T47" fmla="*/ 41 h 49"/>
                <a:gd name="T48" fmla="*/ 71 w 82"/>
                <a:gd name="T49" fmla="*/ 41 h 49"/>
                <a:gd name="T50" fmla="*/ 56 w 82"/>
                <a:gd name="T51" fmla="*/ 47 h 49"/>
                <a:gd name="T52" fmla="*/ 41 w 82"/>
                <a:gd name="T53" fmla="*/ 49 h 49"/>
                <a:gd name="T54" fmla="*/ 26 w 82"/>
                <a:gd name="T55" fmla="*/ 47 h 49"/>
                <a:gd name="T56" fmla="*/ 11 w 82"/>
                <a:gd name="T57"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49">
                  <a:moveTo>
                    <a:pt x="11" y="41"/>
                  </a:moveTo>
                  <a:lnTo>
                    <a:pt x="11" y="41"/>
                  </a:lnTo>
                  <a:lnTo>
                    <a:pt x="5" y="38"/>
                  </a:lnTo>
                  <a:lnTo>
                    <a:pt x="2" y="34"/>
                  </a:lnTo>
                  <a:lnTo>
                    <a:pt x="0" y="28"/>
                  </a:lnTo>
                  <a:lnTo>
                    <a:pt x="0" y="25"/>
                  </a:lnTo>
                  <a:lnTo>
                    <a:pt x="0" y="19"/>
                  </a:lnTo>
                  <a:lnTo>
                    <a:pt x="2" y="15"/>
                  </a:lnTo>
                  <a:lnTo>
                    <a:pt x="5" y="11"/>
                  </a:lnTo>
                  <a:lnTo>
                    <a:pt x="11" y="8"/>
                  </a:lnTo>
                  <a:lnTo>
                    <a:pt x="11" y="8"/>
                  </a:lnTo>
                  <a:lnTo>
                    <a:pt x="26" y="2"/>
                  </a:lnTo>
                  <a:lnTo>
                    <a:pt x="41" y="0"/>
                  </a:lnTo>
                  <a:lnTo>
                    <a:pt x="56" y="2"/>
                  </a:lnTo>
                  <a:lnTo>
                    <a:pt x="71" y="8"/>
                  </a:lnTo>
                  <a:lnTo>
                    <a:pt x="71" y="8"/>
                  </a:lnTo>
                  <a:lnTo>
                    <a:pt x="76" y="11"/>
                  </a:lnTo>
                  <a:lnTo>
                    <a:pt x="80" y="15"/>
                  </a:lnTo>
                  <a:lnTo>
                    <a:pt x="82" y="19"/>
                  </a:lnTo>
                  <a:lnTo>
                    <a:pt x="82" y="25"/>
                  </a:lnTo>
                  <a:lnTo>
                    <a:pt x="82" y="28"/>
                  </a:lnTo>
                  <a:lnTo>
                    <a:pt x="80" y="34"/>
                  </a:lnTo>
                  <a:lnTo>
                    <a:pt x="76" y="38"/>
                  </a:lnTo>
                  <a:lnTo>
                    <a:pt x="71" y="41"/>
                  </a:lnTo>
                  <a:lnTo>
                    <a:pt x="71" y="41"/>
                  </a:lnTo>
                  <a:lnTo>
                    <a:pt x="56" y="47"/>
                  </a:lnTo>
                  <a:lnTo>
                    <a:pt x="41" y="49"/>
                  </a:lnTo>
                  <a:lnTo>
                    <a:pt x="26" y="47"/>
                  </a:lnTo>
                  <a:lnTo>
                    <a:pt x="11"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238"/>
            <p:cNvSpPr>
              <a:spLocks/>
            </p:cNvSpPr>
            <p:nvPr/>
          </p:nvSpPr>
          <p:spPr bwMode="auto">
            <a:xfrm>
              <a:off x="14890071" y="748916"/>
              <a:ext cx="115710" cy="64582"/>
            </a:xfrm>
            <a:custGeom>
              <a:avLst/>
              <a:gdLst>
                <a:gd name="T0" fmla="*/ 13 w 86"/>
                <a:gd name="T1" fmla="*/ 41 h 48"/>
                <a:gd name="T2" fmla="*/ 13 w 86"/>
                <a:gd name="T3" fmla="*/ 41 h 48"/>
                <a:gd name="T4" fmla="*/ 7 w 86"/>
                <a:gd name="T5" fmla="*/ 37 h 48"/>
                <a:gd name="T6" fmla="*/ 4 w 86"/>
                <a:gd name="T7" fmla="*/ 34 h 48"/>
                <a:gd name="T8" fmla="*/ 0 w 86"/>
                <a:gd name="T9" fmla="*/ 28 h 48"/>
                <a:gd name="T10" fmla="*/ 0 w 86"/>
                <a:gd name="T11" fmla="*/ 24 h 48"/>
                <a:gd name="T12" fmla="*/ 0 w 86"/>
                <a:gd name="T13" fmla="*/ 19 h 48"/>
                <a:gd name="T14" fmla="*/ 4 w 86"/>
                <a:gd name="T15" fmla="*/ 15 h 48"/>
                <a:gd name="T16" fmla="*/ 7 w 86"/>
                <a:gd name="T17" fmla="*/ 11 h 48"/>
                <a:gd name="T18" fmla="*/ 13 w 86"/>
                <a:gd name="T19" fmla="*/ 7 h 48"/>
                <a:gd name="T20" fmla="*/ 13 w 86"/>
                <a:gd name="T21" fmla="*/ 7 h 48"/>
                <a:gd name="T22" fmla="*/ 19 w 86"/>
                <a:gd name="T23" fmla="*/ 4 h 48"/>
                <a:gd name="T24" fmla="*/ 26 w 86"/>
                <a:gd name="T25" fmla="*/ 2 h 48"/>
                <a:gd name="T26" fmla="*/ 43 w 86"/>
                <a:gd name="T27" fmla="*/ 0 h 48"/>
                <a:gd name="T28" fmla="*/ 60 w 86"/>
                <a:gd name="T29" fmla="*/ 2 h 48"/>
                <a:gd name="T30" fmla="*/ 67 w 86"/>
                <a:gd name="T31" fmla="*/ 4 h 48"/>
                <a:gd name="T32" fmla="*/ 73 w 86"/>
                <a:gd name="T33" fmla="*/ 7 h 48"/>
                <a:gd name="T34" fmla="*/ 73 w 86"/>
                <a:gd name="T35" fmla="*/ 7 h 48"/>
                <a:gd name="T36" fmla="*/ 78 w 86"/>
                <a:gd name="T37" fmla="*/ 11 h 48"/>
                <a:gd name="T38" fmla="*/ 82 w 86"/>
                <a:gd name="T39" fmla="*/ 15 h 48"/>
                <a:gd name="T40" fmla="*/ 86 w 86"/>
                <a:gd name="T41" fmla="*/ 19 h 48"/>
                <a:gd name="T42" fmla="*/ 86 w 86"/>
                <a:gd name="T43" fmla="*/ 24 h 48"/>
                <a:gd name="T44" fmla="*/ 86 w 86"/>
                <a:gd name="T45" fmla="*/ 28 h 48"/>
                <a:gd name="T46" fmla="*/ 82 w 86"/>
                <a:gd name="T47" fmla="*/ 34 h 48"/>
                <a:gd name="T48" fmla="*/ 78 w 86"/>
                <a:gd name="T49" fmla="*/ 37 h 48"/>
                <a:gd name="T50" fmla="*/ 73 w 86"/>
                <a:gd name="T51" fmla="*/ 41 h 48"/>
                <a:gd name="T52" fmla="*/ 73 w 86"/>
                <a:gd name="T53" fmla="*/ 41 h 48"/>
                <a:gd name="T54" fmla="*/ 67 w 86"/>
                <a:gd name="T55" fmla="*/ 45 h 48"/>
                <a:gd name="T56" fmla="*/ 60 w 86"/>
                <a:gd name="T57" fmla="*/ 47 h 48"/>
                <a:gd name="T58" fmla="*/ 43 w 86"/>
                <a:gd name="T59" fmla="*/ 48 h 48"/>
                <a:gd name="T60" fmla="*/ 26 w 86"/>
                <a:gd name="T61" fmla="*/ 47 h 48"/>
                <a:gd name="T62" fmla="*/ 19 w 86"/>
                <a:gd name="T63" fmla="*/ 45 h 48"/>
                <a:gd name="T64" fmla="*/ 13 w 86"/>
                <a:gd name="T65"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48">
                  <a:moveTo>
                    <a:pt x="13" y="41"/>
                  </a:moveTo>
                  <a:lnTo>
                    <a:pt x="13" y="41"/>
                  </a:lnTo>
                  <a:lnTo>
                    <a:pt x="7" y="37"/>
                  </a:lnTo>
                  <a:lnTo>
                    <a:pt x="4" y="34"/>
                  </a:lnTo>
                  <a:lnTo>
                    <a:pt x="0" y="28"/>
                  </a:lnTo>
                  <a:lnTo>
                    <a:pt x="0" y="24"/>
                  </a:lnTo>
                  <a:lnTo>
                    <a:pt x="0" y="19"/>
                  </a:lnTo>
                  <a:lnTo>
                    <a:pt x="4" y="15"/>
                  </a:lnTo>
                  <a:lnTo>
                    <a:pt x="7" y="11"/>
                  </a:lnTo>
                  <a:lnTo>
                    <a:pt x="13" y="7"/>
                  </a:lnTo>
                  <a:lnTo>
                    <a:pt x="13" y="7"/>
                  </a:lnTo>
                  <a:lnTo>
                    <a:pt x="19" y="4"/>
                  </a:lnTo>
                  <a:lnTo>
                    <a:pt x="26" y="2"/>
                  </a:lnTo>
                  <a:lnTo>
                    <a:pt x="43" y="0"/>
                  </a:lnTo>
                  <a:lnTo>
                    <a:pt x="60" y="2"/>
                  </a:lnTo>
                  <a:lnTo>
                    <a:pt x="67" y="4"/>
                  </a:lnTo>
                  <a:lnTo>
                    <a:pt x="73" y="7"/>
                  </a:lnTo>
                  <a:lnTo>
                    <a:pt x="73" y="7"/>
                  </a:lnTo>
                  <a:lnTo>
                    <a:pt x="78" y="11"/>
                  </a:lnTo>
                  <a:lnTo>
                    <a:pt x="82" y="15"/>
                  </a:lnTo>
                  <a:lnTo>
                    <a:pt x="86" y="19"/>
                  </a:lnTo>
                  <a:lnTo>
                    <a:pt x="86" y="24"/>
                  </a:lnTo>
                  <a:lnTo>
                    <a:pt x="86" y="28"/>
                  </a:lnTo>
                  <a:lnTo>
                    <a:pt x="82" y="34"/>
                  </a:lnTo>
                  <a:lnTo>
                    <a:pt x="78" y="37"/>
                  </a:lnTo>
                  <a:lnTo>
                    <a:pt x="73" y="41"/>
                  </a:lnTo>
                  <a:lnTo>
                    <a:pt x="73" y="41"/>
                  </a:lnTo>
                  <a:lnTo>
                    <a:pt x="67" y="45"/>
                  </a:lnTo>
                  <a:lnTo>
                    <a:pt x="60" y="47"/>
                  </a:lnTo>
                  <a:lnTo>
                    <a:pt x="43" y="48"/>
                  </a:lnTo>
                  <a:lnTo>
                    <a:pt x="26" y="47"/>
                  </a:lnTo>
                  <a:lnTo>
                    <a:pt x="19" y="45"/>
                  </a:lnTo>
                  <a:lnTo>
                    <a:pt x="13" y="41"/>
                  </a:lnTo>
                  <a:close/>
                </a:path>
              </a:pathLst>
            </a:custGeom>
            <a:solidFill>
              <a:srgbClr val="374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239"/>
            <p:cNvSpPr>
              <a:spLocks/>
            </p:cNvSpPr>
            <p:nvPr/>
          </p:nvSpPr>
          <p:spPr bwMode="auto">
            <a:xfrm>
              <a:off x="14890071" y="748916"/>
              <a:ext cx="115710" cy="64582"/>
            </a:xfrm>
            <a:custGeom>
              <a:avLst/>
              <a:gdLst>
                <a:gd name="T0" fmla="*/ 13 w 86"/>
                <a:gd name="T1" fmla="*/ 41 h 48"/>
                <a:gd name="T2" fmla="*/ 13 w 86"/>
                <a:gd name="T3" fmla="*/ 41 h 48"/>
                <a:gd name="T4" fmla="*/ 7 w 86"/>
                <a:gd name="T5" fmla="*/ 37 h 48"/>
                <a:gd name="T6" fmla="*/ 4 w 86"/>
                <a:gd name="T7" fmla="*/ 34 h 48"/>
                <a:gd name="T8" fmla="*/ 0 w 86"/>
                <a:gd name="T9" fmla="*/ 28 h 48"/>
                <a:gd name="T10" fmla="*/ 0 w 86"/>
                <a:gd name="T11" fmla="*/ 24 h 48"/>
                <a:gd name="T12" fmla="*/ 0 w 86"/>
                <a:gd name="T13" fmla="*/ 19 h 48"/>
                <a:gd name="T14" fmla="*/ 4 w 86"/>
                <a:gd name="T15" fmla="*/ 15 h 48"/>
                <a:gd name="T16" fmla="*/ 7 w 86"/>
                <a:gd name="T17" fmla="*/ 11 h 48"/>
                <a:gd name="T18" fmla="*/ 13 w 86"/>
                <a:gd name="T19" fmla="*/ 7 h 48"/>
                <a:gd name="T20" fmla="*/ 13 w 86"/>
                <a:gd name="T21" fmla="*/ 7 h 48"/>
                <a:gd name="T22" fmla="*/ 19 w 86"/>
                <a:gd name="T23" fmla="*/ 4 h 48"/>
                <a:gd name="T24" fmla="*/ 26 w 86"/>
                <a:gd name="T25" fmla="*/ 2 h 48"/>
                <a:gd name="T26" fmla="*/ 43 w 86"/>
                <a:gd name="T27" fmla="*/ 0 h 48"/>
                <a:gd name="T28" fmla="*/ 60 w 86"/>
                <a:gd name="T29" fmla="*/ 2 h 48"/>
                <a:gd name="T30" fmla="*/ 67 w 86"/>
                <a:gd name="T31" fmla="*/ 4 h 48"/>
                <a:gd name="T32" fmla="*/ 73 w 86"/>
                <a:gd name="T33" fmla="*/ 7 h 48"/>
                <a:gd name="T34" fmla="*/ 73 w 86"/>
                <a:gd name="T35" fmla="*/ 7 h 48"/>
                <a:gd name="T36" fmla="*/ 78 w 86"/>
                <a:gd name="T37" fmla="*/ 11 h 48"/>
                <a:gd name="T38" fmla="*/ 82 w 86"/>
                <a:gd name="T39" fmla="*/ 15 h 48"/>
                <a:gd name="T40" fmla="*/ 86 w 86"/>
                <a:gd name="T41" fmla="*/ 19 h 48"/>
                <a:gd name="T42" fmla="*/ 86 w 86"/>
                <a:gd name="T43" fmla="*/ 24 h 48"/>
                <a:gd name="T44" fmla="*/ 86 w 86"/>
                <a:gd name="T45" fmla="*/ 28 h 48"/>
                <a:gd name="T46" fmla="*/ 82 w 86"/>
                <a:gd name="T47" fmla="*/ 34 h 48"/>
                <a:gd name="T48" fmla="*/ 78 w 86"/>
                <a:gd name="T49" fmla="*/ 37 h 48"/>
                <a:gd name="T50" fmla="*/ 73 w 86"/>
                <a:gd name="T51" fmla="*/ 41 h 48"/>
                <a:gd name="T52" fmla="*/ 73 w 86"/>
                <a:gd name="T53" fmla="*/ 41 h 48"/>
                <a:gd name="T54" fmla="*/ 67 w 86"/>
                <a:gd name="T55" fmla="*/ 45 h 48"/>
                <a:gd name="T56" fmla="*/ 60 w 86"/>
                <a:gd name="T57" fmla="*/ 47 h 48"/>
                <a:gd name="T58" fmla="*/ 43 w 86"/>
                <a:gd name="T59" fmla="*/ 48 h 48"/>
                <a:gd name="T60" fmla="*/ 26 w 86"/>
                <a:gd name="T61" fmla="*/ 47 h 48"/>
                <a:gd name="T62" fmla="*/ 19 w 86"/>
                <a:gd name="T63" fmla="*/ 45 h 48"/>
                <a:gd name="T64" fmla="*/ 13 w 86"/>
                <a:gd name="T65"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48">
                  <a:moveTo>
                    <a:pt x="13" y="41"/>
                  </a:moveTo>
                  <a:lnTo>
                    <a:pt x="13" y="41"/>
                  </a:lnTo>
                  <a:lnTo>
                    <a:pt x="7" y="37"/>
                  </a:lnTo>
                  <a:lnTo>
                    <a:pt x="4" y="34"/>
                  </a:lnTo>
                  <a:lnTo>
                    <a:pt x="0" y="28"/>
                  </a:lnTo>
                  <a:lnTo>
                    <a:pt x="0" y="24"/>
                  </a:lnTo>
                  <a:lnTo>
                    <a:pt x="0" y="19"/>
                  </a:lnTo>
                  <a:lnTo>
                    <a:pt x="4" y="15"/>
                  </a:lnTo>
                  <a:lnTo>
                    <a:pt x="7" y="11"/>
                  </a:lnTo>
                  <a:lnTo>
                    <a:pt x="13" y="7"/>
                  </a:lnTo>
                  <a:lnTo>
                    <a:pt x="13" y="7"/>
                  </a:lnTo>
                  <a:lnTo>
                    <a:pt x="19" y="4"/>
                  </a:lnTo>
                  <a:lnTo>
                    <a:pt x="26" y="2"/>
                  </a:lnTo>
                  <a:lnTo>
                    <a:pt x="43" y="0"/>
                  </a:lnTo>
                  <a:lnTo>
                    <a:pt x="60" y="2"/>
                  </a:lnTo>
                  <a:lnTo>
                    <a:pt x="67" y="4"/>
                  </a:lnTo>
                  <a:lnTo>
                    <a:pt x="73" y="7"/>
                  </a:lnTo>
                  <a:lnTo>
                    <a:pt x="73" y="7"/>
                  </a:lnTo>
                  <a:lnTo>
                    <a:pt x="78" y="11"/>
                  </a:lnTo>
                  <a:lnTo>
                    <a:pt x="82" y="15"/>
                  </a:lnTo>
                  <a:lnTo>
                    <a:pt x="86" y="19"/>
                  </a:lnTo>
                  <a:lnTo>
                    <a:pt x="86" y="24"/>
                  </a:lnTo>
                  <a:lnTo>
                    <a:pt x="86" y="28"/>
                  </a:lnTo>
                  <a:lnTo>
                    <a:pt x="82" y="34"/>
                  </a:lnTo>
                  <a:lnTo>
                    <a:pt x="78" y="37"/>
                  </a:lnTo>
                  <a:lnTo>
                    <a:pt x="73" y="41"/>
                  </a:lnTo>
                  <a:lnTo>
                    <a:pt x="73" y="41"/>
                  </a:lnTo>
                  <a:lnTo>
                    <a:pt x="67" y="45"/>
                  </a:lnTo>
                  <a:lnTo>
                    <a:pt x="60" y="47"/>
                  </a:lnTo>
                  <a:lnTo>
                    <a:pt x="43" y="48"/>
                  </a:lnTo>
                  <a:lnTo>
                    <a:pt x="26" y="47"/>
                  </a:lnTo>
                  <a:lnTo>
                    <a:pt x="19" y="45"/>
                  </a:lnTo>
                  <a:lnTo>
                    <a:pt x="13"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240"/>
            <p:cNvSpPr>
              <a:spLocks/>
            </p:cNvSpPr>
            <p:nvPr/>
          </p:nvSpPr>
          <p:spPr bwMode="auto">
            <a:xfrm>
              <a:off x="14890071" y="734116"/>
              <a:ext cx="115710" cy="67273"/>
            </a:xfrm>
            <a:custGeom>
              <a:avLst/>
              <a:gdLst>
                <a:gd name="T0" fmla="*/ 11 w 86"/>
                <a:gd name="T1" fmla="*/ 43 h 50"/>
                <a:gd name="T2" fmla="*/ 11 w 86"/>
                <a:gd name="T3" fmla="*/ 43 h 50"/>
                <a:gd name="T4" fmla="*/ 6 w 86"/>
                <a:gd name="T5" fmla="*/ 39 h 50"/>
                <a:gd name="T6" fmla="*/ 2 w 86"/>
                <a:gd name="T7" fmla="*/ 35 h 50"/>
                <a:gd name="T8" fmla="*/ 0 w 86"/>
                <a:gd name="T9" fmla="*/ 30 h 50"/>
                <a:gd name="T10" fmla="*/ 0 w 86"/>
                <a:gd name="T11" fmla="*/ 26 h 50"/>
                <a:gd name="T12" fmla="*/ 0 w 86"/>
                <a:gd name="T13" fmla="*/ 20 h 50"/>
                <a:gd name="T14" fmla="*/ 2 w 86"/>
                <a:gd name="T15" fmla="*/ 17 h 50"/>
                <a:gd name="T16" fmla="*/ 6 w 86"/>
                <a:gd name="T17" fmla="*/ 11 h 50"/>
                <a:gd name="T18" fmla="*/ 11 w 86"/>
                <a:gd name="T19" fmla="*/ 7 h 50"/>
                <a:gd name="T20" fmla="*/ 11 w 86"/>
                <a:gd name="T21" fmla="*/ 7 h 50"/>
                <a:gd name="T22" fmla="*/ 19 w 86"/>
                <a:gd name="T23" fmla="*/ 4 h 50"/>
                <a:gd name="T24" fmla="*/ 26 w 86"/>
                <a:gd name="T25" fmla="*/ 2 h 50"/>
                <a:gd name="T26" fmla="*/ 43 w 86"/>
                <a:gd name="T27" fmla="*/ 0 h 50"/>
                <a:gd name="T28" fmla="*/ 60 w 86"/>
                <a:gd name="T29" fmla="*/ 2 h 50"/>
                <a:gd name="T30" fmla="*/ 67 w 86"/>
                <a:gd name="T31" fmla="*/ 4 h 50"/>
                <a:gd name="T32" fmla="*/ 75 w 86"/>
                <a:gd name="T33" fmla="*/ 7 h 50"/>
                <a:gd name="T34" fmla="*/ 75 w 86"/>
                <a:gd name="T35" fmla="*/ 7 h 50"/>
                <a:gd name="T36" fmla="*/ 80 w 86"/>
                <a:gd name="T37" fmla="*/ 11 h 50"/>
                <a:gd name="T38" fmla="*/ 84 w 86"/>
                <a:gd name="T39" fmla="*/ 17 h 50"/>
                <a:gd name="T40" fmla="*/ 86 w 86"/>
                <a:gd name="T41" fmla="*/ 20 h 50"/>
                <a:gd name="T42" fmla="*/ 86 w 86"/>
                <a:gd name="T43" fmla="*/ 26 h 50"/>
                <a:gd name="T44" fmla="*/ 86 w 86"/>
                <a:gd name="T45" fmla="*/ 30 h 50"/>
                <a:gd name="T46" fmla="*/ 84 w 86"/>
                <a:gd name="T47" fmla="*/ 35 h 50"/>
                <a:gd name="T48" fmla="*/ 80 w 86"/>
                <a:gd name="T49" fmla="*/ 39 h 50"/>
                <a:gd name="T50" fmla="*/ 75 w 86"/>
                <a:gd name="T51" fmla="*/ 43 h 50"/>
                <a:gd name="T52" fmla="*/ 75 w 86"/>
                <a:gd name="T53" fmla="*/ 43 h 50"/>
                <a:gd name="T54" fmla="*/ 67 w 86"/>
                <a:gd name="T55" fmla="*/ 46 h 50"/>
                <a:gd name="T56" fmla="*/ 60 w 86"/>
                <a:gd name="T57" fmla="*/ 48 h 50"/>
                <a:gd name="T58" fmla="*/ 43 w 86"/>
                <a:gd name="T59" fmla="*/ 50 h 50"/>
                <a:gd name="T60" fmla="*/ 26 w 86"/>
                <a:gd name="T61" fmla="*/ 48 h 50"/>
                <a:gd name="T62" fmla="*/ 19 w 86"/>
                <a:gd name="T63" fmla="*/ 46 h 50"/>
                <a:gd name="T64" fmla="*/ 11 w 86"/>
                <a:gd name="T65"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50">
                  <a:moveTo>
                    <a:pt x="11" y="43"/>
                  </a:moveTo>
                  <a:lnTo>
                    <a:pt x="11" y="43"/>
                  </a:lnTo>
                  <a:lnTo>
                    <a:pt x="6" y="39"/>
                  </a:lnTo>
                  <a:lnTo>
                    <a:pt x="2" y="35"/>
                  </a:lnTo>
                  <a:lnTo>
                    <a:pt x="0" y="30"/>
                  </a:lnTo>
                  <a:lnTo>
                    <a:pt x="0" y="26"/>
                  </a:lnTo>
                  <a:lnTo>
                    <a:pt x="0" y="20"/>
                  </a:lnTo>
                  <a:lnTo>
                    <a:pt x="2" y="17"/>
                  </a:lnTo>
                  <a:lnTo>
                    <a:pt x="6" y="11"/>
                  </a:lnTo>
                  <a:lnTo>
                    <a:pt x="11" y="7"/>
                  </a:lnTo>
                  <a:lnTo>
                    <a:pt x="11" y="7"/>
                  </a:lnTo>
                  <a:lnTo>
                    <a:pt x="19" y="4"/>
                  </a:lnTo>
                  <a:lnTo>
                    <a:pt x="26" y="2"/>
                  </a:lnTo>
                  <a:lnTo>
                    <a:pt x="43" y="0"/>
                  </a:lnTo>
                  <a:lnTo>
                    <a:pt x="60" y="2"/>
                  </a:lnTo>
                  <a:lnTo>
                    <a:pt x="67" y="4"/>
                  </a:lnTo>
                  <a:lnTo>
                    <a:pt x="75" y="7"/>
                  </a:lnTo>
                  <a:lnTo>
                    <a:pt x="75" y="7"/>
                  </a:lnTo>
                  <a:lnTo>
                    <a:pt x="80" y="11"/>
                  </a:lnTo>
                  <a:lnTo>
                    <a:pt x="84" y="17"/>
                  </a:lnTo>
                  <a:lnTo>
                    <a:pt x="86" y="20"/>
                  </a:lnTo>
                  <a:lnTo>
                    <a:pt x="86" y="26"/>
                  </a:lnTo>
                  <a:lnTo>
                    <a:pt x="86" y="30"/>
                  </a:lnTo>
                  <a:lnTo>
                    <a:pt x="84" y="35"/>
                  </a:lnTo>
                  <a:lnTo>
                    <a:pt x="80" y="39"/>
                  </a:lnTo>
                  <a:lnTo>
                    <a:pt x="75" y="43"/>
                  </a:lnTo>
                  <a:lnTo>
                    <a:pt x="75" y="43"/>
                  </a:lnTo>
                  <a:lnTo>
                    <a:pt x="67" y="46"/>
                  </a:lnTo>
                  <a:lnTo>
                    <a:pt x="60" y="48"/>
                  </a:lnTo>
                  <a:lnTo>
                    <a:pt x="43" y="50"/>
                  </a:lnTo>
                  <a:lnTo>
                    <a:pt x="26" y="48"/>
                  </a:lnTo>
                  <a:lnTo>
                    <a:pt x="19" y="46"/>
                  </a:lnTo>
                  <a:lnTo>
                    <a:pt x="11" y="43"/>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241"/>
            <p:cNvSpPr>
              <a:spLocks/>
            </p:cNvSpPr>
            <p:nvPr/>
          </p:nvSpPr>
          <p:spPr bwMode="auto">
            <a:xfrm>
              <a:off x="14890071" y="734116"/>
              <a:ext cx="115710" cy="67273"/>
            </a:xfrm>
            <a:custGeom>
              <a:avLst/>
              <a:gdLst>
                <a:gd name="T0" fmla="*/ 11 w 86"/>
                <a:gd name="T1" fmla="*/ 43 h 50"/>
                <a:gd name="T2" fmla="*/ 11 w 86"/>
                <a:gd name="T3" fmla="*/ 43 h 50"/>
                <a:gd name="T4" fmla="*/ 6 w 86"/>
                <a:gd name="T5" fmla="*/ 39 h 50"/>
                <a:gd name="T6" fmla="*/ 2 w 86"/>
                <a:gd name="T7" fmla="*/ 35 h 50"/>
                <a:gd name="T8" fmla="*/ 0 w 86"/>
                <a:gd name="T9" fmla="*/ 30 h 50"/>
                <a:gd name="T10" fmla="*/ 0 w 86"/>
                <a:gd name="T11" fmla="*/ 26 h 50"/>
                <a:gd name="T12" fmla="*/ 0 w 86"/>
                <a:gd name="T13" fmla="*/ 20 h 50"/>
                <a:gd name="T14" fmla="*/ 2 w 86"/>
                <a:gd name="T15" fmla="*/ 17 h 50"/>
                <a:gd name="T16" fmla="*/ 6 w 86"/>
                <a:gd name="T17" fmla="*/ 11 h 50"/>
                <a:gd name="T18" fmla="*/ 11 w 86"/>
                <a:gd name="T19" fmla="*/ 7 h 50"/>
                <a:gd name="T20" fmla="*/ 11 w 86"/>
                <a:gd name="T21" fmla="*/ 7 h 50"/>
                <a:gd name="T22" fmla="*/ 19 w 86"/>
                <a:gd name="T23" fmla="*/ 4 h 50"/>
                <a:gd name="T24" fmla="*/ 26 w 86"/>
                <a:gd name="T25" fmla="*/ 2 h 50"/>
                <a:gd name="T26" fmla="*/ 43 w 86"/>
                <a:gd name="T27" fmla="*/ 0 h 50"/>
                <a:gd name="T28" fmla="*/ 60 w 86"/>
                <a:gd name="T29" fmla="*/ 2 h 50"/>
                <a:gd name="T30" fmla="*/ 67 w 86"/>
                <a:gd name="T31" fmla="*/ 4 h 50"/>
                <a:gd name="T32" fmla="*/ 75 w 86"/>
                <a:gd name="T33" fmla="*/ 7 h 50"/>
                <a:gd name="T34" fmla="*/ 75 w 86"/>
                <a:gd name="T35" fmla="*/ 7 h 50"/>
                <a:gd name="T36" fmla="*/ 80 w 86"/>
                <a:gd name="T37" fmla="*/ 11 h 50"/>
                <a:gd name="T38" fmla="*/ 84 w 86"/>
                <a:gd name="T39" fmla="*/ 17 h 50"/>
                <a:gd name="T40" fmla="*/ 86 w 86"/>
                <a:gd name="T41" fmla="*/ 20 h 50"/>
                <a:gd name="T42" fmla="*/ 86 w 86"/>
                <a:gd name="T43" fmla="*/ 26 h 50"/>
                <a:gd name="T44" fmla="*/ 86 w 86"/>
                <a:gd name="T45" fmla="*/ 30 h 50"/>
                <a:gd name="T46" fmla="*/ 84 w 86"/>
                <a:gd name="T47" fmla="*/ 35 h 50"/>
                <a:gd name="T48" fmla="*/ 80 w 86"/>
                <a:gd name="T49" fmla="*/ 39 h 50"/>
                <a:gd name="T50" fmla="*/ 75 w 86"/>
                <a:gd name="T51" fmla="*/ 43 h 50"/>
                <a:gd name="T52" fmla="*/ 75 w 86"/>
                <a:gd name="T53" fmla="*/ 43 h 50"/>
                <a:gd name="T54" fmla="*/ 67 w 86"/>
                <a:gd name="T55" fmla="*/ 46 h 50"/>
                <a:gd name="T56" fmla="*/ 60 w 86"/>
                <a:gd name="T57" fmla="*/ 48 h 50"/>
                <a:gd name="T58" fmla="*/ 43 w 86"/>
                <a:gd name="T59" fmla="*/ 50 h 50"/>
                <a:gd name="T60" fmla="*/ 26 w 86"/>
                <a:gd name="T61" fmla="*/ 48 h 50"/>
                <a:gd name="T62" fmla="*/ 19 w 86"/>
                <a:gd name="T63" fmla="*/ 46 h 50"/>
                <a:gd name="T64" fmla="*/ 11 w 86"/>
                <a:gd name="T65"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50">
                  <a:moveTo>
                    <a:pt x="11" y="43"/>
                  </a:moveTo>
                  <a:lnTo>
                    <a:pt x="11" y="43"/>
                  </a:lnTo>
                  <a:lnTo>
                    <a:pt x="6" y="39"/>
                  </a:lnTo>
                  <a:lnTo>
                    <a:pt x="2" y="35"/>
                  </a:lnTo>
                  <a:lnTo>
                    <a:pt x="0" y="30"/>
                  </a:lnTo>
                  <a:lnTo>
                    <a:pt x="0" y="26"/>
                  </a:lnTo>
                  <a:lnTo>
                    <a:pt x="0" y="20"/>
                  </a:lnTo>
                  <a:lnTo>
                    <a:pt x="2" y="17"/>
                  </a:lnTo>
                  <a:lnTo>
                    <a:pt x="6" y="11"/>
                  </a:lnTo>
                  <a:lnTo>
                    <a:pt x="11" y="7"/>
                  </a:lnTo>
                  <a:lnTo>
                    <a:pt x="11" y="7"/>
                  </a:lnTo>
                  <a:lnTo>
                    <a:pt x="19" y="4"/>
                  </a:lnTo>
                  <a:lnTo>
                    <a:pt x="26" y="2"/>
                  </a:lnTo>
                  <a:lnTo>
                    <a:pt x="43" y="0"/>
                  </a:lnTo>
                  <a:lnTo>
                    <a:pt x="60" y="2"/>
                  </a:lnTo>
                  <a:lnTo>
                    <a:pt x="67" y="4"/>
                  </a:lnTo>
                  <a:lnTo>
                    <a:pt x="75" y="7"/>
                  </a:lnTo>
                  <a:lnTo>
                    <a:pt x="75" y="7"/>
                  </a:lnTo>
                  <a:lnTo>
                    <a:pt x="80" y="11"/>
                  </a:lnTo>
                  <a:lnTo>
                    <a:pt x="84" y="17"/>
                  </a:lnTo>
                  <a:lnTo>
                    <a:pt x="86" y="20"/>
                  </a:lnTo>
                  <a:lnTo>
                    <a:pt x="86" y="26"/>
                  </a:lnTo>
                  <a:lnTo>
                    <a:pt x="86" y="30"/>
                  </a:lnTo>
                  <a:lnTo>
                    <a:pt x="84" y="35"/>
                  </a:lnTo>
                  <a:lnTo>
                    <a:pt x="80" y="39"/>
                  </a:lnTo>
                  <a:lnTo>
                    <a:pt x="75" y="43"/>
                  </a:lnTo>
                  <a:lnTo>
                    <a:pt x="75" y="43"/>
                  </a:lnTo>
                  <a:lnTo>
                    <a:pt x="67" y="46"/>
                  </a:lnTo>
                  <a:lnTo>
                    <a:pt x="60" y="48"/>
                  </a:lnTo>
                  <a:lnTo>
                    <a:pt x="43" y="50"/>
                  </a:lnTo>
                  <a:lnTo>
                    <a:pt x="26" y="48"/>
                  </a:lnTo>
                  <a:lnTo>
                    <a:pt x="19" y="46"/>
                  </a:lnTo>
                  <a:lnTo>
                    <a:pt x="11" y="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4" name="Freeform 242"/>
            <p:cNvSpPr>
              <a:spLocks/>
            </p:cNvSpPr>
            <p:nvPr/>
          </p:nvSpPr>
          <p:spPr bwMode="auto">
            <a:xfrm>
              <a:off x="14799925" y="430040"/>
              <a:ext cx="296003" cy="361931"/>
            </a:xfrm>
            <a:custGeom>
              <a:avLst/>
              <a:gdLst>
                <a:gd name="T0" fmla="*/ 110 w 220"/>
                <a:gd name="T1" fmla="*/ 0 h 269"/>
                <a:gd name="T2" fmla="*/ 110 w 220"/>
                <a:gd name="T3" fmla="*/ 0 h 269"/>
                <a:gd name="T4" fmla="*/ 99 w 220"/>
                <a:gd name="T5" fmla="*/ 0 h 269"/>
                <a:gd name="T6" fmla="*/ 87 w 220"/>
                <a:gd name="T7" fmla="*/ 2 h 269"/>
                <a:gd name="T8" fmla="*/ 67 w 220"/>
                <a:gd name="T9" fmla="*/ 9 h 269"/>
                <a:gd name="T10" fmla="*/ 48 w 220"/>
                <a:gd name="T11" fmla="*/ 19 h 269"/>
                <a:gd name="T12" fmla="*/ 31 w 220"/>
                <a:gd name="T13" fmla="*/ 32 h 269"/>
                <a:gd name="T14" fmla="*/ 18 w 220"/>
                <a:gd name="T15" fmla="*/ 49 h 269"/>
                <a:gd name="T16" fmla="*/ 9 w 220"/>
                <a:gd name="T17" fmla="*/ 67 h 269"/>
                <a:gd name="T18" fmla="*/ 2 w 220"/>
                <a:gd name="T19" fmla="*/ 88 h 269"/>
                <a:gd name="T20" fmla="*/ 0 w 220"/>
                <a:gd name="T21" fmla="*/ 99 h 269"/>
                <a:gd name="T22" fmla="*/ 0 w 220"/>
                <a:gd name="T23" fmla="*/ 110 h 269"/>
                <a:gd name="T24" fmla="*/ 0 w 220"/>
                <a:gd name="T25" fmla="*/ 110 h 269"/>
                <a:gd name="T26" fmla="*/ 0 w 220"/>
                <a:gd name="T27" fmla="*/ 125 h 269"/>
                <a:gd name="T28" fmla="*/ 4 w 220"/>
                <a:gd name="T29" fmla="*/ 140 h 269"/>
                <a:gd name="T30" fmla="*/ 7 w 220"/>
                <a:gd name="T31" fmla="*/ 153 h 269"/>
                <a:gd name="T32" fmla="*/ 11 w 220"/>
                <a:gd name="T33" fmla="*/ 164 h 269"/>
                <a:gd name="T34" fmla="*/ 17 w 220"/>
                <a:gd name="T35" fmla="*/ 174 h 269"/>
                <a:gd name="T36" fmla="*/ 22 w 220"/>
                <a:gd name="T37" fmla="*/ 183 h 269"/>
                <a:gd name="T38" fmla="*/ 35 w 220"/>
                <a:gd name="T39" fmla="*/ 198 h 269"/>
                <a:gd name="T40" fmla="*/ 61 w 220"/>
                <a:gd name="T41" fmla="*/ 224 h 269"/>
                <a:gd name="T42" fmla="*/ 69 w 220"/>
                <a:gd name="T43" fmla="*/ 235 h 269"/>
                <a:gd name="T44" fmla="*/ 71 w 220"/>
                <a:gd name="T45" fmla="*/ 241 h 269"/>
                <a:gd name="T46" fmla="*/ 73 w 220"/>
                <a:gd name="T47" fmla="*/ 248 h 269"/>
                <a:gd name="T48" fmla="*/ 73 w 220"/>
                <a:gd name="T49" fmla="*/ 248 h 269"/>
                <a:gd name="T50" fmla="*/ 73 w 220"/>
                <a:gd name="T51" fmla="*/ 252 h 269"/>
                <a:gd name="T52" fmla="*/ 74 w 220"/>
                <a:gd name="T53" fmla="*/ 256 h 269"/>
                <a:gd name="T54" fmla="*/ 78 w 220"/>
                <a:gd name="T55" fmla="*/ 259 h 269"/>
                <a:gd name="T56" fmla="*/ 84 w 220"/>
                <a:gd name="T57" fmla="*/ 263 h 269"/>
                <a:gd name="T58" fmla="*/ 84 w 220"/>
                <a:gd name="T59" fmla="*/ 263 h 269"/>
                <a:gd name="T60" fmla="*/ 95 w 220"/>
                <a:gd name="T61" fmla="*/ 267 h 269"/>
                <a:gd name="T62" fmla="*/ 110 w 220"/>
                <a:gd name="T63" fmla="*/ 269 h 269"/>
                <a:gd name="T64" fmla="*/ 125 w 220"/>
                <a:gd name="T65" fmla="*/ 267 h 269"/>
                <a:gd name="T66" fmla="*/ 136 w 220"/>
                <a:gd name="T67" fmla="*/ 263 h 269"/>
                <a:gd name="T68" fmla="*/ 136 w 220"/>
                <a:gd name="T69" fmla="*/ 263 h 269"/>
                <a:gd name="T70" fmla="*/ 142 w 220"/>
                <a:gd name="T71" fmla="*/ 259 h 269"/>
                <a:gd name="T72" fmla="*/ 145 w 220"/>
                <a:gd name="T73" fmla="*/ 256 h 269"/>
                <a:gd name="T74" fmla="*/ 147 w 220"/>
                <a:gd name="T75" fmla="*/ 252 h 269"/>
                <a:gd name="T76" fmla="*/ 147 w 220"/>
                <a:gd name="T77" fmla="*/ 248 h 269"/>
                <a:gd name="T78" fmla="*/ 147 w 220"/>
                <a:gd name="T79" fmla="*/ 248 h 269"/>
                <a:gd name="T80" fmla="*/ 149 w 220"/>
                <a:gd name="T81" fmla="*/ 241 h 269"/>
                <a:gd name="T82" fmla="*/ 151 w 220"/>
                <a:gd name="T83" fmla="*/ 235 h 269"/>
                <a:gd name="T84" fmla="*/ 158 w 220"/>
                <a:gd name="T85" fmla="*/ 224 h 269"/>
                <a:gd name="T86" fmla="*/ 184 w 220"/>
                <a:gd name="T87" fmla="*/ 198 h 269"/>
                <a:gd name="T88" fmla="*/ 198 w 220"/>
                <a:gd name="T89" fmla="*/ 183 h 269"/>
                <a:gd name="T90" fmla="*/ 203 w 220"/>
                <a:gd name="T91" fmla="*/ 174 h 269"/>
                <a:gd name="T92" fmla="*/ 209 w 220"/>
                <a:gd name="T93" fmla="*/ 164 h 269"/>
                <a:gd name="T94" fmla="*/ 212 w 220"/>
                <a:gd name="T95" fmla="*/ 153 h 269"/>
                <a:gd name="T96" fmla="*/ 216 w 220"/>
                <a:gd name="T97" fmla="*/ 140 h 269"/>
                <a:gd name="T98" fmla="*/ 220 w 220"/>
                <a:gd name="T99" fmla="*/ 125 h 269"/>
                <a:gd name="T100" fmla="*/ 220 w 220"/>
                <a:gd name="T101" fmla="*/ 110 h 269"/>
                <a:gd name="T102" fmla="*/ 220 w 220"/>
                <a:gd name="T103" fmla="*/ 110 h 269"/>
                <a:gd name="T104" fmla="*/ 220 w 220"/>
                <a:gd name="T105" fmla="*/ 99 h 269"/>
                <a:gd name="T106" fmla="*/ 218 w 220"/>
                <a:gd name="T107" fmla="*/ 88 h 269"/>
                <a:gd name="T108" fmla="*/ 211 w 220"/>
                <a:gd name="T109" fmla="*/ 67 h 269"/>
                <a:gd name="T110" fmla="*/ 201 w 220"/>
                <a:gd name="T111" fmla="*/ 49 h 269"/>
                <a:gd name="T112" fmla="*/ 188 w 220"/>
                <a:gd name="T113" fmla="*/ 32 h 269"/>
                <a:gd name="T114" fmla="*/ 171 w 220"/>
                <a:gd name="T115" fmla="*/ 19 h 269"/>
                <a:gd name="T116" fmla="*/ 153 w 220"/>
                <a:gd name="T117" fmla="*/ 9 h 269"/>
                <a:gd name="T118" fmla="*/ 132 w 220"/>
                <a:gd name="T119" fmla="*/ 2 h 269"/>
                <a:gd name="T120" fmla="*/ 121 w 220"/>
                <a:gd name="T121" fmla="*/ 0 h 269"/>
                <a:gd name="T122" fmla="*/ 110 w 220"/>
                <a:gd name="T12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0" h="269">
                  <a:moveTo>
                    <a:pt x="110" y="0"/>
                  </a:moveTo>
                  <a:lnTo>
                    <a:pt x="110" y="0"/>
                  </a:lnTo>
                  <a:lnTo>
                    <a:pt x="99" y="0"/>
                  </a:lnTo>
                  <a:lnTo>
                    <a:pt x="87" y="2"/>
                  </a:lnTo>
                  <a:lnTo>
                    <a:pt x="67" y="9"/>
                  </a:lnTo>
                  <a:lnTo>
                    <a:pt x="48" y="19"/>
                  </a:lnTo>
                  <a:lnTo>
                    <a:pt x="31" y="32"/>
                  </a:lnTo>
                  <a:lnTo>
                    <a:pt x="18" y="49"/>
                  </a:lnTo>
                  <a:lnTo>
                    <a:pt x="9" y="67"/>
                  </a:lnTo>
                  <a:lnTo>
                    <a:pt x="2" y="88"/>
                  </a:lnTo>
                  <a:lnTo>
                    <a:pt x="0" y="99"/>
                  </a:lnTo>
                  <a:lnTo>
                    <a:pt x="0" y="110"/>
                  </a:lnTo>
                  <a:lnTo>
                    <a:pt x="0" y="110"/>
                  </a:lnTo>
                  <a:lnTo>
                    <a:pt x="0" y="125"/>
                  </a:lnTo>
                  <a:lnTo>
                    <a:pt x="4" y="140"/>
                  </a:lnTo>
                  <a:lnTo>
                    <a:pt x="7" y="153"/>
                  </a:lnTo>
                  <a:lnTo>
                    <a:pt x="11" y="164"/>
                  </a:lnTo>
                  <a:lnTo>
                    <a:pt x="17" y="174"/>
                  </a:lnTo>
                  <a:lnTo>
                    <a:pt x="22" y="183"/>
                  </a:lnTo>
                  <a:lnTo>
                    <a:pt x="35" y="198"/>
                  </a:lnTo>
                  <a:lnTo>
                    <a:pt x="61" y="224"/>
                  </a:lnTo>
                  <a:lnTo>
                    <a:pt x="69" y="235"/>
                  </a:lnTo>
                  <a:lnTo>
                    <a:pt x="71" y="241"/>
                  </a:lnTo>
                  <a:lnTo>
                    <a:pt x="73" y="248"/>
                  </a:lnTo>
                  <a:lnTo>
                    <a:pt x="73" y="248"/>
                  </a:lnTo>
                  <a:lnTo>
                    <a:pt x="73" y="252"/>
                  </a:lnTo>
                  <a:lnTo>
                    <a:pt x="74" y="256"/>
                  </a:lnTo>
                  <a:lnTo>
                    <a:pt x="78" y="259"/>
                  </a:lnTo>
                  <a:lnTo>
                    <a:pt x="84" y="263"/>
                  </a:lnTo>
                  <a:lnTo>
                    <a:pt x="84" y="263"/>
                  </a:lnTo>
                  <a:lnTo>
                    <a:pt x="95" y="267"/>
                  </a:lnTo>
                  <a:lnTo>
                    <a:pt x="110" y="269"/>
                  </a:lnTo>
                  <a:lnTo>
                    <a:pt x="125" y="267"/>
                  </a:lnTo>
                  <a:lnTo>
                    <a:pt x="136" y="263"/>
                  </a:lnTo>
                  <a:lnTo>
                    <a:pt x="136" y="263"/>
                  </a:lnTo>
                  <a:lnTo>
                    <a:pt x="142" y="259"/>
                  </a:lnTo>
                  <a:lnTo>
                    <a:pt x="145" y="256"/>
                  </a:lnTo>
                  <a:lnTo>
                    <a:pt x="147" y="252"/>
                  </a:lnTo>
                  <a:lnTo>
                    <a:pt x="147" y="248"/>
                  </a:lnTo>
                  <a:lnTo>
                    <a:pt x="147" y="248"/>
                  </a:lnTo>
                  <a:lnTo>
                    <a:pt x="149" y="241"/>
                  </a:lnTo>
                  <a:lnTo>
                    <a:pt x="151" y="235"/>
                  </a:lnTo>
                  <a:lnTo>
                    <a:pt x="158" y="224"/>
                  </a:lnTo>
                  <a:lnTo>
                    <a:pt x="184" y="198"/>
                  </a:lnTo>
                  <a:lnTo>
                    <a:pt x="198" y="183"/>
                  </a:lnTo>
                  <a:lnTo>
                    <a:pt x="203" y="174"/>
                  </a:lnTo>
                  <a:lnTo>
                    <a:pt x="209" y="164"/>
                  </a:lnTo>
                  <a:lnTo>
                    <a:pt x="212" y="153"/>
                  </a:lnTo>
                  <a:lnTo>
                    <a:pt x="216" y="140"/>
                  </a:lnTo>
                  <a:lnTo>
                    <a:pt x="220" y="125"/>
                  </a:lnTo>
                  <a:lnTo>
                    <a:pt x="220" y="110"/>
                  </a:lnTo>
                  <a:lnTo>
                    <a:pt x="220" y="110"/>
                  </a:lnTo>
                  <a:lnTo>
                    <a:pt x="220" y="99"/>
                  </a:lnTo>
                  <a:lnTo>
                    <a:pt x="218" y="88"/>
                  </a:lnTo>
                  <a:lnTo>
                    <a:pt x="211" y="67"/>
                  </a:lnTo>
                  <a:lnTo>
                    <a:pt x="201" y="49"/>
                  </a:lnTo>
                  <a:lnTo>
                    <a:pt x="188" y="32"/>
                  </a:lnTo>
                  <a:lnTo>
                    <a:pt x="171" y="19"/>
                  </a:lnTo>
                  <a:lnTo>
                    <a:pt x="153" y="9"/>
                  </a:lnTo>
                  <a:lnTo>
                    <a:pt x="132" y="2"/>
                  </a:lnTo>
                  <a:lnTo>
                    <a:pt x="121" y="0"/>
                  </a:lnTo>
                  <a:lnTo>
                    <a:pt x="110" y="0"/>
                  </a:lnTo>
                  <a:close/>
                </a:path>
              </a:pathLst>
            </a:custGeom>
            <a:solidFill>
              <a:srgbClr val="27D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243"/>
            <p:cNvSpPr>
              <a:spLocks/>
            </p:cNvSpPr>
            <p:nvPr/>
          </p:nvSpPr>
          <p:spPr bwMode="auto">
            <a:xfrm>
              <a:off x="14799925" y="430040"/>
              <a:ext cx="296003" cy="361931"/>
            </a:xfrm>
            <a:custGeom>
              <a:avLst/>
              <a:gdLst>
                <a:gd name="T0" fmla="*/ 110 w 220"/>
                <a:gd name="T1" fmla="*/ 0 h 269"/>
                <a:gd name="T2" fmla="*/ 110 w 220"/>
                <a:gd name="T3" fmla="*/ 0 h 269"/>
                <a:gd name="T4" fmla="*/ 99 w 220"/>
                <a:gd name="T5" fmla="*/ 0 h 269"/>
                <a:gd name="T6" fmla="*/ 87 w 220"/>
                <a:gd name="T7" fmla="*/ 2 h 269"/>
                <a:gd name="T8" fmla="*/ 67 w 220"/>
                <a:gd name="T9" fmla="*/ 9 h 269"/>
                <a:gd name="T10" fmla="*/ 48 w 220"/>
                <a:gd name="T11" fmla="*/ 19 h 269"/>
                <a:gd name="T12" fmla="*/ 31 w 220"/>
                <a:gd name="T13" fmla="*/ 32 h 269"/>
                <a:gd name="T14" fmla="*/ 18 w 220"/>
                <a:gd name="T15" fmla="*/ 49 h 269"/>
                <a:gd name="T16" fmla="*/ 9 w 220"/>
                <a:gd name="T17" fmla="*/ 67 h 269"/>
                <a:gd name="T18" fmla="*/ 2 w 220"/>
                <a:gd name="T19" fmla="*/ 88 h 269"/>
                <a:gd name="T20" fmla="*/ 0 w 220"/>
                <a:gd name="T21" fmla="*/ 99 h 269"/>
                <a:gd name="T22" fmla="*/ 0 w 220"/>
                <a:gd name="T23" fmla="*/ 110 h 269"/>
                <a:gd name="T24" fmla="*/ 0 w 220"/>
                <a:gd name="T25" fmla="*/ 110 h 269"/>
                <a:gd name="T26" fmla="*/ 0 w 220"/>
                <a:gd name="T27" fmla="*/ 125 h 269"/>
                <a:gd name="T28" fmla="*/ 4 w 220"/>
                <a:gd name="T29" fmla="*/ 140 h 269"/>
                <a:gd name="T30" fmla="*/ 7 w 220"/>
                <a:gd name="T31" fmla="*/ 153 h 269"/>
                <a:gd name="T32" fmla="*/ 11 w 220"/>
                <a:gd name="T33" fmla="*/ 164 h 269"/>
                <a:gd name="T34" fmla="*/ 17 w 220"/>
                <a:gd name="T35" fmla="*/ 174 h 269"/>
                <a:gd name="T36" fmla="*/ 22 w 220"/>
                <a:gd name="T37" fmla="*/ 183 h 269"/>
                <a:gd name="T38" fmla="*/ 35 w 220"/>
                <a:gd name="T39" fmla="*/ 198 h 269"/>
                <a:gd name="T40" fmla="*/ 61 w 220"/>
                <a:gd name="T41" fmla="*/ 224 h 269"/>
                <a:gd name="T42" fmla="*/ 69 w 220"/>
                <a:gd name="T43" fmla="*/ 235 h 269"/>
                <a:gd name="T44" fmla="*/ 71 w 220"/>
                <a:gd name="T45" fmla="*/ 241 h 269"/>
                <a:gd name="T46" fmla="*/ 73 w 220"/>
                <a:gd name="T47" fmla="*/ 248 h 269"/>
                <a:gd name="T48" fmla="*/ 73 w 220"/>
                <a:gd name="T49" fmla="*/ 248 h 269"/>
                <a:gd name="T50" fmla="*/ 73 w 220"/>
                <a:gd name="T51" fmla="*/ 252 h 269"/>
                <a:gd name="T52" fmla="*/ 74 w 220"/>
                <a:gd name="T53" fmla="*/ 256 h 269"/>
                <a:gd name="T54" fmla="*/ 78 w 220"/>
                <a:gd name="T55" fmla="*/ 259 h 269"/>
                <a:gd name="T56" fmla="*/ 84 w 220"/>
                <a:gd name="T57" fmla="*/ 263 h 269"/>
                <a:gd name="T58" fmla="*/ 84 w 220"/>
                <a:gd name="T59" fmla="*/ 263 h 269"/>
                <a:gd name="T60" fmla="*/ 95 w 220"/>
                <a:gd name="T61" fmla="*/ 267 h 269"/>
                <a:gd name="T62" fmla="*/ 110 w 220"/>
                <a:gd name="T63" fmla="*/ 269 h 269"/>
                <a:gd name="T64" fmla="*/ 125 w 220"/>
                <a:gd name="T65" fmla="*/ 267 h 269"/>
                <a:gd name="T66" fmla="*/ 136 w 220"/>
                <a:gd name="T67" fmla="*/ 263 h 269"/>
                <a:gd name="T68" fmla="*/ 136 w 220"/>
                <a:gd name="T69" fmla="*/ 263 h 269"/>
                <a:gd name="T70" fmla="*/ 142 w 220"/>
                <a:gd name="T71" fmla="*/ 259 h 269"/>
                <a:gd name="T72" fmla="*/ 145 w 220"/>
                <a:gd name="T73" fmla="*/ 256 h 269"/>
                <a:gd name="T74" fmla="*/ 147 w 220"/>
                <a:gd name="T75" fmla="*/ 252 h 269"/>
                <a:gd name="T76" fmla="*/ 147 w 220"/>
                <a:gd name="T77" fmla="*/ 248 h 269"/>
                <a:gd name="T78" fmla="*/ 147 w 220"/>
                <a:gd name="T79" fmla="*/ 248 h 269"/>
                <a:gd name="T80" fmla="*/ 149 w 220"/>
                <a:gd name="T81" fmla="*/ 241 h 269"/>
                <a:gd name="T82" fmla="*/ 151 w 220"/>
                <a:gd name="T83" fmla="*/ 235 h 269"/>
                <a:gd name="T84" fmla="*/ 158 w 220"/>
                <a:gd name="T85" fmla="*/ 224 h 269"/>
                <a:gd name="T86" fmla="*/ 184 w 220"/>
                <a:gd name="T87" fmla="*/ 198 h 269"/>
                <a:gd name="T88" fmla="*/ 198 w 220"/>
                <a:gd name="T89" fmla="*/ 183 h 269"/>
                <a:gd name="T90" fmla="*/ 203 w 220"/>
                <a:gd name="T91" fmla="*/ 174 h 269"/>
                <a:gd name="T92" fmla="*/ 209 w 220"/>
                <a:gd name="T93" fmla="*/ 164 h 269"/>
                <a:gd name="T94" fmla="*/ 212 w 220"/>
                <a:gd name="T95" fmla="*/ 153 h 269"/>
                <a:gd name="T96" fmla="*/ 216 w 220"/>
                <a:gd name="T97" fmla="*/ 140 h 269"/>
                <a:gd name="T98" fmla="*/ 220 w 220"/>
                <a:gd name="T99" fmla="*/ 125 h 269"/>
                <a:gd name="T100" fmla="*/ 220 w 220"/>
                <a:gd name="T101" fmla="*/ 110 h 269"/>
                <a:gd name="T102" fmla="*/ 220 w 220"/>
                <a:gd name="T103" fmla="*/ 110 h 269"/>
                <a:gd name="T104" fmla="*/ 220 w 220"/>
                <a:gd name="T105" fmla="*/ 99 h 269"/>
                <a:gd name="T106" fmla="*/ 218 w 220"/>
                <a:gd name="T107" fmla="*/ 88 h 269"/>
                <a:gd name="T108" fmla="*/ 211 w 220"/>
                <a:gd name="T109" fmla="*/ 67 h 269"/>
                <a:gd name="T110" fmla="*/ 201 w 220"/>
                <a:gd name="T111" fmla="*/ 49 h 269"/>
                <a:gd name="T112" fmla="*/ 188 w 220"/>
                <a:gd name="T113" fmla="*/ 32 h 269"/>
                <a:gd name="T114" fmla="*/ 171 w 220"/>
                <a:gd name="T115" fmla="*/ 19 h 269"/>
                <a:gd name="T116" fmla="*/ 153 w 220"/>
                <a:gd name="T117" fmla="*/ 9 h 269"/>
                <a:gd name="T118" fmla="*/ 132 w 220"/>
                <a:gd name="T119" fmla="*/ 2 h 269"/>
                <a:gd name="T120" fmla="*/ 121 w 220"/>
                <a:gd name="T121" fmla="*/ 0 h 269"/>
                <a:gd name="T122" fmla="*/ 110 w 220"/>
                <a:gd name="T12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0" h="269">
                  <a:moveTo>
                    <a:pt x="110" y="0"/>
                  </a:moveTo>
                  <a:lnTo>
                    <a:pt x="110" y="0"/>
                  </a:lnTo>
                  <a:lnTo>
                    <a:pt x="99" y="0"/>
                  </a:lnTo>
                  <a:lnTo>
                    <a:pt x="87" y="2"/>
                  </a:lnTo>
                  <a:lnTo>
                    <a:pt x="67" y="9"/>
                  </a:lnTo>
                  <a:lnTo>
                    <a:pt x="48" y="19"/>
                  </a:lnTo>
                  <a:lnTo>
                    <a:pt x="31" y="32"/>
                  </a:lnTo>
                  <a:lnTo>
                    <a:pt x="18" y="49"/>
                  </a:lnTo>
                  <a:lnTo>
                    <a:pt x="9" y="67"/>
                  </a:lnTo>
                  <a:lnTo>
                    <a:pt x="2" y="88"/>
                  </a:lnTo>
                  <a:lnTo>
                    <a:pt x="0" y="99"/>
                  </a:lnTo>
                  <a:lnTo>
                    <a:pt x="0" y="110"/>
                  </a:lnTo>
                  <a:lnTo>
                    <a:pt x="0" y="110"/>
                  </a:lnTo>
                  <a:lnTo>
                    <a:pt x="0" y="125"/>
                  </a:lnTo>
                  <a:lnTo>
                    <a:pt x="4" y="140"/>
                  </a:lnTo>
                  <a:lnTo>
                    <a:pt x="7" y="153"/>
                  </a:lnTo>
                  <a:lnTo>
                    <a:pt x="11" y="164"/>
                  </a:lnTo>
                  <a:lnTo>
                    <a:pt x="17" y="174"/>
                  </a:lnTo>
                  <a:lnTo>
                    <a:pt x="22" y="183"/>
                  </a:lnTo>
                  <a:lnTo>
                    <a:pt x="35" y="198"/>
                  </a:lnTo>
                  <a:lnTo>
                    <a:pt x="61" y="224"/>
                  </a:lnTo>
                  <a:lnTo>
                    <a:pt x="69" y="235"/>
                  </a:lnTo>
                  <a:lnTo>
                    <a:pt x="71" y="241"/>
                  </a:lnTo>
                  <a:lnTo>
                    <a:pt x="73" y="248"/>
                  </a:lnTo>
                  <a:lnTo>
                    <a:pt x="73" y="248"/>
                  </a:lnTo>
                  <a:lnTo>
                    <a:pt x="73" y="252"/>
                  </a:lnTo>
                  <a:lnTo>
                    <a:pt x="74" y="256"/>
                  </a:lnTo>
                  <a:lnTo>
                    <a:pt x="78" y="259"/>
                  </a:lnTo>
                  <a:lnTo>
                    <a:pt x="84" y="263"/>
                  </a:lnTo>
                  <a:lnTo>
                    <a:pt x="84" y="263"/>
                  </a:lnTo>
                  <a:lnTo>
                    <a:pt x="95" y="267"/>
                  </a:lnTo>
                  <a:lnTo>
                    <a:pt x="110" y="269"/>
                  </a:lnTo>
                  <a:lnTo>
                    <a:pt x="125" y="267"/>
                  </a:lnTo>
                  <a:lnTo>
                    <a:pt x="136" y="263"/>
                  </a:lnTo>
                  <a:lnTo>
                    <a:pt x="136" y="263"/>
                  </a:lnTo>
                  <a:lnTo>
                    <a:pt x="142" y="259"/>
                  </a:lnTo>
                  <a:lnTo>
                    <a:pt x="145" y="256"/>
                  </a:lnTo>
                  <a:lnTo>
                    <a:pt x="147" y="252"/>
                  </a:lnTo>
                  <a:lnTo>
                    <a:pt x="147" y="248"/>
                  </a:lnTo>
                  <a:lnTo>
                    <a:pt x="147" y="248"/>
                  </a:lnTo>
                  <a:lnTo>
                    <a:pt x="149" y="241"/>
                  </a:lnTo>
                  <a:lnTo>
                    <a:pt x="151" y="235"/>
                  </a:lnTo>
                  <a:lnTo>
                    <a:pt x="158" y="224"/>
                  </a:lnTo>
                  <a:lnTo>
                    <a:pt x="184" y="198"/>
                  </a:lnTo>
                  <a:lnTo>
                    <a:pt x="198" y="183"/>
                  </a:lnTo>
                  <a:lnTo>
                    <a:pt x="203" y="174"/>
                  </a:lnTo>
                  <a:lnTo>
                    <a:pt x="209" y="164"/>
                  </a:lnTo>
                  <a:lnTo>
                    <a:pt x="212" y="153"/>
                  </a:lnTo>
                  <a:lnTo>
                    <a:pt x="216" y="140"/>
                  </a:lnTo>
                  <a:lnTo>
                    <a:pt x="220" y="125"/>
                  </a:lnTo>
                  <a:lnTo>
                    <a:pt x="220" y="110"/>
                  </a:lnTo>
                  <a:lnTo>
                    <a:pt x="220" y="110"/>
                  </a:lnTo>
                  <a:lnTo>
                    <a:pt x="220" y="99"/>
                  </a:lnTo>
                  <a:lnTo>
                    <a:pt x="218" y="88"/>
                  </a:lnTo>
                  <a:lnTo>
                    <a:pt x="211" y="67"/>
                  </a:lnTo>
                  <a:lnTo>
                    <a:pt x="201" y="49"/>
                  </a:lnTo>
                  <a:lnTo>
                    <a:pt x="188" y="32"/>
                  </a:lnTo>
                  <a:lnTo>
                    <a:pt x="171" y="19"/>
                  </a:lnTo>
                  <a:lnTo>
                    <a:pt x="153" y="9"/>
                  </a:lnTo>
                  <a:lnTo>
                    <a:pt x="132" y="2"/>
                  </a:lnTo>
                  <a:lnTo>
                    <a:pt x="121" y="0"/>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244"/>
            <p:cNvSpPr>
              <a:spLocks/>
            </p:cNvSpPr>
            <p:nvPr/>
          </p:nvSpPr>
          <p:spPr bwMode="auto">
            <a:xfrm>
              <a:off x="14910253" y="739498"/>
              <a:ext cx="75346" cy="44400"/>
            </a:xfrm>
            <a:custGeom>
              <a:avLst/>
              <a:gdLst>
                <a:gd name="T0" fmla="*/ 28 w 56"/>
                <a:gd name="T1" fmla="*/ 0 h 33"/>
                <a:gd name="T2" fmla="*/ 28 w 56"/>
                <a:gd name="T3" fmla="*/ 0 h 33"/>
                <a:gd name="T4" fmla="*/ 17 w 56"/>
                <a:gd name="T5" fmla="*/ 1 h 33"/>
                <a:gd name="T6" fmla="*/ 7 w 56"/>
                <a:gd name="T7" fmla="*/ 5 h 33"/>
                <a:gd name="T8" fmla="*/ 7 w 56"/>
                <a:gd name="T9" fmla="*/ 5 h 33"/>
                <a:gd name="T10" fmla="*/ 2 w 56"/>
                <a:gd name="T11" fmla="*/ 11 h 33"/>
                <a:gd name="T12" fmla="*/ 0 w 56"/>
                <a:gd name="T13" fmla="*/ 16 h 33"/>
                <a:gd name="T14" fmla="*/ 2 w 56"/>
                <a:gd name="T15" fmla="*/ 22 h 33"/>
                <a:gd name="T16" fmla="*/ 7 w 56"/>
                <a:gd name="T17" fmla="*/ 27 h 33"/>
                <a:gd name="T18" fmla="*/ 7 w 56"/>
                <a:gd name="T19" fmla="*/ 27 h 33"/>
                <a:gd name="T20" fmla="*/ 17 w 56"/>
                <a:gd name="T21" fmla="*/ 31 h 33"/>
                <a:gd name="T22" fmla="*/ 28 w 56"/>
                <a:gd name="T23" fmla="*/ 33 h 33"/>
                <a:gd name="T24" fmla="*/ 28 w 56"/>
                <a:gd name="T25" fmla="*/ 33 h 33"/>
                <a:gd name="T26" fmla="*/ 39 w 56"/>
                <a:gd name="T27" fmla="*/ 31 h 33"/>
                <a:gd name="T28" fmla="*/ 48 w 56"/>
                <a:gd name="T29" fmla="*/ 27 h 33"/>
                <a:gd name="T30" fmla="*/ 48 w 56"/>
                <a:gd name="T31" fmla="*/ 27 h 33"/>
                <a:gd name="T32" fmla="*/ 54 w 56"/>
                <a:gd name="T33" fmla="*/ 22 h 33"/>
                <a:gd name="T34" fmla="*/ 56 w 56"/>
                <a:gd name="T35" fmla="*/ 16 h 33"/>
                <a:gd name="T36" fmla="*/ 54 w 56"/>
                <a:gd name="T37" fmla="*/ 11 h 33"/>
                <a:gd name="T38" fmla="*/ 48 w 56"/>
                <a:gd name="T39" fmla="*/ 5 h 33"/>
                <a:gd name="T40" fmla="*/ 48 w 56"/>
                <a:gd name="T41" fmla="*/ 5 h 33"/>
                <a:gd name="T42" fmla="*/ 39 w 56"/>
                <a:gd name="T43" fmla="*/ 1 h 33"/>
                <a:gd name="T44" fmla="*/ 28 w 56"/>
                <a:gd name="T4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33">
                  <a:moveTo>
                    <a:pt x="28" y="0"/>
                  </a:moveTo>
                  <a:lnTo>
                    <a:pt x="28" y="0"/>
                  </a:lnTo>
                  <a:lnTo>
                    <a:pt x="17" y="1"/>
                  </a:lnTo>
                  <a:lnTo>
                    <a:pt x="7" y="5"/>
                  </a:lnTo>
                  <a:lnTo>
                    <a:pt x="7" y="5"/>
                  </a:lnTo>
                  <a:lnTo>
                    <a:pt x="2" y="11"/>
                  </a:lnTo>
                  <a:lnTo>
                    <a:pt x="0" y="16"/>
                  </a:lnTo>
                  <a:lnTo>
                    <a:pt x="2" y="22"/>
                  </a:lnTo>
                  <a:lnTo>
                    <a:pt x="7" y="27"/>
                  </a:lnTo>
                  <a:lnTo>
                    <a:pt x="7" y="27"/>
                  </a:lnTo>
                  <a:lnTo>
                    <a:pt x="17" y="31"/>
                  </a:lnTo>
                  <a:lnTo>
                    <a:pt x="28" y="33"/>
                  </a:lnTo>
                  <a:lnTo>
                    <a:pt x="28" y="33"/>
                  </a:lnTo>
                  <a:lnTo>
                    <a:pt x="39" y="31"/>
                  </a:lnTo>
                  <a:lnTo>
                    <a:pt x="48" y="27"/>
                  </a:lnTo>
                  <a:lnTo>
                    <a:pt x="48" y="27"/>
                  </a:lnTo>
                  <a:lnTo>
                    <a:pt x="54" y="22"/>
                  </a:lnTo>
                  <a:lnTo>
                    <a:pt x="56" y="16"/>
                  </a:lnTo>
                  <a:lnTo>
                    <a:pt x="54" y="11"/>
                  </a:lnTo>
                  <a:lnTo>
                    <a:pt x="48" y="5"/>
                  </a:lnTo>
                  <a:lnTo>
                    <a:pt x="48" y="5"/>
                  </a:lnTo>
                  <a:lnTo>
                    <a:pt x="39" y="1"/>
                  </a:lnTo>
                  <a:lnTo>
                    <a:pt x="28" y="0"/>
                  </a:lnTo>
                  <a:close/>
                </a:path>
              </a:pathLst>
            </a:custGeom>
            <a:solidFill>
              <a:srgbClr val="23C7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245"/>
            <p:cNvSpPr>
              <a:spLocks/>
            </p:cNvSpPr>
            <p:nvPr/>
          </p:nvSpPr>
          <p:spPr bwMode="auto">
            <a:xfrm>
              <a:off x="14910253" y="739498"/>
              <a:ext cx="75346" cy="44400"/>
            </a:xfrm>
            <a:custGeom>
              <a:avLst/>
              <a:gdLst>
                <a:gd name="T0" fmla="*/ 28 w 56"/>
                <a:gd name="T1" fmla="*/ 0 h 33"/>
                <a:gd name="T2" fmla="*/ 28 w 56"/>
                <a:gd name="T3" fmla="*/ 0 h 33"/>
                <a:gd name="T4" fmla="*/ 17 w 56"/>
                <a:gd name="T5" fmla="*/ 1 h 33"/>
                <a:gd name="T6" fmla="*/ 7 w 56"/>
                <a:gd name="T7" fmla="*/ 5 h 33"/>
                <a:gd name="T8" fmla="*/ 7 w 56"/>
                <a:gd name="T9" fmla="*/ 5 h 33"/>
                <a:gd name="T10" fmla="*/ 2 w 56"/>
                <a:gd name="T11" fmla="*/ 11 h 33"/>
                <a:gd name="T12" fmla="*/ 0 w 56"/>
                <a:gd name="T13" fmla="*/ 16 h 33"/>
                <a:gd name="T14" fmla="*/ 2 w 56"/>
                <a:gd name="T15" fmla="*/ 22 h 33"/>
                <a:gd name="T16" fmla="*/ 7 w 56"/>
                <a:gd name="T17" fmla="*/ 27 h 33"/>
                <a:gd name="T18" fmla="*/ 7 w 56"/>
                <a:gd name="T19" fmla="*/ 27 h 33"/>
                <a:gd name="T20" fmla="*/ 17 w 56"/>
                <a:gd name="T21" fmla="*/ 31 h 33"/>
                <a:gd name="T22" fmla="*/ 28 w 56"/>
                <a:gd name="T23" fmla="*/ 33 h 33"/>
                <a:gd name="T24" fmla="*/ 28 w 56"/>
                <a:gd name="T25" fmla="*/ 33 h 33"/>
                <a:gd name="T26" fmla="*/ 39 w 56"/>
                <a:gd name="T27" fmla="*/ 31 h 33"/>
                <a:gd name="T28" fmla="*/ 48 w 56"/>
                <a:gd name="T29" fmla="*/ 27 h 33"/>
                <a:gd name="T30" fmla="*/ 48 w 56"/>
                <a:gd name="T31" fmla="*/ 27 h 33"/>
                <a:gd name="T32" fmla="*/ 54 w 56"/>
                <a:gd name="T33" fmla="*/ 22 h 33"/>
                <a:gd name="T34" fmla="*/ 56 w 56"/>
                <a:gd name="T35" fmla="*/ 16 h 33"/>
                <a:gd name="T36" fmla="*/ 54 w 56"/>
                <a:gd name="T37" fmla="*/ 11 h 33"/>
                <a:gd name="T38" fmla="*/ 48 w 56"/>
                <a:gd name="T39" fmla="*/ 5 h 33"/>
                <a:gd name="T40" fmla="*/ 48 w 56"/>
                <a:gd name="T41" fmla="*/ 5 h 33"/>
                <a:gd name="T42" fmla="*/ 39 w 56"/>
                <a:gd name="T43" fmla="*/ 1 h 33"/>
                <a:gd name="T44" fmla="*/ 28 w 56"/>
                <a:gd name="T4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33">
                  <a:moveTo>
                    <a:pt x="28" y="0"/>
                  </a:moveTo>
                  <a:lnTo>
                    <a:pt x="28" y="0"/>
                  </a:lnTo>
                  <a:lnTo>
                    <a:pt x="17" y="1"/>
                  </a:lnTo>
                  <a:lnTo>
                    <a:pt x="7" y="5"/>
                  </a:lnTo>
                  <a:lnTo>
                    <a:pt x="7" y="5"/>
                  </a:lnTo>
                  <a:lnTo>
                    <a:pt x="2" y="11"/>
                  </a:lnTo>
                  <a:lnTo>
                    <a:pt x="0" y="16"/>
                  </a:lnTo>
                  <a:lnTo>
                    <a:pt x="2" y="22"/>
                  </a:lnTo>
                  <a:lnTo>
                    <a:pt x="7" y="27"/>
                  </a:lnTo>
                  <a:lnTo>
                    <a:pt x="7" y="27"/>
                  </a:lnTo>
                  <a:lnTo>
                    <a:pt x="17" y="31"/>
                  </a:lnTo>
                  <a:lnTo>
                    <a:pt x="28" y="33"/>
                  </a:lnTo>
                  <a:lnTo>
                    <a:pt x="28" y="33"/>
                  </a:lnTo>
                  <a:lnTo>
                    <a:pt x="39" y="31"/>
                  </a:lnTo>
                  <a:lnTo>
                    <a:pt x="48" y="27"/>
                  </a:lnTo>
                  <a:lnTo>
                    <a:pt x="48" y="27"/>
                  </a:lnTo>
                  <a:lnTo>
                    <a:pt x="54" y="22"/>
                  </a:lnTo>
                  <a:lnTo>
                    <a:pt x="56" y="16"/>
                  </a:lnTo>
                  <a:lnTo>
                    <a:pt x="54" y="11"/>
                  </a:lnTo>
                  <a:lnTo>
                    <a:pt x="48" y="5"/>
                  </a:lnTo>
                  <a:lnTo>
                    <a:pt x="48" y="5"/>
                  </a:lnTo>
                  <a:lnTo>
                    <a:pt x="39" y="1"/>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246"/>
            <p:cNvSpPr>
              <a:spLocks noEditPoints="1"/>
            </p:cNvSpPr>
            <p:nvPr/>
          </p:nvSpPr>
          <p:spPr bwMode="auto">
            <a:xfrm>
              <a:off x="14872580" y="575351"/>
              <a:ext cx="150692" cy="182984"/>
            </a:xfrm>
            <a:custGeom>
              <a:avLst/>
              <a:gdLst>
                <a:gd name="T0" fmla="*/ 67 w 112"/>
                <a:gd name="T1" fmla="*/ 135 h 136"/>
                <a:gd name="T2" fmla="*/ 67 w 112"/>
                <a:gd name="T3" fmla="*/ 112 h 136"/>
                <a:gd name="T4" fmla="*/ 75 w 112"/>
                <a:gd name="T5" fmla="*/ 69 h 136"/>
                <a:gd name="T6" fmla="*/ 71 w 112"/>
                <a:gd name="T7" fmla="*/ 47 h 136"/>
                <a:gd name="T8" fmla="*/ 56 w 112"/>
                <a:gd name="T9" fmla="*/ 36 h 136"/>
                <a:gd name="T10" fmla="*/ 41 w 112"/>
                <a:gd name="T11" fmla="*/ 47 h 136"/>
                <a:gd name="T12" fmla="*/ 32 w 112"/>
                <a:gd name="T13" fmla="*/ 52 h 136"/>
                <a:gd name="T14" fmla="*/ 43 w 112"/>
                <a:gd name="T15" fmla="*/ 94 h 136"/>
                <a:gd name="T16" fmla="*/ 45 w 112"/>
                <a:gd name="T17" fmla="*/ 133 h 136"/>
                <a:gd name="T18" fmla="*/ 41 w 112"/>
                <a:gd name="T19" fmla="*/ 136 h 136"/>
                <a:gd name="T20" fmla="*/ 37 w 112"/>
                <a:gd name="T21" fmla="*/ 133 h 136"/>
                <a:gd name="T22" fmla="*/ 30 w 112"/>
                <a:gd name="T23" fmla="*/ 71 h 136"/>
                <a:gd name="T24" fmla="*/ 24 w 112"/>
                <a:gd name="T25" fmla="*/ 54 h 136"/>
                <a:gd name="T26" fmla="*/ 7 w 112"/>
                <a:gd name="T27" fmla="*/ 51 h 136"/>
                <a:gd name="T28" fmla="*/ 2 w 112"/>
                <a:gd name="T29" fmla="*/ 43 h 136"/>
                <a:gd name="T30" fmla="*/ 2 w 112"/>
                <a:gd name="T31" fmla="*/ 32 h 136"/>
                <a:gd name="T32" fmla="*/ 13 w 112"/>
                <a:gd name="T33" fmla="*/ 28 h 136"/>
                <a:gd name="T34" fmla="*/ 20 w 112"/>
                <a:gd name="T35" fmla="*/ 34 h 136"/>
                <a:gd name="T36" fmla="*/ 37 w 112"/>
                <a:gd name="T37" fmla="*/ 41 h 136"/>
                <a:gd name="T38" fmla="*/ 52 w 112"/>
                <a:gd name="T39" fmla="*/ 28 h 136"/>
                <a:gd name="T40" fmla="*/ 45 w 112"/>
                <a:gd name="T41" fmla="*/ 11 h 136"/>
                <a:gd name="T42" fmla="*/ 50 w 112"/>
                <a:gd name="T43" fmla="*/ 2 h 136"/>
                <a:gd name="T44" fmla="*/ 61 w 112"/>
                <a:gd name="T45" fmla="*/ 2 h 136"/>
                <a:gd name="T46" fmla="*/ 67 w 112"/>
                <a:gd name="T47" fmla="*/ 11 h 136"/>
                <a:gd name="T48" fmla="*/ 60 w 112"/>
                <a:gd name="T49" fmla="*/ 28 h 136"/>
                <a:gd name="T50" fmla="*/ 75 w 112"/>
                <a:gd name="T51" fmla="*/ 41 h 136"/>
                <a:gd name="T52" fmla="*/ 91 w 112"/>
                <a:gd name="T53" fmla="*/ 34 h 136"/>
                <a:gd name="T54" fmla="*/ 99 w 112"/>
                <a:gd name="T55" fmla="*/ 28 h 136"/>
                <a:gd name="T56" fmla="*/ 110 w 112"/>
                <a:gd name="T57" fmla="*/ 32 h 136"/>
                <a:gd name="T58" fmla="*/ 110 w 112"/>
                <a:gd name="T59" fmla="*/ 43 h 136"/>
                <a:gd name="T60" fmla="*/ 104 w 112"/>
                <a:gd name="T61" fmla="*/ 51 h 136"/>
                <a:gd name="T62" fmla="*/ 88 w 112"/>
                <a:gd name="T63" fmla="*/ 54 h 136"/>
                <a:gd name="T64" fmla="*/ 82 w 112"/>
                <a:gd name="T65" fmla="*/ 71 h 136"/>
                <a:gd name="T66" fmla="*/ 75 w 112"/>
                <a:gd name="T67" fmla="*/ 133 h 136"/>
                <a:gd name="T68" fmla="*/ 71 w 112"/>
                <a:gd name="T69" fmla="*/ 136 h 136"/>
                <a:gd name="T70" fmla="*/ 11 w 112"/>
                <a:gd name="T71" fmla="*/ 36 h 136"/>
                <a:gd name="T72" fmla="*/ 7 w 112"/>
                <a:gd name="T73" fmla="*/ 38 h 136"/>
                <a:gd name="T74" fmla="*/ 9 w 112"/>
                <a:gd name="T75" fmla="*/ 43 h 136"/>
                <a:gd name="T76" fmla="*/ 20 w 112"/>
                <a:gd name="T77" fmla="*/ 47 h 136"/>
                <a:gd name="T78" fmla="*/ 11 w 112"/>
                <a:gd name="T79" fmla="*/ 36 h 136"/>
                <a:gd name="T80" fmla="*/ 97 w 112"/>
                <a:gd name="T81" fmla="*/ 45 h 136"/>
                <a:gd name="T82" fmla="*/ 104 w 112"/>
                <a:gd name="T83" fmla="*/ 39 h 136"/>
                <a:gd name="T84" fmla="*/ 104 w 112"/>
                <a:gd name="T85" fmla="*/ 36 h 136"/>
                <a:gd name="T86" fmla="*/ 101 w 112"/>
                <a:gd name="T87" fmla="*/ 36 h 136"/>
                <a:gd name="T88" fmla="*/ 91 w 112"/>
                <a:gd name="T89" fmla="*/ 47 h 136"/>
                <a:gd name="T90" fmla="*/ 54 w 112"/>
                <a:gd name="T91" fmla="*/ 8 h 136"/>
                <a:gd name="T92" fmla="*/ 54 w 112"/>
                <a:gd name="T93" fmla="*/ 15 h 136"/>
                <a:gd name="T94" fmla="*/ 58 w 112"/>
                <a:gd name="T95" fmla="*/ 15 h 136"/>
                <a:gd name="T96" fmla="*/ 58 w 112"/>
                <a:gd name="T97"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36">
                  <a:moveTo>
                    <a:pt x="71" y="136"/>
                  </a:moveTo>
                  <a:lnTo>
                    <a:pt x="71" y="136"/>
                  </a:lnTo>
                  <a:lnTo>
                    <a:pt x="67" y="135"/>
                  </a:lnTo>
                  <a:lnTo>
                    <a:pt x="67" y="133"/>
                  </a:lnTo>
                  <a:lnTo>
                    <a:pt x="67" y="133"/>
                  </a:lnTo>
                  <a:lnTo>
                    <a:pt x="67" y="112"/>
                  </a:lnTo>
                  <a:lnTo>
                    <a:pt x="69" y="94"/>
                  </a:lnTo>
                  <a:lnTo>
                    <a:pt x="75" y="69"/>
                  </a:lnTo>
                  <a:lnTo>
                    <a:pt x="75" y="69"/>
                  </a:lnTo>
                  <a:lnTo>
                    <a:pt x="80" y="52"/>
                  </a:lnTo>
                  <a:lnTo>
                    <a:pt x="80" y="52"/>
                  </a:lnTo>
                  <a:lnTo>
                    <a:pt x="71" y="47"/>
                  </a:lnTo>
                  <a:lnTo>
                    <a:pt x="71" y="47"/>
                  </a:lnTo>
                  <a:lnTo>
                    <a:pt x="63" y="41"/>
                  </a:lnTo>
                  <a:lnTo>
                    <a:pt x="56" y="36"/>
                  </a:lnTo>
                  <a:lnTo>
                    <a:pt x="56" y="36"/>
                  </a:lnTo>
                  <a:lnTo>
                    <a:pt x="50" y="41"/>
                  </a:lnTo>
                  <a:lnTo>
                    <a:pt x="41" y="47"/>
                  </a:lnTo>
                  <a:lnTo>
                    <a:pt x="41" y="47"/>
                  </a:lnTo>
                  <a:lnTo>
                    <a:pt x="32" y="52"/>
                  </a:lnTo>
                  <a:lnTo>
                    <a:pt x="32" y="52"/>
                  </a:lnTo>
                  <a:lnTo>
                    <a:pt x="37" y="69"/>
                  </a:lnTo>
                  <a:lnTo>
                    <a:pt x="37" y="69"/>
                  </a:lnTo>
                  <a:lnTo>
                    <a:pt x="43" y="94"/>
                  </a:lnTo>
                  <a:lnTo>
                    <a:pt x="45" y="112"/>
                  </a:lnTo>
                  <a:lnTo>
                    <a:pt x="45" y="133"/>
                  </a:lnTo>
                  <a:lnTo>
                    <a:pt x="45" y="133"/>
                  </a:lnTo>
                  <a:lnTo>
                    <a:pt x="45" y="135"/>
                  </a:lnTo>
                  <a:lnTo>
                    <a:pt x="41" y="136"/>
                  </a:lnTo>
                  <a:lnTo>
                    <a:pt x="41" y="136"/>
                  </a:lnTo>
                  <a:lnTo>
                    <a:pt x="39" y="135"/>
                  </a:lnTo>
                  <a:lnTo>
                    <a:pt x="37" y="133"/>
                  </a:lnTo>
                  <a:lnTo>
                    <a:pt x="37" y="133"/>
                  </a:lnTo>
                  <a:lnTo>
                    <a:pt x="37" y="114"/>
                  </a:lnTo>
                  <a:lnTo>
                    <a:pt x="35" y="94"/>
                  </a:lnTo>
                  <a:lnTo>
                    <a:pt x="30" y="71"/>
                  </a:lnTo>
                  <a:lnTo>
                    <a:pt x="30" y="71"/>
                  </a:lnTo>
                  <a:lnTo>
                    <a:pt x="24" y="54"/>
                  </a:lnTo>
                  <a:lnTo>
                    <a:pt x="24" y="54"/>
                  </a:lnTo>
                  <a:lnTo>
                    <a:pt x="19" y="54"/>
                  </a:lnTo>
                  <a:lnTo>
                    <a:pt x="13" y="52"/>
                  </a:lnTo>
                  <a:lnTo>
                    <a:pt x="7" y="51"/>
                  </a:lnTo>
                  <a:lnTo>
                    <a:pt x="4" y="47"/>
                  </a:lnTo>
                  <a:lnTo>
                    <a:pt x="4" y="47"/>
                  </a:lnTo>
                  <a:lnTo>
                    <a:pt x="2" y="43"/>
                  </a:lnTo>
                  <a:lnTo>
                    <a:pt x="0" y="39"/>
                  </a:lnTo>
                  <a:lnTo>
                    <a:pt x="0" y="36"/>
                  </a:lnTo>
                  <a:lnTo>
                    <a:pt x="2" y="32"/>
                  </a:lnTo>
                  <a:lnTo>
                    <a:pt x="2" y="32"/>
                  </a:lnTo>
                  <a:lnTo>
                    <a:pt x="7" y="28"/>
                  </a:lnTo>
                  <a:lnTo>
                    <a:pt x="13" y="28"/>
                  </a:lnTo>
                  <a:lnTo>
                    <a:pt x="13" y="28"/>
                  </a:lnTo>
                  <a:lnTo>
                    <a:pt x="17" y="30"/>
                  </a:lnTo>
                  <a:lnTo>
                    <a:pt x="20" y="34"/>
                  </a:lnTo>
                  <a:lnTo>
                    <a:pt x="28" y="45"/>
                  </a:lnTo>
                  <a:lnTo>
                    <a:pt x="28" y="45"/>
                  </a:lnTo>
                  <a:lnTo>
                    <a:pt x="37" y="41"/>
                  </a:lnTo>
                  <a:lnTo>
                    <a:pt x="37" y="41"/>
                  </a:lnTo>
                  <a:lnTo>
                    <a:pt x="45" y="36"/>
                  </a:lnTo>
                  <a:lnTo>
                    <a:pt x="52" y="28"/>
                  </a:lnTo>
                  <a:lnTo>
                    <a:pt x="52" y="28"/>
                  </a:lnTo>
                  <a:lnTo>
                    <a:pt x="47" y="17"/>
                  </a:lnTo>
                  <a:lnTo>
                    <a:pt x="45" y="11"/>
                  </a:lnTo>
                  <a:lnTo>
                    <a:pt x="47" y="8"/>
                  </a:lnTo>
                  <a:lnTo>
                    <a:pt x="47" y="8"/>
                  </a:lnTo>
                  <a:lnTo>
                    <a:pt x="50" y="2"/>
                  </a:lnTo>
                  <a:lnTo>
                    <a:pt x="56" y="0"/>
                  </a:lnTo>
                  <a:lnTo>
                    <a:pt x="56" y="0"/>
                  </a:lnTo>
                  <a:lnTo>
                    <a:pt x="61" y="2"/>
                  </a:lnTo>
                  <a:lnTo>
                    <a:pt x="65" y="8"/>
                  </a:lnTo>
                  <a:lnTo>
                    <a:pt x="65" y="8"/>
                  </a:lnTo>
                  <a:lnTo>
                    <a:pt x="67" y="11"/>
                  </a:lnTo>
                  <a:lnTo>
                    <a:pt x="65" y="17"/>
                  </a:lnTo>
                  <a:lnTo>
                    <a:pt x="60" y="28"/>
                  </a:lnTo>
                  <a:lnTo>
                    <a:pt x="60" y="28"/>
                  </a:lnTo>
                  <a:lnTo>
                    <a:pt x="67" y="36"/>
                  </a:lnTo>
                  <a:lnTo>
                    <a:pt x="75" y="41"/>
                  </a:lnTo>
                  <a:lnTo>
                    <a:pt x="75" y="41"/>
                  </a:lnTo>
                  <a:lnTo>
                    <a:pt x="84" y="45"/>
                  </a:lnTo>
                  <a:lnTo>
                    <a:pt x="84" y="45"/>
                  </a:lnTo>
                  <a:lnTo>
                    <a:pt x="91" y="34"/>
                  </a:lnTo>
                  <a:lnTo>
                    <a:pt x="95" y="30"/>
                  </a:lnTo>
                  <a:lnTo>
                    <a:pt x="99" y="28"/>
                  </a:lnTo>
                  <a:lnTo>
                    <a:pt x="99" y="28"/>
                  </a:lnTo>
                  <a:lnTo>
                    <a:pt x="104" y="28"/>
                  </a:lnTo>
                  <a:lnTo>
                    <a:pt x="110" y="32"/>
                  </a:lnTo>
                  <a:lnTo>
                    <a:pt x="110" y="32"/>
                  </a:lnTo>
                  <a:lnTo>
                    <a:pt x="112" y="36"/>
                  </a:lnTo>
                  <a:lnTo>
                    <a:pt x="112" y="39"/>
                  </a:lnTo>
                  <a:lnTo>
                    <a:pt x="110" y="43"/>
                  </a:lnTo>
                  <a:lnTo>
                    <a:pt x="108" y="47"/>
                  </a:lnTo>
                  <a:lnTo>
                    <a:pt x="108" y="47"/>
                  </a:lnTo>
                  <a:lnTo>
                    <a:pt x="104" y="51"/>
                  </a:lnTo>
                  <a:lnTo>
                    <a:pt x="99" y="52"/>
                  </a:lnTo>
                  <a:lnTo>
                    <a:pt x="93" y="54"/>
                  </a:lnTo>
                  <a:lnTo>
                    <a:pt x="88" y="54"/>
                  </a:lnTo>
                  <a:lnTo>
                    <a:pt x="88" y="54"/>
                  </a:lnTo>
                  <a:lnTo>
                    <a:pt x="82" y="71"/>
                  </a:lnTo>
                  <a:lnTo>
                    <a:pt x="82" y="71"/>
                  </a:lnTo>
                  <a:lnTo>
                    <a:pt x="76" y="94"/>
                  </a:lnTo>
                  <a:lnTo>
                    <a:pt x="75" y="114"/>
                  </a:lnTo>
                  <a:lnTo>
                    <a:pt x="75" y="133"/>
                  </a:lnTo>
                  <a:lnTo>
                    <a:pt x="75" y="133"/>
                  </a:lnTo>
                  <a:lnTo>
                    <a:pt x="73" y="135"/>
                  </a:lnTo>
                  <a:lnTo>
                    <a:pt x="71" y="136"/>
                  </a:lnTo>
                  <a:lnTo>
                    <a:pt x="71" y="136"/>
                  </a:lnTo>
                  <a:close/>
                  <a:moveTo>
                    <a:pt x="11" y="36"/>
                  </a:moveTo>
                  <a:lnTo>
                    <a:pt x="11" y="36"/>
                  </a:lnTo>
                  <a:lnTo>
                    <a:pt x="7" y="36"/>
                  </a:lnTo>
                  <a:lnTo>
                    <a:pt x="7" y="36"/>
                  </a:lnTo>
                  <a:lnTo>
                    <a:pt x="7" y="38"/>
                  </a:lnTo>
                  <a:lnTo>
                    <a:pt x="7" y="39"/>
                  </a:lnTo>
                  <a:lnTo>
                    <a:pt x="9" y="43"/>
                  </a:lnTo>
                  <a:lnTo>
                    <a:pt x="9" y="43"/>
                  </a:lnTo>
                  <a:lnTo>
                    <a:pt x="15" y="45"/>
                  </a:lnTo>
                  <a:lnTo>
                    <a:pt x="20" y="47"/>
                  </a:lnTo>
                  <a:lnTo>
                    <a:pt x="20" y="47"/>
                  </a:lnTo>
                  <a:lnTo>
                    <a:pt x="15" y="38"/>
                  </a:lnTo>
                  <a:lnTo>
                    <a:pt x="11" y="36"/>
                  </a:lnTo>
                  <a:lnTo>
                    <a:pt x="11" y="36"/>
                  </a:lnTo>
                  <a:close/>
                  <a:moveTo>
                    <a:pt x="91" y="47"/>
                  </a:moveTo>
                  <a:lnTo>
                    <a:pt x="91" y="47"/>
                  </a:lnTo>
                  <a:lnTo>
                    <a:pt x="97" y="45"/>
                  </a:lnTo>
                  <a:lnTo>
                    <a:pt x="102" y="43"/>
                  </a:lnTo>
                  <a:lnTo>
                    <a:pt x="102" y="43"/>
                  </a:lnTo>
                  <a:lnTo>
                    <a:pt x="104" y="39"/>
                  </a:lnTo>
                  <a:lnTo>
                    <a:pt x="104" y="38"/>
                  </a:lnTo>
                  <a:lnTo>
                    <a:pt x="104" y="36"/>
                  </a:lnTo>
                  <a:lnTo>
                    <a:pt x="104" y="36"/>
                  </a:lnTo>
                  <a:lnTo>
                    <a:pt x="102" y="36"/>
                  </a:lnTo>
                  <a:lnTo>
                    <a:pt x="101" y="36"/>
                  </a:lnTo>
                  <a:lnTo>
                    <a:pt x="101" y="36"/>
                  </a:lnTo>
                  <a:lnTo>
                    <a:pt x="97" y="38"/>
                  </a:lnTo>
                  <a:lnTo>
                    <a:pt x="91" y="47"/>
                  </a:lnTo>
                  <a:lnTo>
                    <a:pt x="91" y="47"/>
                  </a:lnTo>
                  <a:close/>
                  <a:moveTo>
                    <a:pt x="56" y="8"/>
                  </a:moveTo>
                  <a:lnTo>
                    <a:pt x="56" y="8"/>
                  </a:lnTo>
                  <a:lnTo>
                    <a:pt x="54" y="8"/>
                  </a:lnTo>
                  <a:lnTo>
                    <a:pt x="52" y="10"/>
                  </a:lnTo>
                  <a:lnTo>
                    <a:pt x="52" y="10"/>
                  </a:lnTo>
                  <a:lnTo>
                    <a:pt x="54" y="15"/>
                  </a:lnTo>
                  <a:lnTo>
                    <a:pt x="56" y="23"/>
                  </a:lnTo>
                  <a:lnTo>
                    <a:pt x="56" y="23"/>
                  </a:lnTo>
                  <a:lnTo>
                    <a:pt x="58" y="15"/>
                  </a:lnTo>
                  <a:lnTo>
                    <a:pt x="60" y="10"/>
                  </a:lnTo>
                  <a:lnTo>
                    <a:pt x="60" y="10"/>
                  </a:lnTo>
                  <a:lnTo>
                    <a:pt x="58" y="8"/>
                  </a:lnTo>
                  <a:lnTo>
                    <a:pt x="56" y="8"/>
                  </a:lnTo>
                  <a:lnTo>
                    <a:pt x="5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247"/>
            <p:cNvSpPr>
              <a:spLocks/>
            </p:cNvSpPr>
            <p:nvPr/>
          </p:nvSpPr>
          <p:spPr bwMode="auto">
            <a:xfrm>
              <a:off x="14937163" y="319712"/>
              <a:ext cx="20182" cy="78037"/>
            </a:xfrm>
            <a:custGeom>
              <a:avLst/>
              <a:gdLst>
                <a:gd name="T0" fmla="*/ 8 w 15"/>
                <a:gd name="T1" fmla="*/ 58 h 58"/>
                <a:gd name="T2" fmla="*/ 8 w 15"/>
                <a:gd name="T3" fmla="*/ 58 h 58"/>
                <a:gd name="T4" fmla="*/ 4 w 15"/>
                <a:gd name="T5" fmla="*/ 58 h 58"/>
                <a:gd name="T6" fmla="*/ 2 w 15"/>
                <a:gd name="T7" fmla="*/ 56 h 58"/>
                <a:gd name="T8" fmla="*/ 0 w 15"/>
                <a:gd name="T9" fmla="*/ 54 h 58"/>
                <a:gd name="T10" fmla="*/ 0 w 15"/>
                <a:gd name="T11" fmla="*/ 50 h 58"/>
                <a:gd name="T12" fmla="*/ 0 w 15"/>
                <a:gd name="T13" fmla="*/ 7 h 58"/>
                <a:gd name="T14" fmla="*/ 0 w 15"/>
                <a:gd name="T15" fmla="*/ 7 h 58"/>
                <a:gd name="T16" fmla="*/ 0 w 15"/>
                <a:gd name="T17" fmla="*/ 6 h 58"/>
                <a:gd name="T18" fmla="*/ 2 w 15"/>
                <a:gd name="T19" fmla="*/ 2 h 58"/>
                <a:gd name="T20" fmla="*/ 4 w 15"/>
                <a:gd name="T21" fmla="*/ 2 h 58"/>
                <a:gd name="T22" fmla="*/ 8 w 15"/>
                <a:gd name="T23" fmla="*/ 0 h 58"/>
                <a:gd name="T24" fmla="*/ 8 w 15"/>
                <a:gd name="T25" fmla="*/ 0 h 58"/>
                <a:gd name="T26" fmla="*/ 12 w 15"/>
                <a:gd name="T27" fmla="*/ 2 h 58"/>
                <a:gd name="T28" fmla="*/ 13 w 15"/>
                <a:gd name="T29" fmla="*/ 2 h 58"/>
                <a:gd name="T30" fmla="*/ 15 w 15"/>
                <a:gd name="T31" fmla="*/ 6 h 58"/>
                <a:gd name="T32" fmla="*/ 15 w 15"/>
                <a:gd name="T33" fmla="*/ 7 h 58"/>
                <a:gd name="T34" fmla="*/ 15 w 15"/>
                <a:gd name="T35" fmla="*/ 50 h 58"/>
                <a:gd name="T36" fmla="*/ 15 w 15"/>
                <a:gd name="T37" fmla="*/ 50 h 58"/>
                <a:gd name="T38" fmla="*/ 15 w 15"/>
                <a:gd name="T39" fmla="*/ 54 h 58"/>
                <a:gd name="T40" fmla="*/ 13 w 15"/>
                <a:gd name="T41" fmla="*/ 56 h 58"/>
                <a:gd name="T42" fmla="*/ 12 w 15"/>
                <a:gd name="T43" fmla="*/ 58 h 58"/>
                <a:gd name="T44" fmla="*/ 8 w 15"/>
                <a:gd name="T45" fmla="*/ 58 h 58"/>
                <a:gd name="T46" fmla="*/ 8 w 15"/>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58">
                  <a:moveTo>
                    <a:pt x="8" y="58"/>
                  </a:moveTo>
                  <a:lnTo>
                    <a:pt x="8" y="58"/>
                  </a:lnTo>
                  <a:lnTo>
                    <a:pt x="4" y="58"/>
                  </a:lnTo>
                  <a:lnTo>
                    <a:pt x="2" y="56"/>
                  </a:lnTo>
                  <a:lnTo>
                    <a:pt x="0" y="54"/>
                  </a:lnTo>
                  <a:lnTo>
                    <a:pt x="0" y="50"/>
                  </a:lnTo>
                  <a:lnTo>
                    <a:pt x="0" y="7"/>
                  </a:lnTo>
                  <a:lnTo>
                    <a:pt x="0" y="7"/>
                  </a:lnTo>
                  <a:lnTo>
                    <a:pt x="0" y="6"/>
                  </a:lnTo>
                  <a:lnTo>
                    <a:pt x="2" y="2"/>
                  </a:lnTo>
                  <a:lnTo>
                    <a:pt x="4" y="2"/>
                  </a:lnTo>
                  <a:lnTo>
                    <a:pt x="8" y="0"/>
                  </a:lnTo>
                  <a:lnTo>
                    <a:pt x="8" y="0"/>
                  </a:lnTo>
                  <a:lnTo>
                    <a:pt x="12" y="2"/>
                  </a:lnTo>
                  <a:lnTo>
                    <a:pt x="13" y="2"/>
                  </a:lnTo>
                  <a:lnTo>
                    <a:pt x="15" y="6"/>
                  </a:lnTo>
                  <a:lnTo>
                    <a:pt x="15" y="7"/>
                  </a:lnTo>
                  <a:lnTo>
                    <a:pt x="15" y="50"/>
                  </a:lnTo>
                  <a:lnTo>
                    <a:pt x="15" y="50"/>
                  </a:lnTo>
                  <a:lnTo>
                    <a:pt x="15" y="54"/>
                  </a:lnTo>
                  <a:lnTo>
                    <a:pt x="13" y="56"/>
                  </a:lnTo>
                  <a:lnTo>
                    <a:pt x="12" y="58"/>
                  </a:lnTo>
                  <a:lnTo>
                    <a:pt x="8" y="58"/>
                  </a:lnTo>
                  <a:lnTo>
                    <a:pt x="8" y="58"/>
                  </a:lnTo>
                  <a:close/>
                </a:path>
              </a:pathLst>
            </a:custGeom>
            <a:solidFill>
              <a:srgbClr val="27D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248"/>
            <p:cNvSpPr>
              <a:spLocks/>
            </p:cNvSpPr>
            <p:nvPr/>
          </p:nvSpPr>
          <p:spPr bwMode="auto">
            <a:xfrm>
              <a:off x="14812034" y="354694"/>
              <a:ext cx="49782" cy="69964"/>
            </a:xfrm>
            <a:custGeom>
              <a:avLst/>
              <a:gdLst>
                <a:gd name="T0" fmla="*/ 34 w 37"/>
                <a:gd name="T1" fmla="*/ 50 h 52"/>
                <a:gd name="T2" fmla="*/ 34 w 37"/>
                <a:gd name="T3" fmla="*/ 50 h 52"/>
                <a:gd name="T4" fmla="*/ 30 w 37"/>
                <a:gd name="T5" fmla="*/ 52 h 52"/>
                <a:gd name="T6" fmla="*/ 28 w 37"/>
                <a:gd name="T7" fmla="*/ 50 h 52"/>
                <a:gd name="T8" fmla="*/ 24 w 37"/>
                <a:gd name="T9" fmla="*/ 50 h 52"/>
                <a:gd name="T10" fmla="*/ 22 w 37"/>
                <a:gd name="T11" fmla="*/ 49 h 52"/>
                <a:gd name="T12" fmla="*/ 2 w 37"/>
                <a:gd name="T13" fmla="*/ 11 h 52"/>
                <a:gd name="T14" fmla="*/ 2 w 37"/>
                <a:gd name="T15" fmla="*/ 11 h 52"/>
                <a:gd name="T16" fmla="*/ 0 w 37"/>
                <a:gd name="T17" fmla="*/ 8 h 52"/>
                <a:gd name="T18" fmla="*/ 0 w 37"/>
                <a:gd name="T19" fmla="*/ 6 h 52"/>
                <a:gd name="T20" fmla="*/ 2 w 37"/>
                <a:gd name="T21" fmla="*/ 2 h 52"/>
                <a:gd name="T22" fmla="*/ 4 w 37"/>
                <a:gd name="T23" fmla="*/ 0 h 52"/>
                <a:gd name="T24" fmla="*/ 4 w 37"/>
                <a:gd name="T25" fmla="*/ 0 h 52"/>
                <a:gd name="T26" fmla="*/ 8 w 37"/>
                <a:gd name="T27" fmla="*/ 0 h 52"/>
                <a:gd name="T28" fmla="*/ 9 w 37"/>
                <a:gd name="T29" fmla="*/ 0 h 52"/>
                <a:gd name="T30" fmla="*/ 13 w 37"/>
                <a:gd name="T31" fmla="*/ 0 h 52"/>
                <a:gd name="T32" fmla="*/ 15 w 37"/>
                <a:gd name="T33" fmla="*/ 4 h 52"/>
                <a:gd name="T34" fmla="*/ 36 w 37"/>
                <a:gd name="T35" fmla="*/ 41 h 52"/>
                <a:gd name="T36" fmla="*/ 36 w 37"/>
                <a:gd name="T37" fmla="*/ 41 h 52"/>
                <a:gd name="T38" fmla="*/ 37 w 37"/>
                <a:gd name="T39" fmla="*/ 43 h 52"/>
                <a:gd name="T40" fmla="*/ 37 w 37"/>
                <a:gd name="T41" fmla="*/ 47 h 52"/>
                <a:gd name="T42" fmla="*/ 36 w 37"/>
                <a:gd name="T43" fmla="*/ 49 h 52"/>
                <a:gd name="T44" fmla="*/ 34 w 37"/>
                <a:gd name="T45" fmla="*/ 50 h 52"/>
                <a:gd name="T46" fmla="*/ 34 w 37"/>
                <a:gd name="T47"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52">
                  <a:moveTo>
                    <a:pt x="34" y="50"/>
                  </a:moveTo>
                  <a:lnTo>
                    <a:pt x="34" y="50"/>
                  </a:lnTo>
                  <a:lnTo>
                    <a:pt x="30" y="52"/>
                  </a:lnTo>
                  <a:lnTo>
                    <a:pt x="28" y="50"/>
                  </a:lnTo>
                  <a:lnTo>
                    <a:pt x="24" y="50"/>
                  </a:lnTo>
                  <a:lnTo>
                    <a:pt x="22" y="49"/>
                  </a:lnTo>
                  <a:lnTo>
                    <a:pt x="2" y="11"/>
                  </a:lnTo>
                  <a:lnTo>
                    <a:pt x="2" y="11"/>
                  </a:lnTo>
                  <a:lnTo>
                    <a:pt x="0" y="8"/>
                  </a:lnTo>
                  <a:lnTo>
                    <a:pt x="0" y="6"/>
                  </a:lnTo>
                  <a:lnTo>
                    <a:pt x="2" y="2"/>
                  </a:lnTo>
                  <a:lnTo>
                    <a:pt x="4" y="0"/>
                  </a:lnTo>
                  <a:lnTo>
                    <a:pt x="4" y="0"/>
                  </a:lnTo>
                  <a:lnTo>
                    <a:pt x="8" y="0"/>
                  </a:lnTo>
                  <a:lnTo>
                    <a:pt x="9" y="0"/>
                  </a:lnTo>
                  <a:lnTo>
                    <a:pt x="13" y="0"/>
                  </a:lnTo>
                  <a:lnTo>
                    <a:pt x="15" y="4"/>
                  </a:lnTo>
                  <a:lnTo>
                    <a:pt x="36" y="41"/>
                  </a:lnTo>
                  <a:lnTo>
                    <a:pt x="36" y="41"/>
                  </a:lnTo>
                  <a:lnTo>
                    <a:pt x="37" y="43"/>
                  </a:lnTo>
                  <a:lnTo>
                    <a:pt x="37" y="47"/>
                  </a:lnTo>
                  <a:lnTo>
                    <a:pt x="36" y="49"/>
                  </a:lnTo>
                  <a:lnTo>
                    <a:pt x="34" y="50"/>
                  </a:lnTo>
                  <a:lnTo>
                    <a:pt x="34" y="50"/>
                  </a:lnTo>
                  <a:close/>
                </a:path>
              </a:pathLst>
            </a:custGeom>
            <a:solidFill>
              <a:srgbClr val="27D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1" name="Freeform 249"/>
            <p:cNvSpPr>
              <a:spLocks/>
            </p:cNvSpPr>
            <p:nvPr/>
          </p:nvSpPr>
          <p:spPr bwMode="auto">
            <a:xfrm>
              <a:off x="14721888" y="444841"/>
              <a:ext cx="69964" cy="51128"/>
            </a:xfrm>
            <a:custGeom>
              <a:avLst/>
              <a:gdLst>
                <a:gd name="T0" fmla="*/ 50 w 52"/>
                <a:gd name="T1" fmla="*/ 34 h 38"/>
                <a:gd name="T2" fmla="*/ 50 w 52"/>
                <a:gd name="T3" fmla="*/ 34 h 38"/>
                <a:gd name="T4" fmla="*/ 48 w 52"/>
                <a:gd name="T5" fmla="*/ 36 h 38"/>
                <a:gd name="T6" fmla="*/ 47 w 52"/>
                <a:gd name="T7" fmla="*/ 38 h 38"/>
                <a:gd name="T8" fmla="*/ 43 w 52"/>
                <a:gd name="T9" fmla="*/ 38 h 38"/>
                <a:gd name="T10" fmla="*/ 41 w 52"/>
                <a:gd name="T11" fmla="*/ 36 h 38"/>
                <a:gd name="T12" fmla="*/ 4 w 52"/>
                <a:gd name="T13" fmla="*/ 15 h 38"/>
                <a:gd name="T14" fmla="*/ 4 w 52"/>
                <a:gd name="T15" fmla="*/ 15 h 38"/>
                <a:gd name="T16" fmla="*/ 0 w 52"/>
                <a:gd name="T17" fmla="*/ 13 h 38"/>
                <a:gd name="T18" fmla="*/ 0 w 52"/>
                <a:gd name="T19" fmla="*/ 10 h 38"/>
                <a:gd name="T20" fmla="*/ 0 w 52"/>
                <a:gd name="T21" fmla="*/ 8 h 38"/>
                <a:gd name="T22" fmla="*/ 0 w 52"/>
                <a:gd name="T23" fmla="*/ 4 h 38"/>
                <a:gd name="T24" fmla="*/ 0 w 52"/>
                <a:gd name="T25" fmla="*/ 4 h 38"/>
                <a:gd name="T26" fmla="*/ 2 w 52"/>
                <a:gd name="T27" fmla="*/ 2 h 38"/>
                <a:gd name="T28" fmla="*/ 6 w 52"/>
                <a:gd name="T29" fmla="*/ 0 h 38"/>
                <a:gd name="T30" fmla="*/ 7 w 52"/>
                <a:gd name="T31" fmla="*/ 0 h 38"/>
                <a:gd name="T32" fmla="*/ 11 w 52"/>
                <a:gd name="T33" fmla="*/ 2 h 38"/>
                <a:gd name="T34" fmla="*/ 48 w 52"/>
                <a:gd name="T35" fmla="*/ 23 h 38"/>
                <a:gd name="T36" fmla="*/ 48 w 52"/>
                <a:gd name="T37" fmla="*/ 23 h 38"/>
                <a:gd name="T38" fmla="*/ 50 w 52"/>
                <a:gd name="T39" fmla="*/ 25 h 38"/>
                <a:gd name="T40" fmla="*/ 50 w 52"/>
                <a:gd name="T41" fmla="*/ 28 h 38"/>
                <a:gd name="T42" fmla="*/ 52 w 52"/>
                <a:gd name="T43" fmla="*/ 30 h 38"/>
                <a:gd name="T44" fmla="*/ 50 w 52"/>
                <a:gd name="T45" fmla="*/ 34 h 38"/>
                <a:gd name="T46" fmla="*/ 50 w 52"/>
                <a:gd name="T4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8">
                  <a:moveTo>
                    <a:pt x="50" y="34"/>
                  </a:moveTo>
                  <a:lnTo>
                    <a:pt x="50" y="34"/>
                  </a:lnTo>
                  <a:lnTo>
                    <a:pt x="48" y="36"/>
                  </a:lnTo>
                  <a:lnTo>
                    <a:pt x="47" y="38"/>
                  </a:lnTo>
                  <a:lnTo>
                    <a:pt x="43" y="38"/>
                  </a:lnTo>
                  <a:lnTo>
                    <a:pt x="41" y="36"/>
                  </a:lnTo>
                  <a:lnTo>
                    <a:pt x="4" y="15"/>
                  </a:lnTo>
                  <a:lnTo>
                    <a:pt x="4" y="15"/>
                  </a:lnTo>
                  <a:lnTo>
                    <a:pt x="0" y="13"/>
                  </a:lnTo>
                  <a:lnTo>
                    <a:pt x="0" y="10"/>
                  </a:lnTo>
                  <a:lnTo>
                    <a:pt x="0" y="8"/>
                  </a:lnTo>
                  <a:lnTo>
                    <a:pt x="0" y="4"/>
                  </a:lnTo>
                  <a:lnTo>
                    <a:pt x="0" y="4"/>
                  </a:lnTo>
                  <a:lnTo>
                    <a:pt x="2" y="2"/>
                  </a:lnTo>
                  <a:lnTo>
                    <a:pt x="6" y="0"/>
                  </a:lnTo>
                  <a:lnTo>
                    <a:pt x="7" y="0"/>
                  </a:lnTo>
                  <a:lnTo>
                    <a:pt x="11" y="2"/>
                  </a:lnTo>
                  <a:lnTo>
                    <a:pt x="48" y="23"/>
                  </a:lnTo>
                  <a:lnTo>
                    <a:pt x="48" y="23"/>
                  </a:lnTo>
                  <a:lnTo>
                    <a:pt x="50" y="25"/>
                  </a:lnTo>
                  <a:lnTo>
                    <a:pt x="50" y="28"/>
                  </a:lnTo>
                  <a:lnTo>
                    <a:pt x="52" y="30"/>
                  </a:lnTo>
                  <a:lnTo>
                    <a:pt x="50" y="34"/>
                  </a:lnTo>
                  <a:lnTo>
                    <a:pt x="50" y="34"/>
                  </a:lnTo>
                  <a:close/>
                </a:path>
              </a:pathLst>
            </a:custGeom>
            <a:solidFill>
              <a:srgbClr val="27D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Freeform 250"/>
            <p:cNvSpPr>
              <a:spLocks/>
            </p:cNvSpPr>
            <p:nvPr/>
          </p:nvSpPr>
          <p:spPr bwMode="auto">
            <a:xfrm>
              <a:off x="14686906" y="571315"/>
              <a:ext cx="78037" cy="18837"/>
            </a:xfrm>
            <a:custGeom>
              <a:avLst/>
              <a:gdLst>
                <a:gd name="T0" fmla="*/ 58 w 58"/>
                <a:gd name="T1" fmla="*/ 7 h 14"/>
                <a:gd name="T2" fmla="*/ 58 w 58"/>
                <a:gd name="T3" fmla="*/ 7 h 14"/>
                <a:gd name="T4" fmla="*/ 58 w 58"/>
                <a:gd name="T5" fmla="*/ 11 h 14"/>
                <a:gd name="T6" fmla="*/ 56 w 58"/>
                <a:gd name="T7" fmla="*/ 13 h 14"/>
                <a:gd name="T8" fmla="*/ 54 w 58"/>
                <a:gd name="T9" fmla="*/ 14 h 14"/>
                <a:gd name="T10" fmla="*/ 50 w 58"/>
                <a:gd name="T11" fmla="*/ 14 h 14"/>
                <a:gd name="T12" fmla="*/ 7 w 58"/>
                <a:gd name="T13" fmla="*/ 14 h 14"/>
                <a:gd name="T14" fmla="*/ 7 w 58"/>
                <a:gd name="T15" fmla="*/ 14 h 14"/>
                <a:gd name="T16" fmla="*/ 5 w 58"/>
                <a:gd name="T17" fmla="*/ 14 h 14"/>
                <a:gd name="T18" fmla="*/ 2 w 58"/>
                <a:gd name="T19" fmla="*/ 13 h 14"/>
                <a:gd name="T20" fmla="*/ 2 w 58"/>
                <a:gd name="T21" fmla="*/ 11 h 14"/>
                <a:gd name="T22" fmla="*/ 0 w 58"/>
                <a:gd name="T23" fmla="*/ 7 h 14"/>
                <a:gd name="T24" fmla="*/ 0 w 58"/>
                <a:gd name="T25" fmla="*/ 7 h 14"/>
                <a:gd name="T26" fmla="*/ 2 w 58"/>
                <a:gd name="T27" fmla="*/ 5 h 14"/>
                <a:gd name="T28" fmla="*/ 2 w 58"/>
                <a:gd name="T29" fmla="*/ 1 h 14"/>
                <a:gd name="T30" fmla="*/ 5 w 58"/>
                <a:gd name="T31" fmla="*/ 0 h 14"/>
                <a:gd name="T32" fmla="*/ 7 w 58"/>
                <a:gd name="T33" fmla="*/ 0 h 14"/>
                <a:gd name="T34" fmla="*/ 50 w 58"/>
                <a:gd name="T35" fmla="*/ 0 h 14"/>
                <a:gd name="T36" fmla="*/ 50 w 58"/>
                <a:gd name="T37" fmla="*/ 0 h 14"/>
                <a:gd name="T38" fmla="*/ 54 w 58"/>
                <a:gd name="T39" fmla="*/ 0 h 14"/>
                <a:gd name="T40" fmla="*/ 56 w 58"/>
                <a:gd name="T41" fmla="*/ 1 h 14"/>
                <a:gd name="T42" fmla="*/ 58 w 58"/>
                <a:gd name="T43" fmla="*/ 5 h 14"/>
                <a:gd name="T44" fmla="*/ 58 w 58"/>
                <a:gd name="T45" fmla="*/ 7 h 14"/>
                <a:gd name="T46" fmla="*/ 58 w 58"/>
                <a:gd name="T4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14">
                  <a:moveTo>
                    <a:pt x="58" y="7"/>
                  </a:moveTo>
                  <a:lnTo>
                    <a:pt x="58" y="7"/>
                  </a:lnTo>
                  <a:lnTo>
                    <a:pt x="58" y="11"/>
                  </a:lnTo>
                  <a:lnTo>
                    <a:pt x="56" y="13"/>
                  </a:lnTo>
                  <a:lnTo>
                    <a:pt x="54" y="14"/>
                  </a:lnTo>
                  <a:lnTo>
                    <a:pt x="50" y="14"/>
                  </a:lnTo>
                  <a:lnTo>
                    <a:pt x="7" y="14"/>
                  </a:lnTo>
                  <a:lnTo>
                    <a:pt x="7" y="14"/>
                  </a:lnTo>
                  <a:lnTo>
                    <a:pt x="5" y="14"/>
                  </a:lnTo>
                  <a:lnTo>
                    <a:pt x="2" y="13"/>
                  </a:lnTo>
                  <a:lnTo>
                    <a:pt x="2" y="11"/>
                  </a:lnTo>
                  <a:lnTo>
                    <a:pt x="0" y="7"/>
                  </a:lnTo>
                  <a:lnTo>
                    <a:pt x="0" y="7"/>
                  </a:lnTo>
                  <a:lnTo>
                    <a:pt x="2" y="5"/>
                  </a:lnTo>
                  <a:lnTo>
                    <a:pt x="2" y="1"/>
                  </a:lnTo>
                  <a:lnTo>
                    <a:pt x="5" y="0"/>
                  </a:lnTo>
                  <a:lnTo>
                    <a:pt x="7" y="0"/>
                  </a:lnTo>
                  <a:lnTo>
                    <a:pt x="50" y="0"/>
                  </a:lnTo>
                  <a:lnTo>
                    <a:pt x="50" y="0"/>
                  </a:lnTo>
                  <a:lnTo>
                    <a:pt x="54" y="0"/>
                  </a:lnTo>
                  <a:lnTo>
                    <a:pt x="56" y="1"/>
                  </a:lnTo>
                  <a:lnTo>
                    <a:pt x="58" y="5"/>
                  </a:lnTo>
                  <a:lnTo>
                    <a:pt x="58" y="7"/>
                  </a:lnTo>
                  <a:lnTo>
                    <a:pt x="58" y="7"/>
                  </a:lnTo>
                  <a:close/>
                </a:path>
              </a:pathLst>
            </a:custGeom>
            <a:solidFill>
              <a:srgbClr val="27D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251"/>
            <p:cNvSpPr>
              <a:spLocks/>
            </p:cNvSpPr>
            <p:nvPr/>
          </p:nvSpPr>
          <p:spPr bwMode="auto">
            <a:xfrm>
              <a:off x="14721888" y="665497"/>
              <a:ext cx="69964" cy="51128"/>
            </a:xfrm>
            <a:custGeom>
              <a:avLst/>
              <a:gdLst>
                <a:gd name="T0" fmla="*/ 50 w 52"/>
                <a:gd name="T1" fmla="*/ 4 h 38"/>
                <a:gd name="T2" fmla="*/ 50 w 52"/>
                <a:gd name="T3" fmla="*/ 4 h 38"/>
                <a:gd name="T4" fmla="*/ 52 w 52"/>
                <a:gd name="T5" fmla="*/ 8 h 38"/>
                <a:gd name="T6" fmla="*/ 50 w 52"/>
                <a:gd name="T7" fmla="*/ 10 h 38"/>
                <a:gd name="T8" fmla="*/ 50 w 52"/>
                <a:gd name="T9" fmla="*/ 13 h 38"/>
                <a:gd name="T10" fmla="*/ 48 w 52"/>
                <a:gd name="T11" fmla="*/ 15 h 38"/>
                <a:gd name="T12" fmla="*/ 11 w 52"/>
                <a:gd name="T13" fmla="*/ 36 h 38"/>
                <a:gd name="T14" fmla="*/ 11 w 52"/>
                <a:gd name="T15" fmla="*/ 36 h 38"/>
                <a:gd name="T16" fmla="*/ 7 w 52"/>
                <a:gd name="T17" fmla="*/ 38 h 38"/>
                <a:gd name="T18" fmla="*/ 6 w 52"/>
                <a:gd name="T19" fmla="*/ 38 h 38"/>
                <a:gd name="T20" fmla="*/ 2 w 52"/>
                <a:gd name="T21" fmla="*/ 36 h 38"/>
                <a:gd name="T22" fmla="*/ 0 w 52"/>
                <a:gd name="T23" fmla="*/ 34 h 38"/>
                <a:gd name="T24" fmla="*/ 0 w 52"/>
                <a:gd name="T25" fmla="*/ 34 h 38"/>
                <a:gd name="T26" fmla="*/ 0 w 52"/>
                <a:gd name="T27" fmla="*/ 30 h 38"/>
                <a:gd name="T28" fmla="*/ 0 w 52"/>
                <a:gd name="T29" fmla="*/ 28 h 38"/>
                <a:gd name="T30" fmla="*/ 0 w 52"/>
                <a:gd name="T31" fmla="*/ 27 h 38"/>
                <a:gd name="T32" fmla="*/ 4 w 52"/>
                <a:gd name="T33" fmla="*/ 23 h 38"/>
                <a:gd name="T34" fmla="*/ 41 w 52"/>
                <a:gd name="T35" fmla="*/ 2 h 38"/>
                <a:gd name="T36" fmla="*/ 41 w 52"/>
                <a:gd name="T37" fmla="*/ 2 h 38"/>
                <a:gd name="T38" fmla="*/ 43 w 52"/>
                <a:gd name="T39" fmla="*/ 0 h 38"/>
                <a:gd name="T40" fmla="*/ 47 w 52"/>
                <a:gd name="T41" fmla="*/ 2 h 38"/>
                <a:gd name="T42" fmla="*/ 48 w 52"/>
                <a:gd name="T43" fmla="*/ 2 h 38"/>
                <a:gd name="T44" fmla="*/ 50 w 52"/>
                <a:gd name="T45" fmla="*/ 4 h 38"/>
                <a:gd name="T46" fmla="*/ 50 w 52"/>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8">
                  <a:moveTo>
                    <a:pt x="50" y="4"/>
                  </a:moveTo>
                  <a:lnTo>
                    <a:pt x="50" y="4"/>
                  </a:lnTo>
                  <a:lnTo>
                    <a:pt x="52" y="8"/>
                  </a:lnTo>
                  <a:lnTo>
                    <a:pt x="50" y="10"/>
                  </a:lnTo>
                  <a:lnTo>
                    <a:pt x="50" y="13"/>
                  </a:lnTo>
                  <a:lnTo>
                    <a:pt x="48" y="15"/>
                  </a:lnTo>
                  <a:lnTo>
                    <a:pt x="11" y="36"/>
                  </a:lnTo>
                  <a:lnTo>
                    <a:pt x="11" y="36"/>
                  </a:lnTo>
                  <a:lnTo>
                    <a:pt x="7" y="38"/>
                  </a:lnTo>
                  <a:lnTo>
                    <a:pt x="6" y="38"/>
                  </a:lnTo>
                  <a:lnTo>
                    <a:pt x="2" y="36"/>
                  </a:lnTo>
                  <a:lnTo>
                    <a:pt x="0" y="34"/>
                  </a:lnTo>
                  <a:lnTo>
                    <a:pt x="0" y="34"/>
                  </a:lnTo>
                  <a:lnTo>
                    <a:pt x="0" y="30"/>
                  </a:lnTo>
                  <a:lnTo>
                    <a:pt x="0" y="28"/>
                  </a:lnTo>
                  <a:lnTo>
                    <a:pt x="0" y="27"/>
                  </a:lnTo>
                  <a:lnTo>
                    <a:pt x="4" y="23"/>
                  </a:lnTo>
                  <a:lnTo>
                    <a:pt x="41" y="2"/>
                  </a:lnTo>
                  <a:lnTo>
                    <a:pt x="41" y="2"/>
                  </a:lnTo>
                  <a:lnTo>
                    <a:pt x="43" y="0"/>
                  </a:lnTo>
                  <a:lnTo>
                    <a:pt x="47" y="2"/>
                  </a:lnTo>
                  <a:lnTo>
                    <a:pt x="48" y="2"/>
                  </a:lnTo>
                  <a:lnTo>
                    <a:pt x="50" y="4"/>
                  </a:lnTo>
                  <a:lnTo>
                    <a:pt x="50" y="4"/>
                  </a:lnTo>
                  <a:close/>
                </a:path>
              </a:pathLst>
            </a:custGeom>
            <a:solidFill>
              <a:srgbClr val="27D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Freeform 252"/>
            <p:cNvSpPr>
              <a:spLocks/>
            </p:cNvSpPr>
            <p:nvPr/>
          </p:nvSpPr>
          <p:spPr bwMode="auto">
            <a:xfrm>
              <a:off x="15104001" y="665497"/>
              <a:ext cx="69964" cy="51128"/>
            </a:xfrm>
            <a:custGeom>
              <a:avLst/>
              <a:gdLst>
                <a:gd name="T0" fmla="*/ 1 w 52"/>
                <a:gd name="T1" fmla="*/ 4 h 38"/>
                <a:gd name="T2" fmla="*/ 1 w 52"/>
                <a:gd name="T3" fmla="*/ 4 h 38"/>
                <a:gd name="T4" fmla="*/ 3 w 52"/>
                <a:gd name="T5" fmla="*/ 2 h 38"/>
                <a:gd name="T6" fmla="*/ 5 w 52"/>
                <a:gd name="T7" fmla="*/ 2 h 38"/>
                <a:gd name="T8" fmla="*/ 9 w 52"/>
                <a:gd name="T9" fmla="*/ 0 h 38"/>
                <a:gd name="T10" fmla="*/ 11 w 52"/>
                <a:gd name="T11" fmla="*/ 2 h 38"/>
                <a:gd name="T12" fmla="*/ 48 w 52"/>
                <a:gd name="T13" fmla="*/ 23 h 38"/>
                <a:gd name="T14" fmla="*/ 48 w 52"/>
                <a:gd name="T15" fmla="*/ 23 h 38"/>
                <a:gd name="T16" fmla="*/ 52 w 52"/>
                <a:gd name="T17" fmla="*/ 27 h 38"/>
                <a:gd name="T18" fmla="*/ 52 w 52"/>
                <a:gd name="T19" fmla="*/ 28 h 38"/>
                <a:gd name="T20" fmla="*/ 52 w 52"/>
                <a:gd name="T21" fmla="*/ 30 h 38"/>
                <a:gd name="T22" fmla="*/ 52 w 52"/>
                <a:gd name="T23" fmla="*/ 34 h 38"/>
                <a:gd name="T24" fmla="*/ 52 w 52"/>
                <a:gd name="T25" fmla="*/ 34 h 38"/>
                <a:gd name="T26" fmla="*/ 50 w 52"/>
                <a:gd name="T27" fmla="*/ 36 h 38"/>
                <a:gd name="T28" fmla="*/ 46 w 52"/>
                <a:gd name="T29" fmla="*/ 38 h 38"/>
                <a:gd name="T30" fmla="*/ 44 w 52"/>
                <a:gd name="T31" fmla="*/ 38 h 38"/>
                <a:gd name="T32" fmla="*/ 41 w 52"/>
                <a:gd name="T33" fmla="*/ 36 h 38"/>
                <a:gd name="T34" fmla="*/ 3 w 52"/>
                <a:gd name="T35" fmla="*/ 15 h 38"/>
                <a:gd name="T36" fmla="*/ 3 w 52"/>
                <a:gd name="T37" fmla="*/ 15 h 38"/>
                <a:gd name="T38" fmla="*/ 1 w 52"/>
                <a:gd name="T39" fmla="*/ 13 h 38"/>
                <a:gd name="T40" fmla="*/ 1 w 52"/>
                <a:gd name="T41" fmla="*/ 10 h 38"/>
                <a:gd name="T42" fmla="*/ 0 w 52"/>
                <a:gd name="T43" fmla="*/ 8 h 38"/>
                <a:gd name="T44" fmla="*/ 1 w 52"/>
                <a:gd name="T45" fmla="*/ 4 h 38"/>
                <a:gd name="T46" fmla="*/ 1 w 52"/>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8">
                  <a:moveTo>
                    <a:pt x="1" y="4"/>
                  </a:moveTo>
                  <a:lnTo>
                    <a:pt x="1" y="4"/>
                  </a:lnTo>
                  <a:lnTo>
                    <a:pt x="3" y="2"/>
                  </a:lnTo>
                  <a:lnTo>
                    <a:pt x="5" y="2"/>
                  </a:lnTo>
                  <a:lnTo>
                    <a:pt x="9" y="0"/>
                  </a:lnTo>
                  <a:lnTo>
                    <a:pt x="11" y="2"/>
                  </a:lnTo>
                  <a:lnTo>
                    <a:pt x="48" y="23"/>
                  </a:lnTo>
                  <a:lnTo>
                    <a:pt x="48" y="23"/>
                  </a:lnTo>
                  <a:lnTo>
                    <a:pt x="52" y="27"/>
                  </a:lnTo>
                  <a:lnTo>
                    <a:pt x="52" y="28"/>
                  </a:lnTo>
                  <a:lnTo>
                    <a:pt x="52" y="30"/>
                  </a:lnTo>
                  <a:lnTo>
                    <a:pt x="52" y="34"/>
                  </a:lnTo>
                  <a:lnTo>
                    <a:pt x="52" y="34"/>
                  </a:lnTo>
                  <a:lnTo>
                    <a:pt x="50" y="36"/>
                  </a:lnTo>
                  <a:lnTo>
                    <a:pt x="46" y="38"/>
                  </a:lnTo>
                  <a:lnTo>
                    <a:pt x="44" y="38"/>
                  </a:lnTo>
                  <a:lnTo>
                    <a:pt x="41" y="36"/>
                  </a:lnTo>
                  <a:lnTo>
                    <a:pt x="3" y="15"/>
                  </a:lnTo>
                  <a:lnTo>
                    <a:pt x="3" y="15"/>
                  </a:lnTo>
                  <a:lnTo>
                    <a:pt x="1" y="13"/>
                  </a:lnTo>
                  <a:lnTo>
                    <a:pt x="1" y="10"/>
                  </a:lnTo>
                  <a:lnTo>
                    <a:pt x="0" y="8"/>
                  </a:lnTo>
                  <a:lnTo>
                    <a:pt x="1" y="4"/>
                  </a:lnTo>
                  <a:lnTo>
                    <a:pt x="1" y="4"/>
                  </a:lnTo>
                  <a:close/>
                </a:path>
              </a:pathLst>
            </a:custGeom>
            <a:solidFill>
              <a:srgbClr val="27D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253"/>
            <p:cNvSpPr>
              <a:spLocks/>
            </p:cNvSpPr>
            <p:nvPr/>
          </p:nvSpPr>
          <p:spPr bwMode="auto">
            <a:xfrm>
              <a:off x="15130910" y="571315"/>
              <a:ext cx="78037" cy="18837"/>
            </a:xfrm>
            <a:custGeom>
              <a:avLst/>
              <a:gdLst>
                <a:gd name="T0" fmla="*/ 0 w 58"/>
                <a:gd name="T1" fmla="*/ 7 h 14"/>
                <a:gd name="T2" fmla="*/ 0 w 58"/>
                <a:gd name="T3" fmla="*/ 7 h 14"/>
                <a:gd name="T4" fmla="*/ 0 w 58"/>
                <a:gd name="T5" fmla="*/ 5 h 14"/>
                <a:gd name="T6" fmla="*/ 2 w 58"/>
                <a:gd name="T7" fmla="*/ 1 h 14"/>
                <a:gd name="T8" fmla="*/ 4 w 58"/>
                <a:gd name="T9" fmla="*/ 0 h 14"/>
                <a:gd name="T10" fmla="*/ 8 w 58"/>
                <a:gd name="T11" fmla="*/ 0 h 14"/>
                <a:gd name="T12" fmla="*/ 50 w 58"/>
                <a:gd name="T13" fmla="*/ 0 h 14"/>
                <a:gd name="T14" fmla="*/ 50 w 58"/>
                <a:gd name="T15" fmla="*/ 0 h 14"/>
                <a:gd name="T16" fmla="*/ 52 w 58"/>
                <a:gd name="T17" fmla="*/ 0 h 14"/>
                <a:gd name="T18" fmla="*/ 56 w 58"/>
                <a:gd name="T19" fmla="*/ 1 h 14"/>
                <a:gd name="T20" fmla="*/ 56 w 58"/>
                <a:gd name="T21" fmla="*/ 5 h 14"/>
                <a:gd name="T22" fmla="*/ 58 w 58"/>
                <a:gd name="T23" fmla="*/ 7 h 14"/>
                <a:gd name="T24" fmla="*/ 58 w 58"/>
                <a:gd name="T25" fmla="*/ 7 h 14"/>
                <a:gd name="T26" fmla="*/ 56 w 58"/>
                <a:gd name="T27" fmla="*/ 11 h 14"/>
                <a:gd name="T28" fmla="*/ 56 w 58"/>
                <a:gd name="T29" fmla="*/ 13 h 14"/>
                <a:gd name="T30" fmla="*/ 52 w 58"/>
                <a:gd name="T31" fmla="*/ 14 h 14"/>
                <a:gd name="T32" fmla="*/ 50 w 58"/>
                <a:gd name="T33" fmla="*/ 14 h 14"/>
                <a:gd name="T34" fmla="*/ 8 w 58"/>
                <a:gd name="T35" fmla="*/ 14 h 14"/>
                <a:gd name="T36" fmla="*/ 8 w 58"/>
                <a:gd name="T37" fmla="*/ 14 h 14"/>
                <a:gd name="T38" fmla="*/ 4 w 58"/>
                <a:gd name="T39" fmla="*/ 14 h 14"/>
                <a:gd name="T40" fmla="*/ 2 w 58"/>
                <a:gd name="T41" fmla="*/ 13 h 14"/>
                <a:gd name="T42" fmla="*/ 0 w 58"/>
                <a:gd name="T43" fmla="*/ 11 h 14"/>
                <a:gd name="T44" fmla="*/ 0 w 58"/>
                <a:gd name="T45" fmla="*/ 7 h 14"/>
                <a:gd name="T46" fmla="*/ 0 w 58"/>
                <a:gd name="T4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14">
                  <a:moveTo>
                    <a:pt x="0" y="7"/>
                  </a:moveTo>
                  <a:lnTo>
                    <a:pt x="0" y="7"/>
                  </a:lnTo>
                  <a:lnTo>
                    <a:pt x="0" y="5"/>
                  </a:lnTo>
                  <a:lnTo>
                    <a:pt x="2" y="1"/>
                  </a:lnTo>
                  <a:lnTo>
                    <a:pt x="4" y="0"/>
                  </a:lnTo>
                  <a:lnTo>
                    <a:pt x="8" y="0"/>
                  </a:lnTo>
                  <a:lnTo>
                    <a:pt x="50" y="0"/>
                  </a:lnTo>
                  <a:lnTo>
                    <a:pt x="50" y="0"/>
                  </a:lnTo>
                  <a:lnTo>
                    <a:pt x="52" y="0"/>
                  </a:lnTo>
                  <a:lnTo>
                    <a:pt x="56" y="1"/>
                  </a:lnTo>
                  <a:lnTo>
                    <a:pt x="56" y="5"/>
                  </a:lnTo>
                  <a:lnTo>
                    <a:pt x="58" y="7"/>
                  </a:lnTo>
                  <a:lnTo>
                    <a:pt x="58" y="7"/>
                  </a:lnTo>
                  <a:lnTo>
                    <a:pt x="56" y="11"/>
                  </a:lnTo>
                  <a:lnTo>
                    <a:pt x="56" y="13"/>
                  </a:lnTo>
                  <a:lnTo>
                    <a:pt x="52" y="14"/>
                  </a:lnTo>
                  <a:lnTo>
                    <a:pt x="50" y="14"/>
                  </a:lnTo>
                  <a:lnTo>
                    <a:pt x="8" y="14"/>
                  </a:lnTo>
                  <a:lnTo>
                    <a:pt x="8" y="14"/>
                  </a:lnTo>
                  <a:lnTo>
                    <a:pt x="4" y="14"/>
                  </a:lnTo>
                  <a:lnTo>
                    <a:pt x="2" y="13"/>
                  </a:lnTo>
                  <a:lnTo>
                    <a:pt x="0" y="11"/>
                  </a:lnTo>
                  <a:lnTo>
                    <a:pt x="0" y="7"/>
                  </a:lnTo>
                  <a:lnTo>
                    <a:pt x="0" y="7"/>
                  </a:lnTo>
                  <a:close/>
                </a:path>
              </a:pathLst>
            </a:custGeom>
            <a:solidFill>
              <a:srgbClr val="27D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Freeform 254"/>
            <p:cNvSpPr>
              <a:spLocks/>
            </p:cNvSpPr>
            <p:nvPr/>
          </p:nvSpPr>
          <p:spPr bwMode="auto">
            <a:xfrm>
              <a:off x="15104001" y="444841"/>
              <a:ext cx="69964" cy="51128"/>
            </a:xfrm>
            <a:custGeom>
              <a:avLst/>
              <a:gdLst>
                <a:gd name="T0" fmla="*/ 1 w 52"/>
                <a:gd name="T1" fmla="*/ 34 h 38"/>
                <a:gd name="T2" fmla="*/ 1 w 52"/>
                <a:gd name="T3" fmla="*/ 34 h 38"/>
                <a:gd name="T4" fmla="*/ 0 w 52"/>
                <a:gd name="T5" fmla="*/ 30 h 38"/>
                <a:gd name="T6" fmla="*/ 1 w 52"/>
                <a:gd name="T7" fmla="*/ 28 h 38"/>
                <a:gd name="T8" fmla="*/ 1 w 52"/>
                <a:gd name="T9" fmla="*/ 25 h 38"/>
                <a:gd name="T10" fmla="*/ 3 w 52"/>
                <a:gd name="T11" fmla="*/ 23 h 38"/>
                <a:gd name="T12" fmla="*/ 41 w 52"/>
                <a:gd name="T13" fmla="*/ 2 h 38"/>
                <a:gd name="T14" fmla="*/ 41 w 52"/>
                <a:gd name="T15" fmla="*/ 2 h 38"/>
                <a:gd name="T16" fmla="*/ 44 w 52"/>
                <a:gd name="T17" fmla="*/ 0 h 38"/>
                <a:gd name="T18" fmla="*/ 46 w 52"/>
                <a:gd name="T19" fmla="*/ 0 h 38"/>
                <a:gd name="T20" fmla="*/ 50 w 52"/>
                <a:gd name="T21" fmla="*/ 2 h 38"/>
                <a:gd name="T22" fmla="*/ 52 w 52"/>
                <a:gd name="T23" fmla="*/ 4 h 38"/>
                <a:gd name="T24" fmla="*/ 52 w 52"/>
                <a:gd name="T25" fmla="*/ 4 h 38"/>
                <a:gd name="T26" fmla="*/ 52 w 52"/>
                <a:gd name="T27" fmla="*/ 8 h 38"/>
                <a:gd name="T28" fmla="*/ 52 w 52"/>
                <a:gd name="T29" fmla="*/ 10 h 38"/>
                <a:gd name="T30" fmla="*/ 52 w 52"/>
                <a:gd name="T31" fmla="*/ 13 h 38"/>
                <a:gd name="T32" fmla="*/ 48 w 52"/>
                <a:gd name="T33" fmla="*/ 15 h 38"/>
                <a:gd name="T34" fmla="*/ 11 w 52"/>
                <a:gd name="T35" fmla="*/ 36 h 38"/>
                <a:gd name="T36" fmla="*/ 11 w 52"/>
                <a:gd name="T37" fmla="*/ 36 h 38"/>
                <a:gd name="T38" fmla="*/ 9 w 52"/>
                <a:gd name="T39" fmla="*/ 38 h 38"/>
                <a:gd name="T40" fmla="*/ 5 w 52"/>
                <a:gd name="T41" fmla="*/ 38 h 38"/>
                <a:gd name="T42" fmla="*/ 3 w 52"/>
                <a:gd name="T43" fmla="*/ 36 h 38"/>
                <a:gd name="T44" fmla="*/ 1 w 52"/>
                <a:gd name="T45" fmla="*/ 34 h 38"/>
                <a:gd name="T46" fmla="*/ 1 w 52"/>
                <a:gd name="T4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8">
                  <a:moveTo>
                    <a:pt x="1" y="34"/>
                  </a:moveTo>
                  <a:lnTo>
                    <a:pt x="1" y="34"/>
                  </a:lnTo>
                  <a:lnTo>
                    <a:pt x="0" y="30"/>
                  </a:lnTo>
                  <a:lnTo>
                    <a:pt x="1" y="28"/>
                  </a:lnTo>
                  <a:lnTo>
                    <a:pt x="1" y="25"/>
                  </a:lnTo>
                  <a:lnTo>
                    <a:pt x="3" y="23"/>
                  </a:lnTo>
                  <a:lnTo>
                    <a:pt x="41" y="2"/>
                  </a:lnTo>
                  <a:lnTo>
                    <a:pt x="41" y="2"/>
                  </a:lnTo>
                  <a:lnTo>
                    <a:pt x="44" y="0"/>
                  </a:lnTo>
                  <a:lnTo>
                    <a:pt x="46" y="0"/>
                  </a:lnTo>
                  <a:lnTo>
                    <a:pt x="50" y="2"/>
                  </a:lnTo>
                  <a:lnTo>
                    <a:pt x="52" y="4"/>
                  </a:lnTo>
                  <a:lnTo>
                    <a:pt x="52" y="4"/>
                  </a:lnTo>
                  <a:lnTo>
                    <a:pt x="52" y="8"/>
                  </a:lnTo>
                  <a:lnTo>
                    <a:pt x="52" y="10"/>
                  </a:lnTo>
                  <a:lnTo>
                    <a:pt x="52" y="13"/>
                  </a:lnTo>
                  <a:lnTo>
                    <a:pt x="48" y="15"/>
                  </a:lnTo>
                  <a:lnTo>
                    <a:pt x="11" y="36"/>
                  </a:lnTo>
                  <a:lnTo>
                    <a:pt x="11" y="36"/>
                  </a:lnTo>
                  <a:lnTo>
                    <a:pt x="9" y="38"/>
                  </a:lnTo>
                  <a:lnTo>
                    <a:pt x="5" y="38"/>
                  </a:lnTo>
                  <a:lnTo>
                    <a:pt x="3" y="36"/>
                  </a:lnTo>
                  <a:lnTo>
                    <a:pt x="1" y="34"/>
                  </a:lnTo>
                  <a:lnTo>
                    <a:pt x="1" y="34"/>
                  </a:lnTo>
                  <a:close/>
                </a:path>
              </a:pathLst>
            </a:custGeom>
            <a:solidFill>
              <a:srgbClr val="27D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255"/>
            <p:cNvSpPr>
              <a:spLocks/>
            </p:cNvSpPr>
            <p:nvPr/>
          </p:nvSpPr>
          <p:spPr bwMode="auto">
            <a:xfrm>
              <a:off x="15032691" y="354694"/>
              <a:ext cx="51128" cy="69964"/>
            </a:xfrm>
            <a:custGeom>
              <a:avLst/>
              <a:gdLst>
                <a:gd name="T0" fmla="*/ 4 w 38"/>
                <a:gd name="T1" fmla="*/ 50 h 52"/>
                <a:gd name="T2" fmla="*/ 4 w 38"/>
                <a:gd name="T3" fmla="*/ 50 h 52"/>
                <a:gd name="T4" fmla="*/ 2 w 38"/>
                <a:gd name="T5" fmla="*/ 49 h 52"/>
                <a:gd name="T6" fmla="*/ 2 w 38"/>
                <a:gd name="T7" fmla="*/ 47 h 52"/>
                <a:gd name="T8" fmla="*/ 0 w 38"/>
                <a:gd name="T9" fmla="*/ 43 h 52"/>
                <a:gd name="T10" fmla="*/ 2 w 38"/>
                <a:gd name="T11" fmla="*/ 41 h 52"/>
                <a:gd name="T12" fmla="*/ 23 w 38"/>
                <a:gd name="T13" fmla="*/ 4 h 52"/>
                <a:gd name="T14" fmla="*/ 23 w 38"/>
                <a:gd name="T15" fmla="*/ 4 h 52"/>
                <a:gd name="T16" fmla="*/ 25 w 38"/>
                <a:gd name="T17" fmla="*/ 0 h 52"/>
                <a:gd name="T18" fmla="*/ 28 w 38"/>
                <a:gd name="T19" fmla="*/ 0 h 52"/>
                <a:gd name="T20" fmla="*/ 30 w 38"/>
                <a:gd name="T21" fmla="*/ 0 h 52"/>
                <a:gd name="T22" fmla="*/ 34 w 38"/>
                <a:gd name="T23" fmla="*/ 0 h 52"/>
                <a:gd name="T24" fmla="*/ 34 w 38"/>
                <a:gd name="T25" fmla="*/ 0 h 52"/>
                <a:gd name="T26" fmla="*/ 36 w 38"/>
                <a:gd name="T27" fmla="*/ 2 h 52"/>
                <a:gd name="T28" fmla="*/ 38 w 38"/>
                <a:gd name="T29" fmla="*/ 6 h 52"/>
                <a:gd name="T30" fmla="*/ 38 w 38"/>
                <a:gd name="T31" fmla="*/ 8 h 52"/>
                <a:gd name="T32" fmla="*/ 36 w 38"/>
                <a:gd name="T33" fmla="*/ 11 h 52"/>
                <a:gd name="T34" fmla="*/ 15 w 38"/>
                <a:gd name="T35" fmla="*/ 49 h 52"/>
                <a:gd name="T36" fmla="*/ 15 w 38"/>
                <a:gd name="T37" fmla="*/ 49 h 52"/>
                <a:gd name="T38" fmla="*/ 13 w 38"/>
                <a:gd name="T39" fmla="*/ 50 h 52"/>
                <a:gd name="T40" fmla="*/ 10 w 38"/>
                <a:gd name="T41" fmla="*/ 50 h 52"/>
                <a:gd name="T42" fmla="*/ 8 w 38"/>
                <a:gd name="T43" fmla="*/ 52 h 52"/>
                <a:gd name="T44" fmla="*/ 4 w 38"/>
                <a:gd name="T45" fmla="*/ 50 h 52"/>
                <a:gd name="T46" fmla="*/ 4 w 38"/>
                <a:gd name="T47"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52">
                  <a:moveTo>
                    <a:pt x="4" y="50"/>
                  </a:moveTo>
                  <a:lnTo>
                    <a:pt x="4" y="50"/>
                  </a:lnTo>
                  <a:lnTo>
                    <a:pt x="2" y="49"/>
                  </a:lnTo>
                  <a:lnTo>
                    <a:pt x="2" y="47"/>
                  </a:lnTo>
                  <a:lnTo>
                    <a:pt x="0" y="43"/>
                  </a:lnTo>
                  <a:lnTo>
                    <a:pt x="2" y="41"/>
                  </a:lnTo>
                  <a:lnTo>
                    <a:pt x="23" y="4"/>
                  </a:lnTo>
                  <a:lnTo>
                    <a:pt x="23" y="4"/>
                  </a:lnTo>
                  <a:lnTo>
                    <a:pt x="25" y="0"/>
                  </a:lnTo>
                  <a:lnTo>
                    <a:pt x="28" y="0"/>
                  </a:lnTo>
                  <a:lnTo>
                    <a:pt x="30" y="0"/>
                  </a:lnTo>
                  <a:lnTo>
                    <a:pt x="34" y="0"/>
                  </a:lnTo>
                  <a:lnTo>
                    <a:pt x="34" y="0"/>
                  </a:lnTo>
                  <a:lnTo>
                    <a:pt x="36" y="2"/>
                  </a:lnTo>
                  <a:lnTo>
                    <a:pt x="38" y="6"/>
                  </a:lnTo>
                  <a:lnTo>
                    <a:pt x="38" y="8"/>
                  </a:lnTo>
                  <a:lnTo>
                    <a:pt x="36" y="11"/>
                  </a:lnTo>
                  <a:lnTo>
                    <a:pt x="15" y="49"/>
                  </a:lnTo>
                  <a:lnTo>
                    <a:pt x="15" y="49"/>
                  </a:lnTo>
                  <a:lnTo>
                    <a:pt x="13" y="50"/>
                  </a:lnTo>
                  <a:lnTo>
                    <a:pt x="10" y="50"/>
                  </a:lnTo>
                  <a:lnTo>
                    <a:pt x="8" y="52"/>
                  </a:lnTo>
                  <a:lnTo>
                    <a:pt x="4" y="50"/>
                  </a:lnTo>
                  <a:lnTo>
                    <a:pt x="4" y="50"/>
                  </a:lnTo>
                  <a:close/>
                </a:path>
              </a:pathLst>
            </a:custGeom>
            <a:solidFill>
              <a:srgbClr val="27D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256"/>
            <p:cNvSpPr>
              <a:spLocks/>
            </p:cNvSpPr>
            <p:nvPr/>
          </p:nvSpPr>
          <p:spPr bwMode="auto">
            <a:xfrm>
              <a:off x="14785125" y="1007246"/>
              <a:ext cx="356549" cy="509933"/>
            </a:xfrm>
            <a:custGeom>
              <a:avLst/>
              <a:gdLst>
                <a:gd name="T0" fmla="*/ 0 w 265"/>
                <a:gd name="T1" fmla="*/ 379 h 379"/>
                <a:gd name="T2" fmla="*/ 265 w 265"/>
                <a:gd name="T3" fmla="*/ 379 h 379"/>
                <a:gd name="T4" fmla="*/ 265 w 265"/>
                <a:gd name="T5" fmla="*/ 121 h 379"/>
                <a:gd name="T6" fmla="*/ 265 w 265"/>
                <a:gd name="T7" fmla="*/ 121 h 379"/>
                <a:gd name="T8" fmla="*/ 263 w 265"/>
                <a:gd name="T9" fmla="*/ 110 h 379"/>
                <a:gd name="T10" fmla="*/ 261 w 265"/>
                <a:gd name="T11" fmla="*/ 97 h 379"/>
                <a:gd name="T12" fmla="*/ 259 w 265"/>
                <a:gd name="T13" fmla="*/ 86 h 379"/>
                <a:gd name="T14" fmla="*/ 255 w 265"/>
                <a:gd name="T15" fmla="*/ 75 h 379"/>
                <a:gd name="T16" fmla="*/ 250 w 265"/>
                <a:gd name="T17" fmla="*/ 64 h 379"/>
                <a:gd name="T18" fmla="*/ 244 w 265"/>
                <a:gd name="T19" fmla="*/ 54 h 379"/>
                <a:gd name="T20" fmla="*/ 229 w 265"/>
                <a:gd name="T21" fmla="*/ 36 h 379"/>
                <a:gd name="T22" fmla="*/ 210 w 265"/>
                <a:gd name="T23" fmla="*/ 21 h 379"/>
                <a:gd name="T24" fmla="*/ 201 w 265"/>
                <a:gd name="T25" fmla="*/ 15 h 379"/>
                <a:gd name="T26" fmla="*/ 190 w 265"/>
                <a:gd name="T27" fmla="*/ 9 h 379"/>
                <a:gd name="T28" fmla="*/ 179 w 265"/>
                <a:gd name="T29" fmla="*/ 6 h 379"/>
                <a:gd name="T30" fmla="*/ 167 w 265"/>
                <a:gd name="T31" fmla="*/ 4 h 379"/>
                <a:gd name="T32" fmla="*/ 154 w 265"/>
                <a:gd name="T33" fmla="*/ 2 h 379"/>
                <a:gd name="T34" fmla="*/ 143 w 265"/>
                <a:gd name="T35" fmla="*/ 0 h 379"/>
                <a:gd name="T36" fmla="*/ 121 w 265"/>
                <a:gd name="T37" fmla="*/ 0 h 379"/>
                <a:gd name="T38" fmla="*/ 121 w 265"/>
                <a:gd name="T39" fmla="*/ 0 h 379"/>
                <a:gd name="T40" fmla="*/ 108 w 265"/>
                <a:gd name="T41" fmla="*/ 2 h 379"/>
                <a:gd name="T42" fmla="*/ 97 w 265"/>
                <a:gd name="T43" fmla="*/ 4 h 379"/>
                <a:gd name="T44" fmla="*/ 85 w 265"/>
                <a:gd name="T45" fmla="*/ 6 h 379"/>
                <a:gd name="T46" fmla="*/ 74 w 265"/>
                <a:gd name="T47" fmla="*/ 9 h 379"/>
                <a:gd name="T48" fmla="*/ 63 w 265"/>
                <a:gd name="T49" fmla="*/ 15 h 379"/>
                <a:gd name="T50" fmla="*/ 54 w 265"/>
                <a:gd name="T51" fmla="*/ 21 h 379"/>
                <a:gd name="T52" fmla="*/ 35 w 265"/>
                <a:gd name="T53" fmla="*/ 36 h 379"/>
                <a:gd name="T54" fmla="*/ 20 w 265"/>
                <a:gd name="T55" fmla="*/ 54 h 379"/>
                <a:gd name="T56" fmla="*/ 15 w 265"/>
                <a:gd name="T57" fmla="*/ 64 h 379"/>
                <a:gd name="T58" fmla="*/ 9 w 265"/>
                <a:gd name="T59" fmla="*/ 75 h 379"/>
                <a:gd name="T60" fmla="*/ 5 w 265"/>
                <a:gd name="T61" fmla="*/ 86 h 379"/>
                <a:gd name="T62" fmla="*/ 1 w 265"/>
                <a:gd name="T63" fmla="*/ 97 h 379"/>
                <a:gd name="T64" fmla="*/ 0 w 265"/>
                <a:gd name="T65" fmla="*/ 110 h 379"/>
                <a:gd name="T66" fmla="*/ 0 w 265"/>
                <a:gd name="T67" fmla="*/ 121 h 379"/>
                <a:gd name="T68" fmla="*/ 0 w 265"/>
                <a:gd name="T69"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5" h="379">
                  <a:moveTo>
                    <a:pt x="0" y="379"/>
                  </a:moveTo>
                  <a:lnTo>
                    <a:pt x="265" y="379"/>
                  </a:lnTo>
                  <a:lnTo>
                    <a:pt x="265" y="121"/>
                  </a:lnTo>
                  <a:lnTo>
                    <a:pt x="265" y="121"/>
                  </a:lnTo>
                  <a:lnTo>
                    <a:pt x="263" y="110"/>
                  </a:lnTo>
                  <a:lnTo>
                    <a:pt x="261" y="97"/>
                  </a:lnTo>
                  <a:lnTo>
                    <a:pt x="259" y="86"/>
                  </a:lnTo>
                  <a:lnTo>
                    <a:pt x="255" y="75"/>
                  </a:lnTo>
                  <a:lnTo>
                    <a:pt x="250" y="64"/>
                  </a:lnTo>
                  <a:lnTo>
                    <a:pt x="244" y="54"/>
                  </a:lnTo>
                  <a:lnTo>
                    <a:pt x="229" y="36"/>
                  </a:lnTo>
                  <a:lnTo>
                    <a:pt x="210" y="21"/>
                  </a:lnTo>
                  <a:lnTo>
                    <a:pt x="201" y="15"/>
                  </a:lnTo>
                  <a:lnTo>
                    <a:pt x="190" y="9"/>
                  </a:lnTo>
                  <a:lnTo>
                    <a:pt x="179" y="6"/>
                  </a:lnTo>
                  <a:lnTo>
                    <a:pt x="167" y="4"/>
                  </a:lnTo>
                  <a:lnTo>
                    <a:pt x="154" y="2"/>
                  </a:lnTo>
                  <a:lnTo>
                    <a:pt x="143" y="0"/>
                  </a:lnTo>
                  <a:lnTo>
                    <a:pt x="121" y="0"/>
                  </a:lnTo>
                  <a:lnTo>
                    <a:pt x="121" y="0"/>
                  </a:lnTo>
                  <a:lnTo>
                    <a:pt x="108" y="2"/>
                  </a:lnTo>
                  <a:lnTo>
                    <a:pt x="97" y="4"/>
                  </a:lnTo>
                  <a:lnTo>
                    <a:pt x="85" y="6"/>
                  </a:lnTo>
                  <a:lnTo>
                    <a:pt x="74" y="9"/>
                  </a:lnTo>
                  <a:lnTo>
                    <a:pt x="63" y="15"/>
                  </a:lnTo>
                  <a:lnTo>
                    <a:pt x="54" y="21"/>
                  </a:lnTo>
                  <a:lnTo>
                    <a:pt x="35" y="36"/>
                  </a:lnTo>
                  <a:lnTo>
                    <a:pt x="20" y="54"/>
                  </a:lnTo>
                  <a:lnTo>
                    <a:pt x="15" y="64"/>
                  </a:lnTo>
                  <a:lnTo>
                    <a:pt x="9" y="75"/>
                  </a:lnTo>
                  <a:lnTo>
                    <a:pt x="5" y="86"/>
                  </a:lnTo>
                  <a:lnTo>
                    <a:pt x="1" y="97"/>
                  </a:lnTo>
                  <a:lnTo>
                    <a:pt x="0" y="110"/>
                  </a:lnTo>
                  <a:lnTo>
                    <a:pt x="0" y="121"/>
                  </a:lnTo>
                  <a:lnTo>
                    <a:pt x="0" y="37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9" name="Freeform 257"/>
            <p:cNvSpPr>
              <a:spLocks/>
            </p:cNvSpPr>
            <p:nvPr/>
          </p:nvSpPr>
          <p:spPr bwMode="auto">
            <a:xfrm>
              <a:off x="14785125" y="1007246"/>
              <a:ext cx="356549" cy="509933"/>
            </a:xfrm>
            <a:custGeom>
              <a:avLst/>
              <a:gdLst>
                <a:gd name="T0" fmla="*/ 0 w 265"/>
                <a:gd name="T1" fmla="*/ 379 h 379"/>
                <a:gd name="T2" fmla="*/ 265 w 265"/>
                <a:gd name="T3" fmla="*/ 379 h 379"/>
                <a:gd name="T4" fmla="*/ 265 w 265"/>
                <a:gd name="T5" fmla="*/ 121 h 379"/>
                <a:gd name="T6" fmla="*/ 265 w 265"/>
                <a:gd name="T7" fmla="*/ 121 h 379"/>
                <a:gd name="T8" fmla="*/ 263 w 265"/>
                <a:gd name="T9" fmla="*/ 110 h 379"/>
                <a:gd name="T10" fmla="*/ 261 w 265"/>
                <a:gd name="T11" fmla="*/ 97 h 379"/>
                <a:gd name="T12" fmla="*/ 259 w 265"/>
                <a:gd name="T13" fmla="*/ 86 h 379"/>
                <a:gd name="T14" fmla="*/ 255 w 265"/>
                <a:gd name="T15" fmla="*/ 75 h 379"/>
                <a:gd name="T16" fmla="*/ 250 w 265"/>
                <a:gd name="T17" fmla="*/ 64 h 379"/>
                <a:gd name="T18" fmla="*/ 244 w 265"/>
                <a:gd name="T19" fmla="*/ 54 h 379"/>
                <a:gd name="T20" fmla="*/ 229 w 265"/>
                <a:gd name="T21" fmla="*/ 36 h 379"/>
                <a:gd name="T22" fmla="*/ 210 w 265"/>
                <a:gd name="T23" fmla="*/ 21 h 379"/>
                <a:gd name="T24" fmla="*/ 201 w 265"/>
                <a:gd name="T25" fmla="*/ 15 h 379"/>
                <a:gd name="T26" fmla="*/ 190 w 265"/>
                <a:gd name="T27" fmla="*/ 9 h 379"/>
                <a:gd name="T28" fmla="*/ 179 w 265"/>
                <a:gd name="T29" fmla="*/ 6 h 379"/>
                <a:gd name="T30" fmla="*/ 167 w 265"/>
                <a:gd name="T31" fmla="*/ 4 h 379"/>
                <a:gd name="T32" fmla="*/ 154 w 265"/>
                <a:gd name="T33" fmla="*/ 2 h 379"/>
                <a:gd name="T34" fmla="*/ 143 w 265"/>
                <a:gd name="T35" fmla="*/ 0 h 379"/>
                <a:gd name="T36" fmla="*/ 121 w 265"/>
                <a:gd name="T37" fmla="*/ 0 h 379"/>
                <a:gd name="T38" fmla="*/ 121 w 265"/>
                <a:gd name="T39" fmla="*/ 0 h 379"/>
                <a:gd name="T40" fmla="*/ 108 w 265"/>
                <a:gd name="T41" fmla="*/ 2 h 379"/>
                <a:gd name="T42" fmla="*/ 97 w 265"/>
                <a:gd name="T43" fmla="*/ 4 h 379"/>
                <a:gd name="T44" fmla="*/ 85 w 265"/>
                <a:gd name="T45" fmla="*/ 6 h 379"/>
                <a:gd name="T46" fmla="*/ 74 w 265"/>
                <a:gd name="T47" fmla="*/ 9 h 379"/>
                <a:gd name="T48" fmla="*/ 63 w 265"/>
                <a:gd name="T49" fmla="*/ 15 h 379"/>
                <a:gd name="T50" fmla="*/ 54 w 265"/>
                <a:gd name="T51" fmla="*/ 21 h 379"/>
                <a:gd name="T52" fmla="*/ 35 w 265"/>
                <a:gd name="T53" fmla="*/ 36 h 379"/>
                <a:gd name="T54" fmla="*/ 20 w 265"/>
                <a:gd name="T55" fmla="*/ 54 h 379"/>
                <a:gd name="T56" fmla="*/ 15 w 265"/>
                <a:gd name="T57" fmla="*/ 64 h 379"/>
                <a:gd name="T58" fmla="*/ 9 w 265"/>
                <a:gd name="T59" fmla="*/ 75 h 379"/>
                <a:gd name="T60" fmla="*/ 5 w 265"/>
                <a:gd name="T61" fmla="*/ 86 h 379"/>
                <a:gd name="T62" fmla="*/ 1 w 265"/>
                <a:gd name="T63" fmla="*/ 97 h 379"/>
                <a:gd name="T64" fmla="*/ 0 w 265"/>
                <a:gd name="T65" fmla="*/ 110 h 379"/>
                <a:gd name="T66" fmla="*/ 0 w 265"/>
                <a:gd name="T67" fmla="*/ 121 h 379"/>
                <a:gd name="T68" fmla="*/ 0 w 265"/>
                <a:gd name="T69"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5" h="379">
                  <a:moveTo>
                    <a:pt x="0" y="379"/>
                  </a:moveTo>
                  <a:lnTo>
                    <a:pt x="265" y="379"/>
                  </a:lnTo>
                  <a:lnTo>
                    <a:pt x="265" y="121"/>
                  </a:lnTo>
                  <a:lnTo>
                    <a:pt x="265" y="121"/>
                  </a:lnTo>
                  <a:lnTo>
                    <a:pt x="263" y="110"/>
                  </a:lnTo>
                  <a:lnTo>
                    <a:pt x="261" y="97"/>
                  </a:lnTo>
                  <a:lnTo>
                    <a:pt x="259" y="86"/>
                  </a:lnTo>
                  <a:lnTo>
                    <a:pt x="255" y="75"/>
                  </a:lnTo>
                  <a:lnTo>
                    <a:pt x="250" y="64"/>
                  </a:lnTo>
                  <a:lnTo>
                    <a:pt x="244" y="54"/>
                  </a:lnTo>
                  <a:lnTo>
                    <a:pt x="229" y="36"/>
                  </a:lnTo>
                  <a:lnTo>
                    <a:pt x="210" y="21"/>
                  </a:lnTo>
                  <a:lnTo>
                    <a:pt x="201" y="15"/>
                  </a:lnTo>
                  <a:lnTo>
                    <a:pt x="190" y="9"/>
                  </a:lnTo>
                  <a:lnTo>
                    <a:pt x="179" y="6"/>
                  </a:lnTo>
                  <a:lnTo>
                    <a:pt x="167" y="4"/>
                  </a:lnTo>
                  <a:lnTo>
                    <a:pt x="154" y="2"/>
                  </a:lnTo>
                  <a:lnTo>
                    <a:pt x="143" y="0"/>
                  </a:lnTo>
                  <a:lnTo>
                    <a:pt x="121" y="0"/>
                  </a:lnTo>
                  <a:lnTo>
                    <a:pt x="121" y="0"/>
                  </a:lnTo>
                  <a:lnTo>
                    <a:pt x="108" y="2"/>
                  </a:lnTo>
                  <a:lnTo>
                    <a:pt x="97" y="4"/>
                  </a:lnTo>
                  <a:lnTo>
                    <a:pt x="85" y="6"/>
                  </a:lnTo>
                  <a:lnTo>
                    <a:pt x="74" y="9"/>
                  </a:lnTo>
                  <a:lnTo>
                    <a:pt x="63" y="15"/>
                  </a:lnTo>
                  <a:lnTo>
                    <a:pt x="54" y="21"/>
                  </a:lnTo>
                  <a:lnTo>
                    <a:pt x="35" y="36"/>
                  </a:lnTo>
                  <a:lnTo>
                    <a:pt x="20" y="54"/>
                  </a:lnTo>
                  <a:lnTo>
                    <a:pt x="15" y="64"/>
                  </a:lnTo>
                  <a:lnTo>
                    <a:pt x="9" y="75"/>
                  </a:lnTo>
                  <a:lnTo>
                    <a:pt x="5" y="86"/>
                  </a:lnTo>
                  <a:lnTo>
                    <a:pt x="1" y="97"/>
                  </a:lnTo>
                  <a:lnTo>
                    <a:pt x="0" y="110"/>
                  </a:lnTo>
                  <a:lnTo>
                    <a:pt x="0" y="121"/>
                  </a:lnTo>
                  <a:lnTo>
                    <a:pt x="0" y="3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0" name="Freeform 258"/>
            <p:cNvSpPr>
              <a:spLocks/>
            </p:cNvSpPr>
            <p:nvPr/>
          </p:nvSpPr>
          <p:spPr bwMode="auto">
            <a:xfrm>
              <a:off x="14942545" y="3098104"/>
              <a:ext cx="223348" cy="208548"/>
            </a:xfrm>
            <a:custGeom>
              <a:avLst/>
              <a:gdLst>
                <a:gd name="T0" fmla="*/ 93 w 166"/>
                <a:gd name="T1" fmla="*/ 9 h 155"/>
                <a:gd name="T2" fmla="*/ 93 w 166"/>
                <a:gd name="T3" fmla="*/ 0 h 155"/>
                <a:gd name="T4" fmla="*/ 93 w 166"/>
                <a:gd name="T5" fmla="*/ 0 h 155"/>
                <a:gd name="T6" fmla="*/ 90 w 166"/>
                <a:gd name="T7" fmla="*/ 13 h 155"/>
                <a:gd name="T8" fmla="*/ 80 w 166"/>
                <a:gd name="T9" fmla="*/ 33 h 155"/>
                <a:gd name="T10" fmla="*/ 67 w 166"/>
                <a:gd name="T11" fmla="*/ 56 h 155"/>
                <a:gd name="T12" fmla="*/ 60 w 166"/>
                <a:gd name="T13" fmla="*/ 67 h 155"/>
                <a:gd name="T14" fmla="*/ 50 w 166"/>
                <a:gd name="T15" fmla="*/ 74 h 155"/>
                <a:gd name="T16" fmla="*/ 50 w 166"/>
                <a:gd name="T17" fmla="*/ 74 h 155"/>
                <a:gd name="T18" fmla="*/ 21 w 166"/>
                <a:gd name="T19" fmla="*/ 102 h 155"/>
                <a:gd name="T20" fmla="*/ 8 w 166"/>
                <a:gd name="T21" fmla="*/ 117 h 155"/>
                <a:gd name="T22" fmla="*/ 4 w 166"/>
                <a:gd name="T23" fmla="*/ 123 h 155"/>
                <a:gd name="T24" fmla="*/ 0 w 166"/>
                <a:gd name="T25" fmla="*/ 130 h 155"/>
                <a:gd name="T26" fmla="*/ 0 w 166"/>
                <a:gd name="T27" fmla="*/ 130 h 155"/>
                <a:gd name="T28" fmla="*/ 0 w 166"/>
                <a:gd name="T29" fmla="*/ 138 h 155"/>
                <a:gd name="T30" fmla="*/ 4 w 166"/>
                <a:gd name="T31" fmla="*/ 143 h 155"/>
                <a:gd name="T32" fmla="*/ 9 w 166"/>
                <a:gd name="T33" fmla="*/ 147 h 155"/>
                <a:gd name="T34" fmla="*/ 19 w 166"/>
                <a:gd name="T35" fmla="*/ 151 h 155"/>
                <a:gd name="T36" fmla="*/ 28 w 166"/>
                <a:gd name="T37" fmla="*/ 153 h 155"/>
                <a:gd name="T38" fmla="*/ 37 w 166"/>
                <a:gd name="T39" fmla="*/ 155 h 155"/>
                <a:gd name="T40" fmla="*/ 54 w 166"/>
                <a:gd name="T41" fmla="*/ 155 h 155"/>
                <a:gd name="T42" fmla="*/ 54 w 166"/>
                <a:gd name="T43" fmla="*/ 155 h 155"/>
                <a:gd name="T44" fmla="*/ 69 w 166"/>
                <a:gd name="T45" fmla="*/ 151 h 155"/>
                <a:gd name="T46" fmla="*/ 86 w 166"/>
                <a:gd name="T47" fmla="*/ 143 h 155"/>
                <a:gd name="T48" fmla="*/ 101 w 166"/>
                <a:gd name="T49" fmla="*/ 134 h 155"/>
                <a:gd name="T50" fmla="*/ 114 w 166"/>
                <a:gd name="T51" fmla="*/ 121 h 155"/>
                <a:gd name="T52" fmla="*/ 114 w 166"/>
                <a:gd name="T53" fmla="*/ 121 h 155"/>
                <a:gd name="T54" fmla="*/ 121 w 166"/>
                <a:gd name="T55" fmla="*/ 112 h 155"/>
                <a:gd name="T56" fmla="*/ 127 w 166"/>
                <a:gd name="T57" fmla="*/ 102 h 155"/>
                <a:gd name="T58" fmla="*/ 138 w 166"/>
                <a:gd name="T59" fmla="*/ 86 h 155"/>
                <a:gd name="T60" fmla="*/ 138 w 166"/>
                <a:gd name="T61" fmla="*/ 86 h 155"/>
                <a:gd name="T62" fmla="*/ 146 w 166"/>
                <a:gd name="T63" fmla="*/ 78 h 155"/>
                <a:gd name="T64" fmla="*/ 153 w 166"/>
                <a:gd name="T65" fmla="*/ 69 h 155"/>
                <a:gd name="T66" fmla="*/ 161 w 166"/>
                <a:gd name="T67" fmla="*/ 61 h 155"/>
                <a:gd name="T68" fmla="*/ 166 w 166"/>
                <a:gd name="T69" fmla="*/ 52 h 155"/>
                <a:gd name="T70" fmla="*/ 166 w 166"/>
                <a:gd name="T71" fmla="*/ 52 h 155"/>
                <a:gd name="T72" fmla="*/ 166 w 166"/>
                <a:gd name="T73" fmla="*/ 47 h 155"/>
                <a:gd name="T74" fmla="*/ 166 w 166"/>
                <a:gd name="T75" fmla="*/ 39 h 155"/>
                <a:gd name="T76" fmla="*/ 162 w 166"/>
                <a:gd name="T77" fmla="*/ 22 h 155"/>
                <a:gd name="T78" fmla="*/ 162 w 166"/>
                <a:gd name="T79" fmla="*/ 22 h 155"/>
                <a:gd name="T80" fmla="*/ 159 w 166"/>
                <a:gd name="T81" fmla="*/ 7 h 155"/>
                <a:gd name="T82" fmla="*/ 155 w 166"/>
                <a:gd name="T83" fmla="*/ 2 h 155"/>
                <a:gd name="T84" fmla="*/ 153 w 166"/>
                <a:gd name="T85" fmla="*/ 0 h 155"/>
                <a:gd name="T86" fmla="*/ 153 w 166"/>
                <a:gd name="T87" fmla="*/ 0 h 155"/>
                <a:gd name="T88" fmla="*/ 153 w 166"/>
                <a:gd name="T89" fmla="*/ 7 h 155"/>
                <a:gd name="T90" fmla="*/ 153 w 166"/>
                <a:gd name="T91" fmla="*/ 7 h 155"/>
                <a:gd name="T92" fmla="*/ 149 w 166"/>
                <a:gd name="T93" fmla="*/ 11 h 155"/>
                <a:gd name="T94" fmla="*/ 142 w 166"/>
                <a:gd name="T95" fmla="*/ 15 h 155"/>
                <a:gd name="T96" fmla="*/ 133 w 166"/>
                <a:gd name="T97" fmla="*/ 17 h 155"/>
                <a:gd name="T98" fmla="*/ 123 w 166"/>
                <a:gd name="T99" fmla="*/ 17 h 155"/>
                <a:gd name="T100" fmla="*/ 123 w 166"/>
                <a:gd name="T101" fmla="*/ 17 h 155"/>
                <a:gd name="T102" fmla="*/ 105 w 166"/>
                <a:gd name="T103" fmla="*/ 17 h 155"/>
                <a:gd name="T104" fmla="*/ 97 w 166"/>
                <a:gd name="T105" fmla="*/ 13 h 155"/>
                <a:gd name="T106" fmla="*/ 95 w 166"/>
                <a:gd name="T107" fmla="*/ 11 h 155"/>
                <a:gd name="T108" fmla="*/ 93 w 166"/>
                <a:gd name="T109" fmla="*/ 9 h 155"/>
                <a:gd name="T110" fmla="*/ 93 w 166"/>
                <a:gd name="T111" fmla="*/ 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155">
                  <a:moveTo>
                    <a:pt x="93" y="9"/>
                  </a:moveTo>
                  <a:lnTo>
                    <a:pt x="93" y="0"/>
                  </a:lnTo>
                  <a:lnTo>
                    <a:pt x="93" y="0"/>
                  </a:lnTo>
                  <a:lnTo>
                    <a:pt x="90" y="13"/>
                  </a:lnTo>
                  <a:lnTo>
                    <a:pt x="80" y="33"/>
                  </a:lnTo>
                  <a:lnTo>
                    <a:pt x="67" y="56"/>
                  </a:lnTo>
                  <a:lnTo>
                    <a:pt x="60" y="67"/>
                  </a:lnTo>
                  <a:lnTo>
                    <a:pt x="50" y="74"/>
                  </a:lnTo>
                  <a:lnTo>
                    <a:pt x="50" y="74"/>
                  </a:lnTo>
                  <a:lnTo>
                    <a:pt x="21" y="102"/>
                  </a:lnTo>
                  <a:lnTo>
                    <a:pt x="8" y="117"/>
                  </a:lnTo>
                  <a:lnTo>
                    <a:pt x="4" y="123"/>
                  </a:lnTo>
                  <a:lnTo>
                    <a:pt x="0" y="130"/>
                  </a:lnTo>
                  <a:lnTo>
                    <a:pt x="0" y="130"/>
                  </a:lnTo>
                  <a:lnTo>
                    <a:pt x="0" y="138"/>
                  </a:lnTo>
                  <a:lnTo>
                    <a:pt x="4" y="143"/>
                  </a:lnTo>
                  <a:lnTo>
                    <a:pt x="9" y="147"/>
                  </a:lnTo>
                  <a:lnTo>
                    <a:pt x="19" y="151"/>
                  </a:lnTo>
                  <a:lnTo>
                    <a:pt x="28" y="153"/>
                  </a:lnTo>
                  <a:lnTo>
                    <a:pt x="37" y="155"/>
                  </a:lnTo>
                  <a:lnTo>
                    <a:pt x="54" y="155"/>
                  </a:lnTo>
                  <a:lnTo>
                    <a:pt x="54" y="155"/>
                  </a:lnTo>
                  <a:lnTo>
                    <a:pt x="69" y="151"/>
                  </a:lnTo>
                  <a:lnTo>
                    <a:pt x="86" y="143"/>
                  </a:lnTo>
                  <a:lnTo>
                    <a:pt x="101" y="134"/>
                  </a:lnTo>
                  <a:lnTo>
                    <a:pt x="114" y="121"/>
                  </a:lnTo>
                  <a:lnTo>
                    <a:pt x="114" y="121"/>
                  </a:lnTo>
                  <a:lnTo>
                    <a:pt x="121" y="112"/>
                  </a:lnTo>
                  <a:lnTo>
                    <a:pt x="127" y="102"/>
                  </a:lnTo>
                  <a:lnTo>
                    <a:pt x="138" y="86"/>
                  </a:lnTo>
                  <a:lnTo>
                    <a:pt x="138" y="86"/>
                  </a:lnTo>
                  <a:lnTo>
                    <a:pt x="146" y="78"/>
                  </a:lnTo>
                  <a:lnTo>
                    <a:pt x="153" y="69"/>
                  </a:lnTo>
                  <a:lnTo>
                    <a:pt x="161" y="61"/>
                  </a:lnTo>
                  <a:lnTo>
                    <a:pt x="166" y="52"/>
                  </a:lnTo>
                  <a:lnTo>
                    <a:pt x="166" y="52"/>
                  </a:lnTo>
                  <a:lnTo>
                    <a:pt x="166" y="47"/>
                  </a:lnTo>
                  <a:lnTo>
                    <a:pt x="166" y="39"/>
                  </a:lnTo>
                  <a:lnTo>
                    <a:pt x="162" y="22"/>
                  </a:lnTo>
                  <a:lnTo>
                    <a:pt x="162" y="22"/>
                  </a:lnTo>
                  <a:lnTo>
                    <a:pt x="159" y="7"/>
                  </a:lnTo>
                  <a:lnTo>
                    <a:pt x="155" y="2"/>
                  </a:lnTo>
                  <a:lnTo>
                    <a:pt x="153" y="0"/>
                  </a:lnTo>
                  <a:lnTo>
                    <a:pt x="153" y="0"/>
                  </a:lnTo>
                  <a:lnTo>
                    <a:pt x="153" y="7"/>
                  </a:lnTo>
                  <a:lnTo>
                    <a:pt x="153" y="7"/>
                  </a:lnTo>
                  <a:lnTo>
                    <a:pt x="149" y="11"/>
                  </a:lnTo>
                  <a:lnTo>
                    <a:pt x="142" y="15"/>
                  </a:lnTo>
                  <a:lnTo>
                    <a:pt x="133" y="17"/>
                  </a:lnTo>
                  <a:lnTo>
                    <a:pt x="123" y="17"/>
                  </a:lnTo>
                  <a:lnTo>
                    <a:pt x="123" y="17"/>
                  </a:lnTo>
                  <a:lnTo>
                    <a:pt x="105" y="17"/>
                  </a:lnTo>
                  <a:lnTo>
                    <a:pt x="97" y="13"/>
                  </a:lnTo>
                  <a:lnTo>
                    <a:pt x="95" y="11"/>
                  </a:lnTo>
                  <a:lnTo>
                    <a:pt x="93" y="9"/>
                  </a:lnTo>
                  <a:lnTo>
                    <a:pt x="93" y="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1" name="Freeform 259"/>
            <p:cNvSpPr>
              <a:spLocks/>
            </p:cNvSpPr>
            <p:nvPr/>
          </p:nvSpPr>
          <p:spPr bwMode="auto">
            <a:xfrm>
              <a:off x="14980218" y="3032177"/>
              <a:ext cx="168184" cy="216620"/>
            </a:xfrm>
            <a:custGeom>
              <a:avLst/>
              <a:gdLst>
                <a:gd name="T0" fmla="*/ 6 w 125"/>
                <a:gd name="T1" fmla="*/ 138 h 161"/>
                <a:gd name="T2" fmla="*/ 6 w 125"/>
                <a:gd name="T3" fmla="*/ 138 h 161"/>
                <a:gd name="T4" fmla="*/ 22 w 125"/>
                <a:gd name="T5" fmla="*/ 123 h 161"/>
                <a:gd name="T6" fmla="*/ 22 w 125"/>
                <a:gd name="T7" fmla="*/ 123 h 161"/>
                <a:gd name="T8" fmla="*/ 36 w 125"/>
                <a:gd name="T9" fmla="*/ 110 h 161"/>
                <a:gd name="T10" fmla="*/ 45 w 125"/>
                <a:gd name="T11" fmla="*/ 96 h 161"/>
                <a:gd name="T12" fmla="*/ 52 w 125"/>
                <a:gd name="T13" fmla="*/ 81 h 161"/>
                <a:gd name="T14" fmla="*/ 60 w 125"/>
                <a:gd name="T15" fmla="*/ 66 h 161"/>
                <a:gd name="T16" fmla="*/ 60 w 125"/>
                <a:gd name="T17" fmla="*/ 66 h 161"/>
                <a:gd name="T18" fmla="*/ 64 w 125"/>
                <a:gd name="T19" fmla="*/ 51 h 161"/>
                <a:gd name="T20" fmla="*/ 65 w 125"/>
                <a:gd name="T21" fmla="*/ 36 h 161"/>
                <a:gd name="T22" fmla="*/ 65 w 125"/>
                <a:gd name="T23" fmla="*/ 0 h 161"/>
                <a:gd name="T24" fmla="*/ 125 w 125"/>
                <a:gd name="T25" fmla="*/ 0 h 161"/>
                <a:gd name="T26" fmla="*/ 125 w 125"/>
                <a:gd name="T27" fmla="*/ 56 h 161"/>
                <a:gd name="T28" fmla="*/ 125 w 125"/>
                <a:gd name="T29" fmla="*/ 56 h 161"/>
                <a:gd name="T30" fmla="*/ 125 w 125"/>
                <a:gd name="T31" fmla="*/ 58 h 161"/>
                <a:gd name="T32" fmla="*/ 125 w 125"/>
                <a:gd name="T33" fmla="*/ 58 h 161"/>
                <a:gd name="T34" fmla="*/ 125 w 125"/>
                <a:gd name="T35" fmla="*/ 58 h 161"/>
                <a:gd name="T36" fmla="*/ 120 w 125"/>
                <a:gd name="T37" fmla="*/ 71 h 161"/>
                <a:gd name="T38" fmla="*/ 106 w 125"/>
                <a:gd name="T39" fmla="*/ 88 h 161"/>
                <a:gd name="T40" fmla="*/ 78 w 125"/>
                <a:gd name="T41" fmla="*/ 123 h 161"/>
                <a:gd name="T42" fmla="*/ 78 w 125"/>
                <a:gd name="T43" fmla="*/ 123 h 161"/>
                <a:gd name="T44" fmla="*/ 69 w 125"/>
                <a:gd name="T45" fmla="*/ 135 h 161"/>
                <a:gd name="T46" fmla="*/ 58 w 125"/>
                <a:gd name="T47" fmla="*/ 146 h 161"/>
                <a:gd name="T48" fmla="*/ 43 w 125"/>
                <a:gd name="T49" fmla="*/ 155 h 161"/>
                <a:gd name="T50" fmla="*/ 34 w 125"/>
                <a:gd name="T51" fmla="*/ 159 h 161"/>
                <a:gd name="T52" fmla="*/ 26 w 125"/>
                <a:gd name="T53" fmla="*/ 161 h 161"/>
                <a:gd name="T54" fmla="*/ 26 w 125"/>
                <a:gd name="T55" fmla="*/ 161 h 161"/>
                <a:gd name="T56" fmla="*/ 11 w 125"/>
                <a:gd name="T57" fmla="*/ 161 h 161"/>
                <a:gd name="T58" fmla="*/ 6 w 125"/>
                <a:gd name="T59" fmla="*/ 159 h 161"/>
                <a:gd name="T60" fmla="*/ 2 w 125"/>
                <a:gd name="T61" fmla="*/ 157 h 161"/>
                <a:gd name="T62" fmla="*/ 0 w 125"/>
                <a:gd name="T63" fmla="*/ 153 h 161"/>
                <a:gd name="T64" fmla="*/ 0 w 125"/>
                <a:gd name="T65" fmla="*/ 150 h 161"/>
                <a:gd name="T66" fmla="*/ 2 w 125"/>
                <a:gd name="T67" fmla="*/ 146 h 161"/>
                <a:gd name="T68" fmla="*/ 6 w 125"/>
                <a:gd name="T69" fmla="*/ 138 h 161"/>
                <a:gd name="T70" fmla="*/ 6 w 125"/>
                <a:gd name="T71" fmla="*/ 1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5" h="161">
                  <a:moveTo>
                    <a:pt x="6" y="138"/>
                  </a:moveTo>
                  <a:lnTo>
                    <a:pt x="6" y="138"/>
                  </a:lnTo>
                  <a:lnTo>
                    <a:pt x="22" y="123"/>
                  </a:lnTo>
                  <a:lnTo>
                    <a:pt x="22" y="123"/>
                  </a:lnTo>
                  <a:lnTo>
                    <a:pt x="36" y="110"/>
                  </a:lnTo>
                  <a:lnTo>
                    <a:pt x="45" y="96"/>
                  </a:lnTo>
                  <a:lnTo>
                    <a:pt x="52" y="81"/>
                  </a:lnTo>
                  <a:lnTo>
                    <a:pt x="60" y="66"/>
                  </a:lnTo>
                  <a:lnTo>
                    <a:pt x="60" y="66"/>
                  </a:lnTo>
                  <a:lnTo>
                    <a:pt x="64" y="51"/>
                  </a:lnTo>
                  <a:lnTo>
                    <a:pt x="65" y="36"/>
                  </a:lnTo>
                  <a:lnTo>
                    <a:pt x="65" y="0"/>
                  </a:lnTo>
                  <a:lnTo>
                    <a:pt x="125" y="0"/>
                  </a:lnTo>
                  <a:lnTo>
                    <a:pt x="125" y="56"/>
                  </a:lnTo>
                  <a:lnTo>
                    <a:pt x="125" y="56"/>
                  </a:lnTo>
                  <a:lnTo>
                    <a:pt x="125" y="58"/>
                  </a:lnTo>
                  <a:lnTo>
                    <a:pt x="125" y="58"/>
                  </a:lnTo>
                  <a:lnTo>
                    <a:pt x="125" y="58"/>
                  </a:lnTo>
                  <a:lnTo>
                    <a:pt x="120" y="71"/>
                  </a:lnTo>
                  <a:lnTo>
                    <a:pt x="106" y="88"/>
                  </a:lnTo>
                  <a:lnTo>
                    <a:pt x="78" y="123"/>
                  </a:lnTo>
                  <a:lnTo>
                    <a:pt x="78" y="123"/>
                  </a:lnTo>
                  <a:lnTo>
                    <a:pt x="69" y="135"/>
                  </a:lnTo>
                  <a:lnTo>
                    <a:pt x="58" y="146"/>
                  </a:lnTo>
                  <a:lnTo>
                    <a:pt x="43" y="155"/>
                  </a:lnTo>
                  <a:lnTo>
                    <a:pt x="34" y="159"/>
                  </a:lnTo>
                  <a:lnTo>
                    <a:pt x="26" y="161"/>
                  </a:lnTo>
                  <a:lnTo>
                    <a:pt x="26" y="161"/>
                  </a:lnTo>
                  <a:lnTo>
                    <a:pt x="11" y="161"/>
                  </a:lnTo>
                  <a:lnTo>
                    <a:pt x="6" y="159"/>
                  </a:lnTo>
                  <a:lnTo>
                    <a:pt x="2" y="157"/>
                  </a:lnTo>
                  <a:lnTo>
                    <a:pt x="0" y="153"/>
                  </a:lnTo>
                  <a:lnTo>
                    <a:pt x="0" y="150"/>
                  </a:lnTo>
                  <a:lnTo>
                    <a:pt x="2" y="146"/>
                  </a:lnTo>
                  <a:lnTo>
                    <a:pt x="6" y="138"/>
                  </a:lnTo>
                  <a:lnTo>
                    <a:pt x="6" y="138"/>
                  </a:lnTo>
                  <a:close/>
                </a:path>
              </a:pathLst>
            </a:custGeom>
            <a:solidFill>
              <a:srgbClr val="FFA8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2" name="Freeform 260"/>
            <p:cNvSpPr>
              <a:spLocks/>
            </p:cNvSpPr>
            <p:nvPr/>
          </p:nvSpPr>
          <p:spPr bwMode="auto">
            <a:xfrm>
              <a:off x="14631742" y="3020067"/>
              <a:ext cx="223348" cy="208548"/>
            </a:xfrm>
            <a:custGeom>
              <a:avLst/>
              <a:gdLst>
                <a:gd name="T0" fmla="*/ 93 w 166"/>
                <a:gd name="T1" fmla="*/ 9 h 155"/>
                <a:gd name="T2" fmla="*/ 93 w 166"/>
                <a:gd name="T3" fmla="*/ 0 h 155"/>
                <a:gd name="T4" fmla="*/ 93 w 166"/>
                <a:gd name="T5" fmla="*/ 0 h 155"/>
                <a:gd name="T6" fmla="*/ 87 w 166"/>
                <a:gd name="T7" fmla="*/ 13 h 155"/>
                <a:gd name="T8" fmla="*/ 80 w 166"/>
                <a:gd name="T9" fmla="*/ 34 h 155"/>
                <a:gd name="T10" fmla="*/ 67 w 166"/>
                <a:gd name="T11" fmla="*/ 56 h 155"/>
                <a:gd name="T12" fmla="*/ 59 w 166"/>
                <a:gd name="T13" fmla="*/ 65 h 155"/>
                <a:gd name="T14" fmla="*/ 50 w 166"/>
                <a:gd name="T15" fmla="*/ 75 h 155"/>
                <a:gd name="T16" fmla="*/ 50 w 166"/>
                <a:gd name="T17" fmla="*/ 75 h 155"/>
                <a:gd name="T18" fmla="*/ 20 w 166"/>
                <a:gd name="T19" fmla="*/ 103 h 155"/>
                <a:gd name="T20" fmla="*/ 7 w 166"/>
                <a:gd name="T21" fmla="*/ 116 h 155"/>
                <a:gd name="T22" fmla="*/ 4 w 166"/>
                <a:gd name="T23" fmla="*/ 123 h 155"/>
                <a:gd name="T24" fmla="*/ 0 w 166"/>
                <a:gd name="T25" fmla="*/ 131 h 155"/>
                <a:gd name="T26" fmla="*/ 0 w 166"/>
                <a:gd name="T27" fmla="*/ 131 h 155"/>
                <a:gd name="T28" fmla="*/ 0 w 166"/>
                <a:gd name="T29" fmla="*/ 138 h 155"/>
                <a:gd name="T30" fmla="*/ 4 w 166"/>
                <a:gd name="T31" fmla="*/ 144 h 155"/>
                <a:gd name="T32" fmla="*/ 9 w 166"/>
                <a:gd name="T33" fmla="*/ 147 h 155"/>
                <a:gd name="T34" fmla="*/ 17 w 166"/>
                <a:gd name="T35" fmla="*/ 151 h 155"/>
                <a:gd name="T36" fmla="*/ 26 w 166"/>
                <a:gd name="T37" fmla="*/ 153 h 155"/>
                <a:gd name="T38" fmla="*/ 37 w 166"/>
                <a:gd name="T39" fmla="*/ 155 h 155"/>
                <a:gd name="T40" fmla="*/ 52 w 166"/>
                <a:gd name="T41" fmla="*/ 153 h 155"/>
                <a:gd name="T42" fmla="*/ 52 w 166"/>
                <a:gd name="T43" fmla="*/ 153 h 155"/>
                <a:gd name="T44" fmla="*/ 69 w 166"/>
                <a:gd name="T45" fmla="*/ 149 h 155"/>
                <a:gd name="T46" fmla="*/ 86 w 166"/>
                <a:gd name="T47" fmla="*/ 142 h 155"/>
                <a:gd name="T48" fmla="*/ 101 w 166"/>
                <a:gd name="T49" fmla="*/ 132 h 155"/>
                <a:gd name="T50" fmla="*/ 114 w 166"/>
                <a:gd name="T51" fmla="*/ 121 h 155"/>
                <a:gd name="T52" fmla="*/ 114 w 166"/>
                <a:gd name="T53" fmla="*/ 121 h 155"/>
                <a:gd name="T54" fmla="*/ 121 w 166"/>
                <a:gd name="T55" fmla="*/ 112 h 155"/>
                <a:gd name="T56" fmla="*/ 127 w 166"/>
                <a:gd name="T57" fmla="*/ 103 h 155"/>
                <a:gd name="T58" fmla="*/ 138 w 166"/>
                <a:gd name="T59" fmla="*/ 84 h 155"/>
                <a:gd name="T60" fmla="*/ 138 w 166"/>
                <a:gd name="T61" fmla="*/ 84 h 155"/>
                <a:gd name="T62" fmla="*/ 143 w 166"/>
                <a:gd name="T63" fmla="*/ 77 h 155"/>
                <a:gd name="T64" fmla="*/ 153 w 166"/>
                <a:gd name="T65" fmla="*/ 69 h 155"/>
                <a:gd name="T66" fmla="*/ 160 w 166"/>
                <a:gd name="T67" fmla="*/ 62 h 155"/>
                <a:gd name="T68" fmla="*/ 166 w 166"/>
                <a:gd name="T69" fmla="*/ 52 h 155"/>
                <a:gd name="T70" fmla="*/ 166 w 166"/>
                <a:gd name="T71" fmla="*/ 52 h 155"/>
                <a:gd name="T72" fmla="*/ 166 w 166"/>
                <a:gd name="T73" fmla="*/ 47 h 155"/>
                <a:gd name="T74" fmla="*/ 166 w 166"/>
                <a:gd name="T75" fmla="*/ 39 h 155"/>
                <a:gd name="T76" fmla="*/ 162 w 166"/>
                <a:gd name="T77" fmla="*/ 21 h 155"/>
                <a:gd name="T78" fmla="*/ 162 w 166"/>
                <a:gd name="T79" fmla="*/ 21 h 155"/>
                <a:gd name="T80" fmla="*/ 156 w 166"/>
                <a:gd name="T81" fmla="*/ 6 h 155"/>
                <a:gd name="T82" fmla="*/ 155 w 166"/>
                <a:gd name="T83" fmla="*/ 2 h 155"/>
                <a:gd name="T84" fmla="*/ 153 w 166"/>
                <a:gd name="T85" fmla="*/ 0 h 155"/>
                <a:gd name="T86" fmla="*/ 153 w 166"/>
                <a:gd name="T87" fmla="*/ 0 h 155"/>
                <a:gd name="T88" fmla="*/ 153 w 166"/>
                <a:gd name="T89" fmla="*/ 8 h 155"/>
                <a:gd name="T90" fmla="*/ 153 w 166"/>
                <a:gd name="T91" fmla="*/ 8 h 155"/>
                <a:gd name="T92" fmla="*/ 147 w 166"/>
                <a:gd name="T93" fmla="*/ 9 h 155"/>
                <a:gd name="T94" fmla="*/ 142 w 166"/>
                <a:gd name="T95" fmla="*/ 13 h 155"/>
                <a:gd name="T96" fmla="*/ 132 w 166"/>
                <a:gd name="T97" fmla="*/ 15 h 155"/>
                <a:gd name="T98" fmla="*/ 123 w 166"/>
                <a:gd name="T99" fmla="*/ 17 h 155"/>
                <a:gd name="T100" fmla="*/ 123 w 166"/>
                <a:gd name="T101" fmla="*/ 17 h 155"/>
                <a:gd name="T102" fmla="*/ 104 w 166"/>
                <a:gd name="T103" fmla="*/ 15 h 155"/>
                <a:gd name="T104" fmla="*/ 97 w 166"/>
                <a:gd name="T105" fmla="*/ 13 h 155"/>
                <a:gd name="T106" fmla="*/ 93 w 166"/>
                <a:gd name="T107" fmla="*/ 11 h 155"/>
                <a:gd name="T108" fmla="*/ 93 w 166"/>
                <a:gd name="T109" fmla="*/ 9 h 155"/>
                <a:gd name="T110" fmla="*/ 93 w 166"/>
                <a:gd name="T111" fmla="*/ 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155">
                  <a:moveTo>
                    <a:pt x="93" y="9"/>
                  </a:moveTo>
                  <a:lnTo>
                    <a:pt x="93" y="0"/>
                  </a:lnTo>
                  <a:lnTo>
                    <a:pt x="93" y="0"/>
                  </a:lnTo>
                  <a:lnTo>
                    <a:pt x="87" y="13"/>
                  </a:lnTo>
                  <a:lnTo>
                    <a:pt x="80" y="34"/>
                  </a:lnTo>
                  <a:lnTo>
                    <a:pt x="67" y="56"/>
                  </a:lnTo>
                  <a:lnTo>
                    <a:pt x="59" y="65"/>
                  </a:lnTo>
                  <a:lnTo>
                    <a:pt x="50" y="75"/>
                  </a:lnTo>
                  <a:lnTo>
                    <a:pt x="50" y="75"/>
                  </a:lnTo>
                  <a:lnTo>
                    <a:pt x="20" y="103"/>
                  </a:lnTo>
                  <a:lnTo>
                    <a:pt x="7" y="116"/>
                  </a:lnTo>
                  <a:lnTo>
                    <a:pt x="4" y="123"/>
                  </a:lnTo>
                  <a:lnTo>
                    <a:pt x="0" y="131"/>
                  </a:lnTo>
                  <a:lnTo>
                    <a:pt x="0" y="131"/>
                  </a:lnTo>
                  <a:lnTo>
                    <a:pt x="0" y="138"/>
                  </a:lnTo>
                  <a:lnTo>
                    <a:pt x="4" y="144"/>
                  </a:lnTo>
                  <a:lnTo>
                    <a:pt x="9" y="147"/>
                  </a:lnTo>
                  <a:lnTo>
                    <a:pt x="17" y="151"/>
                  </a:lnTo>
                  <a:lnTo>
                    <a:pt x="26" y="153"/>
                  </a:lnTo>
                  <a:lnTo>
                    <a:pt x="37" y="155"/>
                  </a:lnTo>
                  <a:lnTo>
                    <a:pt x="52" y="153"/>
                  </a:lnTo>
                  <a:lnTo>
                    <a:pt x="52" y="153"/>
                  </a:lnTo>
                  <a:lnTo>
                    <a:pt x="69" y="149"/>
                  </a:lnTo>
                  <a:lnTo>
                    <a:pt x="86" y="142"/>
                  </a:lnTo>
                  <a:lnTo>
                    <a:pt x="101" y="132"/>
                  </a:lnTo>
                  <a:lnTo>
                    <a:pt x="114" y="121"/>
                  </a:lnTo>
                  <a:lnTo>
                    <a:pt x="114" y="121"/>
                  </a:lnTo>
                  <a:lnTo>
                    <a:pt x="121" y="112"/>
                  </a:lnTo>
                  <a:lnTo>
                    <a:pt x="127" y="103"/>
                  </a:lnTo>
                  <a:lnTo>
                    <a:pt x="138" y="84"/>
                  </a:lnTo>
                  <a:lnTo>
                    <a:pt x="138" y="84"/>
                  </a:lnTo>
                  <a:lnTo>
                    <a:pt x="143" y="77"/>
                  </a:lnTo>
                  <a:lnTo>
                    <a:pt x="153" y="69"/>
                  </a:lnTo>
                  <a:lnTo>
                    <a:pt x="160" y="62"/>
                  </a:lnTo>
                  <a:lnTo>
                    <a:pt x="166" y="52"/>
                  </a:lnTo>
                  <a:lnTo>
                    <a:pt x="166" y="52"/>
                  </a:lnTo>
                  <a:lnTo>
                    <a:pt x="166" y="47"/>
                  </a:lnTo>
                  <a:lnTo>
                    <a:pt x="166" y="39"/>
                  </a:lnTo>
                  <a:lnTo>
                    <a:pt x="162" y="21"/>
                  </a:lnTo>
                  <a:lnTo>
                    <a:pt x="162" y="21"/>
                  </a:lnTo>
                  <a:lnTo>
                    <a:pt x="156" y="6"/>
                  </a:lnTo>
                  <a:lnTo>
                    <a:pt x="155" y="2"/>
                  </a:lnTo>
                  <a:lnTo>
                    <a:pt x="153" y="0"/>
                  </a:lnTo>
                  <a:lnTo>
                    <a:pt x="153" y="0"/>
                  </a:lnTo>
                  <a:lnTo>
                    <a:pt x="153" y="8"/>
                  </a:lnTo>
                  <a:lnTo>
                    <a:pt x="153" y="8"/>
                  </a:lnTo>
                  <a:lnTo>
                    <a:pt x="147" y="9"/>
                  </a:lnTo>
                  <a:lnTo>
                    <a:pt x="142" y="13"/>
                  </a:lnTo>
                  <a:lnTo>
                    <a:pt x="132" y="15"/>
                  </a:lnTo>
                  <a:lnTo>
                    <a:pt x="123" y="17"/>
                  </a:lnTo>
                  <a:lnTo>
                    <a:pt x="123" y="17"/>
                  </a:lnTo>
                  <a:lnTo>
                    <a:pt x="104" y="15"/>
                  </a:lnTo>
                  <a:lnTo>
                    <a:pt x="97" y="13"/>
                  </a:lnTo>
                  <a:lnTo>
                    <a:pt x="93" y="11"/>
                  </a:lnTo>
                  <a:lnTo>
                    <a:pt x="93" y="9"/>
                  </a:lnTo>
                  <a:lnTo>
                    <a:pt x="93" y="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3" name="Freeform 261"/>
            <p:cNvSpPr>
              <a:spLocks/>
            </p:cNvSpPr>
            <p:nvPr/>
          </p:nvSpPr>
          <p:spPr bwMode="auto">
            <a:xfrm>
              <a:off x="14669415" y="2955485"/>
              <a:ext cx="168184" cy="212584"/>
            </a:xfrm>
            <a:custGeom>
              <a:avLst/>
              <a:gdLst>
                <a:gd name="T0" fmla="*/ 5 w 125"/>
                <a:gd name="T1" fmla="*/ 138 h 158"/>
                <a:gd name="T2" fmla="*/ 5 w 125"/>
                <a:gd name="T3" fmla="*/ 138 h 158"/>
                <a:gd name="T4" fmla="*/ 22 w 125"/>
                <a:gd name="T5" fmla="*/ 123 h 158"/>
                <a:gd name="T6" fmla="*/ 22 w 125"/>
                <a:gd name="T7" fmla="*/ 123 h 158"/>
                <a:gd name="T8" fmla="*/ 33 w 125"/>
                <a:gd name="T9" fmla="*/ 110 h 158"/>
                <a:gd name="T10" fmla="*/ 45 w 125"/>
                <a:gd name="T11" fmla="*/ 95 h 158"/>
                <a:gd name="T12" fmla="*/ 52 w 125"/>
                <a:gd name="T13" fmla="*/ 80 h 158"/>
                <a:gd name="T14" fmla="*/ 59 w 125"/>
                <a:gd name="T15" fmla="*/ 65 h 158"/>
                <a:gd name="T16" fmla="*/ 59 w 125"/>
                <a:gd name="T17" fmla="*/ 65 h 158"/>
                <a:gd name="T18" fmla="*/ 63 w 125"/>
                <a:gd name="T19" fmla="*/ 50 h 158"/>
                <a:gd name="T20" fmla="*/ 65 w 125"/>
                <a:gd name="T21" fmla="*/ 33 h 158"/>
                <a:gd name="T22" fmla="*/ 65 w 125"/>
                <a:gd name="T23" fmla="*/ 0 h 158"/>
                <a:gd name="T24" fmla="*/ 125 w 125"/>
                <a:gd name="T25" fmla="*/ 0 h 158"/>
                <a:gd name="T26" fmla="*/ 125 w 125"/>
                <a:gd name="T27" fmla="*/ 56 h 158"/>
                <a:gd name="T28" fmla="*/ 125 w 125"/>
                <a:gd name="T29" fmla="*/ 56 h 158"/>
                <a:gd name="T30" fmla="*/ 125 w 125"/>
                <a:gd name="T31" fmla="*/ 56 h 158"/>
                <a:gd name="T32" fmla="*/ 125 w 125"/>
                <a:gd name="T33" fmla="*/ 56 h 158"/>
                <a:gd name="T34" fmla="*/ 125 w 125"/>
                <a:gd name="T35" fmla="*/ 56 h 158"/>
                <a:gd name="T36" fmla="*/ 117 w 125"/>
                <a:gd name="T37" fmla="*/ 69 h 158"/>
                <a:gd name="T38" fmla="*/ 106 w 125"/>
                <a:gd name="T39" fmla="*/ 85 h 158"/>
                <a:gd name="T40" fmla="*/ 78 w 125"/>
                <a:gd name="T41" fmla="*/ 123 h 158"/>
                <a:gd name="T42" fmla="*/ 78 w 125"/>
                <a:gd name="T43" fmla="*/ 123 h 158"/>
                <a:gd name="T44" fmla="*/ 69 w 125"/>
                <a:gd name="T45" fmla="*/ 134 h 158"/>
                <a:gd name="T46" fmla="*/ 56 w 125"/>
                <a:gd name="T47" fmla="*/ 145 h 158"/>
                <a:gd name="T48" fmla="*/ 43 w 125"/>
                <a:gd name="T49" fmla="*/ 154 h 158"/>
                <a:gd name="T50" fmla="*/ 33 w 125"/>
                <a:gd name="T51" fmla="*/ 156 h 158"/>
                <a:gd name="T52" fmla="*/ 24 w 125"/>
                <a:gd name="T53" fmla="*/ 158 h 158"/>
                <a:gd name="T54" fmla="*/ 24 w 125"/>
                <a:gd name="T55" fmla="*/ 158 h 158"/>
                <a:gd name="T56" fmla="*/ 11 w 125"/>
                <a:gd name="T57" fmla="*/ 158 h 158"/>
                <a:gd name="T58" fmla="*/ 5 w 125"/>
                <a:gd name="T59" fmla="*/ 158 h 158"/>
                <a:gd name="T60" fmla="*/ 2 w 125"/>
                <a:gd name="T61" fmla="*/ 156 h 158"/>
                <a:gd name="T62" fmla="*/ 0 w 125"/>
                <a:gd name="T63" fmla="*/ 153 h 158"/>
                <a:gd name="T64" fmla="*/ 0 w 125"/>
                <a:gd name="T65" fmla="*/ 149 h 158"/>
                <a:gd name="T66" fmla="*/ 2 w 125"/>
                <a:gd name="T67" fmla="*/ 143 h 158"/>
                <a:gd name="T68" fmla="*/ 5 w 125"/>
                <a:gd name="T69" fmla="*/ 138 h 158"/>
                <a:gd name="T70" fmla="*/ 5 w 125"/>
                <a:gd name="T71" fmla="*/ 13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5" h="158">
                  <a:moveTo>
                    <a:pt x="5" y="138"/>
                  </a:moveTo>
                  <a:lnTo>
                    <a:pt x="5" y="138"/>
                  </a:lnTo>
                  <a:lnTo>
                    <a:pt x="22" y="123"/>
                  </a:lnTo>
                  <a:lnTo>
                    <a:pt x="22" y="123"/>
                  </a:lnTo>
                  <a:lnTo>
                    <a:pt x="33" y="110"/>
                  </a:lnTo>
                  <a:lnTo>
                    <a:pt x="45" y="95"/>
                  </a:lnTo>
                  <a:lnTo>
                    <a:pt x="52" y="80"/>
                  </a:lnTo>
                  <a:lnTo>
                    <a:pt x="59" y="65"/>
                  </a:lnTo>
                  <a:lnTo>
                    <a:pt x="59" y="65"/>
                  </a:lnTo>
                  <a:lnTo>
                    <a:pt x="63" y="50"/>
                  </a:lnTo>
                  <a:lnTo>
                    <a:pt x="65" y="33"/>
                  </a:lnTo>
                  <a:lnTo>
                    <a:pt x="65" y="0"/>
                  </a:lnTo>
                  <a:lnTo>
                    <a:pt x="125" y="0"/>
                  </a:lnTo>
                  <a:lnTo>
                    <a:pt x="125" y="56"/>
                  </a:lnTo>
                  <a:lnTo>
                    <a:pt x="125" y="56"/>
                  </a:lnTo>
                  <a:lnTo>
                    <a:pt x="125" y="56"/>
                  </a:lnTo>
                  <a:lnTo>
                    <a:pt x="125" y="56"/>
                  </a:lnTo>
                  <a:lnTo>
                    <a:pt x="125" y="56"/>
                  </a:lnTo>
                  <a:lnTo>
                    <a:pt x="117" y="69"/>
                  </a:lnTo>
                  <a:lnTo>
                    <a:pt x="106" y="85"/>
                  </a:lnTo>
                  <a:lnTo>
                    <a:pt x="78" y="123"/>
                  </a:lnTo>
                  <a:lnTo>
                    <a:pt x="78" y="123"/>
                  </a:lnTo>
                  <a:lnTo>
                    <a:pt x="69" y="134"/>
                  </a:lnTo>
                  <a:lnTo>
                    <a:pt x="56" y="145"/>
                  </a:lnTo>
                  <a:lnTo>
                    <a:pt x="43" y="154"/>
                  </a:lnTo>
                  <a:lnTo>
                    <a:pt x="33" y="156"/>
                  </a:lnTo>
                  <a:lnTo>
                    <a:pt x="24" y="158"/>
                  </a:lnTo>
                  <a:lnTo>
                    <a:pt x="24" y="158"/>
                  </a:lnTo>
                  <a:lnTo>
                    <a:pt x="11" y="158"/>
                  </a:lnTo>
                  <a:lnTo>
                    <a:pt x="5" y="158"/>
                  </a:lnTo>
                  <a:lnTo>
                    <a:pt x="2" y="156"/>
                  </a:lnTo>
                  <a:lnTo>
                    <a:pt x="0" y="153"/>
                  </a:lnTo>
                  <a:lnTo>
                    <a:pt x="0" y="149"/>
                  </a:lnTo>
                  <a:lnTo>
                    <a:pt x="2" y="143"/>
                  </a:lnTo>
                  <a:lnTo>
                    <a:pt x="5" y="138"/>
                  </a:lnTo>
                  <a:lnTo>
                    <a:pt x="5" y="138"/>
                  </a:lnTo>
                  <a:close/>
                </a:path>
              </a:pathLst>
            </a:custGeom>
            <a:solidFill>
              <a:srgbClr val="FFA8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4" name="Freeform 262"/>
            <p:cNvSpPr>
              <a:spLocks/>
            </p:cNvSpPr>
            <p:nvPr/>
          </p:nvSpPr>
          <p:spPr bwMode="auto">
            <a:xfrm>
              <a:off x="14727270" y="1850855"/>
              <a:ext cx="441314" cy="1204194"/>
            </a:xfrm>
            <a:custGeom>
              <a:avLst/>
              <a:gdLst>
                <a:gd name="T0" fmla="*/ 302 w 328"/>
                <a:gd name="T1" fmla="*/ 13 h 895"/>
                <a:gd name="T2" fmla="*/ 315 w 328"/>
                <a:gd name="T3" fmla="*/ 61 h 895"/>
                <a:gd name="T4" fmla="*/ 321 w 328"/>
                <a:gd name="T5" fmla="*/ 127 h 895"/>
                <a:gd name="T6" fmla="*/ 321 w 328"/>
                <a:gd name="T7" fmla="*/ 201 h 895"/>
                <a:gd name="T8" fmla="*/ 313 w 328"/>
                <a:gd name="T9" fmla="*/ 350 h 895"/>
                <a:gd name="T10" fmla="*/ 300 w 328"/>
                <a:gd name="T11" fmla="*/ 468 h 895"/>
                <a:gd name="T12" fmla="*/ 304 w 328"/>
                <a:gd name="T13" fmla="*/ 483 h 895"/>
                <a:gd name="T14" fmla="*/ 319 w 328"/>
                <a:gd name="T15" fmla="*/ 543 h 895"/>
                <a:gd name="T16" fmla="*/ 326 w 328"/>
                <a:gd name="T17" fmla="*/ 589 h 895"/>
                <a:gd name="T18" fmla="*/ 328 w 328"/>
                <a:gd name="T19" fmla="*/ 625 h 895"/>
                <a:gd name="T20" fmla="*/ 322 w 328"/>
                <a:gd name="T21" fmla="*/ 768 h 895"/>
                <a:gd name="T22" fmla="*/ 313 w 328"/>
                <a:gd name="T23" fmla="*/ 886 h 895"/>
                <a:gd name="T24" fmla="*/ 309 w 328"/>
                <a:gd name="T25" fmla="*/ 890 h 895"/>
                <a:gd name="T26" fmla="*/ 287 w 328"/>
                <a:gd name="T27" fmla="*/ 895 h 895"/>
                <a:gd name="T28" fmla="*/ 266 w 328"/>
                <a:gd name="T29" fmla="*/ 893 h 895"/>
                <a:gd name="T30" fmla="*/ 253 w 328"/>
                <a:gd name="T31" fmla="*/ 890 h 895"/>
                <a:gd name="T32" fmla="*/ 201 w 328"/>
                <a:gd name="T33" fmla="*/ 582 h 895"/>
                <a:gd name="T34" fmla="*/ 186 w 328"/>
                <a:gd name="T35" fmla="*/ 483 h 895"/>
                <a:gd name="T36" fmla="*/ 160 w 328"/>
                <a:gd name="T37" fmla="*/ 248 h 895"/>
                <a:gd name="T38" fmla="*/ 108 w 328"/>
                <a:gd name="T39" fmla="*/ 483 h 895"/>
                <a:gd name="T40" fmla="*/ 121 w 328"/>
                <a:gd name="T41" fmla="*/ 531 h 895"/>
                <a:gd name="T42" fmla="*/ 125 w 328"/>
                <a:gd name="T43" fmla="*/ 556 h 895"/>
                <a:gd name="T44" fmla="*/ 119 w 328"/>
                <a:gd name="T45" fmla="*/ 621 h 895"/>
                <a:gd name="T46" fmla="*/ 104 w 328"/>
                <a:gd name="T47" fmla="*/ 714 h 895"/>
                <a:gd name="T48" fmla="*/ 82 w 328"/>
                <a:gd name="T49" fmla="*/ 837 h 895"/>
                <a:gd name="T50" fmla="*/ 78 w 328"/>
                <a:gd name="T51" fmla="*/ 837 h 895"/>
                <a:gd name="T52" fmla="*/ 48 w 328"/>
                <a:gd name="T53" fmla="*/ 841 h 895"/>
                <a:gd name="T54" fmla="*/ 22 w 328"/>
                <a:gd name="T55" fmla="*/ 837 h 895"/>
                <a:gd name="T56" fmla="*/ 0 w 328"/>
                <a:gd name="T57" fmla="*/ 472 h 895"/>
                <a:gd name="T58" fmla="*/ 0 w 328"/>
                <a:gd name="T59" fmla="*/ 425 h 895"/>
                <a:gd name="T60" fmla="*/ 3 w 328"/>
                <a:gd name="T61" fmla="*/ 295 h 895"/>
                <a:gd name="T62" fmla="*/ 16 w 328"/>
                <a:gd name="T63" fmla="*/ 149 h 895"/>
                <a:gd name="T64" fmla="*/ 31 w 328"/>
                <a:gd name="T65" fmla="*/ 32 h 895"/>
                <a:gd name="T66" fmla="*/ 302 w 328"/>
                <a:gd name="T67" fmla="*/ 13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8" h="895">
                  <a:moveTo>
                    <a:pt x="302" y="13"/>
                  </a:moveTo>
                  <a:lnTo>
                    <a:pt x="302" y="13"/>
                  </a:lnTo>
                  <a:lnTo>
                    <a:pt x="309" y="35"/>
                  </a:lnTo>
                  <a:lnTo>
                    <a:pt x="315" y="61"/>
                  </a:lnTo>
                  <a:lnTo>
                    <a:pt x="319" y="93"/>
                  </a:lnTo>
                  <a:lnTo>
                    <a:pt x="321" y="127"/>
                  </a:lnTo>
                  <a:lnTo>
                    <a:pt x="321" y="164"/>
                  </a:lnTo>
                  <a:lnTo>
                    <a:pt x="321" y="201"/>
                  </a:lnTo>
                  <a:lnTo>
                    <a:pt x="317" y="278"/>
                  </a:lnTo>
                  <a:lnTo>
                    <a:pt x="313" y="350"/>
                  </a:lnTo>
                  <a:lnTo>
                    <a:pt x="306" y="412"/>
                  </a:lnTo>
                  <a:lnTo>
                    <a:pt x="300" y="468"/>
                  </a:lnTo>
                  <a:lnTo>
                    <a:pt x="300" y="468"/>
                  </a:lnTo>
                  <a:lnTo>
                    <a:pt x="304" y="483"/>
                  </a:lnTo>
                  <a:lnTo>
                    <a:pt x="311" y="507"/>
                  </a:lnTo>
                  <a:lnTo>
                    <a:pt x="319" y="543"/>
                  </a:lnTo>
                  <a:lnTo>
                    <a:pt x="324" y="563"/>
                  </a:lnTo>
                  <a:lnTo>
                    <a:pt x="326" y="589"/>
                  </a:lnTo>
                  <a:lnTo>
                    <a:pt x="326" y="589"/>
                  </a:lnTo>
                  <a:lnTo>
                    <a:pt x="328" y="625"/>
                  </a:lnTo>
                  <a:lnTo>
                    <a:pt x="328" y="671"/>
                  </a:lnTo>
                  <a:lnTo>
                    <a:pt x="322" y="768"/>
                  </a:lnTo>
                  <a:lnTo>
                    <a:pt x="317" y="852"/>
                  </a:lnTo>
                  <a:lnTo>
                    <a:pt x="313" y="886"/>
                  </a:lnTo>
                  <a:lnTo>
                    <a:pt x="313" y="886"/>
                  </a:lnTo>
                  <a:lnTo>
                    <a:pt x="309" y="890"/>
                  </a:lnTo>
                  <a:lnTo>
                    <a:pt x="296" y="893"/>
                  </a:lnTo>
                  <a:lnTo>
                    <a:pt x="287" y="895"/>
                  </a:lnTo>
                  <a:lnTo>
                    <a:pt x="278" y="895"/>
                  </a:lnTo>
                  <a:lnTo>
                    <a:pt x="266" y="893"/>
                  </a:lnTo>
                  <a:lnTo>
                    <a:pt x="253" y="890"/>
                  </a:lnTo>
                  <a:lnTo>
                    <a:pt x="253" y="890"/>
                  </a:lnTo>
                  <a:lnTo>
                    <a:pt x="224" y="718"/>
                  </a:lnTo>
                  <a:lnTo>
                    <a:pt x="201" y="582"/>
                  </a:lnTo>
                  <a:lnTo>
                    <a:pt x="186" y="483"/>
                  </a:lnTo>
                  <a:lnTo>
                    <a:pt x="186" y="483"/>
                  </a:lnTo>
                  <a:lnTo>
                    <a:pt x="169" y="337"/>
                  </a:lnTo>
                  <a:lnTo>
                    <a:pt x="160" y="248"/>
                  </a:lnTo>
                  <a:lnTo>
                    <a:pt x="108" y="483"/>
                  </a:lnTo>
                  <a:lnTo>
                    <a:pt x="108" y="483"/>
                  </a:lnTo>
                  <a:lnTo>
                    <a:pt x="115" y="507"/>
                  </a:lnTo>
                  <a:lnTo>
                    <a:pt x="121" y="531"/>
                  </a:lnTo>
                  <a:lnTo>
                    <a:pt x="125" y="556"/>
                  </a:lnTo>
                  <a:lnTo>
                    <a:pt x="125" y="556"/>
                  </a:lnTo>
                  <a:lnTo>
                    <a:pt x="125" y="582"/>
                  </a:lnTo>
                  <a:lnTo>
                    <a:pt x="119" y="621"/>
                  </a:lnTo>
                  <a:lnTo>
                    <a:pt x="113" y="666"/>
                  </a:lnTo>
                  <a:lnTo>
                    <a:pt x="104" y="714"/>
                  </a:lnTo>
                  <a:lnTo>
                    <a:pt x="89" y="800"/>
                  </a:lnTo>
                  <a:lnTo>
                    <a:pt x="82" y="837"/>
                  </a:lnTo>
                  <a:lnTo>
                    <a:pt x="82" y="837"/>
                  </a:lnTo>
                  <a:lnTo>
                    <a:pt x="78" y="837"/>
                  </a:lnTo>
                  <a:lnTo>
                    <a:pt x="67" y="839"/>
                  </a:lnTo>
                  <a:lnTo>
                    <a:pt x="48" y="841"/>
                  </a:lnTo>
                  <a:lnTo>
                    <a:pt x="22" y="837"/>
                  </a:lnTo>
                  <a:lnTo>
                    <a:pt x="22" y="837"/>
                  </a:lnTo>
                  <a:lnTo>
                    <a:pt x="13" y="677"/>
                  </a:lnTo>
                  <a:lnTo>
                    <a:pt x="0" y="472"/>
                  </a:lnTo>
                  <a:lnTo>
                    <a:pt x="0" y="472"/>
                  </a:lnTo>
                  <a:lnTo>
                    <a:pt x="0" y="425"/>
                  </a:lnTo>
                  <a:lnTo>
                    <a:pt x="2" y="364"/>
                  </a:lnTo>
                  <a:lnTo>
                    <a:pt x="3" y="295"/>
                  </a:lnTo>
                  <a:lnTo>
                    <a:pt x="9" y="220"/>
                  </a:lnTo>
                  <a:lnTo>
                    <a:pt x="16" y="149"/>
                  </a:lnTo>
                  <a:lnTo>
                    <a:pt x="24" y="84"/>
                  </a:lnTo>
                  <a:lnTo>
                    <a:pt x="31" y="32"/>
                  </a:lnTo>
                  <a:lnTo>
                    <a:pt x="39" y="0"/>
                  </a:lnTo>
                  <a:lnTo>
                    <a:pt x="302" y="13"/>
                  </a:lnTo>
                  <a:close/>
                </a:path>
              </a:pathLst>
            </a:custGeom>
            <a:solidFill>
              <a:srgbClr val="374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5" name="Freeform 263"/>
            <p:cNvSpPr>
              <a:spLocks/>
            </p:cNvSpPr>
            <p:nvPr/>
          </p:nvSpPr>
          <p:spPr bwMode="auto">
            <a:xfrm>
              <a:off x="14727270" y="1850855"/>
              <a:ext cx="441314" cy="1204194"/>
            </a:xfrm>
            <a:custGeom>
              <a:avLst/>
              <a:gdLst>
                <a:gd name="T0" fmla="*/ 302 w 328"/>
                <a:gd name="T1" fmla="*/ 13 h 895"/>
                <a:gd name="T2" fmla="*/ 315 w 328"/>
                <a:gd name="T3" fmla="*/ 61 h 895"/>
                <a:gd name="T4" fmla="*/ 321 w 328"/>
                <a:gd name="T5" fmla="*/ 127 h 895"/>
                <a:gd name="T6" fmla="*/ 321 w 328"/>
                <a:gd name="T7" fmla="*/ 201 h 895"/>
                <a:gd name="T8" fmla="*/ 313 w 328"/>
                <a:gd name="T9" fmla="*/ 350 h 895"/>
                <a:gd name="T10" fmla="*/ 300 w 328"/>
                <a:gd name="T11" fmla="*/ 468 h 895"/>
                <a:gd name="T12" fmla="*/ 304 w 328"/>
                <a:gd name="T13" fmla="*/ 483 h 895"/>
                <a:gd name="T14" fmla="*/ 319 w 328"/>
                <a:gd name="T15" fmla="*/ 543 h 895"/>
                <a:gd name="T16" fmla="*/ 326 w 328"/>
                <a:gd name="T17" fmla="*/ 589 h 895"/>
                <a:gd name="T18" fmla="*/ 328 w 328"/>
                <a:gd name="T19" fmla="*/ 625 h 895"/>
                <a:gd name="T20" fmla="*/ 322 w 328"/>
                <a:gd name="T21" fmla="*/ 768 h 895"/>
                <a:gd name="T22" fmla="*/ 313 w 328"/>
                <a:gd name="T23" fmla="*/ 886 h 895"/>
                <a:gd name="T24" fmla="*/ 309 w 328"/>
                <a:gd name="T25" fmla="*/ 890 h 895"/>
                <a:gd name="T26" fmla="*/ 287 w 328"/>
                <a:gd name="T27" fmla="*/ 895 h 895"/>
                <a:gd name="T28" fmla="*/ 266 w 328"/>
                <a:gd name="T29" fmla="*/ 893 h 895"/>
                <a:gd name="T30" fmla="*/ 253 w 328"/>
                <a:gd name="T31" fmla="*/ 890 h 895"/>
                <a:gd name="T32" fmla="*/ 201 w 328"/>
                <a:gd name="T33" fmla="*/ 582 h 895"/>
                <a:gd name="T34" fmla="*/ 186 w 328"/>
                <a:gd name="T35" fmla="*/ 483 h 895"/>
                <a:gd name="T36" fmla="*/ 160 w 328"/>
                <a:gd name="T37" fmla="*/ 248 h 895"/>
                <a:gd name="T38" fmla="*/ 108 w 328"/>
                <a:gd name="T39" fmla="*/ 483 h 895"/>
                <a:gd name="T40" fmla="*/ 121 w 328"/>
                <a:gd name="T41" fmla="*/ 531 h 895"/>
                <a:gd name="T42" fmla="*/ 125 w 328"/>
                <a:gd name="T43" fmla="*/ 556 h 895"/>
                <a:gd name="T44" fmla="*/ 119 w 328"/>
                <a:gd name="T45" fmla="*/ 621 h 895"/>
                <a:gd name="T46" fmla="*/ 104 w 328"/>
                <a:gd name="T47" fmla="*/ 714 h 895"/>
                <a:gd name="T48" fmla="*/ 82 w 328"/>
                <a:gd name="T49" fmla="*/ 837 h 895"/>
                <a:gd name="T50" fmla="*/ 78 w 328"/>
                <a:gd name="T51" fmla="*/ 837 h 895"/>
                <a:gd name="T52" fmla="*/ 48 w 328"/>
                <a:gd name="T53" fmla="*/ 841 h 895"/>
                <a:gd name="T54" fmla="*/ 22 w 328"/>
                <a:gd name="T55" fmla="*/ 837 h 895"/>
                <a:gd name="T56" fmla="*/ 0 w 328"/>
                <a:gd name="T57" fmla="*/ 472 h 895"/>
                <a:gd name="T58" fmla="*/ 0 w 328"/>
                <a:gd name="T59" fmla="*/ 425 h 895"/>
                <a:gd name="T60" fmla="*/ 3 w 328"/>
                <a:gd name="T61" fmla="*/ 295 h 895"/>
                <a:gd name="T62" fmla="*/ 16 w 328"/>
                <a:gd name="T63" fmla="*/ 149 h 895"/>
                <a:gd name="T64" fmla="*/ 31 w 328"/>
                <a:gd name="T65" fmla="*/ 32 h 895"/>
                <a:gd name="T66" fmla="*/ 302 w 328"/>
                <a:gd name="T67" fmla="*/ 13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8" h="895">
                  <a:moveTo>
                    <a:pt x="302" y="13"/>
                  </a:moveTo>
                  <a:lnTo>
                    <a:pt x="302" y="13"/>
                  </a:lnTo>
                  <a:lnTo>
                    <a:pt x="309" y="35"/>
                  </a:lnTo>
                  <a:lnTo>
                    <a:pt x="315" y="61"/>
                  </a:lnTo>
                  <a:lnTo>
                    <a:pt x="319" y="93"/>
                  </a:lnTo>
                  <a:lnTo>
                    <a:pt x="321" y="127"/>
                  </a:lnTo>
                  <a:lnTo>
                    <a:pt x="321" y="164"/>
                  </a:lnTo>
                  <a:lnTo>
                    <a:pt x="321" y="201"/>
                  </a:lnTo>
                  <a:lnTo>
                    <a:pt x="317" y="278"/>
                  </a:lnTo>
                  <a:lnTo>
                    <a:pt x="313" y="350"/>
                  </a:lnTo>
                  <a:lnTo>
                    <a:pt x="306" y="412"/>
                  </a:lnTo>
                  <a:lnTo>
                    <a:pt x="300" y="468"/>
                  </a:lnTo>
                  <a:lnTo>
                    <a:pt x="300" y="468"/>
                  </a:lnTo>
                  <a:lnTo>
                    <a:pt x="304" y="483"/>
                  </a:lnTo>
                  <a:lnTo>
                    <a:pt x="311" y="507"/>
                  </a:lnTo>
                  <a:lnTo>
                    <a:pt x="319" y="543"/>
                  </a:lnTo>
                  <a:lnTo>
                    <a:pt x="324" y="563"/>
                  </a:lnTo>
                  <a:lnTo>
                    <a:pt x="326" y="589"/>
                  </a:lnTo>
                  <a:lnTo>
                    <a:pt x="326" y="589"/>
                  </a:lnTo>
                  <a:lnTo>
                    <a:pt x="328" y="625"/>
                  </a:lnTo>
                  <a:lnTo>
                    <a:pt x="328" y="671"/>
                  </a:lnTo>
                  <a:lnTo>
                    <a:pt x="322" y="768"/>
                  </a:lnTo>
                  <a:lnTo>
                    <a:pt x="317" y="852"/>
                  </a:lnTo>
                  <a:lnTo>
                    <a:pt x="313" y="886"/>
                  </a:lnTo>
                  <a:lnTo>
                    <a:pt x="313" y="886"/>
                  </a:lnTo>
                  <a:lnTo>
                    <a:pt x="309" y="890"/>
                  </a:lnTo>
                  <a:lnTo>
                    <a:pt x="296" y="893"/>
                  </a:lnTo>
                  <a:lnTo>
                    <a:pt x="287" y="895"/>
                  </a:lnTo>
                  <a:lnTo>
                    <a:pt x="278" y="895"/>
                  </a:lnTo>
                  <a:lnTo>
                    <a:pt x="266" y="893"/>
                  </a:lnTo>
                  <a:lnTo>
                    <a:pt x="253" y="890"/>
                  </a:lnTo>
                  <a:lnTo>
                    <a:pt x="253" y="890"/>
                  </a:lnTo>
                  <a:lnTo>
                    <a:pt x="224" y="718"/>
                  </a:lnTo>
                  <a:lnTo>
                    <a:pt x="201" y="582"/>
                  </a:lnTo>
                  <a:lnTo>
                    <a:pt x="186" y="483"/>
                  </a:lnTo>
                  <a:lnTo>
                    <a:pt x="186" y="483"/>
                  </a:lnTo>
                  <a:lnTo>
                    <a:pt x="169" y="337"/>
                  </a:lnTo>
                  <a:lnTo>
                    <a:pt x="160" y="248"/>
                  </a:lnTo>
                  <a:lnTo>
                    <a:pt x="108" y="483"/>
                  </a:lnTo>
                  <a:lnTo>
                    <a:pt x="108" y="483"/>
                  </a:lnTo>
                  <a:lnTo>
                    <a:pt x="115" y="507"/>
                  </a:lnTo>
                  <a:lnTo>
                    <a:pt x="121" y="531"/>
                  </a:lnTo>
                  <a:lnTo>
                    <a:pt x="125" y="556"/>
                  </a:lnTo>
                  <a:lnTo>
                    <a:pt x="125" y="556"/>
                  </a:lnTo>
                  <a:lnTo>
                    <a:pt x="125" y="582"/>
                  </a:lnTo>
                  <a:lnTo>
                    <a:pt x="119" y="621"/>
                  </a:lnTo>
                  <a:lnTo>
                    <a:pt x="113" y="666"/>
                  </a:lnTo>
                  <a:lnTo>
                    <a:pt x="104" y="714"/>
                  </a:lnTo>
                  <a:lnTo>
                    <a:pt x="89" y="800"/>
                  </a:lnTo>
                  <a:lnTo>
                    <a:pt x="82" y="837"/>
                  </a:lnTo>
                  <a:lnTo>
                    <a:pt x="82" y="837"/>
                  </a:lnTo>
                  <a:lnTo>
                    <a:pt x="78" y="837"/>
                  </a:lnTo>
                  <a:lnTo>
                    <a:pt x="67" y="839"/>
                  </a:lnTo>
                  <a:lnTo>
                    <a:pt x="48" y="841"/>
                  </a:lnTo>
                  <a:lnTo>
                    <a:pt x="22" y="837"/>
                  </a:lnTo>
                  <a:lnTo>
                    <a:pt x="22" y="837"/>
                  </a:lnTo>
                  <a:lnTo>
                    <a:pt x="13" y="677"/>
                  </a:lnTo>
                  <a:lnTo>
                    <a:pt x="0" y="472"/>
                  </a:lnTo>
                  <a:lnTo>
                    <a:pt x="0" y="472"/>
                  </a:lnTo>
                  <a:lnTo>
                    <a:pt x="0" y="425"/>
                  </a:lnTo>
                  <a:lnTo>
                    <a:pt x="2" y="364"/>
                  </a:lnTo>
                  <a:lnTo>
                    <a:pt x="3" y="295"/>
                  </a:lnTo>
                  <a:lnTo>
                    <a:pt x="9" y="220"/>
                  </a:lnTo>
                  <a:lnTo>
                    <a:pt x="16" y="149"/>
                  </a:lnTo>
                  <a:lnTo>
                    <a:pt x="24" y="84"/>
                  </a:lnTo>
                  <a:lnTo>
                    <a:pt x="31" y="32"/>
                  </a:lnTo>
                  <a:lnTo>
                    <a:pt x="39" y="0"/>
                  </a:lnTo>
                  <a:lnTo>
                    <a:pt x="302"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6" name="Freeform 264"/>
            <p:cNvSpPr>
              <a:spLocks/>
            </p:cNvSpPr>
            <p:nvPr/>
          </p:nvSpPr>
          <p:spPr bwMode="auto">
            <a:xfrm>
              <a:off x="14797234" y="2005584"/>
              <a:ext cx="145311" cy="454768"/>
            </a:xfrm>
            <a:custGeom>
              <a:avLst/>
              <a:gdLst>
                <a:gd name="T0" fmla="*/ 108 w 108"/>
                <a:gd name="T1" fmla="*/ 133 h 338"/>
                <a:gd name="T2" fmla="*/ 93 w 108"/>
                <a:gd name="T3" fmla="*/ 40 h 338"/>
                <a:gd name="T4" fmla="*/ 93 w 108"/>
                <a:gd name="T5" fmla="*/ 40 h 338"/>
                <a:gd name="T6" fmla="*/ 82 w 108"/>
                <a:gd name="T7" fmla="*/ 38 h 338"/>
                <a:gd name="T8" fmla="*/ 58 w 108"/>
                <a:gd name="T9" fmla="*/ 30 h 338"/>
                <a:gd name="T10" fmla="*/ 43 w 108"/>
                <a:gd name="T11" fmla="*/ 25 h 338"/>
                <a:gd name="T12" fmla="*/ 26 w 108"/>
                <a:gd name="T13" fmla="*/ 17 h 338"/>
                <a:gd name="T14" fmla="*/ 13 w 108"/>
                <a:gd name="T15" fmla="*/ 10 h 338"/>
                <a:gd name="T16" fmla="*/ 0 w 108"/>
                <a:gd name="T17" fmla="*/ 0 h 338"/>
                <a:gd name="T18" fmla="*/ 0 w 108"/>
                <a:gd name="T19" fmla="*/ 0 h 338"/>
                <a:gd name="T20" fmla="*/ 6 w 108"/>
                <a:gd name="T21" fmla="*/ 6 h 338"/>
                <a:gd name="T22" fmla="*/ 20 w 108"/>
                <a:gd name="T23" fmla="*/ 19 h 338"/>
                <a:gd name="T24" fmla="*/ 32 w 108"/>
                <a:gd name="T25" fmla="*/ 28 h 338"/>
                <a:gd name="T26" fmla="*/ 45 w 108"/>
                <a:gd name="T27" fmla="*/ 36 h 338"/>
                <a:gd name="T28" fmla="*/ 60 w 108"/>
                <a:gd name="T29" fmla="*/ 43 h 338"/>
                <a:gd name="T30" fmla="*/ 75 w 108"/>
                <a:gd name="T31" fmla="*/ 49 h 338"/>
                <a:gd name="T32" fmla="*/ 91 w 108"/>
                <a:gd name="T33" fmla="*/ 122 h 338"/>
                <a:gd name="T34" fmla="*/ 63 w 108"/>
                <a:gd name="T35" fmla="*/ 338 h 338"/>
                <a:gd name="T36" fmla="*/ 108 w 108"/>
                <a:gd name="T37" fmla="*/ 133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338">
                  <a:moveTo>
                    <a:pt x="108" y="133"/>
                  </a:moveTo>
                  <a:lnTo>
                    <a:pt x="93" y="40"/>
                  </a:lnTo>
                  <a:lnTo>
                    <a:pt x="93" y="40"/>
                  </a:lnTo>
                  <a:lnTo>
                    <a:pt x="82" y="38"/>
                  </a:lnTo>
                  <a:lnTo>
                    <a:pt x="58" y="30"/>
                  </a:lnTo>
                  <a:lnTo>
                    <a:pt x="43" y="25"/>
                  </a:lnTo>
                  <a:lnTo>
                    <a:pt x="26" y="17"/>
                  </a:lnTo>
                  <a:lnTo>
                    <a:pt x="13" y="10"/>
                  </a:lnTo>
                  <a:lnTo>
                    <a:pt x="0" y="0"/>
                  </a:lnTo>
                  <a:lnTo>
                    <a:pt x="0" y="0"/>
                  </a:lnTo>
                  <a:lnTo>
                    <a:pt x="6" y="6"/>
                  </a:lnTo>
                  <a:lnTo>
                    <a:pt x="20" y="19"/>
                  </a:lnTo>
                  <a:lnTo>
                    <a:pt x="32" y="28"/>
                  </a:lnTo>
                  <a:lnTo>
                    <a:pt x="45" y="36"/>
                  </a:lnTo>
                  <a:lnTo>
                    <a:pt x="60" y="43"/>
                  </a:lnTo>
                  <a:lnTo>
                    <a:pt x="75" y="49"/>
                  </a:lnTo>
                  <a:lnTo>
                    <a:pt x="91" y="122"/>
                  </a:lnTo>
                  <a:lnTo>
                    <a:pt x="63" y="338"/>
                  </a:lnTo>
                  <a:lnTo>
                    <a:pt x="108" y="13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7" name="Freeform 265"/>
            <p:cNvSpPr>
              <a:spLocks/>
            </p:cNvSpPr>
            <p:nvPr/>
          </p:nvSpPr>
          <p:spPr bwMode="auto">
            <a:xfrm>
              <a:off x="14287302" y="1390705"/>
              <a:ext cx="612188" cy="356549"/>
            </a:xfrm>
            <a:custGeom>
              <a:avLst/>
              <a:gdLst>
                <a:gd name="T0" fmla="*/ 448 w 455"/>
                <a:gd name="T1" fmla="*/ 4 h 265"/>
                <a:gd name="T2" fmla="*/ 433 w 455"/>
                <a:gd name="T3" fmla="*/ 4 h 265"/>
                <a:gd name="T4" fmla="*/ 411 w 455"/>
                <a:gd name="T5" fmla="*/ 10 h 265"/>
                <a:gd name="T6" fmla="*/ 385 w 455"/>
                <a:gd name="T7" fmla="*/ 25 h 265"/>
                <a:gd name="T8" fmla="*/ 373 w 455"/>
                <a:gd name="T9" fmla="*/ 38 h 265"/>
                <a:gd name="T10" fmla="*/ 258 w 455"/>
                <a:gd name="T11" fmla="*/ 187 h 265"/>
                <a:gd name="T12" fmla="*/ 142 w 455"/>
                <a:gd name="T13" fmla="*/ 127 h 265"/>
                <a:gd name="T14" fmla="*/ 118 w 455"/>
                <a:gd name="T15" fmla="*/ 112 h 265"/>
                <a:gd name="T16" fmla="*/ 114 w 455"/>
                <a:gd name="T17" fmla="*/ 105 h 265"/>
                <a:gd name="T18" fmla="*/ 116 w 455"/>
                <a:gd name="T19" fmla="*/ 79 h 265"/>
                <a:gd name="T20" fmla="*/ 120 w 455"/>
                <a:gd name="T21" fmla="*/ 60 h 265"/>
                <a:gd name="T22" fmla="*/ 123 w 455"/>
                <a:gd name="T23" fmla="*/ 45 h 265"/>
                <a:gd name="T24" fmla="*/ 123 w 455"/>
                <a:gd name="T25" fmla="*/ 40 h 265"/>
                <a:gd name="T26" fmla="*/ 118 w 455"/>
                <a:gd name="T27" fmla="*/ 40 h 265"/>
                <a:gd name="T28" fmla="*/ 105 w 455"/>
                <a:gd name="T29" fmla="*/ 47 h 265"/>
                <a:gd name="T30" fmla="*/ 99 w 455"/>
                <a:gd name="T31" fmla="*/ 55 h 265"/>
                <a:gd name="T32" fmla="*/ 92 w 455"/>
                <a:gd name="T33" fmla="*/ 71 h 265"/>
                <a:gd name="T34" fmla="*/ 88 w 455"/>
                <a:gd name="T35" fmla="*/ 77 h 265"/>
                <a:gd name="T36" fmla="*/ 80 w 455"/>
                <a:gd name="T37" fmla="*/ 73 h 265"/>
                <a:gd name="T38" fmla="*/ 36 w 455"/>
                <a:gd name="T39" fmla="*/ 25 h 265"/>
                <a:gd name="T40" fmla="*/ 26 w 455"/>
                <a:gd name="T41" fmla="*/ 14 h 265"/>
                <a:gd name="T42" fmla="*/ 15 w 455"/>
                <a:gd name="T43" fmla="*/ 2 h 265"/>
                <a:gd name="T44" fmla="*/ 8 w 455"/>
                <a:gd name="T45" fmla="*/ 0 h 265"/>
                <a:gd name="T46" fmla="*/ 4 w 455"/>
                <a:gd name="T47" fmla="*/ 2 h 265"/>
                <a:gd name="T48" fmla="*/ 0 w 455"/>
                <a:gd name="T49" fmla="*/ 8 h 265"/>
                <a:gd name="T50" fmla="*/ 4 w 455"/>
                <a:gd name="T51" fmla="*/ 23 h 265"/>
                <a:gd name="T52" fmla="*/ 11 w 455"/>
                <a:gd name="T53" fmla="*/ 34 h 265"/>
                <a:gd name="T54" fmla="*/ 26 w 455"/>
                <a:gd name="T55" fmla="*/ 53 h 265"/>
                <a:gd name="T56" fmla="*/ 24 w 455"/>
                <a:gd name="T57" fmla="*/ 56 h 265"/>
                <a:gd name="T58" fmla="*/ 23 w 455"/>
                <a:gd name="T59" fmla="*/ 60 h 265"/>
                <a:gd name="T60" fmla="*/ 13 w 455"/>
                <a:gd name="T61" fmla="*/ 68 h 265"/>
                <a:gd name="T62" fmla="*/ 13 w 455"/>
                <a:gd name="T63" fmla="*/ 71 h 265"/>
                <a:gd name="T64" fmla="*/ 13 w 455"/>
                <a:gd name="T65" fmla="*/ 79 h 265"/>
                <a:gd name="T66" fmla="*/ 8 w 455"/>
                <a:gd name="T67" fmla="*/ 84 h 265"/>
                <a:gd name="T68" fmla="*/ 4 w 455"/>
                <a:gd name="T69" fmla="*/ 90 h 265"/>
                <a:gd name="T70" fmla="*/ 2 w 455"/>
                <a:gd name="T71" fmla="*/ 96 h 265"/>
                <a:gd name="T72" fmla="*/ 2 w 455"/>
                <a:gd name="T73" fmla="*/ 101 h 265"/>
                <a:gd name="T74" fmla="*/ 0 w 455"/>
                <a:gd name="T75" fmla="*/ 109 h 265"/>
                <a:gd name="T76" fmla="*/ 2 w 455"/>
                <a:gd name="T77" fmla="*/ 116 h 265"/>
                <a:gd name="T78" fmla="*/ 6 w 455"/>
                <a:gd name="T79" fmla="*/ 122 h 265"/>
                <a:gd name="T80" fmla="*/ 24 w 455"/>
                <a:gd name="T81" fmla="*/ 137 h 265"/>
                <a:gd name="T82" fmla="*/ 45 w 455"/>
                <a:gd name="T83" fmla="*/ 148 h 265"/>
                <a:gd name="T84" fmla="*/ 82 w 455"/>
                <a:gd name="T85" fmla="*/ 163 h 265"/>
                <a:gd name="T86" fmla="*/ 116 w 455"/>
                <a:gd name="T87" fmla="*/ 183 h 265"/>
                <a:gd name="T88" fmla="*/ 211 w 455"/>
                <a:gd name="T89" fmla="*/ 241 h 265"/>
                <a:gd name="T90" fmla="*/ 254 w 455"/>
                <a:gd name="T91" fmla="*/ 262 h 265"/>
                <a:gd name="T92" fmla="*/ 274 w 455"/>
                <a:gd name="T93" fmla="*/ 265 h 265"/>
                <a:gd name="T94" fmla="*/ 280 w 455"/>
                <a:gd name="T95" fmla="*/ 265 h 265"/>
                <a:gd name="T96" fmla="*/ 315 w 455"/>
                <a:gd name="T97" fmla="*/ 234 h 265"/>
                <a:gd name="T98" fmla="*/ 435 w 455"/>
                <a:gd name="T99" fmla="*/ 101 h 265"/>
                <a:gd name="T100" fmla="*/ 446 w 455"/>
                <a:gd name="T101" fmla="*/ 79 h 265"/>
                <a:gd name="T102" fmla="*/ 455 w 455"/>
                <a:gd name="T103" fmla="*/ 43 h 265"/>
                <a:gd name="T104" fmla="*/ 454 w 455"/>
                <a:gd name="T105" fmla="*/ 17 h 265"/>
                <a:gd name="T106" fmla="*/ 448 w 455"/>
                <a:gd name="T107" fmla="*/ 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5" h="265">
                  <a:moveTo>
                    <a:pt x="448" y="4"/>
                  </a:moveTo>
                  <a:lnTo>
                    <a:pt x="448" y="4"/>
                  </a:lnTo>
                  <a:lnTo>
                    <a:pt x="440" y="2"/>
                  </a:lnTo>
                  <a:lnTo>
                    <a:pt x="433" y="4"/>
                  </a:lnTo>
                  <a:lnTo>
                    <a:pt x="422" y="6"/>
                  </a:lnTo>
                  <a:lnTo>
                    <a:pt x="411" y="10"/>
                  </a:lnTo>
                  <a:lnTo>
                    <a:pt x="398" y="15"/>
                  </a:lnTo>
                  <a:lnTo>
                    <a:pt x="385" y="25"/>
                  </a:lnTo>
                  <a:lnTo>
                    <a:pt x="373" y="38"/>
                  </a:lnTo>
                  <a:lnTo>
                    <a:pt x="373" y="38"/>
                  </a:lnTo>
                  <a:lnTo>
                    <a:pt x="258" y="187"/>
                  </a:lnTo>
                  <a:lnTo>
                    <a:pt x="258" y="187"/>
                  </a:lnTo>
                  <a:lnTo>
                    <a:pt x="190" y="152"/>
                  </a:lnTo>
                  <a:lnTo>
                    <a:pt x="142" y="127"/>
                  </a:lnTo>
                  <a:lnTo>
                    <a:pt x="125" y="118"/>
                  </a:lnTo>
                  <a:lnTo>
                    <a:pt x="118" y="112"/>
                  </a:lnTo>
                  <a:lnTo>
                    <a:pt x="118" y="112"/>
                  </a:lnTo>
                  <a:lnTo>
                    <a:pt x="114" y="105"/>
                  </a:lnTo>
                  <a:lnTo>
                    <a:pt x="114" y="96"/>
                  </a:lnTo>
                  <a:lnTo>
                    <a:pt x="116" y="79"/>
                  </a:lnTo>
                  <a:lnTo>
                    <a:pt x="116" y="79"/>
                  </a:lnTo>
                  <a:lnTo>
                    <a:pt x="120" y="60"/>
                  </a:lnTo>
                  <a:lnTo>
                    <a:pt x="123" y="45"/>
                  </a:lnTo>
                  <a:lnTo>
                    <a:pt x="123" y="45"/>
                  </a:lnTo>
                  <a:lnTo>
                    <a:pt x="123" y="42"/>
                  </a:lnTo>
                  <a:lnTo>
                    <a:pt x="123" y="40"/>
                  </a:lnTo>
                  <a:lnTo>
                    <a:pt x="121" y="40"/>
                  </a:lnTo>
                  <a:lnTo>
                    <a:pt x="118" y="40"/>
                  </a:lnTo>
                  <a:lnTo>
                    <a:pt x="112" y="42"/>
                  </a:lnTo>
                  <a:lnTo>
                    <a:pt x="105" y="47"/>
                  </a:lnTo>
                  <a:lnTo>
                    <a:pt x="105" y="47"/>
                  </a:lnTo>
                  <a:lnTo>
                    <a:pt x="99" y="55"/>
                  </a:lnTo>
                  <a:lnTo>
                    <a:pt x="95" y="64"/>
                  </a:lnTo>
                  <a:lnTo>
                    <a:pt x="92" y="71"/>
                  </a:lnTo>
                  <a:lnTo>
                    <a:pt x="88" y="77"/>
                  </a:lnTo>
                  <a:lnTo>
                    <a:pt x="88" y="77"/>
                  </a:lnTo>
                  <a:lnTo>
                    <a:pt x="86" y="75"/>
                  </a:lnTo>
                  <a:lnTo>
                    <a:pt x="80" y="73"/>
                  </a:lnTo>
                  <a:lnTo>
                    <a:pt x="67" y="58"/>
                  </a:lnTo>
                  <a:lnTo>
                    <a:pt x="36" y="25"/>
                  </a:lnTo>
                  <a:lnTo>
                    <a:pt x="36" y="25"/>
                  </a:lnTo>
                  <a:lnTo>
                    <a:pt x="26" y="14"/>
                  </a:lnTo>
                  <a:lnTo>
                    <a:pt x="19" y="4"/>
                  </a:lnTo>
                  <a:lnTo>
                    <a:pt x="15" y="2"/>
                  </a:lnTo>
                  <a:lnTo>
                    <a:pt x="11" y="0"/>
                  </a:lnTo>
                  <a:lnTo>
                    <a:pt x="8" y="0"/>
                  </a:lnTo>
                  <a:lnTo>
                    <a:pt x="4" y="2"/>
                  </a:lnTo>
                  <a:lnTo>
                    <a:pt x="4" y="2"/>
                  </a:lnTo>
                  <a:lnTo>
                    <a:pt x="0" y="4"/>
                  </a:lnTo>
                  <a:lnTo>
                    <a:pt x="0" y="8"/>
                  </a:lnTo>
                  <a:lnTo>
                    <a:pt x="0" y="14"/>
                  </a:lnTo>
                  <a:lnTo>
                    <a:pt x="4" y="23"/>
                  </a:lnTo>
                  <a:lnTo>
                    <a:pt x="11" y="34"/>
                  </a:lnTo>
                  <a:lnTo>
                    <a:pt x="11" y="34"/>
                  </a:lnTo>
                  <a:lnTo>
                    <a:pt x="26" y="53"/>
                  </a:lnTo>
                  <a:lnTo>
                    <a:pt x="26" y="53"/>
                  </a:lnTo>
                  <a:lnTo>
                    <a:pt x="26" y="55"/>
                  </a:lnTo>
                  <a:lnTo>
                    <a:pt x="24" y="56"/>
                  </a:lnTo>
                  <a:lnTo>
                    <a:pt x="23" y="60"/>
                  </a:lnTo>
                  <a:lnTo>
                    <a:pt x="23" y="60"/>
                  </a:lnTo>
                  <a:lnTo>
                    <a:pt x="17" y="66"/>
                  </a:lnTo>
                  <a:lnTo>
                    <a:pt x="13" y="68"/>
                  </a:lnTo>
                  <a:lnTo>
                    <a:pt x="13" y="71"/>
                  </a:lnTo>
                  <a:lnTo>
                    <a:pt x="13" y="71"/>
                  </a:lnTo>
                  <a:lnTo>
                    <a:pt x="13" y="79"/>
                  </a:lnTo>
                  <a:lnTo>
                    <a:pt x="13" y="79"/>
                  </a:lnTo>
                  <a:lnTo>
                    <a:pt x="11" y="81"/>
                  </a:lnTo>
                  <a:lnTo>
                    <a:pt x="8" y="84"/>
                  </a:lnTo>
                  <a:lnTo>
                    <a:pt x="6" y="86"/>
                  </a:lnTo>
                  <a:lnTo>
                    <a:pt x="4" y="90"/>
                  </a:lnTo>
                  <a:lnTo>
                    <a:pt x="4" y="90"/>
                  </a:lnTo>
                  <a:lnTo>
                    <a:pt x="2" y="96"/>
                  </a:lnTo>
                  <a:lnTo>
                    <a:pt x="2" y="101"/>
                  </a:lnTo>
                  <a:lnTo>
                    <a:pt x="2" y="101"/>
                  </a:lnTo>
                  <a:lnTo>
                    <a:pt x="0" y="109"/>
                  </a:lnTo>
                  <a:lnTo>
                    <a:pt x="0" y="109"/>
                  </a:lnTo>
                  <a:lnTo>
                    <a:pt x="0" y="112"/>
                  </a:lnTo>
                  <a:lnTo>
                    <a:pt x="2" y="116"/>
                  </a:lnTo>
                  <a:lnTo>
                    <a:pt x="6" y="122"/>
                  </a:lnTo>
                  <a:lnTo>
                    <a:pt x="6" y="122"/>
                  </a:lnTo>
                  <a:lnTo>
                    <a:pt x="13" y="129"/>
                  </a:lnTo>
                  <a:lnTo>
                    <a:pt x="24" y="137"/>
                  </a:lnTo>
                  <a:lnTo>
                    <a:pt x="45" y="148"/>
                  </a:lnTo>
                  <a:lnTo>
                    <a:pt x="45" y="148"/>
                  </a:lnTo>
                  <a:lnTo>
                    <a:pt x="64" y="155"/>
                  </a:lnTo>
                  <a:lnTo>
                    <a:pt x="82" y="163"/>
                  </a:lnTo>
                  <a:lnTo>
                    <a:pt x="82" y="163"/>
                  </a:lnTo>
                  <a:lnTo>
                    <a:pt x="116" y="183"/>
                  </a:lnTo>
                  <a:lnTo>
                    <a:pt x="177" y="221"/>
                  </a:lnTo>
                  <a:lnTo>
                    <a:pt x="211" y="241"/>
                  </a:lnTo>
                  <a:lnTo>
                    <a:pt x="241" y="256"/>
                  </a:lnTo>
                  <a:lnTo>
                    <a:pt x="254" y="262"/>
                  </a:lnTo>
                  <a:lnTo>
                    <a:pt x="265" y="265"/>
                  </a:lnTo>
                  <a:lnTo>
                    <a:pt x="274" y="265"/>
                  </a:lnTo>
                  <a:lnTo>
                    <a:pt x="280" y="265"/>
                  </a:lnTo>
                  <a:lnTo>
                    <a:pt x="280" y="265"/>
                  </a:lnTo>
                  <a:lnTo>
                    <a:pt x="293" y="254"/>
                  </a:lnTo>
                  <a:lnTo>
                    <a:pt x="315" y="234"/>
                  </a:lnTo>
                  <a:lnTo>
                    <a:pt x="366" y="178"/>
                  </a:lnTo>
                  <a:lnTo>
                    <a:pt x="435" y="101"/>
                  </a:lnTo>
                  <a:lnTo>
                    <a:pt x="435" y="101"/>
                  </a:lnTo>
                  <a:lnTo>
                    <a:pt x="446" y="79"/>
                  </a:lnTo>
                  <a:lnTo>
                    <a:pt x="452" y="60"/>
                  </a:lnTo>
                  <a:lnTo>
                    <a:pt x="455" y="43"/>
                  </a:lnTo>
                  <a:lnTo>
                    <a:pt x="455" y="28"/>
                  </a:lnTo>
                  <a:lnTo>
                    <a:pt x="454" y="17"/>
                  </a:lnTo>
                  <a:lnTo>
                    <a:pt x="452" y="10"/>
                  </a:lnTo>
                  <a:lnTo>
                    <a:pt x="448" y="4"/>
                  </a:lnTo>
                  <a:lnTo>
                    <a:pt x="448" y="4"/>
                  </a:lnTo>
                  <a:close/>
                </a:path>
              </a:pathLst>
            </a:custGeom>
            <a:solidFill>
              <a:srgbClr val="FFA8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8" name="Freeform 266"/>
            <p:cNvSpPr>
              <a:spLocks/>
            </p:cNvSpPr>
            <p:nvPr/>
          </p:nvSpPr>
          <p:spPr bwMode="auto">
            <a:xfrm>
              <a:off x="14768979" y="1396087"/>
              <a:ext cx="372695" cy="515314"/>
            </a:xfrm>
            <a:custGeom>
              <a:avLst/>
              <a:gdLst>
                <a:gd name="T0" fmla="*/ 189 w 277"/>
                <a:gd name="T1" fmla="*/ 2 h 383"/>
                <a:gd name="T2" fmla="*/ 189 w 277"/>
                <a:gd name="T3" fmla="*/ 2 h 383"/>
                <a:gd name="T4" fmla="*/ 189 w 277"/>
                <a:gd name="T5" fmla="*/ 2 h 383"/>
                <a:gd name="T6" fmla="*/ 209 w 277"/>
                <a:gd name="T7" fmla="*/ 6 h 383"/>
                <a:gd name="T8" fmla="*/ 224 w 277"/>
                <a:gd name="T9" fmla="*/ 10 h 383"/>
                <a:gd name="T10" fmla="*/ 235 w 277"/>
                <a:gd name="T11" fmla="*/ 17 h 383"/>
                <a:gd name="T12" fmla="*/ 245 w 277"/>
                <a:gd name="T13" fmla="*/ 24 h 383"/>
                <a:gd name="T14" fmla="*/ 252 w 277"/>
                <a:gd name="T15" fmla="*/ 34 h 383"/>
                <a:gd name="T16" fmla="*/ 256 w 277"/>
                <a:gd name="T17" fmla="*/ 43 h 383"/>
                <a:gd name="T18" fmla="*/ 267 w 277"/>
                <a:gd name="T19" fmla="*/ 65 h 383"/>
                <a:gd name="T20" fmla="*/ 267 w 277"/>
                <a:gd name="T21" fmla="*/ 65 h 383"/>
                <a:gd name="T22" fmla="*/ 273 w 277"/>
                <a:gd name="T23" fmla="*/ 84 h 383"/>
                <a:gd name="T24" fmla="*/ 277 w 277"/>
                <a:gd name="T25" fmla="*/ 103 h 383"/>
                <a:gd name="T26" fmla="*/ 275 w 277"/>
                <a:gd name="T27" fmla="*/ 123 h 383"/>
                <a:gd name="T28" fmla="*/ 269 w 277"/>
                <a:gd name="T29" fmla="*/ 142 h 383"/>
                <a:gd name="T30" fmla="*/ 228 w 277"/>
                <a:gd name="T31" fmla="*/ 261 h 383"/>
                <a:gd name="T32" fmla="*/ 228 w 277"/>
                <a:gd name="T33" fmla="*/ 261 h 383"/>
                <a:gd name="T34" fmla="*/ 241 w 277"/>
                <a:gd name="T35" fmla="*/ 289 h 383"/>
                <a:gd name="T36" fmla="*/ 271 w 277"/>
                <a:gd name="T37" fmla="*/ 351 h 383"/>
                <a:gd name="T38" fmla="*/ 271 w 277"/>
                <a:gd name="T39" fmla="*/ 351 h 383"/>
                <a:gd name="T40" fmla="*/ 250 w 277"/>
                <a:gd name="T41" fmla="*/ 362 h 383"/>
                <a:gd name="T42" fmla="*/ 230 w 277"/>
                <a:gd name="T43" fmla="*/ 370 h 383"/>
                <a:gd name="T44" fmla="*/ 211 w 277"/>
                <a:gd name="T45" fmla="*/ 375 h 383"/>
                <a:gd name="T46" fmla="*/ 191 w 277"/>
                <a:gd name="T47" fmla="*/ 379 h 383"/>
                <a:gd name="T48" fmla="*/ 170 w 277"/>
                <a:gd name="T49" fmla="*/ 383 h 383"/>
                <a:gd name="T50" fmla="*/ 150 w 277"/>
                <a:gd name="T51" fmla="*/ 383 h 383"/>
                <a:gd name="T52" fmla="*/ 131 w 277"/>
                <a:gd name="T53" fmla="*/ 383 h 383"/>
                <a:gd name="T54" fmla="*/ 112 w 277"/>
                <a:gd name="T55" fmla="*/ 381 h 383"/>
                <a:gd name="T56" fmla="*/ 94 w 277"/>
                <a:gd name="T57" fmla="*/ 379 h 383"/>
                <a:gd name="T58" fmla="*/ 77 w 277"/>
                <a:gd name="T59" fmla="*/ 375 h 383"/>
                <a:gd name="T60" fmla="*/ 62 w 277"/>
                <a:gd name="T61" fmla="*/ 371 h 383"/>
                <a:gd name="T62" fmla="*/ 47 w 277"/>
                <a:gd name="T63" fmla="*/ 366 h 383"/>
                <a:gd name="T64" fmla="*/ 34 w 277"/>
                <a:gd name="T65" fmla="*/ 358 h 383"/>
                <a:gd name="T66" fmla="*/ 23 w 277"/>
                <a:gd name="T67" fmla="*/ 353 h 383"/>
                <a:gd name="T68" fmla="*/ 13 w 277"/>
                <a:gd name="T69" fmla="*/ 345 h 383"/>
                <a:gd name="T70" fmla="*/ 8 w 277"/>
                <a:gd name="T71" fmla="*/ 338 h 383"/>
                <a:gd name="T72" fmla="*/ 8 w 277"/>
                <a:gd name="T73" fmla="*/ 338 h 383"/>
                <a:gd name="T74" fmla="*/ 8 w 277"/>
                <a:gd name="T75" fmla="*/ 321 h 383"/>
                <a:gd name="T76" fmla="*/ 10 w 277"/>
                <a:gd name="T77" fmla="*/ 289 h 383"/>
                <a:gd name="T78" fmla="*/ 19 w 277"/>
                <a:gd name="T79" fmla="*/ 213 h 383"/>
                <a:gd name="T80" fmla="*/ 19 w 277"/>
                <a:gd name="T81" fmla="*/ 213 h 383"/>
                <a:gd name="T82" fmla="*/ 8 w 277"/>
                <a:gd name="T83" fmla="*/ 181 h 383"/>
                <a:gd name="T84" fmla="*/ 2 w 277"/>
                <a:gd name="T85" fmla="*/ 155 h 383"/>
                <a:gd name="T86" fmla="*/ 0 w 277"/>
                <a:gd name="T87" fmla="*/ 142 h 383"/>
                <a:gd name="T88" fmla="*/ 0 w 277"/>
                <a:gd name="T89" fmla="*/ 131 h 383"/>
                <a:gd name="T90" fmla="*/ 0 w 277"/>
                <a:gd name="T91" fmla="*/ 120 h 383"/>
                <a:gd name="T92" fmla="*/ 4 w 277"/>
                <a:gd name="T93" fmla="*/ 108 h 383"/>
                <a:gd name="T94" fmla="*/ 4 w 277"/>
                <a:gd name="T95" fmla="*/ 108 h 383"/>
                <a:gd name="T96" fmla="*/ 10 w 277"/>
                <a:gd name="T97" fmla="*/ 88 h 383"/>
                <a:gd name="T98" fmla="*/ 21 w 277"/>
                <a:gd name="T99" fmla="*/ 67 h 383"/>
                <a:gd name="T100" fmla="*/ 32 w 277"/>
                <a:gd name="T101" fmla="*/ 49 h 383"/>
                <a:gd name="T102" fmla="*/ 47 w 277"/>
                <a:gd name="T103" fmla="*/ 32 h 383"/>
                <a:gd name="T104" fmla="*/ 60 w 277"/>
                <a:gd name="T105" fmla="*/ 19 h 383"/>
                <a:gd name="T106" fmla="*/ 75 w 277"/>
                <a:gd name="T107" fmla="*/ 8 h 383"/>
                <a:gd name="T108" fmla="*/ 86 w 277"/>
                <a:gd name="T109" fmla="*/ 2 h 383"/>
                <a:gd name="T110" fmla="*/ 92 w 277"/>
                <a:gd name="T111" fmla="*/ 0 h 383"/>
                <a:gd name="T112" fmla="*/ 97 w 277"/>
                <a:gd name="T113" fmla="*/ 0 h 383"/>
                <a:gd name="T114" fmla="*/ 189 w 277"/>
                <a:gd name="T115" fmla="*/ 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7" h="383">
                  <a:moveTo>
                    <a:pt x="189" y="2"/>
                  </a:moveTo>
                  <a:lnTo>
                    <a:pt x="189" y="2"/>
                  </a:lnTo>
                  <a:lnTo>
                    <a:pt x="189" y="2"/>
                  </a:lnTo>
                  <a:lnTo>
                    <a:pt x="209" y="6"/>
                  </a:lnTo>
                  <a:lnTo>
                    <a:pt x="224" y="10"/>
                  </a:lnTo>
                  <a:lnTo>
                    <a:pt x="235" y="17"/>
                  </a:lnTo>
                  <a:lnTo>
                    <a:pt x="245" y="24"/>
                  </a:lnTo>
                  <a:lnTo>
                    <a:pt x="252" y="34"/>
                  </a:lnTo>
                  <a:lnTo>
                    <a:pt x="256" y="43"/>
                  </a:lnTo>
                  <a:lnTo>
                    <a:pt x="267" y="65"/>
                  </a:lnTo>
                  <a:lnTo>
                    <a:pt x="267" y="65"/>
                  </a:lnTo>
                  <a:lnTo>
                    <a:pt x="273" y="84"/>
                  </a:lnTo>
                  <a:lnTo>
                    <a:pt x="277" y="103"/>
                  </a:lnTo>
                  <a:lnTo>
                    <a:pt x="275" y="123"/>
                  </a:lnTo>
                  <a:lnTo>
                    <a:pt x="269" y="142"/>
                  </a:lnTo>
                  <a:lnTo>
                    <a:pt x="228" y="261"/>
                  </a:lnTo>
                  <a:lnTo>
                    <a:pt x="228" y="261"/>
                  </a:lnTo>
                  <a:lnTo>
                    <a:pt x="241" y="289"/>
                  </a:lnTo>
                  <a:lnTo>
                    <a:pt x="271" y="351"/>
                  </a:lnTo>
                  <a:lnTo>
                    <a:pt x="271" y="351"/>
                  </a:lnTo>
                  <a:lnTo>
                    <a:pt x="250" y="362"/>
                  </a:lnTo>
                  <a:lnTo>
                    <a:pt x="230" y="370"/>
                  </a:lnTo>
                  <a:lnTo>
                    <a:pt x="211" y="375"/>
                  </a:lnTo>
                  <a:lnTo>
                    <a:pt x="191" y="379"/>
                  </a:lnTo>
                  <a:lnTo>
                    <a:pt x="170" y="383"/>
                  </a:lnTo>
                  <a:lnTo>
                    <a:pt x="150" y="383"/>
                  </a:lnTo>
                  <a:lnTo>
                    <a:pt x="131" y="383"/>
                  </a:lnTo>
                  <a:lnTo>
                    <a:pt x="112" y="381"/>
                  </a:lnTo>
                  <a:lnTo>
                    <a:pt x="94" y="379"/>
                  </a:lnTo>
                  <a:lnTo>
                    <a:pt x="77" y="375"/>
                  </a:lnTo>
                  <a:lnTo>
                    <a:pt x="62" y="371"/>
                  </a:lnTo>
                  <a:lnTo>
                    <a:pt x="47" y="366"/>
                  </a:lnTo>
                  <a:lnTo>
                    <a:pt x="34" y="358"/>
                  </a:lnTo>
                  <a:lnTo>
                    <a:pt x="23" y="353"/>
                  </a:lnTo>
                  <a:lnTo>
                    <a:pt x="13" y="345"/>
                  </a:lnTo>
                  <a:lnTo>
                    <a:pt x="8" y="338"/>
                  </a:lnTo>
                  <a:lnTo>
                    <a:pt x="8" y="338"/>
                  </a:lnTo>
                  <a:lnTo>
                    <a:pt x="8" y="321"/>
                  </a:lnTo>
                  <a:lnTo>
                    <a:pt x="10" y="289"/>
                  </a:lnTo>
                  <a:lnTo>
                    <a:pt x="19" y="213"/>
                  </a:lnTo>
                  <a:lnTo>
                    <a:pt x="19" y="213"/>
                  </a:lnTo>
                  <a:lnTo>
                    <a:pt x="8" y="181"/>
                  </a:lnTo>
                  <a:lnTo>
                    <a:pt x="2" y="155"/>
                  </a:lnTo>
                  <a:lnTo>
                    <a:pt x="0" y="142"/>
                  </a:lnTo>
                  <a:lnTo>
                    <a:pt x="0" y="131"/>
                  </a:lnTo>
                  <a:lnTo>
                    <a:pt x="0" y="120"/>
                  </a:lnTo>
                  <a:lnTo>
                    <a:pt x="4" y="108"/>
                  </a:lnTo>
                  <a:lnTo>
                    <a:pt x="4" y="108"/>
                  </a:lnTo>
                  <a:lnTo>
                    <a:pt x="10" y="88"/>
                  </a:lnTo>
                  <a:lnTo>
                    <a:pt x="21" y="67"/>
                  </a:lnTo>
                  <a:lnTo>
                    <a:pt x="32" y="49"/>
                  </a:lnTo>
                  <a:lnTo>
                    <a:pt x="47" y="32"/>
                  </a:lnTo>
                  <a:lnTo>
                    <a:pt x="60" y="19"/>
                  </a:lnTo>
                  <a:lnTo>
                    <a:pt x="75" y="8"/>
                  </a:lnTo>
                  <a:lnTo>
                    <a:pt x="86" y="2"/>
                  </a:lnTo>
                  <a:lnTo>
                    <a:pt x="92" y="0"/>
                  </a:lnTo>
                  <a:lnTo>
                    <a:pt x="97" y="0"/>
                  </a:lnTo>
                  <a:lnTo>
                    <a:pt x="189" y="2"/>
                  </a:lnTo>
                  <a:close/>
                </a:path>
              </a:pathLst>
            </a:custGeom>
            <a:solidFill>
              <a:srgbClr val="27D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9" name="Freeform 267"/>
            <p:cNvSpPr>
              <a:spLocks/>
            </p:cNvSpPr>
            <p:nvPr/>
          </p:nvSpPr>
          <p:spPr bwMode="auto">
            <a:xfrm>
              <a:off x="14768979" y="1396087"/>
              <a:ext cx="372695" cy="515314"/>
            </a:xfrm>
            <a:custGeom>
              <a:avLst/>
              <a:gdLst>
                <a:gd name="T0" fmla="*/ 189 w 277"/>
                <a:gd name="T1" fmla="*/ 2 h 383"/>
                <a:gd name="T2" fmla="*/ 189 w 277"/>
                <a:gd name="T3" fmla="*/ 2 h 383"/>
                <a:gd name="T4" fmla="*/ 189 w 277"/>
                <a:gd name="T5" fmla="*/ 2 h 383"/>
                <a:gd name="T6" fmla="*/ 209 w 277"/>
                <a:gd name="T7" fmla="*/ 6 h 383"/>
                <a:gd name="T8" fmla="*/ 224 w 277"/>
                <a:gd name="T9" fmla="*/ 10 h 383"/>
                <a:gd name="T10" fmla="*/ 235 w 277"/>
                <a:gd name="T11" fmla="*/ 17 h 383"/>
                <a:gd name="T12" fmla="*/ 245 w 277"/>
                <a:gd name="T13" fmla="*/ 24 h 383"/>
                <a:gd name="T14" fmla="*/ 252 w 277"/>
                <a:gd name="T15" fmla="*/ 34 h 383"/>
                <a:gd name="T16" fmla="*/ 256 w 277"/>
                <a:gd name="T17" fmla="*/ 43 h 383"/>
                <a:gd name="T18" fmla="*/ 267 w 277"/>
                <a:gd name="T19" fmla="*/ 65 h 383"/>
                <a:gd name="T20" fmla="*/ 267 w 277"/>
                <a:gd name="T21" fmla="*/ 65 h 383"/>
                <a:gd name="T22" fmla="*/ 273 w 277"/>
                <a:gd name="T23" fmla="*/ 84 h 383"/>
                <a:gd name="T24" fmla="*/ 277 w 277"/>
                <a:gd name="T25" fmla="*/ 103 h 383"/>
                <a:gd name="T26" fmla="*/ 275 w 277"/>
                <a:gd name="T27" fmla="*/ 123 h 383"/>
                <a:gd name="T28" fmla="*/ 269 w 277"/>
                <a:gd name="T29" fmla="*/ 142 h 383"/>
                <a:gd name="T30" fmla="*/ 228 w 277"/>
                <a:gd name="T31" fmla="*/ 261 h 383"/>
                <a:gd name="T32" fmla="*/ 228 w 277"/>
                <a:gd name="T33" fmla="*/ 261 h 383"/>
                <a:gd name="T34" fmla="*/ 241 w 277"/>
                <a:gd name="T35" fmla="*/ 289 h 383"/>
                <a:gd name="T36" fmla="*/ 271 w 277"/>
                <a:gd name="T37" fmla="*/ 351 h 383"/>
                <a:gd name="T38" fmla="*/ 271 w 277"/>
                <a:gd name="T39" fmla="*/ 351 h 383"/>
                <a:gd name="T40" fmla="*/ 250 w 277"/>
                <a:gd name="T41" fmla="*/ 362 h 383"/>
                <a:gd name="T42" fmla="*/ 230 w 277"/>
                <a:gd name="T43" fmla="*/ 370 h 383"/>
                <a:gd name="T44" fmla="*/ 211 w 277"/>
                <a:gd name="T45" fmla="*/ 375 h 383"/>
                <a:gd name="T46" fmla="*/ 191 w 277"/>
                <a:gd name="T47" fmla="*/ 379 h 383"/>
                <a:gd name="T48" fmla="*/ 170 w 277"/>
                <a:gd name="T49" fmla="*/ 383 h 383"/>
                <a:gd name="T50" fmla="*/ 150 w 277"/>
                <a:gd name="T51" fmla="*/ 383 h 383"/>
                <a:gd name="T52" fmla="*/ 131 w 277"/>
                <a:gd name="T53" fmla="*/ 383 h 383"/>
                <a:gd name="T54" fmla="*/ 112 w 277"/>
                <a:gd name="T55" fmla="*/ 381 h 383"/>
                <a:gd name="T56" fmla="*/ 94 w 277"/>
                <a:gd name="T57" fmla="*/ 379 h 383"/>
                <a:gd name="T58" fmla="*/ 77 w 277"/>
                <a:gd name="T59" fmla="*/ 375 h 383"/>
                <a:gd name="T60" fmla="*/ 62 w 277"/>
                <a:gd name="T61" fmla="*/ 371 h 383"/>
                <a:gd name="T62" fmla="*/ 47 w 277"/>
                <a:gd name="T63" fmla="*/ 366 h 383"/>
                <a:gd name="T64" fmla="*/ 34 w 277"/>
                <a:gd name="T65" fmla="*/ 358 h 383"/>
                <a:gd name="T66" fmla="*/ 23 w 277"/>
                <a:gd name="T67" fmla="*/ 353 h 383"/>
                <a:gd name="T68" fmla="*/ 13 w 277"/>
                <a:gd name="T69" fmla="*/ 345 h 383"/>
                <a:gd name="T70" fmla="*/ 8 w 277"/>
                <a:gd name="T71" fmla="*/ 338 h 383"/>
                <a:gd name="T72" fmla="*/ 8 w 277"/>
                <a:gd name="T73" fmla="*/ 338 h 383"/>
                <a:gd name="T74" fmla="*/ 8 w 277"/>
                <a:gd name="T75" fmla="*/ 321 h 383"/>
                <a:gd name="T76" fmla="*/ 10 w 277"/>
                <a:gd name="T77" fmla="*/ 289 h 383"/>
                <a:gd name="T78" fmla="*/ 19 w 277"/>
                <a:gd name="T79" fmla="*/ 213 h 383"/>
                <a:gd name="T80" fmla="*/ 19 w 277"/>
                <a:gd name="T81" fmla="*/ 213 h 383"/>
                <a:gd name="T82" fmla="*/ 8 w 277"/>
                <a:gd name="T83" fmla="*/ 181 h 383"/>
                <a:gd name="T84" fmla="*/ 2 w 277"/>
                <a:gd name="T85" fmla="*/ 155 h 383"/>
                <a:gd name="T86" fmla="*/ 0 w 277"/>
                <a:gd name="T87" fmla="*/ 142 h 383"/>
                <a:gd name="T88" fmla="*/ 0 w 277"/>
                <a:gd name="T89" fmla="*/ 131 h 383"/>
                <a:gd name="T90" fmla="*/ 0 w 277"/>
                <a:gd name="T91" fmla="*/ 120 h 383"/>
                <a:gd name="T92" fmla="*/ 4 w 277"/>
                <a:gd name="T93" fmla="*/ 108 h 383"/>
                <a:gd name="T94" fmla="*/ 4 w 277"/>
                <a:gd name="T95" fmla="*/ 108 h 383"/>
                <a:gd name="T96" fmla="*/ 10 w 277"/>
                <a:gd name="T97" fmla="*/ 88 h 383"/>
                <a:gd name="T98" fmla="*/ 21 w 277"/>
                <a:gd name="T99" fmla="*/ 67 h 383"/>
                <a:gd name="T100" fmla="*/ 32 w 277"/>
                <a:gd name="T101" fmla="*/ 49 h 383"/>
                <a:gd name="T102" fmla="*/ 47 w 277"/>
                <a:gd name="T103" fmla="*/ 32 h 383"/>
                <a:gd name="T104" fmla="*/ 60 w 277"/>
                <a:gd name="T105" fmla="*/ 19 h 383"/>
                <a:gd name="T106" fmla="*/ 75 w 277"/>
                <a:gd name="T107" fmla="*/ 8 h 383"/>
                <a:gd name="T108" fmla="*/ 86 w 277"/>
                <a:gd name="T109" fmla="*/ 2 h 383"/>
                <a:gd name="T110" fmla="*/ 92 w 277"/>
                <a:gd name="T111" fmla="*/ 0 h 383"/>
                <a:gd name="T112" fmla="*/ 97 w 277"/>
                <a:gd name="T113" fmla="*/ 0 h 383"/>
                <a:gd name="T114" fmla="*/ 189 w 277"/>
                <a:gd name="T115" fmla="*/ 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7" h="383">
                  <a:moveTo>
                    <a:pt x="189" y="2"/>
                  </a:moveTo>
                  <a:lnTo>
                    <a:pt x="189" y="2"/>
                  </a:lnTo>
                  <a:lnTo>
                    <a:pt x="189" y="2"/>
                  </a:lnTo>
                  <a:lnTo>
                    <a:pt x="209" y="6"/>
                  </a:lnTo>
                  <a:lnTo>
                    <a:pt x="224" y="10"/>
                  </a:lnTo>
                  <a:lnTo>
                    <a:pt x="235" y="17"/>
                  </a:lnTo>
                  <a:lnTo>
                    <a:pt x="245" y="24"/>
                  </a:lnTo>
                  <a:lnTo>
                    <a:pt x="252" y="34"/>
                  </a:lnTo>
                  <a:lnTo>
                    <a:pt x="256" y="43"/>
                  </a:lnTo>
                  <a:lnTo>
                    <a:pt x="267" y="65"/>
                  </a:lnTo>
                  <a:lnTo>
                    <a:pt x="267" y="65"/>
                  </a:lnTo>
                  <a:lnTo>
                    <a:pt x="273" y="84"/>
                  </a:lnTo>
                  <a:lnTo>
                    <a:pt x="277" y="103"/>
                  </a:lnTo>
                  <a:lnTo>
                    <a:pt x="275" y="123"/>
                  </a:lnTo>
                  <a:lnTo>
                    <a:pt x="269" y="142"/>
                  </a:lnTo>
                  <a:lnTo>
                    <a:pt x="228" y="261"/>
                  </a:lnTo>
                  <a:lnTo>
                    <a:pt x="228" y="261"/>
                  </a:lnTo>
                  <a:lnTo>
                    <a:pt x="241" y="289"/>
                  </a:lnTo>
                  <a:lnTo>
                    <a:pt x="271" y="351"/>
                  </a:lnTo>
                  <a:lnTo>
                    <a:pt x="271" y="351"/>
                  </a:lnTo>
                  <a:lnTo>
                    <a:pt x="250" y="362"/>
                  </a:lnTo>
                  <a:lnTo>
                    <a:pt x="230" y="370"/>
                  </a:lnTo>
                  <a:lnTo>
                    <a:pt x="211" y="375"/>
                  </a:lnTo>
                  <a:lnTo>
                    <a:pt x="191" y="379"/>
                  </a:lnTo>
                  <a:lnTo>
                    <a:pt x="170" y="383"/>
                  </a:lnTo>
                  <a:lnTo>
                    <a:pt x="150" y="383"/>
                  </a:lnTo>
                  <a:lnTo>
                    <a:pt x="131" y="383"/>
                  </a:lnTo>
                  <a:lnTo>
                    <a:pt x="112" y="381"/>
                  </a:lnTo>
                  <a:lnTo>
                    <a:pt x="94" y="379"/>
                  </a:lnTo>
                  <a:lnTo>
                    <a:pt x="77" y="375"/>
                  </a:lnTo>
                  <a:lnTo>
                    <a:pt x="62" y="371"/>
                  </a:lnTo>
                  <a:lnTo>
                    <a:pt x="47" y="366"/>
                  </a:lnTo>
                  <a:lnTo>
                    <a:pt x="34" y="358"/>
                  </a:lnTo>
                  <a:lnTo>
                    <a:pt x="23" y="353"/>
                  </a:lnTo>
                  <a:lnTo>
                    <a:pt x="13" y="345"/>
                  </a:lnTo>
                  <a:lnTo>
                    <a:pt x="8" y="338"/>
                  </a:lnTo>
                  <a:lnTo>
                    <a:pt x="8" y="338"/>
                  </a:lnTo>
                  <a:lnTo>
                    <a:pt x="8" y="321"/>
                  </a:lnTo>
                  <a:lnTo>
                    <a:pt x="10" y="289"/>
                  </a:lnTo>
                  <a:lnTo>
                    <a:pt x="19" y="213"/>
                  </a:lnTo>
                  <a:lnTo>
                    <a:pt x="19" y="213"/>
                  </a:lnTo>
                  <a:lnTo>
                    <a:pt x="8" y="181"/>
                  </a:lnTo>
                  <a:lnTo>
                    <a:pt x="2" y="155"/>
                  </a:lnTo>
                  <a:lnTo>
                    <a:pt x="0" y="142"/>
                  </a:lnTo>
                  <a:lnTo>
                    <a:pt x="0" y="131"/>
                  </a:lnTo>
                  <a:lnTo>
                    <a:pt x="0" y="120"/>
                  </a:lnTo>
                  <a:lnTo>
                    <a:pt x="4" y="108"/>
                  </a:lnTo>
                  <a:lnTo>
                    <a:pt x="4" y="108"/>
                  </a:lnTo>
                  <a:lnTo>
                    <a:pt x="10" y="88"/>
                  </a:lnTo>
                  <a:lnTo>
                    <a:pt x="21" y="67"/>
                  </a:lnTo>
                  <a:lnTo>
                    <a:pt x="32" y="49"/>
                  </a:lnTo>
                  <a:lnTo>
                    <a:pt x="47" y="32"/>
                  </a:lnTo>
                  <a:lnTo>
                    <a:pt x="60" y="19"/>
                  </a:lnTo>
                  <a:lnTo>
                    <a:pt x="75" y="8"/>
                  </a:lnTo>
                  <a:lnTo>
                    <a:pt x="86" y="2"/>
                  </a:lnTo>
                  <a:lnTo>
                    <a:pt x="92" y="0"/>
                  </a:lnTo>
                  <a:lnTo>
                    <a:pt x="97" y="0"/>
                  </a:lnTo>
                  <a:lnTo>
                    <a:pt x="189"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0" name="Freeform 268"/>
            <p:cNvSpPr>
              <a:spLocks/>
            </p:cNvSpPr>
            <p:nvPr/>
          </p:nvSpPr>
          <p:spPr bwMode="auto">
            <a:xfrm>
              <a:off x="15121492" y="1065102"/>
              <a:ext cx="32291" cy="43055"/>
            </a:xfrm>
            <a:custGeom>
              <a:avLst/>
              <a:gdLst>
                <a:gd name="T0" fmla="*/ 16 w 24"/>
                <a:gd name="T1" fmla="*/ 0 h 32"/>
                <a:gd name="T2" fmla="*/ 0 w 24"/>
                <a:gd name="T3" fmla="*/ 28 h 32"/>
                <a:gd name="T4" fmla="*/ 0 w 24"/>
                <a:gd name="T5" fmla="*/ 28 h 32"/>
                <a:gd name="T6" fmla="*/ 5 w 24"/>
                <a:gd name="T7" fmla="*/ 32 h 32"/>
                <a:gd name="T8" fmla="*/ 11 w 24"/>
                <a:gd name="T9" fmla="*/ 32 h 32"/>
                <a:gd name="T10" fmla="*/ 18 w 24"/>
                <a:gd name="T11" fmla="*/ 28 h 32"/>
                <a:gd name="T12" fmla="*/ 22 w 24"/>
                <a:gd name="T13" fmla="*/ 24 h 32"/>
                <a:gd name="T14" fmla="*/ 22 w 24"/>
                <a:gd name="T15" fmla="*/ 24 h 32"/>
                <a:gd name="T16" fmla="*/ 24 w 24"/>
                <a:gd name="T17" fmla="*/ 17 h 32"/>
                <a:gd name="T18" fmla="*/ 24 w 24"/>
                <a:gd name="T19" fmla="*/ 11 h 32"/>
                <a:gd name="T20" fmla="*/ 22 w 24"/>
                <a:gd name="T21" fmla="*/ 6 h 32"/>
                <a:gd name="T22" fmla="*/ 16 w 24"/>
                <a:gd name="T23" fmla="*/ 0 h 32"/>
                <a:gd name="T24" fmla="*/ 16 w 24"/>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32">
                  <a:moveTo>
                    <a:pt x="16" y="0"/>
                  </a:moveTo>
                  <a:lnTo>
                    <a:pt x="0" y="28"/>
                  </a:lnTo>
                  <a:lnTo>
                    <a:pt x="0" y="28"/>
                  </a:lnTo>
                  <a:lnTo>
                    <a:pt x="5" y="32"/>
                  </a:lnTo>
                  <a:lnTo>
                    <a:pt x="11" y="32"/>
                  </a:lnTo>
                  <a:lnTo>
                    <a:pt x="18" y="28"/>
                  </a:lnTo>
                  <a:lnTo>
                    <a:pt x="22" y="24"/>
                  </a:lnTo>
                  <a:lnTo>
                    <a:pt x="22" y="24"/>
                  </a:lnTo>
                  <a:lnTo>
                    <a:pt x="24" y="17"/>
                  </a:lnTo>
                  <a:lnTo>
                    <a:pt x="24" y="11"/>
                  </a:lnTo>
                  <a:lnTo>
                    <a:pt x="22" y="6"/>
                  </a:lnTo>
                  <a:lnTo>
                    <a:pt x="16" y="0"/>
                  </a:lnTo>
                  <a:lnTo>
                    <a:pt x="16"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1" name="Freeform 269"/>
            <p:cNvSpPr>
              <a:spLocks/>
            </p:cNvSpPr>
            <p:nvPr/>
          </p:nvSpPr>
          <p:spPr bwMode="auto">
            <a:xfrm>
              <a:off x="15125528" y="1102775"/>
              <a:ext cx="45746" cy="25564"/>
            </a:xfrm>
            <a:custGeom>
              <a:avLst/>
              <a:gdLst>
                <a:gd name="T0" fmla="*/ 34 w 34"/>
                <a:gd name="T1" fmla="*/ 6 h 19"/>
                <a:gd name="T2" fmla="*/ 0 w 34"/>
                <a:gd name="T3" fmla="*/ 0 h 19"/>
                <a:gd name="T4" fmla="*/ 0 w 34"/>
                <a:gd name="T5" fmla="*/ 0 h 19"/>
                <a:gd name="T6" fmla="*/ 0 w 34"/>
                <a:gd name="T7" fmla="*/ 7 h 19"/>
                <a:gd name="T8" fmla="*/ 2 w 34"/>
                <a:gd name="T9" fmla="*/ 13 h 19"/>
                <a:gd name="T10" fmla="*/ 8 w 34"/>
                <a:gd name="T11" fmla="*/ 17 h 19"/>
                <a:gd name="T12" fmla="*/ 13 w 34"/>
                <a:gd name="T13" fmla="*/ 19 h 19"/>
                <a:gd name="T14" fmla="*/ 13 w 34"/>
                <a:gd name="T15" fmla="*/ 19 h 19"/>
                <a:gd name="T16" fmla="*/ 21 w 34"/>
                <a:gd name="T17" fmla="*/ 19 h 19"/>
                <a:gd name="T18" fmla="*/ 26 w 34"/>
                <a:gd name="T19" fmla="*/ 17 h 19"/>
                <a:gd name="T20" fmla="*/ 30 w 34"/>
                <a:gd name="T21" fmla="*/ 11 h 19"/>
                <a:gd name="T22" fmla="*/ 34 w 34"/>
                <a:gd name="T23" fmla="*/ 6 h 19"/>
                <a:gd name="T24" fmla="*/ 34 w 34"/>
                <a:gd name="T25"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9">
                  <a:moveTo>
                    <a:pt x="34" y="6"/>
                  </a:moveTo>
                  <a:lnTo>
                    <a:pt x="0" y="0"/>
                  </a:lnTo>
                  <a:lnTo>
                    <a:pt x="0" y="0"/>
                  </a:lnTo>
                  <a:lnTo>
                    <a:pt x="0" y="7"/>
                  </a:lnTo>
                  <a:lnTo>
                    <a:pt x="2" y="13"/>
                  </a:lnTo>
                  <a:lnTo>
                    <a:pt x="8" y="17"/>
                  </a:lnTo>
                  <a:lnTo>
                    <a:pt x="13" y="19"/>
                  </a:lnTo>
                  <a:lnTo>
                    <a:pt x="13" y="19"/>
                  </a:lnTo>
                  <a:lnTo>
                    <a:pt x="21" y="19"/>
                  </a:lnTo>
                  <a:lnTo>
                    <a:pt x="26" y="17"/>
                  </a:lnTo>
                  <a:lnTo>
                    <a:pt x="30" y="11"/>
                  </a:lnTo>
                  <a:lnTo>
                    <a:pt x="34" y="6"/>
                  </a:lnTo>
                  <a:lnTo>
                    <a:pt x="34"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2" name="Freeform 270"/>
            <p:cNvSpPr>
              <a:spLocks/>
            </p:cNvSpPr>
            <p:nvPr/>
          </p:nvSpPr>
          <p:spPr bwMode="auto">
            <a:xfrm>
              <a:off x="14802616" y="1079902"/>
              <a:ext cx="282548" cy="399604"/>
            </a:xfrm>
            <a:custGeom>
              <a:avLst/>
              <a:gdLst>
                <a:gd name="T0" fmla="*/ 29 w 210"/>
                <a:gd name="T1" fmla="*/ 0 h 297"/>
                <a:gd name="T2" fmla="*/ 20 w 210"/>
                <a:gd name="T3" fmla="*/ 11 h 297"/>
                <a:gd name="T4" fmla="*/ 9 w 210"/>
                <a:gd name="T5" fmla="*/ 34 h 297"/>
                <a:gd name="T6" fmla="*/ 3 w 210"/>
                <a:gd name="T7" fmla="*/ 69 h 297"/>
                <a:gd name="T8" fmla="*/ 0 w 210"/>
                <a:gd name="T9" fmla="*/ 118 h 297"/>
                <a:gd name="T10" fmla="*/ 2 w 210"/>
                <a:gd name="T11" fmla="*/ 138 h 297"/>
                <a:gd name="T12" fmla="*/ 9 w 210"/>
                <a:gd name="T13" fmla="*/ 170 h 297"/>
                <a:gd name="T14" fmla="*/ 18 w 210"/>
                <a:gd name="T15" fmla="*/ 187 h 297"/>
                <a:gd name="T16" fmla="*/ 33 w 210"/>
                <a:gd name="T17" fmla="*/ 200 h 297"/>
                <a:gd name="T18" fmla="*/ 41 w 210"/>
                <a:gd name="T19" fmla="*/ 202 h 297"/>
                <a:gd name="T20" fmla="*/ 82 w 210"/>
                <a:gd name="T21" fmla="*/ 198 h 297"/>
                <a:gd name="T22" fmla="*/ 82 w 210"/>
                <a:gd name="T23" fmla="*/ 235 h 297"/>
                <a:gd name="T24" fmla="*/ 59 w 210"/>
                <a:gd name="T25" fmla="*/ 269 h 297"/>
                <a:gd name="T26" fmla="*/ 56 w 210"/>
                <a:gd name="T27" fmla="*/ 282 h 297"/>
                <a:gd name="T28" fmla="*/ 59 w 210"/>
                <a:gd name="T29" fmla="*/ 289 h 297"/>
                <a:gd name="T30" fmla="*/ 71 w 210"/>
                <a:gd name="T31" fmla="*/ 297 h 297"/>
                <a:gd name="T32" fmla="*/ 89 w 210"/>
                <a:gd name="T33" fmla="*/ 297 h 297"/>
                <a:gd name="T34" fmla="*/ 110 w 210"/>
                <a:gd name="T35" fmla="*/ 293 h 297"/>
                <a:gd name="T36" fmla="*/ 119 w 210"/>
                <a:gd name="T37" fmla="*/ 287 h 297"/>
                <a:gd name="T38" fmla="*/ 149 w 210"/>
                <a:gd name="T39" fmla="*/ 259 h 297"/>
                <a:gd name="T40" fmla="*/ 160 w 210"/>
                <a:gd name="T41" fmla="*/ 155 h 297"/>
                <a:gd name="T42" fmla="*/ 162 w 210"/>
                <a:gd name="T43" fmla="*/ 157 h 297"/>
                <a:gd name="T44" fmla="*/ 173 w 210"/>
                <a:gd name="T45" fmla="*/ 162 h 297"/>
                <a:gd name="T46" fmla="*/ 186 w 210"/>
                <a:gd name="T47" fmla="*/ 161 h 297"/>
                <a:gd name="T48" fmla="*/ 194 w 210"/>
                <a:gd name="T49" fmla="*/ 157 h 297"/>
                <a:gd name="T50" fmla="*/ 205 w 210"/>
                <a:gd name="T51" fmla="*/ 144 h 297"/>
                <a:gd name="T52" fmla="*/ 210 w 210"/>
                <a:gd name="T53" fmla="*/ 127 h 297"/>
                <a:gd name="T54" fmla="*/ 209 w 210"/>
                <a:gd name="T55" fmla="*/ 110 h 297"/>
                <a:gd name="T56" fmla="*/ 203 w 210"/>
                <a:gd name="T57" fmla="*/ 97 h 297"/>
                <a:gd name="T58" fmla="*/ 197 w 210"/>
                <a:gd name="T59" fmla="*/ 93 h 297"/>
                <a:gd name="T60" fmla="*/ 184 w 210"/>
                <a:gd name="T61" fmla="*/ 90 h 297"/>
                <a:gd name="T62" fmla="*/ 171 w 210"/>
                <a:gd name="T63" fmla="*/ 92 h 297"/>
                <a:gd name="T64" fmla="*/ 162 w 210"/>
                <a:gd name="T65" fmla="*/ 99 h 297"/>
                <a:gd name="T66" fmla="*/ 160 w 210"/>
                <a:gd name="T67" fmla="*/ 105 h 297"/>
                <a:gd name="T68" fmla="*/ 140 w 210"/>
                <a:gd name="T69" fmla="*/ 103 h 297"/>
                <a:gd name="T70" fmla="*/ 104 w 210"/>
                <a:gd name="T71" fmla="*/ 92 h 297"/>
                <a:gd name="T72" fmla="*/ 89 w 210"/>
                <a:gd name="T73" fmla="*/ 84 h 297"/>
                <a:gd name="T74" fmla="*/ 63 w 210"/>
                <a:gd name="T75" fmla="*/ 65 h 297"/>
                <a:gd name="T76" fmla="*/ 44 w 210"/>
                <a:gd name="T77" fmla="*/ 43 h 297"/>
                <a:gd name="T78" fmla="*/ 35 w 210"/>
                <a:gd name="T79" fmla="*/ 21 h 297"/>
                <a:gd name="T80" fmla="*/ 29 w 210"/>
                <a:gd name="T81"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0" h="297">
                  <a:moveTo>
                    <a:pt x="29" y="0"/>
                  </a:moveTo>
                  <a:lnTo>
                    <a:pt x="29" y="0"/>
                  </a:lnTo>
                  <a:lnTo>
                    <a:pt x="24" y="4"/>
                  </a:lnTo>
                  <a:lnTo>
                    <a:pt x="20" y="11"/>
                  </a:lnTo>
                  <a:lnTo>
                    <a:pt x="15" y="21"/>
                  </a:lnTo>
                  <a:lnTo>
                    <a:pt x="9" y="34"/>
                  </a:lnTo>
                  <a:lnTo>
                    <a:pt x="5" y="51"/>
                  </a:lnTo>
                  <a:lnTo>
                    <a:pt x="3" y="69"/>
                  </a:lnTo>
                  <a:lnTo>
                    <a:pt x="2" y="92"/>
                  </a:lnTo>
                  <a:lnTo>
                    <a:pt x="0" y="118"/>
                  </a:lnTo>
                  <a:lnTo>
                    <a:pt x="0" y="118"/>
                  </a:lnTo>
                  <a:lnTo>
                    <a:pt x="2" y="138"/>
                  </a:lnTo>
                  <a:lnTo>
                    <a:pt x="5" y="155"/>
                  </a:lnTo>
                  <a:lnTo>
                    <a:pt x="9" y="170"/>
                  </a:lnTo>
                  <a:lnTo>
                    <a:pt x="13" y="179"/>
                  </a:lnTo>
                  <a:lnTo>
                    <a:pt x="18" y="187"/>
                  </a:lnTo>
                  <a:lnTo>
                    <a:pt x="24" y="192"/>
                  </a:lnTo>
                  <a:lnTo>
                    <a:pt x="33" y="200"/>
                  </a:lnTo>
                  <a:lnTo>
                    <a:pt x="33" y="200"/>
                  </a:lnTo>
                  <a:lnTo>
                    <a:pt x="41" y="202"/>
                  </a:lnTo>
                  <a:lnTo>
                    <a:pt x="54" y="202"/>
                  </a:lnTo>
                  <a:lnTo>
                    <a:pt x="82" y="198"/>
                  </a:lnTo>
                  <a:lnTo>
                    <a:pt x="82" y="235"/>
                  </a:lnTo>
                  <a:lnTo>
                    <a:pt x="82" y="235"/>
                  </a:lnTo>
                  <a:lnTo>
                    <a:pt x="69" y="252"/>
                  </a:lnTo>
                  <a:lnTo>
                    <a:pt x="59" y="269"/>
                  </a:lnTo>
                  <a:lnTo>
                    <a:pt x="57" y="276"/>
                  </a:lnTo>
                  <a:lnTo>
                    <a:pt x="56" y="282"/>
                  </a:lnTo>
                  <a:lnTo>
                    <a:pt x="56" y="282"/>
                  </a:lnTo>
                  <a:lnTo>
                    <a:pt x="59" y="289"/>
                  </a:lnTo>
                  <a:lnTo>
                    <a:pt x="63" y="293"/>
                  </a:lnTo>
                  <a:lnTo>
                    <a:pt x="71" y="297"/>
                  </a:lnTo>
                  <a:lnTo>
                    <a:pt x="80" y="297"/>
                  </a:lnTo>
                  <a:lnTo>
                    <a:pt x="89" y="297"/>
                  </a:lnTo>
                  <a:lnTo>
                    <a:pt x="99" y="297"/>
                  </a:lnTo>
                  <a:lnTo>
                    <a:pt x="110" y="293"/>
                  </a:lnTo>
                  <a:lnTo>
                    <a:pt x="119" y="287"/>
                  </a:lnTo>
                  <a:lnTo>
                    <a:pt x="119" y="287"/>
                  </a:lnTo>
                  <a:lnTo>
                    <a:pt x="136" y="274"/>
                  </a:lnTo>
                  <a:lnTo>
                    <a:pt x="149" y="259"/>
                  </a:lnTo>
                  <a:lnTo>
                    <a:pt x="160" y="245"/>
                  </a:lnTo>
                  <a:lnTo>
                    <a:pt x="160" y="155"/>
                  </a:lnTo>
                  <a:lnTo>
                    <a:pt x="160" y="155"/>
                  </a:lnTo>
                  <a:lnTo>
                    <a:pt x="162" y="157"/>
                  </a:lnTo>
                  <a:lnTo>
                    <a:pt x="168" y="161"/>
                  </a:lnTo>
                  <a:lnTo>
                    <a:pt x="173" y="162"/>
                  </a:lnTo>
                  <a:lnTo>
                    <a:pt x="179" y="162"/>
                  </a:lnTo>
                  <a:lnTo>
                    <a:pt x="186" y="161"/>
                  </a:lnTo>
                  <a:lnTo>
                    <a:pt x="194" y="157"/>
                  </a:lnTo>
                  <a:lnTo>
                    <a:pt x="194" y="157"/>
                  </a:lnTo>
                  <a:lnTo>
                    <a:pt x="201" y="151"/>
                  </a:lnTo>
                  <a:lnTo>
                    <a:pt x="205" y="144"/>
                  </a:lnTo>
                  <a:lnTo>
                    <a:pt x="209" y="136"/>
                  </a:lnTo>
                  <a:lnTo>
                    <a:pt x="210" y="127"/>
                  </a:lnTo>
                  <a:lnTo>
                    <a:pt x="210" y="118"/>
                  </a:lnTo>
                  <a:lnTo>
                    <a:pt x="209" y="110"/>
                  </a:lnTo>
                  <a:lnTo>
                    <a:pt x="207" y="103"/>
                  </a:lnTo>
                  <a:lnTo>
                    <a:pt x="203" y="97"/>
                  </a:lnTo>
                  <a:lnTo>
                    <a:pt x="203" y="97"/>
                  </a:lnTo>
                  <a:lnTo>
                    <a:pt x="197" y="93"/>
                  </a:lnTo>
                  <a:lnTo>
                    <a:pt x="192" y="90"/>
                  </a:lnTo>
                  <a:lnTo>
                    <a:pt x="184" y="90"/>
                  </a:lnTo>
                  <a:lnTo>
                    <a:pt x="179" y="90"/>
                  </a:lnTo>
                  <a:lnTo>
                    <a:pt x="171" y="92"/>
                  </a:lnTo>
                  <a:lnTo>
                    <a:pt x="166" y="95"/>
                  </a:lnTo>
                  <a:lnTo>
                    <a:pt x="162" y="99"/>
                  </a:lnTo>
                  <a:lnTo>
                    <a:pt x="160" y="105"/>
                  </a:lnTo>
                  <a:lnTo>
                    <a:pt x="160" y="105"/>
                  </a:lnTo>
                  <a:lnTo>
                    <a:pt x="154" y="105"/>
                  </a:lnTo>
                  <a:lnTo>
                    <a:pt x="140" y="103"/>
                  </a:lnTo>
                  <a:lnTo>
                    <a:pt x="117" y="97"/>
                  </a:lnTo>
                  <a:lnTo>
                    <a:pt x="104" y="92"/>
                  </a:lnTo>
                  <a:lnTo>
                    <a:pt x="89" y="84"/>
                  </a:lnTo>
                  <a:lnTo>
                    <a:pt x="89" y="84"/>
                  </a:lnTo>
                  <a:lnTo>
                    <a:pt x="74" y="75"/>
                  </a:lnTo>
                  <a:lnTo>
                    <a:pt x="63" y="65"/>
                  </a:lnTo>
                  <a:lnTo>
                    <a:pt x="54" y="54"/>
                  </a:lnTo>
                  <a:lnTo>
                    <a:pt x="44" y="43"/>
                  </a:lnTo>
                  <a:lnTo>
                    <a:pt x="39" y="32"/>
                  </a:lnTo>
                  <a:lnTo>
                    <a:pt x="35" y="21"/>
                  </a:lnTo>
                  <a:lnTo>
                    <a:pt x="31" y="10"/>
                  </a:lnTo>
                  <a:lnTo>
                    <a:pt x="29" y="0"/>
                  </a:lnTo>
                  <a:lnTo>
                    <a:pt x="29" y="0"/>
                  </a:lnTo>
                  <a:close/>
                </a:path>
              </a:pathLst>
            </a:custGeom>
            <a:solidFill>
              <a:srgbClr val="FFA8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3" name="Freeform 271"/>
            <p:cNvSpPr>
              <a:spLocks/>
            </p:cNvSpPr>
            <p:nvPr/>
          </p:nvSpPr>
          <p:spPr bwMode="auto">
            <a:xfrm>
              <a:off x="14907562" y="1205030"/>
              <a:ext cx="20182" cy="22873"/>
            </a:xfrm>
            <a:custGeom>
              <a:avLst/>
              <a:gdLst>
                <a:gd name="T0" fmla="*/ 0 w 15"/>
                <a:gd name="T1" fmla="*/ 8 h 17"/>
                <a:gd name="T2" fmla="*/ 0 w 15"/>
                <a:gd name="T3" fmla="*/ 8 h 17"/>
                <a:gd name="T4" fmla="*/ 0 w 15"/>
                <a:gd name="T5" fmla="*/ 12 h 17"/>
                <a:gd name="T6" fmla="*/ 2 w 15"/>
                <a:gd name="T7" fmla="*/ 14 h 17"/>
                <a:gd name="T8" fmla="*/ 4 w 15"/>
                <a:gd name="T9" fmla="*/ 15 h 17"/>
                <a:gd name="T10" fmla="*/ 7 w 15"/>
                <a:gd name="T11" fmla="*/ 17 h 17"/>
                <a:gd name="T12" fmla="*/ 7 w 15"/>
                <a:gd name="T13" fmla="*/ 17 h 17"/>
                <a:gd name="T14" fmla="*/ 9 w 15"/>
                <a:gd name="T15" fmla="*/ 15 h 17"/>
                <a:gd name="T16" fmla="*/ 13 w 15"/>
                <a:gd name="T17" fmla="*/ 15 h 17"/>
                <a:gd name="T18" fmla="*/ 15 w 15"/>
                <a:gd name="T19" fmla="*/ 12 h 17"/>
                <a:gd name="T20" fmla="*/ 15 w 15"/>
                <a:gd name="T21" fmla="*/ 10 h 17"/>
                <a:gd name="T22" fmla="*/ 15 w 15"/>
                <a:gd name="T23" fmla="*/ 10 h 17"/>
                <a:gd name="T24" fmla="*/ 15 w 15"/>
                <a:gd name="T25" fmla="*/ 6 h 17"/>
                <a:gd name="T26" fmla="*/ 13 w 15"/>
                <a:gd name="T27" fmla="*/ 2 h 17"/>
                <a:gd name="T28" fmla="*/ 11 w 15"/>
                <a:gd name="T29" fmla="*/ 0 h 17"/>
                <a:gd name="T30" fmla="*/ 7 w 15"/>
                <a:gd name="T31" fmla="*/ 0 h 17"/>
                <a:gd name="T32" fmla="*/ 7 w 15"/>
                <a:gd name="T33" fmla="*/ 0 h 17"/>
                <a:gd name="T34" fmla="*/ 4 w 15"/>
                <a:gd name="T35" fmla="*/ 0 h 17"/>
                <a:gd name="T36" fmla="*/ 2 w 15"/>
                <a:gd name="T37" fmla="*/ 2 h 17"/>
                <a:gd name="T38" fmla="*/ 0 w 15"/>
                <a:gd name="T39" fmla="*/ 4 h 17"/>
                <a:gd name="T40" fmla="*/ 0 w 15"/>
                <a:gd name="T41" fmla="*/ 8 h 17"/>
                <a:gd name="T42" fmla="*/ 0 w 15"/>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7">
                  <a:moveTo>
                    <a:pt x="0" y="8"/>
                  </a:moveTo>
                  <a:lnTo>
                    <a:pt x="0" y="8"/>
                  </a:lnTo>
                  <a:lnTo>
                    <a:pt x="0" y="12"/>
                  </a:lnTo>
                  <a:lnTo>
                    <a:pt x="2" y="14"/>
                  </a:lnTo>
                  <a:lnTo>
                    <a:pt x="4" y="15"/>
                  </a:lnTo>
                  <a:lnTo>
                    <a:pt x="7" y="17"/>
                  </a:lnTo>
                  <a:lnTo>
                    <a:pt x="7" y="17"/>
                  </a:lnTo>
                  <a:lnTo>
                    <a:pt x="9" y="15"/>
                  </a:lnTo>
                  <a:lnTo>
                    <a:pt x="13" y="15"/>
                  </a:lnTo>
                  <a:lnTo>
                    <a:pt x="15" y="12"/>
                  </a:lnTo>
                  <a:lnTo>
                    <a:pt x="15" y="10"/>
                  </a:lnTo>
                  <a:lnTo>
                    <a:pt x="15" y="10"/>
                  </a:lnTo>
                  <a:lnTo>
                    <a:pt x="15" y="6"/>
                  </a:lnTo>
                  <a:lnTo>
                    <a:pt x="13" y="2"/>
                  </a:lnTo>
                  <a:lnTo>
                    <a:pt x="11" y="0"/>
                  </a:lnTo>
                  <a:lnTo>
                    <a:pt x="7" y="0"/>
                  </a:lnTo>
                  <a:lnTo>
                    <a:pt x="7" y="0"/>
                  </a:lnTo>
                  <a:lnTo>
                    <a:pt x="4" y="0"/>
                  </a:lnTo>
                  <a:lnTo>
                    <a:pt x="2" y="2"/>
                  </a:lnTo>
                  <a:lnTo>
                    <a:pt x="0" y="4"/>
                  </a:lnTo>
                  <a:lnTo>
                    <a:pt x="0" y="8"/>
                  </a:lnTo>
                  <a:lnTo>
                    <a:pt x="0"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4" name="Freeform 272"/>
            <p:cNvSpPr>
              <a:spLocks/>
            </p:cNvSpPr>
            <p:nvPr/>
          </p:nvSpPr>
          <p:spPr bwMode="auto">
            <a:xfrm>
              <a:off x="14869889" y="1285758"/>
              <a:ext cx="25564" cy="17491"/>
            </a:xfrm>
            <a:custGeom>
              <a:avLst/>
              <a:gdLst>
                <a:gd name="T0" fmla="*/ 19 w 19"/>
                <a:gd name="T1" fmla="*/ 0 h 13"/>
                <a:gd name="T2" fmla="*/ 0 w 19"/>
                <a:gd name="T3" fmla="*/ 8 h 13"/>
                <a:gd name="T4" fmla="*/ 0 w 19"/>
                <a:gd name="T5" fmla="*/ 8 h 13"/>
                <a:gd name="T6" fmla="*/ 2 w 19"/>
                <a:gd name="T7" fmla="*/ 9 h 13"/>
                <a:gd name="T8" fmla="*/ 4 w 19"/>
                <a:gd name="T9" fmla="*/ 13 h 13"/>
                <a:gd name="T10" fmla="*/ 7 w 19"/>
                <a:gd name="T11" fmla="*/ 13 h 13"/>
                <a:gd name="T12" fmla="*/ 11 w 19"/>
                <a:gd name="T13" fmla="*/ 13 h 13"/>
                <a:gd name="T14" fmla="*/ 11 w 19"/>
                <a:gd name="T15" fmla="*/ 13 h 13"/>
                <a:gd name="T16" fmla="*/ 15 w 19"/>
                <a:gd name="T17" fmla="*/ 11 h 13"/>
                <a:gd name="T18" fmla="*/ 17 w 19"/>
                <a:gd name="T19" fmla="*/ 9 h 13"/>
                <a:gd name="T20" fmla="*/ 19 w 19"/>
                <a:gd name="T21" fmla="*/ 6 h 13"/>
                <a:gd name="T22" fmla="*/ 19 w 19"/>
                <a:gd name="T23" fmla="*/ 0 h 13"/>
                <a:gd name="T24" fmla="*/ 19 w 19"/>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3">
                  <a:moveTo>
                    <a:pt x="19" y="0"/>
                  </a:moveTo>
                  <a:lnTo>
                    <a:pt x="0" y="8"/>
                  </a:lnTo>
                  <a:lnTo>
                    <a:pt x="0" y="8"/>
                  </a:lnTo>
                  <a:lnTo>
                    <a:pt x="2" y="9"/>
                  </a:lnTo>
                  <a:lnTo>
                    <a:pt x="4" y="13"/>
                  </a:lnTo>
                  <a:lnTo>
                    <a:pt x="7" y="13"/>
                  </a:lnTo>
                  <a:lnTo>
                    <a:pt x="11" y="13"/>
                  </a:lnTo>
                  <a:lnTo>
                    <a:pt x="11" y="13"/>
                  </a:lnTo>
                  <a:lnTo>
                    <a:pt x="15" y="11"/>
                  </a:lnTo>
                  <a:lnTo>
                    <a:pt x="17" y="9"/>
                  </a:lnTo>
                  <a:lnTo>
                    <a:pt x="19" y="6"/>
                  </a:lnTo>
                  <a:lnTo>
                    <a:pt x="19" y="0"/>
                  </a:lnTo>
                  <a:lnTo>
                    <a:pt x="19" y="0"/>
                  </a:lnTo>
                  <a:close/>
                </a:path>
              </a:pathLst>
            </a:custGeom>
            <a:solidFill>
              <a:srgbClr val="F28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5" name="Freeform 273"/>
            <p:cNvSpPr>
              <a:spLocks/>
            </p:cNvSpPr>
            <p:nvPr/>
          </p:nvSpPr>
          <p:spPr bwMode="auto">
            <a:xfrm>
              <a:off x="14817416" y="1163321"/>
              <a:ext cx="24218" cy="20182"/>
            </a:xfrm>
            <a:custGeom>
              <a:avLst/>
              <a:gdLst>
                <a:gd name="T0" fmla="*/ 2 w 18"/>
                <a:gd name="T1" fmla="*/ 15 h 15"/>
                <a:gd name="T2" fmla="*/ 18 w 18"/>
                <a:gd name="T3" fmla="*/ 3 h 15"/>
                <a:gd name="T4" fmla="*/ 18 w 18"/>
                <a:gd name="T5" fmla="*/ 3 h 15"/>
                <a:gd name="T6" fmla="*/ 15 w 18"/>
                <a:gd name="T7" fmla="*/ 2 h 15"/>
                <a:gd name="T8" fmla="*/ 11 w 18"/>
                <a:gd name="T9" fmla="*/ 0 h 15"/>
                <a:gd name="T10" fmla="*/ 7 w 18"/>
                <a:gd name="T11" fmla="*/ 0 h 15"/>
                <a:gd name="T12" fmla="*/ 5 w 18"/>
                <a:gd name="T13" fmla="*/ 2 h 15"/>
                <a:gd name="T14" fmla="*/ 5 w 18"/>
                <a:gd name="T15" fmla="*/ 2 h 15"/>
                <a:gd name="T16" fmla="*/ 2 w 18"/>
                <a:gd name="T17" fmla="*/ 3 h 15"/>
                <a:gd name="T18" fmla="*/ 0 w 18"/>
                <a:gd name="T19" fmla="*/ 7 h 15"/>
                <a:gd name="T20" fmla="*/ 0 w 18"/>
                <a:gd name="T21" fmla="*/ 11 h 15"/>
                <a:gd name="T22" fmla="*/ 2 w 18"/>
                <a:gd name="T23" fmla="*/ 15 h 15"/>
                <a:gd name="T24" fmla="*/ 2 w 18"/>
                <a:gd name="T2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5">
                  <a:moveTo>
                    <a:pt x="2" y="15"/>
                  </a:moveTo>
                  <a:lnTo>
                    <a:pt x="18" y="3"/>
                  </a:lnTo>
                  <a:lnTo>
                    <a:pt x="18" y="3"/>
                  </a:lnTo>
                  <a:lnTo>
                    <a:pt x="15" y="2"/>
                  </a:lnTo>
                  <a:lnTo>
                    <a:pt x="11" y="0"/>
                  </a:lnTo>
                  <a:lnTo>
                    <a:pt x="7" y="0"/>
                  </a:lnTo>
                  <a:lnTo>
                    <a:pt x="5" y="2"/>
                  </a:lnTo>
                  <a:lnTo>
                    <a:pt x="5" y="2"/>
                  </a:lnTo>
                  <a:lnTo>
                    <a:pt x="2" y="3"/>
                  </a:lnTo>
                  <a:lnTo>
                    <a:pt x="0" y="7"/>
                  </a:lnTo>
                  <a:lnTo>
                    <a:pt x="0" y="11"/>
                  </a:lnTo>
                  <a:lnTo>
                    <a:pt x="2" y="15"/>
                  </a:lnTo>
                  <a:lnTo>
                    <a:pt x="2" y="1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6" name="Freeform 274"/>
            <p:cNvSpPr>
              <a:spLocks/>
            </p:cNvSpPr>
            <p:nvPr/>
          </p:nvSpPr>
          <p:spPr bwMode="auto">
            <a:xfrm>
              <a:off x="14824143" y="1198303"/>
              <a:ext cx="20182" cy="22873"/>
            </a:xfrm>
            <a:custGeom>
              <a:avLst/>
              <a:gdLst>
                <a:gd name="T0" fmla="*/ 0 w 15"/>
                <a:gd name="T1" fmla="*/ 7 h 17"/>
                <a:gd name="T2" fmla="*/ 0 w 15"/>
                <a:gd name="T3" fmla="*/ 7 h 17"/>
                <a:gd name="T4" fmla="*/ 0 w 15"/>
                <a:gd name="T5" fmla="*/ 11 h 17"/>
                <a:gd name="T6" fmla="*/ 2 w 15"/>
                <a:gd name="T7" fmla="*/ 13 h 17"/>
                <a:gd name="T8" fmla="*/ 4 w 15"/>
                <a:gd name="T9" fmla="*/ 15 h 17"/>
                <a:gd name="T10" fmla="*/ 8 w 15"/>
                <a:gd name="T11" fmla="*/ 17 h 17"/>
                <a:gd name="T12" fmla="*/ 8 w 15"/>
                <a:gd name="T13" fmla="*/ 17 h 17"/>
                <a:gd name="T14" fmla="*/ 12 w 15"/>
                <a:gd name="T15" fmla="*/ 15 h 17"/>
                <a:gd name="T16" fmla="*/ 13 w 15"/>
                <a:gd name="T17" fmla="*/ 15 h 17"/>
                <a:gd name="T18" fmla="*/ 15 w 15"/>
                <a:gd name="T19" fmla="*/ 11 h 17"/>
                <a:gd name="T20" fmla="*/ 15 w 15"/>
                <a:gd name="T21" fmla="*/ 9 h 17"/>
                <a:gd name="T22" fmla="*/ 15 w 15"/>
                <a:gd name="T23" fmla="*/ 9 h 17"/>
                <a:gd name="T24" fmla="*/ 15 w 15"/>
                <a:gd name="T25" fmla="*/ 5 h 17"/>
                <a:gd name="T26" fmla="*/ 13 w 15"/>
                <a:gd name="T27" fmla="*/ 2 h 17"/>
                <a:gd name="T28" fmla="*/ 12 w 15"/>
                <a:gd name="T29" fmla="*/ 0 h 17"/>
                <a:gd name="T30" fmla="*/ 8 w 15"/>
                <a:gd name="T31" fmla="*/ 0 h 17"/>
                <a:gd name="T32" fmla="*/ 8 w 15"/>
                <a:gd name="T33" fmla="*/ 0 h 17"/>
                <a:gd name="T34" fmla="*/ 6 w 15"/>
                <a:gd name="T35" fmla="*/ 0 h 17"/>
                <a:gd name="T36" fmla="*/ 2 w 15"/>
                <a:gd name="T37" fmla="*/ 2 h 17"/>
                <a:gd name="T38" fmla="*/ 0 w 15"/>
                <a:gd name="T39" fmla="*/ 4 h 17"/>
                <a:gd name="T40" fmla="*/ 0 w 15"/>
                <a:gd name="T41" fmla="*/ 7 h 17"/>
                <a:gd name="T42" fmla="*/ 0 w 15"/>
                <a:gd name="T4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7">
                  <a:moveTo>
                    <a:pt x="0" y="7"/>
                  </a:moveTo>
                  <a:lnTo>
                    <a:pt x="0" y="7"/>
                  </a:lnTo>
                  <a:lnTo>
                    <a:pt x="0" y="11"/>
                  </a:lnTo>
                  <a:lnTo>
                    <a:pt x="2" y="13"/>
                  </a:lnTo>
                  <a:lnTo>
                    <a:pt x="4" y="15"/>
                  </a:lnTo>
                  <a:lnTo>
                    <a:pt x="8" y="17"/>
                  </a:lnTo>
                  <a:lnTo>
                    <a:pt x="8" y="17"/>
                  </a:lnTo>
                  <a:lnTo>
                    <a:pt x="12" y="15"/>
                  </a:lnTo>
                  <a:lnTo>
                    <a:pt x="13" y="15"/>
                  </a:lnTo>
                  <a:lnTo>
                    <a:pt x="15" y="11"/>
                  </a:lnTo>
                  <a:lnTo>
                    <a:pt x="15" y="9"/>
                  </a:lnTo>
                  <a:lnTo>
                    <a:pt x="15" y="9"/>
                  </a:lnTo>
                  <a:lnTo>
                    <a:pt x="15" y="5"/>
                  </a:lnTo>
                  <a:lnTo>
                    <a:pt x="13" y="2"/>
                  </a:lnTo>
                  <a:lnTo>
                    <a:pt x="12" y="0"/>
                  </a:lnTo>
                  <a:lnTo>
                    <a:pt x="8" y="0"/>
                  </a:lnTo>
                  <a:lnTo>
                    <a:pt x="8" y="0"/>
                  </a:lnTo>
                  <a:lnTo>
                    <a:pt x="6" y="0"/>
                  </a:lnTo>
                  <a:lnTo>
                    <a:pt x="2" y="2"/>
                  </a:lnTo>
                  <a:lnTo>
                    <a:pt x="0" y="4"/>
                  </a:lnTo>
                  <a:lnTo>
                    <a:pt x="0" y="7"/>
                  </a:lnTo>
                  <a:lnTo>
                    <a:pt x="0" y="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7" name="Freeform 275"/>
            <p:cNvSpPr>
              <a:spLocks/>
            </p:cNvSpPr>
            <p:nvPr/>
          </p:nvSpPr>
          <p:spPr bwMode="auto">
            <a:xfrm>
              <a:off x="14841635" y="1203685"/>
              <a:ext cx="36328" cy="61892"/>
            </a:xfrm>
            <a:custGeom>
              <a:avLst/>
              <a:gdLst>
                <a:gd name="T0" fmla="*/ 27 w 27"/>
                <a:gd name="T1" fmla="*/ 0 h 46"/>
                <a:gd name="T2" fmla="*/ 25 w 27"/>
                <a:gd name="T3" fmla="*/ 46 h 46"/>
                <a:gd name="T4" fmla="*/ 0 w 27"/>
                <a:gd name="T5" fmla="*/ 39 h 46"/>
                <a:gd name="T6" fmla="*/ 27 w 27"/>
                <a:gd name="T7" fmla="*/ 0 h 46"/>
              </a:gdLst>
              <a:ahLst/>
              <a:cxnLst>
                <a:cxn ang="0">
                  <a:pos x="T0" y="T1"/>
                </a:cxn>
                <a:cxn ang="0">
                  <a:pos x="T2" y="T3"/>
                </a:cxn>
                <a:cxn ang="0">
                  <a:pos x="T4" y="T5"/>
                </a:cxn>
                <a:cxn ang="0">
                  <a:pos x="T6" y="T7"/>
                </a:cxn>
              </a:cxnLst>
              <a:rect l="0" t="0" r="r" b="b"/>
              <a:pathLst>
                <a:path w="27" h="46">
                  <a:moveTo>
                    <a:pt x="27" y="0"/>
                  </a:moveTo>
                  <a:lnTo>
                    <a:pt x="25" y="46"/>
                  </a:lnTo>
                  <a:lnTo>
                    <a:pt x="0" y="39"/>
                  </a:lnTo>
                  <a:lnTo>
                    <a:pt x="27" y="0"/>
                  </a:lnTo>
                  <a:close/>
                </a:path>
              </a:pathLst>
            </a:custGeom>
            <a:solidFill>
              <a:srgbClr val="F28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8" name="Freeform 276"/>
            <p:cNvSpPr>
              <a:spLocks/>
            </p:cNvSpPr>
            <p:nvPr/>
          </p:nvSpPr>
          <p:spPr bwMode="auto">
            <a:xfrm>
              <a:off x="14912944" y="1303249"/>
              <a:ext cx="90146" cy="60546"/>
            </a:xfrm>
            <a:custGeom>
              <a:avLst/>
              <a:gdLst>
                <a:gd name="T0" fmla="*/ 0 w 67"/>
                <a:gd name="T1" fmla="*/ 32 h 45"/>
                <a:gd name="T2" fmla="*/ 0 w 67"/>
                <a:gd name="T3" fmla="*/ 32 h 45"/>
                <a:gd name="T4" fmla="*/ 17 w 67"/>
                <a:gd name="T5" fmla="*/ 28 h 45"/>
                <a:gd name="T6" fmla="*/ 39 w 67"/>
                <a:gd name="T7" fmla="*/ 21 h 45"/>
                <a:gd name="T8" fmla="*/ 48 w 67"/>
                <a:gd name="T9" fmla="*/ 17 h 45"/>
                <a:gd name="T10" fmla="*/ 56 w 67"/>
                <a:gd name="T11" fmla="*/ 11 h 45"/>
                <a:gd name="T12" fmla="*/ 63 w 67"/>
                <a:gd name="T13" fmla="*/ 6 h 45"/>
                <a:gd name="T14" fmla="*/ 67 w 67"/>
                <a:gd name="T15" fmla="*/ 0 h 45"/>
                <a:gd name="T16" fmla="*/ 67 w 67"/>
                <a:gd name="T17" fmla="*/ 0 h 45"/>
                <a:gd name="T18" fmla="*/ 65 w 67"/>
                <a:gd name="T19" fmla="*/ 8 h 45"/>
                <a:gd name="T20" fmla="*/ 59 w 67"/>
                <a:gd name="T21" fmla="*/ 13 h 45"/>
                <a:gd name="T22" fmla="*/ 52 w 67"/>
                <a:gd name="T23" fmla="*/ 21 h 45"/>
                <a:gd name="T24" fmla="*/ 52 w 67"/>
                <a:gd name="T25" fmla="*/ 21 h 45"/>
                <a:gd name="T26" fmla="*/ 39 w 67"/>
                <a:gd name="T27" fmla="*/ 30 h 45"/>
                <a:gd name="T28" fmla="*/ 20 w 67"/>
                <a:gd name="T29" fmla="*/ 37 h 45"/>
                <a:gd name="T30" fmla="*/ 0 w 67"/>
                <a:gd name="T31" fmla="*/ 45 h 45"/>
                <a:gd name="T32" fmla="*/ 0 w 67"/>
                <a:gd name="T33"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45">
                  <a:moveTo>
                    <a:pt x="0" y="32"/>
                  </a:moveTo>
                  <a:lnTo>
                    <a:pt x="0" y="32"/>
                  </a:lnTo>
                  <a:lnTo>
                    <a:pt x="17" y="28"/>
                  </a:lnTo>
                  <a:lnTo>
                    <a:pt x="39" y="21"/>
                  </a:lnTo>
                  <a:lnTo>
                    <a:pt x="48" y="17"/>
                  </a:lnTo>
                  <a:lnTo>
                    <a:pt x="56" y="11"/>
                  </a:lnTo>
                  <a:lnTo>
                    <a:pt x="63" y="6"/>
                  </a:lnTo>
                  <a:lnTo>
                    <a:pt x="67" y="0"/>
                  </a:lnTo>
                  <a:lnTo>
                    <a:pt x="67" y="0"/>
                  </a:lnTo>
                  <a:lnTo>
                    <a:pt x="65" y="8"/>
                  </a:lnTo>
                  <a:lnTo>
                    <a:pt x="59" y="13"/>
                  </a:lnTo>
                  <a:lnTo>
                    <a:pt x="52" y="21"/>
                  </a:lnTo>
                  <a:lnTo>
                    <a:pt x="52" y="21"/>
                  </a:lnTo>
                  <a:lnTo>
                    <a:pt x="39" y="30"/>
                  </a:lnTo>
                  <a:lnTo>
                    <a:pt x="20" y="37"/>
                  </a:lnTo>
                  <a:lnTo>
                    <a:pt x="0" y="45"/>
                  </a:lnTo>
                  <a:lnTo>
                    <a:pt x="0" y="32"/>
                  </a:lnTo>
                  <a:close/>
                </a:path>
              </a:pathLst>
            </a:custGeom>
            <a:solidFill>
              <a:srgbClr val="F28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9" name="Freeform 277"/>
            <p:cNvSpPr>
              <a:spLocks noEditPoints="1"/>
            </p:cNvSpPr>
            <p:nvPr/>
          </p:nvSpPr>
          <p:spPr bwMode="auto">
            <a:xfrm>
              <a:off x="15075746" y="1584452"/>
              <a:ext cx="57855" cy="283894"/>
            </a:xfrm>
            <a:custGeom>
              <a:avLst/>
              <a:gdLst>
                <a:gd name="T0" fmla="*/ 0 w 43"/>
                <a:gd name="T1" fmla="*/ 121 h 211"/>
                <a:gd name="T2" fmla="*/ 0 w 43"/>
                <a:gd name="T3" fmla="*/ 121 h 211"/>
                <a:gd name="T4" fmla="*/ 0 w 43"/>
                <a:gd name="T5" fmla="*/ 121 h 211"/>
                <a:gd name="T6" fmla="*/ 13 w 43"/>
                <a:gd name="T7" fmla="*/ 149 h 211"/>
                <a:gd name="T8" fmla="*/ 43 w 43"/>
                <a:gd name="T9" fmla="*/ 211 h 211"/>
                <a:gd name="T10" fmla="*/ 43 w 43"/>
                <a:gd name="T11" fmla="*/ 211 h 211"/>
                <a:gd name="T12" fmla="*/ 43 w 43"/>
                <a:gd name="T13" fmla="*/ 211 h 211"/>
                <a:gd name="T14" fmla="*/ 43 w 43"/>
                <a:gd name="T15" fmla="*/ 211 h 211"/>
                <a:gd name="T16" fmla="*/ 13 w 43"/>
                <a:gd name="T17" fmla="*/ 149 h 211"/>
                <a:gd name="T18" fmla="*/ 0 w 43"/>
                <a:gd name="T19" fmla="*/ 121 h 211"/>
                <a:gd name="T20" fmla="*/ 41 w 43"/>
                <a:gd name="T21" fmla="*/ 2 h 211"/>
                <a:gd name="T22" fmla="*/ 41 w 43"/>
                <a:gd name="T23" fmla="*/ 2 h 211"/>
                <a:gd name="T24" fmla="*/ 41 w 43"/>
                <a:gd name="T25" fmla="*/ 2 h 211"/>
                <a:gd name="T26" fmla="*/ 41 w 43"/>
                <a:gd name="T27" fmla="*/ 2 h 211"/>
                <a:gd name="T28" fmla="*/ 41 w 43"/>
                <a:gd name="T29" fmla="*/ 2 h 211"/>
                <a:gd name="T30" fmla="*/ 43 w 43"/>
                <a:gd name="T31" fmla="*/ 2 h 211"/>
                <a:gd name="T32" fmla="*/ 43 w 43"/>
                <a:gd name="T33" fmla="*/ 2 h 211"/>
                <a:gd name="T34" fmla="*/ 43 w 43"/>
                <a:gd name="T35" fmla="*/ 2 h 211"/>
                <a:gd name="T36" fmla="*/ 43 w 43"/>
                <a:gd name="T37" fmla="*/ 2 h 211"/>
                <a:gd name="T38" fmla="*/ 43 w 43"/>
                <a:gd name="T39" fmla="*/ 2 h 211"/>
                <a:gd name="T40" fmla="*/ 43 w 43"/>
                <a:gd name="T41" fmla="*/ 0 h 211"/>
                <a:gd name="T42" fmla="*/ 43 w 43"/>
                <a:gd name="T43" fmla="*/ 0 h 211"/>
                <a:gd name="T44" fmla="*/ 43 w 43"/>
                <a:gd name="T45" fmla="*/ 0 h 211"/>
                <a:gd name="T46" fmla="*/ 43 w 43"/>
                <a:gd name="T47" fmla="*/ 0 h 211"/>
                <a:gd name="T48" fmla="*/ 43 w 43"/>
                <a:gd name="T49" fmla="*/ 0 h 211"/>
                <a:gd name="T50" fmla="*/ 43 w 43"/>
                <a:gd name="T51" fmla="*/ 0 h 211"/>
                <a:gd name="T52" fmla="*/ 43 w 43"/>
                <a:gd name="T53" fmla="*/ 0 h 211"/>
                <a:gd name="T54" fmla="*/ 43 w 43"/>
                <a:gd name="T55" fmla="*/ 0 h 211"/>
                <a:gd name="T56" fmla="*/ 43 w 43"/>
                <a:gd name="T57" fmla="*/ 0 h 211"/>
                <a:gd name="T58" fmla="*/ 43 w 43"/>
                <a:gd name="T5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211">
                  <a:moveTo>
                    <a:pt x="0" y="121"/>
                  </a:moveTo>
                  <a:lnTo>
                    <a:pt x="0" y="121"/>
                  </a:lnTo>
                  <a:lnTo>
                    <a:pt x="0" y="121"/>
                  </a:lnTo>
                  <a:lnTo>
                    <a:pt x="13" y="149"/>
                  </a:lnTo>
                  <a:lnTo>
                    <a:pt x="43" y="211"/>
                  </a:lnTo>
                  <a:lnTo>
                    <a:pt x="43" y="211"/>
                  </a:lnTo>
                  <a:lnTo>
                    <a:pt x="43" y="211"/>
                  </a:lnTo>
                  <a:lnTo>
                    <a:pt x="43" y="211"/>
                  </a:lnTo>
                  <a:lnTo>
                    <a:pt x="13" y="149"/>
                  </a:lnTo>
                  <a:lnTo>
                    <a:pt x="0" y="121"/>
                  </a:lnTo>
                  <a:close/>
                  <a:moveTo>
                    <a:pt x="41" y="2"/>
                  </a:moveTo>
                  <a:lnTo>
                    <a:pt x="41" y="2"/>
                  </a:lnTo>
                  <a:lnTo>
                    <a:pt x="41" y="2"/>
                  </a:lnTo>
                  <a:lnTo>
                    <a:pt x="41" y="2"/>
                  </a:lnTo>
                  <a:lnTo>
                    <a:pt x="41" y="2"/>
                  </a:lnTo>
                  <a:close/>
                  <a:moveTo>
                    <a:pt x="43" y="2"/>
                  </a:moveTo>
                  <a:lnTo>
                    <a:pt x="43" y="2"/>
                  </a:lnTo>
                  <a:lnTo>
                    <a:pt x="43" y="2"/>
                  </a:lnTo>
                  <a:lnTo>
                    <a:pt x="43" y="2"/>
                  </a:lnTo>
                  <a:lnTo>
                    <a:pt x="43" y="2"/>
                  </a:lnTo>
                  <a:close/>
                  <a:moveTo>
                    <a:pt x="43" y="0"/>
                  </a:moveTo>
                  <a:lnTo>
                    <a:pt x="43" y="0"/>
                  </a:lnTo>
                  <a:lnTo>
                    <a:pt x="43" y="0"/>
                  </a:lnTo>
                  <a:lnTo>
                    <a:pt x="43" y="0"/>
                  </a:lnTo>
                  <a:lnTo>
                    <a:pt x="43" y="0"/>
                  </a:lnTo>
                  <a:close/>
                  <a:moveTo>
                    <a:pt x="43" y="0"/>
                  </a:moveTo>
                  <a:lnTo>
                    <a:pt x="43" y="0"/>
                  </a:lnTo>
                  <a:lnTo>
                    <a:pt x="43" y="0"/>
                  </a:lnTo>
                  <a:lnTo>
                    <a:pt x="43" y="0"/>
                  </a:lnTo>
                  <a:lnTo>
                    <a:pt x="43"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0" name="Freeform 278"/>
            <p:cNvSpPr>
              <a:spLocks/>
            </p:cNvSpPr>
            <p:nvPr/>
          </p:nvSpPr>
          <p:spPr bwMode="auto">
            <a:xfrm>
              <a:off x="15075746" y="1747254"/>
              <a:ext cx="57855" cy="121092"/>
            </a:xfrm>
            <a:custGeom>
              <a:avLst/>
              <a:gdLst>
                <a:gd name="T0" fmla="*/ 0 w 43"/>
                <a:gd name="T1" fmla="*/ 0 h 90"/>
                <a:gd name="T2" fmla="*/ 0 w 43"/>
                <a:gd name="T3" fmla="*/ 0 h 90"/>
                <a:gd name="T4" fmla="*/ 0 w 43"/>
                <a:gd name="T5" fmla="*/ 0 h 90"/>
                <a:gd name="T6" fmla="*/ 13 w 43"/>
                <a:gd name="T7" fmla="*/ 28 h 90"/>
                <a:gd name="T8" fmla="*/ 43 w 43"/>
                <a:gd name="T9" fmla="*/ 90 h 90"/>
                <a:gd name="T10" fmla="*/ 43 w 43"/>
                <a:gd name="T11" fmla="*/ 90 h 90"/>
                <a:gd name="T12" fmla="*/ 43 w 43"/>
                <a:gd name="T13" fmla="*/ 90 h 90"/>
                <a:gd name="T14" fmla="*/ 43 w 43"/>
                <a:gd name="T15" fmla="*/ 90 h 90"/>
                <a:gd name="T16" fmla="*/ 13 w 43"/>
                <a:gd name="T17" fmla="*/ 28 h 90"/>
                <a:gd name="T18" fmla="*/ 0 w 4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90">
                  <a:moveTo>
                    <a:pt x="0" y="0"/>
                  </a:moveTo>
                  <a:lnTo>
                    <a:pt x="0" y="0"/>
                  </a:lnTo>
                  <a:lnTo>
                    <a:pt x="0" y="0"/>
                  </a:lnTo>
                  <a:lnTo>
                    <a:pt x="13" y="28"/>
                  </a:lnTo>
                  <a:lnTo>
                    <a:pt x="43" y="90"/>
                  </a:lnTo>
                  <a:lnTo>
                    <a:pt x="43" y="90"/>
                  </a:lnTo>
                  <a:lnTo>
                    <a:pt x="43" y="90"/>
                  </a:lnTo>
                  <a:lnTo>
                    <a:pt x="43" y="90"/>
                  </a:lnTo>
                  <a:lnTo>
                    <a:pt x="13"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1" name="Rectangle 279"/>
            <p:cNvSpPr>
              <a:spLocks noChangeArrowheads="1"/>
            </p:cNvSpPr>
            <p:nvPr/>
          </p:nvSpPr>
          <p:spPr bwMode="auto">
            <a:xfrm>
              <a:off x="15130910" y="1587143"/>
              <a:ext cx="1345"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2" name="Rectangle 280"/>
            <p:cNvSpPr>
              <a:spLocks noChangeArrowheads="1"/>
            </p:cNvSpPr>
            <p:nvPr/>
          </p:nvSpPr>
          <p:spPr bwMode="auto">
            <a:xfrm>
              <a:off x="15133601" y="1587143"/>
              <a:ext cx="1345"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3" name="Rectangle 281"/>
            <p:cNvSpPr>
              <a:spLocks noChangeArrowheads="1"/>
            </p:cNvSpPr>
            <p:nvPr/>
          </p:nvSpPr>
          <p:spPr bwMode="auto">
            <a:xfrm>
              <a:off x="15133601" y="1584452"/>
              <a:ext cx="1345"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4" name="Rectangle 282"/>
            <p:cNvSpPr>
              <a:spLocks noChangeArrowheads="1"/>
            </p:cNvSpPr>
            <p:nvPr/>
          </p:nvSpPr>
          <p:spPr bwMode="auto">
            <a:xfrm>
              <a:off x="15133601" y="1584452"/>
              <a:ext cx="1345"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5" name="Freeform 283"/>
            <p:cNvSpPr>
              <a:spLocks/>
            </p:cNvSpPr>
            <p:nvPr/>
          </p:nvSpPr>
          <p:spPr bwMode="auto">
            <a:xfrm>
              <a:off x="14834907" y="1494306"/>
              <a:ext cx="306767" cy="417095"/>
            </a:xfrm>
            <a:custGeom>
              <a:avLst/>
              <a:gdLst>
                <a:gd name="T0" fmla="*/ 173 w 228"/>
                <a:gd name="T1" fmla="*/ 47 h 310"/>
                <a:gd name="T2" fmla="*/ 177 w 228"/>
                <a:gd name="T3" fmla="*/ 62 h 310"/>
                <a:gd name="T4" fmla="*/ 177 w 228"/>
                <a:gd name="T5" fmla="*/ 84 h 310"/>
                <a:gd name="T6" fmla="*/ 164 w 228"/>
                <a:gd name="T7" fmla="*/ 159 h 310"/>
                <a:gd name="T8" fmla="*/ 155 w 228"/>
                <a:gd name="T9" fmla="*/ 181 h 310"/>
                <a:gd name="T10" fmla="*/ 138 w 228"/>
                <a:gd name="T11" fmla="*/ 196 h 310"/>
                <a:gd name="T12" fmla="*/ 140 w 228"/>
                <a:gd name="T13" fmla="*/ 196 h 310"/>
                <a:gd name="T14" fmla="*/ 144 w 228"/>
                <a:gd name="T15" fmla="*/ 198 h 310"/>
                <a:gd name="T16" fmla="*/ 155 w 228"/>
                <a:gd name="T17" fmla="*/ 203 h 310"/>
                <a:gd name="T18" fmla="*/ 158 w 228"/>
                <a:gd name="T19" fmla="*/ 211 h 310"/>
                <a:gd name="T20" fmla="*/ 160 w 228"/>
                <a:gd name="T21" fmla="*/ 214 h 310"/>
                <a:gd name="T22" fmla="*/ 162 w 228"/>
                <a:gd name="T23" fmla="*/ 239 h 310"/>
                <a:gd name="T24" fmla="*/ 153 w 228"/>
                <a:gd name="T25" fmla="*/ 261 h 310"/>
                <a:gd name="T26" fmla="*/ 136 w 228"/>
                <a:gd name="T27" fmla="*/ 280 h 310"/>
                <a:gd name="T28" fmla="*/ 114 w 228"/>
                <a:gd name="T29" fmla="*/ 289 h 310"/>
                <a:gd name="T30" fmla="*/ 84 w 228"/>
                <a:gd name="T31" fmla="*/ 295 h 310"/>
                <a:gd name="T32" fmla="*/ 48 w 228"/>
                <a:gd name="T33" fmla="*/ 297 h 310"/>
                <a:gd name="T34" fmla="*/ 0 w 228"/>
                <a:gd name="T35" fmla="*/ 293 h 310"/>
                <a:gd name="T36" fmla="*/ 20 w 228"/>
                <a:gd name="T37" fmla="*/ 300 h 310"/>
                <a:gd name="T38" fmla="*/ 69 w 228"/>
                <a:gd name="T39" fmla="*/ 310 h 310"/>
                <a:gd name="T40" fmla="*/ 95 w 228"/>
                <a:gd name="T41" fmla="*/ 310 h 310"/>
                <a:gd name="T42" fmla="*/ 158 w 228"/>
                <a:gd name="T43" fmla="*/ 302 h 310"/>
                <a:gd name="T44" fmla="*/ 190 w 228"/>
                <a:gd name="T45" fmla="*/ 293 h 310"/>
                <a:gd name="T46" fmla="*/ 222 w 228"/>
                <a:gd name="T47" fmla="*/ 278 h 310"/>
                <a:gd name="T48" fmla="*/ 192 w 228"/>
                <a:gd name="T49" fmla="*/ 216 h 310"/>
                <a:gd name="T50" fmla="*/ 179 w 228"/>
                <a:gd name="T51" fmla="*/ 188 h 310"/>
                <a:gd name="T52" fmla="*/ 220 w 228"/>
                <a:gd name="T53" fmla="*/ 69 h 310"/>
                <a:gd name="T54" fmla="*/ 220 w 228"/>
                <a:gd name="T55" fmla="*/ 69 h 310"/>
                <a:gd name="T56" fmla="*/ 220 w 228"/>
                <a:gd name="T57" fmla="*/ 69 h 310"/>
                <a:gd name="T58" fmla="*/ 222 w 228"/>
                <a:gd name="T59" fmla="*/ 69 h 310"/>
                <a:gd name="T60" fmla="*/ 222 w 228"/>
                <a:gd name="T61" fmla="*/ 69 h 310"/>
                <a:gd name="T62" fmla="*/ 222 w 228"/>
                <a:gd name="T63" fmla="*/ 67 h 310"/>
                <a:gd name="T64" fmla="*/ 222 w 228"/>
                <a:gd name="T65" fmla="*/ 67 h 310"/>
                <a:gd name="T66" fmla="*/ 222 w 228"/>
                <a:gd name="T67" fmla="*/ 67 h 310"/>
                <a:gd name="T68" fmla="*/ 222 w 228"/>
                <a:gd name="T69" fmla="*/ 67 h 310"/>
                <a:gd name="T70" fmla="*/ 226 w 228"/>
                <a:gd name="T71" fmla="*/ 52 h 310"/>
                <a:gd name="T72" fmla="*/ 226 w 228"/>
                <a:gd name="T73" fmla="*/ 20 h 310"/>
                <a:gd name="T74" fmla="*/ 222 w 228"/>
                <a:gd name="T75" fmla="*/ 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 h="310">
                  <a:moveTo>
                    <a:pt x="214" y="0"/>
                  </a:moveTo>
                  <a:lnTo>
                    <a:pt x="173" y="47"/>
                  </a:lnTo>
                  <a:lnTo>
                    <a:pt x="173" y="47"/>
                  </a:lnTo>
                  <a:lnTo>
                    <a:pt x="177" y="62"/>
                  </a:lnTo>
                  <a:lnTo>
                    <a:pt x="177" y="73"/>
                  </a:lnTo>
                  <a:lnTo>
                    <a:pt x="177" y="84"/>
                  </a:lnTo>
                  <a:lnTo>
                    <a:pt x="164" y="159"/>
                  </a:lnTo>
                  <a:lnTo>
                    <a:pt x="164" y="159"/>
                  </a:lnTo>
                  <a:lnTo>
                    <a:pt x="160" y="170"/>
                  </a:lnTo>
                  <a:lnTo>
                    <a:pt x="155" y="181"/>
                  </a:lnTo>
                  <a:lnTo>
                    <a:pt x="147" y="188"/>
                  </a:lnTo>
                  <a:lnTo>
                    <a:pt x="138" y="196"/>
                  </a:lnTo>
                  <a:lnTo>
                    <a:pt x="138" y="196"/>
                  </a:lnTo>
                  <a:lnTo>
                    <a:pt x="140" y="196"/>
                  </a:lnTo>
                  <a:lnTo>
                    <a:pt x="140" y="196"/>
                  </a:lnTo>
                  <a:lnTo>
                    <a:pt x="144" y="198"/>
                  </a:lnTo>
                  <a:lnTo>
                    <a:pt x="149" y="200"/>
                  </a:lnTo>
                  <a:lnTo>
                    <a:pt x="155" y="203"/>
                  </a:lnTo>
                  <a:lnTo>
                    <a:pt x="158" y="211"/>
                  </a:lnTo>
                  <a:lnTo>
                    <a:pt x="158" y="211"/>
                  </a:lnTo>
                  <a:lnTo>
                    <a:pt x="160" y="214"/>
                  </a:lnTo>
                  <a:lnTo>
                    <a:pt x="160" y="214"/>
                  </a:lnTo>
                  <a:lnTo>
                    <a:pt x="162" y="226"/>
                  </a:lnTo>
                  <a:lnTo>
                    <a:pt x="162" y="239"/>
                  </a:lnTo>
                  <a:lnTo>
                    <a:pt x="158" y="250"/>
                  </a:lnTo>
                  <a:lnTo>
                    <a:pt x="153" y="261"/>
                  </a:lnTo>
                  <a:lnTo>
                    <a:pt x="145" y="270"/>
                  </a:lnTo>
                  <a:lnTo>
                    <a:pt x="136" y="280"/>
                  </a:lnTo>
                  <a:lnTo>
                    <a:pt x="125" y="285"/>
                  </a:lnTo>
                  <a:lnTo>
                    <a:pt x="114" y="289"/>
                  </a:lnTo>
                  <a:lnTo>
                    <a:pt x="114" y="289"/>
                  </a:lnTo>
                  <a:lnTo>
                    <a:pt x="84" y="295"/>
                  </a:lnTo>
                  <a:lnTo>
                    <a:pt x="48" y="297"/>
                  </a:lnTo>
                  <a:lnTo>
                    <a:pt x="48" y="297"/>
                  </a:lnTo>
                  <a:lnTo>
                    <a:pt x="26" y="297"/>
                  </a:lnTo>
                  <a:lnTo>
                    <a:pt x="0" y="293"/>
                  </a:lnTo>
                  <a:lnTo>
                    <a:pt x="0" y="293"/>
                  </a:lnTo>
                  <a:lnTo>
                    <a:pt x="20" y="300"/>
                  </a:lnTo>
                  <a:lnTo>
                    <a:pt x="43" y="306"/>
                  </a:lnTo>
                  <a:lnTo>
                    <a:pt x="69" y="310"/>
                  </a:lnTo>
                  <a:lnTo>
                    <a:pt x="95" y="310"/>
                  </a:lnTo>
                  <a:lnTo>
                    <a:pt x="95" y="310"/>
                  </a:lnTo>
                  <a:lnTo>
                    <a:pt x="127" y="308"/>
                  </a:lnTo>
                  <a:lnTo>
                    <a:pt x="158" y="302"/>
                  </a:lnTo>
                  <a:lnTo>
                    <a:pt x="173" y="298"/>
                  </a:lnTo>
                  <a:lnTo>
                    <a:pt x="190" y="293"/>
                  </a:lnTo>
                  <a:lnTo>
                    <a:pt x="205" y="287"/>
                  </a:lnTo>
                  <a:lnTo>
                    <a:pt x="222" y="278"/>
                  </a:lnTo>
                  <a:lnTo>
                    <a:pt x="222" y="278"/>
                  </a:lnTo>
                  <a:lnTo>
                    <a:pt x="192" y="216"/>
                  </a:lnTo>
                  <a:lnTo>
                    <a:pt x="179" y="188"/>
                  </a:lnTo>
                  <a:lnTo>
                    <a:pt x="179" y="188"/>
                  </a:lnTo>
                  <a:lnTo>
                    <a:pt x="179" y="188"/>
                  </a:lnTo>
                  <a:lnTo>
                    <a:pt x="220" y="69"/>
                  </a:lnTo>
                  <a:lnTo>
                    <a:pt x="220" y="69"/>
                  </a:lnTo>
                  <a:lnTo>
                    <a:pt x="220" y="69"/>
                  </a:lnTo>
                  <a:lnTo>
                    <a:pt x="220" y="69"/>
                  </a:lnTo>
                  <a:lnTo>
                    <a:pt x="220" y="69"/>
                  </a:lnTo>
                  <a:lnTo>
                    <a:pt x="220" y="69"/>
                  </a:lnTo>
                  <a:lnTo>
                    <a:pt x="222" y="69"/>
                  </a:lnTo>
                  <a:lnTo>
                    <a:pt x="222" y="69"/>
                  </a:lnTo>
                  <a:lnTo>
                    <a:pt x="222" y="69"/>
                  </a:lnTo>
                  <a:lnTo>
                    <a:pt x="222" y="69"/>
                  </a:lnTo>
                  <a:lnTo>
                    <a:pt x="222" y="67"/>
                  </a:lnTo>
                  <a:lnTo>
                    <a:pt x="222" y="67"/>
                  </a:lnTo>
                  <a:lnTo>
                    <a:pt x="222" y="67"/>
                  </a:lnTo>
                  <a:lnTo>
                    <a:pt x="222" y="67"/>
                  </a:lnTo>
                  <a:lnTo>
                    <a:pt x="222" y="67"/>
                  </a:lnTo>
                  <a:lnTo>
                    <a:pt x="222" y="67"/>
                  </a:lnTo>
                  <a:lnTo>
                    <a:pt x="222" y="67"/>
                  </a:lnTo>
                  <a:lnTo>
                    <a:pt x="222" y="67"/>
                  </a:lnTo>
                  <a:lnTo>
                    <a:pt x="226" y="52"/>
                  </a:lnTo>
                  <a:lnTo>
                    <a:pt x="228" y="35"/>
                  </a:lnTo>
                  <a:lnTo>
                    <a:pt x="226" y="20"/>
                  </a:lnTo>
                  <a:lnTo>
                    <a:pt x="222" y="6"/>
                  </a:lnTo>
                  <a:lnTo>
                    <a:pt x="222" y="6"/>
                  </a:lnTo>
                  <a:lnTo>
                    <a:pt x="214" y="0"/>
                  </a:lnTo>
                  <a:close/>
                </a:path>
              </a:pathLst>
            </a:custGeom>
            <a:solidFill>
              <a:srgbClr val="23C7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6" name="Freeform 284"/>
            <p:cNvSpPr>
              <a:spLocks/>
            </p:cNvSpPr>
            <p:nvPr/>
          </p:nvSpPr>
          <p:spPr bwMode="auto">
            <a:xfrm>
              <a:off x="14834907" y="1494306"/>
              <a:ext cx="306767" cy="417095"/>
            </a:xfrm>
            <a:custGeom>
              <a:avLst/>
              <a:gdLst>
                <a:gd name="T0" fmla="*/ 173 w 228"/>
                <a:gd name="T1" fmla="*/ 47 h 310"/>
                <a:gd name="T2" fmla="*/ 177 w 228"/>
                <a:gd name="T3" fmla="*/ 62 h 310"/>
                <a:gd name="T4" fmla="*/ 177 w 228"/>
                <a:gd name="T5" fmla="*/ 84 h 310"/>
                <a:gd name="T6" fmla="*/ 164 w 228"/>
                <a:gd name="T7" fmla="*/ 159 h 310"/>
                <a:gd name="T8" fmla="*/ 155 w 228"/>
                <a:gd name="T9" fmla="*/ 181 h 310"/>
                <a:gd name="T10" fmla="*/ 138 w 228"/>
                <a:gd name="T11" fmla="*/ 196 h 310"/>
                <a:gd name="T12" fmla="*/ 140 w 228"/>
                <a:gd name="T13" fmla="*/ 196 h 310"/>
                <a:gd name="T14" fmla="*/ 144 w 228"/>
                <a:gd name="T15" fmla="*/ 198 h 310"/>
                <a:gd name="T16" fmla="*/ 155 w 228"/>
                <a:gd name="T17" fmla="*/ 203 h 310"/>
                <a:gd name="T18" fmla="*/ 158 w 228"/>
                <a:gd name="T19" fmla="*/ 211 h 310"/>
                <a:gd name="T20" fmla="*/ 160 w 228"/>
                <a:gd name="T21" fmla="*/ 214 h 310"/>
                <a:gd name="T22" fmla="*/ 162 w 228"/>
                <a:gd name="T23" fmla="*/ 239 h 310"/>
                <a:gd name="T24" fmla="*/ 153 w 228"/>
                <a:gd name="T25" fmla="*/ 261 h 310"/>
                <a:gd name="T26" fmla="*/ 136 w 228"/>
                <a:gd name="T27" fmla="*/ 280 h 310"/>
                <a:gd name="T28" fmla="*/ 114 w 228"/>
                <a:gd name="T29" fmla="*/ 289 h 310"/>
                <a:gd name="T30" fmla="*/ 84 w 228"/>
                <a:gd name="T31" fmla="*/ 295 h 310"/>
                <a:gd name="T32" fmla="*/ 48 w 228"/>
                <a:gd name="T33" fmla="*/ 297 h 310"/>
                <a:gd name="T34" fmla="*/ 0 w 228"/>
                <a:gd name="T35" fmla="*/ 293 h 310"/>
                <a:gd name="T36" fmla="*/ 20 w 228"/>
                <a:gd name="T37" fmla="*/ 300 h 310"/>
                <a:gd name="T38" fmla="*/ 69 w 228"/>
                <a:gd name="T39" fmla="*/ 310 h 310"/>
                <a:gd name="T40" fmla="*/ 95 w 228"/>
                <a:gd name="T41" fmla="*/ 310 h 310"/>
                <a:gd name="T42" fmla="*/ 158 w 228"/>
                <a:gd name="T43" fmla="*/ 302 h 310"/>
                <a:gd name="T44" fmla="*/ 190 w 228"/>
                <a:gd name="T45" fmla="*/ 293 h 310"/>
                <a:gd name="T46" fmla="*/ 222 w 228"/>
                <a:gd name="T47" fmla="*/ 278 h 310"/>
                <a:gd name="T48" fmla="*/ 192 w 228"/>
                <a:gd name="T49" fmla="*/ 216 h 310"/>
                <a:gd name="T50" fmla="*/ 179 w 228"/>
                <a:gd name="T51" fmla="*/ 188 h 310"/>
                <a:gd name="T52" fmla="*/ 220 w 228"/>
                <a:gd name="T53" fmla="*/ 69 h 310"/>
                <a:gd name="T54" fmla="*/ 220 w 228"/>
                <a:gd name="T55" fmla="*/ 69 h 310"/>
                <a:gd name="T56" fmla="*/ 220 w 228"/>
                <a:gd name="T57" fmla="*/ 69 h 310"/>
                <a:gd name="T58" fmla="*/ 222 w 228"/>
                <a:gd name="T59" fmla="*/ 69 h 310"/>
                <a:gd name="T60" fmla="*/ 222 w 228"/>
                <a:gd name="T61" fmla="*/ 69 h 310"/>
                <a:gd name="T62" fmla="*/ 222 w 228"/>
                <a:gd name="T63" fmla="*/ 67 h 310"/>
                <a:gd name="T64" fmla="*/ 222 w 228"/>
                <a:gd name="T65" fmla="*/ 67 h 310"/>
                <a:gd name="T66" fmla="*/ 222 w 228"/>
                <a:gd name="T67" fmla="*/ 67 h 310"/>
                <a:gd name="T68" fmla="*/ 222 w 228"/>
                <a:gd name="T69" fmla="*/ 67 h 310"/>
                <a:gd name="T70" fmla="*/ 226 w 228"/>
                <a:gd name="T71" fmla="*/ 52 h 310"/>
                <a:gd name="T72" fmla="*/ 226 w 228"/>
                <a:gd name="T73" fmla="*/ 20 h 310"/>
                <a:gd name="T74" fmla="*/ 222 w 228"/>
                <a:gd name="T75" fmla="*/ 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 h="310">
                  <a:moveTo>
                    <a:pt x="214" y="0"/>
                  </a:moveTo>
                  <a:lnTo>
                    <a:pt x="173" y="47"/>
                  </a:lnTo>
                  <a:lnTo>
                    <a:pt x="173" y="47"/>
                  </a:lnTo>
                  <a:lnTo>
                    <a:pt x="177" y="62"/>
                  </a:lnTo>
                  <a:lnTo>
                    <a:pt x="177" y="73"/>
                  </a:lnTo>
                  <a:lnTo>
                    <a:pt x="177" y="84"/>
                  </a:lnTo>
                  <a:lnTo>
                    <a:pt x="164" y="159"/>
                  </a:lnTo>
                  <a:lnTo>
                    <a:pt x="164" y="159"/>
                  </a:lnTo>
                  <a:lnTo>
                    <a:pt x="160" y="170"/>
                  </a:lnTo>
                  <a:lnTo>
                    <a:pt x="155" y="181"/>
                  </a:lnTo>
                  <a:lnTo>
                    <a:pt x="147" y="188"/>
                  </a:lnTo>
                  <a:lnTo>
                    <a:pt x="138" y="196"/>
                  </a:lnTo>
                  <a:lnTo>
                    <a:pt x="138" y="196"/>
                  </a:lnTo>
                  <a:lnTo>
                    <a:pt x="140" y="196"/>
                  </a:lnTo>
                  <a:lnTo>
                    <a:pt x="140" y="196"/>
                  </a:lnTo>
                  <a:lnTo>
                    <a:pt x="144" y="198"/>
                  </a:lnTo>
                  <a:lnTo>
                    <a:pt x="149" y="200"/>
                  </a:lnTo>
                  <a:lnTo>
                    <a:pt x="155" y="203"/>
                  </a:lnTo>
                  <a:lnTo>
                    <a:pt x="158" y="211"/>
                  </a:lnTo>
                  <a:lnTo>
                    <a:pt x="158" y="211"/>
                  </a:lnTo>
                  <a:lnTo>
                    <a:pt x="160" y="214"/>
                  </a:lnTo>
                  <a:lnTo>
                    <a:pt x="160" y="214"/>
                  </a:lnTo>
                  <a:lnTo>
                    <a:pt x="162" y="226"/>
                  </a:lnTo>
                  <a:lnTo>
                    <a:pt x="162" y="239"/>
                  </a:lnTo>
                  <a:lnTo>
                    <a:pt x="158" y="250"/>
                  </a:lnTo>
                  <a:lnTo>
                    <a:pt x="153" y="261"/>
                  </a:lnTo>
                  <a:lnTo>
                    <a:pt x="145" y="270"/>
                  </a:lnTo>
                  <a:lnTo>
                    <a:pt x="136" y="280"/>
                  </a:lnTo>
                  <a:lnTo>
                    <a:pt x="125" y="285"/>
                  </a:lnTo>
                  <a:lnTo>
                    <a:pt x="114" y="289"/>
                  </a:lnTo>
                  <a:lnTo>
                    <a:pt x="114" y="289"/>
                  </a:lnTo>
                  <a:lnTo>
                    <a:pt x="84" y="295"/>
                  </a:lnTo>
                  <a:lnTo>
                    <a:pt x="48" y="297"/>
                  </a:lnTo>
                  <a:lnTo>
                    <a:pt x="48" y="297"/>
                  </a:lnTo>
                  <a:lnTo>
                    <a:pt x="26" y="297"/>
                  </a:lnTo>
                  <a:lnTo>
                    <a:pt x="0" y="293"/>
                  </a:lnTo>
                  <a:lnTo>
                    <a:pt x="0" y="293"/>
                  </a:lnTo>
                  <a:lnTo>
                    <a:pt x="20" y="300"/>
                  </a:lnTo>
                  <a:lnTo>
                    <a:pt x="43" y="306"/>
                  </a:lnTo>
                  <a:lnTo>
                    <a:pt x="69" y="310"/>
                  </a:lnTo>
                  <a:lnTo>
                    <a:pt x="95" y="310"/>
                  </a:lnTo>
                  <a:lnTo>
                    <a:pt x="95" y="310"/>
                  </a:lnTo>
                  <a:lnTo>
                    <a:pt x="127" y="308"/>
                  </a:lnTo>
                  <a:lnTo>
                    <a:pt x="158" y="302"/>
                  </a:lnTo>
                  <a:lnTo>
                    <a:pt x="173" y="298"/>
                  </a:lnTo>
                  <a:lnTo>
                    <a:pt x="190" y="293"/>
                  </a:lnTo>
                  <a:lnTo>
                    <a:pt x="205" y="287"/>
                  </a:lnTo>
                  <a:lnTo>
                    <a:pt x="222" y="278"/>
                  </a:lnTo>
                  <a:lnTo>
                    <a:pt x="222" y="278"/>
                  </a:lnTo>
                  <a:lnTo>
                    <a:pt x="192" y="216"/>
                  </a:lnTo>
                  <a:lnTo>
                    <a:pt x="179" y="188"/>
                  </a:lnTo>
                  <a:lnTo>
                    <a:pt x="179" y="188"/>
                  </a:lnTo>
                  <a:lnTo>
                    <a:pt x="179" y="188"/>
                  </a:lnTo>
                  <a:lnTo>
                    <a:pt x="220" y="69"/>
                  </a:lnTo>
                  <a:lnTo>
                    <a:pt x="220" y="69"/>
                  </a:lnTo>
                  <a:lnTo>
                    <a:pt x="220" y="69"/>
                  </a:lnTo>
                  <a:lnTo>
                    <a:pt x="220" y="69"/>
                  </a:lnTo>
                  <a:lnTo>
                    <a:pt x="220" y="69"/>
                  </a:lnTo>
                  <a:lnTo>
                    <a:pt x="220" y="69"/>
                  </a:lnTo>
                  <a:lnTo>
                    <a:pt x="222" y="69"/>
                  </a:lnTo>
                  <a:lnTo>
                    <a:pt x="222" y="69"/>
                  </a:lnTo>
                  <a:lnTo>
                    <a:pt x="222" y="69"/>
                  </a:lnTo>
                  <a:lnTo>
                    <a:pt x="222" y="69"/>
                  </a:lnTo>
                  <a:lnTo>
                    <a:pt x="222" y="67"/>
                  </a:lnTo>
                  <a:lnTo>
                    <a:pt x="222" y="67"/>
                  </a:lnTo>
                  <a:lnTo>
                    <a:pt x="222" y="67"/>
                  </a:lnTo>
                  <a:lnTo>
                    <a:pt x="222" y="67"/>
                  </a:lnTo>
                  <a:lnTo>
                    <a:pt x="222" y="67"/>
                  </a:lnTo>
                  <a:lnTo>
                    <a:pt x="222" y="67"/>
                  </a:lnTo>
                  <a:lnTo>
                    <a:pt x="222" y="67"/>
                  </a:lnTo>
                  <a:lnTo>
                    <a:pt x="222" y="67"/>
                  </a:lnTo>
                  <a:lnTo>
                    <a:pt x="226" y="52"/>
                  </a:lnTo>
                  <a:lnTo>
                    <a:pt x="228" y="35"/>
                  </a:lnTo>
                  <a:lnTo>
                    <a:pt x="226" y="20"/>
                  </a:lnTo>
                  <a:lnTo>
                    <a:pt x="222" y="6"/>
                  </a:lnTo>
                  <a:lnTo>
                    <a:pt x="222" y="6"/>
                  </a:lnTo>
                  <a:lnTo>
                    <a:pt x="2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7" name="Freeform 285"/>
            <p:cNvSpPr>
              <a:spLocks/>
            </p:cNvSpPr>
            <p:nvPr/>
          </p:nvSpPr>
          <p:spPr bwMode="auto">
            <a:xfrm>
              <a:off x="15046146" y="1406851"/>
              <a:ext cx="255639" cy="809972"/>
            </a:xfrm>
            <a:custGeom>
              <a:avLst/>
              <a:gdLst>
                <a:gd name="T0" fmla="*/ 169 w 190"/>
                <a:gd name="T1" fmla="*/ 291 h 602"/>
                <a:gd name="T2" fmla="*/ 132 w 190"/>
                <a:gd name="T3" fmla="*/ 153 h 602"/>
                <a:gd name="T4" fmla="*/ 104 w 190"/>
                <a:gd name="T5" fmla="*/ 82 h 602"/>
                <a:gd name="T6" fmla="*/ 85 w 190"/>
                <a:gd name="T7" fmla="*/ 46 h 602"/>
                <a:gd name="T8" fmla="*/ 67 w 190"/>
                <a:gd name="T9" fmla="*/ 22 h 602"/>
                <a:gd name="T10" fmla="*/ 46 w 190"/>
                <a:gd name="T11" fmla="*/ 7 h 602"/>
                <a:gd name="T12" fmla="*/ 24 w 190"/>
                <a:gd name="T13" fmla="*/ 0 h 602"/>
                <a:gd name="T14" fmla="*/ 11 w 190"/>
                <a:gd name="T15" fmla="*/ 0 h 602"/>
                <a:gd name="T16" fmla="*/ 1 w 190"/>
                <a:gd name="T17" fmla="*/ 24 h 602"/>
                <a:gd name="T18" fmla="*/ 1 w 190"/>
                <a:gd name="T19" fmla="*/ 59 h 602"/>
                <a:gd name="T20" fmla="*/ 11 w 190"/>
                <a:gd name="T21" fmla="*/ 97 h 602"/>
                <a:gd name="T22" fmla="*/ 28 w 190"/>
                <a:gd name="T23" fmla="*/ 132 h 602"/>
                <a:gd name="T24" fmla="*/ 63 w 190"/>
                <a:gd name="T25" fmla="*/ 209 h 602"/>
                <a:gd name="T26" fmla="*/ 98 w 190"/>
                <a:gd name="T27" fmla="*/ 302 h 602"/>
                <a:gd name="T28" fmla="*/ 106 w 190"/>
                <a:gd name="T29" fmla="*/ 324 h 602"/>
                <a:gd name="T30" fmla="*/ 119 w 190"/>
                <a:gd name="T31" fmla="*/ 395 h 602"/>
                <a:gd name="T32" fmla="*/ 125 w 190"/>
                <a:gd name="T33" fmla="*/ 460 h 602"/>
                <a:gd name="T34" fmla="*/ 123 w 190"/>
                <a:gd name="T35" fmla="*/ 472 h 602"/>
                <a:gd name="T36" fmla="*/ 117 w 190"/>
                <a:gd name="T37" fmla="*/ 479 h 602"/>
                <a:gd name="T38" fmla="*/ 106 w 190"/>
                <a:gd name="T39" fmla="*/ 498 h 602"/>
                <a:gd name="T40" fmla="*/ 97 w 190"/>
                <a:gd name="T41" fmla="*/ 518 h 602"/>
                <a:gd name="T42" fmla="*/ 89 w 190"/>
                <a:gd name="T43" fmla="*/ 529 h 602"/>
                <a:gd name="T44" fmla="*/ 85 w 190"/>
                <a:gd name="T45" fmla="*/ 537 h 602"/>
                <a:gd name="T46" fmla="*/ 89 w 190"/>
                <a:gd name="T47" fmla="*/ 539 h 602"/>
                <a:gd name="T48" fmla="*/ 98 w 190"/>
                <a:gd name="T49" fmla="*/ 541 h 602"/>
                <a:gd name="T50" fmla="*/ 106 w 190"/>
                <a:gd name="T51" fmla="*/ 537 h 602"/>
                <a:gd name="T52" fmla="*/ 121 w 190"/>
                <a:gd name="T53" fmla="*/ 524 h 602"/>
                <a:gd name="T54" fmla="*/ 119 w 190"/>
                <a:gd name="T55" fmla="*/ 535 h 602"/>
                <a:gd name="T56" fmla="*/ 110 w 190"/>
                <a:gd name="T57" fmla="*/ 563 h 602"/>
                <a:gd name="T58" fmla="*/ 106 w 190"/>
                <a:gd name="T59" fmla="*/ 574 h 602"/>
                <a:gd name="T60" fmla="*/ 102 w 190"/>
                <a:gd name="T61" fmla="*/ 591 h 602"/>
                <a:gd name="T62" fmla="*/ 110 w 190"/>
                <a:gd name="T63" fmla="*/ 600 h 602"/>
                <a:gd name="T64" fmla="*/ 126 w 190"/>
                <a:gd name="T65" fmla="*/ 602 h 602"/>
                <a:gd name="T66" fmla="*/ 141 w 190"/>
                <a:gd name="T67" fmla="*/ 600 h 602"/>
                <a:gd name="T68" fmla="*/ 158 w 190"/>
                <a:gd name="T69" fmla="*/ 591 h 602"/>
                <a:gd name="T70" fmla="*/ 173 w 190"/>
                <a:gd name="T71" fmla="*/ 574 h 602"/>
                <a:gd name="T72" fmla="*/ 182 w 190"/>
                <a:gd name="T73" fmla="*/ 548 h 602"/>
                <a:gd name="T74" fmla="*/ 188 w 190"/>
                <a:gd name="T75" fmla="*/ 507 h 602"/>
                <a:gd name="T76" fmla="*/ 190 w 190"/>
                <a:gd name="T77" fmla="*/ 475 h 602"/>
                <a:gd name="T78" fmla="*/ 188 w 190"/>
                <a:gd name="T79" fmla="*/ 438 h 602"/>
                <a:gd name="T80" fmla="*/ 181 w 190"/>
                <a:gd name="T81" fmla="*/ 356 h 602"/>
                <a:gd name="T82" fmla="*/ 169 w 190"/>
                <a:gd name="T83" fmla="*/ 29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02">
                  <a:moveTo>
                    <a:pt x="169" y="291"/>
                  </a:moveTo>
                  <a:lnTo>
                    <a:pt x="169" y="291"/>
                  </a:lnTo>
                  <a:lnTo>
                    <a:pt x="151" y="214"/>
                  </a:lnTo>
                  <a:lnTo>
                    <a:pt x="132" y="153"/>
                  </a:lnTo>
                  <a:lnTo>
                    <a:pt x="113" y="102"/>
                  </a:lnTo>
                  <a:lnTo>
                    <a:pt x="104" y="82"/>
                  </a:lnTo>
                  <a:lnTo>
                    <a:pt x="95" y="63"/>
                  </a:lnTo>
                  <a:lnTo>
                    <a:pt x="85" y="46"/>
                  </a:lnTo>
                  <a:lnTo>
                    <a:pt x="76" y="33"/>
                  </a:lnTo>
                  <a:lnTo>
                    <a:pt x="67" y="22"/>
                  </a:lnTo>
                  <a:lnTo>
                    <a:pt x="56" y="13"/>
                  </a:lnTo>
                  <a:lnTo>
                    <a:pt x="46" y="7"/>
                  </a:lnTo>
                  <a:lnTo>
                    <a:pt x="35" y="3"/>
                  </a:lnTo>
                  <a:lnTo>
                    <a:pt x="24" y="0"/>
                  </a:lnTo>
                  <a:lnTo>
                    <a:pt x="11" y="0"/>
                  </a:lnTo>
                  <a:lnTo>
                    <a:pt x="11" y="0"/>
                  </a:lnTo>
                  <a:lnTo>
                    <a:pt x="5" y="9"/>
                  </a:lnTo>
                  <a:lnTo>
                    <a:pt x="1" y="24"/>
                  </a:lnTo>
                  <a:lnTo>
                    <a:pt x="0" y="41"/>
                  </a:lnTo>
                  <a:lnTo>
                    <a:pt x="1" y="59"/>
                  </a:lnTo>
                  <a:lnTo>
                    <a:pt x="5" y="78"/>
                  </a:lnTo>
                  <a:lnTo>
                    <a:pt x="11" y="97"/>
                  </a:lnTo>
                  <a:lnTo>
                    <a:pt x="18" y="115"/>
                  </a:lnTo>
                  <a:lnTo>
                    <a:pt x="28" y="132"/>
                  </a:lnTo>
                  <a:lnTo>
                    <a:pt x="28" y="132"/>
                  </a:lnTo>
                  <a:lnTo>
                    <a:pt x="63" y="209"/>
                  </a:lnTo>
                  <a:lnTo>
                    <a:pt x="89" y="272"/>
                  </a:lnTo>
                  <a:lnTo>
                    <a:pt x="98" y="302"/>
                  </a:lnTo>
                  <a:lnTo>
                    <a:pt x="106" y="324"/>
                  </a:lnTo>
                  <a:lnTo>
                    <a:pt x="106" y="324"/>
                  </a:lnTo>
                  <a:lnTo>
                    <a:pt x="113" y="358"/>
                  </a:lnTo>
                  <a:lnTo>
                    <a:pt x="119" y="395"/>
                  </a:lnTo>
                  <a:lnTo>
                    <a:pt x="123" y="431"/>
                  </a:lnTo>
                  <a:lnTo>
                    <a:pt x="125" y="460"/>
                  </a:lnTo>
                  <a:lnTo>
                    <a:pt x="125" y="460"/>
                  </a:lnTo>
                  <a:lnTo>
                    <a:pt x="123" y="472"/>
                  </a:lnTo>
                  <a:lnTo>
                    <a:pt x="117" y="479"/>
                  </a:lnTo>
                  <a:lnTo>
                    <a:pt x="117" y="479"/>
                  </a:lnTo>
                  <a:lnTo>
                    <a:pt x="110" y="488"/>
                  </a:lnTo>
                  <a:lnTo>
                    <a:pt x="106" y="498"/>
                  </a:lnTo>
                  <a:lnTo>
                    <a:pt x="102" y="507"/>
                  </a:lnTo>
                  <a:lnTo>
                    <a:pt x="97" y="518"/>
                  </a:lnTo>
                  <a:lnTo>
                    <a:pt x="97" y="518"/>
                  </a:lnTo>
                  <a:lnTo>
                    <a:pt x="89" y="529"/>
                  </a:lnTo>
                  <a:lnTo>
                    <a:pt x="85" y="533"/>
                  </a:lnTo>
                  <a:lnTo>
                    <a:pt x="85" y="537"/>
                  </a:lnTo>
                  <a:lnTo>
                    <a:pt x="85" y="537"/>
                  </a:lnTo>
                  <a:lnTo>
                    <a:pt x="89" y="539"/>
                  </a:lnTo>
                  <a:lnTo>
                    <a:pt x="93" y="541"/>
                  </a:lnTo>
                  <a:lnTo>
                    <a:pt x="98" y="541"/>
                  </a:lnTo>
                  <a:lnTo>
                    <a:pt x="106" y="537"/>
                  </a:lnTo>
                  <a:lnTo>
                    <a:pt x="106" y="537"/>
                  </a:lnTo>
                  <a:lnTo>
                    <a:pt x="113" y="531"/>
                  </a:lnTo>
                  <a:lnTo>
                    <a:pt x="121" y="524"/>
                  </a:lnTo>
                  <a:lnTo>
                    <a:pt x="121" y="524"/>
                  </a:lnTo>
                  <a:lnTo>
                    <a:pt x="119" y="535"/>
                  </a:lnTo>
                  <a:lnTo>
                    <a:pt x="115" y="548"/>
                  </a:lnTo>
                  <a:lnTo>
                    <a:pt x="110" y="563"/>
                  </a:lnTo>
                  <a:lnTo>
                    <a:pt x="110" y="563"/>
                  </a:lnTo>
                  <a:lnTo>
                    <a:pt x="106" y="574"/>
                  </a:lnTo>
                  <a:lnTo>
                    <a:pt x="102" y="584"/>
                  </a:lnTo>
                  <a:lnTo>
                    <a:pt x="102" y="591"/>
                  </a:lnTo>
                  <a:lnTo>
                    <a:pt x="104" y="597"/>
                  </a:lnTo>
                  <a:lnTo>
                    <a:pt x="110" y="600"/>
                  </a:lnTo>
                  <a:lnTo>
                    <a:pt x="117" y="602"/>
                  </a:lnTo>
                  <a:lnTo>
                    <a:pt x="126" y="602"/>
                  </a:lnTo>
                  <a:lnTo>
                    <a:pt x="141" y="600"/>
                  </a:lnTo>
                  <a:lnTo>
                    <a:pt x="141" y="600"/>
                  </a:lnTo>
                  <a:lnTo>
                    <a:pt x="151" y="597"/>
                  </a:lnTo>
                  <a:lnTo>
                    <a:pt x="158" y="591"/>
                  </a:lnTo>
                  <a:lnTo>
                    <a:pt x="166" y="584"/>
                  </a:lnTo>
                  <a:lnTo>
                    <a:pt x="173" y="574"/>
                  </a:lnTo>
                  <a:lnTo>
                    <a:pt x="179" y="563"/>
                  </a:lnTo>
                  <a:lnTo>
                    <a:pt x="182" y="548"/>
                  </a:lnTo>
                  <a:lnTo>
                    <a:pt x="186" y="529"/>
                  </a:lnTo>
                  <a:lnTo>
                    <a:pt x="188" y="507"/>
                  </a:lnTo>
                  <a:lnTo>
                    <a:pt x="188" y="507"/>
                  </a:lnTo>
                  <a:lnTo>
                    <a:pt x="190" y="475"/>
                  </a:lnTo>
                  <a:lnTo>
                    <a:pt x="190" y="457"/>
                  </a:lnTo>
                  <a:lnTo>
                    <a:pt x="188" y="438"/>
                  </a:lnTo>
                  <a:lnTo>
                    <a:pt x="188" y="438"/>
                  </a:lnTo>
                  <a:lnTo>
                    <a:pt x="181" y="356"/>
                  </a:lnTo>
                  <a:lnTo>
                    <a:pt x="175" y="320"/>
                  </a:lnTo>
                  <a:lnTo>
                    <a:pt x="169" y="291"/>
                  </a:lnTo>
                  <a:lnTo>
                    <a:pt x="169" y="291"/>
                  </a:lnTo>
                  <a:close/>
                </a:path>
              </a:pathLst>
            </a:custGeom>
            <a:solidFill>
              <a:srgbClr val="FFA8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4255340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solidFill>
                  <a:schemeClr val="tx1">
                    <a:lumMod val="75000"/>
                    <a:lumOff val="25000"/>
                  </a:schemeClr>
                </a:solidFill>
              </a:rPr>
              <a:t>Overview</a:t>
            </a:r>
            <a:endParaRPr lang="en-AU" dirty="0">
              <a:solidFill>
                <a:schemeClr val="tx1">
                  <a:lumMod val="75000"/>
                  <a:lumOff val="25000"/>
                </a:schemeClr>
              </a:solidFill>
            </a:endParaRPr>
          </a:p>
        </p:txBody>
      </p:sp>
      <p:sp>
        <p:nvSpPr>
          <p:cNvPr id="16" name="Rectangle 15"/>
          <p:cNvSpPr/>
          <p:nvPr/>
        </p:nvSpPr>
        <p:spPr>
          <a:xfrm flipH="1">
            <a:off x="565528" y="1673947"/>
            <a:ext cx="45719" cy="728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29" name="AutoShape 3"/>
          <p:cNvSpPr>
            <a:spLocks noChangeAspect="1" noChangeArrowheads="1" noTextEdit="1"/>
          </p:cNvSpPr>
          <p:nvPr/>
        </p:nvSpPr>
        <p:spPr bwMode="auto">
          <a:xfrm>
            <a:off x="765808" y="2447258"/>
            <a:ext cx="39878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nvGrpSpPr>
          <p:cNvPr id="30" name="Group 205"/>
          <p:cNvGrpSpPr>
            <a:grpSpLocks/>
          </p:cNvGrpSpPr>
          <p:nvPr/>
        </p:nvGrpSpPr>
        <p:grpSpPr bwMode="auto">
          <a:xfrm>
            <a:off x="765808" y="2447258"/>
            <a:ext cx="3987800" cy="4254500"/>
            <a:chOff x="1624" y="408"/>
            <a:chExt cx="2512" cy="2680"/>
          </a:xfrm>
        </p:grpSpPr>
        <p:sp>
          <p:nvSpPr>
            <p:cNvPr id="345" name="Freeform 5"/>
            <p:cNvSpPr>
              <a:spLocks/>
            </p:cNvSpPr>
            <p:nvPr/>
          </p:nvSpPr>
          <p:spPr bwMode="auto">
            <a:xfrm>
              <a:off x="1624" y="408"/>
              <a:ext cx="2512" cy="2126"/>
            </a:xfrm>
            <a:custGeom>
              <a:avLst/>
              <a:gdLst>
                <a:gd name="T0" fmla="*/ 1908 w 2512"/>
                <a:gd name="T1" fmla="*/ 12 h 2126"/>
                <a:gd name="T2" fmla="*/ 1812 w 2512"/>
                <a:gd name="T3" fmla="*/ 0 h 2126"/>
                <a:gd name="T4" fmla="*/ 1715 w 2512"/>
                <a:gd name="T5" fmla="*/ 3 h 2126"/>
                <a:gd name="T6" fmla="*/ 1642 w 2512"/>
                <a:gd name="T7" fmla="*/ 18 h 2126"/>
                <a:gd name="T8" fmla="*/ 1523 w 2512"/>
                <a:gd name="T9" fmla="*/ 61 h 2126"/>
                <a:gd name="T10" fmla="*/ 1412 w 2512"/>
                <a:gd name="T11" fmla="*/ 124 h 2126"/>
                <a:gd name="T12" fmla="*/ 1235 w 2512"/>
                <a:gd name="T13" fmla="*/ 250 h 2126"/>
                <a:gd name="T14" fmla="*/ 1095 w 2512"/>
                <a:gd name="T15" fmla="*/ 351 h 2126"/>
                <a:gd name="T16" fmla="*/ 999 w 2512"/>
                <a:gd name="T17" fmla="*/ 409 h 2126"/>
                <a:gd name="T18" fmla="*/ 845 w 2512"/>
                <a:gd name="T19" fmla="*/ 481 h 2126"/>
                <a:gd name="T20" fmla="*/ 685 w 2512"/>
                <a:gd name="T21" fmla="*/ 534 h 2126"/>
                <a:gd name="T22" fmla="*/ 569 w 2512"/>
                <a:gd name="T23" fmla="*/ 561 h 2126"/>
                <a:gd name="T24" fmla="*/ 397 w 2512"/>
                <a:gd name="T25" fmla="*/ 605 h 2126"/>
                <a:gd name="T26" fmla="*/ 316 w 2512"/>
                <a:gd name="T27" fmla="*/ 639 h 2126"/>
                <a:gd name="T28" fmla="*/ 240 w 2512"/>
                <a:gd name="T29" fmla="*/ 683 h 2126"/>
                <a:gd name="T30" fmla="*/ 200 w 2512"/>
                <a:gd name="T31" fmla="*/ 716 h 2126"/>
                <a:gd name="T32" fmla="*/ 147 w 2512"/>
                <a:gd name="T33" fmla="*/ 774 h 2126"/>
                <a:gd name="T34" fmla="*/ 104 w 2512"/>
                <a:gd name="T35" fmla="*/ 837 h 2126"/>
                <a:gd name="T36" fmla="*/ 58 w 2512"/>
                <a:gd name="T37" fmla="*/ 931 h 2126"/>
                <a:gd name="T38" fmla="*/ 26 w 2512"/>
                <a:gd name="T39" fmla="*/ 1031 h 2126"/>
                <a:gd name="T40" fmla="*/ 8 w 2512"/>
                <a:gd name="T41" fmla="*/ 1125 h 2126"/>
                <a:gd name="T42" fmla="*/ 0 w 2512"/>
                <a:gd name="T43" fmla="*/ 1219 h 2126"/>
                <a:gd name="T44" fmla="*/ 3 w 2512"/>
                <a:gd name="T45" fmla="*/ 1315 h 2126"/>
                <a:gd name="T46" fmla="*/ 18 w 2512"/>
                <a:gd name="T47" fmla="*/ 1408 h 2126"/>
                <a:gd name="T48" fmla="*/ 48 w 2512"/>
                <a:gd name="T49" fmla="*/ 1499 h 2126"/>
                <a:gd name="T50" fmla="*/ 74 w 2512"/>
                <a:gd name="T51" fmla="*/ 1558 h 2126"/>
                <a:gd name="T52" fmla="*/ 129 w 2512"/>
                <a:gd name="T53" fmla="*/ 1643 h 2126"/>
                <a:gd name="T54" fmla="*/ 195 w 2512"/>
                <a:gd name="T55" fmla="*/ 1720 h 2126"/>
                <a:gd name="T56" fmla="*/ 270 w 2512"/>
                <a:gd name="T57" fmla="*/ 1790 h 2126"/>
                <a:gd name="T58" fmla="*/ 379 w 2512"/>
                <a:gd name="T59" fmla="*/ 1873 h 2126"/>
                <a:gd name="T60" fmla="*/ 486 w 2512"/>
                <a:gd name="T61" fmla="*/ 1939 h 2126"/>
                <a:gd name="T62" fmla="*/ 640 w 2512"/>
                <a:gd name="T63" fmla="*/ 2015 h 2126"/>
                <a:gd name="T64" fmla="*/ 802 w 2512"/>
                <a:gd name="T65" fmla="*/ 2075 h 2126"/>
                <a:gd name="T66" fmla="*/ 969 w 2512"/>
                <a:gd name="T67" fmla="*/ 2113 h 2126"/>
                <a:gd name="T68" fmla="*/ 1138 w 2512"/>
                <a:gd name="T69" fmla="*/ 2126 h 2126"/>
                <a:gd name="T70" fmla="*/ 1308 w 2512"/>
                <a:gd name="T71" fmla="*/ 2113 h 2126"/>
                <a:gd name="T72" fmla="*/ 1373 w 2512"/>
                <a:gd name="T73" fmla="*/ 2101 h 2126"/>
                <a:gd name="T74" fmla="*/ 1498 w 2512"/>
                <a:gd name="T75" fmla="*/ 2063 h 2126"/>
                <a:gd name="T76" fmla="*/ 1679 w 2512"/>
                <a:gd name="T77" fmla="*/ 1980 h 2126"/>
                <a:gd name="T78" fmla="*/ 1791 w 2512"/>
                <a:gd name="T79" fmla="*/ 1909 h 2126"/>
                <a:gd name="T80" fmla="*/ 1937 w 2512"/>
                <a:gd name="T81" fmla="*/ 1795 h 2126"/>
                <a:gd name="T82" fmla="*/ 2069 w 2512"/>
                <a:gd name="T83" fmla="*/ 1664 h 2126"/>
                <a:gd name="T84" fmla="*/ 2186 w 2512"/>
                <a:gd name="T85" fmla="*/ 1519 h 2126"/>
                <a:gd name="T86" fmla="*/ 2287 w 2512"/>
                <a:gd name="T87" fmla="*/ 1363 h 2126"/>
                <a:gd name="T88" fmla="*/ 2371 w 2512"/>
                <a:gd name="T89" fmla="*/ 1196 h 2126"/>
                <a:gd name="T90" fmla="*/ 2416 w 2512"/>
                <a:gd name="T91" fmla="*/ 1087 h 2126"/>
                <a:gd name="T92" fmla="*/ 2476 w 2512"/>
                <a:gd name="T93" fmla="*/ 918 h 2126"/>
                <a:gd name="T94" fmla="*/ 2502 w 2512"/>
                <a:gd name="T95" fmla="*/ 802 h 2126"/>
                <a:gd name="T96" fmla="*/ 2512 w 2512"/>
                <a:gd name="T97" fmla="*/ 716 h 2126"/>
                <a:gd name="T98" fmla="*/ 2510 w 2512"/>
                <a:gd name="T99" fmla="*/ 663 h 2126"/>
                <a:gd name="T100" fmla="*/ 2497 w 2512"/>
                <a:gd name="T101" fmla="*/ 586 h 2126"/>
                <a:gd name="T102" fmla="*/ 2476 w 2512"/>
                <a:gd name="T103" fmla="*/ 510 h 2126"/>
                <a:gd name="T104" fmla="*/ 2419 w 2512"/>
                <a:gd name="T105" fmla="*/ 387 h 2126"/>
                <a:gd name="T106" fmla="*/ 2363 w 2512"/>
                <a:gd name="T107" fmla="*/ 299 h 2126"/>
                <a:gd name="T108" fmla="*/ 2300 w 2512"/>
                <a:gd name="T109" fmla="*/ 227 h 2126"/>
                <a:gd name="T110" fmla="*/ 2228 w 2512"/>
                <a:gd name="T111" fmla="*/ 160 h 2126"/>
                <a:gd name="T112" fmla="*/ 2148 w 2512"/>
                <a:gd name="T113" fmla="*/ 106 h 2126"/>
                <a:gd name="T114" fmla="*/ 2062 w 2512"/>
                <a:gd name="T115" fmla="*/ 60 h 2126"/>
                <a:gd name="T116" fmla="*/ 1971 w 2512"/>
                <a:gd name="T117" fmla="*/ 26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2" h="2126">
                  <a:moveTo>
                    <a:pt x="1940" y="18"/>
                  </a:moveTo>
                  <a:lnTo>
                    <a:pt x="1940" y="18"/>
                  </a:lnTo>
                  <a:lnTo>
                    <a:pt x="1908" y="12"/>
                  </a:lnTo>
                  <a:lnTo>
                    <a:pt x="1877" y="7"/>
                  </a:lnTo>
                  <a:lnTo>
                    <a:pt x="1844" y="3"/>
                  </a:lnTo>
                  <a:lnTo>
                    <a:pt x="1812" y="0"/>
                  </a:lnTo>
                  <a:lnTo>
                    <a:pt x="1779" y="0"/>
                  </a:lnTo>
                  <a:lnTo>
                    <a:pt x="1748" y="2"/>
                  </a:lnTo>
                  <a:lnTo>
                    <a:pt x="1715" y="3"/>
                  </a:lnTo>
                  <a:lnTo>
                    <a:pt x="1683" y="8"/>
                  </a:lnTo>
                  <a:lnTo>
                    <a:pt x="1683" y="8"/>
                  </a:lnTo>
                  <a:lnTo>
                    <a:pt x="1642" y="18"/>
                  </a:lnTo>
                  <a:lnTo>
                    <a:pt x="1601" y="30"/>
                  </a:lnTo>
                  <a:lnTo>
                    <a:pt x="1561" y="45"/>
                  </a:lnTo>
                  <a:lnTo>
                    <a:pt x="1523" y="61"/>
                  </a:lnTo>
                  <a:lnTo>
                    <a:pt x="1485" y="81"/>
                  </a:lnTo>
                  <a:lnTo>
                    <a:pt x="1449" y="101"/>
                  </a:lnTo>
                  <a:lnTo>
                    <a:pt x="1412" y="124"/>
                  </a:lnTo>
                  <a:lnTo>
                    <a:pt x="1376" y="147"/>
                  </a:lnTo>
                  <a:lnTo>
                    <a:pt x="1306" y="199"/>
                  </a:lnTo>
                  <a:lnTo>
                    <a:pt x="1235" y="250"/>
                  </a:lnTo>
                  <a:lnTo>
                    <a:pt x="1166" y="303"/>
                  </a:lnTo>
                  <a:lnTo>
                    <a:pt x="1131" y="328"/>
                  </a:lnTo>
                  <a:lnTo>
                    <a:pt x="1095" y="351"/>
                  </a:lnTo>
                  <a:lnTo>
                    <a:pt x="1095" y="351"/>
                  </a:lnTo>
                  <a:lnTo>
                    <a:pt x="1047" y="380"/>
                  </a:lnTo>
                  <a:lnTo>
                    <a:pt x="999" y="409"/>
                  </a:lnTo>
                  <a:lnTo>
                    <a:pt x="948" y="435"/>
                  </a:lnTo>
                  <a:lnTo>
                    <a:pt x="898" y="458"/>
                  </a:lnTo>
                  <a:lnTo>
                    <a:pt x="845" y="481"/>
                  </a:lnTo>
                  <a:lnTo>
                    <a:pt x="792" y="501"/>
                  </a:lnTo>
                  <a:lnTo>
                    <a:pt x="739" y="518"/>
                  </a:lnTo>
                  <a:lnTo>
                    <a:pt x="685" y="534"/>
                  </a:lnTo>
                  <a:lnTo>
                    <a:pt x="685" y="534"/>
                  </a:lnTo>
                  <a:lnTo>
                    <a:pt x="628" y="548"/>
                  </a:lnTo>
                  <a:lnTo>
                    <a:pt x="569" y="561"/>
                  </a:lnTo>
                  <a:lnTo>
                    <a:pt x="511" y="574"/>
                  </a:lnTo>
                  <a:lnTo>
                    <a:pt x="453" y="589"/>
                  </a:lnTo>
                  <a:lnTo>
                    <a:pt x="397" y="605"/>
                  </a:lnTo>
                  <a:lnTo>
                    <a:pt x="369" y="615"/>
                  </a:lnTo>
                  <a:lnTo>
                    <a:pt x="342" y="627"/>
                  </a:lnTo>
                  <a:lnTo>
                    <a:pt x="316" y="639"/>
                  </a:lnTo>
                  <a:lnTo>
                    <a:pt x="289" y="652"/>
                  </a:lnTo>
                  <a:lnTo>
                    <a:pt x="265" y="667"/>
                  </a:lnTo>
                  <a:lnTo>
                    <a:pt x="240" y="683"/>
                  </a:lnTo>
                  <a:lnTo>
                    <a:pt x="240" y="683"/>
                  </a:lnTo>
                  <a:lnTo>
                    <a:pt x="220" y="700"/>
                  </a:lnTo>
                  <a:lnTo>
                    <a:pt x="200" y="716"/>
                  </a:lnTo>
                  <a:lnTo>
                    <a:pt x="182" y="735"/>
                  </a:lnTo>
                  <a:lnTo>
                    <a:pt x="164" y="754"/>
                  </a:lnTo>
                  <a:lnTo>
                    <a:pt x="147" y="774"/>
                  </a:lnTo>
                  <a:lnTo>
                    <a:pt x="132" y="794"/>
                  </a:lnTo>
                  <a:lnTo>
                    <a:pt x="117" y="816"/>
                  </a:lnTo>
                  <a:lnTo>
                    <a:pt x="104" y="837"/>
                  </a:lnTo>
                  <a:lnTo>
                    <a:pt x="91" y="860"/>
                  </a:lnTo>
                  <a:lnTo>
                    <a:pt x="79" y="883"/>
                  </a:lnTo>
                  <a:lnTo>
                    <a:pt x="58" y="931"/>
                  </a:lnTo>
                  <a:lnTo>
                    <a:pt x="41" y="981"/>
                  </a:lnTo>
                  <a:lnTo>
                    <a:pt x="26" y="1031"/>
                  </a:lnTo>
                  <a:lnTo>
                    <a:pt x="26" y="1031"/>
                  </a:lnTo>
                  <a:lnTo>
                    <a:pt x="18" y="1062"/>
                  </a:lnTo>
                  <a:lnTo>
                    <a:pt x="13" y="1094"/>
                  </a:lnTo>
                  <a:lnTo>
                    <a:pt x="8" y="1125"/>
                  </a:lnTo>
                  <a:lnTo>
                    <a:pt x="3" y="1156"/>
                  </a:lnTo>
                  <a:lnTo>
                    <a:pt x="2" y="1188"/>
                  </a:lnTo>
                  <a:lnTo>
                    <a:pt x="0" y="1219"/>
                  </a:lnTo>
                  <a:lnTo>
                    <a:pt x="0" y="1252"/>
                  </a:lnTo>
                  <a:lnTo>
                    <a:pt x="0" y="1284"/>
                  </a:lnTo>
                  <a:lnTo>
                    <a:pt x="3" y="1315"/>
                  </a:lnTo>
                  <a:lnTo>
                    <a:pt x="7" y="1347"/>
                  </a:lnTo>
                  <a:lnTo>
                    <a:pt x="12" y="1378"/>
                  </a:lnTo>
                  <a:lnTo>
                    <a:pt x="18" y="1408"/>
                  </a:lnTo>
                  <a:lnTo>
                    <a:pt x="26" y="1439"/>
                  </a:lnTo>
                  <a:lnTo>
                    <a:pt x="36" y="1469"/>
                  </a:lnTo>
                  <a:lnTo>
                    <a:pt x="48" y="1499"/>
                  </a:lnTo>
                  <a:lnTo>
                    <a:pt x="60" y="1527"/>
                  </a:lnTo>
                  <a:lnTo>
                    <a:pt x="60" y="1527"/>
                  </a:lnTo>
                  <a:lnTo>
                    <a:pt x="74" y="1558"/>
                  </a:lnTo>
                  <a:lnTo>
                    <a:pt x="91" y="1588"/>
                  </a:lnTo>
                  <a:lnTo>
                    <a:pt x="109" y="1616"/>
                  </a:lnTo>
                  <a:lnTo>
                    <a:pt x="129" y="1643"/>
                  </a:lnTo>
                  <a:lnTo>
                    <a:pt x="150" y="1671"/>
                  </a:lnTo>
                  <a:lnTo>
                    <a:pt x="172" y="1696"/>
                  </a:lnTo>
                  <a:lnTo>
                    <a:pt x="195" y="1720"/>
                  </a:lnTo>
                  <a:lnTo>
                    <a:pt x="218" y="1745"/>
                  </a:lnTo>
                  <a:lnTo>
                    <a:pt x="243" y="1768"/>
                  </a:lnTo>
                  <a:lnTo>
                    <a:pt x="270" y="1790"/>
                  </a:lnTo>
                  <a:lnTo>
                    <a:pt x="296" y="1811"/>
                  </a:lnTo>
                  <a:lnTo>
                    <a:pt x="324" y="1833"/>
                  </a:lnTo>
                  <a:lnTo>
                    <a:pt x="379" y="1873"/>
                  </a:lnTo>
                  <a:lnTo>
                    <a:pt x="437" y="1909"/>
                  </a:lnTo>
                  <a:lnTo>
                    <a:pt x="437" y="1909"/>
                  </a:lnTo>
                  <a:lnTo>
                    <a:pt x="486" y="1939"/>
                  </a:lnTo>
                  <a:lnTo>
                    <a:pt x="537" y="1965"/>
                  </a:lnTo>
                  <a:lnTo>
                    <a:pt x="589" y="1992"/>
                  </a:lnTo>
                  <a:lnTo>
                    <a:pt x="640" y="2015"/>
                  </a:lnTo>
                  <a:lnTo>
                    <a:pt x="693" y="2036"/>
                  </a:lnTo>
                  <a:lnTo>
                    <a:pt x="747" y="2056"/>
                  </a:lnTo>
                  <a:lnTo>
                    <a:pt x="802" y="2075"/>
                  </a:lnTo>
                  <a:lnTo>
                    <a:pt x="857" y="2089"/>
                  </a:lnTo>
                  <a:lnTo>
                    <a:pt x="913" y="2103"/>
                  </a:lnTo>
                  <a:lnTo>
                    <a:pt x="969" y="2113"/>
                  </a:lnTo>
                  <a:lnTo>
                    <a:pt x="1025" y="2119"/>
                  </a:lnTo>
                  <a:lnTo>
                    <a:pt x="1082" y="2124"/>
                  </a:lnTo>
                  <a:lnTo>
                    <a:pt x="1138" y="2126"/>
                  </a:lnTo>
                  <a:lnTo>
                    <a:pt x="1194" y="2126"/>
                  </a:lnTo>
                  <a:lnTo>
                    <a:pt x="1250" y="2121"/>
                  </a:lnTo>
                  <a:lnTo>
                    <a:pt x="1308" y="2113"/>
                  </a:lnTo>
                  <a:lnTo>
                    <a:pt x="1308" y="2113"/>
                  </a:lnTo>
                  <a:lnTo>
                    <a:pt x="1340" y="2108"/>
                  </a:lnTo>
                  <a:lnTo>
                    <a:pt x="1373" y="2101"/>
                  </a:lnTo>
                  <a:lnTo>
                    <a:pt x="1404" y="2093"/>
                  </a:lnTo>
                  <a:lnTo>
                    <a:pt x="1435" y="2083"/>
                  </a:lnTo>
                  <a:lnTo>
                    <a:pt x="1498" y="2063"/>
                  </a:lnTo>
                  <a:lnTo>
                    <a:pt x="1559" y="2038"/>
                  </a:lnTo>
                  <a:lnTo>
                    <a:pt x="1619" y="2010"/>
                  </a:lnTo>
                  <a:lnTo>
                    <a:pt x="1679" y="1980"/>
                  </a:lnTo>
                  <a:lnTo>
                    <a:pt x="1735" y="1945"/>
                  </a:lnTo>
                  <a:lnTo>
                    <a:pt x="1791" y="1909"/>
                  </a:lnTo>
                  <a:lnTo>
                    <a:pt x="1791" y="1909"/>
                  </a:lnTo>
                  <a:lnTo>
                    <a:pt x="1841" y="1873"/>
                  </a:lnTo>
                  <a:lnTo>
                    <a:pt x="1890" y="1835"/>
                  </a:lnTo>
                  <a:lnTo>
                    <a:pt x="1937" y="1795"/>
                  </a:lnTo>
                  <a:lnTo>
                    <a:pt x="1983" y="1754"/>
                  </a:lnTo>
                  <a:lnTo>
                    <a:pt x="2027" y="1709"/>
                  </a:lnTo>
                  <a:lnTo>
                    <a:pt x="2069" y="1664"/>
                  </a:lnTo>
                  <a:lnTo>
                    <a:pt x="2110" y="1618"/>
                  </a:lnTo>
                  <a:lnTo>
                    <a:pt x="2148" y="1568"/>
                  </a:lnTo>
                  <a:lnTo>
                    <a:pt x="2186" y="1519"/>
                  </a:lnTo>
                  <a:lnTo>
                    <a:pt x="2221" y="1467"/>
                  </a:lnTo>
                  <a:lnTo>
                    <a:pt x="2256" y="1416"/>
                  </a:lnTo>
                  <a:lnTo>
                    <a:pt x="2287" y="1363"/>
                  </a:lnTo>
                  <a:lnTo>
                    <a:pt x="2317" y="1309"/>
                  </a:lnTo>
                  <a:lnTo>
                    <a:pt x="2345" y="1252"/>
                  </a:lnTo>
                  <a:lnTo>
                    <a:pt x="2371" y="1196"/>
                  </a:lnTo>
                  <a:lnTo>
                    <a:pt x="2396" y="1140"/>
                  </a:lnTo>
                  <a:lnTo>
                    <a:pt x="2396" y="1140"/>
                  </a:lnTo>
                  <a:lnTo>
                    <a:pt x="2416" y="1087"/>
                  </a:lnTo>
                  <a:lnTo>
                    <a:pt x="2438" y="1032"/>
                  </a:lnTo>
                  <a:lnTo>
                    <a:pt x="2457" y="976"/>
                  </a:lnTo>
                  <a:lnTo>
                    <a:pt x="2476" y="918"/>
                  </a:lnTo>
                  <a:lnTo>
                    <a:pt x="2491" y="860"/>
                  </a:lnTo>
                  <a:lnTo>
                    <a:pt x="2497" y="832"/>
                  </a:lnTo>
                  <a:lnTo>
                    <a:pt x="2502" y="802"/>
                  </a:lnTo>
                  <a:lnTo>
                    <a:pt x="2507" y="774"/>
                  </a:lnTo>
                  <a:lnTo>
                    <a:pt x="2510" y="744"/>
                  </a:lnTo>
                  <a:lnTo>
                    <a:pt x="2512" y="716"/>
                  </a:lnTo>
                  <a:lnTo>
                    <a:pt x="2512" y="688"/>
                  </a:lnTo>
                  <a:lnTo>
                    <a:pt x="2512" y="688"/>
                  </a:lnTo>
                  <a:lnTo>
                    <a:pt x="2510" y="663"/>
                  </a:lnTo>
                  <a:lnTo>
                    <a:pt x="2507" y="639"/>
                  </a:lnTo>
                  <a:lnTo>
                    <a:pt x="2504" y="612"/>
                  </a:lnTo>
                  <a:lnTo>
                    <a:pt x="2497" y="586"/>
                  </a:lnTo>
                  <a:lnTo>
                    <a:pt x="2491" y="561"/>
                  </a:lnTo>
                  <a:lnTo>
                    <a:pt x="2484" y="534"/>
                  </a:lnTo>
                  <a:lnTo>
                    <a:pt x="2476" y="510"/>
                  </a:lnTo>
                  <a:lnTo>
                    <a:pt x="2466" y="483"/>
                  </a:lnTo>
                  <a:lnTo>
                    <a:pt x="2444" y="435"/>
                  </a:lnTo>
                  <a:lnTo>
                    <a:pt x="2419" y="387"/>
                  </a:lnTo>
                  <a:lnTo>
                    <a:pt x="2393" y="342"/>
                  </a:lnTo>
                  <a:lnTo>
                    <a:pt x="2363" y="299"/>
                  </a:lnTo>
                  <a:lnTo>
                    <a:pt x="2363" y="299"/>
                  </a:lnTo>
                  <a:lnTo>
                    <a:pt x="2343" y="275"/>
                  </a:lnTo>
                  <a:lnTo>
                    <a:pt x="2322" y="250"/>
                  </a:lnTo>
                  <a:lnTo>
                    <a:pt x="2300" y="227"/>
                  </a:lnTo>
                  <a:lnTo>
                    <a:pt x="2277" y="203"/>
                  </a:lnTo>
                  <a:lnTo>
                    <a:pt x="2254" y="182"/>
                  </a:lnTo>
                  <a:lnTo>
                    <a:pt x="2228" y="160"/>
                  </a:lnTo>
                  <a:lnTo>
                    <a:pt x="2203" y="141"/>
                  </a:lnTo>
                  <a:lnTo>
                    <a:pt x="2176" y="122"/>
                  </a:lnTo>
                  <a:lnTo>
                    <a:pt x="2148" y="106"/>
                  </a:lnTo>
                  <a:lnTo>
                    <a:pt x="2120" y="89"/>
                  </a:lnTo>
                  <a:lnTo>
                    <a:pt x="2092" y="74"/>
                  </a:lnTo>
                  <a:lnTo>
                    <a:pt x="2062" y="60"/>
                  </a:lnTo>
                  <a:lnTo>
                    <a:pt x="2032" y="48"/>
                  </a:lnTo>
                  <a:lnTo>
                    <a:pt x="2003" y="36"/>
                  </a:lnTo>
                  <a:lnTo>
                    <a:pt x="1971" y="26"/>
                  </a:lnTo>
                  <a:lnTo>
                    <a:pt x="1940" y="18"/>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6" name="Freeform 6"/>
            <p:cNvSpPr>
              <a:spLocks/>
            </p:cNvSpPr>
            <p:nvPr/>
          </p:nvSpPr>
          <p:spPr bwMode="auto">
            <a:xfrm>
              <a:off x="1624" y="408"/>
              <a:ext cx="2512" cy="2126"/>
            </a:xfrm>
            <a:custGeom>
              <a:avLst/>
              <a:gdLst>
                <a:gd name="T0" fmla="*/ 1908 w 2512"/>
                <a:gd name="T1" fmla="*/ 12 h 2126"/>
                <a:gd name="T2" fmla="*/ 1812 w 2512"/>
                <a:gd name="T3" fmla="*/ 0 h 2126"/>
                <a:gd name="T4" fmla="*/ 1715 w 2512"/>
                <a:gd name="T5" fmla="*/ 3 h 2126"/>
                <a:gd name="T6" fmla="*/ 1642 w 2512"/>
                <a:gd name="T7" fmla="*/ 18 h 2126"/>
                <a:gd name="T8" fmla="*/ 1523 w 2512"/>
                <a:gd name="T9" fmla="*/ 61 h 2126"/>
                <a:gd name="T10" fmla="*/ 1412 w 2512"/>
                <a:gd name="T11" fmla="*/ 124 h 2126"/>
                <a:gd name="T12" fmla="*/ 1235 w 2512"/>
                <a:gd name="T13" fmla="*/ 250 h 2126"/>
                <a:gd name="T14" fmla="*/ 1095 w 2512"/>
                <a:gd name="T15" fmla="*/ 351 h 2126"/>
                <a:gd name="T16" fmla="*/ 999 w 2512"/>
                <a:gd name="T17" fmla="*/ 409 h 2126"/>
                <a:gd name="T18" fmla="*/ 845 w 2512"/>
                <a:gd name="T19" fmla="*/ 481 h 2126"/>
                <a:gd name="T20" fmla="*/ 685 w 2512"/>
                <a:gd name="T21" fmla="*/ 534 h 2126"/>
                <a:gd name="T22" fmla="*/ 569 w 2512"/>
                <a:gd name="T23" fmla="*/ 561 h 2126"/>
                <a:gd name="T24" fmla="*/ 397 w 2512"/>
                <a:gd name="T25" fmla="*/ 605 h 2126"/>
                <a:gd name="T26" fmla="*/ 316 w 2512"/>
                <a:gd name="T27" fmla="*/ 639 h 2126"/>
                <a:gd name="T28" fmla="*/ 240 w 2512"/>
                <a:gd name="T29" fmla="*/ 683 h 2126"/>
                <a:gd name="T30" fmla="*/ 200 w 2512"/>
                <a:gd name="T31" fmla="*/ 716 h 2126"/>
                <a:gd name="T32" fmla="*/ 147 w 2512"/>
                <a:gd name="T33" fmla="*/ 774 h 2126"/>
                <a:gd name="T34" fmla="*/ 104 w 2512"/>
                <a:gd name="T35" fmla="*/ 837 h 2126"/>
                <a:gd name="T36" fmla="*/ 58 w 2512"/>
                <a:gd name="T37" fmla="*/ 931 h 2126"/>
                <a:gd name="T38" fmla="*/ 26 w 2512"/>
                <a:gd name="T39" fmla="*/ 1031 h 2126"/>
                <a:gd name="T40" fmla="*/ 8 w 2512"/>
                <a:gd name="T41" fmla="*/ 1125 h 2126"/>
                <a:gd name="T42" fmla="*/ 0 w 2512"/>
                <a:gd name="T43" fmla="*/ 1219 h 2126"/>
                <a:gd name="T44" fmla="*/ 3 w 2512"/>
                <a:gd name="T45" fmla="*/ 1315 h 2126"/>
                <a:gd name="T46" fmla="*/ 18 w 2512"/>
                <a:gd name="T47" fmla="*/ 1408 h 2126"/>
                <a:gd name="T48" fmla="*/ 48 w 2512"/>
                <a:gd name="T49" fmla="*/ 1499 h 2126"/>
                <a:gd name="T50" fmla="*/ 74 w 2512"/>
                <a:gd name="T51" fmla="*/ 1558 h 2126"/>
                <a:gd name="T52" fmla="*/ 129 w 2512"/>
                <a:gd name="T53" fmla="*/ 1643 h 2126"/>
                <a:gd name="T54" fmla="*/ 195 w 2512"/>
                <a:gd name="T55" fmla="*/ 1720 h 2126"/>
                <a:gd name="T56" fmla="*/ 270 w 2512"/>
                <a:gd name="T57" fmla="*/ 1790 h 2126"/>
                <a:gd name="T58" fmla="*/ 379 w 2512"/>
                <a:gd name="T59" fmla="*/ 1873 h 2126"/>
                <a:gd name="T60" fmla="*/ 486 w 2512"/>
                <a:gd name="T61" fmla="*/ 1939 h 2126"/>
                <a:gd name="T62" fmla="*/ 640 w 2512"/>
                <a:gd name="T63" fmla="*/ 2015 h 2126"/>
                <a:gd name="T64" fmla="*/ 802 w 2512"/>
                <a:gd name="T65" fmla="*/ 2075 h 2126"/>
                <a:gd name="T66" fmla="*/ 969 w 2512"/>
                <a:gd name="T67" fmla="*/ 2113 h 2126"/>
                <a:gd name="T68" fmla="*/ 1138 w 2512"/>
                <a:gd name="T69" fmla="*/ 2126 h 2126"/>
                <a:gd name="T70" fmla="*/ 1308 w 2512"/>
                <a:gd name="T71" fmla="*/ 2113 h 2126"/>
                <a:gd name="T72" fmla="*/ 1373 w 2512"/>
                <a:gd name="T73" fmla="*/ 2101 h 2126"/>
                <a:gd name="T74" fmla="*/ 1498 w 2512"/>
                <a:gd name="T75" fmla="*/ 2063 h 2126"/>
                <a:gd name="T76" fmla="*/ 1679 w 2512"/>
                <a:gd name="T77" fmla="*/ 1980 h 2126"/>
                <a:gd name="T78" fmla="*/ 1791 w 2512"/>
                <a:gd name="T79" fmla="*/ 1909 h 2126"/>
                <a:gd name="T80" fmla="*/ 1937 w 2512"/>
                <a:gd name="T81" fmla="*/ 1795 h 2126"/>
                <a:gd name="T82" fmla="*/ 2069 w 2512"/>
                <a:gd name="T83" fmla="*/ 1664 h 2126"/>
                <a:gd name="T84" fmla="*/ 2186 w 2512"/>
                <a:gd name="T85" fmla="*/ 1519 h 2126"/>
                <a:gd name="T86" fmla="*/ 2287 w 2512"/>
                <a:gd name="T87" fmla="*/ 1363 h 2126"/>
                <a:gd name="T88" fmla="*/ 2371 w 2512"/>
                <a:gd name="T89" fmla="*/ 1196 h 2126"/>
                <a:gd name="T90" fmla="*/ 2416 w 2512"/>
                <a:gd name="T91" fmla="*/ 1087 h 2126"/>
                <a:gd name="T92" fmla="*/ 2476 w 2512"/>
                <a:gd name="T93" fmla="*/ 918 h 2126"/>
                <a:gd name="T94" fmla="*/ 2502 w 2512"/>
                <a:gd name="T95" fmla="*/ 802 h 2126"/>
                <a:gd name="T96" fmla="*/ 2512 w 2512"/>
                <a:gd name="T97" fmla="*/ 716 h 2126"/>
                <a:gd name="T98" fmla="*/ 2510 w 2512"/>
                <a:gd name="T99" fmla="*/ 663 h 2126"/>
                <a:gd name="T100" fmla="*/ 2497 w 2512"/>
                <a:gd name="T101" fmla="*/ 586 h 2126"/>
                <a:gd name="T102" fmla="*/ 2476 w 2512"/>
                <a:gd name="T103" fmla="*/ 510 h 2126"/>
                <a:gd name="T104" fmla="*/ 2419 w 2512"/>
                <a:gd name="T105" fmla="*/ 387 h 2126"/>
                <a:gd name="T106" fmla="*/ 2363 w 2512"/>
                <a:gd name="T107" fmla="*/ 299 h 2126"/>
                <a:gd name="T108" fmla="*/ 2300 w 2512"/>
                <a:gd name="T109" fmla="*/ 227 h 2126"/>
                <a:gd name="T110" fmla="*/ 2228 w 2512"/>
                <a:gd name="T111" fmla="*/ 160 h 2126"/>
                <a:gd name="T112" fmla="*/ 2148 w 2512"/>
                <a:gd name="T113" fmla="*/ 106 h 2126"/>
                <a:gd name="T114" fmla="*/ 2062 w 2512"/>
                <a:gd name="T115" fmla="*/ 60 h 2126"/>
                <a:gd name="T116" fmla="*/ 1971 w 2512"/>
                <a:gd name="T117" fmla="*/ 26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2" h="2126">
                  <a:moveTo>
                    <a:pt x="1940" y="18"/>
                  </a:moveTo>
                  <a:lnTo>
                    <a:pt x="1940" y="18"/>
                  </a:lnTo>
                  <a:lnTo>
                    <a:pt x="1908" y="12"/>
                  </a:lnTo>
                  <a:lnTo>
                    <a:pt x="1877" y="7"/>
                  </a:lnTo>
                  <a:lnTo>
                    <a:pt x="1844" y="3"/>
                  </a:lnTo>
                  <a:lnTo>
                    <a:pt x="1812" y="0"/>
                  </a:lnTo>
                  <a:lnTo>
                    <a:pt x="1779" y="0"/>
                  </a:lnTo>
                  <a:lnTo>
                    <a:pt x="1748" y="2"/>
                  </a:lnTo>
                  <a:lnTo>
                    <a:pt x="1715" y="3"/>
                  </a:lnTo>
                  <a:lnTo>
                    <a:pt x="1683" y="8"/>
                  </a:lnTo>
                  <a:lnTo>
                    <a:pt x="1683" y="8"/>
                  </a:lnTo>
                  <a:lnTo>
                    <a:pt x="1642" y="18"/>
                  </a:lnTo>
                  <a:lnTo>
                    <a:pt x="1601" y="30"/>
                  </a:lnTo>
                  <a:lnTo>
                    <a:pt x="1561" y="45"/>
                  </a:lnTo>
                  <a:lnTo>
                    <a:pt x="1523" y="61"/>
                  </a:lnTo>
                  <a:lnTo>
                    <a:pt x="1485" y="81"/>
                  </a:lnTo>
                  <a:lnTo>
                    <a:pt x="1449" y="101"/>
                  </a:lnTo>
                  <a:lnTo>
                    <a:pt x="1412" y="124"/>
                  </a:lnTo>
                  <a:lnTo>
                    <a:pt x="1376" y="147"/>
                  </a:lnTo>
                  <a:lnTo>
                    <a:pt x="1306" y="199"/>
                  </a:lnTo>
                  <a:lnTo>
                    <a:pt x="1235" y="250"/>
                  </a:lnTo>
                  <a:lnTo>
                    <a:pt x="1166" y="303"/>
                  </a:lnTo>
                  <a:lnTo>
                    <a:pt x="1131" y="328"/>
                  </a:lnTo>
                  <a:lnTo>
                    <a:pt x="1095" y="351"/>
                  </a:lnTo>
                  <a:lnTo>
                    <a:pt x="1095" y="351"/>
                  </a:lnTo>
                  <a:lnTo>
                    <a:pt x="1047" y="380"/>
                  </a:lnTo>
                  <a:lnTo>
                    <a:pt x="999" y="409"/>
                  </a:lnTo>
                  <a:lnTo>
                    <a:pt x="948" y="435"/>
                  </a:lnTo>
                  <a:lnTo>
                    <a:pt x="898" y="458"/>
                  </a:lnTo>
                  <a:lnTo>
                    <a:pt x="845" y="481"/>
                  </a:lnTo>
                  <a:lnTo>
                    <a:pt x="792" y="501"/>
                  </a:lnTo>
                  <a:lnTo>
                    <a:pt x="739" y="518"/>
                  </a:lnTo>
                  <a:lnTo>
                    <a:pt x="685" y="534"/>
                  </a:lnTo>
                  <a:lnTo>
                    <a:pt x="685" y="534"/>
                  </a:lnTo>
                  <a:lnTo>
                    <a:pt x="628" y="548"/>
                  </a:lnTo>
                  <a:lnTo>
                    <a:pt x="569" y="561"/>
                  </a:lnTo>
                  <a:lnTo>
                    <a:pt x="511" y="574"/>
                  </a:lnTo>
                  <a:lnTo>
                    <a:pt x="453" y="589"/>
                  </a:lnTo>
                  <a:lnTo>
                    <a:pt x="397" y="605"/>
                  </a:lnTo>
                  <a:lnTo>
                    <a:pt x="369" y="615"/>
                  </a:lnTo>
                  <a:lnTo>
                    <a:pt x="342" y="627"/>
                  </a:lnTo>
                  <a:lnTo>
                    <a:pt x="316" y="639"/>
                  </a:lnTo>
                  <a:lnTo>
                    <a:pt x="289" y="652"/>
                  </a:lnTo>
                  <a:lnTo>
                    <a:pt x="265" y="667"/>
                  </a:lnTo>
                  <a:lnTo>
                    <a:pt x="240" y="683"/>
                  </a:lnTo>
                  <a:lnTo>
                    <a:pt x="240" y="683"/>
                  </a:lnTo>
                  <a:lnTo>
                    <a:pt x="220" y="700"/>
                  </a:lnTo>
                  <a:lnTo>
                    <a:pt x="200" y="716"/>
                  </a:lnTo>
                  <a:lnTo>
                    <a:pt x="182" y="735"/>
                  </a:lnTo>
                  <a:lnTo>
                    <a:pt x="164" y="754"/>
                  </a:lnTo>
                  <a:lnTo>
                    <a:pt x="147" y="774"/>
                  </a:lnTo>
                  <a:lnTo>
                    <a:pt x="132" y="794"/>
                  </a:lnTo>
                  <a:lnTo>
                    <a:pt x="117" y="816"/>
                  </a:lnTo>
                  <a:lnTo>
                    <a:pt x="104" y="837"/>
                  </a:lnTo>
                  <a:lnTo>
                    <a:pt x="91" y="860"/>
                  </a:lnTo>
                  <a:lnTo>
                    <a:pt x="79" y="883"/>
                  </a:lnTo>
                  <a:lnTo>
                    <a:pt x="58" y="931"/>
                  </a:lnTo>
                  <a:lnTo>
                    <a:pt x="41" y="981"/>
                  </a:lnTo>
                  <a:lnTo>
                    <a:pt x="26" y="1031"/>
                  </a:lnTo>
                  <a:lnTo>
                    <a:pt x="26" y="1031"/>
                  </a:lnTo>
                  <a:lnTo>
                    <a:pt x="18" y="1062"/>
                  </a:lnTo>
                  <a:lnTo>
                    <a:pt x="13" y="1094"/>
                  </a:lnTo>
                  <a:lnTo>
                    <a:pt x="8" y="1125"/>
                  </a:lnTo>
                  <a:lnTo>
                    <a:pt x="3" y="1156"/>
                  </a:lnTo>
                  <a:lnTo>
                    <a:pt x="2" y="1188"/>
                  </a:lnTo>
                  <a:lnTo>
                    <a:pt x="0" y="1219"/>
                  </a:lnTo>
                  <a:lnTo>
                    <a:pt x="0" y="1252"/>
                  </a:lnTo>
                  <a:lnTo>
                    <a:pt x="0" y="1284"/>
                  </a:lnTo>
                  <a:lnTo>
                    <a:pt x="3" y="1315"/>
                  </a:lnTo>
                  <a:lnTo>
                    <a:pt x="7" y="1347"/>
                  </a:lnTo>
                  <a:lnTo>
                    <a:pt x="12" y="1378"/>
                  </a:lnTo>
                  <a:lnTo>
                    <a:pt x="18" y="1408"/>
                  </a:lnTo>
                  <a:lnTo>
                    <a:pt x="26" y="1439"/>
                  </a:lnTo>
                  <a:lnTo>
                    <a:pt x="36" y="1469"/>
                  </a:lnTo>
                  <a:lnTo>
                    <a:pt x="48" y="1499"/>
                  </a:lnTo>
                  <a:lnTo>
                    <a:pt x="60" y="1527"/>
                  </a:lnTo>
                  <a:lnTo>
                    <a:pt x="60" y="1527"/>
                  </a:lnTo>
                  <a:lnTo>
                    <a:pt x="74" y="1558"/>
                  </a:lnTo>
                  <a:lnTo>
                    <a:pt x="91" y="1588"/>
                  </a:lnTo>
                  <a:lnTo>
                    <a:pt x="109" y="1616"/>
                  </a:lnTo>
                  <a:lnTo>
                    <a:pt x="129" y="1643"/>
                  </a:lnTo>
                  <a:lnTo>
                    <a:pt x="150" y="1671"/>
                  </a:lnTo>
                  <a:lnTo>
                    <a:pt x="172" y="1696"/>
                  </a:lnTo>
                  <a:lnTo>
                    <a:pt x="195" y="1720"/>
                  </a:lnTo>
                  <a:lnTo>
                    <a:pt x="218" y="1745"/>
                  </a:lnTo>
                  <a:lnTo>
                    <a:pt x="243" y="1768"/>
                  </a:lnTo>
                  <a:lnTo>
                    <a:pt x="270" y="1790"/>
                  </a:lnTo>
                  <a:lnTo>
                    <a:pt x="296" y="1811"/>
                  </a:lnTo>
                  <a:lnTo>
                    <a:pt x="324" y="1833"/>
                  </a:lnTo>
                  <a:lnTo>
                    <a:pt x="379" y="1873"/>
                  </a:lnTo>
                  <a:lnTo>
                    <a:pt x="437" y="1909"/>
                  </a:lnTo>
                  <a:lnTo>
                    <a:pt x="437" y="1909"/>
                  </a:lnTo>
                  <a:lnTo>
                    <a:pt x="486" y="1939"/>
                  </a:lnTo>
                  <a:lnTo>
                    <a:pt x="537" y="1965"/>
                  </a:lnTo>
                  <a:lnTo>
                    <a:pt x="589" y="1992"/>
                  </a:lnTo>
                  <a:lnTo>
                    <a:pt x="640" y="2015"/>
                  </a:lnTo>
                  <a:lnTo>
                    <a:pt x="693" y="2036"/>
                  </a:lnTo>
                  <a:lnTo>
                    <a:pt x="747" y="2056"/>
                  </a:lnTo>
                  <a:lnTo>
                    <a:pt x="802" y="2075"/>
                  </a:lnTo>
                  <a:lnTo>
                    <a:pt x="857" y="2089"/>
                  </a:lnTo>
                  <a:lnTo>
                    <a:pt x="913" y="2103"/>
                  </a:lnTo>
                  <a:lnTo>
                    <a:pt x="969" y="2113"/>
                  </a:lnTo>
                  <a:lnTo>
                    <a:pt x="1025" y="2119"/>
                  </a:lnTo>
                  <a:lnTo>
                    <a:pt x="1082" y="2124"/>
                  </a:lnTo>
                  <a:lnTo>
                    <a:pt x="1138" y="2126"/>
                  </a:lnTo>
                  <a:lnTo>
                    <a:pt x="1194" y="2126"/>
                  </a:lnTo>
                  <a:lnTo>
                    <a:pt x="1250" y="2121"/>
                  </a:lnTo>
                  <a:lnTo>
                    <a:pt x="1308" y="2113"/>
                  </a:lnTo>
                  <a:lnTo>
                    <a:pt x="1308" y="2113"/>
                  </a:lnTo>
                  <a:lnTo>
                    <a:pt x="1340" y="2108"/>
                  </a:lnTo>
                  <a:lnTo>
                    <a:pt x="1373" y="2101"/>
                  </a:lnTo>
                  <a:lnTo>
                    <a:pt x="1404" y="2093"/>
                  </a:lnTo>
                  <a:lnTo>
                    <a:pt x="1435" y="2083"/>
                  </a:lnTo>
                  <a:lnTo>
                    <a:pt x="1498" y="2063"/>
                  </a:lnTo>
                  <a:lnTo>
                    <a:pt x="1559" y="2038"/>
                  </a:lnTo>
                  <a:lnTo>
                    <a:pt x="1619" y="2010"/>
                  </a:lnTo>
                  <a:lnTo>
                    <a:pt x="1679" y="1980"/>
                  </a:lnTo>
                  <a:lnTo>
                    <a:pt x="1735" y="1945"/>
                  </a:lnTo>
                  <a:lnTo>
                    <a:pt x="1791" y="1909"/>
                  </a:lnTo>
                  <a:lnTo>
                    <a:pt x="1791" y="1909"/>
                  </a:lnTo>
                  <a:lnTo>
                    <a:pt x="1841" y="1873"/>
                  </a:lnTo>
                  <a:lnTo>
                    <a:pt x="1890" y="1835"/>
                  </a:lnTo>
                  <a:lnTo>
                    <a:pt x="1937" y="1795"/>
                  </a:lnTo>
                  <a:lnTo>
                    <a:pt x="1983" y="1754"/>
                  </a:lnTo>
                  <a:lnTo>
                    <a:pt x="2027" y="1709"/>
                  </a:lnTo>
                  <a:lnTo>
                    <a:pt x="2069" y="1664"/>
                  </a:lnTo>
                  <a:lnTo>
                    <a:pt x="2110" y="1618"/>
                  </a:lnTo>
                  <a:lnTo>
                    <a:pt x="2148" y="1568"/>
                  </a:lnTo>
                  <a:lnTo>
                    <a:pt x="2186" y="1519"/>
                  </a:lnTo>
                  <a:lnTo>
                    <a:pt x="2221" y="1467"/>
                  </a:lnTo>
                  <a:lnTo>
                    <a:pt x="2256" y="1416"/>
                  </a:lnTo>
                  <a:lnTo>
                    <a:pt x="2287" y="1363"/>
                  </a:lnTo>
                  <a:lnTo>
                    <a:pt x="2317" y="1309"/>
                  </a:lnTo>
                  <a:lnTo>
                    <a:pt x="2345" y="1252"/>
                  </a:lnTo>
                  <a:lnTo>
                    <a:pt x="2371" y="1196"/>
                  </a:lnTo>
                  <a:lnTo>
                    <a:pt x="2396" y="1140"/>
                  </a:lnTo>
                  <a:lnTo>
                    <a:pt x="2396" y="1140"/>
                  </a:lnTo>
                  <a:lnTo>
                    <a:pt x="2416" y="1087"/>
                  </a:lnTo>
                  <a:lnTo>
                    <a:pt x="2438" y="1032"/>
                  </a:lnTo>
                  <a:lnTo>
                    <a:pt x="2457" y="976"/>
                  </a:lnTo>
                  <a:lnTo>
                    <a:pt x="2476" y="918"/>
                  </a:lnTo>
                  <a:lnTo>
                    <a:pt x="2491" y="860"/>
                  </a:lnTo>
                  <a:lnTo>
                    <a:pt x="2497" y="832"/>
                  </a:lnTo>
                  <a:lnTo>
                    <a:pt x="2502" y="802"/>
                  </a:lnTo>
                  <a:lnTo>
                    <a:pt x="2507" y="774"/>
                  </a:lnTo>
                  <a:lnTo>
                    <a:pt x="2510" y="744"/>
                  </a:lnTo>
                  <a:lnTo>
                    <a:pt x="2512" y="716"/>
                  </a:lnTo>
                  <a:lnTo>
                    <a:pt x="2512" y="688"/>
                  </a:lnTo>
                  <a:lnTo>
                    <a:pt x="2512" y="688"/>
                  </a:lnTo>
                  <a:lnTo>
                    <a:pt x="2510" y="663"/>
                  </a:lnTo>
                  <a:lnTo>
                    <a:pt x="2507" y="639"/>
                  </a:lnTo>
                  <a:lnTo>
                    <a:pt x="2504" y="612"/>
                  </a:lnTo>
                  <a:lnTo>
                    <a:pt x="2497" y="586"/>
                  </a:lnTo>
                  <a:lnTo>
                    <a:pt x="2491" y="561"/>
                  </a:lnTo>
                  <a:lnTo>
                    <a:pt x="2484" y="534"/>
                  </a:lnTo>
                  <a:lnTo>
                    <a:pt x="2476" y="510"/>
                  </a:lnTo>
                  <a:lnTo>
                    <a:pt x="2466" y="483"/>
                  </a:lnTo>
                  <a:lnTo>
                    <a:pt x="2444" y="435"/>
                  </a:lnTo>
                  <a:lnTo>
                    <a:pt x="2419" y="387"/>
                  </a:lnTo>
                  <a:lnTo>
                    <a:pt x="2393" y="342"/>
                  </a:lnTo>
                  <a:lnTo>
                    <a:pt x="2363" y="299"/>
                  </a:lnTo>
                  <a:lnTo>
                    <a:pt x="2363" y="299"/>
                  </a:lnTo>
                  <a:lnTo>
                    <a:pt x="2343" y="275"/>
                  </a:lnTo>
                  <a:lnTo>
                    <a:pt x="2322" y="250"/>
                  </a:lnTo>
                  <a:lnTo>
                    <a:pt x="2300" y="227"/>
                  </a:lnTo>
                  <a:lnTo>
                    <a:pt x="2277" y="203"/>
                  </a:lnTo>
                  <a:lnTo>
                    <a:pt x="2254" y="182"/>
                  </a:lnTo>
                  <a:lnTo>
                    <a:pt x="2228" y="160"/>
                  </a:lnTo>
                  <a:lnTo>
                    <a:pt x="2203" y="141"/>
                  </a:lnTo>
                  <a:lnTo>
                    <a:pt x="2176" y="122"/>
                  </a:lnTo>
                  <a:lnTo>
                    <a:pt x="2148" y="106"/>
                  </a:lnTo>
                  <a:lnTo>
                    <a:pt x="2120" y="89"/>
                  </a:lnTo>
                  <a:lnTo>
                    <a:pt x="2092" y="74"/>
                  </a:lnTo>
                  <a:lnTo>
                    <a:pt x="2062" y="60"/>
                  </a:lnTo>
                  <a:lnTo>
                    <a:pt x="2032" y="48"/>
                  </a:lnTo>
                  <a:lnTo>
                    <a:pt x="2003" y="36"/>
                  </a:lnTo>
                  <a:lnTo>
                    <a:pt x="1971" y="26"/>
                  </a:lnTo>
                  <a:lnTo>
                    <a:pt x="194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7" name="Freeform 7"/>
            <p:cNvSpPr>
              <a:spLocks noEditPoints="1"/>
            </p:cNvSpPr>
            <p:nvPr/>
          </p:nvSpPr>
          <p:spPr bwMode="auto">
            <a:xfrm>
              <a:off x="1624" y="408"/>
              <a:ext cx="2512" cy="2126"/>
            </a:xfrm>
            <a:custGeom>
              <a:avLst/>
              <a:gdLst>
                <a:gd name="T0" fmla="*/ 595 w 2512"/>
                <a:gd name="T1" fmla="*/ 1586 h 2126"/>
                <a:gd name="T2" fmla="*/ 509 w 2512"/>
                <a:gd name="T3" fmla="*/ 1744 h 2126"/>
                <a:gd name="T4" fmla="*/ 602 w 2512"/>
                <a:gd name="T5" fmla="*/ 1694 h 2126"/>
                <a:gd name="T6" fmla="*/ 499 w 2512"/>
                <a:gd name="T7" fmla="*/ 1802 h 2126"/>
                <a:gd name="T8" fmla="*/ 544 w 2512"/>
                <a:gd name="T9" fmla="*/ 1828 h 2126"/>
                <a:gd name="T10" fmla="*/ 496 w 2512"/>
                <a:gd name="T11" fmla="*/ 1919 h 2126"/>
                <a:gd name="T12" fmla="*/ 579 w 2512"/>
                <a:gd name="T13" fmla="*/ 1987 h 2126"/>
                <a:gd name="T14" fmla="*/ 757 w 2512"/>
                <a:gd name="T15" fmla="*/ 1955 h 2126"/>
                <a:gd name="T16" fmla="*/ 630 w 2512"/>
                <a:gd name="T17" fmla="*/ 1754 h 2126"/>
                <a:gd name="T18" fmla="*/ 632 w 2512"/>
                <a:gd name="T19" fmla="*/ 1582 h 2126"/>
                <a:gd name="T20" fmla="*/ 410 w 2512"/>
                <a:gd name="T21" fmla="*/ 1623 h 2126"/>
                <a:gd name="T22" fmla="*/ 427 w 2512"/>
                <a:gd name="T23" fmla="*/ 1836 h 2126"/>
                <a:gd name="T24" fmla="*/ 458 w 2512"/>
                <a:gd name="T25" fmla="*/ 1883 h 2126"/>
                <a:gd name="T26" fmla="*/ 438 w 2512"/>
                <a:gd name="T27" fmla="*/ 1709 h 2126"/>
                <a:gd name="T28" fmla="*/ 499 w 2512"/>
                <a:gd name="T29" fmla="*/ 1777 h 2126"/>
                <a:gd name="T30" fmla="*/ 524 w 2512"/>
                <a:gd name="T31" fmla="*/ 1578 h 2126"/>
                <a:gd name="T32" fmla="*/ 595 w 2512"/>
                <a:gd name="T33" fmla="*/ 1469 h 2126"/>
                <a:gd name="T34" fmla="*/ 557 w 2512"/>
                <a:gd name="T35" fmla="*/ 1552 h 2126"/>
                <a:gd name="T36" fmla="*/ 618 w 2512"/>
                <a:gd name="T37" fmla="*/ 1413 h 2126"/>
                <a:gd name="T38" fmla="*/ 372 w 2512"/>
                <a:gd name="T39" fmla="*/ 1219 h 2126"/>
                <a:gd name="T40" fmla="*/ 365 w 2512"/>
                <a:gd name="T41" fmla="*/ 1186 h 2126"/>
                <a:gd name="T42" fmla="*/ 389 w 2512"/>
                <a:gd name="T43" fmla="*/ 1249 h 2126"/>
                <a:gd name="T44" fmla="*/ 377 w 2512"/>
                <a:gd name="T45" fmla="*/ 1560 h 2126"/>
                <a:gd name="T46" fmla="*/ 476 w 2512"/>
                <a:gd name="T47" fmla="*/ 1418 h 2126"/>
                <a:gd name="T48" fmla="*/ 526 w 2512"/>
                <a:gd name="T49" fmla="*/ 1466 h 2126"/>
                <a:gd name="T50" fmla="*/ 554 w 2512"/>
                <a:gd name="T51" fmla="*/ 1529 h 2126"/>
                <a:gd name="T52" fmla="*/ 562 w 2512"/>
                <a:gd name="T53" fmla="*/ 1403 h 2126"/>
                <a:gd name="T54" fmla="*/ 544 w 2512"/>
                <a:gd name="T55" fmla="*/ 1232 h 2126"/>
                <a:gd name="T56" fmla="*/ 1225 w 2512"/>
                <a:gd name="T57" fmla="*/ 1290 h 2126"/>
                <a:gd name="T58" fmla="*/ 1139 w 2512"/>
                <a:gd name="T59" fmla="*/ 1348 h 2126"/>
                <a:gd name="T60" fmla="*/ 1048 w 2512"/>
                <a:gd name="T61" fmla="*/ 1578 h 2126"/>
                <a:gd name="T62" fmla="*/ 1073 w 2512"/>
                <a:gd name="T63" fmla="*/ 1759 h 2126"/>
                <a:gd name="T64" fmla="*/ 1111 w 2512"/>
                <a:gd name="T65" fmla="*/ 2126 h 2126"/>
                <a:gd name="T66" fmla="*/ 1435 w 2512"/>
                <a:gd name="T67" fmla="*/ 2083 h 2126"/>
                <a:gd name="T68" fmla="*/ 1922 w 2512"/>
                <a:gd name="T69" fmla="*/ 1808 h 2126"/>
                <a:gd name="T70" fmla="*/ 1968 w 2512"/>
                <a:gd name="T71" fmla="*/ 1716 h 2126"/>
                <a:gd name="T72" fmla="*/ 1872 w 2512"/>
                <a:gd name="T73" fmla="*/ 1653 h 2126"/>
                <a:gd name="T74" fmla="*/ 1692 w 2512"/>
                <a:gd name="T75" fmla="*/ 1446 h 2126"/>
                <a:gd name="T76" fmla="*/ 1903 w 2512"/>
                <a:gd name="T77" fmla="*/ 1229 h 2126"/>
                <a:gd name="T78" fmla="*/ 2307 w 2512"/>
                <a:gd name="T79" fmla="*/ 1165 h 2126"/>
                <a:gd name="T80" fmla="*/ 200 w 2512"/>
                <a:gd name="T81" fmla="*/ 716 h 2126"/>
                <a:gd name="T82" fmla="*/ 26 w 2512"/>
                <a:gd name="T83" fmla="*/ 1031 h 2126"/>
                <a:gd name="T84" fmla="*/ 23 w 2512"/>
                <a:gd name="T85" fmla="*/ 1423 h 2126"/>
                <a:gd name="T86" fmla="*/ 258 w 2512"/>
                <a:gd name="T87" fmla="*/ 1782 h 2126"/>
                <a:gd name="T88" fmla="*/ 418 w 2512"/>
                <a:gd name="T89" fmla="*/ 1851 h 2126"/>
                <a:gd name="T90" fmla="*/ 298 w 2512"/>
                <a:gd name="T91" fmla="*/ 1729 h 2126"/>
                <a:gd name="T92" fmla="*/ 374 w 2512"/>
                <a:gd name="T93" fmla="*/ 1706 h 2126"/>
                <a:gd name="T94" fmla="*/ 370 w 2512"/>
                <a:gd name="T95" fmla="*/ 1583 h 2126"/>
                <a:gd name="T96" fmla="*/ 243 w 2512"/>
                <a:gd name="T97" fmla="*/ 1436 h 2126"/>
                <a:gd name="T98" fmla="*/ 347 w 2512"/>
                <a:gd name="T99" fmla="*/ 1466 h 2126"/>
                <a:gd name="T100" fmla="*/ 395 w 2512"/>
                <a:gd name="T101" fmla="*/ 1309 h 2126"/>
                <a:gd name="T102" fmla="*/ 241 w 2512"/>
                <a:gd name="T103" fmla="*/ 1186 h 2126"/>
                <a:gd name="T104" fmla="*/ 198 w 2512"/>
                <a:gd name="T105" fmla="*/ 983 h 2126"/>
                <a:gd name="T106" fmla="*/ 165 w 2512"/>
                <a:gd name="T107" fmla="*/ 859 h 2126"/>
                <a:gd name="T108" fmla="*/ 2289 w 2512"/>
                <a:gd name="T109" fmla="*/ 1065 h 2126"/>
                <a:gd name="T110" fmla="*/ 2302 w 2512"/>
                <a:gd name="T111" fmla="*/ 1211 h 2126"/>
                <a:gd name="T112" fmla="*/ 2295 w 2512"/>
                <a:gd name="T113" fmla="*/ 1347 h 2126"/>
                <a:gd name="T114" fmla="*/ 2500 w 2512"/>
                <a:gd name="T115" fmla="*/ 814 h 2126"/>
                <a:gd name="T116" fmla="*/ 2497 w 2512"/>
                <a:gd name="T117" fmla="*/ 586 h 2126"/>
                <a:gd name="T118" fmla="*/ 2327 w 2512"/>
                <a:gd name="T119" fmla="*/ 255 h 2126"/>
                <a:gd name="T120" fmla="*/ 1616 w 2512"/>
                <a:gd name="T121" fmla="*/ 25 h 2126"/>
                <a:gd name="T122" fmla="*/ 2082 w 2512"/>
                <a:gd name="T123" fmla="*/ 6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12" h="2126">
                  <a:moveTo>
                    <a:pt x="632" y="1573"/>
                  </a:moveTo>
                  <a:lnTo>
                    <a:pt x="632" y="1573"/>
                  </a:lnTo>
                  <a:lnTo>
                    <a:pt x="635" y="1575"/>
                  </a:lnTo>
                  <a:lnTo>
                    <a:pt x="635" y="1575"/>
                  </a:lnTo>
                  <a:lnTo>
                    <a:pt x="635" y="1575"/>
                  </a:lnTo>
                  <a:lnTo>
                    <a:pt x="635" y="1575"/>
                  </a:lnTo>
                  <a:lnTo>
                    <a:pt x="632" y="1573"/>
                  </a:lnTo>
                  <a:close/>
                  <a:moveTo>
                    <a:pt x="617" y="1570"/>
                  </a:moveTo>
                  <a:lnTo>
                    <a:pt x="617" y="1570"/>
                  </a:lnTo>
                  <a:lnTo>
                    <a:pt x="607" y="1580"/>
                  </a:lnTo>
                  <a:lnTo>
                    <a:pt x="595" y="1586"/>
                  </a:lnTo>
                  <a:lnTo>
                    <a:pt x="595" y="1586"/>
                  </a:lnTo>
                  <a:lnTo>
                    <a:pt x="557" y="1603"/>
                  </a:lnTo>
                  <a:lnTo>
                    <a:pt x="518" y="1615"/>
                  </a:lnTo>
                  <a:lnTo>
                    <a:pt x="518" y="1615"/>
                  </a:lnTo>
                  <a:lnTo>
                    <a:pt x="513" y="1633"/>
                  </a:lnTo>
                  <a:lnTo>
                    <a:pt x="511" y="1653"/>
                  </a:lnTo>
                  <a:lnTo>
                    <a:pt x="511" y="1696"/>
                  </a:lnTo>
                  <a:lnTo>
                    <a:pt x="511" y="1696"/>
                  </a:lnTo>
                  <a:lnTo>
                    <a:pt x="511" y="1719"/>
                  </a:lnTo>
                  <a:lnTo>
                    <a:pt x="509" y="1744"/>
                  </a:lnTo>
                  <a:lnTo>
                    <a:pt x="509" y="1744"/>
                  </a:lnTo>
                  <a:lnTo>
                    <a:pt x="514" y="1737"/>
                  </a:lnTo>
                  <a:lnTo>
                    <a:pt x="521" y="1727"/>
                  </a:lnTo>
                  <a:lnTo>
                    <a:pt x="531" y="1717"/>
                  </a:lnTo>
                  <a:lnTo>
                    <a:pt x="544" y="1707"/>
                  </a:lnTo>
                  <a:lnTo>
                    <a:pt x="544" y="1707"/>
                  </a:lnTo>
                  <a:lnTo>
                    <a:pt x="587" y="1679"/>
                  </a:lnTo>
                  <a:lnTo>
                    <a:pt x="602" y="1669"/>
                  </a:lnTo>
                  <a:lnTo>
                    <a:pt x="602" y="1669"/>
                  </a:lnTo>
                  <a:lnTo>
                    <a:pt x="602" y="1679"/>
                  </a:lnTo>
                  <a:lnTo>
                    <a:pt x="602" y="1679"/>
                  </a:lnTo>
                  <a:lnTo>
                    <a:pt x="602" y="1694"/>
                  </a:lnTo>
                  <a:lnTo>
                    <a:pt x="597" y="1712"/>
                  </a:lnTo>
                  <a:lnTo>
                    <a:pt x="594" y="1720"/>
                  </a:lnTo>
                  <a:lnTo>
                    <a:pt x="590" y="1729"/>
                  </a:lnTo>
                  <a:lnTo>
                    <a:pt x="584" y="1737"/>
                  </a:lnTo>
                  <a:lnTo>
                    <a:pt x="575" y="1745"/>
                  </a:lnTo>
                  <a:lnTo>
                    <a:pt x="575" y="1745"/>
                  </a:lnTo>
                  <a:lnTo>
                    <a:pt x="541" y="1768"/>
                  </a:lnTo>
                  <a:lnTo>
                    <a:pt x="503" y="1788"/>
                  </a:lnTo>
                  <a:lnTo>
                    <a:pt x="503" y="1788"/>
                  </a:lnTo>
                  <a:lnTo>
                    <a:pt x="499" y="1802"/>
                  </a:lnTo>
                  <a:lnTo>
                    <a:pt x="499" y="1802"/>
                  </a:lnTo>
                  <a:lnTo>
                    <a:pt x="491" y="1826"/>
                  </a:lnTo>
                  <a:lnTo>
                    <a:pt x="483" y="1848"/>
                  </a:lnTo>
                  <a:lnTo>
                    <a:pt x="465" y="1886"/>
                  </a:lnTo>
                  <a:lnTo>
                    <a:pt x="465" y="1886"/>
                  </a:lnTo>
                  <a:lnTo>
                    <a:pt x="463" y="1886"/>
                  </a:lnTo>
                  <a:lnTo>
                    <a:pt x="463" y="1886"/>
                  </a:lnTo>
                  <a:lnTo>
                    <a:pt x="473" y="1878"/>
                  </a:lnTo>
                  <a:lnTo>
                    <a:pt x="486" y="1866"/>
                  </a:lnTo>
                  <a:lnTo>
                    <a:pt x="486" y="1866"/>
                  </a:lnTo>
                  <a:lnTo>
                    <a:pt x="528" y="1838"/>
                  </a:lnTo>
                  <a:lnTo>
                    <a:pt x="544" y="1828"/>
                  </a:lnTo>
                  <a:lnTo>
                    <a:pt x="544" y="1828"/>
                  </a:lnTo>
                  <a:lnTo>
                    <a:pt x="544" y="1840"/>
                  </a:lnTo>
                  <a:lnTo>
                    <a:pt x="544" y="1840"/>
                  </a:lnTo>
                  <a:lnTo>
                    <a:pt x="542" y="1854"/>
                  </a:lnTo>
                  <a:lnTo>
                    <a:pt x="539" y="1871"/>
                  </a:lnTo>
                  <a:lnTo>
                    <a:pt x="536" y="1881"/>
                  </a:lnTo>
                  <a:lnTo>
                    <a:pt x="531" y="1889"/>
                  </a:lnTo>
                  <a:lnTo>
                    <a:pt x="524" y="1898"/>
                  </a:lnTo>
                  <a:lnTo>
                    <a:pt x="518" y="1906"/>
                  </a:lnTo>
                  <a:lnTo>
                    <a:pt x="518" y="1906"/>
                  </a:lnTo>
                  <a:lnTo>
                    <a:pt x="496" y="1919"/>
                  </a:lnTo>
                  <a:lnTo>
                    <a:pt x="476" y="1932"/>
                  </a:lnTo>
                  <a:lnTo>
                    <a:pt x="476" y="1932"/>
                  </a:lnTo>
                  <a:lnTo>
                    <a:pt x="499" y="1945"/>
                  </a:lnTo>
                  <a:lnTo>
                    <a:pt x="499" y="1945"/>
                  </a:lnTo>
                  <a:lnTo>
                    <a:pt x="519" y="1922"/>
                  </a:lnTo>
                  <a:lnTo>
                    <a:pt x="519" y="1922"/>
                  </a:lnTo>
                  <a:lnTo>
                    <a:pt x="523" y="1934"/>
                  </a:lnTo>
                  <a:lnTo>
                    <a:pt x="526" y="1945"/>
                  </a:lnTo>
                  <a:lnTo>
                    <a:pt x="526" y="1960"/>
                  </a:lnTo>
                  <a:lnTo>
                    <a:pt x="526" y="1960"/>
                  </a:lnTo>
                  <a:lnTo>
                    <a:pt x="579" y="1987"/>
                  </a:lnTo>
                  <a:lnTo>
                    <a:pt x="632" y="2012"/>
                  </a:lnTo>
                  <a:lnTo>
                    <a:pt x="686" y="2033"/>
                  </a:lnTo>
                  <a:lnTo>
                    <a:pt x="741" y="2055"/>
                  </a:lnTo>
                  <a:lnTo>
                    <a:pt x="741" y="2055"/>
                  </a:lnTo>
                  <a:lnTo>
                    <a:pt x="759" y="2012"/>
                  </a:lnTo>
                  <a:lnTo>
                    <a:pt x="759" y="2012"/>
                  </a:lnTo>
                  <a:lnTo>
                    <a:pt x="762" y="2000"/>
                  </a:lnTo>
                  <a:lnTo>
                    <a:pt x="764" y="1990"/>
                  </a:lnTo>
                  <a:lnTo>
                    <a:pt x="764" y="1979"/>
                  </a:lnTo>
                  <a:lnTo>
                    <a:pt x="761" y="1967"/>
                  </a:lnTo>
                  <a:lnTo>
                    <a:pt x="757" y="1955"/>
                  </a:lnTo>
                  <a:lnTo>
                    <a:pt x="752" y="1944"/>
                  </a:lnTo>
                  <a:lnTo>
                    <a:pt x="741" y="1922"/>
                  </a:lnTo>
                  <a:lnTo>
                    <a:pt x="726" y="1901"/>
                  </a:lnTo>
                  <a:lnTo>
                    <a:pt x="709" y="1881"/>
                  </a:lnTo>
                  <a:lnTo>
                    <a:pt x="680" y="1846"/>
                  </a:lnTo>
                  <a:lnTo>
                    <a:pt x="680" y="1846"/>
                  </a:lnTo>
                  <a:lnTo>
                    <a:pt x="668" y="1828"/>
                  </a:lnTo>
                  <a:lnTo>
                    <a:pt x="657" y="1811"/>
                  </a:lnTo>
                  <a:lnTo>
                    <a:pt x="647" y="1793"/>
                  </a:lnTo>
                  <a:lnTo>
                    <a:pt x="638" y="1773"/>
                  </a:lnTo>
                  <a:lnTo>
                    <a:pt x="630" y="1754"/>
                  </a:lnTo>
                  <a:lnTo>
                    <a:pt x="625" y="1734"/>
                  </a:lnTo>
                  <a:lnTo>
                    <a:pt x="620" y="1714"/>
                  </a:lnTo>
                  <a:lnTo>
                    <a:pt x="618" y="1692"/>
                  </a:lnTo>
                  <a:lnTo>
                    <a:pt x="618" y="1692"/>
                  </a:lnTo>
                  <a:lnTo>
                    <a:pt x="617" y="1669"/>
                  </a:lnTo>
                  <a:lnTo>
                    <a:pt x="617" y="1648"/>
                  </a:lnTo>
                  <a:lnTo>
                    <a:pt x="620" y="1625"/>
                  </a:lnTo>
                  <a:lnTo>
                    <a:pt x="625" y="1603"/>
                  </a:lnTo>
                  <a:lnTo>
                    <a:pt x="625" y="1603"/>
                  </a:lnTo>
                  <a:lnTo>
                    <a:pt x="632" y="1582"/>
                  </a:lnTo>
                  <a:lnTo>
                    <a:pt x="632" y="1582"/>
                  </a:lnTo>
                  <a:lnTo>
                    <a:pt x="617" y="1570"/>
                  </a:lnTo>
                  <a:close/>
                  <a:moveTo>
                    <a:pt x="490" y="1499"/>
                  </a:moveTo>
                  <a:lnTo>
                    <a:pt x="490" y="1499"/>
                  </a:lnTo>
                  <a:lnTo>
                    <a:pt x="488" y="1510"/>
                  </a:lnTo>
                  <a:lnTo>
                    <a:pt x="485" y="1522"/>
                  </a:lnTo>
                  <a:lnTo>
                    <a:pt x="480" y="1534"/>
                  </a:lnTo>
                  <a:lnTo>
                    <a:pt x="473" y="1545"/>
                  </a:lnTo>
                  <a:lnTo>
                    <a:pt x="473" y="1545"/>
                  </a:lnTo>
                  <a:lnTo>
                    <a:pt x="453" y="1572"/>
                  </a:lnTo>
                  <a:lnTo>
                    <a:pt x="432" y="1598"/>
                  </a:lnTo>
                  <a:lnTo>
                    <a:pt x="410" y="1623"/>
                  </a:lnTo>
                  <a:lnTo>
                    <a:pt x="387" y="1646"/>
                  </a:lnTo>
                  <a:lnTo>
                    <a:pt x="387" y="1646"/>
                  </a:lnTo>
                  <a:lnTo>
                    <a:pt x="397" y="1687"/>
                  </a:lnTo>
                  <a:lnTo>
                    <a:pt x="407" y="1724"/>
                  </a:lnTo>
                  <a:lnTo>
                    <a:pt x="407" y="1724"/>
                  </a:lnTo>
                  <a:lnTo>
                    <a:pt x="415" y="1749"/>
                  </a:lnTo>
                  <a:lnTo>
                    <a:pt x="422" y="1773"/>
                  </a:lnTo>
                  <a:lnTo>
                    <a:pt x="425" y="1798"/>
                  </a:lnTo>
                  <a:lnTo>
                    <a:pt x="427" y="1823"/>
                  </a:lnTo>
                  <a:lnTo>
                    <a:pt x="427" y="1823"/>
                  </a:lnTo>
                  <a:lnTo>
                    <a:pt x="427" y="1836"/>
                  </a:lnTo>
                  <a:lnTo>
                    <a:pt x="425" y="1851"/>
                  </a:lnTo>
                  <a:lnTo>
                    <a:pt x="425" y="1851"/>
                  </a:lnTo>
                  <a:lnTo>
                    <a:pt x="415" y="1896"/>
                  </a:lnTo>
                  <a:lnTo>
                    <a:pt x="415" y="1896"/>
                  </a:lnTo>
                  <a:lnTo>
                    <a:pt x="437" y="1909"/>
                  </a:lnTo>
                  <a:lnTo>
                    <a:pt x="437" y="1909"/>
                  </a:lnTo>
                  <a:lnTo>
                    <a:pt x="445" y="1914"/>
                  </a:lnTo>
                  <a:lnTo>
                    <a:pt x="445" y="1914"/>
                  </a:lnTo>
                  <a:lnTo>
                    <a:pt x="451" y="1899"/>
                  </a:lnTo>
                  <a:lnTo>
                    <a:pt x="458" y="1883"/>
                  </a:lnTo>
                  <a:lnTo>
                    <a:pt x="458" y="1883"/>
                  </a:lnTo>
                  <a:lnTo>
                    <a:pt x="471" y="1856"/>
                  </a:lnTo>
                  <a:lnTo>
                    <a:pt x="485" y="1828"/>
                  </a:lnTo>
                  <a:lnTo>
                    <a:pt x="485" y="1828"/>
                  </a:lnTo>
                  <a:lnTo>
                    <a:pt x="461" y="1792"/>
                  </a:lnTo>
                  <a:lnTo>
                    <a:pt x="442" y="1755"/>
                  </a:lnTo>
                  <a:lnTo>
                    <a:pt x="442" y="1755"/>
                  </a:lnTo>
                  <a:lnTo>
                    <a:pt x="437" y="1742"/>
                  </a:lnTo>
                  <a:lnTo>
                    <a:pt x="435" y="1730"/>
                  </a:lnTo>
                  <a:lnTo>
                    <a:pt x="435" y="1730"/>
                  </a:lnTo>
                  <a:lnTo>
                    <a:pt x="437" y="1719"/>
                  </a:lnTo>
                  <a:lnTo>
                    <a:pt x="438" y="1709"/>
                  </a:lnTo>
                  <a:lnTo>
                    <a:pt x="445" y="1692"/>
                  </a:lnTo>
                  <a:lnTo>
                    <a:pt x="450" y="1679"/>
                  </a:lnTo>
                  <a:lnTo>
                    <a:pt x="453" y="1676"/>
                  </a:lnTo>
                  <a:lnTo>
                    <a:pt x="453" y="1676"/>
                  </a:lnTo>
                  <a:lnTo>
                    <a:pt x="463" y="1691"/>
                  </a:lnTo>
                  <a:lnTo>
                    <a:pt x="486" y="1735"/>
                  </a:lnTo>
                  <a:lnTo>
                    <a:pt x="486" y="1735"/>
                  </a:lnTo>
                  <a:lnTo>
                    <a:pt x="491" y="1749"/>
                  </a:lnTo>
                  <a:lnTo>
                    <a:pt x="496" y="1759"/>
                  </a:lnTo>
                  <a:lnTo>
                    <a:pt x="499" y="1777"/>
                  </a:lnTo>
                  <a:lnTo>
                    <a:pt x="499" y="1777"/>
                  </a:lnTo>
                  <a:lnTo>
                    <a:pt x="503" y="1757"/>
                  </a:lnTo>
                  <a:lnTo>
                    <a:pt x="503" y="1735"/>
                  </a:lnTo>
                  <a:lnTo>
                    <a:pt x="504" y="1696"/>
                  </a:lnTo>
                  <a:lnTo>
                    <a:pt x="504" y="1696"/>
                  </a:lnTo>
                  <a:lnTo>
                    <a:pt x="504" y="1669"/>
                  </a:lnTo>
                  <a:lnTo>
                    <a:pt x="506" y="1644"/>
                  </a:lnTo>
                  <a:lnTo>
                    <a:pt x="509" y="1621"/>
                  </a:lnTo>
                  <a:lnTo>
                    <a:pt x="511" y="1611"/>
                  </a:lnTo>
                  <a:lnTo>
                    <a:pt x="514" y="1600"/>
                  </a:lnTo>
                  <a:lnTo>
                    <a:pt x="514" y="1600"/>
                  </a:lnTo>
                  <a:lnTo>
                    <a:pt x="524" y="1578"/>
                  </a:lnTo>
                  <a:lnTo>
                    <a:pt x="536" y="1558"/>
                  </a:lnTo>
                  <a:lnTo>
                    <a:pt x="536" y="1558"/>
                  </a:lnTo>
                  <a:lnTo>
                    <a:pt x="536" y="1555"/>
                  </a:lnTo>
                  <a:lnTo>
                    <a:pt x="536" y="1555"/>
                  </a:lnTo>
                  <a:lnTo>
                    <a:pt x="513" y="1527"/>
                  </a:lnTo>
                  <a:lnTo>
                    <a:pt x="490" y="1499"/>
                  </a:lnTo>
                  <a:close/>
                  <a:moveTo>
                    <a:pt x="660" y="1441"/>
                  </a:moveTo>
                  <a:lnTo>
                    <a:pt x="660" y="1441"/>
                  </a:lnTo>
                  <a:lnTo>
                    <a:pt x="628" y="1456"/>
                  </a:lnTo>
                  <a:lnTo>
                    <a:pt x="595" y="1469"/>
                  </a:lnTo>
                  <a:lnTo>
                    <a:pt x="595" y="1469"/>
                  </a:lnTo>
                  <a:lnTo>
                    <a:pt x="587" y="1487"/>
                  </a:lnTo>
                  <a:lnTo>
                    <a:pt x="579" y="1502"/>
                  </a:lnTo>
                  <a:lnTo>
                    <a:pt x="561" y="1534"/>
                  </a:lnTo>
                  <a:lnTo>
                    <a:pt x="561" y="1534"/>
                  </a:lnTo>
                  <a:lnTo>
                    <a:pt x="544" y="1558"/>
                  </a:lnTo>
                  <a:lnTo>
                    <a:pt x="544" y="1558"/>
                  </a:lnTo>
                  <a:lnTo>
                    <a:pt x="544" y="1558"/>
                  </a:lnTo>
                  <a:lnTo>
                    <a:pt x="544" y="1558"/>
                  </a:lnTo>
                  <a:lnTo>
                    <a:pt x="544" y="1560"/>
                  </a:lnTo>
                  <a:lnTo>
                    <a:pt x="544" y="1560"/>
                  </a:lnTo>
                  <a:lnTo>
                    <a:pt x="557" y="1552"/>
                  </a:lnTo>
                  <a:lnTo>
                    <a:pt x="574" y="1543"/>
                  </a:lnTo>
                  <a:lnTo>
                    <a:pt x="574" y="1543"/>
                  </a:lnTo>
                  <a:lnTo>
                    <a:pt x="623" y="1524"/>
                  </a:lnTo>
                  <a:lnTo>
                    <a:pt x="660" y="1441"/>
                  </a:lnTo>
                  <a:close/>
                  <a:moveTo>
                    <a:pt x="618" y="1413"/>
                  </a:moveTo>
                  <a:lnTo>
                    <a:pt x="618" y="1413"/>
                  </a:lnTo>
                  <a:lnTo>
                    <a:pt x="615" y="1413"/>
                  </a:lnTo>
                  <a:lnTo>
                    <a:pt x="615" y="1413"/>
                  </a:lnTo>
                  <a:lnTo>
                    <a:pt x="614" y="1419"/>
                  </a:lnTo>
                  <a:lnTo>
                    <a:pt x="614" y="1419"/>
                  </a:lnTo>
                  <a:lnTo>
                    <a:pt x="618" y="1413"/>
                  </a:lnTo>
                  <a:close/>
                  <a:moveTo>
                    <a:pt x="359" y="1186"/>
                  </a:moveTo>
                  <a:lnTo>
                    <a:pt x="332" y="1186"/>
                  </a:lnTo>
                  <a:lnTo>
                    <a:pt x="332" y="1186"/>
                  </a:lnTo>
                  <a:lnTo>
                    <a:pt x="346" y="1196"/>
                  </a:lnTo>
                  <a:lnTo>
                    <a:pt x="357" y="1206"/>
                  </a:lnTo>
                  <a:lnTo>
                    <a:pt x="367" y="1216"/>
                  </a:lnTo>
                  <a:lnTo>
                    <a:pt x="374" y="1224"/>
                  </a:lnTo>
                  <a:lnTo>
                    <a:pt x="374" y="1224"/>
                  </a:lnTo>
                  <a:lnTo>
                    <a:pt x="372" y="1219"/>
                  </a:lnTo>
                  <a:lnTo>
                    <a:pt x="372" y="1219"/>
                  </a:lnTo>
                  <a:lnTo>
                    <a:pt x="372" y="1219"/>
                  </a:lnTo>
                  <a:lnTo>
                    <a:pt x="372" y="1219"/>
                  </a:lnTo>
                  <a:lnTo>
                    <a:pt x="370" y="1219"/>
                  </a:lnTo>
                  <a:lnTo>
                    <a:pt x="370" y="1219"/>
                  </a:lnTo>
                  <a:lnTo>
                    <a:pt x="369" y="1218"/>
                  </a:lnTo>
                  <a:lnTo>
                    <a:pt x="369" y="1214"/>
                  </a:lnTo>
                  <a:lnTo>
                    <a:pt x="369" y="1214"/>
                  </a:lnTo>
                  <a:lnTo>
                    <a:pt x="369" y="1213"/>
                  </a:lnTo>
                  <a:lnTo>
                    <a:pt x="369" y="1213"/>
                  </a:lnTo>
                  <a:lnTo>
                    <a:pt x="359" y="1186"/>
                  </a:lnTo>
                  <a:close/>
                  <a:moveTo>
                    <a:pt x="372" y="1186"/>
                  </a:moveTo>
                  <a:lnTo>
                    <a:pt x="365" y="1186"/>
                  </a:lnTo>
                  <a:lnTo>
                    <a:pt x="365" y="1186"/>
                  </a:lnTo>
                  <a:lnTo>
                    <a:pt x="372" y="1201"/>
                  </a:lnTo>
                  <a:lnTo>
                    <a:pt x="372" y="1186"/>
                  </a:lnTo>
                  <a:close/>
                  <a:moveTo>
                    <a:pt x="552" y="1186"/>
                  </a:moveTo>
                  <a:lnTo>
                    <a:pt x="410" y="1186"/>
                  </a:lnTo>
                  <a:lnTo>
                    <a:pt x="410" y="1186"/>
                  </a:lnTo>
                  <a:lnTo>
                    <a:pt x="377" y="1213"/>
                  </a:lnTo>
                  <a:lnTo>
                    <a:pt x="377" y="1213"/>
                  </a:lnTo>
                  <a:lnTo>
                    <a:pt x="377" y="1214"/>
                  </a:lnTo>
                  <a:lnTo>
                    <a:pt x="377" y="1214"/>
                  </a:lnTo>
                  <a:lnTo>
                    <a:pt x="389" y="1249"/>
                  </a:lnTo>
                  <a:lnTo>
                    <a:pt x="400" y="1287"/>
                  </a:lnTo>
                  <a:lnTo>
                    <a:pt x="400" y="1287"/>
                  </a:lnTo>
                  <a:lnTo>
                    <a:pt x="402" y="1307"/>
                  </a:lnTo>
                  <a:lnTo>
                    <a:pt x="404" y="1328"/>
                  </a:lnTo>
                  <a:lnTo>
                    <a:pt x="404" y="1328"/>
                  </a:lnTo>
                  <a:lnTo>
                    <a:pt x="402" y="1355"/>
                  </a:lnTo>
                  <a:lnTo>
                    <a:pt x="399" y="1383"/>
                  </a:lnTo>
                  <a:lnTo>
                    <a:pt x="390" y="1439"/>
                  </a:lnTo>
                  <a:lnTo>
                    <a:pt x="380" y="1499"/>
                  </a:lnTo>
                  <a:lnTo>
                    <a:pt x="377" y="1529"/>
                  </a:lnTo>
                  <a:lnTo>
                    <a:pt x="377" y="1560"/>
                  </a:lnTo>
                  <a:lnTo>
                    <a:pt x="377" y="1560"/>
                  </a:lnTo>
                  <a:lnTo>
                    <a:pt x="377" y="1568"/>
                  </a:lnTo>
                  <a:lnTo>
                    <a:pt x="377" y="1568"/>
                  </a:lnTo>
                  <a:lnTo>
                    <a:pt x="380" y="1555"/>
                  </a:lnTo>
                  <a:lnTo>
                    <a:pt x="387" y="1540"/>
                  </a:lnTo>
                  <a:lnTo>
                    <a:pt x="397" y="1524"/>
                  </a:lnTo>
                  <a:lnTo>
                    <a:pt x="410" y="1504"/>
                  </a:lnTo>
                  <a:lnTo>
                    <a:pt x="410" y="1504"/>
                  </a:lnTo>
                  <a:lnTo>
                    <a:pt x="458" y="1441"/>
                  </a:lnTo>
                  <a:lnTo>
                    <a:pt x="476" y="1418"/>
                  </a:lnTo>
                  <a:lnTo>
                    <a:pt x="476" y="1418"/>
                  </a:lnTo>
                  <a:lnTo>
                    <a:pt x="476" y="1418"/>
                  </a:lnTo>
                  <a:lnTo>
                    <a:pt x="480" y="1426"/>
                  </a:lnTo>
                  <a:lnTo>
                    <a:pt x="480" y="1426"/>
                  </a:lnTo>
                  <a:lnTo>
                    <a:pt x="483" y="1414"/>
                  </a:lnTo>
                  <a:lnTo>
                    <a:pt x="486" y="1411"/>
                  </a:lnTo>
                  <a:lnTo>
                    <a:pt x="486" y="1411"/>
                  </a:lnTo>
                  <a:lnTo>
                    <a:pt x="486" y="1411"/>
                  </a:lnTo>
                  <a:lnTo>
                    <a:pt x="486" y="1411"/>
                  </a:lnTo>
                  <a:lnTo>
                    <a:pt x="486" y="1411"/>
                  </a:lnTo>
                  <a:lnTo>
                    <a:pt x="498" y="1424"/>
                  </a:lnTo>
                  <a:lnTo>
                    <a:pt x="526" y="1466"/>
                  </a:lnTo>
                  <a:lnTo>
                    <a:pt x="526" y="1466"/>
                  </a:lnTo>
                  <a:lnTo>
                    <a:pt x="526" y="1466"/>
                  </a:lnTo>
                  <a:lnTo>
                    <a:pt x="537" y="1484"/>
                  </a:lnTo>
                  <a:lnTo>
                    <a:pt x="544" y="1499"/>
                  </a:lnTo>
                  <a:lnTo>
                    <a:pt x="547" y="1510"/>
                  </a:lnTo>
                  <a:lnTo>
                    <a:pt x="547" y="1519"/>
                  </a:lnTo>
                  <a:lnTo>
                    <a:pt x="547" y="1519"/>
                  </a:lnTo>
                  <a:lnTo>
                    <a:pt x="547" y="1522"/>
                  </a:lnTo>
                  <a:lnTo>
                    <a:pt x="542" y="1547"/>
                  </a:lnTo>
                  <a:lnTo>
                    <a:pt x="542" y="1547"/>
                  </a:lnTo>
                  <a:lnTo>
                    <a:pt x="554" y="1529"/>
                  </a:lnTo>
                  <a:lnTo>
                    <a:pt x="554" y="1529"/>
                  </a:lnTo>
                  <a:lnTo>
                    <a:pt x="575" y="1494"/>
                  </a:lnTo>
                  <a:lnTo>
                    <a:pt x="585" y="1476"/>
                  </a:lnTo>
                  <a:lnTo>
                    <a:pt x="594" y="1454"/>
                  </a:lnTo>
                  <a:lnTo>
                    <a:pt x="594" y="1454"/>
                  </a:lnTo>
                  <a:lnTo>
                    <a:pt x="602" y="1431"/>
                  </a:lnTo>
                  <a:lnTo>
                    <a:pt x="602" y="1431"/>
                  </a:lnTo>
                  <a:lnTo>
                    <a:pt x="584" y="1409"/>
                  </a:lnTo>
                  <a:lnTo>
                    <a:pt x="584" y="1409"/>
                  </a:lnTo>
                  <a:lnTo>
                    <a:pt x="572" y="1406"/>
                  </a:lnTo>
                  <a:lnTo>
                    <a:pt x="562" y="1403"/>
                  </a:lnTo>
                  <a:lnTo>
                    <a:pt x="546" y="1393"/>
                  </a:lnTo>
                  <a:lnTo>
                    <a:pt x="536" y="1386"/>
                  </a:lnTo>
                  <a:lnTo>
                    <a:pt x="532" y="1383"/>
                  </a:lnTo>
                  <a:lnTo>
                    <a:pt x="532" y="1383"/>
                  </a:lnTo>
                  <a:lnTo>
                    <a:pt x="531" y="1381"/>
                  </a:lnTo>
                  <a:lnTo>
                    <a:pt x="531" y="1381"/>
                  </a:lnTo>
                  <a:lnTo>
                    <a:pt x="531" y="1370"/>
                  </a:lnTo>
                  <a:lnTo>
                    <a:pt x="531" y="1370"/>
                  </a:lnTo>
                  <a:lnTo>
                    <a:pt x="532" y="1327"/>
                  </a:lnTo>
                  <a:lnTo>
                    <a:pt x="537" y="1280"/>
                  </a:lnTo>
                  <a:lnTo>
                    <a:pt x="544" y="1232"/>
                  </a:lnTo>
                  <a:lnTo>
                    <a:pt x="552" y="1186"/>
                  </a:lnTo>
                  <a:close/>
                  <a:moveTo>
                    <a:pt x="1154" y="1186"/>
                  </a:moveTo>
                  <a:lnTo>
                    <a:pt x="1138" y="1186"/>
                  </a:lnTo>
                  <a:lnTo>
                    <a:pt x="1138" y="1186"/>
                  </a:lnTo>
                  <a:lnTo>
                    <a:pt x="1144" y="1196"/>
                  </a:lnTo>
                  <a:lnTo>
                    <a:pt x="1154" y="1186"/>
                  </a:lnTo>
                  <a:close/>
                  <a:moveTo>
                    <a:pt x="1554" y="1186"/>
                  </a:moveTo>
                  <a:lnTo>
                    <a:pt x="1288" y="1186"/>
                  </a:lnTo>
                  <a:lnTo>
                    <a:pt x="1288" y="1186"/>
                  </a:lnTo>
                  <a:lnTo>
                    <a:pt x="1255" y="1241"/>
                  </a:lnTo>
                  <a:lnTo>
                    <a:pt x="1225" y="1290"/>
                  </a:lnTo>
                  <a:lnTo>
                    <a:pt x="1199" y="1330"/>
                  </a:lnTo>
                  <a:lnTo>
                    <a:pt x="1189" y="1342"/>
                  </a:lnTo>
                  <a:lnTo>
                    <a:pt x="1182" y="1348"/>
                  </a:lnTo>
                  <a:lnTo>
                    <a:pt x="1182" y="1348"/>
                  </a:lnTo>
                  <a:lnTo>
                    <a:pt x="1169" y="1355"/>
                  </a:lnTo>
                  <a:lnTo>
                    <a:pt x="1161" y="1357"/>
                  </a:lnTo>
                  <a:lnTo>
                    <a:pt x="1161" y="1357"/>
                  </a:lnTo>
                  <a:lnTo>
                    <a:pt x="1156" y="1357"/>
                  </a:lnTo>
                  <a:lnTo>
                    <a:pt x="1151" y="1355"/>
                  </a:lnTo>
                  <a:lnTo>
                    <a:pt x="1139" y="1348"/>
                  </a:lnTo>
                  <a:lnTo>
                    <a:pt x="1139" y="1348"/>
                  </a:lnTo>
                  <a:lnTo>
                    <a:pt x="1129" y="1342"/>
                  </a:lnTo>
                  <a:lnTo>
                    <a:pt x="1113" y="1325"/>
                  </a:lnTo>
                  <a:lnTo>
                    <a:pt x="1068" y="1282"/>
                  </a:lnTo>
                  <a:lnTo>
                    <a:pt x="1010" y="1223"/>
                  </a:lnTo>
                  <a:lnTo>
                    <a:pt x="1010" y="1223"/>
                  </a:lnTo>
                  <a:lnTo>
                    <a:pt x="1010" y="1223"/>
                  </a:lnTo>
                  <a:lnTo>
                    <a:pt x="1009" y="1221"/>
                  </a:lnTo>
                  <a:lnTo>
                    <a:pt x="974" y="1376"/>
                  </a:lnTo>
                  <a:lnTo>
                    <a:pt x="1048" y="1575"/>
                  </a:lnTo>
                  <a:lnTo>
                    <a:pt x="1048" y="1575"/>
                  </a:lnTo>
                  <a:lnTo>
                    <a:pt x="1048" y="1578"/>
                  </a:lnTo>
                  <a:lnTo>
                    <a:pt x="1047" y="1580"/>
                  </a:lnTo>
                  <a:lnTo>
                    <a:pt x="1047" y="1580"/>
                  </a:lnTo>
                  <a:lnTo>
                    <a:pt x="1040" y="1583"/>
                  </a:lnTo>
                  <a:lnTo>
                    <a:pt x="1040" y="1583"/>
                  </a:lnTo>
                  <a:lnTo>
                    <a:pt x="1062" y="1649"/>
                  </a:lnTo>
                  <a:lnTo>
                    <a:pt x="1068" y="1677"/>
                  </a:lnTo>
                  <a:lnTo>
                    <a:pt x="1073" y="1699"/>
                  </a:lnTo>
                  <a:lnTo>
                    <a:pt x="1073" y="1699"/>
                  </a:lnTo>
                  <a:lnTo>
                    <a:pt x="1075" y="1719"/>
                  </a:lnTo>
                  <a:lnTo>
                    <a:pt x="1075" y="1739"/>
                  </a:lnTo>
                  <a:lnTo>
                    <a:pt x="1073" y="1759"/>
                  </a:lnTo>
                  <a:lnTo>
                    <a:pt x="1072" y="1778"/>
                  </a:lnTo>
                  <a:lnTo>
                    <a:pt x="1067" y="1818"/>
                  </a:lnTo>
                  <a:lnTo>
                    <a:pt x="1060" y="1856"/>
                  </a:lnTo>
                  <a:lnTo>
                    <a:pt x="1060" y="1856"/>
                  </a:lnTo>
                  <a:lnTo>
                    <a:pt x="1050" y="1922"/>
                  </a:lnTo>
                  <a:lnTo>
                    <a:pt x="1039" y="1988"/>
                  </a:lnTo>
                  <a:lnTo>
                    <a:pt x="1025" y="2053"/>
                  </a:lnTo>
                  <a:lnTo>
                    <a:pt x="1012" y="2118"/>
                  </a:lnTo>
                  <a:lnTo>
                    <a:pt x="1012" y="2118"/>
                  </a:lnTo>
                  <a:lnTo>
                    <a:pt x="1078" y="2124"/>
                  </a:lnTo>
                  <a:lnTo>
                    <a:pt x="1111" y="2126"/>
                  </a:lnTo>
                  <a:lnTo>
                    <a:pt x="1144" y="2126"/>
                  </a:lnTo>
                  <a:lnTo>
                    <a:pt x="1144" y="2126"/>
                  </a:lnTo>
                  <a:lnTo>
                    <a:pt x="1186" y="2126"/>
                  </a:lnTo>
                  <a:lnTo>
                    <a:pt x="1225" y="2122"/>
                  </a:lnTo>
                  <a:lnTo>
                    <a:pt x="1267" y="2119"/>
                  </a:lnTo>
                  <a:lnTo>
                    <a:pt x="1308" y="2113"/>
                  </a:lnTo>
                  <a:lnTo>
                    <a:pt x="1308" y="2113"/>
                  </a:lnTo>
                  <a:lnTo>
                    <a:pt x="1340" y="2108"/>
                  </a:lnTo>
                  <a:lnTo>
                    <a:pt x="1373" y="2101"/>
                  </a:lnTo>
                  <a:lnTo>
                    <a:pt x="1404" y="2093"/>
                  </a:lnTo>
                  <a:lnTo>
                    <a:pt x="1435" y="2083"/>
                  </a:lnTo>
                  <a:lnTo>
                    <a:pt x="1498" y="2063"/>
                  </a:lnTo>
                  <a:lnTo>
                    <a:pt x="1559" y="2038"/>
                  </a:lnTo>
                  <a:lnTo>
                    <a:pt x="1619" y="2010"/>
                  </a:lnTo>
                  <a:lnTo>
                    <a:pt x="1679" y="1980"/>
                  </a:lnTo>
                  <a:lnTo>
                    <a:pt x="1735" y="1945"/>
                  </a:lnTo>
                  <a:lnTo>
                    <a:pt x="1791" y="1909"/>
                  </a:lnTo>
                  <a:lnTo>
                    <a:pt x="1791" y="1909"/>
                  </a:lnTo>
                  <a:lnTo>
                    <a:pt x="1824" y="1886"/>
                  </a:lnTo>
                  <a:lnTo>
                    <a:pt x="1857" y="1861"/>
                  </a:lnTo>
                  <a:lnTo>
                    <a:pt x="1890" y="1835"/>
                  </a:lnTo>
                  <a:lnTo>
                    <a:pt x="1922" y="1808"/>
                  </a:lnTo>
                  <a:lnTo>
                    <a:pt x="1953" y="1782"/>
                  </a:lnTo>
                  <a:lnTo>
                    <a:pt x="1983" y="1754"/>
                  </a:lnTo>
                  <a:lnTo>
                    <a:pt x="2013" y="1724"/>
                  </a:lnTo>
                  <a:lnTo>
                    <a:pt x="2041" y="1696"/>
                  </a:lnTo>
                  <a:lnTo>
                    <a:pt x="2041" y="1696"/>
                  </a:lnTo>
                  <a:lnTo>
                    <a:pt x="2016" y="1704"/>
                  </a:lnTo>
                  <a:lnTo>
                    <a:pt x="1994" y="1709"/>
                  </a:lnTo>
                  <a:lnTo>
                    <a:pt x="1994" y="1709"/>
                  </a:lnTo>
                  <a:lnTo>
                    <a:pt x="1978" y="1714"/>
                  </a:lnTo>
                  <a:lnTo>
                    <a:pt x="1978" y="1714"/>
                  </a:lnTo>
                  <a:lnTo>
                    <a:pt x="1968" y="1716"/>
                  </a:lnTo>
                  <a:lnTo>
                    <a:pt x="1968" y="1716"/>
                  </a:lnTo>
                  <a:lnTo>
                    <a:pt x="1966" y="1716"/>
                  </a:lnTo>
                  <a:lnTo>
                    <a:pt x="1966" y="1716"/>
                  </a:lnTo>
                  <a:lnTo>
                    <a:pt x="1955" y="1709"/>
                  </a:lnTo>
                  <a:lnTo>
                    <a:pt x="1955" y="1709"/>
                  </a:lnTo>
                  <a:lnTo>
                    <a:pt x="1951" y="1709"/>
                  </a:lnTo>
                  <a:lnTo>
                    <a:pt x="1951" y="1709"/>
                  </a:lnTo>
                  <a:lnTo>
                    <a:pt x="1933" y="1699"/>
                  </a:lnTo>
                  <a:lnTo>
                    <a:pt x="1913" y="1686"/>
                  </a:lnTo>
                  <a:lnTo>
                    <a:pt x="1894" y="1671"/>
                  </a:lnTo>
                  <a:lnTo>
                    <a:pt x="1872" y="1653"/>
                  </a:lnTo>
                  <a:lnTo>
                    <a:pt x="1872" y="1653"/>
                  </a:lnTo>
                  <a:lnTo>
                    <a:pt x="1847" y="1634"/>
                  </a:lnTo>
                  <a:lnTo>
                    <a:pt x="1826" y="1616"/>
                  </a:lnTo>
                  <a:lnTo>
                    <a:pt x="1806" y="1598"/>
                  </a:lnTo>
                  <a:lnTo>
                    <a:pt x="1791" y="1582"/>
                  </a:lnTo>
                  <a:lnTo>
                    <a:pt x="1791" y="1582"/>
                  </a:lnTo>
                  <a:lnTo>
                    <a:pt x="1791" y="1578"/>
                  </a:lnTo>
                  <a:lnTo>
                    <a:pt x="1855" y="1436"/>
                  </a:lnTo>
                  <a:lnTo>
                    <a:pt x="1692" y="1446"/>
                  </a:lnTo>
                  <a:lnTo>
                    <a:pt x="1692" y="1446"/>
                  </a:lnTo>
                  <a:lnTo>
                    <a:pt x="1692" y="1446"/>
                  </a:lnTo>
                  <a:lnTo>
                    <a:pt x="1692" y="1446"/>
                  </a:lnTo>
                  <a:lnTo>
                    <a:pt x="1688" y="1444"/>
                  </a:lnTo>
                  <a:lnTo>
                    <a:pt x="1554" y="1186"/>
                  </a:lnTo>
                  <a:close/>
                  <a:moveTo>
                    <a:pt x="1915" y="1186"/>
                  </a:moveTo>
                  <a:lnTo>
                    <a:pt x="1857" y="1186"/>
                  </a:lnTo>
                  <a:lnTo>
                    <a:pt x="1894" y="1269"/>
                  </a:lnTo>
                  <a:lnTo>
                    <a:pt x="1894" y="1269"/>
                  </a:lnTo>
                  <a:lnTo>
                    <a:pt x="1903" y="1232"/>
                  </a:lnTo>
                  <a:lnTo>
                    <a:pt x="1903" y="1232"/>
                  </a:lnTo>
                  <a:lnTo>
                    <a:pt x="1903" y="1229"/>
                  </a:lnTo>
                  <a:lnTo>
                    <a:pt x="1903" y="1229"/>
                  </a:lnTo>
                  <a:lnTo>
                    <a:pt x="1908" y="1209"/>
                  </a:lnTo>
                  <a:lnTo>
                    <a:pt x="1915" y="1186"/>
                  </a:lnTo>
                  <a:close/>
                  <a:moveTo>
                    <a:pt x="2310" y="1128"/>
                  </a:moveTo>
                  <a:lnTo>
                    <a:pt x="2310" y="1128"/>
                  </a:lnTo>
                  <a:lnTo>
                    <a:pt x="2309" y="1146"/>
                  </a:lnTo>
                  <a:lnTo>
                    <a:pt x="2305" y="1168"/>
                  </a:lnTo>
                  <a:lnTo>
                    <a:pt x="2292" y="1221"/>
                  </a:lnTo>
                  <a:lnTo>
                    <a:pt x="2292" y="1221"/>
                  </a:lnTo>
                  <a:lnTo>
                    <a:pt x="2295" y="1209"/>
                  </a:lnTo>
                  <a:lnTo>
                    <a:pt x="2295" y="1209"/>
                  </a:lnTo>
                  <a:lnTo>
                    <a:pt x="2307" y="1165"/>
                  </a:lnTo>
                  <a:lnTo>
                    <a:pt x="2310" y="1146"/>
                  </a:lnTo>
                  <a:lnTo>
                    <a:pt x="2310" y="1130"/>
                  </a:lnTo>
                  <a:lnTo>
                    <a:pt x="2310" y="1130"/>
                  </a:lnTo>
                  <a:lnTo>
                    <a:pt x="2310" y="1128"/>
                  </a:lnTo>
                  <a:close/>
                  <a:moveTo>
                    <a:pt x="284" y="655"/>
                  </a:moveTo>
                  <a:lnTo>
                    <a:pt x="284" y="655"/>
                  </a:lnTo>
                  <a:lnTo>
                    <a:pt x="261" y="670"/>
                  </a:lnTo>
                  <a:lnTo>
                    <a:pt x="240" y="683"/>
                  </a:lnTo>
                  <a:lnTo>
                    <a:pt x="240" y="683"/>
                  </a:lnTo>
                  <a:lnTo>
                    <a:pt x="220" y="700"/>
                  </a:lnTo>
                  <a:lnTo>
                    <a:pt x="200" y="716"/>
                  </a:lnTo>
                  <a:lnTo>
                    <a:pt x="182" y="735"/>
                  </a:lnTo>
                  <a:lnTo>
                    <a:pt x="164" y="754"/>
                  </a:lnTo>
                  <a:lnTo>
                    <a:pt x="147" y="774"/>
                  </a:lnTo>
                  <a:lnTo>
                    <a:pt x="132" y="794"/>
                  </a:lnTo>
                  <a:lnTo>
                    <a:pt x="117" y="816"/>
                  </a:lnTo>
                  <a:lnTo>
                    <a:pt x="104" y="837"/>
                  </a:lnTo>
                  <a:lnTo>
                    <a:pt x="91" y="860"/>
                  </a:lnTo>
                  <a:lnTo>
                    <a:pt x="79" y="883"/>
                  </a:lnTo>
                  <a:lnTo>
                    <a:pt x="58" y="931"/>
                  </a:lnTo>
                  <a:lnTo>
                    <a:pt x="41" y="981"/>
                  </a:lnTo>
                  <a:lnTo>
                    <a:pt x="26" y="1031"/>
                  </a:lnTo>
                  <a:lnTo>
                    <a:pt x="26" y="1031"/>
                  </a:lnTo>
                  <a:lnTo>
                    <a:pt x="15" y="1082"/>
                  </a:lnTo>
                  <a:lnTo>
                    <a:pt x="7" y="1135"/>
                  </a:lnTo>
                  <a:lnTo>
                    <a:pt x="2" y="1186"/>
                  </a:lnTo>
                  <a:lnTo>
                    <a:pt x="0" y="1239"/>
                  </a:lnTo>
                  <a:lnTo>
                    <a:pt x="0" y="1239"/>
                  </a:lnTo>
                  <a:lnTo>
                    <a:pt x="0" y="1277"/>
                  </a:lnTo>
                  <a:lnTo>
                    <a:pt x="3" y="1314"/>
                  </a:lnTo>
                  <a:lnTo>
                    <a:pt x="8" y="1350"/>
                  </a:lnTo>
                  <a:lnTo>
                    <a:pt x="13" y="1388"/>
                  </a:lnTo>
                  <a:lnTo>
                    <a:pt x="23" y="1423"/>
                  </a:lnTo>
                  <a:lnTo>
                    <a:pt x="33" y="1459"/>
                  </a:lnTo>
                  <a:lnTo>
                    <a:pt x="45" y="1494"/>
                  </a:lnTo>
                  <a:lnTo>
                    <a:pt x="60" y="1527"/>
                  </a:lnTo>
                  <a:lnTo>
                    <a:pt x="60" y="1527"/>
                  </a:lnTo>
                  <a:lnTo>
                    <a:pt x="81" y="1568"/>
                  </a:lnTo>
                  <a:lnTo>
                    <a:pt x="104" y="1608"/>
                  </a:lnTo>
                  <a:lnTo>
                    <a:pt x="131" y="1646"/>
                  </a:lnTo>
                  <a:lnTo>
                    <a:pt x="160" y="1682"/>
                  </a:lnTo>
                  <a:lnTo>
                    <a:pt x="192" y="1717"/>
                  </a:lnTo>
                  <a:lnTo>
                    <a:pt x="225" y="1750"/>
                  </a:lnTo>
                  <a:lnTo>
                    <a:pt x="258" y="1782"/>
                  </a:lnTo>
                  <a:lnTo>
                    <a:pt x="294" y="1811"/>
                  </a:lnTo>
                  <a:lnTo>
                    <a:pt x="294" y="1811"/>
                  </a:lnTo>
                  <a:lnTo>
                    <a:pt x="304" y="1792"/>
                  </a:lnTo>
                  <a:lnTo>
                    <a:pt x="308" y="1783"/>
                  </a:lnTo>
                  <a:lnTo>
                    <a:pt x="308" y="1783"/>
                  </a:lnTo>
                  <a:lnTo>
                    <a:pt x="319" y="1802"/>
                  </a:lnTo>
                  <a:lnTo>
                    <a:pt x="351" y="1853"/>
                  </a:lnTo>
                  <a:lnTo>
                    <a:pt x="351" y="1853"/>
                  </a:lnTo>
                  <a:lnTo>
                    <a:pt x="408" y="1893"/>
                  </a:lnTo>
                  <a:lnTo>
                    <a:pt x="408" y="1893"/>
                  </a:lnTo>
                  <a:lnTo>
                    <a:pt x="418" y="1851"/>
                  </a:lnTo>
                  <a:lnTo>
                    <a:pt x="418" y="1851"/>
                  </a:lnTo>
                  <a:lnTo>
                    <a:pt x="415" y="1845"/>
                  </a:lnTo>
                  <a:lnTo>
                    <a:pt x="415" y="1845"/>
                  </a:lnTo>
                  <a:lnTo>
                    <a:pt x="389" y="1825"/>
                  </a:lnTo>
                  <a:lnTo>
                    <a:pt x="364" y="1803"/>
                  </a:lnTo>
                  <a:lnTo>
                    <a:pt x="339" y="1780"/>
                  </a:lnTo>
                  <a:lnTo>
                    <a:pt x="316" y="1757"/>
                  </a:lnTo>
                  <a:lnTo>
                    <a:pt x="316" y="1757"/>
                  </a:lnTo>
                  <a:lnTo>
                    <a:pt x="309" y="1749"/>
                  </a:lnTo>
                  <a:lnTo>
                    <a:pt x="303" y="1739"/>
                  </a:lnTo>
                  <a:lnTo>
                    <a:pt x="298" y="1729"/>
                  </a:lnTo>
                  <a:lnTo>
                    <a:pt x="294" y="1719"/>
                  </a:lnTo>
                  <a:lnTo>
                    <a:pt x="291" y="1699"/>
                  </a:lnTo>
                  <a:lnTo>
                    <a:pt x="289" y="1679"/>
                  </a:lnTo>
                  <a:lnTo>
                    <a:pt x="289" y="1679"/>
                  </a:lnTo>
                  <a:lnTo>
                    <a:pt x="289" y="1661"/>
                  </a:lnTo>
                  <a:lnTo>
                    <a:pt x="293" y="1646"/>
                  </a:lnTo>
                  <a:lnTo>
                    <a:pt x="296" y="1631"/>
                  </a:lnTo>
                  <a:lnTo>
                    <a:pt x="296" y="1631"/>
                  </a:lnTo>
                  <a:lnTo>
                    <a:pt x="318" y="1651"/>
                  </a:lnTo>
                  <a:lnTo>
                    <a:pt x="374" y="1706"/>
                  </a:lnTo>
                  <a:lnTo>
                    <a:pt x="374" y="1706"/>
                  </a:lnTo>
                  <a:lnTo>
                    <a:pt x="385" y="1719"/>
                  </a:lnTo>
                  <a:lnTo>
                    <a:pt x="395" y="1730"/>
                  </a:lnTo>
                  <a:lnTo>
                    <a:pt x="408" y="1752"/>
                  </a:lnTo>
                  <a:lnTo>
                    <a:pt x="408" y="1752"/>
                  </a:lnTo>
                  <a:lnTo>
                    <a:pt x="402" y="1725"/>
                  </a:lnTo>
                  <a:lnTo>
                    <a:pt x="402" y="1725"/>
                  </a:lnTo>
                  <a:lnTo>
                    <a:pt x="385" y="1668"/>
                  </a:lnTo>
                  <a:lnTo>
                    <a:pt x="379" y="1636"/>
                  </a:lnTo>
                  <a:lnTo>
                    <a:pt x="372" y="1600"/>
                  </a:lnTo>
                  <a:lnTo>
                    <a:pt x="372" y="1600"/>
                  </a:lnTo>
                  <a:lnTo>
                    <a:pt x="370" y="1583"/>
                  </a:lnTo>
                  <a:lnTo>
                    <a:pt x="370" y="1583"/>
                  </a:lnTo>
                  <a:lnTo>
                    <a:pt x="344" y="1562"/>
                  </a:lnTo>
                  <a:lnTo>
                    <a:pt x="318" y="1540"/>
                  </a:lnTo>
                  <a:lnTo>
                    <a:pt x="293" y="1517"/>
                  </a:lnTo>
                  <a:lnTo>
                    <a:pt x="268" y="1494"/>
                  </a:lnTo>
                  <a:lnTo>
                    <a:pt x="268" y="1494"/>
                  </a:lnTo>
                  <a:lnTo>
                    <a:pt x="261" y="1486"/>
                  </a:lnTo>
                  <a:lnTo>
                    <a:pt x="255" y="1476"/>
                  </a:lnTo>
                  <a:lnTo>
                    <a:pt x="251" y="1466"/>
                  </a:lnTo>
                  <a:lnTo>
                    <a:pt x="246" y="1456"/>
                  </a:lnTo>
                  <a:lnTo>
                    <a:pt x="243" y="1436"/>
                  </a:lnTo>
                  <a:lnTo>
                    <a:pt x="241" y="1416"/>
                  </a:lnTo>
                  <a:lnTo>
                    <a:pt x="241" y="1416"/>
                  </a:lnTo>
                  <a:lnTo>
                    <a:pt x="243" y="1396"/>
                  </a:lnTo>
                  <a:lnTo>
                    <a:pt x="245" y="1381"/>
                  </a:lnTo>
                  <a:lnTo>
                    <a:pt x="248" y="1368"/>
                  </a:lnTo>
                  <a:lnTo>
                    <a:pt x="248" y="1368"/>
                  </a:lnTo>
                  <a:lnTo>
                    <a:pt x="270" y="1388"/>
                  </a:lnTo>
                  <a:lnTo>
                    <a:pt x="326" y="1443"/>
                  </a:lnTo>
                  <a:lnTo>
                    <a:pt x="326" y="1443"/>
                  </a:lnTo>
                  <a:lnTo>
                    <a:pt x="337" y="1454"/>
                  </a:lnTo>
                  <a:lnTo>
                    <a:pt x="347" y="1466"/>
                  </a:lnTo>
                  <a:lnTo>
                    <a:pt x="361" y="1487"/>
                  </a:lnTo>
                  <a:lnTo>
                    <a:pt x="369" y="1504"/>
                  </a:lnTo>
                  <a:lnTo>
                    <a:pt x="372" y="1515"/>
                  </a:lnTo>
                  <a:lnTo>
                    <a:pt x="372" y="1515"/>
                  </a:lnTo>
                  <a:lnTo>
                    <a:pt x="379" y="1466"/>
                  </a:lnTo>
                  <a:lnTo>
                    <a:pt x="387" y="1418"/>
                  </a:lnTo>
                  <a:lnTo>
                    <a:pt x="394" y="1371"/>
                  </a:lnTo>
                  <a:lnTo>
                    <a:pt x="397" y="1350"/>
                  </a:lnTo>
                  <a:lnTo>
                    <a:pt x="397" y="1328"/>
                  </a:lnTo>
                  <a:lnTo>
                    <a:pt x="397" y="1328"/>
                  </a:lnTo>
                  <a:lnTo>
                    <a:pt x="395" y="1309"/>
                  </a:lnTo>
                  <a:lnTo>
                    <a:pt x="395" y="1309"/>
                  </a:lnTo>
                  <a:lnTo>
                    <a:pt x="365" y="1294"/>
                  </a:lnTo>
                  <a:lnTo>
                    <a:pt x="337" y="1279"/>
                  </a:lnTo>
                  <a:lnTo>
                    <a:pt x="308" y="1262"/>
                  </a:lnTo>
                  <a:lnTo>
                    <a:pt x="279" y="1244"/>
                  </a:lnTo>
                  <a:lnTo>
                    <a:pt x="279" y="1244"/>
                  </a:lnTo>
                  <a:lnTo>
                    <a:pt x="273" y="1237"/>
                  </a:lnTo>
                  <a:lnTo>
                    <a:pt x="266" y="1231"/>
                  </a:lnTo>
                  <a:lnTo>
                    <a:pt x="255" y="1218"/>
                  </a:lnTo>
                  <a:lnTo>
                    <a:pt x="246" y="1201"/>
                  </a:lnTo>
                  <a:lnTo>
                    <a:pt x="241" y="1186"/>
                  </a:lnTo>
                  <a:lnTo>
                    <a:pt x="236" y="1171"/>
                  </a:lnTo>
                  <a:lnTo>
                    <a:pt x="235" y="1156"/>
                  </a:lnTo>
                  <a:lnTo>
                    <a:pt x="233" y="1133"/>
                  </a:lnTo>
                  <a:lnTo>
                    <a:pt x="233" y="1133"/>
                  </a:lnTo>
                  <a:lnTo>
                    <a:pt x="233" y="1125"/>
                  </a:lnTo>
                  <a:lnTo>
                    <a:pt x="233" y="1125"/>
                  </a:lnTo>
                  <a:lnTo>
                    <a:pt x="284" y="1155"/>
                  </a:lnTo>
                  <a:lnTo>
                    <a:pt x="284" y="1044"/>
                  </a:lnTo>
                  <a:lnTo>
                    <a:pt x="284" y="1044"/>
                  </a:lnTo>
                  <a:lnTo>
                    <a:pt x="240" y="1014"/>
                  </a:lnTo>
                  <a:lnTo>
                    <a:pt x="198" y="983"/>
                  </a:lnTo>
                  <a:lnTo>
                    <a:pt x="198" y="983"/>
                  </a:lnTo>
                  <a:lnTo>
                    <a:pt x="189" y="971"/>
                  </a:lnTo>
                  <a:lnTo>
                    <a:pt x="180" y="960"/>
                  </a:lnTo>
                  <a:lnTo>
                    <a:pt x="174" y="948"/>
                  </a:lnTo>
                  <a:lnTo>
                    <a:pt x="169" y="935"/>
                  </a:lnTo>
                  <a:lnTo>
                    <a:pt x="165" y="923"/>
                  </a:lnTo>
                  <a:lnTo>
                    <a:pt x="164" y="912"/>
                  </a:lnTo>
                  <a:lnTo>
                    <a:pt x="162" y="888"/>
                  </a:lnTo>
                  <a:lnTo>
                    <a:pt x="162" y="888"/>
                  </a:lnTo>
                  <a:lnTo>
                    <a:pt x="164" y="867"/>
                  </a:lnTo>
                  <a:lnTo>
                    <a:pt x="165" y="859"/>
                  </a:lnTo>
                  <a:lnTo>
                    <a:pt x="165" y="859"/>
                  </a:lnTo>
                  <a:lnTo>
                    <a:pt x="189" y="877"/>
                  </a:lnTo>
                  <a:lnTo>
                    <a:pt x="250" y="925"/>
                  </a:lnTo>
                  <a:lnTo>
                    <a:pt x="250" y="925"/>
                  </a:lnTo>
                  <a:lnTo>
                    <a:pt x="270" y="943"/>
                  </a:lnTo>
                  <a:lnTo>
                    <a:pt x="284" y="960"/>
                  </a:lnTo>
                  <a:lnTo>
                    <a:pt x="284" y="655"/>
                  </a:lnTo>
                  <a:close/>
                  <a:moveTo>
                    <a:pt x="2287" y="212"/>
                  </a:moveTo>
                  <a:lnTo>
                    <a:pt x="2287" y="1062"/>
                  </a:lnTo>
                  <a:lnTo>
                    <a:pt x="2287" y="1062"/>
                  </a:lnTo>
                  <a:lnTo>
                    <a:pt x="2289" y="1065"/>
                  </a:lnTo>
                  <a:lnTo>
                    <a:pt x="2289" y="1065"/>
                  </a:lnTo>
                  <a:lnTo>
                    <a:pt x="2305" y="1092"/>
                  </a:lnTo>
                  <a:lnTo>
                    <a:pt x="2310" y="1105"/>
                  </a:lnTo>
                  <a:lnTo>
                    <a:pt x="2315" y="1115"/>
                  </a:lnTo>
                  <a:lnTo>
                    <a:pt x="2315" y="1115"/>
                  </a:lnTo>
                  <a:lnTo>
                    <a:pt x="2317" y="1122"/>
                  </a:lnTo>
                  <a:lnTo>
                    <a:pt x="2317" y="1130"/>
                  </a:lnTo>
                  <a:lnTo>
                    <a:pt x="2317" y="1130"/>
                  </a:lnTo>
                  <a:lnTo>
                    <a:pt x="2315" y="1146"/>
                  </a:lnTo>
                  <a:lnTo>
                    <a:pt x="2314" y="1166"/>
                  </a:lnTo>
                  <a:lnTo>
                    <a:pt x="2302" y="1211"/>
                  </a:lnTo>
                  <a:lnTo>
                    <a:pt x="2302" y="1211"/>
                  </a:lnTo>
                  <a:lnTo>
                    <a:pt x="2285" y="1264"/>
                  </a:lnTo>
                  <a:lnTo>
                    <a:pt x="2267" y="1315"/>
                  </a:lnTo>
                  <a:lnTo>
                    <a:pt x="2267" y="1315"/>
                  </a:lnTo>
                  <a:lnTo>
                    <a:pt x="2236" y="1401"/>
                  </a:lnTo>
                  <a:lnTo>
                    <a:pt x="2219" y="1443"/>
                  </a:lnTo>
                  <a:lnTo>
                    <a:pt x="2224" y="1464"/>
                  </a:lnTo>
                  <a:lnTo>
                    <a:pt x="2224" y="1464"/>
                  </a:lnTo>
                  <a:lnTo>
                    <a:pt x="2249" y="1426"/>
                  </a:lnTo>
                  <a:lnTo>
                    <a:pt x="2272" y="1386"/>
                  </a:lnTo>
                  <a:lnTo>
                    <a:pt x="2295" y="1347"/>
                  </a:lnTo>
                  <a:lnTo>
                    <a:pt x="2319" y="1307"/>
                  </a:lnTo>
                  <a:lnTo>
                    <a:pt x="2338" y="1266"/>
                  </a:lnTo>
                  <a:lnTo>
                    <a:pt x="2358" y="1224"/>
                  </a:lnTo>
                  <a:lnTo>
                    <a:pt x="2378" y="1181"/>
                  </a:lnTo>
                  <a:lnTo>
                    <a:pt x="2396" y="1140"/>
                  </a:lnTo>
                  <a:lnTo>
                    <a:pt x="2396" y="1140"/>
                  </a:lnTo>
                  <a:lnTo>
                    <a:pt x="2436" y="1037"/>
                  </a:lnTo>
                  <a:lnTo>
                    <a:pt x="2456" y="983"/>
                  </a:lnTo>
                  <a:lnTo>
                    <a:pt x="2474" y="926"/>
                  </a:lnTo>
                  <a:lnTo>
                    <a:pt x="2489" y="870"/>
                  </a:lnTo>
                  <a:lnTo>
                    <a:pt x="2500" y="814"/>
                  </a:lnTo>
                  <a:lnTo>
                    <a:pt x="2505" y="786"/>
                  </a:lnTo>
                  <a:lnTo>
                    <a:pt x="2509" y="758"/>
                  </a:lnTo>
                  <a:lnTo>
                    <a:pt x="2510" y="731"/>
                  </a:lnTo>
                  <a:lnTo>
                    <a:pt x="2512" y="703"/>
                  </a:lnTo>
                  <a:lnTo>
                    <a:pt x="2512" y="703"/>
                  </a:lnTo>
                  <a:lnTo>
                    <a:pt x="2512" y="688"/>
                  </a:lnTo>
                  <a:lnTo>
                    <a:pt x="2512" y="688"/>
                  </a:lnTo>
                  <a:lnTo>
                    <a:pt x="2510" y="663"/>
                  </a:lnTo>
                  <a:lnTo>
                    <a:pt x="2507" y="639"/>
                  </a:lnTo>
                  <a:lnTo>
                    <a:pt x="2504" y="612"/>
                  </a:lnTo>
                  <a:lnTo>
                    <a:pt x="2497" y="586"/>
                  </a:lnTo>
                  <a:lnTo>
                    <a:pt x="2491" y="561"/>
                  </a:lnTo>
                  <a:lnTo>
                    <a:pt x="2484" y="534"/>
                  </a:lnTo>
                  <a:lnTo>
                    <a:pt x="2476" y="510"/>
                  </a:lnTo>
                  <a:lnTo>
                    <a:pt x="2466" y="483"/>
                  </a:lnTo>
                  <a:lnTo>
                    <a:pt x="2444" y="435"/>
                  </a:lnTo>
                  <a:lnTo>
                    <a:pt x="2419" y="387"/>
                  </a:lnTo>
                  <a:lnTo>
                    <a:pt x="2393" y="342"/>
                  </a:lnTo>
                  <a:lnTo>
                    <a:pt x="2363" y="299"/>
                  </a:lnTo>
                  <a:lnTo>
                    <a:pt x="2363" y="299"/>
                  </a:lnTo>
                  <a:lnTo>
                    <a:pt x="2345" y="278"/>
                  </a:lnTo>
                  <a:lnTo>
                    <a:pt x="2327" y="255"/>
                  </a:lnTo>
                  <a:lnTo>
                    <a:pt x="2307" y="233"/>
                  </a:lnTo>
                  <a:lnTo>
                    <a:pt x="2287" y="212"/>
                  </a:lnTo>
                  <a:close/>
                  <a:moveTo>
                    <a:pt x="1783" y="0"/>
                  </a:moveTo>
                  <a:lnTo>
                    <a:pt x="1783" y="0"/>
                  </a:lnTo>
                  <a:lnTo>
                    <a:pt x="1758" y="0"/>
                  </a:lnTo>
                  <a:lnTo>
                    <a:pt x="1733" y="2"/>
                  </a:lnTo>
                  <a:lnTo>
                    <a:pt x="1708" y="5"/>
                  </a:lnTo>
                  <a:lnTo>
                    <a:pt x="1683" y="8"/>
                  </a:lnTo>
                  <a:lnTo>
                    <a:pt x="1683" y="8"/>
                  </a:lnTo>
                  <a:lnTo>
                    <a:pt x="1649" y="15"/>
                  </a:lnTo>
                  <a:lnTo>
                    <a:pt x="1616" y="25"/>
                  </a:lnTo>
                  <a:lnTo>
                    <a:pt x="1583" y="36"/>
                  </a:lnTo>
                  <a:lnTo>
                    <a:pt x="1551" y="48"/>
                  </a:lnTo>
                  <a:lnTo>
                    <a:pt x="1520" y="63"/>
                  </a:lnTo>
                  <a:lnTo>
                    <a:pt x="1490" y="78"/>
                  </a:lnTo>
                  <a:lnTo>
                    <a:pt x="1459" y="96"/>
                  </a:lnTo>
                  <a:lnTo>
                    <a:pt x="1429" y="114"/>
                  </a:lnTo>
                  <a:lnTo>
                    <a:pt x="2161" y="114"/>
                  </a:lnTo>
                  <a:lnTo>
                    <a:pt x="2161" y="114"/>
                  </a:lnTo>
                  <a:lnTo>
                    <a:pt x="2137" y="98"/>
                  </a:lnTo>
                  <a:lnTo>
                    <a:pt x="2110" y="83"/>
                  </a:lnTo>
                  <a:lnTo>
                    <a:pt x="2082" y="69"/>
                  </a:lnTo>
                  <a:lnTo>
                    <a:pt x="2056" y="56"/>
                  </a:lnTo>
                  <a:lnTo>
                    <a:pt x="2027" y="46"/>
                  </a:lnTo>
                  <a:lnTo>
                    <a:pt x="1998" y="35"/>
                  </a:lnTo>
                  <a:lnTo>
                    <a:pt x="1970" y="26"/>
                  </a:lnTo>
                  <a:lnTo>
                    <a:pt x="1940" y="18"/>
                  </a:lnTo>
                  <a:lnTo>
                    <a:pt x="1940" y="18"/>
                  </a:lnTo>
                  <a:lnTo>
                    <a:pt x="1902" y="12"/>
                  </a:lnTo>
                  <a:lnTo>
                    <a:pt x="1862" y="5"/>
                  </a:lnTo>
                  <a:lnTo>
                    <a:pt x="1822" y="2"/>
                  </a:lnTo>
                  <a:lnTo>
                    <a:pt x="1783"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8" name="Freeform 8"/>
            <p:cNvSpPr>
              <a:spLocks/>
            </p:cNvSpPr>
            <p:nvPr/>
          </p:nvSpPr>
          <p:spPr bwMode="auto">
            <a:xfrm>
              <a:off x="2256" y="1981"/>
              <a:ext cx="3" cy="2"/>
            </a:xfrm>
            <a:custGeom>
              <a:avLst/>
              <a:gdLst>
                <a:gd name="T0" fmla="*/ 0 w 3"/>
                <a:gd name="T1" fmla="*/ 0 h 2"/>
                <a:gd name="T2" fmla="*/ 0 w 3"/>
                <a:gd name="T3" fmla="*/ 0 h 2"/>
                <a:gd name="T4" fmla="*/ 3 w 3"/>
                <a:gd name="T5" fmla="*/ 2 h 2"/>
                <a:gd name="T6" fmla="*/ 3 w 3"/>
                <a:gd name="T7" fmla="*/ 2 h 2"/>
                <a:gd name="T8" fmla="*/ 3 w 3"/>
                <a:gd name="T9" fmla="*/ 2 h 2"/>
                <a:gd name="T10" fmla="*/ 3 w 3"/>
                <a:gd name="T11" fmla="*/ 2 h 2"/>
                <a:gd name="T12" fmla="*/ 0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0" y="0"/>
                  </a:moveTo>
                  <a:lnTo>
                    <a:pt x="0" y="0"/>
                  </a:lnTo>
                  <a:lnTo>
                    <a:pt x="3" y="2"/>
                  </a:lnTo>
                  <a:lnTo>
                    <a:pt x="3" y="2"/>
                  </a:lnTo>
                  <a:lnTo>
                    <a:pt x="3" y="2"/>
                  </a:lnTo>
                  <a:lnTo>
                    <a:pt x="3"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9" name="Freeform 9"/>
            <p:cNvSpPr>
              <a:spLocks/>
            </p:cNvSpPr>
            <p:nvPr/>
          </p:nvSpPr>
          <p:spPr bwMode="auto">
            <a:xfrm>
              <a:off x="2087" y="1978"/>
              <a:ext cx="301" cy="485"/>
            </a:xfrm>
            <a:custGeom>
              <a:avLst/>
              <a:gdLst>
                <a:gd name="T0" fmla="*/ 154 w 301"/>
                <a:gd name="T1" fmla="*/ 0 h 485"/>
                <a:gd name="T2" fmla="*/ 132 w 301"/>
                <a:gd name="T3" fmla="*/ 16 h 485"/>
                <a:gd name="T4" fmla="*/ 94 w 301"/>
                <a:gd name="T5" fmla="*/ 33 h 485"/>
                <a:gd name="T6" fmla="*/ 55 w 301"/>
                <a:gd name="T7" fmla="*/ 45 h 485"/>
                <a:gd name="T8" fmla="*/ 48 w 301"/>
                <a:gd name="T9" fmla="*/ 83 h 485"/>
                <a:gd name="T10" fmla="*/ 48 w 301"/>
                <a:gd name="T11" fmla="*/ 126 h 485"/>
                <a:gd name="T12" fmla="*/ 46 w 301"/>
                <a:gd name="T13" fmla="*/ 174 h 485"/>
                <a:gd name="T14" fmla="*/ 51 w 301"/>
                <a:gd name="T15" fmla="*/ 167 h 485"/>
                <a:gd name="T16" fmla="*/ 68 w 301"/>
                <a:gd name="T17" fmla="*/ 147 h 485"/>
                <a:gd name="T18" fmla="*/ 81 w 301"/>
                <a:gd name="T19" fmla="*/ 137 h 485"/>
                <a:gd name="T20" fmla="*/ 139 w 301"/>
                <a:gd name="T21" fmla="*/ 99 h 485"/>
                <a:gd name="T22" fmla="*/ 139 w 301"/>
                <a:gd name="T23" fmla="*/ 109 h 485"/>
                <a:gd name="T24" fmla="*/ 139 w 301"/>
                <a:gd name="T25" fmla="*/ 124 h 485"/>
                <a:gd name="T26" fmla="*/ 131 w 301"/>
                <a:gd name="T27" fmla="*/ 150 h 485"/>
                <a:gd name="T28" fmla="*/ 121 w 301"/>
                <a:gd name="T29" fmla="*/ 167 h 485"/>
                <a:gd name="T30" fmla="*/ 112 w 301"/>
                <a:gd name="T31" fmla="*/ 175 h 485"/>
                <a:gd name="T32" fmla="*/ 40 w 301"/>
                <a:gd name="T33" fmla="*/ 218 h 485"/>
                <a:gd name="T34" fmla="*/ 36 w 301"/>
                <a:gd name="T35" fmla="*/ 232 h 485"/>
                <a:gd name="T36" fmla="*/ 28 w 301"/>
                <a:gd name="T37" fmla="*/ 256 h 485"/>
                <a:gd name="T38" fmla="*/ 2 w 301"/>
                <a:gd name="T39" fmla="*/ 316 h 485"/>
                <a:gd name="T40" fmla="*/ 0 w 301"/>
                <a:gd name="T41" fmla="*/ 316 h 485"/>
                <a:gd name="T42" fmla="*/ 10 w 301"/>
                <a:gd name="T43" fmla="*/ 308 h 485"/>
                <a:gd name="T44" fmla="*/ 23 w 301"/>
                <a:gd name="T45" fmla="*/ 296 h 485"/>
                <a:gd name="T46" fmla="*/ 81 w 301"/>
                <a:gd name="T47" fmla="*/ 258 h 485"/>
                <a:gd name="T48" fmla="*/ 81 w 301"/>
                <a:gd name="T49" fmla="*/ 270 h 485"/>
                <a:gd name="T50" fmla="*/ 79 w 301"/>
                <a:gd name="T51" fmla="*/ 284 h 485"/>
                <a:gd name="T52" fmla="*/ 73 w 301"/>
                <a:gd name="T53" fmla="*/ 311 h 485"/>
                <a:gd name="T54" fmla="*/ 61 w 301"/>
                <a:gd name="T55" fmla="*/ 328 h 485"/>
                <a:gd name="T56" fmla="*/ 55 w 301"/>
                <a:gd name="T57" fmla="*/ 336 h 485"/>
                <a:gd name="T58" fmla="*/ 13 w 301"/>
                <a:gd name="T59" fmla="*/ 362 h 485"/>
                <a:gd name="T60" fmla="*/ 36 w 301"/>
                <a:gd name="T61" fmla="*/ 375 h 485"/>
                <a:gd name="T62" fmla="*/ 56 w 301"/>
                <a:gd name="T63" fmla="*/ 352 h 485"/>
                <a:gd name="T64" fmla="*/ 60 w 301"/>
                <a:gd name="T65" fmla="*/ 364 h 485"/>
                <a:gd name="T66" fmla="*/ 63 w 301"/>
                <a:gd name="T67" fmla="*/ 390 h 485"/>
                <a:gd name="T68" fmla="*/ 116 w 301"/>
                <a:gd name="T69" fmla="*/ 417 h 485"/>
                <a:gd name="T70" fmla="*/ 223 w 301"/>
                <a:gd name="T71" fmla="*/ 463 h 485"/>
                <a:gd name="T72" fmla="*/ 278 w 301"/>
                <a:gd name="T73" fmla="*/ 485 h 485"/>
                <a:gd name="T74" fmla="*/ 296 w 301"/>
                <a:gd name="T75" fmla="*/ 442 h 485"/>
                <a:gd name="T76" fmla="*/ 301 w 301"/>
                <a:gd name="T77" fmla="*/ 420 h 485"/>
                <a:gd name="T78" fmla="*/ 298 w 301"/>
                <a:gd name="T79" fmla="*/ 397 h 485"/>
                <a:gd name="T80" fmla="*/ 289 w 301"/>
                <a:gd name="T81" fmla="*/ 374 h 485"/>
                <a:gd name="T82" fmla="*/ 263 w 301"/>
                <a:gd name="T83" fmla="*/ 331 h 485"/>
                <a:gd name="T84" fmla="*/ 217 w 301"/>
                <a:gd name="T85" fmla="*/ 276 h 485"/>
                <a:gd name="T86" fmla="*/ 205 w 301"/>
                <a:gd name="T87" fmla="*/ 258 h 485"/>
                <a:gd name="T88" fmla="*/ 184 w 301"/>
                <a:gd name="T89" fmla="*/ 223 h 485"/>
                <a:gd name="T90" fmla="*/ 167 w 301"/>
                <a:gd name="T91" fmla="*/ 184 h 485"/>
                <a:gd name="T92" fmla="*/ 157 w 301"/>
                <a:gd name="T93" fmla="*/ 144 h 485"/>
                <a:gd name="T94" fmla="*/ 155 w 301"/>
                <a:gd name="T95" fmla="*/ 122 h 485"/>
                <a:gd name="T96" fmla="*/ 154 w 301"/>
                <a:gd name="T97" fmla="*/ 78 h 485"/>
                <a:gd name="T98" fmla="*/ 162 w 301"/>
                <a:gd name="T99" fmla="*/ 33 h 485"/>
                <a:gd name="T100" fmla="*/ 169 w 301"/>
                <a:gd name="T101" fmla="*/ 12 h 485"/>
                <a:gd name="T102" fmla="*/ 154 w 301"/>
                <a:gd name="T103"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1" h="485">
                  <a:moveTo>
                    <a:pt x="154" y="0"/>
                  </a:moveTo>
                  <a:lnTo>
                    <a:pt x="154" y="0"/>
                  </a:lnTo>
                  <a:lnTo>
                    <a:pt x="144" y="10"/>
                  </a:lnTo>
                  <a:lnTo>
                    <a:pt x="132" y="16"/>
                  </a:lnTo>
                  <a:lnTo>
                    <a:pt x="132" y="16"/>
                  </a:lnTo>
                  <a:lnTo>
                    <a:pt x="94" y="33"/>
                  </a:lnTo>
                  <a:lnTo>
                    <a:pt x="55" y="45"/>
                  </a:lnTo>
                  <a:lnTo>
                    <a:pt x="55" y="45"/>
                  </a:lnTo>
                  <a:lnTo>
                    <a:pt x="50" y="63"/>
                  </a:lnTo>
                  <a:lnTo>
                    <a:pt x="48" y="83"/>
                  </a:lnTo>
                  <a:lnTo>
                    <a:pt x="48" y="126"/>
                  </a:lnTo>
                  <a:lnTo>
                    <a:pt x="48" y="126"/>
                  </a:lnTo>
                  <a:lnTo>
                    <a:pt x="48" y="149"/>
                  </a:lnTo>
                  <a:lnTo>
                    <a:pt x="46" y="174"/>
                  </a:lnTo>
                  <a:lnTo>
                    <a:pt x="46" y="174"/>
                  </a:lnTo>
                  <a:lnTo>
                    <a:pt x="51" y="167"/>
                  </a:lnTo>
                  <a:lnTo>
                    <a:pt x="58" y="157"/>
                  </a:lnTo>
                  <a:lnTo>
                    <a:pt x="68" y="147"/>
                  </a:lnTo>
                  <a:lnTo>
                    <a:pt x="81" y="137"/>
                  </a:lnTo>
                  <a:lnTo>
                    <a:pt x="81" y="137"/>
                  </a:lnTo>
                  <a:lnTo>
                    <a:pt x="124" y="109"/>
                  </a:lnTo>
                  <a:lnTo>
                    <a:pt x="139" y="99"/>
                  </a:lnTo>
                  <a:lnTo>
                    <a:pt x="139" y="99"/>
                  </a:lnTo>
                  <a:lnTo>
                    <a:pt x="139" y="109"/>
                  </a:lnTo>
                  <a:lnTo>
                    <a:pt x="139" y="109"/>
                  </a:lnTo>
                  <a:lnTo>
                    <a:pt x="139" y="124"/>
                  </a:lnTo>
                  <a:lnTo>
                    <a:pt x="134" y="142"/>
                  </a:lnTo>
                  <a:lnTo>
                    <a:pt x="131" y="150"/>
                  </a:lnTo>
                  <a:lnTo>
                    <a:pt x="127" y="159"/>
                  </a:lnTo>
                  <a:lnTo>
                    <a:pt x="121" y="167"/>
                  </a:lnTo>
                  <a:lnTo>
                    <a:pt x="112" y="175"/>
                  </a:lnTo>
                  <a:lnTo>
                    <a:pt x="112" y="175"/>
                  </a:lnTo>
                  <a:lnTo>
                    <a:pt x="78" y="198"/>
                  </a:lnTo>
                  <a:lnTo>
                    <a:pt x="40" y="218"/>
                  </a:lnTo>
                  <a:lnTo>
                    <a:pt x="40" y="218"/>
                  </a:lnTo>
                  <a:lnTo>
                    <a:pt x="36" y="232"/>
                  </a:lnTo>
                  <a:lnTo>
                    <a:pt x="36" y="232"/>
                  </a:lnTo>
                  <a:lnTo>
                    <a:pt x="28" y="256"/>
                  </a:lnTo>
                  <a:lnTo>
                    <a:pt x="20" y="278"/>
                  </a:lnTo>
                  <a:lnTo>
                    <a:pt x="2" y="316"/>
                  </a:lnTo>
                  <a:lnTo>
                    <a:pt x="2" y="316"/>
                  </a:lnTo>
                  <a:lnTo>
                    <a:pt x="0" y="316"/>
                  </a:lnTo>
                  <a:lnTo>
                    <a:pt x="0" y="316"/>
                  </a:lnTo>
                  <a:lnTo>
                    <a:pt x="10" y="308"/>
                  </a:lnTo>
                  <a:lnTo>
                    <a:pt x="23" y="296"/>
                  </a:lnTo>
                  <a:lnTo>
                    <a:pt x="23" y="296"/>
                  </a:lnTo>
                  <a:lnTo>
                    <a:pt x="65" y="268"/>
                  </a:lnTo>
                  <a:lnTo>
                    <a:pt x="81" y="258"/>
                  </a:lnTo>
                  <a:lnTo>
                    <a:pt x="81" y="258"/>
                  </a:lnTo>
                  <a:lnTo>
                    <a:pt x="81" y="270"/>
                  </a:lnTo>
                  <a:lnTo>
                    <a:pt x="81" y="270"/>
                  </a:lnTo>
                  <a:lnTo>
                    <a:pt x="79" y="284"/>
                  </a:lnTo>
                  <a:lnTo>
                    <a:pt x="76" y="301"/>
                  </a:lnTo>
                  <a:lnTo>
                    <a:pt x="73" y="311"/>
                  </a:lnTo>
                  <a:lnTo>
                    <a:pt x="68" y="319"/>
                  </a:lnTo>
                  <a:lnTo>
                    <a:pt x="61" y="328"/>
                  </a:lnTo>
                  <a:lnTo>
                    <a:pt x="55" y="336"/>
                  </a:lnTo>
                  <a:lnTo>
                    <a:pt x="55" y="336"/>
                  </a:lnTo>
                  <a:lnTo>
                    <a:pt x="33" y="349"/>
                  </a:lnTo>
                  <a:lnTo>
                    <a:pt x="13" y="362"/>
                  </a:lnTo>
                  <a:lnTo>
                    <a:pt x="13" y="362"/>
                  </a:lnTo>
                  <a:lnTo>
                    <a:pt x="36" y="375"/>
                  </a:lnTo>
                  <a:lnTo>
                    <a:pt x="36" y="375"/>
                  </a:lnTo>
                  <a:lnTo>
                    <a:pt x="56" y="352"/>
                  </a:lnTo>
                  <a:lnTo>
                    <a:pt x="56" y="352"/>
                  </a:lnTo>
                  <a:lnTo>
                    <a:pt x="60" y="364"/>
                  </a:lnTo>
                  <a:lnTo>
                    <a:pt x="63" y="375"/>
                  </a:lnTo>
                  <a:lnTo>
                    <a:pt x="63" y="390"/>
                  </a:lnTo>
                  <a:lnTo>
                    <a:pt x="63" y="390"/>
                  </a:lnTo>
                  <a:lnTo>
                    <a:pt x="116" y="417"/>
                  </a:lnTo>
                  <a:lnTo>
                    <a:pt x="169" y="442"/>
                  </a:lnTo>
                  <a:lnTo>
                    <a:pt x="223" y="463"/>
                  </a:lnTo>
                  <a:lnTo>
                    <a:pt x="278" y="485"/>
                  </a:lnTo>
                  <a:lnTo>
                    <a:pt x="278" y="485"/>
                  </a:lnTo>
                  <a:lnTo>
                    <a:pt x="296" y="442"/>
                  </a:lnTo>
                  <a:lnTo>
                    <a:pt x="296" y="442"/>
                  </a:lnTo>
                  <a:lnTo>
                    <a:pt x="299" y="430"/>
                  </a:lnTo>
                  <a:lnTo>
                    <a:pt x="301" y="420"/>
                  </a:lnTo>
                  <a:lnTo>
                    <a:pt x="301" y="409"/>
                  </a:lnTo>
                  <a:lnTo>
                    <a:pt x="298" y="397"/>
                  </a:lnTo>
                  <a:lnTo>
                    <a:pt x="294" y="385"/>
                  </a:lnTo>
                  <a:lnTo>
                    <a:pt x="289" y="374"/>
                  </a:lnTo>
                  <a:lnTo>
                    <a:pt x="278" y="352"/>
                  </a:lnTo>
                  <a:lnTo>
                    <a:pt x="263" y="331"/>
                  </a:lnTo>
                  <a:lnTo>
                    <a:pt x="246" y="311"/>
                  </a:lnTo>
                  <a:lnTo>
                    <a:pt x="217" y="276"/>
                  </a:lnTo>
                  <a:lnTo>
                    <a:pt x="217" y="276"/>
                  </a:lnTo>
                  <a:lnTo>
                    <a:pt x="205" y="258"/>
                  </a:lnTo>
                  <a:lnTo>
                    <a:pt x="194" y="241"/>
                  </a:lnTo>
                  <a:lnTo>
                    <a:pt x="184" y="223"/>
                  </a:lnTo>
                  <a:lnTo>
                    <a:pt x="175" y="203"/>
                  </a:lnTo>
                  <a:lnTo>
                    <a:pt x="167" y="184"/>
                  </a:lnTo>
                  <a:lnTo>
                    <a:pt x="162" y="164"/>
                  </a:lnTo>
                  <a:lnTo>
                    <a:pt x="157" y="144"/>
                  </a:lnTo>
                  <a:lnTo>
                    <a:pt x="155" y="122"/>
                  </a:lnTo>
                  <a:lnTo>
                    <a:pt x="155" y="122"/>
                  </a:lnTo>
                  <a:lnTo>
                    <a:pt x="154" y="99"/>
                  </a:lnTo>
                  <a:lnTo>
                    <a:pt x="154" y="78"/>
                  </a:lnTo>
                  <a:lnTo>
                    <a:pt x="157" y="55"/>
                  </a:lnTo>
                  <a:lnTo>
                    <a:pt x="162" y="33"/>
                  </a:lnTo>
                  <a:lnTo>
                    <a:pt x="162" y="33"/>
                  </a:lnTo>
                  <a:lnTo>
                    <a:pt x="169" y="12"/>
                  </a:lnTo>
                  <a:lnTo>
                    <a:pt x="169" y="12"/>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0" name="Freeform 10"/>
            <p:cNvSpPr>
              <a:spLocks/>
            </p:cNvSpPr>
            <p:nvPr/>
          </p:nvSpPr>
          <p:spPr bwMode="auto">
            <a:xfrm>
              <a:off x="2011" y="1907"/>
              <a:ext cx="149" cy="415"/>
            </a:xfrm>
            <a:custGeom>
              <a:avLst/>
              <a:gdLst>
                <a:gd name="T0" fmla="*/ 103 w 149"/>
                <a:gd name="T1" fmla="*/ 0 h 415"/>
                <a:gd name="T2" fmla="*/ 98 w 149"/>
                <a:gd name="T3" fmla="*/ 23 h 415"/>
                <a:gd name="T4" fmla="*/ 86 w 149"/>
                <a:gd name="T5" fmla="*/ 46 h 415"/>
                <a:gd name="T6" fmla="*/ 66 w 149"/>
                <a:gd name="T7" fmla="*/ 73 h 415"/>
                <a:gd name="T8" fmla="*/ 23 w 149"/>
                <a:gd name="T9" fmla="*/ 124 h 415"/>
                <a:gd name="T10" fmla="*/ 0 w 149"/>
                <a:gd name="T11" fmla="*/ 147 h 415"/>
                <a:gd name="T12" fmla="*/ 20 w 149"/>
                <a:gd name="T13" fmla="*/ 225 h 415"/>
                <a:gd name="T14" fmla="*/ 28 w 149"/>
                <a:gd name="T15" fmla="*/ 250 h 415"/>
                <a:gd name="T16" fmla="*/ 38 w 149"/>
                <a:gd name="T17" fmla="*/ 299 h 415"/>
                <a:gd name="T18" fmla="*/ 40 w 149"/>
                <a:gd name="T19" fmla="*/ 324 h 415"/>
                <a:gd name="T20" fmla="*/ 38 w 149"/>
                <a:gd name="T21" fmla="*/ 352 h 415"/>
                <a:gd name="T22" fmla="*/ 28 w 149"/>
                <a:gd name="T23" fmla="*/ 397 h 415"/>
                <a:gd name="T24" fmla="*/ 50 w 149"/>
                <a:gd name="T25" fmla="*/ 410 h 415"/>
                <a:gd name="T26" fmla="*/ 58 w 149"/>
                <a:gd name="T27" fmla="*/ 415 h 415"/>
                <a:gd name="T28" fmla="*/ 64 w 149"/>
                <a:gd name="T29" fmla="*/ 400 h 415"/>
                <a:gd name="T30" fmla="*/ 71 w 149"/>
                <a:gd name="T31" fmla="*/ 384 h 415"/>
                <a:gd name="T32" fmla="*/ 98 w 149"/>
                <a:gd name="T33" fmla="*/ 329 h 415"/>
                <a:gd name="T34" fmla="*/ 74 w 149"/>
                <a:gd name="T35" fmla="*/ 293 h 415"/>
                <a:gd name="T36" fmla="*/ 55 w 149"/>
                <a:gd name="T37" fmla="*/ 256 h 415"/>
                <a:gd name="T38" fmla="*/ 48 w 149"/>
                <a:gd name="T39" fmla="*/ 231 h 415"/>
                <a:gd name="T40" fmla="*/ 50 w 149"/>
                <a:gd name="T41" fmla="*/ 220 h 415"/>
                <a:gd name="T42" fmla="*/ 58 w 149"/>
                <a:gd name="T43" fmla="*/ 193 h 415"/>
                <a:gd name="T44" fmla="*/ 66 w 149"/>
                <a:gd name="T45" fmla="*/ 177 h 415"/>
                <a:gd name="T46" fmla="*/ 76 w 149"/>
                <a:gd name="T47" fmla="*/ 192 h 415"/>
                <a:gd name="T48" fmla="*/ 99 w 149"/>
                <a:gd name="T49" fmla="*/ 236 h 415"/>
                <a:gd name="T50" fmla="*/ 109 w 149"/>
                <a:gd name="T51" fmla="*/ 260 h 415"/>
                <a:gd name="T52" fmla="*/ 112 w 149"/>
                <a:gd name="T53" fmla="*/ 278 h 415"/>
                <a:gd name="T54" fmla="*/ 116 w 149"/>
                <a:gd name="T55" fmla="*/ 236 h 415"/>
                <a:gd name="T56" fmla="*/ 117 w 149"/>
                <a:gd name="T57" fmla="*/ 197 h 415"/>
                <a:gd name="T58" fmla="*/ 119 w 149"/>
                <a:gd name="T59" fmla="*/ 145 h 415"/>
                <a:gd name="T60" fmla="*/ 124 w 149"/>
                <a:gd name="T61" fmla="*/ 112 h 415"/>
                <a:gd name="T62" fmla="*/ 127 w 149"/>
                <a:gd name="T63" fmla="*/ 101 h 415"/>
                <a:gd name="T64" fmla="*/ 149 w 149"/>
                <a:gd name="T65" fmla="*/ 59 h 415"/>
                <a:gd name="T66" fmla="*/ 149 w 149"/>
                <a:gd name="T67" fmla="*/ 56 h 415"/>
                <a:gd name="T68" fmla="*/ 126 w 149"/>
                <a:gd name="T69" fmla="*/ 2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9" h="415">
                  <a:moveTo>
                    <a:pt x="103" y="0"/>
                  </a:moveTo>
                  <a:lnTo>
                    <a:pt x="103" y="0"/>
                  </a:lnTo>
                  <a:lnTo>
                    <a:pt x="101" y="11"/>
                  </a:lnTo>
                  <a:lnTo>
                    <a:pt x="98" y="23"/>
                  </a:lnTo>
                  <a:lnTo>
                    <a:pt x="93" y="35"/>
                  </a:lnTo>
                  <a:lnTo>
                    <a:pt x="86" y="46"/>
                  </a:lnTo>
                  <a:lnTo>
                    <a:pt x="86" y="46"/>
                  </a:lnTo>
                  <a:lnTo>
                    <a:pt x="66" y="73"/>
                  </a:lnTo>
                  <a:lnTo>
                    <a:pt x="45" y="99"/>
                  </a:lnTo>
                  <a:lnTo>
                    <a:pt x="23" y="124"/>
                  </a:lnTo>
                  <a:lnTo>
                    <a:pt x="0" y="147"/>
                  </a:lnTo>
                  <a:lnTo>
                    <a:pt x="0" y="147"/>
                  </a:lnTo>
                  <a:lnTo>
                    <a:pt x="10" y="188"/>
                  </a:lnTo>
                  <a:lnTo>
                    <a:pt x="20" y="225"/>
                  </a:lnTo>
                  <a:lnTo>
                    <a:pt x="20" y="225"/>
                  </a:lnTo>
                  <a:lnTo>
                    <a:pt x="28" y="250"/>
                  </a:lnTo>
                  <a:lnTo>
                    <a:pt x="35" y="274"/>
                  </a:lnTo>
                  <a:lnTo>
                    <a:pt x="38" y="299"/>
                  </a:lnTo>
                  <a:lnTo>
                    <a:pt x="40" y="324"/>
                  </a:lnTo>
                  <a:lnTo>
                    <a:pt x="40" y="324"/>
                  </a:lnTo>
                  <a:lnTo>
                    <a:pt x="40" y="337"/>
                  </a:lnTo>
                  <a:lnTo>
                    <a:pt x="38" y="352"/>
                  </a:lnTo>
                  <a:lnTo>
                    <a:pt x="38" y="352"/>
                  </a:lnTo>
                  <a:lnTo>
                    <a:pt x="28" y="397"/>
                  </a:lnTo>
                  <a:lnTo>
                    <a:pt x="28" y="397"/>
                  </a:lnTo>
                  <a:lnTo>
                    <a:pt x="50" y="410"/>
                  </a:lnTo>
                  <a:lnTo>
                    <a:pt x="50" y="410"/>
                  </a:lnTo>
                  <a:lnTo>
                    <a:pt x="58" y="415"/>
                  </a:lnTo>
                  <a:lnTo>
                    <a:pt x="58" y="415"/>
                  </a:lnTo>
                  <a:lnTo>
                    <a:pt x="64" y="400"/>
                  </a:lnTo>
                  <a:lnTo>
                    <a:pt x="71" y="384"/>
                  </a:lnTo>
                  <a:lnTo>
                    <a:pt x="71" y="384"/>
                  </a:lnTo>
                  <a:lnTo>
                    <a:pt x="84" y="357"/>
                  </a:lnTo>
                  <a:lnTo>
                    <a:pt x="98" y="329"/>
                  </a:lnTo>
                  <a:lnTo>
                    <a:pt x="98" y="329"/>
                  </a:lnTo>
                  <a:lnTo>
                    <a:pt x="74" y="293"/>
                  </a:lnTo>
                  <a:lnTo>
                    <a:pt x="55" y="256"/>
                  </a:lnTo>
                  <a:lnTo>
                    <a:pt x="55" y="256"/>
                  </a:lnTo>
                  <a:lnTo>
                    <a:pt x="50" y="243"/>
                  </a:lnTo>
                  <a:lnTo>
                    <a:pt x="48" y="231"/>
                  </a:lnTo>
                  <a:lnTo>
                    <a:pt x="48" y="231"/>
                  </a:lnTo>
                  <a:lnTo>
                    <a:pt x="50" y="220"/>
                  </a:lnTo>
                  <a:lnTo>
                    <a:pt x="51" y="210"/>
                  </a:lnTo>
                  <a:lnTo>
                    <a:pt x="58" y="193"/>
                  </a:lnTo>
                  <a:lnTo>
                    <a:pt x="63" y="180"/>
                  </a:lnTo>
                  <a:lnTo>
                    <a:pt x="66" y="177"/>
                  </a:lnTo>
                  <a:lnTo>
                    <a:pt x="66" y="177"/>
                  </a:lnTo>
                  <a:lnTo>
                    <a:pt x="76" y="192"/>
                  </a:lnTo>
                  <a:lnTo>
                    <a:pt x="99" y="236"/>
                  </a:lnTo>
                  <a:lnTo>
                    <a:pt x="99" y="236"/>
                  </a:lnTo>
                  <a:lnTo>
                    <a:pt x="104" y="250"/>
                  </a:lnTo>
                  <a:lnTo>
                    <a:pt x="109" y="260"/>
                  </a:lnTo>
                  <a:lnTo>
                    <a:pt x="112" y="278"/>
                  </a:lnTo>
                  <a:lnTo>
                    <a:pt x="112" y="278"/>
                  </a:lnTo>
                  <a:lnTo>
                    <a:pt x="116" y="258"/>
                  </a:lnTo>
                  <a:lnTo>
                    <a:pt x="116" y="236"/>
                  </a:lnTo>
                  <a:lnTo>
                    <a:pt x="117" y="197"/>
                  </a:lnTo>
                  <a:lnTo>
                    <a:pt x="117" y="197"/>
                  </a:lnTo>
                  <a:lnTo>
                    <a:pt x="117" y="170"/>
                  </a:lnTo>
                  <a:lnTo>
                    <a:pt x="119" y="145"/>
                  </a:lnTo>
                  <a:lnTo>
                    <a:pt x="122" y="122"/>
                  </a:lnTo>
                  <a:lnTo>
                    <a:pt x="124" y="112"/>
                  </a:lnTo>
                  <a:lnTo>
                    <a:pt x="127" y="101"/>
                  </a:lnTo>
                  <a:lnTo>
                    <a:pt x="127" y="101"/>
                  </a:lnTo>
                  <a:lnTo>
                    <a:pt x="137" y="79"/>
                  </a:lnTo>
                  <a:lnTo>
                    <a:pt x="149" y="59"/>
                  </a:lnTo>
                  <a:lnTo>
                    <a:pt x="149" y="59"/>
                  </a:lnTo>
                  <a:lnTo>
                    <a:pt x="149" y="56"/>
                  </a:lnTo>
                  <a:lnTo>
                    <a:pt x="149" y="56"/>
                  </a:lnTo>
                  <a:lnTo>
                    <a:pt x="126" y="28"/>
                  </a:lnTo>
                  <a:lnTo>
                    <a:pt x="1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1" name="Freeform 11"/>
            <p:cNvSpPr>
              <a:spLocks/>
            </p:cNvSpPr>
            <p:nvPr/>
          </p:nvSpPr>
          <p:spPr bwMode="auto">
            <a:xfrm>
              <a:off x="2168" y="1849"/>
              <a:ext cx="116" cy="119"/>
            </a:xfrm>
            <a:custGeom>
              <a:avLst/>
              <a:gdLst>
                <a:gd name="T0" fmla="*/ 116 w 116"/>
                <a:gd name="T1" fmla="*/ 0 h 119"/>
                <a:gd name="T2" fmla="*/ 116 w 116"/>
                <a:gd name="T3" fmla="*/ 0 h 119"/>
                <a:gd name="T4" fmla="*/ 84 w 116"/>
                <a:gd name="T5" fmla="*/ 15 h 119"/>
                <a:gd name="T6" fmla="*/ 51 w 116"/>
                <a:gd name="T7" fmla="*/ 28 h 119"/>
                <a:gd name="T8" fmla="*/ 51 w 116"/>
                <a:gd name="T9" fmla="*/ 28 h 119"/>
                <a:gd name="T10" fmla="*/ 43 w 116"/>
                <a:gd name="T11" fmla="*/ 46 h 119"/>
                <a:gd name="T12" fmla="*/ 35 w 116"/>
                <a:gd name="T13" fmla="*/ 61 h 119"/>
                <a:gd name="T14" fmla="*/ 17 w 116"/>
                <a:gd name="T15" fmla="*/ 93 h 119"/>
                <a:gd name="T16" fmla="*/ 17 w 116"/>
                <a:gd name="T17" fmla="*/ 93 h 119"/>
                <a:gd name="T18" fmla="*/ 0 w 116"/>
                <a:gd name="T19" fmla="*/ 117 h 119"/>
                <a:gd name="T20" fmla="*/ 0 w 116"/>
                <a:gd name="T21" fmla="*/ 117 h 119"/>
                <a:gd name="T22" fmla="*/ 0 w 116"/>
                <a:gd name="T23" fmla="*/ 117 h 119"/>
                <a:gd name="T24" fmla="*/ 0 w 116"/>
                <a:gd name="T25" fmla="*/ 117 h 119"/>
                <a:gd name="T26" fmla="*/ 0 w 116"/>
                <a:gd name="T27" fmla="*/ 119 h 119"/>
                <a:gd name="T28" fmla="*/ 0 w 116"/>
                <a:gd name="T29" fmla="*/ 119 h 119"/>
                <a:gd name="T30" fmla="*/ 13 w 116"/>
                <a:gd name="T31" fmla="*/ 111 h 119"/>
                <a:gd name="T32" fmla="*/ 30 w 116"/>
                <a:gd name="T33" fmla="*/ 102 h 119"/>
                <a:gd name="T34" fmla="*/ 30 w 116"/>
                <a:gd name="T35" fmla="*/ 102 h 119"/>
                <a:gd name="T36" fmla="*/ 79 w 116"/>
                <a:gd name="T37" fmla="*/ 83 h 119"/>
                <a:gd name="T38" fmla="*/ 116 w 116"/>
                <a:gd name="T3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 h="119">
                  <a:moveTo>
                    <a:pt x="116" y="0"/>
                  </a:moveTo>
                  <a:lnTo>
                    <a:pt x="116" y="0"/>
                  </a:lnTo>
                  <a:lnTo>
                    <a:pt x="84" y="15"/>
                  </a:lnTo>
                  <a:lnTo>
                    <a:pt x="51" y="28"/>
                  </a:lnTo>
                  <a:lnTo>
                    <a:pt x="51" y="28"/>
                  </a:lnTo>
                  <a:lnTo>
                    <a:pt x="43" y="46"/>
                  </a:lnTo>
                  <a:lnTo>
                    <a:pt x="35" y="61"/>
                  </a:lnTo>
                  <a:lnTo>
                    <a:pt x="17" y="93"/>
                  </a:lnTo>
                  <a:lnTo>
                    <a:pt x="17" y="93"/>
                  </a:lnTo>
                  <a:lnTo>
                    <a:pt x="0" y="117"/>
                  </a:lnTo>
                  <a:lnTo>
                    <a:pt x="0" y="117"/>
                  </a:lnTo>
                  <a:lnTo>
                    <a:pt x="0" y="117"/>
                  </a:lnTo>
                  <a:lnTo>
                    <a:pt x="0" y="117"/>
                  </a:lnTo>
                  <a:lnTo>
                    <a:pt x="0" y="119"/>
                  </a:lnTo>
                  <a:lnTo>
                    <a:pt x="0" y="119"/>
                  </a:lnTo>
                  <a:lnTo>
                    <a:pt x="13" y="111"/>
                  </a:lnTo>
                  <a:lnTo>
                    <a:pt x="30" y="102"/>
                  </a:lnTo>
                  <a:lnTo>
                    <a:pt x="30" y="102"/>
                  </a:lnTo>
                  <a:lnTo>
                    <a:pt x="79" y="83"/>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2" name="Freeform 12"/>
            <p:cNvSpPr>
              <a:spLocks/>
            </p:cNvSpPr>
            <p:nvPr/>
          </p:nvSpPr>
          <p:spPr bwMode="auto">
            <a:xfrm>
              <a:off x="2238" y="1821"/>
              <a:ext cx="4" cy="6"/>
            </a:xfrm>
            <a:custGeom>
              <a:avLst/>
              <a:gdLst>
                <a:gd name="T0" fmla="*/ 4 w 4"/>
                <a:gd name="T1" fmla="*/ 0 h 6"/>
                <a:gd name="T2" fmla="*/ 4 w 4"/>
                <a:gd name="T3" fmla="*/ 0 h 6"/>
                <a:gd name="T4" fmla="*/ 1 w 4"/>
                <a:gd name="T5" fmla="*/ 0 h 6"/>
                <a:gd name="T6" fmla="*/ 1 w 4"/>
                <a:gd name="T7" fmla="*/ 0 h 6"/>
                <a:gd name="T8" fmla="*/ 0 w 4"/>
                <a:gd name="T9" fmla="*/ 6 h 6"/>
                <a:gd name="T10" fmla="*/ 0 w 4"/>
                <a:gd name="T11" fmla="*/ 6 h 6"/>
                <a:gd name="T12" fmla="*/ 4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4" y="0"/>
                  </a:moveTo>
                  <a:lnTo>
                    <a:pt x="4" y="0"/>
                  </a:lnTo>
                  <a:lnTo>
                    <a:pt x="1" y="0"/>
                  </a:lnTo>
                  <a:lnTo>
                    <a:pt x="1" y="0"/>
                  </a:lnTo>
                  <a:lnTo>
                    <a:pt x="0" y="6"/>
                  </a:lnTo>
                  <a:lnTo>
                    <a:pt x="0" y="6"/>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3" name="Freeform 13"/>
            <p:cNvSpPr>
              <a:spLocks/>
            </p:cNvSpPr>
            <p:nvPr/>
          </p:nvSpPr>
          <p:spPr bwMode="auto">
            <a:xfrm>
              <a:off x="1956" y="1594"/>
              <a:ext cx="42" cy="38"/>
            </a:xfrm>
            <a:custGeom>
              <a:avLst/>
              <a:gdLst>
                <a:gd name="T0" fmla="*/ 27 w 42"/>
                <a:gd name="T1" fmla="*/ 0 h 38"/>
                <a:gd name="T2" fmla="*/ 0 w 42"/>
                <a:gd name="T3" fmla="*/ 0 h 38"/>
                <a:gd name="T4" fmla="*/ 0 w 42"/>
                <a:gd name="T5" fmla="*/ 0 h 38"/>
                <a:gd name="T6" fmla="*/ 14 w 42"/>
                <a:gd name="T7" fmla="*/ 10 h 38"/>
                <a:gd name="T8" fmla="*/ 25 w 42"/>
                <a:gd name="T9" fmla="*/ 20 h 38"/>
                <a:gd name="T10" fmla="*/ 35 w 42"/>
                <a:gd name="T11" fmla="*/ 30 h 38"/>
                <a:gd name="T12" fmla="*/ 42 w 42"/>
                <a:gd name="T13" fmla="*/ 38 h 38"/>
                <a:gd name="T14" fmla="*/ 42 w 42"/>
                <a:gd name="T15" fmla="*/ 38 h 38"/>
                <a:gd name="T16" fmla="*/ 40 w 42"/>
                <a:gd name="T17" fmla="*/ 33 h 38"/>
                <a:gd name="T18" fmla="*/ 40 w 42"/>
                <a:gd name="T19" fmla="*/ 33 h 38"/>
                <a:gd name="T20" fmla="*/ 40 w 42"/>
                <a:gd name="T21" fmla="*/ 33 h 38"/>
                <a:gd name="T22" fmla="*/ 40 w 42"/>
                <a:gd name="T23" fmla="*/ 33 h 38"/>
                <a:gd name="T24" fmla="*/ 38 w 42"/>
                <a:gd name="T25" fmla="*/ 33 h 38"/>
                <a:gd name="T26" fmla="*/ 38 w 42"/>
                <a:gd name="T27" fmla="*/ 33 h 38"/>
                <a:gd name="T28" fmla="*/ 37 w 42"/>
                <a:gd name="T29" fmla="*/ 32 h 38"/>
                <a:gd name="T30" fmla="*/ 37 w 42"/>
                <a:gd name="T31" fmla="*/ 28 h 38"/>
                <a:gd name="T32" fmla="*/ 37 w 42"/>
                <a:gd name="T33" fmla="*/ 28 h 38"/>
                <a:gd name="T34" fmla="*/ 37 w 42"/>
                <a:gd name="T35" fmla="*/ 27 h 38"/>
                <a:gd name="T36" fmla="*/ 37 w 42"/>
                <a:gd name="T37" fmla="*/ 27 h 38"/>
                <a:gd name="T38" fmla="*/ 27 w 42"/>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38">
                  <a:moveTo>
                    <a:pt x="27" y="0"/>
                  </a:moveTo>
                  <a:lnTo>
                    <a:pt x="0" y="0"/>
                  </a:lnTo>
                  <a:lnTo>
                    <a:pt x="0" y="0"/>
                  </a:lnTo>
                  <a:lnTo>
                    <a:pt x="14" y="10"/>
                  </a:lnTo>
                  <a:lnTo>
                    <a:pt x="25" y="20"/>
                  </a:lnTo>
                  <a:lnTo>
                    <a:pt x="35" y="30"/>
                  </a:lnTo>
                  <a:lnTo>
                    <a:pt x="42" y="38"/>
                  </a:lnTo>
                  <a:lnTo>
                    <a:pt x="42" y="38"/>
                  </a:lnTo>
                  <a:lnTo>
                    <a:pt x="40" y="33"/>
                  </a:lnTo>
                  <a:lnTo>
                    <a:pt x="40" y="33"/>
                  </a:lnTo>
                  <a:lnTo>
                    <a:pt x="40" y="33"/>
                  </a:lnTo>
                  <a:lnTo>
                    <a:pt x="40" y="33"/>
                  </a:lnTo>
                  <a:lnTo>
                    <a:pt x="38" y="33"/>
                  </a:lnTo>
                  <a:lnTo>
                    <a:pt x="38" y="33"/>
                  </a:lnTo>
                  <a:lnTo>
                    <a:pt x="37" y="32"/>
                  </a:lnTo>
                  <a:lnTo>
                    <a:pt x="37" y="28"/>
                  </a:lnTo>
                  <a:lnTo>
                    <a:pt x="37" y="28"/>
                  </a:lnTo>
                  <a:lnTo>
                    <a:pt x="37" y="27"/>
                  </a:lnTo>
                  <a:lnTo>
                    <a:pt x="37" y="27"/>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4" name="Freeform 14"/>
            <p:cNvSpPr>
              <a:spLocks/>
            </p:cNvSpPr>
            <p:nvPr/>
          </p:nvSpPr>
          <p:spPr bwMode="auto">
            <a:xfrm>
              <a:off x="1989" y="1594"/>
              <a:ext cx="7" cy="15"/>
            </a:xfrm>
            <a:custGeom>
              <a:avLst/>
              <a:gdLst>
                <a:gd name="T0" fmla="*/ 7 w 7"/>
                <a:gd name="T1" fmla="*/ 0 h 15"/>
                <a:gd name="T2" fmla="*/ 0 w 7"/>
                <a:gd name="T3" fmla="*/ 0 h 15"/>
                <a:gd name="T4" fmla="*/ 0 w 7"/>
                <a:gd name="T5" fmla="*/ 0 h 15"/>
                <a:gd name="T6" fmla="*/ 7 w 7"/>
                <a:gd name="T7" fmla="*/ 15 h 15"/>
                <a:gd name="T8" fmla="*/ 7 w 7"/>
                <a:gd name="T9" fmla="*/ 0 h 15"/>
              </a:gdLst>
              <a:ahLst/>
              <a:cxnLst>
                <a:cxn ang="0">
                  <a:pos x="T0" y="T1"/>
                </a:cxn>
                <a:cxn ang="0">
                  <a:pos x="T2" y="T3"/>
                </a:cxn>
                <a:cxn ang="0">
                  <a:pos x="T4" y="T5"/>
                </a:cxn>
                <a:cxn ang="0">
                  <a:pos x="T6" y="T7"/>
                </a:cxn>
                <a:cxn ang="0">
                  <a:pos x="T8" y="T9"/>
                </a:cxn>
              </a:cxnLst>
              <a:rect l="0" t="0" r="r" b="b"/>
              <a:pathLst>
                <a:path w="7" h="15">
                  <a:moveTo>
                    <a:pt x="7" y="0"/>
                  </a:moveTo>
                  <a:lnTo>
                    <a:pt x="0" y="0"/>
                  </a:lnTo>
                  <a:lnTo>
                    <a:pt x="0" y="0"/>
                  </a:lnTo>
                  <a:lnTo>
                    <a:pt x="7" y="1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5" name="Freeform 15"/>
            <p:cNvSpPr>
              <a:spLocks/>
            </p:cNvSpPr>
            <p:nvPr/>
          </p:nvSpPr>
          <p:spPr bwMode="auto">
            <a:xfrm>
              <a:off x="2001" y="1594"/>
              <a:ext cx="225" cy="382"/>
            </a:xfrm>
            <a:custGeom>
              <a:avLst/>
              <a:gdLst>
                <a:gd name="T0" fmla="*/ 33 w 225"/>
                <a:gd name="T1" fmla="*/ 0 h 382"/>
                <a:gd name="T2" fmla="*/ 0 w 225"/>
                <a:gd name="T3" fmla="*/ 27 h 382"/>
                <a:gd name="T4" fmla="*/ 0 w 225"/>
                <a:gd name="T5" fmla="*/ 28 h 382"/>
                <a:gd name="T6" fmla="*/ 12 w 225"/>
                <a:gd name="T7" fmla="*/ 63 h 382"/>
                <a:gd name="T8" fmla="*/ 23 w 225"/>
                <a:gd name="T9" fmla="*/ 101 h 382"/>
                <a:gd name="T10" fmla="*/ 27 w 225"/>
                <a:gd name="T11" fmla="*/ 142 h 382"/>
                <a:gd name="T12" fmla="*/ 25 w 225"/>
                <a:gd name="T13" fmla="*/ 169 h 382"/>
                <a:gd name="T14" fmla="*/ 13 w 225"/>
                <a:gd name="T15" fmla="*/ 253 h 382"/>
                <a:gd name="T16" fmla="*/ 0 w 225"/>
                <a:gd name="T17" fmla="*/ 343 h 382"/>
                <a:gd name="T18" fmla="*/ 0 w 225"/>
                <a:gd name="T19" fmla="*/ 374 h 382"/>
                <a:gd name="T20" fmla="*/ 0 w 225"/>
                <a:gd name="T21" fmla="*/ 382 h 382"/>
                <a:gd name="T22" fmla="*/ 10 w 225"/>
                <a:gd name="T23" fmla="*/ 354 h 382"/>
                <a:gd name="T24" fmla="*/ 33 w 225"/>
                <a:gd name="T25" fmla="*/ 318 h 382"/>
                <a:gd name="T26" fmla="*/ 81 w 225"/>
                <a:gd name="T27" fmla="*/ 255 h 382"/>
                <a:gd name="T28" fmla="*/ 99 w 225"/>
                <a:gd name="T29" fmla="*/ 232 h 382"/>
                <a:gd name="T30" fmla="*/ 103 w 225"/>
                <a:gd name="T31" fmla="*/ 240 h 382"/>
                <a:gd name="T32" fmla="*/ 106 w 225"/>
                <a:gd name="T33" fmla="*/ 228 h 382"/>
                <a:gd name="T34" fmla="*/ 109 w 225"/>
                <a:gd name="T35" fmla="*/ 225 h 382"/>
                <a:gd name="T36" fmla="*/ 109 w 225"/>
                <a:gd name="T37" fmla="*/ 225 h 382"/>
                <a:gd name="T38" fmla="*/ 121 w 225"/>
                <a:gd name="T39" fmla="*/ 238 h 382"/>
                <a:gd name="T40" fmla="*/ 149 w 225"/>
                <a:gd name="T41" fmla="*/ 280 h 382"/>
                <a:gd name="T42" fmla="*/ 160 w 225"/>
                <a:gd name="T43" fmla="*/ 298 h 382"/>
                <a:gd name="T44" fmla="*/ 170 w 225"/>
                <a:gd name="T45" fmla="*/ 324 h 382"/>
                <a:gd name="T46" fmla="*/ 170 w 225"/>
                <a:gd name="T47" fmla="*/ 333 h 382"/>
                <a:gd name="T48" fmla="*/ 165 w 225"/>
                <a:gd name="T49" fmla="*/ 361 h 382"/>
                <a:gd name="T50" fmla="*/ 177 w 225"/>
                <a:gd name="T51" fmla="*/ 343 h 382"/>
                <a:gd name="T52" fmla="*/ 198 w 225"/>
                <a:gd name="T53" fmla="*/ 308 h 382"/>
                <a:gd name="T54" fmla="*/ 217 w 225"/>
                <a:gd name="T55" fmla="*/ 268 h 382"/>
                <a:gd name="T56" fmla="*/ 225 w 225"/>
                <a:gd name="T57" fmla="*/ 245 h 382"/>
                <a:gd name="T58" fmla="*/ 207 w 225"/>
                <a:gd name="T59" fmla="*/ 223 h 382"/>
                <a:gd name="T60" fmla="*/ 195 w 225"/>
                <a:gd name="T61" fmla="*/ 220 h 382"/>
                <a:gd name="T62" fmla="*/ 169 w 225"/>
                <a:gd name="T63" fmla="*/ 207 h 382"/>
                <a:gd name="T64" fmla="*/ 155 w 225"/>
                <a:gd name="T65" fmla="*/ 197 h 382"/>
                <a:gd name="T66" fmla="*/ 154 w 225"/>
                <a:gd name="T67" fmla="*/ 195 h 382"/>
                <a:gd name="T68" fmla="*/ 154 w 225"/>
                <a:gd name="T69" fmla="*/ 184 h 382"/>
                <a:gd name="T70" fmla="*/ 155 w 225"/>
                <a:gd name="T71" fmla="*/ 141 h 382"/>
                <a:gd name="T72" fmla="*/ 167 w 225"/>
                <a:gd name="T73" fmla="*/ 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5" h="382">
                  <a:moveTo>
                    <a:pt x="175" y="0"/>
                  </a:moveTo>
                  <a:lnTo>
                    <a:pt x="33" y="0"/>
                  </a:lnTo>
                  <a:lnTo>
                    <a:pt x="33" y="0"/>
                  </a:lnTo>
                  <a:lnTo>
                    <a:pt x="0" y="27"/>
                  </a:lnTo>
                  <a:lnTo>
                    <a:pt x="0" y="27"/>
                  </a:lnTo>
                  <a:lnTo>
                    <a:pt x="0" y="28"/>
                  </a:lnTo>
                  <a:lnTo>
                    <a:pt x="0" y="28"/>
                  </a:lnTo>
                  <a:lnTo>
                    <a:pt x="12" y="63"/>
                  </a:lnTo>
                  <a:lnTo>
                    <a:pt x="23" y="101"/>
                  </a:lnTo>
                  <a:lnTo>
                    <a:pt x="23" y="101"/>
                  </a:lnTo>
                  <a:lnTo>
                    <a:pt x="25" y="121"/>
                  </a:lnTo>
                  <a:lnTo>
                    <a:pt x="27" y="142"/>
                  </a:lnTo>
                  <a:lnTo>
                    <a:pt x="27" y="142"/>
                  </a:lnTo>
                  <a:lnTo>
                    <a:pt x="25" y="169"/>
                  </a:lnTo>
                  <a:lnTo>
                    <a:pt x="22" y="197"/>
                  </a:lnTo>
                  <a:lnTo>
                    <a:pt x="13" y="253"/>
                  </a:lnTo>
                  <a:lnTo>
                    <a:pt x="3" y="313"/>
                  </a:lnTo>
                  <a:lnTo>
                    <a:pt x="0" y="343"/>
                  </a:lnTo>
                  <a:lnTo>
                    <a:pt x="0" y="374"/>
                  </a:lnTo>
                  <a:lnTo>
                    <a:pt x="0" y="374"/>
                  </a:lnTo>
                  <a:lnTo>
                    <a:pt x="0" y="382"/>
                  </a:lnTo>
                  <a:lnTo>
                    <a:pt x="0" y="382"/>
                  </a:lnTo>
                  <a:lnTo>
                    <a:pt x="3" y="369"/>
                  </a:lnTo>
                  <a:lnTo>
                    <a:pt x="10" y="354"/>
                  </a:lnTo>
                  <a:lnTo>
                    <a:pt x="20" y="338"/>
                  </a:lnTo>
                  <a:lnTo>
                    <a:pt x="33" y="318"/>
                  </a:lnTo>
                  <a:lnTo>
                    <a:pt x="33" y="318"/>
                  </a:lnTo>
                  <a:lnTo>
                    <a:pt x="81" y="255"/>
                  </a:lnTo>
                  <a:lnTo>
                    <a:pt x="99" y="232"/>
                  </a:lnTo>
                  <a:lnTo>
                    <a:pt x="99" y="232"/>
                  </a:lnTo>
                  <a:lnTo>
                    <a:pt x="99" y="232"/>
                  </a:lnTo>
                  <a:lnTo>
                    <a:pt x="103" y="240"/>
                  </a:lnTo>
                  <a:lnTo>
                    <a:pt x="103" y="240"/>
                  </a:lnTo>
                  <a:lnTo>
                    <a:pt x="106" y="228"/>
                  </a:lnTo>
                  <a:lnTo>
                    <a:pt x="109" y="225"/>
                  </a:lnTo>
                  <a:lnTo>
                    <a:pt x="109" y="225"/>
                  </a:lnTo>
                  <a:lnTo>
                    <a:pt x="109" y="225"/>
                  </a:lnTo>
                  <a:lnTo>
                    <a:pt x="109" y="225"/>
                  </a:lnTo>
                  <a:lnTo>
                    <a:pt x="109" y="225"/>
                  </a:lnTo>
                  <a:lnTo>
                    <a:pt x="121" y="238"/>
                  </a:lnTo>
                  <a:lnTo>
                    <a:pt x="149" y="280"/>
                  </a:lnTo>
                  <a:lnTo>
                    <a:pt x="149" y="280"/>
                  </a:lnTo>
                  <a:lnTo>
                    <a:pt x="149" y="280"/>
                  </a:lnTo>
                  <a:lnTo>
                    <a:pt x="160" y="298"/>
                  </a:lnTo>
                  <a:lnTo>
                    <a:pt x="167" y="313"/>
                  </a:lnTo>
                  <a:lnTo>
                    <a:pt x="170" y="324"/>
                  </a:lnTo>
                  <a:lnTo>
                    <a:pt x="170" y="333"/>
                  </a:lnTo>
                  <a:lnTo>
                    <a:pt x="170" y="333"/>
                  </a:lnTo>
                  <a:lnTo>
                    <a:pt x="170" y="336"/>
                  </a:lnTo>
                  <a:lnTo>
                    <a:pt x="165" y="361"/>
                  </a:lnTo>
                  <a:lnTo>
                    <a:pt x="165" y="361"/>
                  </a:lnTo>
                  <a:lnTo>
                    <a:pt x="177" y="343"/>
                  </a:lnTo>
                  <a:lnTo>
                    <a:pt x="177" y="343"/>
                  </a:lnTo>
                  <a:lnTo>
                    <a:pt x="198" y="308"/>
                  </a:lnTo>
                  <a:lnTo>
                    <a:pt x="208" y="290"/>
                  </a:lnTo>
                  <a:lnTo>
                    <a:pt x="217" y="268"/>
                  </a:lnTo>
                  <a:lnTo>
                    <a:pt x="217" y="268"/>
                  </a:lnTo>
                  <a:lnTo>
                    <a:pt x="225" y="245"/>
                  </a:lnTo>
                  <a:lnTo>
                    <a:pt x="225" y="245"/>
                  </a:lnTo>
                  <a:lnTo>
                    <a:pt x="207" y="223"/>
                  </a:lnTo>
                  <a:lnTo>
                    <a:pt x="207" y="223"/>
                  </a:lnTo>
                  <a:lnTo>
                    <a:pt x="195" y="220"/>
                  </a:lnTo>
                  <a:lnTo>
                    <a:pt x="185" y="217"/>
                  </a:lnTo>
                  <a:lnTo>
                    <a:pt x="169" y="207"/>
                  </a:lnTo>
                  <a:lnTo>
                    <a:pt x="159" y="200"/>
                  </a:lnTo>
                  <a:lnTo>
                    <a:pt x="155" y="197"/>
                  </a:lnTo>
                  <a:lnTo>
                    <a:pt x="155" y="197"/>
                  </a:lnTo>
                  <a:lnTo>
                    <a:pt x="154" y="195"/>
                  </a:lnTo>
                  <a:lnTo>
                    <a:pt x="154" y="195"/>
                  </a:lnTo>
                  <a:lnTo>
                    <a:pt x="154" y="184"/>
                  </a:lnTo>
                  <a:lnTo>
                    <a:pt x="154" y="184"/>
                  </a:lnTo>
                  <a:lnTo>
                    <a:pt x="155" y="141"/>
                  </a:lnTo>
                  <a:lnTo>
                    <a:pt x="160" y="94"/>
                  </a:lnTo>
                  <a:lnTo>
                    <a:pt x="167" y="46"/>
                  </a:lnTo>
                  <a:lnTo>
                    <a:pt x="1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6" name="Freeform 16"/>
            <p:cNvSpPr>
              <a:spLocks/>
            </p:cNvSpPr>
            <p:nvPr/>
          </p:nvSpPr>
          <p:spPr bwMode="auto">
            <a:xfrm>
              <a:off x="2762" y="1594"/>
              <a:ext cx="16" cy="10"/>
            </a:xfrm>
            <a:custGeom>
              <a:avLst/>
              <a:gdLst>
                <a:gd name="T0" fmla="*/ 16 w 16"/>
                <a:gd name="T1" fmla="*/ 0 h 10"/>
                <a:gd name="T2" fmla="*/ 0 w 16"/>
                <a:gd name="T3" fmla="*/ 0 h 10"/>
                <a:gd name="T4" fmla="*/ 0 w 16"/>
                <a:gd name="T5" fmla="*/ 0 h 10"/>
                <a:gd name="T6" fmla="*/ 6 w 16"/>
                <a:gd name="T7" fmla="*/ 10 h 10"/>
                <a:gd name="T8" fmla="*/ 16 w 16"/>
                <a:gd name="T9" fmla="*/ 0 h 10"/>
              </a:gdLst>
              <a:ahLst/>
              <a:cxnLst>
                <a:cxn ang="0">
                  <a:pos x="T0" y="T1"/>
                </a:cxn>
                <a:cxn ang="0">
                  <a:pos x="T2" y="T3"/>
                </a:cxn>
                <a:cxn ang="0">
                  <a:pos x="T4" y="T5"/>
                </a:cxn>
                <a:cxn ang="0">
                  <a:pos x="T6" y="T7"/>
                </a:cxn>
                <a:cxn ang="0">
                  <a:pos x="T8" y="T9"/>
                </a:cxn>
              </a:cxnLst>
              <a:rect l="0" t="0" r="r" b="b"/>
              <a:pathLst>
                <a:path w="16" h="10">
                  <a:moveTo>
                    <a:pt x="16" y="0"/>
                  </a:moveTo>
                  <a:lnTo>
                    <a:pt x="0" y="0"/>
                  </a:lnTo>
                  <a:lnTo>
                    <a:pt x="0" y="0"/>
                  </a:lnTo>
                  <a:lnTo>
                    <a:pt x="6" y="10"/>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7" name="Freeform 17"/>
            <p:cNvSpPr>
              <a:spLocks/>
            </p:cNvSpPr>
            <p:nvPr/>
          </p:nvSpPr>
          <p:spPr bwMode="auto">
            <a:xfrm>
              <a:off x="2598" y="1594"/>
              <a:ext cx="1067" cy="940"/>
            </a:xfrm>
            <a:custGeom>
              <a:avLst/>
              <a:gdLst>
                <a:gd name="T0" fmla="*/ 314 w 1067"/>
                <a:gd name="T1" fmla="*/ 0 h 940"/>
                <a:gd name="T2" fmla="*/ 281 w 1067"/>
                <a:gd name="T3" fmla="*/ 55 h 940"/>
                <a:gd name="T4" fmla="*/ 225 w 1067"/>
                <a:gd name="T5" fmla="*/ 144 h 940"/>
                <a:gd name="T6" fmla="*/ 208 w 1067"/>
                <a:gd name="T7" fmla="*/ 162 h 940"/>
                <a:gd name="T8" fmla="*/ 195 w 1067"/>
                <a:gd name="T9" fmla="*/ 169 h 940"/>
                <a:gd name="T10" fmla="*/ 187 w 1067"/>
                <a:gd name="T11" fmla="*/ 171 h 940"/>
                <a:gd name="T12" fmla="*/ 177 w 1067"/>
                <a:gd name="T13" fmla="*/ 169 h 940"/>
                <a:gd name="T14" fmla="*/ 165 w 1067"/>
                <a:gd name="T15" fmla="*/ 162 h 940"/>
                <a:gd name="T16" fmla="*/ 139 w 1067"/>
                <a:gd name="T17" fmla="*/ 139 h 940"/>
                <a:gd name="T18" fmla="*/ 36 w 1067"/>
                <a:gd name="T19" fmla="*/ 37 h 940"/>
                <a:gd name="T20" fmla="*/ 36 w 1067"/>
                <a:gd name="T21" fmla="*/ 37 h 940"/>
                <a:gd name="T22" fmla="*/ 0 w 1067"/>
                <a:gd name="T23" fmla="*/ 190 h 940"/>
                <a:gd name="T24" fmla="*/ 74 w 1067"/>
                <a:gd name="T25" fmla="*/ 389 h 940"/>
                <a:gd name="T26" fmla="*/ 73 w 1067"/>
                <a:gd name="T27" fmla="*/ 394 h 940"/>
                <a:gd name="T28" fmla="*/ 66 w 1067"/>
                <a:gd name="T29" fmla="*/ 397 h 940"/>
                <a:gd name="T30" fmla="*/ 88 w 1067"/>
                <a:gd name="T31" fmla="*/ 463 h 940"/>
                <a:gd name="T32" fmla="*/ 99 w 1067"/>
                <a:gd name="T33" fmla="*/ 513 h 940"/>
                <a:gd name="T34" fmla="*/ 101 w 1067"/>
                <a:gd name="T35" fmla="*/ 533 h 940"/>
                <a:gd name="T36" fmla="*/ 99 w 1067"/>
                <a:gd name="T37" fmla="*/ 573 h 940"/>
                <a:gd name="T38" fmla="*/ 93 w 1067"/>
                <a:gd name="T39" fmla="*/ 632 h 940"/>
                <a:gd name="T40" fmla="*/ 86 w 1067"/>
                <a:gd name="T41" fmla="*/ 670 h 940"/>
                <a:gd name="T42" fmla="*/ 65 w 1067"/>
                <a:gd name="T43" fmla="*/ 802 h 940"/>
                <a:gd name="T44" fmla="*/ 38 w 1067"/>
                <a:gd name="T45" fmla="*/ 932 h 940"/>
                <a:gd name="T46" fmla="*/ 104 w 1067"/>
                <a:gd name="T47" fmla="*/ 938 h 940"/>
                <a:gd name="T48" fmla="*/ 170 w 1067"/>
                <a:gd name="T49" fmla="*/ 940 h 940"/>
                <a:gd name="T50" fmla="*/ 212 w 1067"/>
                <a:gd name="T51" fmla="*/ 940 h 940"/>
                <a:gd name="T52" fmla="*/ 293 w 1067"/>
                <a:gd name="T53" fmla="*/ 933 h 940"/>
                <a:gd name="T54" fmla="*/ 334 w 1067"/>
                <a:gd name="T55" fmla="*/ 927 h 940"/>
                <a:gd name="T56" fmla="*/ 399 w 1067"/>
                <a:gd name="T57" fmla="*/ 915 h 940"/>
                <a:gd name="T58" fmla="*/ 461 w 1067"/>
                <a:gd name="T59" fmla="*/ 897 h 940"/>
                <a:gd name="T60" fmla="*/ 585 w 1067"/>
                <a:gd name="T61" fmla="*/ 852 h 940"/>
                <a:gd name="T62" fmla="*/ 705 w 1067"/>
                <a:gd name="T63" fmla="*/ 794 h 940"/>
                <a:gd name="T64" fmla="*/ 817 w 1067"/>
                <a:gd name="T65" fmla="*/ 723 h 940"/>
                <a:gd name="T66" fmla="*/ 850 w 1067"/>
                <a:gd name="T67" fmla="*/ 700 h 940"/>
                <a:gd name="T68" fmla="*/ 916 w 1067"/>
                <a:gd name="T69" fmla="*/ 649 h 940"/>
                <a:gd name="T70" fmla="*/ 979 w 1067"/>
                <a:gd name="T71" fmla="*/ 596 h 940"/>
                <a:gd name="T72" fmla="*/ 1039 w 1067"/>
                <a:gd name="T73" fmla="*/ 538 h 940"/>
                <a:gd name="T74" fmla="*/ 1067 w 1067"/>
                <a:gd name="T75" fmla="*/ 510 h 940"/>
                <a:gd name="T76" fmla="*/ 1020 w 1067"/>
                <a:gd name="T77" fmla="*/ 523 h 940"/>
                <a:gd name="T78" fmla="*/ 1004 w 1067"/>
                <a:gd name="T79" fmla="*/ 528 h 940"/>
                <a:gd name="T80" fmla="*/ 994 w 1067"/>
                <a:gd name="T81" fmla="*/ 530 h 940"/>
                <a:gd name="T82" fmla="*/ 992 w 1067"/>
                <a:gd name="T83" fmla="*/ 530 h 940"/>
                <a:gd name="T84" fmla="*/ 981 w 1067"/>
                <a:gd name="T85" fmla="*/ 523 h 940"/>
                <a:gd name="T86" fmla="*/ 977 w 1067"/>
                <a:gd name="T87" fmla="*/ 523 h 940"/>
                <a:gd name="T88" fmla="*/ 959 w 1067"/>
                <a:gd name="T89" fmla="*/ 513 h 940"/>
                <a:gd name="T90" fmla="*/ 920 w 1067"/>
                <a:gd name="T91" fmla="*/ 485 h 940"/>
                <a:gd name="T92" fmla="*/ 898 w 1067"/>
                <a:gd name="T93" fmla="*/ 467 h 940"/>
                <a:gd name="T94" fmla="*/ 852 w 1067"/>
                <a:gd name="T95" fmla="*/ 430 h 940"/>
                <a:gd name="T96" fmla="*/ 817 w 1067"/>
                <a:gd name="T97" fmla="*/ 396 h 940"/>
                <a:gd name="T98" fmla="*/ 817 w 1067"/>
                <a:gd name="T99" fmla="*/ 392 h 940"/>
                <a:gd name="T100" fmla="*/ 718 w 1067"/>
                <a:gd name="T101" fmla="*/ 260 h 940"/>
                <a:gd name="T102" fmla="*/ 718 w 1067"/>
                <a:gd name="T103" fmla="*/ 260 h 940"/>
                <a:gd name="T104" fmla="*/ 714 w 1067"/>
                <a:gd name="T105" fmla="*/ 258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7" h="940">
                  <a:moveTo>
                    <a:pt x="580" y="0"/>
                  </a:moveTo>
                  <a:lnTo>
                    <a:pt x="314" y="0"/>
                  </a:lnTo>
                  <a:lnTo>
                    <a:pt x="314" y="0"/>
                  </a:lnTo>
                  <a:lnTo>
                    <a:pt x="281" y="55"/>
                  </a:lnTo>
                  <a:lnTo>
                    <a:pt x="251" y="104"/>
                  </a:lnTo>
                  <a:lnTo>
                    <a:pt x="225" y="144"/>
                  </a:lnTo>
                  <a:lnTo>
                    <a:pt x="215" y="156"/>
                  </a:lnTo>
                  <a:lnTo>
                    <a:pt x="208" y="162"/>
                  </a:lnTo>
                  <a:lnTo>
                    <a:pt x="208" y="162"/>
                  </a:lnTo>
                  <a:lnTo>
                    <a:pt x="195" y="169"/>
                  </a:lnTo>
                  <a:lnTo>
                    <a:pt x="187" y="171"/>
                  </a:lnTo>
                  <a:lnTo>
                    <a:pt x="187" y="171"/>
                  </a:lnTo>
                  <a:lnTo>
                    <a:pt x="182" y="171"/>
                  </a:lnTo>
                  <a:lnTo>
                    <a:pt x="177" y="169"/>
                  </a:lnTo>
                  <a:lnTo>
                    <a:pt x="165" y="162"/>
                  </a:lnTo>
                  <a:lnTo>
                    <a:pt x="165" y="162"/>
                  </a:lnTo>
                  <a:lnTo>
                    <a:pt x="155" y="156"/>
                  </a:lnTo>
                  <a:lnTo>
                    <a:pt x="139" y="139"/>
                  </a:lnTo>
                  <a:lnTo>
                    <a:pt x="94" y="96"/>
                  </a:lnTo>
                  <a:lnTo>
                    <a:pt x="36" y="37"/>
                  </a:lnTo>
                  <a:lnTo>
                    <a:pt x="36" y="37"/>
                  </a:lnTo>
                  <a:lnTo>
                    <a:pt x="36" y="37"/>
                  </a:lnTo>
                  <a:lnTo>
                    <a:pt x="35" y="35"/>
                  </a:lnTo>
                  <a:lnTo>
                    <a:pt x="0" y="190"/>
                  </a:lnTo>
                  <a:lnTo>
                    <a:pt x="74" y="389"/>
                  </a:lnTo>
                  <a:lnTo>
                    <a:pt x="74" y="389"/>
                  </a:lnTo>
                  <a:lnTo>
                    <a:pt x="74" y="392"/>
                  </a:lnTo>
                  <a:lnTo>
                    <a:pt x="73" y="394"/>
                  </a:lnTo>
                  <a:lnTo>
                    <a:pt x="73" y="394"/>
                  </a:lnTo>
                  <a:lnTo>
                    <a:pt x="66" y="397"/>
                  </a:lnTo>
                  <a:lnTo>
                    <a:pt x="66" y="397"/>
                  </a:lnTo>
                  <a:lnTo>
                    <a:pt x="88" y="463"/>
                  </a:lnTo>
                  <a:lnTo>
                    <a:pt x="94" y="491"/>
                  </a:lnTo>
                  <a:lnTo>
                    <a:pt x="99" y="513"/>
                  </a:lnTo>
                  <a:lnTo>
                    <a:pt x="99" y="513"/>
                  </a:lnTo>
                  <a:lnTo>
                    <a:pt x="101" y="533"/>
                  </a:lnTo>
                  <a:lnTo>
                    <a:pt x="101" y="553"/>
                  </a:lnTo>
                  <a:lnTo>
                    <a:pt x="99" y="573"/>
                  </a:lnTo>
                  <a:lnTo>
                    <a:pt x="98" y="592"/>
                  </a:lnTo>
                  <a:lnTo>
                    <a:pt x="93" y="632"/>
                  </a:lnTo>
                  <a:lnTo>
                    <a:pt x="86" y="670"/>
                  </a:lnTo>
                  <a:lnTo>
                    <a:pt x="86" y="670"/>
                  </a:lnTo>
                  <a:lnTo>
                    <a:pt x="76" y="736"/>
                  </a:lnTo>
                  <a:lnTo>
                    <a:pt x="65" y="802"/>
                  </a:lnTo>
                  <a:lnTo>
                    <a:pt x="51" y="867"/>
                  </a:lnTo>
                  <a:lnTo>
                    <a:pt x="38" y="932"/>
                  </a:lnTo>
                  <a:lnTo>
                    <a:pt x="38" y="932"/>
                  </a:lnTo>
                  <a:lnTo>
                    <a:pt x="104" y="938"/>
                  </a:lnTo>
                  <a:lnTo>
                    <a:pt x="137" y="940"/>
                  </a:lnTo>
                  <a:lnTo>
                    <a:pt x="170" y="940"/>
                  </a:lnTo>
                  <a:lnTo>
                    <a:pt x="170" y="940"/>
                  </a:lnTo>
                  <a:lnTo>
                    <a:pt x="212" y="940"/>
                  </a:lnTo>
                  <a:lnTo>
                    <a:pt x="251" y="936"/>
                  </a:lnTo>
                  <a:lnTo>
                    <a:pt x="293" y="933"/>
                  </a:lnTo>
                  <a:lnTo>
                    <a:pt x="334" y="927"/>
                  </a:lnTo>
                  <a:lnTo>
                    <a:pt x="334" y="927"/>
                  </a:lnTo>
                  <a:lnTo>
                    <a:pt x="366" y="922"/>
                  </a:lnTo>
                  <a:lnTo>
                    <a:pt x="399" y="915"/>
                  </a:lnTo>
                  <a:lnTo>
                    <a:pt x="430" y="907"/>
                  </a:lnTo>
                  <a:lnTo>
                    <a:pt x="461" y="897"/>
                  </a:lnTo>
                  <a:lnTo>
                    <a:pt x="524" y="877"/>
                  </a:lnTo>
                  <a:lnTo>
                    <a:pt x="585" y="852"/>
                  </a:lnTo>
                  <a:lnTo>
                    <a:pt x="645" y="824"/>
                  </a:lnTo>
                  <a:lnTo>
                    <a:pt x="705" y="794"/>
                  </a:lnTo>
                  <a:lnTo>
                    <a:pt x="761" y="759"/>
                  </a:lnTo>
                  <a:lnTo>
                    <a:pt x="817" y="723"/>
                  </a:lnTo>
                  <a:lnTo>
                    <a:pt x="817" y="723"/>
                  </a:lnTo>
                  <a:lnTo>
                    <a:pt x="850" y="700"/>
                  </a:lnTo>
                  <a:lnTo>
                    <a:pt x="883" y="675"/>
                  </a:lnTo>
                  <a:lnTo>
                    <a:pt x="916" y="649"/>
                  </a:lnTo>
                  <a:lnTo>
                    <a:pt x="948" y="622"/>
                  </a:lnTo>
                  <a:lnTo>
                    <a:pt x="979" y="596"/>
                  </a:lnTo>
                  <a:lnTo>
                    <a:pt x="1009" y="568"/>
                  </a:lnTo>
                  <a:lnTo>
                    <a:pt x="1039" y="538"/>
                  </a:lnTo>
                  <a:lnTo>
                    <a:pt x="1067" y="510"/>
                  </a:lnTo>
                  <a:lnTo>
                    <a:pt x="1067" y="510"/>
                  </a:lnTo>
                  <a:lnTo>
                    <a:pt x="1042" y="518"/>
                  </a:lnTo>
                  <a:lnTo>
                    <a:pt x="1020" y="523"/>
                  </a:lnTo>
                  <a:lnTo>
                    <a:pt x="1020" y="523"/>
                  </a:lnTo>
                  <a:lnTo>
                    <a:pt x="1004" y="528"/>
                  </a:lnTo>
                  <a:lnTo>
                    <a:pt x="1004" y="528"/>
                  </a:lnTo>
                  <a:lnTo>
                    <a:pt x="994" y="530"/>
                  </a:lnTo>
                  <a:lnTo>
                    <a:pt x="994" y="530"/>
                  </a:lnTo>
                  <a:lnTo>
                    <a:pt x="992" y="530"/>
                  </a:lnTo>
                  <a:lnTo>
                    <a:pt x="992" y="530"/>
                  </a:lnTo>
                  <a:lnTo>
                    <a:pt x="981" y="523"/>
                  </a:lnTo>
                  <a:lnTo>
                    <a:pt x="981" y="523"/>
                  </a:lnTo>
                  <a:lnTo>
                    <a:pt x="977" y="523"/>
                  </a:lnTo>
                  <a:lnTo>
                    <a:pt x="977" y="523"/>
                  </a:lnTo>
                  <a:lnTo>
                    <a:pt x="959" y="513"/>
                  </a:lnTo>
                  <a:lnTo>
                    <a:pt x="939" y="500"/>
                  </a:lnTo>
                  <a:lnTo>
                    <a:pt x="920" y="485"/>
                  </a:lnTo>
                  <a:lnTo>
                    <a:pt x="898" y="467"/>
                  </a:lnTo>
                  <a:lnTo>
                    <a:pt x="898" y="467"/>
                  </a:lnTo>
                  <a:lnTo>
                    <a:pt x="873" y="448"/>
                  </a:lnTo>
                  <a:lnTo>
                    <a:pt x="852" y="430"/>
                  </a:lnTo>
                  <a:lnTo>
                    <a:pt x="832" y="412"/>
                  </a:lnTo>
                  <a:lnTo>
                    <a:pt x="817" y="396"/>
                  </a:lnTo>
                  <a:lnTo>
                    <a:pt x="817" y="396"/>
                  </a:lnTo>
                  <a:lnTo>
                    <a:pt x="817" y="392"/>
                  </a:lnTo>
                  <a:lnTo>
                    <a:pt x="881" y="250"/>
                  </a:lnTo>
                  <a:lnTo>
                    <a:pt x="718" y="260"/>
                  </a:lnTo>
                  <a:lnTo>
                    <a:pt x="718" y="260"/>
                  </a:lnTo>
                  <a:lnTo>
                    <a:pt x="718" y="260"/>
                  </a:lnTo>
                  <a:lnTo>
                    <a:pt x="718" y="260"/>
                  </a:lnTo>
                  <a:lnTo>
                    <a:pt x="714" y="258"/>
                  </a:lnTo>
                  <a:lnTo>
                    <a:pt x="5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8" name="Freeform 18"/>
            <p:cNvSpPr>
              <a:spLocks/>
            </p:cNvSpPr>
            <p:nvPr/>
          </p:nvSpPr>
          <p:spPr bwMode="auto">
            <a:xfrm>
              <a:off x="3481" y="1594"/>
              <a:ext cx="58" cy="83"/>
            </a:xfrm>
            <a:custGeom>
              <a:avLst/>
              <a:gdLst>
                <a:gd name="T0" fmla="*/ 58 w 58"/>
                <a:gd name="T1" fmla="*/ 0 h 83"/>
                <a:gd name="T2" fmla="*/ 0 w 58"/>
                <a:gd name="T3" fmla="*/ 0 h 83"/>
                <a:gd name="T4" fmla="*/ 37 w 58"/>
                <a:gd name="T5" fmla="*/ 83 h 83"/>
                <a:gd name="T6" fmla="*/ 37 w 58"/>
                <a:gd name="T7" fmla="*/ 83 h 83"/>
                <a:gd name="T8" fmla="*/ 46 w 58"/>
                <a:gd name="T9" fmla="*/ 46 h 83"/>
                <a:gd name="T10" fmla="*/ 46 w 58"/>
                <a:gd name="T11" fmla="*/ 46 h 83"/>
                <a:gd name="T12" fmla="*/ 46 w 58"/>
                <a:gd name="T13" fmla="*/ 43 h 83"/>
                <a:gd name="T14" fmla="*/ 46 w 58"/>
                <a:gd name="T15" fmla="*/ 43 h 83"/>
                <a:gd name="T16" fmla="*/ 51 w 58"/>
                <a:gd name="T17" fmla="*/ 23 h 83"/>
                <a:gd name="T18" fmla="*/ 58 w 58"/>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83">
                  <a:moveTo>
                    <a:pt x="58" y="0"/>
                  </a:moveTo>
                  <a:lnTo>
                    <a:pt x="0" y="0"/>
                  </a:lnTo>
                  <a:lnTo>
                    <a:pt x="37" y="83"/>
                  </a:lnTo>
                  <a:lnTo>
                    <a:pt x="37" y="83"/>
                  </a:lnTo>
                  <a:lnTo>
                    <a:pt x="46" y="46"/>
                  </a:lnTo>
                  <a:lnTo>
                    <a:pt x="46" y="46"/>
                  </a:lnTo>
                  <a:lnTo>
                    <a:pt x="46" y="43"/>
                  </a:lnTo>
                  <a:lnTo>
                    <a:pt x="46" y="43"/>
                  </a:lnTo>
                  <a:lnTo>
                    <a:pt x="51" y="23"/>
                  </a:lnTo>
                  <a:lnTo>
                    <a:pt x="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9" name="Freeform 19"/>
            <p:cNvSpPr>
              <a:spLocks/>
            </p:cNvSpPr>
            <p:nvPr/>
          </p:nvSpPr>
          <p:spPr bwMode="auto">
            <a:xfrm>
              <a:off x="3916" y="1536"/>
              <a:ext cx="18" cy="93"/>
            </a:xfrm>
            <a:custGeom>
              <a:avLst/>
              <a:gdLst>
                <a:gd name="T0" fmla="*/ 18 w 18"/>
                <a:gd name="T1" fmla="*/ 0 h 93"/>
                <a:gd name="T2" fmla="*/ 18 w 18"/>
                <a:gd name="T3" fmla="*/ 0 h 93"/>
                <a:gd name="T4" fmla="*/ 17 w 18"/>
                <a:gd name="T5" fmla="*/ 18 h 93"/>
                <a:gd name="T6" fmla="*/ 13 w 18"/>
                <a:gd name="T7" fmla="*/ 40 h 93"/>
                <a:gd name="T8" fmla="*/ 0 w 18"/>
                <a:gd name="T9" fmla="*/ 93 h 93"/>
                <a:gd name="T10" fmla="*/ 0 w 18"/>
                <a:gd name="T11" fmla="*/ 93 h 93"/>
                <a:gd name="T12" fmla="*/ 3 w 18"/>
                <a:gd name="T13" fmla="*/ 81 h 93"/>
                <a:gd name="T14" fmla="*/ 3 w 18"/>
                <a:gd name="T15" fmla="*/ 81 h 93"/>
                <a:gd name="T16" fmla="*/ 15 w 18"/>
                <a:gd name="T17" fmla="*/ 37 h 93"/>
                <a:gd name="T18" fmla="*/ 18 w 18"/>
                <a:gd name="T19" fmla="*/ 18 h 93"/>
                <a:gd name="T20" fmla="*/ 18 w 18"/>
                <a:gd name="T21" fmla="*/ 2 h 93"/>
                <a:gd name="T22" fmla="*/ 18 w 18"/>
                <a:gd name="T23" fmla="*/ 2 h 93"/>
                <a:gd name="T24" fmla="*/ 18 w 18"/>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93">
                  <a:moveTo>
                    <a:pt x="18" y="0"/>
                  </a:moveTo>
                  <a:lnTo>
                    <a:pt x="18" y="0"/>
                  </a:lnTo>
                  <a:lnTo>
                    <a:pt x="17" y="18"/>
                  </a:lnTo>
                  <a:lnTo>
                    <a:pt x="13" y="40"/>
                  </a:lnTo>
                  <a:lnTo>
                    <a:pt x="0" y="93"/>
                  </a:lnTo>
                  <a:lnTo>
                    <a:pt x="0" y="93"/>
                  </a:lnTo>
                  <a:lnTo>
                    <a:pt x="3" y="81"/>
                  </a:lnTo>
                  <a:lnTo>
                    <a:pt x="3" y="81"/>
                  </a:lnTo>
                  <a:lnTo>
                    <a:pt x="15" y="37"/>
                  </a:lnTo>
                  <a:lnTo>
                    <a:pt x="18" y="18"/>
                  </a:lnTo>
                  <a:lnTo>
                    <a:pt x="18" y="2"/>
                  </a:lnTo>
                  <a:lnTo>
                    <a:pt x="18" y="2"/>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0" name="Freeform 20"/>
            <p:cNvSpPr>
              <a:spLocks/>
            </p:cNvSpPr>
            <p:nvPr/>
          </p:nvSpPr>
          <p:spPr bwMode="auto">
            <a:xfrm>
              <a:off x="1624" y="1063"/>
              <a:ext cx="418" cy="1238"/>
            </a:xfrm>
            <a:custGeom>
              <a:avLst/>
              <a:gdLst>
                <a:gd name="T0" fmla="*/ 261 w 418"/>
                <a:gd name="T1" fmla="*/ 15 h 1238"/>
                <a:gd name="T2" fmla="*/ 220 w 418"/>
                <a:gd name="T3" fmla="*/ 45 h 1238"/>
                <a:gd name="T4" fmla="*/ 164 w 418"/>
                <a:gd name="T5" fmla="*/ 99 h 1238"/>
                <a:gd name="T6" fmla="*/ 117 w 418"/>
                <a:gd name="T7" fmla="*/ 161 h 1238"/>
                <a:gd name="T8" fmla="*/ 79 w 418"/>
                <a:gd name="T9" fmla="*/ 228 h 1238"/>
                <a:gd name="T10" fmla="*/ 26 w 418"/>
                <a:gd name="T11" fmla="*/ 376 h 1238"/>
                <a:gd name="T12" fmla="*/ 7 w 418"/>
                <a:gd name="T13" fmla="*/ 480 h 1238"/>
                <a:gd name="T14" fmla="*/ 0 w 418"/>
                <a:gd name="T15" fmla="*/ 584 h 1238"/>
                <a:gd name="T16" fmla="*/ 8 w 418"/>
                <a:gd name="T17" fmla="*/ 695 h 1238"/>
                <a:gd name="T18" fmla="*/ 33 w 418"/>
                <a:gd name="T19" fmla="*/ 804 h 1238"/>
                <a:gd name="T20" fmla="*/ 60 w 418"/>
                <a:gd name="T21" fmla="*/ 872 h 1238"/>
                <a:gd name="T22" fmla="*/ 131 w 418"/>
                <a:gd name="T23" fmla="*/ 991 h 1238"/>
                <a:gd name="T24" fmla="*/ 225 w 418"/>
                <a:gd name="T25" fmla="*/ 1095 h 1238"/>
                <a:gd name="T26" fmla="*/ 294 w 418"/>
                <a:gd name="T27" fmla="*/ 1156 h 1238"/>
                <a:gd name="T28" fmla="*/ 308 w 418"/>
                <a:gd name="T29" fmla="*/ 1128 h 1238"/>
                <a:gd name="T30" fmla="*/ 351 w 418"/>
                <a:gd name="T31" fmla="*/ 1198 h 1238"/>
                <a:gd name="T32" fmla="*/ 418 w 418"/>
                <a:gd name="T33" fmla="*/ 1196 h 1238"/>
                <a:gd name="T34" fmla="*/ 415 w 418"/>
                <a:gd name="T35" fmla="*/ 1190 h 1238"/>
                <a:gd name="T36" fmla="*/ 339 w 418"/>
                <a:gd name="T37" fmla="*/ 1125 h 1238"/>
                <a:gd name="T38" fmla="*/ 309 w 418"/>
                <a:gd name="T39" fmla="*/ 1094 h 1238"/>
                <a:gd name="T40" fmla="*/ 294 w 418"/>
                <a:gd name="T41" fmla="*/ 1064 h 1238"/>
                <a:gd name="T42" fmla="*/ 289 w 418"/>
                <a:gd name="T43" fmla="*/ 1024 h 1238"/>
                <a:gd name="T44" fmla="*/ 296 w 418"/>
                <a:gd name="T45" fmla="*/ 976 h 1238"/>
                <a:gd name="T46" fmla="*/ 374 w 418"/>
                <a:gd name="T47" fmla="*/ 1051 h 1238"/>
                <a:gd name="T48" fmla="*/ 395 w 418"/>
                <a:gd name="T49" fmla="*/ 1075 h 1238"/>
                <a:gd name="T50" fmla="*/ 402 w 418"/>
                <a:gd name="T51" fmla="*/ 1070 h 1238"/>
                <a:gd name="T52" fmla="*/ 379 w 418"/>
                <a:gd name="T53" fmla="*/ 981 h 1238"/>
                <a:gd name="T54" fmla="*/ 370 w 418"/>
                <a:gd name="T55" fmla="*/ 928 h 1238"/>
                <a:gd name="T56" fmla="*/ 318 w 418"/>
                <a:gd name="T57" fmla="*/ 885 h 1238"/>
                <a:gd name="T58" fmla="*/ 268 w 418"/>
                <a:gd name="T59" fmla="*/ 839 h 1238"/>
                <a:gd name="T60" fmla="*/ 251 w 418"/>
                <a:gd name="T61" fmla="*/ 811 h 1238"/>
                <a:gd name="T62" fmla="*/ 241 w 418"/>
                <a:gd name="T63" fmla="*/ 761 h 1238"/>
                <a:gd name="T64" fmla="*/ 245 w 418"/>
                <a:gd name="T65" fmla="*/ 726 h 1238"/>
                <a:gd name="T66" fmla="*/ 270 w 418"/>
                <a:gd name="T67" fmla="*/ 733 h 1238"/>
                <a:gd name="T68" fmla="*/ 337 w 418"/>
                <a:gd name="T69" fmla="*/ 799 h 1238"/>
                <a:gd name="T70" fmla="*/ 369 w 418"/>
                <a:gd name="T71" fmla="*/ 849 h 1238"/>
                <a:gd name="T72" fmla="*/ 379 w 418"/>
                <a:gd name="T73" fmla="*/ 811 h 1238"/>
                <a:gd name="T74" fmla="*/ 397 w 418"/>
                <a:gd name="T75" fmla="*/ 695 h 1238"/>
                <a:gd name="T76" fmla="*/ 395 w 418"/>
                <a:gd name="T77" fmla="*/ 654 h 1238"/>
                <a:gd name="T78" fmla="*/ 337 w 418"/>
                <a:gd name="T79" fmla="*/ 624 h 1238"/>
                <a:gd name="T80" fmla="*/ 279 w 418"/>
                <a:gd name="T81" fmla="*/ 589 h 1238"/>
                <a:gd name="T82" fmla="*/ 255 w 418"/>
                <a:gd name="T83" fmla="*/ 563 h 1238"/>
                <a:gd name="T84" fmla="*/ 236 w 418"/>
                <a:gd name="T85" fmla="*/ 516 h 1238"/>
                <a:gd name="T86" fmla="*/ 233 w 418"/>
                <a:gd name="T87" fmla="*/ 478 h 1238"/>
                <a:gd name="T88" fmla="*/ 284 w 418"/>
                <a:gd name="T89" fmla="*/ 500 h 1238"/>
                <a:gd name="T90" fmla="*/ 240 w 418"/>
                <a:gd name="T91" fmla="*/ 359 h 1238"/>
                <a:gd name="T92" fmla="*/ 189 w 418"/>
                <a:gd name="T93" fmla="*/ 316 h 1238"/>
                <a:gd name="T94" fmla="*/ 169 w 418"/>
                <a:gd name="T95" fmla="*/ 280 h 1238"/>
                <a:gd name="T96" fmla="*/ 162 w 418"/>
                <a:gd name="T97" fmla="*/ 233 h 1238"/>
                <a:gd name="T98" fmla="*/ 165 w 418"/>
                <a:gd name="T99" fmla="*/ 204 h 1238"/>
                <a:gd name="T100" fmla="*/ 250 w 418"/>
                <a:gd name="T101" fmla="*/ 270 h 1238"/>
                <a:gd name="T102" fmla="*/ 284 w 418"/>
                <a:gd name="T103" fmla="*/ 30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8" h="1238">
                  <a:moveTo>
                    <a:pt x="284" y="0"/>
                  </a:moveTo>
                  <a:lnTo>
                    <a:pt x="284" y="0"/>
                  </a:lnTo>
                  <a:lnTo>
                    <a:pt x="261" y="15"/>
                  </a:lnTo>
                  <a:lnTo>
                    <a:pt x="240" y="28"/>
                  </a:lnTo>
                  <a:lnTo>
                    <a:pt x="240" y="28"/>
                  </a:lnTo>
                  <a:lnTo>
                    <a:pt x="220" y="45"/>
                  </a:lnTo>
                  <a:lnTo>
                    <a:pt x="200" y="61"/>
                  </a:lnTo>
                  <a:lnTo>
                    <a:pt x="182" y="80"/>
                  </a:lnTo>
                  <a:lnTo>
                    <a:pt x="164" y="99"/>
                  </a:lnTo>
                  <a:lnTo>
                    <a:pt x="147" y="119"/>
                  </a:lnTo>
                  <a:lnTo>
                    <a:pt x="132" y="139"/>
                  </a:lnTo>
                  <a:lnTo>
                    <a:pt x="117" y="161"/>
                  </a:lnTo>
                  <a:lnTo>
                    <a:pt x="104" y="182"/>
                  </a:lnTo>
                  <a:lnTo>
                    <a:pt x="91" y="205"/>
                  </a:lnTo>
                  <a:lnTo>
                    <a:pt x="79" y="228"/>
                  </a:lnTo>
                  <a:lnTo>
                    <a:pt x="58" y="276"/>
                  </a:lnTo>
                  <a:lnTo>
                    <a:pt x="41" y="326"/>
                  </a:lnTo>
                  <a:lnTo>
                    <a:pt x="26" y="376"/>
                  </a:lnTo>
                  <a:lnTo>
                    <a:pt x="26" y="376"/>
                  </a:lnTo>
                  <a:lnTo>
                    <a:pt x="15" y="427"/>
                  </a:lnTo>
                  <a:lnTo>
                    <a:pt x="7" y="480"/>
                  </a:lnTo>
                  <a:lnTo>
                    <a:pt x="2" y="531"/>
                  </a:lnTo>
                  <a:lnTo>
                    <a:pt x="0" y="584"/>
                  </a:lnTo>
                  <a:lnTo>
                    <a:pt x="0" y="584"/>
                  </a:lnTo>
                  <a:lnTo>
                    <a:pt x="0" y="622"/>
                  </a:lnTo>
                  <a:lnTo>
                    <a:pt x="3" y="659"/>
                  </a:lnTo>
                  <a:lnTo>
                    <a:pt x="8" y="695"/>
                  </a:lnTo>
                  <a:lnTo>
                    <a:pt x="13" y="733"/>
                  </a:lnTo>
                  <a:lnTo>
                    <a:pt x="23" y="768"/>
                  </a:lnTo>
                  <a:lnTo>
                    <a:pt x="33" y="804"/>
                  </a:lnTo>
                  <a:lnTo>
                    <a:pt x="45" y="839"/>
                  </a:lnTo>
                  <a:lnTo>
                    <a:pt x="60" y="872"/>
                  </a:lnTo>
                  <a:lnTo>
                    <a:pt x="60" y="872"/>
                  </a:lnTo>
                  <a:lnTo>
                    <a:pt x="81" y="913"/>
                  </a:lnTo>
                  <a:lnTo>
                    <a:pt x="104" y="953"/>
                  </a:lnTo>
                  <a:lnTo>
                    <a:pt x="131" y="991"/>
                  </a:lnTo>
                  <a:lnTo>
                    <a:pt x="160" y="1027"/>
                  </a:lnTo>
                  <a:lnTo>
                    <a:pt x="192" y="1062"/>
                  </a:lnTo>
                  <a:lnTo>
                    <a:pt x="225" y="1095"/>
                  </a:lnTo>
                  <a:lnTo>
                    <a:pt x="258" y="1127"/>
                  </a:lnTo>
                  <a:lnTo>
                    <a:pt x="294" y="1156"/>
                  </a:lnTo>
                  <a:lnTo>
                    <a:pt x="294" y="1156"/>
                  </a:lnTo>
                  <a:lnTo>
                    <a:pt x="304" y="1137"/>
                  </a:lnTo>
                  <a:lnTo>
                    <a:pt x="308" y="1128"/>
                  </a:lnTo>
                  <a:lnTo>
                    <a:pt x="308" y="1128"/>
                  </a:lnTo>
                  <a:lnTo>
                    <a:pt x="319" y="1147"/>
                  </a:lnTo>
                  <a:lnTo>
                    <a:pt x="351" y="1198"/>
                  </a:lnTo>
                  <a:lnTo>
                    <a:pt x="351" y="1198"/>
                  </a:lnTo>
                  <a:lnTo>
                    <a:pt x="408" y="1238"/>
                  </a:lnTo>
                  <a:lnTo>
                    <a:pt x="408" y="1238"/>
                  </a:lnTo>
                  <a:lnTo>
                    <a:pt x="418" y="1196"/>
                  </a:lnTo>
                  <a:lnTo>
                    <a:pt x="418" y="1196"/>
                  </a:lnTo>
                  <a:lnTo>
                    <a:pt x="415" y="1190"/>
                  </a:lnTo>
                  <a:lnTo>
                    <a:pt x="415" y="1190"/>
                  </a:lnTo>
                  <a:lnTo>
                    <a:pt x="389" y="1170"/>
                  </a:lnTo>
                  <a:lnTo>
                    <a:pt x="364" y="1148"/>
                  </a:lnTo>
                  <a:lnTo>
                    <a:pt x="339" y="1125"/>
                  </a:lnTo>
                  <a:lnTo>
                    <a:pt x="316" y="1102"/>
                  </a:lnTo>
                  <a:lnTo>
                    <a:pt x="316" y="1102"/>
                  </a:lnTo>
                  <a:lnTo>
                    <a:pt x="309" y="1094"/>
                  </a:lnTo>
                  <a:lnTo>
                    <a:pt x="303" y="1084"/>
                  </a:lnTo>
                  <a:lnTo>
                    <a:pt x="298" y="1074"/>
                  </a:lnTo>
                  <a:lnTo>
                    <a:pt x="294" y="1064"/>
                  </a:lnTo>
                  <a:lnTo>
                    <a:pt x="291" y="1044"/>
                  </a:lnTo>
                  <a:lnTo>
                    <a:pt x="289" y="1024"/>
                  </a:lnTo>
                  <a:lnTo>
                    <a:pt x="289" y="1024"/>
                  </a:lnTo>
                  <a:lnTo>
                    <a:pt x="289" y="1006"/>
                  </a:lnTo>
                  <a:lnTo>
                    <a:pt x="293" y="991"/>
                  </a:lnTo>
                  <a:lnTo>
                    <a:pt x="296" y="976"/>
                  </a:lnTo>
                  <a:lnTo>
                    <a:pt x="296" y="976"/>
                  </a:lnTo>
                  <a:lnTo>
                    <a:pt x="318" y="996"/>
                  </a:lnTo>
                  <a:lnTo>
                    <a:pt x="374" y="1051"/>
                  </a:lnTo>
                  <a:lnTo>
                    <a:pt x="374" y="1051"/>
                  </a:lnTo>
                  <a:lnTo>
                    <a:pt x="385" y="1064"/>
                  </a:lnTo>
                  <a:lnTo>
                    <a:pt x="395" y="1075"/>
                  </a:lnTo>
                  <a:lnTo>
                    <a:pt x="408" y="1097"/>
                  </a:lnTo>
                  <a:lnTo>
                    <a:pt x="408" y="1097"/>
                  </a:lnTo>
                  <a:lnTo>
                    <a:pt x="402" y="1070"/>
                  </a:lnTo>
                  <a:lnTo>
                    <a:pt x="402" y="1070"/>
                  </a:lnTo>
                  <a:lnTo>
                    <a:pt x="385" y="1013"/>
                  </a:lnTo>
                  <a:lnTo>
                    <a:pt x="379" y="981"/>
                  </a:lnTo>
                  <a:lnTo>
                    <a:pt x="372" y="945"/>
                  </a:lnTo>
                  <a:lnTo>
                    <a:pt x="372" y="945"/>
                  </a:lnTo>
                  <a:lnTo>
                    <a:pt x="370" y="928"/>
                  </a:lnTo>
                  <a:lnTo>
                    <a:pt x="370" y="928"/>
                  </a:lnTo>
                  <a:lnTo>
                    <a:pt x="344" y="907"/>
                  </a:lnTo>
                  <a:lnTo>
                    <a:pt x="318" y="885"/>
                  </a:lnTo>
                  <a:lnTo>
                    <a:pt x="293" y="862"/>
                  </a:lnTo>
                  <a:lnTo>
                    <a:pt x="268" y="839"/>
                  </a:lnTo>
                  <a:lnTo>
                    <a:pt x="268" y="839"/>
                  </a:lnTo>
                  <a:lnTo>
                    <a:pt x="261" y="831"/>
                  </a:lnTo>
                  <a:lnTo>
                    <a:pt x="255" y="821"/>
                  </a:lnTo>
                  <a:lnTo>
                    <a:pt x="251" y="811"/>
                  </a:lnTo>
                  <a:lnTo>
                    <a:pt x="246" y="801"/>
                  </a:lnTo>
                  <a:lnTo>
                    <a:pt x="243" y="781"/>
                  </a:lnTo>
                  <a:lnTo>
                    <a:pt x="241" y="761"/>
                  </a:lnTo>
                  <a:lnTo>
                    <a:pt x="241" y="761"/>
                  </a:lnTo>
                  <a:lnTo>
                    <a:pt x="243" y="741"/>
                  </a:lnTo>
                  <a:lnTo>
                    <a:pt x="245" y="726"/>
                  </a:lnTo>
                  <a:lnTo>
                    <a:pt x="248" y="713"/>
                  </a:lnTo>
                  <a:lnTo>
                    <a:pt x="248" y="713"/>
                  </a:lnTo>
                  <a:lnTo>
                    <a:pt x="270" y="733"/>
                  </a:lnTo>
                  <a:lnTo>
                    <a:pt x="326" y="788"/>
                  </a:lnTo>
                  <a:lnTo>
                    <a:pt x="326" y="788"/>
                  </a:lnTo>
                  <a:lnTo>
                    <a:pt x="337" y="799"/>
                  </a:lnTo>
                  <a:lnTo>
                    <a:pt x="347" y="811"/>
                  </a:lnTo>
                  <a:lnTo>
                    <a:pt x="361" y="832"/>
                  </a:lnTo>
                  <a:lnTo>
                    <a:pt x="369" y="849"/>
                  </a:lnTo>
                  <a:lnTo>
                    <a:pt x="372" y="860"/>
                  </a:lnTo>
                  <a:lnTo>
                    <a:pt x="372" y="860"/>
                  </a:lnTo>
                  <a:lnTo>
                    <a:pt x="379" y="811"/>
                  </a:lnTo>
                  <a:lnTo>
                    <a:pt x="387" y="763"/>
                  </a:lnTo>
                  <a:lnTo>
                    <a:pt x="394" y="716"/>
                  </a:lnTo>
                  <a:lnTo>
                    <a:pt x="397" y="695"/>
                  </a:lnTo>
                  <a:lnTo>
                    <a:pt x="397" y="673"/>
                  </a:lnTo>
                  <a:lnTo>
                    <a:pt x="397" y="673"/>
                  </a:lnTo>
                  <a:lnTo>
                    <a:pt x="395" y="654"/>
                  </a:lnTo>
                  <a:lnTo>
                    <a:pt x="395" y="654"/>
                  </a:lnTo>
                  <a:lnTo>
                    <a:pt x="365" y="639"/>
                  </a:lnTo>
                  <a:lnTo>
                    <a:pt x="337" y="624"/>
                  </a:lnTo>
                  <a:lnTo>
                    <a:pt x="308" y="607"/>
                  </a:lnTo>
                  <a:lnTo>
                    <a:pt x="279" y="589"/>
                  </a:lnTo>
                  <a:lnTo>
                    <a:pt x="279" y="589"/>
                  </a:lnTo>
                  <a:lnTo>
                    <a:pt x="273" y="582"/>
                  </a:lnTo>
                  <a:lnTo>
                    <a:pt x="266" y="576"/>
                  </a:lnTo>
                  <a:lnTo>
                    <a:pt x="255" y="563"/>
                  </a:lnTo>
                  <a:lnTo>
                    <a:pt x="246" y="546"/>
                  </a:lnTo>
                  <a:lnTo>
                    <a:pt x="241" y="531"/>
                  </a:lnTo>
                  <a:lnTo>
                    <a:pt x="236" y="516"/>
                  </a:lnTo>
                  <a:lnTo>
                    <a:pt x="235" y="501"/>
                  </a:lnTo>
                  <a:lnTo>
                    <a:pt x="233" y="478"/>
                  </a:lnTo>
                  <a:lnTo>
                    <a:pt x="233" y="478"/>
                  </a:lnTo>
                  <a:lnTo>
                    <a:pt x="233" y="470"/>
                  </a:lnTo>
                  <a:lnTo>
                    <a:pt x="233" y="470"/>
                  </a:lnTo>
                  <a:lnTo>
                    <a:pt x="284" y="500"/>
                  </a:lnTo>
                  <a:lnTo>
                    <a:pt x="284" y="389"/>
                  </a:lnTo>
                  <a:lnTo>
                    <a:pt x="284" y="389"/>
                  </a:lnTo>
                  <a:lnTo>
                    <a:pt x="240" y="359"/>
                  </a:lnTo>
                  <a:lnTo>
                    <a:pt x="198" y="328"/>
                  </a:lnTo>
                  <a:lnTo>
                    <a:pt x="198" y="328"/>
                  </a:lnTo>
                  <a:lnTo>
                    <a:pt x="189" y="316"/>
                  </a:lnTo>
                  <a:lnTo>
                    <a:pt x="180" y="305"/>
                  </a:lnTo>
                  <a:lnTo>
                    <a:pt x="174" y="293"/>
                  </a:lnTo>
                  <a:lnTo>
                    <a:pt x="169" y="280"/>
                  </a:lnTo>
                  <a:lnTo>
                    <a:pt x="165" y="268"/>
                  </a:lnTo>
                  <a:lnTo>
                    <a:pt x="164" y="257"/>
                  </a:lnTo>
                  <a:lnTo>
                    <a:pt x="162" y="233"/>
                  </a:lnTo>
                  <a:lnTo>
                    <a:pt x="162" y="233"/>
                  </a:lnTo>
                  <a:lnTo>
                    <a:pt x="164" y="212"/>
                  </a:lnTo>
                  <a:lnTo>
                    <a:pt x="165" y="204"/>
                  </a:lnTo>
                  <a:lnTo>
                    <a:pt x="165" y="204"/>
                  </a:lnTo>
                  <a:lnTo>
                    <a:pt x="189" y="222"/>
                  </a:lnTo>
                  <a:lnTo>
                    <a:pt x="250" y="270"/>
                  </a:lnTo>
                  <a:lnTo>
                    <a:pt x="250" y="270"/>
                  </a:lnTo>
                  <a:lnTo>
                    <a:pt x="270" y="288"/>
                  </a:lnTo>
                  <a:lnTo>
                    <a:pt x="284" y="305"/>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1" name="Freeform 21"/>
            <p:cNvSpPr>
              <a:spLocks/>
            </p:cNvSpPr>
            <p:nvPr/>
          </p:nvSpPr>
          <p:spPr bwMode="auto">
            <a:xfrm>
              <a:off x="3843" y="620"/>
              <a:ext cx="293" cy="1252"/>
            </a:xfrm>
            <a:custGeom>
              <a:avLst/>
              <a:gdLst>
                <a:gd name="T0" fmla="*/ 68 w 293"/>
                <a:gd name="T1" fmla="*/ 0 h 1252"/>
                <a:gd name="T2" fmla="*/ 68 w 293"/>
                <a:gd name="T3" fmla="*/ 850 h 1252"/>
                <a:gd name="T4" fmla="*/ 68 w 293"/>
                <a:gd name="T5" fmla="*/ 850 h 1252"/>
                <a:gd name="T6" fmla="*/ 70 w 293"/>
                <a:gd name="T7" fmla="*/ 853 h 1252"/>
                <a:gd name="T8" fmla="*/ 70 w 293"/>
                <a:gd name="T9" fmla="*/ 853 h 1252"/>
                <a:gd name="T10" fmla="*/ 86 w 293"/>
                <a:gd name="T11" fmla="*/ 880 h 1252"/>
                <a:gd name="T12" fmla="*/ 91 w 293"/>
                <a:gd name="T13" fmla="*/ 893 h 1252"/>
                <a:gd name="T14" fmla="*/ 96 w 293"/>
                <a:gd name="T15" fmla="*/ 903 h 1252"/>
                <a:gd name="T16" fmla="*/ 96 w 293"/>
                <a:gd name="T17" fmla="*/ 903 h 1252"/>
                <a:gd name="T18" fmla="*/ 98 w 293"/>
                <a:gd name="T19" fmla="*/ 910 h 1252"/>
                <a:gd name="T20" fmla="*/ 98 w 293"/>
                <a:gd name="T21" fmla="*/ 918 h 1252"/>
                <a:gd name="T22" fmla="*/ 98 w 293"/>
                <a:gd name="T23" fmla="*/ 918 h 1252"/>
                <a:gd name="T24" fmla="*/ 96 w 293"/>
                <a:gd name="T25" fmla="*/ 934 h 1252"/>
                <a:gd name="T26" fmla="*/ 95 w 293"/>
                <a:gd name="T27" fmla="*/ 954 h 1252"/>
                <a:gd name="T28" fmla="*/ 83 w 293"/>
                <a:gd name="T29" fmla="*/ 999 h 1252"/>
                <a:gd name="T30" fmla="*/ 83 w 293"/>
                <a:gd name="T31" fmla="*/ 999 h 1252"/>
                <a:gd name="T32" fmla="*/ 66 w 293"/>
                <a:gd name="T33" fmla="*/ 1052 h 1252"/>
                <a:gd name="T34" fmla="*/ 48 w 293"/>
                <a:gd name="T35" fmla="*/ 1103 h 1252"/>
                <a:gd name="T36" fmla="*/ 48 w 293"/>
                <a:gd name="T37" fmla="*/ 1103 h 1252"/>
                <a:gd name="T38" fmla="*/ 17 w 293"/>
                <a:gd name="T39" fmla="*/ 1189 h 1252"/>
                <a:gd name="T40" fmla="*/ 0 w 293"/>
                <a:gd name="T41" fmla="*/ 1231 h 1252"/>
                <a:gd name="T42" fmla="*/ 5 w 293"/>
                <a:gd name="T43" fmla="*/ 1252 h 1252"/>
                <a:gd name="T44" fmla="*/ 5 w 293"/>
                <a:gd name="T45" fmla="*/ 1252 h 1252"/>
                <a:gd name="T46" fmla="*/ 30 w 293"/>
                <a:gd name="T47" fmla="*/ 1214 h 1252"/>
                <a:gd name="T48" fmla="*/ 53 w 293"/>
                <a:gd name="T49" fmla="*/ 1174 h 1252"/>
                <a:gd name="T50" fmla="*/ 76 w 293"/>
                <a:gd name="T51" fmla="*/ 1135 h 1252"/>
                <a:gd name="T52" fmla="*/ 100 w 293"/>
                <a:gd name="T53" fmla="*/ 1095 h 1252"/>
                <a:gd name="T54" fmla="*/ 119 w 293"/>
                <a:gd name="T55" fmla="*/ 1054 h 1252"/>
                <a:gd name="T56" fmla="*/ 139 w 293"/>
                <a:gd name="T57" fmla="*/ 1012 h 1252"/>
                <a:gd name="T58" fmla="*/ 159 w 293"/>
                <a:gd name="T59" fmla="*/ 969 h 1252"/>
                <a:gd name="T60" fmla="*/ 177 w 293"/>
                <a:gd name="T61" fmla="*/ 928 h 1252"/>
                <a:gd name="T62" fmla="*/ 177 w 293"/>
                <a:gd name="T63" fmla="*/ 928 h 1252"/>
                <a:gd name="T64" fmla="*/ 217 w 293"/>
                <a:gd name="T65" fmla="*/ 825 h 1252"/>
                <a:gd name="T66" fmla="*/ 237 w 293"/>
                <a:gd name="T67" fmla="*/ 771 h 1252"/>
                <a:gd name="T68" fmla="*/ 255 w 293"/>
                <a:gd name="T69" fmla="*/ 714 h 1252"/>
                <a:gd name="T70" fmla="*/ 270 w 293"/>
                <a:gd name="T71" fmla="*/ 658 h 1252"/>
                <a:gd name="T72" fmla="*/ 281 w 293"/>
                <a:gd name="T73" fmla="*/ 602 h 1252"/>
                <a:gd name="T74" fmla="*/ 286 w 293"/>
                <a:gd name="T75" fmla="*/ 574 h 1252"/>
                <a:gd name="T76" fmla="*/ 290 w 293"/>
                <a:gd name="T77" fmla="*/ 546 h 1252"/>
                <a:gd name="T78" fmla="*/ 291 w 293"/>
                <a:gd name="T79" fmla="*/ 519 h 1252"/>
                <a:gd name="T80" fmla="*/ 293 w 293"/>
                <a:gd name="T81" fmla="*/ 491 h 1252"/>
                <a:gd name="T82" fmla="*/ 293 w 293"/>
                <a:gd name="T83" fmla="*/ 491 h 1252"/>
                <a:gd name="T84" fmla="*/ 293 w 293"/>
                <a:gd name="T85" fmla="*/ 476 h 1252"/>
                <a:gd name="T86" fmla="*/ 293 w 293"/>
                <a:gd name="T87" fmla="*/ 476 h 1252"/>
                <a:gd name="T88" fmla="*/ 291 w 293"/>
                <a:gd name="T89" fmla="*/ 451 h 1252"/>
                <a:gd name="T90" fmla="*/ 288 w 293"/>
                <a:gd name="T91" fmla="*/ 427 h 1252"/>
                <a:gd name="T92" fmla="*/ 285 w 293"/>
                <a:gd name="T93" fmla="*/ 400 h 1252"/>
                <a:gd name="T94" fmla="*/ 278 w 293"/>
                <a:gd name="T95" fmla="*/ 374 h 1252"/>
                <a:gd name="T96" fmla="*/ 272 w 293"/>
                <a:gd name="T97" fmla="*/ 349 h 1252"/>
                <a:gd name="T98" fmla="*/ 265 w 293"/>
                <a:gd name="T99" fmla="*/ 322 h 1252"/>
                <a:gd name="T100" fmla="*/ 257 w 293"/>
                <a:gd name="T101" fmla="*/ 298 h 1252"/>
                <a:gd name="T102" fmla="*/ 247 w 293"/>
                <a:gd name="T103" fmla="*/ 271 h 1252"/>
                <a:gd name="T104" fmla="*/ 225 w 293"/>
                <a:gd name="T105" fmla="*/ 223 h 1252"/>
                <a:gd name="T106" fmla="*/ 200 w 293"/>
                <a:gd name="T107" fmla="*/ 175 h 1252"/>
                <a:gd name="T108" fmla="*/ 174 w 293"/>
                <a:gd name="T109" fmla="*/ 130 h 1252"/>
                <a:gd name="T110" fmla="*/ 144 w 293"/>
                <a:gd name="T111" fmla="*/ 87 h 1252"/>
                <a:gd name="T112" fmla="*/ 144 w 293"/>
                <a:gd name="T113" fmla="*/ 87 h 1252"/>
                <a:gd name="T114" fmla="*/ 126 w 293"/>
                <a:gd name="T115" fmla="*/ 66 h 1252"/>
                <a:gd name="T116" fmla="*/ 108 w 293"/>
                <a:gd name="T117" fmla="*/ 43 h 1252"/>
                <a:gd name="T118" fmla="*/ 88 w 293"/>
                <a:gd name="T119" fmla="*/ 21 h 1252"/>
                <a:gd name="T120" fmla="*/ 68 w 293"/>
                <a:gd name="T121" fmla="*/ 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3" h="1252">
                  <a:moveTo>
                    <a:pt x="68" y="0"/>
                  </a:moveTo>
                  <a:lnTo>
                    <a:pt x="68" y="850"/>
                  </a:lnTo>
                  <a:lnTo>
                    <a:pt x="68" y="850"/>
                  </a:lnTo>
                  <a:lnTo>
                    <a:pt x="70" y="853"/>
                  </a:lnTo>
                  <a:lnTo>
                    <a:pt x="70" y="853"/>
                  </a:lnTo>
                  <a:lnTo>
                    <a:pt x="86" y="880"/>
                  </a:lnTo>
                  <a:lnTo>
                    <a:pt x="91" y="893"/>
                  </a:lnTo>
                  <a:lnTo>
                    <a:pt x="96" y="903"/>
                  </a:lnTo>
                  <a:lnTo>
                    <a:pt x="96" y="903"/>
                  </a:lnTo>
                  <a:lnTo>
                    <a:pt x="98" y="910"/>
                  </a:lnTo>
                  <a:lnTo>
                    <a:pt x="98" y="918"/>
                  </a:lnTo>
                  <a:lnTo>
                    <a:pt x="98" y="918"/>
                  </a:lnTo>
                  <a:lnTo>
                    <a:pt x="96" y="934"/>
                  </a:lnTo>
                  <a:lnTo>
                    <a:pt x="95" y="954"/>
                  </a:lnTo>
                  <a:lnTo>
                    <a:pt x="83" y="999"/>
                  </a:lnTo>
                  <a:lnTo>
                    <a:pt x="83" y="999"/>
                  </a:lnTo>
                  <a:lnTo>
                    <a:pt x="66" y="1052"/>
                  </a:lnTo>
                  <a:lnTo>
                    <a:pt x="48" y="1103"/>
                  </a:lnTo>
                  <a:lnTo>
                    <a:pt x="48" y="1103"/>
                  </a:lnTo>
                  <a:lnTo>
                    <a:pt x="17" y="1189"/>
                  </a:lnTo>
                  <a:lnTo>
                    <a:pt x="0" y="1231"/>
                  </a:lnTo>
                  <a:lnTo>
                    <a:pt x="5" y="1252"/>
                  </a:lnTo>
                  <a:lnTo>
                    <a:pt x="5" y="1252"/>
                  </a:lnTo>
                  <a:lnTo>
                    <a:pt x="30" y="1214"/>
                  </a:lnTo>
                  <a:lnTo>
                    <a:pt x="53" y="1174"/>
                  </a:lnTo>
                  <a:lnTo>
                    <a:pt x="76" y="1135"/>
                  </a:lnTo>
                  <a:lnTo>
                    <a:pt x="100" y="1095"/>
                  </a:lnTo>
                  <a:lnTo>
                    <a:pt x="119" y="1054"/>
                  </a:lnTo>
                  <a:lnTo>
                    <a:pt x="139" y="1012"/>
                  </a:lnTo>
                  <a:lnTo>
                    <a:pt x="159" y="969"/>
                  </a:lnTo>
                  <a:lnTo>
                    <a:pt x="177" y="928"/>
                  </a:lnTo>
                  <a:lnTo>
                    <a:pt x="177" y="928"/>
                  </a:lnTo>
                  <a:lnTo>
                    <a:pt x="217" y="825"/>
                  </a:lnTo>
                  <a:lnTo>
                    <a:pt x="237" y="771"/>
                  </a:lnTo>
                  <a:lnTo>
                    <a:pt x="255" y="714"/>
                  </a:lnTo>
                  <a:lnTo>
                    <a:pt x="270" y="658"/>
                  </a:lnTo>
                  <a:lnTo>
                    <a:pt x="281" y="602"/>
                  </a:lnTo>
                  <a:lnTo>
                    <a:pt x="286" y="574"/>
                  </a:lnTo>
                  <a:lnTo>
                    <a:pt x="290" y="546"/>
                  </a:lnTo>
                  <a:lnTo>
                    <a:pt x="291" y="519"/>
                  </a:lnTo>
                  <a:lnTo>
                    <a:pt x="293" y="491"/>
                  </a:lnTo>
                  <a:lnTo>
                    <a:pt x="293" y="491"/>
                  </a:lnTo>
                  <a:lnTo>
                    <a:pt x="293" y="476"/>
                  </a:lnTo>
                  <a:lnTo>
                    <a:pt x="293" y="476"/>
                  </a:lnTo>
                  <a:lnTo>
                    <a:pt x="291" y="451"/>
                  </a:lnTo>
                  <a:lnTo>
                    <a:pt x="288" y="427"/>
                  </a:lnTo>
                  <a:lnTo>
                    <a:pt x="285" y="400"/>
                  </a:lnTo>
                  <a:lnTo>
                    <a:pt x="278" y="374"/>
                  </a:lnTo>
                  <a:lnTo>
                    <a:pt x="272" y="349"/>
                  </a:lnTo>
                  <a:lnTo>
                    <a:pt x="265" y="322"/>
                  </a:lnTo>
                  <a:lnTo>
                    <a:pt x="257" y="298"/>
                  </a:lnTo>
                  <a:lnTo>
                    <a:pt x="247" y="271"/>
                  </a:lnTo>
                  <a:lnTo>
                    <a:pt x="225" y="223"/>
                  </a:lnTo>
                  <a:lnTo>
                    <a:pt x="200" y="175"/>
                  </a:lnTo>
                  <a:lnTo>
                    <a:pt x="174" y="130"/>
                  </a:lnTo>
                  <a:lnTo>
                    <a:pt x="144" y="87"/>
                  </a:lnTo>
                  <a:lnTo>
                    <a:pt x="144" y="87"/>
                  </a:lnTo>
                  <a:lnTo>
                    <a:pt x="126" y="66"/>
                  </a:lnTo>
                  <a:lnTo>
                    <a:pt x="108" y="43"/>
                  </a:lnTo>
                  <a:lnTo>
                    <a:pt x="88" y="21"/>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2" name="Freeform 22"/>
            <p:cNvSpPr>
              <a:spLocks/>
            </p:cNvSpPr>
            <p:nvPr/>
          </p:nvSpPr>
          <p:spPr bwMode="auto">
            <a:xfrm>
              <a:off x="3053" y="408"/>
              <a:ext cx="732" cy="114"/>
            </a:xfrm>
            <a:custGeom>
              <a:avLst/>
              <a:gdLst>
                <a:gd name="T0" fmla="*/ 354 w 732"/>
                <a:gd name="T1" fmla="*/ 0 h 114"/>
                <a:gd name="T2" fmla="*/ 354 w 732"/>
                <a:gd name="T3" fmla="*/ 0 h 114"/>
                <a:gd name="T4" fmla="*/ 329 w 732"/>
                <a:gd name="T5" fmla="*/ 0 h 114"/>
                <a:gd name="T6" fmla="*/ 304 w 732"/>
                <a:gd name="T7" fmla="*/ 2 h 114"/>
                <a:gd name="T8" fmla="*/ 279 w 732"/>
                <a:gd name="T9" fmla="*/ 5 h 114"/>
                <a:gd name="T10" fmla="*/ 254 w 732"/>
                <a:gd name="T11" fmla="*/ 8 h 114"/>
                <a:gd name="T12" fmla="*/ 254 w 732"/>
                <a:gd name="T13" fmla="*/ 8 h 114"/>
                <a:gd name="T14" fmla="*/ 220 w 732"/>
                <a:gd name="T15" fmla="*/ 15 h 114"/>
                <a:gd name="T16" fmla="*/ 187 w 732"/>
                <a:gd name="T17" fmla="*/ 25 h 114"/>
                <a:gd name="T18" fmla="*/ 154 w 732"/>
                <a:gd name="T19" fmla="*/ 36 h 114"/>
                <a:gd name="T20" fmla="*/ 122 w 732"/>
                <a:gd name="T21" fmla="*/ 48 h 114"/>
                <a:gd name="T22" fmla="*/ 91 w 732"/>
                <a:gd name="T23" fmla="*/ 63 h 114"/>
                <a:gd name="T24" fmla="*/ 61 w 732"/>
                <a:gd name="T25" fmla="*/ 78 h 114"/>
                <a:gd name="T26" fmla="*/ 30 w 732"/>
                <a:gd name="T27" fmla="*/ 96 h 114"/>
                <a:gd name="T28" fmla="*/ 0 w 732"/>
                <a:gd name="T29" fmla="*/ 114 h 114"/>
                <a:gd name="T30" fmla="*/ 732 w 732"/>
                <a:gd name="T31" fmla="*/ 114 h 114"/>
                <a:gd name="T32" fmla="*/ 732 w 732"/>
                <a:gd name="T33" fmla="*/ 114 h 114"/>
                <a:gd name="T34" fmla="*/ 708 w 732"/>
                <a:gd name="T35" fmla="*/ 98 h 114"/>
                <a:gd name="T36" fmla="*/ 681 w 732"/>
                <a:gd name="T37" fmla="*/ 83 h 114"/>
                <a:gd name="T38" fmla="*/ 653 w 732"/>
                <a:gd name="T39" fmla="*/ 69 h 114"/>
                <a:gd name="T40" fmla="*/ 627 w 732"/>
                <a:gd name="T41" fmla="*/ 56 h 114"/>
                <a:gd name="T42" fmla="*/ 598 w 732"/>
                <a:gd name="T43" fmla="*/ 46 h 114"/>
                <a:gd name="T44" fmla="*/ 569 w 732"/>
                <a:gd name="T45" fmla="*/ 35 h 114"/>
                <a:gd name="T46" fmla="*/ 541 w 732"/>
                <a:gd name="T47" fmla="*/ 26 h 114"/>
                <a:gd name="T48" fmla="*/ 511 w 732"/>
                <a:gd name="T49" fmla="*/ 18 h 114"/>
                <a:gd name="T50" fmla="*/ 511 w 732"/>
                <a:gd name="T51" fmla="*/ 18 h 114"/>
                <a:gd name="T52" fmla="*/ 473 w 732"/>
                <a:gd name="T53" fmla="*/ 12 h 114"/>
                <a:gd name="T54" fmla="*/ 433 w 732"/>
                <a:gd name="T55" fmla="*/ 5 h 114"/>
                <a:gd name="T56" fmla="*/ 393 w 732"/>
                <a:gd name="T57" fmla="*/ 2 h 114"/>
                <a:gd name="T58" fmla="*/ 354 w 732"/>
                <a:gd name="T5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2" h="114">
                  <a:moveTo>
                    <a:pt x="354" y="0"/>
                  </a:moveTo>
                  <a:lnTo>
                    <a:pt x="354" y="0"/>
                  </a:lnTo>
                  <a:lnTo>
                    <a:pt x="329" y="0"/>
                  </a:lnTo>
                  <a:lnTo>
                    <a:pt x="304" y="2"/>
                  </a:lnTo>
                  <a:lnTo>
                    <a:pt x="279" y="5"/>
                  </a:lnTo>
                  <a:lnTo>
                    <a:pt x="254" y="8"/>
                  </a:lnTo>
                  <a:lnTo>
                    <a:pt x="254" y="8"/>
                  </a:lnTo>
                  <a:lnTo>
                    <a:pt x="220" y="15"/>
                  </a:lnTo>
                  <a:lnTo>
                    <a:pt x="187" y="25"/>
                  </a:lnTo>
                  <a:lnTo>
                    <a:pt x="154" y="36"/>
                  </a:lnTo>
                  <a:lnTo>
                    <a:pt x="122" y="48"/>
                  </a:lnTo>
                  <a:lnTo>
                    <a:pt x="91" y="63"/>
                  </a:lnTo>
                  <a:lnTo>
                    <a:pt x="61" y="78"/>
                  </a:lnTo>
                  <a:lnTo>
                    <a:pt x="30" y="96"/>
                  </a:lnTo>
                  <a:lnTo>
                    <a:pt x="0" y="114"/>
                  </a:lnTo>
                  <a:lnTo>
                    <a:pt x="732" y="114"/>
                  </a:lnTo>
                  <a:lnTo>
                    <a:pt x="732" y="114"/>
                  </a:lnTo>
                  <a:lnTo>
                    <a:pt x="708" y="98"/>
                  </a:lnTo>
                  <a:lnTo>
                    <a:pt x="681" y="83"/>
                  </a:lnTo>
                  <a:lnTo>
                    <a:pt x="653" y="69"/>
                  </a:lnTo>
                  <a:lnTo>
                    <a:pt x="627" y="56"/>
                  </a:lnTo>
                  <a:lnTo>
                    <a:pt x="598" y="46"/>
                  </a:lnTo>
                  <a:lnTo>
                    <a:pt x="569" y="35"/>
                  </a:lnTo>
                  <a:lnTo>
                    <a:pt x="541" y="26"/>
                  </a:lnTo>
                  <a:lnTo>
                    <a:pt x="511" y="18"/>
                  </a:lnTo>
                  <a:lnTo>
                    <a:pt x="511" y="18"/>
                  </a:lnTo>
                  <a:lnTo>
                    <a:pt x="473" y="12"/>
                  </a:lnTo>
                  <a:lnTo>
                    <a:pt x="433" y="5"/>
                  </a:lnTo>
                  <a:lnTo>
                    <a:pt x="393" y="2"/>
                  </a:lnTo>
                  <a:lnTo>
                    <a:pt x="3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3" name="Freeform 23"/>
            <p:cNvSpPr>
              <a:spLocks/>
            </p:cNvSpPr>
            <p:nvPr/>
          </p:nvSpPr>
          <p:spPr bwMode="auto">
            <a:xfrm>
              <a:off x="1786" y="2780"/>
              <a:ext cx="2246" cy="308"/>
            </a:xfrm>
            <a:custGeom>
              <a:avLst/>
              <a:gdLst>
                <a:gd name="T0" fmla="*/ 2246 w 2246"/>
                <a:gd name="T1" fmla="*/ 154 h 308"/>
                <a:gd name="T2" fmla="*/ 2239 w 2246"/>
                <a:gd name="T3" fmla="*/ 169 h 308"/>
                <a:gd name="T4" fmla="*/ 2223 w 2246"/>
                <a:gd name="T5" fmla="*/ 186 h 308"/>
                <a:gd name="T6" fmla="*/ 2195 w 2246"/>
                <a:gd name="T7" fmla="*/ 199 h 308"/>
                <a:gd name="T8" fmla="*/ 2158 w 2246"/>
                <a:gd name="T9" fmla="*/ 214 h 308"/>
                <a:gd name="T10" fmla="*/ 2054 w 2246"/>
                <a:gd name="T11" fmla="*/ 240 h 308"/>
                <a:gd name="T12" fmla="*/ 1917 w 2246"/>
                <a:gd name="T13" fmla="*/ 262 h 308"/>
                <a:gd name="T14" fmla="*/ 1751 w 2246"/>
                <a:gd name="T15" fmla="*/ 282 h 308"/>
                <a:gd name="T16" fmla="*/ 1560 w 2246"/>
                <a:gd name="T17" fmla="*/ 295 h 308"/>
                <a:gd name="T18" fmla="*/ 1349 w 2246"/>
                <a:gd name="T19" fmla="*/ 305 h 308"/>
                <a:gd name="T20" fmla="*/ 1123 w 2246"/>
                <a:gd name="T21" fmla="*/ 308 h 308"/>
                <a:gd name="T22" fmla="*/ 1009 w 2246"/>
                <a:gd name="T23" fmla="*/ 306 h 308"/>
                <a:gd name="T24" fmla="*/ 789 w 2246"/>
                <a:gd name="T25" fmla="*/ 300 h 308"/>
                <a:gd name="T26" fmla="*/ 589 w 2246"/>
                <a:gd name="T27" fmla="*/ 288 h 308"/>
                <a:gd name="T28" fmla="*/ 409 w 2246"/>
                <a:gd name="T29" fmla="*/ 272 h 308"/>
                <a:gd name="T30" fmla="*/ 256 w 2246"/>
                <a:gd name="T31" fmla="*/ 252 h 308"/>
                <a:gd name="T32" fmla="*/ 136 w 2246"/>
                <a:gd name="T33" fmla="*/ 227 h 308"/>
                <a:gd name="T34" fmla="*/ 68 w 2246"/>
                <a:gd name="T35" fmla="*/ 207 h 308"/>
                <a:gd name="T36" fmla="*/ 36 w 2246"/>
                <a:gd name="T37" fmla="*/ 192 h 308"/>
                <a:gd name="T38" fmla="*/ 13 w 2246"/>
                <a:gd name="T39" fmla="*/ 177 h 308"/>
                <a:gd name="T40" fmla="*/ 2 w 2246"/>
                <a:gd name="T41" fmla="*/ 162 h 308"/>
                <a:gd name="T42" fmla="*/ 0 w 2246"/>
                <a:gd name="T43" fmla="*/ 154 h 308"/>
                <a:gd name="T44" fmla="*/ 7 w 2246"/>
                <a:gd name="T45" fmla="*/ 139 h 308"/>
                <a:gd name="T46" fmla="*/ 23 w 2246"/>
                <a:gd name="T47" fmla="*/ 123 h 308"/>
                <a:gd name="T48" fmla="*/ 51 w 2246"/>
                <a:gd name="T49" fmla="*/ 108 h 308"/>
                <a:gd name="T50" fmla="*/ 89 w 2246"/>
                <a:gd name="T51" fmla="*/ 95 h 308"/>
                <a:gd name="T52" fmla="*/ 192 w 2246"/>
                <a:gd name="T53" fmla="*/ 68 h 308"/>
                <a:gd name="T54" fmla="*/ 329 w 2246"/>
                <a:gd name="T55" fmla="*/ 47 h 308"/>
                <a:gd name="T56" fmla="*/ 496 w 2246"/>
                <a:gd name="T57" fmla="*/ 27 h 308"/>
                <a:gd name="T58" fmla="*/ 686 w 2246"/>
                <a:gd name="T59" fmla="*/ 14 h 308"/>
                <a:gd name="T60" fmla="*/ 896 w 2246"/>
                <a:gd name="T61" fmla="*/ 4 h 308"/>
                <a:gd name="T62" fmla="*/ 1123 w 2246"/>
                <a:gd name="T63" fmla="*/ 0 h 308"/>
                <a:gd name="T64" fmla="*/ 1237 w 2246"/>
                <a:gd name="T65" fmla="*/ 2 h 308"/>
                <a:gd name="T66" fmla="*/ 1457 w 2246"/>
                <a:gd name="T67" fmla="*/ 9 h 308"/>
                <a:gd name="T68" fmla="*/ 1659 w 2246"/>
                <a:gd name="T69" fmla="*/ 20 h 308"/>
                <a:gd name="T70" fmla="*/ 1837 w 2246"/>
                <a:gd name="T71" fmla="*/ 37 h 308"/>
                <a:gd name="T72" fmla="*/ 1989 w 2246"/>
                <a:gd name="T73" fmla="*/ 57 h 308"/>
                <a:gd name="T74" fmla="*/ 2110 w 2246"/>
                <a:gd name="T75" fmla="*/ 81 h 308"/>
                <a:gd name="T76" fmla="*/ 2178 w 2246"/>
                <a:gd name="T77" fmla="*/ 101 h 308"/>
                <a:gd name="T78" fmla="*/ 2211 w 2246"/>
                <a:gd name="T79" fmla="*/ 116 h 308"/>
                <a:gd name="T80" fmla="*/ 2233 w 2246"/>
                <a:gd name="T81" fmla="*/ 131 h 308"/>
                <a:gd name="T82" fmla="*/ 2244 w 2246"/>
                <a:gd name="T83" fmla="*/ 146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46" h="308">
                  <a:moveTo>
                    <a:pt x="2246" y="154"/>
                  </a:moveTo>
                  <a:lnTo>
                    <a:pt x="2246" y="154"/>
                  </a:lnTo>
                  <a:lnTo>
                    <a:pt x="2244" y="162"/>
                  </a:lnTo>
                  <a:lnTo>
                    <a:pt x="2239" y="169"/>
                  </a:lnTo>
                  <a:lnTo>
                    <a:pt x="2233" y="177"/>
                  </a:lnTo>
                  <a:lnTo>
                    <a:pt x="2223" y="186"/>
                  </a:lnTo>
                  <a:lnTo>
                    <a:pt x="2211" y="192"/>
                  </a:lnTo>
                  <a:lnTo>
                    <a:pt x="2195" y="199"/>
                  </a:lnTo>
                  <a:lnTo>
                    <a:pt x="2178" y="207"/>
                  </a:lnTo>
                  <a:lnTo>
                    <a:pt x="2158" y="214"/>
                  </a:lnTo>
                  <a:lnTo>
                    <a:pt x="2110" y="227"/>
                  </a:lnTo>
                  <a:lnTo>
                    <a:pt x="2054" y="240"/>
                  </a:lnTo>
                  <a:lnTo>
                    <a:pt x="1989" y="252"/>
                  </a:lnTo>
                  <a:lnTo>
                    <a:pt x="1917" y="262"/>
                  </a:lnTo>
                  <a:lnTo>
                    <a:pt x="1837" y="272"/>
                  </a:lnTo>
                  <a:lnTo>
                    <a:pt x="1751" y="282"/>
                  </a:lnTo>
                  <a:lnTo>
                    <a:pt x="1659" y="288"/>
                  </a:lnTo>
                  <a:lnTo>
                    <a:pt x="1560" y="295"/>
                  </a:lnTo>
                  <a:lnTo>
                    <a:pt x="1457" y="300"/>
                  </a:lnTo>
                  <a:lnTo>
                    <a:pt x="1349" y="305"/>
                  </a:lnTo>
                  <a:lnTo>
                    <a:pt x="1237" y="306"/>
                  </a:lnTo>
                  <a:lnTo>
                    <a:pt x="1123" y="308"/>
                  </a:lnTo>
                  <a:lnTo>
                    <a:pt x="1123" y="308"/>
                  </a:lnTo>
                  <a:lnTo>
                    <a:pt x="1009" y="306"/>
                  </a:lnTo>
                  <a:lnTo>
                    <a:pt x="896" y="305"/>
                  </a:lnTo>
                  <a:lnTo>
                    <a:pt x="789" y="300"/>
                  </a:lnTo>
                  <a:lnTo>
                    <a:pt x="686" y="295"/>
                  </a:lnTo>
                  <a:lnTo>
                    <a:pt x="589" y="288"/>
                  </a:lnTo>
                  <a:lnTo>
                    <a:pt x="496" y="282"/>
                  </a:lnTo>
                  <a:lnTo>
                    <a:pt x="409" y="272"/>
                  </a:lnTo>
                  <a:lnTo>
                    <a:pt x="329" y="262"/>
                  </a:lnTo>
                  <a:lnTo>
                    <a:pt x="256" y="252"/>
                  </a:lnTo>
                  <a:lnTo>
                    <a:pt x="192" y="240"/>
                  </a:lnTo>
                  <a:lnTo>
                    <a:pt x="136" y="227"/>
                  </a:lnTo>
                  <a:lnTo>
                    <a:pt x="89" y="214"/>
                  </a:lnTo>
                  <a:lnTo>
                    <a:pt x="68" y="207"/>
                  </a:lnTo>
                  <a:lnTo>
                    <a:pt x="51" y="199"/>
                  </a:lnTo>
                  <a:lnTo>
                    <a:pt x="36" y="192"/>
                  </a:lnTo>
                  <a:lnTo>
                    <a:pt x="23" y="186"/>
                  </a:lnTo>
                  <a:lnTo>
                    <a:pt x="13" y="177"/>
                  </a:lnTo>
                  <a:lnTo>
                    <a:pt x="7" y="169"/>
                  </a:lnTo>
                  <a:lnTo>
                    <a:pt x="2" y="162"/>
                  </a:lnTo>
                  <a:lnTo>
                    <a:pt x="0" y="154"/>
                  </a:lnTo>
                  <a:lnTo>
                    <a:pt x="0" y="154"/>
                  </a:lnTo>
                  <a:lnTo>
                    <a:pt x="2" y="146"/>
                  </a:lnTo>
                  <a:lnTo>
                    <a:pt x="7" y="139"/>
                  </a:lnTo>
                  <a:lnTo>
                    <a:pt x="13" y="131"/>
                  </a:lnTo>
                  <a:lnTo>
                    <a:pt x="23" y="123"/>
                  </a:lnTo>
                  <a:lnTo>
                    <a:pt x="36" y="116"/>
                  </a:lnTo>
                  <a:lnTo>
                    <a:pt x="51" y="108"/>
                  </a:lnTo>
                  <a:lnTo>
                    <a:pt x="68" y="101"/>
                  </a:lnTo>
                  <a:lnTo>
                    <a:pt x="89" y="95"/>
                  </a:lnTo>
                  <a:lnTo>
                    <a:pt x="136" y="81"/>
                  </a:lnTo>
                  <a:lnTo>
                    <a:pt x="192" y="68"/>
                  </a:lnTo>
                  <a:lnTo>
                    <a:pt x="256" y="57"/>
                  </a:lnTo>
                  <a:lnTo>
                    <a:pt x="329" y="47"/>
                  </a:lnTo>
                  <a:lnTo>
                    <a:pt x="409" y="37"/>
                  </a:lnTo>
                  <a:lnTo>
                    <a:pt x="496" y="27"/>
                  </a:lnTo>
                  <a:lnTo>
                    <a:pt x="589" y="20"/>
                  </a:lnTo>
                  <a:lnTo>
                    <a:pt x="686" y="14"/>
                  </a:lnTo>
                  <a:lnTo>
                    <a:pt x="789" y="9"/>
                  </a:lnTo>
                  <a:lnTo>
                    <a:pt x="896" y="4"/>
                  </a:lnTo>
                  <a:lnTo>
                    <a:pt x="1009" y="2"/>
                  </a:lnTo>
                  <a:lnTo>
                    <a:pt x="1123" y="0"/>
                  </a:lnTo>
                  <a:lnTo>
                    <a:pt x="1123" y="0"/>
                  </a:lnTo>
                  <a:lnTo>
                    <a:pt x="1237" y="2"/>
                  </a:lnTo>
                  <a:lnTo>
                    <a:pt x="1349" y="4"/>
                  </a:lnTo>
                  <a:lnTo>
                    <a:pt x="1457" y="9"/>
                  </a:lnTo>
                  <a:lnTo>
                    <a:pt x="1560" y="14"/>
                  </a:lnTo>
                  <a:lnTo>
                    <a:pt x="1659" y="20"/>
                  </a:lnTo>
                  <a:lnTo>
                    <a:pt x="1751" y="27"/>
                  </a:lnTo>
                  <a:lnTo>
                    <a:pt x="1837" y="37"/>
                  </a:lnTo>
                  <a:lnTo>
                    <a:pt x="1917" y="47"/>
                  </a:lnTo>
                  <a:lnTo>
                    <a:pt x="1989" y="57"/>
                  </a:lnTo>
                  <a:lnTo>
                    <a:pt x="2054" y="68"/>
                  </a:lnTo>
                  <a:lnTo>
                    <a:pt x="2110" y="81"/>
                  </a:lnTo>
                  <a:lnTo>
                    <a:pt x="2158" y="95"/>
                  </a:lnTo>
                  <a:lnTo>
                    <a:pt x="2178" y="101"/>
                  </a:lnTo>
                  <a:lnTo>
                    <a:pt x="2195" y="108"/>
                  </a:lnTo>
                  <a:lnTo>
                    <a:pt x="2211" y="116"/>
                  </a:lnTo>
                  <a:lnTo>
                    <a:pt x="2223" y="123"/>
                  </a:lnTo>
                  <a:lnTo>
                    <a:pt x="2233" y="131"/>
                  </a:lnTo>
                  <a:lnTo>
                    <a:pt x="2239" y="139"/>
                  </a:lnTo>
                  <a:lnTo>
                    <a:pt x="2244" y="146"/>
                  </a:lnTo>
                  <a:lnTo>
                    <a:pt x="2246" y="154"/>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4" name="Freeform 24"/>
            <p:cNvSpPr>
              <a:spLocks/>
            </p:cNvSpPr>
            <p:nvPr/>
          </p:nvSpPr>
          <p:spPr bwMode="auto">
            <a:xfrm>
              <a:off x="1786" y="2780"/>
              <a:ext cx="2246" cy="308"/>
            </a:xfrm>
            <a:custGeom>
              <a:avLst/>
              <a:gdLst>
                <a:gd name="T0" fmla="*/ 2246 w 2246"/>
                <a:gd name="T1" fmla="*/ 154 h 308"/>
                <a:gd name="T2" fmla="*/ 2239 w 2246"/>
                <a:gd name="T3" fmla="*/ 169 h 308"/>
                <a:gd name="T4" fmla="*/ 2223 w 2246"/>
                <a:gd name="T5" fmla="*/ 186 h 308"/>
                <a:gd name="T6" fmla="*/ 2195 w 2246"/>
                <a:gd name="T7" fmla="*/ 199 h 308"/>
                <a:gd name="T8" fmla="*/ 2158 w 2246"/>
                <a:gd name="T9" fmla="*/ 214 h 308"/>
                <a:gd name="T10" fmla="*/ 2054 w 2246"/>
                <a:gd name="T11" fmla="*/ 240 h 308"/>
                <a:gd name="T12" fmla="*/ 1917 w 2246"/>
                <a:gd name="T13" fmla="*/ 262 h 308"/>
                <a:gd name="T14" fmla="*/ 1751 w 2246"/>
                <a:gd name="T15" fmla="*/ 282 h 308"/>
                <a:gd name="T16" fmla="*/ 1560 w 2246"/>
                <a:gd name="T17" fmla="*/ 295 h 308"/>
                <a:gd name="T18" fmla="*/ 1349 w 2246"/>
                <a:gd name="T19" fmla="*/ 305 h 308"/>
                <a:gd name="T20" fmla="*/ 1123 w 2246"/>
                <a:gd name="T21" fmla="*/ 308 h 308"/>
                <a:gd name="T22" fmla="*/ 1009 w 2246"/>
                <a:gd name="T23" fmla="*/ 306 h 308"/>
                <a:gd name="T24" fmla="*/ 789 w 2246"/>
                <a:gd name="T25" fmla="*/ 300 h 308"/>
                <a:gd name="T26" fmla="*/ 589 w 2246"/>
                <a:gd name="T27" fmla="*/ 288 h 308"/>
                <a:gd name="T28" fmla="*/ 409 w 2246"/>
                <a:gd name="T29" fmla="*/ 272 h 308"/>
                <a:gd name="T30" fmla="*/ 256 w 2246"/>
                <a:gd name="T31" fmla="*/ 252 h 308"/>
                <a:gd name="T32" fmla="*/ 136 w 2246"/>
                <a:gd name="T33" fmla="*/ 227 h 308"/>
                <a:gd name="T34" fmla="*/ 68 w 2246"/>
                <a:gd name="T35" fmla="*/ 207 h 308"/>
                <a:gd name="T36" fmla="*/ 36 w 2246"/>
                <a:gd name="T37" fmla="*/ 192 h 308"/>
                <a:gd name="T38" fmla="*/ 13 w 2246"/>
                <a:gd name="T39" fmla="*/ 177 h 308"/>
                <a:gd name="T40" fmla="*/ 2 w 2246"/>
                <a:gd name="T41" fmla="*/ 162 h 308"/>
                <a:gd name="T42" fmla="*/ 0 w 2246"/>
                <a:gd name="T43" fmla="*/ 154 h 308"/>
                <a:gd name="T44" fmla="*/ 7 w 2246"/>
                <a:gd name="T45" fmla="*/ 139 h 308"/>
                <a:gd name="T46" fmla="*/ 23 w 2246"/>
                <a:gd name="T47" fmla="*/ 123 h 308"/>
                <a:gd name="T48" fmla="*/ 51 w 2246"/>
                <a:gd name="T49" fmla="*/ 108 h 308"/>
                <a:gd name="T50" fmla="*/ 89 w 2246"/>
                <a:gd name="T51" fmla="*/ 95 h 308"/>
                <a:gd name="T52" fmla="*/ 192 w 2246"/>
                <a:gd name="T53" fmla="*/ 68 h 308"/>
                <a:gd name="T54" fmla="*/ 329 w 2246"/>
                <a:gd name="T55" fmla="*/ 47 h 308"/>
                <a:gd name="T56" fmla="*/ 496 w 2246"/>
                <a:gd name="T57" fmla="*/ 27 h 308"/>
                <a:gd name="T58" fmla="*/ 686 w 2246"/>
                <a:gd name="T59" fmla="*/ 14 h 308"/>
                <a:gd name="T60" fmla="*/ 896 w 2246"/>
                <a:gd name="T61" fmla="*/ 4 h 308"/>
                <a:gd name="T62" fmla="*/ 1123 w 2246"/>
                <a:gd name="T63" fmla="*/ 0 h 308"/>
                <a:gd name="T64" fmla="*/ 1237 w 2246"/>
                <a:gd name="T65" fmla="*/ 2 h 308"/>
                <a:gd name="T66" fmla="*/ 1457 w 2246"/>
                <a:gd name="T67" fmla="*/ 9 h 308"/>
                <a:gd name="T68" fmla="*/ 1659 w 2246"/>
                <a:gd name="T69" fmla="*/ 20 h 308"/>
                <a:gd name="T70" fmla="*/ 1837 w 2246"/>
                <a:gd name="T71" fmla="*/ 37 h 308"/>
                <a:gd name="T72" fmla="*/ 1989 w 2246"/>
                <a:gd name="T73" fmla="*/ 57 h 308"/>
                <a:gd name="T74" fmla="*/ 2110 w 2246"/>
                <a:gd name="T75" fmla="*/ 81 h 308"/>
                <a:gd name="T76" fmla="*/ 2178 w 2246"/>
                <a:gd name="T77" fmla="*/ 101 h 308"/>
                <a:gd name="T78" fmla="*/ 2211 w 2246"/>
                <a:gd name="T79" fmla="*/ 116 h 308"/>
                <a:gd name="T80" fmla="*/ 2233 w 2246"/>
                <a:gd name="T81" fmla="*/ 131 h 308"/>
                <a:gd name="T82" fmla="*/ 2244 w 2246"/>
                <a:gd name="T83" fmla="*/ 146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46" h="308">
                  <a:moveTo>
                    <a:pt x="2246" y="154"/>
                  </a:moveTo>
                  <a:lnTo>
                    <a:pt x="2246" y="154"/>
                  </a:lnTo>
                  <a:lnTo>
                    <a:pt x="2244" y="162"/>
                  </a:lnTo>
                  <a:lnTo>
                    <a:pt x="2239" y="169"/>
                  </a:lnTo>
                  <a:lnTo>
                    <a:pt x="2233" y="177"/>
                  </a:lnTo>
                  <a:lnTo>
                    <a:pt x="2223" y="186"/>
                  </a:lnTo>
                  <a:lnTo>
                    <a:pt x="2211" y="192"/>
                  </a:lnTo>
                  <a:lnTo>
                    <a:pt x="2195" y="199"/>
                  </a:lnTo>
                  <a:lnTo>
                    <a:pt x="2178" y="207"/>
                  </a:lnTo>
                  <a:lnTo>
                    <a:pt x="2158" y="214"/>
                  </a:lnTo>
                  <a:lnTo>
                    <a:pt x="2110" y="227"/>
                  </a:lnTo>
                  <a:lnTo>
                    <a:pt x="2054" y="240"/>
                  </a:lnTo>
                  <a:lnTo>
                    <a:pt x="1989" y="252"/>
                  </a:lnTo>
                  <a:lnTo>
                    <a:pt x="1917" y="262"/>
                  </a:lnTo>
                  <a:lnTo>
                    <a:pt x="1837" y="272"/>
                  </a:lnTo>
                  <a:lnTo>
                    <a:pt x="1751" y="282"/>
                  </a:lnTo>
                  <a:lnTo>
                    <a:pt x="1659" y="288"/>
                  </a:lnTo>
                  <a:lnTo>
                    <a:pt x="1560" y="295"/>
                  </a:lnTo>
                  <a:lnTo>
                    <a:pt x="1457" y="300"/>
                  </a:lnTo>
                  <a:lnTo>
                    <a:pt x="1349" y="305"/>
                  </a:lnTo>
                  <a:lnTo>
                    <a:pt x="1237" y="306"/>
                  </a:lnTo>
                  <a:lnTo>
                    <a:pt x="1123" y="308"/>
                  </a:lnTo>
                  <a:lnTo>
                    <a:pt x="1123" y="308"/>
                  </a:lnTo>
                  <a:lnTo>
                    <a:pt x="1009" y="306"/>
                  </a:lnTo>
                  <a:lnTo>
                    <a:pt x="896" y="305"/>
                  </a:lnTo>
                  <a:lnTo>
                    <a:pt x="789" y="300"/>
                  </a:lnTo>
                  <a:lnTo>
                    <a:pt x="686" y="295"/>
                  </a:lnTo>
                  <a:lnTo>
                    <a:pt x="589" y="288"/>
                  </a:lnTo>
                  <a:lnTo>
                    <a:pt x="496" y="282"/>
                  </a:lnTo>
                  <a:lnTo>
                    <a:pt x="409" y="272"/>
                  </a:lnTo>
                  <a:lnTo>
                    <a:pt x="329" y="262"/>
                  </a:lnTo>
                  <a:lnTo>
                    <a:pt x="256" y="252"/>
                  </a:lnTo>
                  <a:lnTo>
                    <a:pt x="192" y="240"/>
                  </a:lnTo>
                  <a:lnTo>
                    <a:pt x="136" y="227"/>
                  </a:lnTo>
                  <a:lnTo>
                    <a:pt x="89" y="214"/>
                  </a:lnTo>
                  <a:lnTo>
                    <a:pt x="68" y="207"/>
                  </a:lnTo>
                  <a:lnTo>
                    <a:pt x="51" y="199"/>
                  </a:lnTo>
                  <a:lnTo>
                    <a:pt x="36" y="192"/>
                  </a:lnTo>
                  <a:lnTo>
                    <a:pt x="23" y="186"/>
                  </a:lnTo>
                  <a:lnTo>
                    <a:pt x="13" y="177"/>
                  </a:lnTo>
                  <a:lnTo>
                    <a:pt x="7" y="169"/>
                  </a:lnTo>
                  <a:lnTo>
                    <a:pt x="2" y="162"/>
                  </a:lnTo>
                  <a:lnTo>
                    <a:pt x="0" y="154"/>
                  </a:lnTo>
                  <a:lnTo>
                    <a:pt x="0" y="154"/>
                  </a:lnTo>
                  <a:lnTo>
                    <a:pt x="2" y="146"/>
                  </a:lnTo>
                  <a:lnTo>
                    <a:pt x="7" y="139"/>
                  </a:lnTo>
                  <a:lnTo>
                    <a:pt x="13" y="131"/>
                  </a:lnTo>
                  <a:lnTo>
                    <a:pt x="23" y="123"/>
                  </a:lnTo>
                  <a:lnTo>
                    <a:pt x="36" y="116"/>
                  </a:lnTo>
                  <a:lnTo>
                    <a:pt x="51" y="108"/>
                  </a:lnTo>
                  <a:lnTo>
                    <a:pt x="68" y="101"/>
                  </a:lnTo>
                  <a:lnTo>
                    <a:pt x="89" y="95"/>
                  </a:lnTo>
                  <a:lnTo>
                    <a:pt x="136" y="81"/>
                  </a:lnTo>
                  <a:lnTo>
                    <a:pt x="192" y="68"/>
                  </a:lnTo>
                  <a:lnTo>
                    <a:pt x="256" y="57"/>
                  </a:lnTo>
                  <a:lnTo>
                    <a:pt x="329" y="47"/>
                  </a:lnTo>
                  <a:lnTo>
                    <a:pt x="409" y="37"/>
                  </a:lnTo>
                  <a:lnTo>
                    <a:pt x="496" y="27"/>
                  </a:lnTo>
                  <a:lnTo>
                    <a:pt x="589" y="20"/>
                  </a:lnTo>
                  <a:lnTo>
                    <a:pt x="686" y="14"/>
                  </a:lnTo>
                  <a:lnTo>
                    <a:pt x="789" y="9"/>
                  </a:lnTo>
                  <a:lnTo>
                    <a:pt x="896" y="4"/>
                  </a:lnTo>
                  <a:lnTo>
                    <a:pt x="1009" y="2"/>
                  </a:lnTo>
                  <a:lnTo>
                    <a:pt x="1123" y="0"/>
                  </a:lnTo>
                  <a:lnTo>
                    <a:pt x="1123" y="0"/>
                  </a:lnTo>
                  <a:lnTo>
                    <a:pt x="1237" y="2"/>
                  </a:lnTo>
                  <a:lnTo>
                    <a:pt x="1349" y="4"/>
                  </a:lnTo>
                  <a:lnTo>
                    <a:pt x="1457" y="9"/>
                  </a:lnTo>
                  <a:lnTo>
                    <a:pt x="1560" y="14"/>
                  </a:lnTo>
                  <a:lnTo>
                    <a:pt x="1659" y="20"/>
                  </a:lnTo>
                  <a:lnTo>
                    <a:pt x="1751" y="27"/>
                  </a:lnTo>
                  <a:lnTo>
                    <a:pt x="1837" y="37"/>
                  </a:lnTo>
                  <a:lnTo>
                    <a:pt x="1917" y="47"/>
                  </a:lnTo>
                  <a:lnTo>
                    <a:pt x="1989" y="57"/>
                  </a:lnTo>
                  <a:lnTo>
                    <a:pt x="2054" y="68"/>
                  </a:lnTo>
                  <a:lnTo>
                    <a:pt x="2110" y="81"/>
                  </a:lnTo>
                  <a:lnTo>
                    <a:pt x="2158" y="95"/>
                  </a:lnTo>
                  <a:lnTo>
                    <a:pt x="2178" y="101"/>
                  </a:lnTo>
                  <a:lnTo>
                    <a:pt x="2195" y="108"/>
                  </a:lnTo>
                  <a:lnTo>
                    <a:pt x="2211" y="116"/>
                  </a:lnTo>
                  <a:lnTo>
                    <a:pt x="2223" y="123"/>
                  </a:lnTo>
                  <a:lnTo>
                    <a:pt x="2233" y="131"/>
                  </a:lnTo>
                  <a:lnTo>
                    <a:pt x="2239" y="139"/>
                  </a:lnTo>
                  <a:lnTo>
                    <a:pt x="2244" y="146"/>
                  </a:lnTo>
                  <a:lnTo>
                    <a:pt x="2246" y="1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5" name="Freeform 25"/>
            <p:cNvSpPr>
              <a:spLocks noEditPoints="1"/>
            </p:cNvSpPr>
            <p:nvPr/>
          </p:nvSpPr>
          <p:spPr bwMode="auto">
            <a:xfrm>
              <a:off x="1786" y="2780"/>
              <a:ext cx="2246" cy="308"/>
            </a:xfrm>
            <a:custGeom>
              <a:avLst/>
              <a:gdLst>
                <a:gd name="T0" fmla="*/ 2064 w 2246"/>
                <a:gd name="T1" fmla="*/ 71 h 308"/>
                <a:gd name="T2" fmla="*/ 2114 w 2246"/>
                <a:gd name="T3" fmla="*/ 81 h 308"/>
                <a:gd name="T4" fmla="*/ 2036 w 2246"/>
                <a:gd name="T5" fmla="*/ 65 h 308"/>
                <a:gd name="T6" fmla="*/ 1583 w 2246"/>
                <a:gd name="T7" fmla="*/ 103 h 308"/>
                <a:gd name="T8" fmla="*/ 1601 w 2246"/>
                <a:gd name="T9" fmla="*/ 83 h 308"/>
                <a:gd name="T10" fmla="*/ 1631 w 2246"/>
                <a:gd name="T11" fmla="*/ 75 h 308"/>
                <a:gd name="T12" fmla="*/ 1652 w 2246"/>
                <a:gd name="T13" fmla="*/ 78 h 308"/>
                <a:gd name="T14" fmla="*/ 1725 w 2246"/>
                <a:gd name="T15" fmla="*/ 109 h 308"/>
                <a:gd name="T16" fmla="*/ 1793 w 2246"/>
                <a:gd name="T17" fmla="*/ 209 h 308"/>
                <a:gd name="T18" fmla="*/ 1753 w 2246"/>
                <a:gd name="T19" fmla="*/ 215 h 308"/>
                <a:gd name="T20" fmla="*/ 1710 w 2246"/>
                <a:gd name="T21" fmla="*/ 215 h 308"/>
                <a:gd name="T22" fmla="*/ 1692 w 2246"/>
                <a:gd name="T23" fmla="*/ 212 h 308"/>
                <a:gd name="T24" fmla="*/ 1660 w 2246"/>
                <a:gd name="T25" fmla="*/ 189 h 308"/>
                <a:gd name="T26" fmla="*/ 1596 w 2246"/>
                <a:gd name="T27" fmla="*/ 119 h 308"/>
                <a:gd name="T28" fmla="*/ 1123 w 2246"/>
                <a:gd name="T29" fmla="*/ 0 h 308"/>
                <a:gd name="T30" fmla="*/ 805 w 2246"/>
                <a:gd name="T31" fmla="*/ 7 h 308"/>
                <a:gd name="T32" fmla="*/ 802 w 2246"/>
                <a:gd name="T33" fmla="*/ 141 h 308"/>
                <a:gd name="T34" fmla="*/ 777 w 2246"/>
                <a:gd name="T35" fmla="*/ 162 h 308"/>
                <a:gd name="T36" fmla="*/ 753 w 2246"/>
                <a:gd name="T37" fmla="*/ 169 h 308"/>
                <a:gd name="T38" fmla="*/ 721 w 2246"/>
                <a:gd name="T39" fmla="*/ 161 h 308"/>
                <a:gd name="T40" fmla="*/ 696 w 2246"/>
                <a:gd name="T41" fmla="*/ 141 h 308"/>
                <a:gd name="T42" fmla="*/ 614 w 2246"/>
                <a:gd name="T43" fmla="*/ 17 h 308"/>
                <a:gd name="T44" fmla="*/ 585 w 2246"/>
                <a:gd name="T45" fmla="*/ 58 h 308"/>
                <a:gd name="T46" fmla="*/ 551 w 2246"/>
                <a:gd name="T47" fmla="*/ 70 h 308"/>
                <a:gd name="T48" fmla="*/ 534 w 2246"/>
                <a:gd name="T49" fmla="*/ 66 h 308"/>
                <a:gd name="T50" fmla="*/ 514 w 2246"/>
                <a:gd name="T51" fmla="*/ 52 h 308"/>
                <a:gd name="T52" fmla="*/ 509 w 2246"/>
                <a:gd name="T53" fmla="*/ 25 h 308"/>
                <a:gd name="T54" fmla="*/ 301 w 2246"/>
                <a:gd name="T55" fmla="*/ 50 h 308"/>
                <a:gd name="T56" fmla="*/ 141 w 2246"/>
                <a:gd name="T57" fmla="*/ 80 h 308"/>
                <a:gd name="T58" fmla="*/ 56 w 2246"/>
                <a:gd name="T59" fmla="*/ 106 h 308"/>
                <a:gd name="T60" fmla="*/ 10 w 2246"/>
                <a:gd name="T61" fmla="*/ 134 h 308"/>
                <a:gd name="T62" fmla="*/ 0 w 2246"/>
                <a:gd name="T63" fmla="*/ 154 h 308"/>
                <a:gd name="T64" fmla="*/ 7 w 2246"/>
                <a:gd name="T65" fmla="*/ 169 h 308"/>
                <a:gd name="T66" fmla="*/ 36 w 2246"/>
                <a:gd name="T67" fmla="*/ 192 h 308"/>
                <a:gd name="T68" fmla="*/ 89 w 2246"/>
                <a:gd name="T69" fmla="*/ 214 h 308"/>
                <a:gd name="T70" fmla="*/ 256 w 2246"/>
                <a:gd name="T71" fmla="*/ 252 h 308"/>
                <a:gd name="T72" fmla="*/ 496 w 2246"/>
                <a:gd name="T73" fmla="*/ 282 h 308"/>
                <a:gd name="T74" fmla="*/ 789 w 2246"/>
                <a:gd name="T75" fmla="*/ 300 h 308"/>
                <a:gd name="T76" fmla="*/ 1123 w 2246"/>
                <a:gd name="T77" fmla="*/ 308 h 308"/>
                <a:gd name="T78" fmla="*/ 1349 w 2246"/>
                <a:gd name="T79" fmla="*/ 305 h 308"/>
                <a:gd name="T80" fmla="*/ 1659 w 2246"/>
                <a:gd name="T81" fmla="*/ 288 h 308"/>
                <a:gd name="T82" fmla="*/ 1917 w 2246"/>
                <a:gd name="T83" fmla="*/ 262 h 308"/>
                <a:gd name="T84" fmla="*/ 2110 w 2246"/>
                <a:gd name="T85" fmla="*/ 227 h 308"/>
                <a:gd name="T86" fmla="*/ 2195 w 2246"/>
                <a:gd name="T87" fmla="*/ 199 h 308"/>
                <a:gd name="T88" fmla="*/ 2233 w 2246"/>
                <a:gd name="T89" fmla="*/ 177 h 308"/>
                <a:gd name="T90" fmla="*/ 2246 w 2246"/>
                <a:gd name="T91" fmla="*/ 154 h 308"/>
                <a:gd name="T92" fmla="*/ 2238 w 2246"/>
                <a:gd name="T93" fmla="*/ 136 h 308"/>
                <a:gd name="T94" fmla="*/ 2200 w 2246"/>
                <a:gd name="T95" fmla="*/ 111 h 308"/>
                <a:gd name="T96" fmla="*/ 2132 w 2246"/>
                <a:gd name="T97" fmla="*/ 86 h 308"/>
                <a:gd name="T98" fmla="*/ 2133 w 2246"/>
                <a:gd name="T99" fmla="*/ 133 h 308"/>
                <a:gd name="T100" fmla="*/ 2084 w 2246"/>
                <a:gd name="T101" fmla="*/ 157 h 308"/>
                <a:gd name="T102" fmla="*/ 2059 w 2246"/>
                <a:gd name="T103" fmla="*/ 161 h 308"/>
                <a:gd name="T104" fmla="*/ 2019 w 2246"/>
                <a:gd name="T105" fmla="*/ 148 h 308"/>
                <a:gd name="T106" fmla="*/ 1935 w 2246"/>
                <a:gd name="T107" fmla="*/ 105 h 308"/>
                <a:gd name="T108" fmla="*/ 1937 w 2246"/>
                <a:gd name="T109" fmla="*/ 91 h 308"/>
                <a:gd name="T110" fmla="*/ 1948 w 2246"/>
                <a:gd name="T111" fmla="*/ 70 h 308"/>
                <a:gd name="T112" fmla="*/ 1983 w 2246"/>
                <a:gd name="T113" fmla="*/ 58 h 308"/>
                <a:gd name="T114" fmla="*/ 1985 w 2246"/>
                <a:gd name="T115" fmla="*/ 58 h 308"/>
                <a:gd name="T116" fmla="*/ 1927 w 2246"/>
                <a:gd name="T117" fmla="*/ 47 h 308"/>
                <a:gd name="T118" fmla="*/ 1624 w 2246"/>
                <a:gd name="T119" fmla="*/ 17 h 308"/>
                <a:gd name="T120" fmla="*/ 1257 w 2246"/>
                <a:gd name="T121" fmla="*/ 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46" h="308">
                  <a:moveTo>
                    <a:pt x="2036" y="65"/>
                  </a:moveTo>
                  <a:lnTo>
                    <a:pt x="2036" y="65"/>
                  </a:lnTo>
                  <a:lnTo>
                    <a:pt x="2064" y="71"/>
                  </a:lnTo>
                  <a:lnTo>
                    <a:pt x="2089" y="80"/>
                  </a:lnTo>
                  <a:lnTo>
                    <a:pt x="2110" y="88"/>
                  </a:lnTo>
                  <a:lnTo>
                    <a:pt x="2114" y="81"/>
                  </a:lnTo>
                  <a:lnTo>
                    <a:pt x="2114" y="81"/>
                  </a:lnTo>
                  <a:lnTo>
                    <a:pt x="2077" y="73"/>
                  </a:lnTo>
                  <a:lnTo>
                    <a:pt x="2036" y="65"/>
                  </a:lnTo>
                  <a:close/>
                  <a:moveTo>
                    <a:pt x="1583" y="103"/>
                  </a:moveTo>
                  <a:lnTo>
                    <a:pt x="1583" y="103"/>
                  </a:lnTo>
                  <a:lnTo>
                    <a:pt x="1583" y="103"/>
                  </a:lnTo>
                  <a:lnTo>
                    <a:pt x="1586" y="100"/>
                  </a:lnTo>
                  <a:lnTo>
                    <a:pt x="1594" y="90"/>
                  </a:lnTo>
                  <a:lnTo>
                    <a:pt x="1601" y="83"/>
                  </a:lnTo>
                  <a:lnTo>
                    <a:pt x="1609" y="80"/>
                  </a:lnTo>
                  <a:lnTo>
                    <a:pt x="1619" y="76"/>
                  </a:lnTo>
                  <a:lnTo>
                    <a:pt x="1631" y="75"/>
                  </a:lnTo>
                  <a:lnTo>
                    <a:pt x="1631" y="75"/>
                  </a:lnTo>
                  <a:lnTo>
                    <a:pt x="1641" y="75"/>
                  </a:lnTo>
                  <a:lnTo>
                    <a:pt x="1652" y="78"/>
                  </a:lnTo>
                  <a:lnTo>
                    <a:pt x="1652" y="78"/>
                  </a:lnTo>
                  <a:lnTo>
                    <a:pt x="1689" y="95"/>
                  </a:lnTo>
                  <a:lnTo>
                    <a:pt x="1725" y="109"/>
                  </a:lnTo>
                  <a:lnTo>
                    <a:pt x="1763" y="128"/>
                  </a:lnTo>
                  <a:lnTo>
                    <a:pt x="1796" y="93"/>
                  </a:lnTo>
                  <a:lnTo>
                    <a:pt x="1793" y="209"/>
                  </a:lnTo>
                  <a:lnTo>
                    <a:pt x="1793" y="209"/>
                  </a:lnTo>
                  <a:lnTo>
                    <a:pt x="1773" y="214"/>
                  </a:lnTo>
                  <a:lnTo>
                    <a:pt x="1753" y="215"/>
                  </a:lnTo>
                  <a:lnTo>
                    <a:pt x="1730" y="217"/>
                  </a:lnTo>
                  <a:lnTo>
                    <a:pt x="1730" y="217"/>
                  </a:lnTo>
                  <a:lnTo>
                    <a:pt x="1710" y="215"/>
                  </a:lnTo>
                  <a:lnTo>
                    <a:pt x="1702" y="214"/>
                  </a:lnTo>
                  <a:lnTo>
                    <a:pt x="1692" y="212"/>
                  </a:lnTo>
                  <a:lnTo>
                    <a:pt x="1692" y="212"/>
                  </a:lnTo>
                  <a:lnTo>
                    <a:pt x="1685" y="209"/>
                  </a:lnTo>
                  <a:lnTo>
                    <a:pt x="1677" y="204"/>
                  </a:lnTo>
                  <a:lnTo>
                    <a:pt x="1660" y="189"/>
                  </a:lnTo>
                  <a:lnTo>
                    <a:pt x="1642" y="172"/>
                  </a:lnTo>
                  <a:lnTo>
                    <a:pt x="1624" y="152"/>
                  </a:lnTo>
                  <a:lnTo>
                    <a:pt x="1596" y="119"/>
                  </a:lnTo>
                  <a:lnTo>
                    <a:pt x="1583" y="103"/>
                  </a:lnTo>
                  <a:lnTo>
                    <a:pt x="1583" y="103"/>
                  </a:lnTo>
                  <a:close/>
                  <a:moveTo>
                    <a:pt x="1123" y="0"/>
                  </a:moveTo>
                  <a:lnTo>
                    <a:pt x="1123" y="0"/>
                  </a:lnTo>
                  <a:lnTo>
                    <a:pt x="961" y="2"/>
                  </a:lnTo>
                  <a:lnTo>
                    <a:pt x="805" y="7"/>
                  </a:lnTo>
                  <a:lnTo>
                    <a:pt x="805" y="7"/>
                  </a:lnTo>
                  <a:lnTo>
                    <a:pt x="802" y="73"/>
                  </a:lnTo>
                  <a:lnTo>
                    <a:pt x="802" y="141"/>
                  </a:lnTo>
                  <a:lnTo>
                    <a:pt x="802" y="141"/>
                  </a:lnTo>
                  <a:lnTo>
                    <a:pt x="791" y="154"/>
                  </a:lnTo>
                  <a:lnTo>
                    <a:pt x="777" y="162"/>
                  </a:lnTo>
                  <a:lnTo>
                    <a:pt x="766" y="167"/>
                  </a:lnTo>
                  <a:lnTo>
                    <a:pt x="753" y="169"/>
                  </a:lnTo>
                  <a:lnTo>
                    <a:pt x="753" y="169"/>
                  </a:lnTo>
                  <a:lnTo>
                    <a:pt x="743" y="167"/>
                  </a:lnTo>
                  <a:lnTo>
                    <a:pt x="731" y="164"/>
                  </a:lnTo>
                  <a:lnTo>
                    <a:pt x="721" y="161"/>
                  </a:lnTo>
                  <a:lnTo>
                    <a:pt x="713" y="156"/>
                  </a:lnTo>
                  <a:lnTo>
                    <a:pt x="701" y="146"/>
                  </a:lnTo>
                  <a:lnTo>
                    <a:pt x="696" y="141"/>
                  </a:lnTo>
                  <a:lnTo>
                    <a:pt x="670" y="14"/>
                  </a:lnTo>
                  <a:lnTo>
                    <a:pt x="670" y="14"/>
                  </a:lnTo>
                  <a:lnTo>
                    <a:pt x="614" y="17"/>
                  </a:lnTo>
                  <a:lnTo>
                    <a:pt x="600" y="47"/>
                  </a:lnTo>
                  <a:lnTo>
                    <a:pt x="600" y="47"/>
                  </a:lnTo>
                  <a:lnTo>
                    <a:pt x="585" y="58"/>
                  </a:lnTo>
                  <a:lnTo>
                    <a:pt x="574" y="65"/>
                  </a:lnTo>
                  <a:lnTo>
                    <a:pt x="562" y="70"/>
                  </a:lnTo>
                  <a:lnTo>
                    <a:pt x="551" y="70"/>
                  </a:lnTo>
                  <a:lnTo>
                    <a:pt x="551" y="70"/>
                  </a:lnTo>
                  <a:lnTo>
                    <a:pt x="542" y="70"/>
                  </a:lnTo>
                  <a:lnTo>
                    <a:pt x="534" y="66"/>
                  </a:lnTo>
                  <a:lnTo>
                    <a:pt x="528" y="63"/>
                  </a:lnTo>
                  <a:lnTo>
                    <a:pt x="521" y="58"/>
                  </a:lnTo>
                  <a:lnTo>
                    <a:pt x="514" y="52"/>
                  </a:lnTo>
                  <a:lnTo>
                    <a:pt x="511" y="47"/>
                  </a:lnTo>
                  <a:lnTo>
                    <a:pt x="511" y="47"/>
                  </a:lnTo>
                  <a:lnTo>
                    <a:pt x="509" y="25"/>
                  </a:lnTo>
                  <a:lnTo>
                    <a:pt x="509" y="25"/>
                  </a:lnTo>
                  <a:lnTo>
                    <a:pt x="400" y="37"/>
                  </a:lnTo>
                  <a:lnTo>
                    <a:pt x="301" y="50"/>
                  </a:lnTo>
                  <a:lnTo>
                    <a:pt x="213" y="65"/>
                  </a:lnTo>
                  <a:lnTo>
                    <a:pt x="175" y="71"/>
                  </a:lnTo>
                  <a:lnTo>
                    <a:pt x="141" y="80"/>
                  </a:lnTo>
                  <a:lnTo>
                    <a:pt x="109" y="88"/>
                  </a:lnTo>
                  <a:lnTo>
                    <a:pt x="81" y="98"/>
                  </a:lnTo>
                  <a:lnTo>
                    <a:pt x="56" y="106"/>
                  </a:lnTo>
                  <a:lnTo>
                    <a:pt x="36" y="116"/>
                  </a:lnTo>
                  <a:lnTo>
                    <a:pt x="22" y="124"/>
                  </a:lnTo>
                  <a:lnTo>
                    <a:pt x="10" y="134"/>
                  </a:lnTo>
                  <a:lnTo>
                    <a:pt x="3" y="144"/>
                  </a:lnTo>
                  <a:lnTo>
                    <a:pt x="2" y="149"/>
                  </a:lnTo>
                  <a:lnTo>
                    <a:pt x="0" y="154"/>
                  </a:lnTo>
                  <a:lnTo>
                    <a:pt x="0" y="154"/>
                  </a:lnTo>
                  <a:lnTo>
                    <a:pt x="2" y="162"/>
                  </a:lnTo>
                  <a:lnTo>
                    <a:pt x="7" y="169"/>
                  </a:lnTo>
                  <a:lnTo>
                    <a:pt x="13" y="177"/>
                  </a:lnTo>
                  <a:lnTo>
                    <a:pt x="23" y="186"/>
                  </a:lnTo>
                  <a:lnTo>
                    <a:pt x="36" y="192"/>
                  </a:lnTo>
                  <a:lnTo>
                    <a:pt x="51" y="199"/>
                  </a:lnTo>
                  <a:lnTo>
                    <a:pt x="68" y="207"/>
                  </a:lnTo>
                  <a:lnTo>
                    <a:pt x="89" y="214"/>
                  </a:lnTo>
                  <a:lnTo>
                    <a:pt x="136" y="227"/>
                  </a:lnTo>
                  <a:lnTo>
                    <a:pt x="192" y="240"/>
                  </a:lnTo>
                  <a:lnTo>
                    <a:pt x="256" y="252"/>
                  </a:lnTo>
                  <a:lnTo>
                    <a:pt x="329" y="262"/>
                  </a:lnTo>
                  <a:lnTo>
                    <a:pt x="409" y="272"/>
                  </a:lnTo>
                  <a:lnTo>
                    <a:pt x="496" y="282"/>
                  </a:lnTo>
                  <a:lnTo>
                    <a:pt x="589" y="288"/>
                  </a:lnTo>
                  <a:lnTo>
                    <a:pt x="686" y="295"/>
                  </a:lnTo>
                  <a:lnTo>
                    <a:pt x="789" y="300"/>
                  </a:lnTo>
                  <a:lnTo>
                    <a:pt x="896" y="305"/>
                  </a:lnTo>
                  <a:lnTo>
                    <a:pt x="1009" y="306"/>
                  </a:lnTo>
                  <a:lnTo>
                    <a:pt x="1123" y="308"/>
                  </a:lnTo>
                  <a:lnTo>
                    <a:pt x="1123" y="308"/>
                  </a:lnTo>
                  <a:lnTo>
                    <a:pt x="1237" y="306"/>
                  </a:lnTo>
                  <a:lnTo>
                    <a:pt x="1349" y="305"/>
                  </a:lnTo>
                  <a:lnTo>
                    <a:pt x="1457" y="300"/>
                  </a:lnTo>
                  <a:lnTo>
                    <a:pt x="1560" y="295"/>
                  </a:lnTo>
                  <a:lnTo>
                    <a:pt x="1659" y="288"/>
                  </a:lnTo>
                  <a:lnTo>
                    <a:pt x="1751" y="282"/>
                  </a:lnTo>
                  <a:lnTo>
                    <a:pt x="1837" y="272"/>
                  </a:lnTo>
                  <a:lnTo>
                    <a:pt x="1917" y="262"/>
                  </a:lnTo>
                  <a:lnTo>
                    <a:pt x="1989" y="252"/>
                  </a:lnTo>
                  <a:lnTo>
                    <a:pt x="2054" y="240"/>
                  </a:lnTo>
                  <a:lnTo>
                    <a:pt x="2110" y="227"/>
                  </a:lnTo>
                  <a:lnTo>
                    <a:pt x="2158" y="214"/>
                  </a:lnTo>
                  <a:lnTo>
                    <a:pt x="2178" y="207"/>
                  </a:lnTo>
                  <a:lnTo>
                    <a:pt x="2195" y="199"/>
                  </a:lnTo>
                  <a:lnTo>
                    <a:pt x="2211" y="192"/>
                  </a:lnTo>
                  <a:lnTo>
                    <a:pt x="2223" y="186"/>
                  </a:lnTo>
                  <a:lnTo>
                    <a:pt x="2233" y="177"/>
                  </a:lnTo>
                  <a:lnTo>
                    <a:pt x="2239" y="169"/>
                  </a:lnTo>
                  <a:lnTo>
                    <a:pt x="2244" y="162"/>
                  </a:lnTo>
                  <a:lnTo>
                    <a:pt x="2246" y="154"/>
                  </a:lnTo>
                  <a:lnTo>
                    <a:pt x="2246" y="154"/>
                  </a:lnTo>
                  <a:lnTo>
                    <a:pt x="2244" y="146"/>
                  </a:lnTo>
                  <a:lnTo>
                    <a:pt x="2238" y="136"/>
                  </a:lnTo>
                  <a:lnTo>
                    <a:pt x="2229" y="128"/>
                  </a:lnTo>
                  <a:lnTo>
                    <a:pt x="2216" y="119"/>
                  </a:lnTo>
                  <a:lnTo>
                    <a:pt x="2200" y="111"/>
                  </a:lnTo>
                  <a:lnTo>
                    <a:pt x="2181" y="103"/>
                  </a:lnTo>
                  <a:lnTo>
                    <a:pt x="2158" y="95"/>
                  </a:lnTo>
                  <a:lnTo>
                    <a:pt x="2132" y="86"/>
                  </a:lnTo>
                  <a:lnTo>
                    <a:pt x="2133" y="133"/>
                  </a:lnTo>
                  <a:lnTo>
                    <a:pt x="2133" y="133"/>
                  </a:lnTo>
                  <a:lnTo>
                    <a:pt x="2133" y="133"/>
                  </a:lnTo>
                  <a:lnTo>
                    <a:pt x="2127" y="138"/>
                  </a:lnTo>
                  <a:lnTo>
                    <a:pt x="2107" y="148"/>
                  </a:lnTo>
                  <a:lnTo>
                    <a:pt x="2084" y="157"/>
                  </a:lnTo>
                  <a:lnTo>
                    <a:pt x="2071" y="161"/>
                  </a:lnTo>
                  <a:lnTo>
                    <a:pt x="2059" y="161"/>
                  </a:lnTo>
                  <a:lnTo>
                    <a:pt x="2059" y="161"/>
                  </a:lnTo>
                  <a:lnTo>
                    <a:pt x="2049" y="159"/>
                  </a:lnTo>
                  <a:lnTo>
                    <a:pt x="2049" y="159"/>
                  </a:lnTo>
                  <a:lnTo>
                    <a:pt x="2019" y="148"/>
                  </a:lnTo>
                  <a:lnTo>
                    <a:pt x="1981" y="129"/>
                  </a:lnTo>
                  <a:lnTo>
                    <a:pt x="1935" y="105"/>
                  </a:lnTo>
                  <a:lnTo>
                    <a:pt x="1935" y="105"/>
                  </a:lnTo>
                  <a:lnTo>
                    <a:pt x="1935" y="103"/>
                  </a:lnTo>
                  <a:lnTo>
                    <a:pt x="1935" y="103"/>
                  </a:lnTo>
                  <a:lnTo>
                    <a:pt x="1937" y="91"/>
                  </a:lnTo>
                  <a:lnTo>
                    <a:pt x="1938" y="85"/>
                  </a:lnTo>
                  <a:lnTo>
                    <a:pt x="1942" y="76"/>
                  </a:lnTo>
                  <a:lnTo>
                    <a:pt x="1948" y="70"/>
                  </a:lnTo>
                  <a:lnTo>
                    <a:pt x="1956" y="63"/>
                  </a:lnTo>
                  <a:lnTo>
                    <a:pt x="1968" y="60"/>
                  </a:lnTo>
                  <a:lnTo>
                    <a:pt x="1983" y="58"/>
                  </a:lnTo>
                  <a:lnTo>
                    <a:pt x="1983" y="58"/>
                  </a:lnTo>
                  <a:lnTo>
                    <a:pt x="1985" y="58"/>
                  </a:lnTo>
                  <a:lnTo>
                    <a:pt x="1985" y="58"/>
                  </a:lnTo>
                  <a:lnTo>
                    <a:pt x="2009" y="60"/>
                  </a:lnTo>
                  <a:lnTo>
                    <a:pt x="2009" y="60"/>
                  </a:lnTo>
                  <a:lnTo>
                    <a:pt x="1927" y="47"/>
                  </a:lnTo>
                  <a:lnTo>
                    <a:pt x="1836" y="35"/>
                  </a:lnTo>
                  <a:lnTo>
                    <a:pt x="1733" y="25"/>
                  </a:lnTo>
                  <a:lnTo>
                    <a:pt x="1624" y="17"/>
                  </a:lnTo>
                  <a:lnTo>
                    <a:pt x="1508" y="10"/>
                  </a:lnTo>
                  <a:lnTo>
                    <a:pt x="1384" y="5"/>
                  </a:lnTo>
                  <a:lnTo>
                    <a:pt x="1257" y="2"/>
                  </a:lnTo>
                  <a:lnTo>
                    <a:pt x="1123"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6" name="Freeform 26"/>
            <p:cNvSpPr>
              <a:spLocks/>
            </p:cNvSpPr>
            <p:nvPr/>
          </p:nvSpPr>
          <p:spPr bwMode="auto">
            <a:xfrm>
              <a:off x="3822" y="2845"/>
              <a:ext cx="78" cy="23"/>
            </a:xfrm>
            <a:custGeom>
              <a:avLst/>
              <a:gdLst>
                <a:gd name="T0" fmla="*/ 0 w 78"/>
                <a:gd name="T1" fmla="*/ 0 h 23"/>
                <a:gd name="T2" fmla="*/ 0 w 78"/>
                <a:gd name="T3" fmla="*/ 0 h 23"/>
                <a:gd name="T4" fmla="*/ 28 w 78"/>
                <a:gd name="T5" fmla="*/ 6 h 23"/>
                <a:gd name="T6" fmla="*/ 53 w 78"/>
                <a:gd name="T7" fmla="*/ 15 h 23"/>
                <a:gd name="T8" fmla="*/ 74 w 78"/>
                <a:gd name="T9" fmla="*/ 23 h 23"/>
                <a:gd name="T10" fmla="*/ 78 w 78"/>
                <a:gd name="T11" fmla="*/ 16 h 23"/>
                <a:gd name="T12" fmla="*/ 78 w 78"/>
                <a:gd name="T13" fmla="*/ 16 h 23"/>
                <a:gd name="T14" fmla="*/ 41 w 78"/>
                <a:gd name="T15" fmla="*/ 8 h 23"/>
                <a:gd name="T16" fmla="*/ 0 w 78"/>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3">
                  <a:moveTo>
                    <a:pt x="0" y="0"/>
                  </a:moveTo>
                  <a:lnTo>
                    <a:pt x="0" y="0"/>
                  </a:lnTo>
                  <a:lnTo>
                    <a:pt x="28" y="6"/>
                  </a:lnTo>
                  <a:lnTo>
                    <a:pt x="53" y="15"/>
                  </a:lnTo>
                  <a:lnTo>
                    <a:pt x="74" y="23"/>
                  </a:lnTo>
                  <a:lnTo>
                    <a:pt x="78" y="16"/>
                  </a:lnTo>
                  <a:lnTo>
                    <a:pt x="78" y="16"/>
                  </a:lnTo>
                  <a:lnTo>
                    <a:pt x="41"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7" name="Freeform 27"/>
            <p:cNvSpPr>
              <a:spLocks/>
            </p:cNvSpPr>
            <p:nvPr/>
          </p:nvSpPr>
          <p:spPr bwMode="auto">
            <a:xfrm>
              <a:off x="3369" y="2855"/>
              <a:ext cx="213" cy="142"/>
            </a:xfrm>
            <a:custGeom>
              <a:avLst/>
              <a:gdLst>
                <a:gd name="T0" fmla="*/ 0 w 213"/>
                <a:gd name="T1" fmla="*/ 28 h 142"/>
                <a:gd name="T2" fmla="*/ 0 w 213"/>
                <a:gd name="T3" fmla="*/ 28 h 142"/>
                <a:gd name="T4" fmla="*/ 0 w 213"/>
                <a:gd name="T5" fmla="*/ 28 h 142"/>
                <a:gd name="T6" fmla="*/ 3 w 213"/>
                <a:gd name="T7" fmla="*/ 25 h 142"/>
                <a:gd name="T8" fmla="*/ 11 w 213"/>
                <a:gd name="T9" fmla="*/ 15 h 142"/>
                <a:gd name="T10" fmla="*/ 18 w 213"/>
                <a:gd name="T11" fmla="*/ 8 h 142"/>
                <a:gd name="T12" fmla="*/ 26 w 213"/>
                <a:gd name="T13" fmla="*/ 5 h 142"/>
                <a:gd name="T14" fmla="*/ 36 w 213"/>
                <a:gd name="T15" fmla="*/ 1 h 142"/>
                <a:gd name="T16" fmla="*/ 48 w 213"/>
                <a:gd name="T17" fmla="*/ 0 h 142"/>
                <a:gd name="T18" fmla="*/ 48 w 213"/>
                <a:gd name="T19" fmla="*/ 0 h 142"/>
                <a:gd name="T20" fmla="*/ 58 w 213"/>
                <a:gd name="T21" fmla="*/ 0 h 142"/>
                <a:gd name="T22" fmla="*/ 69 w 213"/>
                <a:gd name="T23" fmla="*/ 3 h 142"/>
                <a:gd name="T24" fmla="*/ 69 w 213"/>
                <a:gd name="T25" fmla="*/ 3 h 142"/>
                <a:gd name="T26" fmla="*/ 106 w 213"/>
                <a:gd name="T27" fmla="*/ 20 h 142"/>
                <a:gd name="T28" fmla="*/ 142 w 213"/>
                <a:gd name="T29" fmla="*/ 34 h 142"/>
                <a:gd name="T30" fmla="*/ 180 w 213"/>
                <a:gd name="T31" fmla="*/ 53 h 142"/>
                <a:gd name="T32" fmla="*/ 213 w 213"/>
                <a:gd name="T33" fmla="*/ 18 h 142"/>
                <a:gd name="T34" fmla="*/ 210 w 213"/>
                <a:gd name="T35" fmla="*/ 134 h 142"/>
                <a:gd name="T36" fmla="*/ 210 w 213"/>
                <a:gd name="T37" fmla="*/ 134 h 142"/>
                <a:gd name="T38" fmla="*/ 190 w 213"/>
                <a:gd name="T39" fmla="*/ 139 h 142"/>
                <a:gd name="T40" fmla="*/ 170 w 213"/>
                <a:gd name="T41" fmla="*/ 140 h 142"/>
                <a:gd name="T42" fmla="*/ 147 w 213"/>
                <a:gd name="T43" fmla="*/ 142 h 142"/>
                <a:gd name="T44" fmla="*/ 147 w 213"/>
                <a:gd name="T45" fmla="*/ 142 h 142"/>
                <a:gd name="T46" fmla="*/ 127 w 213"/>
                <a:gd name="T47" fmla="*/ 140 h 142"/>
                <a:gd name="T48" fmla="*/ 119 w 213"/>
                <a:gd name="T49" fmla="*/ 139 h 142"/>
                <a:gd name="T50" fmla="*/ 109 w 213"/>
                <a:gd name="T51" fmla="*/ 137 h 142"/>
                <a:gd name="T52" fmla="*/ 109 w 213"/>
                <a:gd name="T53" fmla="*/ 137 h 142"/>
                <a:gd name="T54" fmla="*/ 102 w 213"/>
                <a:gd name="T55" fmla="*/ 134 h 142"/>
                <a:gd name="T56" fmla="*/ 94 w 213"/>
                <a:gd name="T57" fmla="*/ 129 h 142"/>
                <a:gd name="T58" fmla="*/ 77 w 213"/>
                <a:gd name="T59" fmla="*/ 114 h 142"/>
                <a:gd name="T60" fmla="*/ 59 w 213"/>
                <a:gd name="T61" fmla="*/ 97 h 142"/>
                <a:gd name="T62" fmla="*/ 41 w 213"/>
                <a:gd name="T63" fmla="*/ 77 h 142"/>
                <a:gd name="T64" fmla="*/ 13 w 213"/>
                <a:gd name="T65" fmla="*/ 44 h 142"/>
                <a:gd name="T66" fmla="*/ 0 w 213"/>
                <a:gd name="T67" fmla="*/ 28 h 142"/>
                <a:gd name="T68" fmla="*/ 0 w 213"/>
                <a:gd name="T69" fmla="*/ 2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42">
                  <a:moveTo>
                    <a:pt x="0" y="28"/>
                  </a:moveTo>
                  <a:lnTo>
                    <a:pt x="0" y="28"/>
                  </a:lnTo>
                  <a:lnTo>
                    <a:pt x="0" y="28"/>
                  </a:lnTo>
                  <a:lnTo>
                    <a:pt x="3" y="25"/>
                  </a:lnTo>
                  <a:lnTo>
                    <a:pt x="11" y="15"/>
                  </a:lnTo>
                  <a:lnTo>
                    <a:pt x="18" y="8"/>
                  </a:lnTo>
                  <a:lnTo>
                    <a:pt x="26" y="5"/>
                  </a:lnTo>
                  <a:lnTo>
                    <a:pt x="36" y="1"/>
                  </a:lnTo>
                  <a:lnTo>
                    <a:pt x="48" y="0"/>
                  </a:lnTo>
                  <a:lnTo>
                    <a:pt x="48" y="0"/>
                  </a:lnTo>
                  <a:lnTo>
                    <a:pt x="58" y="0"/>
                  </a:lnTo>
                  <a:lnTo>
                    <a:pt x="69" y="3"/>
                  </a:lnTo>
                  <a:lnTo>
                    <a:pt x="69" y="3"/>
                  </a:lnTo>
                  <a:lnTo>
                    <a:pt x="106" y="20"/>
                  </a:lnTo>
                  <a:lnTo>
                    <a:pt x="142" y="34"/>
                  </a:lnTo>
                  <a:lnTo>
                    <a:pt x="180" y="53"/>
                  </a:lnTo>
                  <a:lnTo>
                    <a:pt x="213" y="18"/>
                  </a:lnTo>
                  <a:lnTo>
                    <a:pt x="210" y="134"/>
                  </a:lnTo>
                  <a:lnTo>
                    <a:pt x="210" y="134"/>
                  </a:lnTo>
                  <a:lnTo>
                    <a:pt x="190" y="139"/>
                  </a:lnTo>
                  <a:lnTo>
                    <a:pt x="170" y="140"/>
                  </a:lnTo>
                  <a:lnTo>
                    <a:pt x="147" y="142"/>
                  </a:lnTo>
                  <a:lnTo>
                    <a:pt x="147" y="142"/>
                  </a:lnTo>
                  <a:lnTo>
                    <a:pt x="127" y="140"/>
                  </a:lnTo>
                  <a:lnTo>
                    <a:pt x="119" y="139"/>
                  </a:lnTo>
                  <a:lnTo>
                    <a:pt x="109" y="137"/>
                  </a:lnTo>
                  <a:lnTo>
                    <a:pt x="109" y="137"/>
                  </a:lnTo>
                  <a:lnTo>
                    <a:pt x="102" y="134"/>
                  </a:lnTo>
                  <a:lnTo>
                    <a:pt x="94" y="129"/>
                  </a:lnTo>
                  <a:lnTo>
                    <a:pt x="77" y="114"/>
                  </a:lnTo>
                  <a:lnTo>
                    <a:pt x="59" y="97"/>
                  </a:lnTo>
                  <a:lnTo>
                    <a:pt x="41" y="77"/>
                  </a:lnTo>
                  <a:lnTo>
                    <a:pt x="13" y="44"/>
                  </a:lnTo>
                  <a:lnTo>
                    <a:pt x="0" y="28"/>
                  </a:lnTo>
                  <a:lnTo>
                    <a:pt x="0"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8" name="Freeform 28"/>
            <p:cNvSpPr>
              <a:spLocks/>
            </p:cNvSpPr>
            <p:nvPr/>
          </p:nvSpPr>
          <p:spPr bwMode="auto">
            <a:xfrm>
              <a:off x="1786" y="2780"/>
              <a:ext cx="2246" cy="308"/>
            </a:xfrm>
            <a:custGeom>
              <a:avLst/>
              <a:gdLst>
                <a:gd name="T0" fmla="*/ 961 w 2246"/>
                <a:gd name="T1" fmla="*/ 2 h 308"/>
                <a:gd name="T2" fmla="*/ 802 w 2246"/>
                <a:gd name="T3" fmla="*/ 73 h 308"/>
                <a:gd name="T4" fmla="*/ 791 w 2246"/>
                <a:gd name="T5" fmla="*/ 154 h 308"/>
                <a:gd name="T6" fmla="*/ 753 w 2246"/>
                <a:gd name="T7" fmla="*/ 169 h 308"/>
                <a:gd name="T8" fmla="*/ 731 w 2246"/>
                <a:gd name="T9" fmla="*/ 164 h 308"/>
                <a:gd name="T10" fmla="*/ 701 w 2246"/>
                <a:gd name="T11" fmla="*/ 146 h 308"/>
                <a:gd name="T12" fmla="*/ 670 w 2246"/>
                <a:gd name="T13" fmla="*/ 14 h 308"/>
                <a:gd name="T14" fmla="*/ 600 w 2246"/>
                <a:gd name="T15" fmla="*/ 47 h 308"/>
                <a:gd name="T16" fmla="*/ 562 w 2246"/>
                <a:gd name="T17" fmla="*/ 70 h 308"/>
                <a:gd name="T18" fmla="*/ 542 w 2246"/>
                <a:gd name="T19" fmla="*/ 70 h 308"/>
                <a:gd name="T20" fmla="*/ 521 w 2246"/>
                <a:gd name="T21" fmla="*/ 58 h 308"/>
                <a:gd name="T22" fmla="*/ 511 w 2246"/>
                <a:gd name="T23" fmla="*/ 47 h 308"/>
                <a:gd name="T24" fmla="*/ 400 w 2246"/>
                <a:gd name="T25" fmla="*/ 37 h 308"/>
                <a:gd name="T26" fmla="*/ 175 w 2246"/>
                <a:gd name="T27" fmla="*/ 71 h 308"/>
                <a:gd name="T28" fmla="*/ 81 w 2246"/>
                <a:gd name="T29" fmla="*/ 98 h 308"/>
                <a:gd name="T30" fmla="*/ 22 w 2246"/>
                <a:gd name="T31" fmla="*/ 124 h 308"/>
                <a:gd name="T32" fmla="*/ 2 w 2246"/>
                <a:gd name="T33" fmla="*/ 149 h 308"/>
                <a:gd name="T34" fmla="*/ 2 w 2246"/>
                <a:gd name="T35" fmla="*/ 162 h 308"/>
                <a:gd name="T36" fmla="*/ 23 w 2246"/>
                <a:gd name="T37" fmla="*/ 186 h 308"/>
                <a:gd name="T38" fmla="*/ 68 w 2246"/>
                <a:gd name="T39" fmla="*/ 207 h 308"/>
                <a:gd name="T40" fmla="*/ 192 w 2246"/>
                <a:gd name="T41" fmla="*/ 240 h 308"/>
                <a:gd name="T42" fmla="*/ 409 w 2246"/>
                <a:gd name="T43" fmla="*/ 272 h 308"/>
                <a:gd name="T44" fmla="*/ 686 w 2246"/>
                <a:gd name="T45" fmla="*/ 295 h 308"/>
                <a:gd name="T46" fmla="*/ 1009 w 2246"/>
                <a:gd name="T47" fmla="*/ 306 h 308"/>
                <a:gd name="T48" fmla="*/ 1237 w 2246"/>
                <a:gd name="T49" fmla="*/ 306 h 308"/>
                <a:gd name="T50" fmla="*/ 1560 w 2246"/>
                <a:gd name="T51" fmla="*/ 295 h 308"/>
                <a:gd name="T52" fmla="*/ 1837 w 2246"/>
                <a:gd name="T53" fmla="*/ 272 h 308"/>
                <a:gd name="T54" fmla="*/ 2054 w 2246"/>
                <a:gd name="T55" fmla="*/ 240 h 308"/>
                <a:gd name="T56" fmla="*/ 2178 w 2246"/>
                <a:gd name="T57" fmla="*/ 207 h 308"/>
                <a:gd name="T58" fmla="*/ 2223 w 2246"/>
                <a:gd name="T59" fmla="*/ 186 h 308"/>
                <a:gd name="T60" fmla="*/ 2244 w 2246"/>
                <a:gd name="T61" fmla="*/ 162 h 308"/>
                <a:gd name="T62" fmla="*/ 2244 w 2246"/>
                <a:gd name="T63" fmla="*/ 146 h 308"/>
                <a:gd name="T64" fmla="*/ 2216 w 2246"/>
                <a:gd name="T65" fmla="*/ 119 h 308"/>
                <a:gd name="T66" fmla="*/ 2158 w 2246"/>
                <a:gd name="T67" fmla="*/ 95 h 308"/>
                <a:gd name="T68" fmla="*/ 2133 w 2246"/>
                <a:gd name="T69" fmla="*/ 133 h 308"/>
                <a:gd name="T70" fmla="*/ 2107 w 2246"/>
                <a:gd name="T71" fmla="*/ 148 h 308"/>
                <a:gd name="T72" fmla="*/ 2059 w 2246"/>
                <a:gd name="T73" fmla="*/ 161 h 308"/>
                <a:gd name="T74" fmla="*/ 2049 w 2246"/>
                <a:gd name="T75" fmla="*/ 159 h 308"/>
                <a:gd name="T76" fmla="*/ 1935 w 2246"/>
                <a:gd name="T77" fmla="*/ 105 h 308"/>
                <a:gd name="T78" fmla="*/ 1935 w 2246"/>
                <a:gd name="T79" fmla="*/ 103 h 308"/>
                <a:gd name="T80" fmla="*/ 1942 w 2246"/>
                <a:gd name="T81" fmla="*/ 76 h 308"/>
                <a:gd name="T82" fmla="*/ 1968 w 2246"/>
                <a:gd name="T83" fmla="*/ 60 h 308"/>
                <a:gd name="T84" fmla="*/ 1985 w 2246"/>
                <a:gd name="T85" fmla="*/ 58 h 308"/>
                <a:gd name="T86" fmla="*/ 2009 w 2246"/>
                <a:gd name="T87" fmla="*/ 60 h 308"/>
                <a:gd name="T88" fmla="*/ 1733 w 2246"/>
                <a:gd name="T89" fmla="*/ 25 h 308"/>
                <a:gd name="T90" fmla="*/ 1384 w 2246"/>
                <a:gd name="T91" fmla="*/ 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46" h="308">
                  <a:moveTo>
                    <a:pt x="1123" y="0"/>
                  </a:moveTo>
                  <a:lnTo>
                    <a:pt x="1123" y="0"/>
                  </a:lnTo>
                  <a:lnTo>
                    <a:pt x="961" y="2"/>
                  </a:lnTo>
                  <a:lnTo>
                    <a:pt x="805" y="7"/>
                  </a:lnTo>
                  <a:lnTo>
                    <a:pt x="805" y="7"/>
                  </a:lnTo>
                  <a:lnTo>
                    <a:pt x="802" y="73"/>
                  </a:lnTo>
                  <a:lnTo>
                    <a:pt x="802" y="141"/>
                  </a:lnTo>
                  <a:lnTo>
                    <a:pt x="802" y="141"/>
                  </a:lnTo>
                  <a:lnTo>
                    <a:pt x="791" y="154"/>
                  </a:lnTo>
                  <a:lnTo>
                    <a:pt x="777" y="162"/>
                  </a:lnTo>
                  <a:lnTo>
                    <a:pt x="766" y="167"/>
                  </a:lnTo>
                  <a:lnTo>
                    <a:pt x="753" y="169"/>
                  </a:lnTo>
                  <a:lnTo>
                    <a:pt x="753" y="169"/>
                  </a:lnTo>
                  <a:lnTo>
                    <a:pt x="743" y="167"/>
                  </a:lnTo>
                  <a:lnTo>
                    <a:pt x="731" y="164"/>
                  </a:lnTo>
                  <a:lnTo>
                    <a:pt x="721" y="161"/>
                  </a:lnTo>
                  <a:lnTo>
                    <a:pt x="713" y="156"/>
                  </a:lnTo>
                  <a:lnTo>
                    <a:pt x="701" y="146"/>
                  </a:lnTo>
                  <a:lnTo>
                    <a:pt x="696" y="141"/>
                  </a:lnTo>
                  <a:lnTo>
                    <a:pt x="670" y="14"/>
                  </a:lnTo>
                  <a:lnTo>
                    <a:pt x="670" y="14"/>
                  </a:lnTo>
                  <a:lnTo>
                    <a:pt x="614" y="17"/>
                  </a:lnTo>
                  <a:lnTo>
                    <a:pt x="600" y="47"/>
                  </a:lnTo>
                  <a:lnTo>
                    <a:pt x="600" y="47"/>
                  </a:lnTo>
                  <a:lnTo>
                    <a:pt x="585" y="58"/>
                  </a:lnTo>
                  <a:lnTo>
                    <a:pt x="574" y="65"/>
                  </a:lnTo>
                  <a:lnTo>
                    <a:pt x="562" y="70"/>
                  </a:lnTo>
                  <a:lnTo>
                    <a:pt x="551" y="70"/>
                  </a:lnTo>
                  <a:lnTo>
                    <a:pt x="551" y="70"/>
                  </a:lnTo>
                  <a:lnTo>
                    <a:pt x="542" y="70"/>
                  </a:lnTo>
                  <a:lnTo>
                    <a:pt x="534" y="66"/>
                  </a:lnTo>
                  <a:lnTo>
                    <a:pt x="528" y="63"/>
                  </a:lnTo>
                  <a:lnTo>
                    <a:pt x="521" y="58"/>
                  </a:lnTo>
                  <a:lnTo>
                    <a:pt x="514" y="52"/>
                  </a:lnTo>
                  <a:lnTo>
                    <a:pt x="511" y="47"/>
                  </a:lnTo>
                  <a:lnTo>
                    <a:pt x="511" y="47"/>
                  </a:lnTo>
                  <a:lnTo>
                    <a:pt x="509" y="25"/>
                  </a:lnTo>
                  <a:lnTo>
                    <a:pt x="509" y="25"/>
                  </a:lnTo>
                  <a:lnTo>
                    <a:pt x="400" y="37"/>
                  </a:lnTo>
                  <a:lnTo>
                    <a:pt x="301" y="50"/>
                  </a:lnTo>
                  <a:lnTo>
                    <a:pt x="213" y="65"/>
                  </a:lnTo>
                  <a:lnTo>
                    <a:pt x="175" y="71"/>
                  </a:lnTo>
                  <a:lnTo>
                    <a:pt x="141" y="80"/>
                  </a:lnTo>
                  <a:lnTo>
                    <a:pt x="109" y="88"/>
                  </a:lnTo>
                  <a:lnTo>
                    <a:pt x="81" y="98"/>
                  </a:lnTo>
                  <a:lnTo>
                    <a:pt x="56" y="106"/>
                  </a:lnTo>
                  <a:lnTo>
                    <a:pt x="36" y="116"/>
                  </a:lnTo>
                  <a:lnTo>
                    <a:pt x="22" y="124"/>
                  </a:lnTo>
                  <a:lnTo>
                    <a:pt x="10" y="134"/>
                  </a:lnTo>
                  <a:lnTo>
                    <a:pt x="3" y="144"/>
                  </a:lnTo>
                  <a:lnTo>
                    <a:pt x="2" y="149"/>
                  </a:lnTo>
                  <a:lnTo>
                    <a:pt x="0" y="154"/>
                  </a:lnTo>
                  <a:lnTo>
                    <a:pt x="0" y="154"/>
                  </a:lnTo>
                  <a:lnTo>
                    <a:pt x="2" y="162"/>
                  </a:lnTo>
                  <a:lnTo>
                    <a:pt x="7" y="169"/>
                  </a:lnTo>
                  <a:lnTo>
                    <a:pt x="13" y="177"/>
                  </a:lnTo>
                  <a:lnTo>
                    <a:pt x="23" y="186"/>
                  </a:lnTo>
                  <a:lnTo>
                    <a:pt x="36" y="192"/>
                  </a:lnTo>
                  <a:lnTo>
                    <a:pt x="51" y="199"/>
                  </a:lnTo>
                  <a:lnTo>
                    <a:pt x="68" y="207"/>
                  </a:lnTo>
                  <a:lnTo>
                    <a:pt x="89" y="214"/>
                  </a:lnTo>
                  <a:lnTo>
                    <a:pt x="136" y="227"/>
                  </a:lnTo>
                  <a:lnTo>
                    <a:pt x="192" y="240"/>
                  </a:lnTo>
                  <a:lnTo>
                    <a:pt x="256" y="252"/>
                  </a:lnTo>
                  <a:lnTo>
                    <a:pt x="329" y="262"/>
                  </a:lnTo>
                  <a:lnTo>
                    <a:pt x="409" y="272"/>
                  </a:lnTo>
                  <a:lnTo>
                    <a:pt x="496" y="282"/>
                  </a:lnTo>
                  <a:lnTo>
                    <a:pt x="589" y="288"/>
                  </a:lnTo>
                  <a:lnTo>
                    <a:pt x="686" y="295"/>
                  </a:lnTo>
                  <a:lnTo>
                    <a:pt x="789" y="300"/>
                  </a:lnTo>
                  <a:lnTo>
                    <a:pt x="896" y="305"/>
                  </a:lnTo>
                  <a:lnTo>
                    <a:pt x="1009" y="306"/>
                  </a:lnTo>
                  <a:lnTo>
                    <a:pt x="1123" y="308"/>
                  </a:lnTo>
                  <a:lnTo>
                    <a:pt x="1123" y="308"/>
                  </a:lnTo>
                  <a:lnTo>
                    <a:pt x="1237" y="306"/>
                  </a:lnTo>
                  <a:lnTo>
                    <a:pt x="1349" y="305"/>
                  </a:lnTo>
                  <a:lnTo>
                    <a:pt x="1457" y="300"/>
                  </a:lnTo>
                  <a:lnTo>
                    <a:pt x="1560" y="295"/>
                  </a:lnTo>
                  <a:lnTo>
                    <a:pt x="1659" y="288"/>
                  </a:lnTo>
                  <a:lnTo>
                    <a:pt x="1751" y="282"/>
                  </a:lnTo>
                  <a:lnTo>
                    <a:pt x="1837" y="272"/>
                  </a:lnTo>
                  <a:lnTo>
                    <a:pt x="1917" y="262"/>
                  </a:lnTo>
                  <a:lnTo>
                    <a:pt x="1989" y="252"/>
                  </a:lnTo>
                  <a:lnTo>
                    <a:pt x="2054" y="240"/>
                  </a:lnTo>
                  <a:lnTo>
                    <a:pt x="2110" y="227"/>
                  </a:lnTo>
                  <a:lnTo>
                    <a:pt x="2158" y="214"/>
                  </a:lnTo>
                  <a:lnTo>
                    <a:pt x="2178" y="207"/>
                  </a:lnTo>
                  <a:lnTo>
                    <a:pt x="2195" y="199"/>
                  </a:lnTo>
                  <a:lnTo>
                    <a:pt x="2211" y="192"/>
                  </a:lnTo>
                  <a:lnTo>
                    <a:pt x="2223" y="186"/>
                  </a:lnTo>
                  <a:lnTo>
                    <a:pt x="2233" y="177"/>
                  </a:lnTo>
                  <a:lnTo>
                    <a:pt x="2239" y="169"/>
                  </a:lnTo>
                  <a:lnTo>
                    <a:pt x="2244" y="162"/>
                  </a:lnTo>
                  <a:lnTo>
                    <a:pt x="2246" y="154"/>
                  </a:lnTo>
                  <a:lnTo>
                    <a:pt x="2246" y="154"/>
                  </a:lnTo>
                  <a:lnTo>
                    <a:pt x="2244" y="146"/>
                  </a:lnTo>
                  <a:lnTo>
                    <a:pt x="2238" y="136"/>
                  </a:lnTo>
                  <a:lnTo>
                    <a:pt x="2229" y="128"/>
                  </a:lnTo>
                  <a:lnTo>
                    <a:pt x="2216" y="119"/>
                  </a:lnTo>
                  <a:lnTo>
                    <a:pt x="2200" y="111"/>
                  </a:lnTo>
                  <a:lnTo>
                    <a:pt x="2181" y="103"/>
                  </a:lnTo>
                  <a:lnTo>
                    <a:pt x="2158" y="95"/>
                  </a:lnTo>
                  <a:lnTo>
                    <a:pt x="2132" y="86"/>
                  </a:lnTo>
                  <a:lnTo>
                    <a:pt x="2133" y="133"/>
                  </a:lnTo>
                  <a:lnTo>
                    <a:pt x="2133" y="133"/>
                  </a:lnTo>
                  <a:lnTo>
                    <a:pt x="2133" y="133"/>
                  </a:lnTo>
                  <a:lnTo>
                    <a:pt x="2127" y="138"/>
                  </a:lnTo>
                  <a:lnTo>
                    <a:pt x="2107" y="148"/>
                  </a:lnTo>
                  <a:lnTo>
                    <a:pt x="2084" y="157"/>
                  </a:lnTo>
                  <a:lnTo>
                    <a:pt x="2071" y="161"/>
                  </a:lnTo>
                  <a:lnTo>
                    <a:pt x="2059" y="161"/>
                  </a:lnTo>
                  <a:lnTo>
                    <a:pt x="2059" y="161"/>
                  </a:lnTo>
                  <a:lnTo>
                    <a:pt x="2049" y="159"/>
                  </a:lnTo>
                  <a:lnTo>
                    <a:pt x="2049" y="159"/>
                  </a:lnTo>
                  <a:lnTo>
                    <a:pt x="2019" y="148"/>
                  </a:lnTo>
                  <a:lnTo>
                    <a:pt x="1981" y="129"/>
                  </a:lnTo>
                  <a:lnTo>
                    <a:pt x="1935" y="105"/>
                  </a:lnTo>
                  <a:lnTo>
                    <a:pt x="1935" y="105"/>
                  </a:lnTo>
                  <a:lnTo>
                    <a:pt x="1935" y="103"/>
                  </a:lnTo>
                  <a:lnTo>
                    <a:pt x="1935" y="103"/>
                  </a:lnTo>
                  <a:lnTo>
                    <a:pt x="1937" y="91"/>
                  </a:lnTo>
                  <a:lnTo>
                    <a:pt x="1938" y="85"/>
                  </a:lnTo>
                  <a:lnTo>
                    <a:pt x="1942" y="76"/>
                  </a:lnTo>
                  <a:lnTo>
                    <a:pt x="1948" y="70"/>
                  </a:lnTo>
                  <a:lnTo>
                    <a:pt x="1956" y="63"/>
                  </a:lnTo>
                  <a:lnTo>
                    <a:pt x="1968" y="60"/>
                  </a:lnTo>
                  <a:lnTo>
                    <a:pt x="1983" y="58"/>
                  </a:lnTo>
                  <a:lnTo>
                    <a:pt x="1983" y="58"/>
                  </a:lnTo>
                  <a:lnTo>
                    <a:pt x="1985" y="58"/>
                  </a:lnTo>
                  <a:lnTo>
                    <a:pt x="1985" y="58"/>
                  </a:lnTo>
                  <a:lnTo>
                    <a:pt x="2009" y="60"/>
                  </a:lnTo>
                  <a:lnTo>
                    <a:pt x="2009" y="60"/>
                  </a:lnTo>
                  <a:lnTo>
                    <a:pt x="1927" y="47"/>
                  </a:lnTo>
                  <a:lnTo>
                    <a:pt x="1836" y="35"/>
                  </a:lnTo>
                  <a:lnTo>
                    <a:pt x="1733" y="25"/>
                  </a:lnTo>
                  <a:lnTo>
                    <a:pt x="1624" y="17"/>
                  </a:lnTo>
                  <a:lnTo>
                    <a:pt x="1508" y="10"/>
                  </a:lnTo>
                  <a:lnTo>
                    <a:pt x="1384" y="5"/>
                  </a:lnTo>
                  <a:lnTo>
                    <a:pt x="1257" y="2"/>
                  </a:lnTo>
                  <a:lnTo>
                    <a:pt x="11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9" name="Freeform 29"/>
            <p:cNvSpPr>
              <a:spLocks/>
            </p:cNvSpPr>
            <p:nvPr/>
          </p:nvSpPr>
          <p:spPr bwMode="auto">
            <a:xfrm>
              <a:off x="2821" y="2636"/>
              <a:ext cx="923" cy="0"/>
            </a:xfrm>
            <a:custGeom>
              <a:avLst/>
              <a:gdLst>
                <a:gd name="T0" fmla="*/ 0 w 923"/>
                <a:gd name="T1" fmla="*/ 923 w 923"/>
                <a:gd name="T2" fmla="*/ 0 w 923"/>
              </a:gdLst>
              <a:ahLst/>
              <a:cxnLst>
                <a:cxn ang="0">
                  <a:pos x="T0" y="0"/>
                </a:cxn>
                <a:cxn ang="0">
                  <a:pos x="T1" y="0"/>
                </a:cxn>
                <a:cxn ang="0">
                  <a:pos x="T2" y="0"/>
                </a:cxn>
              </a:cxnLst>
              <a:rect l="0" t="0" r="r" b="b"/>
              <a:pathLst>
                <a:path w="923">
                  <a:moveTo>
                    <a:pt x="0" y="0"/>
                  </a:moveTo>
                  <a:lnTo>
                    <a:pt x="92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0" name="Line 30"/>
            <p:cNvSpPr>
              <a:spLocks noChangeShapeType="1"/>
            </p:cNvSpPr>
            <p:nvPr/>
          </p:nvSpPr>
          <p:spPr bwMode="auto">
            <a:xfrm>
              <a:off x="2821" y="2636"/>
              <a:ext cx="92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1" name="Freeform 31"/>
            <p:cNvSpPr>
              <a:spLocks/>
            </p:cNvSpPr>
            <p:nvPr/>
          </p:nvSpPr>
          <p:spPr bwMode="auto">
            <a:xfrm>
              <a:off x="2818" y="2633"/>
              <a:ext cx="929" cy="7"/>
            </a:xfrm>
            <a:custGeom>
              <a:avLst/>
              <a:gdLst>
                <a:gd name="T0" fmla="*/ 3 w 929"/>
                <a:gd name="T1" fmla="*/ 7 h 7"/>
                <a:gd name="T2" fmla="*/ 926 w 929"/>
                <a:gd name="T3" fmla="*/ 7 h 7"/>
                <a:gd name="T4" fmla="*/ 926 w 929"/>
                <a:gd name="T5" fmla="*/ 7 h 7"/>
                <a:gd name="T6" fmla="*/ 928 w 929"/>
                <a:gd name="T7" fmla="*/ 7 h 7"/>
                <a:gd name="T8" fmla="*/ 929 w 929"/>
                <a:gd name="T9" fmla="*/ 3 h 7"/>
                <a:gd name="T10" fmla="*/ 929 w 929"/>
                <a:gd name="T11" fmla="*/ 3 h 7"/>
                <a:gd name="T12" fmla="*/ 928 w 929"/>
                <a:gd name="T13" fmla="*/ 2 h 7"/>
                <a:gd name="T14" fmla="*/ 926 w 929"/>
                <a:gd name="T15" fmla="*/ 0 h 7"/>
                <a:gd name="T16" fmla="*/ 3 w 929"/>
                <a:gd name="T17" fmla="*/ 0 h 7"/>
                <a:gd name="T18" fmla="*/ 3 w 929"/>
                <a:gd name="T19" fmla="*/ 0 h 7"/>
                <a:gd name="T20" fmla="*/ 2 w 929"/>
                <a:gd name="T21" fmla="*/ 2 h 7"/>
                <a:gd name="T22" fmla="*/ 0 w 929"/>
                <a:gd name="T23" fmla="*/ 3 h 7"/>
                <a:gd name="T24" fmla="*/ 0 w 929"/>
                <a:gd name="T25" fmla="*/ 3 h 7"/>
                <a:gd name="T26" fmla="*/ 2 w 929"/>
                <a:gd name="T27" fmla="*/ 7 h 7"/>
                <a:gd name="T28" fmla="*/ 3 w 929"/>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9" h="7">
                  <a:moveTo>
                    <a:pt x="3" y="7"/>
                  </a:moveTo>
                  <a:lnTo>
                    <a:pt x="926" y="7"/>
                  </a:lnTo>
                  <a:lnTo>
                    <a:pt x="926" y="7"/>
                  </a:lnTo>
                  <a:lnTo>
                    <a:pt x="928" y="7"/>
                  </a:lnTo>
                  <a:lnTo>
                    <a:pt x="929" y="3"/>
                  </a:lnTo>
                  <a:lnTo>
                    <a:pt x="929" y="3"/>
                  </a:lnTo>
                  <a:lnTo>
                    <a:pt x="928" y="2"/>
                  </a:lnTo>
                  <a:lnTo>
                    <a:pt x="926" y="0"/>
                  </a:lnTo>
                  <a:lnTo>
                    <a:pt x="3" y="0"/>
                  </a:lnTo>
                  <a:lnTo>
                    <a:pt x="3" y="0"/>
                  </a:lnTo>
                  <a:lnTo>
                    <a:pt x="2" y="2"/>
                  </a:lnTo>
                  <a:lnTo>
                    <a:pt x="0" y="3"/>
                  </a:lnTo>
                  <a:lnTo>
                    <a:pt x="0" y="3"/>
                  </a:lnTo>
                  <a:lnTo>
                    <a:pt x="2" y="7"/>
                  </a:lnTo>
                  <a:lnTo>
                    <a:pt x="3" y="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2" name="Freeform 32"/>
            <p:cNvSpPr>
              <a:spLocks/>
            </p:cNvSpPr>
            <p:nvPr/>
          </p:nvSpPr>
          <p:spPr bwMode="auto">
            <a:xfrm>
              <a:off x="2818" y="2633"/>
              <a:ext cx="929" cy="7"/>
            </a:xfrm>
            <a:custGeom>
              <a:avLst/>
              <a:gdLst>
                <a:gd name="T0" fmla="*/ 3 w 929"/>
                <a:gd name="T1" fmla="*/ 7 h 7"/>
                <a:gd name="T2" fmla="*/ 926 w 929"/>
                <a:gd name="T3" fmla="*/ 7 h 7"/>
                <a:gd name="T4" fmla="*/ 926 w 929"/>
                <a:gd name="T5" fmla="*/ 7 h 7"/>
                <a:gd name="T6" fmla="*/ 928 w 929"/>
                <a:gd name="T7" fmla="*/ 7 h 7"/>
                <a:gd name="T8" fmla="*/ 929 w 929"/>
                <a:gd name="T9" fmla="*/ 3 h 7"/>
                <a:gd name="T10" fmla="*/ 929 w 929"/>
                <a:gd name="T11" fmla="*/ 3 h 7"/>
                <a:gd name="T12" fmla="*/ 928 w 929"/>
                <a:gd name="T13" fmla="*/ 2 h 7"/>
                <a:gd name="T14" fmla="*/ 926 w 929"/>
                <a:gd name="T15" fmla="*/ 0 h 7"/>
                <a:gd name="T16" fmla="*/ 3 w 929"/>
                <a:gd name="T17" fmla="*/ 0 h 7"/>
                <a:gd name="T18" fmla="*/ 3 w 929"/>
                <a:gd name="T19" fmla="*/ 0 h 7"/>
                <a:gd name="T20" fmla="*/ 2 w 929"/>
                <a:gd name="T21" fmla="*/ 2 h 7"/>
                <a:gd name="T22" fmla="*/ 0 w 929"/>
                <a:gd name="T23" fmla="*/ 3 h 7"/>
                <a:gd name="T24" fmla="*/ 0 w 929"/>
                <a:gd name="T25" fmla="*/ 3 h 7"/>
                <a:gd name="T26" fmla="*/ 2 w 929"/>
                <a:gd name="T27" fmla="*/ 7 h 7"/>
                <a:gd name="T28" fmla="*/ 3 w 929"/>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9" h="7">
                  <a:moveTo>
                    <a:pt x="3" y="7"/>
                  </a:moveTo>
                  <a:lnTo>
                    <a:pt x="926" y="7"/>
                  </a:lnTo>
                  <a:lnTo>
                    <a:pt x="926" y="7"/>
                  </a:lnTo>
                  <a:lnTo>
                    <a:pt x="928" y="7"/>
                  </a:lnTo>
                  <a:lnTo>
                    <a:pt x="929" y="3"/>
                  </a:lnTo>
                  <a:lnTo>
                    <a:pt x="929" y="3"/>
                  </a:lnTo>
                  <a:lnTo>
                    <a:pt x="928" y="2"/>
                  </a:lnTo>
                  <a:lnTo>
                    <a:pt x="926" y="0"/>
                  </a:lnTo>
                  <a:lnTo>
                    <a:pt x="3" y="0"/>
                  </a:lnTo>
                  <a:lnTo>
                    <a:pt x="3" y="0"/>
                  </a:lnTo>
                  <a:lnTo>
                    <a:pt x="2" y="2"/>
                  </a:lnTo>
                  <a:lnTo>
                    <a:pt x="0" y="3"/>
                  </a:lnTo>
                  <a:lnTo>
                    <a:pt x="0" y="3"/>
                  </a:lnTo>
                  <a:lnTo>
                    <a:pt x="2" y="7"/>
                  </a:lnTo>
                  <a:lnTo>
                    <a:pt x="3"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3" name="Freeform 33"/>
            <p:cNvSpPr>
              <a:spLocks/>
            </p:cNvSpPr>
            <p:nvPr/>
          </p:nvSpPr>
          <p:spPr bwMode="auto">
            <a:xfrm>
              <a:off x="1980" y="2636"/>
              <a:ext cx="719" cy="0"/>
            </a:xfrm>
            <a:custGeom>
              <a:avLst/>
              <a:gdLst>
                <a:gd name="T0" fmla="*/ 0 w 719"/>
                <a:gd name="T1" fmla="*/ 719 w 719"/>
                <a:gd name="T2" fmla="*/ 0 w 719"/>
              </a:gdLst>
              <a:ahLst/>
              <a:cxnLst>
                <a:cxn ang="0">
                  <a:pos x="T0" y="0"/>
                </a:cxn>
                <a:cxn ang="0">
                  <a:pos x="T1" y="0"/>
                </a:cxn>
                <a:cxn ang="0">
                  <a:pos x="T2" y="0"/>
                </a:cxn>
              </a:cxnLst>
              <a:rect l="0" t="0" r="r" b="b"/>
              <a:pathLst>
                <a:path w="719">
                  <a:moveTo>
                    <a:pt x="0" y="0"/>
                  </a:moveTo>
                  <a:lnTo>
                    <a:pt x="7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4" name="Line 34"/>
            <p:cNvSpPr>
              <a:spLocks noChangeShapeType="1"/>
            </p:cNvSpPr>
            <p:nvPr/>
          </p:nvSpPr>
          <p:spPr bwMode="auto">
            <a:xfrm>
              <a:off x="1980" y="2636"/>
              <a:ext cx="719"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5" name="Freeform 35"/>
            <p:cNvSpPr>
              <a:spLocks/>
            </p:cNvSpPr>
            <p:nvPr/>
          </p:nvSpPr>
          <p:spPr bwMode="auto">
            <a:xfrm>
              <a:off x="1976" y="2633"/>
              <a:ext cx="726" cy="7"/>
            </a:xfrm>
            <a:custGeom>
              <a:avLst/>
              <a:gdLst>
                <a:gd name="T0" fmla="*/ 4 w 726"/>
                <a:gd name="T1" fmla="*/ 7 h 7"/>
                <a:gd name="T2" fmla="*/ 723 w 726"/>
                <a:gd name="T3" fmla="*/ 7 h 7"/>
                <a:gd name="T4" fmla="*/ 723 w 726"/>
                <a:gd name="T5" fmla="*/ 7 h 7"/>
                <a:gd name="T6" fmla="*/ 726 w 726"/>
                <a:gd name="T7" fmla="*/ 7 h 7"/>
                <a:gd name="T8" fmla="*/ 726 w 726"/>
                <a:gd name="T9" fmla="*/ 3 h 7"/>
                <a:gd name="T10" fmla="*/ 726 w 726"/>
                <a:gd name="T11" fmla="*/ 3 h 7"/>
                <a:gd name="T12" fmla="*/ 726 w 726"/>
                <a:gd name="T13" fmla="*/ 2 h 7"/>
                <a:gd name="T14" fmla="*/ 723 w 726"/>
                <a:gd name="T15" fmla="*/ 0 h 7"/>
                <a:gd name="T16" fmla="*/ 4 w 726"/>
                <a:gd name="T17" fmla="*/ 0 h 7"/>
                <a:gd name="T18" fmla="*/ 4 w 726"/>
                <a:gd name="T19" fmla="*/ 0 h 7"/>
                <a:gd name="T20" fmla="*/ 0 w 726"/>
                <a:gd name="T21" fmla="*/ 2 h 7"/>
                <a:gd name="T22" fmla="*/ 0 w 726"/>
                <a:gd name="T23" fmla="*/ 3 h 7"/>
                <a:gd name="T24" fmla="*/ 0 w 726"/>
                <a:gd name="T25" fmla="*/ 3 h 7"/>
                <a:gd name="T26" fmla="*/ 0 w 726"/>
                <a:gd name="T27" fmla="*/ 7 h 7"/>
                <a:gd name="T28" fmla="*/ 4 w 726"/>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6" h="7">
                  <a:moveTo>
                    <a:pt x="4" y="7"/>
                  </a:moveTo>
                  <a:lnTo>
                    <a:pt x="723" y="7"/>
                  </a:lnTo>
                  <a:lnTo>
                    <a:pt x="723" y="7"/>
                  </a:lnTo>
                  <a:lnTo>
                    <a:pt x="726" y="7"/>
                  </a:lnTo>
                  <a:lnTo>
                    <a:pt x="726" y="3"/>
                  </a:lnTo>
                  <a:lnTo>
                    <a:pt x="726" y="3"/>
                  </a:lnTo>
                  <a:lnTo>
                    <a:pt x="726" y="2"/>
                  </a:lnTo>
                  <a:lnTo>
                    <a:pt x="723" y="0"/>
                  </a:lnTo>
                  <a:lnTo>
                    <a:pt x="4" y="0"/>
                  </a:lnTo>
                  <a:lnTo>
                    <a:pt x="4" y="0"/>
                  </a:lnTo>
                  <a:lnTo>
                    <a:pt x="0" y="2"/>
                  </a:lnTo>
                  <a:lnTo>
                    <a:pt x="0" y="3"/>
                  </a:lnTo>
                  <a:lnTo>
                    <a:pt x="0" y="3"/>
                  </a:lnTo>
                  <a:lnTo>
                    <a:pt x="0" y="7"/>
                  </a:lnTo>
                  <a:lnTo>
                    <a:pt x="4" y="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6" name="Freeform 36"/>
            <p:cNvSpPr>
              <a:spLocks/>
            </p:cNvSpPr>
            <p:nvPr/>
          </p:nvSpPr>
          <p:spPr bwMode="auto">
            <a:xfrm>
              <a:off x="1976" y="2633"/>
              <a:ext cx="726" cy="7"/>
            </a:xfrm>
            <a:custGeom>
              <a:avLst/>
              <a:gdLst>
                <a:gd name="T0" fmla="*/ 4 w 726"/>
                <a:gd name="T1" fmla="*/ 7 h 7"/>
                <a:gd name="T2" fmla="*/ 723 w 726"/>
                <a:gd name="T3" fmla="*/ 7 h 7"/>
                <a:gd name="T4" fmla="*/ 723 w 726"/>
                <a:gd name="T5" fmla="*/ 7 h 7"/>
                <a:gd name="T6" fmla="*/ 726 w 726"/>
                <a:gd name="T7" fmla="*/ 7 h 7"/>
                <a:gd name="T8" fmla="*/ 726 w 726"/>
                <a:gd name="T9" fmla="*/ 3 h 7"/>
                <a:gd name="T10" fmla="*/ 726 w 726"/>
                <a:gd name="T11" fmla="*/ 3 h 7"/>
                <a:gd name="T12" fmla="*/ 726 w 726"/>
                <a:gd name="T13" fmla="*/ 2 h 7"/>
                <a:gd name="T14" fmla="*/ 723 w 726"/>
                <a:gd name="T15" fmla="*/ 0 h 7"/>
                <a:gd name="T16" fmla="*/ 4 w 726"/>
                <a:gd name="T17" fmla="*/ 0 h 7"/>
                <a:gd name="T18" fmla="*/ 4 w 726"/>
                <a:gd name="T19" fmla="*/ 0 h 7"/>
                <a:gd name="T20" fmla="*/ 0 w 726"/>
                <a:gd name="T21" fmla="*/ 2 h 7"/>
                <a:gd name="T22" fmla="*/ 0 w 726"/>
                <a:gd name="T23" fmla="*/ 3 h 7"/>
                <a:gd name="T24" fmla="*/ 0 w 726"/>
                <a:gd name="T25" fmla="*/ 3 h 7"/>
                <a:gd name="T26" fmla="*/ 0 w 726"/>
                <a:gd name="T27" fmla="*/ 7 h 7"/>
                <a:gd name="T28" fmla="*/ 4 w 726"/>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6" h="7">
                  <a:moveTo>
                    <a:pt x="4" y="7"/>
                  </a:moveTo>
                  <a:lnTo>
                    <a:pt x="723" y="7"/>
                  </a:lnTo>
                  <a:lnTo>
                    <a:pt x="723" y="7"/>
                  </a:lnTo>
                  <a:lnTo>
                    <a:pt x="726" y="7"/>
                  </a:lnTo>
                  <a:lnTo>
                    <a:pt x="726" y="3"/>
                  </a:lnTo>
                  <a:lnTo>
                    <a:pt x="726" y="3"/>
                  </a:lnTo>
                  <a:lnTo>
                    <a:pt x="726" y="2"/>
                  </a:lnTo>
                  <a:lnTo>
                    <a:pt x="723" y="0"/>
                  </a:lnTo>
                  <a:lnTo>
                    <a:pt x="4" y="0"/>
                  </a:lnTo>
                  <a:lnTo>
                    <a:pt x="4" y="0"/>
                  </a:lnTo>
                  <a:lnTo>
                    <a:pt x="0" y="2"/>
                  </a:lnTo>
                  <a:lnTo>
                    <a:pt x="0" y="3"/>
                  </a:lnTo>
                  <a:lnTo>
                    <a:pt x="0" y="3"/>
                  </a:lnTo>
                  <a:lnTo>
                    <a:pt x="0" y="7"/>
                  </a:lnTo>
                  <a:lnTo>
                    <a:pt x="4"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7" name="Rectangle 37"/>
            <p:cNvSpPr>
              <a:spLocks noChangeArrowheads="1"/>
            </p:cNvSpPr>
            <p:nvPr/>
          </p:nvSpPr>
          <p:spPr bwMode="auto">
            <a:xfrm>
              <a:off x="2992" y="1935"/>
              <a:ext cx="598" cy="748"/>
            </a:xfrm>
            <a:prstGeom prst="rect">
              <a:avLst/>
            </a:prstGeom>
            <a:solidFill>
              <a:srgbClr val="2632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8" name="Freeform 38"/>
            <p:cNvSpPr>
              <a:spLocks/>
            </p:cNvSpPr>
            <p:nvPr/>
          </p:nvSpPr>
          <p:spPr bwMode="auto">
            <a:xfrm>
              <a:off x="2988" y="1932"/>
              <a:ext cx="606" cy="754"/>
            </a:xfrm>
            <a:custGeom>
              <a:avLst/>
              <a:gdLst>
                <a:gd name="T0" fmla="*/ 4 w 606"/>
                <a:gd name="T1" fmla="*/ 3 h 754"/>
                <a:gd name="T2" fmla="*/ 4 w 606"/>
                <a:gd name="T3" fmla="*/ 6 h 754"/>
                <a:gd name="T4" fmla="*/ 599 w 606"/>
                <a:gd name="T5" fmla="*/ 6 h 754"/>
                <a:gd name="T6" fmla="*/ 599 w 606"/>
                <a:gd name="T7" fmla="*/ 747 h 754"/>
                <a:gd name="T8" fmla="*/ 7 w 606"/>
                <a:gd name="T9" fmla="*/ 747 h 754"/>
                <a:gd name="T10" fmla="*/ 7 w 606"/>
                <a:gd name="T11" fmla="*/ 3 h 754"/>
                <a:gd name="T12" fmla="*/ 4 w 606"/>
                <a:gd name="T13" fmla="*/ 3 h 754"/>
                <a:gd name="T14" fmla="*/ 4 w 606"/>
                <a:gd name="T15" fmla="*/ 6 h 754"/>
                <a:gd name="T16" fmla="*/ 4 w 606"/>
                <a:gd name="T17" fmla="*/ 3 h 754"/>
                <a:gd name="T18" fmla="*/ 0 w 606"/>
                <a:gd name="T19" fmla="*/ 3 h 754"/>
                <a:gd name="T20" fmla="*/ 0 w 606"/>
                <a:gd name="T21" fmla="*/ 751 h 754"/>
                <a:gd name="T22" fmla="*/ 0 w 606"/>
                <a:gd name="T23" fmla="*/ 751 h 754"/>
                <a:gd name="T24" fmla="*/ 2 w 606"/>
                <a:gd name="T25" fmla="*/ 754 h 754"/>
                <a:gd name="T26" fmla="*/ 2 w 606"/>
                <a:gd name="T27" fmla="*/ 754 h 754"/>
                <a:gd name="T28" fmla="*/ 4 w 606"/>
                <a:gd name="T29" fmla="*/ 754 h 754"/>
                <a:gd name="T30" fmla="*/ 602 w 606"/>
                <a:gd name="T31" fmla="*/ 754 h 754"/>
                <a:gd name="T32" fmla="*/ 602 w 606"/>
                <a:gd name="T33" fmla="*/ 754 h 754"/>
                <a:gd name="T34" fmla="*/ 606 w 606"/>
                <a:gd name="T35" fmla="*/ 754 h 754"/>
                <a:gd name="T36" fmla="*/ 606 w 606"/>
                <a:gd name="T37" fmla="*/ 754 h 754"/>
                <a:gd name="T38" fmla="*/ 606 w 606"/>
                <a:gd name="T39" fmla="*/ 751 h 754"/>
                <a:gd name="T40" fmla="*/ 606 w 606"/>
                <a:gd name="T41" fmla="*/ 3 h 754"/>
                <a:gd name="T42" fmla="*/ 606 w 606"/>
                <a:gd name="T43" fmla="*/ 3 h 754"/>
                <a:gd name="T44" fmla="*/ 606 w 606"/>
                <a:gd name="T45" fmla="*/ 0 h 754"/>
                <a:gd name="T46" fmla="*/ 606 w 606"/>
                <a:gd name="T47" fmla="*/ 0 h 754"/>
                <a:gd name="T48" fmla="*/ 602 w 606"/>
                <a:gd name="T49" fmla="*/ 0 h 754"/>
                <a:gd name="T50" fmla="*/ 4 w 606"/>
                <a:gd name="T51" fmla="*/ 0 h 754"/>
                <a:gd name="T52" fmla="*/ 4 w 606"/>
                <a:gd name="T53" fmla="*/ 0 h 754"/>
                <a:gd name="T54" fmla="*/ 2 w 606"/>
                <a:gd name="T55" fmla="*/ 0 h 754"/>
                <a:gd name="T56" fmla="*/ 2 w 606"/>
                <a:gd name="T57" fmla="*/ 0 h 754"/>
                <a:gd name="T58" fmla="*/ 0 w 606"/>
                <a:gd name="T59" fmla="*/ 3 h 754"/>
                <a:gd name="T60" fmla="*/ 4 w 606"/>
                <a:gd name="T61" fmla="*/ 3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6" h="754">
                  <a:moveTo>
                    <a:pt x="4" y="3"/>
                  </a:moveTo>
                  <a:lnTo>
                    <a:pt x="4" y="6"/>
                  </a:lnTo>
                  <a:lnTo>
                    <a:pt x="599" y="6"/>
                  </a:lnTo>
                  <a:lnTo>
                    <a:pt x="599" y="747"/>
                  </a:lnTo>
                  <a:lnTo>
                    <a:pt x="7" y="747"/>
                  </a:lnTo>
                  <a:lnTo>
                    <a:pt x="7" y="3"/>
                  </a:lnTo>
                  <a:lnTo>
                    <a:pt x="4" y="3"/>
                  </a:lnTo>
                  <a:lnTo>
                    <a:pt x="4" y="6"/>
                  </a:lnTo>
                  <a:lnTo>
                    <a:pt x="4" y="3"/>
                  </a:lnTo>
                  <a:lnTo>
                    <a:pt x="0" y="3"/>
                  </a:lnTo>
                  <a:lnTo>
                    <a:pt x="0" y="751"/>
                  </a:lnTo>
                  <a:lnTo>
                    <a:pt x="0" y="751"/>
                  </a:lnTo>
                  <a:lnTo>
                    <a:pt x="2" y="754"/>
                  </a:lnTo>
                  <a:lnTo>
                    <a:pt x="2" y="754"/>
                  </a:lnTo>
                  <a:lnTo>
                    <a:pt x="4" y="754"/>
                  </a:lnTo>
                  <a:lnTo>
                    <a:pt x="602" y="754"/>
                  </a:lnTo>
                  <a:lnTo>
                    <a:pt x="602" y="754"/>
                  </a:lnTo>
                  <a:lnTo>
                    <a:pt x="606" y="754"/>
                  </a:lnTo>
                  <a:lnTo>
                    <a:pt x="606" y="754"/>
                  </a:lnTo>
                  <a:lnTo>
                    <a:pt x="606" y="751"/>
                  </a:lnTo>
                  <a:lnTo>
                    <a:pt x="606" y="3"/>
                  </a:lnTo>
                  <a:lnTo>
                    <a:pt x="606" y="3"/>
                  </a:lnTo>
                  <a:lnTo>
                    <a:pt x="606" y="0"/>
                  </a:lnTo>
                  <a:lnTo>
                    <a:pt x="606" y="0"/>
                  </a:lnTo>
                  <a:lnTo>
                    <a:pt x="602" y="0"/>
                  </a:lnTo>
                  <a:lnTo>
                    <a:pt x="4" y="0"/>
                  </a:lnTo>
                  <a:lnTo>
                    <a:pt x="4" y="0"/>
                  </a:lnTo>
                  <a:lnTo>
                    <a:pt x="2" y="0"/>
                  </a:lnTo>
                  <a:lnTo>
                    <a:pt x="2" y="0"/>
                  </a:lnTo>
                  <a:lnTo>
                    <a:pt x="0" y="3"/>
                  </a:lnTo>
                  <a:lnTo>
                    <a:pt x="4" y="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9" name="Rectangle 39"/>
            <p:cNvSpPr>
              <a:spLocks noChangeArrowheads="1"/>
            </p:cNvSpPr>
            <p:nvPr/>
          </p:nvSpPr>
          <p:spPr bwMode="auto">
            <a:xfrm>
              <a:off x="3145" y="1935"/>
              <a:ext cx="468" cy="7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0" name="Freeform 40"/>
            <p:cNvSpPr>
              <a:spLocks/>
            </p:cNvSpPr>
            <p:nvPr/>
          </p:nvSpPr>
          <p:spPr bwMode="auto">
            <a:xfrm>
              <a:off x="3142" y="1932"/>
              <a:ext cx="475" cy="754"/>
            </a:xfrm>
            <a:custGeom>
              <a:avLst/>
              <a:gdLst>
                <a:gd name="T0" fmla="*/ 3 w 475"/>
                <a:gd name="T1" fmla="*/ 3 h 754"/>
                <a:gd name="T2" fmla="*/ 3 w 475"/>
                <a:gd name="T3" fmla="*/ 6 h 754"/>
                <a:gd name="T4" fmla="*/ 468 w 475"/>
                <a:gd name="T5" fmla="*/ 6 h 754"/>
                <a:gd name="T6" fmla="*/ 468 w 475"/>
                <a:gd name="T7" fmla="*/ 747 h 754"/>
                <a:gd name="T8" fmla="*/ 7 w 475"/>
                <a:gd name="T9" fmla="*/ 747 h 754"/>
                <a:gd name="T10" fmla="*/ 7 w 475"/>
                <a:gd name="T11" fmla="*/ 3 h 754"/>
                <a:gd name="T12" fmla="*/ 3 w 475"/>
                <a:gd name="T13" fmla="*/ 3 h 754"/>
                <a:gd name="T14" fmla="*/ 3 w 475"/>
                <a:gd name="T15" fmla="*/ 6 h 754"/>
                <a:gd name="T16" fmla="*/ 3 w 475"/>
                <a:gd name="T17" fmla="*/ 3 h 754"/>
                <a:gd name="T18" fmla="*/ 0 w 475"/>
                <a:gd name="T19" fmla="*/ 3 h 754"/>
                <a:gd name="T20" fmla="*/ 0 w 475"/>
                <a:gd name="T21" fmla="*/ 751 h 754"/>
                <a:gd name="T22" fmla="*/ 0 w 475"/>
                <a:gd name="T23" fmla="*/ 751 h 754"/>
                <a:gd name="T24" fmla="*/ 2 w 475"/>
                <a:gd name="T25" fmla="*/ 754 h 754"/>
                <a:gd name="T26" fmla="*/ 2 w 475"/>
                <a:gd name="T27" fmla="*/ 754 h 754"/>
                <a:gd name="T28" fmla="*/ 3 w 475"/>
                <a:gd name="T29" fmla="*/ 754 h 754"/>
                <a:gd name="T30" fmla="*/ 471 w 475"/>
                <a:gd name="T31" fmla="*/ 754 h 754"/>
                <a:gd name="T32" fmla="*/ 471 w 475"/>
                <a:gd name="T33" fmla="*/ 754 h 754"/>
                <a:gd name="T34" fmla="*/ 475 w 475"/>
                <a:gd name="T35" fmla="*/ 754 h 754"/>
                <a:gd name="T36" fmla="*/ 475 w 475"/>
                <a:gd name="T37" fmla="*/ 754 h 754"/>
                <a:gd name="T38" fmla="*/ 475 w 475"/>
                <a:gd name="T39" fmla="*/ 751 h 754"/>
                <a:gd name="T40" fmla="*/ 475 w 475"/>
                <a:gd name="T41" fmla="*/ 3 h 754"/>
                <a:gd name="T42" fmla="*/ 475 w 475"/>
                <a:gd name="T43" fmla="*/ 3 h 754"/>
                <a:gd name="T44" fmla="*/ 475 w 475"/>
                <a:gd name="T45" fmla="*/ 0 h 754"/>
                <a:gd name="T46" fmla="*/ 475 w 475"/>
                <a:gd name="T47" fmla="*/ 0 h 754"/>
                <a:gd name="T48" fmla="*/ 471 w 475"/>
                <a:gd name="T49" fmla="*/ 0 h 754"/>
                <a:gd name="T50" fmla="*/ 3 w 475"/>
                <a:gd name="T51" fmla="*/ 0 h 754"/>
                <a:gd name="T52" fmla="*/ 3 w 475"/>
                <a:gd name="T53" fmla="*/ 0 h 754"/>
                <a:gd name="T54" fmla="*/ 2 w 475"/>
                <a:gd name="T55" fmla="*/ 0 h 754"/>
                <a:gd name="T56" fmla="*/ 2 w 475"/>
                <a:gd name="T57" fmla="*/ 0 h 754"/>
                <a:gd name="T58" fmla="*/ 0 w 475"/>
                <a:gd name="T59" fmla="*/ 3 h 754"/>
                <a:gd name="T60" fmla="*/ 3 w 475"/>
                <a:gd name="T61" fmla="*/ 3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5" h="754">
                  <a:moveTo>
                    <a:pt x="3" y="3"/>
                  </a:moveTo>
                  <a:lnTo>
                    <a:pt x="3" y="6"/>
                  </a:lnTo>
                  <a:lnTo>
                    <a:pt x="468" y="6"/>
                  </a:lnTo>
                  <a:lnTo>
                    <a:pt x="468" y="747"/>
                  </a:lnTo>
                  <a:lnTo>
                    <a:pt x="7" y="747"/>
                  </a:lnTo>
                  <a:lnTo>
                    <a:pt x="7" y="3"/>
                  </a:lnTo>
                  <a:lnTo>
                    <a:pt x="3" y="3"/>
                  </a:lnTo>
                  <a:lnTo>
                    <a:pt x="3" y="6"/>
                  </a:lnTo>
                  <a:lnTo>
                    <a:pt x="3" y="3"/>
                  </a:lnTo>
                  <a:lnTo>
                    <a:pt x="0" y="3"/>
                  </a:lnTo>
                  <a:lnTo>
                    <a:pt x="0" y="751"/>
                  </a:lnTo>
                  <a:lnTo>
                    <a:pt x="0" y="751"/>
                  </a:lnTo>
                  <a:lnTo>
                    <a:pt x="2" y="754"/>
                  </a:lnTo>
                  <a:lnTo>
                    <a:pt x="2" y="754"/>
                  </a:lnTo>
                  <a:lnTo>
                    <a:pt x="3" y="754"/>
                  </a:lnTo>
                  <a:lnTo>
                    <a:pt x="471" y="754"/>
                  </a:lnTo>
                  <a:lnTo>
                    <a:pt x="471" y="754"/>
                  </a:lnTo>
                  <a:lnTo>
                    <a:pt x="475" y="754"/>
                  </a:lnTo>
                  <a:lnTo>
                    <a:pt x="475" y="754"/>
                  </a:lnTo>
                  <a:lnTo>
                    <a:pt x="475" y="751"/>
                  </a:lnTo>
                  <a:lnTo>
                    <a:pt x="475" y="3"/>
                  </a:lnTo>
                  <a:lnTo>
                    <a:pt x="475" y="3"/>
                  </a:lnTo>
                  <a:lnTo>
                    <a:pt x="475" y="0"/>
                  </a:lnTo>
                  <a:lnTo>
                    <a:pt x="475" y="0"/>
                  </a:lnTo>
                  <a:lnTo>
                    <a:pt x="471" y="0"/>
                  </a:lnTo>
                  <a:lnTo>
                    <a:pt x="3" y="0"/>
                  </a:lnTo>
                  <a:lnTo>
                    <a:pt x="3" y="0"/>
                  </a:lnTo>
                  <a:lnTo>
                    <a:pt x="2" y="0"/>
                  </a:lnTo>
                  <a:lnTo>
                    <a:pt x="2" y="0"/>
                  </a:lnTo>
                  <a:lnTo>
                    <a:pt x="0" y="3"/>
                  </a:lnTo>
                  <a:lnTo>
                    <a:pt x="3" y="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1" name="Rectangle 41"/>
            <p:cNvSpPr>
              <a:spLocks noChangeArrowheads="1"/>
            </p:cNvSpPr>
            <p:nvPr/>
          </p:nvSpPr>
          <p:spPr bwMode="auto">
            <a:xfrm>
              <a:off x="3200" y="1981"/>
              <a:ext cx="367" cy="2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2" name="Freeform 42"/>
            <p:cNvSpPr>
              <a:spLocks/>
            </p:cNvSpPr>
            <p:nvPr/>
          </p:nvSpPr>
          <p:spPr bwMode="auto">
            <a:xfrm>
              <a:off x="3197" y="1978"/>
              <a:ext cx="373" cy="241"/>
            </a:xfrm>
            <a:custGeom>
              <a:avLst/>
              <a:gdLst>
                <a:gd name="T0" fmla="*/ 3 w 373"/>
                <a:gd name="T1" fmla="*/ 3 h 241"/>
                <a:gd name="T2" fmla="*/ 3 w 373"/>
                <a:gd name="T3" fmla="*/ 7 h 241"/>
                <a:gd name="T4" fmla="*/ 367 w 373"/>
                <a:gd name="T5" fmla="*/ 7 h 241"/>
                <a:gd name="T6" fmla="*/ 367 w 373"/>
                <a:gd name="T7" fmla="*/ 235 h 241"/>
                <a:gd name="T8" fmla="*/ 6 w 373"/>
                <a:gd name="T9" fmla="*/ 235 h 241"/>
                <a:gd name="T10" fmla="*/ 6 w 373"/>
                <a:gd name="T11" fmla="*/ 3 h 241"/>
                <a:gd name="T12" fmla="*/ 3 w 373"/>
                <a:gd name="T13" fmla="*/ 3 h 241"/>
                <a:gd name="T14" fmla="*/ 3 w 373"/>
                <a:gd name="T15" fmla="*/ 7 h 241"/>
                <a:gd name="T16" fmla="*/ 3 w 373"/>
                <a:gd name="T17" fmla="*/ 3 h 241"/>
                <a:gd name="T18" fmla="*/ 0 w 373"/>
                <a:gd name="T19" fmla="*/ 3 h 241"/>
                <a:gd name="T20" fmla="*/ 0 w 373"/>
                <a:gd name="T21" fmla="*/ 238 h 241"/>
                <a:gd name="T22" fmla="*/ 0 w 373"/>
                <a:gd name="T23" fmla="*/ 238 h 241"/>
                <a:gd name="T24" fmla="*/ 1 w 373"/>
                <a:gd name="T25" fmla="*/ 241 h 241"/>
                <a:gd name="T26" fmla="*/ 1 w 373"/>
                <a:gd name="T27" fmla="*/ 241 h 241"/>
                <a:gd name="T28" fmla="*/ 3 w 373"/>
                <a:gd name="T29" fmla="*/ 241 h 241"/>
                <a:gd name="T30" fmla="*/ 370 w 373"/>
                <a:gd name="T31" fmla="*/ 241 h 241"/>
                <a:gd name="T32" fmla="*/ 370 w 373"/>
                <a:gd name="T33" fmla="*/ 241 h 241"/>
                <a:gd name="T34" fmla="*/ 373 w 373"/>
                <a:gd name="T35" fmla="*/ 241 h 241"/>
                <a:gd name="T36" fmla="*/ 373 w 373"/>
                <a:gd name="T37" fmla="*/ 241 h 241"/>
                <a:gd name="T38" fmla="*/ 373 w 373"/>
                <a:gd name="T39" fmla="*/ 238 h 241"/>
                <a:gd name="T40" fmla="*/ 373 w 373"/>
                <a:gd name="T41" fmla="*/ 3 h 241"/>
                <a:gd name="T42" fmla="*/ 373 w 373"/>
                <a:gd name="T43" fmla="*/ 3 h 241"/>
                <a:gd name="T44" fmla="*/ 373 w 373"/>
                <a:gd name="T45" fmla="*/ 2 h 241"/>
                <a:gd name="T46" fmla="*/ 373 w 373"/>
                <a:gd name="T47" fmla="*/ 2 h 241"/>
                <a:gd name="T48" fmla="*/ 370 w 373"/>
                <a:gd name="T49" fmla="*/ 0 h 241"/>
                <a:gd name="T50" fmla="*/ 3 w 373"/>
                <a:gd name="T51" fmla="*/ 0 h 241"/>
                <a:gd name="T52" fmla="*/ 3 w 373"/>
                <a:gd name="T53" fmla="*/ 0 h 241"/>
                <a:gd name="T54" fmla="*/ 1 w 373"/>
                <a:gd name="T55" fmla="*/ 2 h 241"/>
                <a:gd name="T56" fmla="*/ 1 w 373"/>
                <a:gd name="T57" fmla="*/ 2 h 241"/>
                <a:gd name="T58" fmla="*/ 0 w 373"/>
                <a:gd name="T59" fmla="*/ 3 h 241"/>
                <a:gd name="T60" fmla="*/ 3 w 373"/>
                <a:gd name="T61" fmla="*/ 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3" h="241">
                  <a:moveTo>
                    <a:pt x="3" y="3"/>
                  </a:moveTo>
                  <a:lnTo>
                    <a:pt x="3" y="7"/>
                  </a:lnTo>
                  <a:lnTo>
                    <a:pt x="367" y="7"/>
                  </a:lnTo>
                  <a:lnTo>
                    <a:pt x="367" y="235"/>
                  </a:lnTo>
                  <a:lnTo>
                    <a:pt x="6" y="235"/>
                  </a:lnTo>
                  <a:lnTo>
                    <a:pt x="6" y="3"/>
                  </a:lnTo>
                  <a:lnTo>
                    <a:pt x="3" y="3"/>
                  </a:lnTo>
                  <a:lnTo>
                    <a:pt x="3" y="7"/>
                  </a:lnTo>
                  <a:lnTo>
                    <a:pt x="3" y="3"/>
                  </a:lnTo>
                  <a:lnTo>
                    <a:pt x="0" y="3"/>
                  </a:lnTo>
                  <a:lnTo>
                    <a:pt x="0" y="238"/>
                  </a:lnTo>
                  <a:lnTo>
                    <a:pt x="0" y="238"/>
                  </a:lnTo>
                  <a:lnTo>
                    <a:pt x="1" y="241"/>
                  </a:lnTo>
                  <a:lnTo>
                    <a:pt x="1" y="241"/>
                  </a:lnTo>
                  <a:lnTo>
                    <a:pt x="3" y="241"/>
                  </a:lnTo>
                  <a:lnTo>
                    <a:pt x="370" y="241"/>
                  </a:lnTo>
                  <a:lnTo>
                    <a:pt x="370" y="241"/>
                  </a:lnTo>
                  <a:lnTo>
                    <a:pt x="373" y="241"/>
                  </a:lnTo>
                  <a:lnTo>
                    <a:pt x="373" y="241"/>
                  </a:lnTo>
                  <a:lnTo>
                    <a:pt x="373" y="238"/>
                  </a:lnTo>
                  <a:lnTo>
                    <a:pt x="373" y="3"/>
                  </a:lnTo>
                  <a:lnTo>
                    <a:pt x="373" y="3"/>
                  </a:lnTo>
                  <a:lnTo>
                    <a:pt x="373" y="2"/>
                  </a:lnTo>
                  <a:lnTo>
                    <a:pt x="373" y="2"/>
                  </a:lnTo>
                  <a:lnTo>
                    <a:pt x="370" y="0"/>
                  </a:lnTo>
                  <a:lnTo>
                    <a:pt x="3" y="0"/>
                  </a:lnTo>
                  <a:lnTo>
                    <a:pt x="3" y="0"/>
                  </a:lnTo>
                  <a:lnTo>
                    <a:pt x="1" y="2"/>
                  </a:lnTo>
                  <a:lnTo>
                    <a:pt x="1" y="2"/>
                  </a:lnTo>
                  <a:lnTo>
                    <a:pt x="0" y="3"/>
                  </a:lnTo>
                  <a:lnTo>
                    <a:pt x="3" y="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3" name="Rectangle 43"/>
            <p:cNvSpPr>
              <a:spLocks noChangeArrowheads="1"/>
            </p:cNvSpPr>
            <p:nvPr/>
          </p:nvSpPr>
          <p:spPr bwMode="auto">
            <a:xfrm>
              <a:off x="3291" y="2076"/>
              <a:ext cx="187" cy="46"/>
            </a:xfrm>
            <a:prstGeom prst="rect">
              <a:avLst/>
            </a:prstGeom>
            <a:solidFill>
              <a:srgbClr val="2632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4" name="Freeform 44"/>
            <p:cNvSpPr>
              <a:spLocks/>
            </p:cNvSpPr>
            <p:nvPr/>
          </p:nvSpPr>
          <p:spPr bwMode="auto">
            <a:xfrm>
              <a:off x="3288" y="2072"/>
              <a:ext cx="193" cy="53"/>
            </a:xfrm>
            <a:custGeom>
              <a:avLst/>
              <a:gdLst>
                <a:gd name="T0" fmla="*/ 3 w 193"/>
                <a:gd name="T1" fmla="*/ 4 h 53"/>
                <a:gd name="T2" fmla="*/ 3 w 193"/>
                <a:gd name="T3" fmla="*/ 7 h 53"/>
                <a:gd name="T4" fmla="*/ 187 w 193"/>
                <a:gd name="T5" fmla="*/ 7 h 53"/>
                <a:gd name="T6" fmla="*/ 187 w 193"/>
                <a:gd name="T7" fmla="*/ 47 h 53"/>
                <a:gd name="T8" fmla="*/ 6 w 193"/>
                <a:gd name="T9" fmla="*/ 47 h 53"/>
                <a:gd name="T10" fmla="*/ 6 w 193"/>
                <a:gd name="T11" fmla="*/ 4 h 53"/>
                <a:gd name="T12" fmla="*/ 3 w 193"/>
                <a:gd name="T13" fmla="*/ 4 h 53"/>
                <a:gd name="T14" fmla="*/ 3 w 193"/>
                <a:gd name="T15" fmla="*/ 7 h 53"/>
                <a:gd name="T16" fmla="*/ 3 w 193"/>
                <a:gd name="T17" fmla="*/ 4 h 53"/>
                <a:gd name="T18" fmla="*/ 0 w 193"/>
                <a:gd name="T19" fmla="*/ 4 h 53"/>
                <a:gd name="T20" fmla="*/ 0 w 193"/>
                <a:gd name="T21" fmla="*/ 50 h 53"/>
                <a:gd name="T22" fmla="*/ 0 w 193"/>
                <a:gd name="T23" fmla="*/ 50 h 53"/>
                <a:gd name="T24" fmla="*/ 0 w 193"/>
                <a:gd name="T25" fmla="*/ 52 h 53"/>
                <a:gd name="T26" fmla="*/ 0 w 193"/>
                <a:gd name="T27" fmla="*/ 52 h 53"/>
                <a:gd name="T28" fmla="*/ 3 w 193"/>
                <a:gd name="T29" fmla="*/ 53 h 53"/>
                <a:gd name="T30" fmla="*/ 190 w 193"/>
                <a:gd name="T31" fmla="*/ 53 h 53"/>
                <a:gd name="T32" fmla="*/ 190 w 193"/>
                <a:gd name="T33" fmla="*/ 53 h 53"/>
                <a:gd name="T34" fmla="*/ 191 w 193"/>
                <a:gd name="T35" fmla="*/ 52 h 53"/>
                <a:gd name="T36" fmla="*/ 191 w 193"/>
                <a:gd name="T37" fmla="*/ 52 h 53"/>
                <a:gd name="T38" fmla="*/ 193 w 193"/>
                <a:gd name="T39" fmla="*/ 50 h 53"/>
                <a:gd name="T40" fmla="*/ 193 w 193"/>
                <a:gd name="T41" fmla="*/ 4 h 53"/>
                <a:gd name="T42" fmla="*/ 193 w 193"/>
                <a:gd name="T43" fmla="*/ 4 h 53"/>
                <a:gd name="T44" fmla="*/ 191 w 193"/>
                <a:gd name="T45" fmla="*/ 2 h 53"/>
                <a:gd name="T46" fmla="*/ 191 w 193"/>
                <a:gd name="T47" fmla="*/ 2 h 53"/>
                <a:gd name="T48" fmla="*/ 190 w 193"/>
                <a:gd name="T49" fmla="*/ 0 h 53"/>
                <a:gd name="T50" fmla="*/ 3 w 193"/>
                <a:gd name="T51" fmla="*/ 0 h 53"/>
                <a:gd name="T52" fmla="*/ 3 w 193"/>
                <a:gd name="T53" fmla="*/ 0 h 53"/>
                <a:gd name="T54" fmla="*/ 0 w 193"/>
                <a:gd name="T55" fmla="*/ 2 h 53"/>
                <a:gd name="T56" fmla="*/ 0 w 193"/>
                <a:gd name="T57" fmla="*/ 2 h 53"/>
                <a:gd name="T58" fmla="*/ 0 w 193"/>
                <a:gd name="T59" fmla="*/ 4 h 53"/>
                <a:gd name="T60" fmla="*/ 3 w 193"/>
                <a:gd name="T6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3" h="53">
                  <a:moveTo>
                    <a:pt x="3" y="4"/>
                  </a:moveTo>
                  <a:lnTo>
                    <a:pt x="3" y="7"/>
                  </a:lnTo>
                  <a:lnTo>
                    <a:pt x="187" y="7"/>
                  </a:lnTo>
                  <a:lnTo>
                    <a:pt x="187" y="47"/>
                  </a:lnTo>
                  <a:lnTo>
                    <a:pt x="6" y="47"/>
                  </a:lnTo>
                  <a:lnTo>
                    <a:pt x="6" y="4"/>
                  </a:lnTo>
                  <a:lnTo>
                    <a:pt x="3" y="4"/>
                  </a:lnTo>
                  <a:lnTo>
                    <a:pt x="3" y="7"/>
                  </a:lnTo>
                  <a:lnTo>
                    <a:pt x="3" y="4"/>
                  </a:lnTo>
                  <a:lnTo>
                    <a:pt x="0" y="4"/>
                  </a:lnTo>
                  <a:lnTo>
                    <a:pt x="0" y="50"/>
                  </a:lnTo>
                  <a:lnTo>
                    <a:pt x="0" y="50"/>
                  </a:lnTo>
                  <a:lnTo>
                    <a:pt x="0" y="52"/>
                  </a:lnTo>
                  <a:lnTo>
                    <a:pt x="0" y="52"/>
                  </a:lnTo>
                  <a:lnTo>
                    <a:pt x="3" y="53"/>
                  </a:lnTo>
                  <a:lnTo>
                    <a:pt x="190" y="53"/>
                  </a:lnTo>
                  <a:lnTo>
                    <a:pt x="190" y="53"/>
                  </a:lnTo>
                  <a:lnTo>
                    <a:pt x="191" y="52"/>
                  </a:lnTo>
                  <a:lnTo>
                    <a:pt x="191" y="52"/>
                  </a:lnTo>
                  <a:lnTo>
                    <a:pt x="193" y="50"/>
                  </a:lnTo>
                  <a:lnTo>
                    <a:pt x="193" y="4"/>
                  </a:lnTo>
                  <a:lnTo>
                    <a:pt x="193" y="4"/>
                  </a:lnTo>
                  <a:lnTo>
                    <a:pt x="191" y="2"/>
                  </a:lnTo>
                  <a:lnTo>
                    <a:pt x="191" y="2"/>
                  </a:lnTo>
                  <a:lnTo>
                    <a:pt x="190" y="0"/>
                  </a:lnTo>
                  <a:lnTo>
                    <a:pt x="3" y="0"/>
                  </a:lnTo>
                  <a:lnTo>
                    <a:pt x="3" y="0"/>
                  </a:lnTo>
                  <a:lnTo>
                    <a:pt x="0" y="2"/>
                  </a:lnTo>
                  <a:lnTo>
                    <a:pt x="0" y="2"/>
                  </a:lnTo>
                  <a:lnTo>
                    <a:pt x="0" y="4"/>
                  </a:lnTo>
                  <a:lnTo>
                    <a:pt x="3" y="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5" name="Rectangle 45"/>
            <p:cNvSpPr>
              <a:spLocks noChangeArrowheads="1"/>
            </p:cNvSpPr>
            <p:nvPr/>
          </p:nvSpPr>
          <p:spPr bwMode="auto">
            <a:xfrm>
              <a:off x="3200" y="2304"/>
              <a:ext cx="367" cy="2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6" name="Freeform 46"/>
            <p:cNvSpPr>
              <a:spLocks/>
            </p:cNvSpPr>
            <p:nvPr/>
          </p:nvSpPr>
          <p:spPr bwMode="auto">
            <a:xfrm>
              <a:off x="3197" y="2301"/>
              <a:ext cx="373" cy="241"/>
            </a:xfrm>
            <a:custGeom>
              <a:avLst/>
              <a:gdLst>
                <a:gd name="T0" fmla="*/ 3 w 373"/>
                <a:gd name="T1" fmla="*/ 3 h 241"/>
                <a:gd name="T2" fmla="*/ 3 w 373"/>
                <a:gd name="T3" fmla="*/ 6 h 241"/>
                <a:gd name="T4" fmla="*/ 367 w 373"/>
                <a:gd name="T5" fmla="*/ 6 h 241"/>
                <a:gd name="T6" fmla="*/ 367 w 373"/>
                <a:gd name="T7" fmla="*/ 234 h 241"/>
                <a:gd name="T8" fmla="*/ 6 w 373"/>
                <a:gd name="T9" fmla="*/ 234 h 241"/>
                <a:gd name="T10" fmla="*/ 6 w 373"/>
                <a:gd name="T11" fmla="*/ 3 h 241"/>
                <a:gd name="T12" fmla="*/ 3 w 373"/>
                <a:gd name="T13" fmla="*/ 3 h 241"/>
                <a:gd name="T14" fmla="*/ 3 w 373"/>
                <a:gd name="T15" fmla="*/ 6 h 241"/>
                <a:gd name="T16" fmla="*/ 3 w 373"/>
                <a:gd name="T17" fmla="*/ 3 h 241"/>
                <a:gd name="T18" fmla="*/ 0 w 373"/>
                <a:gd name="T19" fmla="*/ 3 h 241"/>
                <a:gd name="T20" fmla="*/ 0 w 373"/>
                <a:gd name="T21" fmla="*/ 238 h 241"/>
                <a:gd name="T22" fmla="*/ 0 w 373"/>
                <a:gd name="T23" fmla="*/ 238 h 241"/>
                <a:gd name="T24" fmla="*/ 1 w 373"/>
                <a:gd name="T25" fmla="*/ 239 h 241"/>
                <a:gd name="T26" fmla="*/ 1 w 373"/>
                <a:gd name="T27" fmla="*/ 239 h 241"/>
                <a:gd name="T28" fmla="*/ 3 w 373"/>
                <a:gd name="T29" fmla="*/ 241 h 241"/>
                <a:gd name="T30" fmla="*/ 370 w 373"/>
                <a:gd name="T31" fmla="*/ 241 h 241"/>
                <a:gd name="T32" fmla="*/ 370 w 373"/>
                <a:gd name="T33" fmla="*/ 241 h 241"/>
                <a:gd name="T34" fmla="*/ 373 w 373"/>
                <a:gd name="T35" fmla="*/ 239 h 241"/>
                <a:gd name="T36" fmla="*/ 373 w 373"/>
                <a:gd name="T37" fmla="*/ 239 h 241"/>
                <a:gd name="T38" fmla="*/ 373 w 373"/>
                <a:gd name="T39" fmla="*/ 238 h 241"/>
                <a:gd name="T40" fmla="*/ 373 w 373"/>
                <a:gd name="T41" fmla="*/ 3 h 241"/>
                <a:gd name="T42" fmla="*/ 373 w 373"/>
                <a:gd name="T43" fmla="*/ 3 h 241"/>
                <a:gd name="T44" fmla="*/ 373 w 373"/>
                <a:gd name="T45" fmla="*/ 1 h 241"/>
                <a:gd name="T46" fmla="*/ 373 w 373"/>
                <a:gd name="T47" fmla="*/ 1 h 241"/>
                <a:gd name="T48" fmla="*/ 370 w 373"/>
                <a:gd name="T49" fmla="*/ 0 h 241"/>
                <a:gd name="T50" fmla="*/ 3 w 373"/>
                <a:gd name="T51" fmla="*/ 0 h 241"/>
                <a:gd name="T52" fmla="*/ 3 w 373"/>
                <a:gd name="T53" fmla="*/ 0 h 241"/>
                <a:gd name="T54" fmla="*/ 1 w 373"/>
                <a:gd name="T55" fmla="*/ 1 h 241"/>
                <a:gd name="T56" fmla="*/ 1 w 373"/>
                <a:gd name="T57" fmla="*/ 1 h 241"/>
                <a:gd name="T58" fmla="*/ 0 w 373"/>
                <a:gd name="T59" fmla="*/ 3 h 241"/>
                <a:gd name="T60" fmla="*/ 3 w 373"/>
                <a:gd name="T61" fmla="*/ 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3" h="241">
                  <a:moveTo>
                    <a:pt x="3" y="3"/>
                  </a:moveTo>
                  <a:lnTo>
                    <a:pt x="3" y="6"/>
                  </a:lnTo>
                  <a:lnTo>
                    <a:pt x="367" y="6"/>
                  </a:lnTo>
                  <a:lnTo>
                    <a:pt x="367" y="234"/>
                  </a:lnTo>
                  <a:lnTo>
                    <a:pt x="6" y="234"/>
                  </a:lnTo>
                  <a:lnTo>
                    <a:pt x="6" y="3"/>
                  </a:lnTo>
                  <a:lnTo>
                    <a:pt x="3" y="3"/>
                  </a:lnTo>
                  <a:lnTo>
                    <a:pt x="3" y="6"/>
                  </a:lnTo>
                  <a:lnTo>
                    <a:pt x="3" y="3"/>
                  </a:lnTo>
                  <a:lnTo>
                    <a:pt x="0" y="3"/>
                  </a:lnTo>
                  <a:lnTo>
                    <a:pt x="0" y="238"/>
                  </a:lnTo>
                  <a:lnTo>
                    <a:pt x="0" y="238"/>
                  </a:lnTo>
                  <a:lnTo>
                    <a:pt x="1" y="239"/>
                  </a:lnTo>
                  <a:lnTo>
                    <a:pt x="1" y="239"/>
                  </a:lnTo>
                  <a:lnTo>
                    <a:pt x="3" y="241"/>
                  </a:lnTo>
                  <a:lnTo>
                    <a:pt x="370" y="241"/>
                  </a:lnTo>
                  <a:lnTo>
                    <a:pt x="370" y="241"/>
                  </a:lnTo>
                  <a:lnTo>
                    <a:pt x="373" y="239"/>
                  </a:lnTo>
                  <a:lnTo>
                    <a:pt x="373" y="239"/>
                  </a:lnTo>
                  <a:lnTo>
                    <a:pt x="373" y="238"/>
                  </a:lnTo>
                  <a:lnTo>
                    <a:pt x="373" y="3"/>
                  </a:lnTo>
                  <a:lnTo>
                    <a:pt x="373" y="3"/>
                  </a:lnTo>
                  <a:lnTo>
                    <a:pt x="373" y="1"/>
                  </a:lnTo>
                  <a:lnTo>
                    <a:pt x="373" y="1"/>
                  </a:lnTo>
                  <a:lnTo>
                    <a:pt x="370" y="0"/>
                  </a:lnTo>
                  <a:lnTo>
                    <a:pt x="3" y="0"/>
                  </a:lnTo>
                  <a:lnTo>
                    <a:pt x="3" y="0"/>
                  </a:lnTo>
                  <a:lnTo>
                    <a:pt x="1" y="1"/>
                  </a:lnTo>
                  <a:lnTo>
                    <a:pt x="1" y="1"/>
                  </a:lnTo>
                  <a:lnTo>
                    <a:pt x="0" y="3"/>
                  </a:lnTo>
                  <a:lnTo>
                    <a:pt x="3" y="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7" name="Rectangle 47"/>
            <p:cNvSpPr>
              <a:spLocks noChangeArrowheads="1"/>
            </p:cNvSpPr>
            <p:nvPr/>
          </p:nvSpPr>
          <p:spPr bwMode="auto">
            <a:xfrm>
              <a:off x="3291" y="2398"/>
              <a:ext cx="187" cy="45"/>
            </a:xfrm>
            <a:prstGeom prst="rect">
              <a:avLst/>
            </a:prstGeom>
            <a:solidFill>
              <a:srgbClr val="2632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8" name="Freeform 48"/>
            <p:cNvSpPr>
              <a:spLocks/>
            </p:cNvSpPr>
            <p:nvPr/>
          </p:nvSpPr>
          <p:spPr bwMode="auto">
            <a:xfrm>
              <a:off x="3288" y="2395"/>
              <a:ext cx="193" cy="51"/>
            </a:xfrm>
            <a:custGeom>
              <a:avLst/>
              <a:gdLst>
                <a:gd name="T0" fmla="*/ 3 w 193"/>
                <a:gd name="T1" fmla="*/ 3 h 51"/>
                <a:gd name="T2" fmla="*/ 3 w 193"/>
                <a:gd name="T3" fmla="*/ 6 h 51"/>
                <a:gd name="T4" fmla="*/ 187 w 193"/>
                <a:gd name="T5" fmla="*/ 6 h 51"/>
                <a:gd name="T6" fmla="*/ 187 w 193"/>
                <a:gd name="T7" fmla="*/ 45 h 51"/>
                <a:gd name="T8" fmla="*/ 6 w 193"/>
                <a:gd name="T9" fmla="*/ 45 h 51"/>
                <a:gd name="T10" fmla="*/ 6 w 193"/>
                <a:gd name="T11" fmla="*/ 3 h 51"/>
                <a:gd name="T12" fmla="*/ 3 w 193"/>
                <a:gd name="T13" fmla="*/ 3 h 51"/>
                <a:gd name="T14" fmla="*/ 3 w 193"/>
                <a:gd name="T15" fmla="*/ 6 h 51"/>
                <a:gd name="T16" fmla="*/ 3 w 193"/>
                <a:gd name="T17" fmla="*/ 3 h 51"/>
                <a:gd name="T18" fmla="*/ 0 w 193"/>
                <a:gd name="T19" fmla="*/ 3 h 51"/>
                <a:gd name="T20" fmla="*/ 0 w 193"/>
                <a:gd name="T21" fmla="*/ 48 h 51"/>
                <a:gd name="T22" fmla="*/ 0 w 193"/>
                <a:gd name="T23" fmla="*/ 48 h 51"/>
                <a:gd name="T24" fmla="*/ 0 w 193"/>
                <a:gd name="T25" fmla="*/ 51 h 51"/>
                <a:gd name="T26" fmla="*/ 0 w 193"/>
                <a:gd name="T27" fmla="*/ 51 h 51"/>
                <a:gd name="T28" fmla="*/ 3 w 193"/>
                <a:gd name="T29" fmla="*/ 51 h 51"/>
                <a:gd name="T30" fmla="*/ 190 w 193"/>
                <a:gd name="T31" fmla="*/ 51 h 51"/>
                <a:gd name="T32" fmla="*/ 190 w 193"/>
                <a:gd name="T33" fmla="*/ 51 h 51"/>
                <a:gd name="T34" fmla="*/ 191 w 193"/>
                <a:gd name="T35" fmla="*/ 51 h 51"/>
                <a:gd name="T36" fmla="*/ 191 w 193"/>
                <a:gd name="T37" fmla="*/ 51 h 51"/>
                <a:gd name="T38" fmla="*/ 193 w 193"/>
                <a:gd name="T39" fmla="*/ 48 h 51"/>
                <a:gd name="T40" fmla="*/ 193 w 193"/>
                <a:gd name="T41" fmla="*/ 3 h 51"/>
                <a:gd name="T42" fmla="*/ 193 w 193"/>
                <a:gd name="T43" fmla="*/ 3 h 51"/>
                <a:gd name="T44" fmla="*/ 191 w 193"/>
                <a:gd name="T45" fmla="*/ 1 h 51"/>
                <a:gd name="T46" fmla="*/ 191 w 193"/>
                <a:gd name="T47" fmla="*/ 1 h 51"/>
                <a:gd name="T48" fmla="*/ 190 w 193"/>
                <a:gd name="T49" fmla="*/ 0 h 51"/>
                <a:gd name="T50" fmla="*/ 3 w 193"/>
                <a:gd name="T51" fmla="*/ 0 h 51"/>
                <a:gd name="T52" fmla="*/ 3 w 193"/>
                <a:gd name="T53" fmla="*/ 0 h 51"/>
                <a:gd name="T54" fmla="*/ 0 w 193"/>
                <a:gd name="T55" fmla="*/ 1 h 51"/>
                <a:gd name="T56" fmla="*/ 0 w 193"/>
                <a:gd name="T57" fmla="*/ 1 h 51"/>
                <a:gd name="T58" fmla="*/ 0 w 193"/>
                <a:gd name="T59" fmla="*/ 3 h 51"/>
                <a:gd name="T60" fmla="*/ 3 w 193"/>
                <a:gd name="T61"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3" h="51">
                  <a:moveTo>
                    <a:pt x="3" y="3"/>
                  </a:moveTo>
                  <a:lnTo>
                    <a:pt x="3" y="6"/>
                  </a:lnTo>
                  <a:lnTo>
                    <a:pt x="187" y="6"/>
                  </a:lnTo>
                  <a:lnTo>
                    <a:pt x="187" y="45"/>
                  </a:lnTo>
                  <a:lnTo>
                    <a:pt x="6" y="45"/>
                  </a:lnTo>
                  <a:lnTo>
                    <a:pt x="6" y="3"/>
                  </a:lnTo>
                  <a:lnTo>
                    <a:pt x="3" y="3"/>
                  </a:lnTo>
                  <a:lnTo>
                    <a:pt x="3" y="6"/>
                  </a:lnTo>
                  <a:lnTo>
                    <a:pt x="3" y="3"/>
                  </a:lnTo>
                  <a:lnTo>
                    <a:pt x="0" y="3"/>
                  </a:lnTo>
                  <a:lnTo>
                    <a:pt x="0" y="48"/>
                  </a:lnTo>
                  <a:lnTo>
                    <a:pt x="0" y="48"/>
                  </a:lnTo>
                  <a:lnTo>
                    <a:pt x="0" y="51"/>
                  </a:lnTo>
                  <a:lnTo>
                    <a:pt x="0" y="51"/>
                  </a:lnTo>
                  <a:lnTo>
                    <a:pt x="3" y="51"/>
                  </a:lnTo>
                  <a:lnTo>
                    <a:pt x="190" y="51"/>
                  </a:lnTo>
                  <a:lnTo>
                    <a:pt x="190" y="51"/>
                  </a:lnTo>
                  <a:lnTo>
                    <a:pt x="191" y="51"/>
                  </a:lnTo>
                  <a:lnTo>
                    <a:pt x="191" y="51"/>
                  </a:lnTo>
                  <a:lnTo>
                    <a:pt x="193" y="48"/>
                  </a:lnTo>
                  <a:lnTo>
                    <a:pt x="193" y="3"/>
                  </a:lnTo>
                  <a:lnTo>
                    <a:pt x="193" y="3"/>
                  </a:lnTo>
                  <a:lnTo>
                    <a:pt x="191" y="1"/>
                  </a:lnTo>
                  <a:lnTo>
                    <a:pt x="191" y="1"/>
                  </a:lnTo>
                  <a:lnTo>
                    <a:pt x="190" y="0"/>
                  </a:lnTo>
                  <a:lnTo>
                    <a:pt x="3" y="0"/>
                  </a:lnTo>
                  <a:lnTo>
                    <a:pt x="3" y="0"/>
                  </a:lnTo>
                  <a:lnTo>
                    <a:pt x="0" y="1"/>
                  </a:lnTo>
                  <a:lnTo>
                    <a:pt x="0" y="1"/>
                  </a:lnTo>
                  <a:lnTo>
                    <a:pt x="0" y="3"/>
                  </a:lnTo>
                  <a:lnTo>
                    <a:pt x="3" y="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9" name="Freeform 49"/>
            <p:cNvSpPr>
              <a:spLocks/>
            </p:cNvSpPr>
            <p:nvPr/>
          </p:nvSpPr>
          <p:spPr bwMode="auto">
            <a:xfrm>
              <a:off x="1859" y="2686"/>
              <a:ext cx="321" cy="50"/>
            </a:xfrm>
            <a:custGeom>
              <a:avLst/>
              <a:gdLst>
                <a:gd name="T0" fmla="*/ 321 w 321"/>
                <a:gd name="T1" fmla="*/ 25 h 50"/>
                <a:gd name="T2" fmla="*/ 321 w 321"/>
                <a:gd name="T3" fmla="*/ 25 h 50"/>
                <a:gd name="T4" fmla="*/ 319 w 321"/>
                <a:gd name="T5" fmla="*/ 28 h 50"/>
                <a:gd name="T6" fmla="*/ 317 w 321"/>
                <a:gd name="T7" fmla="*/ 30 h 50"/>
                <a:gd name="T8" fmla="*/ 307 w 321"/>
                <a:gd name="T9" fmla="*/ 35 h 50"/>
                <a:gd name="T10" fmla="*/ 293 w 321"/>
                <a:gd name="T11" fmla="*/ 38 h 50"/>
                <a:gd name="T12" fmla="*/ 273 w 321"/>
                <a:gd name="T13" fmla="*/ 41 h 50"/>
                <a:gd name="T14" fmla="*/ 250 w 321"/>
                <a:gd name="T15" fmla="*/ 45 h 50"/>
                <a:gd name="T16" fmla="*/ 223 w 321"/>
                <a:gd name="T17" fmla="*/ 48 h 50"/>
                <a:gd name="T18" fmla="*/ 193 w 321"/>
                <a:gd name="T19" fmla="*/ 48 h 50"/>
                <a:gd name="T20" fmla="*/ 160 w 321"/>
                <a:gd name="T21" fmla="*/ 50 h 50"/>
                <a:gd name="T22" fmla="*/ 160 w 321"/>
                <a:gd name="T23" fmla="*/ 50 h 50"/>
                <a:gd name="T24" fmla="*/ 129 w 321"/>
                <a:gd name="T25" fmla="*/ 48 h 50"/>
                <a:gd name="T26" fmla="*/ 97 w 321"/>
                <a:gd name="T27" fmla="*/ 48 h 50"/>
                <a:gd name="T28" fmla="*/ 71 w 321"/>
                <a:gd name="T29" fmla="*/ 45 h 50"/>
                <a:gd name="T30" fmla="*/ 48 w 321"/>
                <a:gd name="T31" fmla="*/ 41 h 50"/>
                <a:gd name="T32" fmla="*/ 28 w 321"/>
                <a:gd name="T33" fmla="*/ 38 h 50"/>
                <a:gd name="T34" fmla="*/ 13 w 321"/>
                <a:gd name="T35" fmla="*/ 35 h 50"/>
                <a:gd name="T36" fmla="*/ 3 w 321"/>
                <a:gd name="T37" fmla="*/ 30 h 50"/>
                <a:gd name="T38" fmla="*/ 1 w 321"/>
                <a:gd name="T39" fmla="*/ 28 h 50"/>
                <a:gd name="T40" fmla="*/ 0 w 321"/>
                <a:gd name="T41" fmla="*/ 25 h 50"/>
                <a:gd name="T42" fmla="*/ 0 w 321"/>
                <a:gd name="T43" fmla="*/ 25 h 50"/>
                <a:gd name="T44" fmla="*/ 1 w 321"/>
                <a:gd name="T45" fmla="*/ 23 h 50"/>
                <a:gd name="T46" fmla="*/ 3 w 321"/>
                <a:gd name="T47" fmla="*/ 20 h 50"/>
                <a:gd name="T48" fmla="*/ 13 w 321"/>
                <a:gd name="T49" fmla="*/ 15 h 50"/>
                <a:gd name="T50" fmla="*/ 28 w 321"/>
                <a:gd name="T51" fmla="*/ 12 h 50"/>
                <a:gd name="T52" fmla="*/ 48 w 321"/>
                <a:gd name="T53" fmla="*/ 8 h 50"/>
                <a:gd name="T54" fmla="*/ 71 w 321"/>
                <a:gd name="T55" fmla="*/ 5 h 50"/>
                <a:gd name="T56" fmla="*/ 97 w 321"/>
                <a:gd name="T57" fmla="*/ 3 h 50"/>
                <a:gd name="T58" fmla="*/ 129 w 321"/>
                <a:gd name="T59" fmla="*/ 2 h 50"/>
                <a:gd name="T60" fmla="*/ 160 w 321"/>
                <a:gd name="T61" fmla="*/ 0 h 50"/>
                <a:gd name="T62" fmla="*/ 160 w 321"/>
                <a:gd name="T63" fmla="*/ 0 h 50"/>
                <a:gd name="T64" fmla="*/ 193 w 321"/>
                <a:gd name="T65" fmla="*/ 2 h 50"/>
                <a:gd name="T66" fmla="*/ 223 w 321"/>
                <a:gd name="T67" fmla="*/ 3 h 50"/>
                <a:gd name="T68" fmla="*/ 250 w 321"/>
                <a:gd name="T69" fmla="*/ 5 h 50"/>
                <a:gd name="T70" fmla="*/ 273 w 321"/>
                <a:gd name="T71" fmla="*/ 8 h 50"/>
                <a:gd name="T72" fmla="*/ 293 w 321"/>
                <a:gd name="T73" fmla="*/ 12 h 50"/>
                <a:gd name="T74" fmla="*/ 307 w 321"/>
                <a:gd name="T75" fmla="*/ 15 h 50"/>
                <a:gd name="T76" fmla="*/ 317 w 321"/>
                <a:gd name="T77" fmla="*/ 20 h 50"/>
                <a:gd name="T78" fmla="*/ 319 w 321"/>
                <a:gd name="T79" fmla="*/ 23 h 50"/>
                <a:gd name="T80" fmla="*/ 321 w 321"/>
                <a:gd name="T81" fmla="*/ 25 h 50"/>
                <a:gd name="T82" fmla="*/ 321 w 321"/>
                <a:gd name="T83"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 h="50">
                  <a:moveTo>
                    <a:pt x="321" y="25"/>
                  </a:moveTo>
                  <a:lnTo>
                    <a:pt x="321" y="25"/>
                  </a:lnTo>
                  <a:lnTo>
                    <a:pt x="319" y="28"/>
                  </a:lnTo>
                  <a:lnTo>
                    <a:pt x="317" y="30"/>
                  </a:lnTo>
                  <a:lnTo>
                    <a:pt x="307" y="35"/>
                  </a:lnTo>
                  <a:lnTo>
                    <a:pt x="293" y="38"/>
                  </a:lnTo>
                  <a:lnTo>
                    <a:pt x="273" y="41"/>
                  </a:lnTo>
                  <a:lnTo>
                    <a:pt x="250" y="45"/>
                  </a:lnTo>
                  <a:lnTo>
                    <a:pt x="223" y="48"/>
                  </a:lnTo>
                  <a:lnTo>
                    <a:pt x="193" y="48"/>
                  </a:lnTo>
                  <a:lnTo>
                    <a:pt x="160" y="50"/>
                  </a:lnTo>
                  <a:lnTo>
                    <a:pt x="160" y="50"/>
                  </a:lnTo>
                  <a:lnTo>
                    <a:pt x="129" y="48"/>
                  </a:lnTo>
                  <a:lnTo>
                    <a:pt x="97" y="48"/>
                  </a:lnTo>
                  <a:lnTo>
                    <a:pt x="71" y="45"/>
                  </a:lnTo>
                  <a:lnTo>
                    <a:pt x="48" y="41"/>
                  </a:lnTo>
                  <a:lnTo>
                    <a:pt x="28" y="38"/>
                  </a:lnTo>
                  <a:lnTo>
                    <a:pt x="13" y="35"/>
                  </a:lnTo>
                  <a:lnTo>
                    <a:pt x="3" y="30"/>
                  </a:lnTo>
                  <a:lnTo>
                    <a:pt x="1" y="28"/>
                  </a:lnTo>
                  <a:lnTo>
                    <a:pt x="0" y="25"/>
                  </a:lnTo>
                  <a:lnTo>
                    <a:pt x="0" y="25"/>
                  </a:lnTo>
                  <a:lnTo>
                    <a:pt x="1" y="23"/>
                  </a:lnTo>
                  <a:lnTo>
                    <a:pt x="3" y="20"/>
                  </a:lnTo>
                  <a:lnTo>
                    <a:pt x="13" y="15"/>
                  </a:lnTo>
                  <a:lnTo>
                    <a:pt x="28" y="12"/>
                  </a:lnTo>
                  <a:lnTo>
                    <a:pt x="48" y="8"/>
                  </a:lnTo>
                  <a:lnTo>
                    <a:pt x="71" y="5"/>
                  </a:lnTo>
                  <a:lnTo>
                    <a:pt x="97" y="3"/>
                  </a:lnTo>
                  <a:lnTo>
                    <a:pt x="129" y="2"/>
                  </a:lnTo>
                  <a:lnTo>
                    <a:pt x="160" y="0"/>
                  </a:lnTo>
                  <a:lnTo>
                    <a:pt x="160" y="0"/>
                  </a:lnTo>
                  <a:lnTo>
                    <a:pt x="193" y="2"/>
                  </a:lnTo>
                  <a:lnTo>
                    <a:pt x="223" y="3"/>
                  </a:lnTo>
                  <a:lnTo>
                    <a:pt x="250" y="5"/>
                  </a:lnTo>
                  <a:lnTo>
                    <a:pt x="273" y="8"/>
                  </a:lnTo>
                  <a:lnTo>
                    <a:pt x="293" y="12"/>
                  </a:lnTo>
                  <a:lnTo>
                    <a:pt x="307" y="15"/>
                  </a:lnTo>
                  <a:lnTo>
                    <a:pt x="317" y="20"/>
                  </a:lnTo>
                  <a:lnTo>
                    <a:pt x="319" y="23"/>
                  </a:lnTo>
                  <a:lnTo>
                    <a:pt x="321" y="25"/>
                  </a:lnTo>
                  <a:lnTo>
                    <a:pt x="321" y="2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0" name="Freeform 50"/>
            <p:cNvSpPr>
              <a:spLocks/>
            </p:cNvSpPr>
            <p:nvPr/>
          </p:nvSpPr>
          <p:spPr bwMode="auto">
            <a:xfrm>
              <a:off x="1814" y="2509"/>
              <a:ext cx="410" cy="202"/>
            </a:xfrm>
            <a:custGeom>
              <a:avLst/>
              <a:gdLst>
                <a:gd name="T0" fmla="*/ 45 w 410"/>
                <a:gd name="T1" fmla="*/ 202 h 202"/>
                <a:gd name="T2" fmla="*/ 0 w 410"/>
                <a:gd name="T3" fmla="*/ 0 h 202"/>
                <a:gd name="T4" fmla="*/ 410 w 410"/>
                <a:gd name="T5" fmla="*/ 0 h 202"/>
                <a:gd name="T6" fmla="*/ 366 w 410"/>
                <a:gd name="T7" fmla="*/ 202 h 202"/>
                <a:gd name="T8" fmla="*/ 45 w 410"/>
                <a:gd name="T9" fmla="*/ 202 h 202"/>
              </a:gdLst>
              <a:ahLst/>
              <a:cxnLst>
                <a:cxn ang="0">
                  <a:pos x="T0" y="T1"/>
                </a:cxn>
                <a:cxn ang="0">
                  <a:pos x="T2" y="T3"/>
                </a:cxn>
                <a:cxn ang="0">
                  <a:pos x="T4" y="T5"/>
                </a:cxn>
                <a:cxn ang="0">
                  <a:pos x="T6" y="T7"/>
                </a:cxn>
                <a:cxn ang="0">
                  <a:pos x="T8" y="T9"/>
                </a:cxn>
              </a:cxnLst>
              <a:rect l="0" t="0" r="r" b="b"/>
              <a:pathLst>
                <a:path w="410" h="202">
                  <a:moveTo>
                    <a:pt x="45" y="202"/>
                  </a:moveTo>
                  <a:lnTo>
                    <a:pt x="0" y="0"/>
                  </a:lnTo>
                  <a:lnTo>
                    <a:pt x="410" y="0"/>
                  </a:lnTo>
                  <a:lnTo>
                    <a:pt x="366" y="202"/>
                  </a:lnTo>
                  <a:lnTo>
                    <a:pt x="45" y="20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1" name="Freeform 51"/>
            <p:cNvSpPr>
              <a:spLocks/>
            </p:cNvSpPr>
            <p:nvPr/>
          </p:nvSpPr>
          <p:spPr bwMode="auto">
            <a:xfrm>
              <a:off x="1814" y="2479"/>
              <a:ext cx="410" cy="61"/>
            </a:xfrm>
            <a:custGeom>
              <a:avLst/>
              <a:gdLst>
                <a:gd name="T0" fmla="*/ 410 w 410"/>
                <a:gd name="T1" fmla="*/ 30 h 61"/>
                <a:gd name="T2" fmla="*/ 410 w 410"/>
                <a:gd name="T3" fmla="*/ 30 h 61"/>
                <a:gd name="T4" fmla="*/ 410 w 410"/>
                <a:gd name="T5" fmla="*/ 33 h 61"/>
                <a:gd name="T6" fmla="*/ 407 w 410"/>
                <a:gd name="T7" fmla="*/ 37 h 61"/>
                <a:gd name="T8" fmla="*/ 394 w 410"/>
                <a:gd name="T9" fmla="*/ 43 h 61"/>
                <a:gd name="T10" fmla="*/ 376 w 410"/>
                <a:gd name="T11" fmla="*/ 48 h 61"/>
                <a:gd name="T12" fmla="*/ 351 w 410"/>
                <a:gd name="T13" fmla="*/ 53 h 61"/>
                <a:gd name="T14" fmla="*/ 319 w 410"/>
                <a:gd name="T15" fmla="*/ 56 h 61"/>
                <a:gd name="T16" fmla="*/ 285 w 410"/>
                <a:gd name="T17" fmla="*/ 60 h 61"/>
                <a:gd name="T18" fmla="*/ 247 w 410"/>
                <a:gd name="T19" fmla="*/ 61 h 61"/>
                <a:gd name="T20" fmla="*/ 205 w 410"/>
                <a:gd name="T21" fmla="*/ 61 h 61"/>
                <a:gd name="T22" fmla="*/ 205 w 410"/>
                <a:gd name="T23" fmla="*/ 61 h 61"/>
                <a:gd name="T24" fmla="*/ 164 w 410"/>
                <a:gd name="T25" fmla="*/ 61 h 61"/>
                <a:gd name="T26" fmla="*/ 126 w 410"/>
                <a:gd name="T27" fmla="*/ 60 h 61"/>
                <a:gd name="T28" fmla="*/ 91 w 410"/>
                <a:gd name="T29" fmla="*/ 56 h 61"/>
                <a:gd name="T30" fmla="*/ 60 w 410"/>
                <a:gd name="T31" fmla="*/ 53 h 61"/>
                <a:gd name="T32" fmla="*/ 35 w 410"/>
                <a:gd name="T33" fmla="*/ 48 h 61"/>
                <a:gd name="T34" fmla="*/ 17 w 410"/>
                <a:gd name="T35" fmla="*/ 43 h 61"/>
                <a:gd name="T36" fmla="*/ 3 w 410"/>
                <a:gd name="T37" fmla="*/ 37 h 61"/>
                <a:gd name="T38" fmla="*/ 0 w 410"/>
                <a:gd name="T39" fmla="*/ 33 h 61"/>
                <a:gd name="T40" fmla="*/ 0 w 410"/>
                <a:gd name="T41" fmla="*/ 30 h 61"/>
                <a:gd name="T42" fmla="*/ 0 w 410"/>
                <a:gd name="T43" fmla="*/ 30 h 61"/>
                <a:gd name="T44" fmla="*/ 0 w 410"/>
                <a:gd name="T45" fmla="*/ 28 h 61"/>
                <a:gd name="T46" fmla="*/ 3 w 410"/>
                <a:gd name="T47" fmla="*/ 25 h 61"/>
                <a:gd name="T48" fmla="*/ 17 w 410"/>
                <a:gd name="T49" fmla="*/ 18 h 61"/>
                <a:gd name="T50" fmla="*/ 35 w 410"/>
                <a:gd name="T51" fmla="*/ 13 h 61"/>
                <a:gd name="T52" fmla="*/ 60 w 410"/>
                <a:gd name="T53" fmla="*/ 8 h 61"/>
                <a:gd name="T54" fmla="*/ 91 w 410"/>
                <a:gd name="T55" fmla="*/ 5 h 61"/>
                <a:gd name="T56" fmla="*/ 126 w 410"/>
                <a:gd name="T57" fmla="*/ 2 h 61"/>
                <a:gd name="T58" fmla="*/ 164 w 410"/>
                <a:gd name="T59" fmla="*/ 0 h 61"/>
                <a:gd name="T60" fmla="*/ 205 w 410"/>
                <a:gd name="T61" fmla="*/ 0 h 61"/>
                <a:gd name="T62" fmla="*/ 205 w 410"/>
                <a:gd name="T63" fmla="*/ 0 h 61"/>
                <a:gd name="T64" fmla="*/ 247 w 410"/>
                <a:gd name="T65" fmla="*/ 0 h 61"/>
                <a:gd name="T66" fmla="*/ 285 w 410"/>
                <a:gd name="T67" fmla="*/ 2 h 61"/>
                <a:gd name="T68" fmla="*/ 319 w 410"/>
                <a:gd name="T69" fmla="*/ 5 h 61"/>
                <a:gd name="T70" fmla="*/ 351 w 410"/>
                <a:gd name="T71" fmla="*/ 8 h 61"/>
                <a:gd name="T72" fmla="*/ 376 w 410"/>
                <a:gd name="T73" fmla="*/ 13 h 61"/>
                <a:gd name="T74" fmla="*/ 394 w 410"/>
                <a:gd name="T75" fmla="*/ 18 h 61"/>
                <a:gd name="T76" fmla="*/ 407 w 410"/>
                <a:gd name="T77" fmla="*/ 25 h 61"/>
                <a:gd name="T78" fmla="*/ 410 w 410"/>
                <a:gd name="T79" fmla="*/ 28 h 61"/>
                <a:gd name="T80" fmla="*/ 410 w 410"/>
                <a:gd name="T81" fmla="*/ 30 h 61"/>
                <a:gd name="T82" fmla="*/ 410 w 410"/>
                <a:gd name="T83"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0" h="61">
                  <a:moveTo>
                    <a:pt x="410" y="30"/>
                  </a:moveTo>
                  <a:lnTo>
                    <a:pt x="410" y="30"/>
                  </a:lnTo>
                  <a:lnTo>
                    <a:pt x="410" y="33"/>
                  </a:lnTo>
                  <a:lnTo>
                    <a:pt x="407" y="37"/>
                  </a:lnTo>
                  <a:lnTo>
                    <a:pt x="394" y="43"/>
                  </a:lnTo>
                  <a:lnTo>
                    <a:pt x="376" y="48"/>
                  </a:lnTo>
                  <a:lnTo>
                    <a:pt x="351" y="53"/>
                  </a:lnTo>
                  <a:lnTo>
                    <a:pt x="319" y="56"/>
                  </a:lnTo>
                  <a:lnTo>
                    <a:pt x="285" y="60"/>
                  </a:lnTo>
                  <a:lnTo>
                    <a:pt x="247" y="61"/>
                  </a:lnTo>
                  <a:lnTo>
                    <a:pt x="205" y="61"/>
                  </a:lnTo>
                  <a:lnTo>
                    <a:pt x="205" y="61"/>
                  </a:lnTo>
                  <a:lnTo>
                    <a:pt x="164" y="61"/>
                  </a:lnTo>
                  <a:lnTo>
                    <a:pt x="126" y="60"/>
                  </a:lnTo>
                  <a:lnTo>
                    <a:pt x="91" y="56"/>
                  </a:lnTo>
                  <a:lnTo>
                    <a:pt x="60" y="53"/>
                  </a:lnTo>
                  <a:lnTo>
                    <a:pt x="35" y="48"/>
                  </a:lnTo>
                  <a:lnTo>
                    <a:pt x="17" y="43"/>
                  </a:lnTo>
                  <a:lnTo>
                    <a:pt x="3" y="37"/>
                  </a:lnTo>
                  <a:lnTo>
                    <a:pt x="0" y="33"/>
                  </a:lnTo>
                  <a:lnTo>
                    <a:pt x="0" y="30"/>
                  </a:lnTo>
                  <a:lnTo>
                    <a:pt x="0" y="30"/>
                  </a:lnTo>
                  <a:lnTo>
                    <a:pt x="0" y="28"/>
                  </a:lnTo>
                  <a:lnTo>
                    <a:pt x="3" y="25"/>
                  </a:lnTo>
                  <a:lnTo>
                    <a:pt x="17" y="18"/>
                  </a:lnTo>
                  <a:lnTo>
                    <a:pt x="35" y="13"/>
                  </a:lnTo>
                  <a:lnTo>
                    <a:pt x="60" y="8"/>
                  </a:lnTo>
                  <a:lnTo>
                    <a:pt x="91" y="5"/>
                  </a:lnTo>
                  <a:lnTo>
                    <a:pt x="126" y="2"/>
                  </a:lnTo>
                  <a:lnTo>
                    <a:pt x="164" y="0"/>
                  </a:lnTo>
                  <a:lnTo>
                    <a:pt x="205" y="0"/>
                  </a:lnTo>
                  <a:lnTo>
                    <a:pt x="205" y="0"/>
                  </a:lnTo>
                  <a:lnTo>
                    <a:pt x="247" y="0"/>
                  </a:lnTo>
                  <a:lnTo>
                    <a:pt x="285" y="2"/>
                  </a:lnTo>
                  <a:lnTo>
                    <a:pt x="319" y="5"/>
                  </a:lnTo>
                  <a:lnTo>
                    <a:pt x="351" y="8"/>
                  </a:lnTo>
                  <a:lnTo>
                    <a:pt x="376" y="13"/>
                  </a:lnTo>
                  <a:lnTo>
                    <a:pt x="394" y="18"/>
                  </a:lnTo>
                  <a:lnTo>
                    <a:pt x="407" y="25"/>
                  </a:lnTo>
                  <a:lnTo>
                    <a:pt x="410" y="28"/>
                  </a:lnTo>
                  <a:lnTo>
                    <a:pt x="410" y="30"/>
                  </a:lnTo>
                  <a:lnTo>
                    <a:pt x="410" y="3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2" name="Freeform 52"/>
            <p:cNvSpPr>
              <a:spLocks/>
            </p:cNvSpPr>
            <p:nvPr/>
          </p:nvSpPr>
          <p:spPr bwMode="auto">
            <a:xfrm>
              <a:off x="1854" y="2491"/>
              <a:ext cx="331" cy="36"/>
            </a:xfrm>
            <a:custGeom>
              <a:avLst/>
              <a:gdLst>
                <a:gd name="T0" fmla="*/ 331 w 331"/>
                <a:gd name="T1" fmla="*/ 18 h 36"/>
                <a:gd name="T2" fmla="*/ 331 w 331"/>
                <a:gd name="T3" fmla="*/ 18 h 36"/>
                <a:gd name="T4" fmla="*/ 329 w 331"/>
                <a:gd name="T5" fmla="*/ 21 h 36"/>
                <a:gd name="T6" fmla="*/ 322 w 331"/>
                <a:gd name="T7" fmla="*/ 23 h 36"/>
                <a:gd name="T8" fmla="*/ 311 w 331"/>
                <a:gd name="T9" fmla="*/ 26 h 36"/>
                <a:gd name="T10" fmla="*/ 294 w 331"/>
                <a:gd name="T11" fmla="*/ 30 h 36"/>
                <a:gd name="T12" fmla="*/ 294 w 331"/>
                <a:gd name="T13" fmla="*/ 30 h 36"/>
                <a:gd name="T14" fmla="*/ 269 w 331"/>
                <a:gd name="T15" fmla="*/ 31 h 36"/>
                <a:gd name="T16" fmla="*/ 238 w 331"/>
                <a:gd name="T17" fmla="*/ 35 h 36"/>
                <a:gd name="T18" fmla="*/ 165 w 331"/>
                <a:gd name="T19" fmla="*/ 36 h 36"/>
                <a:gd name="T20" fmla="*/ 165 w 331"/>
                <a:gd name="T21" fmla="*/ 36 h 36"/>
                <a:gd name="T22" fmla="*/ 127 w 331"/>
                <a:gd name="T23" fmla="*/ 35 h 36"/>
                <a:gd name="T24" fmla="*/ 92 w 331"/>
                <a:gd name="T25" fmla="*/ 33 h 36"/>
                <a:gd name="T26" fmla="*/ 61 w 331"/>
                <a:gd name="T27" fmla="*/ 31 h 36"/>
                <a:gd name="T28" fmla="*/ 36 w 331"/>
                <a:gd name="T29" fmla="*/ 28 h 36"/>
                <a:gd name="T30" fmla="*/ 36 w 331"/>
                <a:gd name="T31" fmla="*/ 28 h 36"/>
                <a:gd name="T32" fmla="*/ 20 w 331"/>
                <a:gd name="T33" fmla="*/ 26 h 36"/>
                <a:gd name="T34" fmla="*/ 10 w 331"/>
                <a:gd name="T35" fmla="*/ 23 h 36"/>
                <a:gd name="T36" fmla="*/ 2 w 331"/>
                <a:gd name="T37" fmla="*/ 21 h 36"/>
                <a:gd name="T38" fmla="*/ 0 w 331"/>
                <a:gd name="T39" fmla="*/ 18 h 36"/>
                <a:gd name="T40" fmla="*/ 0 w 331"/>
                <a:gd name="T41" fmla="*/ 18 h 36"/>
                <a:gd name="T42" fmla="*/ 0 w 331"/>
                <a:gd name="T43" fmla="*/ 16 h 36"/>
                <a:gd name="T44" fmla="*/ 3 w 331"/>
                <a:gd name="T45" fmla="*/ 13 h 36"/>
                <a:gd name="T46" fmla="*/ 13 w 331"/>
                <a:gd name="T47" fmla="*/ 10 h 36"/>
                <a:gd name="T48" fmla="*/ 28 w 331"/>
                <a:gd name="T49" fmla="*/ 8 h 36"/>
                <a:gd name="T50" fmla="*/ 48 w 331"/>
                <a:gd name="T51" fmla="*/ 5 h 36"/>
                <a:gd name="T52" fmla="*/ 101 w 331"/>
                <a:gd name="T53" fmla="*/ 1 h 36"/>
                <a:gd name="T54" fmla="*/ 165 w 331"/>
                <a:gd name="T55" fmla="*/ 0 h 36"/>
                <a:gd name="T56" fmla="*/ 165 w 331"/>
                <a:gd name="T57" fmla="*/ 0 h 36"/>
                <a:gd name="T58" fmla="*/ 230 w 331"/>
                <a:gd name="T59" fmla="*/ 1 h 36"/>
                <a:gd name="T60" fmla="*/ 283 w 331"/>
                <a:gd name="T61" fmla="*/ 5 h 36"/>
                <a:gd name="T62" fmla="*/ 302 w 331"/>
                <a:gd name="T63" fmla="*/ 8 h 36"/>
                <a:gd name="T64" fmla="*/ 317 w 331"/>
                <a:gd name="T65" fmla="*/ 10 h 36"/>
                <a:gd name="T66" fmla="*/ 327 w 331"/>
                <a:gd name="T67" fmla="*/ 13 h 36"/>
                <a:gd name="T68" fmla="*/ 331 w 331"/>
                <a:gd name="T69" fmla="*/ 16 h 36"/>
                <a:gd name="T70" fmla="*/ 331 w 331"/>
                <a:gd name="T71" fmla="*/ 18 h 36"/>
                <a:gd name="T72" fmla="*/ 331 w 331"/>
                <a:gd name="T7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1" h="36">
                  <a:moveTo>
                    <a:pt x="331" y="18"/>
                  </a:moveTo>
                  <a:lnTo>
                    <a:pt x="331" y="18"/>
                  </a:lnTo>
                  <a:lnTo>
                    <a:pt x="329" y="21"/>
                  </a:lnTo>
                  <a:lnTo>
                    <a:pt x="322" y="23"/>
                  </a:lnTo>
                  <a:lnTo>
                    <a:pt x="311" y="26"/>
                  </a:lnTo>
                  <a:lnTo>
                    <a:pt x="294" y="30"/>
                  </a:lnTo>
                  <a:lnTo>
                    <a:pt x="294" y="30"/>
                  </a:lnTo>
                  <a:lnTo>
                    <a:pt x="269" y="31"/>
                  </a:lnTo>
                  <a:lnTo>
                    <a:pt x="238" y="35"/>
                  </a:lnTo>
                  <a:lnTo>
                    <a:pt x="165" y="36"/>
                  </a:lnTo>
                  <a:lnTo>
                    <a:pt x="165" y="36"/>
                  </a:lnTo>
                  <a:lnTo>
                    <a:pt x="127" y="35"/>
                  </a:lnTo>
                  <a:lnTo>
                    <a:pt x="92" y="33"/>
                  </a:lnTo>
                  <a:lnTo>
                    <a:pt x="61" y="31"/>
                  </a:lnTo>
                  <a:lnTo>
                    <a:pt x="36" y="28"/>
                  </a:lnTo>
                  <a:lnTo>
                    <a:pt x="36" y="28"/>
                  </a:lnTo>
                  <a:lnTo>
                    <a:pt x="20" y="26"/>
                  </a:lnTo>
                  <a:lnTo>
                    <a:pt x="10" y="23"/>
                  </a:lnTo>
                  <a:lnTo>
                    <a:pt x="2" y="21"/>
                  </a:lnTo>
                  <a:lnTo>
                    <a:pt x="0" y="18"/>
                  </a:lnTo>
                  <a:lnTo>
                    <a:pt x="0" y="18"/>
                  </a:lnTo>
                  <a:lnTo>
                    <a:pt x="0" y="16"/>
                  </a:lnTo>
                  <a:lnTo>
                    <a:pt x="3" y="13"/>
                  </a:lnTo>
                  <a:lnTo>
                    <a:pt x="13" y="10"/>
                  </a:lnTo>
                  <a:lnTo>
                    <a:pt x="28" y="8"/>
                  </a:lnTo>
                  <a:lnTo>
                    <a:pt x="48" y="5"/>
                  </a:lnTo>
                  <a:lnTo>
                    <a:pt x="101" y="1"/>
                  </a:lnTo>
                  <a:lnTo>
                    <a:pt x="165" y="0"/>
                  </a:lnTo>
                  <a:lnTo>
                    <a:pt x="165" y="0"/>
                  </a:lnTo>
                  <a:lnTo>
                    <a:pt x="230" y="1"/>
                  </a:lnTo>
                  <a:lnTo>
                    <a:pt x="283" y="5"/>
                  </a:lnTo>
                  <a:lnTo>
                    <a:pt x="302" y="8"/>
                  </a:lnTo>
                  <a:lnTo>
                    <a:pt x="317" y="10"/>
                  </a:lnTo>
                  <a:lnTo>
                    <a:pt x="327" y="13"/>
                  </a:lnTo>
                  <a:lnTo>
                    <a:pt x="331" y="16"/>
                  </a:lnTo>
                  <a:lnTo>
                    <a:pt x="331" y="18"/>
                  </a:lnTo>
                  <a:lnTo>
                    <a:pt x="33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3" name="Freeform 53"/>
            <p:cNvSpPr>
              <a:spLocks/>
            </p:cNvSpPr>
            <p:nvPr/>
          </p:nvSpPr>
          <p:spPr bwMode="auto">
            <a:xfrm>
              <a:off x="1890" y="2509"/>
              <a:ext cx="258" cy="18"/>
            </a:xfrm>
            <a:custGeom>
              <a:avLst/>
              <a:gdLst>
                <a:gd name="T0" fmla="*/ 258 w 258"/>
                <a:gd name="T1" fmla="*/ 12 h 18"/>
                <a:gd name="T2" fmla="*/ 258 w 258"/>
                <a:gd name="T3" fmla="*/ 12 h 18"/>
                <a:gd name="T4" fmla="*/ 233 w 258"/>
                <a:gd name="T5" fmla="*/ 13 h 18"/>
                <a:gd name="T6" fmla="*/ 202 w 258"/>
                <a:gd name="T7" fmla="*/ 17 h 18"/>
                <a:gd name="T8" fmla="*/ 129 w 258"/>
                <a:gd name="T9" fmla="*/ 18 h 18"/>
                <a:gd name="T10" fmla="*/ 129 w 258"/>
                <a:gd name="T11" fmla="*/ 18 h 18"/>
                <a:gd name="T12" fmla="*/ 91 w 258"/>
                <a:gd name="T13" fmla="*/ 17 h 18"/>
                <a:gd name="T14" fmla="*/ 56 w 258"/>
                <a:gd name="T15" fmla="*/ 15 h 18"/>
                <a:gd name="T16" fmla="*/ 25 w 258"/>
                <a:gd name="T17" fmla="*/ 13 h 18"/>
                <a:gd name="T18" fmla="*/ 0 w 258"/>
                <a:gd name="T19" fmla="*/ 10 h 18"/>
                <a:gd name="T20" fmla="*/ 0 w 258"/>
                <a:gd name="T21" fmla="*/ 10 h 18"/>
                <a:gd name="T22" fmla="*/ 7 w 258"/>
                <a:gd name="T23" fmla="*/ 8 h 18"/>
                <a:gd name="T24" fmla="*/ 17 w 258"/>
                <a:gd name="T25" fmla="*/ 7 h 18"/>
                <a:gd name="T26" fmla="*/ 45 w 258"/>
                <a:gd name="T27" fmla="*/ 3 h 18"/>
                <a:gd name="T28" fmla="*/ 85 w 258"/>
                <a:gd name="T29" fmla="*/ 0 h 18"/>
                <a:gd name="T30" fmla="*/ 129 w 258"/>
                <a:gd name="T31" fmla="*/ 0 h 18"/>
                <a:gd name="T32" fmla="*/ 129 w 258"/>
                <a:gd name="T33" fmla="*/ 0 h 18"/>
                <a:gd name="T34" fmla="*/ 174 w 258"/>
                <a:gd name="T35" fmla="*/ 0 h 18"/>
                <a:gd name="T36" fmla="*/ 214 w 258"/>
                <a:gd name="T37" fmla="*/ 3 h 18"/>
                <a:gd name="T38" fmla="*/ 242 w 258"/>
                <a:gd name="T39" fmla="*/ 7 h 18"/>
                <a:gd name="T40" fmla="*/ 252 w 258"/>
                <a:gd name="T41" fmla="*/ 8 h 18"/>
                <a:gd name="T42" fmla="*/ 258 w 258"/>
                <a:gd name="T43" fmla="*/ 12 h 18"/>
                <a:gd name="T44" fmla="*/ 258 w 258"/>
                <a:gd name="T45"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8" h="18">
                  <a:moveTo>
                    <a:pt x="258" y="12"/>
                  </a:moveTo>
                  <a:lnTo>
                    <a:pt x="258" y="12"/>
                  </a:lnTo>
                  <a:lnTo>
                    <a:pt x="233" y="13"/>
                  </a:lnTo>
                  <a:lnTo>
                    <a:pt x="202" y="17"/>
                  </a:lnTo>
                  <a:lnTo>
                    <a:pt x="129" y="18"/>
                  </a:lnTo>
                  <a:lnTo>
                    <a:pt x="129" y="18"/>
                  </a:lnTo>
                  <a:lnTo>
                    <a:pt x="91" y="17"/>
                  </a:lnTo>
                  <a:lnTo>
                    <a:pt x="56" y="15"/>
                  </a:lnTo>
                  <a:lnTo>
                    <a:pt x="25" y="13"/>
                  </a:lnTo>
                  <a:lnTo>
                    <a:pt x="0" y="10"/>
                  </a:lnTo>
                  <a:lnTo>
                    <a:pt x="0" y="10"/>
                  </a:lnTo>
                  <a:lnTo>
                    <a:pt x="7" y="8"/>
                  </a:lnTo>
                  <a:lnTo>
                    <a:pt x="17" y="7"/>
                  </a:lnTo>
                  <a:lnTo>
                    <a:pt x="45" y="3"/>
                  </a:lnTo>
                  <a:lnTo>
                    <a:pt x="85" y="0"/>
                  </a:lnTo>
                  <a:lnTo>
                    <a:pt x="129" y="0"/>
                  </a:lnTo>
                  <a:lnTo>
                    <a:pt x="129" y="0"/>
                  </a:lnTo>
                  <a:lnTo>
                    <a:pt x="174" y="0"/>
                  </a:lnTo>
                  <a:lnTo>
                    <a:pt x="214" y="3"/>
                  </a:lnTo>
                  <a:lnTo>
                    <a:pt x="242" y="7"/>
                  </a:lnTo>
                  <a:lnTo>
                    <a:pt x="252" y="8"/>
                  </a:lnTo>
                  <a:lnTo>
                    <a:pt x="258" y="12"/>
                  </a:lnTo>
                  <a:lnTo>
                    <a:pt x="258" y="12"/>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4" name="Freeform 54"/>
            <p:cNvSpPr>
              <a:spLocks/>
            </p:cNvSpPr>
            <p:nvPr/>
          </p:nvSpPr>
          <p:spPr bwMode="auto">
            <a:xfrm>
              <a:off x="2158" y="2562"/>
              <a:ext cx="58" cy="16"/>
            </a:xfrm>
            <a:custGeom>
              <a:avLst/>
              <a:gdLst>
                <a:gd name="T0" fmla="*/ 5 w 58"/>
                <a:gd name="T1" fmla="*/ 16 h 16"/>
                <a:gd name="T2" fmla="*/ 5 w 58"/>
                <a:gd name="T3" fmla="*/ 16 h 16"/>
                <a:gd name="T4" fmla="*/ 30 w 58"/>
                <a:gd name="T5" fmla="*/ 12 h 16"/>
                <a:gd name="T6" fmla="*/ 55 w 58"/>
                <a:gd name="T7" fmla="*/ 7 h 16"/>
                <a:gd name="T8" fmla="*/ 55 w 58"/>
                <a:gd name="T9" fmla="*/ 7 h 16"/>
                <a:gd name="T10" fmla="*/ 56 w 58"/>
                <a:gd name="T11" fmla="*/ 5 h 16"/>
                <a:gd name="T12" fmla="*/ 58 w 58"/>
                <a:gd name="T13" fmla="*/ 2 h 16"/>
                <a:gd name="T14" fmla="*/ 58 w 58"/>
                <a:gd name="T15" fmla="*/ 2 h 16"/>
                <a:gd name="T16" fmla="*/ 56 w 58"/>
                <a:gd name="T17" fmla="*/ 0 h 16"/>
                <a:gd name="T18" fmla="*/ 53 w 58"/>
                <a:gd name="T19" fmla="*/ 0 h 16"/>
                <a:gd name="T20" fmla="*/ 53 w 58"/>
                <a:gd name="T21" fmla="*/ 0 h 16"/>
                <a:gd name="T22" fmla="*/ 28 w 58"/>
                <a:gd name="T23" fmla="*/ 5 h 16"/>
                <a:gd name="T24" fmla="*/ 3 w 58"/>
                <a:gd name="T25" fmla="*/ 10 h 16"/>
                <a:gd name="T26" fmla="*/ 3 w 58"/>
                <a:gd name="T27" fmla="*/ 10 h 16"/>
                <a:gd name="T28" fmla="*/ 2 w 58"/>
                <a:gd name="T29" fmla="*/ 12 h 16"/>
                <a:gd name="T30" fmla="*/ 0 w 58"/>
                <a:gd name="T31" fmla="*/ 13 h 16"/>
                <a:gd name="T32" fmla="*/ 0 w 58"/>
                <a:gd name="T33" fmla="*/ 13 h 16"/>
                <a:gd name="T34" fmla="*/ 2 w 58"/>
                <a:gd name="T35" fmla="*/ 16 h 16"/>
                <a:gd name="T36" fmla="*/ 5 w 58"/>
                <a:gd name="T37" fmla="*/ 16 h 16"/>
                <a:gd name="T38" fmla="*/ 5 w 58"/>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16">
                  <a:moveTo>
                    <a:pt x="5" y="16"/>
                  </a:moveTo>
                  <a:lnTo>
                    <a:pt x="5" y="16"/>
                  </a:lnTo>
                  <a:lnTo>
                    <a:pt x="30" y="12"/>
                  </a:lnTo>
                  <a:lnTo>
                    <a:pt x="55" y="7"/>
                  </a:lnTo>
                  <a:lnTo>
                    <a:pt x="55" y="7"/>
                  </a:lnTo>
                  <a:lnTo>
                    <a:pt x="56" y="5"/>
                  </a:lnTo>
                  <a:lnTo>
                    <a:pt x="58" y="2"/>
                  </a:lnTo>
                  <a:lnTo>
                    <a:pt x="58" y="2"/>
                  </a:lnTo>
                  <a:lnTo>
                    <a:pt x="56" y="0"/>
                  </a:lnTo>
                  <a:lnTo>
                    <a:pt x="53" y="0"/>
                  </a:lnTo>
                  <a:lnTo>
                    <a:pt x="53" y="0"/>
                  </a:lnTo>
                  <a:lnTo>
                    <a:pt x="28" y="5"/>
                  </a:lnTo>
                  <a:lnTo>
                    <a:pt x="3" y="10"/>
                  </a:lnTo>
                  <a:lnTo>
                    <a:pt x="3" y="10"/>
                  </a:lnTo>
                  <a:lnTo>
                    <a:pt x="2" y="12"/>
                  </a:lnTo>
                  <a:lnTo>
                    <a:pt x="0" y="13"/>
                  </a:lnTo>
                  <a:lnTo>
                    <a:pt x="0" y="13"/>
                  </a:lnTo>
                  <a:lnTo>
                    <a:pt x="2" y="16"/>
                  </a:lnTo>
                  <a:lnTo>
                    <a:pt x="5" y="16"/>
                  </a:lnTo>
                  <a:lnTo>
                    <a:pt x="5"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5" name="Freeform 55"/>
            <p:cNvSpPr>
              <a:spLocks/>
            </p:cNvSpPr>
            <p:nvPr/>
          </p:nvSpPr>
          <p:spPr bwMode="auto">
            <a:xfrm>
              <a:off x="1895" y="2577"/>
              <a:ext cx="207" cy="13"/>
            </a:xfrm>
            <a:custGeom>
              <a:avLst/>
              <a:gdLst>
                <a:gd name="T0" fmla="*/ 2 w 207"/>
                <a:gd name="T1" fmla="*/ 6 h 13"/>
                <a:gd name="T2" fmla="*/ 2 w 207"/>
                <a:gd name="T3" fmla="*/ 6 h 13"/>
                <a:gd name="T4" fmla="*/ 58 w 207"/>
                <a:gd name="T5" fmla="*/ 11 h 13"/>
                <a:gd name="T6" fmla="*/ 90 w 207"/>
                <a:gd name="T7" fmla="*/ 13 h 13"/>
                <a:gd name="T8" fmla="*/ 124 w 207"/>
                <a:gd name="T9" fmla="*/ 13 h 13"/>
                <a:gd name="T10" fmla="*/ 124 w 207"/>
                <a:gd name="T11" fmla="*/ 13 h 13"/>
                <a:gd name="T12" fmla="*/ 162 w 207"/>
                <a:gd name="T13" fmla="*/ 13 h 13"/>
                <a:gd name="T14" fmla="*/ 204 w 207"/>
                <a:gd name="T15" fmla="*/ 10 h 13"/>
                <a:gd name="T16" fmla="*/ 204 w 207"/>
                <a:gd name="T17" fmla="*/ 10 h 13"/>
                <a:gd name="T18" fmla="*/ 205 w 207"/>
                <a:gd name="T19" fmla="*/ 8 h 13"/>
                <a:gd name="T20" fmla="*/ 207 w 207"/>
                <a:gd name="T21" fmla="*/ 6 h 13"/>
                <a:gd name="T22" fmla="*/ 207 w 207"/>
                <a:gd name="T23" fmla="*/ 6 h 13"/>
                <a:gd name="T24" fmla="*/ 205 w 207"/>
                <a:gd name="T25" fmla="*/ 5 h 13"/>
                <a:gd name="T26" fmla="*/ 202 w 207"/>
                <a:gd name="T27" fmla="*/ 3 h 13"/>
                <a:gd name="T28" fmla="*/ 202 w 207"/>
                <a:gd name="T29" fmla="*/ 3 h 13"/>
                <a:gd name="T30" fmla="*/ 162 w 207"/>
                <a:gd name="T31" fmla="*/ 6 h 13"/>
                <a:gd name="T32" fmla="*/ 124 w 207"/>
                <a:gd name="T33" fmla="*/ 6 h 13"/>
                <a:gd name="T34" fmla="*/ 124 w 207"/>
                <a:gd name="T35" fmla="*/ 6 h 13"/>
                <a:gd name="T36" fmla="*/ 90 w 207"/>
                <a:gd name="T37" fmla="*/ 6 h 13"/>
                <a:gd name="T38" fmla="*/ 58 w 207"/>
                <a:gd name="T39" fmla="*/ 5 h 13"/>
                <a:gd name="T40" fmla="*/ 4 w 207"/>
                <a:gd name="T41" fmla="*/ 0 h 13"/>
                <a:gd name="T42" fmla="*/ 4 w 207"/>
                <a:gd name="T43" fmla="*/ 0 h 13"/>
                <a:gd name="T44" fmla="*/ 0 w 207"/>
                <a:gd name="T45" fmla="*/ 0 h 13"/>
                <a:gd name="T46" fmla="*/ 0 w 207"/>
                <a:gd name="T47" fmla="*/ 3 h 13"/>
                <a:gd name="T48" fmla="*/ 0 w 207"/>
                <a:gd name="T49" fmla="*/ 3 h 13"/>
                <a:gd name="T50" fmla="*/ 0 w 207"/>
                <a:gd name="T51" fmla="*/ 5 h 13"/>
                <a:gd name="T52" fmla="*/ 2 w 207"/>
                <a:gd name="T53" fmla="*/ 6 h 13"/>
                <a:gd name="T54" fmla="*/ 2 w 207"/>
                <a:gd name="T55"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13">
                  <a:moveTo>
                    <a:pt x="2" y="6"/>
                  </a:moveTo>
                  <a:lnTo>
                    <a:pt x="2" y="6"/>
                  </a:lnTo>
                  <a:lnTo>
                    <a:pt x="58" y="11"/>
                  </a:lnTo>
                  <a:lnTo>
                    <a:pt x="90" y="13"/>
                  </a:lnTo>
                  <a:lnTo>
                    <a:pt x="124" y="13"/>
                  </a:lnTo>
                  <a:lnTo>
                    <a:pt x="124" y="13"/>
                  </a:lnTo>
                  <a:lnTo>
                    <a:pt x="162" y="13"/>
                  </a:lnTo>
                  <a:lnTo>
                    <a:pt x="204" y="10"/>
                  </a:lnTo>
                  <a:lnTo>
                    <a:pt x="204" y="10"/>
                  </a:lnTo>
                  <a:lnTo>
                    <a:pt x="205" y="8"/>
                  </a:lnTo>
                  <a:lnTo>
                    <a:pt x="207" y="6"/>
                  </a:lnTo>
                  <a:lnTo>
                    <a:pt x="207" y="6"/>
                  </a:lnTo>
                  <a:lnTo>
                    <a:pt x="205" y="5"/>
                  </a:lnTo>
                  <a:lnTo>
                    <a:pt x="202" y="3"/>
                  </a:lnTo>
                  <a:lnTo>
                    <a:pt x="202" y="3"/>
                  </a:lnTo>
                  <a:lnTo>
                    <a:pt x="162" y="6"/>
                  </a:lnTo>
                  <a:lnTo>
                    <a:pt x="124" y="6"/>
                  </a:lnTo>
                  <a:lnTo>
                    <a:pt x="124" y="6"/>
                  </a:lnTo>
                  <a:lnTo>
                    <a:pt x="90" y="6"/>
                  </a:lnTo>
                  <a:lnTo>
                    <a:pt x="58" y="5"/>
                  </a:lnTo>
                  <a:lnTo>
                    <a:pt x="4" y="0"/>
                  </a:lnTo>
                  <a:lnTo>
                    <a:pt x="4" y="0"/>
                  </a:lnTo>
                  <a:lnTo>
                    <a:pt x="0" y="0"/>
                  </a:lnTo>
                  <a:lnTo>
                    <a:pt x="0" y="3"/>
                  </a:lnTo>
                  <a:lnTo>
                    <a:pt x="0" y="3"/>
                  </a:lnTo>
                  <a:lnTo>
                    <a:pt x="0" y="5"/>
                  </a:lnTo>
                  <a:lnTo>
                    <a:pt x="2" y="6"/>
                  </a:lnTo>
                  <a:lnTo>
                    <a:pt x="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6" name="Freeform 56"/>
            <p:cNvSpPr>
              <a:spLocks/>
            </p:cNvSpPr>
            <p:nvPr/>
          </p:nvSpPr>
          <p:spPr bwMode="auto">
            <a:xfrm>
              <a:off x="1824" y="2565"/>
              <a:ext cx="56" cy="15"/>
            </a:xfrm>
            <a:custGeom>
              <a:avLst/>
              <a:gdLst>
                <a:gd name="T0" fmla="*/ 2 w 56"/>
                <a:gd name="T1" fmla="*/ 7 h 15"/>
                <a:gd name="T2" fmla="*/ 2 w 56"/>
                <a:gd name="T3" fmla="*/ 7 h 15"/>
                <a:gd name="T4" fmla="*/ 17 w 56"/>
                <a:gd name="T5" fmla="*/ 9 h 15"/>
                <a:gd name="T6" fmla="*/ 53 w 56"/>
                <a:gd name="T7" fmla="*/ 15 h 15"/>
                <a:gd name="T8" fmla="*/ 53 w 56"/>
                <a:gd name="T9" fmla="*/ 15 h 15"/>
                <a:gd name="T10" fmla="*/ 56 w 56"/>
                <a:gd name="T11" fmla="*/ 15 h 15"/>
                <a:gd name="T12" fmla="*/ 56 w 56"/>
                <a:gd name="T13" fmla="*/ 12 h 15"/>
                <a:gd name="T14" fmla="*/ 56 w 56"/>
                <a:gd name="T15" fmla="*/ 12 h 15"/>
                <a:gd name="T16" fmla="*/ 56 w 56"/>
                <a:gd name="T17" fmla="*/ 10 h 15"/>
                <a:gd name="T18" fmla="*/ 55 w 56"/>
                <a:gd name="T19" fmla="*/ 9 h 15"/>
                <a:gd name="T20" fmla="*/ 55 w 56"/>
                <a:gd name="T21" fmla="*/ 9 h 15"/>
                <a:gd name="T22" fmla="*/ 17 w 56"/>
                <a:gd name="T23" fmla="*/ 2 h 15"/>
                <a:gd name="T24" fmla="*/ 17 w 56"/>
                <a:gd name="T25" fmla="*/ 2 h 15"/>
                <a:gd name="T26" fmla="*/ 7 w 56"/>
                <a:gd name="T27" fmla="*/ 0 h 15"/>
                <a:gd name="T28" fmla="*/ 7 w 56"/>
                <a:gd name="T29" fmla="*/ 0 h 15"/>
                <a:gd name="T30" fmla="*/ 3 w 56"/>
                <a:gd name="T31" fmla="*/ 0 h 15"/>
                <a:gd name="T32" fmla="*/ 3 w 56"/>
                <a:gd name="T33" fmla="*/ 0 h 15"/>
                <a:gd name="T34" fmla="*/ 2 w 56"/>
                <a:gd name="T35" fmla="*/ 0 h 15"/>
                <a:gd name="T36" fmla="*/ 0 w 56"/>
                <a:gd name="T37" fmla="*/ 2 h 15"/>
                <a:gd name="T38" fmla="*/ 0 w 56"/>
                <a:gd name="T39" fmla="*/ 2 h 15"/>
                <a:gd name="T40" fmla="*/ 0 w 56"/>
                <a:gd name="T41" fmla="*/ 5 h 15"/>
                <a:gd name="T42" fmla="*/ 2 w 56"/>
                <a:gd name="T43" fmla="*/ 7 h 15"/>
                <a:gd name="T44" fmla="*/ 2 w 56"/>
                <a:gd name="T45"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15">
                  <a:moveTo>
                    <a:pt x="2" y="7"/>
                  </a:moveTo>
                  <a:lnTo>
                    <a:pt x="2" y="7"/>
                  </a:lnTo>
                  <a:lnTo>
                    <a:pt x="17" y="9"/>
                  </a:lnTo>
                  <a:lnTo>
                    <a:pt x="53" y="15"/>
                  </a:lnTo>
                  <a:lnTo>
                    <a:pt x="53" y="15"/>
                  </a:lnTo>
                  <a:lnTo>
                    <a:pt x="56" y="15"/>
                  </a:lnTo>
                  <a:lnTo>
                    <a:pt x="56" y="12"/>
                  </a:lnTo>
                  <a:lnTo>
                    <a:pt x="56" y="12"/>
                  </a:lnTo>
                  <a:lnTo>
                    <a:pt x="56" y="10"/>
                  </a:lnTo>
                  <a:lnTo>
                    <a:pt x="55" y="9"/>
                  </a:lnTo>
                  <a:lnTo>
                    <a:pt x="55" y="9"/>
                  </a:lnTo>
                  <a:lnTo>
                    <a:pt x="17" y="2"/>
                  </a:lnTo>
                  <a:lnTo>
                    <a:pt x="17" y="2"/>
                  </a:lnTo>
                  <a:lnTo>
                    <a:pt x="7" y="0"/>
                  </a:lnTo>
                  <a:lnTo>
                    <a:pt x="7" y="0"/>
                  </a:lnTo>
                  <a:lnTo>
                    <a:pt x="3" y="0"/>
                  </a:lnTo>
                  <a:lnTo>
                    <a:pt x="3" y="0"/>
                  </a:lnTo>
                  <a:lnTo>
                    <a:pt x="2" y="0"/>
                  </a:lnTo>
                  <a:lnTo>
                    <a:pt x="0" y="2"/>
                  </a:lnTo>
                  <a:lnTo>
                    <a:pt x="0" y="2"/>
                  </a:lnTo>
                  <a:lnTo>
                    <a:pt x="0" y="5"/>
                  </a:lnTo>
                  <a:lnTo>
                    <a:pt x="2" y="7"/>
                  </a:lnTo>
                  <a:lnTo>
                    <a:pt x="2"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7" name="Freeform 57"/>
            <p:cNvSpPr>
              <a:spLocks/>
            </p:cNvSpPr>
            <p:nvPr/>
          </p:nvSpPr>
          <p:spPr bwMode="auto">
            <a:xfrm>
              <a:off x="1927" y="1195"/>
              <a:ext cx="132" cy="219"/>
            </a:xfrm>
            <a:custGeom>
              <a:avLst/>
              <a:gdLst>
                <a:gd name="T0" fmla="*/ 0 w 132"/>
                <a:gd name="T1" fmla="*/ 219 h 219"/>
                <a:gd name="T2" fmla="*/ 0 w 132"/>
                <a:gd name="T3" fmla="*/ 219 h 219"/>
                <a:gd name="T4" fmla="*/ 28 w 132"/>
                <a:gd name="T5" fmla="*/ 197 h 219"/>
                <a:gd name="T6" fmla="*/ 54 w 132"/>
                <a:gd name="T7" fmla="*/ 174 h 219"/>
                <a:gd name="T8" fmla="*/ 81 w 132"/>
                <a:gd name="T9" fmla="*/ 151 h 219"/>
                <a:gd name="T10" fmla="*/ 105 w 132"/>
                <a:gd name="T11" fmla="*/ 126 h 219"/>
                <a:gd name="T12" fmla="*/ 105 w 132"/>
                <a:gd name="T13" fmla="*/ 126 h 219"/>
                <a:gd name="T14" fmla="*/ 112 w 132"/>
                <a:gd name="T15" fmla="*/ 118 h 219"/>
                <a:gd name="T16" fmla="*/ 119 w 132"/>
                <a:gd name="T17" fmla="*/ 108 h 219"/>
                <a:gd name="T18" fmla="*/ 124 w 132"/>
                <a:gd name="T19" fmla="*/ 96 h 219"/>
                <a:gd name="T20" fmla="*/ 127 w 132"/>
                <a:gd name="T21" fmla="*/ 86 h 219"/>
                <a:gd name="T22" fmla="*/ 130 w 132"/>
                <a:gd name="T23" fmla="*/ 65 h 219"/>
                <a:gd name="T24" fmla="*/ 132 w 132"/>
                <a:gd name="T25" fmla="*/ 45 h 219"/>
                <a:gd name="T26" fmla="*/ 130 w 132"/>
                <a:gd name="T27" fmla="*/ 29 h 219"/>
                <a:gd name="T28" fmla="*/ 129 w 132"/>
                <a:gd name="T29" fmla="*/ 14 h 219"/>
                <a:gd name="T30" fmla="*/ 125 w 132"/>
                <a:gd name="T31" fmla="*/ 0 h 219"/>
                <a:gd name="T32" fmla="*/ 125 w 132"/>
                <a:gd name="T33" fmla="*/ 0 h 219"/>
                <a:gd name="T34" fmla="*/ 104 w 132"/>
                <a:gd name="T35" fmla="*/ 20 h 219"/>
                <a:gd name="T36" fmla="*/ 48 w 132"/>
                <a:gd name="T37" fmla="*/ 75 h 219"/>
                <a:gd name="T38" fmla="*/ 48 w 132"/>
                <a:gd name="T39" fmla="*/ 75 h 219"/>
                <a:gd name="T40" fmla="*/ 31 w 132"/>
                <a:gd name="T41" fmla="*/ 93 h 219"/>
                <a:gd name="T42" fmla="*/ 19 w 132"/>
                <a:gd name="T43" fmla="*/ 108 h 219"/>
                <a:gd name="T44" fmla="*/ 11 w 132"/>
                <a:gd name="T45" fmla="*/ 121 h 219"/>
                <a:gd name="T46" fmla="*/ 6 w 132"/>
                <a:gd name="T47" fmla="*/ 134 h 219"/>
                <a:gd name="T48" fmla="*/ 3 w 132"/>
                <a:gd name="T49" fmla="*/ 143 h 219"/>
                <a:gd name="T50" fmla="*/ 1 w 132"/>
                <a:gd name="T51" fmla="*/ 151 h 219"/>
                <a:gd name="T52" fmla="*/ 0 w 132"/>
                <a:gd name="T53" fmla="*/ 156 h 219"/>
                <a:gd name="T54" fmla="*/ 0 w 132"/>
                <a:gd name="T55"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2" h="219">
                  <a:moveTo>
                    <a:pt x="0" y="219"/>
                  </a:moveTo>
                  <a:lnTo>
                    <a:pt x="0" y="219"/>
                  </a:lnTo>
                  <a:lnTo>
                    <a:pt x="28" y="197"/>
                  </a:lnTo>
                  <a:lnTo>
                    <a:pt x="54" y="174"/>
                  </a:lnTo>
                  <a:lnTo>
                    <a:pt x="81" y="151"/>
                  </a:lnTo>
                  <a:lnTo>
                    <a:pt x="105" y="126"/>
                  </a:lnTo>
                  <a:lnTo>
                    <a:pt x="105" y="126"/>
                  </a:lnTo>
                  <a:lnTo>
                    <a:pt x="112" y="118"/>
                  </a:lnTo>
                  <a:lnTo>
                    <a:pt x="119" y="108"/>
                  </a:lnTo>
                  <a:lnTo>
                    <a:pt x="124" y="96"/>
                  </a:lnTo>
                  <a:lnTo>
                    <a:pt x="127" y="86"/>
                  </a:lnTo>
                  <a:lnTo>
                    <a:pt x="130" y="65"/>
                  </a:lnTo>
                  <a:lnTo>
                    <a:pt x="132" y="45"/>
                  </a:lnTo>
                  <a:lnTo>
                    <a:pt x="130" y="29"/>
                  </a:lnTo>
                  <a:lnTo>
                    <a:pt x="129" y="14"/>
                  </a:lnTo>
                  <a:lnTo>
                    <a:pt x="125" y="0"/>
                  </a:lnTo>
                  <a:lnTo>
                    <a:pt x="125" y="0"/>
                  </a:lnTo>
                  <a:lnTo>
                    <a:pt x="104" y="20"/>
                  </a:lnTo>
                  <a:lnTo>
                    <a:pt x="48" y="75"/>
                  </a:lnTo>
                  <a:lnTo>
                    <a:pt x="48" y="75"/>
                  </a:lnTo>
                  <a:lnTo>
                    <a:pt x="31" y="93"/>
                  </a:lnTo>
                  <a:lnTo>
                    <a:pt x="19" y="108"/>
                  </a:lnTo>
                  <a:lnTo>
                    <a:pt x="11" y="121"/>
                  </a:lnTo>
                  <a:lnTo>
                    <a:pt x="6" y="134"/>
                  </a:lnTo>
                  <a:lnTo>
                    <a:pt x="3" y="143"/>
                  </a:lnTo>
                  <a:lnTo>
                    <a:pt x="1" y="151"/>
                  </a:lnTo>
                  <a:lnTo>
                    <a:pt x="0" y="156"/>
                  </a:lnTo>
                  <a:lnTo>
                    <a:pt x="0" y="219"/>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8" name="Freeform 58"/>
            <p:cNvSpPr>
              <a:spLocks/>
            </p:cNvSpPr>
            <p:nvPr/>
          </p:nvSpPr>
          <p:spPr bwMode="auto">
            <a:xfrm>
              <a:off x="1927" y="1195"/>
              <a:ext cx="132" cy="219"/>
            </a:xfrm>
            <a:custGeom>
              <a:avLst/>
              <a:gdLst>
                <a:gd name="T0" fmla="*/ 0 w 132"/>
                <a:gd name="T1" fmla="*/ 219 h 219"/>
                <a:gd name="T2" fmla="*/ 0 w 132"/>
                <a:gd name="T3" fmla="*/ 219 h 219"/>
                <a:gd name="T4" fmla="*/ 28 w 132"/>
                <a:gd name="T5" fmla="*/ 197 h 219"/>
                <a:gd name="T6" fmla="*/ 54 w 132"/>
                <a:gd name="T7" fmla="*/ 174 h 219"/>
                <a:gd name="T8" fmla="*/ 81 w 132"/>
                <a:gd name="T9" fmla="*/ 151 h 219"/>
                <a:gd name="T10" fmla="*/ 105 w 132"/>
                <a:gd name="T11" fmla="*/ 126 h 219"/>
                <a:gd name="T12" fmla="*/ 105 w 132"/>
                <a:gd name="T13" fmla="*/ 126 h 219"/>
                <a:gd name="T14" fmla="*/ 112 w 132"/>
                <a:gd name="T15" fmla="*/ 118 h 219"/>
                <a:gd name="T16" fmla="*/ 119 w 132"/>
                <a:gd name="T17" fmla="*/ 108 h 219"/>
                <a:gd name="T18" fmla="*/ 124 w 132"/>
                <a:gd name="T19" fmla="*/ 96 h 219"/>
                <a:gd name="T20" fmla="*/ 127 w 132"/>
                <a:gd name="T21" fmla="*/ 86 h 219"/>
                <a:gd name="T22" fmla="*/ 130 w 132"/>
                <a:gd name="T23" fmla="*/ 65 h 219"/>
                <a:gd name="T24" fmla="*/ 132 w 132"/>
                <a:gd name="T25" fmla="*/ 45 h 219"/>
                <a:gd name="T26" fmla="*/ 130 w 132"/>
                <a:gd name="T27" fmla="*/ 29 h 219"/>
                <a:gd name="T28" fmla="*/ 129 w 132"/>
                <a:gd name="T29" fmla="*/ 14 h 219"/>
                <a:gd name="T30" fmla="*/ 125 w 132"/>
                <a:gd name="T31" fmla="*/ 0 h 219"/>
                <a:gd name="T32" fmla="*/ 125 w 132"/>
                <a:gd name="T33" fmla="*/ 0 h 219"/>
                <a:gd name="T34" fmla="*/ 104 w 132"/>
                <a:gd name="T35" fmla="*/ 20 h 219"/>
                <a:gd name="T36" fmla="*/ 48 w 132"/>
                <a:gd name="T37" fmla="*/ 75 h 219"/>
                <a:gd name="T38" fmla="*/ 48 w 132"/>
                <a:gd name="T39" fmla="*/ 75 h 219"/>
                <a:gd name="T40" fmla="*/ 31 w 132"/>
                <a:gd name="T41" fmla="*/ 93 h 219"/>
                <a:gd name="T42" fmla="*/ 19 w 132"/>
                <a:gd name="T43" fmla="*/ 108 h 219"/>
                <a:gd name="T44" fmla="*/ 11 w 132"/>
                <a:gd name="T45" fmla="*/ 121 h 219"/>
                <a:gd name="T46" fmla="*/ 6 w 132"/>
                <a:gd name="T47" fmla="*/ 134 h 219"/>
                <a:gd name="T48" fmla="*/ 3 w 132"/>
                <a:gd name="T49" fmla="*/ 143 h 219"/>
                <a:gd name="T50" fmla="*/ 1 w 132"/>
                <a:gd name="T51" fmla="*/ 151 h 219"/>
                <a:gd name="T52" fmla="*/ 0 w 132"/>
                <a:gd name="T53" fmla="*/ 156 h 219"/>
                <a:gd name="T54" fmla="*/ 0 w 132"/>
                <a:gd name="T55"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2" h="219">
                  <a:moveTo>
                    <a:pt x="0" y="219"/>
                  </a:moveTo>
                  <a:lnTo>
                    <a:pt x="0" y="219"/>
                  </a:lnTo>
                  <a:lnTo>
                    <a:pt x="28" y="197"/>
                  </a:lnTo>
                  <a:lnTo>
                    <a:pt x="54" y="174"/>
                  </a:lnTo>
                  <a:lnTo>
                    <a:pt x="81" y="151"/>
                  </a:lnTo>
                  <a:lnTo>
                    <a:pt x="105" y="126"/>
                  </a:lnTo>
                  <a:lnTo>
                    <a:pt x="105" y="126"/>
                  </a:lnTo>
                  <a:lnTo>
                    <a:pt x="112" y="118"/>
                  </a:lnTo>
                  <a:lnTo>
                    <a:pt x="119" y="108"/>
                  </a:lnTo>
                  <a:lnTo>
                    <a:pt x="124" y="96"/>
                  </a:lnTo>
                  <a:lnTo>
                    <a:pt x="127" y="86"/>
                  </a:lnTo>
                  <a:lnTo>
                    <a:pt x="130" y="65"/>
                  </a:lnTo>
                  <a:lnTo>
                    <a:pt x="132" y="45"/>
                  </a:lnTo>
                  <a:lnTo>
                    <a:pt x="130" y="29"/>
                  </a:lnTo>
                  <a:lnTo>
                    <a:pt x="129" y="14"/>
                  </a:lnTo>
                  <a:lnTo>
                    <a:pt x="125" y="0"/>
                  </a:lnTo>
                  <a:lnTo>
                    <a:pt x="125" y="0"/>
                  </a:lnTo>
                  <a:lnTo>
                    <a:pt x="104" y="20"/>
                  </a:lnTo>
                  <a:lnTo>
                    <a:pt x="48" y="75"/>
                  </a:lnTo>
                  <a:lnTo>
                    <a:pt x="48" y="75"/>
                  </a:lnTo>
                  <a:lnTo>
                    <a:pt x="31" y="93"/>
                  </a:lnTo>
                  <a:lnTo>
                    <a:pt x="19" y="108"/>
                  </a:lnTo>
                  <a:lnTo>
                    <a:pt x="11" y="121"/>
                  </a:lnTo>
                  <a:lnTo>
                    <a:pt x="6" y="134"/>
                  </a:lnTo>
                  <a:lnTo>
                    <a:pt x="3" y="143"/>
                  </a:lnTo>
                  <a:lnTo>
                    <a:pt x="1" y="151"/>
                  </a:lnTo>
                  <a:lnTo>
                    <a:pt x="0" y="156"/>
                  </a:lnTo>
                  <a:lnTo>
                    <a:pt x="0" y="2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9" name="Freeform 59"/>
            <p:cNvSpPr>
              <a:spLocks/>
            </p:cNvSpPr>
            <p:nvPr/>
          </p:nvSpPr>
          <p:spPr bwMode="auto">
            <a:xfrm>
              <a:off x="1996" y="1407"/>
              <a:ext cx="131" cy="217"/>
            </a:xfrm>
            <a:custGeom>
              <a:avLst/>
              <a:gdLst>
                <a:gd name="T0" fmla="*/ 0 w 131"/>
                <a:gd name="T1" fmla="*/ 217 h 217"/>
                <a:gd name="T2" fmla="*/ 0 w 131"/>
                <a:gd name="T3" fmla="*/ 217 h 217"/>
                <a:gd name="T4" fmla="*/ 28 w 131"/>
                <a:gd name="T5" fmla="*/ 195 h 217"/>
                <a:gd name="T6" fmla="*/ 55 w 131"/>
                <a:gd name="T7" fmla="*/ 174 h 217"/>
                <a:gd name="T8" fmla="*/ 79 w 131"/>
                <a:gd name="T9" fmla="*/ 151 h 217"/>
                <a:gd name="T10" fmla="*/ 104 w 131"/>
                <a:gd name="T11" fmla="*/ 126 h 217"/>
                <a:gd name="T12" fmla="*/ 104 w 131"/>
                <a:gd name="T13" fmla="*/ 126 h 217"/>
                <a:gd name="T14" fmla="*/ 113 w 131"/>
                <a:gd name="T15" fmla="*/ 116 h 217"/>
                <a:gd name="T16" fmla="*/ 118 w 131"/>
                <a:gd name="T17" fmla="*/ 106 h 217"/>
                <a:gd name="T18" fmla="*/ 122 w 131"/>
                <a:gd name="T19" fmla="*/ 96 h 217"/>
                <a:gd name="T20" fmla="*/ 126 w 131"/>
                <a:gd name="T21" fmla="*/ 86 h 217"/>
                <a:gd name="T22" fmla="*/ 131 w 131"/>
                <a:gd name="T23" fmla="*/ 65 h 217"/>
                <a:gd name="T24" fmla="*/ 131 w 131"/>
                <a:gd name="T25" fmla="*/ 45 h 217"/>
                <a:gd name="T26" fmla="*/ 131 w 131"/>
                <a:gd name="T27" fmla="*/ 28 h 217"/>
                <a:gd name="T28" fmla="*/ 127 w 131"/>
                <a:gd name="T29" fmla="*/ 13 h 217"/>
                <a:gd name="T30" fmla="*/ 126 w 131"/>
                <a:gd name="T31" fmla="*/ 0 h 217"/>
                <a:gd name="T32" fmla="*/ 126 w 131"/>
                <a:gd name="T33" fmla="*/ 0 h 217"/>
                <a:gd name="T34" fmla="*/ 104 w 131"/>
                <a:gd name="T35" fmla="*/ 20 h 217"/>
                <a:gd name="T36" fmla="*/ 46 w 131"/>
                <a:gd name="T37" fmla="*/ 75 h 217"/>
                <a:gd name="T38" fmla="*/ 46 w 131"/>
                <a:gd name="T39" fmla="*/ 75 h 217"/>
                <a:gd name="T40" fmla="*/ 32 w 131"/>
                <a:gd name="T41" fmla="*/ 93 h 217"/>
                <a:gd name="T42" fmla="*/ 20 w 131"/>
                <a:gd name="T43" fmla="*/ 108 h 217"/>
                <a:gd name="T44" fmla="*/ 12 w 131"/>
                <a:gd name="T45" fmla="*/ 121 h 217"/>
                <a:gd name="T46" fmla="*/ 5 w 131"/>
                <a:gd name="T47" fmla="*/ 134 h 217"/>
                <a:gd name="T48" fmla="*/ 2 w 131"/>
                <a:gd name="T49" fmla="*/ 142 h 217"/>
                <a:gd name="T50" fmla="*/ 0 w 131"/>
                <a:gd name="T51" fmla="*/ 151 h 217"/>
                <a:gd name="T52" fmla="*/ 0 w 131"/>
                <a:gd name="T53" fmla="*/ 156 h 217"/>
                <a:gd name="T54" fmla="*/ 0 w 131"/>
                <a:gd name="T55"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1" h="217">
                  <a:moveTo>
                    <a:pt x="0" y="217"/>
                  </a:moveTo>
                  <a:lnTo>
                    <a:pt x="0" y="217"/>
                  </a:lnTo>
                  <a:lnTo>
                    <a:pt x="28" y="195"/>
                  </a:lnTo>
                  <a:lnTo>
                    <a:pt x="55" y="174"/>
                  </a:lnTo>
                  <a:lnTo>
                    <a:pt x="79" y="151"/>
                  </a:lnTo>
                  <a:lnTo>
                    <a:pt x="104" y="126"/>
                  </a:lnTo>
                  <a:lnTo>
                    <a:pt x="104" y="126"/>
                  </a:lnTo>
                  <a:lnTo>
                    <a:pt x="113" y="116"/>
                  </a:lnTo>
                  <a:lnTo>
                    <a:pt x="118" y="106"/>
                  </a:lnTo>
                  <a:lnTo>
                    <a:pt x="122" y="96"/>
                  </a:lnTo>
                  <a:lnTo>
                    <a:pt x="126" y="86"/>
                  </a:lnTo>
                  <a:lnTo>
                    <a:pt x="131" y="65"/>
                  </a:lnTo>
                  <a:lnTo>
                    <a:pt x="131" y="45"/>
                  </a:lnTo>
                  <a:lnTo>
                    <a:pt x="131" y="28"/>
                  </a:lnTo>
                  <a:lnTo>
                    <a:pt x="127" y="13"/>
                  </a:lnTo>
                  <a:lnTo>
                    <a:pt x="126" y="0"/>
                  </a:lnTo>
                  <a:lnTo>
                    <a:pt x="126" y="0"/>
                  </a:lnTo>
                  <a:lnTo>
                    <a:pt x="104" y="20"/>
                  </a:lnTo>
                  <a:lnTo>
                    <a:pt x="46" y="75"/>
                  </a:lnTo>
                  <a:lnTo>
                    <a:pt x="46" y="75"/>
                  </a:lnTo>
                  <a:lnTo>
                    <a:pt x="32" y="93"/>
                  </a:lnTo>
                  <a:lnTo>
                    <a:pt x="20" y="108"/>
                  </a:lnTo>
                  <a:lnTo>
                    <a:pt x="12" y="121"/>
                  </a:lnTo>
                  <a:lnTo>
                    <a:pt x="5" y="134"/>
                  </a:lnTo>
                  <a:lnTo>
                    <a:pt x="2" y="142"/>
                  </a:lnTo>
                  <a:lnTo>
                    <a:pt x="0" y="151"/>
                  </a:lnTo>
                  <a:lnTo>
                    <a:pt x="0" y="156"/>
                  </a:lnTo>
                  <a:lnTo>
                    <a:pt x="0" y="217"/>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0" name="Freeform 60"/>
            <p:cNvSpPr>
              <a:spLocks/>
            </p:cNvSpPr>
            <p:nvPr/>
          </p:nvSpPr>
          <p:spPr bwMode="auto">
            <a:xfrm>
              <a:off x="1996" y="1407"/>
              <a:ext cx="131" cy="217"/>
            </a:xfrm>
            <a:custGeom>
              <a:avLst/>
              <a:gdLst>
                <a:gd name="T0" fmla="*/ 0 w 131"/>
                <a:gd name="T1" fmla="*/ 217 h 217"/>
                <a:gd name="T2" fmla="*/ 0 w 131"/>
                <a:gd name="T3" fmla="*/ 217 h 217"/>
                <a:gd name="T4" fmla="*/ 28 w 131"/>
                <a:gd name="T5" fmla="*/ 195 h 217"/>
                <a:gd name="T6" fmla="*/ 55 w 131"/>
                <a:gd name="T7" fmla="*/ 174 h 217"/>
                <a:gd name="T8" fmla="*/ 79 w 131"/>
                <a:gd name="T9" fmla="*/ 151 h 217"/>
                <a:gd name="T10" fmla="*/ 104 w 131"/>
                <a:gd name="T11" fmla="*/ 126 h 217"/>
                <a:gd name="T12" fmla="*/ 104 w 131"/>
                <a:gd name="T13" fmla="*/ 126 h 217"/>
                <a:gd name="T14" fmla="*/ 113 w 131"/>
                <a:gd name="T15" fmla="*/ 116 h 217"/>
                <a:gd name="T16" fmla="*/ 118 w 131"/>
                <a:gd name="T17" fmla="*/ 106 h 217"/>
                <a:gd name="T18" fmla="*/ 122 w 131"/>
                <a:gd name="T19" fmla="*/ 96 h 217"/>
                <a:gd name="T20" fmla="*/ 126 w 131"/>
                <a:gd name="T21" fmla="*/ 86 h 217"/>
                <a:gd name="T22" fmla="*/ 131 w 131"/>
                <a:gd name="T23" fmla="*/ 65 h 217"/>
                <a:gd name="T24" fmla="*/ 131 w 131"/>
                <a:gd name="T25" fmla="*/ 45 h 217"/>
                <a:gd name="T26" fmla="*/ 131 w 131"/>
                <a:gd name="T27" fmla="*/ 28 h 217"/>
                <a:gd name="T28" fmla="*/ 127 w 131"/>
                <a:gd name="T29" fmla="*/ 13 h 217"/>
                <a:gd name="T30" fmla="*/ 126 w 131"/>
                <a:gd name="T31" fmla="*/ 0 h 217"/>
                <a:gd name="T32" fmla="*/ 126 w 131"/>
                <a:gd name="T33" fmla="*/ 0 h 217"/>
                <a:gd name="T34" fmla="*/ 104 w 131"/>
                <a:gd name="T35" fmla="*/ 20 h 217"/>
                <a:gd name="T36" fmla="*/ 46 w 131"/>
                <a:gd name="T37" fmla="*/ 75 h 217"/>
                <a:gd name="T38" fmla="*/ 46 w 131"/>
                <a:gd name="T39" fmla="*/ 75 h 217"/>
                <a:gd name="T40" fmla="*/ 32 w 131"/>
                <a:gd name="T41" fmla="*/ 93 h 217"/>
                <a:gd name="T42" fmla="*/ 20 w 131"/>
                <a:gd name="T43" fmla="*/ 108 h 217"/>
                <a:gd name="T44" fmla="*/ 12 w 131"/>
                <a:gd name="T45" fmla="*/ 121 h 217"/>
                <a:gd name="T46" fmla="*/ 5 w 131"/>
                <a:gd name="T47" fmla="*/ 134 h 217"/>
                <a:gd name="T48" fmla="*/ 2 w 131"/>
                <a:gd name="T49" fmla="*/ 142 h 217"/>
                <a:gd name="T50" fmla="*/ 0 w 131"/>
                <a:gd name="T51" fmla="*/ 151 h 217"/>
                <a:gd name="T52" fmla="*/ 0 w 131"/>
                <a:gd name="T53" fmla="*/ 156 h 217"/>
                <a:gd name="T54" fmla="*/ 0 w 131"/>
                <a:gd name="T55"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1" h="217">
                  <a:moveTo>
                    <a:pt x="0" y="217"/>
                  </a:moveTo>
                  <a:lnTo>
                    <a:pt x="0" y="217"/>
                  </a:lnTo>
                  <a:lnTo>
                    <a:pt x="28" y="195"/>
                  </a:lnTo>
                  <a:lnTo>
                    <a:pt x="55" y="174"/>
                  </a:lnTo>
                  <a:lnTo>
                    <a:pt x="79" y="151"/>
                  </a:lnTo>
                  <a:lnTo>
                    <a:pt x="104" y="126"/>
                  </a:lnTo>
                  <a:lnTo>
                    <a:pt x="104" y="126"/>
                  </a:lnTo>
                  <a:lnTo>
                    <a:pt x="113" y="116"/>
                  </a:lnTo>
                  <a:lnTo>
                    <a:pt x="118" y="106"/>
                  </a:lnTo>
                  <a:lnTo>
                    <a:pt x="122" y="96"/>
                  </a:lnTo>
                  <a:lnTo>
                    <a:pt x="126" y="86"/>
                  </a:lnTo>
                  <a:lnTo>
                    <a:pt x="131" y="65"/>
                  </a:lnTo>
                  <a:lnTo>
                    <a:pt x="131" y="45"/>
                  </a:lnTo>
                  <a:lnTo>
                    <a:pt x="131" y="28"/>
                  </a:lnTo>
                  <a:lnTo>
                    <a:pt x="127" y="13"/>
                  </a:lnTo>
                  <a:lnTo>
                    <a:pt x="126" y="0"/>
                  </a:lnTo>
                  <a:lnTo>
                    <a:pt x="126" y="0"/>
                  </a:lnTo>
                  <a:lnTo>
                    <a:pt x="104" y="20"/>
                  </a:lnTo>
                  <a:lnTo>
                    <a:pt x="46" y="75"/>
                  </a:lnTo>
                  <a:lnTo>
                    <a:pt x="46" y="75"/>
                  </a:lnTo>
                  <a:lnTo>
                    <a:pt x="32" y="93"/>
                  </a:lnTo>
                  <a:lnTo>
                    <a:pt x="20" y="108"/>
                  </a:lnTo>
                  <a:lnTo>
                    <a:pt x="12" y="121"/>
                  </a:lnTo>
                  <a:lnTo>
                    <a:pt x="5" y="134"/>
                  </a:lnTo>
                  <a:lnTo>
                    <a:pt x="2" y="142"/>
                  </a:lnTo>
                  <a:lnTo>
                    <a:pt x="0" y="151"/>
                  </a:lnTo>
                  <a:lnTo>
                    <a:pt x="0" y="156"/>
                  </a:lnTo>
                  <a:lnTo>
                    <a:pt x="0" y="2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1" name="Freeform 61"/>
            <p:cNvSpPr>
              <a:spLocks/>
            </p:cNvSpPr>
            <p:nvPr/>
          </p:nvSpPr>
          <p:spPr bwMode="auto">
            <a:xfrm>
              <a:off x="1786" y="1267"/>
              <a:ext cx="151" cy="203"/>
            </a:xfrm>
            <a:custGeom>
              <a:avLst/>
              <a:gdLst>
                <a:gd name="T0" fmla="*/ 151 w 151"/>
                <a:gd name="T1" fmla="*/ 203 h 203"/>
                <a:gd name="T2" fmla="*/ 151 w 151"/>
                <a:gd name="T3" fmla="*/ 203 h 203"/>
                <a:gd name="T4" fmla="*/ 121 w 151"/>
                <a:gd name="T5" fmla="*/ 185 h 203"/>
                <a:gd name="T6" fmla="*/ 91 w 151"/>
                <a:gd name="T7" fmla="*/ 165 h 203"/>
                <a:gd name="T8" fmla="*/ 63 w 151"/>
                <a:gd name="T9" fmla="*/ 145 h 203"/>
                <a:gd name="T10" fmla="*/ 36 w 151"/>
                <a:gd name="T11" fmla="*/ 124 h 203"/>
                <a:gd name="T12" fmla="*/ 36 w 151"/>
                <a:gd name="T13" fmla="*/ 124 h 203"/>
                <a:gd name="T14" fmla="*/ 28 w 151"/>
                <a:gd name="T15" fmla="*/ 114 h 203"/>
                <a:gd name="T16" fmla="*/ 20 w 151"/>
                <a:gd name="T17" fmla="*/ 105 h 203"/>
                <a:gd name="T18" fmla="*/ 15 w 151"/>
                <a:gd name="T19" fmla="*/ 96 h 203"/>
                <a:gd name="T20" fmla="*/ 10 w 151"/>
                <a:gd name="T21" fmla="*/ 86 h 203"/>
                <a:gd name="T22" fmla="*/ 3 w 151"/>
                <a:gd name="T23" fmla="*/ 66 h 203"/>
                <a:gd name="T24" fmla="*/ 2 w 151"/>
                <a:gd name="T25" fmla="*/ 46 h 203"/>
                <a:gd name="T26" fmla="*/ 0 w 151"/>
                <a:gd name="T27" fmla="*/ 28 h 203"/>
                <a:gd name="T28" fmla="*/ 2 w 151"/>
                <a:gd name="T29" fmla="*/ 13 h 203"/>
                <a:gd name="T30" fmla="*/ 3 w 151"/>
                <a:gd name="T31" fmla="*/ 0 h 203"/>
                <a:gd name="T32" fmla="*/ 3 w 151"/>
                <a:gd name="T33" fmla="*/ 0 h 203"/>
                <a:gd name="T34" fmla="*/ 27 w 151"/>
                <a:gd name="T35" fmla="*/ 18 h 203"/>
                <a:gd name="T36" fmla="*/ 88 w 151"/>
                <a:gd name="T37" fmla="*/ 66 h 203"/>
                <a:gd name="T38" fmla="*/ 88 w 151"/>
                <a:gd name="T39" fmla="*/ 66 h 203"/>
                <a:gd name="T40" fmla="*/ 106 w 151"/>
                <a:gd name="T41" fmla="*/ 82 h 203"/>
                <a:gd name="T42" fmla="*/ 119 w 151"/>
                <a:gd name="T43" fmla="*/ 96 h 203"/>
                <a:gd name="T44" fmla="*/ 129 w 151"/>
                <a:gd name="T45" fmla="*/ 109 h 203"/>
                <a:gd name="T46" fmla="*/ 136 w 151"/>
                <a:gd name="T47" fmla="*/ 120 h 203"/>
                <a:gd name="T48" fmla="*/ 141 w 151"/>
                <a:gd name="T49" fmla="*/ 130 h 203"/>
                <a:gd name="T50" fmla="*/ 142 w 151"/>
                <a:gd name="T51" fmla="*/ 137 h 203"/>
                <a:gd name="T52" fmla="*/ 144 w 151"/>
                <a:gd name="T53" fmla="*/ 142 h 203"/>
                <a:gd name="T54" fmla="*/ 151 w 151"/>
                <a:gd name="T55"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1" h="203">
                  <a:moveTo>
                    <a:pt x="151" y="203"/>
                  </a:moveTo>
                  <a:lnTo>
                    <a:pt x="151" y="203"/>
                  </a:lnTo>
                  <a:lnTo>
                    <a:pt x="121" y="185"/>
                  </a:lnTo>
                  <a:lnTo>
                    <a:pt x="91" y="165"/>
                  </a:lnTo>
                  <a:lnTo>
                    <a:pt x="63" y="145"/>
                  </a:lnTo>
                  <a:lnTo>
                    <a:pt x="36" y="124"/>
                  </a:lnTo>
                  <a:lnTo>
                    <a:pt x="36" y="124"/>
                  </a:lnTo>
                  <a:lnTo>
                    <a:pt x="28" y="114"/>
                  </a:lnTo>
                  <a:lnTo>
                    <a:pt x="20" y="105"/>
                  </a:lnTo>
                  <a:lnTo>
                    <a:pt x="15" y="96"/>
                  </a:lnTo>
                  <a:lnTo>
                    <a:pt x="10" y="86"/>
                  </a:lnTo>
                  <a:lnTo>
                    <a:pt x="3" y="66"/>
                  </a:lnTo>
                  <a:lnTo>
                    <a:pt x="2" y="46"/>
                  </a:lnTo>
                  <a:lnTo>
                    <a:pt x="0" y="28"/>
                  </a:lnTo>
                  <a:lnTo>
                    <a:pt x="2" y="13"/>
                  </a:lnTo>
                  <a:lnTo>
                    <a:pt x="3" y="0"/>
                  </a:lnTo>
                  <a:lnTo>
                    <a:pt x="3" y="0"/>
                  </a:lnTo>
                  <a:lnTo>
                    <a:pt x="27" y="18"/>
                  </a:lnTo>
                  <a:lnTo>
                    <a:pt x="88" y="66"/>
                  </a:lnTo>
                  <a:lnTo>
                    <a:pt x="88" y="66"/>
                  </a:lnTo>
                  <a:lnTo>
                    <a:pt x="106" y="82"/>
                  </a:lnTo>
                  <a:lnTo>
                    <a:pt x="119" y="96"/>
                  </a:lnTo>
                  <a:lnTo>
                    <a:pt x="129" y="109"/>
                  </a:lnTo>
                  <a:lnTo>
                    <a:pt x="136" y="120"/>
                  </a:lnTo>
                  <a:lnTo>
                    <a:pt x="141" y="130"/>
                  </a:lnTo>
                  <a:lnTo>
                    <a:pt x="142" y="137"/>
                  </a:lnTo>
                  <a:lnTo>
                    <a:pt x="144" y="142"/>
                  </a:lnTo>
                  <a:lnTo>
                    <a:pt x="151" y="203"/>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2" name="Freeform 62"/>
            <p:cNvSpPr>
              <a:spLocks/>
            </p:cNvSpPr>
            <p:nvPr/>
          </p:nvSpPr>
          <p:spPr bwMode="auto">
            <a:xfrm>
              <a:off x="1786" y="1267"/>
              <a:ext cx="151" cy="203"/>
            </a:xfrm>
            <a:custGeom>
              <a:avLst/>
              <a:gdLst>
                <a:gd name="T0" fmla="*/ 151 w 151"/>
                <a:gd name="T1" fmla="*/ 203 h 203"/>
                <a:gd name="T2" fmla="*/ 151 w 151"/>
                <a:gd name="T3" fmla="*/ 203 h 203"/>
                <a:gd name="T4" fmla="*/ 121 w 151"/>
                <a:gd name="T5" fmla="*/ 185 h 203"/>
                <a:gd name="T6" fmla="*/ 91 w 151"/>
                <a:gd name="T7" fmla="*/ 165 h 203"/>
                <a:gd name="T8" fmla="*/ 63 w 151"/>
                <a:gd name="T9" fmla="*/ 145 h 203"/>
                <a:gd name="T10" fmla="*/ 36 w 151"/>
                <a:gd name="T11" fmla="*/ 124 h 203"/>
                <a:gd name="T12" fmla="*/ 36 w 151"/>
                <a:gd name="T13" fmla="*/ 124 h 203"/>
                <a:gd name="T14" fmla="*/ 28 w 151"/>
                <a:gd name="T15" fmla="*/ 114 h 203"/>
                <a:gd name="T16" fmla="*/ 20 w 151"/>
                <a:gd name="T17" fmla="*/ 105 h 203"/>
                <a:gd name="T18" fmla="*/ 15 w 151"/>
                <a:gd name="T19" fmla="*/ 96 h 203"/>
                <a:gd name="T20" fmla="*/ 10 w 151"/>
                <a:gd name="T21" fmla="*/ 86 h 203"/>
                <a:gd name="T22" fmla="*/ 3 w 151"/>
                <a:gd name="T23" fmla="*/ 66 h 203"/>
                <a:gd name="T24" fmla="*/ 2 w 151"/>
                <a:gd name="T25" fmla="*/ 46 h 203"/>
                <a:gd name="T26" fmla="*/ 0 w 151"/>
                <a:gd name="T27" fmla="*/ 28 h 203"/>
                <a:gd name="T28" fmla="*/ 2 w 151"/>
                <a:gd name="T29" fmla="*/ 13 h 203"/>
                <a:gd name="T30" fmla="*/ 3 w 151"/>
                <a:gd name="T31" fmla="*/ 0 h 203"/>
                <a:gd name="T32" fmla="*/ 3 w 151"/>
                <a:gd name="T33" fmla="*/ 0 h 203"/>
                <a:gd name="T34" fmla="*/ 27 w 151"/>
                <a:gd name="T35" fmla="*/ 18 h 203"/>
                <a:gd name="T36" fmla="*/ 88 w 151"/>
                <a:gd name="T37" fmla="*/ 66 h 203"/>
                <a:gd name="T38" fmla="*/ 88 w 151"/>
                <a:gd name="T39" fmla="*/ 66 h 203"/>
                <a:gd name="T40" fmla="*/ 106 w 151"/>
                <a:gd name="T41" fmla="*/ 82 h 203"/>
                <a:gd name="T42" fmla="*/ 119 w 151"/>
                <a:gd name="T43" fmla="*/ 96 h 203"/>
                <a:gd name="T44" fmla="*/ 129 w 151"/>
                <a:gd name="T45" fmla="*/ 109 h 203"/>
                <a:gd name="T46" fmla="*/ 136 w 151"/>
                <a:gd name="T47" fmla="*/ 120 h 203"/>
                <a:gd name="T48" fmla="*/ 141 w 151"/>
                <a:gd name="T49" fmla="*/ 130 h 203"/>
                <a:gd name="T50" fmla="*/ 142 w 151"/>
                <a:gd name="T51" fmla="*/ 137 h 203"/>
                <a:gd name="T52" fmla="*/ 144 w 151"/>
                <a:gd name="T53" fmla="*/ 142 h 203"/>
                <a:gd name="T54" fmla="*/ 151 w 151"/>
                <a:gd name="T55"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1" h="203">
                  <a:moveTo>
                    <a:pt x="151" y="203"/>
                  </a:moveTo>
                  <a:lnTo>
                    <a:pt x="151" y="203"/>
                  </a:lnTo>
                  <a:lnTo>
                    <a:pt x="121" y="185"/>
                  </a:lnTo>
                  <a:lnTo>
                    <a:pt x="91" y="165"/>
                  </a:lnTo>
                  <a:lnTo>
                    <a:pt x="63" y="145"/>
                  </a:lnTo>
                  <a:lnTo>
                    <a:pt x="36" y="124"/>
                  </a:lnTo>
                  <a:lnTo>
                    <a:pt x="36" y="124"/>
                  </a:lnTo>
                  <a:lnTo>
                    <a:pt x="28" y="114"/>
                  </a:lnTo>
                  <a:lnTo>
                    <a:pt x="20" y="105"/>
                  </a:lnTo>
                  <a:lnTo>
                    <a:pt x="15" y="96"/>
                  </a:lnTo>
                  <a:lnTo>
                    <a:pt x="10" y="86"/>
                  </a:lnTo>
                  <a:lnTo>
                    <a:pt x="3" y="66"/>
                  </a:lnTo>
                  <a:lnTo>
                    <a:pt x="2" y="46"/>
                  </a:lnTo>
                  <a:lnTo>
                    <a:pt x="0" y="28"/>
                  </a:lnTo>
                  <a:lnTo>
                    <a:pt x="2" y="13"/>
                  </a:lnTo>
                  <a:lnTo>
                    <a:pt x="3" y="0"/>
                  </a:lnTo>
                  <a:lnTo>
                    <a:pt x="3" y="0"/>
                  </a:lnTo>
                  <a:lnTo>
                    <a:pt x="27" y="18"/>
                  </a:lnTo>
                  <a:lnTo>
                    <a:pt x="88" y="66"/>
                  </a:lnTo>
                  <a:lnTo>
                    <a:pt x="88" y="66"/>
                  </a:lnTo>
                  <a:lnTo>
                    <a:pt x="106" y="82"/>
                  </a:lnTo>
                  <a:lnTo>
                    <a:pt x="119" y="96"/>
                  </a:lnTo>
                  <a:lnTo>
                    <a:pt x="129" y="109"/>
                  </a:lnTo>
                  <a:lnTo>
                    <a:pt x="136" y="120"/>
                  </a:lnTo>
                  <a:lnTo>
                    <a:pt x="141" y="130"/>
                  </a:lnTo>
                  <a:lnTo>
                    <a:pt x="142" y="137"/>
                  </a:lnTo>
                  <a:lnTo>
                    <a:pt x="144" y="142"/>
                  </a:lnTo>
                  <a:lnTo>
                    <a:pt x="151" y="20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3" name="Freeform 63"/>
            <p:cNvSpPr>
              <a:spLocks/>
            </p:cNvSpPr>
            <p:nvPr/>
          </p:nvSpPr>
          <p:spPr bwMode="auto">
            <a:xfrm>
              <a:off x="1857" y="1533"/>
              <a:ext cx="169" cy="185"/>
            </a:xfrm>
            <a:custGeom>
              <a:avLst/>
              <a:gdLst>
                <a:gd name="T0" fmla="*/ 169 w 169"/>
                <a:gd name="T1" fmla="*/ 185 h 185"/>
                <a:gd name="T2" fmla="*/ 169 w 169"/>
                <a:gd name="T3" fmla="*/ 185 h 185"/>
                <a:gd name="T4" fmla="*/ 137 w 169"/>
                <a:gd name="T5" fmla="*/ 170 h 185"/>
                <a:gd name="T6" fmla="*/ 106 w 169"/>
                <a:gd name="T7" fmla="*/ 155 h 185"/>
                <a:gd name="T8" fmla="*/ 76 w 169"/>
                <a:gd name="T9" fmla="*/ 137 h 185"/>
                <a:gd name="T10" fmla="*/ 46 w 169"/>
                <a:gd name="T11" fmla="*/ 119 h 185"/>
                <a:gd name="T12" fmla="*/ 46 w 169"/>
                <a:gd name="T13" fmla="*/ 119 h 185"/>
                <a:gd name="T14" fmla="*/ 38 w 169"/>
                <a:gd name="T15" fmla="*/ 111 h 185"/>
                <a:gd name="T16" fmla="*/ 30 w 169"/>
                <a:gd name="T17" fmla="*/ 103 h 185"/>
                <a:gd name="T18" fmla="*/ 23 w 169"/>
                <a:gd name="T19" fmla="*/ 94 h 185"/>
                <a:gd name="T20" fmla="*/ 17 w 169"/>
                <a:gd name="T21" fmla="*/ 84 h 185"/>
                <a:gd name="T22" fmla="*/ 8 w 169"/>
                <a:gd name="T23" fmla="*/ 64 h 185"/>
                <a:gd name="T24" fmla="*/ 3 w 169"/>
                <a:gd name="T25" fmla="*/ 46 h 185"/>
                <a:gd name="T26" fmla="*/ 2 w 169"/>
                <a:gd name="T27" fmla="*/ 28 h 185"/>
                <a:gd name="T28" fmla="*/ 0 w 169"/>
                <a:gd name="T29" fmla="*/ 13 h 185"/>
                <a:gd name="T30" fmla="*/ 0 w 169"/>
                <a:gd name="T31" fmla="*/ 0 h 185"/>
                <a:gd name="T32" fmla="*/ 0 w 169"/>
                <a:gd name="T33" fmla="*/ 0 h 185"/>
                <a:gd name="T34" fmla="*/ 25 w 169"/>
                <a:gd name="T35" fmla="*/ 15 h 185"/>
                <a:gd name="T36" fmla="*/ 93 w 169"/>
                <a:gd name="T37" fmla="*/ 56 h 185"/>
                <a:gd name="T38" fmla="*/ 93 w 169"/>
                <a:gd name="T39" fmla="*/ 56 h 185"/>
                <a:gd name="T40" fmla="*/ 111 w 169"/>
                <a:gd name="T41" fmla="*/ 71 h 185"/>
                <a:gd name="T42" fmla="*/ 126 w 169"/>
                <a:gd name="T43" fmla="*/ 83 h 185"/>
                <a:gd name="T44" fmla="*/ 137 w 169"/>
                <a:gd name="T45" fmla="*/ 94 h 185"/>
                <a:gd name="T46" fmla="*/ 146 w 169"/>
                <a:gd name="T47" fmla="*/ 106 h 185"/>
                <a:gd name="T48" fmla="*/ 151 w 169"/>
                <a:gd name="T49" fmla="*/ 114 h 185"/>
                <a:gd name="T50" fmla="*/ 154 w 169"/>
                <a:gd name="T51" fmla="*/ 121 h 185"/>
                <a:gd name="T52" fmla="*/ 156 w 169"/>
                <a:gd name="T53" fmla="*/ 126 h 185"/>
                <a:gd name="T54" fmla="*/ 169 w 169"/>
                <a:gd name="T55"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 h="185">
                  <a:moveTo>
                    <a:pt x="169" y="185"/>
                  </a:moveTo>
                  <a:lnTo>
                    <a:pt x="169" y="185"/>
                  </a:lnTo>
                  <a:lnTo>
                    <a:pt x="137" y="170"/>
                  </a:lnTo>
                  <a:lnTo>
                    <a:pt x="106" y="155"/>
                  </a:lnTo>
                  <a:lnTo>
                    <a:pt x="76" y="137"/>
                  </a:lnTo>
                  <a:lnTo>
                    <a:pt x="46" y="119"/>
                  </a:lnTo>
                  <a:lnTo>
                    <a:pt x="46" y="119"/>
                  </a:lnTo>
                  <a:lnTo>
                    <a:pt x="38" y="111"/>
                  </a:lnTo>
                  <a:lnTo>
                    <a:pt x="30" y="103"/>
                  </a:lnTo>
                  <a:lnTo>
                    <a:pt x="23" y="94"/>
                  </a:lnTo>
                  <a:lnTo>
                    <a:pt x="17" y="84"/>
                  </a:lnTo>
                  <a:lnTo>
                    <a:pt x="8" y="64"/>
                  </a:lnTo>
                  <a:lnTo>
                    <a:pt x="3" y="46"/>
                  </a:lnTo>
                  <a:lnTo>
                    <a:pt x="2" y="28"/>
                  </a:lnTo>
                  <a:lnTo>
                    <a:pt x="0" y="13"/>
                  </a:lnTo>
                  <a:lnTo>
                    <a:pt x="0" y="0"/>
                  </a:lnTo>
                  <a:lnTo>
                    <a:pt x="0" y="0"/>
                  </a:lnTo>
                  <a:lnTo>
                    <a:pt x="25" y="15"/>
                  </a:lnTo>
                  <a:lnTo>
                    <a:pt x="93" y="56"/>
                  </a:lnTo>
                  <a:lnTo>
                    <a:pt x="93" y="56"/>
                  </a:lnTo>
                  <a:lnTo>
                    <a:pt x="111" y="71"/>
                  </a:lnTo>
                  <a:lnTo>
                    <a:pt x="126" y="83"/>
                  </a:lnTo>
                  <a:lnTo>
                    <a:pt x="137" y="94"/>
                  </a:lnTo>
                  <a:lnTo>
                    <a:pt x="146" y="106"/>
                  </a:lnTo>
                  <a:lnTo>
                    <a:pt x="151" y="114"/>
                  </a:lnTo>
                  <a:lnTo>
                    <a:pt x="154" y="121"/>
                  </a:lnTo>
                  <a:lnTo>
                    <a:pt x="156" y="126"/>
                  </a:lnTo>
                  <a:lnTo>
                    <a:pt x="169" y="185"/>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4" name="Freeform 64"/>
            <p:cNvSpPr>
              <a:spLocks/>
            </p:cNvSpPr>
            <p:nvPr/>
          </p:nvSpPr>
          <p:spPr bwMode="auto">
            <a:xfrm>
              <a:off x="1857" y="1533"/>
              <a:ext cx="169" cy="185"/>
            </a:xfrm>
            <a:custGeom>
              <a:avLst/>
              <a:gdLst>
                <a:gd name="T0" fmla="*/ 169 w 169"/>
                <a:gd name="T1" fmla="*/ 185 h 185"/>
                <a:gd name="T2" fmla="*/ 169 w 169"/>
                <a:gd name="T3" fmla="*/ 185 h 185"/>
                <a:gd name="T4" fmla="*/ 137 w 169"/>
                <a:gd name="T5" fmla="*/ 170 h 185"/>
                <a:gd name="T6" fmla="*/ 106 w 169"/>
                <a:gd name="T7" fmla="*/ 155 h 185"/>
                <a:gd name="T8" fmla="*/ 76 w 169"/>
                <a:gd name="T9" fmla="*/ 137 h 185"/>
                <a:gd name="T10" fmla="*/ 46 w 169"/>
                <a:gd name="T11" fmla="*/ 119 h 185"/>
                <a:gd name="T12" fmla="*/ 46 w 169"/>
                <a:gd name="T13" fmla="*/ 119 h 185"/>
                <a:gd name="T14" fmla="*/ 38 w 169"/>
                <a:gd name="T15" fmla="*/ 111 h 185"/>
                <a:gd name="T16" fmla="*/ 30 w 169"/>
                <a:gd name="T17" fmla="*/ 103 h 185"/>
                <a:gd name="T18" fmla="*/ 23 w 169"/>
                <a:gd name="T19" fmla="*/ 94 h 185"/>
                <a:gd name="T20" fmla="*/ 17 w 169"/>
                <a:gd name="T21" fmla="*/ 84 h 185"/>
                <a:gd name="T22" fmla="*/ 8 w 169"/>
                <a:gd name="T23" fmla="*/ 64 h 185"/>
                <a:gd name="T24" fmla="*/ 3 w 169"/>
                <a:gd name="T25" fmla="*/ 46 h 185"/>
                <a:gd name="T26" fmla="*/ 2 w 169"/>
                <a:gd name="T27" fmla="*/ 28 h 185"/>
                <a:gd name="T28" fmla="*/ 0 w 169"/>
                <a:gd name="T29" fmla="*/ 13 h 185"/>
                <a:gd name="T30" fmla="*/ 0 w 169"/>
                <a:gd name="T31" fmla="*/ 0 h 185"/>
                <a:gd name="T32" fmla="*/ 0 w 169"/>
                <a:gd name="T33" fmla="*/ 0 h 185"/>
                <a:gd name="T34" fmla="*/ 25 w 169"/>
                <a:gd name="T35" fmla="*/ 15 h 185"/>
                <a:gd name="T36" fmla="*/ 93 w 169"/>
                <a:gd name="T37" fmla="*/ 56 h 185"/>
                <a:gd name="T38" fmla="*/ 93 w 169"/>
                <a:gd name="T39" fmla="*/ 56 h 185"/>
                <a:gd name="T40" fmla="*/ 111 w 169"/>
                <a:gd name="T41" fmla="*/ 71 h 185"/>
                <a:gd name="T42" fmla="*/ 126 w 169"/>
                <a:gd name="T43" fmla="*/ 83 h 185"/>
                <a:gd name="T44" fmla="*/ 137 w 169"/>
                <a:gd name="T45" fmla="*/ 94 h 185"/>
                <a:gd name="T46" fmla="*/ 146 w 169"/>
                <a:gd name="T47" fmla="*/ 106 h 185"/>
                <a:gd name="T48" fmla="*/ 151 w 169"/>
                <a:gd name="T49" fmla="*/ 114 h 185"/>
                <a:gd name="T50" fmla="*/ 154 w 169"/>
                <a:gd name="T51" fmla="*/ 121 h 185"/>
                <a:gd name="T52" fmla="*/ 156 w 169"/>
                <a:gd name="T53" fmla="*/ 126 h 185"/>
                <a:gd name="T54" fmla="*/ 169 w 169"/>
                <a:gd name="T55"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 h="185">
                  <a:moveTo>
                    <a:pt x="169" y="185"/>
                  </a:moveTo>
                  <a:lnTo>
                    <a:pt x="169" y="185"/>
                  </a:lnTo>
                  <a:lnTo>
                    <a:pt x="137" y="170"/>
                  </a:lnTo>
                  <a:lnTo>
                    <a:pt x="106" y="155"/>
                  </a:lnTo>
                  <a:lnTo>
                    <a:pt x="76" y="137"/>
                  </a:lnTo>
                  <a:lnTo>
                    <a:pt x="46" y="119"/>
                  </a:lnTo>
                  <a:lnTo>
                    <a:pt x="46" y="119"/>
                  </a:lnTo>
                  <a:lnTo>
                    <a:pt x="38" y="111"/>
                  </a:lnTo>
                  <a:lnTo>
                    <a:pt x="30" y="103"/>
                  </a:lnTo>
                  <a:lnTo>
                    <a:pt x="23" y="94"/>
                  </a:lnTo>
                  <a:lnTo>
                    <a:pt x="17" y="84"/>
                  </a:lnTo>
                  <a:lnTo>
                    <a:pt x="8" y="64"/>
                  </a:lnTo>
                  <a:lnTo>
                    <a:pt x="3" y="46"/>
                  </a:lnTo>
                  <a:lnTo>
                    <a:pt x="2" y="28"/>
                  </a:lnTo>
                  <a:lnTo>
                    <a:pt x="0" y="13"/>
                  </a:lnTo>
                  <a:lnTo>
                    <a:pt x="0" y="0"/>
                  </a:lnTo>
                  <a:lnTo>
                    <a:pt x="0" y="0"/>
                  </a:lnTo>
                  <a:lnTo>
                    <a:pt x="25" y="15"/>
                  </a:lnTo>
                  <a:lnTo>
                    <a:pt x="93" y="56"/>
                  </a:lnTo>
                  <a:lnTo>
                    <a:pt x="93" y="56"/>
                  </a:lnTo>
                  <a:lnTo>
                    <a:pt x="111" y="71"/>
                  </a:lnTo>
                  <a:lnTo>
                    <a:pt x="126" y="83"/>
                  </a:lnTo>
                  <a:lnTo>
                    <a:pt x="137" y="94"/>
                  </a:lnTo>
                  <a:lnTo>
                    <a:pt x="146" y="106"/>
                  </a:lnTo>
                  <a:lnTo>
                    <a:pt x="151" y="114"/>
                  </a:lnTo>
                  <a:lnTo>
                    <a:pt x="154" y="121"/>
                  </a:lnTo>
                  <a:lnTo>
                    <a:pt x="156" y="126"/>
                  </a:lnTo>
                  <a:lnTo>
                    <a:pt x="169" y="1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5" name="Freeform 65"/>
            <p:cNvSpPr>
              <a:spLocks/>
            </p:cNvSpPr>
            <p:nvPr/>
          </p:nvSpPr>
          <p:spPr bwMode="auto">
            <a:xfrm>
              <a:off x="1865" y="1776"/>
              <a:ext cx="133" cy="217"/>
            </a:xfrm>
            <a:custGeom>
              <a:avLst/>
              <a:gdLst>
                <a:gd name="T0" fmla="*/ 133 w 133"/>
                <a:gd name="T1" fmla="*/ 217 h 217"/>
                <a:gd name="T2" fmla="*/ 133 w 133"/>
                <a:gd name="T3" fmla="*/ 217 h 217"/>
                <a:gd name="T4" fmla="*/ 105 w 133"/>
                <a:gd name="T5" fmla="*/ 195 h 217"/>
                <a:gd name="T6" fmla="*/ 78 w 133"/>
                <a:gd name="T7" fmla="*/ 174 h 217"/>
                <a:gd name="T8" fmla="*/ 52 w 133"/>
                <a:gd name="T9" fmla="*/ 151 h 217"/>
                <a:gd name="T10" fmla="*/ 27 w 133"/>
                <a:gd name="T11" fmla="*/ 126 h 217"/>
                <a:gd name="T12" fmla="*/ 27 w 133"/>
                <a:gd name="T13" fmla="*/ 126 h 217"/>
                <a:gd name="T14" fmla="*/ 20 w 133"/>
                <a:gd name="T15" fmla="*/ 116 h 217"/>
                <a:gd name="T16" fmla="*/ 14 w 133"/>
                <a:gd name="T17" fmla="*/ 106 h 217"/>
                <a:gd name="T18" fmla="*/ 9 w 133"/>
                <a:gd name="T19" fmla="*/ 96 h 217"/>
                <a:gd name="T20" fmla="*/ 5 w 133"/>
                <a:gd name="T21" fmla="*/ 86 h 217"/>
                <a:gd name="T22" fmla="*/ 2 w 133"/>
                <a:gd name="T23" fmla="*/ 65 h 217"/>
                <a:gd name="T24" fmla="*/ 0 w 133"/>
                <a:gd name="T25" fmla="*/ 45 h 217"/>
                <a:gd name="T26" fmla="*/ 2 w 133"/>
                <a:gd name="T27" fmla="*/ 27 h 217"/>
                <a:gd name="T28" fmla="*/ 4 w 133"/>
                <a:gd name="T29" fmla="*/ 13 h 217"/>
                <a:gd name="T30" fmla="*/ 7 w 133"/>
                <a:gd name="T31" fmla="*/ 0 h 217"/>
                <a:gd name="T32" fmla="*/ 7 w 133"/>
                <a:gd name="T33" fmla="*/ 0 h 217"/>
                <a:gd name="T34" fmla="*/ 29 w 133"/>
                <a:gd name="T35" fmla="*/ 20 h 217"/>
                <a:gd name="T36" fmla="*/ 85 w 133"/>
                <a:gd name="T37" fmla="*/ 75 h 217"/>
                <a:gd name="T38" fmla="*/ 85 w 133"/>
                <a:gd name="T39" fmla="*/ 75 h 217"/>
                <a:gd name="T40" fmla="*/ 101 w 133"/>
                <a:gd name="T41" fmla="*/ 91 h 217"/>
                <a:gd name="T42" fmla="*/ 113 w 133"/>
                <a:gd name="T43" fmla="*/ 108 h 217"/>
                <a:gd name="T44" fmla="*/ 121 w 133"/>
                <a:gd name="T45" fmla="*/ 121 h 217"/>
                <a:gd name="T46" fmla="*/ 126 w 133"/>
                <a:gd name="T47" fmla="*/ 132 h 217"/>
                <a:gd name="T48" fmla="*/ 129 w 133"/>
                <a:gd name="T49" fmla="*/ 142 h 217"/>
                <a:gd name="T50" fmla="*/ 131 w 133"/>
                <a:gd name="T51" fmla="*/ 151 h 217"/>
                <a:gd name="T52" fmla="*/ 133 w 133"/>
                <a:gd name="T53" fmla="*/ 156 h 217"/>
                <a:gd name="T54" fmla="*/ 133 w 133"/>
                <a:gd name="T55"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 h="217">
                  <a:moveTo>
                    <a:pt x="133" y="217"/>
                  </a:moveTo>
                  <a:lnTo>
                    <a:pt x="133" y="217"/>
                  </a:lnTo>
                  <a:lnTo>
                    <a:pt x="105" y="195"/>
                  </a:lnTo>
                  <a:lnTo>
                    <a:pt x="78" y="174"/>
                  </a:lnTo>
                  <a:lnTo>
                    <a:pt x="52" y="151"/>
                  </a:lnTo>
                  <a:lnTo>
                    <a:pt x="27" y="126"/>
                  </a:lnTo>
                  <a:lnTo>
                    <a:pt x="27" y="126"/>
                  </a:lnTo>
                  <a:lnTo>
                    <a:pt x="20" y="116"/>
                  </a:lnTo>
                  <a:lnTo>
                    <a:pt x="14" y="106"/>
                  </a:lnTo>
                  <a:lnTo>
                    <a:pt x="9" y="96"/>
                  </a:lnTo>
                  <a:lnTo>
                    <a:pt x="5" y="86"/>
                  </a:lnTo>
                  <a:lnTo>
                    <a:pt x="2" y="65"/>
                  </a:lnTo>
                  <a:lnTo>
                    <a:pt x="0" y="45"/>
                  </a:lnTo>
                  <a:lnTo>
                    <a:pt x="2" y="27"/>
                  </a:lnTo>
                  <a:lnTo>
                    <a:pt x="4" y="13"/>
                  </a:lnTo>
                  <a:lnTo>
                    <a:pt x="7" y="0"/>
                  </a:lnTo>
                  <a:lnTo>
                    <a:pt x="7" y="0"/>
                  </a:lnTo>
                  <a:lnTo>
                    <a:pt x="29" y="20"/>
                  </a:lnTo>
                  <a:lnTo>
                    <a:pt x="85" y="75"/>
                  </a:lnTo>
                  <a:lnTo>
                    <a:pt x="85" y="75"/>
                  </a:lnTo>
                  <a:lnTo>
                    <a:pt x="101" y="91"/>
                  </a:lnTo>
                  <a:lnTo>
                    <a:pt x="113" y="108"/>
                  </a:lnTo>
                  <a:lnTo>
                    <a:pt x="121" y="121"/>
                  </a:lnTo>
                  <a:lnTo>
                    <a:pt x="126" y="132"/>
                  </a:lnTo>
                  <a:lnTo>
                    <a:pt x="129" y="142"/>
                  </a:lnTo>
                  <a:lnTo>
                    <a:pt x="131" y="151"/>
                  </a:lnTo>
                  <a:lnTo>
                    <a:pt x="133" y="156"/>
                  </a:lnTo>
                  <a:lnTo>
                    <a:pt x="133" y="217"/>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6" name="Freeform 66"/>
            <p:cNvSpPr>
              <a:spLocks/>
            </p:cNvSpPr>
            <p:nvPr/>
          </p:nvSpPr>
          <p:spPr bwMode="auto">
            <a:xfrm>
              <a:off x="1865" y="1776"/>
              <a:ext cx="133" cy="217"/>
            </a:xfrm>
            <a:custGeom>
              <a:avLst/>
              <a:gdLst>
                <a:gd name="T0" fmla="*/ 133 w 133"/>
                <a:gd name="T1" fmla="*/ 217 h 217"/>
                <a:gd name="T2" fmla="*/ 133 w 133"/>
                <a:gd name="T3" fmla="*/ 217 h 217"/>
                <a:gd name="T4" fmla="*/ 105 w 133"/>
                <a:gd name="T5" fmla="*/ 195 h 217"/>
                <a:gd name="T6" fmla="*/ 78 w 133"/>
                <a:gd name="T7" fmla="*/ 174 h 217"/>
                <a:gd name="T8" fmla="*/ 52 w 133"/>
                <a:gd name="T9" fmla="*/ 151 h 217"/>
                <a:gd name="T10" fmla="*/ 27 w 133"/>
                <a:gd name="T11" fmla="*/ 126 h 217"/>
                <a:gd name="T12" fmla="*/ 27 w 133"/>
                <a:gd name="T13" fmla="*/ 126 h 217"/>
                <a:gd name="T14" fmla="*/ 20 w 133"/>
                <a:gd name="T15" fmla="*/ 116 h 217"/>
                <a:gd name="T16" fmla="*/ 14 w 133"/>
                <a:gd name="T17" fmla="*/ 106 h 217"/>
                <a:gd name="T18" fmla="*/ 9 w 133"/>
                <a:gd name="T19" fmla="*/ 96 h 217"/>
                <a:gd name="T20" fmla="*/ 5 w 133"/>
                <a:gd name="T21" fmla="*/ 86 h 217"/>
                <a:gd name="T22" fmla="*/ 2 w 133"/>
                <a:gd name="T23" fmla="*/ 65 h 217"/>
                <a:gd name="T24" fmla="*/ 0 w 133"/>
                <a:gd name="T25" fmla="*/ 45 h 217"/>
                <a:gd name="T26" fmla="*/ 2 w 133"/>
                <a:gd name="T27" fmla="*/ 27 h 217"/>
                <a:gd name="T28" fmla="*/ 4 w 133"/>
                <a:gd name="T29" fmla="*/ 13 h 217"/>
                <a:gd name="T30" fmla="*/ 7 w 133"/>
                <a:gd name="T31" fmla="*/ 0 h 217"/>
                <a:gd name="T32" fmla="*/ 7 w 133"/>
                <a:gd name="T33" fmla="*/ 0 h 217"/>
                <a:gd name="T34" fmla="*/ 29 w 133"/>
                <a:gd name="T35" fmla="*/ 20 h 217"/>
                <a:gd name="T36" fmla="*/ 85 w 133"/>
                <a:gd name="T37" fmla="*/ 75 h 217"/>
                <a:gd name="T38" fmla="*/ 85 w 133"/>
                <a:gd name="T39" fmla="*/ 75 h 217"/>
                <a:gd name="T40" fmla="*/ 101 w 133"/>
                <a:gd name="T41" fmla="*/ 91 h 217"/>
                <a:gd name="T42" fmla="*/ 113 w 133"/>
                <a:gd name="T43" fmla="*/ 108 h 217"/>
                <a:gd name="T44" fmla="*/ 121 w 133"/>
                <a:gd name="T45" fmla="*/ 121 h 217"/>
                <a:gd name="T46" fmla="*/ 126 w 133"/>
                <a:gd name="T47" fmla="*/ 132 h 217"/>
                <a:gd name="T48" fmla="*/ 129 w 133"/>
                <a:gd name="T49" fmla="*/ 142 h 217"/>
                <a:gd name="T50" fmla="*/ 131 w 133"/>
                <a:gd name="T51" fmla="*/ 151 h 217"/>
                <a:gd name="T52" fmla="*/ 133 w 133"/>
                <a:gd name="T53" fmla="*/ 156 h 217"/>
                <a:gd name="T54" fmla="*/ 133 w 133"/>
                <a:gd name="T55"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 h="217">
                  <a:moveTo>
                    <a:pt x="133" y="217"/>
                  </a:moveTo>
                  <a:lnTo>
                    <a:pt x="133" y="217"/>
                  </a:lnTo>
                  <a:lnTo>
                    <a:pt x="105" y="195"/>
                  </a:lnTo>
                  <a:lnTo>
                    <a:pt x="78" y="174"/>
                  </a:lnTo>
                  <a:lnTo>
                    <a:pt x="52" y="151"/>
                  </a:lnTo>
                  <a:lnTo>
                    <a:pt x="27" y="126"/>
                  </a:lnTo>
                  <a:lnTo>
                    <a:pt x="27" y="126"/>
                  </a:lnTo>
                  <a:lnTo>
                    <a:pt x="20" y="116"/>
                  </a:lnTo>
                  <a:lnTo>
                    <a:pt x="14" y="106"/>
                  </a:lnTo>
                  <a:lnTo>
                    <a:pt x="9" y="96"/>
                  </a:lnTo>
                  <a:lnTo>
                    <a:pt x="5" y="86"/>
                  </a:lnTo>
                  <a:lnTo>
                    <a:pt x="2" y="65"/>
                  </a:lnTo>
                  <a:lnTo>
                    <a:pt x="0" y="45"/>
                  </a:lnTo>
                  <a:lnTo>
                    <a:pt x="2" y="27"/>
                  </a:lnTo>
                  <a:lnTo>
                    <a:pt x="4" y="13"/>
                  </a:lnTo>
                  <a:lnTo>
                    <a:pt x="7" y="0"/>
                  </a:lnTo>
                  <a:lnTo>
                    <a:pt x="7" y="0"/>
                  </a:lnTo>
                  <a:lnTo>
                    <a:pt x="29" y="20"/>
                  </a:lnTo>
                  <a:lnTo>
                    <a:pt x="85" y="75"/>
                  </a:lnTo>
                  <a:lnTo>
                    <a:pt x="85" y="75"/>
                  </a:lnTo>
                  <a:lnTo>
                    <a:pt x="101" y="91"/>
                  </a:lnTo>
                  <a:lnTo>
                    <a:pt x="113" y="108"/>
                  </a:lnTo>
                  <a:lnTo>
                    <a:pt x="121" y="121"/>
                  </a:lnTo>
                  <a:lnTo>
                    <a:pt x="126" y="132"/>
                  </a:lnTo>
                  <a:lnTo>
                    <a:pt x="129" y="142"/>
                  </a:lnTo>
                  <a:lnTo>
                    <a:pt x="131" y="151"/>
                  </a:lnTo>
                  <a:lnTo>
                    <a:pt x="133" y="156"/>
                  </a:lnTo>
                  <a:lnTo>
                    <a:pt x="133" y="2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7" name="Freeform 67"/>
            <p:cNvSpPr>
              <a:spLocks/>
            </p:cNvSpPr>
            <p:nvPr/>
          </p:nvSpPr>
          <p:spPr bwMode="auto">
            <a:xfrm>
              <a:off x="1998" y="1826"/>
              <a:ext cx="117" cy="233"/>
            </a:xfrm>
            <a:custGeom>
              <a:avLst/>
              <a:gdLst>
                <a:gd name="T0" fmla="*/ 8 w 117"/>
                <a:gd name="T1" fmla="*/ 233 h 233"/>
                <a:gd name="T2" fmla="*/ 8 w 117"/>
                <a:gd name="T3" fmla="*/ 233 h 233"/>
                <a:gd name="T4" fmla="*/ 33 w 117"/>
                <a:gd name="T5" fmla="*/ 208 h 233"/>
                <a:gd name="T6" fmla="*/ 56 w 117"/>
                <a:gd name="T7" fmla="*/ 182 h 233"/>
                <a:gd name="T8" fmla="*/ 79 w 117"/>
                <a:gd name="T9" fmla="*/ 155 h 233"/>
                <a:gd name="T10" fmla="*/ 99 w 117"/>
                <a:gd name="T11" fmla="*/ 127 h 233"/>
                <a:gd name="T12" fmla="*/ 99 w 117"/>
                <a:gd name="T13" fmla="*/ 127 h 233"/>
                <a:gd name="T14" fmla="*/ 106 w 117"/>
                <a:gd name="T15" fmla="*/ 117 h 233"/>
                <a:gd name="T16" fmla="*/ 111 w 117"/>
                <a:gd name="T17" fmla="*/ 107 h 233"/>
                <a:gd name="T18" fmla="*/ 114 w 117"/>
                <a:gd name="T19" fmla="*/ 96 h 233"/>
                <a:gd name="T20" fmla="*/ 116 w 117"/>
                <a:gd name="T21" fmla="*/ 86 h 233"/>
                <a:gd name="T22" fmla="*/ 117 w 117"/>
                <a:gd name="T23" fmla="*/ 64 h 233"/>
                <a:gd name="T24" fmla="*/ 116 w 117"/>
                <a:gd name="T25" fmla="*/ 44 h 233"/>
                <a:gd name="T26" fmla="*/ 111 w 117"/>
                <a:gd name="T27" fmla="*/ 26 h 233"/>
                <a:gd name="T28" fmla="*/ 107 w 117"/>
                <a:gd name="T29" fmla="*/ 13 h 233"/>
                <a:gd name="T30" fmla="*/ 102 w 117"/>
                <a:gd name="T31" fmla="*/ 0 h 233"/>
                <a:gd name="T32" fmla="*/ 102 w 117"/>
                <a:gd name="T33" fmla="*/ 0 h 233"/>
                <a:gd name="T34" fmla="*/ 84 w 117"/>
                <a:gd name="T35" fmla="*/ 23 h 233"/>
                <a:gd name="T36" fmla="*/ 36 w 117"/>
                <a:gd name="T37" fmla="*/ 86 h 233"/>
                <a:gd name="T38" fmla="*/ 36 w 117"/>
                <a:gd name="T39" fmla="*/ 86 h 233"/>
                <a:gd name="T40" fmla="*/ 23 w 117"/>
                <a:gd name="T41" fmla="*/ 104 h 233"/>
                <a:gd name="T42" fmla="*/ 13 w 117"/>
                <a:gd name="T43" fmla="*/ 122 h 233"/>
                <a:gd name="T44" fmla="*/ 6 w 117"/>
                <a:gd name="T45" fmla="*/ 137 h 233"/>
                <a:gd name="T46" fmla="*/ 3 w 117"/>
                <a:gd name="T47" fmla="*/ 149 h 233"/>
                <a:gd name="T48" fmla="*/ 1 w 117"/>
                <a:gd name="T49" fmla="*/ 159 h 233"/>
                <a:gd name="T50" fmla="*/ 0 w 117"/>
                <a:gd name="T51" fmla="*/ 167 h 233"/>
                <a:gd name="T52" fmla="*/ 0 w 117"/>
                <a:gd name="T53" fmla="*/ 172 h 233"/>
                <a:gd name="T54" fmla="*/ 8 w 117"/>
                <a:gd name="T55"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7" h="233">
                  <a:moveTo>
                    <a:pt x="8" y="233"/>
                  </a:moveTo>
                  <a:lnTo>
                    <a:pt x="8" y="233"/>
                  </a:lnTo>
                  <a:lnTo>
                    <a:pt x="33" y="208"/>
                  </a:lnTo>
                  <a:lnTo>
                    <a:pt x="56" y="182"/>
                  </a:lnTo>
                  <a:lnTo>
                    <a:pt x="79" y="155"/>
                  </a:lnTo>
                  <a:lnTo>
                    <a:pt x="99" y="127"/>
                  </a:lnTo>
                  <a:lnTo>
                    <a:pt x="99" y="127"/>
                  </a:lnTo>
                  <a:lnTo>
                    <a:pt x="106" y="117"/>
                  </a:lnTo>
                  <a:lnTo>
                    <a:pt x="111" y="107"/>
                  </a:lnTo>
                  <a:lnTo>
                    <a:pt x="114" y="96"/>
                  </a:lnTo>
                  <a:lnTo>
                    <a:pt x="116" y="86"/>
                  </a:lnTo>
                  <a:lnTo>
                    <a:pt x="117" y="64"/>
                  </a:lnTo>
                  <a:lnTo>
                    <a:pt x="116" y="44"/>
                  </a:lnTo>
                  <a:lnTo>
                    <a:pt x="111" y="26"/>
                  </a:lnTo>
                  <a:lnTo>
                    <a:pt x="107" y="13"/>
                  </a:lnTo>
                  <a:lnTo>
                    <a:pt x="102" y="0"/>
                  </a:lnTo>
                  <a:lnTo>
                    <a:pt x="102" y="0"/>
                  </a:lnTo>
                  <a:lnTo>
                    <a:pt x="84" y="23"/>
                  </a:lnTo>
                  <a:lnTo>
                    <a:pt x="36" y="86"/>
                  </a:lnTo>
                  <a:lnTo>
                    <a:pt x="36" y="86"/>
                  </a:lnTo>
                  <a:lnTo>
                    <a:pt x="23" y="104"/>
                  </a:lnTo>
                  <a:lnTo>
                    <a:pt x="13" y="122"/>
                  </a:lnTo>
                  <a:lnTo>
                    <a:pt x="6" y="137"/>
                  </a:lnTo>
                  <a:lnTo>
                    <a:pt x="3" y="149"/>
                  </a:lnTo>
                  <a:lnTo>
                    <a:pt x="1" y="159"/>
                  </a:lnTo>
                  <a:lnTo>
                    <a:pt x="0" y="167"/>
                  </a:lnTo>
                  <a:lnTo>
                    <a:pt x="0" y="172"/>
                  </a:lnTo>
                  <a:lnTo>
                    <a:pt x="8" y="233"/>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8" name="Freeform 68"/>
            <p:cNvSpPr>
              <a:spLocks/>
            </p:cNvSpPr>
            <p:nvPr/>
          </p:nvSpPr>
          <p:spPr bwMode="auto">
            <a:xfrm>
              <a:off x="1998" y="1826"/>
              <a:ext cx="117" cy="233"/>
            </a:xfrm>
            <a:custGeom>
              <a:avLst/>
              <a:gdLst>
                <a:gd name="T0" fmla="*/ 8 w 117"/>
                <a:gd name="T1" fmla="*/ 233 h 233"/>
                <a:gd name="T2" fmla="*/ 8 w 117"/>
                <a:gd name="T3" fmla="*/ 233 h 233"/>
                <a:gd name="T4" fmla="*/ 33 w 117"/>
                <a:gd name="T5" fmla="*/ 208 h 233"/>
                <a:gd name="T6" fmla="*/ 56 w 117"/>
                <a:gd name="T7" fmla="*/ 182 h 233"/>
                <a:gd name="T8" fmla="*/ 79 w 117"/>
                <a:gd name="T9" fmla="*/ 155 h 233"/>
                <a:gd name="T10" fmla="*/ 99 w 117"/>
                <a:gd name="T11" fmla="*/ 127 h 233"/>
                <a:gd name="T12" fmla="*/ 99 w 117"/>
                <a:gd name="T13" fmla="*/ 127 h 233"/>
                <a:gd name="T14" fmla="*/ 106 w 117"/>
                <a:gd name="T15" fmla="*/ 117 h 233"/>
                <a:gd name="T16" fmla="*/ 111 w 117"/>
                <a:gd name="T17" fmla="*/ 107 h 233"/>
                <a:gd name="T18" fmla="*/ 114 w 117"/>
                <a:gd name="T19" fmla="*/ 96 h 233"/>
                <a:gd name="T20" fmla="*/ 116 w 117"/>
                <a:gd name="T21" fmla="*/ 86 h 233"/>
                <a:gd name="T22" fmla="*/ 117 w 117"/>
                <a:gd name="T23" fmla="*/ 64 h 233"/>
                <a:gd name="T24" fmla="*/ 116 w 117"/>
                <a:gd name="T25" fmla="*/ 44 h 233"/>
                <a:gd name="T26" fmla="*/ 111 w 117"/>
                <a:gd name="T27" fmla="*/ 26 h 233"/>
                <a:gd name="T28" fmla="*/ 107 w 117"/>
                <a:gd name="T29" fmla="*/ 13 h 233"/>
                <a:gd name="T30" fmla="*/ 102 w 117"/>
                <a:gd name="T31" fmla="*/ 0 h 233"/>
                <a:gd name="T32" fmla="*/ 102 w 117"/>
                <a:gd name="T33" fmla="*/ 0 h 233"/>
                <a:gd name="T34" fmla="*/ 84 w 117"/>
                <a:gd name="T35" fmla="*/ 23 h 233"/>
                <a:gd name="T36" fmla="*/ 36 w 117"/>
                <a:gd name="T37" fmla="*/ 86 h 233"/>
                <a:gd name="T38" fmla="*/ 36 w 117"/>
                <a:gd name="T39" fmla="*/ 86 h 233"/>
                <a:gd name="T40" fmla="*/ 23 w 117"/>
                <a:gd name="T41" fmla="*/ 104 h 233"/>
                <a:gd name="T42" fmla="*/ 13 w 117"/>
                <a:gd name="T43" fmla="*/ 122 h 233"/>
                <a:gd name="T44" fmla="*/ 6 w 117"/>
                <a:gd name="T45" fmla="*/ 137 h 233"/>
                <a:gd name="T46" fmla="*/ 3 w 117"/>
                <a:gd name="T47" fmla="*/ 149 h 233"/>
                <a:gd name="T48" fmla="*/ 1 w 117"/>
                <a:gd name="T49" fmla="*/ 159 h 233"/>
                <a:gd name="T50" fmla="*/ 0 w 117"/>
                <a:gd name="T51" fmla="*/ 167 h 233"/>
                <a:gd name="T52" fmla="*/ 0 w 117"/>
                <a:gd name="T53" fmla="*/ 172 h 233"/>
                <a:gd name="T54" fmla="*/ 8 w 117"/>
                <a:gd name="T55"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7" h="233">
                  <a:moveTo>
                    <a:pt x="8" y="233"/>
                  </a:moveTo>
                  <a:lnTo>
                    <a:pt x="8" y="233"/>
                  </a:lnTo>
                  <a:lnTo>
                    <a:pt x="33" y="208"/>
                  </a:lnTo>
                  <a:lnTo>
                    <a:pt x="56" y="182"/>
                  </a:lnTo>
                  <a:lnTo>
                    <a:pt x="79" y="155"/>
                  </a:lnTo>
                  <a:lnTo>
                    <a:pt x="99" y="127"/>
                  </a:lnTo>
                  <a:lnTo>
                    <a:pt x="99" y="127"/>
                  </a:lnTo>
                  <a:lnTo>
                    <a:pt x="106" y="117"/>
                  </a:lnTo>
                  <a:lnTo>
                    <a:pt x="111" y="107"/>
                  </a:lnTo>
                  <a:lnTo>
                    <a:pt x="114" y="96"/>
                  </a:lnTo>
                  <a:lnTo>
                    <a:pt x="116" y="86"/>
                  </a:lnTo>
                  <a:lnTo>
                    <a:pt x="117" y="64"/>
                  </a:lnTo>
                  <a:lnTo>
                    <a:pt x="116" y="44"/>
                  </a:lnTo>
                  <a:lnTo>
                    <a:pt x="111" y="26"/>
                  </a:lnTo>
                  <a:lnTo>
                    <a:pt x="107" y="13"/>
                  </a:lnTo>
                  <a:lnTo>
                    <a:pt x="102" y="0"/>
                  </a:lnTo>
                  <a:lnTo>
                    <a:pt x="102" y="0"/>
                  </a:lnTo>
                  <a:lnTo>
                    <a:pt x="84" y="23"/>
                  </a:lnTo>
                  <a:lnTo>
                    <a:pt x="36" y="86"/>
                  </a:lnTo>
                  <a:lnTo>
                    <a:pt x="36" y="86"/>
                  </a:lnTo>
                  <a:lnTo>
                    <a:pt x="23" y="104"/>
                  </a:lnTo>
                  <a:lnTo>
                    <a:pt x="13" y="122"/>
                  </a:lnTo>
                  <a:lnTo>
                    <a:pt x="6" y="137"/>
                  </a:lnTo>
                  <a:lnTo>
                    <a:pt x="3" y="149"/>
                  </a:lnTo>
                  <a:lnTo>
                    <a:pt x="1" y="159"/>
                  </a:lnTo>
                  <a:lnTo>
                    <a:pt x="0" y="167"/>
                  </a:lnTo>
                  <a:lnTo>
                    <a:pt x="0" y="172"/>
                  </a:lnTo>
                  <a:lnTo>
                    <a:pt x="8"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9" name="Freeform 69"/>
            <p:cNvSpPr>
              <a:spLocks/>
            </p:cNvSpPr>
            <p:nvPr/>
          </p:nvSpPr>
          <p:spPr bwMode="auto">
            <a:xfrm>
              <a:off x="1913" y="2039"/>
              <a:ext cx="133" cy="217"/>
            </a:xfrm>
            <a:custGeom>
              <a:avLst/>
              <a:gdLst>
                <a:gd name="T0" fmla="*/ 133 w 133"/>
                <a:gd name="T1" fmla="*/ 217 h 217"/>
                <a:gd name="T2" fmla="*/ 133 w 133"/>
                <a:gd name="T3" fmla="*/ 217 h 217"/>
                <a:gd name="T4" fmla="*/ 105 w 133"/>
                <a:gd name="T5" fmla="*/ 197 h 217"/>
                <a:gd name="T6" fmla="*/ 78 w 133"/>
                <a:gd name="T7" fmla="*/ 174 h 217"/>
                <a:gd name="T8" fmla="*/ 52 w 133"/>
                <a:gd name="T9" fmla="*/ 151 h 217"/>
                <a:gd name="T10" fmla="*/ 27 w 133"/>
                <a:gd name="T11" fmla="*/ 126 h 217"/>
                <a:gd name="T12" fmla="*/ 27 w 133"/>
                <a:gd name="T13" fmla="*/ 126 h 217"/>
                <a:gd name="T14" fmla="*/ 19 w 133"/>
                <a:gd name="T15" fmla="*/ 118 h 217"/>
                <a:gd name="T16" fmla="*/ 14 w 133"/>
                <a:gd name="T17" fmla="*/ 108 h 217"/>
                <a:gd name="T18" fmla="*/ 9 w 133"/>
                <a:gd name="T19" fmla="*/ 98 h 217"/>
                <a:gd name="T20" fmla="*/ 5 w 133"/>
                <a:gd name="T21" fmla="*/ 86 h 217"/>
                <a:gd name="T22" fmla="*/ 0 w 133"/>
                <a:gd name="T23" fmla="*/ 66 h 217"/>
                <a:gd name="T24" fmla="*/ 0 w 133"/>
                <a:gd name="T25" fmla="*/ 46 h 217"/>
                <a:gd name="T26" fmla="*/ 2 w 133"/>
                <a:gd name="T27" fmla="*/ 28 h 217"/>
                <a:gd name="T28" fmla="*/ 4 w 133"/>
                <a:gd name="T29" fmla="*/ 13 h 217"/>
                <a:gd name="T30" fmla="*/ 7 w 133"/>
                <a:gd name="T31" fmla="*/ 0 h 217"/>
                <a:gd name="T32" fmla="*/ 7 w 133"/>
                <a:gd name="T33" fmla="*/ 0 h 217"/>
                <a:gd name="T34" fmla="*/ 29 w 133"/>
                <a:gd name="T35" fmla="*/ 20 h 217"/>
                <a:gd name="T36" fmla="*/ 85 w 133"/>
                <a:gd name="T37" fmla="*/ 75 h 217"/>
                <a:gd name="T38" fmla="*/ 85 w 133"/>
                <a:gd name="T39" fmla="*/ 75 h 217"/>
                <a:gd name="T40" fmla="*/ 100 w 133"/>
                <a:gd name="T41" fmla="*/ 93 h 217"/>
                <a:gd name="T42" fmla="*/ 111 w 133"/>
                <a:gd name="T43" fmla="*/ 108 h 217"/>
                <a:gd name="T44" fmla="*/ 121 w 133"/>
                <a:gd name="T45" fmla="*/ 123 h 217"/>
                <a:gd name="T46" fmla="*/ 126 w 133"/>
                <a:gd name="T47" fmla="*/ 134 h 217"/>
                <a:gd name="T48" fmla="*/ 129 w 133"/>
                <a:gd name="T49" fmla="*/ 144 h 217"/>
                <a:gd name="T50" fmla="*/ 131 w 133"/>
                <a:gd name="T51" fmla="*/ 151 h 217"/>
                <a:gd name="T52" fmla="*/ 133 w 133"/>
                <a:gd name="T53" fmla="*/ 157 h 217"/>
                <a:gd name="T54" fmla="*/ 133 w 133"/>
                <a:gd name="T55"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 h="217">
                  <a:moveTo>
                    <a:pt x="133" y="217"/>
                  </a:moveTo>
                  <a:lnTo>
                    <a:pt x="133" y="217"/>
                  </a:lnTo>
                  <a:lnTo>
                    <a:pt x="105" y="197"/>
                  </a:lnTo>
                  <a:lnTo>
                    <a:pt x="78" y="174"/>
                  </a:lnTo>
                  <a:lnTo>
                    <a:pt x="52" y="151"/>
                  </a:lnTo>
                  <a:lnTo>
                    <a:pt x="27" y="126"/>
                  </a:lnTo>
                  <a:lnTo>
                    <a:pt x="27" y="126"/>
                  </a:lnTo>
                  <a:lnTo>
                    <a:pt x="19" y="118"/>
                  </a:lnTo>
                  <a:lnTo>
                    <a:pt x="14" y="108"/>
                  </a:lnTo>
                  <a:lnTo>
                    <a:pt x="9" y="98"/>
                  </a:lnTo>
                  <a:lnTo>
                    <a:pt x="5" y="86"/>
                  </a:lnTo>
                  <a:lnTo>
                    <a:pt x="0" y="66"/>
                  </a:lnTo>
                  <a:lnTo>
                    <a:pt x="0" y="46"/>
                  </a:lnTo>
                  <a:lnTo>
                    <a:pt x="2" y="28"/>
                  </a:lnTo>
                  <a:lnTo>
                    <a:pt x="4" y="13"/>
                  </a:lnTo>
                  <a:lnTo>
                    <a:pt x="7" y="0"/>
                  </a:lnTo>
                  <a:lnTo>
                    <a:pt x="7" y="0"/>
                  </a:lnTo>
                  <a:lnTo>
                    <a:pt x="29" y="20"/>
                  </a:lnTo>
                  <a:lnTo>
                    <a:pt x="85" y="75"/>
                  </a:lnTo>
                  <a:lnTo>
                    <a:pt x="85" y="75"/>
                  </a:lnTo>
                  <a:lnTo>
                    <a:pt x="100" y="93"/>
                  </a:lnTo>
                  <a:lnTo>
                    <a:pt x="111" y="108"/>
                  </a:lnTo>
                  <a:lnTo>
                    <a:pt x="121" y="123"/>
                  </a:lnTo>
                  <a:lnTo>
                    <a:pt x="126" y="134"/>
                  </a:lnTo>
                  <a:lnTo>
                    <a:pt x="129" y="144"/>
                  </a:lnTo>
                  <a:lnTo>
                    <a:pt x="131" y="151"/>
                  </a:lnTo>
                  <a:lnTo>
                    <a:pt x="133" y="157"/>
                  </a:lnTo>
                  <a:lnTo>
                    <a:pt x="133" y="217"/>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0" name="Freeform 70"/>
            <p:cNvSpPr>
              <a:spLocks/>
            </p:cNvSpPr>
            <p:nvPr/>
          </p:nvSpPr>
          <p:spPr bwMode="auto">
            <a:xfrm>
              <a:off x="1913" y="2039"/>
              <a:ext cx="133" cy="217"/>
            </a:xfrm>
            <a:custGeom>
              <a:avLst/>
              <a:gdLst>
                <a:gd name="T0" fmla="*/ 133 w 133"/>
                <a:gd name="T1" fmla="*/ 217 h 217"/>
                <a:gd name="T2" fmla="*/ 133 w 133"/>
                <a:gd name="T3" fmla="*/ 217 h 217"/>
                <a:gd name="T4" fmla="*/ 105 w 133"/>
                <a:gd name="T5" fmla="*/ 197 h 217"/>
                <a:gd name="T6" fmla="*/ 78 w 133"/>
                <a:gd name="T7" fmla="*/ 174 h 217"/>
                <a:gd name="T8" fmla="*/ 52 w 133"/>
                <a:gd name="T9" fmla="*/ 151 h 217"/>
                <a:gd name="T10" fmla="*/ 27 w 133"/>
                <a:gd name="T11" fmla="*/ 126 h 217"/>
                <a:gd name="T12" fmla="*/ 27 w 133"/>
                <a:gd name="T13" fmla="*/ 126 h 217"/>
                <a:gd name="T14" fmla="*/ 19 w 133"/>
                <a:gd name="T15" fmla="*/ 118 h 217"/>
                <a:gd name="T16" fmla="*/ 14 w 133"/>
                <a:gd name="T17" fmla="*/ 108 h 217"/>
                <a:gd name="T18" fmla="*/ 9 w 133"/>
                <a:gd name="T19" fmla="*/ 98 h 217"/>
                <a:gd name="T20" fmla="*/ 5 w 133"/>
                <a:gd name="T21" fmla="*/ 86 h 217"/>
                <a:gd name="T22" fmla="*/ 0 w 133"/>
                <a:gd name="T23" fmla="*/ 66 h 217"/>
                <a:gd name="T24" fmla="*/ 0 w 133"/>
                <a:gd name="T25" fmla="*/ 46 h 217"/>
                <a:gd name="T26" fmla="*/ 2 w 133"/>
                <a:gd name="T27" fmla="*/ 28 h 217"/>
                <a:gd name="T28" fmla="*/ 4 w 133"/>
                <a:gd name="T29" fmla="*/ 13 h 217"/>
                <a:gd name="T30" fmla="*/ 7 w 133"/>
                <a:gd name="T31" fmla="*/ 0 h 217"/>
                <a:gd name="T32" fmla="*/ 7 w 133"/>
                <a:gd name="T33" fmla="*/ 0 h 217"/>
                <a:gd name="T34" fmla="*/ 29 w 133"/>
                <a:gd name="T35" fmla="*/ 20 h 217"/>
                <a:gd name="T36" fmla="*/ 85 w 133"/>
                <a:gd name="T37" fmla="*/ 75 h 217"/>
                <a:gd name="T38" fmla="*/ 85 w 133"/>
                <a:gd name="T39" fmla="*/ 75 h 217"/>
                <a:gd name="T40" fmla="*/ 100 w 133"/>
                <a:gd name="T41" fmla="*/ 93 h 217"/>
                <a:gd name="T42" fmla="*/ 111 w 133"/>
                <a:gd name="T43" fmla="*/ 108 h 217"/>
                <a:gd name="T44" fmla="*/ 121 w 133"/>
                <a:gd name="T45" fmla="*/ 123 h 217"/>
                <a:gd name="T46" fmla="*/ 126 w 133"/>
                <a:gd name="T47" fmla="*/ 134 h 217"/>
                <a:gd name="T48" fmla="*/ 129 w 133"/>
                <a:gd name="T49" fmla="*/ 144 h 217"/>
                <a:gd name="T50" fmla="*/ 131 w 133"/>
                <a:gd name="T51" fmla="*/ 151 h 217"/>
                <a:gd name="T52" fmla="*/ 133 w 133"/>
                <a:gd name="T53" fmla="*/ 157 h 217"/>
                <a:gd name="T54" fmla="*/ 133 w 133"/>
                <a:gd name="T55"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 h="217">
                  <a:moveTo>
                    <a:pt x="133" y="217"/>
                  </a:moveTo>
                  <a:lnTo>
                    <a:pt x="133" y="217"/>
                  </a:lnTo>
                  <a:lnTo>
                    <a:pt x="105" y="197"/>
                  </a:lnTo>
                  <a:lnTo>
                    <a:pt x="78" y="174"/>
                  </a:lnTo>
                  <a:lnTo>
                    <a:pt x="52" y="151"/>
                  </a:lnTo>
                  <a:lnTo>
                    <a:pt x="27" y="126"/>
                  </a:lnTo>
                  <a:lnTo>
                    <a:pt x="27" y="126"/>
                  </a:lnTo>
                  <a:lnTo>
                    <a:pt x="19" y="118"/>
                  </a:lnTo>
                  <a:lnTo>
                    <a:pt x="14" y="108"/>
                  </a:lnTo>
                  <a:lnTo>
                    <a:pt x="9" y="98"/>
                  </a:lnTo>
                  <a:lnTo>
                    <a:pt x="5" y="86"/>
                  </a:lnTo>
                  <a:lnTo>
                    <a:pt x="0" y="66"/>
                  </a:lnTo>
                  <a:lnTo>
                    <a:pt x="0" y="46"/>
                  </a:lnTo>
                  <a:lnTo>
                    <a:pt x="2" y="28"/>
                  </a:lnTo>
                  <a:lnTo>
                    <a:pt x="4" y="13"/>
                  </a:lnTo>
                  <a:lnTo>
                    <a:pt x="7" y="0"/>
                  </a:lnTo>
                  <a:lnTo>
                    <a:pt x="7" y="0"/>
                  </a:lnTo>
                  <a:lnTo>
                    <a:pt x="29" y="20"/>
                  </a:lnTo>
                  <a:lnTo>
                    <a:pt x="85" y="75"/>
                  </a:lnTo>
                  <a:lnTo>
                    <a:pt x="85" y="75"/>
                  </a:lnTo>
                  <a:lnTo>
                    <a:pt x="100" y="93"/>
                  </a:lnTo>
                  <a:lnTo>
                    <a:pt x="111" y="108"/>
                  </a:lnTo>
                  <a:lnTo>
                    <a:pt x="121" y="123"/>
                  </a:lnTo>
                  <a:lnTo>
                    <a:pt x="126" y="134"/>
                  </a:lnTo>
                  <a:lnTo>
                    <a:pt x="129" y="144"/>
                  </a:lnTo>
                  <a:lnTo>
                    <a:pt x="131" y="151"/>
                  </a:lnTo>
                  <a:lnTo>
                    <a:pt x="133" y="157"/>
                  </a:lnTo>
                  <a:lnTo>
                    <a:pt x="133" y="2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1" name="Freeform 71"/>
            <p:cNvSpPr>
              <a:spLocks/>
            </p:cNvSpPr>
            <p:nvPr/>
          </p:nvSpPr>
          <p:spPr bwMode="auto">
            <a:xfrm>
              <a:off x="1908" y="2191"/>
              <a:ext cx="106" cy="242"/>
            </a:xfrm>
            <a:custGeom>
              <a:avLst/>
              <a:gdLst>
                <a:gd name="T0" fmla="*/ 90 w 106"/>
                <a:gd name="T1" fmla="*/ 242 h 242"/>
                <a:gd name="T2" fmla="*/ 90 w 106"/>
                <a:gd name="T3" fmla="*/ 242 h 242"/>
                <a:gd name="T4" fmla="*/ 68 w 106"/>
                <a:gd name="T5" fmla="*/ 215 h 242"/>
                <a:gd name="T6" fmla="*/ 48 w 106"/>
                <a:gd name="T7" fmla="*/ 186 h 242"/>
                <a:gd name="T8" fmla="*/ 29 w 106"/>
                <a:gd name="T9" fmla="*/ 158 h 242"/>
                <a:gd name="T10" fmla="*/ 12 w 106"/>
                <a:gd name="T11" fmla="*/ 128 h 242"/>
                <a:gd name="T12" fmla="*/ 12 w 106"/>
                <a:gd name="T13" fmla="*/ 128 h 242"/>
                <a:gd name="T14" fmla="*/ 7 w 106"/>
                <a:gd name="T15" fmla="*/ 116 h 242"/>
                <a:gd name="T16" fmla="*/ 4 w 106"/>
                <a:gd name="T17" fmla="*/ 106 h 242"/>
                <a:gd name="T18" fmla="*/ 0 w 106"/>
                <a:gd name="T19" fmla="*/ 95 h 242"/>
                <a:gd name="T20" fmla="*/ 0 w 106"/>
                <a:gd name="T21" fmla="*/ 83 h 242"/>
                <a:gd name="T22" fmla="*/ 2 w 106"/>
                <a:gd name="T23" fmla="*/ 62 h 242"/>
                <a:gd name="T24" fmla="*/ 5 w 106"/>
                <a:gd name="T25" fmla="*/ 43 h 242"/>
                <a:gd name="T26" fmla="*/ 12 w 106"/>
                <a:gd name="T27" fmla="*/ 25 h 242"/>
                <a:gd name="T28" fmla="*/ 17 w 106"/>
                <a:gd name="T29" fmla="*/ 12 h 242"/>
                <a:gd name="T30" fmla="*/ 24 w 106"/>
                <a:gd name="T31" fmla="*/ 0 h 242"/>
                <a:gd name="T32" fmla="*/ 24 w 106"/>
                <a:gd name="T33" fmla="*/ 0 h 242"/>
                <a:gd name="T34" fmla="*/ 38 w 106"/>
                <a:gd name="T35" fmla="*/ 25 h 242"/>
                <a:gd name="T36" fmla="*/ 80 w 106"/>
                <a:gd name="T37" fmla="*/ 93 h 242"/>
                <a:gd name="T38" fmla="*/ 80 w 106"/>
                <a:gd name="T39" fmla="*/ 93 h 242"/>
                <a:gd name="T40" fmla="*/ 91 w 106"/>
                <a:gd name="T41" fmla="*/ 113 h 242"/>
                <a:gd name="T42" fmla="*/ 98 w 106"/>
                <a:gd name="T43" fmla="*/ 131 h 242"/>
                <a:gd name="T44" fmla="*/ 103 w 106"/>
                <a:gd name="T45" fmla="*/ 148 h 242"/>
                <a:gd name="T46" fmla="*/ 105 w 106"/>
                <a:gd name="T47" fmla="*/ 159 h 242"/>
                <a:gd name="T48" fmla="*/ 106 w 106"/>
                <a:gd name="T49" fmla="*/ 171 h 242"/>
                <a:gd name="T50" fmla="*/ 106 w 106"/>
                <a:gd name="T51" fmla="*/ 177 h 242"/>
                <a:gd name="T52" fmla="*/ 105 w 106"/>
                <a:gd name="T53" fmla="*/ 184 h 242"/>
                <a:gd name="T54" fmla="*/ 90 w 106"/>
                <a:gd name="T55"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 h="242">
                  <a:moveTo>
                    <a:pt x="90" y="242"/>
                  </a:moveTo>
                  <a:lnTo>
                    <a:pt x="90" y="242"/>
                  </a:lnTo>
                  <a:lnTo>
                    <a:pt x="68" y="215"/>
                  </a:lnTo>
                  <a:lnTo>
                    <a:pt x="48" y="186"/>
                  </a:lnTo>
                  <a:lnTo>
                    <a:pt x="29" y="158"/>
                  </a:lnTo>
                  <a:lnTo>
                    <a:pt x="12" y="128"/>
                  </a:lnTo>
                  <a:lnTo>
                    <a:pt x="12" y="128"/>
                  </a:lnTo>
                  <a:lnTo>
                    <a:pt x="7" y="116"/>
                  </a:lnTo>
                  <a:lnTo>
                    <a:pt x="4" y="106"/>
                  </a:lnTo>
                  <a:lnTo>
                    <a:pt x="0" y="95"/>
                  </a:lnTo>
                  <a:lnTo>
                    <a:pt x="0" y="83"/>
                  </a:lnTo>
                  <a:lnTo>
                    <a:pt x="2" y="62"/>
                  </a:lnTo>
                  <a:lnTo>
                    <a:pt x="5" y="43"/>
                  </a:lnTo>
                  <a:lnTo>
                    <a:pt x="12" y="25"/>
                  </a:lnTo>
                  <a:lnTo>
                    <a:pt x="17" y="12"/>
                  </a:lnTo>
                  <a:lnTo>
                    <a:pt x="24" y="0"/>
                  </a:lnTo>
                  <a:lnTo>
                    <a:pt x="24" y="0"/>
                  </a:lnTo>
                  <a:lnTo>
                    <a:pt x="38" y="25"/>
                  </a:lnTo>
                  <a:lnTo>
                    <a:pt x="80" y="93"/>
                  </a:lnTo>
                  <a:lnTo>
                    <a:pt x="80" y="93"/>
                  </a:lnTo>
                  <a:lnTo>
                    <a:pt x="91" y="113"/>
                  </a:lnTo>
                  <a:lnTo>
                    <a:pt x="98" y="131"/>
                  </a:lnTo>
                  <a:lnTo>
                    <a:pt x="103" y="148"/>
                  </a:lnTo>
                  <a:lnTo>
                    <a:pt x="105" y="159"/>
                  </a:lnTo>
                  <a:lnTo>
                    <a:pt x="106" y="171"/>
                  </a:lnTo>
                  <a:lnTo>
                    <a:pt x="106" y="177"/>
                  </a:lnTo>
                  <a:lnTo>
                    <a:pt x="105" y="184"/>
                  </a:lnTo>
                  <a:lnTo>
                    <a:pt x="90" y="242"/>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2" name="Freeform 72"/>
            <p:cNvSpPr>
              <a:spLocks/>
            </p:cNvSpPr>
            <p:nvPr/>
          </p:nvSpPr>
          <p:spPr bwMode="auto">
            <a:xfrm>
              <a:off x="1908" y="2191"/>
              <a:ext cx="106" cy="242"/>
            </a:xfrm>
            <a:custGeom>
              <a:avLst/>
              <a:gdLst>
                <a:gd name="T0" fmla="*/ 90 w 106"/>
                <a:gd name="T1" fmla="*/ 242 h 242"/>
                <a:gd name="T2" fmla="*/ 90 w 106"/>
                <a:gd name="T3" fmla="*/ 242 h 242"/>
                <a:gd name="T4" fmla="*/ 68 w 106"/>
                <a:gd name="T5" fmla="*/ 215 h 242"/>
                <a:gd name="T6" fmla="*/ 48 w 106"/>
                <a:gd name="T7" fmla="*/ 186 h 242"/>
                <a:gd name="T8" fmla="*/ 29 w 106"/>
                <a:gd name="T9" fmla="*/ 158 h 242"/>
                <a:gd name="T10" fmla="*/ 12 w 106"/>
                <a:gd name="T11" fmla="*/ 128 h 242"/>
                <a:gd name="T12" fmla="*/ 12 w 106"/>
                <a:gd name="T13" fmla="*/ 128 h 242"/>
                <a:gd name="T14" fmla="*/ 7 w 106"/>
                <a:gd name="T15" fmla="*/ 116 h 242"/>
                <a:gd name="T16" fmla="*/ 4 w 106"/>
                <a:gd name="T17" fmla="*/ 106 h 242"/>
                <a:gd name="T18" fmla="*/ 0 w 106"/>
                <a:gd name="T19" fmla="*/ 95 h 242"/>
                <a:gd name="T20" fmla="*/ 0 w 106"/>
                <a:gd name="T21" fmla="*/ 83 h 242"/>
                <a:gd name="T22" fmla="*/ 2 w 106"/>
                <a:gd name="T23" fmla="*/ 62 h 242"/>
                <a:gd name="T24" fmla="*/ 5 w 106"/>
                <a:gd name="T25" fmla="*/ 43 h 242"/>
                <a:gd name="T26" fmla="*/ 12 w 106"/>
                <a:gd name="T27" fmla="*/ 25 h 242"/>
                <a:gd name="T28" fmla="*/ 17 w 106"/>
                <a:gd name="T29" fmla="*/ 12 h 242"/>
                <a:gd name="T30" fmla="*/ 24 w 106"/>
                <a:gd name="T31" fmla="*/ 0 h 242"/>
                <a:gd name="T32" fmla="*/ 24 w 106"/>
                <a:gd name="T33" fmla="*/ 0 h 242"/>
                <a:gd name="T34" fmla="*/ 38 w 106"/>
                <a:gd name="T35" fmla="*/ 25 h 242"/>
                <a:gd name="T36" fmla="*/ 80 w 106"/>
                <a:gd name="T37" fmla="*/ 93 h 242"/>
                <a:gd name="T38" fmla="*/ 80 w 106"/>
                <a:gd name="T39" fmla="*/ 93 h 242"/>
                <a:gd name="T40" fmla="*/ 91 w 106"/>
                <a:gd name="T41" fmla="*/ 113 h 242"/>
                <a:gd name="T42" fmla="*/ 98 w 106"/>
                <a:gd name="T43" fmla="*/ 131 h 242"/>
                <a:gd name="T44" fmla="*/ 103 w 106"/>
                <a:gd name="T45" fmla="*/ 148 h 242"/>
                <a:gd name="T46" fmla="*/ 105 w 106"/>
                <a:gd name="T47" fmla="*/ 159 h 242"/>
                <a:gd name="T48" fmla="*/ 106 w 106"/>
                <a:gd name="T49" fmla="*/ 171 h 242"/>
                <a:gd name="T50" fmla="*/ 106 w 106"/>
                <a:gd name="T51" fmla="*/ 177 h 242"/>
                <a:gd name="T52" fmla="*/ 105 w 106"/>
                <a:gd name="T53" fmla="*/ 184 h 242"/>
                <a:gd name="T54" fmla="*/ 90 w 106"/>
                <a:gd name="T55"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 h="242">
                  <a:moveTo>
                    <a:pt x="90" y="242"/>
                  </a:moveTo>
                  <a:lnTo>
                    <a:pt x="90" y="242"/>
                  </a:lnTo>
                  <a:lnTo>
                    <a:pt x="68" y="215"/>
                  </a:lnTo>
                  <a:lnTo>
                    <a:pt x="48" y="186"/>
                  </a:lnTo>
                  <a:lnTo>
                    <a:pt x="29" y="158"/>
                  </a:lnTo>
                  <a:lnTo>
                    <a:pt x="12" y="128"/>
                  </a:lnTo>
                  <a:lnTo>
                    <a:pt x="12" y="128"/>
                  </a:lnTo>
                  <a:lnTo>
                    <a:pt x="7" y="116"/>
                  </a:lnTo>
                  <a:lnTo>
                    <a:pt x="4" y="106"/>
                  </a:lnTo>
                  <a:lnTo>
                    <a:pt x="0" y="95"/>
                  </a:lnTo>
                  <a:lnTo>
                    <a:pt x="0" y="83"/>
                  </a:lnTo>
                  <a:lnTo>
                    <a:pt x="2" y="62"/>
                  </a:lnTo>
                  <a:lnTo>
                    <a:pt x="5" y="43"/>
                  </a:lnTo>
                  <a:lnTo>
                    <a:pt x="12" y="25"/>
                  </a:lnTo>
                  <a:lnTo>
                    <a:pt x="17" y="12"/>
                  </a:lnTo>
                  <a:lnTo>
                    <a:pt x="24" y="0"/>
                  </a:lnTo>
                  <a:lnTo>
                    <a:pt x="24" y="0"/>
                  </a:lnTo>
                  <a:lnTo>
                    <a:pt x="38" y="25"/>
                  </a:lnTo>
                  <a:lnTo>
                    <a:pt x="80" y="93"/>
                  </a:lnTo>
                  <a:lnTo>
                    <a:pt x="80" y="93"/>
                  </a:lnTo>
                  <a:lnTo>
                    <a:pt x="91" y="113"/>
                  </a:lnTo>
                  <a:lnTo>
                    <a:pt x="98" y="131"/>
                  </a:lnTo>
                  <a:lnTo>
                    <a:pt x="103" y="148"/>
                  </a:lnTo>
                  <a:lnTo>
                    <a:pt x="105" y="159"/>
                  </a:lnTo>
                  <a:lnTo>
                    <a:pt x="106" y="171"/>
                  </a:lnTo>
                  <a:lnTo>
                    <a:pt x="106" y="177"/>
                  </a:lnTo>
                  <a:lnTo>
                    <a:pt x="105" y="184"/>
                  </a:lnTo>
                  <a:lnTo>
                    <a:pt x="90" y="2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3" name="Freeform 73"/>
            <p:cNvSpPr>
              <a:spLocks/>
            </p:cNvSpPr>
            <p:nvPr/>
          </p:nvSpPr>
          <p:spPr bwMode="auto">
            <a:xfrm>
              <a:off x="1920" y="1339"/>
              <a:ext cx="131" cy="1200"/>
            </a:xfrm>
            <a:custGeom>
              <a:avLst/>
              <a:gdLst>
                <a:gd name="T0" fmla="*/ 50 w 131"/>
                <a:gd name="T1" fmla="*/ 1198 h 1200"/>
                <a:gd name="T2" fmla="*/ 84 w 131"/>
                <a:gd name="T3" fmla="*/ 1087 h 1200"/>
                <a:gd name="T4" fmla="*/ 121 w 131"/>
                <a:gd name="T5" fmla="*/ 953 h 1200"/>
                <a:gd name="T6" fmla="*/ 129 w 131"/>
                <a:gd name="T7" fmla="*/ 920 h 1200"/>
                <a:gd name="T8" fmla="*/ 131 w 131"/>
                <a:gd name="T9" fmla="*/ 892 h 1200"/>
                <a:gd name="T10" fmla="*/ 129 w 131"/>
                <a:gd name="T11" fmla="*/ 867 h 1200"/>
                <a:gd name="T12" fmla="*/ 119 w 131"/>
                <a:gd name="T13" fmla="*/ 818 h 1200"/>
                <a:gd name="T14" fmla="*/ 111 w 131"/>
                <a:gd name="T15" fmla="*/ 793 h 1200"/>
                <a:gd name="T16" fmla="*/ 89 w 131"/>
                <a:gd name="T17" fmla="*/ 703 h 1200"/>
                <a:gd name="T18" fmla="*/ 83 w 131"/>
                <a:gd name="T19" fmla="*/ 669 h 1200"/>
                <a:gd name="T20" fmla="*/ 81 w 131"/>
                <a:gd name="T21" fmla="*/ 629 h 1200"/>
                <a:gd name="T22" fmla="*/ 81 w 131"/>
                <a:gd name="T23" fmla="*/ 598 h 1200"/>
                <a:gd name="T24" fmla="*/ 94 w 131"/>
                <a:gd name="T25" fmla="*/ 508 h 1200"/>
                <a:gd name="T26" fmla="*/ 106 w 131"/>
                <a:gd name="T27" fmla="*/ 424 h 1200"/>
                <a:gd name="T28" fmla="*/ 108 w 131"/>
                <a:gd name="T29" fmla="*/ 397 h 1200"/>
                <a:gd name="T30" fmla="*/ 104 w 131"/>
                <a:gd name="T31" fmla="*/ 356 h 1200"/>
                <a:gd name="T32" fmla="*/ 96 w 131"/>
                <a:gd name="T33" fmla="*/ 323 h 1200"/>
                <a:gd name="T34" fmla="*/ 73 w 131"/>
                <a:gd name="T35" fmla="*/ 263 h 1200"/>
                <a:gd name="T36" fmla="*/ 61 w 131"/>
                <a:gd name="T37" fmla="*/ 235 h 1200"/>
                <a:gd name="T38" fmla="*/ 38 w 131"/>
                <a:gd name="T39" fmla="*/ 176 h 1200"/>
                <a:gd name="T40" fmla="*/ 20 w 131"/>
                <a:gd name="T41" fmla="*/ 108 h 1200"/>
                <a:gd name="T42" fmla="*/ 20 w 131"/>
                <a:gd name="T43" fmla="*/ 108 h 1200"/>
                <a:gd name="T44" fmla="*/ 12 w 131"/>
                <a:gd name="T45" fmla="*/ 57 h 1200"/>
                <a:gd name="T46" fmla="*/ 7 w 131"/>
                <a:gd name="T47" fmla="*/ 4 h 1200"/>
                <a:gd name="T48" fmla="*/ 2 w 131"/>
                <a:gd name="T49" fmla="*/ 0 h 1200"/>
                <a:gd name="T50" fmla="*/ 0 w 131"/>
                <a:gd name="T51" fmla="*/ 2 h 1200"/>
                <a:gd name="T52" fmla="*/ 0 w 131"/>
                <a:gd name="T53" fmla="*/ 4 h 1200"/>
                <a:gd name="T54" fmla="*/ 13 w 131"/>
                <a:gd name="T55" fmla="*/ 110 h 1200"/>
                <a:gd name="T56" fmla="*/ 13 w 131"/>
                <a:gd name="T57" fmla="*/ 110 h 1200"/>
                <a:gd name="T58" fmla="*/ 31 w 131"/>
                <a:gd name="T59" fmla="*/ 177 h 1200"/>
                <a:gd name="T60" fmla="*/ 55 w 131"/>
                <a:gd name="T61" fmla="*/ 237 h 1200"/>
                <a:gd name="T62" fmla="*/ 79 w 131"/>
                <a:gd name="T63" fmla="*/ 295 h 1200"/>
                <a:gd name="T64" fmla="*/ 98 w 131"/>
                <a:gd name="T65" fmla="*/ 358 h 1200"/>
                <a:gd name="T66" fmla="*/ 99 w 131"/>
                <a:gd name="T67" fmla="*/ 378 h 1200"/>
                <a:gd name="T68" fmla="*/ 101 w 131"/>
                <a:gd name="T69" fmla="*/ 397 h 1200"/>
                <a:gd name="T70" fmla="*/ 96 w 131"/>
                <a:gd name="T71" fmla="*/ 450 h 1200"/>
                <a:gd name="T72" fmla="*/ 78 w 131"/>
                <a:gd name="T73" fmla="*/ 568 h 1200"/>
                <a:gd name="T74" fmla="*/ 74 w 131"/>
                <a:gd name="T75" fmla="*/ 629 h 1200"/>
                <a:gd name="T76" fmla="*/ 74 w 131"/>
                <a:gd name="T77" fmla="*/ 649 h 1200"/>
                <a:gd name="T78" fmla="*/ 76 w 131"/>
                <a:gd name="T79" fmla="*/ 669 h 1200"/>
                <a:gd name="T80" fmla="*/ 89 w 131"/>
                <a:gd name="T81" fmla="*/ 737 h 1200"/>
                <a:gd name="T82" fmla="*/ 106 w 131"/>
                <a:gd name="T83" fmla="*/ 794 h 1200"/>
                <a:gd name="T84" fmla="*/ 119 w 131"/>
                <a:gd name="T85" fmla="*/ 844 h 1200"/>
                <a:gd name="T86" fmla="*/ 124 w 131"/>
                <a:gd name="T87" fmla="*/ 892 h 1200"/>
                <a:gd name="T88" fmla="*/ 124 w 131"/>
                <a:gd name="T89" fmla="*/ 905 h 1200"/>
                <a:gd name="T90" fmla="*/ 122 w 131"/>
                <a:gd name="T91" fmla="*/ 919 h 1200"/>
                <a:gd name="T92" fmla="*/ 104 w 131"/>
                <a:gd name="T93" fmla="*/ 993 h 1200"/>
                <a:gd name="T94" fmla="*/ 78 w 131"/>
                <a:gd name="T95" fmla="*/ 1086 h 1200"/>
                <a:gd name="T96" fmla="*/ 55 w 131"/>
                <a:gd name="T97" fmla="*/ 1163 h 1200"/>
                <a:gd name="T98" fmla="*/ 46 w 131"/>
                <a:gd name="T99" fmla="*/ 1187 h 1200"/>
                <a:gd name="T100" fmla="*/ 45 w 131"/>
                <a:gd name="T101" fmla="*/ 1196 h 1200"/>
                <a:gd name="T102" fmla="*/ 46 w 131"/>
                <a:gd name="T103" fmla="*/ 1200 h 1200"/>
                <a:gd name="T104" fmla="*/ 48 w 131"/>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 h="1200">
                  <a:moveTo>
                    <a:pt x="50" y="1198"/>
                  </a:moveTo>
                  <a:lnTo>
                    <a:pt x="50" y="1198"/>
                  </a:lnTo>
                  <a:lnTo>
                    <a:pt x="84" y="1087"/>
                  </a:lnTo>
                  <a:lnTo>
                    <a:pt x="84" y="1087"/>
                  </a:lnTo>
                  <a:lnTo>
                    <a:pt x="111" y="995"/>
                  </a:lnTo>
                  <a:lnTo>
                    <a:pt x="121" y="953"/>
                  </a:lnTo>
                  <a:lnTo>
                    <a:pt x="129" y="920"/>
                  </a:lnTo>
                  <a:lnTo>
                    <a:pt x="129" y="920"/>
                  </a:lnTo>
                  <a:lnTo>
                    <a:pt x="131" y="905"/>
                  </a:lnTo>
                  <a:lnTo>
                    <a:pt x="131" y="892"/>
                  </a:lnTo>
                  <a:lnTo>
                    <a:pt x="131" y="892"/>
                  </a:lnTo>
                  <a:lnTo>
                    <a:pt x="129" y="867"/>
                  </a:lnTo>
                  <a:lnTo>
                    <a:pt x="126" y="842"/>
                  </a:lnTo>
                  <a:lnTo>
                    <a:pt x="119" y="818"/>
                  </a:lnTo>
                  <a:lnTo>
                    <a:pt x="111" y="793"/>
                  </a:lnTo>
                  <a:lnTo>
                    <a:pt x="111" y="793"/>
                  </a:lnTo>
                  <a:lnTo>
                    <a:pt x="96" y="735"/>
                  </a:lnTo>
                  <a:lnTo>
                    <a:pt x="89" y="703"/>
                  </a:lnTo>
                  <a:lnTo>
                    <a:pt x="83" y="669"/>
                  </a:lnTo>
                  <a:lnTo>
                    <a:pt x="83" y="669"/>
                  </a:lnTo>
                  <a:lnTo>
                    <a:pt x="81" y="649"/>
                  </a:lnTo>
                  <a:lnTo>
                    <a:pt x="81" y="629"/>
                  </a:lnTo>
                  <a:lnTo>
                    <a:pt x="81" y="629"/>
                  </a:lnTo>
                  <a:lnTo>
                    <a:pt x="81" y="598"/>
                  </a:lnTo>
                  <a:lnTo>
                    <a:pt x="84" y="568"/>
                  </a:lnTo>
                  <a:lnTo>
                    <a:pt x="94" y="508"/>
                  </a:lnTo>
                  <a:lnTo>
                    <a:pt x="103" y="452"/>
                  </a:lnTo>
                  <a:lnTo>
                    <a:pt x="106" y="424"/>
                  </a:lnTo>
                  <a:lnTo>
                    <a:pt x="108" y="397"/>
                  </a:lnTo>
                  <a:lnTo>
                    <a:pt x="108" y="397"/>
                  </a:lnTo>
                  <a:lnTo>
                    <a:pt x="106" y="376"/>
                  </a:lnTo>
                  <a:lnTo>
                    <a:pt x="104" y="356"/>
                  </a:lnTo>
                  <a:lnTo>
                    <a:pt x="104" y="356"/>
                  </a:lnTo>
                  <a:lnTo>
                    <a:pt x="96" y="323"/>
                  </a:lnTo>
                  <a:lnTo>
                    <a:pt x="84" y="293"/>
                  </a:lnTo>
                  <a:lnTo>
                    <a:pt x="73" y="263"/>
                  </a:lnTo>
                  <a:lnTo>
                    <a:pt x="61" y="235"/>
                  </a:lnTo>
                  <a:lnTo>
                    <a:pt x="61" y="235"/>
                  </a:lnTo>
                  <a:lnTo>
                    <a:pt x="50" y="206"/>
                  </a:lnTo>
                  <a:lnTo>
                    <a:pt x="38" y="176"/>
                  </a:lnTo>
                  <a:lnTo>
                    <a:pt x="26" y="143"/>
                  </a:lnTo>
                  <a:lnTo>
                    <a:pt x="20" y="108"/>
                  </a:lnTo>
                  <a:lnTo>
                    <a:pt x="17" y="110"/>
                  </a:lnTo>
                  <a:lnTo>
                    <a:pt x="20" y="108"/>
                  </a:lnTo>
                  <a:lnTo>
                    <a:pt x="20" y="108"/>
                  </a:lnTo>
                  <a:lnTo>
                    <a:pt x="12" y="57"/>
                  </a:lnTo>
                  <a:lnTo>
                    <a:pt x="7" y="4"/>
                  </a:lnTo>
                  <a:lnTo>
                    <a:pt x="7" y="4"/>
                  </a:lnTo>
                  <a:lnTo>
                    <a:pt x="5" y="2"/>
                  </a:lnTo>
                  <a:lnTo>
                    <a:pt x="2" y="0"/>
                  </a:lnTo>
                  <a:lnTo>
                    <a:pt x="2" y="0"/>
                  </a:lnTo>
                  <a:lnTo>
                    <a:pt x="0" y="2"/>
                  </a:lnTo>
                  <a:lnTo>
                    <a:pt x="0" y="4"/>
                  </a:lnTo>
                  <a:lnTo>
                    <a:pt x="0" y="4"/>
                  </a:lnTo>
                  <a:lnTo>
                    <a:pt x="5" y="57"/>
                  </a:lnTo>
                  <a:lnTo>
                    <a:pt x="13" y="110"/>
                  </a:lnTo>
                  <a:lnTo>
                    <a:pt x="13" y="110"/>
                  </a:lnTo>
                  <a:lnTo>
                    <a:pt x="13" y="110"/>
                  </a:lnTo>
                  <a:lnTo>
                    <a:pt x="22" y="144"/>
                  </a:lnTo>
                  <a:lnTo>
                    <a:pt x="31" y="177"/>
                  </a:lnTo>
                  <a:lnTo>
                    <a:pt x="43" y="209"/>
                  </a:lnTo>
                  <a:lnTo>
                    <a:pt x="55" y="237"/>
                  </a:lnTo>
                  <a:lnTo>
                    <a:pt x="55" y="237"/>
                  </a:lnTo>
                  <a:lnTo>
                    <a:pt x="79" y="295"/>
                  </a:lnTo>
                  <a:lnTo>
                    <a:pt x="89" y="325"/>
                  </a:lnTo>
                  <a:lnTo>
                    <a:pt x="98" y="358"/>
                  </a:lnTo>
                  <a:lnTo>
                    <a:pt x="98" y="358"/>
                  </a:lnTo>
                  <a:lnTo>
                    <a:pt x="99" y="378"/>
                  </a:lnTo>
                  <a:lnTo>
                    <a:pt x="101" y="397"/>
                  </a:lnTo>
                  <a:lnTo>
                    <a:pt x="101" y="397"/>
                  </a:lnTo>
                  <a:lnTo>
                    <a:pt x="99" y="424"/>
                  </a:lnTo>
                  <a:lnTo>
                    <a:pt x="96" y="450"/>
                  </a:lnTo>
                  <a:lnTo>
                    <a:pt x="88" y="508"/>
                  </a:lnTo>
                  <a:lnTo>
                    <a:pt x="78" y="568"/>
                  </a:lnTo>
                  <a:lnTo>
                    <a:pt x="74" y="598"/>
                  </a:lnTo>
                  <a:lnTo>
                    <a:pt x="74" y="629"/>
                  </a:lnTo>
                  <a:lnTo>
                    <a:pt x="74" y="629"/>
                  </a:lnTo>
                  <a:lnTo>
                    <a:pt x="74" y="649"/>
                  </a:lnTo>
                  <a:lnTo>
                    <a:pt x="76" y="669"/>
                  </a:lnTo>
                  <a:lnTo>
                    <a:pt x="76" y="669"/>
                  </a:lnTo>
                  <a:lnTo>
                    <a:pt x="83" y="705"/>
                  </a:lnTo>
                  <a:lnTo>
                    <a:pt x="89" y="737"/>
                  </a:lnTo>
                  <a:lnTo>
                    <a:pt x="106" y="794"/>
                  </a:lnTo>
                  <a:lnTo>
                    <a:pt x="106" y="794"/>
                  </a:lnTo>
                  <a:lnTo>
                    <a:pt x="112" y="819"/>
                  </a:lnTo>
                  <a:lnTo>
                    <a:pt x="119" y="844"/>
                  </a:lnTo>
                  <a:lnTo>
                    <a:pt x="122" y="869"/>
                  </a:lnTo>
                  <a:lnTo>
                    <a:pt x="124" y="892"/>
                  </a:lnTo>
                  <a:lnTo>
                    <a:pt x="124" y="892"/>
                  </a:lnTo>
                  <a:lnTo>
                    <a:pt x="124" y="905"/>
                  </a:lnTo>
                  <a:lnTo>
                    <a:pt x="122" y="919"/>
                  </a:lnTo>
                  <a:lnTo>
                    <a:pt x="122" y="919"/>
                  </a:lnTo>
                  <a:lnTo>
                    <a:pt x="116" y="952"/>
                  </a:lnTo>
                  <a:lnTo>
                    <a:pt x="104" y="993"/>
                  </a:lnTo>
                  <a:lnTo>
                    <a:pt x="78" y="1086"/>
                  </a:lnTo>
                  <a:lnTo>
                    <a:pt x="78" y="1086"/>
                  </a:lnTo>
                  <a:lnTo>
                    <a:pt x="55" y="1163"/>
                  </a:lnTo>
                  <a:lnTo>
                    <a:pt x="55" y="1163"/>
                  </a:lnTo>
                  <a:lnTo>
                    <a:pt x="46" y="1187"/>
                  </a:lnTo>
                  <a:lnTo>
                    <a:pt x="46" y="1187"/>
                  </a:lnTo>
                  <a:lnTo>
                    <a:pt x="45" y="1196"/>
                  </a:lnTo>
                  <a:lnTo>
                    <a:pt x="45" y="1196"/>
                  </a:lnTo>
                  <a:lnTo>
                    <a:pt x="45" y="1198"/>
                  </a:lnTo>
                  <a:lnTo>
                    <a:pt x="46" y="1200"/>
                  </a:lnTo>
                  <a:lnTo>
                    <a:pt x="46" y="1200"/>
                  </a:lnTo>
                  <a:lnTo>
                    <a:pt x="48" y="1200"/>
                  </a:lnTo>
                  <a:lnTo>
                    <a:pt x="50" y="119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4" name="Freeform 74"/>
            <p:cNvSpPr>
              <a:spLocks/>
            </p:cNvSpPr>
            <p:nvPr/>
          </p:nvSpPr>
          <p:spPr bwMode="auto">
            <a:xfrm>
              <a:off x="1920" y="1339"/>
              <a:ext cx="131" cy="1200"/>
            </a:xfrm>
            <a:custGeom>
              <a:avLst/>
              <a:gdLst>
                <a:gd name="T0" fmla="*/ 50 w 131"/>
                <a:gd name="T1" fmla="*/ 1198 h 1200"/>
                <a:gd name="T2" fmla="*/ 84 w 131"/>
                <a:gd name="T3" fmla="*/ 1087 h 1200"/>
                <a:gd name="T4" fmla="*/ 121 w 131"/>
                <a:gd name="T5" fmla="*/ 953 h 1200"/>
                <a:gd name="T6" fmla="*/ 129 w 131"/>
                <a:gd name="T7" fmla="*/ 920 h 1200"/>
                <a:gd name="T8" fmla="*/ 131 w 131"/>
                <a:gd name="T9" fmla="*/ 892 h 1200"/>
                <a:gd name="T10" fmla="*/ 129 w 131"/>
                <a:gd name="T11" fmla="*/ 867 h 1200"/>
                <a:gd name="T12" fmla="*/ 119 w 131"/>
                <a:gd name="T13" fmla="*/ 818 h 1200"/>
                <a:gd name="T14" fmla="*/ 111 w 131"/>
                <a:gd name="T15" fmla="*/ 793 h 1200"/>
                <a:gd name="T16" fmla="*/ 89 w 131"/>
                <a:gd name="T17" fmla="*/ 703 h 1200"/>
                <a:gd name="T18" fmla="*/ 83 w 131"/>
                <a:gd name="T19" fmla="*/ 669 h 1200"/>
                <a:gd name="T20" fmla="*/ 81 w 131"/>
                <a:gd name="T21" fmla="*/ 629 h 1200"/>
                <a:gd name="T22" fmla="*/ 81 w 131"/>
                <a:gd name="T23" fmla="*/ 598 h 1200"/>
                <a:gd name="T24" fmla="*/ 94 w 131"/>
                <a:gd name="T25" fmla="*/ 508 h 1200"/>
                <a:gd name="T26" fmla="*/ 106 w 131"/>
                <a:gd name="T27" fmla="*/ 424 h 1200"/>
                <a:gd name="T28" fmla="*/ 108 w 131"/>
                <a:gd name="T29" fmla="*/ 397 h 1200"/>
                <a:gd name="T30" fmla="*/ 104 w 131"/>
                <a:gd name="T31" fmla="*/ 356 h 1200"/>
                <a:gd name="T32" fmla="*/ 96 w 131"/>
                <a:gd name="T33" fmla="*/ 323 h 1200"/>
                <a:gd name="T34" fmla="*/ 73 w 131"/>
                <a:gd name="T35" fmla="*/ 263 h 1200"/>
                <a:gd name="T36" fmla="*/ 61 w 131"/>
                <a:gd name="T37" fmla="*/ 235 h 1200"/>
                <a:gd name="T38" fmla="*/ 38 w 131"/>
                <a:gd name="T39" fmla="*/ 176 h 1200"/>
                <a:gd name="T40" fmla="*/ 20 w 131"/>
                <a:gd name="T41" fmla="*/ 108 h 1200"/>
                <a:gd name="T42" fmla="*/ 20 w 131"/>
                <a:gd name="T43" fmla="*/ 108 h 1200"/>
                <a:gd name="T44" fmla="*/ 12 w 131"/>
                <a:gd name="T45" fmla="*/ 57 h 1200"/>
                <a:gd name="T46" fmla="*/ 7 w 131"/>
                <a:gd name="T47" fmla="*/ 4 h 1200"/>
                <a:gd name="T48" fmla="*/ 2 w 131"/>
                <a:gd name="T49" fmla="*/ 0 h 1200"/>
                <a:gd name="T50" fmla="*/ 0 w 131"/>
                <a:gd name="T51" fmla="*/ 2 h 1200"/>
                <a:gd name="T52" fmla="*/ 0 w 131"/>
                <a:gd name="T53" fmla="*/ 4 h 1200"/>
                <a:gd name="T54" fmla="*/ 13 w 131"/>
                <a:gd name="T55" fmla="*/ 110 h 1200"/>
                <a:gd name="T56" fmla="*/ 13 w 131"/>
                <a:gd name="T57" fmla="*/ 110 h 1200"/>
                <a:gd name="T58" fmla="*/ 31 w 131"/>
                <a:gd name="T59" fmla="*/ 177 h 1200"/>
                <a:gd name="T60" fmla="*/ 55 w 131"/>
                <a:gd name="T61" fmla="*/ 237 h 1200"/>
                <a:gd name="T62" fmla="*/ 79 w 131"/>
                <a:gd name="T63" fmla="*/ 295 h 1200"/>
                <a:gd name="T64" fmla="*/ 98 w 131"/>
                <a:gd name="T65" fmla="*/ 358 h 1200"/>
                <a:gd name="T66" fmla="*/ 99 w 131"/>
                <a:gd name="T67" fmla="*/ 378 h 1200"/>
                <a:gd name="T68" fmla="*/ 101 w 131"/>
                <a:gd name="T69" fmla="*/ 397 h 1200"/>
                <a:gd name="T70" fmla="*/ 96 w 131"/>
                <a:gd name="T71" fmla="*/ 450 h 1200"/>
                <a:gd name="T72" fmla="*/ 78 w 131"/>
                <a:gd name="T73" fmla="*/ 568 h 1200"/>
                <a:gd name="T74" fmla="*/ 74 w 131"/>
                <a:gd name="T75" fmla="*/ 629 h 1200"/>
                <a:gd name="T76" fmla="*/ 74 w 131"/>
                <a:gd name="T77" fmla="*/ 649 h 1200"/>
                <a:gd name="T78" fmla="*/ 76 w 131"/>
                <a:gd name="T79" fmla="*/ 669 h 1200"/>
                <a:gd name="T80" fmla="*/ 89 w 131"/>
                <a:gd name="T81" fmla="*/ 737 h 1200"/>
                <a:gd name="T82" fmla="*/ 106 w 131"/>
                <a:gd name="T83" fmla="*/ 794 h 1200"/>
                <a:gd name="T84" fmla="*/ 119 w 131"/>
                <a:gd name="T85" fmla="*/ 844 h 1200"/>
                <a:gd name="T86" fmla="*/ 124 w 131"/>
                <a:gd name="T87" fmla="*/ 892 h 1200"/>
                <a:gd name="T88" fmla="*/ 124 w 131"/>
                <a:gd name="T89" fmla="*/ 905 h 1200"/>
                <a:gd name="T90" fmla="*/ 122 w 131"/>
                <a:gd name="T91" fmla="*/ 919 h 1200"/>
                <a:gd name="T92" fmla="*/ 104 w 131"/>
                <a:gd name="T93" fmla="*/ 993 h 1200"/>
                <a:gd name="T94" fmla="*/ 78 w 131"/>
                <a:gd name="T95" fmla="*/ 1086 h 1200"/>
                <a:gd name="T96" fmla="*/ 55 w 131"/>
                <a:gd name="T97" fmla="*/ 1163 h 1200"/>
                <a:gd name="T98" fmla="*/ 46 w 131"/>
                <a:gd name="T99" fmla="*/ 1187 h 1200"/>
                <a:gd name="T100" fmla="*/ 45 w 131"/>
                <a:gd name="T101" fmla="*/ 1196 h 1200"/>
                <a:gd name="T102" fmla="*/ 46 w 131"/>
                <a:gd name="T103" fmla="*/ 1200 h 1200"/>
                <a:gd name="T104" fmla="*/ 48 w 131"/>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 h="1200">
                  <a:moveTo>
                    <a:pt x="50" y="1198"/>
                  </a:moveTo>
                  <a:lnTo>
                    <a:pt x="50" y="1198"/>
                  </a:lnTo>
                  <a:lnTo>
                    <a:pt x="84" y="1087"/>
                  </a:lnTo>
                  <a:lnTo>
                    <a:pt x="84" y="1087"/>
                  </a:lnTo>
                  <a:lnTo>
                    <a:pt x="111" y="995"/>
                  </a:lnTo>
                  <a:lnTo>
                    <a:pt x="121" y="953"/>
                  </a:lnTo>
                  <a:lnTo>
                    <a:pt x="129" y="920"/>
                  </a:lnTo>
                  <a:lnTo>
                    <a:pt x="129" y="920"/>
                  </a:lnTo>
                  <a:lnTo>
                    <a:pt x="131" y="905"/>
                  </a:lnTo>
                  <a:lnTo>
                    <a:pt x="131" y="892"/>
                  </a:lnTo>
                  <a:lnTo>
                    <a:pt x="131" y="892"/>
                  </a:lnTo>
                  <a:lnTo>
                    <a:pt x="129" y="867"/>
                  </a:lnTo>
                  <a:lnTo>
                    <a:pt x="126" y="842"/>
                  </a:lnTo>
                  <a:lnTo>
                    <a:pt x="119" y="818"/>
                  </a:lnTo>
                  <a:lnTo>
                    <a:pt x="111" y="793"/>
                  </a:lnTo>
                  <a:lnTo>
                    <a:pt x="111" y="793"/>
                  </a:lnTo>
                  <a:lnTo>
                    <a:pt x="96" y="735"/>
                  </a:lnTo>
                  <a:lnTo>
                    <a:pt x="89" y="703"/>
                  </a:lnTo>
                  <a:lnTo>
                    <a:pt x="83" y="669"/>
                  </a:lnTo>
                  <a:lnTo>
                    <a:pt x="83" y="669"/>
                  </a:lnTo>
                  <a:lnTo>
                    <a:pt x="81" y="649"/>
                  </a:lnTo>
                  <a:lnTo>
                    <a:pt x="81" y="629"/>
                  </a:lnTo>
                  <a:lnTo>
                    <a:pt x="81" y="629"/>
                  </a:lnTo>
                  <a:lnTo>
                    <a:pt x="81" y="598"/>
                  </a:lnTo>
                  <a:lnTo>
                    <a:pt x="84" y="568"/>
                  </a:lnTo>
                  <a:lnTo>
                    <a:pt x="94" y="508"/>
                  </a:lnTo>
                  <a:lnTo>
                    <a:pt x="103" y="452"/>
                  </a:lnTo>
                  <a:lnTo>
                    <a:pt x="106" y="424"/>
                  </a:lnTo>
                  <a:lnTo>
                    <a:pt x="108" y="397"/>
                  </a:lnTo>
                  <a:lnTo>
                    <a:pt x="108" y="397"/>
                  </a:lnTo>
                  <a:lnTo>
                    <a:pt x="106" y="376"/>
                  </a:lnTo>
                  <a:lnTo>
                    <a:pt x="104" y="356"/>
                  </a:lnTo>
                  <a:lnTo>
                    <a:pt x="104" y="356"/>
                  </a:lnTo>
                  <a:lnTo>
                    <a:pt x="96" y="323"/>
                  </a:lnTo>
                  <a:lnTo>
                    <a:pt x="84" y="293"/>
                  </a:lnTo>
                  <a:lnTo>
                    <a:pt x="73" y="263"/>
                  </a:lnTo>
                  <a:lnTo>
                    <a:pt x="61" y="235"/>
                  </a:lnTo>
                  <a:lnTo>
                    <a:pt x="61" y="235"/>
                  </a:lnTo>
                  <a:lnTo>
                    <a:pt x="50" y="206"/>
                  </a:lnTo>
                  <a:lnTo>
                    <a:pt x="38" y="176"/>
                  </a:lnTo>
                  <a:lnTo>
                    <a:pt x="26" y="143"/>
                  </a:lnTo>
                  <a:lnTo>
                    <a:pt x="20" y="108"/>
                  </a:lnTo>
                  <a:lnTo>
                    <a:pt x="17" y="110"/>
                  </a:lnTo>
                  <a:lnTo>
                    <a:pt x="20" y="108"/>
                  </a:lnTo>
                  <a:lnTo>
                    <a:pt x="20" y="108"/>
                  </a:lnTo>
                  <a:lnTo>
                    <a:pt x="12" y="57"/>
                  </a:lnTo>
                  <a:lnTo>
                    <a:pt x="7" y="4"/>
                  </a:lnTo>
                  <a:lnTo>
                    <a:pt x="7" y="4"/>
                  </a:lnTo>
                  <a:lnTo>
                    <a:pt x="5" y="2"/>
                  </a:lnTo>
                  <a:lnTo>
                    <a:pt x="2" y="0"/>
                  </a:lnTo>
                  <a:lnTo>
                    <a:pt x="2" y="0"/>
                  </a:lnTo>
                  <a:lnTo>
                    <a:pt x="0" y="2"/>
                  </a:lnTo>
                  <a:lnTo>
                    <a:pt x="0" y="4"/>
                  </a:lnTo>
                  <a:lnTo>
                    <a:pt x="0" y="4"/>
                  </a:lnTo>
                  <a:lnTo>
                    <a:pt x="5" y="57"/>
                  </a:lnTo>
                  <a:lnTo>
                    <a:pt x="13" y="110"/>
                  </a:lnTo>
                  <a:lnTo>
                    <a:pt x="13" y="110"/>
                  </a:lnTo>
                  <a:lnTo>
                    <a:pt x="13" y="110"/>
                  </a:lnTo>
                  <a:lnTo>
                    <a:pt x="22" y="144"/>
                  </a:lnTo>
                  <a:lnTo>
                    <a:pt x="31" y="177"/>
                  </a:lnTo>
                  <a:lnTo>
                    <a:pt x="43" y="209"/>
                  </a:lnTo>
                  <a:lnTo>
                    <a:pt x="55" y="237"/>
                  </a:lnTo>
                  <a:lnTo>
                    <a:pt x="55" y="237"/>
                  </a:lnTo>
                  <a:lnTo>
                    <a:pt x="79" y="295"/>
                  </a:lnTo>
                  <a:lnTo>
                    <a:pt x="89" y="325"/>
                  </a:lnTo>
                  <a:lnTo>
                    <a:pt x="98" y="358"/>
                  </a:lnTo>
                  <a:lnTo>
                    <a:pt x="98" y="358"/>
                  </a:lnTo>
                  <a:lnTo>
                    <a:pt x="99" y="378"/>
                  </a:lnTo>
                  <a:lnTo>
                    <a:pt x="101" y="397"/>
                  </a:lnTo>
                  <a:lnTo>
                    <a:pt x="101" y="397"/>
                  </a:lnTo>
                  <a:lnTo>
                    <a:pt x="99" y="424"/>
                  </a:lnTo>
                  <a:lnTo>
                    <a:pt x="96" y="450"/>
                  </a:lnTo>
                  <a:lnTo>
                    <a:pt x="88" y="508"/>
                  </a:lnTo>
                  <a:lnTo>
                    <a:pt x="78" y="568"/>
                  </a:lnTo>
                  <a:lnTo>
                    <a:pt x="74" y="598"/>
                  </a:lnTo>
                  <a:lnTo>
                    <a:pt x="74" y="629"/>
                  </a:lnTo>
                  <a:lnTo>
                    <a:pt x="74" y="629"/>
                  </a:lnTo>
                  <a:lnTo>
                    <a:pt x="74" y="649"/>
                  </a:lnTo>
                  <a:lnTo>
                    <a:pt x="76" y="669"/>
                  </a:lnTo>
                  <a:lnTo>
                    <a:pt x="76" y="669"/>
                  </a:lnTo>
                  <a:lnTo>
                    <a:pt x="83" y="705"/>
                  </a:lnTo>
                  <a:lnTo>
                    <a:pt x="89" y="737"/>
                  </a:lnTo>
                  <a:lnTo>
                    <a:pt x="106" y="794"/>
                  </a:lnTo>
                  <a:lnTo>
                    <a:pt x="106" y="794"/>
                  </a:lnTo>
                  <a:lnTo>
                    <a:pt x="112" y="819"/>
                  </a:lnTo>
                  <a:lnTo>
                    <a:pt x="119" y="844"/>
                  </a:lnTo>
                  <a:lnTo>
                    <a:pt x="122" y="869"/>
                  </a:lnTo>
                  <a:lnTo>
                    <a:pt x="124" y="892"/>
                  </a:lnTo>
                  <a:lnTo>
                    <a:pt x="124" y="892"/>
                  </a:lnTo>
                  <a:lnTo>
                    <a:pt x="124" y="905"/>
                  </a:lnTo>
                  <a:lnTo>
                    <a:pt x="122" y="919"/>
                  </a:lnTo>
                  <a:lnTo>
                    <a:pt x="122" y="919"/>
                  </a:lnTo>
                  <a:lnTo>
                    <a:pt x="116" y="952"/>
                  </a:lnTo>
                  <a:lnTo>
                    <a:pt x="104" y="993"/>
                  </a:lnTo>
                  <a:lnTo>
                    <a:pt x="78" y="1086"/>
                  </a:lnTo>
                  <a:lnTo>
                    <a:pt x="78" y="1086"/>
                  </a:lnTo>
                  <a:lnTo>
                    <a:pt x="55" y="1163"/>
                  </a:lnTo>
                  <a:lnTo>
                    <a:pt x="55" y="1163"/>
                  </a:lnTo>
                  <a:lnTo>
                    <a:pt x="46" y="1187"/>
                  </a:lnTo>
                  <a:lnTo>
                    <a:pt x="46" y="1187"/>
                  </a:lnTo>
                  <a:lnTo>
                    <a:pt x="45" y="1196"/>
                  </a:lnTo>
                  <a:lnTo>
                    <a:pt x="45" y="1196"/>
                  </a:lnTo>
                  <a:lnTo>
                    <a:pt x="45" y="1198"/>
                  </a:lnTo>
                  <a:lnTo>
                    <a:pt x="46" y="1200"/>
                  </a:lnTo>
                  <a:lnTo>
                    <a:pt x="46" y="1200"/>
                  </a:lnTo>
                  <a:lnTo>
                    <a:pt x="48" y="1200"/>
                  </a:lnTo>
                  <a:lnTo>
                    <a:pt x="50" y="11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5" name="Freeform 75"/>
            <p:cNvSpPr>
              <a:spLocks/>
            </p:cNvSpPr>
            <p:nvPr/>
          </p:nvSpPr>
          <p:spPr bwMode="auto">
            <a:xfrm>
              <a:off x="1875" y="1389"/>
              <a:ext cx="58" cy="46"/>
            </a:xfrm>
            <a:custGeom>
              <a:avLst/>
              <a:gdLst>
                <a:gd name="T0" fmla="*/ 2 w 58"/>
                <a:gd name="T1" fmla="*/ 7 h 46"/>
                <a:gd name="T2" fmla="*/ 53 w 58"/>
                <a:gd name="T3" fmla="*/ 46 h 46"/>
                <a:gd name="T4" fmla="*/ 53 w 58"/>
                <a:gd name="T5" fmla="*/ 46 h 46"/>
                <a:gd name="T6" fmla="*/ 55 w 58"/>
                <a:gd name="T7" fmla="*/ 46 h 46"/>
                <a:gd name="T8" fmla="*/ 58 w 58"/>
                <a:gd name="T9" fmla="*/ 45 h 46"/>
                <a:gd name="T10" fmla="*/ 58 w 58"/>
                <a:gd name="T11" fmla="*/ 45 h 46"/>
                <a:gd name="T12" fmla="*/ 58 w 58"/>
                <a:gd name="T13" fmla="*/ 43 h 46"/>
                <a:gd name="T14" fmla="*/ 57 w 58"/>
                <a:gd name="T15" fmla="*/ 40 h 46"/>
                <a:gd name="T16" fmla="*/ 7 w 58"/>
                <a:gd name="T17" fmla="*/ 2 h 46"/>
                <a:gd name="T18" fmla="*/ 7 w 58"/>
                <a:gd name="T19" fmla="*/ 2 h 46"/>
                <a:gd name="T20" fmla="*/ 4 w 58"/>
                <a:gd name="T21" fmla="*/ 0 h 46"/>
                <a:gd name="T22" fmla="*/ 2 w 58"/>
                <a:gd name="T23" fmla="*/ 2 h 46"/>
                <a:gd name="T24" fmla="*/ 2 w 58"/>
                <a:gd name="T25" fmla="*/ 2 h 46"/>
                <a:gd name="T26" fmla="*/ 0 w 58"/>
                <a:gd name="T27" fmla="*/ 3 h 46"/>
                <a:gd name="T28" fmla="*/ 2 w 58"/>
                <a:gd name="T2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6">
                  <a:moveTo>
                    <a:pt x="2" y="7"/>
                  </a:moveTo>
                  <a:lnTo>
                    <a:pt x="53" y="46"/>
                  </a:lnTo>
                  <a:lnTo>
                    <a:pt x="53" y="46"/>
                  </a:lnTo>
                  <a:lnTo>
                    <a:pt x="55" y="46"/>
                  </a:lnTo>
                  <a:lnTo>
                    <a:pt x="58" y="45"/>
                  </a:lnTo>
                  <a:lnTo>
                    <a:pt x="58" y="45"/>
                  </a:lnTo>
                  <a:lnTo>
                    <a:pt x="58" y="43"/>
                  </a:lnTo>
                  <a:lnTo>
                    <a:pt x="57" y="40"/>
                  </a:lnTo>
                  <a:lnTo>
                    <a:pt x="7" y="2"/>
                  </a:lnTo>
                  <a:lnTo>
                    <a:pt x="7" y="2"/>
                  </a:lnTo>
                  <a:lnTo>
                    <a:pt x="4" y="0"/>
                  </a:lnTo>
                  <a:lnTo>
                    <a:pt x="2" y="2"/>
                  </a:lnTo>
                  <a:lnTo>
                    <a:pt x="2" y="2"/>
                  </a:lnTo>
                  <a:lnTo>
                    <a:pt x="0" y="3"/>
                  </a:lnTo>
                  <a:lnTo>
                    <a:pt x="2" y="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6" name="Freeform 76"/>
            <p:cNvSpPr>
              <a:spLocks/>
            </p:cNvSpPr>
            <p:nvPr/>
          </p:nvSpPr>
          <p:spPr bwMode="auto">
            <a:xfrm>
              <a:off x="1875" y="1389"/>
              <a:ext cx="58" cy="46"/>
            </a:xfrm>
            <a:custGeom>
              <a:avLst/>
              <a:gdLst>
                <a:gd name="T0" fmla="*/ 2 w 58"/>
                <a:gd name="T1" fmla="*/ 7 h 46"/>
                <a:gd name="T2" fmla="*/ 53 w 58"/>
                <a:gd name="T3" fmla="*/ 46 h 46"/>
                <a:gd name="T4" fmla="*/ 53 w 58"/>
                <a:gd name="T5" fmla="*/ 46 h 46"/>
                <a:gd name="T6" fmla="*/ 55 w 58"/>
                <a:gd name="T7" fmla="*/ 46 h 46"/>
                <a:gd name="T8" fmla="*/ 58 w 58"/>
                <a:gd name="T9" fmla="*/ 45 h 46"/>
                <a:gd name="T10" fmla="*/ 58 w 58"/>
                <a:gd name="T11" fmla="*/ 45 h 46"/>
                <a:gd name="T12" fmla="*/ 58 w 58"/>
                <a:gd name="T13" fmla="*/ 43 h 46"/>
                <a:gd name="T14" fmla="*/ 57 w 58"/>
                <a:gd name="T15" fmla="*/ 40 h 46"/>
                <a:gd name="T16" fmla="*/ 7 w 58"/>
                <a:gd name="T17" fmla="*/ 2 h 46"/>
                <a:gd name="T18" fmla="*/ 7 w 58"/>
                <a:gd name="T19" fmla="*/ 2 h 46"/>
                <a:gd name="T20" fmla="*/ 4 w 58"/>
                <a:gd name="T21" fmla="*/ 0 h 46"/>
                <a:gd name="T22" fmla="*/ 2 w 58"/>
                <a:gd name="T23" fmla="*/ 2 h 46"/>
                <a:gd name="T24" fmla="*/ 2 w 58"/>
                <a:gd name="T25" fmla="*/ 2 h 46"/>
                <a:gd name="T26" fmla="*/ 0 w 58"/>
                <a:gd name="T27" fmla="*/ 3 h 46"/>
                <a:gd name="T28" fmla="*/ 2 w 58"/>
                <a:gd name="T2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6">
                  <a:moveTo>
                    <a:pt x="2" y="7"/>
                  </a:moveTo>
                  <a:lnTo>
                    <a:pt x="53" y="46"/>
                  </a:lnTo>
                  <a:lnTo>
                    <a:pt x="53" y="46"/>
                  </a:lnTo>
                  <a:lnTo>
                    <a:pt x="55" y="46"/>
                  </a:lnTo>
                  <a:lnTo>
                    <a:pt x="58" y="45"/>
                  </a:lnTo>
                  <a:lnTo>
                    <a:pt x="58" y="45"/>
                  </a:lnTo>
                  <a:lnTo>
                    <a:pt x="58" y="43"/>
                  </a:lnTo>
                  <a:lnTo>
                    <a:pt x="57" y="40"/>
                  </a:lnTo>
                  <a:lnTo>
                    <a:pt x="7" y="2"/>
                  </a:lnTo>
                  <a:lnTo>
                    <a:pt x="7" y="2"/>
                  </a:lnTo>
                  <a:lnTo>
                    <a:pt x="4" y="0"/>
                  </a:lnTo>
                  <a:lnTo>
                    <a:pt x="2" y="2"/>
                  </a:lnTo>
                  <a:lnTo>
                    <a:pt x="2" y="2"/>
                  </a:lnTo>
                  <a:lnTo>
                    <a:pt x="0" y="3"/>
                  </a:lnTo>
                  <a:lnTo>
                    <a:pt x="2"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7" name="Freeform 77"/>
            <p:cNvSpPr>
              <a:spLocks/>
            </p:cNvSpPr>
            <p:nvPr/>
          </p:nvSpPr>
          <p:spPr bwMode="auto">
            <a:xfrm>
              <a:off x="1925" y="1346"/>
              <a:ext cx="28" cy="45"/>
            </a:xfrm>
            <a:custGeom>
              <a:avLst/>
              <a:gdLst>
                <a:gd name="T0" fmla="*/ 21 w 28"/>
                <a:gd name="T1" fmla="*/ 2 h 45"/>
                <a:gd name="T2" fmla="*/ 0 w 28"/>
                <a:gd name="T3" fmla="*/ 40 h 45"/>
                <a:gd name="T4" fmla="*/ 0 w 28"/>
                <a:gd name="T5" fmla="*/ 40 h 45"/>
                <a:gd name="T6" fmla="*/ 0 w 28"/>
                <a:gd name="T7" fmla="*/ 41 h 45"/>
                <a:gd name="T8" fmla="*/ 2 w 28"/>
                <a:gd name="T9" fmla="*/ 43 h 45"/>
                <a:gd name="T10" fmla="*/ 2 w 28"/>
                <a:gd name="T11" fmla="*/ 43 h 45"/>
                <a:gd name="T12" fmla="*/ 3 w 28"/>
                <a:gd name="T13" fmla="*/ 45 h 45"/>
                <a:gd name="T14" fmla="*/ 7 w 28"/>
                <a:gd name="T15" fmla="*/ 43 h 45"/>
                <a:gd name="T16" fmla="*/ 26 w 28"/>
                <a:gd name="T17" fmla="*/ 5 h 45"/>
                <a:gd name="T18" fmla="*/ 26 w 28"/>
                <a:gd name="T19" fmla="*/ 5 h 45"/>
                <a:gd name="T20" fmla="*/ 28 w 28"/>
                <a:gd name="T21" fmla="*/ 2 h 45"/>
                <a:gd name="T22" fmla="*/ 26 w 28"/>
                <a:gd name="T23" fmla="*/ 0 h 45"/>
                <a:gd name="T24" fmla="*/ 26 w 28"/>
                <a:gd name="T25" fmla="*/ 0 h 45"/>
                <a:gd name="T26" fmla="*/ 23 w 28"/>
                <a:gd name="T27" fmla="*/ 0 h 45"/>
                <a:gd name="T28" fmla="*/ 21 w 28"/>
                <a:gd name="T2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45">
                  <a:moveTo>
                    <a:pt x="21" y="2"/>
                  </a:moveTo>
                  <a:lnTo>
                    <a:pt x="0" y="40"/>
                  </a:lnTo>
                  <a:lnTo>
                    <a:pt x="0" y="40"/>
                  </a:lnTo>
                  <a:lnTo>
                    <a:pt x="0" y="41"/>
                  </a:lnTo>
                  <a:lnTo>
                    <a:pt x="2" y="43"/>
                  </a:lnTo>
                  <a:lnTo>
                    <a:pt x="2" y="43"/>
                  </a:lnTo>
                  <a:lnTo>
                    <a:pt x="3" y="45"/>
                  </a:lnTo>
                  <a:lnTo>
                    <a:pt x="7" y="43"/>
                  </a:lnTo>
                  <a:lnTo>
                    <a:pt x="26" y="5"/>
                  </a:lnTo>
                  <a:lnTo>
                    <a:pt x="26" y="5"/>
                  </a:lnTo>
                  <a:lnTo>
                    <a:pt x="28" y="2"/>
                  </a:lnTo>
                  <a:lnTo>
                    <a:pt x="26" y="0"/>
                  </a:lnTo>
                  <a:lnTo>
                    <a:pt x="26" y="0"/>
                  </a:lnTo>
                  <a:lnTo>
                    <a:pt x="23" y="0"/>
                  </a:lnTo>
                  <a:lnTo>
                    <a:pt x="21"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8" name="Freeform 78"/>
            <p:cNvSpPr>
              <a:spLocks/>
            </p:cNvSpPr>
            <p:nvPr/>
          </p:nvSpPr>
          <p:spPr bwMode="auto">
            <a:xfrm>
              <a:off x="1925" y="1346"/>
              <a:ext cx="28" cy="45"/>
            </a:xfrm>
            <a:custGeom>
              <a:avLst/>
              <a:gdLst>
                <a:gd name="T0" fmla="*/ 21 w 28"/>
                <a:gd name="T1" fmla="*/ 2 h 45"/>
                <a:gd name="T2" fmla="*/ 0 w 28"/>
                <a:gd name="T3" fmla="*/ 40 h 45"/>
                <a:gd name="T4" fmla="*/ 0 w 28"/>
                <a:gd name="T5" fmla="*/ 40 h 45"/>
                <a:gd name="T6" fmla="*/ 0 w 28"/>
                <a:gd name="T7" fmla="*/ 41 h 45"/>
                <a:gd name="T8" fmla="*/ 2 w 28"/>
                <a:gd name="T9" fmla="*/ 43 h 45"/>
                <a:gd name="T10" fmla="*/ 2 w 28"/>
                <a:gd name="T11" fmla="*/ 43 h 45"/>
                <a:gd name="T12" fmla="*/ 3 w 28"/>
                <a:gd name="T13" fmla="*/ 45 h 45"/>
                <a:gd name="T14" fmla="*/ 7 w 28"/>
                <a:gd name="T15" fmla="*/ 43 h 45"/>
                <a:gd name="T16" fmla="*/ 26 w 28"/>
                <a:gd name="T17" fmla="*/ 5 h 45"/>
                <a:gd name="T18" fmla="*/ 26 w 28"/>
                <a:gd name="T19" fmla="*/ 5 h 45"/>
                <a:gd name="T20" fmla="*/ 28 w 28"/>
                <a:gd name="T21" fmla="*/ 2 h 45"/>
                <a:gd name="T22" fmla="*/ 26 w 28"/>
                <a:gd name="T23" fmla="*/ 0 h 45"/>
                <a:gd name="T24" fmla="*/ 26 w 28"/>
                <a:gd name="T25" fmla="*/ 0 h 45"/>
                <a:gd name="T26" fmla="*/ 23 w 28"/>
                <a:gd name="T27" fmla="*/ 0 h 45"/>
                <a:gd name="T28" fmla="*/ 21 w 28"/>
                <a:gd name="T2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45">
                  <a:moveTo>
                    <a:pt x="21" y="2"/>
                  </a:moveTo>
                  <a:lnTo>
                    <a:pt x="0" y="40"/>
                  </a:lnTo>
                  <a:lnTo>
                    <a:pt x="0" y="40"/>
                  </a:lnTo>
                  <a:lnTo>
                    <a:pt x="0" y="41"/>
                  </a:lnTo>
                  <a:lnTo>
                    <a:pt x="2" y="43"/>
                  </a:lnTo>
                  <a:lnTo>
                    <a:pt x="2" y="43"/>
                  </a:lnTo>
                  <a:lnTo>
                    <a:pt x="3" y="45"/>
                  </a:lnTo>
                  <a:lnTo>
                    <a:pt x="7" y="43"/>
                  </a:lnTo>
                  <a:lnTo>
                    <a:pt x="26" y="5"/>
                  </a:lnTo>
                  <a:lnTo>
                    <a:pt x="26" y="5"/>
                  </a:lnTo>
                  <a:lnTo>
                    <a:pt x="28" y="2"/>
                  </a:lnTo>
                  <a:lnTo>
                    <a:pt x="26" y="0"/>
                  </a:lnTo>
                  <a:lnTo>
                    <a:pt x="26" y="0"/>
                  </a:lnTo>
                  <a:lnTo>
                    <a:pt x="23" y="0"/>
                  </a:lnTo>
                  <a:lnTo>
                    <a:pt x="21"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9" name="Freeform 79"/>
            <p:cNvSpPr>
              <a:spLocks/>
            </p:cNvSpPr>
            <p:nvPr/>
          </p:nvSpPr>
          <p:spPr bwMode="auto">
            <a:xfrm>
              <a:off x="1927" y="1624"/>
              <a:ext cx="94" cy="71"/>
            </a:xfrm>
            <a:custGeom>
              <a:avLst/>
              <a:gdLst>
                <a:gd name="T0" fmla="*/ 1 w 94"/>
                <a:gd name="T1" fmla="*/ 5 h 71"/>
                <a:gd name="T2" fmla="*/ 1 w 94"/>
                <a:gd name="T3" fmla="*/ 5 h 71"/>
                <a:gd name="T4" fmla="*/ 61 w 94"/>
                <a:gd name="T5" fmla="*/ 50 h 71"/>
                <a:gd name="T6" fmla="*/ 61 w 94"/>
                <a:gd name="T7" fmla="*/ 50 h 71"/>
                <a:gd name="T8" fmla="*/ 81 w 94"/>
                <a:gd name="T9" fmla="*/ 64 h 71"/>
                <a:gd name="T10" fmla="*/ 81 w 94"/>
                <a:gd name="T11" fmla="*/ 64 h 71"/>
                <a:gd name="T12" fmla="*/ 87 w 94"/>
                <a:gd name="T13" fmla="*/ 69 h 71"/>
                <a:gd name="T14" fmla="*/ 87 w 94"/>
                <a:gd name="T15" fmla="*/ 69 h 71"/>
                <a:gd name="T16" fmla="*/ 91 w 94"/>
                <a:gd name="T17" fmla="*/ 71 h 71"/>
                <a:gd name="T18" fmla="*/ 92 w 94"/>
                <a:gd name="T19" fmla="*/ 69 h 71"/>
                <a:gd name="T20" fmla="*/ 92 w 94"/>
                <a:gd name="T21" fmla="*/ 69 h 71"/>
                <a:gd name="T22" fmla="*/ 94 w 94"/>
                <a:gd name="T23" fmla="*/ 66 h 71"/>
                <a:gd name="T24" fmla="*/ 92 w 94"/>
                <a:gd name="T25" fmla="*/ 64 h 71"/>
                <a:gd name="T26" fmla="*/ 92 w 94"/>
                <a:gd name="T27" fmla="*/ 64 h 71"/>
                <a:gd name="T28" fmla="*/ 5 w 94"/>
                <a:gd name="T29" fmla="*/ 0 h 71"/>
                <a:gd name="T30" fmla="*/ 5 w 94"/>
                <a:gd name="T31" fmla="*/ 0 h 71"/>
                <a:gd name="T32" fmla="*/ 3 w 94"/>
                <a:gd name="T33" fmla="*/ 0 h 71"/>
                <a:gd name="T34" fmla="*/ 1 w 94"/>
                <a:gd name="T35" fmla="*/ 2 h 71"/>
                <a:gd name="T36" fmla="*/ 1 w 94"/>
                <a:gd name="T37" fmla="*/ 2 h 71"/>
                <a:gd name="T38" fmla="*/ 0 w 94"/>
                <a:gd name="T39" fmla="*/ 3 h 71"/>
                <a:gd name="T40" fmla="*/ 1 w 94"/>
                <a:gd name="T41" fmla="*/ 5 h 71"/>
                <a:gd name="T42" fmla="*/ 1 w 94"/>
                <a:gd name="T43" fmla="*/ 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 h="71">
                  <a:moveTo>
                    <a:pt x="1" y="5"/>
                  </a:moveTo>
                  <a:lnTo>
                    <a:pt x="1" y="5"/>
                  </a:lnTo>
                  <a:lnTo>
                    <a:pt x="61" y="50"/>
                  </a:lnTo>
                  <a:lnTo>
                    <a:pt x="61" y="50"/>
                  </a:lnTo>
                  <a:lnTo>
                    <a:pt x="81" y="64"/>
                  </a:lnTo>
                  <a:lnTo>
                    <a:pt x="81" y="64"/>
                  </a:lnTo>
                  <a:lnTo>
                    <a:pt x="87" y="69"/>
                  </a:lnTo>
                  <a:lnTo>
                    <a:pt x="87" y="69"/>
                  </a:lnTo>
                  <a:lnTo>
                    <a:pt x="91" y="71"/>
                  </a:lnTo>
                  <a:lnTo>
                    <a:pt x="92" y="69"/>
                  </a:lnTo>
                  <a:lnTo>
                    <a:pt x="92" y="69"/>
                  </a:lnTo>
                  <a:lnTo>
                    <a:pt x="94" y="66"/>
                  </a:lnTo>
                  <a:lnTo>
                    <a:pt x="92" y="64"/>
                  </a:lnTo>
                  <a:lnTo>
                    <a:pt x="92" y="64"/>
                  </a:lnTo>
                  <a:lnTo>
                    <a:pt x="5" y="0"/>
                  </a:lnTo>
                  <a:lnTo>
                    <a:pt x="5" y="0"/>
                  </a:lnTo>
                  <a:lnTo>
                    <a:pt x="3" y="0"/>
                  </a:lnTo>
                  <a:lnTo>
                    <a:pt x="1" y="2"/>
                  </a:lnTo>
                  <a:lnTo>
                    <a:pt x="1" y="2"/>
                  </a:lnTo>
                  <a:lnTo>
                    <a:pt x="0" y="3"/>
                  </a:lnTo>
                  <a:lnTo>
                    <a:pt x="1" y="5"/>
                  </a:lnTo>
                  <a:lnTo>
                    <a:pt x="1"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0" name="Freeform 80"/>
            <p:cNvSpPr>
              <a:spLocks/>
            </p:cNvSpPr>
            <p:nvPr/>
          </p:nvSpPr>
          <p:spPr bwMode="auto">
            <a:xfrm>
              <a:off x="1927" y="1624"/>
              <a:ext cx="94" cy="71"/>
            </a:xfrm>
            <a:custGeom>
              <a:avLst/>
              <a:gdLst>
                <a:gd name="T0" fmla="*/ 1 w 94"/>
                <a:gd name="T1" fmla="*/ 5 h 71"/>
                <a:gd name="T2" fmla="*/ 1 w 94"/>
                <a:gd name="T3" fmla="*/ 5 h 71"/>
                <a:gd name="T4" fmla="*/ 61 w 94"/>
                <a:gd name="T5" fmla="*/ 50 h 71"/>
                <a:gd name="T6" fmla="*/ 61 w 94"/>
                <a:gd name="T7" fmla="*/ 50 h 71"/>
                <a:gd name="T8" fmla="*/ 81 w 94"/>
                <a:gd name="T9" fmla="*/ 64 h 71"/>
                <a:gd name="T10" fmla="*/ 81 w 94"/>
                <a:gd name="T11" fmla="*/ 64 h 71"/>
                <a:gd name="T12" fmla="*/ 87 w 94"/>
                <a:gd name="T13" fmla="*/ 69 h 71"/>
                <a:gd name="T14" fmla="*/ 87 w 94"/>
                <a:gd name="T15" fmla="*/ 69 h 71"/>
                <a:gd name="T16" fmla="*/ 91 w 94"/>
                <a:gd name="T17" fmla="*/ 71 h 71"/>
                <a:gd name="T18" fmla="*/ 92 w 94"/>
                <a:gd name="T19" fmla="*/ 69 h 71"/>
                <a:gd name="T20" fmla="*/ 92 w 94"/>
                <a:gd name="T21" fmla="*/ 69 h 71"/>
                <a:gd name="T22" fmla="*/ 94 w 94"/>
                <a:gd name="T23" fmla="*/ 66 h 71"/>
                <a:gd name="T24" fmla="*/ 92 w 94"/>
                <a:gd name="T25" fmla="*/ 64 h 71"/>
                <a:gd name="T26" fmla="*/ 92 w 94"/>
                <a:gd name="T27" fmla="*/ 64 h 71"/>
                <a:gd name="T28" fmla="*/ 5 w 94"/>
                <a:gd name="T29" fmla="*/ 0 h 71"/>
                <a:gd name="T30" fmla="*/ 5 w 94"/>
                <a:gd name="T31" fmla="*/ 0 h 71"/>
                <a:gd name="T32" fmla="*/ 3 w 94"/>
                <a:gd name="T33" fmla="*/ 0 h 71"/>
                <a:gd name="T34" fmla="*/ 1 w 94"/>
                <a:gd name="T35" fmla="*/ 2 h 71"/>
                <a:gd name="T36" fmla="*/ 1 w 94"/>
                <a:gd name="T37" fmla="*/ 2 h 71"/>
                <a:gd name="T38" fmla="*/ 0 w 94"/>
                <a:gd name="T39" fmla="*/ 3 h 71"/>
                <a:gd name="T40" fmla="*/ 1 w 94"/>
                <a:gd name="T41" fmla="*/ 5 h 71"/>
                <a:gd name="T42" fmla="*/ 1 w 94"/>
                <a:gd name="T43" fmla="*/ 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 h="71">
                  <a:moveTo>
                    <a:pt x="1" y="5"/>
                  </a:moveTo>
                  <a:lnTo>
                    <a:pt x="1" y="5"/>
                  </a:lnTo>
                  <a:lnTo>
                    <a:pt x="61" y="50"/>
                  </a:lnTo>
                  <a:lnTo>
                    <a:pt x="61" y="50"/>
                  </a:lnTo>
                  <a:lnTo>
                    <a:pt x="81" y="64"/>
                  </a:lnTo>
                  <a:lnTo>
                    <a:pt x="81" y="64"/>
                  </a:lnTo>
                  <a:lnTo>
                    <a:pt x="87" y="69"/>
                  </a:lnTo>
                  <a:lnTo>
                    <a:pt x="87" y="69"/>
                  </a:lnTo>
                  <a:lnTo>
                    <a:pt x="91" y="71"/>
                  </a:lnTo>
                  <a:lnTo>
                    <a:pt x="92" y="69"/>
                  </a:lnTo>
                  <a:lnTo>
                    <a:pt x="92" y="69"/>
                  </a:lnTo>
                  <a:lnTo>
                    <a:pt x="94" y="66"/>
                  </a:lnTo>
                  <a:lnTo>
                    <a:pt x="92" y="64"/>
                  </a:lnTo>
                  <a:lnTo>
                    <a:pt x="92" y="64"/>
                  </a:lnTo>
                  <a:lnTo>
                    <a:pt x="5" y="0"/>
                  </a:lnTo>
                  <a:lnTo>
                    <a:pt x="5" y="0"/>
                  </a:lnTo>
                  <a:lnTo>
                    <a:pt x="3" y="0"/>
                  </a:lnTo>
                  <a:lnTo>
                    <a:pt x="1" y="2"/>
                  </a:lnTo>
                  <a:lnTo>
                    <a:pt x="1" y="2"/>
                  </a:lnTo>
                  <a:lnTo>
                    <a:pt x="0" y="3"/>
                  </a:lnTo>
                  <a:lnTo>
                    <a:pt x="1" y="5"/>
                  </a:lnTo>
                  <a:lnTo>
                    <a:pt x="1"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1" name="Freeform 81"/>
            <p:cNvSpPr>
              <a:spLocks/>
            </p:cNvSpPr>
            <p:nvPr/>
          </p:nvSpPr>
          <p:spPr bwMode="auto">
            <a:xfrm>
              <a:off x="1993" y="1505"/>
              <a:ext cx="82" cy="122"/>
            </a:xfrm>
            <a:custGeom>
              <a:avLst/>
              <a:gdLst>
                <a:gd name="T0" fmla="*/ 76 w 82"/>
                <a:gd name="T1" fmla="*/ 1 h 122"/>
                <a:gd name="T2" fmla="*/ 76 w 82"/>
                <a:gd name="T3" fmla="*/ 1 h 122"/>
                <a:gd name="T4" fmla="*/ 61 w 82"/>
                <a:gd name="T5" fmla="*/ 20 h 122"/>
                <a:gd name="T6" fmla="*/ 48 w 82"/>
                <a:gd name="T7" fmla="*/ 40 h 122"/>
                <a:gd name="T8" fmla="*/ 23 w 82"/>
                <a:gd name="T9" fmla="*/ 78 h 122"/>
                <a:gd name="T10" fmla="*/ 6 w 82"/>
                <a:gd name="T11" fmla="*/ 106 h 122"/>
                <a:gd name="T12" fmla="*/ 0 w 82"/>
                <a:gd name="T13" fmla="*/ 117 h 122"/>
                <a:gd name="T14" fmla="*/ 0 w 82"/>
                <a:gd name="T15" fmla="*/ 117 h 122"/>
                <a:gd name="T16" fmla="*/ 0 w 82"/>
                <a:gd name="T17" fmla="*/ 121 h 122"/>
                <a:gd name="T18" fmla="*/ 1 w 82"/>
                <a:gd name="T19" fmla="*/ 122 h 122"/>
                <a:gd name="T20" fmla="*/ 1 w 82"/>
                <a:gd name="T21" fmla="*/ 122 h 122"/>
                <a:gd name="T22" fmla="*/ 3 w 82"/>
                <a:gd name="T23" fmla="*/ 122 h 122"/>
                <a:gd name="T24" fmla="*/ 6 w 82"/>
                <a:gd name="T25" fmla="*/ 121 h 122"/>
                <a:gd name="T26" fmla="*/ 6 w 82"/>
                <a:gd name="T27" fmla="*/ 121 h 122"/>
                <a:gd name="T28" fmla="*/ 8 w 82"/>
                <a:gd name="T29" fmla="*/ 117 h 122"/>
                <a:gd name="T30" fmla="*/ 8 w 82"/>
                <a:gd name="T31" fmla="*/ 117 h 122"/>
                <a:gd name="T32" fmla="*/ 16 w 82"/>
                <a:gd name="T33" fmla="*/ 101 h 122"/>
                <a:gd name="T34" fmla="*/ 35 w 82"/>
                <a:gd name="T35" fmla="*/ 71 h 122"/>
                <a:gd name="T36" fmla="*/ 56 w 82"/>
                <a:gd name="T37" fmla="*/ 38 h 122"/>
                <a:gd name="T38" fmla="*/ 68 w 82"/>
                <a:gd name="T39" fmla="*/ 21 h 122"/>
                <a:gd name="T40" fmla="*/ 81 w 82"/>
                <a:gd name="T41" fmla="*/ 5 h 122"/>
                <a:gd name="T42" fmla="*/ 81 w 82"/>
                <a:gd name="T43" fmla="*/ 5 h 122"/>
                <a:gd name="T44" fmla="*/ 82 w 82"/>
                <a:gd name="T45" fmla="*/ 3 h 122"/>
                <a:gd name="T46" fmla="*/ 81 w 82"/>
                <a:gd name="T47" fmla="*/ 0 h 122"/>
                <a:gd name="T48" fmla="*/ 81 w 82"/>
                <a:gd name="T49" fmla="*/ 0 h 122"/>
                <a:gd name="T50" fmla="*/ 79 w 82"/>
                <a:gd name="T51" fmla="*/ 0 h 122"/>
                <a:gd name="T52" fmla="*/ 76 w 82"/>
                <a:gd name="T53"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122">
                  <a:moveTo>
                    <a:pt x="76" y="1"/>
                  </a:moveTo>
                  <a:lnTo>
                    <a:pt x="76" y="1"/>
                  </a:lnTo>
                  <a:lnTo>
                    <a:pt x="61" y="20"/>
                  </a:lnTo>
                  <a:lnTo>
                    <a:pt x="48" y="40"/>
                  </a:lnTo>
                  <a:lnTo>
                    <a:pt x="23" y="78"/>
                  </a:lnTo>
                  <a:lnTo>
                    <a:pt x="6" y="106"/>
                  </a:lnTo>
                  <a:lnTo>
                    <a:pt x="0" y="117"/>
                  </a:lnTo>
                  <a:lnTo>
                    <a:pt x="0" y="117"/>
                  </a:lnTo>
                  <a:lnTo>
                    <a:pt x="0" y="121"/>
                  </a:lnTo>
                  <a:lnTo>
                    <a:pt x="1" y="122"/>
                  </a:lnTo>
                  <a:lnTo>
                    <a:pt x="1" y="122"/>
                  </a:lnTo>
                  <a:lnTo>
                    <a:pt x="3" y="122"/>
                  </a:lnTo>
                  <a:lnTo>
                    <a:pt x="6" y="121"/>
                  </a:lnTo>
                  <a:lnTo>
                    <a:pt x="6" y="121"/>
                  </a:lnTo>
                  <a:lnTo>
                    <a:pt x="8" y="117"/>
                  </a:lnTo>
                  <a:lnTo>
                    <a:pt x="8" y="117"/>
                  </a:lnTo>
                  <a:lnTo>
                    <a:pt x="16" y="101"/>
                  </a:lnTo>
                  <a:lnTo>
                    <a:pt x="35" y="71"/>
                  </a:lnTo>
                  <a:lnTo>
                    <a:pt x="56" y="38"/>
                  </a:lnTo>
                  <a:lnTo>
                    <a:pt x="68" y="21"/>
                  </a:lnTo>
                  <a:lnTo>
                    <a:pt x="81" y="5"/>
                  </a:lnTo>
                  <a:lnTo>
                    <a:pt x="81" y="5"/>
                  </a:lnTo>
                  <a:lnTo>
                    <a:pt x="82" y="3"/>
                  </a:lnTo>
                  <a:lnTo>
                    <a:pt x="81" y="0"/>
                  </a:lnTo>
                  <a:lnTo>
                    <a:pt x="81" y="0"/>
                  </a:lnTo>
                  <a:lnTo>
                    <a:pt x="79" y="0"/>
                  </a:lnTo>
                  <a:lnTo>
                    <a:pt x="76"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2" name="Freeform 82"/>
            <p:cNvSpPr>
              <a:spLocks/>
            </p:cNvSpPr>
            <p:nvPr/>
          </p:nvSpPr>
          <p:spPr bwMode="auto">
            <a:xfrm>
              <a:off x="1993" y="1505"/>
              <a:ext cx="82" cy="122"/>
            </a:xfrm>
            <a:custGeom>
              <a:avLst/>
              <a:gdLst>
                <a:gd name="T0" fmla="*/ 76 w 82"/>
                <a:gd name="T1" fmla="*/ 1 h 122"/>
                <a:gd name="T2" fmla="*/ 76 w 82"/>
                <a:gd name="T3" fmla="*/ 1 h 122"/>
                <a:gd name="T4" fmla="*/ 61 w 82"/>
                <a:gd name="T5" fmla="*/ 20 h 122"/>
                <a:gd name="T6" fmla="*/ 48 w 82"/>
                <a:gd name="T7" fmla="*/ 40 h 122"/>
                <a:gd name="T8" fmla="*/ 23 w 82"/>
                <a:gd name="T9" fmla="*/ 78 h 122"/>
                <a:gd name="T10" fmla="*/ 6 w 82"/>
                <a:gd name="T11" fmla="*/ 106 h 122"/>
                <a:gd name="T12" fmla="*/ 0 w 82"/>
                <a:gd name="T13" fmla="*/ 117 h 122"/>
                <a:gd name="T14" fmla="*/ 0 w 82"/>
                <a:gd name="T15" fmla="*/ 117 h 122"/>
                <a:gd name="T16" fmla="*/ 0 w 82"/>
                <a:gd name="T17" fmla="*/ 121 h 122"/>
                <a:gd name="T18" fmla="*/ 1 w 82"/>
                <a:gd name="T19" fmla="*/ 122 h 122"/>
                <a:gd name="T20" fmla="*/ 1 w 82"/>
                <a:gd name="T21" fmla="*/ 122 h 122"/>
                <a:gd name="T22" fmla="*/ 3 w 82"/>
                <a:gd name="T23" fmla="*/ 122 h 122"/>
                <a:gd name="T24" fmla="*/ 6 w 82"/>
                <a:gd name="T25" fmla="*/ 121 h 122"/>
                <a:gd name="T26" fmla="*/ 6 w 82"/>
                <a:gd name="T27" fmla="*/ 121 h 122"/>
                <a:gd name="T28" fmla="*/ 8 w 82"/>
                <a:gd name="T29" fmla="*/ 117 h 122"/>
                <a:gd name="T30" fmla="*/ 8 w 82"/>
                <a:gd name="T31" fmla="*/ 117 h 122"/>
                <a:gd name="T32" fmla="*/ 16 w 82"/>
                <a:gd name="T33" fmla="*/ 101 h 122"/>
                <a:gd name="T34" fmla="*/ 35 w 82"/>
                <a:gd name="T35" fmla="*/ 71 h 122"/>
                <a:gd name="T36" fmla="*/ 56 w 82"/>
                <a:gd name="T37" fmla="*/ 38 h 122"/>
                <a:gd name="T38" fmla="*/ 68 w 82"/>
                <a:gd name="T39" fmla="*/ 21 h 122"/>
                <a:gd name="T40" fmla="*/ 81 w 82"/>
                <a:gd name="T41" fmla="*/ 5 h 122"/>
                <a:gd name="T42" fmla="*/ 81 w 82"/>
                <a:gd name="T43" fmla="*/ 5 h 122"/>
                <a:gd name="T44" fmla="*/ 82 w 82"/>
                <a:gd name="T45" fmla="*/ 3 h 122"/>
                <a:gd name="T46" fmla="*/ 81 w 82"/>
                <a:gd name="T47" fmla="*/ 0 h 122"/>
                <a:gd name="T48" fmla="*/ 81 w 82"/>
                <a:gd name="T49" fmla="*/ 0 h 122"/>
                <a:gd name="T50" fmla="*/ 79 w 82"/>
                <a:gd name="T51" fmla="*/ 0 h 122"/>
                <a:gd name="T52" fmla="*/ 76 w 82"/>
                <a:gd name="T53"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122">
                  <a:moveTo>
                    <a:pt x="76" y="1"/>
                  </a:moveTo>
                  <a:lnTo>
                    <a:pt x="76" y="1"/>
                  </a:lnTo>
                  <a:lnTo>
                    <a:pt x="61" y="20"/>
                  </a:lnTo>
                  <a:lnTo>
                    <a:pt x="48" y="40"/>
                  </a:lnTo>
                  <a:lnTo>
                    <a:pt x="23" y="78"/>
                  </a:lnTo>
                  <a:lnTo>
                    <a:pt x="6" y="106"/>
                  </a:lnTo>
                  <a:lnTo>
                    <a:pt x="0" y="117"/>
                  </a:lnTo>
                  <a:lnTo>
                    <a:pt x="0" y="117"/>
                  </a:lnTo>
                  <a:lnTo>
                    <a:pt x="0" y="121"/>
                  </a:lnTo>
                  <a:lnTo>
                    <a:pt x="1" y="122"/>
                  </a:lnTo>
                  <a:lnTo>
                    <a:pt x="1" y="122"/>
                  </a:lnTo>
                  <a:lnTo>
                    <a:pt x="3" y="122"/>
                  </a:lnTo>
                  <a:lnTo>
                    <a:pt x="6" y="121"/>
                  </a:lnTo>
                  <a:lnTo>
                    <a:pt x="6" y="121"/>
                  </a:lnTo>
                  <a:lnTo>
                    <a:pt x="8" y="117"/>
                  </a:lnTo>
                  <a:lnTo>
                    <a:pt x="8" y="117"/>
                  </a:lnTo>
                  <a:lnTo>
                    <a:pt x="16" y="101"/>
                  </a:lnTo>
                  <a:lnTo>
                    <a:pt x="35" y="71"/>
                  </a:lnTo>
                  <a:lnTo>
                    <a:pt x="56" y="38"/>
                  </a:lnTo>
                  <a:lnTo>
                    <a:pt x="68" y="21"/>
                  </a:lnTo>
                  <a:lnTo>
                    <a:pt x="81" y="5"/>
                  </a:lnTo>
                  <a:lnTo>
                    <a:pt x="81" y="5"/>
                  </a:lnTo>
                  <a:lnTo>
                    <a:pt x="82" y="3"/>
                  </a:lnTo>
                  <a:lnTo>
                    <a:pt x="81" y="0"/>
                  </a:lnTo>
                  <a:lnTo>
                    <a:pt x="81" y="0"/>
                  </a:lnTo>
                  <a:lnTo>
                    <a:pt x="79" y="0"/>
                  </a:lnTo>
                  <a:lnTo>
                    <a:pt x="76"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3" name="Freeform 83"/>
            <p:cNvSpPr>
              <a:spLocks/>
            </p:cNvSpPr>
            <p:nvPr/>
          </p:nvSpPr>
          <p:spPr bwMode="auto">
            <a:xfrm>
              <a:off x="1900" y="1854"/>
              <a:ext cx="99" cy="129"/>
            </a:xfrm>
            <a:custGeom>
              <a:avLst/>
              <a:gdLst>
                <a:gd name="T0" fmla="*/ 2 w 99"/>
                <a:gd name="T1" fmla="*/ 6 h 129"/>
                <a:gd name="T2" fmla="*/ 2 w 99"/>
                <a:gd name="T3" fmla="*/ 6 h 129"/>
                <a:gd name="T4" fmla="*/ 28 w 99"/>
                <a:gd name="T5" fmla="*/ 33 h 129"/>
                <a:gd name="T6" fmla="*/ 51 w 99"/>
                <a:gd name="T7" fmla="*/ 63 h 129"/>
                <a:gd name="T8" fmla="*/ 73 w 99"/>
                <a:gd name="T9" fmla="*/ 94 h 129"/>
                <a:gd name="T10" fmla="*/ 93 w 99"/>
                <a:gd name="T11" fmla="*/ 127 h 129"/>
                <a:gd name="T12" fmla="*/ 93 w 99"/>
                <a:gd name="T13" fmla="*/ 127 h 129"/>
                <a:gd name="T14" fmla="*/ 94 w 99"/>
                <a:gd name="T15" fmla="*/ 129 h 129"/>
                <a:gd name="T16" fmla="*/ 98 w 99"/>
                <a:gd name="T17" fmla="*/ 129 h 129"/>
                <a:gd name="T18" fmla="*/ 98 w 99"/>
                <a:gd name="T19" fmla="*/ 129 h 129"/>
                <a:gd name="T20" fmla="*/ 99 w 99"/>
                <a:gd name="T21" fmla="*/ 127 h 129"/>
                <a:gd name="T22" fmla="*/ 98 w 99"/>
                <a:gd name="T23" fmla="*/ 124 h 129"/>
                <a:gd name="T24" fmla="*/ 98 w 99"/>
                <a:gd name="T25" fmla="*/ 124 h 129"/>
                <a:gd name="T26" fmla="*/ 80 w 99"/>
                <a:gd name="T27" fmla="*/ 91 h 129"/>
                <a:gd name="T28" fmla="*/ 56 w 99"/>
                <a:gd name="T29" fmla="*/ 59 h 129"/>
                <a:gd name="T30" fmla="*/ 33 w 99"/>
                <a:gd name="T31" fmla="*/ 30 h 129"/>
                <a:gd name="T32" fmla="*/ 7 w 99"/>
                <a:gd name="T33" fmla="*/ 2 h 129"/>
                <a:gd name="T34" fmla="*/ 7 w 99"/>
                <a:gd name="T35" fmla="*/ 2 h 129"/>
                <a:gd name="T36" fmla="*/ 3 w 99"/>
                <a:gd name="T37" fmla="*/ 0 h 129"/>
                <a:gd name="T38" fmla="*/ 2 w 99"/>
                <a:gd name="T39" fmla="*/ 2 h 129"/>
                <a:gd name="T40" fmla="*/ 2 w 99"/>
                <a:gd name="T41" fmla="*/ 2 h 129"/>
                <a:gd name="T42" fmla="*/ 0 w 99"/>
                <a:gd name="T43" fmla="*/ 3 h 129"/>
                <a:gd name="T44" fmla="*/ 2 w 99"/>
                <a:gd name="T45" fmla="*/ 6 h 129"/>
                <a:gd name="T46" fmla="*/ 2 w 99"/>
                <a:gd name="T47" fmla="*/ 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129">
                  <a:moveTo>
                    <a:pt x="2" y="6"/>
                  </a:moveTo>
                  <a:lnTo>
                    <a:pt x="2" y="6"/>
                  </a:lnTo>
                  <a:lnTo>
                    <a:pt x="28" y="33"/>
                  </a:lnTo>
                  <a:lnTo>
                    <a:pt x="51" y="63"/>
                  </a:lnTo>
                  <a:lnTo>
                    <a:pt x="73" y="94"/>
                  </a:lnTo>
                  <a:lnTo>
                    <a:pt x="93" y="127"/>
                  </a:lnTo>
                  <a:lnTo>
                    <a:pt x="93" y="127"/>
                  </a:lnTo>
                  <a:lnTo>
                    <a:pt x="94" y="129"/>
                  </a:lnTo>
                  <a:lnTo>
                    <a:pt x="98" y="129"/>
                  </a:lnTo>
                  <a:lnTo>
                    <a:pt x="98" y="129"/>
                  </a:lnTo>
                  <a:lnTo>
                    <a:pt x="99" y="127"/>
                  </a:lnTo>
                  <a:lnTo>
                    <a:pt x="98" y="124"/>
                  </a:lnTo>
                  <a:lnTo>
                    <a:pt x="98" y="124"/>
                  </a:lnTo>
                  <a:lnTo>
                    <a:pt x="80" y="91"/>
                  </a:lnTo>
                  <a:lnTo>
                    <a:pt x="56" y="59"/>
                  </a:lnTo>
                  <a:lnTo>
                    <a:pt x="33" y="30"/>
                  </a:lnTo>
                  <a:lnTo>
                    <a:pt x="7" y="2"/>
                  </a:lnTo>
                  <a:lnTo>
                    <a:pt x="7" y="2"/>
                  </a:lnTo>
                  <a:lnTo>
                    <a:pt x="3" y="0"/>
                  </a:lnTo>
                  <a:lnTo>
                    <a:pt x="2" y="2"/>
                  </a:lnTo>
                  <a:lnTo>
                    <a:pt x="2" y="2"/>
                  </a:lnTo>
                  <a:lnTo>
                    <a:pt x="0" y="3"/>
                  </a:lnTo>
                  <a:lnTo>
                    <a:pt x="2" y="6"/>
                  </a:lnTo>
                  <a:lnTo>
                    <a:pt x="2"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4" name="Freeform 84"/>
            <p:cNvSpPr>
              <a:spLocks/>
            </p:cNvSpPr>
            <p:nvPr/>
          </p:nvSpPr>
          <p:spPr bwMode="auto">
            <a:xfrm>
              <a:off x="1900" y="1854"/>
              <a:ext cx="99" cy="129"/>
            </a:xfrm>
            <a:custGeom>
              <a:avLst/>
              <a:gdLst>
                <a:gd name="T0" fmla="*/ 2 w 99"/>
                <a:gd name="T1" fmla="*/ 6 h 129"/>
                <a:gd name="T2" fmla="*/ 2 w 99"/>
                <a:gd name="T3" fmla="*/ 6 h 129"/>
                <a:gd name="T4" fmla="*/ 28 w 99"/>
                <a:gd name="T5" fmla="*/ 33 h 129"/>
                <a:gd name="T6" fmla="*/ 51 w 99"/>
                <a:gd name="T7" fmla="*/ 63 h 129"/>
                <a:gd name="T8" fmla="*/ 73 w 99"/>
                <a:gd name="T9" fmla="*/ 94 h 129"/>
                <a:gd name="T10" fmla="*/ 93 w 99"/>
                <a:gd name="T11" fmla="*/ 127 h 129"/>
                <a:gd name="T12" fmla="*/ 93 w 99"/>
                <a:gd name="T13" fmla="*/ 127 h 129"/>
                <a:gd name="T14" fmla="*/ 94 w 99"/>
                <a:gd name="T15" fmla="*/ 129 h 129"/>
                <a:gd name="T16" fmla="*/ 98 w 99"/>
                <a:gd name="T17" fmla="*/ 129 h 129"/>
                <a:gd name="T18" fmla="*/ 98 w 99"/>
                <a:gd name="T19" fmla="*/ 129 h 129"/>
                <a:gd name="T20" fmla="*/ 99 w 99"/>
                <a:gd name="T21" fmla="*/ 127 h 129"/>
                <a:gd name="T22" fmla="*/ 98 w 99"/>
                <a:gd name="T23" fmla="*/ 124 h 129"/>
                <a:gd name="T24" fmla="*/ 98 w 99"/>
                <a:gd name="T25" fmla="*/ 124 h 129"/>
                <a:gd name="T26" fmla="*/ 80 w 99"/>
                <a:gd name="T27" fmla="*/ 91 h 129"/>
                <a:gd name="T28" fmla="*/ 56 w 99"/>
                <a:gd name="T29" fmla="*/ 59 h 129"/>
                <a:gd name="T30" fmla="*/ 33 w 99"/>
                <a:gd name="T31" fmla="*/ 30 h 129"/>
                <a:gd name="T32" fmla="*/ 7 w 99"/>
                <a:gd name="T33" fmla="*/ 2 h 129"/>
                <a:gd name="T34" fmla="*/ 7 w 99"/>
                <a:gd name="T35" fmla="*/ 2 h 129"/>
                <a:gd name="T36" fmla="*/ 3 w 99"/>
                <a:gd name="T37" fmla="*/ 0 h 129"/>
                <a:gd name="T38" fmla="*/ 2 w 99"/>
                <a:gd name="T39" fmla="*/ 2 h 129"/>
                <a:gd name="T40" fmla="*/ 2 w 99"/>
                <a:gd name="T41" fmla="*/ 2 h 129"/>
                <a:gd name="T42" fmla="*/ 0 w 99"/>
                <a:gd name="T43" fmla="*/ 3 h 129"/>
                <a:gd name="T44" fmla="*/ 2 w 99"/>
                <a:gd name="T45" fmla="*/ 6 h 129"/>
                <a:gd name="T46" fmla="*/ 2 w 99"/>
                <a:gd name="T47" fmla="*/ 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129">
                  <a:moveTo>
                    <a:pt x="2" y="6"/>
                  </a:moveTo>
                  <a:lnTo>
                    <a:pt x="2" y="6"/>
                  </a:lnTo>
                  <a:lnTo>
                    <a:pt x="28" y="33"/>
                  </a:lnTo>
                  <a:lnTo>
                    <a:pt x="51" y="63"/>
                  </a:lnTo>
                  <a:lnTo>
                    <a:pt x="73" y="94"/>
                  </a:lnTo>
                  <a:lnTo>
                    <a:pt x="93" y="127"/>
                  </a:lnTo>
                  <a:lnTo>
                    <a:pt x="93" y="127"/>
                  </a:lnTo>
                  <a:lnTo>
                    <a:pt x="94" y="129"/>
                  </a:lnTo>
                  <a:lnTo>
                    <a:pt x="98" y="129"/>
                  </a:lnTo>
                  <a:lnTo>
                    <a:pt x="98" y="129"/>
                  </a:lnTo>
                  <a:lnTo>
                    <a:pt x="99" y="127"/>
                  </a:lnTo>
                  <a:lnTo>
                    <a:pt x="98" y="124"/>
                  </a:lnTo>
                  <a:lnTo>
                    <a:pt x="98" y="124"/>
                  </a:lnTo>
                  <a:lnTo>
                    <a:pt x="80" y="91"/>
                  </a:lnTo>
                  <a:lnTo>
                    <a:pt x="56" y="59"/>
                  </a:lnTo>
                  <a:lnTo>
                    <a:pt x="33" y="30"/>
                  </a:lnTo>
                  <a:lnTo>
                    <a:pt x="7" y="2"/>
                  </a:lnTo>
                  <a:lnTo>
                    <a:pt x="7" y="2"/>
                  </a:lnTo>
                  <a:lnTo>
                    <a:pt x="3" y="0"/>
                  </a:lnTo>
                  <a:lnTo>
                    <a:pt x="2" y="2"/>
                  </a:lnTo>
                  <a:lnTo>
                    <a:pt x="2" y="2"/>
                  </a:lnTo>
                  <a:lnTo>
                    <a:pt x="0" y="3"/>
                  </a:lnTo>
                  <a:lnTo>
                    <a:pt x="2" y="6"/>
                  </a:lnTo>
                  <a:lnTo>
                    <a:pt x="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5" name="Freeform 85"/>
            <p:cNvSpPr>
              <a:spLocks/>
            </p:cNvSpPr>
            <p:nvPr/>
          </p:nvSpPr>
          <p:spPr bwMode="auto">
            <a:xfrm>
              <a:off x="2001" y="1895"/>
              <a:ext cx="81" cy="136"/>
            </a:xfrm>
            <a:custGeom>
              <a:avLst/>
              <a:gdLst>
                <a:gd name="T0" fmla="*/ 74 w 81"/>
                <a:gd name="T1" fmla="*/ 2 h 136"/>
                <a:gd name="T2" fmla="*/ 74 w 81"/>
                <a:gd name="T3" fmla="*/ 2 h 136"/>
                <a:gd name="T4" fmla="*/ 46 w 81"/>
                <a:gd name="T5" fmla="*/ 43 h 136"/>
                <a:gd name="T6" fmla="*/ 46 w 81"/>
                <a:gd name="T7" fmla="*/ 43 h 136"/>
                <a:gd name="T8" fmla="*/ 46 w 81"/>
                <a:gd name="T9" fmla="*/ 43 h 136"/>
                <a:gd name="T10" fmla="*/ 33 w 81"/>
                <a:gd name="T11" fmla="*/ 65 h 136"/>
                <a:gd name="T12" fmla="*/ 22 w 81"/>
                <a:gd name="T13" fmla="*/ 86 h 136"/>
                <a:gd name="T14" fmla="*/ 10 w 81"/>
                <a:gd name="T15" fmla="*/ 109 h 136"/>
                <a:gd name="T16" fmla="*/ 0 w 81"/>
                <a:gd name="T17" fmla="*/ 131 h 136"/>
                <a:gd name="T18" fmla="*/ 0 w 81"/>
                <a:gd name="T19" fmla="*/ 131 h 136"/>
                <a:gd name="T20" fmla="*/ 0 w 81"/>
                <a:gd name="T21" fmla="*/ 134 h 136"/>
                <a:gd name="T22" fmla="*/ 2 w 81"/>
                <a:gd name="T23" fmla="*/ 136 h 136"/>
                <a:gd name="T24" fmla="*/ 2 w 81"/>
                <a:gd name="T25" fmla="*/ 136 h 136"/>
                <a:gd name="T26" fmla="*/ 5 w 81"/>
                <a:gd name="T27" fmla="*/ 136 h 136"/>
                <a:gd name="T28" fmla="*/ 7 w 81"/>
                <a:gd name="T29" fmla="*/ 134 h 136"/>
                <a:gd name="T30" fmla="*/ 7 w 81"/>
                <a:gd name="T31" fmla="*/ 134 h 136"/>
                <a:gd name="T32" fmla="*/ 17 w 81"/>
                <a:gd name="T33" fmla="*/ 111 h 136"/>
                <a:gd name="T34" fmla="*/ 27 w 81"/>
                <a:gd name="T35" fmla="*/ 90 h 136"/>
                <a:gd name="T36" fmla="*/ 40 w 81"/>
                <a:gd name="T37" fmla="*/ 68 h 136"/>
                <a:gd name="T38" fmla="*/ 51 w 81"/>
                <a:gd name="T39" fmla="*/ 47 h 136"/>
                <a:gd name="T40" fmla="*/ 50 w 81"/>
                <a:gd name="T41" fmla="*/ 45 h 136"/>
                <a:gd name="T42" fmla="*/ 51 w 81"/>
                <a:gd name="T43" fmla="*/ 47 h 136"/>
                <a:gd name="T44" fmla="*/ 51 w 81"/>
                <a:gd name="T45" fmla="*/ 47 h 136"/>
                <a:gd name="T46" fmla="*/ 76 w 81"/>
                <a:gd name="T47" fmla="*/ 12 h 136"/>
                <a:gd name="T48" fmla="*/ 76 w 81"/>
                <a:gd name="T49" fmla="*/ 12 h 136"/>
                <a:gd name="T50" fmla="*/ 79 w 81"/>
                <a:gd name="T51" fmla="*/ 7 h 136"/>
                <a:gd name="T52" fmla="*/ 81 w 81"/>
                <a:gd name="T53" fmla="*/ 5 h 136"/>
                <a:gd name="T54" fmla="*/ 81 w 81"/>
                <a:gd name="T55" fmla="*/ 5 h 136"/>
                <a:gd name="T56" fmla="*/ 81 w 81"/>
                <a:gd name="T57" fmla="*/ 5 h 136"/>
                <a:gd name="T58" fmla="*/ 81 w 81"/>
                <a:gd name="T59" fmla="*/ 2 h 136"/>
                <a:gd name="T60" fmla="*/ 79 w 81"/>
                <a:gd name="T61" fmla="*/ 0 h 136"/>
                <a:gd name="T62" fmla="*/ 79 w 81"/>
                <a:gd name="T63" fmla="*/ 0 h 136"/>
                <a:gd name="T64" fmla="*/ 78 w 81"/>
                <a:gd name="T65" fmla="*/ 0 h 136"/>
                <a:gd name="T66" fmla="*/ 74 w 81"/>
                <a:gd name="T67"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136">
                  <a:moveTo>
                    <a:pt x="74" y="2"/>
                  </a:moveTo>
                  <a:lnTo>
                    <a:pt x="74" y="2"/>
                  </a:lnTo>
                  <a:lnTo>
                    <a:pt x="46" y="43"/>
                  </a:lnTo>
                  <a:lnTo>
                    <a:pt x="46" y="43"/>
                  </a:lnTo>
                  <a:lnTo>
                    <a:pt x="46" y="43"/>
                  </a:lnTo>
                  <a:lnTo>
                    <a:pt x="33" y="65"/>
                  </a:lnTo>
                  <a:lnTo>
                    <a:pt x="22" y="86"/>
                  </a:lnTo>
                  <a:lnTo>
                    <a:pt x="10" y="109"/>
                  </a:lnTo>
                  <a:lnTo>
                    <a:pt x="0" y="131"/>
                  </a:lnTo>
                  <a:lnTo>
                    <a:pt x="0" y="131"/>
                  </a:lnTo>
                  <a:lnTo>
                    <a:pt x="0" y="134"/>
                  </a:lnTo>
                  <a:lnTo>
                    <a:pt x="2" y="136"/>
                  </a:lnTo>
                  <a:lnTo>
                    <a:pt x="2" y="136"/>
                  </a:lnTo>
                  <a:lnTo>
                    <a:pt x="5" y="136"/>
                  </a:lnTo>
                  <a:lnTo>
                    <a:pt x="7" y="134"/>
                  </a:lnTo>
                  <a:lnTo>
                    <a:pt x="7" y="134"/>
                  </a:lnTo>
                  <a:lnTo>
                    <a:pt x="17" y="111"/>
                  </a:lnTo>
                  <a:lnTo>
                    <a:pt x="27" y="90"/>
                  </a:lnTo>
                  <a:lnTo>
                    <a:pt x="40" y="68"/>
                  </a:lnTo>
                  <a:lnTo>
                    <a:pt x="51" y="47"/>
                  </a:lnTo>
                  <a:lnTo>
                    <a:pt x="50" y="45"/>
                  </a:lnTo>
                  <a:lnTo>
                    <a:pt x="51" y="47"/>
                  </a:lnTo>
                  <a:lnTo>
                    <a:pt x="51" y="47"/>
                  </a:lnTo>
                  <a:lnTo>
                    <a:pt x="76" y="12"/>
                  </a:lnTo>
                  <a:lnTo>
                    <a:pt x="76" y="12"/>
                  </a:lnTo>
                  <a:lnTo>
                    <a:pt x="79" y="7"/>
                  </a:lnTo>
                  <a:lnTo>
                    <a:pt x="81" y="5"/>
                  </a:lnTo>
                  <a:lnTo>
                    <a:pt x="81" y="5"/>
                  </a:lnTo>
                  <a:lnTo>
                    <a:pt x="81" y="5"/>
                  </a:lnTo>
                  <a:lnTo>
                    <a:pt x="81" y="2"/>
                  </a:lnTo>
                  <a:lnTo>
                    <a:pt x="79" y="0"/>
                  </a:lnTo>
                  <a:lnTo>
                    <a:pt x="79" y="0"/>
                  </a:lnTo>
                  <a:lnTo>
                    <a:pt x="78" y="0"/>
                  </a:lnTo>
                  <a:lnTo>
                    <a:pt x="74"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6" name="Freeform 86"/>
            <p:cNvSpPr>
              <a:spLocks/>
            </p:cNvSpPr>
            <p:nvPr/>
          </p:nvSpPr>
          <p:spPr bwMode="auto">
            <a:xfrm>
              <a:off x="2001" y="1895"/>
              <a:ext cx="81" cy="136"/>
            </a:xfrm>
            <a:custGeom>
              <a:avLst/>
              <a:gdLst>
                <a:gd name="T0" fmla="*/ 74 w 81"/>
                <a:gd name="T1" fmla="*/ 2 h 136"/>
                <a:gd name="T2" fmla="*/ 74 w 81"/>
                <a:gd name="T3" fmla="*/ 2 h 136"/>
                <a:gd name="T4" fmla="*/ 46 w 81"/>
                <a:gd name="T5" fmla="*/ 43 h 136"/>
                <a:gd name="T6" fmla="*/ 46 w 81"/>
                <a:gd name="T7" fmla="*/ 43 h 136"/>
                <a:gd name="T8" fmla="*/ 46 w 81"/>
                <a:gd name="T9" fmla="*/ 43 h 136"/>
                <a:gd name="T10" fmla="*/ 33 w 81"/>
                <a:gd name="T11" fmla="*/ 65 h 136"/>
                <a:gd name="T12" fmla="*/ 22 w 81"/>
                <a:gd name="T13" fmla="*/ 86 h 136"/>
                <a:gd name="T14" fmla="*/ 10 w 81"/>
                <a:gd name="T15" fmla="*/ 109 h 136"/>
                <a:gd name="T16" fmla="*/ 0 w 81"/>
                <a:gd name="T17" fmla="*/ 131 h 136"/>
                <a:gd name="T18" fmla="*/ 0 w 81"/>
                <a:gd name="T19" fmla="*/ 131 h 136"/>
                <a:gd name="T20" fmla="*/ 0 w 81"/>
                <a:gd name="T21" fmla="*/ 134 h 136"/>
                <a:gd name="T22" fmla="*/ 2 w 81"/>
                <a:gd name="T23" fmla="*/ 136 h 136"/>
                <a:gd name="T24" fmla="*/ 2 w 81"/>
                <a:gd name="T25" fmla="*/ 136 h 136"/>
                <a:gd name="T26" fmla="*/ 5 w 81"/>
                <a:gd name="T27" fmla="*/ 136 h 136"/>
                <a:gd name="T28" fmla="*/ 7 w 81"/>
                <a:gd name="T29" fmla="*/ 134 h 136"/>
                <a:gd name="T30" fmla="*/ 7 w 81"/>
                <a:gd name="T31" fmla="*/ 134 h 136"/>
                <a:gd name="T32" fmla="*/ 17 w 81"/>
                <a:gd name="T33" fmla="*/ 111 h 136"/>
                <a:gd name="T34" fmla="*/ 27 w 81"/>
                <a:gd name="T35" fmla="*/ 90 h 136"/>
                <a:gd name="T36" fmla="*/ 40 w 81"/>
                <a:gd name="T37" fmla="*/ 68 h 136"/>
                <a:gd name="T38" fmla="*/ 51 w 81"/>
                <a:gd name="T39" fmla="*/ 47 h 136"/>
                <a:gd name="T40" fmla="*/ 50 w 81"/>
                <a:gd name="T41" fmla="*/ 45 h 136"/>
                <a:gd name="T42" fmla="*/ 51 w 81"/>
                <a:gd name="T43" fmla="*/ 47 h 136"/>
                <a:gd name="T44" fmla="*/ 51 w 81"/>
                <a:gd name="T45" fmla="*/ 47 h 136"/>
                <a:gd name="T46" fmla="*/ 76 w 81"/>
                <a:gd name="T47" fmla="*/ 12 h 136"/>
                <a:gd name="T48" fmla="*/ 76 w 81"/>
                <a:gd name="T49" fmla="*/ 12 h 136"/>
                <a:gd name="T50" fmla="*/ 79 w 81"/>
                <a:gd name="T51" fmla="*/ 7 h 136"/>
                <a:gd name="T52" fmla="*/ 81 w 81"/>
                <a:gd name="T53" fmla="*/ 5 h 136"/>
                <a:gd name="T54" fmla="*/ 81 w 81"/>
                <a:gd name="T55" fmla="*/ 5 h 136"/>
                <a:gd name="T56" fmla="*/ 81 w 81"/>
                <a:gd name="T57" fmla="*/ 5 h 136"/>
                <a:gd name="T58" fmla="*/ 81 w 81"/>
                <a:gd name="T59" fmla="*/ 2 h 136"/>
                <a:gd name="T60" fmla="*/ 79 w 81"/>
                <a:gd name="T61" fmla="*/ 0 h 136"/>
                <a:gd name="T62" fmla="*/ 79 w 81"/>
                <a:gd name="T63" fmla="*/ 0 h 136"/>
                <a:gd name="T64" fmla="*/ 78 w 81"/>
                <a:gd name="T65" fmla="*/ 0 h 136"/>
                <a:gd name="T66" fmla="*/ 74 w 81"/>
                <a:gd name="T67"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136">
                  <a:moveTo>
                    <a:pt x="74" y="2"/>
                  </a:moveTo>
                  <a:lnTo>
                    <a:pt x="74" y="2"/>
                  </a:lnTo>
                  <a:lnTo>
                    <a:pt x="46" y="43"/>
                  </a:lnTo>
                  <a:lnTo>
                    <a:pt x="46" y="43"/>
                  </a:lnTo>
                  <a:lnTo>
                    <a:pt x="46" y="43"/>
                  </a:lnTo>
                  <a:lnTo>
                    <a:pt x="33" y="65"/>
                  </a:lnTo>
                  <a:lnTo>
                    <a:pt x="22" y="86"/>
                  </a:lnTo>
                  <a:lnTo>
                    <a:pt x="10" y="109"/>
                  </a:lnTo>
                  <a:lnTo>
                    <a:pt x="0" y="131"/>
                  </a:lnTo>
                  <a:lnTo>
                    <a:pt x="0" y="131"/>
                  </a:lnTo>
                  <a:lnTo>
                    <a:pt x="0" y="134"/>
                  </a:lnTo>
                  <a:lnTo>
                    <a:pt x="2" y="136"/>
                  </a:lnTo>
                  <a:lnTo>
                    <a:pt x="2" y="136"/>
                  </a:lnTo>
                  <a:lnTo>
                    <a:pt x="5" y="136"/>
                  </a:lnTo>
                  <a:lnTo>
                    <a:pt x="7" y="134"/>
                  </a:lnTo>
                  <a:lnTo>
                    <a:pt x="7" y="134"/>
                  </a:lnTo>
                  <a:lnTo>
                    <a:pt x="17" y="111"/>
                  </a:lnTo>
                  <a:lnTo>
                    <a:pt x="27" y="90"/>
                  </a:lnTo>
                  <a:lnTo>
                    <a:pt x="40" y="68"/>
                  </a:lnTo>
                  <a:lnTo>
                    <a:pt x="51" y="47"/>
                  </a:lnTo>
                  <a:lnTo>
                    <a:pt x="50" y="45"/>
                  </a:lnTo>
                  <a:lnTo>
                    <a:pt x="51" y="47"/>
                  </a:lnTo>
                  <a:lnTo>
                    <a:pt x="51" y="47"/>
                  </a:lnTo>
                  <a:lnTo>
                    <a:pt x="76" y="12"/>
                  </a:lnTo>
                  <a:lnTo>
                    <a:pt x="76" y="12"/>
                  </a:lnTo>
                  <a:lnTo>
                    <a:pt x="79" y="7"/>
                  </a:lnTo>
                  <a:lnTo>
                    <a:pt x="81" y="5"/>
                  </a:lnTo>
                  <a:lnTo>
                    <a:pt x="81" y="5"/>
                  </a:lnTo>
                  <a:lnTo>
                    <a:pt x="81" y="5"/>
                  </a:lnTo>
                  <a:lnTo>
                    <a:pt x="81" y="2"/>
                  </a:lnTo>
                  <a:lnTo>
                    <a:pt x="79" y="0"/>
                  </a:lnTo>
                  <a:lnTo>
                    <a:pt x="79" y="0"/>
                  </a:lnTo>
                  <a:lnTo>
                    <a:pt x="78" y="0"/>
                  </a:lnTo>
                  <a:lnTo>
                    <a:pt x="7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7" name="Freeform 87"/>
            <p:cNvSpPr>
              <a:spLocks/>
            </p:cNvSpPr>
            <p:nvPr/>
          </p:nvSpPr>
          <p:spPr bwMode="auto">
            <a:xfrm>
              <a:off x="1953" y="2112"/>
              <a:ext cx="94" cy="149"/>
            </a:xfrm>
            <a:custGeom>
              <a:avLst/>
              <a:gdLst>
                <a:gd name="T0" fmla="*/ 2 w 94"/>
                <a:gd name="T1" fmla="*/ 5 h 149"/>
                <a:gd name="T2" fmla="*/ 2 w 94"/>
                <a:gd name="T3" fmla="*/ 5 h 149"/>
                <a:gd name="T4" fmla="*/ 27 w 94"/>
                <a:gd name="T5" fmla="*/ 36 h 149"/>
                <a:gd name="T6" fmla="*/ 51 w 94"/>
                <a:gd name="T7" fmla="*/ 69 h 149"/>
                <a:gd name="T8" fmla="*/ 53 w 94"/>
                <a:gd name="T9" fmla="*/ 68 h 149"/>
                <a:gd name="T10" fmla="*/ 50 w 94"/>
                <a:gd name="T11" fmla="*/ 69 h 149"/>
                <a:gd name="T12" fmla="*/ 50 w 94"/>
                <a:gd name="T13" fmla="*/ 69 h 149"/>
                <a:gd name="T14" fmla="*/ 71 w 94"/>
                <a:gd name="T15" fmla="*/ 107 h 149"/>
                <a:gd name="T16" fmla="*/ 89 w 94"/>
                <a:gd name="T17" fmla="*/ 147 h 149"/>
                <a:gd name="T18" fmla="*/ 89 w 94"/>
                <a:gd name="T19" fmla="*/ 147 h 149"/>
                <a:gd name="T20" fmla="*/ 91 w 94"/>
                <a:gd name="T21" fmla="*/ 149 h 149"/>
                <a:gd name="T22" fmla="*/ 93 w 94"/>
                <a:gd name="T23" fmla="*/ 149 h 149"/>
                <a:gd name="T24" fmla="*/ 93 w 94"/>
                <a:gd name="T25" fmla="*/ 149 h 149"/>
                <a:gd name="T26" fmla="*/ 94 w 94"/>
                <a:gd name="T27" fmla="*/ 147 h 149"/>
                <a:gd name="T28" fmla="*/ 94 w 94"/>
                <a:gd name="T29" fmla="*/ 146 h 149"/>
                <a:gd name="T30" fmla="*/ 94 w 94"/>
                <a:gd name="T31" fmla="*/ 146 h 149"/>
                <a:gd name="T32" fmla="*/ 78 w 94"/>
                <a:gd name="T33" fmla="*/ 104 h 149"/>
                <a:gd name="T34" fmla="*/ 56 w 94"/>
                <a:gd name="T35" fmla="*/ 66 h 149"/>
                <a:gd name="T36" fmla="*/ 56 w 94"/>
                <a:gd name="T37" fmla="*/ 66 h 149"/>
                <a:gd name="T38" fmla="*/ 56 w 94"/>
                <a:gd name="T39" fmla="*/ 66 h 149"/>
                <a:gd name="T40" fmla="*/ 33 w 94"/>
                <a:gd name="T41" fmla="*/ 33 h 149"/>
                <a:gd name="T42" fmla="*/ 7 w 94"/>
                <a:gd name="T43" fmla="*/ 0 h 149"/>
                <a:gd name="T44" fmla="*/ 7 w 94"/>
                <a:gd name="T45" fmla="*/ 0 h 149"/>
                <a:gd name="T46" fmla="*/ 3 w 94"/>
                <a:gd name="T47" fmla="*/ 0 h 149"/>
                <a:gd name="T48" fmla="*/ 2 w 94"/>
                <a:gd name="T49" fmla="*/ 0 h 149"/>
                <a:gd name="T50" fmla="*/ 2 w 94"/>
                <a:gd name="T51" fmla="*/ 0 h 149"/>
                <a:gd name="T52" fmla="*/ 0 w 94"/>
                <a:gd name="T53" fmla="*/ 2 h 149"/>
                <a:gd name="T54" fmla="*/ 2 w 94"/>
                <a:gd name="T55" fmla="*/ 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149">
                  <a:moveTo>
                    <a:pt x="2" y="5"/>
                  </a:moveTo>
                  <a:lnTo>
                    <a:pt x="2" y="5"/>
                  </a:lnTo>
                  <a:lnTo>
                    <a:pt x="27" y="36"/>
                  </a:lnTo>
                  <a:lnTo>
                    <a:pt x="51" y="69"/>
                  </a:lnTo>
                  <a:lnTo>
                    <a:pt x="53" y="68"/>
                  </a:lnTo>
                  <a:lnTo>
                    <a:pt x="50" y="69"/>
                  </a:lnTo>
                  <a:lnTo>
                    <a:pt x="50" y="69"/>
                  </a:lnTo>
                  <a:lnTo>
                    <a:pt x="71" y="107"/>
                  </a:lnTo>
                  <a:lnTo>
                    <a:pt x="89" y="147"/>
                  </a:lnTo>
                  <a:lnTo>
                    <a:pt x="89" y="147"/>
                  </a:lnTo>
                  <a:lnTo>
                    <a:pt x="91" y="149"/>
                  </a:lnTo>
                  <a:lnTo>
                    <a:pt x="93" y="149"/>
                  </a:lnTo>
                  <a:lnTo>
                    <a:pt x="93" y="149"/>
                  </a:lnTo>
                  <a:lnTo>
                    <a:pt x="94" y="147"/>
                  </a:lnTo>
                  <a:lnTo>
                    <a:pt x="94" y="146"/>
                  </a:lnTo>
                  <a:lnTo>
                    <a:pt x="94" y="146"/>
                  </a:lnTo>
                  <a:lnTo>
                    <a:pt x="78" y="104"/>
                  </a:lnTo>
                  <a:lnTo>
                    <a:pt x="56" y="66"/>
                  </a:lnTo>
                  <a:lnTo>
                    <a:pt x="56" y="66"/>
                  </a:lnTo>
                  <a:lnTo>
                    <a:pt x="56" y="66"/>
                  </a:lnTo>
                  <a:lnTo>
                    <a:pt x="33" y="33"/>
                  </a:lnTo>
                  <a:lnTo>
                    <a:pt x="7" y="0"/>
                  </a:lnTo>
                  <a:lnTo>
                    <a:pt x="7" y="0"/>
                  </a:lnTo>
                  <a:lnTo>
                    <a:pt x="3" y="0"/>
                  </a:lnTo>
                  <a:lnTo>
                    <a:pt x="2" y="0"/>
                  </a:lnTo>
                  <a:lnTo>
                    <a:pt x="2" y="0"/>
                  </a:lnTo>
                  <a:lnTo>
                    <a:pt x="0" y="2"/>
                  </a:lnTo>
                  <a:lnTo>
                    <a:pt x="2"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8" name="Freeform 88"/>
            <p:cNvSpPr>
              <a:spLocks/>
            </p:cNvSpPr>
            <p:nvPr/>
          </p:nvSpPr>
          <p:spPr bwMode="auto">
            <a:xfrm>
              <a:off x="1953" y="2112"/>
              <a:ext cx="94" cy="149"/>
            </a:xfrm>
            <a:custGeom>
              <a:avLst/>
              <a:gdLst>
                <a:gd name="T0" fmla="*/ 2 w 94"/>
                <a:gd name="T1" fmla="*/ 5 h 149"/>
                <a:gd name="T2" fmla="*/ 2 w 94"/>
                <a:gd name="T3" fmla="*/ 5 h 149"/>
                <a:gd name="T4" fmla="*/ 27 w 94"/>
                <a:gd name="T5" fmla="*/ 36 h 149"/>
                <a:gd name="T6" fmla="*/ 51 w 94"/>
                <a:gd name="T7" fmla="*/ 69 h 149"/>
                <a:gd name="T8" fmla="*/ 53 w 94"/>
                <a:gd name="T9" fmla="*/ 68 h 149"/>
                <a:gd name="T10" fmla="*/ 50 w 94"/>
                <a:gd name="T11" fmla="*/ 69 h 149"/>
                <a:gd name="T12" fmla="*/ 50 w 94"/>
                <a:gd name="T13" fmla="*/ 69 h 149"/>
                <a:gd name="T14" fmla="*/ 71 w 94"/>
                <a:gd name="T15" fmla="*/ 107 h 149"/>
                <a:gd name="T16" fmla="*/ 89 w 94"/>
                <a:gd name="T17" fmla="*/ 147 h 149"/>
                <a:gd name="T18" fmla="*/ 89 w 94"/>
                <a:gd name="T19" fmla="*/ 147 h 149"/>
                <a:gd name="T20" fmla="*/ 91 w 94"/>
                <a:gd name="T21" fmla="*/ 149 h 149"/>
                <a:gd name="T22" fmla="*/ 93 w 94"/>
                <a:gd name="T23" fmla="*/ 149 h 149"/>
                <a:gd name="T24" fmla="*/ 93 w 94"/>
                <a:gd name="T25" fmla="*/ 149 h 149"/>
                <a:gd name="T26" fmla="*/ 94 w 94"/>
                <a:gd name="T27" fmla="*/ 147 h 149"/>
                <a:gd name="T28" fmla="*/ 94 w 94"/>
                <a:gd name="T29" fmla="*/ 146 h 149"/>
                <a:gd name="T30" fmla="*/ 94 w 94"/>
                <a:gd name="T31" fmla="*/ 146 h 149"/>
                <a:gd name="T32" fmla="*/ 78 w 94"/>
                <a:gd name="T33" fmla="*/ 104 h 149"/>
                <a:gd name="T34" fmla="*/ 56 w 94"/>
                <a:gd name="T35" fmla="*/ 66 h 149"/>
                <a:gd name="T36" fmla="*/ 56 w 94"/>
                <a:gd name="T37" fmla="*/ 66 h 149"/>
                <a:gd name="T38" fmla="*/ 56 w 94"/>
                <a:gd name="T39" fmla="*/ 66 h 149"/>
                <a:gd name="T40" fmla="*/ 33 w 94"/>
                <a:gd name="T41" fmla="*/ 33 h 149"/>
                <a:gd name="T42" fmla="*/ 7 w 94"/>
                <a:gd name="T43" fmla="*/ 0 h 149"/>
                <a:gd name="T44" fmla="*/ 7 w 94"/>
                <a:gd name="T45" fmla="*/ 0 h 149"/>
                <a:gd name="T46" fmla="*/ 3 w 94"/>
                <a:gd name="T47" fmla="*/ 0 h 149"/>
                <a:gd name="T48" fmla="*/ 2 w 94"/>
                <a:gd name="T49" fmla="*/ 0 h 149"/>
                <a:gd name="T50" fmla="*/ 2 w 94"/>
                <a:gd name="T51" fmla="*/ 0 h 149"/>
                <a:gd name="T52" fmla="*/ 0 w 94"/>
                <a:gd name="T53" fmla="*/ 2 h 149"/>
                <a:gd name="T54" fmla="*/ 2 w 94"/>
                <a:gd name="T55" fmla="*/ 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149">
                  <a:moveTo>
                    <a:pt x="2" y="5"/>
                  </a:moveTo>
                  <a:lnTo>
                    <a:pt x="2" y="5"/>
                  </a:lnTo>
                  <a:lnTo>
                    <a:pt x="27" y="36"/>
                  </a:lnTo>
                  <a:lnTo>
                    <a:pt x="51" y="69"/>
                  </a:lnTo>
                  <a:lnTo>
                    <a:pt x="53" y="68"/>
                  </a:lnTo>
                  <a:lnTo>
                    <a:pt x="50" y="69"/>
                  </a:lnTo>
                  <a:lnTo>
                    <a:pt x="50" y="69"/>
                  </a:lnTo>
                  <a:lnTo>
                    <a:pt x="71" y="107"/>
                  </a:lnTo>
                  <a:lnTo>
                    <a:pt x="89" y="147"/>
                  </a:lnTo>
                  <a:lnTo>
                    <a:pt x="89" y="147"/>
                  </a:lnTo>
                  <a:lnTo>
                    <a:pt x="91" y="149"/>
                  </a:lnTo>
                  <a:lnTo>
                    <a:pt x="93" y="149"/>
                  </a:lnTo>
                  <a:lnTo>
                    <a:pt x="93" y="149"/>
                  </a:lnTo>
                  <a:lnTo>
                    <a:pt x="94" y="147"/>
                  </a:lnTo>
                  <a:lnTo>
                    <a:pt x="94" y="146"/>
                  </a:lnTo>
                  <a:lnTo>
                    <a:pt x="94" y="146"/>
                  </a:lnTo>
                  <a:lnTo>
                    <a:pt x="78" y="104"/>
                  </a:lnTo>
                  <a:lnTo>
                    <a:pt x="56" y="66"/>
                  </a:lnTo>
                  <a:lnTo>
                    <a:pt x="56" y="66"/>
                  </a:lnTo>
                  <a:lnTo>
                    <a:pt x="56" y="66"/>
                  </a:lnTo>
                  <a:lnTo>
                    <a:pt x="33" y="33"/>
                  </a:lnTo>
                  <a:lnTo>
                    <a:pt x="7" y="0"/>
                  </a:lnTo>
                  <a:lnTo>
                    <a:pt x="7" y="0"/>
                  </a:lnTo>
                  <a:lnTo>
                    <a:pt x="3" y="0"/>
                  </a:lnTo>
                  <a:lnTo>
                    <a:pt x="2" y="0"/>
                  </a:lnTo>
                  <a:lnTo>
                    <a:pt x="2" y="0"/>
                  </a:lnTo>
                  <a:lnTo>
                    <a:pt x="0" y="2"/>
                  </a:lnTo>
                  <a:lnTo>
                    <a:pt x="2"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9" name="Freeform 89"/>
            <p:cNvSpPr>
              <a:spLocks/>
            </p:cNvSpPr>
            <p:nvPr/>
          </p:nvSpPr>
          <p:spPr bwMode="auto">
            <a:xfrm>
              <a:off x="1935" y="2258"/>
              <a:ext cx="66" cy="178"/>
            </a:xfrm>
            <a:custGeom>
              <a:avLst/>
              <a:gdLst>
                <a:gd name="T0" fmla="*/ 0 w 66"/>
                <a:gd name="T1" fmla="*/ 4 h 178"/>
                <a:gd name="T2" fmla="*/ 0 w 66"/>
                <a:gd name="T3" fmla="*/ 4 h 178"/>
                <a:gd name="T4" fmla="*/ 20 w 66"/>
                <a:gd name="T5" fmla="*/ 46 h 178"/>
                <a:gd name="T6" fmla="*/ 48 w 66"/>
                <a:gd name="T7" fmla="*/ 102 h 178"/>
                <a:gd name="T8" fmla="*/ 50 w 66"/>
                <a:gd name="T9" fmla="*/ 100 h 178"/>
                <a:gd name="T10" fmla="*/ 46 w 66"/>
                <a:gd name="T11" fmla="*/ 102 h 178"/>
                <a:gd name="T12" fmla="*/ 46 w 66"/>
                <a:gd name="T13" fmla="*/ 102 h 178"/>
                <a:gd name="T14" fmla="*/ 53 w 66"/>
                <a:gd name="T15" fmla="*/ 115 h 178"/>
                <a:gd name="T16" fmla="*/ 56 w 66"/>
                <a:gd name="T17" fmla="*/ 130 h 178"/>
                <a:gd name="T18" fmla="*/ 59 w 66"/>
                <a:gd name="T19" fmla="*/ 147 h 178"/>
                <a:gd name="T20" fmla="*/ 59 w 66"/>
                <a:gd name="T21" fmla="*/ 162 h 178"/>
                <a:gd name="T22" fmla="*/ 59 w 66"/>
                <a:gd name="T23" fmla="*/ 162 h 178"/>
                <a:gd name="T24" fmla="*/ 59 w 66"/>
                <a:gd name="T25" fmla="*/ 175 h 178"/>
                <a:gd name="T26" fmla="*/ 59 w 66"/>
                <a:gd name="T27" fmla="*/ 175 h 178"/>
                <a:gd name="T28" fmla="*/ 61 w 66"/>
                <a:gd name="T29" fmla="*/ 177 h 178"/>
                <a:gd name="T30" fmla="*/ 63 w 66"/>
                <a:gd name="T31" fmla="*/ 178 h 178"/>
                <a:gd name="T32" fmla="*/ 63 w 66"/>
                <a:gd name="T33" fmla="*/ 178 h 178"/>
                <a:gd name="T34" fmla="*/ 64 w 66"/>
                <a:gd name="T35" fmla="*/ 178 h 178"/>
                <a:gd name="T36" fmla="*/ 66 w 66"/>
                <a:gd name="T37" fmla="*/ 175 h 178"/>
                <a:gd name="T38" fmla="*/ 66 w 66"/>
                <a:gd name="T39" fmla="*/ 175 h 178"/>
                <a:gd name="T40" fmla="*/ 66 w 66"/>
                <a:gd name="T41" fmla="*/ 162 h 178"/>
                <a:gd name="T42" fmla="*/ 66 w 66"/>
                <a:gd name="T43" fmla="*/ 162 h 178"/>
                <a:gd name="T44" fmla="*/ 66 w 66"/>
                <a:gd name="T45" fmla="*/ 145 h 178"/>
                <a:gd name="T46" fmla="*/ 63 w 66"/>
                <a:gd name="T47" fmla="*/ 129 h 178"/>
                <a:gd name="T48" fmla="*/ 59 w 66"/>
                <a:gd name="T49" fmla="*/ 114 h 178"/>
                <a:gd name="T50" fmla="*/ 53 w 66"/>
                <a:gd name="T51" fmla="*/ 99 h 178"/>
                <a:gd name="T52" fmla="*/ 53 w 66"/>
                <a:gd name="T53" fmla="*/ 99 h 178"/>
                <a:gd name="T54" fmla="*/ 53 w 66"/>
                <a:gd name="T55" fmla="*/ 99 h 178"/>
                <a:gd name="T56" fmla="*/ 26 w 66"/>
                <a:gd name="T57" fmla="*/ 44 h 178"/>
                <a:gd name="T58" fmla="*/ 7 w 66"/>
                <a:gd name="T59" fmla="*/ 1 h 178"/>
                <a:gd name="T60" fmla="*/ 7 w 66"/>
                <a:gd name="T61" fmla="*/ 1 h 178"/>
                <a:gd name="T62" fmla="*/ 5 w 66"/>
                <a:gd name="T63" fmla="*/ 0 h 178"/>
                <a:gd name="T64" fmla="*/ 2 w 66"/>
                <a:gd name="T65" fmla="*/ 0 h 178"/>
                <a:gd name="T66" fmla="*/ 2 w 66"/>
                <a:gd name="T67" fmla="*/ 0 h 178"/>
                <a:gd name="T68" fmla="*/ 0 w 66"/>
                <a:gd name="T69" fmla="*/ 1 h 178"/>
                <a:gd name="T70" fmla="*/ 0 w 66"/>
                <a:gd name="T71" fmla="*/ 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178">
                  <a:moveTo>
                    <a:pt x="0" y="4"/>
                  </a:moveTo>
                  <a:lnTo>
                    <a:pt x="0" y="4"/>
                  </a:lnTo>
                  <a:lnTo>
                    <a:pt x="20" y="46"/>
                  </a:lnTo>
                  <a:lnTo>
                    <a:pt x="48" y="102"/>
                  </a:lnTo>
                  <a:lnTo>
                    <a:pt x="50" y="100"/>
                  </a:lnTo>
                  <a:lnTo>
                    <a:pt x="46" y="102"/>
                  </a:lnTo>
                  <a:lnTo>
                    <a:pt x="46" y="102"/>
                  </a:lnTo>
                  <a:lnTo>
                    <a:pt x="53" y="115"/>
                  </a:lnTo>
                  <a:lnTo>
                    <a:pt x="56" y="130"/>
                  </a:lnTo>
                  <a:lnTo>
                    <a:pt x="59" y="147"/>
                  </a:lnTo>
                  <a:lnTo>
                    <a:pt x="59" y="162"/>
                  </a:lnTo>
                  <a:lnTo>
                    <a:pt x="59" y="162"/>
                  </a:lnTo>
                  <a:lnTo>
                    <a:pt x="59" y="175"/>
                  </a:lnTo>
                  <a:lnTo>
                    <a:pt x="59" y="175"/>
                  </a:lnTo>
                  <a:lnTo>
                    <a:pt x="61" y="177"/>
                  </a:lnTo>
                  <a:lnTo>
                    <a:pt x="63" y="178"/>
                  </a:lnTo>
                  <a:lnTo>
                    <a:pt x="63" y="178"/>
                  </a:lnTo>
                  <a:lnTo>
                    <a:pt x="64" y="178"/>
                  </a:lnTo>
                  <a:lnTo>
                    <a:pt x="66" y="175"/>
                  </a:lnTo>
                  <a:lnTo>
                    <a:pt x="66" y="175"/>
                  </a:lnTo>
                  <a:lnTo>
                    <a:pt x="66" y="162"/>
                  </a:lnTo>
                  <a:lnTo>
                    <a:pt x="66" y="162"/>
                  </a:lnTo>
                  <a:lnTo>
                    <a:pt x="66" y="145"/>
                  </a:lnTo>
                  <a:lnTo>
                    <a:pt x="63" y="129"/>
                  </a:lnTo>
                  <a:lnTo>
                    <a:pt x="59" y="114"/>
                  </a:lnTo>
                  <a:lnTo>
                    <a:pt x="53" y="99"/>
                  </a:lnTo>
                  <a:lnTo>
                    <a:pt x="53" y="99"/>
                  </a:lnTo>
                  <a:lnTo>
                    <a:pt x="53" y="99"/>
                  </a:lnTo>
                  <a:lnTo>
                    <a:pt x="26" y="44"/>
                  </a:lnTo>
                  <a:lnTo>
                    <a:pt x="7" y="1"/>
                  </a:lnTo>
                  <a:lnTo>
                    <a:pt x="7" y="1"/>
                  </a:lnTo>
                  <a:lnTo>
                    <a:pt x="5" y="0"/>
                  </a:lnTo>
                  <a:lnTo>
                    <a:pt x="2" y="0"/>
                  </a:lnTo>
                  <a:lnTo>
                    <a:pt x="2" y="0"/>
                  </a:lnTo>
                  <a:lnTo>
                    <a:pt x="0" y="1"/>
                  </a:lnTo>
                  <a:lnTo>
                    <a:pt x="0" y="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0" name="Freeform 90"/>
            <p:cNvSpPr>
              <a:spLocks/>
            </p:cNvSpPr>
            <p:nvPr/>
          </p:nvSpPr>
          <p:spPr bwMode="auto">
            <a:xfrm>
              <a:off x="1935" y="2258"/>
              <a:ext cx="66" cy="178"/>
            </a:xfrm>
            <a:custGeom>
              <a:avLst/>
              <a:gdLst>
                <a:gd name="T0" fmla="*/ 0 w 66"/>
                <a:gd name="T1" fmla="*/ 4 h 178"/>
                <a:gd name="T2" fmla="*/ 0 w 66"/>
                <a:gd name="T3" fmla="*/ 4 h 178"/>
                <a:gd name="T4" fmla="*/ 20 w 66"/>
                <a:gd name="T5" fmla="*/ 46 h 178"/>
                <a:gd name="T6" fmla="*/ 48 w 66"/>
                <a:gd name="T7" fmla="*/ 102 h 178"/>
                <a:gd name="T8" fmla="*/ 50 w 66"/>
                <a:gd name="T9" fmla="*/ 100 h 178"/>
                <a:gd name="T10" fmla="*/ 46 w 66"/>
                <a:gd name="T11" fmla="*/ 102 h 178"/>
                <a:gd name="T12" fmla="*/ 46 w 66"/>
                <a:gd name="T13" fmla="*/ 102 h 178"/>
                <a:gd name="T14" fmla="*/ 53 w 66"/>
                <a:gd name="T15" fmla="*/ 115 h 178"/>
                <a:gd name="T16" fmla="*/ 56 w 66"/>
                <a:gd name="T17" fmla="*/ 130 h 178"/>
                <a:gd name="T18" fmla="*/ 59 w 66"/>
                <a:gd name="T19" fmla="*/ 147 h 178"/>
                <a:gd name="T20" fmla="*/ 59 w 66"/>
                <a:gd name="T21" fmla="*/ 162 h 178"/>
                <a:gd name="T22" fmla="*/ 59 w 66"/>
                <a:gd name="T23" fmla="*/ 162 h 178"/>
                <a:gd name="T24" fmla="*/ 59 w 66"/>
                <a:gd name="T25" fmla="*/ 175 h 178"/>
                <a:gd name="T26" fmla="*/ 59 w 66"/>
                <a:gd name="T27" fmla="*/ 175 h 178"/>
                <a:gd name="T28" fmla="*/ 61 w 66"/>
                <a:gd name="T29" fmla="*/ 177 h 178"/>
                <a:gd name="T30" fmla="*/ 63 w 66"/>
                <a:gd name="T31" fmla="*/ 178 h 178"/>
                <a:gd name="T32" fmla="*/ 63 w 66"/>
                <a:gd name="T33" fmla="*/ 178 h 178"/>
                <a:gd name="T34" fmla="*/ 64 w 66"/>
                <a:gd name="T35" fmla="*/ 178 h 178"/>
                <a:gd name="T36" fmla="*/ 66 w 66"/>
                <a:gd name="T37" fmla="*/ 175 h 178"/>
                <a:gd name="T38" fmla="*/ 66 w 66"/>
                <a:gd name="T39" fmla="*/ 175 h 178"/>
                <a:gd name="T40" fmla="*/ 66 w 66"/>
                <a:gd name="T41" fmla="*/ 162 h 178"/>
                <a:gd name="T42" fmla="*/ 66 w 66"/>
                <a:gd name="T43" fmla="*/ 162 h 178"/>
                <a:gd name="T44" fmla="*/ 66 w 66"/>
                <a:gd name="T45" fmla="*/ 145 h 178"/>
                <a:gd name="T46" fmla="*/ 63 w 66"/>
                <a:gd name="T47" fmla="*/ 129 h 178"/>
                <a:gd name="T48" fmla="*/ 59 w 66"/>
                <a:gd name="T49" fmla="*/ 114 h 178"/>
                <a:gd name="T50" fmla="*/ 53 w 66"/>
                <a:gd name="T51" fmla="*/ 99 h 178"/>
                <a:gd name="T52" fmla="*/ 53 w 66"/>
                <a:gd name="T53" fmla="*/ 99 h 178"/>
                <a:gd name="T54" fmla="*/ 53 w 66"/>
                <a:gd name="T55" fmla="*/ 99 h 178"/>
                <a:gd name="T56" fmla="*/ 26 w 66"/>
                <a:gd name="T57" fmla="*/ 44 h 178"/>
                <a:gd name="T58" fmla="*/ 7 w 66"/>
                <a:gd name="T59" fmla="*/ 1 h 178"/>
                <a:gd name="T60" fmla="*/ 7 w 66"/>
                <a:gd name="T61" fmla="*/ 1 h 178"/>
                <a:gd name="T62" fmla="*/ 5 w 66"/>
                <a:gd name="T63" fmla="*/ 0 h 178"/>
                <a:gd name="T64" fmla="*/ 2 w 66"/>
                <a:gd name="T65" fmla="*/ 0 h 178"/>
                <a:gd name="T66" fmla="*/ 2 w 66"/>
                <a:gd name="T67" fmla="*/ 0 h 178"/>
                <a:gd name="T68" fmla="*/ 0 w 66"/>
                <a:gd name="T69" fmla="*/ 1 h 178"/>
                <a:gd name="T70" fmla="*/ 0 w 66"/>
                <a:gd name="T71" fmla="*/ 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178">
                  <a:moveTo>
                    <a:pt x="0" y="4"/>
                  </a:moveTo>
                  <a:lnTo>
                    <a:pt x="0" y="4"/>
                  </a:lnTo>
                  <a:lnTo>
                    <a:pt x="20" y="46"/>
                  </a:lnTo>
                  <a:lnTo>
                    <a:pt x="48" y="102"/>
                  </a:lnTo>
                  <a:lnTo>
                    <a:pt x="50" y="100"/>
                  </a:lnTo>
                  <a:lnTo>
                    <a:pt x="46" y="102"/>
                  </a:lnTo>
                  <a:lnTo>
                    <a:pt x="46" y="102"/>
                  </a:lnTo>
                  <a:lnTo>
                    <a:pt x="53" y="115"/>
                  </a:lnTo>
                  <a:lnTo>
                    <a:pt x="56" y="130"/>
                  </a:lnTo>
                  <a:lnTo>
                    <a:pt x="59" y="147"/>
                  </a:lnTo>
                  <a:lnTo>
                    <a:pt x="59" y="162"/>
                  </a:lnTo>
                  <a:lnTo>
                    <a:pt x="59" y="162"/>
                  </a:lnTo>
                  <a:lnTo>
                    <a:pt x="59" y="175"/>
                  </a:lnTo>
                  <a:lnTo>
                    <a:pt x="59" y="175"/>
                  </a:lnTo>
                  <a:lnTo>
                    <a:pt x="61" y="177"/>
                  </a:lnTo>
                  <a:lnTo>
                    <a:pt x="63" y="178"/>
                  </a:lnTo>
                  <a:lnTo>
                    <a:pt x="63" y="178"/>
                  </a:lnTo>
                  <a:lnTo>
                    <a:pt x="64" y="178"/>
                  </a:lnTo>
                  <a:lnTo>
                    <a:pt x="66" y="175"/>
                  </a:lnTo>
                  <a:lnTo>
                    <a:pt x="66" y="175"/>
                  </a:lnTo>
                  <a:lnTo>
                    <a:pt x="66" y="162"/>
                  </a:lnTo>
                  <a:lnTo>
                    <a:pt x="66" y="162"/>
                  </a:lnTo>
                  <a:lnTo>
                    <a:pt x="66" y="145"/>
                  </a:lnTo>
                  <a:lnTo>
                    <a:pt x="63" y="129"/>
                  </a:lnTo>
                  <a:lnTo>
                    <a:pt x="59" y="114"/>
                  </a:lnTo>
                  <a:lnTo>
                    <a:pt x="53" y="99"/>
                  </a:lnTo>
                  <a:lnTo>
                    <a:pt x="53" y="99"/>
                  </a:lnTo>
                  <a:lnTo>
                    <a:pt x="53" y="99"/>
                  </a:lnTo>
                  <a:lnTo>
                    <a:pt x="26" y="44"/>
                  </a:lnTo>
                  <a:lnTo>
                    <a:pt x="7" y="1"/>
                  </a:lnTo>
                  <a:lnTo>
                    <a:pt x="7" y="1"/>
                  </a:lnTo>
                  <a:lnTo>
                    <a:pt x="5" y="0"/>
                  </a:lnTo>
                  <a:lnTo>
                    <a:pt x="2" y="0"/>
                  </a:lnTo>
                  <a:lnTo>
                    <a:pt x="2" y="0"/>
                  </a:lnTo>
                  <a:lnTo>
                    <a:pt x="0" y="1"/>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1" name="Freeform 91"/>
            <p:cNvSpPr>
              <a:spLocks/>
            </p:cNvSpPr>
            <p:nvPr/>
          </p:nvSpPr>
          <p:spPr bwMode="auto">
            <a:xfrm>
              <a:off x="2165" y="1693"/>
              <a:ext cx="73" cy="149"/>
            </a:xfrm>
            <a:custGeom>
              <a:avLst/>
              <a:gdLst>
                <a:gd name="T0" fmla="*/ 66 w 73"/>
                <a:gd name="T1" fmla="*/ 149 h 149"/>
                <a:gd name="T2" fmla="*/ 66 w 73"/>
                <a:gd name="T3" fmla="*/ 149 h 149"/>
                <a:gd name="T4" fmla="*/ 36 w 73"/>
                <a:gd name="T5" fmla="*/ 116 h 149"/>
                <a:gd name="T6" fmla="*/ 10 w 73"/>
                <a:gd name="T7" fmla="*/ 81 h 149"/>
                <a:gd name="T8" fmla="*/ 10 w 73"/>
                <a:gd name="T9" fmla="*/ 81 h 149"/>
                <a:gd name="T10" fmla="*/ 6 w 73"/>
                <a:gd name="T11" fmla="*/ 75 h 149"/>
                <a:gd name="T12" fmla="*/ 3 w 73"/>
                <a:gd name="T13" fmla="*/ 68 h 149"/>
                <a:gd name="T14" fmla="*/ 0 w 73"/>
                <a:gd name="T15" fmla="*/ 53 h 149"/>
                <a:gd name="T16" fmla="*/ 0 w 73"/>
                <a:gd name="T17" fmla="*/ 40 h 149"/>
                <a:gd name="T18" fmla="*/ 1 w 73"/>
                <a:gd name="T19" fmla="*/ 27 h 149"/>
                <a:gd name="T20" fmla="*/ 5 w 73"/>
                <a:gd name="T21" fmla="*/ 17 h 149"/>
                <a:gd name="T22" fmla="*/ 8 w 73"/>
                <a:gd name="T23" fmla="*/ 9 h 149"/>
                <a:gd name="T24" fmla="*/ 11 w 73"/>
                <a:gd name="T25" fmla="*/ 0 h 149"/>
                <a:gd name="T26" fmla="*/ 11 w 73"/>
                <a:gd name="T27" fmla="*/ 0 h 149"/>
                <a:gd name="T28" fmla="*/ 21 w 73"/>
                <a:gd name="T29" fmla="*/ 15 h 149"/>
                <a:gd name="T30" fmla="*/ 51 w 73"/>
                <a:gd name="T31" fmla="*/ 55 h 149"/>
                <a:gd name="T32" fmla="*/ 51 w 73"/>
                <a:gd name="T33" fmla="*/ 55 h 149"/>
                <a:gd name="T34" fmla="*/ 59 w 73"/>
                <a:gd name="T35" fmla="*/ 68 h 149"/>
                <a:gd name="T36" fmla="*/ 66 w 73"/>
                <a:gd name="T37" fmla="*/ 78 h 149"/>
                <a:gd name="T38" fmla="*/ 69 w 73"/>
                <a:gd name="T39" fmla="*/ 88 h 149"/>
                <a:gd name="T40" fmla="*/ 71 w 73"/>
                <a:gd name="T41" fmla="*/ 96 h 149"/>
                <a:gd name="T42" fmla="*/ 73 w 73"/>
                <a:gd name="T43" fmla="*/ 108 h 149"/>
                <a:gd name="T44" fmla="*/ 73 w 73"/>
                <a:gd name="T45" fmla="*/ 111 h 149"/>
                <a:gd name="T46" fmla="*/ 66 w 73"/>
                <a:gd name="T47"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 h="149">
                  <a:moveTo>
                    <a:pt x="66" y="149"/>
                  </a:moveTo>
                  <a:lnTo>
                    <a:pt x="66" y="149"/>
                  </a:lnTo>
                  <a:lnTo>
                    <a:pt x="36" y="116"/>
                  </a:lnTo>
                  <a:lnTo>
                    <a:pt x="10" y="81"/>
                  </a:lnTo>
                  <a:lnTo>
                    <a:pt x="10" y="81"/>
                  </a:lnTo>
                  <a:lnTo>
                    <a:pt x="6" y="75"/>
                  </a:lnTo>
                  <a:lnTo>
                    <a:pt x="3" y="68"/>
                  </a:lnTo>
                  <a:lnTo>
                    <a:pt x="0" y="53"/>
                  </a:lnTo>
                  <a:lnTo>
                    <a:pt x="0" y="40"/>
                  </a:lnTo>
                  <a:lnTo>
                    <a:pt x="1" y="27"/>
                  </a:lnTo>
                  <a:lnTo>
                    <a:pt x="5" y="17"/>
                  </a:lnTo>
                  <a:lnTo>
                    <a:pt x="8" y="9"/>
                  </a:lnTo>
                  <a:lnTo>
                    <a:pt x="11" y="0"/>
                  </a:lnTo>
                  <a:lnTo>
                    <a:pt x="11" y="0"/>
                  </a:lnTo>
                  <a:lnTo>
                    <a:pt x="21" y="15"/>
                  </a:lnTo>
                  <a:lnTo>
                    <a:pt x="51" y="55"/>
                  </a:lnTo>
                  <a:lnTo>
                    <a:pt x="51" y="55"/>
                  </a:lnTo>
                  <a:lnTo>
                    <a:pt x="59" y="68"/>
                  </a:lnTo>
                  <a:lnTo>
                    <a:pt x="66" y="78"/>
                  </a:lnTo>
                  <a:lnTo>
                    <a:pt x="69" y="88"/>
                  </a:lnTo>
                  <a:lnTo>
                    <a:pt x="71" y="96"/>
                  </a:lnTo>
                  <a:lnTo>
                    <a:pt x="73" y="108"/>
                  </a:lnTo>
                  <a:lnTo>
                    <a:pt x="73" y="111"/>
                  </a:lnTo>
                  <a:lnTo>
                    <a:pt x="66" y="149"/>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2" name="Freeform 92"/>
            <p:cNvSpPr>
              <a:spLocks/>
            </p:cNvSpPr>
            <p:nvPr/>
          </p:nvSpPr>
          <p:spPr bwMode="auto">
            <a:xfrm>
              <a:off x="2165" y="1693"/>
              <a:ext cx="73" cy="149"/>
            </a:xfrm>
            <a:custGeom>
              <a:avLst/>
              <a:gdLst>
                <a:gd name="T0" fmla="*/ 66 w 73"/>
                <a:gd name="T1" fmla="*/ 149 h 149"/>
                <a:gd name="T2" fmla="*/ 66 w 73"/>
                <a:gd name="T3" fmla="*/ 149 h 149"/>
                <a:gd name="T4" fmla="*/ 36 w 73"/>
                <a:gd name="T5" fmla="*/ 116 h 149"/>
                <a:gd name="T6" fmla="*/ 10 w 73"/>
                <a:gd name="T7" fmla="*/ 81 h 149"/>
                <a:gd name="T8" fmla="*/ 10 w 73"/>
                <a:gd name="T9" fmla="*/ 81 h 149"/>
                <a:gd name="T10" fmla="*/ 6 w 73"/>
                <a:gd name="T11" fmla="*/ 75 h 149"/>
                <a:gd name="T12" fmla="*/ 3 w 73"/>
                <a:gd name="T13" fmla="*/ 68 h 149"/>
                <a:gd name="T14" fmla="*/ 0 w 73"/>
                <a:gd name="T15" fmla="*/ 53 h 149"/>
                <a:gd name="T16" fmla="*/ 0 w 73"/>
                <a:gd name="T17" fmla="*/ 40 h 149"/>
                <a:gd name="T18" fmla="*/ 1 w 73"/>
                <a:gd name="T19" fmla="*/ 27 h 149"/>
                <a:gd name="T20" fmla="*/ 5 w 73"/>
                <a:gd name="T21" fmla="*/ 17 h 149"/>
                <a:gd name="T22" fmla="*/ 8 w 73"/>
                <a:gd name="T23" fmla="*/ 9 h 149"/>
                <a:gd name="T24" fmla="*/ 11 w 73"/>
                <a:gd name="T25" fmla="*/ 0 h 149"/>
                <a:gd name="T26" fmla="*/ 11 w 73"/>
                <a:gd name="T27" fmla="*/ 0 h 149"/>
                <a:gd name="T28" fmla="*/ 21 w 73"/>
                <a:gd name="T29" fmla="*/ 15 h 149"/>
                <a:gd name="T30" fmla="*/ 51 w 73"/>
                <a:gd name="T31" fmla="*/ 55 h 149"/>
                <a:gd name="T32" fmla="*/ 51 w 73"/>
                <a:gd name="T33" fmla="*/ 55 h 149"/>
                <a:gd name="T34" fmla="*/ 59 w 73"/>
                <a:gd name="T35" fmla="*/ 68 h 149"/>
                <a:gd name="T36" fmla="*/ 66 w 73"/>
                <a:gd name="T37" fmla="*/ 78 h 149"/>
                <a:gd name="T38" fmla="*/ 69 w 73"/>
                <a:gd name="T39" fmla="*/ 88 h 149"/>
                <a:gd name="T40" fmla="*/ 71 w 73"/>
                <a:gd name="T41" fmla="*/ 96 h 149"/>
                <a:gd name="T42" fmla="*/ 73 w 73"/>
                <a:gd name="T43" fmla="*/ 108 h 149"/>
                <a:gd name="T44" fmla="*/ 73 w 73"/>
                <a:gd name="T45" fmla="*/ 111 h 149"/>
                <a:gd name="T46" fmla="*/ 66 w 73"/>
                <a:gd name="T47"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 h="149">
                  <a:moveTo>
                    <a:pt x="66" y="149"/>
                  </a:moveTo>
                  <a:lnTo>
                    <a:pt x="66" y="149"/>
                  </a:lnTo>
                  <a:lnTo>
                    <a:pt x="36" y="116"/>
                  </a:lnTo>
                  <a:lnTo>
                    <a:pt x="10" y="81"/>
                  </a:lnTo>
                  <a:lnTo>
                    <a:pt x="10" y="81"/>
                  </a:lnTo>
                  <a:lnTo>
                    <a:pt x="6" y="75"/>
                  </a:lnTo>
                  <a:lnTo>
                    <a:pt x="3" y="68"/>
                  </a:lnTo>
                  <a:lnTo>
                    <a:pt x="0" y="53"/>
                  </a:lnTo>
                  <a:lnTo>
                    <a:pt x="0" y="40"/>
                  </a:lnTo>
                  <a:lnTo>
                    <a:pt x="1" y="27"/>
                  </a:lnTo>
                  <a:lnTo>
                    <a:pt x="5" y="17"/>
                  </a:lnTo>
                  <a:lnTo>
                    <a:pt x="8" y="9"/>
                  </a:lnTo>
                  <a:lnTo>
                    <a:pt x="11" y="0"/>
                  </a:lnTo>
                  <a:lnTo>
                    <a:pt x="11" y="0"/>
                  </a:lnTo>
                  <a:lnTo>
                    <a:pt x="21" y="15"/>
                  </a:lnTo>
                  <a:lnTo>
                    <a:pt x="51" y="55"/>
                  </a:lnTo>
                  <a:lnTo>
                    <a:pt x="51" y="55"/>
                  </a:lnTo>
                  <a:lnTo>
                    <a:pt x="59" y="68"/>
                  </a:lnTo>
                  <a:lnTo>
                    <a:pt x="66" y="78"/>
                  </a:lnTo>
                  <a:lnTo>
                    <a:pt x="69" y="88"/>
                  </a:lnTo>
                  <a:lnTo>
                    <a:pt x="71" y="96"/>
                  </a:lnTo>
                  <a:lnTo>
                    <a:pt x="73" y="108"/>
                  </a:lnTo>
                  <a:lnTo>
                    <a:pt x="73" y="111"/>
                  </a:lnTo>
                  <a:lnTo>
                    <a:pt x="66" y="1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3" name="Freeform 93"/>
            <p:cNvSpPr>
              <a:spLocks/>
            </p:cNvSpPr>
            <p:nvPr/>
          </p:nvSpPr>
          <p:spPr bwMode="auto">
            <a:xfrm>
              <a:off x="2099" y="1819"/>
              <a:ext cx="72" cy="149"/>
            </a:xfrm>
            <a:custGeom>
              <a:avLst/>
              <a:gdLst>
                <a:gd name="T0" fmla="*/ 66 w 72"/>
                <a:gd name="T1" fmla="*/ 149 h 149"/>
                <a:gd name="T2" fmla="*/ 66 w 72"/>
                <a:gd name="T3" fmla="*/ 149 h 149"/>
                <a:gd name="T4" fmla="*/ 36 w 72"/>
                <a:gd name="T5" fmla="*/ 116 h 149"/>
                <a:gd name="T6" fmla="*/ 10 w 72"/>
                <a:gd name="T7" fmla="*/ 80 h 149"/>
                <a:gd name="T8" fmla="*/ 10 w 72"/>
                <a:gd name="T9" fmla="*/ 80 h 149"/>
                <a:gd name="T10" fmla="*/ 6 w 72"/>
                <a:gd name="T11" fmla="*/ 73 h 149"/>
                <a:gd name="T12" fmla="*/ 3 w 72"/>
                <a:gd name="T13" fmla="*/ 66 h 149"/>
                <a:gd name="T14" fmla="*/ 0 w 72"/>
                <a:gd name="T15" fmla="*/ 53 h 149"/>
                <a:gd name="T16" fmla="*/ 0 w 72"/>
                <a:gd name="T17" fmla="*/ 40 h 149"/>
                <a:gd name="T18" fmla="*/ 1 w 72"/>
                <a:gd name="T19" fmla="*/ 27 h 149"/>
                <a:gd name="T20" fmla="*/ 5 w 72"/>
                <a:gd name="T21" fmla="*/ 15 h 149"/>
                <a:gd name="T22" fmla="*/ 8 w 72"/>
                <a:gd name="T23" fmla="*/ 7 h 149"/>
                <a:gd name="T24" fmla="*/ 11 w 72"/>
                <a:gd name="T25" fmla="*/ 0 h 149"/>
                <a:gd name="T26" fmla="*/ 11 w 72"/>
                <a:gd name="T27" fmla="*/ 0 h 149"/>
                <a:gd name="T28" fmla="*/ 21 w 72"/>
                <a:gd name="T29" fmla="*/ 13 h 149"/>
                <a:gd name="T30" fmla="*/ 51 w 72"/>
                <a:gd name="T31" fmla="*/ 55 h 149"/>
                <a:gd name="T32" fmla="*/ 51 w 72"/>
                <a:gd name="T33" fmla="*/ 55 h 149"/>
                <a:gd name="T34" fmla="*/ 59 w 72"/>
                <a:gd name="T35" fmla="*/ 66 h 149"/>
                <a:gd name="T36" fmla="*/ 66 w 72"/>
                <a:gd name="T37" fmla="*/ 78 h 149"/>
                <a:gd name="T38" fmla="*/ 69 w 72"/>
                <a:gd name="T39" fmla="*/ 88 h 149"/>
                <a:gd name="T40" fmla="*/ 71 w 72"/>
                <a:gd name="T41" fmla="*/ 96 h 149"/>
                <a:gd name="T42" fmla="*/ 72 w 72"/>
                <a:gd name="T43" fmla="*/ 108 h 149"/>
                <a:gd name="T44" fmla="*/ 72 w 72"/>
                <a:gd name="T45" fmla="*/ 111 h 149"/>
                <a:gd name="T46" fmla="*/ 66 w 72"/>
                <a:gd name="T47"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149">
                  <a:moveTo>
                    <a:pt x="66" y="149"/>
                  </a:moveTo>
                  <a:lnTo>
                    <a:pt x="66" y="149"/>
                  </a:lnTo>
                  <a:lnTo>
                    <a:pt x="36" y="116"/>
                  </a:lnTo>
                  <a:lnTo>
                    <a:pt x="10" y="80"/>
                  </a:lnTo>
                  <a:lnTo>
                    <a:pt x="10" y="80"/>
                  </a:lnTo>
                  <a:lnTo>
                    <a:pt x="6" y="73"/>
                  </a:lnTo>
                  <a:lnTo>
                    <a:pt x="3" y="66"/>
                  </a:lnTo>
                  <a:lnTo>
                    <a:pt x="0" y="53"/>
                  </a:lnTo>
                  <a:lnTo>
                    <a:pt x="0" y="40"/>
                  </a:lnTo>
                  <a:lnTo>
                    <a:pt x="1" y="27"/>
                  </a:lnTo>
                  <a:lnTo>
                    <a:pt x="5" y="15"/>
                  </a:lnTo>
                  <a:lnTo>
                    <a:pt x="8" y="7"/>
                  </a:lnTo>
                  <a:lnTo>
                    <a:pt x="11" y="0"/>
                  </a:lnTo>
                  <a:lnTo>
                    <a:pt x="11" y="0"/>
                  </a:lnTo>
                  <a:lnTo>
                    <a:pt x="21" y="13"/>
                  </a:lnTo>
                  <a:lnTo>
                    <a:pt x="51" y="55"/>
                  </a:lnTo>
                  <a:lnTo>
                    <a:pt x="51" y="55"/>
                  </a:lnTo>
                  <a:lnTo>
                    <a:pt x="59" y="66"/>
                  </a:lnTo>
                  <a:lnTo>
                    <a:pt x="66" y="78"/>
                  </a:lnTo>
                  <a:lnTo>
                    <a:pt x="69" y="88"/>
                  </a:lnTo>
                  <a:lnTo>
                    <a:pt x="71" y="96"/>
                  </a:lnTo>
                  <a:lnTo>
                    <a:pt x="72" y="108"/>
                  </a:lnTo>
                  <a:lnTo>
                    <a:pt x="72" y="111"/>
                  </a:lnTo>
                  <a:lnTo>
                    <a:pt x="66" y="149"/>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4" name="Freeform 94"/>
            <p:cNvSpPr>
              <a:spLocks/>
            </p:cNvSpPr>
            <p:nvPr/>
          </p:nvSpPr>
          <p:spPr bwMode="auto">
            <a:xfrm>
              <a:off x="2099" y="1819"/>
              <a:ext cx="72" cy="149"/>
            </a:xfrm>
            <a:custGeom>
              <a:avLst/>
              <a:gdLst>
                <a:gd name="T0" fmla="*/ 66 w 72"/>
                <a:gd name="T1" fmla="*/ 149 h 149"/>
                <a:gd name="T2" fmla="*/ 66 w 72"/>
                <a:gd name="T3" fmla="*/ 149 h 149"/>
                <a:gd name="T4" fmla="*/ 36 w 72"/>
                <a:gd name="T5" fmla="*/ 116 h 149"/>
                <a:gd name="T6" fmla="*/ 10 w 72"/>
                <a:gd name="T7" fmla="*/ 80 h 149"/>
                <a:gd name="T8" fmla="*/ 10 w 72"/>
                <a:gd name="T9" fmla="*/ 80 h 149"/>
                <a:gd name="T10" fmla="*/ 6 w 72"/>
                <a:gd name="T11" fmla="*/ 73 h 149"/>
                <a:gd name="T12" fmla="*/ 3 w 72"/>
                <a:gd name="T13" fmla="*/ 66 h 149"/>
                <a:gd name="T14" fmla="*/ 0 w 72"/>
                <a:gd name="T15" fmla="*/ 53 h 149"/>
                <a:gd name="T16" fmla="*/ 0 w 72"/>
                <a:gd name="T17" fmla="*/ 40 h 149"/>
                <a:gd name="T18" fmla="*/ 1 w 72"/>
                <a:gd name="T19" fmla="*/ 27 h 149"/>
                <a:gd name="T20" fmla="*/ 5 w 72"/>
                <a:gd name="T21" fmla="*/ 15 h 149"/>
                <a:gd name="T22" fmla="*/ 8 w 72"/>
                <a:gd name="T23" fmla="*/ 7 h 149"/>
                <a:gd name="T24" fmla="*/ 11 w 72"/>
                <a:gd name="T25" fmla="*/ 0 h 149"/>
                <a:gd name="T26" fmla="*/ 11 w 72"/>
                <a:gd name="T27" fmla="*/ 0 h 149"/>
                <a:gd name="T28" fmla="*/ 21 w 72"/>
                <a:gd name="T29" fmla="*/ 13 h 149"/>
                <a:gd name="T30" fmla="*/ 51 w 72"/>
                <a:gd name="T31" fmla="*/ 55 h 149"/>
                <a:gd name="T32" fmla="*/ 51 w 72"/>
                <a:gd name="T33" fmla="*/ 55 h 149"/>
                <a:gd name="T34" fmla="*/ 59 w 72"/>
                <a:gd name="T35" fmla="*/ 66 h 149"/>
                <a:gd name="T36" fmla="*/ 66 w 72"/>
                <a:gd name="T37" fmla="*/ 78 h 149"/>
                <a:gd name="T38" fmla="*/ 69 w 72"/>
                <a:gd name="T39" fmla="*/ 88 h 149"/>
                <a:gd name="T40" fmla="*/ 71 w 72"/>
                <a:gd name="T41" fmla="*/ 96 h 149"/>
                <a:gd name="T42" fmla="*/ 72 w 72"/>
                <a:gd name="T43" fmla="*/ 108 h 149"/>
                <a:gd name="T44" fmla="*/ 72 w 72"/>
                <a:gd name="T45" fmla="*/ 111 h 149"/>
                <a:gd name="T46" fmla="*/ 66 w 72"/>
                <a:gd name="T47"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149">
                  <a:moveTo>
                    <a:pt x="66" y="149"/>
                  </a:moveTo>
                  <a:lnTo>
                    <a:pt x="66" y="149"/>
                  </a:lnTo>
                  <a:lnTo>
                    <a:pt x="36" y="116"/>
                  </a:lnTo>
                  <a:lnTo>
                    <a:pt x="10" y="80"/>
                  </a:lnTo>
                  <a:lnTo>
                    <a:pt x="10" y="80"/>
                  </a:lnTo>
                  <a:lnTo>
                    <a:pt x="6" y="73"/>
                  </a:lnTo>
                  <a:lnTo>
                    <a:pt x="3" y="66"/>
                  </a:lnTo>
                  <a:lnTo>
                    <a:pt x="0" y="53"/>
                  </a:lnTo>
                  <a:lnTo>
                    <a:pt x="0" y="40"/>
                  </a:lnTo>
                  <a:lnTo>
                    <a:pt x="1" y="27"/>
                  </a:lnTo>
                  <a:lnTo>
                    <a:pt x="5" y="15"/>
                  </a:lnTo>
                  <a:lnTo>
                    <a:pt x="8" y="7"/>
                  </a:lnTo>
                  <a:lnTo>
                    <a:pt x="11" y="0"/>
                  </a:lnTo>
                  <a:lnTo>
                    <a:pt x="11" y="0"/>
                  </a:lnTo>
                  <a:lnTo>
                    <a:pt x="21" y="13"/>
                  </a:lnTo>
                  <a:lnTo>
                    <a:pt x="51" y="55"/>
                  </a:lnTo>
                  <a:lnTo>
                    <a:pt x="51" y="55"/>
                  </a:lnTo>
                  <a:lnTo>
                    <a:pt x="59" y="66"/>
                  </a:lnTo>
                  <a:lnTo>
                    <a:pt x="66" y="78"/>
                  </a:lnTo>
                  <a:lnTo>
                    <a:pt x="69" y="88"/>
                  </a:lnTo>
                  <a:lnTo>
                    <a:pt x="71" y="96"/>
                  </a:lnTo>
                  <a:lnTo>
                    <a:pt x="72" y="108"/>
                  </a:lnTo>
                  <a:lnTo>
                    <a:pt x="72" y="111"/>
                  </a:lnTo>
                  <a:lnTo>
                    <a:pt x="66" y="1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5" name="Freeform 95"/>
            <p:cNvSpPr>
              <a:spLocks/>
            </p:cNvSpPr>
            <p:nvPr/>
          </p:nvSpPr>
          <p:spPr bwMode="auto">
            <a:xfrm>
              <a:off x="2218" y="1766"/>
              <a:ext cx="115" cy="111"/>
            </a:xfrm>
            <a:custGeom>
              <a:avLst/>
              <a:gdLst>
                <a:gd name="T0" fmla="*/ 0 w 115"/>
                <a:gd name="T1" fmla="*/ 111 h 111"/>
                <a:gd name="T2" fmla="*/ 0 w 115"/>
                <a:gd name="T3" fmla="*/ 111 h 111"/>
                <a:gd name="T4" fmla="*/ 41 w 115"/>
                <a:gd name="T5" fmla="*/ 94 h 111"/>
                <a:gd name="T6" fmla="*/ 81 w 115"/>
                <a:gd name="T7" fmla="*/ 75 h 111"/>
                <a:gd name="T8" fmla="*/ 81 w 115"/>
                <a:gd name="T9" fmla="*/ 75 h 111"/>
                <a:gd name="T10" fmla="*/ 87 w 115"/>
                <a:gd name="T11" fmla="*/ 70 h 111"/>
                <a:gd name="T12" fmla="*/ 92 w 115"/>
                <a:gd name="T13" fmla="*/ 65 h 111"/>
                <a:gd name="T14" fmla="*/ 101 w 115"/>
                <a:gd name="T15" fmla="*/ 53 h 111"/>
                <a:gd name="T16" fmla="*/ 107 w 115"/>
                <a:gd name="T17" fmla="*/ 42 h 111"/>
                <a:gd name="T18" fmla="*/ 110 w 115"/>
                <a:gd name="T19" fmla="*/ 30 h 111"/>
                <a:gd name="T20" fmla="*/ 114 w 115"/>
                <a:gd name="T21" fmla="*/ 18 h 111"/>
                <a:gd name="T22" fmla="*/ 115 w 115"/>
                <a:gd name="T23" fmla="*/ 8 h 111"/>
                <a:gd name="T24" fmla="*/ 115 w 115"/>
                <a:gd name="T25" fmla="*/ 0 h 111"/>
                <a:gd name="T26" fmla="*/ 115 w 115"/>
                <a:gd name="T27" fmla="*/ 0 h 111"/>
                <a:gd name="T28" fmla="*/ 99 w 115"/>
                <a:gd name="T29" fmla="*/ 8 h 111"/>
                <a:gd name="T30" fmla="*/ 54 w 115"/>
                <a:gd name="T31" fmla="*/ 33 h 111"/>
                <a:gd name="T32" fmla="*/ 54 w 115"/>
                <a:gd name="T33" fmla="*/ 33 h 111"/>
                <a:gd name="T34" fmla="*/ 43 w 115"/>
                <a:gd name="T35" fmla="*/ 40 h 111"/>
                <a:gd name="T36" fmla="*/ 33 w 115"/>
                <a:gd name="T37" fmla="*/ 48 h 111"/>
                <a:gd name="T38" fmla="*/ 24 w 115"/>
                <a:gd name="T39" fmla="*/ 55 h 111"/>
                <a:gd name="T40" fmla="*/ 20 w 115"/>
                <a:gd name="T41" fmla="*/ 61 h 111"/>
                <a:gd name="T42" fmla="*/ 13 w 115"/>
                <a:gd name="T43" fmla="*/ 71 h 111"/>
                <a:gd name="T44" fmla="*/ 11 w 115"/>
                <a:gd name="T45" fmla="*/ 75 h 111"/>
                <a:gd name="T46" fmla="*/ 0 w 115"/>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111">
                  <a:moveTo>
                    <a:pt x="0" y="111"/>
                  </a:moveTo>
                  <a:lnTo>
                    <a:pt x="0" y="111"/>
                  </a:lnTo>
                  <a:lnTo>
                    <a:pt x="41" y="94"/>
                  </a:lnTo>
                  <a:lnTo>
                    <a:pt x="81" y="75"/>
                  </a:lnTo>
                  <a:lnTo>
                    <a:pt x="81" y="75"/>
                  </a:lnTo>
                  <a:lnTo>
                    <a:pt x="87" y="70"/>
                  </a:lnTo>
                  <a:lnTo>
                    <a:pt x="92" y="65"/>
                  </a:lnTo>
                  <a:lnTo>
                    <a:pt x="101" y="53"/>
                  </a:lnTo>
                  <a:lnTo>
                    <a:pt x="107" y="42"/>
                  </a:lnTo>
                  <a:lnTo>
                    <a:pt x="110" y="30"/>
                  </a:lnTo>
                  <a:lnTo>
                    <a:pt x="114" y="18"/>
                  </a:lnTo>
                  <a:lnTo>
                    <a:pt x="115" y="8"/>
                  </a:lnTo>
                  <a:lnTo>
                    <a:pt x="115" y="0"/>
                  </a:lnTo>
                  <a:lnTo>
                    <a:pt x="115" y="0"/>
                  </a:lnTo>
                  <a:lnTo>
                    <a:pt x="99" y="8"/>
                  </a:lnTo>
                  <a:lnTo>
                    <a:pt x="54" y="33"/>
                  </a:lnTo>
                  <a:lnTo>
                    <a:pt x="54" y="33"/>
                  </a:lnTo>
                  <a:lnTo>
                    <a:pt x="43" y="40"/>
                  </a:lnTo>
                  <a:lnTo>
                    <a:pt x="33" y="48"/>
                  </a:lnTo>
                  <a:lnTo>
                    <a:pt x="24" y="55"/>
                  </a:lnTo>
                  <a:lnTo>
                    <a:pt x="20" y="61"/>
                  </a:lnTo>
                  <a:lnTo>
                    <a:pt x="13" y="71"/>
                  </a:lnTo>
                  <a:lnTo>
                    <a:pt x="11" y="75"/>
                  </a:lnTo>
                  <a:lnTo>
                    <a:pt x="0" y="111"/>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6" name="Freeform 96"/>
            <p:cNvSpPr>
              <a:spLocks/>
            </p:cNvSpPr>
            <p:nvPr/>
          </p:nvSpPr>
          <p:spPr bwMode="auto">
            <a:xfrm>
              <a:off x="2218" y="1766"/>
              <a:ext cx="115" cy="111"/>
            </a:xfrm>
            <a:custGeom>
              <a:avLst/>
              <a:gdLst>
                <a:gd name="T0" fmla="*/ 0 w 115"/>
                <a:gd name="T1" fmla="*/ 111 h 111"/>
                <a:gd name="T2" fmla="*/ 0 w 115"/>
                <a:gd name="T3" fmla="*/ 111 h 111"/>
                <a:gd name="T4" fmla="*/ 41 w 115"/>
                <a:gd name="T5" fmla="*/ 94 h 111"/>
                <a:gd name="T6" fmla="*/ 81 w 115"/>
                <a:gd name="T7" fmla="*/ 75 h 111"/>
                <a:gd name="T8" fmla="*/ 81 w 115"/>
                <a:gd name="T9" fmla="*/ 75 h 111"/>
                <a:gd name="T10" fmla="*/ 87 w 115"/>
                <a:gd name="T11" fmla="*/ 70 h 111"/>
                <a:gd name="T12" fmla="*/ 92 w 115"/>
                <a:gd name="T13" fmla="*/ 65 h 111"/>
                <a:gd name="T14" fmla="*/ 101 w 115"/>
                <a:gd name="T15" fmla="*/ 53 h 111"/>
                <a:gd name="T16" fmla="*/ 107 w 115"/>
                <a:gd name="T17" fmla="*/ 42 h 111"/>
                <a:gd name="T18" fmla="*/ 110 w 115"/>
                <a:gd name="T19" fmla="*/ 30 h 111"/>
                <a:gd name="T20" fmla="*/ 114 w 115"/>
                <a:gd name="T21" fmla="*/ 18 h 111"/>
                <a:gd name="T22" fmla="*/ 115 w 115"/>
                <a:gd name="T23" fmla="*/ 8 h 111"/>
                <a:gd name="T24" fmla="*/ 115 w 115"/>
                <a:gd name="T25" fmla="*/ 0 h 111"/>
                <a:gd name="T26" fmla="*/ 115 w 115"/>
                <a:gd name="T27" fmla="*/ 0 h 111"/>
                <a:gd name="T28" fmla="*/ 99 w 115"/>
                <a:gd name="T29" fmla="*/ 8 h 111"/>
                <a:gd name="T30" fmla="*/ 54 w 115"/>
                <a:gd name="T31" fmla="*/ 33 h 111"/>
                <a:gd name="T32" fmla="*/ 54 w 115"/>
                <a:gd name="T33" fmla="*/ 33 h 111"/>
                <a:gd name="T34" fmla="*/ 43 w 115"/>
                <a:gd name="T35" fmla="*/ 40 h 111"/>
                <a:gd name="T36" fmla="*/ 33 w 115"/>
                <a:gd name="T37" fmla="*/ 48 h 111"/>
                <a:gd name="T38" fmla="*/ 24 w 115"/>
                <a:gd name="T39" fmla="*/ 55 h 111"/>
                <a:gd name="T40" fmla="*/ 20 w 115"/>
                <a:gd name="T41" fmla="*/ 61 h 111"/>
                <a:gd name="T42" fmla="*/ 13 w 115"/>
                <a:gd name="T43" fmla="*/ 71 h 111"/>
                <a:gd name="T44" fmla="*/ 11 w 115"/>
                <a:gd name="T45" fmla="*/ 75 h 111"/>
                <a:gd name="T46" fmla="*/ 0 w 115"/>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111">
                  <a:moveTo>
                    <a:pt x="0" y="111"/>
                  </a:moveTo>
                  <a:lnTo>
                    <a:pt x="0" y="111"/>
                  </a:lnTo>
                  <a:lnTo>
                    <a:pt x="41" y="94"/>
                  </a:lnTo>
                  <a:lnTo>
                    <a:pt x="81" y="75"/>
                  </a:lnTo>
                  <a:lnTo>
                    <a:pt x="81" y="75"/>
                  </a:lnTo>
                  <a:lnTo>
                    <a:pt x="87" y="70"/>
                  </a:lnTo>
                  <a:lnTo>
                    <a:pt x="92" y="65"/>
                  </a:lnTo>
                  <a:lnTo>
                    <a:pt x="101" y="53"/>
                  </a:lnTo>
                  <a:lnTo>
                    <a:pt x="107" y="42"/>
                  </a:lnTo>
                  <a:lnTo>
                    <a:pt x="110" y="30"/>
                  </a:lnTo>
                  <a:lnTo>
                    <a:pt x="114" y="18"/>
                  </a:lnTo>
                  <a:lnTo>
                    <a:pt x="115" y="8"/>
                  </a:lnTo>
                  <a:lnTo>
                    <a:pt x="115" y="0"/>
                  </a:lnTo>
                  <a:lnTo>
                    <a:pt x="115" y="0"/>
                  </a:lnTo>
                  <a:lnTo>
                    <a:pt x="99" y="8"/>
                  </a:lnTo>
                  <a:lnTo>
                    <a:pt x="54" y="33"/>
                  </a:lnTo>
                  <a:lnTo>
                    <a:pt x="54" y="33"/>
                  </a:lnTo>
                  <a:lnTo>
                    <a:pt x="43" y="40"/>
                  </a:lnTo>
                  <a:lnTo>
                    <a:pt x="33" y="48"/>
                  </a:lnTo>
                  <a:lnTo>
                    <a:pt x="24" y="55"/>
                  </a:lnTo>
                  <a:lnTo>
                    <a:pt x="20" y="61"/>
                  </a:lnTo>
                  <a:lnTo>
                    <a:pt x="13" y="71"/>
                  </a:lnTo>
                  <a:lnTo>
                    <a:pt x="11" y="75"/>
                  </a:lnTo>
                  <a:lnTo>
                    <a:pt x="0"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7" name="Freeform 97"/>
            <p:cNvSpPr>
              <a:spLocks/>
            </p:cNvSpPr>
            <p:nvPr/>
          </p:nvSpPr>
          <p:spPr bwMode="auto">
            <a:xfrm>
              <a:off x="2135" y="1927"/>
              <a:ext cx="126" cy="97"/>
            </a:xfrm>
            <a:custGeom>
              <a:avLst/>
              <a:gdLst>
                <a:gd name="T0" fmla="*/ 0 w 126"/>
                <a:gd name="T1" fmla="*/ 97 h 97"/>
                <a:gd name="T2" fmla="*/ 0 w 126"/>
                <a:gd name="T3" fmla="*/ 97 h 97"/>
                <a:gd name="T4" fmla="*/ 43 w 126"/>
                <a:gd name="T5" fmla="*/ 84 h 97"/>
                <a:gd name="T6" fmla="*/ 84 w 126"/>
                <a:gd name="T7" fmla="*/ 67 h 97"/>
                <a:gd name="T8" fmla="*/ 84 w 126"/>
                <a:gd name="T9" fmla="*/ 67 h 97"/>
                <a:gd name="T10" fmla="*/ 91 w 126"/>
                <a:gd name="T11" fmla="*/ 64 h 97"/>
                <a:gd name="T12" fmla="*/ 98 w 126"/>
                <a:gd name="T13" fmla="*/ 59 h 97"/>
                <a:gd name="T14" fmla="*/ 106 w 126"/>
                <a:gd name="T15" fmla="*/ 49 h 97"/>
                <a:gd name="T16" fmla="*/ 114 w 126"/>
                <a:gd name="T17" fmla="*/ 38 h 97"/>
                <a:gd name="T18" fmla="*/ 119 w 126"/>
                <a:gd name="T19" fmla="*/ 26 h 97"/>
                <a:gd name="T20" fmla="*/ 122 w 126"/>
                <a:gd name="T21" fmla="*/ 16 h 97"/>
                <a:gd name="T22" fmla="*/ 124 w 126"/>
                <a:gd name="T23" fmla="*/ 8 h 97"/>
                <a:gd name="T24" fmla="*/ 126 w 126"/>
                <a:gd name="T25" fmla="*/ 0 h 97"/>
                <a:gd name="T26" fmla="*/ 126 w 126"/>
                <a:gd name="T27" fmla="*/ 0 h 97"/>
                <a:gd name="T28" fmla="*/ 109 w 126"/>
                <a:gd name="T29" fmla="*/ 5 h 97"/>
                <a:gd name="T30" fmla="*/ 63 w 126"/>
                <a:gd name="T31" fmla="*/ 24 h 97"/>
                <a:gd name="T32" fmla="*/ 63 w 126"/>
                <a:gd name="T33" fmla="*/ 24 h 97"/>
                <a:gd name="T34" fmla="*/ 50 w 126"/>
                <a:gd name="T35" fmla="*/ 31 h 97"/>
                <a:gd name="T36" fmla="*/ 38 w 126"/>
                <a:gd name="T37" fmla="*/ 38 h 97"/>
                <a:gd name="T38" fmla="*/ 30 w 126"/>
                <a:gd name="T39" fmla="*/ 43 h 97"/>
                <a:gd name="T40" fmla="*/ 25 w 126"/>
                <a:gd name="T41" fmla="*/ 49 h 97"/>
                <a:gd name="T42" fmla="*/ 17 w 126"/>
                <a:gd name="T43" fmla="*/ 58 h 97"/>
                <a:gd name="T44" fmla="*/ 15 w 126"/>
                <a:gd name="T45" fmla="*/ 61 h 97"/>
                <a:gd name="T46" fmla="*/ 0 w 126"/>
                <a:gd name="T4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97">
                  <a:moveTo>
                    <a:pt x="0" y="97"/>
                  </a:moveTo>
                  <a:lnTo>
                    <a:pt x="0" y="97"/>
                  </a:lnTo>
                  <a:lnTo>
                    <a:pt x="43" y="84"/>
                  </a:lnTo>
                  <a:lnTo>
                    <a:pt x="84" y="67"/>
                  </a:lnTo>
                  <a:lnTo>
                    <a:pt x="84" y="67"/>
                  </a:lnTo>
                  <a:lnTo>
                    <a:pt x="91" y="64"/>
                  </a:lnTo>
                  <a:lnTo>
                    <a:pt x="98" y="59"/>
                  </a:lnTo>
                  <a:lnTo>
                    <a:pt x="106" y="49"/>
                  </a:lnTo>
                  <a:lnTo>
                    <a:pt x="114" y="38"/>
                  </a:lnTo>
                  <a:lnTo>
                    <a:pt x="119" y="26"/>
                  </a:lnTo>
                  <a:lnTo>
                    <a:pt x="122" y="16"/>
                  </a:lnTo>
                  <a:lnTo>
                    <a:pt x="124" y="8"/>
                  </a:lnTo>
                  <a:lnTo>
                    <a:pt x="126" y="0"/>
                  </a:lnTo>
                  <a:lnTo>
                    <a:pt x="126" y="0"/>
                  </a:lnTo>
                  <a:lnTo>
                    <a:pt x="109" y="5"/>
                  </a:lnTo>
                  <a:lnTo>
                    <a:pt x="63" y="24"/>
                  </a:lnTo>
                  <a:lnTo>
                    <a:pt x="63" y="24"/>
                  </a:lnTo>
                  <a:lnTo>
                    <a:pt x="50" y="31"/>
                  </a:lnTo>
                  <a:lnTo>
                    <a:pt x="38" y="38"/>
                  </a:lnTo>
                  <a:lnTo>
                    <a:pt x="30" y="43"/>
                  </a:lnTo>
                  <a:lnTo>
                    <a:pt x="25" y="49"/>
                  </a:lnTo>
                  <a:lnTo>
                    <a:pt x="17" y="58"/>
                  </a:lnTo>
                  <a:lnTo>
                    <a:pt x="15" y="61"/>
                  </a:lnTo>
                  <a:lnTo>
                    <a:pt x="0" y="97"/>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8" name="Freeform 98"/>
            <p:cNvSpPr>
              <a:spLocks/>
            </p:cNvSpPr>
            <p:nvPr/>
          </p:nvSpPr>
          <p:spPr bwMode="auto">
            <a:xfrm>
              <a:off x="2135" y="1927"/>
              <a:ext cx="126" cy="97"/>
            </a:xfrm>
            <a:custGeom>
              <a:avLst/>
              <a:gdLst>
                <a:gd name="T0" fmla="*/ 0 w 126"/>
                <a:gd name="T1" fmla="*/ 97 h 97"/>
                <a:gd name="T2" fmla="*/ 0 w 126"/>
                <a:gd name="T3" fmla="*/ 97 h 97"/>
                <a:gd name="T4" fmla="*/ 43 w 126"/>
                <a:gd name="T5" fmla="*/ 84 h 97"/>
                <a:gd name="T6" fmla="*/ 84 w 126"/>
                <a:gd name="T7" fmla="*/ 67 h 97"/>
                <a:gd name="T8" fmla="*/ 84 w 126"/>
                <a:gd name="T9" fmla="*/ 67 h 97"/>
                <a:gd name="T10" fmla="*/ 91 w 126"/>
                <a:gd name="T11" fmla="*/ 64 h 97"/>
                <a:gd name="T12" fmla="*/ 98 w 126"/>
                <a:gd name="T13" fmla="*/ 59 h 97"/>
                <a:gd name="T14" fmla="*/ 106 w 126"/>
                <a:gd name="T15" fmla="*/ 49 h 97"/>
                <a:gd name="T16" fmla="*/ 114 w 126"/>
                <a:gd name="T17" fmla="*/ 38 h 97"/>
                <a:gd name="T18" fmla="*/ 119 w 126"/>
                <a:gd name="T19" fmla="*/ 26 h 97"/>
                <a:gd name="T20" fmla="*/ 122 w 126"/>
                <a:gd name="T21" fmla="*/ 16 h 97"/>
                <a:gd name="T22" fmla="*/ 124 w 126"/>
                <a:gd name="T23" fmla="*/ 8 h 97"/>
                <a:gd name="T24" fmla="*/ 126 w 126"/>
                <a:gd name="T25" fmla="*/ 0 h 97"/>
                <a:gd name="T26" fmla="*/ 126 w 126"/>
                <a:gd name="T27" fmla="*/ 0 h 97"/>
                <a:gd name="T28" fmla="*/ 109 w 126"/>
                <a:gd name="T29" fmla="*/ 5 h 97"/>
                <a:gd name="T30" fmla="*/ 63 w 126"/>
                <a:gd name="T31" fmla="*/ 24 h 97"/>
                <a:gd name="T32" fmla="*/ 63 w 126"/>
                <a:gd name="T33" fmla="*/ 24 h 97"/>
                <a:gd name="T34" fmla="*/ 50 w 126"/>
                <a:gd name="T35" fmla="*/ 31 h 97"/>
                <a:gd name="T36" fmla="*/ 38 w 126"/>
                <a:gd name="T37" fmla="*/ 38 h 97"/>
                <a:gd name="T38" fmla="*/ 30 w 126"/>
                <a:gd name="T39" fmla="*/ 43 h 97"/>
                <a:gd name="T40" fmla="*/ 25 w 126"/>
                <a:gd name="T41" fmla="*/ 49 h 97"/>
                <a:gd name="T42" fmla="*/ 17 w 126"/>
                <a:gd name="T43" fmla="*/ 58 h 97"/>
                <a:gd name="T44" fmla="*/ 15 w 126"/>
                <a:gd name="T45" fmla="*/ 61 h 97"/>
                <a:gd name="T46" fmla="*/ 0 w 126"/>
                <a:gd name="T4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97">
                  <a:moveTo>
                    <a:pt x="0" y="97"/>
                  </a:moveTo>
                  <a:lnTo>
                    <a:pt x="0" y="97"/>
                  </a:lnTo>
                  <a:lnTo>
                    <a:pt x="43" y="84"/>
                  </a:lnTo>
                  <a:lnTo>
                    <a:pt x="84" y="67"/>
                  </a:lnTo>
                  <a:lnTo>
                    <a:pt x="84" y="67"/>
                  </a:lnTo>
                  <a:lnTo>
                    <a:pt x="91" y="64"/>
                  </a:lnTo>
                  <a:lnTo>
                    <a:pt x="98" y="59"/>
                  </a:lnTo>
                  <a:lnTo>
                    <a:pt x="106" y="49"/>
                  </a:lnTo>
                  <a:lnTo>
                    <a:pt x="114" y="38"/>
                  </a:lnTo>
                  <a:lnTo>
                    <a:pt x="119" y="26"/>
                  </a:lnTo>
                  <a:lnTo>
                    <a:pt x="122" y="16"/>
                  </a:lnTo>
                  <a:lnTo>
                    <a:pt x="124" y="8"/>
                  </a:lnTo>
                  <a:lnTo>
                    <a:pt x="126" y="0"/>
                  </a:lnTo>
                  <a:lnTo>
                    <a:pt x="126" y="0"/>
                  </a:lnTo>
                  <a:lnTo>
                    <a:pt x="109" y="5"/>
                  </a:lnTo>
                  <a:lnTo>
                    <a:pt x="63" y="24"/>
                  </a:lnTo>
                  <a:lnTo>
                    <a:pt x="63" y="24"/>
                  </a:lnTo>
                  <a:lnTo>
                    <a:pt x="50" y="31"/>
                  </a:lnTo>
                  <a:lnTo>
                    <a:pt x="38" y="38"/>
                  </a:lnTo>
                  <a:lnTo>
                    <a:pt x="30" y="43"/>
                  </a:lnTo>
                  <a:lnTo>
                    <a:pt x="25" y="49"/>
                  </a:lnTo>
                  <a:lnTo>
                    <a:pt x="17" y="58"/>
                  </a:lnTo>
                  <a:lnTo>
                    <a:pt x="15" y="61"/>
                  </a:lnTo>
                  <a:lnTo>
                    <a:pt x="0" y="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9" name="Freeform 99"/>
            <p:cNvSpPr>
              <a:spLocks/>
            </p:cNvSpPr>
            <p:nvPr/>
          </p:nvSpPr>
          <p:spPr bwMode="auto">
            <a:xfrm>
              <a:off x="2123" y="2077"/>
              <a:ext cx="103" cy="123"/>
            </a:xfrm>
            <a:custGeom>
              <a:avLst/>
              <a:gdLst>
                <a:gd name="T0" fmla="*/ 0 w 103"/>
                <a:gd name="T1" fmla="*/ 123 h 123"/>
                <a:gd name="T2" fmla="*/ 0 w 103"/>
                <a:gd name="T3" fmla="*/ 123 h 123"/>
                <a:gd name="T4" fmla="*/ 40 w 103"/>
                <a:gd name="T5" fmla="*/ 101 h 123"/>
                <a:gd name="T6" fmla="*/ 76 w 103"/>
                <a:gd name="T7" fmla="*/ 76 h 123"/>
                <a:gd name="T8" fmla="*/ 76 w 103"/>
                <a:gd name="T9" fmla="*/ 76 h 123"/>
                <a:gd name="T10" fmla="*/ 81 w 103"/>
                <a:gd name="T11" fmla="*/ 71 h 123"/>
                <a:gd name="T12" fmla="*/ 86 w 103"/>
                <a:gd name="T13" fmla="*/ 66 h 123"/>
                <a:gd name="T14" fmla="*/ 95 w 103"/>
                <a:gd name="T15" fmla="*/ 53 h 123"/>
                <a:gd name="T16" fmla="*/ 100 w 103"/>
                <a:gd name="T17" fmla="*/ 42 h 123"/>
                <a:gd name="T18" fmla="*/ 101 w 103"/>
                <a:gd name="T19" fmla="*/ 28 h 123"/>
                <a:gd name="T20" fmla="*/ 103 w 103"/>
                <a:gd name="T21" fmla="*/ 17 h 123"/>
                <a:gd name="T22" fmla="*/ 103 w 103"/>
                <a:gd name="T23" fmla="*/ 8 h 123"/>
                <a:gd name="T24" fmla="*/ 103 w 103"/>
                <a:gd name="T25" fmla="*/ 0 h 123"/>
                <a:gd name="T26" fmla="*/ 103 w 103"/>
                <a:gd name="T27" fmla="*/ 0 h 123"/>
                <a:gd name="T28" fmla="*/ 88 w 103"/>
                <a:gd name="T29" fmla="*/ 10 h 123"/>
                <a:gd name="T30" fmla="*/ 45 w 103"/>
                <a:gd name="T31" fmla="*/ 38 h 123"/>
                <a:gd name="T32" fmla="*/ 45 w 103"/>
                <a:gd name="T33" fmla="*/ 38 h 123"/>
                <a:gd name="T34" fmla="*/ 33 w 103"/>
                <a:gd name="T35" fmla="*/ 47 h 123"/>
                <a:gd name="T36" fmla="*/ 25 w 103"/>
                <a:gd name="T37" fmla="*/ 55 h 123"/>
                <a:gd name="T38" fmla="*/ 19 w 103"/>
                <a:gd name="T39" fmla="*/ 63 h 123"/>
                <a:gd name="T40" fmla="*/ 14 w 103"/>
                <a:gd name="T41" fmla="*/ 70 h 123"/>
                <a:gd name="T42" fmla="*/ 9 w 103"/>
                <a:gd name="T43" fmla="*/ 80 h 123"/>
                <a:gd name="T44" fmla="*/ 7 w 103"/>
                <a:gd name="T45" fmla="*/ 85 h 123"/>
                <a:gd name="T46" fmla="*/ 0 w 103"/>
                <a:gd name="T4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 h="123">
                  <a:moveTo>
                    <a:pt x="0" y="123"/>
                  </a:moveTo>
                  <a:lnTo>
                    <a:pt x="0" y="123"/>
                  </a:lnTo>
                  <a:lnTo>
                    <a:pt x="40" y="101"/>
                  </a:lnTo>
                  <a:lnTo>
                    <a:pt x="76" y="76"/>
                  </a:lnTo>
                  <a:lnTo>
                    <a:pt x="76" y="76"/>
                  </a:lnTo>
                  <a:lnTo>
                    <a:pt x="81" y="71"/>
                  </a:lnTo>
                  <a:lnTo>
                    <a:pt x="86" y="66"/>
                  </a:lnTo>
                  <a:lnTo>
                    <a:pt x="95" y="53"/>
                  </a:lnTo>
                  <a:lnTo>
                    <a:pt x="100" y="42"/>
                  </a:lnTo>
                  <a:lnTo>
                    <a:pt x="101" y="28"/>
                  </a:lnTo>
                  <a:lnTo>
                    <a:pt x="103" y="17"/>
                  </a:lnTo>
                  <a:lnTo>
                    <a:pt x="103" y="8"/>
                  </a:lnTo>
                  <a:lnTo>
                    <a:pt x="103" y="0"/>
                  </a:lnTo>
                  <a:lnTo>
                    <a:pt x="103" y="0"/>
                  </a:lnTo>
                  <a:lnTo>
                    <a:pt x="88" y="10"/>
                  </a:lnTo>
                  <a:lnTo>
                    <a:pt x="45" y="38"/>
                  </a:lnTo>
                  <a:lnTo>
                    <a:pt x="45" y="38"/>
                  </a:lnTo>
                  <a:lnTo>
                    <a:pt x="33" y="47"/>
                  </a:lnTo>
                  <a:lnTo>
                    <a:pt x="25" y="55"/>
                  </a:lnTo>
                  <a:lnTo>
                    <a:pt x="19" y="63"/>
                  </a:lnTo>
                  <a:lnTo>
                    <a:pt x="14" y="70"/>
                  </a:lnTo>
                  <a:lnTo>
                    <a:pt x="9" y="80"/>
                  </a:lnTo>
                  <a:lnTo>
                    <a:pt x="7" y="85"/>
                  </a:lnTo>
                  <a:lnTo>
                    <a:pt x="0" y="123"/>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0" name="Freeform 100"/>
            <p:cNvSpPr>
              <a:spLocks/>
            </p:cNvSpPr>
            <p:nvPr/>
          </p:nvSpPr>
          <p:spPr bwMode="auto">
            <a:xfrm>
              <a:off x="2123" y="2077"/>
              <a:ext cx="103" cy="123"/>
            </a:xfrm>
            <a:custGeom>
              <a:avLst/>
              <a:gdLst>
                <a:gd name="T0" fmla="*/ 0 w 103"/>
                <a:gd name="T1" fmla="*/ 123 h 123"/>
                <a:gd name="T2" fmla="*/ 0 w 103"/>
                <a:gd name="T3" fmla="*/ 123 h 123"/>
                <a:gd name="T4" fmla="*/ 40 w 103"/>
                <a:gd name="T5" fmla="*/ 101 h 123"/>
                <a:gd name="T6" fmla="*/ 76 w 103"/>
                <a:gd name="T7" fmla="*/ 76 h 123"/>
                <a:gd name="T8" fmla="*/ 76 w 103"/>
                <a:gd name="T9" fmla="*/ 76 h 123"/>
                <a:gd name="T10" fmla="*/ 81 w 103"/>
                <a:gd name="T11" fmla="*/ 71 h 123"/>
                <a:gd name="T12" fmla="*/ 86 w 103"/>
                <a:gd name="T13" fmla="*/ 66 h 123"/>
                <a:gd name="T14" fmla="*/ 95 w 103"/>
                <a:gd name="T15" fmla="*/ 53 h 123"/>
                <a:gd name="T16" fmla="*/ 100 w 103"/>
                <a:gd name="T17" fmla="*/ 42 h 123"/>
                <a:gd name="T18" fmla="*/ 101 w 103"/>
                <a:gd name="T19" fmla="*/ 28 h 123"/>
                <a:gd name="T20" fmla="*/ 103 w 103"/>
                <a:gd name="T21" fmla="*/ 17 h 123"/>
                <a:gd name="T22" fmla="*/ 103 w 103"/>
                <a:gd name="T23" fmla="*/ 8 h 123"/>
                <a:gd name="T24" fmla="*/ 103 w 103"/>
                <a:gd name="T25" fmla="*/ 0 h 123"/>
                <a:gd name="T26" fmla="*/ 103 w 103"/>
                <a:gd name="T27" fmla="*/ 0 h 123"/>
                <a:gd name="T28" fmla="*/ 88 w 103"/>
                <a:gd name="T29" fmla="*/ 10 h 123"/>
                <a:gd name="T30" fmla="*/ 45 w 103"/>
                <a:gd name="T31" fmla="*/ 38 h 123"/>
                <a:gd name="T32" fmla="*/ 45 w 103"/>
                <a:gd name="T33" fmla="*/ 38 h 123"/>
                <a:gd name="T34" fmla="*/ 33 w 103"/>
                <a:gd name="T35" fmla="*/ 47 h 123"/>
                <a:gd name="T36" fmla="*/ 25 w 103"/>
                <a:gd name="T37" fmla="*/ 55 h 123"/>
                <a:gd name="T38" fmla="*/ 19 w 103"/>
                <a:gd name="T39" fmla="*/ 63 h 123"/>
                <a:gd name="T40" fmla="*/ 14 w 103"/>
                <a:gd name="T41" fmla="*/ 70 h 123"/>
                <a:gd name="T42" fmla="*/ 9 w 103"/>
                <a:gd name="T43" fmla="*/ 80 h 123"/>
                <a:gd name="T44" fmla="*/ 7 w 103"/>
                <a:gd name="T45" fmla="*/ 85 h 123"/>
                <a:gd name="T46" fmla="*/ 0 w 103"/>
                <a:gd name="T4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 h="123">
                  <a:moveTo>
                    <a:pt x="0" y="123"/>
                  </a:moveTo>
                  <a:lnTo>
                    <a:pt x="0" y="123"/>
                  </a:lnTo>
                  <a:lnTo>
                    <a:pt x="40" y="101"/>
                  </a:lnTo>
                  <a:lnTo>
                    <a:pt x="76" y="76"/>
                  </a:lnTo>
                  <a:lnTo>
                    <a:pt x="76" y="76"/>
                  </a:lnTo>
                  <a:lnTo>
                    <a:pt x="81" y="71"/>
                  </a:lnTo>
                  <a:lnTo>
                    <a:pt x="86" y="66"/>
                  </a:lnTo>
                  <a:lnTo>
                    <a:pt x="95" y="53"/>
                  </a:lnTo>
                  <a:lnTo>
                    <a:pt x="100" y="42"/>
                  </a:lnTo>
                  <a:lnTo>
                    <a:pt x="101" y="28"/>
                  </a:lnTo>
                  <a:lnTo>
                    <a:pt x="103" y="17"/>
                  </a:lnTo>
                  <a:lnTo>
                    <a:pt x="103" y="8"/>
                  </a:lnTo>
                  <a:lnTo>
                    <a:pt x="103" y="0"/>
                  </a:lnTo>
                  <a:lnTo>
                    <a:pt x="103" y="0"/>
                  </a:lnTo>
                  <a:lnTo>
                    <a:pt x="88" y="10"/>
                  </a:lnTo>
                  <a:lnTo>
                    <a:pt x="45" y="38"/>
                  </a:lnTo>
                  <a:lnTo>
                    <a:pt x="45" y="38"/>
                  </a:lnTo>
                  <a:lnTo>
                    <a:pt x="33" y="47"/>
                  </a:lnTo>
                  <a:lnTo>
                    <a:pt x="25" y="55"/>
                  </a:lnTo>
                  <a:lnTo>
                    <a:pt x="19" y="63"/>
                  </a:lnTo>
                  <a:lnTo>
                    <a:pt x="14" y="70"/>
                  </a:lnTo>
                  <a:lnTo>
                    <a:pt x="9" y="80"/>
                  </a:lnTo>
                  <a:lnTo>
                    <a:pt x="7" y="85"/>
                  </a:lnTo>
                  <a:lnTo>
                    <a:pt x="0" y="1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1" name="Freeform 101"/>
            <p:cNvSpPr>
              <a:spLocks/>
            </p:cNvSpPr>
            <p:nvPr/>
          </p:nvSpPr>
          <p:spPr bwMode="auto">
            <a:xfrm>
              <a:off x="2059" y="2084"/>
              <a:ext cx="64" cy="155"/>
            </a:xfrm>
            <a:custGeom>
              <a:avLst/>
              <a:gdLst>
                <a:gd name="T0" fmla="*/ 51 w 64"/>
                <a:gd name="T1" fmla="*/ 155 h 155"/>
                <a:gd name="T2" fmla="*/ 51 w 64"/>
                <a:gd name="T3" fmla="*/ 155 h 155"/>
                <a:gd name="T4" fmla="*/ 26 w 64"/>
                <a:gd name="T5" fmla="*/ 119 h 155"/>
                <a:gd name="T6" fmla="*/ 7 w 64"/>
                <a:gd name="T7" fmla="*/ 79 h 155"/>
                <a:gd name="T8" fmla="*/ 7 w 64"/>
                <a:gd name="T9" fmla="*/ 79 h 155"/>
                <a:gd name="T10" fmla="*/ 3 w 64"/>
                <a:gd name="T11" fmla="*/ 73 h 155"/>
                <a:gd name="T12" fmla="*/ 2 w 64"/>
                <a:gd name="T13" fmla="*/ 64 h 155"/>
                <a:gd name="T14" fmla="*/ 0 w 64"/>
                <a:gd name="T15" fmla="*/ 51 h 155"/>
                <a:gd name="T16" fmla="*/ 2 w 64"/>
                <a:gd name="T17" fmla="*/ 38 h 155"/>
                <a:gd name="T18" fmla="*/ 5 w 64"/>
                <a:gd name="T19" fmla="*/ 25 h 155"/>
                <a:gd name="T20" fmla="*/ 10 w 64"/>
                <a:gd name="T21" fmla="*/ 15 h 155"/>
                <a:gd name="T22" fmla="*/ 13 w 64"/>
                <a:gd name="T23" fmla="*/ 6 h 155"/>
                <a:gd name="T24" fmla="*/ 18 w 64"/>
                <a:gd name="T25" fmla="*/ 0 h 155"/>
                <a:gd name="T26" fmla="*/ 18 w 64"/>
                <a:gd name="T27" fmla="*/ 0 h 155"/>
                <a:gd name="T28" fmla="*/ 28 w 64"/>
                <a:gd name="T29" fmla="*/ 15 h 155"/>
                <a:gd name="T30" fmla="*/ 51 w 64"/>
                <a:gd name="T31" fmla="*/ 59 h 155"/>
                <a:gd name="T32" fmla="*/ 51 w 64"/>
                <a:gd name="T33" fmla="*/ 59 h 155"/>
                <a:gd name="T34" fmla="*/ 56 w 64"/>
                <a:gd name="T35" fmla="*/ 73 h 155"/>
                <a:gd name="T36" fmla="*/ 61 w 64"/>
                <a:gd name="T37" fmla="*/ 84 h 155"/>
                <a:gd name="T38" fmla="*/ 63 w 64"/>
                <a:gd name="T39" fmla="*/ 96 h 155"/>
                <a:gd name="T40" fmla="*/ 64 w 64"/>
                <a:gd name="T41" fmla="*/ 104 h 155"/>
                <a:gd name="T42" fmla="*/ 64 w 64"/>
                <a:gd name="T43" fmla="*/ 114 h 155"/>
                <a:gd name="T44" fmla="*/ 63 w 64"/>
                <a:gd name="T45" fmla="*/ 119 h 155"/>
                <a:gd name="T46" fmla="*/ 51 w 64"/>
                <a:gd name="T4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155">
                  <a:moveTo>
                    <a:pt x="51" y="155"/>
                  </a:moveTo>
                  <a:lnTo>
                    <a:pt x="51" y="155"/>
                  </a:lnTo>
                  <a:lnTo>
                    <a:pt x="26" y="119"/>
                  </a:lnTo>
                  <a:lnTo>
                    <a:pt x="7" y="79"/>
                  </a:lnTo>
                  <a:lnTo>
                    <a:pt x="7" y="79"/>
                  </a:lnTo>
                  <a:lnTo>
                    <a:pt x="3" y="73"/>
                  </a:lnTo>
                  <a:lnTo>
                    <a:pt x="2" y="64"/>
                  </a:lnTo>
                  <a:lnTo>
                    <a:pt x="0" y="51"/>
                  </a:lnTo>
                  <a:lnTo>
                    <a:pt x="2" y="38"/>
                  </a:lnTo>
                  <a:lnTo>
                    <a:pt x="5" y="25"/>
                  </a:lnTo>
                  <a:lnTo>
                    <a:pt x="10" y="15"/>
                  </a:lnTo>
                  <a:lnTo>
                    <a:pt x="13" y="6"/>
                  </a:lnTo>
                  <a:lnTo>
                    <a:pt x="18" y="0"/>
                  </a:lnTo>
                  <a:lnTo>
                    <a:pt x="18" y="0"/>
                  </a:lnTo>
                  <a:lnTo>
                    <a:pt x="28" y="15"/>
                  </a:lnTo>
                  <a:lnTo>
                    <a:pt x="51" y="59"/>
                  </a:lnTo>
                  <a:lnTo>
                    <a:pt x="51" y="59"/>
                  </a:lnTo>
                  <a:lnTo>
                    <a:pt x="56" y="73"/>
                  </a:lnTo>
                  <a:lnTo>
                    <a:pt x="61" y="84"/>
                  </a:lnTo>
                  <a:lnTo>
                    <a:pt x="63" y="96"/>
                  </a:lnTo>
                  <a:lnTo>
                    <a:pt x="64" y="104"/>
                  </a:lnTo>
                  <a:lnTo>
                    <a:pt x="64" y="114"/>
                  </a:lnTo>
                  <a:lnTo>
                    <a:pt x="63" y="119"/>
                  </a:lnTo>
                  <a:lnTo>
                    <a:pt x="51" y="155"/>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2" name="Freeform 102"/>
            <p:cNvSpPr>
              <a:spLocks/>
            </p:cNvSpPr>
            <p:nvPr/>
          </p:nvSpPr>
          <p:spPr bwMode="auto">
            <a:xfrm>
              <a:off x="2059" y="2084"/>
              <a:ext cx="64" cy="155"/>
            </a:xfrm>
            <a:custGeom>
              <a:avLst/>
              <a:gdLst>
                <a:gd name="T0" fmla="*/ 51 w 64"/>
                <a:gd name="T1" fmla="*/ 155 h 155"/>
                <a:gd name="T2" fmla="*/ 51 w 64"/>
                <a:gd name="T3" fmla="*/ 155 h 155"/>
                <a:gd name="T4" fmla="*/ 26 w 64"/>
                <a:gd name="T5" fmla="*/ 119 h 155"/>
                <a:gd name="T6" fmla="*/ 7 w 64"/>
                <a:gd name="T7" fmla="*/ 79 h 155"/>
                <a:gd name="T8" fmla="*/ 7 w 64"/>
                <a:gd name="T9" fmla="*/ 79 h 155"/>
                <a:gd name="T10" fmla="*/ 3 w 64"/>
                <a:gd name="T11" fmla="*/ 73 h 155"/>
                <a:gd name="T12" fmla="*/ 2 w 64"/>
                <a:gd name="T13" fmla="*/ 64 h 155"/>
                <a:gd name="T14" fmla="*/ 0 w 64"/>
                <a:gd name="T15" fmla="*/ 51 h 155"/>
                <a:gd name="T16" fmla="*/ 2 w 64"/>
                <a:gd name="T17" fmla="*/ 38 h 155"/>
                <a:gd name="T18" fmla="*/ 5 w 64"/>
                <a:gd name="T19" fmla="*/ 25 h 155"/>
                <a:gd name="T20" fmla="*/ 10 w 64"/>
                <a:gd name="T21" fmla="*/ 15 h 155"/>
                <a:gd name="T22" fmla="*/ 13 w 64"/>
                <a:gd name="T23" fmla="*/ 6 h 155"/>
                <a:gd name="T24" fmla="*/ 18 w 64"/>
                <a:gd name="T25" fmla="*/ 0 h 155"/>
                <a:gd name="T26" fmla="*/ 18 w 64"/>
                <a:gd name="T27" fmla="*/ 0 h 155"/>
                <a:gd name="T28" fmla="*/ 28 w 64"/>
                <a:gd name="T29" fmla="*/ 15 h 155"/>
                <a:gd name="T30" fmla="*/ 51 w 64"/>
                <a:gd name="T31" fmla="*/ 59 h 155"/>
                <a:gd name="T32" fmla="*/ 51 w 64"/>
                <a:gd name="T33" fmla="*/ 59 h 155"/>
                <a:gd name="T34" fmla="*/ 56 w 64"/>
                <a:gd name="T35" fmla="*/ 73 h 155"/>
                <a:gd name="T36" fmla="*/ 61 w 64"/>
                <a:gd name="T37" fmla="*/ 84 h 155"/>
                <a:gd name="T38" fmla="*/ 63 w 64"/>
                <a:gd name="T39" fmla="*/ 96 h 155"/>
                <a:gd name="T40" fmla="*/ 64 w 64"/>
                <a:gd name="T41" fmla="*/ 104 h 155"/>
                <a:gd name="T42" fmla="*/ 64 w 64"/>
                <a:gd name="T43" fmla="*/ 114 h 155"/>
                <a:gd name="T44" fmla="*/ 63 w 64"/>
                <a:gd name="T45" fmla="*/ 119 h 155"/>
                <a:gd name="T46" fmla="*/ 51 w 64"/>
                <a:gd name="T4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155">
                  <a:moveTo>
                    <a:pt x="51" y="155"/>
                  </a:moveTo>
                  <a:lnTo>
                    <a:pt x="51" y="155"/>
                  </a:lnTo>
                  <a:lnTo>
                    <a:pt x="26" y="119"/>
                  </a:lnTo>
                  <a:lnTo>
                    <a:pt x="7" y="79"/>
                  </a:lnTo>
                  <a:lnTo>
                    <a:pt x="7" y="79"/>
                  </a:lnTo>
                  <a:lnTo>
                    <a:pt x="3" y="73"/>
                  </a:lnTo>
                  <a:lnTo>
                    <a:pt x="2" y="64"/>
                  </a:lnTo>
                  <a:lnTo>
                    <a:pt x="0" y="51"/>
                  </a:lnTo>
                  <a:lnTo>
                    <a:pt x="2" y="38"/>
                  </a:lnTo>
                  <a:lnTo>
                    <a:pt x="5" y="25"/>
                  </a:lnTo>
                  <a:lnTo>
                    <a:pt x="10" y="15"/>
                  </a:lnTo>
                  <a:lnTo>
                    <a:pt x="13" y="6"/>
                  </a:lnTo>
                  <a:lnTo>
                    <a:pt x="18" y="0"/>
                  </a:lnTo>
                  <a:lnTo>
                    <a:pt x="18" y="0"/>
                  </a:lnTo>
                  <a:lnTo>
                    <a:pt x="28" y="15"/>
                  </a:lnTo>
                  <a:lnTo>
                    <a:pt x="51" y="59"/>
                  </a:lnTo>
                  <a:lnTo>
                    <a:pt x="51" y="59"/>
                  </a:lnTo>
                  <a:lnTo>
                    <a:pt x="56" y="73"/>
                  </a:lnTo>
                  <a:lnTo>
                    <a:pt x="61" y="84"/>
                  </a:lnTo>
                  <a:lnTo>
                    <a:pt x="63" y="96"/>
                  </a:lnTo>
                  <a:lnTo>
                    <a:pt x="64" y="104"/>
                  </a:lnTo>
                  <a:lnTo>
                    <a:pt x="64" y="114"/>
                  </a:lnTo>
                  <a:lnTo>
                    <a:pt x="63" y="119"/>
                  </a:lnTo>
                  <a:lnTo>
                    <a:pt x="51" y="1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3" name="Freeform 103"/>
            <p:cNvSpPr>
              <a:spLocks/>
            </p:cNvSpPr>
            <p:nvPr/>
          </p:nvSpPr>
          <p:spPr bwMode="auto">
            <a:xfrm>
              <a:off x="1971" y="2284"/>
              <a:ext cx="96" cy="127"/>
            </a:xfrm>
            <a:custGeom>
              <a:avLst/>
              <a:gdLst>
                <a:gd name="T0" fmla="*/ 96 w 96"/>
                <a:gd name="T1" fmla="*/ 127 h 127"/>
                <a:gd name="T2" fmla="*/ 96 w 96"/>
                <a:gd name="T3" fmla="*/ 127 h 127"/>
                <a:gd name="T4" fmla="*/ 58 w 96"/>
                <a:gd name="T5" fmla="*/ 104 h 127"/>
                <a:gd name="T6" fmla="*/ 23 w 96"/>
                <a:gd name="T7" fmla="*/ 78 h 127"/>
                <a:gd name="T8" fmla="*/ 23 w 96"/>
                <a:gd name="T9" fmla="*/ 78 h 127"/>
                <a:gd name="T10" fmla="*/ 18 w 96"/>
                <a:gd name="T11" fmla="*/ 73 h 127"/>
                <a:gd name="T12" fmla="*/ 14 w 96"/>
                <a:gd name="T13" fmla="*/ 66 h 127"/>
                <a:gd name="T14" fmla="*/ 7 w 96"/>
                <a:gd name="T15" fmla="*/ 55 h 127"/>
                <a:gd name="T16" fmla="*/ 2 w 96"/>
                <a:gd name="T17" fmla="*/ 41 h 127"/>
                <a:gd name="T18" fmla="*/ 0 w 96"/>
                <a:gd name="T19" fmla="*/ 30 h 127"/>
                <a:gd name="T20" fmla="*/ 0 w 96"/>
                <a:gd name="T21" fmla="*/ 18 h 127"/>
                <a:gd name="T22" fmla="*/ 0 w 96"/>
                <a:gd name="T23" fmla="*/ 8 h 127"/>
                <a:gd name="T24" fmla="*/ 2 w 96"/>
                <a:gd name="T25" fmla="*/ 0 h 127"/>
                <a:gd name="T26" fmla="*/ 2 w 96"/>
                <a:gd name="T27" fmla="*/ 0 h 127"/>
                <a:gd name="T28" fmla="*/ 17 w 96"/>
                <a:gd name="T29" fmla="*/ 12 h 127"/>
                <a:gd name="T30" fmla="*/ 57 w 96"/>
                <a:gd name="T31" fmla="*/ 41 h 127"/>
                <a:gd name="T32" fmla="*/ 57 w 96"/>
                <a:gd name="T33" fmla="*/ 41 h 127"/>
                <a:gd name="T34" fmla="*/ 68 w 96"/>
                <a:gd name="T35" fmla="*/ 51 h 127"/>
                <a:gd name="T36" fmla="*/ 76 w 96"/>
                <a:gd name="T37" fmla="*/ 60 h 127"/>
                <a:gd name="T38" fmla="*/ 83 w 96"/>
                <a:gd name="T39" fmla="*/ 68 h 127"/>
                <a:gd name="T40" fmla="*/ 86 w 96"/>
                <a:gd name="T41" fmla="*/ 76 h 127"/>
                <a:gd name="T42" fmla="*/ 91 w 96"/>
                <a:gd name="T43" fmla="*/ 86 h 127"/>
                <a:gd name="T44" fmla="*/ 91 w 96"/>
                <a:gd name="T45" fmla="*/ 89 h 127"/>
                <a:gd name="T46" fmla="*/ 96 w 96"/>
                <a:gd name="T4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127">
                  <a:moveTo>
                    <a:pt x="96" y="127"/>
                  </a:moveTo>
                  <a:lnTo>
                    <a:pt x="96" y="127"/>
                  </a:lnTo>
                  <a:lnTo>
                    <a:pt x="58" y="104"/>
                  </a:lnTo>
                  <a:lnTo>
                    <a:pt x="23" y="78"/>
                  </a:lnTo>
                  <a:lnTo>
                    <a:pt x="23" y="78"/>
                  </a:lnTo>
                  <a:lnTo>
                    <a:pt x="18" y="73"/>
                  </a:lnTo>
                  <a:lnTo>
                    <a:pt x="14" y="66"/>
                  </a:lnTo>
                  <a:lnTo>
                    <a:pt x="7" y="55"/>
                  </a:lnTo>
                  <a:lnTo>
                    <a:pt x="2" y="41"/>
                  </a:lnTo>
                  <a:lnTo>
                    <a:pt x="0" y="30"/>
                  </a:lnTo>
                  <a:lnTo>
                    <a:pt x="0" y="18"/>
                  </a:lnTo>
                  <a:lnTo>
                    <a:pt x="0" y="8"/>
                  </a:lnTo>
                  <a:lnTo>
                    <a:pt x="2" y="0"/>
                  </a:lnTo>
                  <a:lnTo>
                    <a:pt x="2" y="0"/>
                  </a:lnTo>
                  <a:lnTo>
                    <a:pt x="17" y="12"/>
                  </a:lnTo>
                  <a:lnTo>
                    <a:pt x="57" y="41"/>
                  </a:lnTo>
                  <a:lnTo>
                    <a:pt x="57" y="41"/>
                  </a:lnTo>
                  <a:lnTo>
                    <a:pt x="68" y="51"/>
                  </a:lnTo>
                  <a:lnTo>
                    <a:pt x="76" y="60"/>
                  </a:lnTo>
                  <a:lnTo>
                    <a:pt x="83" y="68"/>
                  </a:lnTo>
                  <a:lnTo>
                    <a:pt x="86" y="76"/>
                  </a:lnTo>
                  <a:lnTo>
                    <a:pt x="91" y="86"/>
                  </a:lnTo>
                  <a:lnTo>
                    <a:pt x="91" y="89"/>
                  </a:lnTo>
                  <a:lnTo>
                    <a:pt x="96" y="127"/>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4" name="Freeform 104"/>
            <p:cNvSpPr>
              <a:spLocks/>
            </p:cNvSpPr>
            <p:nvPr/>
          </p:nvSpPr>
          <p:spPr bwMode="auto">
            <a:xfrm>
              <a:off x="1971" y="2284"/>
              <a:ext cx="96" cy="127"/>
            </a:xfrm>
            <a:custGeom>
              <a:avLst/>
              <a:gdLst>
                <a:gd name="T0" fmla="*/ 96 w 96"/>
                <a:gd name="T1" fmla="*/ 127 h 127"/>
                <a:gd name="T2" fmla="*/ 96 w 96"/>
                <a:gd name="T3" fmla="*/ 127 h 127"/>
                <a:gd name="T4" fmla="*/ 58 w 96"/>
                <a:gd name="T5" fmla="*/ 104 h 127"/>
                <a:gd name="T6" fmla="*/ 23 w 96"/>
                <a:gd name="T7" fmla="*/ 78 h 127"/>
                <a:gd name="T8" fmla="*/ 23 w 96"/>
                <a:gd name="T9" fmla="*/ 78 h 127"/>
                <a:gd name="T10" fmla="*/ 18 w 96"/>
                <a:gd name="T11" fmla="*/ 73 h 127"/>
                <a:gd name="T12" fmla="*/ 14 w 96"/>
                <a:gd name="T13" fmla="*/ 66 h 127"/>
                <a:gd name="T14" fmla="*/ 7 w 96"/>
                <a:gd name="T15" fmla="*/ 55 h 127"/>
                <a:gd name="T16" fmla="*/ 2 w 96"/>
                <a:gd name="T17" fmla="*/ 41 h 127"/>
                <a:gd name="T18" fmla="*/ 0 w 96"/>
                <a:gd name="T19" fmla="*/ 30 h 127"/>
                <a:gd name="T20" fmla="*/ 0 w 96"/>
                <a:gd name="T21" fmla="*/ 18 h 127"/>
                <a:gd name="T22" fmla="*/ 0 w 96"/>
                <a:gd name="T23" fmla="*/ 8 h 127"/>
                <a:gd name="T24" fmla="*/ 2 w 96"/>
                <a:gd name="T25" fmla="*/ 0 h 127"/>
                <a:gd name="T26" fmla="*/ 2 w 96"/>
                <a:gd name="T27" fmla="*/ 0 h 127"/>
                <a:gd name="T28" fmla="*/ 17 w 96"/>
                <a:gd name="T29" fmla="*/ 12 h 127"/>
                <a:gd name="T30" fmla="*/ 57 w 96"/>
                <a:gd name="T31" fmla="*/ 41 h 127"/>
                <a:gd name="T32" fmla="*/ 57 w 96"/>
                <a:gd name="T33" fmla="*/ 41 h 127"/>
                <a:gd name="T34" fmla="*/ 68 w 96"/>
                <a:gd name="T35" fmla="*/ 51 h 127"/>
                <a:gd name="T36" fmla="*/ 76 w 96"/>
                <a:gd name="T37" fmla="*/ 60 h 127"/>
                <a:gd name="T38" fmla="*/ 83 w 96"/>
                <a:gd name="T39" fmla="*/ 68 h 127"/>
                <a:gd name="T40" fmla="*/ 86 w 96"/>
                <a:gd name="T41" fmla="*/ 76 h 127"/>
                <a:gd name="T42" fmla="*/ 91 w 96"/>
                <a:gd name="T43" fmla="*/ 86 h 127"/>
                <a:gd name="T44" fmla="*/ 91 w 96"/>
                <a:gd name="T45" fmla="*/ 89 h 127"/>
                <a:gd name="T46" fmla="*/ 96 w 96"/>
                <a:gd name="T4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127">
                  <a:moveTo>
                    <a:pt x="96" y="127"/>
                  </a:moveTo>
                  <a:lnTo>
                    <a:pt x="96" y="127"/>
                  </a:lnTo>
                  <a:lnTo>
                    <a:pt x="58" y="104"/>
                  </a:lnTo>
                  <a:lnTo>
                    <a:pt x="23" y="78"/>
                  </a:lnTo>
                  <a:lnTo>
                    <a:pt x="23" y="78"/>
                  </a:lnTo>
                  <a:lnTo>
                    <a:pt x="18" y="73"/>
                  </a:lnTo>
                  <a:lnTo>
                    <a:pt x="14" y="66"/>
                  </a:lnTo>
                  <a:lnTo>
                    <a:pt x="7" y="55"/>
                  </a:lnTo>
                  <a:lnTo>
                    <a:pt x="2" y="41"/>
                  </a:lnTo>
                  <a:lnTo>
                    <a:pt x="0" y="30"/>
                  </a:lnTo>
                  <a:lnTo>
                    <a:pt x="0" y="18"/>
                  </a:lnTo>
                  <a:lnTo>
                    <a:pt x="0" y="8"/>
                  </a:lnTo>
                  <a:lnTo>
                    <a:pt x="2" y="0"/>
                  </a:lnTo>
                  <a:lnTo>
                    <a:pt x="2" y="0"/>
                  </a:lnTo>
                  <a:lnTo>
                    <a:pt x="17" y="12"/>
                  </a:lnTo>
                  <a:lnTo>
                    <a:pt x="57" y="41"/>
                  </a:lnTo>
                  <a:lnTo>
                    <a:pt x="57" y="41"/>
                  </a:lnTo>
                  <a:lnTo>
                    <a:pt x="68" y="51"/>
                  </a:lnTo>
                  <a:lnTo>
                    <a:pt x="76" y="60"/>
                  </a:lnTo>
                  <a:lnTo>
                    <a:pt x="83" y="68"/>
                  </a:lnTo>
                  <a:lnTo>
                    <a:pt x="86" y="76"/>
                  </a:lnTo>
                  <a:lnTo>
                    <a:pt x="91" y="86"/>
                  </a:lnTo>
                  <a:lnTo>
                    <a:pt x="91" y="89"/>
                  </a:lnTo>
                  <a:lnTo>
                    <a:pt x="96" y="1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5" name="Freeform 105"/>
            <p:cNvSpPr>
              <a:spLocks/>
            </p:cNvSpPr>
            <p:nvPr/>
          </p:nvSpPr>
          <p:spPr bwMode="auto">
            <a:xfrm>
              <a:off x="2066" y="2236"/>
              <a:ext cx="102" cy="122"/>
            </a:xfrm>
            <a:custGeom>
              <a:avLst/>
              <a:gdLst>
                <a:gd name="T0" fmla="*/ 0 w 102"/>
                <a:gd name="T1" fmla="*/ 122 h 122"/>
                <a:gd name="T2" fmla="*/ 0 w 102"/>
                <a:gd name="T3" fmla="*/ 122 h 122"/>
                <a:gd name="T4" fmla="*/ 38 w 102"/>
                <a:gd name="T5" fmla="*/ 101 h 122"/>
                <a:gd name="T6" fmla="*/ 76 w 102"/>
                <a:gd name="T7" fmla="*/ 78 h 122"/>
                <a:gd name="T8" fmla="*/ 76 w 102"/>
                <a:gd name="T9" fmla="*/ 78 h 122"/>
                <a:gd name="T10" fmla="*/ 81 w 102"/>
                <a:gd name="T11" fmla="*/ 71 h 122"/>
                <a:gd name="T12" fmla="*/ 86 w 102"/>
                <a:gd name="T13" fmla="*/ 66 h 122"/>
                <a:gd name="T14" fmla="*/ 94 w 102"/>
                <a:gd name="T15" fmla="*/ 55 h 122"/>
                <a:gd name="T16" fmla="*/ 97 w 102"/>
                <a:gd name="T17" fmla="*/ 41 h 122"/>
                <a:gd name="T18" fmla="*/ 100 w 102"/>
                <a:gd name="T19" fmla="*/ 30 h 122"/>
                <a:gd name="T20" fmla="*/ 102 w 102"/>
                <a:gd name="T21" fmla="*/ 18 h 122"/>
                <a:gd name="T22" fmla="*/ 102 w 102"/>
                <a:gd name="T23" fmla="*/ 8 h 122"/>
                <a:gd name="T24" fmla="*/ 102 w 102"/>
                <a:gd name="T25" fmla="*/ 0 h 122"/>
                <a:gd name="T26" fmla="*/ 102 w 102"/>
                <a:gd name="T27" fmla="*/ 0 h 122"/>
                <a:gd name="T28" fmla="*/ 86 w 102"/>
                <a:gd name="T29" fmla="*/ 10 h 122"/>
                <a:gd name="T30" fmla="*/ 44 w 102"/>
                <a:gd name="T31" fmla="*/ 38 h 122"/>
                <a:gd name="T32" fmla="*/ 44 w 102"/>
                <a:gd name="T33" fmla="*/ 38 h 122"/>
                <a:gd name="T34" fmla="*/ 33 w 102"/>
                <a:gd name="T35" fmla="*/ 48 h 122"/>
                <a:gd name="T36" fmla="*/ 24 w 102"/>
                <a:gd name="T37" fmla="*/ 56 h 122"/>
                <a:gd name="T38" fmla="*/ 16 w 102"/>
                <a:gd name="T39" fmla="*/ 65 h 122"/>
                <a:gd name="T40" fmla="*/ 13 w 102"/>
                <a:gd name="T41" fmla="*/ 71 h 122"/>
                <a:gd name="T42" fmla="*/ 6 w 102"/>
                <a:gd name="T43" fmla="*/ 81 h 122"/>
                <a:gd name="T44" fmla="*/ 6 w 102"/>
                <a:gd name="T45" fmla="*/ 84 h 122"/>
                <a:gd name="T46" fmla="*/ 0 w 102"/>
                <a:gd name="T4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122">
                  <a:moveTo>
                    <a:pt x="0" y="122"/>
                  </a:moveTo>
                  <a:lnTo>
                    <a:pt x="0" y="122"/>
                  </a:lnTo>
                  <a:lnTo>
                    <a:pt x="38" y="101"/>
                  </a:lnTo>
                  <a:lnTo>
                    <a:pt x="76" y="78"/>
                  </a:lnTo>
                  <a:lnTo>
                    <a:pt x="76" y="78"/>
                  </a:lnTo>
                  <a:lnTo>
                    <a:pt x="81" y="71"/>
                  </a:lnTo>
                  <a:lnTo>
                    <a:pt x="86" y="66"/>
                  </a:lnTo>
                  <a:lnTo>
                    <a:pt x="94" y="55"/>
                  </a:lnTo>
                  <a:lnTo>
                    <a:pt x="97" y="41"/>
                  </a:lnTo>
                  <a:lnTo>
                    <a:pt x="100" y="30"/>
                  </a:lnTo>
                  <a:lnTo>
                    <a:pt x="102" y="18"/>
                  </a:lnTo>
                  <a:lnTo>
                    <a:pt x="102" y="8"/>
                  </a:lnTo>
                  <a:lnTo>
                    <a:pt x="102" y="0"/>
                  </a:lnTo>
                  <a:lnTo>
                    <a:pt x="102" y="0"/>
                  </a:lnTo>
                  <a:lnTo>
                    <a:pt x="86" y="10"/>
                  </a:lnTo>
                  <a:lnTo>
                    <a:pt x="44" y="38"/>
                  </a:lnTo>
                  <a:lnTo>
                    <a:pt x="44" y="38"/>
                  </a:lnTo>
                  <a:lnTo>
                    <a:pt x="33" y="48"/>
                  </a:lnTo>
                  <a:lnTo>
                    <a:pt x="24" y="56"/>
                  </a:lnTo>
                  <a:lnTo>
                    <a:pt x="16" y="65"/>
                  </a:lnTo>
                  <a:lnTo>
                    <a:pt x="13" y="71"/>
                  </a:lnTo>
                  <a:lnTo>
                    <a:pt x="6" y="81"/>
                  </a:lnTo>
                  <a:lnTo>
                    <a:pt x="6" y="84"/>
                  </a:lnTo>
                  <a:lnTo>
                    <a:pt x="0" y="122"/>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6" name="Freeform 106"/>
            <p:cNvSpPr>
              <a:spLocks/>
            </p:cNvSpPr>
            <p:nvPr/>
          </p:nvSpPr>
          <p:spPr bwMode="auto">
            <a:xfrm>
              <a:off x="2066" y="2236"/>
              <a:ext cx="102" cy="122"/>
            </a:xfrm>
            <a:custGeom>
              <a:avLst/>
              <a:gdLst>
                <a:gd name="T0" fmla="*/ 0 w 102"/>
                <a:gd name="T1" fmla="*/ 122 h 122"/>
                <a:gd name="T2" fmla="*/ 0 w 102"/>
                <a:gd name="T3" fmla="*/ 122 h 122"/>
                <a:gd name="T4" fmla="*/ 38 w 102"/>
                <a:gd name="T5" fmla="*/ 101 h 122"/>
                <a:gd name="T6" fmla="*/ 76 w 102"/>
                <a:gd name="T7" fmla="*/ 78 h 122"/>
                <a:gd name="T8" fmla="*/ 76 w 102"/>
                <a:gd name="T9" fmla="*/ 78 h 122"/>
                <a:gd name="T10" fmla="*/ 81 w 102"/>
                <a:gd name="T11" fmla="*/ 71 h 122"/>
                <a:gd name="T12" fmla="*/ 86 w 102"/>
                <a:gd name="T13" fmla="*/ 66 h 122"/>
                <a:gd name="T14" fmla="*/ 94 w 102"/>
                <a:gd name="T15" fmla="*/ 55 h 122"/>
                <a:gd name="T16" fmla="*/ 97 w 102"/>
                <a:gd name="T17" fmla="*/ 41 h 122"/>
                <a:gd name="T18" fmla="*/ 100 w 102"/>
                <a:gd name="T19" fmla="*/ 30 h 122"/>
                <a:gd name="T20" fmla="*/ 102 w 102"/>
                <a:gd name="T21" fmla="*/ 18 h 122"/>
                <a:gd name="T22" fmla="*/ 102 w 102"/>
                <a:gd name="T23" fmla="*/ 8 h 122"/>
                <a:gd name="T24" fmla="*/ 102 w 102"/>
                <a:gd name="T25" fmla="*/ 0 h 122"/>
                <a:gd name="T26" fmla="*/ 102 w 102"/>
                <a:gd name="T27" fmla="*/ 0 h 122"/>
                <a:gd name="T28" fmla="*/ 86 w 102"/>
                <a:gd name="T29" fmla="*/ 10 h 122"/>
                <a:gd name="T30" fmla="*/ 44 w 102"/>
                <a:gd name="T31" fmla="*/ 38 h 122"/>
                <a:gd name="T32" fmla="*/ 44 w 102"/>
                <a:gd name="T33" fmla="*/ 38 h 122"/>
                <a:gd name="T34" fmla="*/ 33 w 102"/>
                <a:gd name="T35" fmla="*/ 48 h 122"/>
                <a:gd name="T36" fmla="*/ 24 w 102"/>
                <a:gd name="T37" fmla="*/ 56 h 122"/>
                <a:gd name="T38" fmla="*/ 16 w 102"/>
                <a:gd name="T39" fmla="*/ 65 h 122"/>
                <a:gd name="T40" fmla="*/ 13 w 102"/>
                <a:gd name="T41" fmla="*/ 71 h 122"/>
                <a:gd name="T42" fmla="*/ 6 w 102"/>
                <a:gd name="T43" fmla="*/ 81 h 122"/>
                <a:gd name="T44" fmla="*/ 6 w 102"/>
                <a:gd name="T45" fmla="*/ 84 h 122"/>
                <a:gd name="T46" fmla="*/ 0 w 102"/>
                <a:gd name="T4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122">
                  <a:moveTo>
                    <a:pt x="0" y="122"/>
                  </a:moveTo>
                  <a:lnTo>
                    <a:pt x="0" y="122"/>
                  </a:lnTo>
                  <a:lnTo>
                    <a:pt x="38" y="101"/>
                  </a:lnTo>
                  <a:lnTo>
                    <a:pt x="76" y="78"/>
                  </a:lnTo>
                  <a:lnTo>
                    <a:pt x="76" y="78"/>
                  </a:lnTo>
                  <a:lnTo>
                    <a:pt x="81" y="71"/>
                  </a:lnTo>
                  <a:lnTo>
                    <a:pt x="86" y="66"/>
                  </a:lnTo>
                  <a:lnTo>
                    <a:pt x="94" y="55"/>
                  </a:lnTo>
                  <a:lnTo>
                    <a:pt x="97" y="41"/>
                  </a:lnTo>
                  <a:lnTo>
                    <a:pt x="100" y="30"/>
                  </a:lnTo>
                  <a:lnTo>
                    <a:pt x="102" y="18"/>
                  </a:lnTo>
                  <a:lnTo>
                    <a:pt x="102" y="8"/>
                  </a:lnTo>
                  <a:lnTo>
                    <a:pt x="102" y="0"/>
                  </a:lnTo>
                  <a:lnTo>
                    <a:pt x="102" y="0"/>
                  </a:lnTo>
                  <a:lnTo>
                    <a:pt x="86" y="10"/>
                  </a:lnTo>
                  <a:lnTo>
                    <a:pt x="44" y="38"/>
                  </a:lnTo>
                  <a:lnTo>
                    <a:pt x="44" y="38"/>
                  </a:lnTo>
                  <a:lnTo>
                    <a:pt x="33" y="48"/>
                  </a:lnTo>
                  <a:lnTo>
                    <a:pt x="24" y="56"/>
                  </a:lnTo>
                  <a:lnTo>
                    <a:pt x="16" y="65"/>
                  </a:lnTo>
                  <a:lnTo>
                    <a:pt x="13" y="71"/>
                  </a:lnTo>
                  <a:lnTo>
                    <a:pt x="6" y="81"/>
                  </a:lnTo>
                  <a:lnTo>
                    <a:pt x="6" y="84"/>
                  </a:lnTo>
                  <a:lnTo>
                    <a:pt x="0"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7" name="Freeform 107"/>
            <p:cNvSpPr>
              <a:spLocks/>
            </p:cNvSpPr>
            <p:nvPr/>
          </p:nvSpPr>
          <p:spPr bwMode="auto">
            <a:xfrm>
              <a:off x="2072" y="2330"/>
              <a:ext cx="78" cy="146"/>
            </a:xfrm>
            <a:custGeom>
              <a:avLst/>
              <a:gdLst>
                <a:gd name="T0" fmla="*/ 3 w 78"/>
                <a:gd name="T1" fmla="*/ 146 h 146"/>
                <a:gd name="T2" fmla="*/ 3 w 78"/>
                <a:gd name="T3" fmla="*/ 146 h 146"/>
                <a:gd name="T4" fmla="*/ 37 w 78"/>
                <a:gd name="T5" fmla="*/ 114 h 146"/>
                <a:gd name="T6" fmla="*/ 65 w 78"/>
                <a:gd name="T7" fmla="*/ 81 h 146"/>
                <a:gd name="T8" fmla="*/ 65 w 78"/>
                <a:gd name="T9" fmla="*/ 81 h 146"/>
                <a:gd name="T10" fmla="*/ 70 w 78"/>
                <a:gd name="T11" fmla="*/ 75 h 146"/>
                <a:gd name="T12" fmla="*/ 73 w 78"/>
                <a:gd name="T13" fmla="*/ 68 h 146"/>
                <a:gd name="T14" fmla="*/ 76 w 78"/>
                <a:gd name="T15" fmla="*/ 55 h 146"/>
                <a:gd name="T16" fmla="*/ 78 w 78"/>
                <a:gd name="T17" fmla="*/ 42 h 146"/>
                <a:gd name="T18" fmla="*/ 78 w 78"/>
                <a:gd name="T19" fmla="*/ 28 h 146"/>
                <a:gd name="T20" fmla="*/ 76 w 78"/>
                <a:gd name="T21" fmla="*/ 19 h 146"/>
                <a:gd name="T22" fmla="*/ 75 w 78"/>
                <a:gd name="T23" fmla="*/ 9 h 146"/>
                <a:gd name="T24" fmla="*/ 71 w 78"/>
                <a:gd name="T25" fmla="*/ 0 h 146"/>
                <a:gd name="T26" fmla="*/ 71 w 78"/>
                <a:gd name="T27" fmla="*/ 0 h 146"/>
                <a:gd name="T28" fmla="*/ 60 w 78"/>
                <a:gd name="T29" fmla="*/ 15 h 146"/>
                <a:gd name="T30" fmla="*/ 27 w 78"/>
                <a:gd name="T31" fmla="*/ 52 h 146"/>
                <a:gd name="T32" fmla="*/ 27 w 78"/>
                <a:gd name="T33" fmla="*/ 52 h 146"/>
                <a:gd name="T34" fmla="*/ 17 w 78"/>
                <a:gd name="T35" fmla="*/ 65 h 146"/>
                <a:gd name="T36" fmla="*/ 10 w 78"/>
                <a:gd name="T37" fmla="*/ 75 h 146"/>
                <a:gd name="T38" fmla="*/ 5 w 78"/>
                <a:gd name="T39" fmla="*/ 83 h 146"/>
                <a:gd name="T40" fmla="*/ 3 w 78"/>
                <a:gd name="T41" fmla="*/ 91 h 146"/>
                <a:gd name="T42" fmla="*/ 0 w 78"/>
                <a:gd name="T43" fmla="*/ 103 h 146"/>
                <a:gd name="T44" fmla="*/ 0 w 78"/>
                <a:gd name="T45" fmla="*/ 106 h 146"/>
                <a:gd name="T46" fmla="*/ 3 w 78"/>
                <a:gd name="T4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146">
                  <a:moveTo>
                    <a:pt x="3" y="146"/>
                  </a:moveTo>
                  <a:lnTo>
                    <a:pt x="3" y="146"/>
                  </a:lnTo>
                  <a:lnTo>
                    <a:pt x="37" y="114"/>
                  </a:lnTo>
                  <a:lnTo>
                    <a:pt x="65" y="81"/>
                  </a:lnTo>
                  <a:lnTo>
                    <a:pt x="65" y="81"/>
                  </a:lnTo>
                  <a:lnTo>
                    <a:pt x="70" y="75"/>
                  </a:lnTo>
                  <a:lnTo>
                    <a:pt x="73" y="68"/>
                  </a:lnTo>
                  <a:lnTo>
                    <a:pt x="76" y="55"/>
                  </a:lnTo>
                  <a:lnTo>
                    <a:pt x="78" y="42"/>
                  </a:lnTo>
                  <a:lnTo>
                    <a:pt x="78" y="28"/>
                  </a:lnTo>
                  <a:lnTo>
                    <a:pt x="76" y="19"/>
                  </a:lnTo>
                  <a:lnTo>
                    <a:pt x="75" y="9"/>
                  </a:lnTo>
                  <a:lnTo>
                    <a:pt x="71" y="0"/>
                  </a:lnTo>
                  <a:lnTo>
                    <a:pt x="71" y="0"/>
                  </a:lnTo>
                  <a:lnTo>
                    <a:pt x="60" y="15"/>
                  </a:lnTo>
                  <a:lnTo>
                    <a:pt x="27" y="52"/>
                  </a:lnTo>
                  <a:lnTo>
                    <a:pt x="27" y="52"/>
                  </a:lnTo>
                  <a:lnTo>
                    <a:pt x="17" y="65"/>
                  </a:lnTo>
                  <a:lnTo>
                    <a:pt x="10" y="75"/>
                  </a:lnTo>
                  <a:lnTo>
                    <a:pt x="5" y="83"/>
                  </a:lnTo>
                  <a:lnTo>
                    <a:pt x="3" y="91"/>
                  </a:lnTo>
                  <a:lnTo>
                    <a:pt x="0" y="103"/>
                  </a:lnTo>
                  <a:lnTo>
                    <a:pt x="0" y="106"/>
                  </a:lnTo>
                  <a:lnTo>
                    <a:pt x="3" y="146"/>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8" name="Freeform 108"/>
            <p:cNvSpPr>
              <a:spLocks/>
            </p:cNvSpPr>
            <p:nvPr/>
          </p:nvSpPr>
          <p:spPr bwMode="auto">
            <a:xfrm>
              <a:off x="2072" y="2330"/>
              <a:ext cx="78" cy="146"/>
            </a:xfrm>
            <a:custGeom>
              <a:avLst/>
              <a:gdLst>
                <a:gd name="T0" fmla="*/ 3 w 78"/>
                <a:gd name="T1" fmla="*/ 146 h 146"/>
                <a:gd name="T2" fmla="*/ 3 w 78"/>
                <a:gd name="T3" fmla="*/ 146 h 146"/>
                <a:gd name="T4" fmla="*/ 37 w 78"/>
                <a:gd name="T5" fmla="*/ 114 h 146"/>
                <a:gd name="T6" fmla="*/ 65 w 78"/>
                <a:gd name="T7" fmla="*/ 81 h 146"/>
                <a:gd name="T8" fmla="*/ 65 w 78"/>
                <a:gd name="T9" fmla="*/ 81 h 146"/>
                <a:gd name="T10" fmla="*/ 70 w 78"/>
                <a:gd name="T11" fmla="*/ 75 h 146"/>
                <a:gd name="T12" fmla="*/ 73 w 78"/>
                <a:gd name="T13" fmla="*/ 68 h 146"/>
                <a:gd name="T14" fmla="*/ 76 w 78"/>
                <a:gd name="T15" fmla="*/ 55 h 146"/>
                <a:gd name="T16" fmla="*/ 78 w 78"/>
                <a:gd name="T17" fmla="*/ 42 h 146"/>
                <a:gd name="T18" fmla="*/ 78 w 78"/>
                <a:gd name="T19" fmla="*/ 28 h 146"/>
                <a:gd name="T20" fmla="*/ 76 w 78"/>
                <a:gd name="T21" fmla="*/ 19 h 146"/>
                <a:gd name="T22" fmla="*/ 75 w 78"/>
                <a:gd name="T23" fmla="*/ 9 h 146"/>
                <a:gd name="T24" fmla="*/ 71 w 78"/>
                <a:gd name="T25" fmla="*/ 0 h 146"/>
                <a:gd name="T26" fmla="*/ 71 w 78"/>
                <a:gd name="T27" fmla="*/ 0 h 146"/>
                <a:gd name="T28" fmla="*/ 60 w 78"/>
                <a:gd name="T29" fmla="*/ 15 h 146"/>
                <a:gd name="T30" fmla="*/ 27 w 78"/>
                <a:gd name="T31" fmla="*/ 52 h 146"/>
                <a:gd name="T32" fmla="*/ 27 w 78"/>
                <a:gd name="T33" fmla="*/ 52 h 146"/>
                <a:gd name="T34" fmla="*/ 17 w 78"/>
                <a:gd name="T35" fmla="*/ 65 h 146"/>
                <a:gd name="T36" fmla="*/ 10 w 78"/>
                <a:gd name="T37" fmla="*/ 75 h 146"/>
                <a:gd name="T38" fmla="*/ 5 w 78"/>
                <a:gd name="T39" fmla="*/ 83 h 146"/>
                <a:gd name="T40" fmla="*/ 3 w 78"/>
                <a:gd name="T41" fmla="*/ 91 h 146"/>
                <a:gd name="T42" fmla="*/ 0 w 78"/>
                <a:gd name="T43" fmla="*/ 103 h 146"/>
                <a:gd name="T44" fmla="*/ 0 w 78"/>
                <a:gd name="T45" fmla="*/ 106 h 146"/>
                <a:gd name="T46" fmla="*/ 3 w 78"/>
                <a:gd name="T4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146">
                  <a:moveTo>
                    <a:pt x="3" y="146"/>
                  </a:moveTo>
                  <a:lnTo>
                    <a:pt x="3" y="146"/>
                  </a:lnTo>
                  <a:lnTo>
                    <a:pt x="37" y="114"/>
                  </a:lnTo>
                  <a:lnTo>
                    <a:pt x="65" y="81"/>
                  </a:lnTo>
                  <a:lnTo>
                    <a:pt x="65" y="81"/>
                  </a:lnTo>
                  <a:lnTo>
                    <a:pt x="70" y="75"/>
                  </a:lnTo>
                  <a:lnTo>
                    <a:pt x="73" y="68"/>
                  </a:lnTo>
                  <a:lnTo>
                    <a:pt x="76" y="55"/>
                  </a:lnTo>
                  <a:lnTo>
                    <a:pt x="78" y="42"/>
                  </a:lnTo>
                  <a:lnTo>
                    <a:pt x="78" y="28"/>
                  </a:lnTo>
                  <a:lnTo>
                    <a:pt x="76" y="19"/>
                  </a:lnTo>
                  <a:lnTo>
                    <a:pt x="75" y="9"/>
                  </a:lnTo>
                  <a:lnTo>
                    <a:pt x="71" y="0"/>
                  </a:lnTo>
                  <a:lnTo>
                    <a:pt x="71" y="0"/>
                  </a:lnTo>
                  <a:lnTo>
                    <a:pt x="60" y="15"/>
                  </a:lnTo>
                  <a:lnTo>
                    <a:pt x="27" y="52"/>
                  </a:lnTo>
                  <a:lnTo>
                    <a:pt x="27" y="52"/>
                  </a:lnTo>
                  <a:lnTo>
                    <a:pt x="17" y="65"/>
                  </a:lnTo>
                  <a:lnTo>
                    <a:pt x="10" y="75"/>
                  </a:lnTo>
                  <a:lnTo>
                    <a:pt x="5" y="83"/>
                  </a:lnTo>
                  <a:lnTo>
                    <a:pt x="3" y="91"/>
                  </a:lnTo>
                  <a:lnTo>
                    <a:pt x="0" y="103"/>
                  </a:lnTo>
                  <a:lnTo>
                    <a:pt x="0" y="106"/>
                  </a:lnTo>
                  <a:lnTo>
                    <a:pt x="3" y="1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9" name="Freeform 109"/>
            <p:cNvSpPr>
              <a:spLocks/>
            </p:cNvSpPr>
            <p:nvPr/>
          </p:nvSpPr>
          <p:spPr bwMode="auto">
            <a:xfrm>
              <a:off x="2062" y="1796"/>
              <a:ext cx="182" cy="751"/>
            </a:xfrm>
            <a:custGeom>
              <a:avLst/>
              <a:gdLst>
                <a:gd name="T0" fmla="*/ 25 w 182"/>
                <a:gd name="T1" fmla="*/ 746 h 751"/>
                <a:gd name="T2" fmla="*/ 22 w 182"/>
                <a:gd name="T3" fmla="*/ 725 h 751"/>
                <a:gd name="T4" fmla="*/ 9 w 182"/>
                <a:gd name="T5" fmla="*/ 600 h 751"/>
                <a:gd name="T6" fmla="*/ 7 w 182"/>
                <a:gd name="T7" fmla="*/ 564 h 751"/>
                <a:gd name="T8" fmla="*/ 9 w 182"/>
                <a:gd name="T9" fmla="*/ 548 h 751"/>
                <a:gd name="T10" fmla="*/ 18 w 182"/>
                <a:gd name="T11" fmla="*/ 514 h 751"/>
                <a:gd name="T12" fmla="*/ 27 w 182"/>
                <a:gd name="T13" fmla="*/ 498 h 751"/>
                <a:gd name="T14" fmla="*/ 53 w 182"/>
                <a:gd name="T15" fmla="*/ 438 h 751"/>
                <a:gd name="T16" fmla="*/ 61 w 182"/>
                <a:gd name="T17" fmla="*/ 414 h 751"/>
                <a:gd name="T18" fmla="*/ 71 w 182"/>
                <a:gd name="T19" fmla="*/ 359 h 751"/>
                <a:gd name="T20" fmla="*/ 73 w 182"/>
                <a:gd name="T21" fmla="*/ 308 h 751"/>
                <a:gd name="T22" fmla="*/ 73 w 182"/>
                <a:gd name="T23" fmla="*/ 281 h 751"/>
                <a:gd name="T24" fmla="*/ 76 w 182"/>
                <a:gd name="T25" fmla="*/ 235 h 751"/>
                <a:gd name="T26" fmla="*/ 83 w 182"/>
                <a:gd name="T27" fmla="*/ 215 h 751"/>
                <a:gd name="T28" fmla="*/ 101 w 182"/>
                <a:gd name="T29" fmla="*/ 179 h 751"/>
                <a:gd name="T30" fmla="*/ 123 w 182"/>
                <a:gd name="T31" fmla="*/ 146 h 751"/>
                <a:gd name="T32" fmla="*/ 154 w 182"/>
                <a:gd name="T33" fmla="*/ 91 h 751"/>
                <a:gd name="T34" fmla="*/ 162 w 182"/>
                <a:gd name="T35" fmla="*/ 69 h 751"/>
                <a:gd name="T36" fmla="*/ 174 w 182"/>
                <a:gd name="T37" fmla="*/ 36 h 751"/>
                <a:gd name="T38" fmla="*/ 182 w 182"/>
                <a:gd name="T39" fmla="*/ 5 h 751"/>
                <a:gd name="T40" fmla="*/ 180 w 182"/>
                <a:gd name="T41" fmla="*/ 0 h 751"/>
                <a:gd name="T42" fmla="*/ 177 w 182"/>
                <a:gd name="T43" fmla="*/ 0 h 751"/>
                <a:gd name="T44" fmla="*/ 176 w 182"/>
                <a:gd name="T45" fmla="*/ 3 h 751"/>
                <a:gd name="T46" fmla="*/ 156 w 182"/>
                <a:gd name="T47" fmla="*/ 66 h 751"/>
                <a:gd name="T48" fmla="*/ 156 w 182"/>
                <a:gd name="T49" fmla="*/ 66 h 751"/>
                <a:gd name="T50" fmla="*/ 137 w 182"/>
                <a:gd name="T51" fmla="*/ 106 h 751"/>
                <a:gd name="T52" fmla="*/ 116 w 182"/>
                <a:gd name="T53" fmla="*/ 141 h 751"/>
                <a:gd name="T54" fmla="*/ 86 w 182"/>
                <a:gd name="T55" fmla="*/ 194 h 751"/>
                <a:gd name="T56" fmla="*/ 76 w 182"/>
                <a:gd name="T57" fmla="*/ 212 h 751"/>
                <a:gd name="T58" fmla="*/ 71 w 182"/>
                <a:gd name="T59" fmla="*/ 233 h 751"/>
                <a:gd name="T60" fmla="*/ 66 w 182"/>
                <a:gd name="T61" fmla="*/ 281 h 751"/>
                <a:gd name="T62" fmla="*/ 66 w 182"/>
                <a:gd name="T63" fmla="*/ 308 h 751"/>
                <a:gd name="T64" fmla="*/ 65 w 182"/>
                <a:gd name="T65" fmla="*/ 359 h 751"/>
                <a:gd name="T66" fmla="*/ 56 w 182"/>
                <a:gd name="T67" fmla="*/ 412 h 751"/>
                <a:gd name="T68" fmla="*/ 48 w 182"/>
                <a:gd name="T69" fmla="*/ 435 h 751"/>
                <a:gd name="T70" fmla="*/ 20 w 182"/>
                <a:gd name="T71" fmla="*/ 495 h 751"/>
                <a:gd name="T72" fmla="*/ 12 w 182"/>
                <a:gd name="T73" fmla="*/ 511 h 751"/>
                <a:gd name="T74" fmla="*/ 2 w 182"/>
                <a:gd name="T75" fmla="*/ 546 h 751"/>
                <a:gd name="T76" fmla="*/ 0 w 182"/>
                <a:gd name="T77" fmla="*/ 566 h 751"/>
                <a:gd name="T78" fmla="*/ 0 w 182"/>
                <a:gd name="T79" fmla="*/ 587 h 751"/>
                <a:gd name="T80" fmla="*/ 9 w 182"/>
                <a:gd name="T81" fmla="*/ 675 h 751"/>
                <a:gd name="T82" fmla="*/ 18 w 182"/>
                <a:gd name="T83" fmla="*/ 748 h 751"/>
                <a:gd name="T84" fmla="*/ 20 w 182"/>
                <a:gd name="T85" fmla="*/ 749 h 751"/>
                <a:gd name="T86" fmla="*/ 22 w 182"/>
                <a:gd name="T87" fmla="*/ 751 h 751"/>
                <a:gd name="T88" fmla="*/ 25 w 182"/>
                <a:gd name="T89" fmla="*/ 746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2" h="751">
                  <a:moveTo>
                    <a:pt x="25" y="746"/>
                  </a:moveTo>
                  <a:lnTo>
                    <a:pt x="25" y="746"/>
                  </a:lnTo>
                  <a:lnTo>
                    <a:pt x="22" y="725"/>
                  </a:lnTo>
                  <a:lnTo>
                    <a:pt x="22" y="725"/>
                  </a:lnTo>
                  <a:lnTo>
                    <a:pt x="12" y="644"/>
                  </a:lnTo>
                  <a:lnTo>
                    <a:pt x="9" y="600"/>
                  </a:lnTo>
                  <a:lnTo>
                    <a:pt x="7" y="566"/>
                  </a:lnTo>
                  <a:lnTo>
                    <a:pt x="7" y="564"/>
                  </a:lnTo>
                  <a:lnTo>
                    <a:pt x="7" y="564"/>
                  </a:lnTo>
                  <a:lnTo>
                    <a:pt x="9" y="548"/>
                  </a:lnTo>
                  <a:lnTo>
                    <a:pt x="12" y="531"/>
                  </a:lnTo>
                  <a:lnTo>
                    <a:pt x="18" y="514"/>
                  </a:lnTo>
                  <a:lnTo>
                    <a:pt x="27" y="498"/>
                  </a:lnTo>
                  <a:lnTo>
                    <a:pt x="27" y="498"/>
                  </a:lnTo>
                  <a:lnTo>
                    <a:pt x="45" y="460"/>
                  </a:lnTo>
                  <a:lnTo>
                    <a:pt x="53" y="438"/>
                  </a:lnTo>
                  <a:lnTo>
                    <a:pt x="61" y="414"/>
                  </a:lnTo>
                  <a:lnTo>
                    <a:pt x="61" y="414"/>
                  </a:lnTo>
                  <a:lnTo>
                    <a:pt x="68" y="387"/>
                  </a:lnTo>
                  <a:lnTo>
                    <a:pt x="71" y="359"/>
                  </a:lnTo>
                  <a:lnTo>
                    <a:pt x="73" y="332"/>
                  </a:lnTo>
                  <a:lnTo>
                    <a:pt x="73" y="308"/>
                  </a:lnTo>
                  <a:lnTo>
                    <a:pt x="73" y="308"/>
                  </a:lnTo>
                  <a:lnTo>
                    <a:pt x="73" y="281"/>
                  </a:lnTo>
                  <a:lnTo>
                    <a:pt x="75" y="258"/>
                  </a:lnTo>
                  <a:lnTo>
                    <a:pt x="76" y="235"/>
                  </a:lnTo>
                  <a:lnTo>
                    <a:pt x="83" y="215"/>
                  </a:lnTo>
                  <a:lnTo>
                    <a:pt x="83" y="215"/>
                  </a:lnTo>
                  <a:lnTo>
                    <a:pt x="91" y="197"/>
                  </a:lnTo>
                  <a:lnTo>
                    <a:pt x="101" y="179"/>
                  </a:lnTo>
                  <a:lnTo>
                    <a:pt x="123" y="146"/>
                  </a:lnTo>
                  <a:lnTo>
                    <a:pt x="123" y="146"/>
                  </a:lnTo>
                  <a:lnTo>
                    <a:pt x="144" y="109"/>
                  </a:lnTo>
                  <a:lnTo>
                    <a:pt x="154" y="91"/>
                  </a:lnTo>
                  <a:lnTo>
                    <a:pt x="162" y="69"/>
                  </a:lnTo>
                  <a:lnTo>
                    <a:pt x="162" y="69"/>
                  </a:lnTo>
                  <a:lnTo>
                    <a:pt x="162" y="69"/>
                  </a:lnTo>
                  <a:lnTo>
                    <a:pt x="174" y="36"/>
                  </a:lnTo>
                  <a:lnTo>
                    <a:pt x="182" y="5"/>
                  </a:lnTo>
                  <a:lnTo>
                    <a:pt x="182" y="5"/>
                  </a:lnTo>
                  <a:lnTo>
                    <a:pt x="182" y="2"/>
                  </a:lnTo>
                  <a:lnTo>
                    <a:pt x="180" y="0"/>
                  </a:lnTo>
                  <a:lnTo>
                    <a:pt x="180" y="0"/>
                  </a:lnTo>
                  <a:lnTo>
                    <a:pt x="177" y="0"/>
                  </a:lnTo>
                  <a:lnTo>
                    <a:pt x="176" y="3"/>
                  </a:lnTo>
                  <a:lnTo>
                    <a:pt x="176" y="3"/>
                  </a:lnTo>
                  <a:lnTo>
                    <a:pt x="167" y="35"/>
                  </a:lnTo>
                  <a:lnTo>
                    <a:pt x="156" y="66"/>
                  </a:lnTo>
                  <a:lnTo>
                    <a:pt x="156" y="66"/>
                  </a:lnTo>
                  <a:lnTo>
                    <a:pt x="156" y="66"/>
                  </a:lnTo>
                  <a:lnTo>
                    <a:pt x="147" y="88"/>
                  </a:lnTo>
                  <a:lnTo>
                    <a:pt x="137" y="106"/>
                  </a:lnTo>
                  <a:lnTo>
                    <a:pt x="116" y="141"/>
                  </a:lnTo>
                  <a:lnTo>
                    <a:pt x="116" y="141"/>
                  </a:lnTo>
                  <a:lnTo>
                    <a:pt x="94" y="175"/>
                  </a:lnTo>
                  <a:lnTo>
                    <a:pt x="86" y="194"/>
                  </a:lnTo>
                  <a:lnTo>
                    <a:pt x="76" y="212"/>
                  </a:lnTo>
                  <a:lnTo>
                    <a:pt x="76" y="212"/>
                  </a:lnTo>
                  <a:lnTo>
                    <a:pt x="73" y="223"/>
                  </a:lnTo>
                  <a:lnTo>
                    <a:pt x="71" y="233"/>
                  </a:lnTo>
                  <a:lnTo>
                    <a:pt x="68" y="256"/>
                  </a:lnTo>
                  <a:lnTo>
                    <a:pt x="66" y="281"/>
                  </a:lnTo>
                  <a:lnTo>
                    <a:pt x="66" y="308"/>
                  </a:lnTo>
                  <a:lnTo>
                    <a:pt x="66" y="308"/>
                  </a:lnTo>
                  <a:lnTo>
                    <a:pt x="66" y="332"/>
                  </a:lnTo>
                  <a:lnTo>
                    <a:pt x="65" y="359"/>
                  </a:lnTo>
                  <a:lnTo>
                    <a:pt x="61" y="385"/>
                  </a:lnTo>
                  <a:lnTo>
                    <a:pt x="56" y="412"/>
                  </a:lnTo>
                  <a:lnTo>
                    <a:pt x="56" y="412"/>
                  </a:lnTo>
                  <a:lnTo>
                    <a:pt x="48" y="435"/>
                  </a:lnTo>
                  <a:lnTo>
                    <a:pt x="38" y="457"/>
                  </a:lnTo>
                  <a:lnTo>
                    <a:pt x="20" y="495"/>
                  </a:lnTo>
                  <a:lnTo>
                    <a:pt x="20" y="495"/>
                  </a:lnTo>
                  <a:lnTo>
                    <a:pt x="12" y="511"/>
                  </a:lnTo>
                  <a:lnTo>
                    <a:pt x="5" y="529"/>
                  </a:lnTo>
                  <a:lnTo>
                    <a:pt x="2" y="546"/>
                  </a:lnTo>
                  <a:lnTo>
                    <a:pt x="0" y="564"/>
                  </a:lnTo>
                  <a:lnTo>
                    <a:pt x="0" y="566"/>
                  </a:lnTo>
                  <a:lnTo>
                    <a:pt x="0" y="566"/>
                  </a:lnTo>
                  <a:lnTo>
                    <a:pt x="0" y="587"/>
                  </a:lnTo>
                  <a:lnTo>
                    <a:pt x="4" y="614"/>
                  </a:lnTo>
                  <a:lnTo>
                    <a:pt x="9" y="675"/>
                  </a:lnTo>
                  <a:lnTo>
                    <a:pt x="9" y="675"/>
                  </a:lnTo>
                  <a:lnTo>
                    <a:pt x="18" y="748"/>
                  </a:lnTo>
                  <a:lnTo>
                    <a:pt x="18" y="748"/>
                  </a:lnTo>
                  <a:lnTo>
                    <a:pt x="20" y="749"/>
                  </a:lnTo>
                  <a:lnTo>
                    <a:pt x="22" y="751"/>
                  </a:lnTo>
                  <a:lnTo>
                    <a:pt x="22" y="751"/>
                  </a:lnTo>
                  <a:lnTo>
                    <a:pt x="25" y="749"/>
                  </a:lnTo>
                  <a:lnTo>
                    <a:pt x="25" y="74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0" name="Freeform 110"/>
            <p:cNvSpPr>
              <a:spLocks/>
            </p:cNvSpPr>
            <p:nvPr/>
          </p:nvSpPr>
          <p:spPr bwMode="auto">
            <a:xfrm>
              <a:off x="2062" y="1796"/>
              <a:ext cx="182" cy="751"/>
            </a:xfrm>
            <a:custGeom>
              <a:avLst/>
              <a:gdLst>
                <a:gd name="T0" fmla="*/ 25 w 182"/>
                <a:gd name="T1" fmla="*/ 746 h 751"/>
                <a:gd name="T2" fmla="*/ 22 w 182"/>
                <a:gd name="T3" fmla="*/ 725 h 751"/>
                <a:gd name="T4" fmla="*/ 9 w 182"/>
                <a:gd name="T5" fmla="*/ 600 h 751"/>
                <a:gd name="T6" fmla="*/ 7 w 182"/>
                <a:gd name="T7" fmla="*/ 564 h 751"/>
                <a:gd name="T8" fmla="*/ 9 w 182"/>
                <a:gd name="T9" fmla="*/ 548 h 751"/>
                <a:gd name="T10" fmla="*/ 18 w 182"/>
                <a:gd name="T11" fmla="*/ 514 h 751"/>
                <a:gd name="T12" fmla="*/ 27 w 182"/>
                <a:gd name="T13" fmla="*/ 498 h 751"/>
                <a:gd name="T14" fmla="*/ 53 w 182"/>
                <a:gd name="T15" fmla="*/ 438 h 751"/>
                <a:gd name="T16" fmla="*/ 61 w 182"/>
                <a:gd name="T17" fmla="*/ 414 h 751"/>
                <a:gd name="T18" fmla="*/ 71 w 182"/>
                <a:gd name="T19" fmla="*/ 359 h 751"/>
                <a:gd name="T20" fmla="*/ 73 w 182"/>
                <a:gd name="T21" fmla="*/ 308 h 751"/>
                <a:gd name="T22" fmla="*/ 73 w 182"/>
                <a:gd name="T23" fmla="*/ 281 h 751"/>
                <a:gd name="T24" fmla="*/ 76 w 182"/>
                <a:gd name="T25" fmla="*/ 235 h 751"/>
                <a:gd name="T26" fmla="*/ 83 w 182"/>
                <a:gd name="T27" fmla="*/ 215 h 751"/>
                <a:gd name="T28" fmla="*/ 101 w 182"/>
                <a:gd name="T29" fmla="*/ 179 h 751"/>
                <a:gd name="T30" fmla="*/ 123 w 182"/>
                <a:gd name="T31" fmla="*/ 146 h 751"/>
                <a:gd name="T32" fmla="*/ 154 w 182"/>
                <a:gd name="T33" fmla="*/ 91 h 751"/>
                <a:gd name="T34" fmla="*/ 162 w 182"/>
                <a:gd name="T35" fmla="*/ 69 h 751"/>
                <a:gd name="T36" fmla="*/ 174 w 182"/>
                <a:gd name="T37" fmla="*/ 36 h 751"/>
                <a:gd name="T38" fmla="*/ 182 w 182"/>
                <a:gd name="T39" fmla="*/ 5 h 751"/>
                <a:gd name="T40" fmla="*/ 180 w 182"/>
                <a:gd name="T41" fmla="*/ 0 h 751"/>
                <a:gd name="T42" fmla="*/ 177 w 182"/>
                <a:gd name="T43" fmla="*/ 0 h 751"/>
                <a:gd name="T44" fmla="*/ 176 w 182"/>
                <a:gd name="T45" fmla="*/ 3 h 751"/>
                <a:gd name="T46" fmla="*/ 156 w 182"/>
                <a:gd name="T47" fmla="*/ 66 h 751"/>
                <a:gd name="T48" fmla="*/ 156 w 182"/>
                <a:gd name="T49" fmla="*/ 66 h 751"/>
                <a:gd name="T50" fmla="*/ 137 w 182"/>
                <a:gd name="T51" fmla="*/ 106 h 751"/>
                <a:gd name="T52" fmla="*/ 116 w 182"/>
                <a:gd name="T53" fmla="*/ 141 h 751"/>
                <a:gd name="T54" fmla="*/ 86 w 182"/>
                <a:gd name="T55" fmla="*/ 194 h 751"/>
                <a:gd name="T56" fmla="*/ 76 w 182"/>
                <a:gd name="T57" fmla="*/ 212 h 751"/>
                <a:gd name="T58" fmla="*/ 71 w 182"/>
                <a:gd name="T59" fmla="*/ 233 h 751"/>
                <a:gd name="T60" fmla="*/ 66 w 182"/>
                <a:gd name="T61" fmla="*/ 281 h 751"/>
                <a:gd name="T62" fmla="*/ 66 w 182"/>
                <a:gd name="T63" fmla="*/ 308 h 751"/>
                <a:gd name="T64" fmla="*/ 65 w 182"/>
                <a:gd name="T65" fmla="*/ 359 h 751"/>
                <a:gd name="T66" fmla="*/ 56 w 182"/>
                <a:gd name="T67" fmla="*/ 412 h 751"/>
                <a:gd name="T68" fmla="*/ 48 w 182"/>
                <a:gd name="T69" fmla="*/ 435 h 751"/>
                <a:gd name="T70" fmla="*/ 20 w 182"/>
                <a:gd name="T71" fmla="*/ 495 h 751"/>
                <a:gd name="T72" fmla="*/ 12 w 182"/>
                <a:gd name="T73" fmla="*/ 511 h 751"/>
                <a:gd name="T74" fmla="*/ 2 w 182"/>
                <a:gd name="T75" fmla="*/ 546 h 751"/>
                <a:gd name="T76" fmla="*/ 0 w 182"/>
                <a:gd name="T77" fmla="*/ 566 h 751"/>
                <a:gd name="T78" fmla="*/ 0 w 182"/>
                <a:gd name="T79" fmla="*/ 587 h 751"/>
                <a:gd name="T80" fmla="*/ 9 w 182"/>
                <a:gd name="T81" fmla="*/ 675 h 751"/>
                <a:gd name="T82" fmla="*/ 18 w 182"/>
                <a:gd name="T83" fmla="*/ 748 h 751"/>
                <a:gd name="T84" fmla="*/ 20 w 182"/>
                <a:gd name="T85" fmla="*/ 749 h 751"/>
                <a:gd name="T86" fmla="*/ 22 w 182"/>
                <a:gd name="T87" fmla="*/ 751 h 751"/>
                <a:gd name="T88" fmla="*/ 25 w 182"/>
                <a:gd name="T89" fmla="*/ 746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2" h="751">
                  <a:moveTo>
                    <a:pt x="25" y="746"/>
                  </a:moveTo>
                  <a:lnTo>
                    <a:pt x="25" y="746"/>
                  </a:lnTo>
                  <a:lnTo>
                    <a:pt x="22" y="725"/>
                  </a:lnTo>
                  <a:lnTo>
                    <a:pt x="22" y="725"/>
                  </a:lnTo>
                  <a:lnTo>
                    <a:pt x="12" y="644"/>
                  </a:lnTo>
                  <a:lnTo>
                    <a:pt x="9" y="600"/>
                  </a:lnTo>
                  <a:lnTo>
                    <a:pt x="7" y="566"/>
                  </a:lnTo>
                  <a:lnTo>
                    <a:pt x="7" y="564"/>
                  </a:lnTo>
                  <a:lnTo>
                    <a:pt x="7" y="564"/>
                  </a:lnTo>
                  <a:lnTo>
                    <a:pt x="9" y="548"/>
                  </a:lnTo>
                  <a:lnTo>
                    <a:pt x="12" y="531"/>
                  </a:lnTo>
                  <a:lnTo>
                    <a:pt x="18" y="514"/>
                  </a:lnTo>
                  <a:lnTo>
                    <a:pt x="27" y="498"/>
                  </a:lnTo>
                  <a:lnTo>
                    <a:pt x="27" y="498"/>
                  </a:lnTo>
                  <a:lnTo>
                    <a:pt x="45" y="460"/>
                  </a:lnTo>
                  <a:lnTo>
                    <a:pt x="53" y="438"/>
                  </a:lnTo>
                  <a:lnTo>
                    <a:pt x="61" y="414"/>
                  </a:lnTo>
                  <a:lnTo>
                    <a:pt x="61" y="414"/>
                  </a:lnTo>
                  <a:lnTo>
                    <a:pt x="68" y="387"/>
                  </a:lnTo>
                  <a:lnTo>
                    <a:pt x="71" y="359"/>
                  </a:lnTo>
                  <a:lnTo>
                    <a:pt x="73" y="332"/>
                  </a:lnTo>
                  <a:lnTo>
                    <a:pt x="73" y="308"/>
                  </a:lnTo>
                  <a:lnTo>
                    <a:pt x="73" y="308"/>
                  </a:lnTo>
                  <a:lnTo>
                    <a:pt x="73" y="281"/>
                  </a:lnTo>
                  <a:lnTo>
                    <a:pt x="75" y="258"/>
                  </a:lnTo>
                  <a:lnTo>
                    <a:pt x="76" y="235"/>
                  </a:lnTo>
                  <a:lnTo>
                    <a:pt x="83" y="215"/>
                  </a:lnTo>
                  <a:lnTo>
                    <a:pt x="83" y="215"/>
                  </a:lnTo>
                  <a:lnTo>
                    <a:pt x="91" y="197"/>
                  </a:lnTo>
                  <a:lnTo>
                    <a:pt x="101" y="179"/>
                  </a:lnTo>
                  <a:lnTo>
                    <a:pt x="123" y="146"/>
                  </a:lnTo>
                  <a:lnTo>
                    <a:pt x="123" y="146"/>
                  </a:lnTo>
                  <a:lnTo>
                    <a:pt x="144" y="109"/>
                  </a:lnTo>
                  <a:lnTo>
                    <a:pt x="154" y="91"/>
                  </a:lnTo>
                  <a:lnTo>
                    <a:pt x="162" y="69"/>
                  </a:lnTo>
                  <a:lnTo>
                    <a:pt x="162" y="69"/>
                  </a:lnTo>
                  <a:lnTo>
                    <a:pt x="162" y="69"/>
                  </a:lnTo>
                  <a:lnTo>
                    <a:pt x="174" y="36"/>
                  </a:lnTo>
                  <a:lnTo>
                    <a:pt x="182" y="5"/>
                  </a:lnTo>
                  <a:lnTo>
                    <a:pt x="182" y="5"/>
                  </a:lnTo>
                  <a:lnTo>
                    <a:pt x="182" y="2"/>
                  </a:lnTo>
                  <a:lnTo>
                    <a:pt x="180" y="0"/>
                  </a:lnTo>
                  <a:lnTo>
                    <a:pt x="180" y="0"/>
                  </a:lnTo>
                  <a:lnTo>
                    <a:pt x="177" y="0"/>
                  </a:lnTo>
                  <a:lnTo>
                    <a:pt x="176" y="3"/>
                  </a:lnTo>
                  <a:lnTo>
                    <a:pt x="176" y="3"/>
                  </a:lnTo>
                  <a:lnTo>
                    <a:pt x="167" y="35"/>
                  </a:lnTo>
                  <a:lnTo>
                    <a:pt x="156" y="66"/>
                  </a:lnTo>
                  <a:lnTo>
                    <a:pt x="156" y="66"/>
                  </a:lnTo>
                  <a:lnTo>
                    <a:pt x="156" y="66"/>
                  </a:lnTo>
                  <a:lnTo>
                    <a:pt x="147" y="88"/>
                  </a:lnTo>
                  <a:lnTo>
                    <a:pt x="137" y="106"/>
                  </a:lnTo>
                  <a:lnTo>
                    <a:pt x="116" y="141"/>
                  </a:lnTo>
                  <a:lnTo>
                    <a:pt x="116" y="141"/>
                  </a:lnTo>
                  <a:lnTo>
                    <a:pt x="94" y="175"/>
                  </a:lnTo>
                  <a:lnTo>
                    <a:pt x="86" y="194"/>
                  </a:lnTo>
                  <a:lnTo>
                    <a:pt x="76" y="212"/>
                  </a:lnTo>
                  <a:lnTo>
                    <a:pt x="76" y="212"/>
                  </a:lnTo>
                  <a:lnTo>
                    <a:pt x="73" y="223"/>
                  </a:lnTo>
                  <a:lnTo>
                    <a:pt x="71" y="233"/>
                  </a:lnTo>
                  <a:lnTo>
                    <a:pt x="68" y="256"/>
                  </a:lnTo>
                  <a:lnTo>
                    <a:pt x="66" y="281"/>
                  </a:lnTo>
                  <a:lnTo>
                    <a:pt x="66" y="308"/>
                  </a:lnTo>
                  <a:lnTo>
                    <a:pt x="66" y="308"/>
                  </a:lnTo>
                  <a:lnTo>
                    <a:pt x="66" y="332"/>
                  </a:lnTo>
                  <a:lnTo>
                    <a:pt x="65" y="359"/>
                  </a:lnTo>
                  <a:lnTo>
                    <a:pt x="61" y="385"/>
                  </a:lnTo>
                  <a:lnTo>
                    <a:pt x="56" y="412"/>
                  </a:lnTo>
                  <a:lnTo>
                    <a:pt x="56" y="412"/>
                  </a:lnTo>
                  <a:lnTo>
                    <a:pt x="48" y="435"/>
                  </a:lnTo>
                  <a:lnTo>
                    <a:pt x="38" y="457"/>
                  </a:lnTo>
                  <a:lnTo>
                    <a:pt x="20" y="495"/>
                  </a:lnTo>
                  <a:lnTo>
                    <a:pt x="20" y="495"/>
                  </a:lnTo>
                  <a:lnTo>
                    <a:pt x="12" y="511"/>
                  </a:lnTo>
                  <a:lnTo>
                    <a:pt x="5" y="529"/>
                  </a:lnTo>
                  <a:lnTo>
                    <a:pt x="2" y="546"/>
                  </a:lnTo>
                  <a:lnTo>
                    <a:pt x="0" y="564"/>
                  </a:lnTo>
                  <a:lnTo>
                    <a:pt x="0" y="566"/>
                  </a:lnTo>
                  <a:lnTo>
                    <a:pt x="0" y="566"/>
                  </a:lnTo>
                  <a:lnTo>
                    <a:pt x="0" y="587"/>
                  </a:lnTo>
                  <a:lnTo>
                    <a:pt x="4" y="614"/>
                  </a:lnTo>
                  <a:lnTo>
                    <a:pt x="9" y="675"/>
                  </a:lnTo>
                  <a:lnTo>
                    <a:pt x="9" y="675"/>
                  </a:lnTo>
                  <a:lnTo>
                    <a:pt x="18" y="748"/>
                  </a:lnTo>
                  <a:lnTo>
                    <a:pt x="18" y="748"/>
                  </a:lnTo>
                  <a:lnTo>
                    <a:pt x="20" y="749"/>
                  </a:lnTo>
                  <a:lnTo>
                    <a:pt x="22" y="751"/>
                  </a:lnTo>
                  <a:lnTo>
                    <a:pt x="22" y="751"/>
                  </a:lnTo>
                  <a:lnTo>
                    <a:pt x="25" y="749"/>
                  </a:lnTo>
                  <a:lnTo>
                    <a:pt x="25" y="7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1" name="Freeform 111"/>
            <p:cNvSpPr>
              <a:spLocks/>
            </p:cNvSpPr>
            <p:nvPr/>
          </p:nvSpPr>
          <p:spPr bwMode="auto">
            <a:xfrm>
              <a:off x="2223" y="1832"/>
              <a:ext cx="43" cy="25"/>
            </a:xfrm>
            <a:custGeom>
              <a:avLst/>
              <a:gdLst>
                <a:gd name="T0" fmla="*/ 38 w 43"/>
                <a:gd name="T1" fmla="*/ 0 h 25"/>
                <a:gd name="T2" fmla="*/ 1 w 43"/>
                <a:gd name="T3" fmla="*/ 20 h 25"/>
                <a:gd name="T4" fmla="*/ 1 w 43"/>
                <a:gd name="T5" fmla="*/ 20 h 25"/>
                <a:gd name="T6" fmla="*/ 0 w 43"/>
                <a:gd name="T7" fmla="*/ 22 h 25"/>
                <a:gd name="T8" fmla="*/ 1 w 43"/>
                <a:gd name="T9" fmla="*/ 24 h 25"/>
                <a:gd name="T10" fmla="*/ 1 w 43"/>
                <a:gd name="T11" fmla="*/ 24 h 25"/>
                <a:gd name="T12" fmla="*/ 3 w 43"/>
                <a:gd name="T13" fmla="*/ 25 h 25"/>
                <a:gd name="T14" fmla="*/ 5 w 43"/>
                <a:gd name="T15" fmla="*/ 25 h 25"/>
                <a:gd name="T16" fmla="*/ 41 w 43"/>
                <a:gd name="T17" fmla="*/ 7 h 25"/>
                <a:gd name="T18" fmla="*/ 41 w 43"/>
                <a:gd name="T19" fmla="*/ 7 h 25"/>
                <a:gd name="T20" fmla="*/ 43 w 43"/>
                <a:gd name="T21" fmla="*/ 4 h 25"/>
                <a:gd name="T22" fmla="*/ 43 w 43"/>
                <a:gd name="T23" fmla="*/ 2 h 25"/>
                <a:gd name="T24" fmla="*/ 43 w 43"/>
                <a:gd name="T25" fmla="*/ 2 h 25"/>
                <a:gd name="T26" fmla="*/ 41 w 43"/>
                <a:gd name="T27" fmla="*/ 0 h 25"/>
                <a:gd name="T28" fmla="*/ 38 w 4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25">
                  <a:moveTo>
                    <a:pt x="38" y="0"/>
                  </a:moveTo>
                  <a:lnTo>
                    <a:pt x="1" y="20"/>
                  </a:lnTo>
                  <a:lnTo>
                    <a:pt x="1" y="20"/>
                  </a:lnTo>
                  <a:lnTo>
                    <a:pt x="0" y="22"/>
                  </a:lnTo>
                  <a:lnTo>
                    <a:pt x="1" y="24"/>
                  </a:lnTo>
                  <a:lnTo>
                    <a:pt x="1" y="24"/>
                  </a:lnTo>
                  <a:lnTo>
                    <a:pt x="3" y="25"/>
                  </a:lnTo>
                  <a:lnTo>
                    <a:pt x="5" y="25"/>
                  </a:lnTo>
                  <a:lnTo>
                    <a:pt x="41" y="7"/>
                  </a:lnTo>
                  <a:lnTo>
                    <a:pt x="41" y="7"/>
                  </a:lnTo>
                  <a:lnTo>
                    <a:pt x="43" y="4"/>
                  </a:lnTo>
                  <a:lnTo>
                    <a:pt x="43" y="2"/>
                  </a:lnTo>
                  <a:lnTo>
                    <a:pt x="43" y="2"/>
                  </a:lnTo>
                  <a:lnTo>
                    <a:pt x="41" y="0"/>
                  </a:lnTo>
                  <a:lnTo>
                    <a:pt x="38"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2" name="Freeform 112"/>
            <p:cNvSpPr>
              <a:spLocks/>
            </p:cNvSpPr>
            <p:nvPr/>
          </p:nvSpPr>
          <p:spPr bwMode="auto">
            <a:xfrm>
              <a:off x="2223" y="1832"/>
              <a:ext cx="43" cy="25"/>
            </a:xfrm>
            <a:custGeom>
              <a:avLst/>
              <a:gdLst>
                <a:gd name="T0" fmla="*/ 38 w 43"/>
                <a:gd name="T1" fmla="*/ 0 h 25"/>
                <a:gd name="T2" fmla="*/ 1 w 43"/>
                <a:gd name="T3" fmla="*/ 20 h 25"/>
                <a:gd name="T4" fmla="*/ 1 w 43"/>
                <a:gd name="T5" fmla="*/ 20 h 25"/>
                <a:gd name="T6" fmla="*/ 0 w 43"/>
                <a:gd name="T7" fmla="*/ 22 h 25"/>
                <a:gd name="T8" fmla="*/ 1 w 43"/>
                <a:gd name="T9" fmla="*/ 24 h 25"/>
                <a:gd name="T10" fmla="*/ 1 w 43"/>
                <a:gd name="T11" fmla="*/ 24 h 25"/>
                <a:gd name="T12" fmla="*/ 3 w 43"/>
                <a:gd name="T13" fmla="*/ 25 h 25"/>
                <a:gd name="T14" fmla="*/ 5 w 43"/>
                <a:gd name="T15" fmla="*/ 25 h 25"/>
                <a:gd name="T16" fmla="*/ 41 w 43"/>
                <a:gd name="T17" fmla="*/ 7 h 25"/>
                <a:gd name="T18" fmla="*/ 41 w 43"/>
                <a:gd name="T19" fmla="*/ 7 h 25"/>
                <a:gd name="T20" fmla="*/ 43 w 43"/>
                <a:gd name="T21" fmla="*/ 4 h 25"/>
                <a:gd name="T22" fmla="*/ 43 w 43"/>
                <a:gd name="T23" fmla="*/ 2 h 25"/>
                <a:gd name="T24" fmla="*/ 43 w 43"/>
                <a:gd name="T25" fmla="*/ 2 h 25"/>
                <a:gd name="T26" fmla="*/ 41 w 43"/>
                <a:gd name="T27" fmla="*/ 0 h 25"/>
                <a:gd name="T28" fmla="*/ 38 w 4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25">
                  <a:moveTo>
                    <a:pt x="38" y="0"/>
                  </a:moveTo>
                  <a:lnTo>
                    <a:pt x="1" y="20"/>
                  </a:lnTo>
                  <a:lnTo>
                    <a:pt x="1" y="20"/>
                  </a:lnTo>
                  <a:lnTo>
                    <a:pt x="0" y="22"/>
                  </a:lnTo>
                  <a:lnTo>
                    <a:pt x="1" y="24"/>
                  </a:lnTo>
                  <a:lnTo>
                    <a:pt x="1" y="24"/>
                  </a:lnTo>
                  <a:lnTo>
                    <a:pt x="3" y="25"/>
                  </a:lnTo>
                  <a:lnTo>
                    <a:pt x="5" y="25"/>
                  </a:lnTo>
                  <a:lnTo>
                    <a:pt x="41" y="7"/>
                  </a:lnTo>
                  <a:lnTo>
                    <a:pt x="41" y="7"/>
                  </a:lnTo>
                  <a:lnTo>
                    <a:pt x="43" y="4"/>
                  </a:lnTo>
                  <a:lnTo>
                    <a:pt x="43" y="2"/>
                  </a:lnTo>
                  <a:lnTo>
                    <a:pt x="43" y="2"/>
                  </a:lnTo>
                  <a:lnTo>
                    <a:pt x="41" y="0"/>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3" name="Freeform 113"/>
            <p:cNvSpPr>
              <a:spLocks/>
            </p:cNvSpPr>
            <p:nvPr/>
          </p:nvSpPr>
          <p:spPr bwMode="auto">
            <a:xfrm>
              <a:off x="2221" y="1798"/>
              <a:ext cx="15" cy="31"/>
            </a:xfrm>
            <a:custGeom>
              <a:avLst/>
              <a:gdLst>
                <a:gd name="T0" fmla="*/ 0 w 15"/>
                <a:gd name="T1" fmla="*/ 3 h 31"/>
                <a:gd name="T2" fmla="*/ 8 w 15"/>
                <a:gd name="T3" fmla="*/ 29 h 31"/>
                <a:gd name="T4" fmla="*/ 8 w 15"/>
                <a:gd name="T5" fmla="*/ 29 h 31"/>
                <a:gd name="T6" fmla="*/ 10 w 15"/>
                <a:gd name="T7" fmla="*/ 31 h 31"/>
                <a:gd name="T8" fmla="*/ 13 w 15"/>
                <a:gd name="T9" fmla="*/ 31 h 31"/>
                <a:gd name="T10" fmla="*/ 13 w 15"/>
                <a:gd name="T11" fmla="*/ 31 h 31"/>
                <a:gd name="T12" fmla="*/ 15 w 15"/>
                <a:gd name="T13" fmla="*/ 29 h 31"/>
                <a:gd name="T14" fmla="*/ 15 w 15"/>
                <a:gd name="T15" fmla="*/ 28 h 31"/>
                <a:gd name="T16" fmla="*/ 7 w 15"/>
                <a:gd name="T17" fmla="*/ 1 h 31"/>
                <a:gd name="T18" fmla="*/ 7 w 15"/>
                <a:gd name="T19" fmla="*/ 1 h 31"/>
                <a:gd name="T20" fmla="*/ 5 w 15"/>
                <a:gd name="T21" fmla="*/ 0 h 31"/>
                <a:gd name="T22" fmla="*/ 2 w 15"/>
                <a:gd name="T23" fmla="*/ 0 h 31"/>
                <a:gd name="T24" fmla="*/ 2 w 15"/>
                <a:gd name="T25" fmla="*/ 0 h 31"/>
                <a:gd name="T26" fmla="*/ 0 w 15"/>
                <a:gd name="T27" fmla="*/ 1 h 31"/>
                <a:gd name="T28" fmla="*/ 0 w 15"/>
                <a:gd name="T29"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1">
                  <a:moveTo>
                    <a:pt x="0" y="3"/>
                  </a:moveTo>
                  <a:lnTo>
                    <a:pt x="8" y="29"/>
                  </a:lnTo>
                  <a:lnTo>
                    <a:pt x="8" y="29"/>
                  </a:lnTo>
                  <a:lnTo>
                    <a:pt x="10" y="31"/>
                  </a:lnTo>
                  <a:lnTo>
                    <a:pt x="13" y="31"/>
                  </a:lnTo>
                  <a:lnTo>
                    <a:pt x="13" y="31"/>
                  </a:lnTo>
                  <a:lnTo>
                    <a:pt x="15" y="29"/>
                  </a:lnTo>
                  <a:lnTo>
                    <a:pt x="15" y="28"/>
                  </a:lnTo>
                  <a:lnTo>
                    <a:pt x="7" y="1"/>
                  </a:lnTo>
                  <a:lnTo>
                    <a:pt x="7" y="1"/>
                  </a:lnTo>
                  <a:lnTo>
                    <a:pt x="5" y="0"/>
                  </a:lnTo>
                  <a:lnTo>
                    <a:pt x="2" y="0"/>
                  </a:lnTo>
                  <a:lnTo>
                    <a:pt x="2" y="0"/>
                  </a:lnTo>
                  <a:lnTo>
                    <a:pt x="0" y="1"/>
                  </a:lnTo>
                  <a:lnTo>
                    <a:pt x="0" y="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4" name="Freeform 114"/>
            <p:cNvSpPr>
              <a:spLocks/>
            </p:cNvSpPr>
            <p:nvPr/>
          </p:nvSpPr>
          <p:spPr bwMode="auto">
            <a:xfrm>
              <a:off x="2221" y="1798"/>
              <a:ext cx="15" cy="31"/>
            </a:xfrm>
            <a:custGeom>
              <a:avLst/>
              <a:gdLst>
                <a:gd name="T0" fmla="*/ 0 w 15"/>
                <a:gd name="T1" fmla="*/ 3 h 31"/>
                <a:gd name="T2" fmla="*/ 8 w 15"/>
                <a:gd name="T3" fmla="*/ 29 h 31"/>
                <a:gd name="T4" fmla="*/ 8 w 15"/>
                <a:gd name="T5" fmla="*/ 29 h 31"/>
                <a:gd name="T6" fmla="*/ 10 w 15"/>
                <a:gd name="T7" fmla="*/ 31 h 31"/>
                <a:gd name="T8" fmla="*/ 13 w 15"/>
                <a:gd name="T9" fmla="*/ 31 h 31"/>
                <a:gd name="T10" fmla="*/ 13 w 15"/>
                <a:gd name="T11" fmla="*/ 31 h 31"/>
                <a:gd name="T12" fmla="*/ 15 w 15"/>
                <a:gd name="T13" fmla="*/ 29 h 31"/>
                <a:gd name="T14" fmla="*/ 15 w 15"/>
                <a:gd name="T15" fmla="*/ 28 h 31"/>
                <a:gd name="T16" fmla="*/ 7 w 15"/>
                <a:gd name="T17" fmla="*/ 1 h 31"/>
                <a:gd name="T18" fmla="*/ 7 w 15"/>
                <a:gd name="T19" fmla="*/ 1 h 31"/>
                <a:gd name="T20" fmla="*/ 5 w 15"/>
                <a:gd name="T21" fmla="*/ 0 h 31"/>
                <a:gd name="T22" fmla="*/ 2 w 15"/>
                <a:gd name="T23" fmla="*/ 0 h 31"/>
                <a:gd name="T24" fmla="*/ 2 w 15"/>
                <a:gd name="T25" fmla="*/ 0 h 31"/>
                <a:gd name="T26" fmla="*/ 0 w 15"/>
                <a:gd name="T27" fmla="*/ 1 h 31"/>
                <a:gd name="T28" fmla="*/ 0 w 15"/>
                <a:gd name="T29"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1">
                  <a:moveTo>
                    <a:pt x="0" y="3"/>
                  </a:moveTo>
                  <a:lnTo>
                    <a:pt x="8" y="29"/>
                  </a:lnTo>
                  <a:lnTo>
                    <a:pt x="8" y="29"/>
                  </a:lnTo>
                  <a:lnTo>
                    <a:pt x="10" y="31"/>
                  </a:lnTo>
                  <a:lnTo>
                    <a:pt x="13" y="31"/>
                  </a:lnTo>
                  <a:lnTo>
                    <a:pt x="13" y="31"/>
                  </a:lnTo>
                  <a:lnTo>
                    <a:pt x="15" y="29"/>
                  </a:lnTo>
                  <a:lnTo>
                    <a:pt x="15" y="28"/>
                  </a:lnTo>
                  <a:lnTo>
                    <a:pt x="7" y="1"/>
                  </a:lnTo>
                  <a:lnTo>
                    <a:pt x="7" y="1"/>
                  </a:lnTo>
                  <a:lnTo>
                    <a:pt x="5" y="0"/>
                  </a:lnTo>
                  <a:lnTo>
                    <a:pt x="2" y="0"/>
                  </a:lnTo>
                  <a:lnTo>
                    <a:pt x="2" y="0"/>
                  </a:lnTo>
                  <a:lnTo>
                    <a:pt x="0" y="1"/>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5" name="Freeform 115"/>
            <p:cNvSpPr>
              <a:spLocks/>
            </p:cNvSpPr>
            <p:nvPr/>
          </p:nvSpPr>
          <p:spPr bwMode="auto">
            <a:xfrm>
              <a:off x="2142" y="1973"/>
              <a:ext cx="66" cy="38"/>
            </a:xfrm>
            <a:custGeom>
              <a:avLst/>
              <a:gdLst>
                <a:gd name="T0" fmla="*/ 62 w 66"/>
                <a:gd name="T1" fmla="*/ 0 h 38"/>
                <a:gd name="T2" fmla="*/ 62 w 66"/>
                <a:gd name="T3" fmla="*/ 0 h 38"/>
                <a:gd name="T4" fmla="*/ 1 w 66"/>
                <a:gd name="T5" fmla="*/ 31 h 38"/>
                <a:gd name="T6" fmla="*/ 1 w 66"/>
                <a:gd name="T7" fmla="*/ 31 h 38"/>
                <a:gd name="T8" fmla="*/ 0 w 66"/>
                <a:gd name="T9" fmla="*/ 33 h 38"/>
                <a:gd name="T10" fmla="*/ 0 w 66"/>
                <a:gd name="T11" fmla="*/ 36 h 38"/>
                <a:gd name="T12" fmla="*/ 0 w 66"/>
                <a:gd name="T13" fmla="*/ 36 h 38"/>
                <a:gd name="T14" fmla="*/ 1 w 66"/>
                <a:gd name="T15" fmla="*/ 38 h 38"/>
                <a:gd name="T16" fmla="*/ 3 w 66"/>
                <a:gd name="T17" fmla="*/ 38 h 38"/>
                <a:gd name="T18" fmla="*/ 3 w 66"/>
                <a:gd name="T19" fmla="*/ 38 h 38"/>
                <a:gd name="T20" fmla="*/ 23 w 66"/>
                <a:gd name="T21" fmla="*/ 28 h 38"/>
                <a:gd name="T22" fmla="*/ 23 w 66"/>
                <a:gd name="T23" fmla="*/ 28 h 38"/>
                <a:gd name="T24" fmla="*/ 64 w 66"/>
                <a:gd name="T25" fmla="*/ 7 h 38"/>
                <a:gd name="T26" fmla="*/ 64 w 66"/>
                <a:gd name="T27" fmla="*/ 7 h 38"/>
                <a:gd name="T28" fmla="*/ 66 w 66"/>
                <a:gd name="T29" fmla="*/ 5 h 38"/>
                <a:gd name="T30" fmla="*/ 66 w 66"/>
                <a:gd name="T31" fmla="*/ 2 h 38"/>
                <a:gd name="T32" fmla="*/ 66 w 66"/>
                <a:gd name="T33" fmla="*/ 2 h 38"/>
                <a:gd name="T34" fmla="*/ 64 w 66"/>
                <a:gd name="T35" fmla="*/ 0 h 38"/>
                <a:gd name="T36" fmla="*/ 62 w 66"/>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8">
                  <a:moveTo>
                    <a:pt x="62" y="0"/>
                  </a:moveTo>
                  <a:lnTo>
                    <a:pt x="62" y="0"/>
                  </a:lnTo>
                  <a:lnTo>
                    <a:pt x="1" y="31"/>
                  </a:lnTo>
                  <a:lnTo>
                    <a:pt x="1" y="31"/>
                  </a:lnTo>
                  <a:lnTo>
                    <a:pt x="0" y="33"/>
                  </a:lnTo>
                  <a:lnTo>
                    <a:pt x="0" y="36"/>
                  </a:lnTo>
                  <a:lnTo>
                    <a:pt x="0" y="36"/>
                  </a:lnTo>
                  <a:lnTo>
                    <a:pt x="1" y="38"/>
                  </a:lnTo>
                  <a:lnTo>
                    <a:pt x="3" y="38"/>
                  </a:lnTo>
                  <a:lnTo>
                    <a:pt x="3" y="38"/>
                  </a:lnTo>
                  <a:lnTo>
                    <a:pt x="23" y="28"/>
                  </a:lnTo>
                  <a:lnTo>
                    <a:pt x="23" y="28"/>
                  </a:lnTo>
                  <a:lnTo>
                    <a:pt x="64" y="7"/>
                  </a:lnTo>
                  <a:lnTo>
                    <a:pt x="64" y="7"/>
                  </a:lnTo>
                  <a:lnTo>
                    <a:pt x="66" y="5"/>
                  </a:lnTo>
                  <a:lnTo>
                    <a:pt x="66" y="2"/>
                  </a:lnTo>
                  <a:lnTo>
                    <a:pt x="66" y="2"/>
                  </a:lnTo>
                  <a:lnTo>
                    <a:pt x="64" y="0"/>
                  </a:lnTo>
                  <a:lnTo>
                    <a:pt x="62"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6" name="Freeform 116"/>
            <p:cNvSpPr>
              <a:spLocks/>
            </p:cNvSpPr>
            <p:nvPr/>
          </p:nvSpPr>
          <p:spPr bwMode="auto">
            <a:xfrm>
              <a:off x="2142" y="1973"/>
              <a:ext cx="66" cy="38"/>
            </a:xfrm>
            <a:custGeom>
              <a:avLst/>
              <a:gdLst>
                <a:gd name="T0" fmla="*/ 62 w 66"/>
                <a:gd name="T1" fmla="*/ 0 h 38"/>
                <a:gd name="T2" fmla="*/ 62 w 66"/>
                <a:gd name="T3" fmla="*/ 0 h 38"/>
                <a:gd name="T4" fmla="*/ 1 w 66"/>
                <a:gd name="T5" fmla="*/ 31 h 38"/>
                <a:gd name="T6" fmla="*/ 1 w 66"/>
                <a:gd name="T7" fmla="*/ 31 h 38"/>
                <a:gd name="T8" fmla="*/ 0 w 66"/>
                <a:gd name="T9" fmla="*/ 33 h 38"/>
                <a:gd name="T10" fmla="*/ 0 w 66"/>
                <a:gd name="T11" fmla="*/ 36 h 38"/>
                <a:gd name="T12" fmla="*/ 0 w 66"/>
                <a:gd name="T13" fmla="*/ 36 h 38"/>
                <a:gd name="T14" fmla="*/ 1 w 66"/>
                <a:gd name="T15" fmla="*/ 38 h 38"/>
                <a:gd name="T16" fmla="*/ 3 w 66"/>
                <a:gd name="T17" fmla="*/ 38 h 38"/>
                <a:gd name="T18" fmla="*/ 3 w 66"/>
                <a:gd name="T19" fmla="*/ 38 h 38"/>
                <a:gd name="T20" fmla="*/ 23 w 66"/>
                <a:gd name="T21" fmla="*/ 28 h 38"/>
                <a:gd name="T22" fmla="*/ 23 w 66"/>
                <a:gd name="T23" fmla="*/ 28 h 38"/>
                <a:gd name="T24" fmla="*/ 64 w 66"/>
                <a:gd name="T25" fmla="*/ 7 h 38"/>
                <a:gd name="T26" fmla="*/ 64 w 66"/>
                <a:gd name="T27" fmla="*/ 7 h 38"/>
                <a:gd name="T28" fmla="*/ 66 w 66"/>
                <a:gd name="T29" fmla="*/ 5 h 38"/>
                <a:gd name="T30" fmla="*/ 66 w 66"/>
                <a:gd name="T31" fmla="*/ 2 h 38"/>
                <a:gd name="T32" fmla="*/ 66 w 66"/>
                <a:gd name="T33" fmla="*/ 2 h 38"/>
                <a:gd name="T34" fmla="*/ 64 w 66"/>
                <a:gd name="T35" fmla="*/ 0 h 38"/>
                <a:gd name="T36" fmla="*/ 62 w 66"/>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8">
                  <a:moveTo>
                    <a:pt x="62" y="0"/>
                  </a:moveTo>
                  <a:lnTo>
                    <a:pt x="62" y="0"/>
                  </a:lnTo>
                  <a:lnTo>
                    <a:pt x="1" y="31"/>
                  </a:lnTo>
                  <a:lnTo>
                    <a:pt x="1" y="31"/>
                  </a:lnTo>
                  <a:lnTo>
                    <a:pt x="0" y="33"/>
                  </a:lnTo>
                  <a:lnTo>
                    <a:pt x="0" y="36"/>
                  </a:lnTo>
                  <a:lnTo>
                    <a:pt x="0" y="36"/>
                  </a:lnTo>
                  <a:lnTo>
                    <a:pt x="1" y="38"/>
                  </a:lnTo>
                  <a:lnTo>
                    <a:pt x="3" y="38"/>
                  </a:lnTo>
                  <a:lnTo>
                    <a:pt x="3" y="38"/>
                  </a:lnTo>
                  <a:lnTo>
                    <a:pt x="23" y="28"/>
                  </a:lnTo>
                  <a:lnTo>
                    <a:pt x="23" y="28"/>
                  </a:lnTo>
                  <a:lnTo>
                    <a:pt x="64" y="7"/>
                  </a:lnTo>
                  <a:lnTo>
                    <a:pt x="64" y="7"/>
                  </a:lnTo>
                  <a:lnTo>
                    <a:pt x="66" y="5"/>
                  </a:lnTo>
                  <a:lnTo>
                    <a:pt x="66" y="2"/>
                  </a:lnTo>
                  <a:lnTo>
                    <a:pt x="66" y="2"/>
                  </a:lnTo>
                  <a:lnTo>
                    <a:pt x="64" y="0"/>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7" name="Freeform 117"/>
            <p:cNvSpPr>
              <a:spLocks/>
            </p:cNvSpPr>
            <p:nvPr/>
          </p:nvSpPr>
          <p:spPr bwMode="auto">
            <a:xfrm>
              <a:off x="2127" y="1884"/>
              <a:ext cx="41" cy="87"/>
            </a:xfrm>
            <a:custGeom>
              <a:avLst/>
              <a:gdLst>
                <a:gd name="T0" fmla="*/ 0 w 41"/>
                <a:gd name="T1" fmla="*/ 5 h 87"/>
                <a:gd name="T2" fmla="*/ 0 w 41"/>
                <a:gd name="T3" fmla="*/ 5 h 87"/>
                <a:gd name="T4" fmla="*/ 10 w 41"/>
                <a:gd name="T5" fmla="*/ 24 h 87"/>
                <a:gd name="T6" fmla="*/ 20 w 41"/>
                <a:gd name="T7" fmla="*/ 44 h 87"/>
                <a:gd name="T8" fmla="*/ 28 w 41"/>
                <a:gd name="T9" fmla="*/ 64 h 87"/>
                <a:gd name="T10" fmla="*/ 34 w 41"/>
                <a:gd name="T11" fmla="*/ 86 h 87"/>
                <a:gd name="T12" fmla="*/ 34 w 41"/>
                <a:gd name="T13" fmla="*/ 86 h 87"/>
                <a:gd name="T14" fmla="*/ 36 w 41"/>
                <a:gd name="T15" fmla="*/ 87 h 87"/>
                <a:gd name="T16" fmla="*/ 39 w 41"/>
                <a:gd name="T17" fmla="*/ 87 h 87"/>
                <a:gd name="T18" fmla="*/ 39 w 41"/>
                <a:gd name="T19" fmla="*/ 87 h 87"/>
                <a:gd name="T20" fmla="*/ 41 w 41"/>
                <a:gd name="T21" fmla="*/ 86 h 87"/>
                <a:gd name="T22" fmla="*/ 41 w 41"/>
                <a:gd name="T23" fmla="*/ 82 h 87"/>
                <a:gd name="T24" fmla="*/ 41 w 41"/>
                <a:gd name="T25" fmla="*/ 82 h 87"/>
                <a:gd name="T26" fmla="*/ 33 w 41"/>
                <a:gd name="T27" fmla="*/ 63 h 87"/>
                <a:gd name="T28" fmla="*/ 25 w 41"/>
                <a:gd name="T29" fmla="*/ 41 h 87"/>
                <a:gd name="T30" fmla="*/ 16 w 41"/>
                <a:gd name="T31" fmla="*/ 21 h 87"/>
                <a:gd name="T32" fmla="*/ 5 w 41"/>
                <a:gd name="T33" fmla="*/ 1 h 87"/>
                <a:gd name="T34" fmla="*/ 5 w 41"/>
                <a:gd name="T35" fmla="*/ 1 h 87"/>
                <a:gd name="T36" fmla="*/ 3 w 41"/>
                <a:gd name="T37" fmla="*/ 0 h 87"/>
                <a:gd name="T38" fmla="*/ 1 w 41"/>
                <a:gd name="T39" fmla="*/ 0 h 87"/>
                <a:gd name="T40" fmla="*/ 1 w 41"/>
                <a:gd name="T41" fmla="*/ 0 h 87"/>
                <a:gd name="T42" fmla="*/ 0 w 41"/>
                <a:gd name="T43" fmla="*/ 1 h 87"/>
                <a:gd name="T44" fmla="*/ 0 w 41"/>
                <a:gd name="T45"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87">
                  <a:moveTo>
                    <a:pt x="0" y="5"/>
                  </a:moveTo>
                  <a:lnTo>
                    <a:pt x="0" y="5"/>
                  </a:lnTo>
                  <a:lnTo>
                    <a:pt x="10" y="24"/>
                  </a:lnTo>
                  <a:lnTo>
                    <a:pt x="20" y="44"/>
                  </a:lnTo>
                  <a:lnTo>
                    <a:pt x="28" y="64"/>
                  </a:lnTo>
                  <a:lnTo>
                    <a:pt x="34" y="86"/>
                  </a:lnTo>
                  <a:lnTo>
                    <a:pt x="34" y="86"/>
                  </a:lnTo>
                  <a:lnTo>
                    <a:pt x="36" y="87"/>
                  </a:lnTo>
                  <a:lnTo>
                    <a:pt x="39" y="87"/>
                  </a:lnTo>
                  <a:lnTo>
                    <a:pt x="39" y="87"/>
                  </a:lnTo>
                  <a:lnTo>
                    <a:pt x="41" y="86"/>
                  </a:lnTo>
                  <a:lnTo>
                    <a:pt x="41" y="82"/>
                  </a:lnTo>
                  <a:lnTo>
                    <a:pt x="41" y="82"/>
                  </a:lnTo>
                  <a:lnTo>
                    <a:pt x="33" y="63"/>
                  </a:lnTo>
                  <a:lnTo>
                    <a:pt x="25" y="41"/>
                  </a:lnTo>
                  <a:lnTo>
                    <a:pt x="16" y="21"/>
                  </a:lnTo>
                  <a:lnTo>
                    <a:pt x="5" y="1"/>
                  </a:lnTo>
                  <a:lnTo>
                    <a:pt x="5" y="1"/>
                  </a:lnTo>
                  <a:lnTo>
                    <a:pt x="3" y="0"/>
                  </a:lnTo>
                  <a:lnTo>
                    <a:pt x="1" y="0"/>
                  </a:lnTo>
                  <a:lnTo>
                    <a:pt x="1" y="0"/>
                  </a:lnTo>
                  <a:lnTo>
                    <a:pt x="0" y="1"/>
                  </a:lnTo>
                  <a:lnTo>
                    <a:pt x="0"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8" name="Freeform 118"/>
            <p:cNvSpPr>
              <a:spLocks/>
            </p:cNvSpPr>
            <p:nvPr/>
          </p:nvSpPr>
          <p:spPr bwMode="auto">
            <a:xfrm>
              <a:off x="2127" y="1884"/>
              <a:ext cx="41" cy="87"/>
            </a:xfrm>
            <a:custGeom>
              <a:avLst/>
              <a:gdLst>
                <a:gd name="T0" fmla="*/ 0 w 41"/>
                <a:gd name="T1" fmla="*/ 5 h 87"/>
                <a:gd name="T2" fmla="*/ 0 w 41"/>
                <a:gd name="T3" fmla="*/ 5 h 87"/>
                <a:gd name="T4" fmla="*/ 10 w 41"/>
                <a:gd name="T5" fmla="*/ 24 h 87"/>
                <a:gd name="T6" fmla="*/ 20 w 41"/>
                <a:gd name="T7" fmla="*/ 44 h 87"/>
                <a:gd name="T8" fmla="*/ 28 w 41"/>
                <a:gd name="T9" fmla="*/ 64 h 87"/>
                <a:gd name="T10" fmla="*/ 34 w 41"/>
                <a:gd name="T11" fmla="*/ 86 h 87"/>
                <a:gd name="T12" fmla="*/ 34 w 41"/>
                <a:gd name="T13" fmla="*/ 86 h 87"/>
                <a:gd name="T14" fmla="*/ 36 w 41"/>
                <a:gd name="T15" fmla="*/ 87 h 87"/>
                <a:gd name="T16" fmla="*/ 39 w 41"/>
                <a:gd name="T17" fmla="*/ 87 h 87"/>
                <a:gd name="T18" fmla="*/ 39 w 41"/>
                <a:gd name="T19" fmla="*/ 87 h 87"/>
                <a:gd name="T20" fmla="*/ 41 w 41"/>
                <a:gd name="T21" fmla="*/ 86 h 87"/>
                <a:gd name="T22" fmla="*/ 41 w 41"/>
                <a:gd name="T23" fmla="*/ 82 h 87"/>
                <a:gd name="T24" fmla="*/ 41 w 41"/>
                <a:gd name="T25" fmla="*/ 82 h 87"/>
                <a:gd name="T26" fmla="*/ 33 w 41"/>
                <a:gd name="T27" fmla="*/ 63 h 87"/>
                <a:gd name="T28" fmla="*/ 25 w 41"/>
                <a:gd name="T29" fmla="*/ 41 h 87"/>
                <a:gd name="T30" fmla="*/ 16 w 41"/>
                <a:gd name="T31" fmla="*/ 21 h 87"/>
                <a:gd name="T32" fmla="*/ 5 w 41"/>
                <a:gd name="T33" fmla="*/ 1 h 87"/>
                <a:gd name="T34" fmla="*/ 5 w 41"/>
                <a:gd name="T35" fmla="*/ 1 h 87"/>
                <a:gd name="T36" fmla="*/ 3 w 41"/>
                <a:gd name="T37" fmla="*/ 0 h 87"/>
                <a:gd name="T38" fmla="*/ 1 w 41"/>
                <a:gd name="T39" fmla="*/ 0 h 87"/>
                <a:gd name="T40" fmla="*/ 1 w 41"/>
                <a:gd name="T41" fmla="*/ 0 h 87"/>
                <a:gd name="T42" fmla="*/ 0 w 41"/>
                <a:gd name="T43" fmla="*/ 1 h 87"/>
                <a:gd name="T44" fmla="*/ 0 w 41"/>
                <a:gd name="T45"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87">
                  <a:moveTo>
                    <a:pt x="0" y="5"/>
                  </a:moveTo>
                  <a:lnTo>
                    <a:pt x="0" y="5"/>
                  </a:lnTo>
                  <a:lnTo>
                    <a:pt x="10" y="24"/>
                  </a:lnTo>
                  <a:lnTo>
                    <a:pt x="20" y="44"/>
                  </a:lnTo>
                  <a:lnTo>
                    <a:pt x="28" y="64"/>
                  </a:lnTo>
                  <a:lnTo>
                    <a:pt x="34" y="86"/>
                  </a:lnTo>
                  <a:lnTo>
                    <a:pt x="34" y="86"/>
                  </a:lnTo>
                  <a:lnTo>
                    <a:pt x="36" y="87"/>
                  </a:lnTo>
                  <a:lnTo>
                    <a:pt x="39" y="87"/>
                  </a:lnTo>
                  <a:lnTo>
                    <a:pt x="39" y="87"/>
                  </a:lnTo>
                  <a:lnTo>
                    <a:pt x="41" y="86"/>
                  </a:lnTo>
                  <a:lnTo>
                    <a:pt x="41" y="82"/>
                  </a:lnTo>
                  <a:lnTo>
                    <a:pt x="41" y="82"/>
                  </a:lnTo>
                  <a:lnTo>
                    <a:pt x="33" y="63"/>
                  </a:lnTo>
                  <a:lnTo>
                    <a:pt x="25" y="41"/>
                  </a:lnTo>
                  <a:lnTo>
                    <a:pt x="16" y="21"/>
                  </a:lnTo>
                  <a:lnTo>
                    <a:pt x="5" y="1"/>
                  </a:lnTo>
                  <a:lnTo>
                    <a:pt x="5" y="1"/>
                  </a:lnTo>
                  <a:lnTo>
                    <a:pt x="3" y="0"/>
                  </a:lnTo>
                  <a:lnTo>
                    <a:pt x="1" y="0"/>
                  </a:lnTo>
                  <a:lnTo>
                    <a:pt x="1" y="0"/>
                  </a:lnTo>
                  <a:lnTo>
                    <a:pt x="0" y="1"/>
                  </a:lnTo>
                  <a:lnTo>
                    <a:pt x="0"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9" name="Freeform 119"/>
            <p:cNvSpPr>
              <a:spLocks/>
            </p:cNvSpPr>
            <p:nvPr/>
          </p:nvSpPr>
          <p:spPr bwMode="auto">
            <a:xfrm>
              <a:off x="2122" y="2120"/>
              <a:ext cx="77" cy="75"/>
            </a:xfrm>
            <a:custGeom>
              <a:avLst/>
              <a:gdLst>
                <a:gd name="T0" fmla="*/ 73 w 77"/>
                <a:gd name="T1" fmla="*/ 2 h 75"/>
                <a:gd name="T2" fmla="*/ 73 w 77"/>
                <a:gd name="T3" fmla="*/ 2 h 75"/>
                <a:gd name="T4" fmla="*/ 53 w 77"/>
                <a:gd name="T5" fmla="*/ 17 h 75"/>
                <a:gd name="T6" fmla="*/ 34 w 77"/>
                <a:gd name="T7" fmla="*/ 33 h 75"/>
                <a:gd name="T8" fmla="*/ 18 w 77"/>
                <a:gd name="T9" fmla="*/ 50 h 75"/>
                <a:gd name="T10" fmla="*/ 1 w 77"/>
                <a:gd name="T11" fmla="*/ 70 h 75"/>
                <a:gd name="T12" fmla="*/ 1 w 77"/>
                <a:gd name="T13" fmla="*/ 70 h 75"/>
                <a:gd name="T14" fmla="*/ 0 w 77"/>
                <a:gd name="T15" fmla="*/ 71 h 75"/>
                <a:gd name="T16" fmla="*/ 1 w 77"/>
                <a:gd name="T17" fmla="*/ 73 h 75"/>
                <a:gd name="T18" fmla="*/ 1 w 77"/>
                <a:gd name="T19" fmla="*/ 73 h 75"/>
                <a:gd name="T20" fmla="*/ 5 w 77"/>
                <a:gd name="T21" fmla="*/ 75 h 75"/>
                <a:gd name="T22" fmla="*/ 6 w 77"/>
                <a:gd name="T23" fmla="*/ 73 h 75"/>
                <a:gd name="T24" fmla="*/ 6 w 77"/>
                <a:gd name="T25" fmla="*/ 73 h 75"/>
                <a:gd name="T26" fmla="*/ 23 w 77"/>
                <a:gd name="T27" fmla="*/ 55 h 75"/>
                <a:gd name="T28" fmla="*/ 39 w 77"/>
                <a:gd name="T29" fmla="*/ 38 h 75"/>
                <a:gd name="T30" fmla="*/ 58 w 77"/>
                <a:gd name="T31" fmla="*/ 22 h 75"/>
                <a:gd name="T32" fmla="*/ 76 w 77"/>
                <a:gd name="T33" fmla="*/ 7 h 75"/>
                <a:gd name="T34" fmla="*/ 76 w 77"/>
                <a:gd name="T35" fmla="*/ 7 h 75"/>
                <a:gd name="T36" fmla="*/ 77 w 77"/>
                <a:gd name="T37" fmla="*/ 5 h 75"/>
                <a:gd name="T38" fmla="*/ 77 w 77"/>
                <a:gd name="T39" fmla="*/ 2 h 75"/>
                <a:gd name="T40" fmla="*/ 77 w 77"/>
                <a:gd name="T41" fmla="*/ 2 h 75"/>
                <a:gd name="T42" fmla="*/ 76 w 77"/>
                <a:gd name="T43" fmla="*/ 0 h 75"/>
                <a:gd name="T44" fmla="*/ 73 w 77"/>
                <a:gd name="T45"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 h="75">
                  <a:moveTo>
                    <a:pt x="73" y="2"/>
                  </a:moveTo>
                  <a:lnTo>
                    <a:pt x="73" y="2"/>
                  </a:lnTo>
                  <a:lnTo>
                    <a:pt x="53" y="17"/>
                  </a:lnTo>
                  <a:lnTo>
                    <a:pt x="34" y="33"/>
                  </a:lnTo>
                  <a:lnTo>
                    <a:pt x="18" y="50"/>
                  </a:lnTo>
                  <a:lnTo>
                    <a:pt x="1" y="70"/>
                  </a:lnTo>
                  <a:lnTo>
                    <a:pt x="1" y="70"/>
                  </a:lnTo>
                  <a:lnTo>
                    <a:pt x="0" y="71"/>
                  </a:lnTo>
                  <a:lnTo>
                    <a:pt x="1" y="73"/>
                  </a:lnTo>
                  <a:lnTo>
                    <a:pt x="1" y="73"/>
                  </a:lnTo>
                  <a:lnTo>
                    <a:pt x="5" y="75"/>
                  </a:lnTo>
                  <a:lnTo>
                    <a:pt x="6" y="73"/>
                  </a:lnTo>
                  <a:lnTo>
                    <a:pt x="6" y="73"/>
                  </a:lnTo>
                  <a:lnTo>
                    <a:pt x="23" y="55"/>
                  </a:lnTo>
                  <a:lnTo>
                    <a:pt x="39" y="38"/>
                  </a:lnTo>
                  <a:lnTo>
                    <a:pt x="58" y="22"/>
                  </a:lnTo>
                  <a:lnTo>
                    <a:pt x="76" y="7"/>
                  </a:lnTo>
                  <a:lnTo>
                    <a:pt x="76" y="7"/>
                  </a:lnTo>
                  <a:lnTo>
                    <a:pt x="77" y="5"/>
                  </a:lnTo>
                  <a:lnTo>
                    <a:pt x="77" y="2"/>
                  </a:lnTo>
                  <a:lnTo>
                    <a:pt x="77" y="2"/>
                  </a:lnTo>
                  <a:lnTo>
                    <a:pt x="76" y="0"/>
                  </a:lnTo>
                  <a:lnTo>
                    <a:pt x="73"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0" name="Freeform 120"/>
            <p:cNvSpPr>
              <a:spLocks/>
            </p:cNvSpPr>
            <p:nvPr/>
          </p:nvSpPr>
          <p:spPr bwMode="auto">
            <a:xfrm>
              <a:off x="2122" y="2120"/>
              <a:ext cx="77" cy="75"/>
            </a:xfrm>
            <a:custGeom>
              <a:avLst/>
              <a:gdLst>
                <a:gd name="T0" fmla="*/ 73 w 77"/>
                <a:gd name="T1" fmla="*/ 2 h 75"/>
                <a:gd name="T2" fmla="*/ 73 w 77"/>
                <a:gd name="T3" fmla="*/ 2 h 75"/>
                <a:gd name="T4" fmla="*/ 53 w 77"/>
                <a:gd name="T5" fmla="*/ 17 h 75"/>
                <a:gd name="T6" fmla="*/ 34 w 77"/>
                <a:gd name="T7" fmla="*/ 33 h 75"/>
                <a:gd name="T8" fmla="*/ 18 w 77"/>
                <a:gd name="T9" fmla="*/ 50 h 75"/>
                <a:gd name="T10" fmla="*/ 1 w 77"/>
                <a:gd name="T11" fmla="*/ 70 h 75"/>
                <a:gd name="T12" fmla="*/ 1 w 77"/>
                <a:gd name="T13" fmla="*/ 70 h 75"/>
                <a:gd name="T14" fmla="*/ 0 w 77"/>
                <a:gd name="T15" fmla="*/ 71 h 75"/>
                <a:gd name="T16" fmla="*/ 1 w 77"/>
                <a:gd name="T17" fmla="*/ 73 h 75"/>
                <a:gd name="T18" fmla="*/ 1 w 77"/>
                <a:gd name="T19" fmla="*/ 73 h 75"/>
                <a:gd name="T20" fmla="*/ 5 w 77"/>
                <a:gd name="T21" fmla="*/ 75 h 75"/>
                <a:gd name="T22" fmla="*/ 6 w 77"/>
                <a:gd name="T23" fmla="*/ 73 h 75"/>
                <a:gd name="T24" fmla="*/ 6 w 77"/>
                <a:gd name="T25" fmla="*/ 73 h 75"/>
                <a:gd name="T26" fmla="*/ 23 w 77"/>
                <a:gd name="T27" fmla="*/ 55 h 75"/>
                <a:gd name="T28" fmla="*/ 39 w 77"/>
                <a:gd name="T29" fmla="*/ 38 h 75"/>
                <a:gd name="T30" fmla="*/ 58 w 77"/>
                <a:gd name="T31" fmla="*/ 22 h 75"/>
                <a:gd name="T32" fmla="*/ 76 w 77"/>
                <a:gd name="T33" fmla="*/ 7 h 75"/>
                <a:gd name="T34" fmla="*/ 76 w 77"/>
                <a:gd name="T35" fmla="*/ 7 h 75"/>
                <a:gd name="T36" fmla="*/ 77 w 77"/>
                <a:gd name="T37" fmla="*/ 5 h 75"/>
                <a:gd name="T38" fmla="*/ 77 w 77"/>
                <a:gd name="T39" fmla="*/ 2 h 75"/>
                <a:gd name="T40" fmla="*/ 77 w 77"/>
                <a:gd name="T41" fmla="*/ 2 h 75"/>
                <a:gd name="T42" fmla="*/ 76 w 77"/>
                <a:gd name="T43" fmla="*/ 0 h 75"/>
                <a:gd name="T44" fmla="*/ 73 w 77"/>
                <a:gd name="T45"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 h="75">
                  <a:moveTo>
                    <a:pt x="73" y="2"/>
                  </a:moveTo>
                  <a:lnTo>
                    <a:pt x="73" y="2"/>
                  </a:lnTo>
                  <a:lnTo>
                    <a:pt x="53" y="17"/>
                  </a:lnTo>
                  <a:lnTo>
                    <a:pt x="34" y="33"/>
                  </a:lnTo>
                  <a:lnTo>
                    <a:pt x="18" y="50"/>
                  </a:lnTo>
                  <a:lnTo>
                    <a:pt x="1" y="70"/>
                  </a:lnTo>
                  <a:lnTo>
                    <a:pt x="1" y="70"/>
                  </a:lnTo>
                  <a:lnTo>
                    <a:pt x="0" y="71"/>
                  </a:lnTo>
                  <a:lnTo>
                    <a:pt x="1" y="73"/>
                  </a:lnTo>
                  <a:lnTo>
                    <a:pt x="1" y="73"/>
                  </a:lnTo>
                  <a:lnTo>
                    <a:pt x="5" y="75"/>
                  </a:lnTo>
                  <a:lnTo>
                    <a:pt x="6" y="73"/>
                  </a:lnTo>
                  <a:lnTo>
                    <a:pt x="6" y="73"/>
                  </a:lnTo>
                  <a:lnTo>
                    <a:pt x="23" y="55"/>
                  </a:lnTo>
                  <a:lnTo>
                    <a:pt x="39" y="38"/>
                  </a:lnTo>
                  <a:lnTo>
                    <a:pt x="58" y="22"/>
                  </a:lnTo>
                  <a:lnTo>
                    <a:pt x="76" y="7"/>
                  </a:lnTo>
                  <a:lnTo>
                    <a:pt x="76" y="7"/>
                  </a:lnTo>
                  <a:lnTo>
                    <a:pt x="77" y="5"/>
                  </a:lnTo>
                  <a:lnTo>
                    <a:pt x="77" y="2"/>
                  </a:lnTo>
                  <a:lnTo>
                    <a:pt x="77" y="2"/>
                  </a:lnTo>
                  <a:lnTo>
                    <a:pt x="76" y="0"/>
                  </a:lnTo>
                  <a:lnTo>
                    <a:pt x="7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1" name="Freeform 121"/>
            <p:cNvSpPr>
              <a:spLocks/>
            </p:cNvSpPr>
            <p:nvPr/>
          </p:nvSpPr>
          <p:spPr bwMode="auto">
            <a:xfrm>
              <a:off x="2079" y="2127"/>
              <a:ext cx="39" cy="96"/>
            </a:xfrm>
            <a:custGeom>
              <a:avLst/>
              <a:gdLst>
                <a:gd name="T0" fmla="*/ 1 w 39"/>
                <a:gd name="T1" fmla="*/ 5 h 96"/>
                <a:gd name="T2" fmla="*/ 1 w 39"/>
                <a:gd name="T3" fmla="*/ 5 h 96"/>
                <a:gd name="T4" fmla="*/ 1 w 39"/>
                <a:gd name="T5" fmla="*/ 6 h 96"/>
                <a:gd name="T6" fmla="*/ 1 w 39"/>
                <a:gd name="T7" fmla="*/ 6 h 96"/>
                <a:gd name="T8" fmla="*/ 15 w 39"/>
                <a:gd name="T9" fmla="*/ 35 h 96"/>
                <a:gd name="T10" fmla="*/ 16 w 39"/>
                <a:gd name="T11" fmla="*/ 33 h 96"/>
                <a:gd name="T12" fmla="*/ 13 w 39"/>
                <a:gd name="T13" fmla="*/ 35 h 96"/>
                <a:gd name="T14" fmla="*/ 13 w 39"/>
                <a:gd name="T15" fmla="*/ 35 h 96"/>
                <a:gd name="T16" fmla="*/ 25 w 39"/>
                <a:gd name="T17" fmla="*/ 64 h 96"/>
                <a:gd name="T18" fmla="*/ 33 w 39"/>
                <a:gd name="T19" fmla="*/ 94 h 96"/>
                <a:gd name="T20" fmla="*/ 33 w 39"/>
                <a:gd name="T21" fmla="*/ 94 h 96"/>
                <a:gd name="T22" fmla="*/ 35 w 39"/>
                <a:gd name="T23" fmla="*/ 96 h 96"/>
                <a:gd name="T24" fmla="*/ 38 w 39"/>
                <a:gd name="T25" fmla="*/ 96 h 96"/>
                <a:gd name="T26" fmla="*/ 38 w 39"/>
                <a:gd name="T27" fmla="*/ 96 h 96"/>
                <a:gd name="T28" fmla="*/ 39 w 39"/>
                <a:gd name="T29" fmla="*/ 94 h 96"/>
                <a:gd name="T30" fmla="*/ 39 w 39"/>
                <a:gd name="T31" fmla="*/ 92 h 96"/>
                <a:gd name="T32" fmla="*/ 39 w 39"/>
                <a:gd name="T33" fmla="*/ 92 h 96"/>
                <a:gd name="T34" fmla="*/ 31 w 39"/>
                <a:gd name="T35" fmla="*/ 61 h 96"/>
                <a:gd name="T36" fmla="*/ 20 w 39"/>
                <a:gd name="T37" fmla="*/ 31 h 96"/>
                <a:gd name="T38" fmla="*/ 20 w 39"/>
                <a:gd name="T39" fmla="*/ 31 h 96"/>
                <a:gd name="T40" fmla="*/ 20 w 39"/>
                <a:gd name="T41" fmla="*/ 31 h 96"/>
                <a:gd name="T42" fmla="*/ 6 w 39"/>
                <a:gd name="T43" fmla="*/ 1 h 96"/>
                <a:gd name="T44" fmla="*/ 6 w 39"/>
                <a:gd name="T45" fmla="*/ 1 h 96"/>
                <a:gd name="T46" fmla="*/ 5 w 39"/>
                <a:gd name="T47" fmla="*/ 0 h 96"/>
                <a:gd name="T48" fmla="*/ 1 w 39"/>
                <a:gd name="T49" fmla="*/ 0 h 96"/>
                <a:gd name="T50" fmla="*/ 1 w 39"/>
                <a:gd name="T51" fmla="*/ 0 h 96"/>
                <a:gd name="T52" fmla="*/ 0 w 39"/>
                <a:gd name="T53" fmla="*/ 3 h 96"/>
                <a:gd name="T54" fmla="*/ 1 w 39"/>
                <a:gd name="T55" fmla="*/ 5 h 96"/>
                <a:gd name="T56" fmla="*/ 1 w 39"/>
                <a:gd name="T57" fmla="*/ 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96">
                  <a:moveTo>
                    <a:pt x="1" y="5"/>
                  </a:moveTo>
                  <a:lnTo>
                    <a:pt x="1" y="5"/>
                  </a:lnTo>
                  <a:lnTo>
                    <a:pt x="1" y="6"/>
                  </a:lnTo>
                  <a:lnTo>
                    <a:pt x="1" y="6"/>
                  </a:lnTo>
                  <a:lnTo>
                    <a:pt x="15" y="35"/>
                  </a:lnTo>
                  <a:lnTo>
                    <a:pt x="16" y="33"/>
                  </a:lnTo>
                  <a:lnTo>
                    <a:pt x="13" y="35"/>
                  </a:lnTo>
                  <a:lnTo>
                    <a:pt x="13" y="35"/>
                  </a:lnTo>
                  <a:lnTo>
                    <a:pt x="25" y="64"/>
                  </a:lnTo>
                  <a:lnTo>
                    <a:pt x="33" y="94"/>
                  </a:lnTo>
                  <a:lnTo>
                    <a:pt x="33" y="94"/>
                  </a:lnTo>
                  <a:lnTo>
                    <a:pt x="35" y="96"/>
                  </a:lnTo>
                  <a:lnTo>
                    <a:pt x="38" y="96"/>
                  </a:lnTo>
                  <a:lnTo>
                    <a:pt x="38" y="96"/>
                  </a:lnTo>
                  <a:lnTo>
                    <a:pt x="39" y="94"/>
                  </a:lnTo>
                  <a:lnTo>
                    <a:pt x="39" y="92"/>
                  </a:lnTo>
                  <a:lnTo>
                    <a:pt x="39" y="92"/>
                  </a:lnTo>
                  <a:lnTo>
                    <a:pt x="31" y="61"/>
                  </a:lnTo>
                  <a:lnTo>
                    <a:pt x="20" y="31"/>
                  </a:lnTo>
                  <a:lnTo>
                    <a:pt x="20" y="31"/>
                  </a:lnTo>
                  <a:lnTo>
                    <a:pt x="20" y="31"/>
                  </a:lnTo>
                  <a:lnTo>
                    <a:pt x="6" y="1"/>
                  </a:lnTo>
                  <a:lnTo>
                    <a:pt x="6" y="1"/>
                  </a:lnTo>
                  <a:lnTo>
                    <a:pt x="5" y="0"/>
                  </a:lnTo>
                  <a:lnTo>
                    <a:pt x="1" y="0"/>
                  </a:lnTo>
                  <a:lnTo>
                    <a:pt x="1" y="0"/>
                  </a:lnTo>
                  <a:lnTo>
                    <a:pt x="0" y="3"/>
                  </a:lnTo>
                  <a:lnTo>
                    <a:pt x="1" y="5"/>
                  </a:lnTo>
                  <a:lnTo>
                    <a:pt x="1"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2" name="Freeform 122"/>
            <p:cNvSpPr>
              <a:spLocks/>
            </p:cNvSpPr>
            <p:nvPr/>
          </p:nvSpPr>
          <p:spPr bwMode="auto">
            <a:xfrm>
              <a:off x="2079" y="2127"/>
              <a:ext cx="39" cy="96"/>
            </a:xfrm>
            <a:custGeom>
              <a:avLst/>
              <a:gdLst>
                <a:gd name="T0" fmla="*/ 1 w 39"/>
                <a:gd name="T1" fmla="*/ 5 h 96"/>
                <a:gd name="T2" fmla="*/ 1 w 39"/>
                <a:gd name="T3" fmla="*/ 5 h 96"/>
                <a:gd name="T4" fmla="*/ 1 w 39"/>
                <a:gd name="T5" fmla="*/ 6 h 96"/>
                <a:gd name="T6" fmla="*/ 1 w 39"/>
                <a:gd name="T7" fmla="*/ 6 h 96"/>
                <a:gd name="T8" fmla="*/ 15 w 39"/>
                <a:gd name="T9" fmla="*/ 35 h 96"/>
                <a:gd name="T10" fmla="*/ 16 w 39"/>
                <a:gd name="T11" fmla="*/ 33 h 96"/>
                <a:gd name="T12" fmla="*/ 13 w 39"/>
                <a:gd name="T13" fmla="*/ 35 h 96"/>
                <a:gd name="T14" fmla="*/ 13 w 39"/>
                <a:gd name="T15" fmla="*/ 35 h 96"/>
                <a:gd name="T16" fmla="*/ 25 w 39"/>
                <a:gd name="T17" fmla="*/ 64 h 96"/>
                <a:gd name="T18" fmla="*/ 33 w 39"/>
                <a:gd name="T19" fmla="*/ 94 h 96"/>
                <a:gd name="T20" fmla="*/ 33 w 39"/>
                <a:gd name="T21" fmla="*/ 94 h 96"/>
                <a:gd name="T22" fmla="*/ 35 w 39"/>
                <a:gd name="T23" fmla="*/ 96 h 96"/>
                <a:gd name="T24" fmla="*/ 38 w 39"/>
                <a:gd name="T25" fmla="*/ 96 h 96"/>
                <a:gd name="T26" fmla="*/ 38 w 39"/>
                <a:gd name="T27" fmla="*/ 96 h 96"/>
                <a:gd name="T28" fmla="*/ 39 w 39"/>
                <a:gd name="T29" fmla="*/ 94 h 96"/>
                <a:gd name="T30" fmla="*/ 39 w 39"/>
                <a:gd name="T31" fmla="*/ 92 h 96"/>
                <a:gd name="T32" fmla="*/ 39 w 39"/>
                <a:gd name="T33" fmla="*/ 92 h 96"/>
                <a:gd name="T34" fmla="*/ 31 w 39"/>
                <a:gd name="T35" fmla="*/ 61 h 96"/>
                <a:gd name="T36" fmla="*/ 20 w 39"/>
                <a:gd name="T37" fmla="*/ 31 h 96"/>
                <a:gd name="T38" fmla="*/ 20 w 39"/>
                <a:gd name="T39" fmla="*/ 31 h 96"/>
                <a:gd name="T40" fmla="*/ 20 w 39"/>
                <a:gd name="T41" fmla="*/ 31 h 96"/>
                <a:gd name="T42" fmla="*/ 6 w 39"/>
                <a:gd name="T43" fmla="*/ 1 h 96"/>
                <a:gd name="T44" fmla="*/ 6 w 39"/>
                <a:gd name="T45" fmla="*/ 1 h 96"/>
                <a:gd name="T46" fmla="*/ 5 w 39"/>
                <a:gd name="T47" fmla="*/ 0 h 96"/>
                <a:gd name="T48" fmla="*/ 1 w 39"/>
                <a:gd name="T49" fmla="*/ 0 h 96"/>
                <a:gd name="T50" fmla="*/ 1 w 39"/>
                <a:gd name="T51" fmla="*/ 0 h 96"/>
                <a:gd name="T52" fmla="*/ 0 w 39"/>
                <a:gd name="T53" fmla="*/ 3 h 96"/>
                <a:gd name="T54" fmla="*/ 1 w 39"/>
                <a:gd name="T55" fmla="*/ 5 h 96"/>
                <a:gd name="T56" fmla="*/ 1 w 39"/>
                <a:gd name="T57" fmla="*/ 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96">
                  <a:moveTo>
                    <a:pt x="1" y="5"/>
                  </a:moveTo>
                  <a:lnTo>
                    <a:pt x="1" y="5"/>
                  </a:lnTo>
                  <a:lnTo>
                    <a:pt x="1" y="6"/>
                  </a:lnTo>
                  <a:lnTo>
                    <a:pt x="1" y="6"/>
                  </a:lnTo>
                  <a:lnTo>
                    <a:pt x="15" y="35"/>
                  </a:lnTo>
                  <a:lnTo>
                    <a:pt x="16" y="33"/>
                  </a:lnTo>
                  <a:lnTo>
                    <a:pt x="13" y="35"/>
                  </a:lnTo>
                  <a:lnTo>
                    <a:pt x="13" y="35"/>
                  </a:lnTo>
                  <a:lnTo>
                    <a:pt x="25" y="64"/>
                  </a:lnTo>
                  <a:lnTo>
                    <a:pt x="33" y="94"/>
                  </a:lnTo>
                  <a:lnTo>
                    <a:pt x="33" y="94"/>
                  </a:lnTo>
                  <a:lnTo>
                    <a:pt x="35" y="96"/>
                  </a:lnTo>
                  <a:lnTo>
                    <a:pt x="38" y="96"/>
                  </a:lnTo>
                  <a:lnTo>
                    <a:pt x="38" y="96"/>
                  </a:lnTo>
                  <a:lnTo>
                    <a:pt x="39" y="94"/>
                  </a:lnTo>
                  <a:lnTo>
                    <a:pt x="39" y="92"/>
                  </a:lnTo>
                  <a:lnTo>
                    <a:pt x="39" y="92"/>
                  </a:lnTo>
                  <a:lnTo>
                    <a:pt x="31" y="61"/>
                  </a:lnTo>
                  <a:lnTo>
                    <a:pt x="20" y="31"/>
                  </a:lnTo>
                  <a:lnTo>
                    <a:pt x="20" y="31"/>
                  </a:lnTo>
                  <a:lnTo>
                    <a:pt x="20" y="31"/>
                  </a:lnTo>
                  <a:lnTo>
                    <a:pt x="6" y="1"/>
                  </a:lnTo>
                  <a:lnTo>
                    <a:pt x="6" y="1"/>
                  </a:lnTo>
                  <a:lnTo>
                    <a:pt x="5" y="0"/>
                  </a:lnTo>
                  <a:lnTo>
                    <a:pt x="1" y="0"/>
                  </a:lnTo>
                  <a:lnTo>
                    <a:pt x="1" y="0"/>
                  </a:lnTo>
                  <a:lnTo>
                    <a:pt x="0" y="3"/>
                  </a:lnTo>
                  <a:lnTo>
                    <a:pt x="1" y="5"/>
                  </a:lnTo>
                  <a:lnTo>
                    <a:pt x="1"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3" name="Freeform 123"/>
            <p:cNvSpPr>
              <a:spLocks/>
            </p:cNvSpPr>
            <p:nvPr/>
          </p:nvSpPr>
          <p:spPr bwMode="auto">
            <a:xfrm>
              <a:off x="1999" y="2330"/>
              <a:ext cx="72" cy="70"/>
            </a:xfrm>
            <a:custGeom>
              <a:avLst/>
              <a:gdLst>
                <a:gd name="T0" fmla="*/ 0 w 72"/>
                <a:gd name="T1" fmla="*/ 7 h 70"/>
                <a:gd name="T2" fmla="*/ 0 w 72"/>
                <a:gd name="T3" fmla="*/ 7 h 70"/>
                <a:gd name="T4" fmla="*/ 14 w 72"/>
                <a:gd name="T5" fmla="*/ 19 h 70"/>
                <a:gd name="T6" fmla="*/ 27 w 72"/>
                <a:gd name="T7" fmla="*/ 28 h 70"/>
                <a:gd name="T8" fmla="*/ 29 w 72"/>
                <a:gd name="T9" fmla="*/ 27 h 70"/>
                <a:gd name="T10" fmla="*/ 27 w 72"/>
                <a:gd name="T11" fmla="*/ 28 h 70"/>
                <a:gd name="T12" fmla="*/ 27 w 72"/>
                <a:gd name="T13" fmla="*/ 28 h 70"/>
                <a:gd name="T14" fmla="*/ 47 w 72"/>
                <a:gd name="T15" fmla="*/ 48 h 70"/>
                <a:gd name="T16" fmla="*/ 65 w 72"/>
                <a:gd name="T17" fmla="*/ 68 h 70"/>
                <a:gd name="T18" fmla="*/ 65 w 72"/>
                <a:gd name="T19" fmla="*/ 68 h 70"/>
                <a:gd name="T20" fmla="*/ 68 w 72"/>
                <a:gd name="T21" fmla="*/ 70 h 70"/>
                <a:gd name="T22" fmla="*/ 70 w 72"/>
                <a:gd name="T23" fmla="*/ 70 h 70"/>
                <a:gd name="T24" fmla="*/ 70 w 72"/>
                <a:gd name="T25" fmla="*/ 70 h 70"/>
                <a:gd name="T26" fmla="*/ 72 w 72"/>
                <a:gd name="T27" fmla="*/ 66 h 70"/>
                <a:gd name="T28" fmla="*/ 70 w 72"/>
                <a:gd name="T29" fmla="*/ 65 h 70"/>
                <a:gd name="T30" fmla="*/ 70 w 72"/>
                <a:gd name="T31" fmla="*/ 65 h 70"/>
                <a:gd name="T32" fmla="*/ 52 w 72"/>
                <a:gd name="T33" fmla="*/ 43 h 70"/>
                <a:gd name="T34" fmla="*/ 30 w 72"/>
                <a:gd name="T35" fmla="*/ 23 h 70"/>
                <a:gd name="T36" fmla="*/ 30 w 72"/>
                <a:gd name="T37" fmla="*/ 23 h 70"/>
                <a:gd name="T38" fmla="*/ 30 w 72"/>
                <a:gd name="T39" fmla="*/ 23 h 70"/>
                <a:gd name="T40" fmla="*/ 17 w 72"/>
                <a:gd name="T41" fmla="*/ 14 h 70"/>
                <a:gd name="T42" fmla="*/ 5 w 72"/>
                <a:gd name="T43" fmla="*/ 2 h 70"/>
                <a:gd name="T44" fmla="*/ 5 w 72"/>
                <a:gd name="T45" fmla="*/ 2 h 70"/>
                <a:gd name="T46" fmla="*/ 4 w 72"/>
                <a:gd name="T47" fmla="*/ 0 h 70"/>
                <a:gd name="T48" fmla="*/ 0 w 72"/>
                <a:gd name="T49" fmla="*/ 2 h 70"/>
                <a:gd name="T50" fmla="*/ 0 w 72"/>
                <a:gd name="T51" fmla="*/ 2 h 70"/>
                <a:gd name="T52" fmla="*/ 0 w 72"/>
                <a:gd name="T53" fmla="*/ 4 h 70"/>
                <a:gd name="T54" fmla="*/ 0 w 72"/>
                <a:gd name="T55" fmla="*/ 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0">
                  <a:moveTo>
                    <a:pt x="0" y="7"/>
                  </a:moveTo>
                  <a:lnTo>
                    <a:pt x="0" y="7"/>
                  </a:lnTo>
                  <a:lnTo>
                    <a:pt x="14" y="19"/>
                  </a:lnTo>
                  <a:lnTo>
                    <a:pt x="27" y="28"/>
                  </a:lnTo>
                  <a:lnTo>
                    <a:pt x="29" y="27"/>
                  </a:lnTo>
                  <a:lnTo>
                    <a:pt x="27" y="28"/>
                  </a:lnTo>
                  <a:lnTo>
                    <a:pt x="27" y="28"/>
                  </a:lnTo>
                  <a:lnTo>
                    <a:pt x="47" y="48"/>
                  </a:lnTo>
                  <a:lnTo>
                    <a:pt x="65" y="68"/>
                  </a:lnTo>
                  <a:lnTo>
                    <a:pt x="65" y="68"/>
                  </a:lnTo>
                  <a:lnTo>
                    <a:pt x="68" y="70"/>
                  </a:lnTo>
                  <a:lnTo>
                    <a:pt x="70" y="70"/>
                  </a:lnTo>
                  <a:lnTo>
                    <a:pt x="70" y="70"/>
                  </a:lnTo>
                  <a:lnTo>
                    <a:pt x="72" y="66"/>
                  </a:lnTo>
                  <a:lnTo>
                    <a:pt x="70" y="65"/>
                  </a:lnTo>
                  <a:lnTo>
                    <a:pt x="70" y="65"/>
                  </a:lnTo>
                  <a:lnTo>
                    <a:pt x="52" y="43"/>
                  </a:lnTo>
                  <a:lnTo>
                    <a:pt x="30" y="23"/>
                  </a:lnTo>
                  <a:lnTo>
                    <a:pt x="30" y="23"/>
                  </a:lnTo>
                  <a:lnTo>
                    <a:pt x="30" y="23"/>
                  </a:lnTo>
                  <a:lnTo>
                    <a:pt x="17" y="14"/>
                  </a:lnTo>
                  <a:lnTo>
                    <a:pt x="5" y="2"/>
                  </a:lnTo>
                  <a:lnTo>
                    <a:pt x="5" y="2"/>
                  </a:lnTo>
                  <a:lnTo>
                    <a:pt x="4" y="0"/>
                  </a:lnTo>
                  <a:lnTo>
                    <a:pt x="0" y="2"/>
                  </a:lnTo>
                  <a:lnTo>
                    <a:pt x="0" y="2"/>
                  </a:lnTo>
                  <a:lnTo>
                    <a:pt x="0" y="4"/>
                  </a:lnTo>
                  <a:lnTo>
                    <a:pt x="0" y="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4" name="Freeform 124"/>
            <p:cNvSpPr>
              <a:spLocks/>
            </p:cNvSpPr>
            <p:nvPr/>
          </p:nvSpPr>
          <p:spPr bwMode="auto">
            <a:xfrm>
              <a:off x="1999" y="2330"/>
              <a:ext cx="72" cy="70"/>
            </a:xfrm>
            <a:custGeom>
              <a:avLst/>
              <a:gdLst>
                <a:gd name="T0" fmla="*/ 0 w 72"/>
                <a:gd name="T1" fmla="*/ 7 h 70"/>
                <a:gd name="T2" fmla="*/ 0 w 72"/>
                <a:gd name="T3" fmla="*/ 7 h 70"/>
                <a:gd name="T4" fmla="*/ 14 w 72"/>
                <a:gd name="T5" fmla="*/ 19 h 70"/>
                <a:gd name="T6" fmla="*/ 27 w 72"/>
                <a:gd name="T7" fmla="*/ 28 h 70"/>
                <a:gd name="T8" fmla="*/ 29 w 72"/>
                <a:gd name="T9" fmla="*/ 27 h 70"/>
                <a:gd name="T10" fmla="*/ 27 w 72"/>
                <a:gd name="T11" fmla="*/ 28 h 70"/>
                <a:gd name="T12" fmla="*/ 27 w 72"/>
                <a:gd name="T13" fmla="*/ 28 h 70"/>
                <a:gd name="T14" fmla="*/ 47 w 72"/>
                <a:gd name="T15" fmla="*/ 48 h 70"/>
                <a:gd name="T16" fmla="*/ 65 w 72"/>
                <a:gd name="T17" fmla="*/ 68 h 70"/>
                <a:gd name="T18" fmla="*/ 65 w 72"/>
                <a:gd name="T19" fmla="*/ 68 h 70"/>
                <a:gd name="T20" fmla="*/ 68 w 72"/>
                <a:gd name="T21" fmla="*/ 70 h 70"/>
                <a:gd name="T22" fmla="*/ 70 w 72"/>
                <a:gd name="T23" fmla="*/ 70 h 70"/>
                <a:gd name="T24" fmla="*/ 70 w 72"/>
                <a:gd name="T25" fmla="*/ 70 h 70"/>
                <a:gd name="T26" fmla="*/ 72 w 72"/>
                <a:gd name="T27" fmla="*/ 66 h 70"/>
                <a:gd name="T28" fmla="*/ 70 w 72"/>
                <a:gd name="T29" fmla="*/ 65 h 70"/>
                <a:gd name="T30" fmla="*/ 70 w 72"/>
                <a:gd name="T31" fmla="*/ 65 h 70"/>
                <a:gd name="T32" fmla="*/ 52 w 72"/>
                <a:gd name="T33" fmla="*/ 43 h 70"/>
                <a:gd name="T34" fmla="*/ 30 w 72"/>
                <a:gd name="T35" fmla="*/ 23 h 70"/>
                <a:gd name="T36" fmla="*/ 30 w 72"/>
                <a:gd name="T37" fmla="*/ 23 h 70"/>
                <a:gd name="T38" fmla="*/ 30 w 72"/>
                <a:gd name="T39" fmla="*/ 23 h 70"/>
                <a:gd name="T40" fmla="*/ 17 w 72"/>
                <a:gd name="T41" fmla="*/ 14 h 70"/>
                <a:gd name="T42" fmla="*/ 5 w 72"/>
                <a:gd name="T43" fmla="*/ 2 h 70"/>
                <a:gd name="T44" fmla="*/ 5 w 72"/>
                <a:gd name="T45" fmla="*/ 2 h 70"/>
                <a:gd name="T46" fmla="*/ 4 w 72"/>
                <a:gd name="T47" fmla="*/ 0 h 70"/>
                <a:gd name="T48" fmla="*/ 0 w 72"/>
                <a:gd name="T49" fmla="*/ 2 h 70"/>
                <a:gd name="T50" fmla="*/ 0 w 72"/>
                <a:gd name="T51" fmla="*/ 2 h 70"/>
                <a:gd name="T52" fmla="*/ 0 w 72"/>
                <a:gd name="T53" fmla="*/ 4 h 70"/>
                <a:gd name="T54" fmla="*/ 0 w 72"/>
                <a:gd name="T55" fmla="*/ 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0">
                  <a:moveTo>
                    <a:pt x="0" y="7"/>
                  </a:moveTo>
                  <a:lnTo>
                    <a:pt x="0" y="7"/>
                  </a:lnTo>
                  <a:lnTo>
                    <a:pt x="14" y="19"/>
                  </a:lnTo>
                  <a:lnTo>
                    <a:pt x="27" y="28"/>
                  </a:lnTo>
                  <a:lnTo>
                    <a:pt x="29" y="27"/>
                  </a:lnTo>
                  <a:lnTo>
                    <a:pt x="27" y="28"/>
                  </a:lnTo>
                  <a:lnTo>
                    <a:pt x="27" y="28"/>
                  </a:lnTo>
                  <a:lnTo>
                    <a:pt x="47" y="48"/>
                  </a:lnTo>
                  <a:lnTo>
                    <a:pt x="65" y="68"/>
                  </a:lnTo>
                  <a:lnTo>
                    <a:pt x="65" y="68"/>
                  </a:lnTo>
                  <a:lnTo>
                    <a:pt x="68" y="70"/>
                  </a:lnTo>
                  <a:lnTo>
                    <a:pt x="70" y="70"/>
                  </a:lnTo>
                  <a:lnTo>
                    <a:pt x="70" y="70"/>
                  </a:lnTo>
                  <a:lnTo>
                    <a:pt x="72" y="66"/>
                  </a:lnTo>
                  <a:lnTo>
                    <a:pt x="70" y="65"/>
                  </a:lnTo>
                  <a:lnTo>
                    <a:pt x="70" y="65"/>
                  </a:lnTo>
                  <a:lnTo>
                    <a:pt x="52" y="43"/>
                  </a:lnTo>
                  <a:lnTo>
                    <a:pt x="30" y="23"/>
                  </a:lnTo>
                  <a:lnTo>
                    <a:pt x="30" y="23"/>
                  </a:lnTo>
                  <a:lnTo>
                    <a:pt x="30" y="23"/>
                  </a:lnTo>
                  <a:lnTo>
                    <a:pt x="17" y="14"/>
                  </a:lnTo>
                  <a:lnTo>
                    <a:pt x="5" y="2"/>
                  </a:lnTo>
                  <a:lnTo>
                    <a:pt x="5" y="2"/>
                  </a:lnTo>
                  <a:lnTo>
                    <a:pt x="4" y="0"/>
                  </a:lnTo>
                  <a:lnTo>
                    <a:pt x="0" y="2"/>
                  </a:lnTo>
                  <a:lnTo>
                    <a:pt x="0" y="2"/>
                  </a:lnTo>
                  <a:lnTo>
                    <a:pt x="0" y="4"/>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5" name="Freeform 125"/>
            <p:cNvSpPr>
              <a:spLocks/>
            </p:cNvSpPr>
            <p:nvPr/>
          </p:nvSpPr>
          <p:spPr bwMode="auto">
            <a:xfrm>
              <a:off x="2062" y="2276"/>
              <a:ext cx="78" cy="87"/>
            </a:xfrm>
            <a:custGeom>
              <a:avLst/>
              <a:gdLst>
                <a:gd name="T0" fmla="*/ 71 w 78"/>
                <a:gd name="T1" fmla="*/ 1 h 87"/>
                <a:gd name="T2" fmla="*/ 71 w 78"/>
                <a:gd name="T3" fmla="*/ 1 h 87"/>
                <a:gd name="T4" fmla="*/ 52 w 78"/>
                <a:gd name="T5" fmla="*/ 18 h 87"/>
                <a:gd name="T6" fmla="*/ 33 w 78"/>
                <a:gd name="T7" fmla="*/ 38 h 87"/>
                <a:gd name="T8" fmla="*/ 33 w 78"/>
                <a:gd name="T9" fmla="*/ 38 h 87"/>
                <a:gd name="T10" fmla="*/ 33 w 78"/>
                <a:gd name="T11" fmla="*/ 38 h 87"/>
                <a:gd name="T12" fmla="*/ 15 w 78"/>
                <a:gd name="T13" fmla="*/ 59 h 87"/>
                <a:gd name="T14" fmla="*/ 0 w 78"/>
                <a:gd name="T15" fmla="*/ 82 h 87"/>
                <a:gd name="T16" fmla="*/ 0 w 78"/>
                <a:gd name="T17" fmla="*/ 82 h 87"/>
                <a:gd name="T18" fmla="*/ 0 w 78"/>
                <a:gd name="T19" fmla="*/ 84 h 87"/>
                <a:gd name="T20" fmla="*/ 2 w 78"/>
                <a:gd name="T21" fmla="*/ 87 h 87"/>
                <a:gd name="T22" fmla="*/ 2 w 78"/>
                <a:gd name="T23" fmla="*/ 87 h 87"/>
                <a:gd name="T24" fmla="*/ 4 w 78"/>
                <a:gd name="T25" fmla="*/ 87 h 87"/>
                <a:gd name="T26" fmla="*/ 5 w 78"/>
                <a:gd name="T27" fmla="*/ 86 h 87"/>
                <a:gd name="T28" fmla="*/ 5 w 78"/>
                <a:gd name="T29" fmla="*/ 86 h 87"/>
                <a:gd name="T30" fmla="*/ 22 w 78"/>
                <a:gd name="T31" fmla="*/ 63 h 87"/>
                <a:gd name="T32" fmla="*/ 38 w 78"/>
                <a:gd name="T33" fmla="*/ 41 h 87"/>
                <a:gd name="T34" fmla="*/ 35 w 78"/>
                <a:gd name="T35" fmla="*/ 39 h 87"/>
                <a:gd name="T36" fmla="*/ 38 w 78"/>
                <a:gd name="T37" fmla="*/ 41 h 87"/>
                <a:gd name="T38" fmla="*/ 38 w 78"/>
                <a:gd name="T39" fmla="*/ 41 h 87"/>
                <a:gd name="T40" fmla="*/ 56 w 78"/>
                <a:gd name="T41" fmla="*/ 23 h 87"/>
                <a:gd name="T42" fmla="*/ 76 w 78"/>
                <a:gd name="T43" fmla="*/ 6 h 87"/>
                <a:gd name="T44" fmla="*/ 76 w 78"/>
                <a:gd name="T45" fmla="*/ 6 h 87"/>
                <a:gd name="T46" fmla="*/ 78 w 78"/>
                <a:gd name="T47" fmla="*/ 5 h 87"/>
                <a:gd name="T48" fmla="*/ 76 w 78"/>
                <a:gd name="T49" fmla="*/ 1 h 87"/>
                <a:gd name="T50" fmla="*/ 76 w 78"/>
                <a:gd name="T51" fmla="*/ 1 h 87"/>
                <a:gd name="T52" fmla="*/ 75 w 78"/>
                <a:gd name="T53" fmla="*/ 0 h 87"/>
                <a:gd name="T54" fmla="*/ 71 w 78"/>
                <a:gd name="T55" fmla="*/ 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 h="87">
                  <a:moveTo>
                    <a:pt x="71" y="1"/>
                  </a:moveTo>
                  <a:lnTo>
                    <a:pt x="71" y="1"/>
                  </a:lnTo>
                  <a:lnTo>
                    <a:pt x="52" y="18"/>
                  </a:lnTo>
                  <a:lnTo>
                    <a:pt x="33" y="38"/>
                  </a:lnTo>
                  <a:lnTo>
                    <a:pt x="33" y="38"/>
                  </a:lnTo>
                  <a:lnTo>
                    <a:pt x="33" y="38"/>
                  </a:lnTo>
                  <a:lnTo>
                    <a:pt x="15" y="59"/>
                  </a:lnTo>
                  <a:lnTo>
                    <a:pt x="0" y="82"/>
                  </a:lnTo>
                  <a:lnTo>
                    <a:pt x="0" y="82"/>
                  </a:lnTo>
                  <a:lnTo>
                    <a:pt x="0" y="84"/>
                  </a:lnTo>
                  <a:lnTo>
                    <a:pt x="2" y="87"/>
                  </a:lnTo>
                  <a:lnTo>
                    <a:pt x="2" y="87"/>
                  </a:lnTo>
                  <a:lnTo>
                    <a:pt x="4" y="87"/>
                  </a:lnTo>
                  <a:lnTo>
                    <a:pt x="5" y="86"/>
                  </a:lnTo>
                  <a:lnTo>
                    <a:pt x="5" y="86"/>
                  </a:lnTo>
                  <a:lnTo>
                    <a:pt x="22" y="63"/>
                  </a:lnTo>
                  <a:lnTo>
                    <a:pt x="38" y="41"/>
                  </a:lnTo>
                  <a:lnTo>
                    <a:pt x="35" y="39"/>
                  </a:lnTo>
                  <a:lnTo>
                    <a:pt x="38" y="41"/>
                  </a:lnTo>
                  <a:lnTo>
                    <a:pt x="38" y="41"/>
                  </a:lnTo>
                  <a:lnTo>
                    <a:pt x="56" y="23"/>
                  </a:lnTo>
                  <a:lnTo>
                    <a:pt x="76" y="6"/>
                  </a:lnTo>
                  <a:lnTo>
                    <a:pt x="76" y="6"/>
                  </a:lnTo>
                  <a:lnTo>
                    <a:pt x="78" y="5"/>
                  </a:lnTo>
                  <a:lnTo>
                    <a:pt x="76" y="1"/>
                  </a:lnTo>
                  <a:lnTo>
                    <a:pt x="76" y="1"/>
                  </a:lnTo>
                  <a:lnTo>
                    <a:pt x="75" y="0"/>
                  </a:lnTo>
                  <a:lnTo>
                    <a:pt x="71"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6" name="Freeform 126"/>
            <p:cNvSpPr>
              <a:spLocks/>
            </p:cNvSpPr>
            <p:nvPr/>
          </p:nvSpPr>
          <p:spPr bwMode="auto">
            <a:xfrm>
              <a:off x="2062" y="2276"/>
              <a:ext cx="78" cy="87"/>
            </a:xfrm>
            <a:custGeom>
              <a:avLst/>
              <a:gdLst>
                <a:gd name="T0" fmla="*/ 71 w 78"/>
                <a:gd name="T1" fmla="*/ 1 h 87"/>
                <a:gd name="T2" fmla="*/ 71 w 78"/>
                <a:gd name="T3" fmla="*/ 1 h 87"/>
                <a:gd name="T4" fmla="*/ 52 w 78"/>
                <a:gd name="T5" fmla="*/ 18 h 87"/>
                <a:gd name="T6" fmla="*/ 33 w 78"/>
                <a:gd name="T7" fmla="*/ 38 h 87"/>
                <a:gd name="T8" fmla="*/ 33 w 78"/>
                <a:gd name="T9" fmla="*/ 38 h 87"/>
                <a:gd name="T10" fmla="*/ 33 w 78"/>
                <a:gd name="T11" fmla="*/ 38 h 87"/>
                <a:gd name="T12" fmla="*/ 15 w 78"/>
                <a:gd name="T13" fmla="*/ 59 h 87"/>
                <a:gd name="T14" fmla="*/ 0 w 78"/>
                <a:gd name="T15" fmla="*/ 82 h 87"/>
                <a:gd name="T16" fmla="*/ 0 w 78"/>
                <a:gd name="T17" fmla="*/ 82 h 87"/>
                <a:gd name="T18" fmla="*/ 0 w 78"/>
                <a:gd name="T19" fmla="*/ 84 h 87"/>
                <a:gd name="T20" fmla="*/ 2 w 78"/>
                <a:gd name="T21" fmla="*/ 87 h 87"/>
                <a:gd name="T22" fmla="*/ 2 w 78"/>
                <a:gd name="T23" fmla="*/ 87 h 87"/>
                <a:gd name="T24" fmla="*/ 4 w 78"/>
                <a:gd name="T25" fmla="*/ 87 h 87"/>
                <a:gd name="T26" fmla="*/ 5 w 78"/>
                <a:gd name="T27" fmla="*/ 86 h 87"/>
                <a:gd name="T28" fmla="*/ 5 w 78"/>
                <a:gd name="T29" fmla="*/ 86 h 87"/>
                <a:gd name="T30" fmla="*/ 22 w 78"/>
                <a:gd name="T31" fmla="*/ 63 h 87"/>
                <a:gd name="T32" fmla="*/ 38 w 78"/>
                <a:gd name="T33" fmla="*/ 41 h 87"/>
                <a:gd name="T34" fmla="*/ 35 w 78"/>
                <a:gd name="T35" fmla="*/ 39 h 87"/>
                <a:gd name="T36" fmla="*/ 38 w 78"/>
                <a:gd name="T37" fmla="*/ 41 h 87"/>
                <a:gd name="T38" fmla="*/ 38 w 78"/>
                <a:gd name="T39" fmla="*/ 41 h 87"/>
                <a:gd name="T40" fmla="*/ 56 w 78"/>
                <a:gd name="T41" fmla="*/ 23 h 87"/>
                <a:gd name="T42" fmla="*/ 76 w 78"/>
                <a:gd name="T43" fmla="*/ 6 h 87"/>
                <a:gd name="T44" fmla="*/ 76 w 78"/>
                <a:gd name="T45" fmla="*/ 6 h 87"/>
                <a:gd name="T46" fmla="*/ 78 w 78"/>
                <a:gd name="T47" fmla="*/ 5 h 87"/>
                <a:gd name="T48" fmla="*/ 76 w 78"/>
                <a:gd name="T49" fmla="*/ 1 h 87"/>
                <a:gd name="T50" fmla="*/ 76 w 78"/>
                <a:gd name="T51" fmla="*/ 1 h 87"/>
                <a:gd name="T52" fmla="*/ 75 w 78"/>
                <a:gd name="T53" fmla="*/ 0 h 87"/>
                <a:gd name="T54" fmla="*/ 71 w 78"/>
                <a:gd name="T55" fmla="*/ 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 h="87">
                  <a:moveTo>
                    <a:pt x="71" y="1"/>
                  </a:moveTo>
                  <a:lnTo>
                    <a:pt x="71" y="1"/>
                  </a:lnTo>
                  <a:lnTo>
                    <a:pt x="52" y="18"/>
                  </a:lnTo>
                  <a:lnTo>
                    <a:pt x="33" y="38"/>
                  </a:lnTo>
                  <a:lnTo>
                    <a:pt x="33" y="38"/>
                  </a:lnTo>
                  <a:lnTo>
                    <a:pt x="33" y="38"/>
                  </a:lnTo>
                  <a:lnTo>
                    <a:pt x="15" y="59"/>
                  </a:lnTo>
                  <a:lnTo>
                    <a:pt x="0" y="82"/>
                  </a:lnTo>
                  <a:lnTo>
                    <a:pt x="0" y="82"/>
                  </a:lnTo>
                  <a:lnTo>
                    <a:pt x="0" y="84"/>
                  </a:lnTo>
                  <a:lnTo>
                    <a:pt x="2" y="87"/>
                  </a:lnTo>
                  <a:lnTo>
                    <a:pt x="2" y="87"/>
                  </a:lnTo>
                  <a:lnTo>
                    <a:pt x="4" y="87"/>
                  </a:lnTo>
                  <a:lnTo>
                    <a:pt x="5" y="86"/>
                  </a:lnTo>
                  <a:lnTo>
                    <a:pt x="5" y="86"/>
                  </a:lnTo>
                  <a:lnTo>
                    <a:pt x="22" y="63"/>
                  </a:lnTo>
                  <a:lnTo>
                    <a:pt x="38" y="41"/>
                  </a:lnTo>
                  <a:lnTo>
                    <a:pt x="35" y="39"/>
                  </a:lnTo>
                  <a:lnTo>
                    <a:pt x="38" y="41"/>
                  </a:lnTo>
                  <a:lnTo>
                    <a:pt x="38" y="41"/>
                  </a:lnTo>
                  <a:lnTo>
                    <a:pt x="56" y="23"/>
                  </a:lnTo>
                  <a:lnTo>
                    <a:pt x="76" y="6"/>
                  </a:lnTo>
                  <a:lnTo>
                    <a:pt x="76" y="6"/>
                  </a:lnTo>
                  <a:lnTo>
                    <a:pt x="78" y="5"/>
                  </a:lnTo>
                  <a:lnTo>
                    <a:pt x="76" y="1"/>
                  </a:lnTo>
                  <a:lnTo>
                    <a:pt x="76" y="1"/>
                  </a:lnTo>
                  <a:lnTo>
                    <a:pt x="75" y="0"/>
                  </a:lnTo>
                  <a:lnTo>
                    <a:pt x="71"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7" name="Freeform 127"/>
            <p:cNvSpPr>
              <a:spLocks/>
            </p:cNvSpPr>
            <p:nvPr/>
          </p:nvSpPr>
          <p:spPr bwMode="auto">
            <a:xfrm>
              <a:off x="2072" y="2370"/>
              <a:ext cx="63" cy="109"/>
            </a:xfrm>
            <a:custGeom>
              <a:avLst/>
              <a:gdLst>
                <a:gd name="T0" fmla="*/ 56 w 63"/>
                <a:gd name="T1" fmla="*/ 2 h 109"/>
                <a:gd name="T2" fmla="*/ 56 w 63"/>
                <a:gd name="T3" fmla="*/ 2 h 109"/>
                <a:gd name="T4" fmla="*/ 40 w 63"/>
                <a:gd name="T5" fmla="*/ 26 h 109"/>
                <a:gd name="T6" fmla="*/ 17 w 63"/>
                <a:gd name="T7" fmla="*/ 58 h 109"/>
                <a:gd name="T8" fmla="*/ 17 w 63"/>
                <a:gd name="T9" fmla="*/ 58 h 109"/>
                <a:gd name="T10" fmla="*/ 17 w 63"/>
                <a:gd name="T11" fmla="*/ 58 h 109"/>
                <a:gd name="T12" fmla="*/ 10 w 63"/>
                <a:gd name="T13" fmla="*/ 68 h 109"/>
                <a:gd name="T14" fmla="*/ 5 w 63"/>
                <a:gd name="T15" fmla="*/ 79 h 109"/>
                <a:gd name="T16" fmla="*/ 2 w 63"/>
                <a:gd name="T17" fmla="*/ 93 h 109"/>
                <a:gd name="T18" fmla="*/ 0 w 63"/>
                <a:gd name="T19" fmla="*/ 104 h 109"/>
                <a:gd name="T20" fmla="*/ 0 w 63"/>
                <a:gd name="T21" fmla="*/ 104 h 109"/>
                <a:gd name="T22" fmla="*/ 2 w 63"/>
                <a:gd name="T23" fmla="*/ 108 h 109"/>
                <a:gd name="T24" fmla="*/ 3 w 63"/>
                <a:gd name="T25" fmla="*/ 109 h 109"/>
                <a:gd name="T26" fmla="*/ 3 w 63"/>
                <a:gd name="T27" fmla="*/ 109 h 109"/>
                <a:gd name="T28" fmla="*/ 5 w 63"/>
                <a:gd name="T29" fmla="*/ 108 h 109"/>
                <a:gd name="T30" fmla="*/ 7 w 63"/>
                <a:gd name="T31" fmla="*/ 106 h 109"/>
                <a:gd name="T32" fmla="*/ 7 w 63"/>
                <a:gd name="T33" fmla="*/ 106 h 109"/>
                <a:gd name="T34" fmla="*/ 8 w 63"/>
                <a:gd name="T35" fmla="*/ 94 h 109"/>
                <a:gd name="T36" fmla="*/ 12 w 63"/>
                <a:gd name="T37" fmla="*/ 83 h 109"/>
                <a:gd name="T38" fmla="*/ 17 w 63"/>
                <a:gd name="T39" fmla="*/ 71 h 109"/>
                <a:gd name="T40" fmla="*/ 23 w 63"/>
                <a:gd name="T41" fmla="*/ 61 h 109"/>
                <a:gd name="T42" fmla="*/ 20 w 63"/>
                <a:gd name="T43" fmla="*/ 60 h 109"/>
                <a:gd name="T44" fmla="*/ 22 w 63"/>
                <a:gd name="T45" fmla="*/ 61 h 109"/>
                <a:gd name="T46" fmla="*/ 22 w 63"/>
                <a:gd name="T47" fmla="*/ 61 h 109"/>
                <a:gd name="T48" fmla="*/ 45 w 63"/>
                <a:gd name="T49" fmla="*/ 30 h 109"/>
                <a:gd name="T50" fmla="*/ 61 w 63"/>
                <a:gd name="T51" fmla="*/ 5 h 109"/>
                <a:gd name="T52" fmla="*/ 61 w 63"/>
                <a:gd name="T53" fmla="*/ 5 h 109"/>
                <a:gd name="T54" fmla="*/ 63 w 63"/>
                <a:gd name="T55" fmla="*/ 3 h 109"/>
                <a:gd name="T56" fmla="*/ 61 w 63"/>
                <a:gd name="T57" fmla="*/ 0 h 109"/>
                <a:gd name="T58" fmla="*/ 61 w 63"/>
                <a:gd name="T59" fmla="*/ 0 h 109"/>
                <a:gd name="T60" fmla="*/ 60 w 63"/>
                <a:gd name="T61" fmla="*/ 0 h 109"/>
                <a:gd name="T62" fmla="*/ 56 w 63"/>
                <a:gd name="T63" fmla="*/ 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09">
                  <a:moveTo>
                    <a:pt x="56" y="2"/>
                  </a:moveTo>
                  <a:lnTo>
                    <a:pt x="56" y="2"/>
                  </a:lnTo>
                  <a:lnTo>
                    <a:pt x="40" y="26"/>
                  </a:lnTo>
                  <a:lnTo>
                    <a:pt x="17" y="58"/>
                  </a:lnTo>
                  <a:lnTo>
                    <a:pt x="17" y="58"/>
                  </a:lnTo>
                  <a:lnTo>
                    <a:pt x="17" y="58"/>
                  </a:lnTo>
                  <a:lnTo>
                    <a:pt x="10" y="68"/>
                  </a:lnTo>
                  <a:lnTo>
                    <a:pt x="5" y="79"/>
                  </a:lnTo>
                  <a:lnTo>
                    <a:pt x="2" y="93"/>
                  </a:lnTo>
                  <a:lnTo>
                    <a:pt x="0" y="104"/>
                  </a:lnTo>
                  <a:lnTo>
                    <a:pt x="0" y="104"/>
                  </a:lnTo>
                  <a:lnTo>
                    <a:pt x="2" y="108"/>
                  </a:lnTo>
                  <a:lnTo>
                    <a:pt x="3" y="109"/>
                  </a:lnTo>
                  <a:lnTo>
                    <a:pt x="3" y="109"/>
                  </a:lnTo>
                  <a:lnTo>
                    <a:pt x="5" y="108"/>
                  </a:lnTo>
                  <a:lnTo>
                    <a:pt x="7" y="106"/>
                  </a:lnTo>
                  <a:lnTo>
                    <a:pt x="7" y="106"/>
                  </a:lnTo>
                  <a:lnTo>
                    <a:pt x="8" y="94"/>
                  </a:lnTo>
                  <a:lnTo>
                    <a:pt x="12" y="83"/>
                  </a:lnTo>
                  <a:lnTo>
                    <a:pt x="17" y="71"/>
                  </a:lnTo>
                  <a:lnTo>
                    <a:pt x="23" y="61"/>
                  </a:lnTo>
                  <a:lnTo>
                    <a:pt x="20" y="60"/>
                  </a:lnTo>
                  <a:lnTo>
                    <a:pt x="22" y="61"/>
                  </a:lnTo>
                  <a:lnTo>
                    <a:pt x="22" y="61"/>
                  </a:lnTo>
                  <a:lnTo>
                    <a:pt x="45" y="30"/>
                  </a:lnTo>
                  <a:lnTo>
                    <a:pt x="61" y="5"/>
                  </a:lnTo>
                  <a:lnTo>
                    <a:pt x="61" y="5"/>
                  </a:lnTo>
                  <a:lnTo>
                    <a:pt x="63" y="3"/>
                  </a:lnTo>
                  <a:lnTo>
                    <a:pt x="61" y="0"/>
                  </a:lnTo>
                  <a:lnTo>
                    <a:pt x="61" y="0"/>
                  </a:lnTo>
                  <a:lnTo>
                    <a:pt x="60" y="0"/>
                  </a:lnTo>
                  <a:lnTo>
                    <a:pt x="56"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8" name="Freeform 128"/>
            <p:cNvSpPr>
              <a:spLocks/>
            </p:cNvSpPr>
            <p:nvPr/>
          </p:nvSpPr>
          <p:spPr bwMode="auto">
            <a:xfrm>
              <a:off x="2072" y="2370"/>
              <a:ext cx="63" cy="109"/>
            </a:xfrm>
            <a:custGeom>
              <a:avLst/>
              <a:gdLst>
                <a:gd name="T0" fmla="*/ 56 w 63"/>
                <a:gd name="T1" fmla="*/ 2 h 109"/>
                <a:gd name="T2" fmla="*/ 56 w 63"/>
                <a:gd name="T3" fmla="*/ 2 h 109"/>
                <a:gd name="T4" fmla="*/ 40 w 63"/>
                <a:gd name="T5" fmla="*/ 26 h 109"/>
                <a:gd name="T6" fmla="*/ 17 w 63"/>
                <a:gd name="T7" fmla="*/ 58 h 109"/>
                <a:gd name="T8" fmla="*/ 17 w 63"/>
                <a:gd name="T9" fmla="*/ 58 h 109"/>
                <a:gd name="T10" fmla="*/ 17 w 63"/>
                <a:gd name="T11" fmla="*/ 58 h 109"/>
                <a:gd name="T12" fmla="*/ 10 w 63"/>
                <a:gd name="T13" fmla="*/ 68 h 109"/>
                <a:gd name="T14" fmla="*/ 5 w 63"/>
                <a:gd name="T15" fmla="*/ 79 h 109"/>
                <a:gd name="T16" fmla="*/ 2 w 63"/>
                <a:gd name="T17" fmla="*/ 93 h 109"/>
                <a:gd name="T18" fmla="*/ 0 w 63"/>
                <a:gd name="T19" fmla="*/ 104 h 109"/>
                <a:gd name="T20" fmla="*/ 0 w 63"/>
                <a:gd name="T21" fmla="*/ 104 h 109"/>
                <a:gd name="T22" fmla="*/ 2 w 63"/>
                <a:gd name="T23" fmla="*/ 108 h 109"/>
                <a:gd name="T24" fmla="*/ 3 w 63"/>
                <a:gd name="T25" fmla="*/ 109 h 109"/>
                <a:gd name="T26" fmla="*/ 3 w 63"/>
                <a:gd name="T27" fmla="*/ 109 h 109"/>
                <a:gd name="T28" fmla="*/ 5 w 63"/>
                <a:gd name="T29" fmla="*/ 108 h 109"/>
                <a:gd name="T30" fmla="*/ 7 w 63"/>
                <a:gd name="T31" fmla="*/ 106 h 109"/>
                <a:gd name="T32" fmla="*/ 7 w 63"/>
                <a:gd name="T33" fmla="*/ 106 h 109"/>
                <a:gd name="T34" fmla="*/ 8 w 63"/>
                <a:gd name="T35" fmla="*/ 94 h 109"/>
                <a:gd name="T36" fmla="*/ 12 w 63"/>
                <a:gd name="T37" fmla="*/ 83 h 109"/>
                <a:gd name="T38" fmla="*/ 17 w 63"/>
                <a:gd name="T39" fmla="*/ 71 h 109"/>
                <a:gd name="T40" fmla="*/ 23 w 63"/>
                <a:gd name="T41" fmla="*/ 61 h 109"/>
                <a:gd name="T42" fmla="*/ 20 w 63"/>
                <a:gd name="T43" fmla="*/ 60 h 109"/>
                <a:gd name="T44" fmla="*/ 22 w 63"/>
                <a:gd name="T45" fmla="*/ 61 h 109"/>
                <a:gd name="T46" fmla="*/ 22 w 63"/>
                <a:gd name="T47" fmla="*/ 61 h 109"/>
                <a:gd name="T48" fmla="*/ 45 w 63"/>
                <a:gd name="T49" fmla="*/ 30 h 109"/>
                <a:gd name="T50" fmla="*/ 61 w 63"/>
                <a:gd name="T51" fmla="*/ 5 h 109"/>
                <a:gd name="T52" fmla="*/ 61 w 63"/>
                <a:gd name="T53" fmla="*/ 5 h 109"/>
                <a:gd name="T54" fmla="*/ 63 w 63"/>
                <a:gd name="T55" fmla="*/ 3 h 109"/>
                <a:gd name="T56" fmla="*/ 61 w 63"/>
                <a:gd name="T57" fmla="*/ 0 h 109"/>
                <a:gd name="T58" fmla="*/ 61 w 63"/>
                <a:gd name="T59" fmla="*/ 0 h 109"/>
                <a:gd name="T60" fmla="*/ 60 w 63"/>
                <a:gd name="T61" fmla="*/ 0 h 109"/>
                <a:gd name="T62" fmla="*/ 56 w 63"/>
                <a:gd name="T63" fmla="*/ 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09">
                  <a:moveTo>
                    <a:pt x="56" y="2"/>
                  </a:moveTo>
                  <a:lnTo>
                    <a:pt x="56" y="2"/>
                  </a:lnTo>
                  <a:lnTo>
                    <a:pt x="40" y="26"/>
                  </a:lnTo>
                  <a:lnTo>
                    <a:pt x="17" y="58"/>
                  </a:lnTo>
                  <a:lnTo>
                    <a:pt x="17" y="58"/>
                  </a:lnTo>
                  <a:lnTo>
                    <a:pt x="17" y="58"/>
                  </a:lnTo>
                  <a:lnTo>
                    <a:pt x="10" y="68"/>
                  </a:lnTo>
                  <a:lnTo>
                    <a:pt x="5" y="79"/>
                  </a:lnTo>
                  <a:lnTo>
                    <a:pt x="2" y="93"/>
                  </a:lnTo>
                  <a:lnTo>
                    <a:pt x="0" y="104"/>
                  </a:lnTo>
                  <a:lnTo>
                    <a:pt x="0" y="104"/>
                  </a:lnTo>
                  <a:lnTo>
                    <a:pt x="2" y="108"/>
                  </a:lnTo>
                  <a:lnTo>
                    <a:pt x="3" y="109"/>
                  </a:lnTo>
                  <a:lnTo>
                    <a:pt x="3" y="109"/>
                  </a:lnTo>
                  <a:lnTo>
                    <a:pt x="5" y="108"/>
                  </a:lnTo>
                  <a:lnTo>
                    <a:pt x="7" y="106"/>
                  </a:lnTo>
                  <a:lnTo>
                    <a:pt x="7" y="106"/>
                  </a:lnTo>
                  <a:lnTo>
                    <a:pt x="8" y="94"/>
                  </a:lnTo>
                  <a:lnTo>
                    <a:pt x="12" y="83"/>
                  </a:lnTo>
                  <a:lnTo>
                    <a:pt x="17" y="71"/>
                  </a:lnTo>
                  <a:lnTo>
                    <a:pt x="23" y="61"/>
                  </a:lnTo>
                  <a:lnTo>
                    <a:pt x="20" y="60"/>
                  </a:lnTo>
                  <a:lnTo>
                    <a:pt x="22" y="61"/>
                  </a:lnTo>
                  <a:lnTo>
                    <a:pt x="22" y="61"/>
                  </a:lnTo>
                  <a:lnTo>
                    <a:pt x="45" y="30"/>
                  </a:lnTo>
                  <a:lnTo>
                    <a:pt x="61" y="5"/>
                  </a:lnTo>
                  <a:lnTo>
                    <a:pt x="61" y="5"/>
                  </a:lnTo>
                  <a:lnTo>
                    <a:pt x="63" y="3"/>
                  </a:lnTo>
                  <a:lnTo>
                    <a:pt x="61" y="0"/>
                  </a:lnTo>
                  <a:lnTo>
                    <a:pt x="61" y="0"/>
                  </a:lnTo>
                  <a:lnTo>
                    <a:pt x="60" y="0"/>
                  </a:lnTo>
                  <a:lnTo>
                    <a:pt x="56"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9" name="Freeform 129"/>
            <p:cNvSpPr>
              <a:spLocks noEditPoints="1"/>
            </p:cNvSpPr>
            <p:nvPr/>
          </p:nvSpPr>
          <p:spPr bwMode="auto">
            <a:xfrm>
              <a:off x="1996" y="1594"/>
              <a:ext cx="38" cy="27"/>
            </a:xfrm>
            <a:custGeom>
              <a:avLst/>
              <a:gdLst>
                <a:gd name="T0" fmla="*/ 13 w 38"/>
                <a:gd name="T1" fmla="*/ 0 h 27"/>
                <a:gd name="T2" fmla="*/ 0 w 38"/>
                <a:gd name="T3" fmla="*/ 0 h 27"/>
                <a:gd name="T4" fmla="*/ 0 w 38"/>
                <a:gd name="T5" fmla="*/ 15 h 27"/>
                <a:gd name="T6" fmla="*/ 0 w 38"/>
                <a:gd name="T7" fmla="*/ 15 h 27"/>
                <a:gd name="T8" fmla="*/ 2 w 38"/>
                <a:gd name="T9" fmla="*/ 20 h 27"/>
                <a:gd name="T10" fmla="*/ 2 w 38"/>
                <a:gd name="T11" fmla="*/ 20 h 27"/>
                <a:gd name="T12" fmla="*/ 13 w 38"/>
                <a:gd name="T13" fmla="*/ 0 h 27"/>
                <a:gd name="T14" fmla="*/ 38 w 38"/>
                <a:gd name="T15" fmla="*/ 0 h 27"/>
                <a:gd name="T16" fmla="*/ 20 w 38"/>
                <a:gd name="T17" fmla="*/ 0 h 27"/>
                <a:gd name="T18" fmla="*/ 20 w 38"/>
                <a:gd name="T19" fmla="*/ 0 h 27"/>
                <a:gd name="T20" fmla="*/ 5 w 38"/>
                <a:gd name="T21" fmla="*/ 27 h 27"/>
                <a:gd name="T22" fmla="*/ 5 w 38"/>
                <a:gd name="T23" fmla="*/ 27 h 27"/>
                <a:gd name="T24" fmla="*/ 38 w 38"/>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27">
                  <a:moveTo>
                    <a:pt x="13" y="0"/>
                  </a:moveTo>
                  <a:lnTo>
                    <a:pt x="0" y="0"/>
                  </a:lnTo>
                  <a:lnTo>
                    <a:pt x="0" y="15"/>
                  </a:lnTo>
                  <a:lnTo>
                    <a:pt x="0" y="15"/>
                  </a:lnTo>
                  <a:lnTo>
                    <a:pt x="2" y="20"/>
                  </a:lnTo>
                  <a:lnTo>
                    <a:pt x="2" y="20"/>
                  </a:lnTo>
                  <a:lnTo>
                    <a:pt x="13" y="0"/>
                  </a:lnTo>
                  <a:close/>
                  <a:moveTo>
                    <a:pt x="38" y="0"/>
                  </a:moveTo>
                  <a:lnTo>
                    <a:pt x="20" y="0"/>
                  </a:lnTo>
                  <a:lnTo>
                    <a:pt x="20" y="0"/>
                  </a:lnTo>
                  <a:lnTo>
                    <a:pt x="5" y="27"/>
                  </a:lnTo>
                  <a:lnTo>
                    <a:pt x="5" y="27"/>
                  </a:lnTo>
                  <a:lnTo>
                    <a:pt x="38"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0" name="Freeform 130"/>
            <p:cNvSpPr>
              <a:spLocks/>
            </p:cNvSpPr>
            <p:nvPr/>
          </p:nvSpPr>
          <p:spPr bwMode="auto">
            <a:xfrm>
              <a:off x="1996" y="1594"/>
              <a:ext cx="13" cy="20"/>
            </a:xfrm>
            <a:custGeom>
              <a:avLst/>
              <a:gdLst>
                <a:gd name="T0" fmla="*/ 13 w 13"/>
                <a:gd name="T1" fmla="*/ 0 h 20"/>
                <a:gd name="T2" fmla="*/ 0 w 13"/>
                <a:gd name="T3" fmla="*/ 0 h 20"/>
                <a:gd name="T4" fmla="*/ 0 w 13"/>
                <a:gd name="T5" fmla="*/ 15 h 20"/>
                <a:gd name="T6" fmla="*/ 0 w 13"/>
                <a:gd name="T7" fmla="*/ 15 h 20"/>
                <a:gd name="T8" fmla="*/ 2 w 13"/>
                <a:gd name="T9" fmla="*/ 20 h 20"/>
                <a:gd name="T10" fmla="*/ 2 w 13"/>
                <a:gd name="T11" fmla="*/ 20 h 20"/>
                <a:gd name="T12" fmla="*/ 13 w 13"/>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3" h="20">
                  <a:moveTo>
                    <a:pt x="13" y="0"/>
                  </a:moveTo>
                  <a:lnTo>
                    <a:pt x="0" y="0"/>
                  </a:lnTo>
                  <a:lnTo>
                    <a:pt x="0" y="15"/>
                  </a:lnTo>
                  <a:lnTo>
                    <a:pt x="0" y="15"/>
                  </a:lnTo>
                  <a:lnTo>
                    <a:pt x="2" y="20"/>
                  </a:lnTo>
                  <a:lnTo>
                    <a:pt x="2" y="20"/>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1" name="Freeform 131"/>
            <p:cNvSpPr>
              <a:spLocks/>
            </p:cNvSpPr>
            <p:nvPr/>
          </p:nvSpPr>
          <p:spPr bwMode="auto">
            <a:xfrm>
              <a:off x="2001" y="1594"/>
              <a:ext cx="33" cy="27"/>
            </a:xfrm>
            <a:custGeom>
              <a:avLst/>
              <a:gdLst>
                <a:gd name="T0" fmla="*/ 33 w 33"/>
                <a:gd name="T1" fmla="*/ 0 h 27"/>
                <a:gd name="T2" fmla="*/ 15 w 33"/>
                <a:gd name="T3" fmla="*/ 0 h 27"/>
                <a:gd name="T4" fmla="*/ 15 w 33"/>
                <a:gd name="T5" fmla="*/ 0 h 27"/>
                <a:gd name="T6" fmla="*/ 0 w 33"/>
                <a:gd name="T7" fmla="*/ 27 h 27"/>
                <a:gd name="T8" fmla="*/ 0 w 33"/>
                <a:gd name="T9" fmla="*/ 27 h 27"/>
                <a:gd name="T10" fmla="*/ 33 w 33"/>
                <a:gd name="T11" fmla="*/ 0 h 27"/>
              </a:gdLst>
              <a:ahLst/>
              <a:cxnLst>
                <a:cxn ang="0">
                  <a:pos x="T0" y="T1"/>
                </a:cxn>
                <a:cxn ang="0">
                  <a:pos x="T2" y="T3"/>
                </a:cxn>
                <a:cxn ang="0">
                  <a:pos x="T4" y="T5"/>
                </a:cxn>
                <a:cxn ang="0">
                  <a:pos x="T6" y="T7"/>
                </a:cxn>
                <a:cxn ang="0">
                  <a:pos x="T8" y="T9"/>
                </a:cxn>
                <a:cxn ang="0">
                  <a:pos x="T10" y="T11"/>
                </a:cxn>
              </a:cxnLst>
              <a:rect l="0" t="0" r="r" b="b"/>
              <a:pathLst>
                <a:path w="33" h="27">
                  <a:moveTo>
                    <a:pt x="33" y="0"/>
                  </a:moveTo>
                  <a:lnTo>
                    <a:pt x="15" y="0"/>
                  </a:lnTo>
                  <a:lnTo>
                    <a:pt x="15" y="0"/>
                  </a:lnTo>
                  <a:lnTo>
                    <a:pt x="0" y="27"/>
                  </a:lnTo>
                  <a:lnTo>
                    <a:pt x="0" y="27"/>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2" name="Freeform 132"/>
            <p:cNvSpPr>
              <a:spLocks/>
            </p:cNvSpPr>
            <p:nvPr/>
          </p:nvSpPr>
          <p:spPr bwMode="auto">
            <a:xfrm>
              <a:off x="1996" y="1609"/>
              <a:ext cx="2" cy="8"/>
            </a:xfrm>
            <a:custGeom>
              <a:avLst/>
              <a:gdLst>
                <a:gd name="T0" fmla="*/ 0 w 2"/>
                <a:gd name="T1" fmla="*/ 0 h 8"/>
                <a:gd name="T2" fmla="*/ 0 w 2"/>
                <a:gd name="T3" fmla="*/ 8 h 8"/>
                <a:gd name="T4" fmla="*/ 0 w 2"/>
                <a:gd name="T5" fmla="*/ 8 h 8"/>
                <a:gd name="T6" fmla="*/ 2 w 2"/>
                <a:gd name="T7" fmla="*/ 5 h 8"/>
                <a:gd name="T8" fmla="*/ 2 w 2"/>
                <a:gd name="T9" fmla="*/ 5 h 8"/>
                <a:gd name="T10" fmla="*/ 0 w 2"/>
                <a:gd name="T11" fmla="*/ 0 h 8"/>
              </a:gdLst>
              <a:ahLst/>
              <a:cxnLst>
                <a:cxn ang="0">
                  <a:pos x="T0" y="T1"/>
                </a:cxn>
                <a:cxn ang="0">
                  <a:pos x="T2" y="T3"/>
                </a:cxn>
                <a:cxn ang="0">
                  <a:pos x="T4" y="T5"/>
                </a:cxn>
                <a:cxn ang="0">
                  <a:pos x="T6" y="T7"/>
                </a:cxn>
                <a:cxn ang="0">
                  <a:pos x="T8" y="T9"/>
                </a:cxn>
                <a:cxn ang="0">
                  <a:pos x="T10" y="T11"/>
                </a:cxn>
              </a:cxnLst>
              <a:rect l="0" t="0" r="r" b="b"/>
              <a:pathLst>
                <a:path w="2" h="8">
                  <a:moveTo>
                    <a:pt x="0" y="0"/>
                  </a:moveTo>
                  <a:lnTo>
                    <a:pt x="0" y="8"/>
                  </a:lnTo>
                  <a:lnTo>
                    <a:pt x="0" y="8"/>
                  </a:lnTo>
                  <a:lnTo>
                    <a:pt x="2" y="5"/>
                  </a:lnTo>
                  <a:lnTo>
                    <a:pt x="2" y="5"/>
                  </a:lnTo>
                  <a:lnTo>
                    <a:pt x="0"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3" name="Freeform 133"/>
            <p:cNvSpPr>
              <a:spLocks/>
            </p:cNvSpPr>
            <p:nvPr/>
          </p:nvSpPr>
          <p:spPr bwMode="auto">
            <a:xfrm>
              <a:off x="1996" y="1609"/>
              <a:ext cx="2" cy="8"/>
            </a:xfrm>
            <a:custGeom>
              <a:avLst/>
              <a:gdLst>
                <a:gd name="T0" fmla="*/ 0 w 2"/>
                <a:gd name="T1" fmla="*/ 0 h 8"/>
                <a:gd name="T2" fmla="*/ 0 w 2"/>
                <a:gd name="T3" fmla="*/ 8 h 8"/>
                <a:gd name="T4" fmla="*/ 0 w 2"/>
                <a:gd name="T5" fmla="*/ 8 h 8"/>
                <a:gd name="T6" fmla="*/ 2 w 2"/>
                <a:gd name="T7" fmla="*/ 5 h 8"/>
                <a:gd name="T8" fmla="*/ 2 w 2"/>
                <a:gd name="T9" fmla="*/ 5 h 8"/>
                <a:gd name="T10" fmla="*/ 0 w 2"/>
                <a:gd name="T11" fmla="*/ 0 h 8"/>
              </a:gdLst>
              <a:ahLst/>
              <a:cxnLst>
                <a:cxn ang="0">
                  <a:pos x="T0" y="T1"/>
                </a:cxn>
                <a:cxn ang="0">
                  <a:pos x="T2" y="T3"/>
                </a:cxn>
                <a:cxn ang="0">
                  <a:pos x="T4" y="T5"/>
                </a:cxn>
                <a:cxn ang="0">
                  <a:pos x="T6" y="T7"/>
                </a:cxn>
                <a:cxn ang="0">
                  <a:pos x="T8" y="T9"/>
                </a:cxn>
                <a:cxn ang="0">
                  <a:pos x="T10" y="T11"/>
                </a:cxn>
              </a:cxnLst>
              <a:rect l="0" t="0" r="r" b="b"/>
              <a:pathLst>
                <a:path w="2" h="8">
                  <a:moveTo>
                    <a:pt x="0" y="0"/>
                  </a:moveTo>
                  <a:lnTo>
                    <a:pt x="0" y="8"/>
                  </a:lnTo>
                  <a:lnTo>
                    <a:pt x="0" y="8"/>
                  </a:lnTo>
                  <a:lnTo>
                    <a:pt x="2" y="5"/>
                  </a:lnTo>
                  <a:lnTo>
                    <a:pt x="2"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4" name="Freeform 134"/>
            <p:cNvSpPr>
              <a:spLocks/>
            </p:cNvSpPr>
            <p:nvPr/>
          </p:nvSpPr>
          <p:spPr bwMode="auto">
            <a:xfrm>
              <a:off x="1996" y="1594"/>
              <a:ext cx="20" cy="30"/>
            </a:xfrm>
            <a:custGeom>
              <a:avLst/>
              <a:gdLst>
                <a:gd name="T0" fmla="*/ 20 w 20"/>
                <a:gd name="T1" fmla="*/ 0 h 30"/>
                <a:gd name="T2" fmla="*/ 13 w 20"/>
                <a:gd name="T3" fmla="*/ 0 h 30"/>
                <a:gd name="T4" fmla="*/ 13 w 20"/>
                <a:gd name="T5" fmla="*/ 0 h 30"/>
                <a:gd name="T6" fmla="*/ 2 w 20"/>
                <a:gd name="T7" fmla="*/ 20 h 30"/>
                <a:gd name="T8" fmla="*/ 2 w 20"/>
                <a:gd name="T9" fmla="*/ 20 h 30"/>
                <a:gd name="T10" fmla="*/ 0 w 20"/>
                <a:gd name="T11" fmla="*/ 23 h 30"/>
                <a:gd name="T12" fmla="*/ 0 w 20"/>
                <a:gd name="T13" fmla="*/ 30 h 30"/>
                <a:gd name="T14" fmla="*/ 0 w 20"/>
                <a:gd name="T15" fmla="*/ 30 h 30"/>
                <a:gd name="T16" fmla="*/ 5 w 20"/>
                <a:gd name="T17" fmla="*/ 27 h 30"/>
                <a:gd name="T18" fmla="*/ 5 w 20"/>
                <a:gd name="T19" fmla="*/ 27 h 30"/>
                <a:gd name="T20" fmla="*/ 20 w 20"/>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0">
                  <a:moveTo>
                    <a:pt x="20" y="0"/>
                  </a:moveTo>
                  <a:lnTo>
                    <a:pt x="13" y="0"/>
                  </a:lnTo>
                  <a:lnTo>
                    <a:pt x="13" y="0"/>
                  </a:lnTo>
                  <a:lnTo>
                    <a:pt x="2" y="20"/>
                  </a:lnTo>
                  <a:lnTo>
                    <a:pt x="2" y="20"/>
                  </a:lnTo>
                  <a:lnTo>
                    <a:pt x="0" y="23"/>
                  </a:lnTo>
                  <a:lnTo>
                    <a:pt x="0" y="30"/>
                  </a:lnTo>
                  <a:lnTo>
                    <a:pt x="0" y="30"/>
                  </a:lnTo>
                  <a:lnTo>
                    <a:pt x="5" y="27"/>
                  </a:lnTo>
                  <a:lnTo>
                    <a:pt x="5" y="27"/>
                  </a:lnTo>
                  <a:lnTo>
                    <a:pt x="20"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5" name="Freeform 135"/>
            <p:cNvSpPr>
              <a:spLocks/>
            </p:cNvSpPr>
            <p:nvPr/>
          </p:nvSpPr>
          <p:spPr bwMode="auto">
            <a:xfrm>
              <a:off x="1996" y="1594"/>
              <a:ext cx="20" cy="30"/>
            </a:xfrm>
            <a:custGeom>
              <a:avLst/>
              <a:gdLst>
                <a:gd name="T0" fmla="*/ 20 w 20"/>
                <a:gd name="T1" fmla="*/ 0 h 30"/>
                <a:gd name="T2" fmla="*/ 13 w 20"/>
                <a:gd name="T3" fmla="*/ 0 h 30"/>
                <a:gd name="T4" fmla="*/ 13 w 20"/>
                <a:gd name="T5" fmla="*/ 0 h 30"/>
                <a:gd name="T6" fmla="*/ 2 w 20"/>
                <a:gd name="T7" fmla="*/ 20 h 30"/>
                <a:gd name="T8" fmla="*/ 2 w 20"/>
                <a:gd name="T9" fmla="*/ 20 h 30"/>
                <a:gd name="T10" fmla="*/ 0 w 20"/>
                <a:gd name="T11" fmla="*/ 23 h 30"/>
                <a:gd name="T12" fmla="*/ 0 w 20"/>
                <a:gd name="T13" fmla="*/ 30 h 30"/>
                <a:gd name="T14" fmla="*/ 0 w 20"/>
                <a:gd name="T15" fmla="*/ 30 h 30"/>
                <a:gd name="T16" fmla="*/ 5 w 20"/>
                <a:gd name="T17" fmla="*/ 27 h 30"/>
                <a:gd name="T18" fmla="*/ 5 w 20"/>
                <a:gd name="T19" fmla="*/ 27 h 30"/>
                <a:gd name="T20" fmla="*/ 20 w 20"/>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0">
                  <a:moveTo>
                    <a:pt x="20" y="0"/>
                  </a:moveTo>
                  <a:lnTo>
                    <a:pt x="13" y="0"/>
                  </a:lnTo>
                  <a:lnTo>
                    <a:pt x="13" y="0"/>
                  </a:lnTo>
                  <a:lnTo>
                    <a:pt x="2" y="20"/>
                  </a:lnTo>
                  <a:lnTo>
                    <a:pt x="2" y="20"/>
                  </a:lnTo>
                  <a:lnTo>
                    <a:pt x="0" y="23"/>
                  </a:lnTo>
                  <a:lnTo>
                    <a:pt x="0" y="30"/>
                  </a:lnTo>
                  <a:lnTo>
                    <a:pt x="0" y="30"/>
                  </a:lnTo>
                  <a:lnTo>
                    <a:pt x="5" y="27"/>
                  </a:lnTo>
                  <a:lnTo>
                    <a:pt x="5" y="27"/>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6" name="Freeform 136"/>
            <p:cNvSpPr>
              <a:spLocks/>
            </p:cNvSpPr>
            <p:nvPr/>
          </p:nvSpPr>
          <p:spPr bwMode="auto">
            <a:xfrm>
              <a:off x="1786" y="1267"/>
              <a:ext cx="122" cy="185"/>
            </a:xfrm>
            <a:custGeom>
              <a:avLst/>
              <a:gdLst>
                <a:gd name="T0" fmla="*/ 3 w 122"/>
                <a:gd name="T1" fmla="*/ 0 h 185"/>
                <a:gd name="T2" fmla="*/ 3 w 122"/>
                <a:gd name="T3" fmla="*/ 0 h 185"/>
                <a:gd name="T4" fmla="*/ 2 w 122"/>
                <a:gd name="T5" fmla="*/ 8 h 185"/>
                <a:gd name="T6" fmla="*/ 0 w 122"/>
                <a:gd name="T7" fmla="*/ 29 h 185"/>
                <a:gd name="T8" fmla="*/ 0 w 122"/>
                <a:gd name="T9" fmla="*/ 29 h 185"/>
                <a:gd name="T10" fmla="*/ 2 w 122"/>
                <a:gd name="T11" fmla="*/ 53 h 185"/>
                <a:gd name="T12" fmla="*/ 3 w 122"/>
                <a:gd name="T13" fmla="*/ 64 h 185"/>
                <a:gd name="T14" fmla="*/ 7 w 122"/>
                <a:gd name="T15" fmla="*/ 76 h 185"/>
                <a:gd name="T16" fmla="*/ 12 w 122"/>
                <a:gd name="T17" fmla="*/ 89 h 185"/>
                <a:gd name="T18" fmla="*/ 18 w 122"/>
                <a:gd name="T19" fmla="*/ 101 h 185"/>
                <a:gd name="T20" fmla="*/ 27 w 122"/>
                <a:gd name="T21" fmla="*/ 112 h 185"/>
                <a:gd name="T22" fmla="*/ 36 w 122"/>
                <a:gd name="T23" fmla="*/ 124 h 185"/>
                <a:gd name="T24" fmla="*/ 36 w 122"/>
                <a:gd name="T25" fmla="*/ 124 h 185"/>
                <a:gd name="T26" fmla="*/ 78 w 122"/>
                <a:gd name="T27" fmla="*/ 155 h 185"/>
                <a:gd name="T28" fmla="*/ 122 w 122"/>
                <a:gd name="T29" fmla="*/ 185 h 185"/>
                <a:gd name="T30" fmla="*/ 122 w 122"/>
                <a:gd name="T31" fmla="*/ 152 h 185"/>
                <a:gd name="T32" fmla="*/ 91 w 122"/>
                <a:gd name="T33" fmla="*/ 129 h 185"/>
                <a:gd name="T34" fmla="*/ 91 w 122"/>
                <a:gd name="T35" fmla="*/ 129 h 185"/>
                <a:gd name="T36" fmla="*/ 89 w 122"/>
                <a:gd name="T37" fmla="*/ 125 h 185"/>
                <a:gd name="T38" fmla="*/ 91 w 122"/>
                <a:gd name="T39" fmla="*/ 124 h 185"/>
                <a:gd name="T40" fmla="*/ 91 w 122"/>
                <a:gd name="T41" fmla="*/ 124 h 185"/>
                <a:gd name="T42" fmla="*/ 93 w 122"/>
                <a:gd name="T43" fmla="*/ 122 h 185"/>
                <a:gd name="T44" fmla="*/ 93 w 122"/>
                <a:gd name="T45" fmla="*/ 122 h 185"/>
                <a:gd name="T46" fmla="*/ 96 w 122"/>
                <a:gd name="T47" fmla="*/ 124 h 185"/>
                <a:gd name="T48" fmla="*/ 122 w 122"/>
                <a:gd name="T49" fmla="*/ 144 h 185"/>
                <a:gd name="T50" fmla="*/ 122 w 122"/>
                <a:gd name="T51" fmla="*/ 101 h 185"/>
                <a:gd name="T52" fmla="*/ 122 w 122"/>
                <a:gd name="T53" fmla="*/ 101 h 185"/>
                <a:gd name="T54" fmla="*/ 108 w 122"/>
                <a:gd name="T55" fmla="*/ 84 h 185"/>
                <a:gd name="T56" fmla="*/ 88 w 122"/>
                <a:gd name="T57" fmla="*/ 66 h 185"/>
                <a:gd name="T58" fmla="*/ 88 w 122"/>
                <a:gd name="T59" fmla="*/ 66 h 185"/>
                <a:gd name="T60" fmla="*/ 27 w 122"/>
                <a:gd name="T61" fmla="*/ 18 h 185"/>
                <a:gd name="T62" fmla="*/ 3 w 122"/>
                <a:gd name="T6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2" h="185">
                  <a:moveTo>
                    <a:pt x="3" y="0"/>
                  </a:moveTo>
                  <a:lnTo>
                    <a:pt x="3" y="0"/>
                  </a:lnTo>
                  <a:lnTo>
                    <a:pt x="2" y="8"/>
                  </a:lnTo>
                  <a:lnTo>
                    <a:pt x="0" y="29"/>
                  </a:lnTo>
                  <a:lnTo>
                    <a:pt x="0" y="29"/>
                  </a:lnTo>
                  <a:lnTo>
                    <a:pt x="2" y="53"/>
                  </a:lnTo>
                  <a:lnTo>
                    <a:pt x="3" y="64"/>
                  </a:lnTo>
                  <a:lnTo>
                    <a:pt x="7" y="76"/>
                  </a:lnTo>
                  <a:lnTo>
                    <a:pt x="12" y="89"/>
                  </a:lnTo>
                  <a:lnTo>
                    <a:pt x="18" y="101"/>
                  </a:lnTo>
                  <a:lnTo>
                    <a:pt x="27" y="112"/>
                  </a:lnTo>
                  <a:lnTo>
                    <a:pt x="36" y="124"/>
                  </a:lnTo>
                  <a:lnTo>
                    <a:pt x="36" y="124"/>
                  </a:lnTo>
                  <a:lnTo>
                    <a:pt x="78" y="155"/>
                  </a:lnTo>
                  <a:lnTo>
                    <a:pt x="122" y="185"/>
                  </a:lnTo>
                  <a:lnTo>
                    <a:pt x="122" y="152"/>
                  </a:lnTo>
                  <a:lnTo>
                    <a:pt x="91" y="129"/>
                  </a:lnTo>
                  <a:lnTo>
                    <a:pt x="91" y="129"/>
                  </a:lnTo>
                  <a:lnTo>
                    <a:pt x="89" y="125"/>
                  </a:lnTo>
                  <a:lnTo>
                    <a:pt x="91" y="124"/>
                  </a:lnTo>
                  <a:lnTo>
                    <a:pt x="91" y="124"/>
                  </a:lnTo>
                  <a:lnTo>
                    <a:pt x="93" y="122"/>
                  </a:lnTo>
                  <a:lnTo>
                    <a:pt x="93" y="122"/>
                  </a:lnTo>
                  <a:lnTo>
                    <a:pt x="96" y="124"/>
                  </a:lnTo>
                  <a:lnTo>
                    <a:pt x="122" y="144"/>
                  </a:lnTo>
                  <a:lnTo>
                    <a:pt x="122" y="101"/>
                  </a:lnTo>
                  <a:lnTo>
                    <a:pt x="122" y="101"/>
                  </a:lnTo>
                  <a:lnTo>
                    <a:pt x="108" y="84"/>
                  </a:lnTo>
                  <a:lnTo>
                    <a:pt x="88" y="66"/>
                  </a:lnTo>
                  <a:lnTo>
                    <a:pt x="88" y="66"/>
                  </a:lnTo>
                  <a:lnTo>
                    <a:pt x="27" y="18"/>
                  </a:lnTo>
                  <a:lnTo>
                    <a:pt x="3"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7" name="Freeform 137"/>
            <p:cNvSpPr>
              <a:spLocks/>
            </p:cNvSpPr>
            <p:nvPr/>
          </p:nvSpPr>
          <p:spPr bwMode="auto">
            <a:xfrm>
              <a:off x="1786" y="1267"/>
              <a:ext cx="122" cy="185"/>
            </a:xfrm>
            <a:custGeom>
              <a:avLst/>
              <a:gdLst>
                <a:gd name="T0" fmla="*/ 3 w 122"/>
                <a:gd name="T1" fmla="*/ 0 h 185"/>
                <a:gd name="T2" fmla="*/ 3 w 122"/>
                <a:gd name="T3" fmla="*/ 0 h 185"/>
                <a:gd name="T4" fmla="*/ 2 w 122"/>
                <a:gd name="T5" fmla="*/ 8 h 185"/>
                <a:gd name="T6" fmla="*/ 0 w 122"/>
                <a:gd name="T7" fmla="*/ 29 h 185"/>
                <a:gd name="T8" fmla="*/ 0 w 122"/>
                <a:gd name="T9" fmla="*/ 29 h 185"/>
                <a:gd name="T10" fmla="*/ 2 w 122"/>
                <a:gd name="T11" fmla="*/ 53 h 185"/>
                <a:gd name="T12" fmla="*/ 3 w 122"/>
                <a:gd name="T13" fmla="*/ 64 h 185"/>
                <a:gd name="T14" fmla="*/ 7 w 122"/>
                <a:gd name="T15" fmla="*/ 76 h 185"/>
                <a:gd name="T16" fmla="*/ 12 w 122"/>
                <a:gd name="T17" fmla="*/ 89 h 185"/>
                <a:gd name="T18" fmla="*/ 18 w 122"/>
                <a:gd name="T19" fmla="*/ 101 h 185"/>
                <a:gd name="T20" fmla="*/ 27 w 122"/>
                <a:gd name="T21" fmla="*/ 112 h 185"/>
                <a:gd name="T22" fmla="*/ 36 w 122"/>
                <a:gd name="T23" fmla="*/ 124 h 185"/>
                <a:gd name="T24" fmla="*/ 36 w 122"/>
                <a:gd name="T25" fmla="*/ 124 h 185"/>
                <a:gd name="T26" fmla="*/ 78 w 122"/>
                <a:gd name="T27" fmla="*/ 155 h 185"/>
                <a:gd name="T28" fmla="*/ 122 w 122"/>
                <a:gd name="T29" fmla="*/ 185 h 185"/>
                <a:gd name="T30" fmla="*/ 122 w 122"/>
                <a:gd name="T31" fmla="*/ 152 h 185"/>
                <a:gd name="T32" fmla="*/ 91 w 122"/>
                <a:gd name="T33" fmla="*/ 129 h 185"/>
                <a:gd name="T34" fmla="*/ 91 w 122"/>
                <a:gd name="T35" fmla="*/ 129 h 185"/>
                <a:gd name="T36" fmla="*/ 89 w 122"/>
                <a:gd name="T37" fmla="*/ 125 h 185"/>
                <a:gd name="T38" fmla="*/ 91 w 122"/>
                <a:gd name="T39" fmla="*/ 124 h 185"/>
                <a:gd name="T40" fmla="*/ 91 w 122"/>
                <a:gd name="T41" fmla="*/ 124 h 185"/>
                <a:gd name="T42" fmla="*/ 93 w 122"/>
                <a:gd name="T43" fmla="*/ 122 h 185"/>
                <a:gd name="T44" fmla="*/ 93 w 122"/>
                <a:gd name="T45" fmla="*/ 122 h 185"/>
                <a:gd name="T46" fmla="*/ 96 w 122"/>
                <a:gd name="T47" fmla="*/ 124 h 185"/>
                <a:gd name="T48" fmla="*/ 122 w 122"/>
                <a:gd name="T49" fmla="*/ 144 h 185"/>
                <a:gd name="T50" fmla="*/ 122 w 122"/>
                <a:gd name="T51" fmla="*/ 101 h 185"/>
                <a:gd name="T52" fmla="*/ 122 w 122"/>
                <a:gd name="T53" fmla="*/ 101 h 185"/>
                <a:gd name="T54" fmla="*/ 108 w 122"/>
                <a:gd name="T55" fmla="*/ 84 h 185"/>
                <a:gd name="T56" fmla="*/ 88 w 122"/>
                <a:gd name="T57" fmla="*/ 66 h 185"/>
                <a:gd name="T58" fmla="*/ 88 w 122"/>
                <a:gd name="T59" fmla="*/ 66 h 185"/>
                <a:gd name="T60" fmla="*/ 27 w 122"/>
                <a:gd name="T61" fmla="*/ 18 h 185"/>
                <a:gd name="T62" fmla="*/ 3 w 122"/>
                <a:gd name="T6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2" h="185">
                  <a:moveTo>
                    <a:pt x="3" y="0"/>
                  </a:moveTo>
                  <a:lnTo>
                    <a:pt x="3" y="0"/>
                  </a:lnTo>
                  <a:lnTo>
                    <a:pt x="2" y="8"/>
                  </a:lnTo>
                  <a:lnTo>
                    <a:pt x="0" y="29"/>
                  </a:lnTo>
                  <a:lnTo>
                    <a:pt x="0" y="29"/>
                  </a:lnTo>
                  <a:lnTo>
                    <a:pt x="2" y="53"/>
                  </a:lnTo>
                  <a:lnTo>
                    <a:pt x="3" y="64"/>
                  </a:lnTo>
                  <a:lnTo>
                    <a:pt x="7" y="76"/>
                  </a:lnTo>
                  <a:lnTo>
                    <a:pt x="12" y="89"/>
                  </a:lnTo>
                  <a:lnTo>
                    <a:pt x="18" y="101"/>
                  </a:lnTo>
                  <a:lnTo>
                    <a:pt x="27" y="112"/>
                  </a:lnTo>
                  <a:lnTo>
                    <a:pt x="36" y="124"/>
                  </a:lnTo>
                  <a:lnTo>
                    <a:pt x="36" y="124"/>
                  </a:lnTo>
                  <a:lnTo>
                    <a:pt x="78" y="155"/>
                  </a:lnTo>
                  <a:lnTo>
                    <a:pt x="122" y="185"/>
                  </a:lnTo>
                  <a:lnTo>
                    <a:pt x="122" y="152"/>
                  </a:lnTo>
                  <a:lnTo>
                    <a:pt x="91" y="129"/>
                  </a:lnTo>
                  <a:lnTo>
                    <a:pt x="91" y="129"/>
                  </a:lnTo>
                  <a:lnTo>
                    <a:pt x="89" y="125"/>
                  </a:lnTo>
                  <a:lnTo>
                    <a:pt x="91" y="124"/>
                  </a:lnTo>
                  <a:lnTo>
                    <a:pt x="91" y="124"/>
                  </a:lnTo>
                  <a:lnTo>
                    <a:pt x="93" y="122"/>
                  </a:lnTo>
                  <a:lnTo>
                    <a:pt x="93" y="122"/>
                  </a:lnTo>
                  <a:lnTo>
                    <a:pt x="96" y="124"/>
                  </a:lnTo>
                  <a:lnTo>
                    <a:pt x="122" y="144"/>
                  </a:lnTo>
                  <a:lnTo>
                    <a:pt x="122" y="101"/>
                  </a:lnTo>
                  <a:lnTo>
                    <a:pt x="122" y="101"/>
                  </a:lnTo>
                  <a:lnTo>
                    <a:pt x="108" y="84"/>
                  </a:lnTo>
                  <a:lnTo>
                    <a:pt x="88" y="66"/>
                  </a:lnTo>
                  <a:lnTo>
                    <a:pt x="88" y="66"/>
                  </a:lnTo>
                  <a:lnTo>
                    <a:pt x="27" y="1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8" name="Freeform 138"/>
            <p:cNvSpPr>
              <a:spLocks/>
            </p:cNvSpPr>
            <p:nvPr/>
          </p:nvSpPr>
          <p:spPr bwMode="auto">
            <a:xfrm>
              <a:off x="1875" y="1389"/>
              <a:ext cx="33" cy="30"/>
            </a:xfrm>
            <a:custGeom>
              <a:avLst/>
              <a:gdLst>
                <a:gd name="T0" fmla="*/ 4 w 33"/>
                <a:gd name="T1" fmla="*/ 0 h 30"/>
                <a:gd name="T2" fmla="*/ 4 w 33"/>
                <a:gd name="T3" fmla="*/ 0 h 30"/>
                <a:gd name="T4" fmla="*/ 2 w 33"/>
                <a:gd name="T5" fmla="*/ 2 h 30"/>
                <a:gd name="T6" fmla="*/ 2 w 33"/>
                <a:gd name="T7" fmla="*/ 2 h 30"/>
                <a:gd name="T8" fmla="*/ 0 w 33"/>
                <a:gd name="T9" fmla="*/ 3 h 30"/>
                <a:gd name="T10" fmla="*/ 2 w 33"/>
                <a:gd name="T11" fmla="*/ 7 h 30"/>
                <a:gd name="T12" fmla="*/ 33 w 33"/>
                <a:gd name="T13" fmla="*/ 30 h 30"/>
                <a:gd name="T14" fmla="*/ 33 w 33"/>
                <a:gd name="T15" fmla="*/ 22 h 30"/>
                <a:gd name="T16" fmla="*/ 7 w 33"/>
                <a:gd name="T17" fmla="*/ 2 h 30"/>
                <a:gd name="T18" fmla="*/ 7 w 33"/>
                <a:gd name="T19" fmla="*/ 2 h 30"/>
                <a:gd name="T20" fmla="*/ 4 w 33"/>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0">
                  <a:moveTo>
                    <a:pt x="4" y="0"/>
                  </a:moveTo>
                  <a:lnTo>
                    <a:pt x="4" y="0"/>
                  </a:lnTo>
                  <a:lnTo>
                    <a:pt x="2" y="2"/>
                  </a:lnTo>
                  <a:lnTo>
                    <a:pt x="2" y="2"/>
                  </a:lnTo>
                  <a:lnTo>
                    <a:pt x="0" y="3"/>
                  </a:lnTo>
                  <a:lnTo>
                    <a:pt x="2" y="7"/>
                  </a:lnTo>
                  <a:lnTo>
                    <a:pt x="33" y="30"/>
                  </a:lnTo>
                  <a:lnTo>
                    <a:pt x="33" y="22"/>
                  </a:lnTo>
                  <a:lnTo>
                    <a:pt x="7" y="2"/>
                  </a:lnTo>
                  <a:lnTo>
                    <a:pt x="7" y="2"/>
                  </a:lnTo>
                  <a:lnTo>
                    <a:pt x="4"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9" name="Freeform 139"/>
            <p:cNvSpPr>
              <a:spLocks/>
            </p:cNvSpPr>
            <p:nvPr/>
          </p:nvSpPr>
          <p:spPr bwMode="auto">
            <a:xfrm>
              <a:off x="1875" y="1389"/>
              <a:ext cx="33" cy="30"/>
            </a:xfrm>
            <a:custGeom>
              <a:avLst/>
              <a:gdLst>
                <a:gd name="T0" fmla="*/ 4 w 33"/>
                <a:gd name="T1" fmla="*/ 0 h 30"/>
                <a:gd name="T2" fmla="*/ 4 w 33"/>
                <a:gd name="T3" fmla="*/ 0 h 30"/>
                <a:gd name="T4" fmla="*/ 2 w 33"/>
                <a:gd name="T5" fmla="*/ 2 h 30"/>
                <a:gd name="T6" fmla="*/ 2 w 33"/>
                <a:gd name="T7" fmla="*/ 2 h 30"/>
                <a:gd name="T8" fmla="*/ 0 w 33"/>
                <a:gd name="T9" fmla="*/ 3 h 30"/>
                <a:gd name="T10" fmla="*/ 2 w 33"/>
                <a:gd name="T11" fmla="*/ 7 h 30"/>
                <a:gd name="T12" fmla="*/ 33 w 33"/>
                <a:gd name="T13" fmla="*/ 30 h 30"/>
                <a:gd name="T14" fmla="*/ 33 w 33"/>
                <a:gd name="T15" fmla="*/ 22 h 30"/>
                <a:gd name="T16" fmla="*/ 7 w 33"/>
                <a:gd name="T17" fmla="*/ 2 h 30"/>
                <a:gd name="T18" fmla="*/ 7 w 33"/>
                <a:gd name="T19" fmla="*/ 2 h 30"/>
                <a:gd name="T20" fmla="*/ 4 w 33"/>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0">
                  <a:moveTo>
                    <a:pt x="4" y="0"/>
                  </a:moveTo>
                  <a:lnTo>
                    <a:pt x="4" y="0"/>
                  </a:lnTo>
                  <a:lnTo>
                    <a:pt x="2" y="2"/>
                  </a:lnTo>
                  <a:lnTo>
                    <a:pt x="2" y="2"/>
                  </a:lnTo>
                  <a:lnTo>
                    <a:pt x="0" y="3"/>
                  </a:lnTo>
                  <a:lnTo>
                    <a:pt x="2" y="7"/>
                  </a:lnTo>
                  <a:lnTo>
                    <a:pt x="33" y="30"/>
                  </a:lnTo>
                  <a:lnTo>
                    <a:pt x="33" y="22"/>
                  </a:lnTo>
                  <a:lnTo>
                    <a:pt x="7" y="2"/>
                  </a:lnTo>
                  <a:lnTo>
                    <a:pt x="7"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0" name="Freeform 140"/>
            <p:cNvSpPr>
              <a:spLocks/>
            </p:cNvSpPr>
            <p:nvPr/>
          </p:nvSpPr>
          <p:spPr bwMode="auto">
            <a:xfrm>
              <a:off x="1857" y="1533"/>
              <a:ext cx="162" cy="184"/>
            </a:xfrm>
            <a:custGeom>
              <a:avLst/>
              <a:gdLst>
                <a:gd name="T0" fmla="*/ 0 w 162"/>
                <a:gd name="T1" fmla="*/ 0 h 184"/>
                <a:gd name="T2" fmla="*/ 0 w 162"/>
                <a:gd name="T3" fmla="*/ 0 h 184"/>
                <a:gd name="T4" fmla="*/ 0 w 162"/>
                <a:gd name="T5" fmla="*/ 8 h 184"/>
                <a:gd name="T6" fmla="*/ 0 w 162"/>
                <a:gd name="T7" fmla="*/ 8 h 184"/>
                <a:gd name="T8" fmla="*/ 2 w 162"/>
                <a:gd name="T9" fmla="*/ 31 h 184"/>
                <a:gd name="T10" fmla="*/ 3 w 162"/>
                <a:gd name="T11" fmla="*/ 46 h 184"/>
                <a:gd name="T12" fmla="*/ 8 w 162"/>
                <a:gd name="T13" fmla="*/ 61 h 184"/>
                <a:gd name="T14" fmla="*/ 13 w 162"/>
                <a:gd name="T15" fmla="*/ 76 h 184"/>
                <a:gd name="T16" fmla="*/ 22 w 162"/>
                <a:gd name="T17" fmla="*/ 93 h 184"/>
                <a:gd name="T18" fmla="*/ 33 w 162"/>
                <a:gd name="T19" fmla="*/ 106 h 184"/>
                <a:gd name="T20" fmla="*/ 40 w 162"/>
                <a:gd name="T21" fmla="*/ 112 h 184"/>
                <a:gd name="T22" fmla="*/ 46 w 162"/>
                <a:gd name="T23" fmla="*/ 119 h 184"/>
                <a:gd name="T24" fmla="*/ 46 w 162"/>
                <a:gd name="T25" fmla="*/ 119 h 184"/>
                <a:gd name="T26" fmla="*/ 75 w 162"/>
                <a:gd name="T27" fmla="*/ 137 h 184"/>
                <a:gd name="T28" fmla="*/ 104 w 162"/>
                <a:gd name="T29" fmla="*/ 154 h 184"/>
                <a:gd name="T30" fmla="*/ 132 w 162"/>
                <a:gd name="T31" fmla="*/ 169 h 184"/>
                <a:gd name="T32" fmla="*/ 162 w 162"/>
                <a:gd name="T33" fmla="*/ 184 h 184"/>
                <a:gd name="T34" fmla="*/ 162 w 162"/>
                <a:gd name="T35" fmla="*/ 184 h 184"/>
                <a:gd name="T36" fmla="*/ 161 w 162"/>
                <a:gd name="T37" fmla="*/ 164 h 184"/>
                <a:gd name="T38" fmla="*/ 161 w 162"/>
                <a:gd name="T39" fmla="*/ 164 h 184"/>
                <a:gd name="T40" fmla="*/ 159 w 162"/>
                <a:gd name="T41" fmla="*/ 162 h 184"/>
                <a:gd name="T42" fmla="*/ 159 w 162"/>
                <a:gd name="T43" fmla="*/ 162 h 184"/>
                <a:gd name="T44" fmla="*/ 157 w 162"/>
                <a:gd name="T45" fmla="*/ 160 h 184"/>
                <a:gd name="T46" fmla="*/ 157 w 162"/>
                <a:gd name="T47" fmla="*/ 160 h 184"/>
                <a:gd name="T48" fmla="*/ 151 w 162"/>
                <a:gd name="T49" fmla="*/ 155 h 184"/>
                <a:gd name="T50" fmla="*/ 151 w 162"/>
                <a:gd name="T51" fmla="*/ 155 h 184"/>
                <a:gd name="T52" fmla="*/ 131 w 162"/>
                <a:gd name="T53" fmla="*/ 141 h 184"/>
                <a:gd name="T54" fmla="*/ 131 w 162"/>
                <a:gd name="T55" fmla="*/ 141 h 184"/>
                <a:gd name="T56" fmla="*/ 71 w 162"/>
                <a:gd name="T57" fmla="*/ 96 h 184"/>
                <a:gd name="T58" fmla="*/ 71 w 162"/>
                <a:gd name="T59" fmla="*/ 96 h 184"/>
                <a:gd name="T60" fmla="*/ 71 w 162"/>
                <a:gd name="T61" fmla="*/ 96 h 184"/>
                <a:gd name="T62" fmla="*/ 70 w 162"/>
                <a:gd name="T63" fmla="*/ 94 h 184"/>
                <a:gd name="T64" fmla="*/ 71 w 162"/>
                <a:gd name="T65" fmla="*/ 93 h 184"/>
                <a:gd name="T66" fmla="*/ 71 w 162"/>
                <a:gd name="T67" fmla="*/ 93 h 184"/>
                <a:gd name="T68" fmla="*/ 73 w 162"/>
                <a:gd name="T69" fmla="*/ 91 h 184"/>
                <a:gd name="T70" fmla="*/ 73 w 162"/>
                <a:gd name="T71" fmla="*/ 91 h 184"/>
                <a:gd name="T72" fmla="*/ 75 w 162"/>
                <a:gd name="T73" fmla="*/ 91 h 184"/>
                <a:gd name="T74" fmla="*/ 75 w 162"/>
                <a:gd name="T75" fmla="*/ 91 h 184"/>
                <a:gd name="T76" fmla="*/ 157 w 162"/>
                <a:gd name="T77" fmla="*/ 152 h 184"/>
                <a:gd name="T78" fmla="*/ 157 w 162"/>
                <a:gd name="T79" fmla="*/ 152 h 184"/>
                <a:gd name="T80" fmla="*/ 149 w 162"/>
                <a:gd name="T81" fmla="*/ 126 h 184"/>
                <a:gd name="T82" fmla="*/ 141 w 162"/>
                <a:gd name="T83" fmla="*/ 99 h 184"/>
                <a:gd name="T84" fmla="*/ 141 w 162"/>
                <a:gd name="T85" fmla="*/ 99 h 184"/>
                <a:gd name="T86" fmla="*/ 134 w 162"/>
                <a:gd name="T87" fmla="*/ 91 h 184"/>
                <a:gd name="T88" fmla="*/ 124 w 162"/>
                <a:gd name="T89" fmla="*/ 81 h 184"/>
                <a:gd name="T90" fmla="*/ 113 w 162"/>
                <a:gd name="T91" fmla="*/ 71 h 184"/>
                <a:gd name="T92" fmla="*/ 99 w 162"/>
                <a:gd name="T93" fmla="*/ 61 h 184"/>
                <a:gd name="T94" fmla="*/ 51 w 162"/>
                <a:gd name="T95" fmla="*/ 61 h 184"/>
                <a:gd name="T96" fmla="*/ 51 w 162"/>
                <a:gd name="T97" fmla="*/ 30 h 184"/>
                <a:gd name="T98" fmla="*/ 51 w 162"/>
                <a:gd name="T99" fmla="*/ 30 h 184"/>
                <a:gd name="T100" fmla="*/ 0 w 162"/>
                <a:gd name="T10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2" h="184">
                  <a:moveTo>
                    <a:pt x="0" y="0"/>
                  </a:moveTo>
                  <a:lnTo>
                    <a:pt x="0" y="0"/>
                  </a:lnTo>
                  <a:lnTo>
                    <a:pt x="0" y="8"/>
                  </a:lnTo>
                  <a:lnTo>
                    <a:pt x="0" y="8"/>
                  </a:lnTo>
                  <a:lnTo>
                    <a:pt x="2" y="31"/>
                  </a:lnTo>
                  <a:lnTo>
                    <a:pt x="3" y="46"/>
                  </a:lnTo>
                  <a:lnTo>
                    <a:pt x="8" y="61"/>
                  </a:lnTo>
                  <a:lnTo>
                    <a:pt x="13" y="76"/>
                  </a:lnTo>
                  <a:lnTo>
                    <a:pt x="22" y="93"/>
                  </a:lnTo>
                  <a:lnTo>
                    <a:pt x="33" y="106"/>
                  </a:lnTo>
                  <a:lnTo>
                    <a:pt x="40" y="112"/>
                  </a:lnTo>
                  <a:lnTo>
                    <a:pt x="46" y="119"/>
                  </a:lnTo>
                  <a:lnTo>
                    <a:pt x="46" y="119"/>
                  </a:lnTo>
                  <a:lnTo>
                    <a:pt x="75" y="137"/>
                  </a:lnTo>
                  <a:lnTo>
                    <a:pt x="104" y="154"/>
                  </a:lnTo>
                  <a:lnTo>
                    <a:pt x="132" y="169"/>
                  </a:lnTo>
                  <a:lnTo>
                    <a:pt x="162" y="184"/>
                  </a:lnTo>
                  <a:lnTo>
                    <a:pt x="162" y="184"/>
                  </a:lnTo>
                  <a:lnTo>
                    <a:pt x="161" y="164"/>
                  </a:lnTo>
                  <a:lnTo>
                    <a:pt x="161" y="164"/>
                  </a:lnTo>
                  <a:lnTo>
                    <a:pt x="159" y="162"/>
                  </a:lnTo>
                  <a:lnTo>
                    <a:pt x="159" y="162"/>
                  </a:lnTo>
                  <a:lnTo>
                    <a:pt x="157" y="160"/>
                  </a:lnTo>
                  <a:lnTo>
                    <a:pt x="157" y="160"/>
                  </a:lnTo>
                  <a:lnTo>
                    <a:pt x="151" y="155"/>
                  </a:lnTo>
                  <a:lnTo>
                    <a:pt x="151" y="155"/>
                  </a:lnTo>
                  <a:lnTo>
                    <a:pt x="131" y="141"/>
                  </a:lnTo>
                  <a:lnTo>
                    <a:pt x="131" y="141"/>
                  </a:lnTo>
                  <a:lnTo>
                    <a:pt x="71" y="96"/>
                  </a:lnTo>
                  <a:lnTo>
                    <a:pt x="71" y="96"/>
                  </a:lnTo>
                  <a:lnTo>
                    <a:pt x="71" y="96"/>
                  </a:lnTo>
                  <a:lnTo>
                    <a:pt x="70" y="94"/>
                  </a:lnTo>
                  <a:lnTo>
                    <a:pt x="71" y="93"/>
                  </a:lnTo>
                  <a:lnTo>
                    <a:pt x="71" y="93"/>
                  </a:lnTo>
                  <a:lnTo>
                    <a:pt x="73" y="91"/>
                  </a:lnTo>
                  <a:lnTo>
                    <a:pt x="73" y="91"/>
                  </a:lnTo>
                  <a:lnTo>
                    <a:pt x="75" y="91"/>
                  </a:lnTo>
                  <a:lnTo>
                    <a:pt x="75" y="91"/>
                  </a:lnTo>
                  <a:lnTo>
                    <a:pt x="157" y="152"/>
                  </a:lnTo>
                  <a:lnTo>
                    <a:pt x="157" y="152"/>
                  </a:lnTo>
                  <a:lnTo>
                    <a:pt x="149" y="126"/>
                  </a:lnTo>
                  <a:lnTo>
                    <a:pt x="141" y="99"/>
                  </a:lnTo>
                  <a:lnTo>
                    <a:pt x="141" y="99"/>
                  </a:lnTo>
                  <a:lnTo>
                    <a:pt x="134" y="91"/>
                  </a:lnTo>
                  <a:lnTo>
                    <a:pt x="124" y="81"/>
                  </a:lnTo>
                  <a:lnTo>
                    <a:pt x="113" y="71"/>
                  </a:lnTo>
                  <a:lnTo>
                    <a:pt x="99" y="61"/>
                  </a:lnTo>
                  <a:lnTo>
                    <a:pt x="51" y="61"/>
                  </a:lnTo>
                  <a:lnTo>
                    <a:pt x="51" y="30"/>
                  </a:lnTo>
                  <a:lnTo>
                    <a:pt x="51" y="30"/>
                  </a:lnTo>
                  <a:lnTo>
                    <a:pt x="0"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1" name="Freeform 141"/>
            <p:cNvSpPr>
              <a:spLocks/>
            </p:cNvSpPr>
            <p:nvPr/>
          </p:nvSpPr>
          <p:spPr bwMode="auto">
            <a:xfrm>
              <a:off x="1857" y="1533"/>
              <a:ext cx="162" cy="184"/>
            </a:xfrm>
            <a:custGeom>
              <a:avLst/>
              <a:gdLst>
                <a:gd name="T0" fmla="*/ 0 w 162"/>
                <a:gd name="T1" fmla="*/ 0 h 184"/>
                <a:gd name="T2" fmla="*/ 0 w 162"/>
                <a:gd name="T3" fmla="*/ 0 h 184"/>
                <a:gd name="T4" fmla="*/ 0 w 162"/>
                <a:gd name="T5" fmla="*/ 8 h 184"/>
                <a:gd name="T6" fmla="*/ 0 w 162"/>
                <a:gd name="T7" fmla="*/ 8 h 184"/>
                <a:gd name="T8" fmla="*/ 2 w 162"/>
                <a:gd name="T9" fmla="*/ 31 h 184"/>
                <a:gd name="T10" fmla="*/ 3 w 162"/>
                <a:gd name="T11" fmla="*/ 46 h 184"/>
                <a:gd name="T12" fmla="*/ 8 w 162"/>
                <a:gd name="T13" fmla="*/ 61 h 184"/>
                <a:gd name="T14" fmla="*/ 13 w 162"/>
                <a:gd name="T15" fmla="*/ 76 h 184"/>
                <a:gd name="T16" fmla="*/ 22 w 162"/>
                <a:gd name="T17" fmla="*/ 93 h 184"/>
                <a:gd name="T18" fmla="*/ 33 w 162"/>
                <a:gd name="T19" fmla="*/ 106 h 184"/>
                <a:gd name="T20" fmla="*/ 40 w 162"/>
                <a:gd name="T21" fmla="*/ 112 h 184"/>
                <a:gd name="T22" fmla="*/ 46 w 162"/>
                <a:gd name="T23" fmla="*/ 119 h 184"/>
                <a:gd name="T24" fmla="*/ 46 w 162"/>
                <a:gd name="T25" fmla="*/ 119 h 184"/>
                <a:gd name="T26" fmla="*/ 75 w 162"/>
                <a:gd name="T27" fmla="*/ 137 h 184"/>
                <a:gd name="T28" fmla="*/ 104 w 162"/>
                <a:gd name="T29" fmla="*/ 154 h 184"/>
                <a:gd name="T30" fmla="*/ 132 w 162"/>
                <a:gd name="T31" fmla="*/ 169 h 184"/>
                <a:gd name="T32" fmla="*/ 162 w 162"/>
                <a:gd name="T33" fmla="*/ 184 h 184"/>
                <a:gd name="T34" fmla="*/ 162 w 162"/>
                <a:gd name="T35" fmla="*/ 184 h 184"/>
                <a:gd name="T36" fmla="*/ 161 w 162"/>
                <a:gd name="T37" fmla="*/ 164 h 184"/>
                <a:gd name="T38" fmla="*/ 161 w 162"/>
                <a:gd name="T39" fmla="*/ 164 h 184"/>
                <a:gd name="T40" fmla="*/ 159 w 162"/>
                <a:gd name="T41" fmla="*/ 162 h 184"/>
                <a:gd name="T42" fmla="*/ 159 w 162"/>
                <a:gd name="T43" fmla="*/ 162 h 184"/>
                <a:gd name="T44" fmla="*/ 157 w 162"/>
                <a:gd name="T45" fmla="*/ 160 h 184"/>
                <a:gd name="T46" fmla="*/ 157 w 162"/>
                <a:gd name="T47" fmla="*/ 160 h 184"/>
                <a:gd name="T48" fmla="*/ 151 w 162"/>
                <a:gd name="T49" fmla="*/ 155 h 184"/>
                <a:gd name="T50" fmla="*/ 151 w 162"/>
                <a:gd name="T51" fmla="*/ 155 h 184"/>
                <a:gd name="T52" fmla="*/ 131 w 162"/>
                <a:gd name="T53" fmla="*/ 141 h 184"/>
                <a:gd name="T54" fmla="*/ 131 w 162"/>
                <a:gd name="T55" fmla="*/ 141 h 184"/>
                <a:gd name="T56" fmla="*/ 71 w 162"/>
                <a:gd name="T57" fmla="*/ 96 h 184"/>
                <a:gd name="T58" fmla="*/ 71 w 162"/>
                <a:gd name="T59" fmla="*/ 96 h 184"/>
                <a:gd name="T60" fmla="*/ 71 w 162"/>
                <a:gd name="T61" fmla="*/ 96 h 184"/>
                <a:gd name="T62" fmla="*/ 70 w 162"/>
                <a:gd name="T63" fmla="*/ 94 h 184"/>
                <a:gd name="T64" fmla="*/ 71 w 162"/>
                <a:gd name="T65" fmla="*/ 93 h 184"/>
                <a:gd name="T66" fmla="*/ 71 w 162"/>
                <a:gd name="T67" fmla="*/ 93 h 184"/>
                <a:gd name="T68" fmla="*/ 73 w 162"/>
                <a:gd name="T69" fmla="*/ 91 h 184"/>
                <a:gd name="T70" fmla="*/ 73 w 162"/>
                <a:gd name="T71" fmla="*/ 91 h 184"/>
                <a:gd name="T72" fmla="*/ 75 w 162"/>
                <a:gd name="T73" fmla="*/ 91 h 184"/>
                <a:gd name="T74" fmla="*/ 75 w 162"/>
                <a:gd name="T75" fmla="*/ 91 h 184"/>
                <a:gd name="T76" fmla="*/ 157 w 162"/>
                <a:gd name="T77" fmla="*/ 152 h 184"/>
                <a:gd name="T78" fmla="*/ 157 w 162"/>
                <a:gd name="T79" fmla="*/ 152 h 184"/>
                <a:gd name="T80" fmla="*/ 149 w 162"/>
                <a:gd name="T81" fmla="*/ 126 h 184"/>
                <a:gd name="T82" fmla="*/ 141 w 162"/>
                <a:gd name="T83" fmla="*/ 99 h 184"/>
                <a:gd name="T84" fmla="*/ 141 w 162"/>
                <a:gd name="T85" fmla="*/ 99 h 184"/>
                <a:gd name="T86" fmla="*/ 134 w 162"/>
                <a:gd name="T87" fmla="*/ 91 h 184"/>
                <a:gd name="T88" fmla="*/ 124 w 162"/>
                <a:gd name="T89" fmla="*/ 81 h 184"/>
                <a:gd name="T90" fmla="*/ 113 w 162"/>
                <a:gd name="T91" fmla="*/ 71 h 184"/>
                <a:gd name="T92" fmla="*/ 99 w 162"/>
                <a:gd name="T93" fmla="*/ 61 h 184"/>
                <a:gd name="T94" fmla="*/ 51 w 162"/>
                <a:gd name="T95" fmla="*/ 61 h 184"/>
                <a:gd name="T96" fmla="*/ 51 w 162"/>
                <a:gd name="T97" fmla="*/ 30 h 184"/>
                <a:gd name="T98" fmla="*/ 51 w 162"/>
                <a:gd name="T99" fmla="*/ 30 h 184"/>
                <a:gd name="T100" fmla="*/ 0 w 162"/>
                <a:gd name="T10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2" h="184">
                  <a:moveTo>
                    <a:pt x="0" y="0"/>
                  </a:moveTo>
                  <a:lnTo>
                    <a:pt x="0" y="0"/>
                  </a:lnTo>
                  <a:lnTo>
                    <a:pt x="0" y="8"/>
                  </a:lnTo>
                  <a:lnTo>
                    <a:pt x="0" y="8"/>
                  </a:lnTo>
                  <a:lnTo>
                    <a:pt x="2" y="31"/>
                  </a:lnTo>
                  <a:lnTo>
                    <a:pt x="3" y="46"/>
                  </a:lnTo>
                  <a:lnTo>
                    <a:pt x="8" y="61"/>
                  </a:lnTo>
                  <a:lnTo>
                    <a:pt x="13" y="76"/>
                  </a:lnTo>
                  <a:lnTo>
                    <a:pt x="22" y="93"/>
                  </a:lnTo>
                  <a:lnTo>
                    <a:pt x="33" y="106"/>
                  </a:lnTo>
                  <a:lnTo>
                    <a:pt x="40" y="112"/>
                  </a:lnTo>
                  <a:lnTo>
                    <a:pt x="46" y="119"/>
                  </a:lnTo>
                  <a:lnTo>
                    <a:pt x="46" y="119"/>
                  </a:lnTo>
                  <a:lnTo>
                    <a:pt x="75" y="137"/>
                  </a:lnTo>
                  <a:lnTo>
                    <a:pt x="104" y="154"/>
                  </a:lnTo>
                  <a:lnTo>
                    <a:pt x="132" y="169"/>
                  </a:lnTo>
                  <a:lnTo>
                    <a:pt x="162" y="184"/>
                  </a:lnTo>
                  <a:lnTo>
                    <a:pt x="162" y="184"/>
                  </a:lnTo>
                  <a:lnTo>
                    <a:pt x="161" y="164"/>
                  </a:lnTo>
                  <a:lnTo>
                    <a:pt x="161" y="164"/>
                  </a:lnTo>
                  <a:lnTo>
                    <a:pt x="159" y="162"/>
                  </a:lnTo>
                  <a:lnTo>
                    <a:pt x="159" y="162"/>
                  </a:lnTo>
                  <a:lnTo>
                    <a:pt x="157" y="160"/>
                  </a:lnTo>
                  <a:lnTo>
                    <a:pt x="157" y="160"/>
                  </a:lnTo>
                  <a:lnTo>
                    <a:pt x="151" y="155"/>
                  </a:lnTo>
                  <a:lnTo>
                    <a:pt x="151" y="155"/>
                  </a:lnTo>
                  <a:lnTo>
                    <a:pt x="131" y="141"/>
                  </a:lnTo>
                  <a:lnTo>
                    <a:pt x="131" y="141"/>
                  </a:lnTo>
                  <a:lnTo>
                    <a:pt x="71" y="96"/>
                  </a:lnTo>
                  <a:lnTo>
                    <a:pt x="71" y="96"/>
                  </a:lnTo>
                  <a:lnTo>
                    <a:pt x="71" y="96"/>
                  </a:lnTo>
                  <a:lnTo>
                    <a:pt x="70" y="94"/>
                  </a:lnTo>
                  <a:lnTo>
                    <a:pt x="71" y="93"/>
                  </a:lnTo>
                  <a:lnTo>
                    <a:pt x="71" y="93"/>
                  </a:lnTo>
                  <a:lnTo>
                    <a:pt x="73" y="91"/>
                  </a:lnTo>
                  <a:lnTo>
                    <a:pt x="73" y="91"/>
                  </a:lnTo>
                  <a:lnTo>
                    <a:pt x="75" y="91"/>
                  </a:lnTo>
                  <a:lnTo>
                    <a:pt x="75" y="91"/>
                  </a:lnTo>
                  <a:lnTo>
                    <a:pt x="157" y="152"/>
                  </a:lnTo>
                  <a:lnTo>
                    <a:pt x="157" y="152"/>
                  </a:lnTo>
                  <a:lnTo>
                    <a:pt x="149" y="126"/>
                  </a:lnTo>
                  <a:lnTo>
                    <a:pt x="141" y="99"/>
                  </a:lnTo>
                  <a:lnTo>
                    <a:pt x="141" y="99"/>
                  </a:lnTo>
                  <a:lnTo>
                    <a:pt x="134" y="91"/>
                  </a:lnTo>
                  <a:lnTo>
                    <a:pt x="124" y="81"/>
                  </a:lnTo>
                  <a:lnTo>
                    <a:pt x="113" y="71"/>
                  </a:lnTo>
                  <a:lnTo>
                    <a:pt x="99" y="61"/>
                  </a:lnTo>
                  <a:lnTo>
                    <a:pt x="51" y="61"/>
                  </a:lnTo>
                  <a:lnTo>
                    <a:pt x="51" y="30"/>
                  </a:lnTo>
                  <a:lnTo>
                    <a:pt x="51" y="3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2" name="Freeform 142"/>
            <p:cNvSpPr>
              <a:spLocks noEditPoints="1"/>
            </p:cNvSpPr>
            <p:nvPr/>
          </p:nvSpPr>
          <p:spPr bwMode="auto">
            <a:xfrm>
              <a:off x="1998" y="1632"/>
              <a:ext cx="28" cy="86"/>
            </a:xfrm>
            <a:custGeom>
              <a:avLst/>
              <a:gdLst>
                <a:gd name="T0" fmla="*/ 23 w 28"/>
                <a:gd name="T1" fmla="*/ 60 h 86"/>
                <a:gd name="T2" fmla="*/ 23 w 28"/>
                <a:gd name="T3" fmla="*/ 60 h 86"/>
                <a:gd name="T4" fmla="*/ 21 w 28"/>
                <a:gd name="T5" fmla="*/ 61 h 86"/>
                <a:gd name="T6" fmla="*/ 21 w 28"/>
                <a:gd name="T7" fmla="*/ 61 h 86"/>
                <a:gd name="T8" fmla="*/ 20 w 28"/>
                <a:gd name="T9" fmla="*/ 63 h 86"/>
                <a:gd name="T10" fmla="*/ 20 w 28"/>
                <a:gd name="T11" fmla="*/ 63 h 86"/>
                <a:gd name="T12" fmla="*/ 18 w 28"/>
                <a:gd name="T13" fmla="*/ 63 h 86"/>
                <a:gd name="T14" fmla="*/ 18 w 28"/>
                <a:gd name="T15" fmla="*/ 63 h 86"/>
                <a:gd name="T16" fmla="*/ 20 w 28"/>
                <a:gd name="T17" fmla="*/ 65 h 86"/>
                <a:gd name="T18" fmla="*/ 20 w 28"/>
                <a:gd name="T19" fmla="*/ 65 h 86"/>
                <a:gd name="T20" fmla="*/ 21 w 28"/>
                <a:gd name="T21" fmla="*/ 85 h 86"/>
                <a:gd name="T22" fmla="*/ 21 w 28"/>
                <a:gd name="T23" fmla="*/ 85 h 86"/>
                <a:gd name="T24" fmla="*/ 28 w 28"/>
                <a:gd name="T25" fmla="*/ 86 h 86"/>
                <a:gd name="T26" fmla="*/ 23 w 28"/>
                <a:gd name="T27" fmla="*/ 60 h 86"/>
                <a:gd name="T28" fmla="*/ 0 w 28"/>
                <a:gd name="T29" fmla="*/ 0 h 86"/>
                <a:gd name="T30" fmla="*/ 0 w 28"/>
                <a:gd name="T31" fmla="*/ 0 h 86"/>
                <a:gd name="T32" fmla="*/ 0 w 28"/>
                <a:gd name="T33" fmla="*/ 0 h 86"/>
                <a:gd name="T34" fmla="*/ 8 w 28"/>
                <a:gd name="T35" fmla="*/ 27 h 86"/>
                <a:gd name="T36" fmla="*/ 16 w 28"/>
                <a:gd name="T37" fmla="*/ 53 h 86"/>
                <a:gd name="T38" fmla="*/ 16 w 28"/>
                <a:gd name="T39" fmla="*/ 53 h 86"/>
                <a:gd name="T40" fmla="*/ 21 w 28"/>
                <a:gd name="T41" fmla="*/ 56 h 86"/>
                <a:gd name="T42" fmla="*/ 21 w 28"/>
                <a:gd name="T43" fmla="*/ 56 h 86"/>
                <a:gd name="T44" fmla="*/ 21 w 28"/>
                <a:gd name="T45" fmla="*/ 56 h 86"/>
                <a:gd name="T46" fmla="*/ 15 w 28"/>
                <a:gd name="T47" fmla="*/ 27 h 86"/>
                <a:gd name="T48" fmla="*/ 15 w 28"/>
                <a:gd name="T49" fmla="*/ 27 h 86"/>
                <a:gd name="T50" fmla="*/ 13 w 28"/>
                <a:gd name="T51" fmla="*/ 20 h 86"/>
                <a:gd name="T52" fmla="*/ 8 w 28"/>
                <a:gd name="T53" fmla="*/ 12 h 86"/>
                <a:gd name="T54" fmla="*/ 0 w 28"/>
                <a:gd name="T5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86">
                  <a:moveTo>
                    <a:pt x="23" y="60"/>
                  </a:moveTo>
                  <a:lnTo>
                    <a:pt x="23" y="60"/>
                  </a:lnTo>
                  <a:lnTo>
                    <a:pt x="21" y="61"/>
                  </a:lnTo>
                  <a:lnTo>
                    <a:pt x="21" y="61"/>
                  </a:lnTo>
                  <a:lnTo>
                    <a:pt x="20" y="63"/>
                  </a:lnTo>
                  <a:lnTo>
                    <a:pt x="20" y="63"/>
                  </a:lnTo>
                  <a:lnTo>
                    <a:pt x="18" y="63"/>
                  </a:lnTo>
                  <a:lnTo>
                    <a:pt x="18" y="63"/>
                  </a:lnTo>
                  <a:lnTo>
                    <a:pt x="20" y="65"/>
                  </a:lnTo>
                  <a:lnTo>
                    <a:pt x="20" y="65"/>
                  </a:lnTo>
                  <a:lnTo>
                    <a:pt x="21" y="85"/>
                  </a:lnTo>
                  <a:lnTo>
                    <a:pt x="21" y="85"/>
                  </a:lnTo>
                  <a:lnTo>
                    <a:pt x="28" y="86"/>
                  </a:lnTo>
                  <a:lnTo>
                    <a:pt x="23" y="60"/>
                  </a:lnTo>
                  <a:close/>
                  <a:moveTo>
                    <a:pt x="0" y="0"/>
                  </a:moveTo>
                  <a:lnTo>
                    <a:pt x="0" y="0"/>
                  </a:lnTo>
                  <a:lnTo>
                    <a:pt x="0" y="0"/>
                  </a:lnTo>
                  <a:lnTo>
                    <a:pt x="8" y="27"/>
                  </a:lnTo>
                  <a:lnTo>
                    <a:pt x="16" y="53"/>
                  </a:lnTo>
                  <a:lnTo>
                    <a:pt x="16" y="53"/>
                  </a:lnTo>
                  <a:lnTo>
                    <a:pt x="21" y="56"/>
                  </a:lnTo>
                  <a:lnTo>
                    <a:pt x="21" y="56"/>
                  </a:lnTo>
                  <a:lnTo>
                    <a:pt x="21" y="56"/>
                  </a:lnTo>
                  <a:lnTo>
                    <a:pt x="15" y="27"/>
                  </a:lnTo>
                  <a:lnTo>
                    <a:pt x="15" y="27"/>
                  </a:lnTo>
                  <a:lnTo>
                    <a:pt x="13" y="20"/>
                  </a:lnTo>
                  <a:lnTo>
                    <a:pt x="8" y="12"/>
                  </a:lnTo>
                  <a:lnTo>
                    <a:pt x="0"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3" name="Freeform 143"/>
            <p:cNvSpPr>
              <a:spLocks/>
            </p:cNvSpPr>
            <p:nvPr/>
          </p:nvSpPr>
          <p:spPr bwMode="auto">
            <a:xfrm>
              <a:off x="2016" y="1692"/>
              <a:ext cx="10" cy="26"/>
            </a:xfrm>
            <a:custGeom>
              <a:avLst/>
              <a:gdLst>
                <a:gd name="T0" fmla="*/ 5 w 10"/>
                <a:gd name="T1" fmla="*/ 0 h 26"/>
                <a:gd name="T2" fmla="*/ 5 w 10"/>
                <a:gd name="T3" fmla="*/ 0 h 26"/>
                <a:gd name="T4" fmla="*/ 3 w 10"/>
                <a:gd name="T5" fmla="*/ 1 h 26"/>
                <a:gd name="T6" fmla="*/ 3 w 10"/>
                <a:gd name="T7" fmla="*/ 1 h 26"/>
                <a:gd name="T8" fmla="*/ 2 w 10"/>
                <a:gd name="T9" fmla="*/ 3 h 26"/>
                <a:gd name="T10" fmla="*/ 2 w 10"/>
                <a:gd name="T11" fmla="*/ 3 h 26"/>
                <a:gd name="T12" fmla="*/ 0 w 10"/>
                <a:gd name="T13" fmla="*/ 3 h 26"/>
                <a:gd name="T14" fmla="*/ 0 w 10"/>
                <a:gd name="T15" fmla="*/ 3 h 26"/>
                <a:gd name="T16" fmla="*/ 2 w 10"/>
                <a:gd name="T17" fmla="*/ 5 h 26"/>
                <a:gd name="T18" fmla="*/ 2 w 10"/>
                <a:gd name="T19" fmla="*/ 5 h 26"/>
                <a:gd name="T20" fmla="*/ 3 w 10"/>
                <a:gd name="T21" fmla="*/ 25 h 26"/>
                <a:gd name="T22" fmla="*/ 3 w 10"/>
                <a:gd name="T23" fmla="*/ 25 h 26"/>
                <a:gd name="T24" fmla="*/ 10 w 10"/>
                <a:gd name="T25" fmla="*/ 26 h 26"/>
                <a:gd name="T26" fmla="*/ 5 w 10"/>
                <a:gd name="T2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26">
                  <a:moveTo>
                    <a:pt x="5" y="0"/>
                  </a:moveTo>
                  <a:lnTo>
                    <a:pt x="5" y="0"/>
                  </a:lnTo>
                  <a:lnTo>
                    <a:pt x="3" y="1"/>
                  </a:lnTo>
                  <a:lnTo>
                    <a:pt x="3" y="1"/>
                  </a:lnTo>
                  <a:lnTo>
                    <a:pt x="2" y="3"/>
                  </a:lnTo>
                  <a:lnTo>
                    <a:pt x="2" y="3"/>
                  </a:lnTo>
                  <a:lnTo>
                    <a:pt x="0" y="3"/>
                  </a:lnTo>
                  <a:lnTo>
                    <a:pt x="0" y="3"/>
                  </a:lnTo>
                  <a:lnTo>
                    <a:pt x="2" y="5"/>
                  </a:lnTo>
                  <a:lnTo>
                    <a:pt x="2" y="5"/>
                  </a:lnTo>
                  <a:lnTo>
                    <a:pt x="3" y="25"/>
                  </a:lnTo>
                  <a:lnTo>
                    <a:pt x="3" y="25"/>
                  </a:lnTo>
                  <a:lnTo>
                    <a:pt x="10" y="26"/>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4" name="Freeform 144"/>
            <p:cNvSpPr>
              <a:spLocks/>
            </p:cNvSpPr>
            <p:nvPr/>
          </p:nvSpPr>
          <p:spPr bwMode="auto">
            <a:xfrm>
              <a:off x="1998" y="1632"/>
              <a:ext cx="21" cy="56"/>
            </a:xfrm>
            <a:custGeom>
              <a:avLst/>
              <a:gdLst>
                <a:gd name="T0" fmla="*/ 0 w 21"/>
                <a:gd name="T1" fmla="*/ 0 h 56"/>
                <a:gd name="T2" fmla="*/ 0 w 21"/>
                <a:gd name="T3" fmla="*/ 0 h 56"/>
                <a:gd name="T4" fmla="*/ 0 w 21"/>
                <a:gd name="T5" fmla="*/ 0 h 56"/>
                <a:gd name="T6" fmla="*/ 8 w 21"/>
                <a:gd name="T7" fmla="*/ 27 h 56"/>
                <a:gd name="T8" fmla="*/ 16 w 21"/>
                <a:gd name="T9" fmla="*/ 53 h 56"/>
                <a:gd name="T10" fmla="*/ 16 w 21"/>
                <a:gd name="T11" fmla="*/ 53 h 56"/>
                <a:gd name="T12" fmla="*/ 21 w 21"/>
                <a:gd name="T13" fmla="*/ 56 h 56"/>
                <a:gd name="T14" fmla="*/ 21 w 21"/>
                <a:gd name="T15" fmla="*/ 56 h 56"/>
                <a:gd name="T16" fmla="*/ 21 w 21"/>
                <a:gd name="T17" fmla="*/ 56 h 56"/>
                <a:gd name="T18" fmla="*/ 15 w 21"/>
                <a:gd name="T19" fmla="*/ 27 h 56"/>
                <a:gd name="T20" fmla="*/ 15 w 21"/>
                <a:gd name="T21" fmla="*/ 27 h 56"/>
                <a:gd name="T22" fmla="*/ 13 w 21"/>
                <a:gd name="T23" fmla="*/ 20 h 56"/>
                <a:gd name="T24" fmla="*/ 8 w 21"/>
                <a:gd name="T25" fmla="*/ 12 h 56"/>
                <a:gd name="T26" fmla="*/ 0 w 21"/>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0" y="0"/>
                  </a:moveTo>
                  <a:lnTo>
                    <a:pt x="0" y="0"/>
                  </a:lnTo>
                  <a:lnTo>
                    <a:pt x="0" y="0"/>
                  </a:lnTo>
                  <a:lnTo>
                    <a:pt x="8" y="27"/>
                  </a:lnTo>
                  <a:lnTo>
                    <a:pt x="16" y="53"/>
                  </a:lnTo>
                  <a:lnTo>
                    <a:pt x="16" y="53"/>
                  </a:lnTo>
                  <a:lnTo>
                    <a:pt x="21" y="56"/>
                  </a:lnTo>
                  <a:lnTo>
                    <a:pt x="21" y="56"/>
                  </a:lnTo>
                  <a:lnTo>
                    <a:pt x="21" y="56"/>
                  </a:lnTo>
                  <a:lnTo>
                    <a:pt x="15" y="27"/>
                  </a:lnTo>
                  <a:lnTo>
                    <a:pt x="15" y="27"/>
                  </a:lnTo>
                  <a:lnTo>
                    <a:pt x="13" y="20"/>
                  </a:lnTo>
                  <a:lnTo>
                    <a:pt x="8"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5" name="Freeform 145"/>
            <p:cNvSpPr>
              <a:spLocks/>
            </p:cNvSpPr>
            <p:nvPr/>
          </p:nvSpPr>
          <p:spPr bwMode="auto">
            <a:xfrm>
              <a:off x="1927" y="1624"/>
              <a:ext cx="94" cy="71"/>
            </a:xfrm>
            <a:custGeom>
              <a:avLst/>
              <a:gdLst>
                <a:gd name="T0" fmla="*/ 3 w 94"/>
                <a:gd name="T1" fmla="*/ 0 h 71"/>
                <a:gd name="T2" fmla="*/ 3 w 94"/>
                <a:gd name="T3" fmla="*/ 0 h 71"/>
                <a:gd name="T4" fmla="*/ 1 w 94"/>
                <a:gd name="T5" fmla="*/ 2 h 71"/>
                <a:gd name="T6" fmla="*/ 1 w 94"/>
                <a:gd name="T7" fmla="*/ 2 h 71"/>
                <a:gd name="T8" fmla="*/ 0 w 94"/>
                <a:gd name="T9" fmla="*/ 3 h 71"/>
                <a:gd name="T10" fmla="*/ 1 w 94"/>
                <a:gd name="T11" fmla="*/ 5 h 71"/>
                <a:gd name="T12" fmla="*/ 1 w 94"/>
                <a:gd name="T13" fmla="*/ 5 h 71"/>
                <a:gd name="T14" fmla="*/ 1 w 94"/>
                <a:gd name="T15" fmla="*/ 5 h 71"/>
                <a:gd name="T16" fmla="*/ 61 w 94"/>
                <a:gd name="T17" fmla="*/ 50 h 71"/>
                <a:gd name="T18" fmla="*/ 61 w 94"/>
                <a:gd name="T19" fmla="*/ 50 h 71"/>
                <a:gd name="T20" fmla="*/ 81 w 94"/>
                <a:gd name="T21" fmla="*/ 64 h 71"/>
                <a:gd name="T22" fmla="*/ 81 w 94"/>
                <a:gd name="T23" fmla="*/ 64 h 71"/>
                <a:gd name="T24" fmla="*/ 87 w 94"/>
                <a:gd name="T25" fmla="*/ 69 h 71"/>
                <a:gd name="T26" fmla="*/ 87 w 94"/>
                <a:gd name="T27" fmla="*/ 69 h 71"/>
                <a:gd name="T28" fmla="*/ 89 w 94"/>
                <a:gd name="T29" fmla="*/ 71 h 71"/>
                <a:gd name="T30" fmla="*/ 89 w 94"/>
                <a:gd name="T31" fmla="*/ 71 h 71"/>
                <a:gd name="T32" fmla="*/ 91 w 94"/>
                <a:gd name="T33" fmla="*/ 71 h 71"/>
                <a:gd name="T34" fmla="*/ 91 w 94"/>
                <a:gd name="T35" fmla="*/ 71 h 71"/>
                <a:gd name="T36" fmla="*/ 92 w 94"/>
                <a:gd name="T37" fmla="*/ 69 h 71"/>
                <a:gd name="T38" fmla="*/ 92 w 94"/>
                <a:gd name="T39" fmla="*/ 69 h 71"/>
                <a:gd name="T40" fmla="*/ 94 w 94"/>
                <a:gd name="T41" fmla="*/ 68 h 71"/>
                <a:gd name="T42" fmla="*/ 92 w 94"/>
                <a:gd name="T43" fmla="*/ 64 h 71"/>
                <a:gd name="T44" fmla="*/ 92 w 94"/>
                <a:gd name="T45" fmla="*/ 64 h 71"/>
                <a:gd name="T46" fmla="*/ 92 w 94"/>
                <a:gd name="T47" fmla="*/ 64 h 71"/>
                <a:gd name="T48" fmla="*/ 92 w 94"/>
                <a:gd name="T49" fmla="*/ 64 h 71"/>
                <a:gd name="T50" fmla="*/ 87 w 94"/>
                <a:gd name="T51" fmla="*/ 61 h 71"/>
                <a:gd name="T52" fmla="*/ 87 w 94"/>
                <a:gd name="T53" fmla="*/ 61 h 71"/>
                <a:gd name="T54" fmla="*/ 5 w 94"/>
                <a:gd name="T55" fmla="*/ 0 h 71"/>
                <a:gd name="T56" fmla="*/ 5 w 94"/>
                <a:gd name="T57" fmla="*/ 0 h 71"/>
                <a:gd name="T58" fmla="*/ 3 w 94"/>
                <a:gd name="T5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71">
                  <a:moveTo>
                    <a:pt x="3" y="0"/>
                  </a:moveTo>
                  <a:lnTo>
                    <a:pt x="3" y="0"/>
                  </a:lnTo>
                  <a:lnTo>
                    <a:pt x="1" y="2"/>
                  </a:lnTo>
                  <a:lnTo>
                    <a:pt x="1" y="2"/>
                  </a:lnTo>
                  <a:lnTo>
                    <a:pt x="0" y="3"/>
                  </a:lnTo>
                  <a:lnTo>
                    <a:pt x="1" y="5"/>
                  </a:lnTo>
                  <a:lnTo>
                    <a:pt x="1" y="5"/>
                  </a:lnTo>
                  <a:lnTo>
                    <a:pt x="1" y="5"/>
                  </a:lnTo>
                  <a:lnTo>
                    <a:pt x="61" y="50"/>
                  </a:lnTo>
                  <a:lnTo>
                    <a:pt x="61" y="50"/>
                  </a:lnTo>
                  <a:lnTo>
                    <a:pt x="81" y="64"/>
                  </a:lnTo>
                  <a:lnTo>
                    <a:pt x="81" y="64"/>
                  </a:lnTo>
                  <a:lnTo>
                    <a:pt x="87" y="69"/>
                  </a:lnTo>
                  <a:lnTo>
                    <a:pt x="87" y="69"/>
                  </a:lnTo>
                  <a:lnTo>
                    <a:pt x="89" y="71"/>
                  </a:lnTo>
                  <a:lnTo>
                    <a:pt x="89" y="71"/>
                  </a:lnTo>
                  <a:lnTo>
                    <a:pt x="91" y="71"/>
                  </a:lnTo>
                  <a:lnTo>
                    <a:pt x="91" y="71"/>
                  </a:lnTo>
                  <a:lnTo>
                    <a:pt x="92" y="69"/>
                  </a:lnTo>
                  <a:lnTo>
                    <a:pt x="92" y="69"/>
                  </a:lnTo>
                  <a:lnTo>
                    <a:pt x="94" y="68"/>
                  </a:lnTo>
                  <a:lnTo>
                    <a:pt x="92" y="64"/>
                  </a:lnTo>
                  <a:lnTo>
                    <a:pt x="92" y="64"/>
                  </a:lnTo>
                  <a:lnTo>
                    <a:pt x="92" y="64"/>
                  </a:lnTo>
                  <a:lnTo>
                    <a:pt x="92" y="64"/>
                  </a:lnTo>
                  <a:lnTo>
                    <a:pt x="87" y="61"/>
                  </a:lnTo>
                  <a:lnTo>
                    <a:pt x="87" y="61"/>
                  </a:lnTo>
                  <a:lnTo>
                    <a:pt x="5" y="0"/>
                  </a:lnTo>
                  <a:lnTo>
                    <a:pt x="5" y="0"/>
                  </a:lnTo>
                  <a:lnTo>
                    <a:pt x="3"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6" name="Freeform 146"/>
            <p:cNvSpPr>
              <a:spLocks/>
            </p:cNvSpPr>
            <p:nvPr/>
          </p:nvSpPr>
          <p:spPr bwMode="auto">
            <a:xfrm>
              <a:off x="1927" y="1624"/>
              <a:ext cx="94" cy="71"/>
            </a:xfrm>
            <a:custGeom>
              <a:avLst/>
              <a:gdLst>
                <a:gd name="T0" fmla="*/ 3 w 94"/>
                <a:gd name="T1" fmla="*/ 0 h 71"/>
                <a:gd name="T2" fmla="*/ 3 w 94"/>
                <a:gd name="T3" fmla="*/ 0 h 71"/>
                <a:gd name="T4" fmla="*/ 1 w 94"/>
                <a:gd name="T5" fmla="*/ 2 h 71"/>
                <a:gd name="T6" fmla="*/ 1 w 94"/>
                <a:gd name="T7" fmla="*/ 2 h 71"/>
                <a:gd name="T8" fmla="*/ 0 w 94"/>
                <a:gd name="T9" fmla="*/ 3 h 71"/>
                <a:gd name="T10" fmla="*/ 1 w 94"/>
                <a:gd name="T11" fmla="*/ 5 h 71"/>
                <a:gd name="T12" fmla="*/ 1 w 94"/>
                <a:gd name="T13" fmla="*/ 5 h 71"/>
                <a:gd name="T14" fmla="*/ 1 w 94"/>
                <a:gd name="T15" fmla="*/ 5 h 71"/>
                <a:gd name="T16" fmla="*/ 61 w 94"/>
                <a:gd name="T17" fmla="*/ 50 h 71"/>
                <a:gd name="T18" fmla="*/ 61 w 94"/>
                <a:gd name="T19" fmla="*/ 50 h 71"/>
                <a:gd name="T20" fmla="*/ 81 w 94"/>
                <a:gd name="T21" fmla="*/ 64 h 71"/>
                <a:gd name="T22" fmla="*/ 81 w 94"/>
                <a:gd name="T23" fmla="*/ 64 h 71"/>
                <a:gd name="T24" fmla="*/ 87 w 94"/>
                <a:gd name="T25" fmla="*/ 69 h 71"/>
                <a:gd name="T26" fmla="*/ 87 w 94"/>
                <a:gd name="T27" fmla="*/ 69 h 71"/>
                <a:gd name="T28" fmla="*/ 89 w 94"/>
                <a:gd name="T29" fmla="*/ 71 h 71"/>
                <a:gd name="T30" fmla="*/ 89 w 94"/>
                <a:gd name="T31" fmla="*/ 71 h 71"/>
                <a:gd name="T32" fmla="*/ 91 w 94"/>
                <a:gd name="T33" fmla="*/ 71 h 71"/>
                <a:gd name="T34" fmla="*/ 91 w 94"/>
                <a:gd name="T35" fmla="*/ 71 h 71"/>
                <a:gd name="T36" fmla="*/ 92 w 94"/>
                <a:gd name="T37" fmla="*/ 69 h 71"/>
                <a:gd name="T38" fmla="*/ 92 w 94"/>
                <a:gd name="T39" fmla="*/ 69 h 71"/>
                <a:gd name="T40" fmla="*/ 94 w 94"/>
                <a:gd name="T41" fmla="*/ 68 h 71"/>
                <a:gd name="T42" fmla="*/ 92 w 94"/>
                <a:gd name="T43" fmla="*/ 64 h 71"/>
                <a:gd name="T44" fmla="*/ 92 w 94"/>
                <a:gd name="T45" fmla="*/ 64 h 71"/>
                <a:gd name="T46" fmla="*/ 92 w 94"/>
                <a:gd name="T47" fmla="*/ 64 h 71"/>
                <a:gd name="T48" fmla="*/ 92 w 94"/>
                <a:gd name="T49" fmla="*/ 64 h 71"/>
                <a:gd name="T50" fmla="*/ 87 w 94"/>
                <a:gd name="T51" fmla="*/ 61 h 71"/>
                <a:gd name="T52" fmla="*/ 87 w 94"/>
                <a:gd name="T53" fmla="*/ 61 h 71"/>
                <a:gd name="T54" fmla="*/ 5 w 94"/>
                <a:gd name="T55" fmla="*/ 0 h 71"/>
                <a:gd name="T56" fmla="*/ 5 w 94"/>
                <a:gd name="T57" fmla="*/ 0 h 71"/>
                <a:gd name="T58" fmla="*/ 3 w 94"/>
                <a:gd name="T5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71">
                  <a:moveTo>
                    <a:pt x="3" y="0"/>
                  </a:moveTo>
                  <a:lnTo>
                    <a:pt x="3" y="0"/>
                  </a:lnTo>
                  <a:lnTo>
                    <a:pt x="1" y="2"/>
                  </a:lnTo>
                  <a:lnTo>
                    <a:pt x="1" y="2"/>
                  </a:lnTo>
                  <a:lnTo>
                    <a:pt x="0" y="3"/>
                  </a:lnTo>
                  <a:lnTo>
                    <a:pt x="1" y="5"/>
                  </a:lnTo>
                  <a:lnTo>
                    <a:pt x="1" y="5"/>
                  </a:lnTo>
                  <a:lnTo>
                    <a:pt x="1" y="5"/>
                  </a:lnTo>
                  <a:lnTo>
                    <a:pt x="61" y="50"/>
                  </a:lnTo>
                  <a:lnTo>
                    <a:pt x="61" y="50"/>
                  </a:lnTo>
                  <a:lnTo>
                    <a:pt x="81" y="64"/>
                  </a:lnTo>
                  <a:lnTo>
                    <a:pt x="81" y="64"/>
                  </a:lnTo>
                  <a:lnTo>
                    <a:pt x="87" y="69"/>
                  </a:lnTo>
                  <a:lnTo>
                    <a:pt x="87" y="69"/>
                  </a:lnTo>
                  <a:lnTo>
                    <a:pt x="89" y="71"/>
                  </a:lnTo>
                  <a:lnTo>
                    <a:pt x="89" y="71"/>
                  </a:lnTo>
                  <a:lnTo>
                    <a:pt x="91" y="71"/>
                  </a:lnTo>
                  <a:lnTo>
                    <a:pt x="91" y="71"/>
                  </a:lnTo>
                  <a:lnTo>
                    <a:pt x="92" y="69"/>
                  </a:lnTo>
                  <a:lnTo>
                    <a:pt x="92" y="69"/>
                  </a:lnTo>
                  <a:lnTo>
                    <a:pt x="94" y="68"/>
                  </a:lnTo>
                  <a:lnTo>
                    <a:pt x="92" y="64"/>
                  </a:lnTo>
                  <a:lnTo>
                    <a:pt x="92" y="64"/>
                  </a:lnTo>
                  <a:lnTo>
                    <a:pt x="92" y="64"/>
                  </a:lnTo>
                  <a:lnTo>
                    <a:pt x="92" y="64"/>
                  </a:lnTo>
                  <a:lnTo>
                    <a:pt x="87" y="61"/>
                  </a:lnTo>
                  <a:lnTo>
                    <a:pt x="87" y="61"/>
                  </a:lnTo>
                  <a:lnTo>
                    <a:pt x="5" y="0"/>
                  </a:lnTo>
                  <a:lnTo>
                    <a:pt x="5"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7" name="Freeform 147"/>
            <p:cNvSpPr>
              <a:spLocks/>
            </p:cNvSpPr>
            <p:nvPr/>
          </p:nvSpPr>
          <p:spPr bwMode="auto">
            <a:xfrm>
              <a:off x="1865" y="1776"/>
              <a:ext cx="131" cy="215"/>
            </a:xfrm>
            <a:custGeom>
              <a:avLst/>
              <a:gdLst>
                <a:gd name="T0" fmla="*/ 7 w 131"/>
                <a:gd name="T1" fmla="*/ 0 h 215"/>
                <a:gd name="T2" fmla="*/ 7 w 131"/>
                <a:gd name="T3" fmla="*/ 0 h 215"/>
                <a:gd name="T4" fmla="*/ 4 w 131"/>
                <a:gd name="T5" fmla="*/ 13 h 215"/>
                <a:gd name="T6" fmla="*/ 2 w 131"/>
                <a:gd name="T7" fmla="*/ 28 h 215"/>
                <a:gd name="T8" fmla="*/ 0 w 131"/>
                <a:gd name="T9" fmla="*/ 48 h 215"/>
                <a:gd name="T10" fmla="*/ 0 w 131"/>
                <a:gd name="T11" fmla="*/ 48 h 215"/>
                <a:gd name="T12" fmla="*/ 2 w 131"/>
                <a:gd name="T13" fmla="*/ 68 h 215"/>
                <a:gd name="T14" fmla="*/ 5 w 131"/>
                <a:gd name="T15" fmla="*/ 88 h 215"/>
                <a:gd name="T16" fmla="*/ 10 w 131"/>
                <a:gd name="T17" fmla="*/ 98 h 215"/>
                <a:gd name="T18" fmla="*/ 14 w 131"/>
                <a:gd name="T19" fmla="*/ 108 h 215"/>
                <a:gd name="T20" fmla="*/ 20 w 131"/>
                <a:gd name="T21" fmla="*/ 118 h 215"/>
                <a:gd name="T22" fmla="*/ 27 w 131"/>
                <a:gd name="T23" fmla="*/ 126 h 215"/>
                <a:gd name="T24" fmla="*/ 27 w 131"/>
                <a:gd name="T25" fmla="*/ 126 h 215"/>
                <a:gd name="T26" fmla="*/ 52 w 131"/>
                <a:gd name="T27" fmla="*/ 149 h 215"/>
                <a:gd name="T28" fmla="*/ 77 w 131"/>
                <a:gd name="T29" fmla="*/ 172 h 215"/>
                <a:gd name="T30" fmla="*/ 103 w 131"/>
                <a:gd name="T31" fmla="*/ 194 h 215"/>
                <a:gd name="T32" fmla="*/ 129 w 131"/>
                <a:gd name="T33" fmla="*/ 215 h 215"/>
                <a:gd name="T34" fmla="*/ 129 w 131"/>
                <a:gd name="T35" fmla="*/ 215 h 215"/>
                <a:gd name="T36" fmla="*/ 129 w 131"/>
                <a:gd name="T37" fmla="*/ 207 h 215"/>
                <a:gd name="T38" fmla="*/ 129 w 131"/>
                <a:gd name="T39" fmla="*/ 207 h 215"/>
                <a:gd name="T40" fmla="*/ 128 w 131"/>
                <a:gd name="T41" fmla="*/ 205 h 215"/>
                <a:gd name="T42" fmla="*/ 128 w 131"/>
                <a:gd name="T43" fmla="*/ 205 h 215"/>
                <a:gd name="T44" fmla="*/ 108 w 131"/>
                <a:gd name="T45" fmla="*/ 172 h 215"/>
                <a:gd name="T46" fmla="*/ 86 w 131"/>
                <a:gd name="T47" fmla="*/ 141 h 215"/>
                <a:gd name="T48" fmla="*/ 63 w 131"/>
                <a:gd name="T49" fmla="*/ 111 h 215"/>
                <a:gd name="T50" fmla="*/ 37 w 131"/>
                <a:gd name="T51" fmla="*/ 84 h 215"/>
                <a:gd name="T52" fmla="*/ 37 w 131"/>
                <a:gd name="T53" fmla="*/ 84 h 215"/>
                <a:gd name="T54" fmla="*/ 37 w 131"/>
                <a:gd name="T55" fmla="*/ 84 h 215"/>
                <a:gd name="T56" fmla="*/ 35 w 131"/>
                <a:gd name="T57" fmla="*/ 81 h 215"/>
                <a:gd name="T58" fmla="*/ 37 w 131"/>
                <a:gd name="T59" fmla="*/ 80 h 215"/>
                <a:gd name="T60" fmla="*/ 37 w 131"/>
                <a:gd name="T61" fmla="*/ 80 h 215"/>
                <a:gd name="T62" fmla="*/ 38 w 131"/>
                <a:gd name="T63" fmla="*/ 78 h 215"/>
                <a:gd name="T64" fmla="*/ 38 w 131"/>
                <a:gd name="T65" fmla="*/ 78 h 215"/>
                <a:gd name="T66" fmla="*/ 42 w 131"/>
                <a:gd name="T67" fmla="*/ 80 h 215"/>
                <a:gd name="T68" fmla="*/ 42 w 131"/>
                <a:gd name="T69" fmla="*/ 80 h 215"/>
                <a:gd name="T70" fmla="*/ 67 w 131"/>
                <a:gd name="T71" fmla="*/ 106 h 215"/>
                <a:gd name="T72" fmla="*/ 90 w 131"/>
                <a:gd name="T73" fmla="*/ 134 h 215"/>
                <a:gd name="T74" fmla="*/ 110 w 131"/>
                <a:gd name="T75" fmla="*/ 162 h 215"/>
                <a:gd name="T76" fmla="*/ 129 w 131"/>
                <a:gd name="T77" fmla="*/ 194 h 215"/>
                <a:gd name="T78" fmla="*/ 129 w 131"/>
                <a:gd name="T79" fmla="*/ 194 h 215"/>
                <a:gd name="T80" fmla="*/ 129 w 131"/>
                <a:gd name="T81" fmla="*/ 192 h 215"/>
                <a:gd name="T82" fmla="*/ 129 w 131"/>
                <a:gd name="T83" fmla="*/ 192 h 215"/>
                <a:gd name="T84" fmla="*/ 129 w 131"/>
                <a:gd name="T85" fmla="*/ 169 h 215"/>
                <a:gd name="T86" fmla="*/ 131 w 131"/>
                <a:gd name="T87" fmla="*/ 147 h 215"/>
                <a:gd name="T88" fmla="*/ 131 w 131"/>
                <a:gd name="T89" fmla="*/ 147 h 215"/>
                <a:gd name="T90" fmla="*/ 128 w 131"/>
                <a:gd name="T91" fmla="*/ 136 h 215"/>
                <a:gd name="T92" fmla="*/ 120 w 131"/>
                <a:gd name="T93" fmla="*/ 119 h 215"/>
                <a:gd name="T94" fmla="*/ 106 w 131"/>
                <a:gd name="T95" fmla="*/ 98 h 215"/>
                <a:gd name="T96" fmla="*/ 96 w 131"/>
                <a:gd name="T97" fmla="*/ 86 h 215"/>
                <a:gd name="T98" fmla="*/ 85 w 131"/>
                <a:gd name="T99" fmla="*/ 75 h 215"/>
                <a:gd name="T100" fmla="*/ 85 w 131"/>
                <a:gd name="T101" fmla="*/ 75 h 215"/>
                <a:gd name="T102" fmla="*/ 29 w 131"/>
                <a:gd name="T103" fmla="*/ 20 h 215"/>
                <a:gd name="T104" fmla="*/ 7 w 131"/>
                <a:gd name="T105"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 h="215">
                  <a:moveTo>
                    <a:pt x="7" y="0"/>
                  </a:moveTo>
                  <a:lnTo>
                    <a:pt x="7" y="0"/>
                  </a:lnTo>
                  <a:lnTo>
                    <a:pt x="4" y="13"/>
                  </a:lnTo>
                  <a:lnTo>
                    <a:pt x="2" y="28"/>
                  </a:lnTo>
                  <a:lnTo>
                    <a:pt x="0" y="48"/>
                  </a:lnTo>
                  <a:lnTo>
                    <a:pt x="0" y="48"/>
                  </a:lnTo>
                  <a:lnTo>
                    <a:pt x="2" y="68"/>
                  </a:lnTo>
                  <a:lnTo>
                    <a:pt x="5" y="88"/>
                  </a:lnTo>
                  <a:lnTo>
                    <a:pt x="10" y="98"/>
                  </a:lnTo>
                  <a:lnTo>
                    <a:pt x="14" y="108"/>
                  </a:lnTo>
                  <a:lnTo>
                    <a:pt x="20" y="118"/>
                  </a:lnTo>
                  <a:lnTo>
                    <a:pt x="27" y="126"/>
                  </a:lnTo>
                  <a:lnTo>
                    <a:pt x="27" y="126"/>
                  </a:lnTo>
                  <a:lnTo>
                    <a:pt x="52" y="149"/>
                  </a:lnTo>
                  <a:lnTo>
                    <a:pt x="77" y="172"/>
                  </a:lnTo>
                  <a:lnTo>
                    <a:pt x="103" y="194"/>
                  </a:lnTo>
                  <a:lnTo>
                    <a:pt x="129" y="215"/>
                  </a:lnTo>
                  <a:lnTo>
                    <a:pt x="129" y="215"/>
                  </a:lnTo>
                  <a:lnTo>
                    <a:pt x="129" y="207"/>
                  </a:lnTo>
                  <a:lnTo>
                    <a:pt x="129" y="207"/>
                  </a:lnTo>
                  <a:lnTo>
                    <a:pt x="128" y="205"/>
                  </a:lnTo>
                  <a:lnTo>
                    <a:pt x="128" y="205"/>
                  </a:lnTo>
                  <a:lnTo>
                    <a:pt x="108" y="172"/>
                  </a:lnTo>
                  <a:lnTo>
                    <a:pt x="86" y="141"/>
                  </a:lnTo>
                  <a:lnTo>
                    <a:pt x="63" y="111"/>
                  </a:lnTo>
                  <a:lnTo>
                    <a:pt x="37" y="84"/>
                  </a:lnTo>
                  <a:lnTo>
                    <a:pt x="37" y="84"/>
                  </a:lnTo>
                  <a:lnTo>
                    <a:pt x="37" y="84"/>
                  </a:lnTo>
                  <a:lnTo>
                    <a:pt x="35" y="81"/>
                  </a:lnTo>
                  <a:lnTo>
                    <a:pt x="37" y="80"/>
                  </a:lnTo>
                  <a:lnTo>
                    <a:pt x="37" y="80"/>
                  </a:lnTo>
                  <a:lnTo>
                    <a:pt x="38" y="78"/>
                  </a:lnTo>
                  <a:lnTo>
                    <a:pt x="38" y="78"/>
                  </a:lnTo>
                  <a:lnTo>
                    <a:pt x="42" y="80"/>
                  </a:lnTo>
                  <a:lnTo>
                    <a:pt x="42" y="80"/>
                  </a:lnTo>
                  <a:lnTo>
                    <a:pt x="67" y="106"/>
                  </a:lnTo>
                  <a:lnTo>
                    <a:pt x="90" y="134"/>
                  </a:lnTo>
                  <a:lnTo>
                    <a:pt x="110" y="162"/>
                  </a:lnTo>
                  <a:lnTo>
                    <a:pt x="129" y="194"/>
                  </a:lnTo>
                  <a:lnTo>
                    <a:pt x="129" y="194"/>
                  </a:lnTo>
                  <a:lnTo>
                    <a:pt x="129" y="192"/>
                  </a:lnTo>
                  <a:lnTo>
                    <a:pt x="129" y="192"/>
                  </a:lnTo>
                  <a:lnTo>
                    <a:pt x="129" y="169"/>
                  </a:lnTo>
                  <a:lnTo>
                    <a:pt x="131" y="147"/>
                  </a:lnTo>
                  <a:lnTo>
                    <a:pt x="131" y="147"/>
                  </a:lnTo>
                  <a:lnTo>
                    <a:pt x="128" y="136"/>
                  </a:lnTo>
                  <a:lnTo>
                    <a:pt x="120" y="119"/>
                  </a:lnTo>
                  <a:lnTo>
                    <a:pt x="106" y="98"/>
                  </a:lnTo>
                  <a:lnTo>
                    <a:pt x="96" y="86"/>
                  </a:lnTo>
                  <a:lnTo>
                    <a:pt x="85" y="75"/>
                  </a:lnTo>
                  <a:lnTo>
                    <a:pt x="85" y="75"/>
                  </a:lnTo>
                  <a:lnTo>
                    <a:pt x="29" y="20"/>
                  </a:lnTo>
                  <a:lnTo>
                    <a:pt x="7"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8" name="Freeform 148"/>
            <p:cNvSpPr>
              <a:spLocks/>
            </p:cNvSpPr>
            <p:nvPr/>
          </p:nvSpPr>
          <p:spPr bwMode="auto">
            <a:xfrm>
              <a:off x="1865" y="1776"/>
              <a:ext cx="131" cy="215"/>
            </a:xfrm>
            <a:custGeom>
              <a:avLst/>
              <a:gdLst>
                <a:gd name="T0" fmla="*/ 7 w 131"/>
                <a:gd name="T1" fmla="*/ 0 h 215"/>
                <a:gd name="T2" fmla="*/ 7 w 131"/>
                <a:gd name="T3" fmla="*/ 0 h 215"/>
                <a:gd name="T4" fmla="*/ 4 w 131"/>
                <a:gd name="T5" fmla="*/ 13 h 215"/>
                <a:gd name="T6" fmla="*/ 2 w 131"/>
                <a:gd name="T7" fmla="*/ 28 h 215"/>
                <a:gd name="T8" fmla="*/ 0 w 131"/>
                <a:gd name="T9" fmla="*/ 48 h 215"/>
                <a:gd name="T10" fmla="*/ 0 w 131"/>
                <a:gd name="T11" fmla="*/ 48 h 215"/>
                <a:gd name="T12" fmla="*/ 2 w 131"/>
                <a:gd name="T13" fmla="*/ 68 h 215"/>
                <a:gd name="T14" fmla="*/ 5 w 131"/>
                <a:gd name="T15" fmla="*/ 88 h 215"/>
                <a:gd name="T16" fmla="*/ 10 w 131"/>
                <a:gd name="T17" fmla="*/ 98 h 215"/>
                <a:gd name="T18" fmla="*/ 14 w 131"/>
                <a:gd name="T19" fmla="*/ 108 h 215"/>
                <a:gd name="T20" fmla="*/ 20 w 131"/>
                <a:gd name="T21" fmla="*/ 118 h 215"/>
                <a:gd name="T22" fmla="*/ 27 w 131"/>
                <a:gd name="T23" fmla="*/ 126 h 215"/>
                <a:gd name="T24" fmla="*/ 27 w 131"/>
                <a:gd name="T25" fmla="*/ 126 h 215"/>
                <a:gd name="T26" fmla="*/ 52 w 131"/>
                <a:gd name="T27" fmla="*/ 149 h 215"/>
                <a:gd name="T28" fmla="*/ 77 w 131"/>
                <a:gd name="T29" fmla="*/ 172 h 215"/>
                <a:gd name="T30" fmla="*/ 103 w 131"/>
                <a:gd name="T31" fmla="*/ 194 h 215"/>
                <a:gd name="T32" fmla="*/ 129 w 131"/>
                <a:gd name="T33" fmla="*/ 215 h 215"/>
                <a:gd name="T34" fmla="*/ 129 w 131"/>
                <a:gd name="T35" fmla="*/ 215 h 215"/>
                <a:gd name="T36" fmla="*/ 129 w 131"/>
                <a:gd name="T37" fmla="*/ 207 h 215"/>
                <a:gd name="T38" fmla="*/ 129 w 131"/>
                <a:gd name="T39" fmla="*/ 207 h 215"/>
                <a:gd name="T40" fmla="*/ 128 w 131"/>
                <a:gd name="T41" fmla="*/ 205 h 215"/>
                <a:gd name="T42" fmla="*/ 128 w 131"/>
                <a:gd name="T43" fmla="*/ 205 h 215"/>
                <a:gd name="T44" fmla="*/ 108 w 131"/>
                <a:gd name="T45" fmla="*/ 172 h 215"/>
                <a:gd name="T46" fmla="*/ 86 w 131"/>
                <a:gd name="T47" fmla="*/ 141 h 215"/>
                <a:gd name="T48" fmla="*/ 63 w 131"/>
                <a:gd name="T49" fmla="*/ 111 h 215"/>
                <a:gd name="T50" fmla="*/ 37 w 131"/>
                <a:gd name="T51" fmla="*/ 84 h 215"/>
                <a:gd name="T52" fmla="*/ 37 w 131"/>
                <a:gd name="T53" fmla="*/ 84 h 215"/>
                <a:gd name="T54" fmla="*/ 37 w 131"/>
                <a:gd name="T55" fmla="*/ 84 h 215"/>
                <a:gd name="T56" fmla="*/ 35 w 131"/>
                <a:gd name="T57" fmla="*/ 81 h 215"/>
                <a:gd name="T58" fmla="*/ 37 w 131"/>
                <a:gd name="T59" fmla="*/ 80 h 215"/>
                <a:gd name="T60" fmla="*/ 37 w 131"/>
                <a:gd name="T61" fmla="*/ 80 h 215"/>
                <a:gd name="T62" fmla="*/ 38 w 131"/>
                <a:gd name="T63" fmla="*/ 78 h 215"/>
                <a:gd name="T64" fmla="*/ 38 w 131"/>
                <a:gd name="T65" fmla="*/ 78 h 215"/>
                <a:gd name="T66" fmla="*/ 42 w 131"/>
                <a:gd name="T67" fmla="*/ 80 h 215"/>
                <a:gd name="T68" fmla="*/ 42 w 131"/>
                <a:gd name="T69" fmla="*/ 80 h 215"/>
                <a:gd name="T70" fmla="*/ 67 w 131"/>
                <a:gd name="T71" fmla="*/ 106 h 215"/>
                <a:gd name="T72" fmla="*/ 90 w 131"/>
                <a:gd name="T73" fmla="*/ 134 h 215"/>
                <a:gd name="T74" fmla="*/ 110 w 131"/>
                <a:gd name="T75" fmla="*/ 162 h 215"/>
                <a:gd name="T76" fmla="*/ 129 w 131"/>
                <a:gd name="T77" fmla="*/ 194 h 215"/>
                <a:gd name="T78" fmla="*/ 129 w 131"/>
                <a:gd name="T79" fmla="*/ 194 h 215"/>
                <a:gd name="T80" fmla="*/ 129 w 131"/>
                <a:gd name="T81" fmla="*/ 192 h 215"/>
                <a:gd name="T82" fmla="*/ 129 w 131"/>
                <a:gd name="T83" fmla="*/ 192 h 215"/>
                <a:gd name="T84" fmla="*/ 129 w 131"/>
                <a:gd name="T85" fmla="*/ 169 h 215"/>
                <a:gd name="T86" fmla="*/ 131 w 131"/>
                <a:gd name="T87" fmla="*/ 147 h 215"/>
                <a:gd name="T88" fmla="*/ 131 w 131"/>
                <a:gd name="T89" fmla="*/ 147 h 215"/>
                <a:gd name="T90" fmla="*/ 128 w 131"/>
                <a:gd name="T91" fmla="*/ 136 h 215"/>
                <a:gd name="T92" fmla="*/ 120 w 131"/>
                <a:gd name="T93" fmla="*/ 119 h 215"/>
                <a:gd name="T94" fmla="*/ 106 w 131"/>
                <a:gd name="T95" fmla="*/ 98 h 215"/>
                <a:gd name="T96" fmla="*/ 96 w 131"/>
                <a:gd name="T97" fmla="*/ 86 h 215"/>
                <a:gd name="T98" fmla="*/ 85 w 131"/>
                <a:gd name="T99" fmla="*/ 75 h 215"/>
                <a:gd name="T100" fmla="*/ 85 w 131"/>
                <a:gd name="T101" fmla="*/ 75 h 215"/>
                <a:gd name="T102" fmla="*/ 29 w 131"/>
                <a:gd name="T103" fmla="*/ 20 h 215"/>
                <a:gd name="T104" fmla="*/ 7 w 131"/>
                <a:gd name="T105"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 h="215">
                  <a:moveTo>
                    <a:pt x="7" y="0"/>
                  </a:moveTo>
                  <a:lnTo>
                    <a:pt x="7" y="0"/>
                  </a:lnTo>
                  <a:lnTo>
                    <a:pt x="4" y="13"/>
                  </a:lnTo>
                  <a:lnTo>
                    <a:pt x="2" y="28"/>
                  </a:lnTo>
                  <a:lnTo>
                    <a:pt x="0" y="48"/>
                  </a:lnTo>
                  <a:lnTo>
                    <a:pt x="0" y="48"/>
                  </a:lnTo>
                  <a:lnTo>
                    <a:pt x="2" y="68"/>
                  </a:lnTo>
                  <a:lnTo>
                    <a:pt x="5" y="88"/>
                  </a:lnTo>
                  <a:lnTo>
                    <a:pt x="10" y="98"/>
                  </a:lnTo>
                  <a:lnTo>
                    <a:pt x="14" y="108"/>
                  </a:lnTo>
                  <a:lnTo>
                    <a:pt x="20" y="118"/>
                  </a:lnTo>
                  <a:lnTo>
                    <a:pt x="27" y="126"/>
                  </a:lnTo>
                  <a:lnTo>
                    <a:pt x="27" y="126"/>
                  </a:lnTo>
                  <a:lnTo>
                    <a:pt x="52" y="149"/>
                  </a:lnTo>
                  <a:lnTo>
                    <a:pt x="77" y="172"/>
                  </a:lnTo>
                  <a:lnTo>
                    <a:pt x="103" y="194"/>
                  </a:lnTo>
                  <a:lnTo>
                    <a:pt x="129" y="215"/>
                  </a:lnTo>
                  <a:lnTo>
                    <a:pt x="129" y="215"/>
                  </a:lnTo>
                  <a:lnTo>
                    <a:pt x="129" y="207"/>
                  </a:lnTo>
                  <a:lnTo>
                    <a:pt x="129" y="207"/>
                  </a:lnTo>
                  <a:lnTo>
                    <a:pt x="128" y="205"/>
                  </a:lnTo>
                  <a:lnTo>
                    <a:pt x="128" y="205"/>
                  </a:lnTo>
                  <a:lnTo>
                    <a:pt x="108" y="172"/>
                  </a:lnTo>
                  <a:lnTo>
                    <a:pt x="86" y="141"/>
                  </a:lnTo>
                  <a:lnTo>
                    <a:pt x="63" y="111"/>
                  </a:lnTo>
                  <a:lnTo>
                    <a:pt x="37" y="84"/>
                  </a:lnTo>
                  <a:lnTo>
                    <a:pt x="37" y="84"/>
                  </a:lnTo>
                  <a:lnTo>
                    <a:pt x="37" y="84"/>
                  </a:lnTo>
                  <a:lnTo>
                    <a:pt x="35" y="81"/>
                  </a:lnTo>
                  <a:lnTo>
                    <a:pt x="37" y="80"/>
                  </a:lnTo>
                  <a:lnTo>
                    <a:pt x="37" y="80"/>
                  </a:lnTo>
                  <a:lnTo>
                    <a:pt x="38" y="78"/>
                  </a:lnTo>
                  <a:lnTo>
                    <a:pt x="38" y="78"/>
                  </a:lnTo>
                  <a:lnTo>
                    <a:pt x="42" y="80"/>
                  </a:lnTo>
                  <a:lnTo>
                    <a:pt x="42" y="80"/>
                  </a:lnTo>
                  <a:lnTo>
                    <a:pt x="67" y="106"/>
                  </a:lnTo>
                  <a:lnTo>
                    <a:pt x="90" y="134"/>
                  </a:lnTo>
                  <a:lnTo>
                    <a:pt x="110" y="162"/>
                  </a:lnTo>
                  <a:lnTo>
                    <a:pt x="129" y="194"/>
                  </a:lnTo>
                  <a:lnTo>
                    <a:pt x="129" y="194"/>
                  </a:lnTo>
                  <a:lnTo>
                    <a:pt x="129" y="192"/>
                  </a:lnTo>
                  <a:lnTo>
                    <a:pt x="129" y="192"/>
                  </a:lnTo>
                  <a:lnTo>
                    <a:pt x="129" y="169"/>
                  </a:lnTo>
                  <a:lnTo>
                    <a:pt x="131" y="147"/>
                  </a:lnTo>
                  <a:lnTo>
                    <a:pt x="131" y="147"/>
                  </a:lnTo>
                  <a:lnTo>
                    <a:pt x="128" y="136"/>
                  </a:lnTo>
                  <a:lnTo>
                    <a:pt x="120" y="119"/>
                  </a:lnTo>
                  <a:lnTo>
                    <a:pt x="106" y="98"/>
                  </a:lnTo>
                  <a:lnTo>
                    <a:pt x="96" y="86"/>
                  </a:lnTo>
                  <a:lnTo>
                    <a:pt x="85" y="75"/>
                  </a:lnTo>
                  <a:lnTo>
                    <a:pt x="85" y="75"/>
                  </a:lnTo>
                  <a:lnTo>
                    <a:pt x="29" y="2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9" name="Freeform 149"/>
            <p:cNvSpPr>
              <a:spLocks noEditPoints="1"/>
            </p:cNvSpPr>
            <p:nvPr/>
          </p:nvSpPr>
          <p:spPr bwMode="auto">
            <a:xfrm>
              <a:off x="1994" y="1923"/>
              <a:ext cx="4" cy="70"/>
            </a:xfrm>
            <a:custGeom>
              <a:avLst/>
              <a:gdLst>
                <a:gd name="T0" fmla="*/ 4 w 4"/>
                <a:gd name="T1" fmla="*/ 60 h 70"/>
                <a:gd name="T2" fmla="*/ 4 w 4"/>
                <a:gd name="T3" fmla="*/ 60 h 70"/>
                <a:gd name="T4" fmla="*/ 4 w 4"/>
                <a:gd name="T5" fmla="*/ 60 h 70"/>
                <a:gd name="T6" fmla="*/ 4 w 4"/>
                <a:gd name="T7" fmla="*/ 60 h 70"/>
                <a:gd name="T8" fmla="*/ 2 w 4"/>
                <a:gd name="T9" fmla="*/ 60 h 70"/>
                <a:gd name="T10" fmla="*/ 2 w 4"/>
                <a:gd name="T11" fmla="*/ 60 h 70"/>
                <a:gd name="T12" fmla="*/ 0 w 4"/>
                <a:gd name="T13" fmla="*/ 60 h 70"/>
                <a:gd name="T14" fmla="*/ 0 w 4"/>
                <a:gd name="T15" fmla="*/ 60 h 70"/>
                <a:gd name="T16" fmla="*/ 0 w 4"/>
                <a:gd name="T17" fmla="*/ 68 h 70"/>
                <a:gd name="T18" fmla="*/ 0 w 4"/>
                <a:gd name="T19" fmla="*/ 68 h 70"/>
                <a:gd name="T20" fmla="*/ 4 w 4"/>
                <a:gd name="T21" fmla="*/ 70 h 70"/>
                <a:gd name="T22" fmla="*/ 4 w 4"/>
                <a:gd name="T23" fmla="*/ 60 h 70"/>
                <a:gd name="T24" fmla="*/ 2 w 4"/>
                <a:gd name="T25" fmla="*/ 0 h 70"/>
                <a:gd name="T26" fmla="*/ 2 w 4"/>
                <a:gd name="T27" fmla="*/ 0 h 70"/>
                <a:gd name="T28" fmla="*/ 2 w 4"/>
                <a:gd name="T29" fmla="*/ 0 h 70"/>
                <a:gd name="T30" fmla="*/ 0 w 4"/>
                <a:gd name="T31" fmla="*/ 22 h 70"/>
                <a:gd name="T32" fmla="*/ 0 w 4"/>
                <a:gd name="T33" fmla="*/ 45 h 70"/>
                <a:gd name="T34" fmla="*/ 0 w 4"/>
                <a:gd name="T35" fmla="*/ 45 h 70"/>
                <a:gd name="T36" fmla="*/ 0 w 4"/>
                <a:gd name="T37" fmla="*/ 47 h 70"/>
                <a:gd name="T38" fmla="*/ 0 w 4"/>
                <a:gd name="T39" fmla="*/ 47 h 70"/>
                <a:gd name="T40" fmla="*/ 4 w 4"/>
                <a:gd name="T41" fmla="*/ 53 h 70"/>
                <a:gd name="T42" fmla="*/ 4 w 4"/>
                <a:gd name="T43" fmla="*/ 9 h 70"/>
                <a:gd name="T44" fmla="*/ 4 w 4"/>
                <a:gd name="T45" fmla="*/ 9 h 70"/>
                <a:gd name="T46" fmla="*/ 2 w 4"/>
                <a:gd name="T4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70">
                  <a:moveTo>
                    <a:pt x="4" y="60"/>
                  </a:moveTo>
                  <a:lnTo>
                    <a:pt x="4" y="60"/>
                  </a:lnTo>
                  <a:lnTo>
                    <a:pt x="4" y="60"/>
                  </a:lnTo>
                  <a:lnTo>
                    <a:pt x="4" y="60"/>
                  </a:lnTo>
                  <a:lnTo>
                    <a:pt x="2" y="60"/>
                  </a:lnTo>
                  <a:lnTo>
                    <a:pt x="2" y="60"/>
                  </a:lnTo>
                  <a:lnTo>
                    <a:pt x="0" y="60"/>
                  </a:lnTo>
                  <a:lnTo>
                    <a:pt x="0" y="60"/>
                  </a:lnTo>
                  <a:lnTo>
                    <a:pt x="0" y="68"/>
                  </a:lnTo>
                  <a:lnTo>
                    <a:pt x="0" y="68"/>
                  </a:lnTo>
                  <a:lnTo>
                    <a:pt x="4" y="70"/>
                  </a:lnTo>
                  <a:lnTo>
                    <a:pt x="4" y="60"/>
                  </a:lnTo>
                  <a:close/>
                  <a:moveTo>
                    <a:pt x="2" y="0"/>
                  </a:moveTo>
                  <a:lnTo>
                    <a:pt x="2" y="0"/>
                  </a:lnTo>
                  <a:lnTo>
                    <a:pt x="2" y="0"/>
                  </a:lnTo>
                  <a:lnTo>
                    <a:pt x="0" y="22"/>
                  </a:lnTo>
                  <a:lnTo>
                    <a:pt x="0" y="45"/>
                  </a:lnTo>
                  <a:lnTo>
                    <a:pt x="0" y="45"/>
                  </a:lnTo>
                  <a:lnTo>
                    <a:pt x="0" y="47"/>
                  </a:lnTo>
                  <a:lnTo>
                    <a:pt x="0" y="47"/>
                  </a:lnTo>
                  <a:lnTo>
                    <a:pt x="4" y="53"/>
                  </a:lnTo>
                  <a:lnTo>
                    <a:pt x="4" y="9"/>
                  </a:lnTo>
                  <a:lnTo>
                    <a:pt x="4" y="9"/>
                  </a:lnTo>
                  <a:lnTo>
                    <a:pt x="2"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0" name="Freeform 150"/>
            <p:cNvSpPr>
              <a:spLocks/>
            </p:cNvSpPr>
            <p:nvPr/>
          </p:nvSpPr>
          <p:spPr bwMode="auto">
            <a:xfrm>
              <a:off x="1994" y="1983"/>
              <a:ext cx="4" cy="10"/>
            </a:xfrm>
            <a:custGeom>
              <a:avLst/>
              <a:gdLst>
                <a:gd name="T0" fmla="*/ 4 w 4"/>
                <a:gd name="T1" fmla="*/ 0 h 10"/>
                <a:gd name="T2" fmla="*/ 4 w 4"/>
                <a:gd name="T3" fmla="*/ 0 h 10"/>
                <a:gd name="T4" fmla="*/ 4 w 4"/>
                <a:gd name="T5" fmla="*/ 0 h 10"/>
                <a:gd name="T6" fmla="*/ 4 w 4"/>
                <a:gd name="T7" fmla="*/ 0 h 10"/>
                <a:gd name="T8" fmla="*/ 2 w 4"/>
                <a:gd name="T9" fmla="*/ 0 h 10"/>
                <a:gd name="T10" fmla="*/ 2 w 4"/>
                <a:gd name="T11" fmla="*/ 0 h 10"/>
                <a:gd name="T12" fmla="*/ 0 w 4"/>
                <a:gd name="T13" fmla="*/ 0 h 10"/>
                <a:gd name="T14" fmla="*/ 0 w 4"/>
                <a:gd name="T15" fmla="*/ 0 h 10"/>
                <a:gd name="T16" fmla="*/ 0 w 4"/>
                <a:gd name="T17" fmla="*/ 8 h 10"/>
                <a:gd name="T18" fmla="*/ 0 w 4"/>
                <a:gd name="T19" fmla="*/ 8 h 10"/>
                <a:gd name="T20" fmla="*/ 4 w 4"/>
                <a:gd name="T21" fmla="*/ 10 h 10"/>
                <a:gd name="T22" fmla="*/ 4 w 4"/>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0">
                  <a:moveTo>
                    <a:pt x="4" y="0"/>
                  </a:moveTo>
                  <a:lnTo>
                    <a:pt x="4" y="0"/>
                  </a:lnTo>
                  <a:lnTo>
                    <a:pt x="4" y="0"/>
                  </a:lnTo>
                  <a:lnTo>
                    <a:pt x="4" y="0"/>
                  </a:lnTo>
                  <a:lnTo>
                    <a:pt x="2" y="0"/>
                  </a:lnTo>
                  <a:lnTo>
                    <a:pt x="2" y="0"/>
                  </a:lnTo>
                  <a:lnTo>
                    <a:pt x="0" y="0"/>
                  </a:lnTo>
                  <a:lnTo>
                    <a:pt x="0" y="0"/>
                  </a:lnTo>
                  <a:lnTo>
                    <a:pt x="0" y="8"/>
                  </a:lnTo>
                  <a:lnTo>
                    <a:pt x="0" y="8"/>
                  </a:lnTo>
                  <a:lnTo>
                    <a:pt x="4" y="1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1" name="Freeform 151"/>
            <p:cNvSpPr>
              <a:spLocks/>
            </p:cNvSpPr>
            <p:nvPr/>
          </p:nvSpPr>
          <p:spPr bwMode="auto">
            <a:xfrm>
              <a:off x="1994" y="1923"/>
              <a:ext cx="4" cy="53"/>
            </a:xfrm>
            <a:custGeom>
              <a:avLst/>
              <a:gdLst>
                <a:gd name="T0" fmla="*/ 2 w 4"/>
                <a:gd name="T1" fmla="*/ 0 h 53"/>
                <a:gd name="T2" fmla="*/ 2 w 4"/>
                <a:gd name="T3" fmla="*/ 0 h 53"/>
                <a:gd name="T4" fmla="*/ 2 w 4"/>
                <a:gd name="T5" fmla="*/ 0 h 53"/>
                <a:gd name="T6" fmla="*/ 0 w 4"/>
                <a:gd name="T7" fmla="*/ 22 h 53"/>
                <a:gd name="T8" fmla="*/ 0 w 4"/>
                <a:gd name="T9" fmla="*/ 45 h 53"/>
                <a:gd name="T10" fmla="*/ 0 w 4"/>
                <a:gd name="T11" fmla="*/ 45 h 53"/>
                <a:gd name="T12" fmla="*/ 0 w 4"/>
                <a:gd name="T13" fmla="*/ 47 h 53"/>
                <a:gd name="T14" fmla="*/ 0 w 4"/>
                <a:gd name="T15" fmla="*/ 47 h 53"/>
                <a:gd name="T16" fmla="*/ 4 w 4"/>
                <a:gd name="T17" fmla="*/ 53 h 53"/>
                <a:gd name="T18" fmla="*/ 4 w 4"/>
                <a:gd name="T19" fmla="*/ 9 h 53"/>
                <a:gd name="T20" fmla="*/ 4 w 4"/>
                <a:gd name="T21" fmla="*/ 9 h 53"/>
                <a:gd name="T22" fmla="*/ 2 w 4"/>
                <a:gd name="T2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3">
                  <a:moveTo>
                    <a:pt x="2" y="0"/>
                  </a:moveTo>
                  <a:lnTo>
                    <a:pt x="2" y="0"/>
                  </a:lnTo>
                  <a:lnTo>
                    <a:pt x="2" y="0"/>
                  </a:lnTo>
                  <a:lnTo>
                    <a:pt x="0" y="22"/>
                  </a:lnTo>
                  <a:lnTo>
                    <a:pt x="0" y="45"/>
                  </a:lnTo>
                  <a:lnTo>
                    <a:pt x="0" y="45"/>
                  </a:lnTo>
                  <a:lnTo>
                    <a:pt x="0" y="47"/>
                  </a:lnTo>
                  <a:lnTo>
                    <a:pt x="0" y="47"/>
                  </a:lnTo>
                  <a:lnTo>
                    <a:pt x="4" y="53"/>
                  </a:lnTo>
                  <a:lnTo>
                    <a:pt x="4" y="9"/>
                  </a:lnTo>
                  <a:lnTo>
                    <a:pt x="4" y="9"/>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2" name="Freeform 152"/>
            <p:cNvSpPr>
              <a:spLocks/>
            </p:cNvSpPr>
            <p:nvPr/>
          </p:nvSpPr>
          <p:spPr bwMode="auto">
            <a:xfrm>
              <a:off x="1900" y="1854"/>
              <a:ext cx="98" cy="129"/>
            </a:xfrm>
            <a:custGeom>
              <a:avLst/>
              <a:gdLst>
                <a:gd name="T0" fmla="*/ 3 w 98"/>
                <a:gd name="T1" fmla="*/ 0 h 129"/>
                <a:gd name="T2" fmla="*/ 3 w 98"/>
                <a:gd name="T3" fmla="*/ 0 h 129"/>
                <a:gd name="T4" fmla="*/ 2 w 98"/>
                <a:gd name="T5" fmla="*/ 2 h 129"/>
                <a:gd name="T6" fmla="*/ 2 w 98"/>
                <a:gd name="T7" fmla="*/ 2 h 129"/>
                <a:gd name="T8" fmla="*/ 0 w 98"/>
                <a:gd name="T9" fmla="*/ 3 h 129"/>
                <a:gd name="T10" fmla="*/ 2 w 98"/>
                <a:gd name="T11" fmla="*/ 6 h 129"/>
                <a:gd name="T12" fmla="*/ 2 w 98"/>
                <a:gd name="T13" fmla="*/ 6 h 129"/>
                <a:gd name="T14" fmla="*/ 2 w 98"/>
                <a:gd name="T15" fmla="*/ 6 h 129"/>
                <a:gd name="T16" fmla="*/ 28 w 98"/>
                <a:gd name="T17" fmla="*/ 33 h 129"/>
                <a:gd name="T18" fmla="*/ 51 w 98"/>
                <a:gd name="T19" fmla="*/ 63 h 129"/>
                <a:gd name="T20" fmla="*/ 73 w 98"/>
                <a:gd name="T21" fmla="*/ 94 h 129"/>
                <a:gd name="T22" fmla="*/ 93 w 98"/>
                <a:gd name="T23" fmla="*/ 127 h 129"/>
                <a:gd name="T24" fmla="*/ 93 w 98"/>
                <a:gd name="T25" fmla="*/ 127 h 129"/>
                <a:gd name="T26" fmla="*/ 94 w 98"/>
                <a:gd name="T27" fmla="*/ 129 h 129"/>
                <a:gd name="T28" fmla="*/ 94 w 98"/>
                <a:gd name="T29" fmla="*/ 129 h 129"/>
                <a:gd name="T30" fmla="*/ 96 w 98"/>
                <a:gd name="T31" fmla="*/ 129 h 129"/>
                <a:gd name="T32" fmla="*/ 96 w 98"/>
                <a:gd name="T33" fmla="*/ 129 h 129"/>
                <a:gd name="T34" fmla="*/ 98 w 98"/>
                <a:gd name="T35" fmla="*/ 129 h 129"/>
                <a:gd name="T36" fmla="*/ 98 w 98"/>
                <a:gd name="T37" fmla="*/ 129 h 129"/>
                <a:gd name="T38" fmla="*/ 98 w 98"/>
                <a:gd name="T39" fmla="*/ 129 h 129"/>
                <a:gd name="T40" fmla="*/ 98 w 98"/>
                <a:gd name="T41" fmla="*/ 122 h 129"/>
                <a:gd name="T42" fmla="*/ 98 w 98"/>
                <a:gd name="T43" fmla="*/ 122 h 129"/>
                <a:gd name="T44" fmla="*/ 94 w 98"/>
                <a:gd name="T45" fmla="*/ 116 h 129"/>
                <a:gd name="T46" fmla="*/ 94 w 98"/>
                <a:gd name="T47" fmla="*/ 116 h 129"/>
                <a:gd name="T48" fmla="*/ 75 w 98"/>
                <a:gd name="T49" fmla="*/ 84 h 129"/>
                <a:gd name="T50" fmla="*/ 55 w 98"/>
                <a:gd name="T51" fmla="*/ 56 h 129"/>
                <a:gd name="T52" fmla="*/ 32 w 98"/>
                <a:gd name="T53" fmla="*/ 28 h 129"/>
                <a:gd name="T54" fmla="*/ 7 w 98"/>
                <a:gd name="T55" fmla="*/ 2 h 129"/>
                <a:gd name="T56" fmla="*/ 7 w 98"/>
                <a:gd name="T57" fmla="*/ 2 h 129"/>
                <a:gd name="T58" fmla="*/ 3 w 98"/>
                <a:gd name="T5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 h="129">
                  <a:moveTo>
                    <a:pt x="3" y="0"/>
                  </a:moveTo>
                  <a:lnTo>
                    <a:pt x="3" y="0"/>
                  </a:lnTo>
                  <a:lnTo>
                    <a:pt x="2" y="2"/>
                  </a:lnTo>
                  <a:lnTo>
                    <a:pt x="2" y="2"/>
                  </a:lnTo>
                  <a:lnTo>
                    <a:pt x="0" y="3"/>
                  </a:lnTo>
                  <a:lnTo>
                    <a:pt x="2" y="6"/>
                  </a:lnTo>
                  <a:lnTo>
                    <a:pt x="2" y="6"/>
                  </a:lnTo>
                  <a:lnTo>
                    <a:pt x="2" y="6"/>
                  </a:lnTo>
                  <a:lnTo>
                    <a:pt x="28" y="33"/>
                  </a:lnTo>
                  <a:lnTo>
                    <a:pt x="51" y="63"/>
                  </a:lnTo>
                  <a:lnTo>
                    <a:pt x="73" y="94"/>
                  </a:lnTo>
                  <a:lnTo>
                    <a:pt x="93" y="127"/>
                  </a:lnTo>
                  <a:lnTo>
                    <a:pt x="93" y="127"/>
                  </a:lnTo>
                  <a:lnTo>
                    <a:pt x="94" y="129"/>
                  </a:lnTo>
                  <a:lnTo>
                    <a:pt x="94" y="129"/>
                  </a:lnTo>
                  <a:lnTo>
                    <a:pt x="96" y="129"/>
                  </a:lnTo>
                  <a:lnTo>
                    <a:pt x="96" y="129"/>
                  </a:lnTo>
                  <a:lnTo>
                    <a:pt x="98" y="129"/>
                  </a:lnTo>
                  <a:lnTo>
                    <a:pt x="98" y="129"/>
                  </a:lnTo>
                  <a:lnTo>
                    <a:pt x="98" y="129"/>
                  </a:lnTo>
                  <a:lnTo>
                    <a:pt x="98" y="122"/>
                  </a:lnTo>
                  <a:lnTo>
                    <a:pt x="98" y="122"/>
                  </a:lnTo>
                  <a:lnTo>
                    <a:pt x="94" y="116"/>
                  </a:lnTo>
                  <a:lnTo>
                    <a:pt x="94" y="116"/>
                  </a:lnTo>
                  <a:lnTo>
                    <a:pt x="75" y="84"/>
                  </a:lnTo>
                  <a:lnTo>
                    <a:pt x="55" y="56"/>
                  </a:lnTo>
                  <a:lnTo>
                    <a:pt x="32" y="28"/>
                  </a:lnTo>
                  <a:lnTo>
                    <a:pt x="7" y="2"/>
                  </a:lnTo>
                  <a:lnTo>
                    <a:pt x="7" y="2"/>
                  </a:lnTo>
                  <a:lnTo>
                    <a:pt x="3"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3" name="Freeform 153"/>
            <p:cNvSpPr>
              <a:spLocks/>
            </p:cNvSpPr>
            <p:nvPr/>
          </p:nvSpPr>
          <p:spPr bwMode="auto">
            <a:xfrm>
              <a:off x="1900" y="1854"/>
              <a:ext cx="98" cy="129"/>
            </a:xfrm>
            <a:custGeom>
              <a:avLst/>
              <a:gdLst>
                <a:gd name="T0" fmla="*/ 3 w 98"/>
                <a:gd name="T1" fmla="*/ 0 h 129"/>
                <a:gd name="T2" fmla="*/ 3 w 98"/>
                <a:gd name="T3" fmla="*/ 0 h 129"/>
                <a:gd name="T4" fmla="*/ 2 w 98"/>
                <a:gd name="T5" fmla="*/ 2 h 129"/>
                <a:gd name="T6" fmla="*/ 2 w 98"/>
                <a:gd name="T7" fmla="*/ 2 h 129"/>
                <a:gd name="T8" fmla="*/ 0 w 98"/>
                <a:gd name="T9" fmla="*/ 3 h 129"/>
                <a:gd name="T10" fmla="*/ 2 w 98"/>
                <a:gd name="T11" fmla="*/ 6 h 129"/>
                <a:gd name="T12" fmla="*/ 2 w 98"/>
                <a:gd name="T13" fmla="*/ 6 h 129"/>
                <a:gd name="T14" fmla="*/ 2 w 98"/>
                <a:gd name="T15" fmla="*/ 6 h 129"/>
                <a:gd name="T16" fmla="*/ 28 w 98"/>
                <a:gd name="T17" fmla="*/ 33 h 129"/>
                <a:gd name="T18" fmla="*/ 51 w 98"/>
                <a:gd name="T19" fmla="*/ 63 h 129"/>
                <a:gd name="T20" fmla="*/ 73 w 98"/>
                <a:gd name="T21" fmla="*/ 94 h 129"/>
                <a:gd name="T22" fmla="*/ 93 w 98"/>
                <a:gd name="T23" fmla="*/ 127 h 129"/>
                <a:gd name="T24" fmla="*/ 93 w 98"/>
                <a:gd name="T25" fmla="*/ 127 h 129"/>
                <a:gd name="T26" fmla="*/ 94 w 98"/>
                <a:gd name="T27" fmla="*/ 129 h 129"/>
                <a:gd name="T28" fmla="*/ 94 w 98"/>
                <a:gd name="T29" fmla="*/ 129 h 129"/>
                <a:gd name="T30" fmla="*/ 96 w 98"/>
                <a:gd name="T31" fmla="*/ 129 h 129"/>
                <a:gd name="T32" fmla="*/ 96 w 98"/>
                <a:gd name="T33" fmla="*/ 129 h 129"/>
                <a:gd name="T34" fmla="*/ 98 w 98"/>
                <a:gd name="T35" fmla="*/ 129 h 129"/>
                <a:gd name="T36" fmla="*/ 98 w 98"/>
                <a:gd name="T37" fmla="*/ 129 h 129"/>
                <a:gd name="T38" fmla="*/ 98 w 98"/>
                <a:gd name="T39" fmla="*/ 129 h 129"/>
                <a:gd name="T40" fmla="*/ 98 w 98"/>
                <a:gd name="T41" fmla="*/ 122 h 129"/>
                <a:gd name="T42" fmla="*/ 98 w 98"/>
                <a:gd name="T43" fmla="*/ 122 h 129"/>
                <a:gd name="T44" fmla="*/ 94 w 98"/>
                <a:gd name="T45" fmla="*/ 116 h 129"/>
                <a:gd name="T46" fmla="*/ 94 w 98"/>
                <a:gd name="T47" fmla="*/ 116 h 129"/>
                <a:gd name="T48" fmla="*/ 75 w 98"/>
                <a:gd name="T49" fmla="*/ 84 h 129"/>
                <a:gd name="T50" fmla="*/ 55 w 98"/>
                <a:gd name="T51" fmla="*/ 56 h 129"/>
                <a:gd name="T52" fmla="*/ 32 w 98"/>
                <a:gd name="T53" fmla="*/ 28 h 129"/>
                <a:gd name="T54" fmla="*/ 7 w 98"/>
                <a:gd name="T55" fmla="*/ 2 h 129"/>
                <a:gd name="T56" fmla="*/ 7 w 98"/>
                <a:gd name="T57" fmla="*/ 2 h 129"/>
                <a:gd name="T58" fmla="*/ 3 w 98"/>
                <a:gd name="T5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 h="129">
                  <a:moveTo>
                    <a:pt x="3" y="0"/>
                  </a:moveTo>
                  <a:lnTo>
                    <a:pt x="3" y="0"/>
                  </a:lnTo>
                  <a:lnTo>
                    <a:pt x="2" y="2"/>
                  </a:lnTo>
                  <a:lnTo>
                    <a:pt x="2" y="2"/>
                  </a:lnTo>
                  <a:lnTo>
                    <a:pt x="0" y="3"/>
                  </a:lnTo>
                  <a:lnTo>
                    <a:pt x="2" y="6"/>
                  </a:lnTo>
                  <a:lnTo>
                    <a:pt x="2" y="6"/>
                  </a:lnTo>
                  <a:lnTo>
                    <a:pt x="2" y="6"/>
                  </a:lnTo>
                  <a:lnTo>
                    <a:pt x="28" y="33"/>
                  </a:lnTo>
                  <a:lnTo>
                    <a:pt x="51" y="63"/>
                  </a:lnTo>
                  <a:lnTo>
                    <a:pt x="73" y="94"/>
                  </a:lnTo>
                  <a:lnTo>
                    <a:pt x="93" y="127"/>
                  </a:lnTo>
                  <a:lnTo>
                    <a:pt x="93" y="127"/>
                  </a:lnTo>
                  <a:lnTo>
                    <a:pt x="94" y="129"/>
                  </a:lnTo>
                  <a:lnTo>
                    <a:pt x="94" y="129"/>
                  </a:lnTo>
                  <a:lnTo>
                    <a:pt x="96" y="129"/>
                  </a:lnTo>
                  <a:lnTo>
                    <a:pt x="96" y="129"/>
                  </a:lnTo>
                  <a:lnTo>
                    <a:pt x="98" y="129"/>
                  </a:lnTo>
                  <a:lnTo>
                    <a:pt x="98" y="129"/>
                  </a:lnTo>
                  <a:lnTo>
                    <a:pt x="98" y="129"/>
                  </a:lnTo>
                  <a:lnTo>
                    <a:pt x="98" y="122"/>
                  </a:lnTo>
                  <a:lnTo>
                    <a:pt x="98" y="122"/>
                  </a:lnTo>
                  <a:lnTo>
                    <a:pt x="94" y="116"/>
                  </a:lnTo>
                  <a:lnTo>
                    <a:pt x="94" y="116"/>
                  </a:lnTo>
                  <a:lnTo>
                    <a:pt x="75" y="84"/>
                  </a:lnTo>
                  <a:lnTo>
                    <a:pt x="55" y="56"/>
                  </a:lnTo>
                  <a:lnTo>
                    <a:pt x="32" y="28"/>
                  </a:lnTo>
                  <a:lnTo>
                    <a:pt x="7" y="2"/>
                  </a:lnTo>
                  <a:lnTo>
                    <a:pt x="7" y="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4" name="Freeform 154"/>
            <p:cNvSpPr>
              <a:spLocks/>
            </p:cNvSpPr>
            <p:nvPr/>
          </p:nvSpPr>
          <p:spPr bwMode="auto">
            <a:xfrm>
              <a:off x="1913" y="2039"/>
              <a:ext cx="131" cy="214"/>
            </a:xfrm>
            <a:custGeom>
              <a:avLst/>
              <a:gdLst>
                <a:gd name="T0" fmla="*/ 7 w 131"/>
                <a:gd name="T1" fmla="*/ 0 h 214"/>
                <a:gd name="T2" fmla="*/ 7 w 131"/>
                <a:gd name="T3" fmla="*/ 0 h 214"/>
                <a:gd name="T4" fmla="*/ 4 w 131"/>
                <a:gd name="T5" fmla="*/ 15 h 214"/>
                <a:gd name="T6" fmla="*/ 0 w 131"/>
                <a:gd name="T7" fmla="*/ 30 h 214"/>
                <a:gd name="T8" fmla="*/ 0 w 131"/>
                <a:gd name="T9" fmla="*/ 48 h 214"/>
                <a:gd name="T10" fmla="*/ 0 w 131"/>
                <a:gd name="T11" fmla="*/ 48 h 214"/>
                <a:gd name="T12" fmla="*/ 2 w 131"/>
                <a:gd name="T13" fmla="*/ 68 h 214"/>
                <a:gd name="T14" fmla="*/ 5 w 131"/>
                <a:gd name="T15" fmla="*/ 88 h 214"/>
                <a:gd name="T16" fmla="*/ 9 w 131"/>
                <a:gd name="T17" fmla="*/ 98 h 214"/>
                <a:gd name="T18" fmla="*/ 14 w 131"/>
                <a:gd name="T19" fmla="*/ 108 h 214"/>
                <a:gd name="T20" fmla="*/ 20 w 131"/>
                <a:gd name="T21" fmla="*/ 118 h 214"/>
                <a:gd name="T22" fmla="*/ 27 w 131"/>
                <a:gd name="T23" fmla="*/ 126 h 214"/>
                <a:gd name="T24" fmla="*/ 27 w 131"/>
                <a:gd name="T25" fmla="*/ 126 h 214"/>
                <a:gd name="T26" fmla="*/ 50 w 131"/>
                <a:gd name="T27" fmla="*/ 149 h 214"/>
                <a:gd name="T28" fmla="*/ 75 w 131"/>
                <a:gd name="T29" fmla="*/ 172 h 214"/>
                <a:gd name="T30" fmla="*/ 100 w 131"/>
                <a:gd name="T31" fmla="*/ 194 h 214"/>
                <a:gd name="T32" fmla="*/ 126 w 131"/>
                <a:gd name="T33" fmla="*/ 214 h 214"/>
                <a:gd name="T34" fmla="*/ 126 w 131"/>
                <a:gd name="T35" fmla="*/ 214 h 214"/>
                <a:gd name="T36" fmla="*/ 110 w 131"/>
                <a:gd name="T37" fmla="*/ 177 h 214"/>
                <a:gd name="T38" fmla="*/ 91 w 131"/>
                <a:gd name="T39" fmla="*/ 142 h 214"/>
                <a:gd name="T40" fmla="*/ 91 w 131"/>
                <a:gd name="T41" fmla="*/ 142 h 214"/>
                <a:gd name="T42" fmla="*/ 67 w 131"/>
                <a:gd name="T43" fmla="*/ 109 h 214"/>
                <a:gd name="T44" fmla="*/ 42 w 131"/>
                <a:gd name="T45" fmla="*/ 78 h 214"/>
                <a:gd name="T46" fmla="*/ 42 w 131"/>
                <a:gd name="T47" fmla="*/ 78 h 214"/>
                <a:gd name="T48" fmla="*/ 40 w 131"/>
                <a:gd name="T49" fmla="*/ 75 h 214"/>
                <a:gd name="T50" fmla="*/ 42 w 131"/>
                <a:gd name="T51" fmla="*/ 73 h 214"/>
                <a:gd name="T52" fmla="*/ 42 w 131"/>
                <a:gd name="T53" fmla="*/ 73 h 214"/>
                <a:gd name="T54" fmla="*/ 43 w 131"/>
                <a:gd name="T55" fmla="*/ 73 h 214"/>
                <a:gd name="T56" fmla="*/ 43 w 131"/>
                <a:gd name="T57" fmla="*/ 73 h 214"/>
                <a:gd name="T58" fmla="*/ 47 w 131"/>
                <a:gd name="T59" fmla="*/ 73 h 214"/>
                <a:gd name="T60" fmla="*/ 47 w 131"/>
                <a:gd name="T61" fmla="*/ 73 h 214"/>
                <a:gd name="T62" fmla="*/ 73 w 131"/>
                <a:gd name="T63" fmla="*/ 106 h 214"/>
                <a:gd name="T64" fmla="*/ 96 w 131"/>
                <a:gd name="T65" fmla="*/ 139 h 214"/>
                <a:gd name="T66" fmla="*/ 96 w 131"/>
                <a:gd name="T67" fmla="*/ 139 h 214"/>
                <a:gd name="T68" fmla="*/ 96 w 131"/>
                <a:gd name="T69" fmla="*/ 139 h 214"/>
                <a:gd name="T70" fmla="*/ 115 w 131"/>
                <a:gd name="T71" fmla="*/ 172 h 214"/>
                <a:gd name="T72" fmla="*/ 131 w 131"/>
                <a:gd name="T73" fmla="*/ 207 h 214"/>
                <a:gd name="T74" fmla="*/ 131 w 131"/>
                <a:gd name="T75" fmla="*/ 207 h 214"/>
                <a:gd name="T76" fmla="*/ 131 w 131"/>
                <a:gd name="T77" fmla="*/ 192 h 214"/>
                <a:gd name="T78" fmla="*/ 131 w 131"/>
                <a:gd name="T79" fmla="*/ 192 h 214"/>
                <a:gd name="T80" fmla="*/ 131 w 131"/>
                <a:gd name="T81" fmla="*/ 174 h 214"/>
                <a:gd name="T82" fmla="*/ 128 w 131"/>
                <a:gd name="T83" fmla="*/ 157 h 214"/>
                <a:gd name="T84" fmla="*/ 119 w 131"/>
                <a:gd name="T85" fmla="*/ 121 h 214"/>
                <a:gd name="T86" fmla="*/ 119 w 131"/>
                <a:gd name="T87" fmla="*/ 121 h 214"/>
                <a:gd name="T88" fmla="*/ 106 w 131"/>
                <a:gd name="T89" fmla="*/ 99 h 214"/>
                <a:gd name="T90" fmla="*/ 96 w 131"/>
                <a:gd name="T91" fmla="*/ 88 h 214"/>
                <a:gd name="T92" fmla="*/ 85 w 131"/>
                <a:gd name="T93" fmla="*/ 75 h 214"/>
                <a:gd name="T94" fmla="*/ 85 w 131"/>
                <a:gd name="T95" fmla="*/ 75 h 214"/>
                <a:gd name="T96" fmla="*/ 29 w 131"/>
                <a:gd name="T97" fmla="*/ 20 h 214"/>
                <a:gd name="T98" fmla="*/ 7 w 131"/>
                <a:gd name="T99"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214">
                  <a:moveTo>
                    <a:pt x="7" y="0"/>
                  </a:moveTo>
                  <a:lnTo>
                    <a:pt x="7" y="0"/>
                  </a:lnTo>
                  <a:lnTo>
                    <a:pt x="4" y="15"/>
                  </a:lnTo>
                  <a:lnTo>
                    <a:pt x="0" y="30"/>
                  </a:lnTo>
                  <a:lnTo>
                    <a:pt x="0" y="48"/>
                  </a:lnTo>
                  <a:lnTo>
                    <a:pt x="0" y="48"/>
                  </a:lnTo>
                  <a:lnTo>
                    <a:pt x="2" y="68"/>
                  </a:lnTo>
                  <a:lnTo>
                    <a:pt x="5" y="88"/>
                  </a:lnTo>
                  <a:lnTo>
                    <a:pt x="9" y="98"/>
                  </a:lnTo>
                  <a:lnTo>
                    <a:pt x="14" y="108"/>
                  </a:lnTo>
                  <a:lnTo>
                    <a:pt x="20" y="118"/>
                  </a:lnTo>
                  <a:lnTo>
                    <a:pt x="27" y="126"/>
                  </a:lnTo>
                  <a:lnTo>
                    <a:pt x="27" y="126"/>
                  </a:lnTo>
                  <a:lnTo>
                    <a:pt x="50" y="149"/>
                  </a:lnTo>
                  <a:lnTo>
                    <a:pt x="75" y="172"/>
                  </a:lnTo>
                  <a:lnTo>
                    <a:pt x="100" y="194"/>
                  </a:lnTo>
                  <a:lnTo>
                    <a:pt x="126" y="214"/>
                  </a:lnTo>
                  <a:lnTo>
                    <a:pt x="126" y="214"/>
                  </a:lnTo>
                  <a:lnTo>
                    <a:pt x="110" y="177"/>
                  </a:lnTo>
                  <a:lnTo>
                    <a:pt x="91" y="142"/>
                  </a:lnTo>
                  <a:lnTo>
                    <a:pt x="91" y="142"/>
                  </a:lnTo>
                  <a:lnTo>
                    <a:pt x="67" y="109"/>
                  </a:lnTo>
                  <a:lnTo>
                    <a:pt x="42" y="78"/>
                  </a:lnTo>
                  <a:lnTo>
                    <a:pt x="42" y="78"/>
                  </a:lnTo>
                  <a:lnTo>
                    <a:pt x="40" y="75"/>
                  </a:lnTo>
                  <a:lnTo>
                    <a:pt x="42" y="73"/>
                  </a:lnTo>
                  <a:lnTo>
                    <a:pt x="42" y="73"/>
                  </a:lnTo>
                  <a:lnTo>
                    <a:pt x="43" y="73"/>
                  </a:lnTo>
                  <a:lnTo>
                    <a:pt x="43" y="73"/>
                  </a:lnTo>
                  <a:lnTo>
                    <a:pt x="47" y="73"/>
                  </a:lnTo>
                  <a:lnTo>
                    <a:pt x="47" y="73"/>
                  </a:lnTo>
                  <a:lnTo>
                    <a:pt x="73" y="106"/>
                  </a:lnTo>
                  <a:lnTo>
                    <a:pt x="96" y="139"/>
                  </a:lnTo>
                  <a:lnTo>
                    <a:pt x="96" y="139"/>
                  </a:lnTo>
                  <a:lnTo>
                    <a:pt x="96" y="139"/>
                  </a:lnTo>
                  <a:lnTo>
                    <a:pt x="115" y="172"/>
                  </a:lnTo>
                  <a:lnTo>
                    <a:pt x="131" y="207"/>
                  </a:lnTo>
                  <a:lnTo>
                    <a:pt x="131" y="207"/>
                  </a:lnTo>
                  <a:lnTo>
                    <a:pt x="131" y="192"/>
                  </a:lnTo>
                  <a:lnTo>
                    <a:pt x="131" y="192"/>
                  </a:lnTo>
                  <a:lnTo>
                    <a:pt x="131" y="174"/>
                  </a:lnTo>
                  <a:lnTo>
                    <a:pt x="128" y="157"/>
                  </a:lnTo>
                  <a:lnTo>
                    <a:pt x="119" y="121"/>
                  </a:lnTo>
                  <a:lnTo>
                    <a:pt x="119" y="121"/>
                  </a:lnTo>
                  <a:lnTo>
                    <a:pt x="106" y="99"/>
                  </a:lnTo>
                  <a:lnTo>
                    <a:pt x="96" y="88"/>
                  </a:lnTo>
                  <a:lnTo>
                    <a:pt x="85" y="75"/>
                  </a:lnTo>
                  <a:lnTo>
                    <a:pt x="85" y="75"/>
                  </a:lnTo>
                  <a:lnTo>
                    <a:pt x="29" y="20"/>
                  </a:lnTo>
                  <a:lnTo>
                    <a:pt x="7"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5" name="Freeform 155"/>
            <p:cNvSpPr>
              <a:spLocks/>
            </p:cNvSpPr>
            <p:nvPr/>
          </p:nvSpPr>
          <p:spPr bwMode="auto">
            <a:xfrm>
              <a:off x="1913" y="2039"/>
              <a:ext cx="131" cy="214"/>
            </a:xfrm>
            <a:custGeom>
              <a:avLst/>
              <a:gdLst>
                <a:gd name="T0" fmla="*/ 7 w 131"/>
                <a:gd name="T1" fmla="*/ 0 h 214"/>
                <a:gd name="T2" fmla="*/ 7 w 131"/>
                <a:gd name="T3" fmla="*/ 0 h 214"/>
                <a:gd name="T4" fmla="*/ 4 w 131"/>
                <a:gd name="T5" fmla="*/ 15 h 214"/>
                <a:gd name="T6" fmla="*/ 0 w 131"/>
                <a:gd name="T7" fmla="*/ 30 h 214"/>
                <a:gd name="T8" fmla="*/ 0 w 131"/>
                <a:gd name="T9" fmla="*/ 48 h 214"/>
                <a:gd name="T10" fmla="*/ 0 w 131"/>
                <a:gd name="T11" fmla="*/ 48 h 214"/>
                <a:gd name="T12" fmla="*/ 2 w 131"/>
                <a:gd name="T13" fmla="*/ 68 h 214"/>
                <a:gd name="T14" fmla="*/ 5 w 131"/>
                <a:gd name="T15" fmla="*/ 88 h 214"/>
                <a:gd name="T16" fmla="*/ 9 w 131"/>
                <a:gd name="T17" fmla="*/ 98 h 214"/>
                <a:gd name="T18" fmla="*/ 14 w 131"/>
                <a:gd name="T19" fmla="*/ 108 h 214"/>
                <a:gd name="T20" fmla="*/ 20 w 131"/>
                <a:gd name="T21" fmla="*/ 118 h 214"/>
                <a:gd name="T22" fmla="*/ 27 w 131"/>
                <a:gd name="T23" fmla="*/ 126 h 214"/>
                <a:gd name="T24" fmla="*/ 27 w 131"/>
                <a:gd name="T25" fmla="*/ 126 h 214"/>
                <a:gd name="T26" fmla="*/ 50 w 131"/>
                <a:gd name="T27" fmla="*/ 149 h 214"/>
                <a:gd name="T28" fmla="*/ 75 w 131"/>
                <a:gd name="T29" fmla="*/ 172 h 214"/>
                <a:gd name="T30" fmla="*/ 100 w 131"/>
                <a:gd name="T31" fmla="*/ 194 h 214"/>
                <a:gd name="T32" fmla="*/ 126 w 131"/>
                <a:gd name="T33" fmla="*/ 214 h 214"/>
                <a:gd name="T34" fmla="*/ 126 w 131"/>
                <a:gd name="T35" fmla="*/ 214 h 214"/>
                <a:gd name="T36" fmla="*/ 110 w 131"/>
                <a:gd name="T37" fmla="*/ 177 h 214"/>
                <a:gd name="T38" fmla="*/ 91 w 131"/>
                <a:gd name="T39" fmla="*/ 142 h 214"/>
                <a:gd name="T40" fmla="*/ 91 w 131"/>
                <a:gd name="T41" fmla="*/ 142 h 214"/>
                <a:gd name="T42" fmla="*/ 67 w 131"/>
                <a:gd name="T43" fmla="*/ 109 h 214"/>
                <a:gd name="T44" fmla="*/ 42 w 131"/>
                <a:gd name="T45" fmla="*/ 78 h 214"/>
                <a:gd name="T46" fmla="*/ 42 w 131"/>
                <a:gd name="T47" fmla="*/ 78 h 214"/>
                <a:gd name="T48" fmla="*/ 40 w 131"/>
                <a:gd name="T49" fmla="*/ 75 h 214"/>
                <a:gd name="T50" fmla="*/ 42 w 131"/>
                <a:gd name="T51" fmla="*/ 73 h 214"/>
                <a:gd name="T52" fmla="*/ 42 w 131"/>
                <a:gd name="T53" fmla="*/ 73 h 214"/>
                <a:gd name="T54" fmla="*/ 43 w 131"/>
                <a:gd name="T55" fmla="*/ 73 h 214"/>
                <a:gd name="T56" fmla="*/ 43 w 131"/>
                <a:gd name="T57" fmla="*/ 73 h 214"/>
                <a:gd name="T58" fmla="*/ 47 w 131"/>
                <a:gd name="T59" fmla="*/ 73 h 214"/>
                <a:gd name="T60" fmla="*/ 47 w 131"/>
                <a:gd name="T61" fmla="*/ 73 h 214"/>
                <a:gd name="T62" fmla="*/ 73 w 131"/>
                <a:gd name="T63" fmla="*/ 106 h 214"/>
                <a:gd name="T64" fmla="*/ 96 w 131"/>
                <a:gd name="T65" fmla="*/ 139 h 214"/>
                <a:gd name="T66" fmla="*/ 96 w 131"/>
                <a:gd name="T67" fmla="*/ 139 h 214"/>
                <a:gd name="T68" fmla="*/ 96 w 131"/>
                <a:gd name="T69" fmla="*/ 139 h 214"/>
                <a:gd name="T70" fmla="*/ 115 w 131"/>
                <a:gd name="T71" fmla="*/ 172 h 214"/>
                <a:gd name="T72" fmla="*/ 131 w 131"/>
                <a:gd name="T73" fmla="*/ 207 h 214"/>
                <a:gd name="T74" fmla="*/ 131 w 131"/>
                <a:gd name="T75" fmla="*/ 207 h 214"/>
                <a:gd name="T76" fmla="*/ 131 w 131"/>
                <a:gd name="T77" fmla="*/ 192 h 214"/>
                <a:gd name="T78" fmla="*/ 131 w 131"/>
                <a:gd name="T79" fmla="*/ 192 h 214"/>
                <a:gd name="T80" fmla="*/ 131 w 131"/>
                <a:gd name="T81" fmla="*/ 174 h 214"/>
                <a:gd name="T82" fmla="*/ 128 w 131"/>
                <a:gd name="T83" fmla="*/ 157 h 214"/>
                <a:gd name="T84" fmla="*/ 119 w 131"/>
                <a:gd name="T85" fmla="*/ 121 h 214"/>
                <a:gd name="T86" fmla="*/ 119 w 131"/>
                <a:gd name="T87" fmla="*/ 121 h 214"/>
                <a:gd name="T88" fmla="*/ 106 w 131"/>
                <a:gd name="T89" fmla="*/ 99 h 214"/>
                <a:gd name="T90" fmla="*/ 96 w 131"/>
                <a:gd name="T91" fmla="*/ 88 h 214"/>
                <a:gd name="T92" fmla="*/ 85 w 131"/>
                <a:gd name="T93" fmla="*/ 75 h 214"/>
                <a:gd name="T94" fmla="*/ 85 w 131"/>
                <a:gd name="T95" fmla="*/ 75 h 214"/>
                <a:gd name="T96" fmla="*/ 29 w 131"/>
                <a:gd name="T97" fmla="*/ 20 h 214"/>
                <a:gd name="T98" fmla="*/ 7 w 131"/>
                <a:gd name="T99"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214">
                  <a:moveTo>
                    <a:pt x="7" y="0"/>
                  </a:moveTo>
                  <a:lnTo>
                    <a:pt x="7" y="0"/>
                  </a:lnTo>
                  <a:lnTo>
                    <a:pt x="4" y="15"/>
                  </a:lnTo>
                  <a:lnTo>
                    <a:pt x="0" y="30"/>
                  </a:lnTo>
                  <a:lnTo>
                    <a:pt x="0" y="48"/>
                  </a:lnTo>
                  <a:lnTo>
                    <a:pt x="0" y="48"/>
                  </a:lnTo>
                  <a:lnTo>
                    <a:pt x="2" y="68"/>
                  </a:lnTo>
                  <a:lnTo>
                    <a:pt x="5" y="88"/>
                  </a:lnTo>
                  <a:lnTo>
                    <a:pt x="9" y="98"/>
                  </a:lnTo>
                  <a:lnTo>
                    <a:pt x="14" y="108"/>
                  </a:lnTo>
                  <a:lnTo>
                    <a:pt x="20" y="118"/>
                  </a:lnTo>
                  <a:lnTo>
                    <a:pt x="27" y="126"/>
                  </a:lnTo>
                  <a:lnTo>
                    <a:pt x="27" y="126"/>
                  </a:lnTo>
                  <a:lnTo>
                    <a:pt x="50" y="149"/>
                  </a:lnTo>
                  <a:lnTo>
                    <a:pt x="75" y="172"/>
                  </a:lnTo>
                  <a:lnTo>
                    <a:pt x="100" y="194"/>
                  </a:lnTo>
                  <a:lnTo>
                    <a:pt x="126" y="214"/>
                  </a:lnTo>
                  <a:lnTo>
                    <a:pt x="126" y="214"/>
                  </a:lnTo>
                  <a:lnTo>
                    <a:pt x="110" y="177"/>
                  </a:lnTo>
                  <a:lnTo>
                    <a:pt x="91" y="142"/>
                  </a:lnTo>
                  <a:lnTo>
                    <a:pt x="91" y="142"/>
                  </a:lnTo>
                  <a:lnTo>
                    <a:pt x="67" y="109"/>
                  </a:lnTo>
                  <a:lnTo>
                    <a:pt x="42" y="78"/>
                  </a:lnTo>
                  <a:lnTo>
                    <a:pt x="42" y="78"/>
                  </a:lnTo>
                  <a:lnTo>
                    <a:pt x="40" y="75"/>
                  </a:lnTo>
                  <a:lnTo>
                    <a:pt x="42" y="73"/>
                  </a:lnTo>
                  <a:lnTo>
                    <a:pt x="42" y="73"/>
                  </a:lnTo>
                  <a:lnTo>
                    <a:pt x="43" y="73"/>
                  </a:lnTo>
                  <a:lnTo>
                    <a:pt x="43" y="73"/>
                  </a:lnTo>
                  <a:lnTo>
                    <a:pt x="47" y="73"/>
                  </a:lnTo>
                  <a:lnTo>
                    <a:pt x="47" y="73"/>
                  </a:lnTo>
                  <a:lnTo>
                    <a:pt x="73" y="106"/>
                  </a:lnTo>
                  <a:lnTo>
                    <a:pt x="96" y="139"/>
                  </a:lnTo>
                  <a:lnTo>
                    <a:pt x="96" y="139"/>
                  </a:lnTo>
                  <a:lnTo>
                    <a:pt x="96" y="139"/>
                  </a:lnTo>
                  <a:lnTo>
                    <a:pt x="115" y="172"/>
                  </a:lnTo>
                  <a:lnTo>
                    <a:pt x="131" y="207"/>
                  </a:lnTo>
                  <a:lnTo>
                    <a:pt x="131" y="207"/>
                  </a:lnTo>
                  <a:lnTo>
                    <a:pt x="131" y="192"/>
                  </a:lnTo>
                  <a:lnTo>
                    <a:pt x="131" y="192"/>
                  </a:lnTo>
                  <a:lnTo>
                    <a:pt x="131" y="174"/>
                  </a:lnTo>
                  <a:lnTo>
                    <a:pt x="128" y="157"/>
                  </a:lnTo>
                  <a:lnTo>
                    <a:pt x="119" y="121"/>
                  </a:lnTo>
                  <a:lnTo>
                    <a:pt x="119" y="121"/>
                  </a:lnTo>
                  <a:lnTo>
                    <a:pt x="106" y="99"/>
                  </a:lnTo>
                  <a:lnTo>
                    <a:pt x="96" y="88"/>
                  </a:lnTo>
                  <a:lnTo>
                    <a:pt x="85" y="75"/>
                  </a:lnTo>
                  <a:lnTo>
                    <a:pt x="85" y="75"/>
                  </a:lnTo>
                  <a:lnTo>
                    <a:pt x="29" y="2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6" name="Freeform 156"/>
            <p:cNvSpPr>
              <a:spLocks/>
            </p:cNvSpPr>
            <p:nvPr/>
          </p:nvSpPr>
          <p:spPr bwMode="auto">
            <a:xfrm>
              <a:off x="2032" y="2160"/>
              <a:ext cx="14" cy="89"/>
            </a:xfrm>
            <a:custGeom>
              <a:avLst/>
              <a:gdLst>
                <a:gd name="T0" fmla="*/ 0 w 14"/>
                <a:gd name="T1" fmla="*/ 0 h 89"/>
                <a:gd name="T2" fmla="*/ 0 w 14"/>
                <a:gd name="T3" fmla="*/ 0 h 89"/>
                <a:gd name="T4" fmla="*/ 0 w 14"/>
                <a:gd name="T5" fmla="*/ 0 h 89"/>
                <a:gd name="T6" fmla="*/ 9 w 14"/>
                <a:gd name="T7" fmla="*/ 36 h 89"/>
                <a:gd name="T8" fmla="*/ 12 w 14"/>
                <a:gd name="T9" fmla="*/ 53 h 89"/>
                <a:gd name="T10" fmla="*/ 12 w 14"/>
                <a:gd name="T11" fmla="*/ 71 h 89"/>
                <a:gd name="T12" fmla="*/ 12 w 14"/>
                <a:gd name="T13" fmla="*/ 71 h 89"/>
                <a:gd name="T14" fmla="*/ 12 w 14"/>
                <a:gd name="T15" fmla="*/ 86 h 89"/>
                <a:gd name="T16" fmla="*/ 12 w 14"/>
                <a:gd name="T17" fmla="*/ 86 h 89"/>
                <a:gd name="T18" fmla="*/ 14 w 14"/>
                <a:gd name="T19" fmla="*/ 89 h 89"/>
                <a:gd name="T20" fmla="*/ 14 w 14"/>
                <a:gd name="T21" fmla="*/ 36 h 89"/>
                <a:gd name="T22" fmla="*/ 14 w 14"/>
                <a:gd name="T23" fmla="*/ 36 h 89"/>
                <a:gd name="T24" fmla="*/ 12 w 14"/>
                <a:gd name="T25" fmla="*/ 26 h 89"/>
                <a:gd name="T26" fmla="*/ 7 w 14"/>
                <a:gd name="T27" fmla="*/ 15 h 89"/>
                <a:gd name="T28" fmla="*/ 0 w 14"/>
                <a:gd name="T2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89">
                  <a:moveTo>
                    <a:pt x="0" y="0"/>
                  </a:moveTo>
                  <a:lnTo>
                    <a:pt x="0" y="0"/>
                  </a:lnTo>
                  <a:lnTo>
                    <a:pt x="0" y="0"/>
                  </a:lnTo>
                  <a:lnTo>
                    <a:pt x="9" y="36"/>
                  </a:lnTo>
                  <a:lnTo>
                    <a:pt x="12" y="53"/>
                  </a:lnTo>
                  <a:lnTo>
                    <a:pt x="12" y="71"/>
                  </a:lnTo>
                  <a:lnTo>
                    <a:pt x="12" y="71"/>
                  </a:lnTo>
                  <a:lnTo>
                    <a:pt x="12" y="86"/>
                  </a:lnTo>
                  <a:lnTo>
                    <a:pt x="12" y="86"/>
                  </a:lnTo>
                  <a:lnTo>
                    <a:pt x="14" y="89"/>
                  </a:lnTo>
                  <a:lnTo>
                    <a:pt x="14" y="36"/>
                  </a:lnTo>
                  <a:lnTo>
                    <a:pt x="14" y="36"/>
                  </a:lnTo>
                  <a:lnTo>
                    <a:pt x="12" y="26"/>
                  </a:lnTo>
                  <a:lnTo>
                    <a:pt x="7" y="15"/>
                  </a:lnTo>
                  <a:lnTo>
                    <a:pt x="0"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7" name="Freeform 157"/>
            <p:cNvSpPr>
              <a:spLocks/>
            </p:cNvSpPr>
            <p:nvPr/>
          </p:nvSpPr>
          <p:spPr bwMode="auto">
            <a:xfrm>
              <a:off x="2032" y="2160"/>
              <a:ext cx="14" cy="89"/>
            </a:xfrm>
            <a:custGeom>
              <a:avLst/>
              <a:gdLst>
                <a:gd name="T0" fmla="*/ 0 w 14"/>
                <a:gd name="T1" fmla="*/ 0 h 89"/>
                <a:gd name="T2" fmla="*/ 0 w 14"/>
                <a:gd name="T3" fmla="*/ 0 h 89"/>
                <a:gd name="T4" fmla="*/ 0 w 14"/>
                <a:gd name="T5" fmla="*/ 0 h 89"/>
                <a:gd name="T6" fmla="*/ 9 w 14"/>
                <a:gd name="T7" fmla="*/ 36 h 89"/>
                <a:gd name="T8" fmla="*/ 12 w 14"/>
                <a:gd name="T9" fmla="*/ 53 h 89"/>
                <a:gd name="T10" fmla="*/ 12 w 14"/>
                <a:gd name="T11" fmla="*/ 71 h 89"/>
                <a:gd name="T12" fmla="*/ 12 w 14"/>
                <a:gd name="T13" fmla="*/ 71 h 89"/>
                <a:gd name="T14" fmla="*/ 12 w 14"/>
                <a:gd name="T15" fmla="*/ 86 h 89"/>
                <a:gd name="T16" fmla="*/ 12 w 14"/>
                <a:gd name="T17" fmla="*/ 86 h 89"/>
                <a:gd name="T18" fmla="*/ 14 w 14"/>
                <a:gd name="T19" fmla="*/ 89 h 89"/>
                <a:gd name="T20" fmla="*/ 14 w 14"/>
                <a:gd name="T21" fmla="*/ 36 h 89"/>
                <a:gd name="T22" fmla="*/ 14 w 14"/>
                <a:gd name="T23" fmla="*/ 36 h 89"/>
                <a:gd name="T24" fmla="*/ 12 w 14"/>
                <a:gd name="T25" fmla="*/ 26 h 89"/>
                <a:gd name="T26" fmla="*/ 7 w 14"/>
                <a:gd name="T27" fmla="*/ 15 h 89"/>
                <a:gd name="T28" fmla="*/ 0 w 14"/>
                <a:gd name="T2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89">
                  <a:moveTo>
                    <a:pt x="0" y="0"/>
                  </a:moveTo>
                  <a:lnTo>
                    <a:pt x="0" y="0"/>
                  </a:lnTo>
                  <a:lnTo>
                    <a:pt x="0" y="0"/>
                  </a:lnTo>
                  <a:lnTo>
                    <a:pt x="9" y="36"/>
                  </a:lnTo>
                  <a:lnTo>
                    <a:pt x="12" y="53"/>
                  </a:lnTo>
                  <a:lnTo>
                    <a:pt x="12" y="71"/>
                  </a:lnTo>
                  <a:lnTo>
                    <a:pt x="12" y="71"/>
                  </a:lnTo>
                  <a:lnTo>
                    <a:pt x="12" y="86"/>
                  </a:lnTo>
                  <a:lnTo>
                    <a:pt x="12" y="86"/>
                  </a:lnTo>
                  <a:lnTo>
                    <a:pt x="14" y="89"/>
                  </a:lnTo>
                  <a:lnTo>
                    <a:pt x="14" y="36"/>
                  </a:lnTo>
                  <a:lnTo>
                    <a:pt x="14" y="36"/>
                  </a:lnTo>
                  <a:lnTo>
                    <a:pt x="12" y="26"/>
                  </a:lnTo>
                  <a:lnTo>
                    <a:pt x="7"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8" name="Freeform 158"/>
            <p:cNvSpPr>
              <a:spLocks/>
            </p:cNvSpPr>
            <p:nvPr/>
          </p:nvSpPr>
          <p:spPr bwMode="auto">
            <a:xfrm>
              <a:off x="1953" y="2112"/>
              <a:ext cx="93" cy="144"/>
            </a:xfrm>
            <a:custGeom>
              <a:avLst/>
              <a:gdLst>
                <a:gd name="T0" fmla="*/ 3 w 93"/>
                <a:gd name="T1" fmla="*/ 0 h 144"/>
                <a:gd name="T2" fmla="*/ 3 w 93"/>
                <a:gd name="T3" fmla="*/ 0 h 144"/>
                <a:gd name="T4" fmla="*/ 2 w 93"/>
                <a:gd name="T5" fmla="*/ 0 h 144"/>
                <a:gd name="T6" fmla="*/ 2 w 93"/>
                <a:gd name="T7" fmla="*/ 0 h 144"/>
                <a:gd name="T8" fmla="*/ 0 w 93"/>
                <a:gd name="T9" fmla="*/ 2 h 144"/>
                <a:gd name="T10" fmla="*/ 2 w 93"/>
                <a:gd name="T11" fmla="*/ 5 h 144"/>
                <a:gd name="T12" fmla="*/ 2 w 93"/>
                <a:gd name="T13" fmla="*/ 5 h 144"/>
                <a:gd name="T14" fmla="*/ 27 w 93"/>
                <a:gd name="T15" fmla="*/ 36 h 144"/>
                <a:gd name="T16" fmla="*/ 51 w 93"/>
                <a:gd name="T17" fmla="*/ 69 h 144"/>
                <a:gd name="T18" fmla="*/ 51 w 93"/>
                <a:gd name="T19" fmla="*/ 69 h 144"/>
                <a:gd name="T20" fmla="*/ 70 w 93"/>
                <a:gd name="T21" fmla="*/ 104 h 144"/>
                <a:gd name="T22" fmla="*/ 86 w 93"/>
                <a:gd name="T23" fmla="*/ 141 h 144"/>
                <a:gd name="T24" fmla="*/ 86 w 93"/>
                <a:gd name="T25" fmla="*/ 141 h 144"/>
                <a:gd name="T26" fmla="*/ 93 w 93"/>
                <a:gd name="T27" fmla="*/ 144 h 144"/>
                <a:gd name="T28" fmla="*/ 93 w 93"/>
                <a:gd name="T29" fmla="*/ 137 h 144"/>
                <a:gd name="T30" fmla="*/ 93 w 93"/>
                <a:gd name="T31" fmla="*/ 137 h 144"/>
                <a:gd name="T32" fmla="*/ 91 w 93"/>
                <a:gd name="T33" fmla="*/ 134 h 144"/>
                <a:gd name="T34" fmla="*/ 91 w 93"/>
                <a:gd name="T35" fmla="*/ 134 h 144"/>
                <a:gd name="T36" fmla="*/ 75 w 93"/>
                <a:gd name="T37" fmla="*/ 99 h 144"/>
                <a:gd name="T38" fmla="*/ 56 w 93"/>
                <a:gd name="T39" fmla="*/ 66 h 144"/>
                <a:gd name="T40" fmla="*/ 56 w 93"/>
                <a:gd name="T41" fmla="*/ 66 h 144"/>
                <a:gd name="T42" fmla="*/ 56 w 93"/>
                <a:gd name="T43" fmla="*/ 66 h 144"/>
                <a:gd name="T44" fmla="*/ 33 w 93"/>
                <a:gd name="T45" fmla="*/ 33 h 144"/>
                <a:gd name="T46" fmla="*/ 7 w 93"/>
                <a:gd name="T47" fmla="*/ 0 h 144"/>
                <a:gd name="T48" fmla="*/ 7 w 93"/>
                <a:gd name="T49" fmla="*/ 0 h 144"/>
                <a:gd name="T50" fmla="*/ 3 w 93"/>
                <a:gd name="T5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 h="144">
                  <a:moveTo>
                    <a:pt x="3" y="0"/>
                  </a:moveTo>
                  <a:lnTo>
                    <a:pt x="3" y="0"/>
                  </a:lnTo>
                  <a:lnTo>
                    <a:pt x="2" y="0"/>
                  </a:lnTo>
                  <a:lnTo>
                    <a:pt x="2" y="0"/>
                  </a:lnTo>
                  <a:lnTo>
                    <a:pt x="0" y="2"/>
                  </a:lnTo>
                  <a:lnTo>
                    <a:pt x="2" y="5"/>
                  </a:lnTo>
                  <a:lnTo>
                    <a:pt x="2" y="5"/>
                  </a:lnTo>
                  <a:lnTo>
                    <a:pt x="27" y="36"/>
                  </a:lnTo>
                  <a:lnTo>
                    <a:pt x="51" y="69"/>
                  </a:lnTo>
                  <a:lnTo>
                    <a:pt x="51" y="69"/>
                  </a:lnTo>
                  <a:lnTo>
                    <a:pt x="70" y="104"/>
                  </a:lnTo>
                  <a:lnTo>
                    <a:pt x="86" y="141"/>
                  </a:lnTo>
                  <a:lnTo>
                    <a:pt x="86" y="141"/>
                  </a:lnTo>
                  <a:lnTo>
                    <a:pt x="93" y="144"/>
                  </a:lnTo>
                  <a:lnTo>
                    <a:pt x="93" y="137"/>
                  </a:lnTo>
                  <a:lnTo>
                    <a:pt x="93" y="137"/>
                  </a:lnTo>
                  <a:lnTo>
                    <a:pt x="91" y="134"/>
                  </a:lnTo>
                  <a:lnTo>
                    <a:pt x="91" y="134"/>
                  </a:lnTo>
                  <a:lnTo>
                    <a:pt x="75" y="99"/>
                  </a:lnTo>
                  <a:lnTo>
                    <a:pt x="56" y="66"/>
                  </a:lnTo>
                  <a:lnTo>
                    <a:pt x="56" y="66"/>
                  </a:lnTo>
                  <a:lnTo>
                    <a:pt x="56" y="66"/>
                  </a:lnTo>
                  <a:lnTo>
                    <a:pt x="33" y="33"/>
                  </a:lnTo>
                  <a:lnTo>
                    <a:pt x="7" y="0"/>
                  </a:lnTo>
                  <a:lnTo>
                    <a:pt x="7" y="0"/>
                  </a:lnTo>
                  <a:lnTo>
                    <a:pt x="3"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9" name="Freeform 159"/>
            <p:cNvSpPr>
              <a:spLocks/>
            </p:cNvSpPr>
            <p:nvPr/>
          </p:nvSpPr>
          <p:spPr bwMode="auto">
            <a:xfrm>
              <a:off x="1953" y="2112"/>
              <a:ext cx="93" cy="144"/>
            </a:xfrm>
            <a:custGeom>
              <a:avLst/>
              <a:gdLst>
                <a:gd name="T0" fmla="*/ 3 w 93"/>
                <a:gd name="T1" fmla="*/ 0 h 144"/>
                <a:gd name="T2" fmla="*/ 3 w 93"/>
                <a:gd name="T3" fmla="*/ 0 h 144"/>
                <a:gd name="T4" fmla="*/ 2 w 93"/>
                <a:gd name="T5" fmla="*/ 0 h 144"/>
                <a:gd name="T6" fmla="*/ 2 w 93"/>
                <a:gd name="T7" fmla="*/ 0 h 144"/>
                <a:gd name="T8" fmla="*/ 0 w 93"/>
                <a:gd name="T9" fmla="*/ 2 h 144"/>
                <a:gd name="T10" fmla="*/ 2 w 93"/>
                <a:gd name="T11" fmla="*/ 5 h 144"/>
                <a:gd name="T12" fmla="*/ 2 w 93"/>
                <a:gd name="T13" fmla="*/ 5 h 144"/>
                <a:gd name="T14" fmla="*/ 27 w 93"/>
                <a:gd name="T15" fmla="*/ 36 h 144"/>
                <a:gd name="T16" fmla="*/ 51 w 93"/>
                <a:gd name="T17" fmla="*/ 69 h 144"/>
                <a:gd name="T18" fmla="*/ 51 w 93"/>
                <a:gd name="T19" fmla="*/ 69 h 144"/>
                <a:gd name="T20" fmla="*/ 70 w 93"/>
                <a:gd name="T21" fmla="*/ 104 h 144"/>
                <a:gd name="T22" fmla="*/ 86 w 93"/>
                <a:gd name="T23" fmla="*/ 141 h 144"/>
                <a:gd name="T24" fmla="*/ 86 w 93"/>
                <a:gd name="T25" fmla="*/ 141 h 144"/>
                <a:gd name="T26" fmla="*/ 93 w 93"/>
                <a:gd name="T27" fmla="*/ 144 h 144"/>
                <a:gd name="T28" fmla="*/ 93 w 93"/>
                <a:gd name="T29" fmla="*/ 137 h 144"/>
                <a:gd name="T30" fmla="*/ 93 w 93"/>
                <a:gd name="T31" fmla="*/ 137 h 144"/>
                <a:gd name="T32" fmla="*/ 91 w 93"/>
                <a:gd name="T33" fmla="*/ 134 h 144"/>
                <a:gd name="T34" fmla="*/ 91 w 93"/>
                <a:gd name="T35" fmla="*/ 134 h 144"/>
                <a:gd name="T36" fmla="*/ 75 w 93"/>
                <a:gd name="T37" fmla="*/ 99 h 144"/>
                <a:gd name="T38" fmla="*/ 56 w 93"/>
                <a:gd name="T39" fmla="*/ 66 h 144"/>
                <a:gd name="T40" fmla="*/ 56 w 93"/>
                <a:gd name="T41" fmla="*/ 66 h 144"/>
                <a:gd name="T42" fmla="*/ 56 w 93"/>
                <a:gd name="T43" fmla="*/ 66 h 144"/>
                <a:gd name="T44" fmla="*/ 33 w 93"/>
                <a:gd name="T45" fmla="*/ 33 h 144"/>
                <a:gd name="T46" fmla="*/ 7 w 93"/>
                <a:gd name="T47" fmla="*/ 0 h 144"/>
                <a:gd name="T48" fmla="*/ 7 w 93"/>
                <a:gd name="T49" fmla="*/ 0 h 144"/>
                <a:gd name="T50" fmla="*/ 3 w 93"/>
                <a:gd name="T5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 h="144">
                  <a:moveTo>
                    <a:pt x="3" y="0"/>
                  </a:moveTo>
                  <a:lnTo>
                    <a:pt x="3" y="0"/>
                  </a:lnTo>
                  <a:lnTo>
                    <a:pt x="2" y="0"/>
                  </a:lnTo>
                  <a:lnTo>
                    <a:pt x="2" y="0"/>
                  </a:lnTo>
                  <a:lnTo>
                    <a:pt x="0" y="2"/>
                  </a:lnTo>
                  <a:lnTo>
                    <a:pt x="2" y="5"/>
                  </a:lnTo>
                  <a:lnTo>
                    <a:pt x="2" y="5"/>
                  </a:lnTo>
                  <a:lnTo>
                    <a:pt x="27" y="36"/>
                  </a:lnTo>
                  <a:lnTo>
                    <a:pt x="51" y="69"/>
                  </a:lnTo>
                  <a:lnTo>
                    <a:pt x="51" y="69"/>
                  </a:lnTo>
                  <a:lnTo>
                    <a:pt x="70" y="104"/>
                  </a:lnTo>
                  <a:lnTo>
                    <a:pt x="86" y="141"/>
                  </a:lnTo>
                  <a:lnTo>
                    <a:pt x="86" y="141"/>
                  </a:lnTo>
                  <a:lnTo>
                    <a:pt x="93" y="144"/>
                  </a:lnTo>
                  <a:lnTo>
                    <a:pt x="93" y="137"/>
                  </a:lnTo>
                  <a:lnTo>
                    <a:pt x="93" y="137"/>
                  </a:lnTo>
                  <a:lnTo>
                    <a:pt x="91" y="134"/>
                  </a:lnTo>
                  <a:lnTo>
                    <a:pt x="91" y="134"/>
                  </a:lnTo>
                  <a:lnTo>
                    <a:pt x="75" y="99"/>
                  </a:lnTo>
                  <a:lnTo>
                    <a:pt x="56" y="66"/>
                  </a:lnTo>
                  <a:lnTo>
                    <a:pt x="56" y="66"/>
                  </a:lnTo>
                  <a:lnTo>
                    <a:pt x="56" y="66"/>
                  </a:lnTo>
                  <a:lnTo>
                    <a:pt x="33" y="33"/>
                  </a:lnTo>
                  <a:lnTo>
                    <a:pt x="7" y="0"/>
                  </a:lnTo>
                  <a:lnTo>
                    <a:pt x="7"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0" name="Freeform 160"/>
            <p:cNvSpPr>
              <a:spLocks/>
            </p:cNvSpPr>
            <p:nvPr/>
          </p:nvSpPr>
          <p:spPr bwMode="auto">
            <a:xfrm>
              <a:off x="2208" y="1817"/>
              <a:ext cx="21" cy="22"/>
            </a:xfrm>
            <a:custGeom>
              <a:avLst/>
              <a:gdLst>
                <a:gd name="T0" fmla="*/ 0 w 21"/>
                <a:gd name="T1" fmla="*/ 0 h 22"/>
                <a:gd name="T2" fmla="*/ 0 w 21"/>
                <a:gd name="T3" fmla="*/ 0 h 22"/>
                <a:gd name="T4" fmla="*/ 18 w 21"/>
                <a:gd name="T5" fmla="*/ 22 h 22"/>
                <a:gd name="T6" fmla="*/ 18 w 21"/>
                <a:gd name="T7" fmla="*/ 22 h 22"/>
                <a:gd name="T8" fmla="*/ 21 w 21"/>
                <a:gd name="T9" fmla="*/ 10 h 22"/>
                <a:gd name="T10" fmla="*/ 21 w 21"/>
                <a:gd name="T11" fmla="*/ 10 h 22"/>
                <a:gd name="T12" fmla="*/ 21 w 21"/>
                <a:gd name="T13" fmla="*/ 10 h 22"/>
                <a:gd name="T14" fmla="*/ 20 w 21"/>
                <a:gd name="T15" fmla="*/ 4 h 22"/>
                <a:gd name="T16" fmla="*/ 20 w 21"/>
                <a:gd name="T17" fmla="*/ 4 h 22"/>
                <a:gd name="T18" fmla="*/ 0 w 21"/>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0" y="0"/>
                  </a:moveTo>
                  <a:lnTo>
                    <a:pt x="0" y="0"/>
                  </a:lnTo>
                  <a:lnTo>
                    <a:pt x="18" y="22"/>
                  </a:lnTo>
                  <a:lnTo>
                    <a:pt x="18" y="22"/>
                  </a:lnTo>
                  <a:lnTo>
                    <a:pt x="21" y="10"/>
                  </a:lnTo>
                  <a:lnTo>
                    <a:pt x="21" y="10"/>
                  </a:lnTo>
                  <a:lnTo>
                    <a:pt x="21" y="10"/>
                  </a:lnTo>
                  <a:lnTo>
                    <a:pt x="20" y="4"/>
                  </a:lnTo>
                  <a:lnTo>
                    <a:pt x="20" y="4"/>
                  </a:lnTo>
                  <a:lnTo>
                    <a:pt x="0"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1" name="Freeform 161"/>
            <p:cNvSpPr>
              <a:spLocks/>
            </p:cNvSpPr>
            <p:nvPr/>
          </p:nvSpPr>
          <p:spPr bwMode="auto">
            <a:xfrm>
              <a:off x="2208" y="1817"/>
              <a:ext cx="21" cy="22"/>
            </a:xfrm>
            <a:custGeom>
              <a:avLst/>
              <a:gdLst>
                <a:gd name="T0" fmla="*/ 0 w 21"/>
                <a:gd name="T1" fmla="*/ 0 h 22"/>
                <a:gd name="T2" fmla="*/ 0 w 21"/>
                <a:gd name="T3" fmla="*/ 0 h 22"/>
                <a:gd name="T4" fmla="*/ 18 w 21"/>
                <a:gd name="T5" fmla="*/ 22 h 22"/>
                <a:gd name="T6" fmla="*/ 18 w 21"/>
                <a:gd name="T7" fmla="*/ 22 h 22"/>
                <a:gd name="T8" fmla="*/ 21 w 21"/>
                <a:gd name="T9" fmla="*/ 10 h 22"/>
                <a:gd name="T10" fmla="*/ 21 w 21"/>
                <a:gd name="T11" fmla="*/ 10 h 22"/>
                <a:gd name="T12" fmla="*/ 21 w 21"/>
                <a:gd name="T13" fmla="*/ 10 h 22"/>
                <a:gd name="T14" fmla="*/ 20 w 21"/>
                <a:gd name="T15" fmla="*/ 4 h 22"/>
                <a:gd name="T16" fmla="*/ 20 w 21"/>
                <a:gd name="T17" fmla="*/ 4 h 22"/>
                <a:gd name="T18" fmla="*/ 0 w 21"/>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0" y="0"/>
                  </a:moveTo>
                  <a:lnTo>
                    <a:pt x="0" y="0"/>
                  </a:lnTo>
                  <a:lnTo>
                    <a:pt x="18" y="22"/>
                  </a:lnTo>
                  <a:lnTo>
                    <a:pt x="18" y="22"/>
                  </a:lnTo>
                  <a:lnTo>
                    <a:pt x="21" y="10"/>
                  </a:lnTo>
                  <a:lnTo>
                    <a:pt x="21" y="10"/>
                  </a:lnTo>
                  <a:lnTo>
                    <a:pt x="21" y="10"/>
                  </a:lnTo>
                  <a:lnTo>
                    <a:pt x="20" y="4"/>
                  </a:lnTo>
                  <a:lnTo>
                    <a:pt x="2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2" name="Freeform 162"/>
            <p:cNvSpPr>
              <a:spLocks/>
            </p:cNvSpPr>
            <p:nvPr/>
          </p:nvSpPr>
          <p:spPr bwMode="auto">
            <a:xfrm>
              <a:off x="2226" y="1827"/>
              <a:ext cx="7" cy="14"/>
            </a:xfrm>
            <a:custGeom>
              <a:avLst/>
              <a:gdLst>
                <a:gd name="T0" fmla="*/ 3 w 7"/>
                <a:gd name="T1" fmla="*/ 0 h 14"/>
                <a:gd name="T2" fmla="*/ 3 w 7"/>
                <a:gd name="T3" fmla="*/ 0 h 14"/>
                <a:gd name="T4" fmla="*/ 0 w 7"/>
                <a:gd name="T5" fmla="*/ 12 h 14"/>
                <a:gd name="T6" fmla="*/ 0 w 7"/>
                <a:gd name="T7" fmla="*/ 12 h 14"/>
                <a:gd name="T8" fmla="*/ 3 w 7"/>
                <a:gd name="T9" fmla="*/ 14 h 14"/>
                <a:gd name="T10" fmla="*/ 3 w 7"/>
                <a:gd name="T11" fmla="*/ 14 h 14"/>
                <a:gd name="T12" fmla="*/ 3 w 7"/>
                <a:gd name="T13" fmla="*/ 14 h 14"/>
                <a:gd name="T14" fmla="*/ 7 w 7"/>
                <a:gd name="T15" fmla="*/ 7 h 14"/>
                <a:gd name="T16" fmla="*/ 7 w 7"/>
                <a:gd name="T17" fmla="*/ 2 h 14"/>
                <a:gd name="T18" fmla="*/ 7 w 7"/>
                <a:gd name="T19" fmla="*/ 2 h 14"/>
                <a:gd name="T20" fmla="*/ 7 w 7"/>
                <a:gd name="T21" fmla="*/ 2 h 14"/>
                <a:gd name="T22" fmla="*/ 7 w 7"/>
                <a:gd name="T23" fmla="*/ 2 h 14"/>
                <a:gd name="T24" fmla="*/ 5 w 7"/>
                <a:gd name="T25" fmla="*/ 2 h 14"/>
                <a:gd name="T26" fmla="*/ 3 w 7"/>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4">
                  <a:moveTo>
                    <a:pt x="3" y="0"/>
                  </a:moveTo>
                  <a:lnTo>
                    <a:pt x="3" y="0"/>
                  </a:lnTo>
                  <a:lnTo>
                    <a:pt x="0" y="12"/>
                  </a:lnTo>
                  <a:lnTo>
                    <a:pt x="0" y="12"/>
                  </a:lnTo>
                  <a:lnTo>
                    <a:pt x="3" y="14"/>
                  </a:lnTo>
                  <a:lnTo>
                    <a:pt x="3" y="14"/>
                  </a:lnTo>
                  <a:lnTo>
                    <a:pt x="3" y="14"/>
                  </a:lnTo>
                  <a:lnTo>
                    <a:pt x="7" y="7"/>
                  </a:lnTo>
                  <a:lnTo>
                    <a:pt x="7" y="2"/>
                  </a:lnTo>
                  <a:lnTo>
                    <a:pt x="7" y="2"/>
                  </a:lnTo>
                  <a:lnTo>
                    <a:pt x="7" y="2"/>
                  </a:lnTo>
                  <a:lnTo>
                    <a:pt x="7" y="2"/>
                  </a:lnTo>
                  <a:lnTo>
                    <a:pt x="5" y="2"/>
                  </a:lnTo>
                  <a:lnTo>
                    <a:pt x="3"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3" name="Freeform 163"/>
            <p:cNvSpPr>
              <a:spLocks/>
            </p:cNvSpPr>
            <p:nvPr/>
          </p:nvSpPr>
          <p:spPr bwMode="auto">
            <a:xfrm>
              <a:off x="2226" y="1827"/>
              <a:ext cx="7" cy="14"/>
            </a:xfrm>
            <a:custGeom>
              <a:avLst/>
              <a:gdLst>
                <a:gd name="T0" fmla="*/ 3 w 7"/>
                <a:gd name="T1" fmla="*/ 0 h 14"/>
                <a:gd name="T2" fmla="*/ 3 w 7"/>
                <a:gd name="T3" fmla="*/ 0 h 14"/>
                <a:gd name="T4" fmla="*/ 0 w 7"/>
                <a:gd name="T5" fmla="*/ 12 h 14"/>
                <a:gd name="T6" fmla="*/ 0 w 7"/>
                <a:gd name="T7" fmla="*/ 12 h 14"/>
                <a:gd name="T8" fmla="*/ 3 w 7"/>
                <a:gd name="T9" fmla="*/ 14 h 14"/>
                <a:gd name="T10" fmla="*/ 3 w 7"/>
                <a:gd name="T11" fmla="*/ 14 h 14"/>
                <a:gd name="T12" fmla="*/ 3 w 7"/>
                <a:gd name="T13" fmla="*/ 14 h 14"/>
                <a:gd name="T14" fmla="*/ 7 w 7"/>
                <a:gd name="T15" fmla="*/ 7 h 14"/>
                <a:gd name="T16" fmla="*/ 7 w 7"/>
                <a:gd name="T17" fmla="*/ 2 h 14"/>
                <a:gd name="T18" fmla="*/ 7 w 7"/>
                <a:gd name="T19" fmla="*/ 2 h 14"/>
                <a:gd name="T20" fmla="*/ 7 w 7"/>
                <a:gd name="T21" fmla="*/ 2 h 14"/>
                <a:gd name="T22" fmla="*/ 7 w 7"/>
                <a:gd name="T23" fmla="*/ 2 h 14"/>
                <a:gd name="T24" fmla="*/ 5 w 7"/>
                <a:gd name="T25" fmla="*/ 2 h 14"/>
                <a:gd name="T26" fmla="*/ 3 w 7"/>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4">
                  <a:moveTo>
                    <a:pt x="3" y="0"/>
                  </a:moveTo>
                  <a:lnTo>
                    <a:pt x="3" y="0"/>
                  </a:lnTo>
                  <a:lnTo>
                    <a:pt x="0" y="12"/>
                  </a:lnTo>
                  <a:lnTo>
                    <a:pt x="0" y="12"/>
                  </a:lnTo>
                  <a:lnTo>
                    <a:pt x="3" y="14"/>
                  </a:lnTo>
                  <a:lnTo>
                    <a:pt x="3" y="14"/>
                  </a:lnTo>
                  <a:lnTo>
                    <a:pt x="3" y="14"/>
                  </a:lnTo>
                  <a:lnTo>
                    <a:pt x="7" y="7"/>
                  </a:lnTo>
                  <a:lnTo>
                    <a:pt x="7" y="2"/>
                  </a:lnTo>
                  <a:lnTo>
                    <a:pt x="7" y="2"/>
                  </a:lnTo>
                  <a:lnTo>
                    <a:pt x="7" y="2"/>
                  </a:lnTo>
                  <a:lnTo>
                    <a:pt x="7" y="2"/>
                  </a:lnTo>
                  <a:lnTo>
                    <a:pt x="5" y="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4" name="Rectangle 164"/>
            <p:cNvSpPr>
              <a:spLocks noChangeArrowheads="1"/>
            </p:cNvSpPr>
            <p:nvPr/>
          </p:nvSpPr>
          <p:spPr bwMode="auto">
            <a:xfrm>
              <a:off x="2234" y="1821"/>
              <a:ext cx="1" cy="1"/>
            </a:xfrm>
            <a:prstGeom prst="rect">
              <a:avLst/>
            </a:prstGeom>
            <a:solidFill>
              <a:srgbClr val="1E28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5" name="Rectangle 165"/>
            <p:cNvSpPr>
              <a:spLocks noChangeArrowheads="1"/>
            </p:cNvSpPr>
            <p:nvPr/>
          </p:nvSpPr>
          <p:spPr bwMode="auto">
            <a:xfrm>
              <a:off x="2234" y="1821"/>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6" name="Freeform 166"/>
            <p:cNvSpPr>
              <a:spLocks/>
            </p:cNvSpPr>
            <p:nvPr/>
          </p:nvSpPr>
          <p:spPr bwMode="auto">
            <a:xfrm>
              <a:off x="2228" y="1821"/>
              <a:ext cx="6" cy="8"/>
            </a:xfrm>
            <a:custGeom>
              <a:avLst/>
              <a:gdLst>
                <a:gd name="T0" fmla="*/ 0 w 6"/>
                <a:gd name="T1" fmla="*/ 0 h 8"/>
                <a:gd name="T2" fmla="*/ 1 w 6"/>
                <a:gd name="T3" fmla="*/ 6 h 8"/>
                <a:gd name="T4" fmla="*/ 1 w 6"/>
                <a:gd name="T5" fmla="*/ 6 h 8"/>
                <a:gd name="T6" fmla="*/ 1 w 6"/>
                <a:gd name="T7" fmla="*/ 6 h 8"/>
                <a:gd name="T8" fmla="*/ 1 w 6"/>
                <a:gd name="T9" fmla="*/ 6 h 8"/>
                <a:gd name="T10" fmla="*/ 3 w 6"/>
                <a:gd name="T11" fmla="*/ 8 h 8"/>
                <a:gd name="T12" fmla="*/ 5 w 6"/>
                <a:gd name="T13" fmla="*/ 8 h 8"/>
                <a:gd name="T14" fmla="*/ 5 w 6"/>
                <a:gd name="T15" fmla="*/ 8 h 8"/>
                <a:gd name="T16" fmla="*/ 5 w 6"/>
                <a:gd name="T17" fmla="*/ 8 h 8"/>
                <a:gd name="T18" fmla="*/ 6 w 6"/>
                <a:gd name="T19" fmla="*/ 0 h 8"/>
                <a:gd name="T20" fmla="*/ 6 w 6"/>
                <a:gd name="T21" fmla="*/ 0 h 8"/>
                <a:gd name="T22" fmla="*/ 6 w 6"/>
                <a:gd name="T23" fmla="*/ 0 h 8"/>
                <a:gd name="T24" fmla="*/ 0 w 6"/>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8">
                  <a:moveTo>
                    <a:pt x="0" y="0"/>
                  </a:moveTo>
                  <a:lnTo>
                    <a:pt x="1" y="6"/>
                  </a:lnTo>
                  <a:lnTo>
                    <a:pt x="1" y="6"/>
                  </a:lnTo>
                  <a:lnTo>
                    <a:pt x="1" y="6"/>
                  </a:lnTo>
                  <a:lnTo>
                    <a:pt x="1" y="6"/>
                  </a:lnTo>
                  <a:lnTo>
                    <a:pt x="3" y="8"/>
                  </a:lnTo>
                  <a:lnTo>
                    <a:pt x="5" y="8"/>
                  </a:lnTo>
                  <a:lnTo>
                    <a:pt x="5" y="8"/>
                  </a:lnTo>
                  <a:lnTo>
                    <a:pt x="5" y="8"/>
                  </a:lnTo>
                  <a:lnTo>
                    <a:pt x="6" y="0"/>
                  </a:lnTo>
                  <a:lnTo>
                    <a:pt x="6" y="0"/>
                  </a:lnTo>
                  <a:lnTo>
                    <a:pt x="6" y="0"/>
                  </a:lnTo>
                  <a:lnTo>
                    <a:pt x="0"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7" name="Freeform 167"/>
            <p:cNvSpPr>
              <a:spLocks/>
            </p:cNvSpPr>
            <p:nvPr/>
          </p:nvSpPr>
          <p:spPr bwMode="auto">
            <a:xfrm>
              <a:off x="2228" y="1821"/>
              <a:ext cx="6" cy="8"/>
            </a:xfrm>
            <a:custGeom>
              <a:avLst/>
              <a:gdLst>
                <a:gd name="T0" fmla="*/ 0 w 6"/>
                <a:gd name="T1" fmla="*/ 0 h 8"/>
                <a:gd name="T2" fmla="*/ 1 w 6"/>
                <a:gd name="T3" fmla="*/ 6 h 8"/>
                <a:gd name="T4" fmla="*/ 1 w 6"/>
                <a:gd name="T5" fmla="*/ 6 h 8"/>
                <a:gd name="T6" fmla="*/ 1 w 6"/>
                <a:gd name="T7" fmla="*/ 6 h 8"/>
                <a:gd name="T8" fmla="*/ 1 w 6"/>
                <a:gd name="T9" fmla="*/ 6 h 8"/>
                <a:gd name="T10" fmla="*/ 3 w 6"/>
                <a:gd name="T11" fmla="*/ 8 h 8"/>
                <a:gd name="T12" fmla="*/ 5 w 6"/>
                <a:gd name="T13" fmla="*/ 8 h 8"/>
                <a:gd name="T14" fmla="*/ 5 w 6"/>
                <a:gd name="T15" fmla="*/ 8 h 8"/>
                <a:gd name="T16" fmla="*/ 5 w 6"/>
                <a:gd name="T17" fmla="*/ 8 h 8"/>
                <a:gd name="T18" fmla="*/ 6 w 6"/>
                <a:gd name="T19" fmla="*/ 0 h 8"/>
                <a:gd name="T20" fmla="*/ 6 w 6"/>
                <a:gd name="T21" fmla="*/ 0 h 8"/>
                <a:gd name="T22" fmla="*/ 6 w 6"/>
                <a:gd name="T23" fmla="*/ 0 h 8"/>
                <a:gd name="T24" fmla="*/ 0 w 6"/>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8">
                  <a:moveTo>
                    <a:pt x="0" y="0"/>
                  </a:moveTo>
                  <a:lnTo>
                    <a:pt x="1" y="6"/>
                  </a:lnTo>
                  <a:lnTo>
                    <a:pt x="1" y="6"/>
                  </a:lnTo>
                  <a:lnTo>
                    <a:pt x="1" y="6"/>
                  </a:lnTo>
                  <a:lnTo>
                    <a:pt x="1" y="6"/>
                  </a:lnTo>
                  <a:lnTo>
                    <a:pt x="3" y="8"/>
                  </a:lnTo>
                  <a:lnTo>
                    <a:pt x="5" y="8"/>
                  </a:lnTo>
                  <a:lnTo>
                    <a:pt x="5" y="8"/>
                  </a:lnTo>
                  <a:lnTo>
                    <a:pt x="5" y="8"/>
                  </a:lnTo>
                  <a:lnTo>
                    <a:pt x="6" y="0"/>
                  </a:lnTo>
                  <a:lnTo>
                    <a:pt x="6" y="0"/>
                  </a:lnTo>
                  <a:lnTo>
                    <a:pt x="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8" name="Freeform 168"/>
            <p:cNvSpPr>
              <a:spLocks/>
            </p:cNvSpPr>
            <p:nvPr/>
          </p:nvSpPr>
          <p:spPr bwMode="auto">
            <a:xfrm>
              <a:off x="2001" y="1826"/>
              <a:ext cx="113" cy="228"/>
            </a:xfrm>
            <a:custGeom>
              <a:avLst/>
              <a:gdLst>
                <a:gd name="T0" fmla="*/ 99 w 113"/>
                <a:gd name="T1" fmla="*/ 0 h 228"/>
                <a:gd name="T2" fmla="*/ 99 w 113"/>
                <a:gd name="T3" fmla="*/ 0 h 228"/>
                <a:gd name="T4" fmla="*/ 81 w 113"/>
                <a:gd name="T5" fmla="*/ 23 h 228"/>
                <a:gd name="T6" fmla="*/ 33 w 113"/>
                <a:gd name="T7" fmla="*/ 86 h 228"/>
                <a:gd name="T8" fmla="*/ 33 w 113"/>
                <a:gd name="T9" fmla="*/ 86 h 228"/>
                <a:gd name="T10" fmla="*/ 20 w 113"/>
                <a:gd name="T11" fmla="*/ 106 h 228"/>
                <a:gd name="T12" fmla="*/ 10 w 113"/>
                <a:gd name="T13" fmla="*/ 122 h 228"/>
                <a:gd name="T14" fmla="*/ 3 w 113"/>
                <a:gd name="T15" fmla="*/ 137 h 228"/>
                <a:gd name="T16" fmla="*/ 0 w 113"/>
                <a:gd name="T17" fmla="*/ 150 h 228"/>
                <a:gd name="T18" fmla="*/ 0 w 113"/>
                <a:gd name="T19" fmla="*/ 150 h 228"/>
                <a:gd name="T20" fmla="*/ 2 w 113"/>
                <a:gd name="T21" fmla="*/ 182 h 228"/>
                <a:gd name="T22" fmla="*/ 2 w 113"/>
                <a:gd name="T23" fmla="*/ 182 h 228"/>
                <a:gd name="T24" fmla="*/ 3 w 113"/>
                <a:gd name="T25" fmla="*/ 193 h 228"/>
                <a:gd name="T26" fmla="*/ 3 w 113"/>
                <a:gd name="T27" fmla="*/ 193 h 228"/>
                <a:gd name="T28" fmla="*/ 23 w 113"/>
                <a:gd name="T29" fmla="*/ 152 h 228"/>
                <a:gd name="T30" fmla="*/ 46 w 113"/>
                <a:gd name="T31" fmla="*/ 112 h 228"/>
                <a:gd name="T32" fmla="*/ 46 w 113"/>
                <a:gd name="T33" fmla="*/ 112 h 228"/>
                <a:gd name="T34" fmla="*/ 46 w 113"/>
                <a:gd name="T35" fmla="*/ 112 h 228"/>
                <a:gd name="T36" fmla="*/ 74 w 113"/>
                <a:gd name="T37" fmla="*/ 71 h 228"/>
                <a:gd name="T38" fmla="*/ 74 w 113"/>
                <a:gd name="T39" fmla="*/ 71 h 228"/>
                <a:gd name="T40" fmla="*/ 78 w 113"/>
                <a:gd name="T41" fmla="*/ 69 h 228"/>
                <a:gd name="T42" fmla="*/ 78 w 113"/>
                <a:gd name="T43" fmla="*/ 69 h 228"/>
                <a:gd name="T44" fmla="*/ 79 w 113"/>
                <a:gd name="T45" fmla="*/ 69 h 228"/>
                <a:gd name="T46" fmla="*/ 79 w 113"/>
                <a:gd name="T47" fmla="*/ 69 h 228"/>
                <a:gd name="T48" fmla="*/ 81 w 113"/>
                <a:gd name="T49" fmla="*/ 71 h 228"/>
                <a:gd name="T50" fmla="*/ 81 w 113"/>
                <a:gd name="T51" fmla="*/ 74 h 228"/>
                <a:gd name="T52" fmla="*/ 81 w 113"/>
                <a:gd name="T53" fmla="*/ 74 h 228"/>
                <a:gd name="T54" fmla="*/ 79 w 113"/>
                <a:gd name="T55" fmla="*/ 76 h 228"/>
                <a:gd name="T56" fmla="*/ 79 w 113"/>
                <a:gd name="T57" fmla="*/ 76 h 228"/>
                <a:gd name="T58" fmla="*/ 76 w 113"/>
                <a:gd name="T59" fmla="*/ 81 h 228"/>
                <a:gd name="T60" fmla="*/ 76 w 113"/>
                <a:gd name="T61" fmla="*/ 81 h 228"/>
                <a:gd name="T62" fmla="*/ 51 w 113"/>
                <a:gd name="T63" fmla="*/ 116 h 228"/>
                <a:gd name="T64" fmla="*/ 51 w 113"/>
                <a:gd name="T65" fmla="*/ 116 h 228"/>
                <a:gd name="T66" fmla="*/ 40 w 113"/>
                <a:gd name="T67" fmla="*/ 137 h 228"/>
                <a:gd name="T68" fmla="*/ 27 w 113"/>
                <a:gd name="T69" fmla="*/ 159 h 228"/>
                <a:gd name="T70" fmla="*/ 17 w 113"/>
                <a:gd name="T71" fmla="*/ 180 h 228"/>
                <a:gd name="T72" fmla="*/ 7 w 113"/>
                <a:gd name="T73" fmla="*/ 203 h 228"/>
                <a:gd name="T74" fmla="*/ 7 w 113"/>
                <a:gd name="T75" fmla="*/ 203 h 228"/>
                <a:gd name="T76" fmla="*/ 5 w 113"/>
                <a:gd name="T77" fmla="*/ 205 h 228"/>
                <a:gd name="T78" fmla="*/ 5 w 113"/>
                <a:gd name="T79" fmla="*/ 205 h 228"/>
                <a:gd name="T80" fmla="*/ 10 w 113"/>
                <a:gd name="T81" fmla="*/ 228 h 228"/>
                <a:gd name="T82" fmla="*/ 10 w 113"/>
                <a:gd name="T83" fmla="*/ 228 h 228"/>
                <a:gd name="T84" fmla="*/ 33 w 113"/>
                <a:gd name="T85" fmla="*/ 205 h 228"/>
                <a:gd name="T86" fmla="*/ 55 w 113"/>
                <a:gd name="T87" fmla="*/ 180 h 228"/>
                <a:gd name="T88" fmla="*/ 76 w 113"/>
                <a:gd name="T89" fmla="*/ 154 h 228"/>
                <a:gd name="T90" fmla="*/ 96 w 113"/>
                <a:gd name="T91" fmla="*/ 127 h 228"/>
                <a:gd name="T92" fmla="*/ 96 w 113"/>
                <a:gd name="T93" fmla="*/ 127 h 228"/>
                <a:gd name="T94" fmla="*/ 103 w 113"/>
                <a:gd name="T95" fmla="*/ 116 h 228"/>
                <a:gd name="T96" fmla="*/ 108 w 113"/>
                <a:gd name="T97" fmla="*/ 104 h 228"/>
                <a:gd name="T98" fmla="*/ 111 w 113"/>
                <a:gd name="T99" fmla="*/ 92 h 228"/>
                <a:gd name="T100" fmla="*/ 113 w 113"/>
                <a:gd name="T101" fmla="*/ 81 h 228"/>
                <a:gd name="T102" fmla="*/ 113 w 113"/>
                <a:gd name="T103" fmla="*/ 81 h 228"/>
                <a:gd name="T104" fmla="*/ 108 w 113"/>
                <a:gd name="T105" fmla="*/ 73 h 228"/>
                <a:gd name="T106" fmla="*/ 108 w 113"/>
                <a:gd name="T107" fmla="*/ 73 h 228"/>
                <a:gd name="T108" fmla="*/ 103 w 113"/>
                <a:gd name="T109" fmla="*/ 64 h 228"/>
                <a:gd name="T110" fmla="*/ 101 w 113"/>
                <a:gd name="T111" fmla="*/ 56 h 228"/>
                <a:gd name="T112" fmla="*/ 99 w 113"/>
                <a:gd name="T113" fmla="*/ 48 h 228"/>
                <a:gd name="T114" fmla="*/ 98 w 113"/>
                <a:gd name="T115" fmla="*/ 39 h 228"/>
                <a:gd name="T116" fmla="*/ 99 w 113"/>
                <a:gd name="T117" fmla="*/ 23 h 228"/>
                <a:gd name="T118" fmla="*/ 103 w 113"/>
                <a:gd name="T119" fmla="*/ 8 h 228"/>
                <a:gd name="T120" fmla="*/ 103 w 113"/>
                <a:gd name="T121" fmla="*/ 8 h 228"/>
                <a:gd name="T122" fmla="*/ 99 w 113"/>
                <a:gd name="T123" fmla="*/ 0 h 228"/>
                <a:gd name="T124" fmla="*/ 99 w 113"/>
                <a:gd name="T12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3" h="228">
                  <a:moveTo>
                    <a:pt x="99" y="0"/>
                  </a:moveTo>
                  <a:lnTo>
                    <a:pt x="99" y="0"/>
                  </a:lnTo>
                  <a:lnTo>
                    <a:pt x="81" y="23"/>
                  </a:lnTo>
                  <a:lnTo>
                    <a:pt x="33" y="86"/>
                  </a:lnTo>
                  <a:lnTo>
                    <a:pt x="33" y="86"/>
                  </a:lnTo>
                  <a:lnTo>
                    <a:pt x="20" y="106"/>
                  </a:lnTo>
                  <a:lnTo>
                    <a:pt x="10" y="122"/>
                  </a:lnTo>
                  <a:lnTo>
                    <a:pt x="3" y="137"/>
                  </a:lnTo>
                  <a:lnTo>
                    <a:pt x="0" y="150"/>
                  </a:lnTo>
                  <a:lnTo>
                    <a:pt x="0" y="150"/>
                  </a:lnTo>
                  <a:lnTo>
                    <a:pt x="2" y="182"/>
                  </a:lnTo>
                  <a:lnTo>
                    <a:pt x="2" y="182"/>
                  </a:lnTo>
                  <a:lnTo>
                    <a:pt x="3" y="193"/>
                  </a:lnTo>
                  <a:lnTo>
                    <a:pt x="3" y="193"/>
                  </a:lnTo>
                  <a:lnTo>
                    <a:pt x="23" y="152"/>
                  </a:lnTo>
                  <a:lnTo>
                    <a:pt x="46" y="112"/>
                  </a:lnTo>
                  <a:lnTo>
                    <a:pt x="46" y="112"/>
                  </a:lnTo>
                  <a:lnTo>
                    <a:pt x="46" y="112"/>
                  </a:lnTo>
                  <a:lnTo>
                    <a:pt x="74" y="71"/>
                  </a:lnTo>
                  <a:lnTo>
                    <a:pt x="74" y="71"/>
                  </a:lnTo>
                  <a:lnTo>
                    <a:pt x="78" y="69"/>
                  </a:lnTo>
                  <a:lnTo>
                    <a:pt x="78" y="69"/>
                  </a:lnTo>
                  <a:lnTo>
                    <a:pt x="79" y="69"/>
                  </a:lnTo>
                  <a:lnTo>
                    <a:pt x="79" y="69"/>
                  </a:lnTo>
                  <a:lnTo>
                    <a:pt x="81" y="71"/>
                  </a:lnTo>
                  <a:lnTo>
                    <a:pt x="81" y="74"/>
                  </a:lnTo>
                  <a:lnTo>
                    <a:pt x="81" y="74"/>
                  </a:lnTo>
                  <a:lnTo>
                    <a:pt x="79" y="76"/>
                  </a:lnTo>
                  <a:lnTo>
                    <a:pt x="79" y="76"/>
                  </a:lnTo>
                  <a:lnTo>
                    <a:pt x="76" y="81"/>
                  </a:lnTo>
                  <a:lnTo>
                    <a:pt x="76" y="81"/>
                  </a:lnTo>
                  <a:lnTo>
                    <a:pt x="51" y="116"/>
                  </a:lnTo>
                  <a:lnTo>
                    <a:pt x="51" y="116"/>
                  </a:lnTo>
                  <a:lnTo>
                    <a:pt x="40" y="137"/>
                  </a:lnTo>
                  <a:lnTo>
                    <a:pt x="27" y="159"/>
                  </a:lnTo>
                  <a:lnTo>
                    <a:pt x="17" y="180"/>
                  </a:lnTo>
                  <a:lnTo>
                    <a:pt x="7" y="203"/>
                  </a:lnTo>
                  <a:lnTo>
                    <a:pt x="7" y="203"/>
                  </a:lnTo>
                  <a:lnTo>
                    <a:pt x="5" y="205"/>
                  </a:lnTo>
                  <a:lnTo>
                    <a:pt x="5" y="205"/>
                  </a:lnTo>
                  <a:lnTo>
                    <a:pt x="10" y="228"/>
                  </a:lnTo>
                  <a:lnTo>
                    <a:pt x="10" y="228"/>
                  </a:lnTo>
                  <a:lnTo>
                    <a:pt x="33" y="205"/>
                  </a:lnTo>
                  <a:lnTo>
                    <a:pt x="55" y="180"/>
                  </a:lnTo>
                  <a:lnTo>
                    <a:pt x="76" y="154"/>
                  </a:lnTo>
                  <a:lnTo>
                    <a:pt x="96" y="127"/>
                  </a:lnTo>
                  <a:lnTo>
                    <a:pt x="96" y="127"/>
                  </a:lnTo>
                  <a:lnTo>
                    <a:pt x="103" y="116"/>
                  </a:lnTo>
                  <a:lnTo>
                    <a:pt x="108" y="104"/>
                  </a:lnTo>
                  <a:lnTo>
                    <a:pt x="111" y="92"/>
                  </a:lnTo>
                  <a:lnTo>
                    <a:pt x="113" y="81"/>
                  </a:lnTo>
                  <a:lnTo>
                    <a:pt x="113" y="81"/>
                  </a:lnTo>
                  <a:lnTo>
                    <a:pt x="108" y="73"/>
                  </a:lnTo>
                  <a:lnTo>
                    <a:pt x="108" y="73"/>
                  </a:lnTo>
                  <a:lnTo>
                    <a:pt x="103" y="64"/>
                  </a:lnTo>
                  <a:lnTo>
                    <a:pt x="101" y="56"/>
                  </a:lnTo>
                  <a:lnTo>
                    <a:pt x="99" y="48"/>
                  </a:lnTo>
                  <a:lnTo>
                    <a:pt x="98" y="39"/>
                  </a:lnTo>
                  <a:lnTo>
                    <a:pt x="99" y="23"/>
                  </a:lnTo>
                  <a:lnTo>
                    <a:pt x="103" y="8"/>
                  </a:lnTo>
                  <a:lnTo>
                    <a:pt x="103" y="8"/>
                  </a:lnTo>
                  <a:lnTo>
                    <a:pt x="99" y="0"/>
                  </a:lnTo>
                  <a:lnTo>
                    <a:pt x="99"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9" name="Freeform 169"/>
            <p:cNvSpPr>
              <a:spLocks/>
            </p:cNvSpPr>
            <p:nvPr/>
          </p:nvSpPr>
          <p:spPr bwMode="auto">
            <a:xfrm>
              <a:off x="2001" y="1826"/>
              <a:ext cx="113" cy="228"/>
            </a:xfrm>
            <a:custGeom>
              <a:avLst/>
              <a:gdLst>
                <a:gd name="T0" fmla="*/ 99 w 113"/>
                <a:gd name="T1" fmla="*/ 0 h 228"/>
                <a:gd name="T2" fmla="*/ 99 w 113"/>
                <a:gd name="T3" fmla="*/ 0 h 228"/>
                <a:gd name="T4" fmla="*/ 81 w 113"/>
                <a:gd name="T5" fmla="*/ 23 h 228"/>
                <a:gd name="T6" fmla="*/ 33 w 113"/>
                <a:gd name="T7" fmla="*/ 86 h 228"/>
                <a:gd name="T8" fmla="*/ 33 w 113"/>
                <a:gd name="T9" fmla="*/ 86 h 228"/>
                <a:gd name="T10" fmla="*/ 20 w 113"/>
                <a:gd name="T11" fmla="*/ 106 h 228"/>
                <a:gd name="T12" fmla="*/ 10 w 113"/>
                <a:gd name="T13" fmla="*/ 122 h 228"/>
                <a:gd name="T14" fmla="*/ 3 w 113"/>
                <a:gd name="T15" fmla="*/ 137 h 228"/>
                <a:gd name="T16" fmla="*/ 0 w 113"/>
                <a:gd name="T17" fmla="*/ 150 h 228"/>
                <a:gd name="T18" fmla="*/ 0 w 113"/>
                <a:gd name="T19" fmla="*/ 150 h 228"/>
                <a:gd name="T20" fmla="*/ 2 w 113"/>
                <a:gd name="T21" fmla="*/ 182 h 228"/>
                <a:gd name="T22" fmla="*/ 2 w 113"/>
                <a:gd name="T23" fmla="*/ 182 h 228"/>
                <a:gd name="T24" fmla="*/ 3 w 113"/>
                <a:gd name="T25" fmla="*/ 193 h 228"/>
                <a:gd name="T26" fmla="*/ 3 w 113"/>
                <a:gd name="T27" fmla="*/ 193 h 228"/>
                <a:gd name="T28" fmla="*/ 23 w 113"/>
                <a:gd name="T29" fmla="*/ 152 h 228"/>
                <a:gd name="T30" fmla="*/ 46 w 113"/>
                <a:gd name="T31" fmla="*/ 112 h 228"/>
                <a:gd name="T32" fmla="*/ 46 w 113"/>
                <a:gd name="T33" fmla="*/ 112 h 228"/>
                <a:gd name="T34" fmla="*/ 46 w 113"/>
                <a:gd name="T35" fmla="*/ 112 h 228"/>
                <a:gd name="T36" fmla="*/ 74 w 113"/>
                <a:gd name="T37" fmla="*/ 71 h 228"/>
                <a:gd name="T38" fmla="*/ 74 w 113"/>
                <a:gd name="T39" fmla="*/ 71 h 228"/>
                <a:gd name="T40" fmla="*/ 78 w 113"/>
                <a:gd name="T41" fmla="*/ 69 h 228"/>
                <a:gd name="T42" fmla="*/ 78 w 113"/>
                <a:gd name="T43" fmla="*/ 69 h 228"/>
                <a:gd name="T44" fmla="*/ 79 w 113"/>
                <a:gd name="T45" fmla="*/ 69 h 228"/>
                <a:gd name="T46" fmla="*/ 79 w 113"/>
                <a:gd name="T47" fmla="*/ 69 h 228"/>
                <a:gd name="T48" fmla="*/ 81 w 113"/>
                <a:gd name="T49" fmla="*/ 71 h 228"/>
                <a:gd name="T50" fmla="*/ 81 w 113"/>
                <a:gd name="T51" fmla="*/ 74 h 228"/>
                <a:gd name="T52" fmla="*/ 81 w 113"/>
                <a:gd name="T53" fmla="*/ 74 h 228"/>
                <a:gd name="T54" fmla="*/ 79 w 113"/>
                <a:gd name="T55" fmla="*/ 76 h 228"/>
                <a:gd name="T56" fmla="*/ 79 w 113"/>
                <a:gd name="T57" fmla="*/ 76 h 228"/>
                <a:gd name="T58" fmla="*/ 76 w 113"/>
                <a:gd name="T59" fmla="*/ 81 h 228"/>
                <a:gd name="T60" fmla="*/ 76 w 113"/>
                <a:gd name="T61" fmla="*/ 81 h 228"/>
                <a:gd name="T62" fmla="*/ 51 w 113"/>
                <a:gd name="T63" fmla="*/ 116 h 228"/>
                <a:gd name="T64" fmla="*/ 51 w 113"/>
                <a:gd name="T65" fmla="*/ 116 h 228"/>
                <a:gd name="T66" fmla="*/ 40 w 113"/>
                <a:gd name="T67" fmla="*/ 137 h 228"/>
                <a:gd name="T68" fmla="*/ 27 w 113"/>
                <a:gd name="T69" fmla="*/ 159 h 228"/>
                <a:gd name="T70" fmla="*/ 17 w 113"/>
                <a:gd name="T71" fmla="*/ 180 h 228"/>
                <a:gd name="T72" fmla="*/ 7 w 113"/>
                <a:gd name="T73" fmla="*/ 203 h 228"/>
                <a:gd name="T74" fmla="*/ 7 w 113"/>
                <a:gd name="T75" fmla="*/ 203 h 228"/>
                <a:gd name="T76" fmla="*/ 5 w 113"/>
                <a:gd name="T77" fmla="*/ 205 h 228"/>
                <a:gd name="T78" fmla="*/ 5 w 113"/>
                <a:gd name="T79" fmla="*/ 205 h 228"/>
                <a:gd name="T80" fmla="*/ 10 w 113"/>
                <a:gd name="T81" fmla="*/ 228 h 228"/>
                <a:gd name="T82" fmla="*/ 10 w 113"/>
                <a:gd name="T83" fmla="*/ 228 h 228"/>
                <a:gd name="T84" fmla="*/ 33 w 113"/>
                <a:gd name="T85" fmla="*/ 205 h 228"/>
                <a:gd name="T86" fmla="*/ 55 w 113"/>
                <a:gd name="T87" fmla="*/ 180 h 228"/>
                <a:gd name="T88" fmla="*/ 76 w 113"/>
                <a:gd name="T89" fmla="*/ 154 h 228"/>
                <a:gd name="T90" fmla="*/ 96 w 113"/>
                <a:gd name="T91" fmla="*/ 127 h 228"/>
                <a:gd name="T92" fmla="*/ 96 w 113"/>
                <a:gd name="T93" fmla="*/ 127 h 228"/>
                <a:gd name="T94" fmla="*/ 103 w 113"/>
                <a:gd name="T95" fmla="*/ 116 h 228"/>
                <a:gd name="T96" fmla="*/ 108 w 113"/>
                <a:gd name="T97" fmla="*/ 104 h 228"/>
                <a:gd name="T98" fmla="*/ 111 w 113"/>
                <a:gd name="T99" fmla="*/ 92 h 228"/>
                <a:gd name="T100" fmla="*/ 113 w 113"/>
                <a:gd name="T101" fmla="*/ 81 h 228"/>
                <a:gd name="T102" fmla="*/ 113 w 113"/>
                <a:gd name="T103" fmla="*/ 81 h 228"/>
                <a:gd name="T104" fmla="*/ 108 w 113"/>
                <a:gd name="T105" fmla="*/ 73 h 228"/>
                <a:gd name="T106" fmla="*/ 108 w 113"/>
                <a:gd name="T107" fmla="*/ 73 h 228"/>
                <a:gd name="T108" fmla="*/ 103 w 113"/>
                <a:gd name="T109" fmla="*/ 64 h 228"/>
                <a:gd name="T110" fmla="*/ 101 w 113"/>
                <a:gd name="T111" fmla="*/ 56 h 228"/>
                <a:gd name="T112" fmla="*/ 99 w 113"/>
                <a:gd name="T113" fmla="*/ 48 h 228"/>
                <a:gd name="T114" fmla="*/ 98 w 113"/>
                <a:gd name="T115" fmla="*/ 39 h 228"/>
                <a:gd name="T116" fmla="*/ 99 w 113"/>
                <a:gd name="T117" fmla="*/ 23 h 228"/>
                <a:gd name="T118" fmla="*/ 103 w 113"/>
                <a:gd name="T119" fmla="*/ 8 h 228"/>
                <a:gd name="T120" fmla="*/ 103 w 113"/>
                <a:gd name="T121" fmla="*/ 8 h 228"/>
                <a:gd name="T122" fmla="*/ 99 w 113"/>
                <a:gd name="T123" fmla="*/ 0 h 228"/>
                <a:gd name="T124" fmla="*/ 99 w 113"/>
                <a:gd name="T12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3" h="228">
                  <a:moveTo>
                    <a:pt x="99" y="0"/>
                  </a:moveTo>
                  <a:lnTo>
                    <a:pt x="99" y="0"/>
                  </a:lnTo>
                  <a:lnTo>
                    <a:pt x="81" y="23"/>
                  </a:lnTo>
                  <a:lnTo>
                    <a:pt x="33" y="86"/>
                  </a:lnTo>
                  <a:lnTo>
                    <a:pt x="33" y="86"/>
                  </a:lnTo>
                  <a:lnTo>
                    <a:pt x="20" y="106"/>
                  </a:lnTo>
                  <a:lnTo>
                    <a:pt x="10" y="122"/>
                  </a:lnTo>
                  <a:lnTo>
                    <a:pt x="3" y="137"/>
                  </a:lnTo>
                  <a:lnTo>
                    <a:pt x="0" y="150"/>
                  </a:lnTo>
                  <a:lnTo>
                    <a:pt x="0" y="150"/>
                  </a:lnTo>
                  <a:lnTo>
                    <a:pt x="2" y="182"/>
                  </a:lnTo>
                  <a:lnTo>
                    <a:pt x="2" y="182"/>
                  </a:lnTo>
                  <a:lnTo>
                    <a:pt x="3" y="193"/>
                  </a:lnTo>
                  <a:lnTo>
                    <a:pt x="3" y="193"/>
                  </a:lnTo>
                  <a:lnTo>
                    <a:pt x="23" y="152"/>
                  </a:lnTo>
                  <a:lnTo>
                    <a:pt x="46" y="112"/>
                  </a:lnTo>
                  <a:lnTo>
                    <a:pt x="46" y="112"/>
                  </a:lnTo>
                  <a:lnTo>
                    <a:pt x="46" y="112"/>
                  </a:lnTo>
                  <a:lnTo>
                    <a:pt x="74" y="71"/>
                  </a:lnTo>
                  <a:lnTo>
                    <a:pt x="74" y="71"/>
                  </a:lnTo>
                  <a:lnTo>
                    <a:pt x="78" y="69"/>
                  </a:lnTo>
                  <a:lnTo>
                    <a:pt x="78" y="69"/>
                  </a:lnTo>
                  <a:lnTo>
                    <a:pt x="79" y="69"/>
                  </a:lnTo>
                  <a:lnTo>
                    <a:pt x="79" y="69"/>
                  </a:lnTo>
                  <a:lnTo>
                    <a:pt x="81" y="71"/>
                  </a:lnTo>
                  <a:lnTo>
                    <a:pt x="81" y="74"/>
                  </a:lnTo>
                  <a:lnTo>
                    <a:pt x="81" y="74"/>
                  </a:lnTo>
                  <a:lnTo>
                    <a:pt x="79" y="76"/>
                  </a:lnTo>
                  <a:lnTo>
                    <a:pt x="79" y="76"/>
                  </a:lnTo>
                  <a:lnTo>
                    <a:pt x="76" y="81"/>
                  </a:lnTo>
                  <a:lnTo>
                    <a:pt x="76" y="81"/>
                  </a:lnTo>
                  <a:lnTo>
                    <a:pt x="51" y="116"/>
                  </a:lnTo>
                  <a:lnTo>
                    <a:pt x="51" y="116"/>
                  </a:lnTo>
                  <a:lnTo>
                    <a:pt x="40" y="137"/>
                  </a:lnTo>
                  <a:lnTo>
                    <a:pt x="27" y="159"/>
                  </a:lnTo>
                  <a:lnTo>
                    <a:pt x="17" y="180"/>
                  </a:lnTo>
                  <a:lnTo>
                    <a:pt x="7" y="203"/>
                  </a:lnTo>
                  <a:lnTo>
                    <a:pt x="7" y="203"/>
                  </a:lnTo>
                  <a:lnTo>
                    <a:pt x="5" y="205"/>
                  </a:lnTo>
                  <a:lnTo>
                    <a:pt x="5" y="205"/>
                  </a:lnTo>
                  <a:lnTo>
                    <a:pt x="10" y="228"/>
                  </a:lnTo>
                  <a:lnTo>
                    <a:pt x="10" y="228"/>
                  </a:lnTo>
                  <a:lnTo>
                    <a:pt x="33" y="205"/>
                  </a:lnTo>
                  <a:lnTo>
                    <a:pt x="55" y="180"/>
                  </a:lnTo>
                  <a:lnTo>
                    <a:pt x="76" y="154"/>
                  </a:lnTo>
                  <a:lnTo>
                    <a:pt x="96" y="127"/>
                  </a:lnTo>
                  <a:lnTo>
                    <a:pt x="96" y="127"/>
                  </a:lnTo>
                  <a:lnTo>
                    <a:pt x="103" y="116"/>
                  </a:lnTo>
                  <a:lnTo>
                    <a:pt x="108" y="104"/>
                  </a:lnTo>
                  <a:lnTo>
                    <a:pt x="111" y="92"/>
                  </a:lnTo>
                  <a:lnTo>
                    <a:pt x="113" y="81"/>
                  </a:lnTo>
                  <a:lnTo>
                    <a:pt x="113" y="81"/>
                  </a:lnTo>
                  <a:lnTo>
                    <a:pt x="108" y="73"/>
                  </a:lnTo>
                  <a:lnTo>
                    <a:pt x="108" y="73"/>
                  </a:lnTo>
                  <a:lnTo>
                    <a:pt x="103" y="64"/>
                  </a:lnTo>
                  <a:lnTo>
                    <a:pt x="101" y="56"/>
                  </a:lnTo>
                  <a:lnTo>
                    <a:pt x="99" y="48"/>
                  </a:lnTo>
                  <a:lnTo>
                    <a:pt x="98" y="39"/>
                  </a:lnTo>
                  <a:lnTo>
                    <a:pt x="99" y="23"/>
                  </a:lnTo>
                  <a:lnTo>
                    <a:pt x="103" y="8"/>
                  </a:lnTo>
                  <a:lnTo>
                    <a:pt x="103" y="8"/>
                  </a:lnTo>
                  <a:lnTo>
                    <a:pt x="99" y="0"/>
                  </a:lnTo>
                  <a:lnTo>
                    <a:pt x="9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0" name="Freeform 170"/>
            <p:cNvSpPr>
              <a:spLocks noEditPoints="1"/>
            </p:cNvSpPr>
            <p:nvPr/>
          </p:nvSpPr>
          <p:spPr bwMode="auto">
            <a:xfrm>
              <a:off x="1998" y="1976"/>
              <a:ext cx="13" cy="83"/>
            </a:xfrm>
            <a:custGeom>
              <a:avLst/>
              <a:gdLst>
                <a:gd name="T0" fmla="*/ 8 w 13"/>
                <a:gd name="T1" fmla="*/ 55 h 83"/>
                <a:gd name="T2" fmla="*/ 8 w 13"/>
                <a:gd name="T3" fmla="*/ 55 h 83"/>
                <a:gd name="T4" fmla="*/ 6 w 13"/>
                <a:gd name="T5" fmla="*/ 55 h 83"/>
                <a:gd name="T6" fmla="*/ 6 w 13"/>
                <a:gd name="T7" fmla="*/ 55 h 83"/>
                <a:gd name="T8" fmla="*/ 5 w 13"/>
                <a:gd name="T9" fmla="*/ 55 h 83"/>
                <a:gd name="T10" fmla="*/ 8 w 13"/>
                <a:gd name="T11" fmla="*/ 83 h 83"/>
                <a:gd name="T12" fmla="*/ 8 w 13"/>
                <a:gd name="T13" fmla="*/ 83 h 83"/>
                <a:gd name="T14" fmla="*/ 13 w 13"/>
                <a:gd name="T15" fmla="*/ 78 h 83"/>
                <a:gd name="T16" fmla="*/ 13 w 13"/>
                <a:gd name="T17" fmla="*/ 78 h 83"/>
                <a:gd name="T18" fmla="*/ 8 w 13"/>
                <a:gd name="T19" fmla="*/ 55 h 83"/>
                <a:gd name="T20" fmla="*/ 3 w 13"/>
                <a:gd name="T21" fmla="*/ 0 h 83"/>
                <a:gd name="T22" fmla="*/ 3 w 13"/>
                <a:gd name="T23" fmla="*/ 0 h 83"/>
                <a:gd name="T24" fmla="*/ 0 w 13"/>
                <a:gd name="T25" fmla="*/ 17 h 83"/>
                <a:gd name="T26" fmla="*/ 0 w 13"/>
                <a:gd name="T27" fmla="*/ 22 h 83"/>
                <a:gd name="T28" fmla="*/ 3 w 13"/>
                <a:gd name="T29" fmla="*/ 48 h 83"/>
                <a:gd name="T30" fmla="*/ 3 w 13"/>
                <a:gd name="T31" fmla="*/ 48 h 83"/>
                <a:gd name="T32" fmla="*/ 6 w 13"/>
                <a:gd name="T33" fmla="*/ 43 h 83"/>
                <a:gd name="T34" fmla="*/ 6 w 13"/>
                <a:gd name="T35" fmla="*/ 43 h 83"/>
                <a:gd name="T36" fmla="*/ 5 w 13"/>
                <a:gd name="T37" fmla="*/ 32 h 83"/>
                <a:gd name="T38" fmla="*/ 5 w 13"/>
                <a:gd name="T39" fmla="*/ 32 h 83"/>
                <a:gd name="T40" fmla="*/ 3 w 13"/>
                <a:gd name="T41" fmla="*/ 0 h 83"/>
                <a:gd name="T42" fmla="*/ 3 w 13"/>
                <a:gd name="T4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83">
                  <a:moveTo>
                    <a:pt x="8" y="55"/>
                  </a:moveTo>
                  <a:lnTo>
                    <a:pt x="8" y="55"/>
                  </a:lnTo>
                  <a:lnTo>
                    <a:pt x="6" y="55"/>
                  </a:lnTo>
                  <a:lnTo>
                    <a:pt x="6" y="55"/>
                  </a:lnTo>
                  <a:lnTo>
                    <a:pt x="5" y="55"/>
                  </a:lnTo>
                  <a:lnTo>
                    <a:pt x="8" y="83"/>
                  </a:lnTo>
                  <a:lnTo>
                    <a:pt x="8" y="83"/>
                  </a:lnTo>
                  <a:lnTo>
                    <a:pt x="13" y="78"/>
                  </a:lnTo>
                  <a:lnTo>
                    <a:pt x="13" y="78"/>
                  </a:lnTo>
                  <a:lnTo>
                    <a:pt x="8" y="55"/>
                  </a:lnTo>
                  <a:close/>
                  <a:moveTo>
                    <a:pt x="3" y="0"/>
                  </a:moveTo>
                  <a:lnTo>
                    <a:pt x="3" y="0"/>
                  </a:lnTo>
                  <a:lnTo>
                    <a:pt x="0" y="17"/>
                  </a:lnTo>
                  <a:lnTo>
                    <a:pt x="0" y="22"/>
                  </a:lnTo>
                  <a:lnTo>
                    <a:pt x="3" y="48"/>
                  </a:lnTo>
                  <a:lnTo>
                    <a:pt x="3" y="48"/>
                  </a:lnTo>
                  <a:lnTo>
                    <a:pt x="6" y="43"/>
                  </a:lnTo>
                  <a:lnTo>
                    <a:pt x="6" y="43"/>
                  </a:lnTo>
                  <a:lnTo>
                    <a:pt x="5" y="32"/>
                  </a:lnTo>
                  <a:lnTo>
                    <a:pt x="5" y="32"/>
                  </a:lnTo>
                  <a:lnTo>
                    <a:pt x="3" y="0"/>
                  </a:lnTo>
                  <a:lnTo>
                    <a:pt x="3"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1" name="Freeform 171"/>
            <p:cNvSpPr>
              <a:spLocks/>
            </p:cNvSpPr>
            <p:nvPr/>
          </p:nvSpPr>
          <p:spPr bwMode="auto">
            <a:xfrm>
              <a:off x="2003" y="2031"/>
              <a:ext cx="8" cy="28"/>
            </a:xfrm>
            <a:custGeom>
              <a:avLst/>
              <a:gdLst>
                <a:gd name="T0" fmla="*/ 3 w 8"/>
                <a:gd name="T1" fmla="*/ 0 h 28"/>
                <a:gd name="T2" fmla="*/ 3 w 8"/>
                <a:gd name="T3" fmla="*/ 0 h 28"/>
                <a:gd name="T4" fmla="*/ 1 w 8"/>
                <a:gd name="T5" fmla="*/ 0 h 28"/>
                <a:gd name="T6" fmla="*/ 1 w 8"/>
                <a:gd name="T7" fmla="*/ 0 h 28"/>
                <a:gd name="T8" fmla="*/ 0 w 8"/>
                <a:gd name="T9" fmla="*/ 0 h 28"/>
                <a:gd name="T10" fmla="*/ 3 w 8"/>
                <a:gd name="T11" fmla="*/ 28 h 28"/>
                <a:gd name="T12" fmla="*/ 3 w 8"/>
                <a:gd name="T13" fmla="*/ 28 h 28"/>
                <a:gd name="T14" fmla="*/ 8 w 8"/>
                <a:gd name="T15" fmla="*/ 23 h 28"/>
                <a:gd name="T16" fmla="*/ 8 w 8"/>
                <a:gd name="T17" fmla="*/ 23 h 28"/>
                <a:gd name="T18" fmla="*/ 3 w 8"/>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8">
                  <a:moveTo>
                    <a:pt x="3" y="0"/>
                  </a:moveTo>
                  <a:lnTo>
                    <a:pt x="3" y="0"/>
                  </a:lnTo>
                  <a:lnTo>
                    <a:pt x="1" y="0"/>
                  </a:lnTo>
                  <a:lnTo>
                    <a:pt x="1" y="0"/>
                  </a:lnTo>
                  <a:lnTo>
                    <a:pt x="0" y="0"/>
                  </a:lnTo>
                  <a:lnTo>
                    <a:pt x="3" y="28"/>
                  </a:lnTo>
                  <a:lnTo>
                    <a:pt x="3" y="28"/>
                  </a:lnTo>
                  <a:lnTo>
                    <a:pt x="8" y="23"/>
                  </a:lnTo>
                  <a:lnTo>
                    <a:pt x="8" y="2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2" name="Freeform 172"/>
            <p:cNvSpPr>
              <a:spLocks/>
            </p:cNvSpPr>
            <p:nvPr/>
          </p:nvSpPr>
          <p:spPr bwMode="auto">
            <a:xfrm>
              <a:off x="1998" y="1976"/>
              <a:ext cx="6" cy="48"/>
            </a:xfrm>
            <a:custGeom>
              <a:avLst/>
              <a:gdLst>
                <a:gd name="T0" fmla="*/ 3 w 6"/>
                <a:gd name="T1" fmla="*/ 0 h 48"/>
                <a:gd name="T2" fmla="*/ 3 w 6"/>
                <a:gd name="T3" fmla="*/ 0 h 48"/>
                <a:gd name="T4" fmla="*/ 0 w 6"/>
                <a:gd name="T5" fmla="*/ 17 h 48"/>
                <a:gd name="T6" fmla="*/ 0 w 6"/>
                <a:gd name="T7" fmla="*/ 22 h 48"/>
                <a:gd name="T8" fmla="*/ 3 w 6"/>
                <a:gd name="T9" fmla="*/ 48 h 48"/>
                <a:gd name="T10" fmla="*/ 3 w 6"/>
                <a:gd name="T11" fmla="*/ 48 h 48"/>
                <a:gd name="T12" fmla="*/ 6 w 6"/>
                <a:gd name="T13" fmla="*/ 43 h 48"/>
                <a:gd name="T14" fmla="*/ 6 w 6"/>
                <a:gd name="T15" fmla="*/ 43 h 48"/>
                <a:gd name="T16" fmla="*/ 5 w 6"/>
                <a:gd name="T17" fmla="*/ 32 h 48"/>
                <a:gd name="T18" fmla="*/ 5 w 6"/>
                <a:gd name="T19" fmla="*/ 32 h 48"/>
                <a:gd name="T20" fmla="*/ 3 w 6"/>
                <a:gd name="T21" fmla="*/ 0 h 48"/>
                <a:gd name="T22" fmla="*/ 3 w 6"/>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8">
                  <a:moveTo>
                    <a:pt x="3" y="0"/>
                  </a:moveTo>
                  <a:lnTo>
                    <a:pt x="3" y="0"/>
                  </a:lnTo>
                  <a:lnTo>
                    <a:pt x="0" y="17"/>
                  </a:lnTo>
                  <a:lnTo>
                    <a:pt x="0" y="22"/>
                  </a:lnTo>
                  <a:lnTo>
                    <a:pt x="3" y="48"/>
                  </a:lnTo>
                  <a:lnTo>
                    <a:pt x="3" y="48"/>
                  </a:lnTo>
                  <a:lnTo>
                    <a:pt x="6" y="43"/>
                  </a:lnTo>
                  <a:lnTo>
                    <a:pt x="6" y="43"/>
                  </a:lnTo>
                  <a:lnTo>
                    <a:pt x="5" y="32"/>
                  </a:lnTo>
                  <a:lnTo>
                    <a:pt x="5" y="32"/>
                  </a:lnTo>
                  <a:lnTo>
                    <a:pt x="3"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3" name="Freeform 173"/>
            <p:cNvSpPr>
              <a:spLocks/>
            </p:cNvSpPr>
            <p:nvPr/>
          </p:nvSpPr>
          <p:spPr bwMode="auto">
            <a:xfrm>
              <a:off x="2001" y="1895"/>
              <a:ext cx="81" cy="136"/>
            </a:xfrm>
            <a:custGeom>
              <a:avLst/>
              <a:gdLst>
                <a:gd name="T0" fmla="*/ 78 w 81"/>
                <a:gd name="T1" fmla="*/ 0 h 136"/>
                <a:gd name="T2" fmla="*/ 78 w 81"/>
                <a:gd name="T3" fmla="*/ 0 h 136"/>
                <a:gd name="T4" fmla="*/ 74 w 81"/>
                <a:gd name="T5" fmla="*/ 2 h 136"/>
                <a:gd name="T6" fmla="*/ 74 w 81"/>
                <a:gd name="T7" fmla="*/ 2 h 136"/>
                <a:gd name="T8" fmla="*/ 46 w 81"/>
                <a:gd name="T9" fmla="*/ 43 h 136"/>
                <a:gd name="T10" fmla="*/ 46 w 81"/>
                <a:gd name="T11" fmla="*/ 43 h 136"/>
                <a:gd name="T12" fmla="*/ 46 w 81"/>
                <a:gd name="T13" fmla="*/ 43 h 136"/>
                <a:gd name="T14" fmla="*/ 23 w 81"/>
                <a:gd name="T15" fmla="*/ 83 h 136"/>
                <a:gd name="T16" fmla="*/ 3 w 81"/>
                <a:gd name="T17" fmla="*/ 124 h 136"/>
                <a:gd name="T18" fmla="*/ 3 w 81"/>
                <a:gd name="T19" fmla="*/ 124 h 136"/>
                <a:gd name="T20" fmla="*/ 0 w 81"/>
                <a:gd name="T21" fmla="*/ 129 h 136"/>
                <a:gd name="T22" fmla="*/ 2 w 81"/>
                <a:gd name="T23" fmla="*/ 136 h 136"/>
                <a:gd name="T24" fmla="*/ 2 w 81"/>
                <a:gd name="T25" fmla="*/ 136 h 136"/>
                <a:gd name="T26" fmla="*/ 3 w 81"/>
                <a:gd name="T27" fmla="*/ 136 h 136"/>
                <a:gd name="T28" fmla="*/ 3 w 81"/>
                <a:gd name="T29" fmla="*/ 136 h 136"/>
                <a:gd name="T30" fmla="*/ 5 w 81"/>
                <a:gd name="T31" fmla="*/ 136 h 136"/>
                <a:gd name="T32" fmla="*/ 5 w 81"/>
                <a:gd name="T33" fmla="*/ 136 h 136"/>
                <a:gd name="T34" fmla="*/ 7 w 81"/>
                <a:gd name="T35" fmla="*/ 134 h 136"/>
                <a:gd name="T36" fmla="*/ 7 w 81"/>
                <a:gd name="T37" fmla="*/ 134 h 136"/>
                <a:gd name="T38" fmla="*/ 17 w 81"/>
                <a:gd name="T39" fmla="*/ 111 h 136"/>
                <a:gd name="T40" fmla="*/ 27 w 81"/>
                <a:gd name="T41" fmla="*/ 90 h 136"/>
                <a:gd name="T42" fmla="*/ 40 w 81"/>
                <a:gd name="T43" fmla="*/ 68 h 136"/>
                <a:gd name="T44" fmla="*/ 51 w 81"/>
                <a:gd name="T45" fmla="*/ 47 h 136"/>
                <a:gd name="T46" fmla="*/ 51 w 81"/>
                <a:gd name="T47" fmla="*/ 47 h 136"/>
                <a:gd name="T48" fmla="*/ 76 w 81"/>
                <a:gd name="T49" fmla="*/ 12 h 136"/>
                <a:gd name="T50" fmla="*/ 76 w 81"/>
                <a:gd name="T51" fmla="*/ 12 h 136"/>
                <a:gd name="T52" fmla="*/ 79 w 81"/>
                <a:gd name="T53" fmla="*/ 7 h 136"/>
                <a:gd name="T54" fmla="*/ 81 w 81"/>
                <a:gd name="T55" fmla="*/ 5 h 136"/>
                <a:gd name="T56" fmla="*/ 81 w 81"/>
                <a:gd name="T57" fmla="*/ 5 h 136"/>
                <a:gd name="T58" fmla="*/ 81 w 81"/>
                <a:gd name="T59" fmla="*/ 5 h 136"/>
                <a:gd name="T60" fmla="*/ 81 w 81"/>
                <a:gd name="T61" fmla="*/ 2 h 136"/>
                <a:gd name="T62" fmla="*/ 79 w 81"/>
                <a:gd name="T63" fmla="*/ 0 h 136"/>
                <a:gd name="T64" fmla="*/ 79 w 81"/>
                <a:gd name="T65" fmla="*/ 0 h 136"/>
                <a:gd name="T66" fmla="*/ 78 w 81"/>
                <a:gd name="T6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136">
                  <a:moveTo>
                    <a:pt x="78" y="0"/>
                  </a:moveTo>
                  <a:lnTo>
                    <a:pt x="78" y="0"/>
                  </a:lnTo>
                  <a:lnTo>
                    <a:pt x="74" y="2"/>
                  </a:lnTo>
                  <a:lnTo>
                    <a:pt x="74" y="2"/>
                  </a:lnTo>
                  <a:lnTo>
                    <a:pt x="46" y="43"/>
                  </a:lnTo>
                  <a:lnTo>
                    <a:pt x="46" y="43"/>
                  </a:lnTo>
                  <a:lnTo>
                    <a:pt x="46" y="43"/>
                  </a:lnTo>
                  <a:lnTo>
                    <a:pt x="23" y="83"/>
                  </a:lnTo>
                  <a:lnTo>
                    <a:pt x="3" y="124"/>
                  </a:lnTo>
                  <a:lnTo>
                    <a:pt x="3" y="124"/>
                  </a:lnTo>
                  <a:lnTo>
                    <a:pt x="0" y="129"/>
                  </a:lnTo>
                  <a:lnTo>
                    <a:pt x="2" y="136"/>
                  </a:lnTo>
                  <a:lnTo>
                    <a:pt x="2" y="136"/>
                  </a:lnTo>
                  <a:lnTo>
                    <a:pt x="3" y="136"/>
                  </a:lnTo>
                  <a:lnTo>
                    <a:pt x="3" y="136"/>
                  </a:lnTo>
                  <a:lnTo>
                    <a:pt x="5" y="136"/>
                  </a:lnTo>
                  <a:lnTo>
                    <a:pt x="5" y="136"/>
                  </a:lnTo>
                  <a:lnTo>
                    <a:pt x="7" y="134"/>
                  </a:lnTo>
                  <a:lnTo>
                    <a:pt x="7" y="134"/>
                  </a:lnTo>
                  <a:lnTo>
                    <a:pt x="17" y="111"/>
                  </a:lnTo>
                  <a:lnTo>
                    <a:pt x="27" y="90"/>
                  </a:lnTo>
                  <a:lnTo>
                    <a:pt x="40" y="68"/>
                  </a:lnTo>
                  <a:lnTo>
                    <a:pt x="51" y="47"/>
                  </a:lnTo>
                  <a:lnTo>
                    <a:pt x="51" y="47"/>
                  </a:lnTo>
                  <a:lnTo>
                    <a:pt x="76" y="12"/>
                  </a:lnTo>
                  <a:lnTo>
                    <a:pt x="76" y="12"/>
                  </a:lnTo>
                  <a:lnTo>
                    <a:pt x="79" y="7"/>
                  </a:lnTo>
                  <a:lnTo>
                    <a:pt x="81" y="5"/>
                  </a:lnTo>
                  <a:lnTo>
                    <a:pt x="81" y="5"/>
                  </a:lnTo>
                  <a:lnTo>
                    <a:pt x="81" y="5"/>
                  </a:lnTo>
                  <a:lnTo>
                    <a:pt x="81" y="2"/>
                  </a:lnTo>
                  <a:lnTo>
                    <a:pt x="79" y="0"/>
                  </a:lnTo>
                  <a:lnTo>
                    <a:pt x="79" y="0"/>
                  </a:lnTo>
                  <a:lnTo>
                    <a:pt x="78"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4" name="Freeform 174"/>
            <p:cNvSpPr>
              <a:spLocks/>
            </p:cNvSpPr>
            <p:nvPr/>
          </p:nvSpPr>
          <p:spPr bwMode="auto">
            <a:xfrm>
              <a:off x="2001" y="1895"/>
              <a:ext cx="81" cy="136"/>
            </a:xfrm>
            <a:custGeom>
              <a:avLst/>
              <a:gdLst>
                <a:gd name="T0" fmla="*/ 78 w 81"/>
                <a:gd name="T1" fmla="*/ 0 h 136"/>
                <a:gd name="T2" fmla="*/ 78 w 81"/>
                <a:gd name="T3" fmla="*/ 0 h 136"/>
                <a:gd name="T4" fmla="*/ 74 w 81"/>
                <a:gd name="T5" fmla="*/ 2 h 136"/>
                <a:gd name="T6" fmla="*/ 74 w 81"/>
                <a:gd name="T7" fmla="*/ 2 h 136"/>
                <a:gd name="T8" fmla="*/ 46 w 81"/>
                <a:gd name="T9" fmla="*/ 43 h 136"/>
                <a:gd name="T10" fmla="*/ 46 w 81"/>
                <a:gd name="T11" fmla="*/ 43 h 136"/>
                <a:gd name="T12" fmla="*/ 46 w 81"/>
                <a:gd name="T13" fmla="*/ 43 h 136"/>
                <a:gd name="T14" fmla="*/ 23 w 81"/>
                <a:gd name="T15" fmla="*/ 83 h 136"/>
                <a:gd name="T16" fmla="*/ 3 w 81"/>
                <a:gd name="T17" fmla="*/ 124 h 136"/>
                <a:gd name="T18" fmla="*/ 3 w 81"/>
                <a:gd name="T19" fmla="*/ 124 h 136"/>
                <a:gd name="T20" fmla="*/ 0 w 81"/>
                <a:gd name="T21" fmla="*/ 129 h 136"/>
                <a:gd name="T22" fmla="*/ 2 w 81"/>
                <a:gd name="T23" fmla="*/ 136 h 136"/>
                <a:gd name="T24" fmla="*/ 2 w 81"/>
                <a:gd name="T25" fmla="*/ 136 h 136"/>
                <a:gd name="T26" fmla="*/ 3 w 81"/>
                <a:gd name="T27" fmla="*/ 136 h 136"/>
                <a:gd name="T28" fmla="*/ 3 w 81"/>
                <a:gd name="T29" fmla="*/ 136 h 136"/>
                <a:gd name="T30" fmla="*/ 5 w 81"/>
                <a:gd name="T31" fmla="*/ 136 h 136"/>
                <a:gd name="T32" fmla="*/ 5 w 81"/>
                <a:gd name="T33" fmla="*/ 136 h 136"/>
                <a:gd name="T34" fmla="*/ 7 w 81"/>
                <a:gd name="T35" fmla="*/ 134 h 136"/>
                <a:gd name="T36" fmla="*/ 7 w 81"/>
                <a:gd name="T37" fmla="*/ 134 h 136"/>
                <a:gd name="T38" fmla="*/ 17 w 81"/>
                <a:gd name="T39" fmla="*/ 111 h 136"/>
                <a:gd name="T40" fmla="*/ 27 w 81"/>
                <a:gd name="T41" fmla="*/ 90 h 136"/>
                <a:gd name="T42" fmla="*/ 40 w 81"/>
                <a:gd name="T43" fmla="*/ 68 h 136"/>
                <a:gd name="T44" fmla="*/ 51 w 81"/>
                <a:gd name="T45" fmla="*/ 47 h 136"/>
                <a:gd name="T46" fmla="*/ 51 w 81"/>
                <a:gd name="T47" fmla="*/ 47 h 136"/>
                <a:gd name="T48" fmla="*/ 76 w 81"/>
                <a:gd name="T49" fmla="*/ 12 h 136"/>
                <a:gd name="T50" fmla="*/ 76 w 81"/>
                <a:gd name="T51" fmla="*/ 12 h 136"/>
                <a:gd name="T52" fmla="*/ 79 w 81"/>
                <a:gd name="T53" fmla="*/ 7 h 136"/>
                <a:gd name="T54" fmla="*/ 81 w 81"/>
                <a:gd name="T55" fmla="*/ 5 h 136"/>
                <a:gd name="T56" fmla="*/ 81 w 81"/>
                <a:gd name="T57" fmla="*/ 5 h 136"/>
                <a:gd name="T58" fmla="*/ 81 w 81"/>
                <a:gd name="T59" fmla="*/ 5 h 136"/>
                <a:gd name="T60" fmla="*/ 81 w 81"/>
                <a:gd name="T61" fmla="*/ 2 h 136"/>
                <a:gd name="T62" fmla="*/ 79 w 81"/>
                <a:gd name="T63" fmla="*/ 0 h 136"/>
                <a:gd name="T64" fmla="*/ 79 w 81"/>
                <a:gd name="T65" fmla="*/ 0 h 136"/>
                <a:gd name="T66" fmla="*/ 78 w 81"/>
                <a:gd name="T6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136">
                  <a:moveTo>
                    <a:pt x="78" y="0"/>
                  </a:moveTo>
                  <a:lnTo>
                    <a:pt x="78" y="0"/>
                  </a:lnTo>
                  <a:lnTo>
                    <a:pt x="74" y="2"/>
                  </a:lnTo>
                  <a:lnTo>
                    <a:pt x="74" y="2"/>
                  </a:lnTo>
                  <a:lnTo>
                    <a:pt x="46" y="43"/>
                  </a:lnTo>
                  <a:lnTo>
                    <a:pt x="46" y="43"/>
                  </a:lnTo>
                  <a:lnTo>
                    <a:pt x="46" y="43"/>
                  </a:lnTo>
                  <a:lnTo>
                    <a:pt x="23" y="83"/>
                  </a:lnTo>
                  <a:lnTo>
                    <a:pt x="3" y="124"/>
                  </a:lnTo>
                  <a:lnTo>
                    <a:pt x="3" y="124"/>
                  </a:lnTo>
                  <a:lnTo>
                    <a:pt x="0" y="129"/>
                  </a:lnTo>
                  <a:lnTo>
                    <a:pt x="2" y="136"/>
                  </a:lnTo>
                  <a:lnTo>
                    <a:pt x="2" y="136"/>
                  </a:lnTo>
                  <a:lnTo>
                    <a:pt x="3" y="136"/>
                  </a:lnTo>
                  <a:lnTo>
                    <a:pt x="3" y="136"/>
                  </a:lnTo>
                  <a:lnTo>
                    <a:pt x="5" y="136"/>
                  </a:lnTo>
                  <a:lnTo>
                    <a:pt x="5" y="136"/>
                  </a:lnTo>
                  <a:lnTo>
                    <a:pt x="7" y="134"/>
                  </a:lnTo>
                  <a:lnTo>
                    <a:pt x="7" y="134"/>
                  </a:lnTo>
                  <a:lnTo>
                    <a:pt x="17" y="111"/>
                  </a:lnTo>
                  <a:lnTo>
                    <a:pt x="27" y="90"/>
                  </a:lnTo>
                  <a:lnTo>
                    <a:pt x="40" y="68"/>
                  </a:lnTo>
                  <a:lnTo>
                    <a:pt x="51" y="47"/>
                  </a:lnTo>
                  <a:lnTo>
                    <a:pt x="51" y="47"/>
                  </a:lnTo>
                  <a:lnTo>
                    <a:pt x="76" y="12"/>
                  </a:lnTo>
                  <a:lnTo>
                    <a:pt x="76" y="12"/>
                  </a:lnTo>
                  <a:lnTo>
                    <a:pt x="79" y="7"/>
                  </a:lnTo>
                  <a:lnTo>
                    <a:pt x="81" y="5"/>
                  </a:lnTo>
                  <a:lnTo>
                    <a:pt x="81" y="5"/>
                  </a:lnTo>
                  <a:lnTo>
                    <a:pt x="81" y="5"/>
                  </a:lnTo>
                  <a:lnTo>
                    <a:pt x="81" y="2"/>
                  </a:lnTo>
                  <a:lnTo>
                    <a:pt x="79" y="0"/>
                  </a:lnTo>
                  <a:lnTo>
                    <a:pt x="79" y="0"/>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5" name="Freeform 175"/>
            <p:cNvSpPr>
              <a:spLocks/>
            </p:cNvSpPr>
            <p:nvPr/>
          </p:nvSpPr>
          <p:spPr bwMode="auto">
            <a:xfrm>
              <a:off x="2099" y="1819"/>
              <a:ext cx="72" cy="144"/>
            </a:xfrm>
            <a:custGeom>
              <a:avLst/>
              <a:gdLst>
                <a:gd name="T0" fmla="*/ 11 w 72"/>
                <a:gd name="T1" fmla="*/ 0 h 144"/>
                <a:gd name="T2" fmla="*/ 11 w 72"/>
                <a:gd name="T3" fmla="*/ 0 h 144"/>
                <a:gd name="T4" fmla="*/ 11 w 72"/>
                <a:gd name="T5" fmla="*/ 0 h 144"/>
                <a:gd name="T6" fmla="*/ 8 w 72"/>
                <a:gd name="T7" fmla="*/ 3 h 144"/>
                <a:gd name="T8" fmla="*/ 5 w 72"/>
                <a:gd name="T9" fmla="*/ 15 h 144"/>
                <a:gd name="T10" fmla="*/ 5 w 72"/>
                <a:gd name="T11" fmla="*/ 15 h 144"/>
                <a:gd name="T12" fmla="*/ 5 w 72"/>
                <a:gd name="T13" fmla="*/ 15 h 144"/>
                <a:gd name="T14" fmla="*/ 5 w 72"/>
                <a:gd name="T15" fmla="*/ 15 h 144"/>
                <a:gd name="T16" fmla="*/ 1 w 72"/>
                <a:gd name="T17" fmla="*/ 30 h 144"/>
                <a:gd name="T18" fmla="*/ 0 w 72"/>
                <a:gd name="T19" fmla="*/ 46 h 144"/>
                <a:gd name="T20" fmla="*/ 1 w 72"/>
                <a:gd name="T21" fmla="*/ 55 h 144"/>
                <a:gd name="T22" fmla="*/ 3 w 72"/>
                <a:gd name="T23" fmla="*/ 63 h 144"/>
                <a:gd name="T24" fmla="*/ 5 w 72"/>
                <a:gd name="T25" fmla="*/ 71 h 144"/>
                <a:gd name="T26" fmla="*/ 10 w 72"/>
                <a:gd name="T27" fmla="*/ 80 h 144"/>
                <a:gd name="T28" fmla="*/ 10 w 72"/>
                <a:gd name="T29" fmla="*/ 80 h 144"/>
                <a:gd name="T30" fmla="*/ 15 w 72"/>
                <a:gd name="T31" fmla="*/ 88 h 144"/>
                <a:gd name="T32" fmla="*/ 15 w 72"/>
                <a:gd name="T33" fmla="*/ 88 h 144"/>
                <a:gd name="T34" fmla="*/ 15 w 72"/>
                <a:gd name="T35" fmla="*/ 88 h 144"/>
                <a:gd name="T36" fmla="*/ 15 w 72"/>
                <a:gd name="T37" fmla="*/ 88 h 144"/>
                <a:gd name="T38" fmla="*/ 38 w 72"/>
                <a:gd name="T39" fmla="*/ 116 h 144"/>
                <a:gd name="T40" fmla="*/ 61 w 72"/>
                <a:gd name="T41" fmla="*/ 144 h 144"/>
                <a:gd name="T42" fmla="*/ 61 w 72"/>
                <a:gd name="T43" fmla="*/ 144 h 144"/>
                <a:gd name="T44" fmla="*/ 46 w 72"/>
                <a:gd name="T45" fmla="*/ 106 h 144"/>
                <a:gd name="T46" fmla="*/ 28 w 72"/>
                <a:gd name="T47" fmla="*/ 70 h 144"/>
                <a:gd name="T48" fmla="*/ 28 w 72"/>
                <a:gd name="T49" fmla="*/ 70 h 144"/>
                <a:gd name="T50" fmla="*/ 28 w 72"/>
                <a:gd name="T51" fmla="*/ 66 h 144"/>
                <a:gd name="T52" fmla="*/ 29 w 72"/>
                <a:gd name="T53" fmla="*/ 65 h 144"/>
                <a:gd name="T54" fmla="*/ 29 w 72"/>
                <a:gd name="T55" fmla="*/ 65 h 144"/>
                <a:gd name="T56" fmla="*/ 31 w 72"/>
                <a:gd name="T57" fmla="*/ 65 h 144"/>
                <a:gd name="T58" fmla="*/ 31 w 72"/>
                <a:gd name="T59" fmla="*/ 65 h 144"/>
                <a:gd name="T60" fmla="*/ 33 w 72"/>
                <a:gd name="T61" fmla="*/ 66 h 144"/>
                <a:gd name="T62" fmla="*/ 33 w 72"/>
                <a:gd name="T63" fmla="*/ 66 h 144"/>
                <a:gd name="T64" fmla="*/ 51 w 72"/>
                <a:gd name="T65" fmla="*/ 103 h 144"/>
                <a:gd name="T66" fmla="*/ 66 w 72"/>
                <a:gd name="T67" fmla="*/ 139 h 144"/>
                <a:gd name="T68" fmla="*/ 66 w 72"/>
                <a:gd name="T69" fmla="*/ 139 h 144"/>
                <a:gd name="T70" fmla="*/ 67 w 72"/>
                <a:gd name="T71" fmla="*/ 136 h 144"/>
                <a:gd name="T72" fmla="*/ 72 w 72"/>
                <a:gd name="T73" fmla="*/ 111 h 144"/>
                <a:gd name="T74" fmla="*/ 72 w 72"/>
                <a:gd name="T75" fmla="*/ 111 h 144"/>
                <a:gd name="T76" fmla="*/ 72 w 72"/>
                <a:gd name="T77" fmla="*/ 108 h 144"/>
                <a:gd name="T78" fmla="*/ 72 w 72"/>
                <a:gd name="T79" fmla="*/ 108 h 144"/>
                <a:gd name="T80" fmla="*/ 72 w 72"/>
                <a:gd name="T81" fmla="*/ 99 h 144"/>
                <a:gd name="T82" fmla="*/ 69 w 72"/>
                <a:gd name="T83" fmla="*/ 88 h 144"/>
                <a:gd name="T84" fmla="*/ 62 w 72"/>
                <a:gd name="T85" fmla="*/ 73 h 144"/>
                <a:gd name="T86" fmla="*/ 51 w 72"/>
                <a:gd name="T87" fmla="*/ 55 h 144"/>
                <a:gd name="T88" fmla="*/ 51 w 72"/>
                <a:gd name="T89" fmla="*/ 55 h 144"/>
                <a:gd name="T90" fmla="*/ 51 w 72"/>
                <a:gd name="T91" fmla="*/ 55 h 144"/>
                <a:gd name="T92" fmla="*/ 23 w 72"/>
                <a:gd name="T93" fmla="*/ 13 h 144"/>
                <a:gd name="T94" fmla="*/ 11 w 72"/>
                <a:gd name="T95" fmla="*/ 0 h 144"/>
                <a:gd name="T96" fmla="*/ 11 w 72"/>
                <a:gd name="T97" fmla="*/ 0 h 144"/>
                <a:gd name="T98" fmla="*/ 11 w 72"/>
                <a:gd name="T9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144">
                  <a:moveTo>
                    <a:pt x="11" y="0"/>
                  </a:moveTo>
                  <a:lnTo>
                    <a:pt x="11" y="0"/>
                  </a:lnTo>
                  <a:lnTo>
                    <a:pt x="11" y="0"/>
                  </a:lnTo>
                  <a:lnTo>
                    <a:pt x="8" y="3"/>
                  </a:lnTo>
                  <a:lnTo>
                    <a:pt x="5" y="15"/>
                  </a:lnTo>
                  <a:lnTo>
                    <a:pt x="5" y="15"/>
                  </a:lnTo>
                  <a:lnTo>
                    <a:pt x="5" y="15"/>
                  </a:lnTo>
                  <a:lnTo>
                    <a:pt x="5" y="15"/>
                  </a:lnTo>
                  <a:lnTo>
                    <a:pt x="1" y="30"/>
                  </a:lnTo>
                  <a:lnTo>
                    <a:pt x="0" y="46"/>
                  </a:lnTo>
                  <a:lnTo>
                    <a:pt x="1" y="55"/>
                  </a:lnTo>
                  <a:lnTo>
                    <a:pt x="3" y="63"/>
                  </a:lnTo>
                  <a:lnTo>
                    <a:pt x="5" y="71"/>
                  </a:lnTo>
                  <a:lnTo>
                    <a:pt x="10" y="80"/>
                  </a:lnTo>
                  <a:lnTo>
                    <a:pt x="10" y="80"/>
                  </a:lnTo>
                  <a:lnTo>
                    <a:pt x="15" y="88"/>
                  </a:lnTo>
                  <a:lnTo>
                    <a:pt x="15" y="88"/>
                  </a:lnTo>
                  <a:lnTo>
                    <a:pt x="15" y="88"/>
                  </a:lnTo>
                  <a:lnTo>
                    <a:pt x="15" y="88"/>
                  </a:lnTo>
                  <a:lnTo>
                    <a:pt x="38" y="116"/>
                  </a:lnTo>
                  <a:lnTo>
                    <a:pt x="61" y="144"/>
                  </a:lnTo>
                  <a:lnTo>
                    <a:pt x="61" y="144"/>
                  </a:lnTo>
                  <a:lnTo>
                    <a:pt x="46" y="106"/>
                  </a:lnTo>
                  <a:lnTo>
                    <a:pt x="28" y="70"/>
                  </a:lnTo>
                  <a:lnTo>
                    <a:pt x="28" y="70"/>
                  </a:lnTo>
                  <a:lnTo>
                    <a:pt x="28" y="66"/>
                  </a:lnTo>
                  <a:lnTo>
                    <a:pt x="29" y="65"/>
                  </a:lnTo>
                  <a:lnTo>
                    <a:pt x="29" y="65"/>
                  </a:lnTo>
                  <a:lnTo>
                    <a:pt x="31" y="65"/>
                  </a:lnTo>
                  <a:lnTo>
                    <a:pt x="31" y="65"/>
                  </a:lnTo>
                  <a:lnTo>
                    <a:pt x="33" y="66"/>
                  </a:lnTo>
                  <a:lnTo>
                    <a:pt x="33" y="66"/>
                  </a:lnTo>
                  <a:lnTo>
                    <a:pt x="51" y="103"/>
                  </a:lnTo>
                  <a:lnTo>
                    <a:pt x="66" y="139"/>
                  </a:lnTo>
                  <a:lnTo>
                    <a:pt x="66" y="139"/>
                  </a:lnTo>
                  <a:lnTo>
                    <a:pt x="67" y="136"/>
                  </a:lnTo>
                  <a:lnTo>
                    <a:pt x="72" y="111"/>
                  </a:lnTo>
                  <a:lnTo>
                    <a:pt x="72" y="111"/>
                  </a:lnTo>
                  <a:lnTo>
                    <a:pt x="72" y="108"/>
                  </a:lnTo>
                  <a:lnTo>
                    <a:pt x="72" y="108"/>
                  </a:lnTo>
                  <a:lnTo>
                    <a:pt x="72" y="99"/>
                  </a:lnTo>
                  <a:lnTo>
                    <a:pt x="69" y="88"/>
                  </a:lnTo>
                  <a:lnTo>
                    <a:pt x="62" y="73"/>
                  </a:lnTo>
                  <a:lnTo>
                    <a:pt x="51" y="55"/>
                  </a:lnTo>
                  <a:lnTo>
                    <a:pt x="51" y="55"/>
                  </a:lnTo>
                  <a:lnTo>
                    <a:pt x="51" y="55"/>
                  </a:lnTo>
                  <a:lnTo>
                    <a:pt x="23" y="13"/>
                  </a:lnTo>
                  <a:lnTo>
                    <a:pt x="11" y="0"/>
                  </a:lnTo>
                  <a:lnTo>
                    <a:pt x="11" y="0"/>
                  </a:lnTo>
                  <a:lnTo>
                    <a:pt x="11"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6" name="Freeform 176"/>
            <p:cNvSpPr>
              <a:spLocks/>
            </p:cNvSpPr>
            <p:nvPr/>
          </p:nvSpPr>
          <p:spPr bwMode="auto">
            <a:xfrm>
              <a:off x="2099" y="1819"/>
              <a:ext cx="72" cy="144"/>
            </a:xfrm>
            <a:custGeom>
              <a:avLst/>
              <a:gdLst>
                <a:gd name="T0" fmla="*/ 11 w 72"/>
                <a:gd name="T1" fmla="*/ 0 h 144"/>
                <a:gd name="T2" fmla="*/ 11 w 72"/>
                <a:gd name="T3" fmla="*/ 0 h 144"/>
                <a:gd name="T4" fmla="*/ 11 w 72"/>
                <a:gd name="T5" fmla="*/ 0 h 144"/>
                <a:gd name="T6" fmla="*/ 8 w 72"/>
                <a:gd name="T7" fmla="*/ 3 h 144"/>
                <a:gd name="T8" fmla="*/ 5 w 72"/>
                <a:gd name="T9" fmla="*/ 15 h 144"/>
                <a:gd name="T10" fmla="*/ 5 w 72"/>
                <a:gd name="T11" fmla="*/ 15 h 144"/>
                <a:gd name="T12" fmla="*/ 5 w 72"/>
                <a:gd name="T13" fmla="*/ 15 h 144"/>
                <a:gd name="T14" fmla="*/ 5 w 72"/>
                <a:gd name="T15" fmla="*/ 15 h 144"/>
                <a:gd name="T16" fmla="*/ 1 w 72"/>
                <a:gd name="T17" fmla="*/ 30 h 144"/>
                <a:gd name="T18" fmla="*/ 0 w 72"/>
                <a:gd name="T19" fmla="*/ 46 h 144"/>
                <a:gd name="T20" fmla="*/ 1 w 72"/>
                <a:gd name="T21" fmla="*/ 55 h 144"/>
                <a:gd name="T22" fmla="*/ 3 w 72"/>
                <a:gd name="T23" fmla="*/ 63 h 144"/>
                <a:gd name="T24" fmla="*/ 5 w 72"/>
                <a:gd name="T25" fmla="*/ 71 h 144"/>
                <a:gd name="T26" fmla="*/ 10 w 72"/>
                <a:gd name="T27" fmla="*/ 80 h 144"/>
                <a:gd name="T28" fmla="*/ 10 w 72"/>
                <a:gd name="T29" fmla="*/ 80 h 144"/>
                <a:gd name="T30" fmla="*/ 15 w 72"/>
                <a:gd name="T31" fmla="*/ 88 h 144"/>
                <a:gd name="T32" fmla="*/ 15 w 72"/>
                <a:gd name="T33" fmla="*/ 88 h 144"/>
                <a:gd name="T34" fmla="*/ 15 w 72"/>
                <a:gd name="T35" fmla="*/ 88 h 144"/>
                <a:gd name="T36" fmla="*/ 15 w 72"/>
                <a:gd name="T37" fmla="*/ 88 h 144"/>
                <a:gd name="T38" fmla="*/ 38 w 72"/>
                <a:gd name="T39" fmla="*/ 116 h 144"/>
                <a:gd name="T40" fmla="*/ 61 w 72"/>
                <a:gd name="T41" fmla="*/ 144 h 144"/>
                <a:gd name="T42" fmla="*/ 61 w 72"/>
                <a:gd name="T43" fmla="*/ 144 h 144"/>
                <a:gd name="T44" fmla="*/ 46 w 72"/>
                <a:gd name="T45" fmla="*/ 106 h 144"/>
                <a:gd name="T46" fmla="*/ 28 w 72"/>
                <a:gd name="T47" fmla="*/ 70 h 144"/>
                <a:gd name="T48" fmla="*/ 28 w 72"/>
                <a:gd name="T49" fmla="*/ 70 h 144"/>
                <a:gd name="T50" fmla="*/ 28 w 72"/>
                <a:gd name="T51" fmla="*/ 66 h 144"/>
                <a:gd name="T52" fmla="*/ 29 w 72"/>
                <a:gd name="T53" fmla="*/ 65 h 144"/>
                <a:gd name="T54" fmla="*/ 29 w 72"/>
                <a:gd name="T55" fmla="*/ 65 h 144"/>
                <a:gd name="T56" fmla="*/ 31 w 72"/>
                <a:gd name="T57" fmla="*/ 65 h 144"/>
                <a:gd name="T58" fmla="*/ 31 w 72"/>
                <a:gd name="T59" fmla="*/ 65 h 144"/>
                <a:gd name="T60" fmla="*/ 33 w 72"/>
                <a:gd name="T61" fmla="*/ 66 h 144"/>
                <a:gd name="T62" fmla="*/ 33 w 72"/>
                <a:gd name="T63" fmla="*/ 66 h 144"/>
                <a:gd name="T64" fmla="*/ 51 w 72"/>
                <a:gd name="T65" fmla="*/ 103 h 144"/>
                <a:gd name="T66" fmla="*/ 66 w 72"/>
                <a:gd name="T67" fmla="*/ 139 h 144"/>
                <a:gd name="T68" fmla="*/ 66 w 72"/>
                <a:gd name="T69" fmla="*/ 139 h 144"/>
                <a:gd name="T70" fmla="*/ 67 w 72"/>
                <a:gd name="T71" fmla="*/ 136 h 144"/>
                <a:gd name="T72" fmla="*/ 72 w 72"/>
                <a:gd name="T73" fmla="*/ 111 h 144"/>
                <a:gd name="T74" fmla="*/ 72 w 72"/>
                <a:gd name="T75" fmla="*/ 111 h 144"/>
                <a:gd name="T76" fmla="*/ 72 w 72"/>
                <a:gd name="T77" fmla="*/ 108 h 144"/>
                <a:gd name="T78" fmla="*/ 72 w 72"/>
                <a:gd name="T79" fmla="*/ 108 h 144"/>
                <a:gd name="T80" fmla="*/ 72 w 72"/>
                <a:gd name="T81" fmla="*/ 99 h 144"/>
                <a:gd name="T82" fmla="*/ 69 w 72"/>
                <a:gd name="T83" fmla="*/ 88 h 144"/>
                <a:gd name="T84" fmla="*/ 62 w 72"/>
                <a:gd name="T85" fmla="*/ 73 h 144"/>
                <a:gd name="T86" fmla="*/ 51 w 72"/>
                <a:gd name="T87" fmla="*/ 55 h 144"/>
                <a:gd name="T88" fmla="*/ 51 w 72"/>
                <a:gd name="T89" fmla="*/ 55 h 144"/>
                <a:gd name="T90" fmla="*/ 51 w 72"/>
                <a:gd name="T91" fmla="*/ 55 h 144"/>
                <a:gd name="T92" fmla="*/ 23 w 72"/>
                <a:gd name="T93" fmla="*/ 13 h 144"/>
                <a:gd name="T94" fmla="*/ 11 w 72"/>
                <a:gd name="T95" fmla="*/ 0 h 144"/>
                <a:gd name="T96" fmla="*/ 11 w 72"/>
                <a:gd name="T97" fmla="*/ 0 h 144"/>
                <a:gd name="T98" fmla="*/ 11 w 72"/>
                <a:gd name="T9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144">
                  <a:moveTo>
                    <a:pt x="11" y="0"/>
                  </a:moveTo>
                  <a:lnTo>
                    <a:pt x="11" y="0"/>
                  </a:lnTo>
                  <a:lnTo>
                    <a:pt x="11" y="0"/>
                  </a:lnTo>
                  <a:lnTo>
                    <a:pt x="8" y="3"/>
                  </a:lnTo>
                  <a:lnTo>
                    <a:pt x="5" y="15"/>
                  </a:lnTo>
                  <a:lnTo>
                    <a:pt x="5" y="15"/>
                  </a:lnTo>
                  <a:lnTo>
                    <a:pt x="5" y="15"/>
                  </a:lnTo>
                  <a:lnTo>
                    <a:pt x="5" y="15"/>
                  </a:lnTo>
                  <a:lnTo>
                    <a:pt x="1" y="30"/>
                  </a:lnTo>
                  <a:lnTo>
                    <a:pt x="0" y="46"/>
                  </a:lnTo>
                  <a:lnTo>
                    <a:pt x="1" y="55"/>
                  </a:lnTo>
                  <a:lnTo>
                    <a:pt x="3" y="63"/>
                  </a:lnTo>
                  <a:lnTo>
                    <a:pt x="5" y="71"/>
                  </a:lnTo>
                  <a:lnTo>
                    <a:pt x="10" y="80"/>
                  </a:lnTo>
                  <a:lnTo>
                    <a:pt x="10" y="80"/>
                  </a:lnTo>
                  <a:lnTo>
                    <a:pt x="15" y="88"/>
                  </a:lnTo>
                  <a:lnTo>
                    <a:pt x="15" y="88"/>
                  </a:lnTo>
                  <a:lnTo>
                    <a:pt x="15" y="88"/>
                  </a:lnTo>
                  <a:lnTo>
                    <a:pt x="15" y="88"/>
                  </a:lnTo>
                  <a:lnTo>
                    <a:pt x="38" y="116"/>
                  </a:lnTo>
                  <a:lnTo>
                    <a:pt x="61" y="144"/>
                  </a:lnTo>
                  <a:lnTo>
                    <a:pt x="61" y="144"/>
                  </a:lnTo>
                  <a:lnTo>
                    <a:pt x="46" y="106"/>
                  </a:lnTo>
                  <a:lnTo>
                    <a:pt x="28" y="70"/>
                  </a:lnTo>
                  <a:lnTo>
                    <a:pt x="28" y="70"/>
                  </a:lnTo>
                  <a:lnTo>
                    <a:pt x="28" y="66"/>
                  </a:lnTo>
                  <a:lnTo>
                    <a:pt x="29" y="65"/>
                  </a:lnTo>
                  <a:lnTo>
                    <a:pt x="29" y="65"/>
                  </a:lnTo>
                  <a:lnTo>
                    <a:pt x="31" y="65"/>
                  </a:lnTo>
                  <a:lnTo>
                    <a:pt x="31" y="65"/>
                  </a:lnTo>
                  <a:lnTo>
                    <a:pt x="33" y="66"/>
                  </a:lnTo>
                  <a:lnTo>
                    <a:pt x="33" y="66"/>
                  </a:lnTo>
                  <a:lnTo>
                    <a:pt x="51" y="103"/>
                  </a:lnTo>
                  <a:lnTo>
                    <a:pt x="66" y="139"/>
                  </a:lnTo>
                  <a:lnTo>
                    <a:pt x="66" y="139"/>
                  </a:lnTo>
                  <a:lnTo>
                    <a:pt x="67" y="136"/>
                  </a:lnTo>
                  <a:lnTo>
                    <a:pt x="72" y="111"/>
                  </a:lnTo>
                  <a:lnTo>
                    <a:pt x="72" y="111"/>
                  </a:lnTo>
                  <a:lnTo>
                    <a:pt x="72" y="108"/>
                  </a:lnTo>
                  <a:lnTo>
                    <a:pt x="72" y="108"/>
                  </a:lnTo>
                  <a:lnTo>
                    <a:pt x="72" y="99"/>
                  </a:lnTo>
                  <a:lnTo>
                    <a:pt x="69" y="88"/>
                  </a:lnTo>
                  <a:lnTo>
                    <a:pt x="62" y="73"/>
                  </a:lnTo>
                  <a:lnTo>
                    <a:pt x="51" y="55"/>
                  </a:lnTo>
                  <a:lnTo>
                    <a:pt x="51" y="55"/>
                  </a:lnTo>
                  <a:lnTo>
                    <a:pt x="51" y="55"/>
                  </a:lnTo>
                  <a:lnTo>
                    <a:pt x="23" y="13"/>
                  </a:lnTo>
                  <a:lnTo>
                    <a:pt x="11" y="0"/>
                  </a:lnTo>
                  <a:lnTo>
                    <a:pt x="11" y="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7" name="Freeform 177"/>
            <p:cNvSpPr>
              <a:spLocks/>
            </p:cNvSpPr>
            <p:nvPr/>
          </p:nvSpPr>
          <p:spPr bwMode="auto">
            <a:xfrm>
              <a:off x="2165" y="1955"/>
              <a:ext cx="1" cy="6"/>
            </a:xfrm>
            <a:custGeom>
              <a:avLst/>
              <a:gdLst>
                <a:gd name="T0" fmla="*/ 1 w 1"/>
                <a:gd name="T1" fmla="*/ 0 h 6"/>
                <a:gd name="T2" fmla="*/ 1 w 1"/>
                <a:gd name="T3" fmla="*/ 0 h 6"/>
                <a:gd name="T4" fmla="*/ 0 w 1"/>
                <a:gd name="T5" fmla="*/ 3 h 6"/>
                <a:gd name="T6" fmla="*/ 0 w 1"/>
                <a:gd name="T7" fmla="*/ 3 h 6"/>
                <a:gd name="T8" fmla="*/ 1 w 1"/>
                <a:gd name="T9" fmla="*/ 6 h 6"/>
                <a:gd name="T10" fmla="*/ 1 w 1"/>
                <a:gd name="T11" fmla="*/ 0 h 6"/>
              </a:gdLst>
              <a:ahLst/>
              <a:cxnLst>
                <a:cxn ang="0">
                  <a:pos x="T0" y="T1"/>
                </a:cxn>
                <a:cxn ang="0">
                  <a:pos x="T2" y="T3"/>
                </a:cxn>
                <a:cxn ang="0">
                  <a:pos x="T4" y="T5"/>
                </a:cxn>
                <a:cxn ang="0">
                  <a:pos x="T6" y="T7"/>
                </a:cxn>
                <a:cxn ang="0">
                  <a:pos x="T8" y="T9"/>
                </a:cxn>
                <a:cxn ang="0">
                  <a:pos x="T10" y="T11"/>
                </a:cxn>
              </a:cxnLst>
              <a:rect l="0" t="0" r="r" b="b"/>
              <a:pathLst>
                <a:path w="1" h="6">
                  <a:moveTo>
                    <a:pt x="1" y="0"/>
                  </a:moveTo>
                  <a:lnTo>
                    <a:pt x="1" y="0"/>
                  </a:lnTo>
                  <a:lnTo>
                    <a:pt x="0" y="3"/>
                  </a:lnTo>
                  <a:lnTo>
                    <a:pt x="0" y="3"/>
                  </a:lnTo>
                  <a:lnTo>
                    <a:pt x="1" y="6"/>
                  </a:lnTo>
                  <a:lnTo>
                    <a:pt x="1"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8" name="Freeform 178"/>
            <p:cNvSpPr>
              <a:spLocks/>
            </p:cNvSpPr>
            <p:nvPr/>
          </p:nvSpPr>
          <p:spPr bwMode="auto">
            <a:xfrm>
              <a:off x="2165" y="1955"/>
              <a:ext cx="1" cy="6"/>
            </a:xfrm>
            <a:custGeom>
              <a:avLst/>
              <a:gdLst>
                <a:gd name="T0" fmla="*/ 1 w 1"/>
                <a:gd name="T1" fmla="*/ 0 h 6"/>
                <a:gd name="T2" fmla="*/ 1 w 1"/>
                <a:gd name="T3" fmla="*/ 0 h 6"/>
                <a:gd name="T4" fmla="*/ 0 w 1"/>
                <a:gd name="T5" fmla="*/ 3 h 6"/>
                <a:gd name="T6" fmla="*/ 0 w 1"/>
                <a:gd name="T7" fmla="*/ 3 h 6"/>
                <a:gd name="T8" fmla="*/ 1 w 1"/>
                <a:gd name="T9" fmla="*/ 6 h 6"/>
                <a:gd name="T10" fmla="*/ 1 w 1"/>
                <a:gd name="T11" fmla="*/ 0 h 6"/>
              </a:gdLst>
              <a:ahLst/>
              <a:cxnLst>
                <a:cxn ang="0">
                  <a:pos x="T0" y="T1"/>
                </a:cxn>
                <a:cxn ang="0">
                  <a:pos x="T2" y="T3"/>
                </a:cxn>
                <a:cxn ang="0">
                  <a:pos x="T4" y="T5"/>
                </a:cxn>
                <a:cxn ang="0">
                  <a:pos x="T6" y="T7"/>
                </a:cxn>
                <a:cxn ang="0">
                  <a:pos x="T8" y="T9"/>
                </a:cxn>
                <a:cxn ang="0">
                  <a:pos x="T10" y="T11"/>
                </a:cxn>
              </a:cxnLst>
              <a:rect l="0" t="0" r="r" b="b"/>
              <a:pathLst>
                <a:path w="1" h="6">
                  <a:moveTo>
                    <a:pt x="1" y="0"/>
                  </a:moveTo>
                  <a:lnTo>
                    <a:pt x="1" y="0"/>
                  </a:lnTo>
                  <a:lnTo>
                    <a:pt x="0" y="3"/>
                  </a:lnTo>
                  <a:lnTo>
                    <a:pt x="0" y="3"/>
                  </a:lnTo>
                  <a:lnTo>
                    <a:pt x="1" y="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9" name="Freeform 179"/>
            <p:cNvSpPr>
              <a:spLocks/>
            </p:cNvSpPr>
            <p:nvPr/>
          </p:nvSpPr>
          <p:spPr bwMode="auto">
            <a:xfrm>
              <a:off x="2127" y="1884"/>
              <a:ext cx="39" cy="84"/>
            </a:xfrm>
            <a:custGeom>
              <a:avLst/>
              <a:gdLst>
                <a:gd name="T0" fmla="*/ 3 w 39"/>
                <a:gd name="T1" fmla="*/ 0 h 84"/>
                <a:gd name="T2" fmla="*/ 3 w 39"/>
                <a:gd name="T3" fmla="*/ 0 h 84"/>
                <a:gd name="T4" fmla="*/ 1 w 39"/>
                <a:gd name="T5" fmla="*/ 0 h 84"/>
                <a:gd name="T6" fmla="*/ 1 w 39"/>
                <a:gd name="T7" fmla="*/ 0 h 84"/>
                <a:gd name="T8" fmla="*/ 0 w 39"/>
                <a:gd name="T9" fmla="*/ 1 h 84"/>
                <a:gd name="T10" fmla="*/ 0 w 39"/>
                <a:gd name="T11" fmla="*/ 5 h 84"/>
                <a:gd name="T12" fmla="*/ 0 w 39"/>
                <a:gd name="T13" fmla="*/ 5 h 84"/>
                <a:gd name="T14" fmla="*/ 18 w 39"/>
                <a:gd name="T15" fmla="*/ 41 h 84"/>
                <a:gd name="T16" fmla="*/ 33 w 39"/>
                <a:gd name="T17" fmla="*/ 79 h 84"/>
                <a:gd name="T18" fmla="*/ 33 w 39"/>
                <a:gd name="T19" fmla="*/ 79 h 84"/>
                <a:gd name="T20" fmla="*/ 38 w 39"/>
                <a:gd name="T21" fmla="*/ 84 h 84"/>
                <a:gd name="T22" fmla="*/ 39 w 39"/>
                <a:gd name="T23" fmla="*/ 77 h 84"/>
                <a:gd name="T24" fmla="*/ 39 w 39"/>
                <a:gd name="T25" fmla="*/ 77 h 84"/>
                <a:gd name="T26" fmla="*/ 38 w 39"/>
                <a:gd name="T27" fmla="*/ 74 h 84"/>
                <a:gd name="T28" fmla="*/ 38 w 39"/>
                <a:gd name="T29" fmla="*/ 74 h 84"/>
                <a:gd name="T30" fmla="*/ 23 w 39"/>
                <a:gd name="T31" fmla="*/ 38 h 84"/>
                <a:gd name="T32" fmla="*/ 5 w 39"/>
                <a:gd name="T33" fmla="*/ 1 h 84"/>
                <a:gd name="T34" fmla="*/ 5 w 39"/>
                <a:gd name="T35" fmla="*/ 1 h 84"/>
                <a:gd name="T36" fmla="*/ 3 w 39"/>
                <a:gd name="T3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84">
                  <a:moveTo>
                    <a:pt x="3" y="0"/>
                  </a:moveTo>
                  <a:lnTo>
                    <a:pt x="3" y="0"/>
                  </a:lnTo>
                  <a:lnTo>
                    <a:pt x="1" y="0"/>
                  </a:lnTo>
                  <a:lnTo>
                    <a:pt x="1" y="0"/>
                  </a:lnTo>
                  <a:lnTo>
                    <a:pt x="0" y="1"/>
                  </a:lnTo>
                  <a:lnTo>
                    <a:pt x="0" y="5"/>
                  </a:lnTo>
                  <a:lnTo>
                    <a:pt x="0" y="5"/>
                  </a:lnTo>
                  <a:lnTo>
                    <a:pt x="18" y="41"/>
                  </a:lnTo>
                  <a:lnTo>
                    <a:pt x="33" y="79"/>
                  </a:lnTo>
                  <a:lnTo>
                    <a:pt x="33" y="79"/>
                  </a:lnTo>
                  <a:lnTo>
                    <a:pt x="38" y="84"/>
                  </a:lnTo>
                  <a:lnTo>
                    <a:pt x="39" y="77"/>
                  </a:lnTo>
                  <a:lnTo>
                    <a:pt x="39" y="77"/>
                  </a:lnTo>
                  <a:lnTo>
                    <a:pt x="38" y="74"/>
                  </a:lnTo>
                  <a:lnTo>
                    <a:pt x="38" y="74"/>
                  </a:lnTo>
                  <a:lnTo>
                    <a:pt x="23" y="38"/>
                  </a:lnTo>
                  <a:lnTo>
                    <a:pt x="5" y="1"/>
                  </a:lnTo>
                  <a:lnTo>
                    <a:pt x="5" y="1"/>
                  </a:lnTo>
                  <a:lnTo>
                    <a:pt x="3"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0" name="Freeform 180"/>
            <p:cNvSpPr>
              <a:spLocks/>
            </p:cNvSpPr>
            <p:nvPr/>
          </p:nvSpPr>
          <p:spPr bwMode="auto">
            <a:xfrm>
              <a:off x="2127" y="1884"/>
              <a:ext cx="39" cy="84"/>
            </a:xfrm>
            <a:custGeom>
              <a:avLst/>
              <a:gdLst>
                <a:gd name="T0" fmla="*/ 3 w 39"/>
                <a:gd name="T1" fmla="*/ 0 h 84"/>
                <a:gd name="T2" fmla="*/ 3 w 39"/>
                <a:gd name="T3" fmla="*/ 0 h 84"/>
                <a:gd name="T4" fmla="*/ 1 w 39"/>
                <a:gd name="T5" fmla="*/ 0 h 84"/>
                <a:gd name="T6" fmla="*/ 1 w 39"/>
                <a:gd name="T7" fmla="*/ 0 h 84"/>
                <a:gd name="T8" fmla="*/ 0 w 39"/>
                <a:gd name="T9" fmla="*/ 1 h 84"/>
                <a:gd name="T10" fmla="*/ 0 w 39"/>
                <a:gd name="T11" fmla="*/ 5 h 84"/>
                <a:gd name="T12" fmla="*/ 0 w 39"/>
                <a:gd name="T13" fmla="*/ 5 h 84"/>
                <a:gd name="T14" fmla="*/ 18 w 39"/>
                <a:gd name="T15" fmla="*/ 41 h 84"/>
                <a:gd name="T16" fmla="*/ 33 w 39"/>
                <a:gd name="T17" fmla="*/ 79 h 84"/>
                <a:gd name="T18" fmla="*/ 33 w 39"/>
                <a:gd name="T19" fmla="*/ 79 h 84"/>
                <a:gd name="T20" fmla="*/ 38 w 39"/>
                <a:gd name="T21" fmla="*/ 84 h 84"/>
                <a:gd name="T22" fmla="*/ 39 w 39"/>
                <a:gd name="T23" fmla="*/ 77 h 84"/>
                <a:gd name="T24" fmla="*/ 39 w 39"/>
                <a:gd name="T25" fmla="*/ 77 h 84"/>
                <a:gd name="T26" fmla="*/ 38 w 39"/>
                <a:gd name="T27" fmla="*/ 74 h 84"/>
                <a:gd name="T28" fmla="*/ 38 w 39"/>
                <a:gd name="T29" fmla="*/ 74 h 84"/>
                <a:gd name="T30" fmla="*/ 23 w 39"/>
                <a:gd name="T31" fmla="*/ 38 h 84"/>
                <a:gd name="T32" fmla="*/ 5 w 39"/>
                <a:gd name="T33" fmla="*/ 1 h 84"/>
                <a:gd name="T34" fmla="*/ 5 w 39"/>
                <a:gd name="T35" fmla="*/ 1 h 84"/>
                <a:gd name="T36" fmla="*/ 3 w 39"/>
                <a:gd name="T3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84">
                  <a:moveTo>
                    <a:pt x="3" y="0"/>
                  </a:moveTo>
                  <a:lnTo>
                    <a:pt x="3" y="0"/>
                  </a:lnTo>
                  <a:lnTo>
                    <a:pt x="1" y="0"/>
                  </a:lnTo>
                  <a:lnTo>
                    <a:pt x="1" y="0"/>
                  </a:lnTo>
                  <a:lnTo>
                    <a:pt x="0" y="1"/>
                  </a:lnTo>
                  <a:lnTo>
                    <a:pt x="0" y="5"/>
                  </a:lnTo>
                  <a:lnTo>
                    <a:pt x="0" y="5"/>
                  </a:lnTo>
                  <a:lnTo>
                    <a:pt x="18" y="41"/>
                  </a:lnTo>
                  <a:lnTo>
                    <a:pt x="33" y="79"/>
                  </a:lnTo>
                  <a:lnTo>
                    <a:pt x="33" y="79"/>
                  </a:lnTo>
                  <a:lnTo>
                    <a:pt x="38" y="84"/>
                  </a:lnTo>
                  <a:lnTo>
                    <a:pt x="39" y="77"/>
                  </a:lnTo>
                  <a:lnTo>
                    <a:pt x="39" y="77"/>
                  </a:lnTo>
                  <a:lnTo>
                    <a:pt x="38" y="74"/>
                  </a:lnTo>
                  <a:lnTo>
                    <a:pt x="38" y="74"/>
                  </a:lnTo>
                  <a:lnTo>
                    <a:pt x="23" y="38"/>
                  </a:lnTo>
                  <a:lnTo>
                    <a:pt x="5" y="1"/>
                  </a:lnTo>
                  <a:lnTo>
                    <a:pt x="5"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1" name="Freeform 181"/>
            <p:cNvSpPr>
              <a:spLocks/>
            </p:cNvSpPr>
            <p:nvPr/>
          </p:nvSpPr>
          <p:spPr bwMode="auto">
            <a:xfrm>
              <a:off x="2219" y="1801"/>
              <a:ext cx="86" cy="76"/>
            </a:xfrm>
            <a:custGeom>
              <a:avLst/>
              <a:gdLst>
                <a:gd name="T0" fmla="*/ 86 w 86"/>
                <a:gd name="T1" fmla="*/ 0 h 76"/>
                <a:gd name="T2" fmla="*/ 86 w 86"/>
                <a:gd name="T3" fmla="*/ 0 h 76"/>
                <a:gd name="T4" fmla="*/ 70 w 86"/>
                <a:gd name="T5" fmla="*/ 8 h 76"/>
                <a:gd name="T6" fmla="*/ 53 w 86"/>
                <a:gd name="T7" fmla="*/ 13 h 76"/>
                <a:gd name="T8" fmla="*/ 38 w 86"/>
                <a:gd name="T9" fmla="*/ 18 h 76"/>
                <a:gd name="T10" fmla="*/ 23 w 86"/>
                <a:gd name="T11" fmla="*/ 20 h 76"/>
                <a:gd name="T12" fmla="*/ 23 w 86"/>
                <a:gd name="T13" fmla="*/ 20 h 76"/>
                <a:gd name="T14" fmla="*/ 19 w 86"/>
                <a:gd name="T15" fmla="*/ 26 h 76"/>
                <a:gd name="T16" fmla="*/ 19 w 86"/>
                <a:gd name="T17" fmla="*/ 26 h 76"/>
                <a:gd name="T18" fmla="*/ 12 w 86"/>
                <a:gd name="T19" fmla="*/ 48 h 76"/>
                <a:gd name="T20" fmla="*/ 42 w 86"/>
                <a:gd name="T21" fmla="*/ 31 h 76"/>
                <a:gd name="T22" fmla="*/ 42 w 86"/>
                <a:gd name="T23" fmla="*/ 31 h 76"/>
                <a:gd name="T24" fmla="*/ 43 w 86"/>
                <a:gd name="T25" fmla="*/ 31 h 76"/>
                <a:gd name="T26" fmla="*/ 43 w 86"/>
                <a:gd name="T27" fmla="*/ 31 h 76"/>
                <a:gd name="T28" fmla="*/ 47 w 86"/>
                <a:gd name="T29" fmla="*/ 33 h 76"/>
                <a:gd name="T30" fmla="*/ 47 w 86"/>
                <a:gd name="T31" fmla="*/ 33 h 76"/>
                <a:gd name="T32" fmla="*/ 47 w 86"/>
                <a:gd name="T33" fmla="*/ 35 h 76"/>
                <a:gd name="T34" fmla="*/ 45 w 86"/>
                <a:gd name="T35" fmla="*/ 38 h 76"/>
                <a:gd name="T36" fmla="*/ 9 w 86"/>
                <a:gd name="T37" fmla="*/ 56 h 76"/>
                <a:gd name="T38" fmla="*/ 9 w 86"/>
                <a:gd name="T39" fmla="*/ 56 h 76"/>
                <a:gd name="T40" fmla="*/ 9 w 86"/>
                <a:gd name="T41" fmla="*/ 56 h 76"/>
                <a:gd name="T42" fmla="*/ 9 w 86"/>
                <a:gd name="T43" fmla="*/ 56 h 76"/>
                <a:gd name="T44" fmla="*/ 5 w 86"/>
                <a:gd name="T45" fmla="*/ 64 h 76"/>
                <a:gd name="T46" fmla="*/ 5 w 86"/>
                <a:gd name="T47" fmla="*/ 64 h 76"/>
                <a:gd name="T48" fmla="*/ 5 w 86"/>
                <a:gd name="T49" fmla="*/ 64 h 76"/>
                <a:gd name="T50" fmla="*/ 0 w 86"/>
                <a:gd name="T51" fmla="*/ 76 h 76"/>
                <a:gd name="T52" fmla="*/ 0 w 86"/>
                <a:gd name="T53" fmla="*/ 76 h 76"/>
                <a:gd name="T54" fmla="*/ 33 w 86"/>
                <a:gd name="T55" fmla="*/ 63 h 76"/>
                <a:gd name="T56" fmla="*/ 65 w 86"/>
                <a:gd name="T57" fmla="*/ 48 h 76"/>
                <a:gd name="T58" fmla="*/ 83 w 86"/>
                <a:gd name="T59" fmla="*/ 7 h 76"/>
                <a:gd name="T60" fmla="*/ 86 w 86"/>
                <a:gd name="T6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 h="76">
                  <a:moveTo>
                    <a:pt x="86" y="0"/>
                  </a:moveTo>
                  <a:lnTo>
                    <a:pt x="86" y="0"/>
                  </a:lnTo>
                  <a:lnTo>
                    <a:pt x="70" y="8"/>
                  </a:lnTo>
                  <a:lnTo>
                    <a:pt x="53" y="13"/>
                  </a:lnTo>
                  <a:lnTo>
                    <a:pt x="38" y="18"/>
                  </a:lnTo>
                  <a:lnTo>
                    <a:pt x="23" y="20"/>
                  </a:lnTo>
                  <a:lnTo>
                    <a:pt x="23" y="20"/>
                  </a:lnTo>
                  <a:lnTo>
                    <a:pt x="19" y="26"/>
                  </a:lnTo>
                  <a:lnTo>
                    <a:pt x="19" y="26"/>
                  </a:lnTo>
                  <a:lnTo>
                    <a:pt x="12" y="48"/>
                  </a:lnTo>
                  <a:lnTo>
                    <a:pt x="42" y="31"/>
                  </a:lnTo>
                  <a:lnTo>
                    <a:pt x="42" y="31"/>
                  </a:lnTo>
                  <a:lnTo>
                    <a:pt x="43" y="31"/>
                  </a:lnTo>
                  <a:lnTo>
                    <a:pt x="43" y="31"/>
                  </a:lnTo>
                  <a:lnTo>
                    <a:pt x="47" y="33"/>
                  </a:lnTo>
                  <a:lnTo>
                    <a:pt x="47" y="33"/>
                  </a:lnTo>
                  <a:lnTo>
                    <a:pt x="47" y="35"/>
                  </a:lnTo>
                  <a:lnTo>
                    <a:pt x="45" y="38"/>
                  </a:lnTo>
                  <a:lnTo>
                    <a:pt x="9" y="56"/>
                  </a:lnTo>
                  <a:lnTo>
                    <a:pt x="9" y="56"/>
                  </a:lnTo>
                  <a:lnTo>
                    <a:pt x="9" y="56"/>
                  </a:lnTo>
                  <a:lnTo>
                    <a:pt x="9" y="56"/>
                  </a:lnTo>
                  <a:lnTo>
                    <a:pt x="5" y="64"/>
                  </a:lnTo>
                  <a:lnTo>
                    <a:pt x="5" y="64"/>
                  </a:lnTo>
                  <a:lnTo>
                    <a:pt x="5" y="64"/>
                  </a:lnTo>
                  <a:lnTo>
                    <a:pt x="0" y="76"/>
                  </a:lnTo>
                  <a:lnTo>
                    <a:pt x="0" y="76"/>
                  </a:lnTo>
                  <a:lnTo>
                    <a:pt x="33" y="63"/>
                  </a:lnTo>
                  <a:lnTo>
                    <a:pt x="65" y="48"/>
                  </a:lnTo>
                  <a:lnTo>
                    <a:pt x="83" y="7"/>
                  </a:lnTo>
                  <a:lnTo>
                    <a:pt x="86"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2" name="Freeform 182"/>
            <p:cNvSpPr>
              <a:spLocks/>
            </p:cNvSpPr>
            <p:nvPr/>
          </p:nvSpPr>
          <p:spPr bwMode="auto">
            <a:xfrm>
              <a:off x="2219" y="1801"/>
              <a:ext cx="86" cy="76"/>
            </a:xfrm>
            <a:custGeom>
              <a:avLst/>
              <a:gdLst>
                <a:gd name="T0" fmla="*/ 86 w 86"/>
                <a:gd name="T1" fmla="*/ 0 h 76"/>
                <a:gd name="T2" fmla="*/ 86 w 86"/>
                <a:gd name="T3" fmla="*/ 0 h 76"/>
                <a:gd name="T4" fmla="*/ 70 w 86"/>
                <a:gd name="T5" fmla="*/ 8 h 76"/>
                <a:gd name="T6" fmla="*/ 53 w 86"/>
                <a:gd name="T7" fmla="*/ 13 h 76"/>
                <a:gd name="T8" fmla="*/ 38 w 86"/>
                <a:gd name="T9" fmla="*/ 18 h 76"/>
                <a:gd name="T10" fmla="*/ 23 w 86"/>
                <a:gd name="T11" fmla="*/ 20 h 76"/>
                <a:gd name="T12" fmla="*/ 23 w 86"/>
                <a:gd name="T13" fmla="*/ 20 h 76"/>
                <a:gd name="T14" fmla="*/ 19 w 86"/>
                <a:gd name="T15" fmla="*/ 26 h 76"/>
                <a:gd name="T16" fmla="*/ 19 w 86"/>
                <a:gd name="T17" fmla="*/ 26 h 76"/>
                <a:gd name="T18" fmla="*/ 12 w 86"/>
                <a:gd name="T19" fmla="*/ 48 h 76"/>
                <a:gd name="T20" fmla="*/ 42 w 86"/>
                <a:gd name="T21" fmla="*/ 31 h 76"/>
                <a:gd name="T22" fmla="*/ 42 w 86"/>
                <a:gd name="T23" fmla="*/ 31 h 76"/>
                <a:gd name="T24" fmla="*/ 43 w 86"/>
                <a:gd name="T25" fmla="*/ 31 h 76"/>
                <a:gd name="T26" fmla="*/ 43 w 86"/>
                <a:gd name="T27" fmla="*/ 31 h 76"/>
                <a:gd name="T28" fmla="*/ 47 w 86"/>
                <a:gd name="T29" fmla="*/ 33 h 76"/>
                <a:gd name="T30" fmla="*/ 47 w 86"/>
                <a:gd name="T31" fmla="*/ 33 h 76"/>
                <a:gd name="T32" fmla="*/ 47 w 86"/>
                <a:gd name="T33" fmla="*/ 35 h 76"/>
                <a:gd name="T34" fmla="*/ 45 w 86"/>
                <a:gd name="T35" fmla="*/ 38 h 76"/>
                <a:gd name="T36" fmla="*/ 9 w 86"/>
                <a:gd name="T37" fmla="*/ 56 h 76"/>
                <a:gd name="T38" fmla="*/ 9 w 86"/>
                <a:gd name="T39" fmla="*/ 56 h 76"/>
                <a:gd name="T40" fmla="*/ 9 w 86"/>
                <a:gd name="T41" fmla="*/ 56 h 76"/>
                <a:gd name="T42" fmla="*/ 9 w 86"/>
                <a:gd name="T43" fmla="*/ 56 h 76"/>
                <a:gd name="T44" fmla="*/ 5 w 86"/>
                <a:gd name="T45" fmla="*/ 64 h 76"/>
                <a:gd name="T46" fmla="*/ 5 w 86"/>
                <a:gd name="T47" fmla="*/ 64 h 76"/>
                <a:gd name="T48" fmla="*/ 5 w 86"/>
                <a:gd name="T49" fmla="*/ 64 h 76"/>
                <a:gd name="T50" fmla="*/ 0 w 86"/>
                <a:gd name="T51" fmla="*/ 76 h 76"/>
                <a:gd name="T52" fmla="*/ 0 w 86"/>
                <a:gd name="T53" fmla="*/ 76 h 76"/>
                <a:gd name="T54" fmla="*/ 33 w 86"/>
                <a:gd name="T55" fmla="*/ 63 h 76"/>
                <a:gd name="T56" fmla="*/ 65 w 86"/>
                <a:gd name="T57" fmla="*/ 48 h 76"/>
                <a:gd name="T58" fmla="*/ 83 w 86"/>
                <a:gd name="T59" fmla="*/ 7 h 76"/>
                <a:gd name="T60" fmla="*/ 86 w 86"/>
                <a:gd name="T6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 h="76">
                  <a:moveTo>
                    <a:pt x="86" y="0"/>
                  </a:moveTo>
                  <a:lnTo>
                    <a:pt x="86" y="0"/>
                  </a:lnTo>
                  <a:lnTo>
                    <a:pt x="70" y="8"/>
                  </a:lnTo>
                  <a:lnTo>
                    <a:pt x="53" y="13"/>
                  </a:lnTo>
                  <a:lnTo>
                    <a:pt x="38" y="18"/>
                  </a:lnTo>
                  <a:lnTo>
                    <a:pt x="23" y="20"/>
                  </a:lnTo>
                  <a:lnTo>
                    <a:pt x="23" y="20"/>
                  </a:lnTo>
                  <a:lnTo>
                    <a:pt x="19" y="26"/>
                  </a:lnTo>
                  <a:lnTo>
                    <a:pt x="19" y="26"/>
                  </a:lnTo>
                  <a:lnTo>
                    <a:pt x="12" y="48"/>
                  </a:lnTo>
                  <a:lnTo>
                    <a:pt x="42" y="31"/>
                  </a:lnTo>
                  <a:lnTo>
                    <a:pt x="42" y="31"/>
                  </a:lnTo>
                  <a:lnTo>
                    <a:pt x="43" y="31"/>
                  </a:lnTo>
                  <a:lnTo>
                    <a:pt x="43" y="31"/>
                  </a:lnTo>
                  <a:lnTo>
                    <a:pt x="47" y="33"/>
                  </a:lnTo>
                  <a:lnTo>
                    <a:pt x="47" y="33"/>
                  </a:lnTo>
                  <a:lnTo>
                    <a:pt x="47" y="35"/>
                  </a:lnTo>
                  <a:lnTo>
                    <a:pt x="45" y="38"/>
                  </a:lnTo>
                  <a:lnTo>
                    <a:pt x="9" y="56"/>
                  </a:lnTo>
                  <a:lnTo>
                    <a:pt x="9" y="56"/>
                  </a:lnTo>
                  <a:lnTo>
                    <a:pt x="9" y="56"/>
                  </a:lnTo>
                  <a:lnTo>
                    <a:pt x="9" y="56"/>
                  </a:lnTo>
                  <a:lnTo>
                    <a:pt x="5" y="64"/>
                  </a:lnTo>
                  <a:lnTo>
                    <a:pt x="5" y="64"/>
                  </a:lnTo>
                  <a:lnTo>
                    <a:pt x="5" y="64"/>
                  </a:lnTo>
                  <a:lnTo>
                    <a:pt x="0" y="76"/>
                  </a:lnTo>
                  <a:lnTo>
                    <a:pt x="0" y="76"/>
                  </a:lnTo>
                  <a:lnTo>
                    <a:pt x="33" y="63"/>
                  </a:lnTo>
                  <a:lnTo>
                    <a:pt x="65" y="48"/>
                  </a:lnTo>
                  <a:lnTo>
                    <a:pt x="83" y="7"/>
                  </a:lnTo>
                  <a:lnTo>
                    <a:pt x="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3" name="Freeform 183"/>
            <p:cNvSpPr>
              <a:spLocks noEditPoints="1"/>
            </p:cNvSpPr>
            <p:nvPr/>
          </p:nvSpPr>
          <p:spPr bwMode="auto">
            <a:xfrm>
              <a:off x="2218" y="1827"/>
              <a:ext cx="20" cy="50"/>
            </a:xfrm>
            <a:custGeom>
              <a:avLst/>
              <a:gdLst>
                <a:gd name="T0" fmla="*/ 6 w 20"/>
                <a:gd name="T1" fmla="*/ 30 h 50"/>
                <a:gd name="T2" fmla="*/ 0 w 20"/>
                <a:gd name="T3" fmla="*/ 50 h 50"/>
                <a:gd name="T4" fmla="*/ 0 w 20"/>
                <a:gd name="T5" fmla="*/ 50 h 50"/>
                <a:gd name="T6" fmla="*/ 1 w 20"/>
                <a:gd name="T7" fmla="*/ 50 h 50"/>
                <a:gd name="T8" fmla="*/ 1 w 20"/>
                <a:gd name="T9" fmla="*/ 50 h 50"/>
                <a:gd name="T10" fmla="*/ 6 w 20"/>
                <a:gd name="T11" fmla="*/ 38 h 50"/>
                <a:gd name="T12" fmla="*/ 6 w 20"/>
                <a:gd name="T13" fmla="*/ 38 h 50"/>
                <a:gd name="T14" fmla="*/ 6 w 20"/>
                <a:gd name="T15" fmla="*/ 38 h 50"/>
                <a:gd name="T16" fmla="*/ 10 w 20"/>
                <a:gd name="T17" fmla="*/ 30 h 50"/>
                <a:gd name="T18" fmla="*/ 10 w 20"/>
                <a:gd name="T19" fmla="*/ 30 h 50"/>
                <a:gd name="T20" fmla="*/ 8 w 20"/>
                <a:gd name="T21" fmla="*/ 30 h 50"/>
                <a:gd name="T22" fmla="*/ 8 w 20"/>
                <a:gd name="T23" fmla="*/ 30 h 50"/>
                <a:gd name="T24" fmla="*/ 6 w 20"/>
                <a:gd name="T25" fmla="*/ 30 h 50"/>
                <a:gd name="T26" fmla="*/ 20 w 20"/>
                <a:gd name="T27" fmla="*/ 0 h 50"/>
                <a:gd name="T28" fmla="*/ 20 w 20"/>
                <a:gd name="T29" fmla="*/ 0 h 50"/>
                <a:gd name="T30" fmla="*/ 15 w 20"/>
                <a:gd name="T31" fmla="*/ 7 h 50"/>
                <a:gd name="T32" fmla="*/ 13 w 20"/>
                <a:gd name="T33" fmla="*/ 15 h 50"/>
                <a:gd name="T34" fmla="*/ 13 w 20"/>
                <a:gd name="T35" fmla="*/ 15 h 50"/>
                <a:gd name="T36" fmla="*/ 11 w 20"/>
                <a:gd name="T37" fmla="*/ 14 h 50"/>
                <a:gd name="T38" fmla="*/ 8 w 20"/>
                <a:gd name="T39" fmla="*/ 24 h 50"/>
                <a:gd name="T40" fmla="*/ 13 w 20"/>
                <a:gd name="T41" fmla="*/ 22 h 50"/>
                <a:gd name="T42" fmla="*/ 13 w 20"/>
                <a:gd name="T43" fmla="*/ 22 h 50"/>
                <a:gd name="T44" fmla="*/ 20 w 20"/>
                <a:gd name="T45" fmla="*/ 0 h 50"/>
                <a:gd name="T46" fmla="*/ 20 w 20"/>
                <a:gd name="T4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50">
                  <a:moveTo>
                    <a:pt x="6" y="30"/>
                  </a:moveTo>
                  <a:lnTo>
                    <a:pt x="0" y="50"/>
                  </a:lnTo>
                  <a:lnTo>
                    <a:pt x="0" y="50"/>
                  </a:lnTo>
                  <a:lnTo>
                    <a:pt x="1" y="50"/>
                  </a:lnTo>
                  <a:lnTo>
                    <a:pt x="1" y="50"/>
                  </a:lnTo>
                  <a:lnTo>
                    <a:pt x="6" y="38"/>
                  </a:lnTo>
                  <a:lnTo>
                    <a:pt x="6" y="38"/>
                  </a:lnTo>
                  <a:lnTo>
                    <a:pt x="6" y="38"/>
                  </a:lnTo>
                  <a:lnTo>
                    <a:pt x="10" y="30"/>
                  </a:lnTo>
                  <a:lnTo>
                    <a:pt x="10" y="30"/>
                  </a:lnTo>
                  <a:lnTo>
                    <a:pt x="8" y="30"/>
                  </a:lnTo>
                  <a:lnTo>
                    <a:pt x="8" y="30"/>
                  </a:lnTo>
                  <a:lnTo>
                    <a:pt x="6" y="30"/>
                  </a:lnTo>
                  <a:close/>
                  <a:moveTo>
                    <a:pt x="20" y="0"/>
                  </a:moveTo>
                  <a:lnTo>
                    <a:pt x="20" y="0"/>
                  </a:lnTo>
                  <a:lnTo>
                    <a:pt x="15" y="7"/>
                  </a:lnTo>
                  <a:lnTo>
                    <a:pt x="13" y="15"/>
                  </a:lnTo>
                  <a:lnTo>
                    <a:pt x="13" y="15"/>
                  </a:lnTo>
                  <a:lnTo>
                    <a:pt x="11" y="14"/>
                  </a:lnTo>
                  <a:lnTo>
                    <a:pt x="8" y="24"/>
                  </a:lnTo>
                  <a:lnTo>
                    <a:pt x="13" y="22"/>
                  </a:lnTo>
                  <a:lnTo>
                    <a:pt x="13" y="22"/>
                  </a:lnTo>
                  <a:lnTo>
                    <a:pt x="20" y="0"/>
                  </a:lnTo>
                  <a:lnTo>
                    <a:pt x="20"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4" name="Freeform 184"/>
            <p:cNvSpPr>
              <a:spLocks/>
            </p:cNvSpPr>
            <p:nvPr/>
          </p:nvSpPr>
          <p:spPr bwMode="auto">
            <a:xfrm>
              <a:off x="2218" y="1857"/>
              <a:ext cx="10" cy="20"/>
            </a:xfrm>
            <a:custGeom>
              <a:avLst/>
              <a:gdLst>
                <a:gd name="T0" fmla="*/ 6 w 10"/>
                <a:gd name="T1" fmla="*/ 0 h 20"/>
                <a:gd name="T2" fmla="*/ 0 w 10"/>
                <a:gd name="T3" fmla="*/ 20 h 20"/>
                <a:gd name="T4" fmla="*/ 0 w 10"/>
                <a:gd name="T5" fmla="*/ 20 h 20"/>
                <a:gd name="T6" fmla="*/ 1 w 10"/>
                <a:gd name="T7" fmla="*/ 20 h 20"/>
                <a:gd name="T8" fmla="*/ 1 w 10"/>
                <a:gd name="T9" fmla="*/ 20 h 20"/>
                <a:gd name="T10" fmla="*/ 6 w 10"/>
                <a:gd name="T11" fmla="*/ 8 h 20"/>
                <a:gd name="T12" fmla="*/ 6 w 10"/>
                <a:gd name="T13" fmla="*/ 8 h 20"/>
                <a:gd name="T14" fmla="*/ 6 w 10"/>
                <a:gd name="T15" fmla="*/ 8 h 20"/>
                <a:gd name="T16" fmla="*/ 10 w 10"/>
                <a:gd name="T17" fmla="*/ 0 h 20"/>
                <a:gd name="T18" fmla="*/ 10 w 10"/>
                <a:gd name="T19" fmla="*/ 0 h 20"/>
                <a:gd name="T20" fmla="*/ 8 w 10"/>
                <a:gd name="T21" fmla="*/ 0 h 20"/>
                <a:gd name="T22" fmla="*/ 8 w 10"/>
                <a:gd name="T23" fmla="*/ 0 h 20"/>
                <a:gd name="T24" fmla="*/ 6 w 10"/>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20">
                  <a:moveTo>
                    <a:pt x="6" y="0"/>
                  </a:moveTo>
                  <a:lnTo>
                    <a:pt x="0" y="20"/>
                  </a:lnTo>
                  <a:lnTo>
                    <a:pt x="0" y="20"/>
                  </a:lnTo>
                  <a:lnTo>
                    <a:pt x="1" y="20"/>
                  </a:lnTo>
                  <a:lnTo>
                    <a:pt x="1" y="20"/>
                  </a:lnTo>
                  <a:lnTo>
                    <a:pt x="6" y="8"/>
                  </a:lnTo>
                  <a:lnTo>
                    <a:pt x="6" y="8"/>
                  </a:lnTo>
                  <a:lnTo>
                    <a:pt x="6" y="8"/>
                  </a:lnTo>
                  <a:lnTo>
                    <a:pt x="10" y="0"/>
                  </a:lnTo>
                  <a:lnTo>
                    <a:pt x="10" y="0"/>
                  </a:lnTo>
                  <a:lnTo>
                    <a:pt x="8" y="0"/>
                  </a:lnTo>
                  <a:lnTo>
                    <a:pt x="8"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5" name="Freeform 185"/>
            <p:cNvSpPr>
              <a:spLocks/>
            </p:cNvSpPr>
            <p:nvPr/>
          </p:nvSpPr>
          <p:spPr bwMode="auto">
            <a:xfrm>
              <a:off x="2226" y="1827"/>
              <a:ext cx="12" cy="24"/>
            </a:xfrm>
            <a:custGeom>
              <a:avLst/>
              <a:gdLst>
                <a:gd name="T0" fmla="*/ 12 w 12"/>
                <a:gd name="T1" fmla="*/ 0 h 24"/>
                <a:gd name="T2" fmla="*/ 12 w 12"/>
                <a:gd name="T3" fmla="*/ 0 h 24"/>
                <a:gd name="T4" fmla="*/ 7 w 12"/>
                <a:gd name="T5" fmla="*/ 7 h 24"/>
                <a:gd name="T6" fmla="*/ 5 w 12"/>
                <a:gd name="T7" fmla="*/ 15 h 24"/>
                <a:gd name="T8" fmla="*/ 5 w 12"/>
                <a:gd name="T9" fmla="*/ 15 h 24"/>
                <a:gd name="T10" fmla="*/ 3 w 12"/>
                <a:gd name="T11" fmla="*/ 14 h 24"/>
                <a:gd name="T12" fmla="*/ 0 w 12"/>
                <a:gd name="T13" fmla="*/ 24 h 24"/>
                <a:gd name="T14" fmla="*/ 5 w 12"/>
                <a:gd name="T15" fmla="*/ 22 h 24"/>
                <a:gd name="T16" fmla="*/ 5 w 12"/>
                <a:gd name="T17" fmla="*/ 22 h 24"/>
                <a:gd name="T18" fmla="*/ 12 w 12"/>
                <a:gd name="T19" fmla="*/ 0 h 24"/>
                <a:gd name="T20" fmla="*/ 12 w 12"/>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4">
                  <a:moveTo>
                    <a:pt x="12" y="0"/>
                  </a:moveTo>
                  <a:lnTo>
                    <a:pt x="12" y="0"/>
                  </a:lnTo>
                  <a:lnTo>
                    <a:pt x="7" y="7"/>
                  </a:lnTo>
                  <a:lnTo>
                    <a:pt x="5" y="15"/>
                  </a:lnTo>
                  <a:lnTo>
                    <a:pt x="5" y="15"/>
                  </a:lnTo>
                  <a:lnTo>
                    <a:pt x="3" y="14"/>
                  </a:lnTo>
                  <a:lnTo>
                    <a:pt x="0" y="24"/>
                  </a:lnTo>
                  <a:lnTo>
                    <a:pt x="5" y="22"/>
                  </a:lnTo>
                  <a:lnTo>
                    <a:pt x="5" y="22"/>
                  </a:lnTo>
                  <a:lnTo>
                    <a:pt x="12" y="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6" name="Freeform 186"/>
            <p:cNvSpPr>
              <a:spLocks/>
            </p:cNvSpPr>
            <p:nvPr/>
          </p:nvSpPr>
          <p:spPr bwMode="auto">
            <a:xfrm>
              <a:off x="2224" y="1832"/>
              <a:ext cx="42" cy="25"/>
            </a:xfrm>
            <a:custGeom>
              <a:avLst/>
              <a:gdLst>
                <a:gd name="T0" fmla="*/ 38 w 42"/>
                <a:gd name="T1" fmla="*/ 0 h 25"/>
                <a:gd name="T2" fmla="*/ 38 w 42"/>
                <a:gd name="T3" fmla="*/ 0 h 25"/>
                <a:gd name="T4" fmla="*/ 37 w 42"/>
                <a:gd name="T5" fmla="*/ 0 h 25"/>
                <a:gd name="T6" fmla="*/ 7 w 42"/>
                <a:gd name="T7" fmla="*/ 17 h 25"/>
                <a:gd name="T8" fmla="*/ 2 w 42"/>
                <a:gd name="T9" fmla="*/ 19 h 25"/>
                <a:gd name="T10" fmla="*/ 0 w 42"/>
                <a:gd name="T11" fmla="*/ 25 h 25"/>
                <a:gd name="T12" fmla="*/ 0 w 42"/>
                <a:gd name="T13" fmla="*/ 25 h 25"/>
                <a:gd name="T14" fmla="*/ 2 w 42"/>
                <a:gd name="T15" fmla="*/ 25 h 25"/>
                <a:gd name="T16" fmla="*/ 2 w 42"/>
                <a:gd name="T17" fmla="*/ 25 h 25"/>
                <a:gd name="T18" fmla="*/ 4 w 42"/>
                <a:gd name="T19" fmla="*/ 25 h 25"/>
                <a:gd name="T20" fmla="*/ 4 w 42"/>
                <a:gd name="T21" fmla="*/ 25 h 25"/>
                <a:gd name="T22" fmla="*/ 4 w 42"/>
                <a:gd name="T23" fmla="*/ 25 h 25"/>
                <a:gd name="T24" fmla="*/ 40 w 42"/>
                <a:gd name="T25" fmla="*/ 7 h 25"/>
                <a:gd name="T26" fmla="*/ 40 w 42"/>
                <a:gd name="T27" fmla="*/ 7 h 25"/>
                <a:gd name="T28" fmla="*/ 42 w 42"/>
                <a:gd name="T29" fmla="*/ 4 h 25"/>
                <a:gd name="T30" fmla="*/ 42 w 42"/>
                <a:gd name="T31" fmla="*/ 2 h 25"/>
                <a:gd name="T32" fmla="*/ 42 w 42"/>
                <a:gd name="T33" fmla="*/ 2 h 25"/>
                <a:gd name="T34" fmla="*/ 38 w 42"/>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25">
                  <a:moveTo>
                    <a:pt x="38" y="0"/>
                  </a:moveTo>
                  <a:lnTo>
                    <a:pt x="38" y="0"/>
                  </a:lnTo>
                  <a:lnTo>
                    <a:pt x="37" y="0"/>
                  </a:lnTo>
                  <a:lnTo>
                    <a:pt x="7" y="17"/>
                  </a:lnTo>
                  <a:lnTo>
                    <a:pt x="2" y="19"/>
                  </a:lnTo>
                  <a:lnTo>
                    <a:pt x="0" y="25"/>
                  </a:lnTo>
                  <a:lnTo>
                    <a:pt x="0" y="25"/>
                  </a:lnTo>
                  <a:lnTo>
                    <a:pt x="2" y="25"/>
                  </a:lnTo>
                  <a:lnTo>
                    <a:pt x="2" y="25"/>
                  </a:lnTo>
                  <a:lnTo>
                    <a:pt x="4" y="25"/>
                  </a:lnTo>
                  <a:lnTo>
                    <a:pt x="4" y="25"/>
                  </a:lnTo>
                  <a:lnTo>
                    <a:pt x="4" y="25"/>
                  </a:lnTo>
                  <a:lnTo>
                    <a:pt x="40" y="7"/>
                  </a:lnTo>
                  <a:lnTo>
                    <a:pt x="40" y="7"/>
                  </a:lnTo>
                  <a:lnTo>
                    <a:pt x="42" y="4"/>
                  </a:lnTo>
                  <a:lnTo>
                    <a:pt x="42" y="2"/>
                  </a:lnTo>
                  <a:lnTo>
                    <a:pt x="42" y="2"/>
                  </a:lnTo>
                  <a:lnTo>
                    <a:pt x="38"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7" name="Freeform 187"/>
            <p:cNvSpPr>
              <a:spLocks/>
            </p:cNvSpPr>
            <p:nvPr/>
          </p:nvSpPr>
          <p:spPr bwMode="auto">
            <a:xfrm>
              <a:off x="2224" y="1832"/>
              <a:ext cx="42" cy="25"/>
            </a:xfrm>
            <a:custGeom>
              <a:avLst/>
              <a:gdLst>
                <a:gd name="T0" fmla="*/ 38 w 42"/>
                <a:gd name="T1" fmla="*/ 0 h 25"/>
                <a:gd name="T2" fmla="*/ 38 w 42"/>
                <a:gd name="T3" fmla="*/ 0 h 25"/>
                <a:gd name="T4" fmla="*/ 37 w 42"/>
                <a:gd name="T5" fmla="*/ 0 h 25"/>
                <a:gd name="T6" fmla="*/ 7 w 42"/>
                <a:gd name="T7" fmla="*/ 17 h 25"/>
                <a:gd name="T8" fmla="*/ 2 w 42"/>
                <a:gd name="T9" fmla="*/ 19 h 25"/>
                <a:gd name="T10" fmla="*/ 0 w 42"/>
                <a:gd name="T11" fmla="*/ 25 h 25"/>
                <a:gd name="T12" fmla="*/ 0 w 42"/>
                <a:gd name="T13" fmla="*/ 25 h 25"/>
                <a:gd name="T14" fmla="*/ 2 w 42"/>
                <a:gd name="T15" fmla="*/ 25 h 25"/>
                <a:gd name="T16" fmla="*/ 2 w 42"/>
                <a:gd name="T17" fmla="*/ 25 h 25"/>
                <a:gd name="T18" fmla="*/ 4 w 42"/>
                <a:gd name="T19" fmla="*/ 25 h 25"/>
                <a:gd name="T20" fmla="*/ 4 w 42"/>
                <a:gd name="T21" fmla="*/ 25 h 25"/>
                <a:gd name="T22" fmla="*/ 4 w 42"/>
                <a:gd name="T23" fmla="*/ 25 h 25"/>
                <a:gd name="T24" fmla="*/ 40 w 42"/>
                <a:gd name="T25" fmla="*/ 7 h 25"/>
                <a:gd name="T26" fmla="*/ 40 w 42"/>
                <a:gd name="T27" fmla="*/ 7 h 25"/>
                <a:gd name="T28" fmla="*/ 42 w 42"/>
                <a:gd name="T29" fmla="*/ 4 h 25"/>
                <a:gd name="T30" fmla="*/ 42 w 42"/>
                <a:gd name="T31" fmla="*/ 2 h 25"/>
                <a:gd name="T32" fmla="*/ 42 w 42"/>
                <a:gd name="T33" fmla="*/ 2 h 25"/>
                <a:gd name="T34" fmla="*/ 38 w 42"/>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25">
                  <a:moveTo>
                    <a:pt x="38" y="0"/>
                  </a:moveTo>
                  <a:lnTo>
                    <a:pt x="38" y="0"/>
                  </a:lnTo>
                  <a:lnTo>
                    <a:pt x="37" y="0"/>
                  </a:lnTo>
                  <a:lnTo>
                    <a:pt x="7" y="17"/>
                  </a:lnTo>
                  <a:lnTo>
                    <a:pt x="2" y="19"/>
                  </a:lnTo>
                  <a:lnTo>
                    <a:pt x="0" y="25"/>
                  </a:lnTo>
                  <a:lnTo>
                    <a:pt x="0" y="25"/>
                  </a:lnTo>
                  <a:lnTo>
                    <a:pt x="2" y="25"/>
                  </a:lnTo>
                  <a:lnTo>
                    <a:pt x="2" y="25"/>
                  </a:lnTo>
                  <a:lnTo>
                    <a:pt x="4" y="25"/>
                  </a:lnTo>
                  <a:lnTo>
                    <a:pt x="4" y="25"/>
                  </a:lnTo>
                  <a:lnTo>
                    <a:pt x="4" y="25"/>
                  </a:lnTo>
                  <a:lnTo>
                    <a:pt x="40" y="7"/>
                  </a:lnTo>
                  <a:lnTo>
                    <a:pt x="40" y="7"/>
                  </a:lnTo>
                  <a:lnTo>
                    <a:pt x="42" y="4"/>
                  </a:lnTo>
                  <a:lnTo>
                    <a:pt x="42" y="2"/>
                  </a:lnTo>
                  <a:lnTo>
                    <a:pt x="42" y="2"/>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8" name="Freeform 188"/>
            <p:cNvSpPr>
              <a:spLocks/>
            </p:cNvSpPr>
            <p:nvPr/>
          </p:nvSpPr>
          <p:spPr bwMode="auto">
            <a:xfrm>
              <a:off x="2229" y="1834"/>
              <a:ext cx="4" cy="8"/>
            </a:xfrm>
            <a:custGeom>
              <a:avLst/>
              <a:gdLst>
                <a:gd name="T0" fmla="*/ 4 w 4"/>
                <a:gd name="T1" fmla="*/ 0 h 8"/>
                <a:gd name="T2" fmla="*/ 4 w 4"/>
                <a:gd name="T3" fmla="*/ 0 h 8"/>
                <a:gd name="T4" fmla="*/ 0 w 4"/>
                <a:gd name="T5" fmla="*/ 7 h 8"/>
                <a:gd name="T6" fmla="*/ 0 w 4"/>
                <a:gd name="T7" fmla="*/ 7 h 8"/>
                <a:gd name="T8" fmla="*/ 0 w 4"/>
                <a:gd name="T9" fmla="*/ 7 h 8"/>
                <a:gd name="T10" fmla="*/ 2 w 4"/>
                <a:gd name="T11" fmla="*/ 8 h 8"/>
                <a:gd name="T12" fmla="*/ 4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0"/>
                  </a:moveTo>
                  <a:lnTo>
                    <a:pt x="4" y="0"/>
                  </a:lnTo>
                  <a:lnTo>
                    <a:pt x="0" y="7"/>
                  </a:lnTo>
                  <a:lnTo>
                    <a:pt x="0" y="7"/>
                  </a:lnTo>
                  <a:lnTo>
                    <a:pt x="0" y="7"/>
                  </a:lnTo>
                  <a:lnTo>
                    <a:pt x="2" y="8"/>
                  </a:lnTo>
                  <a:lnTo>
                    <a:pt x="4" y="0"/>
                  </a:lnTo>
                  <a:close/>
                </a:path>
              </a:pathLst>
            </a:custGeom>
            <a:solidFill>
              <a:srgbClr val="1820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9" name="Freeform 189"/>
            <p:cNvSpPr>
              <a:spLocks/>
            </p:cNvSpPr>
            <p:nvPr/>
          </p:nvSpPr>
          <p:spPr bwMode="auto">
            <a:xfrm>
              <a:off x="2229" y="1834"/>
              <a:ext cx="4" cy="8"/>
            </a:xfrm>
            <a:custGeom>
              <a:avLst/>
              <a:gdLst>
                <a:gd name="T0" fmla="*/ 4 w 4"/>
                <a:gd name="T1" fmla="*/ 0 h 8"/>
                <a:gd name="T2" fmla="*/ 4 w 4"/>
                <a:gd name="T3" fmla="*/ 0 h 8"/>
                <a:gd name="T4" fmla="*/ 0 w 4"/>
                <a:gd name="T5" fmla="*/ 7 h 8"/>
                <a:gd name="T6" fmla="*/ 0 w 4"/>
                <a:gd name="T7" fmla="*/ 7 h 8"/>
                <a:gd name="T8" fmla="*/ 0 w 4"/>
                <a:gd name="T9" fmla="*/ 7 h 8"/>
                <a:gd name="T10" fmla="*/ 2 w 4"/>
                <a:gd name="T11" fmla="*/ 8 h 8"/>
                <a:gd name="T12" fmla="*/ 4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0"/>
                  </a:moveTo>
                  <a:lnTo>
                    <a:pt x="4" y="0"/>
                  </a:lnTo>
                  <a:lnTo>
                    <a:pt x="0" y="7"/>
                  </a:lnTo>
                  <a:lnTo>
                    <a:pt x="0" y="7"/>
                  </a:lnTo>
                  <a:lnTo>
                    <a:pt x="0" y="7"/>
                  </a:lnTo>
                  <a:lnTo>
                    <a:pt x="2" y="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0" name="Freeform 190"/>
            <p:cNvSpPr>
              <a:spLocks/>
            </p:cNvSpPr>
            <p:nvPr/>
          </p:nvSpPr>
          <p:spPr bwMode="auto">
            <a:xfrm>
              <a:off x="2142" y="1932"/>
              <a:ext cx="105" cy="91"/>
            </a:xfrm>
            <a:custGeom>
              <a:avLst/>
              <a:gdLst>
                <a:gd name="T0" fmla="*/ 105 w 105"/>
                <a:gd name="T1" fmla="*/ 0 h 91"/>
                <a:gd name="T2" fmla="*/ 105 w 105"/>
                <a:gd name="T3" fmla="*/ 0 h 91"/>
                <a:gd name="T4" fmla="*/ 56 w 105"/>
                <a:gd name="T5" fmla="*/ 19 h 91"/>
                <a:gd name="T6" fmla="*/ 56 w 105"/>
                <a:gd name="T7" fmla="*/ 19 h 91"/>
                <a:gd name="T8" fmla="*/ 39 w 105"/>
                <a:gd name="T9" fmla="*/ 28 h 91"/>
                <a:gd name="T10" fmla="*/ 26 w 105"/>
                <a:gd name="T11" fmla="*/ 36 h 91"/>
                <a:gd name="T12" fmla="*/ 26 w 105"/>
                <a:gd name="T13" fmla="*/ 36 h 91"/>
                <a:gd name="T14" fmla="*/ 26 w 105"/>
                <a:gd name="T15" fmla="*/ 38 h 91"/>
                <a:gd name="T16" fmla="*/ 24 w 105"/>
                <a:gd name="T17" fmla="*/ 39 h 91"/>
                <a:gd name="T18" fmla="*/ 24 w 105"/>
                <a:gd name="T19" fmla="*/ 39 h 91"/>
                <a:gd name="T20" fmla="*/ 23 w 105"/>
                <a:gd name="T21" fmla="*/ 39 h 91"/>
                <a:gd name="T22" fmla="*/ 23 w 105"/>
                <a:gd name="T23" fmla="*/ 39 h 91"/>
                <a:gd name="T24" fmla="*/ 23 w 105"/>
                <a:gd name="T25" fmla="*/ 39 h 91"/>
                <a:gd name="T26" fmla="*/ 23 w 105"/>
                <a:gd name="T27" fmla="*/ 39 h 91"/>
                <a:gd name="T28" fmla="*/ 14 w 105"/>
                <a:gd name="T29" fmla="*/ 54 h 91"/>
                <a:gd name="T30" fmla="*/ 6 w 105"/>
                <a:gd name="T31" fmla="*/ 69 h 91"/>
                <a:gd name="T32" fmla="*/ 6 w 105"/>
                <a:gd name="T33" fmla="*/ 69 h 91"/>
                <a:gd name="T34" fmla="*/ 62 w 105"/>
                <a:gd name="T35" fmla="*/ 41 h 91"/>
                <a:gd name="T36" fmla="*/ 62 w 105"/>
                <a:gd name="T37" fmla="*/ 41 h 91"/>
                <a:gd name="T38" fmla="*/ 62 w 105"/>
                <a:gd name="T39" fmla="*/ 41 h 91"/>
                <a:gd name="T40" fmla="*/ 62 w 105"/>
                <a:gd name="T41" fmla="*/ 41 h 91"/>
                <a:gd name="T42" fmla="*/ 64 w 105"/>
                <a:gd name="T43" fmla="*/ 41 h 91"/>
                <a:gd name="T44" fmla="*/ 66 w 105"/>
                <a:gd name="T45" fmla="*/ 43 h 91"/>
                <a:gd name="T46" fmla="*/ 66 w 105"/>
                <a:gd name="T47" fmla="*/ 43 h 91"/>
                <a:gd name="T48" fmla="*/ 66 w 105"/>
                <a:gd name="T49" fmla="*/ 46 h 91"/>
                <a:gd name="T50" fmla="*/ 64 w 105"/>
                <a:gd name="T51" fmla="*/ 48 h 91"/>
                <a:gd name="T52" fmla="*/ 64 w 105"/>
                <a:gd name="T53" fmla="*/ 48 h 91"/>
                <a:gd name="T54" fmla="*/ 23 w 105"/>
                <a:gd name="T55" fmla="*/ 69 h 91"/>
                <a:gd name="T56" fmla="*/ 23 w 105"/>
                <a:gd name="T57" fmla="*/ 69 h 91"/>
                <a:gd name="T58" fmla="*/ 3 w 105"/>
                <a:gd name="T59" fmla="*/ 79 h 91"/>
                <a:gd name="T60" fmla="*/ 3 w 105"/>
                <a:gd name="T61" fmla="*/ 79 h 91"/>
                <a:gd name="T62" fmla="*/ 3 w 105"/>
                <a:gd name="T63" fmla="*/ 79 h 91"/>
                <a:gd name="T64" fmla="*/ 3 w 105"/>
                <a:gd name="T65" fmla="*/ 79 h 91"/>
                <a:gd name="T66" fmla="*/ 3 w 105"/>
                <a:gd name="T67" fmla="*/ 79 h 91"/>
                <a:gd name="T68" fmla="*/ 3 w 105"/>
                <a:gd name="T69" fmla="*/ 79 h 91"/>
                <a:gd name="T70" fmla="*/ 0 w 105"/>
                <a:gd name="T71" fmla="*/ 91 h 91"/>
                <a:gd name="T72" fmla="*/ 0 w 105"/>
                <a:gd name="T73" fmla="*/ 91 h 91"/>
                <a:gd name="T74" fmla="*/ 39 w 105"/>
                <a:gd name="T75" fmla="*/ 79 h 91"/>
                <a:gd name="T76" fmla="*/ 77 w 105"/>
                <a:gd name="T77" fmla="*/ 62 h 91"/>
                <a:gd name="T78" fmla="*/ 77 w 105"/>
                <a:gd name="T79" fmla="*/ 62 h 91"/>
                <a:gd name="T80" fmla="*/ 89 w 105"/>
                <a:gd name="T81" fmla="*/ 56 h 91"/>
                <a:gd name="T82" fmla="*/ 99 w 105"/>
                <a:gd name="T83" fmla="*/ 46 h 91"/>
                <a:gd name="T84" fmla="*/ 99 w 105"/>
                <a:gd name="T85" fmla="*/ 46 h 91"/>
                <a:gd name="T86" fmla="*/ 91 w 105"/>
                <a:gd name="T87" fmla="*/ 38 h 91"/>
                <a:gd name="T88" fmla="*/ 91 w 105"/>
                <a:gd name="T89" fmla="*/ 38 h 91"/>
                <a:gd name="T90" fmla="*/ 91 w 105"/>
                <a:gd name="T91" fmla="*/ 36 h 91"/>
                <a:gd name="T92" fmla="*/ 91 w 105"/>
                <a:gd name="T93" fmla="*/ 34 h 91"/>
                <a:gd name="T94" fmla="*/ 105 w 105"/>
                <a:gd name="T9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91">
                  <a:moveTo>
                    <a:pt x="105" y="0"/>
                  </a:moveTo>
                  <a:lnTo>
                    <a:pt x="105" y="0"/>
                  </a:lnTo>
                  <a:lnTo>
                    <a:pt x="56" y="19"/>
                  </a:lnTo>
                  <a:lnTo>
                    <a:pt x="56" y="19"/>
                  </a:lnTo>
                  <a:lnTo>
                    <a:pt x="39" y="28"/>
                  </a:lnTo>
                  <a:lnTo>
                    <a:pt x="26" y="36"/>
                  </a:lnTo>
                  <a:lnTo>
                    <a:pt x="26" y="36"/>
                  </a:lnTo>
                  <a:lnTo>
                    <a:pt x="26" y="38"/>
                  </a:lnTo>
                  <a:lnTo>
                    <a:pt x="24" y="39"/>
                  </a:lnTo>
                  <a:lnTo>
                    <a:pt x="24" y="39"/>
                  </a:lnTo>
                  <a:lnTo>
                    <a:pt x="23" y="39"/>
                  </a:lnTo>
                  <a:lnTo>
                    <a:pt x="23" y="39"/>
                  </a:lnTo>
                  <a:lnTo>
                    <a:pt x="23" y="39"/>
                  </a:lnTo>
                  <a:lnTo>
                    <a:pt x="23" y="39"/>
                  </a:lnTo>
                  <a:lnTo>
                    <a:pt x="14" y="54"/>
                  </a:lnTo>
                  <a:lnTo>
                    <a:pt x="6" y="69"/>
                  </a:lnTo>
                  <a:lnTo>
                    <a:pt x="6" y="69"/>
                  </a:lnTo>
                  <a:lnTo>
                    <a:pt x="62" y="41"/>
                  </a:lnTo>
                  <a:lnTo>
                    <a:pt x="62" y="41"/>
                  </a:lnTo>
                  <a:lnTo>
                    <a:pt x="62" y="41"/>
                  </a:lnTo>
                  <a:lnTo>
                    <a:pt x="62" y="41"/>
                  </a:lnTo>
                  <a:lnTo>
                    <a:pt x="64" y="41"/>
                  </a:lnTo>
                  <a:lnTo>
                    <a:pt x="66" y="43"/>
                  </a:lnTo>
                  <a:lnTo>
                    <a:pt x="66" y="43"/>
                  </a:lnTo>
                  <a:lnTo>
                    <a:pt x="66" y="46"/>
                  </a:lnTo>
                  <a:lnTo>
                    <a:pt x="64" y="48"/>
                  </a:lnTo>
                  <a:lnTo>
                    <a:pt x="64" y="48"/>
                  </a:lnTo>
                  <a:lnTo>
                    <a:pt x="23" y="69"/>
                  </a:lnTo>
                  <a:lnTo>
                    <a:pt x="23" y="69"/>
                  </a:lnTo>
                  <a:lnTo>
                    <a:pt x="3" y="79"/>
                  </a:lnTo>
                  <a:lnTo>
                    <a:pt x="3" y="79"/>
                  </a:lnTo>
                  <a:lnTo>
                    <a:pt x="3" y="79"/>
                  </a:lnTo>
                  <a:lnTo>
                    <a:pt x="3" y="79"/>
                  </a:lnTo>
                  <a:lnTo>
                    <a:pt x="3" y="79"/>
                  </a:lnTo>
                  <a:lnTo>
                    <a:pt x="3" y="79"/>
                  </a:lnTo>
                  <a:lnTo>
                    <a:pt x="0" y="91"/>
                  </a:lnTo>
                  <a:lnTo>
                    <a:pt x="0" y="91"/>
                  </a:lnTo>
                  <a:lnTo>
                    <a:pt x="39" y="79"/>
                  </a:lnTo>
                  <a:lnTo>
                    <a:pt x="77" y="62"/>
                  </a:lnTo>
                  <a:lnTo>
                    <a:pt x="77" y="62"/>
                  </a:lnTo>
                  <a:lnTo>
                    <a:pt x="89" y="56"/>
                  </a:lnTo>
                  <a:lnTo>
                    <a:pt x="99" y="46"/>
                  </a:lnTo>
                  <a:lnTo>
                    <a:pt x="99" y="46"/>
                  </a:lnTo>
                  <a:lnTo>
                    <a:pt x="91" y="38"/>
                  </a:lnTo>
                  <a:lnTo>
                    <a:pt x="91" y="38"/>
                  </a:lnTo>
                  <a:lnTo>
                    <a:pt x="91" y="36"/>
                  </a:lnTo>
                  <a:lnTo>
                    <a:pt x="91" y="34"/>
                  </a:lnTo>
                  <a:lnTo>
                    <a:pt x="105"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1" name="Freeform 191"/>
            <p:cNvSpPr>
              <a:spLocks/>
            </p:cNvSpPr>
            <p:nvPr/>
          </p:nvSpPr>
          <p:spPr bwMode="auto">
            <a:xfrm>
              <a:off x="2142" y="1932"/>
              <a:ext cx="105" cy="91"/>
            </a:xfrm>
            <a:custGeom>
              <a:avLst/>
              <a:gdLst>
                <a:gd name="T0" fmla="*/ 105 w 105"/>
                <a:gd name="T1" fmla="*/ 0 h 91"/>
                <a:gd name="T2" fmla="*/ 105 w 105"/>
                <a:gd name="T3" fmla="*/ 0 h 91"/>
                <a:gd name="T4" fmla="*/ 56 w 105"/>
                <a:gd name="T5" fmla="*/ 19 h 91"/>
                <a:gd name="T6" fmla="*/ 56 w 105"/>
                <a:gd name="T7" fmla="*/ 19 h 91"/>
                <a:gd name="T8" fmla="*/ 39 w 105"/>
                <a:gd name="T9" fmla="*/ 28 h 91"/>
                <a:gd name="T10" fmla="*/ 26 w 105"/>
                <a:gd name="T11" fmla="*/ 36 h 91"/>
                <a:gd name="T12" fmla="*/ 26 w 105"/>
                <a:gd name="T13" fmla="*/ 36 h 91"/>
                <a:gd name="T14" fmla="*/ 26 w 105"/>
                <a:gd name="T15" fmla="*/ 38 h 91"/>
                <a:gd name="T16" fmla="*/ 24 w 105"/>
                <a:gd name="T17" fmla="*/ 39 h 91"/>
                <a:gd name="T18" fmla="*/ 24 w 105"/>
                <a:gd name="T19" fmla="*/ 39 h 91"/>
                <a:gd name="T20" fmla="*/ 23 w 105"/>
                <a:gd name="T21" fmla="*/ 39 h 91"/>
                <a:gd name="T22" fmla="*/ 23 w 105"/>
                <a:gd name="T23" fmla="*/ 39 h 91"/>
                <a:gd name="T24" fmla="*/ 23 w 105"/>
                <a:gd name="T25" fmla="*/ 39 h 91"/>
                <a:gd name="T26" fmla="*/ 23 w 105"/>
                <a:gd name="T27" fmla="*/ 39 h 91"/>
                <a:gd name="T28" fmla="*/ 14 w 105"/>
                <a:gd name="T29" fmla="*/ 54 h 91"/>
                <a:gd name="T30" fmla="*/ 6 w 105"/>
                <a:gd name="T31" fmla="*/ 69 h 91"/>
                <a:gd name="T32" fmla="*/ 6 w 105"/>
                <a:gd name="T33" fmla="*/ 69 h 91"/>
                <a:gd name="T34" fmla="*/ 62 w 105"/>
                <a:gd name="T35" fmla="*/ 41 h 91"/>
                <a:gd name="T36" fmla="*/ 62 w 105"/>
                <a:gd name="T37" fmla="*/ 41 h 91"/>
                <a:gd name="T38" fmla="*/ 62 w 105"/>
                <a:gd name="T39" fmla="*/ 41 h 91"/>
                <a:gd name="T40" fmla="*/ 62 w 105"/>
                <a:gd name="T41" fmla="*/ 41 h 91"/>
                <a:gd name="T42" fmla="*/ 64 w 105"/>
                <a:gd name="T43" fmla="*/ 41 h 91"/>
                <a:gd name="T44" fmla="*/ 66 w 105"/>
                <a:gd name="T45" fmla="*/ 43 h 91"/>
                <a:gd name="T46" fmla="*/ 66 w 105"/>
                <a:gd name="T47" fmla="*/ 43 h 91"/>
                <a:gd name="T48" fmla="*/ 66 w 105"/>
                <a:gd name="T49" fmla="*/ 46 h 91"/>
                <a:gd name="T50" fmla="*/ 64 w 105"/>
                <a:gd name="T51" fmla="*/ 48 h 91"/>
                <a:gd name="T52" fmla="*/ 64 w 105"/>
                <a:gd name="T53" fmla="*/ 48 h 91"/>
                <a:gd name="T54" fmla="*/ 23 w 105"/>
                <a:gd name="T55" fmla="*/ 69 h 91"/>
                <a:gd name="T56" fmla="*/ 23 w 105"/>
                <a:gd name="T57" fmla="*/ 69 h 91"/>
                <a:gd name="T58" fmla="*/ 3 w 105"/>
                <a:gd name="T59" fmla="*/ 79 h 91"/>
                <a:gd name="T60" fmla="*/ 3 w 105"/>
                <a:gd name="T61" fmla="*/ 79 h 91"/>
                <a:gd name="T62" fmla="*/ 3 w 105"/>
                <a:gd name="T63" fmla="*/ 79 h 91"/>
                <a:gd name="T64" fmla="*/ 3 w 105"/>
                <a:gd name="T65" fmla="*/ 79 h 91"/>
                <a:gd name="T66" fmla="*/ 3 w 105"/>
                <a:gd name="T67" fmla="*/ 79 h 91"/>
                <a:gd name="T68" fmla="*/ 3 w 105"/>
                <a:gd name="T69" fmla="*/ 79 h 91"/>
                <a:gd name="T70" fmla="*/ 0 w 105"/>
                <a:gd name="T71" fmla="*/ 91 h 91"/>
                <a:gd name="T72" fmla="*/ 0 w 105"/>
                <a:gd name="T73" fmla="*/ 91 h 91"/>
                <a:gd name="T74" fmla="*/ 39 w 105"/>
                <a:gd name="T75" fmla="*/ 79 h 91"/>
                <a:gd name="T76" fmla="*/ 77 w 105"/>
                <a:gd name="T77" fmla="*/ 62 h 91"/>
                <a:gd name="T78" fmla="*/ 77 w 105"/>
                <a:gd name="T79" fmla="*/ 62 h 91"/>
                <a:gd name="T80" fmla="*/ 89 w 105"/>
                <a:gd name="T81" fmla="*/ 56 h 91"/>
                <a:gd name="T82" fmla="*/ 99 w 105"/>
                <a:gd name="T83" fmla="*/ 46 h 91"/>
                <a:gd name="T84" fmla="*/ 99 w 105"/>
                <a:gd name="T85" fmla="*/ 46 h 91"/>
                <a:gd name="T86" fmla="*/ 91 w 105"/>
                <a:gd name="T87" fmla="*/ 38 h 91"/>
                <a:gd name="T88" fmla="*/ 91 w 105"/>
                <a:gd name="T89" fmla="*/ 38 h 91"/>
                <a:gd name="T90" fmla="*/ 91 w 105"/>
                <a:gd name="T91" fmla="*/ 36 h 91"/>
                <a:gd name="T92" fmla="*/ 91 w 105"/>
                <a:gd name="T93" fmla="*/ 34 h 91"/>
                <a:gd name="T94" fmla="*/ 105 w 105"/>
                <a:gd name="T9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91">
                  <a:moveTo>
                    <a:pt x="105" y="0"/>
                  </a:moveTo>
                  <a:lnTo>
                    <a:pt x="105" y="0"/>
                  </a:lnTo>
                  <a:lnTo>
                    <a:pt x="56" y="19"/>
                  </a:lnTo>
                  <a:lnTo>
                    <a:pt x="56" y="19"/>
                  </a:lnTo>
                  <a:lnTo>
                    <a:pt x="39" y="28"/>
                  </a:lnTo>
                  <a:lnTo>
                    <a:pt x="26" y="36"/>
                  </a:lnTo>
                  <a:lnTo>
                    <a:pt x="26" y="36"/>
                  </a:lnTo>
                  <a:lnTo>
                    <a:pt x="26" y="38"/>
                  </a:lnTo>
                  <a:lnTo>
                    <a:pt x="24" y="39"/>
                  </a:lnTo>
                  <a:lnTo>
                    <a:pt x="24" y="39"/>
                  </a:lnTo>
                  <a:lnTo>
                    <a:pt x="23" y="39"/>
                  </a:lnTo>
                  <a:lnTo>
                    <a:pt x="23" y="39"/>
                  </a:lnTo>
                  <a:lnTo>
                    <a:pt x="23" y="39"/>
                  </a:lnTo>
                  <a:lnTo>
                    <a:pt x="23" y="39"/>
                  </a:lnTo>
                  <a:lnTo>
                    <a:pt x="14" y="54"/>
                  </a:lnTo>
                  <a:lnTo>
                    <a:pt x="6" y="69"/>
                  </a:lnTo>
                  <a:lnTo>
                    <a:pt x="6" y="69"/>
                  </a:lnTo>
                  <a:lnTo>
                    <a:pt x="62" y="41"/>
                  </a:lnTo>
                  <a:lnTo>
                    <a:pt x="62" y="41"/>
                  </a:lnTo>
                  <a:lnTo>
                    <a:pt x="62" y="41"/>
                  </a:lnTo>
                  <a:lnTo>
                    <a:pt x="62" y="41"/>
                  </a:lnTo>
                  <a:lnTo>
                    <a:pt x="64" y="41"/>
                  </a:lnTo>
                  <a:lnTo>
                    <a:pt x="66" y="43"/>
                  </a:lnTo>
                  <a:lnTo>
                    <a:pt x="66" y="43"/>
                  </a:lnTo>
                  <a:lnTo>
                    <a:pt x="66" y="46"/>
                  </a:lnTo>
                  <a:lnTo>
                    <a:pt x="64" y="48"/>
                  </a:lnTo>
                  <a:lnTo>
                    <a:pt x="64" y="48"/>
                  </a:lnTo>
                  <a:lnTo>
                    <a:pt x="23" y="69"/>
                  </a:lnTo>
                  <a:lnTo>
                    <a:pt x="23" y="69"/>
                  </a:lnTo>
                  <a:lnTo>
                    <a:pt x="3" y="79"/>
                  </a:lnTo>
                  <a:lnTo>
                    <a:pt x="3" y="79"/>
                  </a:lnTo>
                  <a:lnTo>
                    <a:pt x="3" y="79"/>
                  </a:lnTo>
                  <a:lnTo>
                    <a:pt x="3" y="79"/>
                  </a:lnTo>
                  <a:lnTo>
                    <a:pt x="3" y="79"/>
                  </a:lnTo>
                  <a:lnTo>
                    <a:pt x="3" y="79"/>
                  </a:lnTo>
                  <a:lnTo>
                    <a:pt x="0" y="91"/>
                  </a:lnTo>
                  <a:lnTo>
                    <a:pt x="0" y="91"/>
                  </a:lnTo>
                  <a:lnTo>
                    <a:pt x="39" y="79"/>
                  </a:lnTo>
                  <a:lnTo>
                    <a:pt x="77" y="62"/>
                  </a:lnTo>
                  <a:lnTo>
                    <a:pt x="77" y="62"/>
                  </a:lnTo>
                  <a:lnTo>
                    <a:pt x="89" y="56"/>
                  </a:lnTo>
                  <a:lnTo>
                    <a:pt x="99" y="46"/>
                  </a:lnTo>
                  <a:lnTo>
                    <a:pt x="99" y="46"/>
                  </a:lnTo>
                  <a:lnTo>
                    <a:pt x="91" y="38"/>
                  </a:lnTo>
                  <a:lnTo>
                    <a:pt x="91" y="38"/>
                  </a:lnTo>
                  <a:lnTo>
                    <a:pt x="91" y="36"/>
                  </a:lnTo>
                  <a:lnTo>
                    <a:pt x="91" y="34"/>
                  </a:lnTo>
                  <a:lnTo>
                    <a:pt x="1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2" name="Freeform 192"/>
            <p:cNvSpPr>
              <a:spLocks noEditPoints="1"/>
            </p:cNvSpPr>
            <p:nvPr/>
          </p:nvSpPr>
          <p:spPr bwMode="auto">
            <a:xfrm>
              <a:off x="2135" y="1971"/>
              <a:ext cx="30" cy="53"/>
            </a:xfrm>
            <a:custGeom>
              <a:avLst/>
              <a:gdLst>
                <a:gd name="T0" fmla="*/ 7 w 30"/>
                <a:gd name="T1" fmla="*/ 38 h 53"/>
                <a:gd name="T2" fmla="*/ 0 w 30"/>
                <a:gd name="T3" fmla="*/ 53 h 53"/>
                <a:gd name="T4" fmla="*/ 0 w 30"/>
                <a:gd name="T5" fmla="*/ 53 h 53"/>
                <a:gd name="T6" fmla="*/ 7 w 30"/>
                <a:gd name="T7" fmla="*/ 52 h 53"/>
                <a:gd name="T8" fmla="*/ 7 w 30"/>
                <a:gd name="T9" fmla="*/ 52 h 53"/>
                <a:gd name="T10" fmla="*/ 10 w 30"/>
                <a:gd name="T11" fmla="*/ 40 h 53"/>
                <a:gd name="T12" fmla="*/ 10 w 30"/>
                <a:gd name="T13" fmla="*/ 40 h 53"/>
                <a:gd name="T14" fmla="*/ 10 w 30"/>
                <a:gd name="T15" fmla="*/ 40 h 53"/>
                <a:gd name="T16" fmla="*/ 10 w 30"/>
                <a:gd name="T17" fmla="*/ 40 h 53"/>
                <a:gd name="T18" fmla="*/ 8 w 30"/>
                <a:gd name="T19" fmla="*/ 40 h 53"/>
                <a:gd name="T20" fmla="*/ 8 w 30"/>
                <a:gd name="T21" fmla="*/ 40 h 53"/>
                <a:gd name="T22" fmla="*/ 7 w 30"/>
                <a:gd name="T23" fmla="*/ 38 h 53"/>
                <a:gd name="T24" fmla="*/ 30 w 30"/>
                <a:gd name="T25" fmla="*/ 0 h 53"/>
                <a:gd name="T26" fmla="*/ 30 w 30"/>
                <a:gd name="T27" fmla="*/ 0 h 53"/>
                <a:gd name="T28" fmla="*/ 21 w 30"/>
                <a:gd name="T29" fmla="*/ 7 h 53"/>
                <a:gd name="T30" fmla="*/ 18 w 30"/>
                <a:gd name="T31" fmla="*/ 12 h 53"/>
                <a:gd name="T32" fmla="*/ 15 w 30"/>
                <a:gd name="T33" fmla="*/ 17 h 53"/>
                <a:gd name="T34" fmla="*/ 8 w 30"/>
                <a:gd name="T35" fmla="*/ 33 h 53"/>
                <a:gd name="T36" fmla="*/ 8 w 30"/>
                <a:gd name="T37" fmla="*/ 33 h 53"/>
                <a:gd name="T38" fmla="*/ 13 w 30"/>
                <a:gd name="T39" fmla="*/ 30 h 53"/>
                <a:gd name="T40" fmla="*/ 13 w 30"/>
                <a:gd name="T41" fmla="*/ 30 h 53"/>
                <a:gd name="T42" fmla="*/ 21 w 30"/>
                <a:gd name="T43" fmla="*/ 15 h 53"/>
                <a:gd name="T44" fmla="*/ 30 w 30"/>
                <a:gd name="T45" fmla="*/ 0 h 53"/>
                <a:gd name="T46" fmla="*/ 30 w 30"/>
                <a:gd name="T47" fmla="*/ 0 h 53"/>
                <a:gd name="T48" fmla="*/ 30 w 30"/>
                <a:gd name="T4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53">
                  <a:moveTo>
                    <a:pt x="7" y="38"/>
                  </a:moveTo>
                  <a:lnTo>
                    <a:pt x="0" y="53"/>
                  </a:lnTo>
                  <a:lnTo>
                    <a:pt x="0" y="53"/>
                  </a:lnTo>
                  <a:lnTo>
                    <a:pt x="7" y="52"/>
                  </a:lnTo>
                  <a:lnTo>
                    <a:pt x="7" y="52"/>
                  </a:lnTo>
                  <a:lnTo>
                    <a:pt x="10" y="40"/>
                  </a:lnTo>
                  <a:lnTo>
                    <a:pt x="10" y="40"/>
                  </a:lnTo>
                  <a:lnTo>
                    <a:pt x="10" y="40"/>
                  </a:lnTo>
                  <a:lnTo>
                    <a:pt x="10" y="40"/>
                  </a:lnTo>
                  <a:lnTo>
                    <a:pt x="8" y="40"/>
                  </a:lnTo>
                  <a:lnTo>
                    <a:pt x="8" y="40"/>
                  </a:lnTo>
                  <a:lnTo>
                    <a:pt x="7" y="38"/>
                  </a:lnTo>
                  <a:close/>
                  <a:moveTo>
                    <a:pt x="30" y="0"/>
                  </a:moveTo>
                  <a:lnTo>
                    <a:pt x="30" y="0"/>
                  </a:lnTo>
                  <a:lnTo>
                    <a:pt x="21" y="7"/>
                  </a:lnTo>
                  <a:lnTo>
                    <a:pt x="18" y="12"/>
                  </a:lnTo>
                  <a:lnTo>
                    <a:pt x="15" y="17"/>
                  </a:lnTo>
                  <a:lnTo>
                    <a:pt x="8" y="33"/>
                  </a:lnTo>
                  <a:lnTo>
                    <a:pt x="8" y="33"/>
                  </a:lnTo>
                  <a:lnTo>
                    <a:pt x="13" y="30"/>
                  </a:lnTo>
                  <a:lnTo>
                    <a:pt x="13" y="30"/>
                  </a:lnTo>
                  <a:lnTo>
                    <a:pt x="21" y="15"/>
                  </a:lnTo>
                  <a:lnTo>
                    <a:pt x="30" y="0"/>
                  </a:lnTo>
                  <a:lnTo>
                    <a:pt x="30" y="0"/>
                  </a:lnTo>
                  <a:lnTo>
                    <a:pt x="30"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3" name="Freeform 193"/>
            <p:cNvSpPr>
              <a:spLocks/>
            </p:cNvSpPr>
            <p:nvPr/>
          </p:nvSpPr>
          <p:spPr bwMode="auto">
            <a:xfrm>
              <a:off x="2135" y="2009"/>
              <a:ext cx="10" cy="15"/>
            </a:xfrm>
            <a:custGeom>
              <a:avLst/>
              <a:gdLst>
                <a:gd name="T0" fmla="*/ 7 w 10"/>
                <a:gd name="T1" fmla="*/ 0 h 15"/>
                <a:gd name="T2" fmla="*/ 0 w 10"/>
                <a:gd name="T3" fmla="*/ 15 h 15"/>
                <a:gd name="T4" fmla="*/ 0 w 10"/>
                <a:gd name="T5" fmla="*/ 15 h 15"/>
                <a:gd name="T6" fmla="*/ 7 w 10"/>
                <a:gd name="T7" fmla="*/ 14 h 15"/>
                <a:gd name="T8" fmla="*/ 7 w 10"/>
                <a:gd name="T9" fmla="*/ 14 h 15"/>
                <a:gd name="T10" fmla="*/ 10 w 10"/>
                <a:gd name="T11" fmla="*/ 2 h 15"/>
                <a:gd name="T12" fmla="*/ 10 w 10"/>
                <a:gd name="T13" fmla="*/ 2 h 15"/>
                <a:gd name="T14" fmla="*/ 10 w 10"/>
                <a:gd name="T15" fmla="*/ 2 h 15"/>
                <a:gd name="T16" fmla="*/ 10 w 10"/>
                <a:gd name="T17" fmla="*/ 2 h 15"/>
                <a:gd name="T18" fmla="*/ 8 w 10"/>
                <a:gd name="T19" fmla="*/ 2 h 15"/>
                <a:gd name="T20" fmla="*/ 8 w 10"/>
                <a:gd name="T21" fmla="*/ 2 h 15"/>
                <a:gd name="T22" fmla="*/ 7 w 10"/>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5">
                  <a:moveTo>
                    <a:pt x="7" y="0"/>
                  </a:moveTo>
                  <a:lnTo>
                    <a:pt x="0" y="15"/>
                  </a:lnTo>
                  <a:lnTo>
                    <a:pt x="0" y="15"/>
                  </a:lnTo>
                  <a:lnTo>
                    <a:pt x="7" y="14"/>
                  </a:lnTo>
                  <a:lnTo>
                    <a:pt x="7" y="14"/>
                  </a:lnTo>
                  <a:lnTo>
                    <a:pt x="10" y="2"/>
                  </a:lnTo>
                  <a:lnTo>
                    <a:pt x="10" y="2"/>
                  </a:lnTo>
                  <a:lnTo>
                    <a:pt x="10" y="2"/>
                  </a:lnTo>
                  <a:lnTo>
                    <a:pt x="10" y="2"/>
                  </a:lnTo>
                  <a:lnTo>
                    <a:pt x="8" y="2"/>
                  </a:lnTo>
                  <a:lnTo>
                    <a:pt x="8" y="2"/>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4" name="Freeform 194"/>
            <p:cNvSpPr>
              <a:spLocks/>
            </p:cNvSpPr>
            <p:nvPr/>
          </p:nvSpPr>
          <p:spPr bwMode="auto">
            <a:xfrm>
              <a:off x="2143" y="1971"/>
              <a:ext cx="22" cy="33"/>
            </a:xfrm>
            <a:custGeom>
              <a:avLst/>
              <a:gdLst>
                <a:gd name="T0" fmla="*/ 22 w 22"/>
                <a:gd name="T1" fmla="*/ 0 h 33"/>
                <a:gd name="T2" fmla="*/ 22 w 22"/>
                <a:gd name="T3" fmla="*/ 0 h 33"/>
                <a:gd name="T4" fmla="*/ 13 w 22"/>
                <a:gd name="T5" fmla="*/ 7 h 33"/>
                <a:gd name="T6" fmla="*/ 10 w 22"/>
                <a:gd name="T7" fmla="*/ 12 h 33"/>
                <a:gd name="T8" fmla="*/ 7 w 22"/>
                <a:gd name="T9" fmla="*/ 17 h 33"/>
                <a:gd name="T10" fmla="*/ 0 w 22"/>
                <a:gd name="T11" fmla="*/ 33 h 33"/>
                <a:gd name="T12" fmla="*/ 0 w 22"/>
                <a:gd name="T13" fmla="*/ 33 h 33"/>
                <a:gd name="T14" fmla="*/ 5 w 22"/>
                <a:gd name="T15" fmla="*/ 30 h 33"/>
                <a:gd name="T16" fmla="*/ 5 w 22"/>
                <a:gd name="T17" fmla="*/ 30 h 33"/>
                <a:gd name="T18" fmla="*/ 13 w 22"/>
                <a:gd name="T19" fmla="*/ 15 h 33"/>
                <a:gd name="T20" fmla="*/ 22 w 22"/>
                <a:gd name="T21" fmla="*/ 0 h 33"/>
                <a:gd name="T22" fmla="*/ 22 w 22"/>
                <a:gd name="T23" fmla="*/ 0 h 33"/>
                <a:gd name="T24" fmla="*/ 22 w 22"/>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3">
                  <a:moveTo>
                    <a:pt x="22" y="0"/>
                  </a:moveTo>
                  <a:lnTo>
                    <a:pt x="22" y="0"/>
                  </a:lnTo>
                  <a:lnTo>
                    <a:pt x="13" y="7"/>
                  </a:lnTo>
                  <a:lnTo>
                    <a:pt x="10" y="12"/>
                  </a:lnTo>
                  <a:lnTo>
                    <a:pt x="7" y="17"/>
                  </a:lnTo>
                  <a:lnTo>
                    <a:pt x="0" y="33"/>
                  </a:lnTo>
                  <a:lnTo>
                    <a:pt x="0" y="33"/>
                  </a:lnTo>
                  <a:lnTo>
                    <a:pt x="5" y="30"/>
                  </a:lnTo>
                  <a:lnTo>
                    <a:pt x="5" y="30"/>
                  </a:lnTo>
                  <a:lnTo>
                    <a:pt x="13" y="15"/>
                  </a:lnTo>
                  <a:lnTo>
                    <a:pt x="22" y="0"/>
                  </a:lnTo>
                  <a:lnTo>
                    <a:pt x="22" y="0"/>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5" name="Freeform 195"/>
            <p:cNvSpPr>
              <a:spLocks/>
            </p:cNvSpPr>
            <p:nvPr/>
          </p:nvSpPr>
          <p:spPr bwMode="auto">
            <a:xfrm>
              <a:off x="2142" y="1973"/>
              <a:ext cx="66" cy="38"/>
            </a:xfrm>
            <a:custGeom>
              <a:avLst/>
              <a:gdLst>
                <a:gd name="T0" fmla="*/ 62 w 66"/>
                <a:gd name="T1" fmla="*/ 0 h 38"/>
                <a:gd name="T2" fmla="*/ 62 w 66"/>
                <a:gd name="T3" fmla="*/ 0 h 38"/>
                <a:gd name="T4" fmla="*/ 62 w 66"/>
                <a:gd name="T5" fmla="*/ 0 h 38"/>
                <a:gd name="T6" fmla="*/ 62 w 66"/>
                <a:gd name="T7" fmla="*/ 0 h 38"/>
                <a:gd name="T8" fmla="*/ 6 w 66"/>
                <a:gd name="T9" fmla="*/ 28 h 38"/>
                <a:gd name="T10" fmla="*/ 6 w 66"/>
                <a:gd name="T11" fmla="*/ 28 h 38"/>
                <a:gd name="T12" fmla="*/ 1 w 66"/>
                <a:gd name="T13" fmla="*/ 31 h 38"/>
                <a:gd name="T14" fmla="*/ 0 w 66"/>
                <a:gd name="T15" fmla="*/ 36 h 38"/>
                <a:gd name="T16" fmla="*/ 0 w 66"/>
                <a:gd name="T17" fmla="*/ 36 h 38"/>
                <a:gd name="T18" fmla="*/ 1 w 66"/>
                <a:gd name="T19" fmla="*/ 38 h 38"/>
                <a:gd name="T20" fmla="*/ 1 w 66"/>
                <a:gd name="T21" fmla="*/ 38 h 38"/>
                <a:gd name="T22" fmla="*/ 3 w 66"/>
                <a:gd name="T23" fmla="*/ 38 h 38"/>
                <a:gd name="T24" fmla="*/ 3 w 66"/>
                <a:gd name="T25" fmla="*/ 38 h 38"/>
                <a:gd name="T26" fmla="*/ 3 w 66"/>
                <a:gd name="T27" fmla="*/ 38 h 38"/>
                <a:gd name="T28" fmla="*/ 3 w 66"/>
                <a:gd name="T29" fmla="*/ 38 h 38"/>
                <a:gd name="T30" fmla="*/ 23 w 66"/>
                <a:gd name="T31" fmla="*/ 28 h 38"/>
                <a:gd name="T32" fmla="*/ 23 w 66"/>
                <a:gd name="T33" fmla="*/ 28 h 38"/>
                <a:gd name="T34" fmla="*/ 64 w 66"/>
                <a:gd name="T35" fmla="*/ 7 h 38"/>
                <a:gd name="T36" fmla="*/ 64 w 66"/>
                <a:gd name="T37" fmla="*/ 7 h 38"/>
                <a:gd name="T38" fmla="*/ 66 w 66"/>
                <a:gd name="T39" fmla="*/ 5 h 38"/>
                <a:gd name="T40" fmla="*/ 66 w 66"/>
                <a:gd name="T41" fmla="*/ 2 h 38"/>
                <a:gd name="T42" fmla="*/ 66 w 66"/>
                <a:gd name="T43" fmla="*/ 2 h 38"/>
                <a:gd name="T44" fmla="*/ 64 w 66"/>
                <a:gd name="T45" fmla="*/ 0 h 38"/>
                <a:gd name="T46" fmla="*/ 62 w 66"/>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 h="38">
                  <a:moveTo>
                    <a:pt x="62" y="0"/>
                  </a:moveTo>
                  <a:lnTo>
                    <a:pt x="62" y="0"/>
                  </a:lnTo>
                  <a:lnTo>
                    <a:pt x="62" y="0"/>
                  </a:lnTo>
                  <a:lnTo>
                    <a:pt x="62" y="0"/>
                  </a:lnTo>
                  <a:lnTo>
                    <a:pt x="6" y="28"/>
                  </a:lnTo>
                  <a:lnTo>
                    <a:pt x="6" y="28"/>
                  </a:lnTo>
                  <a:lnTo>
                    <a:pt x="1" y="31"/>
                  </a:lnTo>
                  <a:lnTo>
                    <a:pt x="0" y="36"/>
                  </a:lnTo>
                  <a:lnTo>
                    <a:pt x="0" y="36"/>
                  </a:lnTo>
                  <a:lnTo>
                    <a:pt x="1" y="38"/>
                  </a:lnTo>
                  <a:lnTo>
                    <a:pt x="1" y="38"/>
                  </a:lnTo>
                  <a:lnTo>
                    <a:pt x="3" y="38"/>
                  </a:lnTo>
                  <a:lnTo>
                    <a:pt x="3" y="38"/>
                  </a:lnTo>
                  <a:lnTo>
                    <a:pt x="3" y="38"/>
                  </a:lnTo>
                  <a:lnTo>
                    <a:pt x="3" y="38"/>
                  </a:lnTo>
                  <a:lnTo>
                    <a:pt x="23" y="28"/>
                  </a:lnTo>
                  <a:lnTo>
                    <a:pt x="23" y="28"/>
                  </a:lnTo>
                  <a:lnTo>
                    <a:pt x="64" y="7"/>
                  </a:lnTo>
                  <a:lnTo>
                    <a:pt x="64" y="7"/>
                  </a:lnTo>
                  <a:lnTo>
                    <a:pt x="66" y="5"/>
                  </a:lnTo>
                  <a:lnTo>
                    <a:pt x="66" y="2"/>
                  </a:lnTo>
                  <a:lnTo>
                    <a:pt x="66" y="2"/>
                  </a:lnTo>
                  <a:lnTo>
                    <a:pt x="64" y="0"/>
                  </a:lnTo>
                  <a:lnTo>
                    <a:pt x="62"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6" name="Freeform 196"/>
            <p:cNvSpPr>
              <a:spLocks/>
            </p:cNvSpPr>
            <p:nvPr/>
          </p:nvSpPr>
          <p:spPr bwMode="auto">
            <a:xfrm>
              <a:off x="2142" y="1973"/>
              <a:ext cx="66" cy="38"/>
            </a:xfrm>
            <a:custGeom>
              <a:avLst/>
              <a:gdLst>
                <a:gd name="T0" fmla="*/ 62 w 66"/>
                <a:gd name="T1" fmla="*/ 0 h 38"/>
                <a:gd name="T2" fmla="*/ 62 w 66"/>
                <a:gd name="T3" fmla="*/ 0 h 38"/>
                <a:gd name="T4" fmla="*/ 62 w 66"/>
                <a:gd name="T5" fmla="*/ 0 h 38"/>
                <a:gd name="T6" fmla="*/ 62 w 66"/>
                <a:gd name="T7" fmla="*/ 0 h 38"/>
                <a:gd name="T8" fmla="*/ 6 w 66"/>
                <a:gd name="T9" fmla="*/ 28 h 38"/>
                <a:gd name="T10" fmla="*/ 6 w 66"/>
                <a:gd name="T11" fmla="*/ 28 h 38"/>
                <a:gd name="T12" fmla="*/ 1 w 66"/>
                <a:gd name="T13" fmla="*/ 31 h 38"/>
                <a:gd name="T14" fmla="*/ 0 w 66"/>
                <a:gd name="T15" fmla="*/ 36 h 38"/>
                <a:gd name="T16" fmla="*/ 0 w 66"/>
                <a:gd name="T17" fmla="*/ 36 h 38"/>
                <a:gd name="T18" fmla="*/ 1 w 66"/>
                <a:gd name="T19" fmla="*/ 38 h 38"/>
                <a:gd name="T20" fmla="*/ 1 w 66"/>
                <a:gd name="T21" fmla="*/ 38 h 38"/>
                <a:gd name="T22" fmla="*/ 3 w 66"/>
                <a:gd name="T23" fmla="*/ 38 h 38"/>
                <a:gd name="T24" fmla="*/ 3 w 66"/>
                <a:gd name="T25" fmla="*/ 38 h 38"/>
                <a:gd name="T26" fmla="*/ 3 w 66"/>
                <a:gd name="T27" fmla="*/ 38 h 38"/>
                <a:gd name="T28" fmla="*/ 3 w 66"/>
                <a:gd name="T29" fmla="*/ 38 h 38"/>
                <a:gd name="T30" fmla="*/ 23 w 66"/>
                <a:gd name="T31" fmla="*/ 28 h 38"/>
                <a:gd name="T32" fmla="*/ 23 w 66"/>
                <a:gd name="T33" fmla="*/ 28 h 38"/>
                <a:gd name="T34" fmla="*/ 64 w 66"/>
                <a:gd name="T35" fmla="*/ 7 h 38"/>
                <a:gd name="T36" fmla="*/ 64 w 66"/>
                <a:gd name="T37" fmla="*/ 7 h 38"/>
                <a:gd name="T38" fmla="*/ 66 w 66"/>
                <a:gd name="T39" fmla="*/ 5 h 38"/>
                <a:gd name="T40" fmla="*/ 66 w 66"/>
                <a:gd name="T41" fmla="*/ 2 h 38"/>
                <a:gd name="T42" fmla="*/ 66 w 66"/>
                <a:gd name="T43" fmla="*/ 2 h 38"/>
                <a:gd name="T44" fmla="*/ 64 w 66"/>
                <a:gd name="T45" fmla="*/ 0 h 38"/>
                <a:gd name="T46" fmla="*/ 62 w 66"/>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 h="38">
                  <a:moveTo>
                    <a:pt x="62" y="0"/>
                  </a:moveTo>
                  <a:lnTo>
                    <a:pt x="62" y="0"/>
                  </a:lnTo>
                  <a:lnTo>
                    <a:pt x="62" y="0"/>
                  </a:lnTo>
                  <a:lnTo>
                    <a:pt x="62" y="0"/>
                  </a:lnTo>
                  <a:lnTo>
                    <a:pt x="6" y="28"/>
                  </a:lnTo>
                  <a:lnTo>
                    <a:pt x="6" y="28"/>
                  </a:lnTo>
                  <a:lnTo>
                    <a:pt x="1" y="31"/>
                  </a:lnTo>
                  <a:lnTo>
                    <a:pt x="0" y="36"/>
                  </a:lnTo>
                  <a:lnTo>
                    <a:pt x="0" y="36"/>
                  </a:lnTo>
                  <a:lnTo>
                    <a:pt x="1" y="38"/>
                  </a:lnTo>
                  <a:lnTo>
                    <a:pt x="1" y="38"/>
                  </a:lnTo>
                  <a:lnTo>
                    <a:pt x="3" y="38"/>
                  </a:lnTo>
                  <a:lnTo>
                    <a:pt x="3" y="38"/>
                  </a:lnTo>
                  <a:lnTo>
                    <a:pt x="3" y="38"/>
                  </a:lnTo>
                  <a:lnTo>
                    <a:pt x="3" y="38"/>
                  </a:lnTo>
                  <a:lnTo>
                    <a:pt x="23" y="28"/>
                  </a:lnTo>
                  <a:lnTo>
                    <a:pt x="23" y="28"/>
                  </a:lnTo>
                  <a:lnTo>
                    <a:pt x="64" y="7"/>
                  </a:lnTo>
                  <a:lnTo>
                    <a:pt x="64" y="7"/>
                  </a:lnTo>
                  <a:lnTo>
                    <a:pt x="66" y="5"/>
                  </a:lnTo>
                  <a:lnTo>
                    <a:pt x="66" y="2"/>
                  </a:lnTo>
                  <a:lnTo>
                    <a:pt x="66" y="2"/>
                  </a:lnTo>
                  <a:lnTo>
                    <a:pt x="64" y="0"/>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7" name="Freeform 197"/>
            <p:cNvSpPr>
              <a:spLocks/>
            </p:cNvSpPr>
            <p:nvPr/>
          </p:nvSpPr>
          <p:spPr bwMode="auto">
            <a:xfrm>
              <a:off x="2165" y="1968"/>
              <a:ext cx="3" cy="3"/>
            </a:xfrm>
            <a:custGeom>
              <a:avLst/>
              <a:gdLst>
                <a:gd name="T0" fmla="*/ 3 w 3"/>
                <a:gd name="T1" fmla="*/ 0 h 3"/>
                <a:gd name="T2" fmla="*/ 3 w 3"/>
                <a:gd name="T3" fmla="*/ 0 h 3"/>
                <a:gd name="T4" fmla="*/ 0 w 3"/>
                <a:gd name="T5" fmla="*/ 3 h 3"/>
                <a:gd name="T6" fmla="*/ 0 w 3"/>
                <a:gd name="T7" fmla="*/ 3 h 3"/>
                <a:gd name="T8" fmla="*/ 0 w 3"/>
                <a:gd name="T9" fmla="*/ 3 h 3"/>
                <a:gd name="T10" fmla="*/ 0 w 3"/>
                <a:gd name="T11" fmla="*/ 3 h 3"/>
                <a:gd name="T12" fmla="*/ 0 w 3"/>
                <a:gd name="T13" fmla="*/ 3 h 3"/>
                <a:gd name="T14" fmla="*/ 0 w 3"/>
                <a:gd name="T15" fmla="*/ 3 h 3"/>
                <a:gd name="T16" fmla="*/ 1 w 3"/>
                <a:gd name="T17" fmla="*/ 3 h 3"/>
                <a:gd name="T18" fmla="*/ 1 w 3"/>
                <a:gd name="T19" fmla="*/ 3 h 3"/>
                <a:gd name="T20" fmla="*/ 3 w 3"/>
                <a:gd name="T21" fmla="*/ 2 h 3"/>
                <a:gd name="T22" fmla="*/ 3 w 3"/>
                <a:gd name="T23" fmla="*/ 0 h 3"/>
                <a:gd name="T24" fmla="*/ 3 w 3"/>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3" y="0"/>
                  </a:moveTo>
                  <a:lnTo>
                    <a:pt x="3" y="0"/>
                  </a:lnTo>
                  <a:lnTo>
                    <a:pt x="0" y="3"/>
                  </a:lnTo>
                  <a:lnTo>
                    <a:pt x="0" y="3"/>
                  </a:lnTo>
                  <a:lnTo>
                    <a:pt x="0" y="3"/>
                  </a:lnTo>
                  <a:lnTo>
                    <a:pt x="0" y="3"/>
                  </a:lnTo>
                  <a:lnTo>
                    <a:pt x="0" y="3"/>
                  </a:lnTo>
                  <a:lnTo>
                    <a:pt x="0" y="3"/>
                  </a:lnTo>
                  <a:lnTo>
                    <a:pt x="1" y="3"/>
                  </a:lnTo>
                  <a:lnTo>
                    <a:pt x="1" y="3"/>
                  </a:lnTo>
                  <a:lnTo>
                    <a:pt x="3" y="2"/>
                  </a:lnTo>
                  <a:lnTo>
                    <a:pt x="3" y="0"/>
                  </a:lnTo>
                  <a:lnTo>
                    <a:pt x="3"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8" name="Freeform 198"/>
            <p:cNvSpPr>
              <a:spLocks/>
            </p:cNvSpPr>
            <p:nvPr/>
          </p:nvSpPr>
          <p:spPr bwMode="auto">
            <a:xfrm>
              <a:off x="2165" y="1968"/>
              <a:ext cx="3" cy="3"/>
            </a:xfrm>
            <a:custGeom>
              <a:avLst/>
              <a:gdLst>
                <a:gd name="T0" fmla="*/ 3 w 3"/>
                <a:gd name="T1" fmla="*/ 0 h 3"/>
                <a:gd name="T2" fmla="*/ 3 w 3"/>
                <a:gd name="T3" fmla="*/ 0 h 3"/>
                <a:gd name="T4" fmla="*/ 0 w 3"/>
                <a:gd name="T5" fmla="*/ 3 h 3"/>
                <a:gd name="T6" fmla="*/ 0 w 3"/>
                <a:gd name="T7" fmla="*/ 3 h 3"/>
                <a:gd name="T8" fmla="*/ 0 w 3"/>
                <a:gd name="T9" fmla="*/ 3 h 3"/>
                <a:gd name="T10" fmla="*/ 0 w 3"/>
                <a:gd name="T11" fmla="*/ 3 h 3"/>
                <a:gd name="T12" fmla="*/ 0 w 3"/>
                <a:gd name="T13" fmla="*/ 3 h 3"/>
                <a:gd name="T14" fmla="*/ 0 w 3"/>
                <a:gd name="T15" fmla="*/ 3 h 3"/>
                <a:gd name="T16" fmla="*/ 1 w 3"/>
                <a:gd name="T17" fmla="*/ 3 h 3"/>
                <a:gd name="T18" fmla="*/ 1 w 3"/>
                <a:gd name="T19" fmla="*/ 3 h 3"/>
                <a:gd name="T20" fmla="*/ 3 w 3"/>
                <a:gd name="T21" fmla="*/ 2 h 3"/>
                <a:gd name="T22" fmla="*/ 3 w 3"/>
                <a:gd name="T23" fmla="*/ 0 h 3"/>
                <a:gd name="T24" fmla="*/ 3 w 3"/>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3" y="0"/>
                  </a:moveTo>
                  <a:lnTo>
                    <a:pt x="3" y="0"/>
                  </a:lnTo>
                  <a:lnTo>
                    <a:pt x="0" y="3"/>
                  </a:lnTo>
                  <a:lnTo>
                    <a:pt x="0" y="3"/>
                  </a:lnTo>
                  <a:lnTo>
                    <a:pt x="0" y="3"/>
                  </a:lnTo>
                  <a:lnTo>
                    <a:pt x="0" y="3"/>
                  </a:lnTo>
                  <a:lnTo>
                    <a:pt x="0" y="3"/>
                  </a:lnTo>
                  <a:lnTo>
                    <a:pt x="0" y="3"/>
                  </a:lnTo>
                  <a:lnTo>
                    <a:pt x="1" y="3"/>
                  </a:lnTo>
                  <a:lnTo>
                    <a:pt x="1" y="3"/>
                  </a:lnTo>
                  <a:lnTo>
                    <a:pt x="3" y="2"/>
                  </a:lnTo>
                  <a:lnTo>
                    <a:pt x="3"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9" name="Freeform 199"/>
            <p:cNvSpPr>
              <a:spLocks/>
            </p:cNvSpPr>
            <p:nvPr/>
          </p:nvSpPr>
          <p:spPr bwMode="auto">
            <a:xfrm>
              <a:off x="2127" y="2077"/>
              <a:ext cx="99" cy="119"/>
            </a:xfrm>
            <a:custGeom>
              <a:avLst/>
              <a:gdLst>
                <a:gd name="T0" fmla="*/ 99 w 99"/>
                <a:gd name="T1" fmla="*/ 0 h 119"/>
                <a:gd name="T2" fmla="*/ 99 w 99"/>
                <a:gd name="T3" fmla="*/ 0 h 119"/>
                <a:gd name="T4" fmla="*/ 84 w 99"/>
                <a:gd name="T5" fmla="*/ 10 h 119"/>
                <a:gd name="T6" fmla="*/ 41 w 99"/>
                <a:gd name="T7" fmla="*/ 38 h 119"/>
                <a:gd name="T8" fmla="*/ 41 w 99"/>
                <a:gd name="T9" fmla="*/ 38 h 119"/>
                <a:gd name="T10" fmla="*/ 28 w 99"/>
                <a:gd name="T11" fmla="*/ 48 h 119"/>
                <a:gd name="T12" fmla="*/ 18 w 99"/>
                <a:gd name="T13" fmla="*/ 58 h 119"/>
                <a:gd name="T14" fmla="*/ 11 w 99"/>
                <a:gd name="T15" fmla="*/ 68 h 119"/>
                <a:gd name="T16" fmla="*/ 6 w 99"/>
                <a:gd name="T17" fmla="*/ 75 h 119"/>
                <a:gd name="T18" fmla="*/ 6 w 99"/>
                <a:gd name="T19" fmla="*/ 75 h 119"/>
                <a:gd name="T20" fmla="*/ 3 w 99"/>
                <a:gd name="T21" fmla="*/ 103 h 119"/>
                <a:gd name="T22" fmla="*/ 3 w 99"/>
                <a:gd name="T23" fmla="*/ 103 h 119"/>
                <a:gd name="T24" fmla="*/ 18 w 99"/>
                <a:gd name="T25" fmla="*/ 86 h 119"/>
                <a:gd name="T26" fmla="*/ 34 w 99"/>
                <a:gd name="T27" fmla="*/ 71 h 119"/>
                <a:gd name="T28" fmla="*/ 51 w 99"/>
                <a:gd name="T29" fmla="*/ 58 h 119"/>
                <a:gd name="T30" fmla="*/ 68 w 99"/>
                <a:gd name="T31" fmla="*/ 45 h 119"/>
                <a:gd name="T32" fmla="*/ 68 w 99"/>
                <a:gd name="T33" fmla="*/ 45 h 119"/>
                <a:gd name="T34" fmla="*/ 69 w 99"/>
                <a:gd name="T35" fmla="*/ 43 h 119"/>
                <a:gd name="T36" fmla="*/ 69 w 99"/>
                <a:gd name="T37" fmla="*/ 43 h 119"/>
                <a:gd name="T38" fmla="*/ 72 w 99"/>
                <a:gd name="T39" fmla="*/ 45 h 119"/>
                <a:gd name="T40" fmla="*/ 72 w 99"/>
                <a:gd name="T41" fmla="*/ 45 h 119"/>
                <a:gd name="T42" fmla="*/ 72 w 99"/>
                <a:gd name="T43" fmla="*/ 48 h 119"/>
                <a:gd name="T44" fmla="*/ 71 w 99"/>
                <a:gd name="T45" fmla="*/ 50 h 119"/>
                <a:gd name="T46" fmla="*/ 71 w 99"/>
                <a:gd name="T47" fmla="*/ 50 h 119"/>
                <a:gd name="T48" fmla="*/ 53 w 99"/>
                <a:gd name="T49" fmla="*/ 65 h 119"/>
                <a:gd name="T50" fmla="*/ 34 w 99"/>
                <a:gd name="T51" fmla="*/ 81 h 119"/>
                <a:gd name="T52" fmla="*/ 18 w 99"/>
                <a:gd name="T53" fmla="*/ 98 h 119"/>
                <a:gd name="T54" fmla="*/ 1 w 99"/>
                <a:gd name="T55" fmla="*/ 116 h 119"/>
                <a:gd name="T56" fmla="*/ 1 w 99"/>
                <a:gd name="T57" fmla="*/ 116 h 119"/>
                <a:gd name="T58" fmla="*/ 1 w 99"/>
                <a:gd name="T59" fmla="*/ 116 h 119"/>
                <a:gd name="T60" fmla="*/ 1 w 99"/>
                <a:gd name="T61" fmla="*/ 116 h 119"/>
                <a:gd name="T62" fmla="*/ 0 w 99"/>
                <a:gd name="T63" fmla="*/ 119 h 119"/>
                <a:gd name="T64" fmla="*/ 0 w 99"/>
                <a:gd name="T65" fmla="*/ 119 h 119"/>
                <a:gd name="T66" fmla="*/ 38 w 99"/>
                <a:gd name="T67" fmla="*/ 99 h 119"/>
                <a:gd name="T68" fmla="*/ 72 w 99"/>
                <a:gd name="T69" fmla="*/ 76 h 119"/>
                <a:gd name="T70" fmla="*/ 72 w 99"/>
                <a:gd name="T71" fmla="*/ 76 h 119"/>
                <a:gd name="T72" fmla="*/ 81 w 99"/>
                <a:gd name="T73" fmla="*/ 68 h 119"/>
                <a:gd name="T74" fmla="*/ 87 w 99"/>
                <a:gd name="T75" fmla="*/ 60 h 119"/>
                <a:gd name="T76" fmla="*/ 91 w 99"/>
                <a:gd name="T77" fmla="*/ 51 h 119"/>
                <a:gd name="T78" fmla="*/ 94 w 99"/>
                <a:gd name="T79" fmla="*/ 43 h 119"/>
                <a:gd name="T80" fmla="*/ 99 w 99"/>
                <a:gd name="T81" fmla="*/ 25 h 119"/>
                <a:gd name="T82" fmla="*/ 99 w 99"/>
                <a:gd name="T83" fmla="*/ 10 h 119"/>
                <a:gd name="T84" fmla="*/ 99 w 99"/>
                <a:gd name="T85" fmla="*/ 10 h 119"/>
                <a:gd name="T86" fmla="*/ 99 w 99"/>
                <a:gd name="T8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9" h="119">
                  <a:moveTo>
                    <a:pt x="99" y="0"/>
                  </a:moveTo>
                  <a:lnTo>
                    <a:pt x="99" y="0"/>
                  </a:lnTo>
                  <a:lnTo>
                    <a:pt x="84" y="10"/>
                  </a:lnTo>
                  <a:lnTo>
                    <a:pt x="41" y="38"/>
                  </a:lnTo>
                  <a:lnTo>
                    <a:pt x="41" y="38"/>
                  </a:lnTo>
                  <a:lnTo>
                    <a:pt x="28" y="48"/>
                  </a:lnTo>
                  <a:lnTo>
                    <a:pt x="18" y="58"/>
                  </a:lnTo>
                  <a:lnTo>
                    <a:pt x="11" y="68"/>
                  </a:lnTo>
                  <a:lnTo>
                    <a:pt x="6" y="75"/>
                  </a:lnTo>
                  <a:lnTo>
                    <a:pt x="6" y="75"/>
                  </a:lnTo>
                  <a:lnTo>
                    <a:pt x="3" y="103"/>
                  </a:lnTo>
                  <a:lnTo>
                    <a:pt x="3" y="103"/>
                  </a:lnTo>
                  <a:lnTo>
                    <a:pt x="18" y="86"/>
                  </a:lnTo>
                  <a:lnTo>
                    <a:pt x="34" y="71"/>
                  </a:lnTo>
                  <a:lnTo>
                    <a:pt x="51" y="58"/>
                  </a:lnTo>
                  <a:lnTo>
                    <a:pt x="68" y="45"/>
                  </a:lnTo>
                  <a:lnTo>
                    <a:pt x="68" y="45"/>
                  </a:lnTo>
                  <a:lnTo>
                    <a:pt x="69" y="43"/>
                  </a:lnTo>
                  <a:lnTo>
                    <a:pt x="69" y="43"/>
                  </a:lnTo>
                  <a:lnTo>
                    <a:pt x="72" y="45"/>
                  </a:lnTo>
                  <a:lnTo>
                    <a:pt x="72" y="45"/>
                  </a:lnTo>
                  <a:lnTo>
                    <a:pt x="72" y="48"/>
                  </a:lnTo>
                  <a:lnTo>
                    <a:pt x="71" y="50"/>
                  </a:lnTo>
                  <a:lnTo>
                    <a:pt x="71" y="50"/>
                  </a:lnTo>
                  <a:lnTo>
                    <a:pt x="53" y="65"/>
                  </a:lnTo>
                  <a:lnTo>
                    <a:pt x="34" y="81"/>
                  </a:lnTo>
                  <a:lnTo>
                    <a:pt x="18" y="98"/>
                  </a:lnTo>
                  <a:lnTo>
                    <a:pt x="1" y="116"/>
                  </a:lnTo>
                  <a:lnTo>
                    <a:pt x="1" y="116"/>
                  </a:lnTo>
                  <a:lnTo>
                    <a:pt x="1" y="116"/>
                  </a:lnTo>
                  <a:lnTo>
                    <a:pt x="1" y="116"/>
                  </a:lnTo>
                  <a:lnTo>
                    <a:pt x="0" y="119"/>
                  </a:lnTo>
                  <a:lnTo>
                    <a:pt x="0" y="119"/>
                  </a:lnTo>
                  <a:lnTo>
                    <a:pt x="38" y="99"/>
                  </a:lnTo>
                  <a:lnTo>
                    <a:pt x="72" y="76"/>
                  </a:lnTo>
                  <a:lnTo>
                    <a:pt x="72" y="76"/>
                  </a:lnTo>
                  <a:lnTo>
                    <a:pt x="81" y="68"/>
                  </a:lnTo>
                  <a:lnTo>
                    <a:pt x="87" y="60"/>
                  </a:lnTo>
                  <a:lnTo>
                    <a:pt x="91" y="51"/>
                  </a:lnTo>
                  <a:lnTo>
                    <a:pt x="94" y="43"/>
                  </a:lnTo>
                  <a:lnTo>
                    <a:pt x="99" y="25"/>
                  </a:lnTo>
                  <a:lnTo>
                    <a:pt x="99" y="10"/>
                  </a:lnTo>
                  <a:lnTo>
                    <a:pt x="99" y="10"/>
                  </a:lnTo>
                  <a:lnTo>
                    <a:pt x="99"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0" name="Freeform 200"/>
            <p:cNvSpPr>
              <a:spLocks/>
            </p:cNvSpPr>
            <p:nvPr/>
          </p:nvSpPr>
          <p:spPr bwMode="auto">
            <a:xfrm>
              <a:off x="2127" y="2077"/>
              <a:ext cx="99" cy="119"/>
            </a:xfrm>
            <a:custGeom>
              <a:avLst/>
              <a:gdLst>
                <a:gd name="T0" fmla="*/ 99 w 99"/>
                <a:gd name="T1" fmla="*/ 0 h 119"/>
                <a:gd name="T2" fmla="*/ 99 w 99"/>
                <a:gd name="T3" fmla="*/ 0 h 119"/>
                <a:gd name="T4" fmla="*/ 84 w 99"/>
                <a:gd name="T5" fmla="*/ 10 h 119"/>
                <a:gd name="T6" fmla="*/ 41 w 99"/>
                <a:gd name="T7" fmla="*/ 38 h 119"/>
                <a:gd name="T8" fmla="*/ 41 w 99"/>
                <a:gd name="T9" fmla="*/ 38 h 119"/>
                <a:gd name="T10" fmla="*/ 28 w 99"/>
                <a:gd name="T11" fmla="*/ 48 h 119"/>
                <a:gd name="T12" fmla="*/ 18 w 99"/>
                <a:gd name="T13" fmla="*/ 58 h 119"/>
                <a:gd name="T14" fmla="*/ 11 w 99"/>
                <a:gd name="T15" fmla="*/ 68 h 119"/>
                <a:gd name="T16" fmla="*/ 6 w 99"/>
                <a:gd name="T17" fmla="*/ 75 h 119"/>
                <a:gd name="T18" fmla="*/ 6 w 99"/>
                <a:gd name="T19" fmla="*/ 75 h 119"/>
                <a:gd name="T20" fmla="*/ 3 w 99"/>
                <a:gd name="T21" fmla="*/ 103 h 119"/>
                <a:gd name="T22" fmla="*/ 3 w 99"/>
                <a:gd name="T23" fmla="*/ 103 h 119"/>
                <a:gd name="T24" fmla="*/ 18 w 99"/>
                <a:gd name="T25" fmla="*/ 86 h 119"/>
                <a:gd name="T26" fmla="*/ 34 w 99"/>
                <a:gd name="T27" fmla="*/ 71 h 119"/>
                <a:gd name="T28" fmla="*/ 51 w 99"/>
                <a:gd name="T29" fmla="*/ 58 h 119"/>
                <a:gd name="T30" fmla="*/ 68 w 99"/>
                <a:gd name="T31" fmla="*/ 45 h 119"/>
                <a:gd name="T32" fmla="*/ 68 w 99"/>
                <a:gd name="T33" fmla="*/ 45 h 119"/>
                <a:gd name="T34" fmla="*/ 69 w 99"/>
                <a:gd name="T35" fmla="*/ 43 h 119"/>
                <a:gd name="T36" fmla="*/ 69 w 99"/>
                <a:gd name="T37" fmla="*/ 43 h 119"/>
                <a:gd name="T38" fmla="*/ 72 w 99"/>
                <a:gd name="T39" fmla="*/ 45 h 119"/>
                <a:gd name="T40" fmla="*/ 72 w 99"/>
                <a:gd name="T41" fmla="*/ 45 h 119"/>
                <a:gd name="T42" fmla="*/ 72 w 99"/>
                <a:gd name="T43" fmla="*/ 48 h 119"/>
                <a:gd name="T44" fmla="*/ 71 w 99"/>
                <a:gd name="T45" fmla="*/ 50 h 119"/>
                <a:gd name="T46" fmla="*/ 71 w 99"/>
                <a:gd name="T47" fmla="*/ 50 h 119"/>
                <a:gd name="T48" fmla="*/ 53 w 99"/>
                <a:gd name="T49" fmla="*/ 65 h 119"/>
                <a:gd name="T50" fmla="*/ 34 w 99"/>
                <a:gd name="T51" fmla="*/ 81 h 119"/>
                <a:gd name="T52" fmla="*/ 18 w 99"/>
                <a:gd name="T53" fmla="*/ 98 h 119"/>
                <a:gd name="T54" fmla="*/ 1 w 99"/>
                <a:gd name="T55" fmla="*/ 116 h 119"/>
                <a:gd name="T56" fmla="*/ 1 w 99"/>
                <a:gd name="T57" fmla="*/ 116 h 119"/>
                <a:gd name="T58" fmla="*/ 1 w 99"/>
                <a:gd name="T59" fmla="*/ 116 h 119"/>
                <a:gd name="T60" fmla="*/ 1 w 99"/>
                <a:gd name="T61" fmla="*/ 116 h 119"/>
                <a:gd name="T62" fmla="*/ 0 w 99"/>
                <a:gd name="T63" fmla="*/ 119 h 119"/>
                <a:gd name="T64" fmla="*/ 0 w 99"/>
                <a:gd name="T65" fmla="*/ 119 h 119"/>
                <a:gd name="T66" fmla="*/ 38 w 99"/>
                <a:gd name="T67" fmla="*/ 99 h 119"/>
                <a:gd name="T68" fmla="*/ 72 w 99"/>
                <a:gd name="T69" fmla="*/ 76 h 119"/>
                <a:gd name="T70" fmla="*/ 72 w 99"/>
                <a:gd name="T71" fmla="*/ 76 h 119"/>
                <a:gd name="T72" fmla="*/ 81 w 99"/>
                <a:gd name="T73" fmla="*/ 68 h 119"/>
                <a:gd name="T74" fmla="*/ 87 w 99"/>
                <a:gd name="T75" fmla="*/ 60 h 119"/>
                <a:gd name="T76" fmla="*/ 91 w 99"/>
                <a:gd name="T77" fmla="*/ 51 h 119"/>
                <a:gd name="T78" fmla="*/ 94 w 99"/>
                <a:gd name="T79" fmla="*/ 43 h 119"/>
                <a:gd name="T80" fmla="*/ 99 w 99"/>
                <a:gd name="T81" fmla="*/ 25 h 119"/>
                <a:gd name="T82" fmla="*/ 99 w 99"/>
                <a:gd name="T83" fmla="*/ 10 h 119"/>
                <a:gd name="T84" fmla="*/ 99 w 99"/>
                <a:gd name="T85" fmla="*/ 10 h 119"/>
                <a:gd name="T86" fmla="*/ 99 w 99"/>
                <a:gd name="T8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9" h="119">
                  <a:moveTo>
                    <a:pt x="99" y="0"/>
                  </a:moveTo>
                  <a:lnTo>
                    <a:pt x="99" y="0"/>
                  </a:lnTo>
                  <a:lnTo>
                    <a:pt x="84" y="10"/>
                  </a:lnTo>
                  <a:lnTo>
                    <a:pt x="41" y="38"/>
                  </a:lnTo>
                  <a:lnTo>
                    <a:pt x="41" y="38"/>
                  </a:lnTo>
                  <a:lnTo>
                    <a:pt x="28" y="48"/>
                  </a:lnTo>
                  <a:lnTo>
                    <a:pt x="18" y="58"/>
                  </a:lnTo>
                  <a:lnTo>
                    <a:pt x="11" y="68"/>
                  </a:lnTo>
                  <a:lnTo>
                    <a:pt x="6" y="75"/>
                  </a:lnTo>
                  <a:lnTo>
                    <a:pt x="6" y="75"/>
                  </a:lnTo>
                  <a:lnTo>
                    <a:pt x="3" y="103"/>
                  </a:lnTo>
                  <a:lnTo>
                    <a:pt x="3" y="103"/>
                  </a:lnTo>
                  <a:lnTo>
                    <a:pt x="18" y="86"/>
                  </a:lnTo>
                  <a:lnTo>
                    <a:pt x="34" y="71"/>
                  </a:lnTo>
                  <a:lnTo>
                    <a:pt x="51" y="58"/>
                  </a:lnTo>
                  <a:lnTo>
                    <a:pt x="68" y="45"/>
                  </a:lnTo>
                  <a:lnTo>
                    <a:pt x="68" y="45"/>
                  </a:lnTo>
                  <a:lnTo>
                    <a:pt x="69" y="43"/>
                  </a:lnTo>
                  <a:lnTo>
                    <a:pt x="69" y="43"/>
                  </a:lnTo>
                  <a:lnTo>
                    <a:pt x="72" y="45"/>
                  </a:lnTo>
                  <a:lnTo>
                    <a:pt x="72" y="45"/>
                  </a:lnTo>
                  <a:lnTo>
                    <a:pt x="72" y="48"/>
                  </a:lnTo>
                  <a:lnTo>
                    <a:pt x="71" y="50"/>
                  </a:lnTo>
                  <a:lnTo>
                    <a:pt x="71" y="50"/>
                  </a:lnTo>
                  <a:lnTo>
                    <a:pt x="53" y="65"/>
                  </a:lnTo>
                  <a:lnTo>
                    <a:pt x="34" y="81"/>
                  </a:lnTo>
                  <a:lnTo>
                    <a:pt x="18" y="98"/>
                  </a:lnTo>
                  <a:lnTo>
                    <a:pt x="1" y="116"/>
                  </a:lnTo>
                  <a:lnTo>
                    <a:pt x="1" y="116"/>
                  </a:lnTo>
                  <a:lnTo>
                    <a:pt x="1" y="116"/>
                  </a:lnTo>
                  <a:lnTo>
                    <a:pt x="1" y="116"/>
                  </a:lnTo>
                  <a:lnTo>
                    <a:pt x="0" y="119"/>
                  </a:lnTo>
                  <a:lnTo>
                    <a:pt x="0" y="119"/>
                  </a:lnTo>
                  <a:lnTo>
                    <a:pt x="38" y="99"/>
                  </a:lnTo>
                  <a:lnTo>
                    <a:pt x="72" y="76"/>
                  </a:lnTo>
                  <a:lnTo>
                    <a:pt x="72" y="76"/>
                  </a:lnTo>
                  <a:lnTo>
                    <a:pt x="81" y="68"/>
                  </a:lnTo>
                  <a:lnTo>
                    <a:pt x="87" y="60"/>
                  </a:lnTo>
                  <a:lnTo>
                    <a:pt x="91" y="51"/>
                  </a:lnTo>
                  <a:lnTo>
                    <a:pt x="94" y="43"/>
                  </a:lnTo>
                  <a:lnTo>
                    <a:pt x="99" y="25"/>
                  </a:lnTo>
                  <a:lnTo>
                    <a:pt x="99" y="10"/>
                  </a:lnTo>
                  <a:lnTo>
                    <a:pt x="99" y="10"/>
                  </a:lnTo>
                  <a:lnTo>
                    <a:pt x="9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1" name="Freeform 201"/>
            <p:cNvSpPr>
              <a:spLocks noEditPoints="1"/>
            </p:cNvSpPr>
            <p:nvPr/>
          </p:nvSpPr>
          <p:spPr bwMode="auto">
            <a:xfrm>
              <a:off x="2123" y="2152"/>
              <a:ext cx="10" cy="48"/>
            </a:xfrm>
            <a:custGeom>
              <a:avLst/>
              <a:gdLst>
                <a:gd name="T0" fmla="*/ 5 w 10"/>
                <a:gd name="T1" fmla="*/ 41 h 48"/>
                <a:gd name="T2" fmla="*/ 5 w 10"/>
                <a:gd name="T3" fmla="*/ 41 h 48"/>
                <a:gd name="T4" fmla="*/ 2 w 10"/>
                <a:gd name="T5" fmla="*/ 43 h 48"/>
                <a:gd name="T6" fmla="*/ 2 w 10"/>
                <a:gd name="T7" fmla="*/ 43 h 48"/>
                <a:gd name="T8" fmla="*/ 2 w 10"/>
                <a:gd name="T9" fmla="*/ 43 h 48"/>
                <a:gd name="T10" fmla="*/ 0 w 10"/>
                <a:gd name="T11" fmla="*/ 48 h 48"/>
                <a:gd name="T12" fmla="*/ 0 w 10"/>
                <a:gd name="T13" fmla="*/ 48 h 48"/>
                <a:gd name="T14" fmla="*/ 4 w 10"/>
                <a:gd name="T15" fmla="*/ 44 h 48"/>
                <a:gd name="T16" fmla="*/ 4 w 10"/>
                <a:gd name="T17" fmla="*/ 44 h 48"/>
                <a:gd name="T18" fmla="*/ 5 w 10"/>
                <a:gd name="T19" fmla="*/ 41 h 48"/>
                <a:gd name="T20" fmla="*/ 10 w 10"/>
                <a:gd name="T21" fmla="*/ 0 h 48"/>
                <a:gd name="T22" fmla="*/ 10 w 10"/>
                <a:gd name="T23" fmla="*/ 0 h 48"/>
                <a:gd name="T24" fmla="*/ 7 w 10"/>
                <a:gd name="T25" fmla="*/ 10 h 48"/>
                <a:gd name="T26" fmla="*/ 2 w 10"/>
                <a:gd name="T27" fmla="*/ 34 h 48"/>
                <a:gd name="T28" fmla="*/ 2 w 10"/>
                <a:gd name="T29" fmla="*/ 34 h 48"/>
                <a:gd name="T30" fmla="*/ 7 w 10"/>
                <a:gd name="T31" fmla="*/ 28 h 48"/>
                <a:gd name="T32" fmla="*/ 7 w 10"/>
                <a:gd name="T33" fmla="*/ 28 h 48"/>
                <a:gd name="T34" fmla="*/ 10 w 10"/>
                <a:gd name="T35" fmla="*/ 0 h 48"/>
                <a:gd name="T36" fmla="*/ 10 w 10"/>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48">
                  <a:moveTo>
                    <a:pt x="5" y="41"/>
                  </a:moveTo>
                  <a:lnTo>
                    <a:pt x="5" y="41"/>
                  </a:lnTo>
                  <a:lnTo>
                    <a:pt x="2" y="43"/>
                  </a:lnTo>
                  <a:lnTo>
                    <a:pt x="2" y="43"/>
                  </a:lnTo>
                  <a:lnTo>
                    <a:pt x="2" y="43"/>
                  </a:lnTo>
                  <a:lnTo>
                    <a:pt x="0" y="48"/>
                  </a:lnTo>
                  <a:lnTo>
                    <a:pt x="0" y="48"/>
                  </a:lnTo>
                  <a:lnTo>
                    <a:pt x="4" y="44"/>
                  </a:lnTo>
                  <a:lnTo>
                    <a:pt x="4" y="44"/>
                  </a:lnTo>
                  <a:lnTo>
                    <a:pt x="5" y="41"/>
                  </a:lnTo>
                  <a:close/>
                  <a:moveTo>
                    <a:pt x="10" y="0"/>
                  </a:moveTo>
                  <a:lnTo>
                    <a:pt x="10" y="0"/>
                  </a:lnTo>
                  <a:lnTo>
                    <a:pt x="7" y="10"/>
                  </a:lnTo>
                  <a:lnTo>
                    <a:pt x="2" y="34"/>
                  </a:lnTo>
                  <a:lnTo>
                    <a:pt x="2" y="34"/>
                  </a:lnTo>
                  <a:lnTo>
                    <a:pt x="7" y="28"/>
                  </a:lnTo>
                  <a:lnTo>
                    <a:pt x="7" y="28"/>
                  </a:lnTo>
                  <a:lnTo>
                    <a:pt x="10" y="0"/>
                  </a:lnTo>
                  <a:lnTo>
                    <a:pt x="10"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2" name="Freeform 202"/>
            <p:cNvSpPr>
              <a:spLocks/>
            </p:cNvSpPr>
            <p:nvPr/>
          </p:nvSpPr>
          <p:spPr bwMode="auto">
            <a:xfrm>
              <a:off x="2123" y="2193"/>
              <a:ext cx="5" cy="7"/>
            </a:xfrm>
            <a:custGeom>
              <a:avLst/>
              <a:gdLst>
                <a:gd name="T0" fmla="*/ 5 w 5"/>
                <a:gd name="T1" fmla="*/ 0 h 7"/>
                <a:gd name="T2" fmla="*/ 5 w 5"/>
                <a:gd name="T3" fmla="*/ 0 h 7"/>
                <a:gd name="T4" fmla="*/ 2 w 5"/>
                <a:gd name="T5" fmla="*/ 2 h 7"/>
                <a:gd name="T6" fmla="*/ 2 w 5"/>
                <a:gd name="T7" fmla="*/ 2 h 7"/>
                <a:gd name="T8" fmla="*/ 2 w 5"/>
                <a:gd name="T9" fmla="*/ 2 h 7"/>
                <a:gd name="T10" fmla="*/ 0 w 5"/>
                <a:gd name="T11" fmla="*/ 7 h 7"/>
                <a:gd name="T12" fmla="*/ 0 w 5"/>
                <a:gd name="T13" fmla="*/ 7 h 7"/>
                <a:gd name="T14" fmla="*/ 4 w 5"/>
                <a:gd name="T15" fmla="*/ 3 h 7"/>
                <a:gd name="T16" fmla="*/ 4 w 5"/>
                <a:gd name="T17" fmla="*/ 3 h 7"/>
                <a:gd name="T18" fmla="*/ 5 w 5"/>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5" y="0"/>
                  </a:moveTo>
                  <a:lnTo>
                    <a:pt x="5" y="0"/>
                  </a:lnTo>
                  <a:lnTo>
                    <a:pt x="2" y="2"/>
                  </a:lnTo>
                  <a:lnTo>
                    <a:pt x="2" y="2"/>
                  </a:lnTo>
                  <a:lnTo>
                    <a:pt x="2" y="2"/>
                  </a:lnTo>
                  <a:lnTo>
                    <a:pt x="0" y="7"/>
                  </a:lnTo>
                  <a:lnTo>
                    <a:pt x="0" y="7"/>
                  </a:lnTo>
                  <a:lnTo>
                    <a:pt x="4" y="3"/>
                  </a:lnTo>
                  <a:lnTo>
                    <a:pt x="4" y="3"/>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3" name="Freeform 203"/>
            <p:cNvSpPr>
              <a:spLocks/>
            </p:cNvSpPr>
            <p:nvPr/>
          </p:nvSpPr>
          <p:spPr bwMode="auto">
            <a:xfrm>
              <a:off x="2125" y="2152"/>
              <a:ext cx="8" cy="34"/>
            </a:xfrm>
            <a:custGeom>
              <a:avLst/>
              <a:gdLst>
                <a:gd name="T0" fmla="*/ 8 w 8"/>
                <a:gd name="T1" fmla="*/ 0 h 34"/>
                <a:gd name="T2" fmla="*/ 8 w 8"/>
                <a:gd name="T3" fmla="*/ 0 h 34"/>
                <a:gd name="T4" fmla="*/ 5 w 8"/>
                <a:gd name="T5" fmla="*/ 10 h 34"/>
                <a:gd name="T6" fmla="*/ 0 w 8"/>
                <a:gd name="T7" fmla="*/ 34 h 34"/>
                <a:gd name="T8" fmla="*/ 0 w 8"/>
                <a:gd name="T9" fmla="*/ 34 h 34"/>
                <a:gd name="T10" fmla="*/ 5 w 8"/>
                <a:gd name="T11" fmla="*/ 28 h 34"/>
                <a:gd name="T12" fmla="*/ 5 w 8"/>
                <a:gd name="T13" fmla="*/ 28 h 34"/>
                <a:gd name="T14" fmla="*/ 8 w 8"/>
                <a:gd name="T15" fmla="*/ 0 h 34"/>
                <a:gd name="T16" fmla="*/ 8 w 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4">
                  <a:moveTo>
                    <a:pt x="8" y="0"/>
                  </a:moveTo>
                  <a:lnTo>
                    <a:pt x="8" y="0"/>
                  </a:lnTo>
                  <a:lnTo>
                    <a:pt x="5" y="10"/>
                  </a:lnTo>
                  <a:lnTo>
                    <a:pt x="0" y="34"/>
                  </a:lnTo>
                  <a:lnTo>
                    <a:pt x="0" y="34"/>
                  </a:lnTo>
                  <a:lnTo>
                    <a:pt x="5" y="28"/>
                  </a:lnTo>
                  <a:lnTo>
                    <a:pt x="5" y="28"/>
                  </a:lnTo>
                  <a:lnTo>
                    <a:pt x="8"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4" name="Freeform 204"/>
            <p:cNvSpPr>
              <a:spLocks/>
            </p:cNvSpPr>
            <p:nvPr/>
          </p:nvSpPr>
          <p:spPr bwMode="auto">
            <a:xfrm>
              <a:off x="2125" y="2120"/>
              <a:ext cx="74" cy="75"/>
            </a:xfrm>
            <a:custGeom>
              <a:avLst/>
              <a:gdLst>
                <a:gd name="T0" fmla="*/ 71 w 74"/>
                <a:gd name="T1" fmla="*/ 0 h 75"/>
                <a:gd name="T2" fmla="*/ 71 w 74"/>
                <a:gd name="T3" fmla="*/ 0 h 75"/>
                <a:gd name="T4" fmla="*/ 70 w 74"/>
                <a:gd name="T5" fmla="*/ 2 h 75"/>
                <a:gd name="T6" fmla="*/ 70 w 74"/>
                <a:gd name="T7" fmla="*/ 2 h 75"/>
                <a:gd name="T8" fmla="*/ 53 w 74"/>
                <a:gd name="T9" fmla="*/ 15 h 75"/>
                <a:gd name="T10" fmla="*/ 36 w 74"/>
                <a:gd name="T11" fmla="*/ 28 h 75"/>
                <a:gd name="T12" fmla="*/ 20 w 74"/>
                <a:gd name="T13" fmla="*/ 43 h 75"/>
                <a:gd name="T14" fmla="*/ 5 w 74"/>
                <a:gd name="T15" fmla="*/ 60 h 75"/>
                <a:gd name="T16" fmla="*/ 5 w 74"/>
                <a:gd name="T17" fmla="*/ 60 h 75"/>
                <a:gd name="T18" fmla="*/ 0 w 74"/>
                <a:gd name="T19" fmla="*/ 66 h 75"/>
                <a:gd name="T20" fmla="*/ 0 w 74"/>
                <a:gd name="T21" fmla="*/ 75 h 75"/>
                <a:gd name="T22" fmla="*/ 0 w 74"/>
                <a:gd name="T23" fmla="*/ 75 h 75"/>
                <a:gd name="T24" fmla="*/ 0 w 74"/>
                <a:gd name="T25" fmla="*/ 75 h 75"/>
                <a:gd name="T26" fmla="*/ 0 w 74"/>
                <a:gd name="T27" fmla="*/ 75 h 75"/>
                <a:gd name="T28" fmla="*/ 3 w 74"/>
                <a:gd name="T29" fmla="*/ 73 h 75"/>
                <a:gd name="T30" fmla="*/ 3 w 74"/>
                <a:gd name="T31" fmla="*/ 73 h 75"/>
                <a:gd name="T32" fmla="*/ 3 w 74"/>
                <a:gd name="T33" fmla="*/ 73 h 75"/>
                <a:gd name="T34" fmla="*/ 3 w 74"/>
                <a:gd name="T35" fmla="*/ 73 h 75"/>
                <a:gd name="T36" fmla="*/ 20 w 74"/>
                <a:gd name="T37" fmla="*/ 55 h 75"/>
                <a:gd name="T38" fmla="*/ 36 w 74"/>
                <a:gd name="T39" fmla="*/ 38 h 75"/>
                <a:gd name="T40" fmla="*/ 55 w 74"/>
                <a:gd name="T41" fmla="*/ 22 h 75"/>
                <a:gd name="T42" fmla="*/ 73 w 74"/>
                <a:gd name="T43" fmla="*/ 7 h 75"/>
                <a:gd name="T44" fmla="*/ 73 w 74"/>
                <a:gd name="T45" fmla="*/ 7 h 75"/>
                <a:gd name="T46" fmla="*/ 74 w 74"/>
                <a:gd name="T47" fmla="*/ 5 h 75"/>
                <a:gd name="T48" fmla="*/ 74 w 74"/>
                <a:gd name="T49" fmla="*/ 2 h 75"/>
                <a:gd name="T50" fmla="*/ 74 w 74"/>
                <a:gd name="T51" fmla="*/ 2 h 75"/>
                <a:gd name="T52" fmla="*/ 71 w 74"/>
                <a:gd name="T5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 h="75">
                  <a:moveTo>
                    <a:pt x="71" y="0"/>
                  </a:moveTo>
                  <a:lnTo>
                    <a:pt x="71" y="0"/>
                  </a:lnTo>
                  <a:lnTo>
                    <a:pt x="70" y="2"/>
                  </a:lnTo>
                  <a:lnTo>
                    <a:pt x="70" y="2"/>
                  </a:lnTo>
                  <a:lnTo>
                    <a:pt x="53" y="15"/>
                  </a:lnTo>
                  <a:lnTo>
                    <a:pt x="36" y="28"/>
                  </a:lnTo>
                  <a:lnTo>
                    <a:pt x="20" y="43"/>
                  </a:lnTo>
                  <a:lnTo>
                    <a:pt x="5" y="60"/>
                  </a:lnTo>
                  <a:lnTo>
                    <a:pt x="5" y="60"/>
                  </a:lnTo>
                  <a:lnTo>
                    <a:pt x="0" y="66"/>
                  </a:lnTo>
                  <a:lnTo>
                    <a:pt x="0" y="75"/>
                  </a:lnTo>
                  <a:lnTo>
                    <a:pt x="0" y="75"/>
                  </a:lnTo>
                  <a:lnTo>
                    <a:pt x="0" y="75"/>
                  </a:lnTo>
                  <a:lnTo>
                    <a:pt x="0" y="75"/>
                  </a:lnTo>
                  <a:lnTo>
                    <a:pt x="3" y="73"/>
                  </a:lnTo>
                  <a:lnTo>
                    <a:pt x="3" y="73"/>
                  </a:lnTo>
                  <a:lnTo>
                    <a:pt x="3" y="73"/>
                  </a:lnTo>
                  <a:lnTo>
                    <a:pt x="3" y="73"/>
                  </a:lnTo>
                  <a:lnTo>
                    <a:pt x="20" y="55"/>
                  </a:lnTo>
                  <a:lnTo>
                    <a:pt x="36" y="38"/>
                  </a:lnTo>
                  <a:lnTo>
                    <a:pt x="55" y="22"/>
                  </a:lnTo>
                  <a:lnTo>
                    <a:pt x="73" y="7"/>
                  </a:lnTo>
                  <a:lnTo>
                    <a:pt x="73" y="7"/>
                  </a:lnTo>
                  <a:lnTo>
                    <a:pt x="74" y="5"/>
                  </a:lnTo>
                  <a:lnTo>
                    <a:pt x="74" y="2"/>
                  </a:lnTo>
                  <a:lnTo>
                    <a:pt x="74" y="2"/>
                  </a:lnTo>
                  <a:lnTo>
                    <a:pt x="71"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31" name="Group 406"/>
          <p:cNvGrpSpPr>
            <a:grpSpLocks/>
          </p:cNvGrpSpPr>
          <p:nvPr/>
        </p:nvGrpSpPr>
        <p:grpSpPr bwMode="auto">
          <a:xfrm>
            <a:off x="1216658" y="2628233"/>
            <a:ext cx="3179763" cy="3965575"/>
            <a:chOff x="1908" y="522"/>
            <a:chExt cx="2003" cy="2498"/>
          </a:xfrm>
        </p:grpSpPr>
        <p:sp>
          <p:nvSpPr>
            <p:cNvPr id="145" name="Freeform 206"/>
            <p:cNvSpPr>
              <a:spLocks/>
            </p:cNvSpPr>
            <p:nvPr/>
          </p:nvSpPr>
          <p:spPr bwMode="auto">
            <a:xfrm>
              <a:off x="2125" y="2120"/>
              <a:ext cx="74" cy="75"/>
            </a:xfrm>
            <a:custGeom>
              <a:avLst/>
              <a:gdLst>
                <a:gd name="T0" fmla="*/ 71 w 74"/>
                <a:gd name="T1" fmla="*/ 0 h 75"/>
                <a:gd name="T2" fmla="*/ 71 w 74"/>
                <a:gd name="T3" fmla="*/ 0 h 75"/>
                <a:gd name="T4" fmla="*/ 70 w 74"/>
                <a:gd name="T5" fmla="*/ 2 h 75"/>
                <a:gd name="T6" fmla="*/ 70 w 74"/>
                <a:gd name="T7" fmla="*/ 2 h 75"/>
                <a:gd name="T8" fmla="*/ 53 w 74"/>
                <a:gd name="T9" fmla="*/ 15 h 75"/>
                <a:gd name="T10" fmla="*/ 36 w 74"/>
                <a:gd name="T11" fmla="*/ 28 h 75"/>
                <a:gd name="T12" fmla="*/ 20 w 74"/>
                <a:gd name="T13" fmla="*/ 43 h 75"/>
                <a:gd name="T14" fmla="*/ 5 w 74"/>
                <a:gd name="T15" fmla="*/ 60 h 75"/>
                <a:gd name="T16" fmla="*/ 5 w 74"/>
                <a:gd name="T17" fmla="*/ 60 h 75"/>
                <a:gd name="T18" fmla="*/ 0 w 74"/>
                <a:gd name="T19" fmla="*/ 66 h 75"/>
                <a:gd name="T20" fmla="*/ 0 w 74"/>
                <a:gd name="T21" fmla="*/ 75 h 75"/>
                <a:gd name="T22" fmla="*/ 0 w 74"/>
                <a:gd name="T23" fmla="*/ 75 h 75"/>
                <a:gd name="T24" fmla="*/ 0 w 74"/>
                <a:gd name="T25" fmla="*/ 75 h 75"/>
                <a:gd name="T26" fmla="*/ 0 w 74"/>
                <a:gd name="T27" fmla="*/ 75 h 75"/>
                <a:gd name="T28" fmla="*/ 3 w 74"/>
                <a:gd name="T29" fmla="*/ 73 h 75"/>
                <a:gd name="T30" fmla="*/ 3 w 74"/>
                <a:gd name="T31" fmla="*/ 73 h 75"/>
                <a:gd name="T32" fmla="*/ 3 w 74"/>
                <a:gd name="T33" fmla="*/ 73 h 75"/>
                <a:gd name="T34" fmla="*/ 3 w 74"/>
                <a:gd name="T35" fmla="*/ 73 h 75"/>
                <a:gd name="T36" fmla="*/ 20 w 74"/>
                <a:gd name="T37" fmla="*/ 55 h 75"/>
                <a:gd name="T38" fmla="*/ 36 w 74"/>
                <a:gd name="T39" fmla="*/ 38 h 75"/>
                <a:gd name="T40" fmla="*/ 55 w 74"/>
                <a:gd name="T41" fmla="*/ 22 h 75"/>
                <a:gd name="T42" fmla="*/ 73 w 74"/>
                <a:gd name="T43" fmla="*/ 7 h 75"/>
                <a:gd name="T44" fmla="*/ 73 w 74"/>
                <a:gd name="T45" fmla="*/ 7 h 75"/>
                <a:gd name="T46" fmla="*/ 74 w 74"/>
                <a:gd name="T47" fmla="*/ 5 h 75"/>
                <a:gd name="T48" fmla="*/ 74 w 74"/>
                <a:gd name="T49" fmla="*/ 2 h 75"/>
                <a:gd name="T50" fmla="*/ 74 w 74"/>
                <a:gd name="T51" fmla="*/ 2 h 75"/>
                <a:gd name="T52" fmla="*/ 71 w 74"/>
                <a:gd name="T5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 h="75">
                  <a:moveTo>
                    <a:pt x="71" y="0"/>
                  </a:moveTo>
                  <a:lnTo>
                    <a:pt x="71" y="0"/>
                  </a:lnTo>
                  <a:lnTo>
                    <a:pt x="70" y="2"/>
                  </a:lnTo>
                  <a:lnTo>
                    <a:pt x="70" y="2"/>
                  </a:lnTo>
                  <a:lnTo>
                    <a:pt x="53" y="15"/>
                  </a:lnTo>
                  <a:lnTo>
                    <a:pt x="36" y="28"/>
                  </a:lnTo>
                  <a:lnTo>
                    <a:pt x="20" y="43"/>
                  </a:lnTo>
                  <a:lnTo>
                    <a:pt x="5" y="60"/>
                  </a:lnTo>
                  <a:lnTo>
                    <a:pt x="5" y="60"/>
                  </a:lnTo>
                  <a:lnTo>
                    <a:pt x="0" y="66"/>
                  </a:lnTo>
                  <a:lnTo>
                    <a:pt x="0" y="75"/>
                  </a:lnTo>
                  <a:lnTo>
                    <a:pt x="0" y="75"/>
                  </a:lnTo>
                  <a:lnTo>
                    <a:pt x="0" y="75"/>
                  </a:lnTo>
                  <a:lnTo>
                    <a:pt x="0" y="75"/>
                  </a:lnTo>
                  <a:lnTo>
                    <a:pt x="3" y="73"/>
                  </a:lnTo>
                  <a:lnTo>
                    <a:pt x="3" y="73"/>
                  </a:lnTo>
                  <a:lnTo>
                    <a:pt x="3" y="73"/>
                  </a:lnTo>
                  <a:lnTo>
                    <a:pt x="3" y="73"/>
                  </a:lnTo>
                  <a:lnTo>
                    <a:pt x="20" y="55"/>
                  </a:lnTo>
                  <a:lnTo>
                    <a:pt x="36" y="38"/>
                  </a:lnTo>
                  <a:lnTo>
                    <a:pt x="55" y="22"/>
                  </a:lnTo>
                  <a:lnTo>
                    <a:pt x="73" y="7"/>
                  </a:lnTo>
                  <a:lnTo>
                    <a:pt x="73" y="7"/>
                  </a:lnTo>
                  <a:lnTo>
                    <a:pt x="74" y="5"/>
                  </a:lnTo>
                  <a:lnTo>
                    <a:pt x="74" y="2"/>
                  </a:lnTo>
                  <a:lnTo>
                    <a:pt x="74" y="2"/>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6" name="Freeform 207"/>
            <p:cNvSpPr>
              <a:spLocks/>
            </p:cNvSpPr>
            <p:nvPr/>
          </p:nvSpPr>
          <p:spPr bwMode="auto">
            <a:xfrm>
              <a:off x="2059" y="2084"/>
              <a:ext cx="64" cy="152"/>
            </a:xfrm>
            <a:custGeom>
              <a:avLst/>
              <a:gdLst>
                <a:gd name="T0" fmla="*/ 18 w 64"/>
                <a:gd name="T1" fmla="*/ 0 h 152"/>
                <a:gd name="T2" fmla="*/ 18 w 64"/>
                <a:gd name="T3" fmla="*/ 0 h 152"/>
                <a:gd name="T4" fmla="*/ 15 w 64"/>
                <a:gd name="T5" fmla="*/ 3 h 152"/>
                <a:gd name="T6" fmla="*/ 10 w 64"/>
                <a:gd name="T7" fmla="*/ 16 h 152"/>
                <a:gd name="T8" fmla="*/ 3 w 64"/>
                <a:gd name="T9" fmla="*/ 33 h 152"/>
                <a:gd name="T10" fmla="*/ 2 w 64"/>
                <a:gd name="T11" fmla="*/ 43 h 152"/>
                <a:gd name="T12" fmla="*/ 0 w 64"/>
                <a:gd name="T13" fmla="*/ 54 h 152"/>
                <a:gd name="T14" fmla="*/ 0 w 64"/>
                <a:gd name="T15" fmla="*/ 54 h 152"/>
                <a:gd name="T16" fmla="*/ 2 w 64"/>
                <a:gd name="T17" fmla="*/ 66 h 152"/>
                <a:gd name="T18" fmla="*/ 7 w 64"/>
                <a:gd name="T19" fmla="*/ 79 h 152"/>
                <a:gd name="T20" fmla="*/ 7 w 64"/>
                <a:gd name="T21" fmla="*/ 79 h 152"/>
                <a:gd name="T22" fmla="*/ 26 w 64"/>
                <a:gd name="T23" fmla="*/ 116 h 152"/>
                <a:gd name="T24" fmla="*/ 50 w 64"/>
                <a:gd name="T25" fmla="*/ 152 h 152"/>
                <a:gd name="T26" fmla="*/ 50 w 64"/>
                <a:gd name="T27" fmla="*/ 152 h 152"/>
                <a:gd name="T28" fmla="*/ 55 w 64"/>
                <a:gd name="T29" fmla="*/ 137 h 152"/>
                <a:gd name="T30" fmla="*/ 55 w 64"/>
                <a:gd name="T31" fmla="*/ 137 h 152"/>
                <a:gd name="T32" fmla="*/ 53 w 64"/>
                <a:gd name="T33" fmla="*/ 137 h 152"/>
                <a:gd name="T34" fmla="*/ 53 w 64"/>
                <a:gd name="T35" fmla="*/ 137 h 152"/>
                <a:gd name="T36" fmla="*/ 45 w 64"/>
                <a:gd name="T37" fmla="*/ 107 h 152"/>
                <a:gd name="T38" fmla="*/ 35 w 64"/>
                <a:gd name="T39" fmla="*/ 78 h 152"/>
                <a:gd name="T40" fmla="*/ 35 w 64"/>
                <a:gd name="T41" fmla="*/ 78 h 152"/>
                <a:gd name="T42" fmla="*/ 21 w 64"/>
                <a:gd name="T43" fmla="*/ 49 h 152"/>
                <a:gd name="T44" fmla="*/ 21 w 64"/>
                <a:gd name="T45" fmla="*/ 49 h 152"/>
                <a:gd name="T46" fmla="*/ 21 w 64"/>
                <a:gd name="T47" fmla="*/ 48 h 152"/>
                <a:gd name="T48" fmla="*/ 21 w 64"/>
                <a:gd name="T49" fmla="*/ 48 h 152"/>
                <a:gd name="T50" fmla="*/ 21 w 64"/>
                <a:gd name="T51" fmla="*/ 48 h 152"/>
                <a:gd name="T52" fmla="*/ 20 w 64"/>
                <a:gd name="T53" fmla="*/ 46 h 152"/>
                <a:gd name="T54" fmla="*/ 21 w 64"/>
                <a:gd name="T55" fmla="*/ 43 h 152"/>
                <a:gd name="T56" fmla="*/ 21 w 64"/>
                <a:gd name="T57" fmla="*/ 43 h 152"/>
                <a:gd name="T58" fmla="*/ 23 w 64"/>
                <a:gd name="T59" fmla="*/ 43 h 152"/>
                <a:gd name="T60" fmla="*/ 23 w 64"/>
                <a:gd name="T61" fmla="*/ 43 h 152"/>
                <a:gd name="T62" fmla="*/ 25 w 64"/>
                <a:gd name="T63" fmla="*/ 44 h 152"/>
                <a:gd name="T64" fmla="*/ 26 w 64"/>
                <a:gd name="T65" fmla="*/ 44 h 152"/>
                <a:gd name="T66" fmla="*/ 26 w 64"/>
                <a:gd name="T67" fmla="*/ 44 h 152"/>
                <a:gd name="T68" fmla="*/ 40 w 64"/>
                <a:gd name="T69" fmla="*/ 74 h 152"/>
                <a:gd name="T70" fmla="*/ 40 w 64"/>
                <a:gd name="T71" fmla="*/ 74 h 152"/>
                <a:gd name="T72" fmla="*/ 40 w 64"/>
                <a:gd name="T73" fmla="*/ 74 h 152"/>
                <a:gd name="T74" fmla="*/ 50 w 64"/>
                <a:gd name="T75" fmla="*/ 101 h 152"/>
                <a:gd name="T76" fmla="*/ 58 w 64"/>
                <a:gd name="T77" fmla="*/ 127 h 152"/>
                <a:gd name="T78" fmla="*/ 58 w 64"/>
                <a:gd name="T79" fmla="*/ 127 h 152"/>
                <a:gd name="T80" fmla="*/ 59 w 64"/>
                <a:gd name="T81" fmla="*/ 124 h 152"/>
                <a:gd name="T82" fmla="*/ 59 w 64"/>
                <a:gd name="T83" fmla="*/ 124 h 152"/>
                <a:gd name="T84" fmla="*/ 64 w 64"/>
                <a:gd name="T85" fmla="*/ 101 h 152"/>
                <a:gd name="T86" fmla="*/ 64 w 64"/>
                <a:gd name="T87" fmla="*/ 101 h 152"/>
                <a:gd name="T88" fmla="*/ 61 w 64"/>
                <a:gd name="T89" fmla="*/ 83 h 152"/>
                <a:gd name="T90" fmla="*/ 56 w 64"/>
                <a:gd name="T91" fmla="*/ 73 h 152"/>
                <a:gd name="T92" fmla="*/ 51 w 64"/>
                <a:gd name="T93" fmla="*/ 59 h 152"/>
                <a:gd name="T94" fmla="*/ 51 w 64"/>
                <a:gd name="T95" fmla="*/ 59 h 152"/>
                <a:gd name="T96" fmla="*/ 28 w 64"/>
                <a:gd name="T97" fmla="*/ 15 h 152"/>
                <a:gd name="T98" fmla="*/ 18 w 64"/>
                <a:gd name="T9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152">
                  <a:moveTo>
                    <a:pt x="18" y="0"/>
                  </a:moveTo>
                  <a:lnTo>
                    <a:pt x="18" y="0"/>
                  </a:lnTo>
                  <a:lnTo>
                    <a:pt x="15" y="3"/>
                  </a:lnTo>
                  <a:lnTo>
                    <a:pt x="10" y="16"/>
                  </a:lnTo>
                  <a:lnTo>
                    <a:pt x="3" y="33"/>
                  </a:lnTo>
                  <a:lnTo>
                    <a:pt x="2" y="43"/>
                  </a:lnTo>
                  <a:lnTo>
                    <a:pt x="0" y="54"/>
                  </a:lnTo>
                  <a:lnTo>
                    <a:pt x="0" y="54"/>
                  </a:lnTo>
                  <a:lnTo>
                    <a:pt x="2" y="66"/>
                  </a:lnTo>
                  <a:lnTo>
                    <a:pt x="7" y="79"/>
                  </a:lnTo>
                  <a:lnTo>
                    <a:pt x="7" y="79"/>
                  </a:lnTo>
                  <a:lnTo>
                    <a:pt x="26" y="116"/>
                  </a:lnTo>
                  <a:lnTo>
                    <a:pt x="50" y="152"/>
                  </a:lnTo>
                  <a:lnTo>
                    <a:pt x="50" y="152"/>
                  </a:lnTo>
                  <a:lnTo>
                    <a:pt x="55" y="137"/>
                  </a:lnTo>
                  <a:lnTo>
                    <a:pt x="55" y="137"/>
                  </a:lnTo>
                  <a:lnTo>
                    <a:pt x="53" y="137"/>
                  </a:lnTo>
                  <a:lnTo>
                    <a:pt x="53" y="137"/>
                  </a:lnTo>
                  <a:lnTo>
                    <a:pt x="45" y="107"/>
                  </a:lnTo>
                  <a:lnTo>
                    <a:pt x="35" y="78"/>
                  </a:lnTo>
                  <a:lnTo>
                    <a:pt x="35" y="78"/>
                  </a:lnTo>
                  <a:lnTo>
                    <a:pt x="21" y="49"/>
                  </a:lnTo>
                  <a:lnTo>
                    <a:pt x="21" y="49"/>
                  </a:lnTo>
                  <a:lnTo>
                    <a:pt x="21" y="48"/>
                  </a:lnTo>
                  <a:lnTo>
                    <a:pt x="21" y="48"/>
                  </a:lnTo>
                  <a:lnTo>
                    <a:pt x="21" y="48"/>
                  </a:lnTo>
                  <a:lnTo>
                    <a:pt x="20" y="46"/>
                  </a:lnTo>
                  <a:lnTo>
                    <a:pt x="21" y="43"/>
                  </a:lnTo>
                  <a:lnTo>
                    <a:pt x="21" y="43"/>
                  </a:lnTo>
                  <a:lnTo>
                    <a:pt x="23" y="43"/>
                  </a:lnTo>
                  <a:lnTo>
                    <a:pt x="23" y="43"/>
                  </a:lnTo>
                  <a:lnTo>
                    <a:pt x="25" y="44"/>
                  </a:lnTo>
                  <a:lnTo>
                    <a:pt x="26" y="44"/>
                  </a:lnTo>
                  <a:lnTo>
                    <a:pt x="26" y="44"/>
                  </a:lnTo>
                  <a:lnTo>
                    <a:pt x="40" y="74"/>
                  </a:lnTo>
                  <a:lnTo>
                    <a:pt x="40" y="74"/>
                  </a:lnTo>
                  <a:lnTo>
                    <a:pt x="40" y="74"/>
                  </a:lnTo>
                  <a:lnTo>
                    <a:pt x="50" y="101"/>
                  </a:lnTo>
                  <a:lnTo>
                    <a:pt x="58" y="127"/>
                  </a:lnTo>
                  <a:lnTo>
                    <a:pt x="58" y="127"/>
                  </a:lnTo>
                  <a:lnTo>
                    <a:pt x="59" y="124"/>
                  </a:lnTo>
                  <a:lnTo>
                    <a:pt x="59" y="124"/>
                  </a:lnTo>
                  <a:lnTo>
                    <a:pt x="64" y="101"/>
                  </a:lnTo>
                  <a:lnTo>
                    <a:pt x="64" y="101"/>
                  </a:lnTo>
                  <a:lnTo>
                    <a:pt x="61" y="83"/>
                  </a:lnTo>
                  <a:lnTo>
                    <a:pt x="56" y="73"/>
                  </a:lnTo>
                  <a:lnTo>
                    <a:pt x="51" y="59"/>
                  </a:lnTo>
                  <a:lnTo>
                    <a:pt x="51" y="59"/>
                  </a:lnTo>
                  <a:lnTo>
                    <a:pt x="28" y="15"/>
                  </a:lnTo>
                  <a:lnTo>
                    <a:pt x="18"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7" name="Freeform 208"/>
            <p:cNvSpPr>
              <a:spLocks/>
            </p:cNvSpPr>
            <p:nvPr/>
          </p:nvSpPr>
          <p:spPr bwMode="auto">
            <a:xfrm>
              <a:off x="2059" y="2084"/>
              <a:ext cx="64" cy="152"/>
            </a:xfrm>
            <a:custGeom>
              <a:avLst/>
              <a:gdLst>
                <a:gd name="T0" fmla="*/ 18 w 64"/>
                <a:gd name="T1" fmla="*/ 0 h 152"/>
                <a:gd name="T2" fmla="*/ 18 w 64"/>
                <a:gd name="T3" fmla="*/ 0 h 152"/>
                <a:gd name="T4" fmla="*/ 15 w 64"/>
                <a:gd name="T5" fmla="*/ 3 h 152"/>
                <a:gd name="T6" fmla="*/ 10 w 64"/>
                <a:gd name="T7" fmla="*/ 16 h 152"/>
                <a:gd name="T8" fmla="*/ 3 w 64"/>
                <a:gd name="T9" fmla="*/ 33 h 152"/>
                <a:gd name="T10" fmla="*/ 2 w 64"/>
                <a:gd name="T11" fmla="*/ 43 h 152"/>
                <a:gd name="T12" fmla="*/ 0 w 64"/>
                <a:gd name="T13" fmla="*/ 54 h 152"/>
                <a:gd name="T14" fmla="*/ 0 w 64"/>
                <a:gd name="T15" fmla="*/ 54 h 152"/>
                <a:gd name="T16" fmla="*/ 2 w 64"/>
                <a:gd name="T17" fmla="*/ 66 h 152"/>
                <a:gd name="T18" fmla="*/ 7 w 64"/>
                <a:gd name="T19" fmla="*/ 79 h 152"/>
                <a:gd name="T20" fmla="*/ 7 w 64"/>
                <a:gd name="T21" fmla="*/ 79 h 152"/>
                <a:gd name="T22" fmla="*/ 26 w 64"/>
                <a:gd name="T23" fmla="*/ 116 h 152"/>
                <a:gd name="T24" fmla="*/ 50 w 64"/>
                <a:gd name="T25" fmla="*/ 152 h 152"/>
                <a:gd name="T26" fmla="*/ 50 w 64"/>
                <a:gd name="T27" fmla="*/ 152 h 152"/>
                <a:gd name="T28" fmla="*/ 55 w 64"/>
                <a:gd name="T29" fmla="*/ 137 h 152"/>
                <a:gd name="T30" fmla="*/ 55 w 64"/>
                <a:gd name="T31" fmla="*/ 137 h 152"/>
                <a:gd name="T32" fmla="*/ 53 w 64"/>
                <a:gd name="T33" fmla="*/ 137 h 152"/>
                <a:gd name="T34" fmla="*/ 53 w 64"/>
                <a:gd name="T35" fmla="*/ 137 h 152"/>
                <a:gd name="T36" fmla="*/ 45 w 64"/>
                <a:gd name="T37" fmla="*/ 107 h 152"/>
                <a:gd name="T38" fmla="*/ 35 w 64"/>
                <a:gd name="T39" fmla="*/ 78 h 152"/>
                <a:gd name="T40" fmla="*/ 35 w 64"/>
                <a:gd name="T41" fmla="*/ 78 h 152"/>
                <a:gd name="T42" fmla="*/ 21 w 64"/>
                <a:gd name="T43" fmla="*/ 49 h 152"/>
                <a:gd name="T44" fmla="*/ 21 w 64"/>
                <a:gd name="T45" fmla="*/ 49 h 152"/>
                <a:gd name="T46" fmla="*/ 21 w 64"/>
                <a:gd name="T47" fmla="*/ 48 h 152"/>
                <a:gd name="T48" fmla="*/ 21 w 64"/>
                <a:gd name="T49" fmla="*/ 48 h 152"/>
                <a:gd name="T50" fmla="*/ 21 w 64"/>
                <a:gd name="T51" fmla="*/ 48 h 152"/>
                <a:gd name="T52" fmla="*/ 20 w 64"/>
                <a:gd name="T53" fmla="*/ 46 h 152"/>
                <a:gd name="T54" fmla="*/ 21 w 64"/>
                <a:gd name="T55" fmla="*/ 43 h 152"/>
                <a:gd name="T56" fmla="*/ 21 w 64"/>
                <a:gd name="T57" fmla="*/ 43 h 152"/>
                <a:gd name="T58" fmla="*/ 23 w 64"/>
                <a:gd name="T59" fmla="*/ 43 h 152"/>
                <a:gd name="T60" fmla="*/ 23 w 64"/>
                <a:gd name="T61" fmla="*/ 43 h 152"/>
                <a:gd name="T62" fmla="*/ 25 w 64"/>
                <a:gd name="T63" fmla="*/ 44 h 152"/>
                <a:gd name="T64" fmla="*/ 26 w 64"/>
                <a:gd name="T65" fmla="*/ 44 h 152"/>
                <a:gd name="T66" fmla="*/ 26 w 64"/>
                <a:gd name="T67" fmla="*/ 44 h 152"/>
                <a:gd name="T68" fmla="*/ 40 w 64"/>
                <a:gd name="T69" fmla="*/ 74 h 152"/>
                <a:gd name="T70" fmla="*/ 40 w 64"/>
                <a:gd name="T71" fmla="*/ 74 h 152"/>
                <a:gd name="T72" fmla="*/ 40 w 64"/>
                <a:gd name="T73" fmla="*/ 74 h 152"/>
                <a:gd name="T74" fmla="*/ 50 w 64"/>
                <a:gd name="T75" fmla="*/ 101 h 152"/>
                <a:gd name="T76" fmla="*/ 58 w 64"/>
                <a:gd name="T77" fmla="*/ 127 h 152"/>
                <a:gd name="T78" fmla="*/ 58 w 64"/>
                <a:gd name="T79" fmla="*/ 127 h 152"/>
                <a:gd name="T80" fmla="*/ 59 w 64"/>
                <a:gd name="T81" fmla="*/ 124 h 152"/>
                <a:gd name="T82" fmla="*/ 59 w 64"/>
                <a:gd name="T83" fmla="*/ 124 h 152"/>
                <a:gd name="T84" fmla="*/ 64 w 64"/>
                <a:gd name="T85" fmla="*/ 101 h 152"/>
                <a:gd name="T86" fmla="*/ 64 w 64"/>
                <a:gd name="T87" fmla="*/ 101 h 152"/>
                <a:gd name="T88" fmla="*/ 61 w 64"/>
                <a:gd name="T89" fmla="*/ 83 h 152"/>
                <a:gd name="T90" fmla="*/ 56 w 64"/>
                <a:gd name="T91" fmla="*/ 73 h 152"/>
                <a:gd name="T92" fmla="*/ 51 w 64"/>
                <a:gd name="T93" fmla="*/ 59 h 152"/>
                <a:gd name="T94" fmla="*/ 51 w 64"/>
                <a:gd name="T95" fmla="*/ 59 h 152"/>
                <a:gd name="T96" fmla="*/ 28 w 64"/>
                <a:gd name="T97" fmla="*/ 15 h 152"/>
                <a:gd name="T98" fmla="*/ 18 w 64"/>
                <a:gd name="T9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152">
                  <a:moveTo>
                    <a:pt x="18" y="0"/>
                  </a:moveTo>
                  <a:lnTo>
                    <a:pt x="18" y="0"/>
                  </a:lnTo>
                  <a:lnTo>
                    <a:pt x="15" y="3"/>
                  </a:lnTo>
                  <a:lnTo>
                    <a:pt x="10" y="16"/>
                  </a:lnTo>
                  <a:lnTo>
                    <a:pt x="3" y="33"/>
                  </a:lnTo>
                  <a:lnTo>
                    <a:pt x="2" y="43"/>
                  </a:lnTo>
                  <a:lnTo>
                    <a:pt x="0" y="54"/>
                  </a:lnTo>
                  <a:lnTo>
                    <a:pt x="0" y="54"/>
                  </a:lnTo>
                  <a:lnTo>
                    <a:pt x="2" y="66"/>
                  </a:lnTo>
                  <a:lnTo>
                    <a:pt x="7" y="79"/>
                  </a:lnTo>
                  <a:lnTo>
                    <a:pt x="7" y="79"/>
                  </a:lnTo>
                  <a:lnTo>
                    <a:pt x="26" y="116"/>
                  </a:lnTo>
                  <a:lnTo>
                    <a:pt x="50" y="152"/>
                  </a:lnTo>
                  <a:lnTo>
                    <a:pt x="50" y="152"/>
                  </a:lnTo>
                  <a:lnTo>
                    <a:pt x="55" y="137"/>
                  </a:lnTo>
                  <a:lnTo>
                    <a:pt x="55" y="137"/>
                  </a:lnTo>
                  <a:lnTo>
                    <a:pt x="53" y="137"/>
                  </a:lnTo>
                  <a:lnTo>
                    <a:pt x="53" y="137"/>
                  </a:lnTo>
                  <a:lnTo>
                    <a:pt x="45" y="107"/>
                  </a:lnTo>
                  <a:lnTo>
                    <a:pt x="35" y="78"/>
                  </a:lnTo>
                  <a:lnTo>
                    <a:pt x="35" y="78"/>
                  </a:lnTo>
                  <a:lnTo>
                    <a:pt x="21" y="49"/>
                  </a:lnTo>
                  <a:lnTo>
                    <a:pt x="21" y="49"/>
                  </a:lnTo>
                  <a:lnTo>
                    <a:pt x="21" y="48"/>
                  </a:lnTo>
                  <a:lnTo>
                    <a:pt x="21" y="48"/>
                  </a:lnTo>
                  <a:lnTo>
                    <a:pt x="21" y="48"/>
                  </a:lnTo>
                  <a:lnTo>
                    <a:pt x="20" y="46"/>
                  </a:lnTo>
                  <a:lnTo>
                    <a:pt x="21" y="43"/>
                  </a:lnTo>
                  <a:lnTo>
                    <a:pt x="21" y="43"/>
                  </a:lnTo>
                  <a:lnTo>
                    <a:pt x="23" y="43"/>
                  </a:lnTo>
                  <a:lnTo>
                    <a:pt x="23" y="43"/>
                  </a:lnTo>
                  <a:lnTo>
                    <a:pt x="25" y="44"/>
                  </a:lnTo>
                  <a:lnTo>
                    <a:pt x="26" y="44"/>
                  </a:lnTo>
                  <a:lnTo>
                    <a:pt x="26" y="44"/>
                  </a:lnTo>
                  <a:lnTo>
                    <a:pt x="40" y="74"/>
                  </a:lnTo>
                  <a:lnTo>
                    <a:pt x="40" y="74"/>
                  </a:lnTo>
                  <a:lnTo>
                    <a:pt x="40" y="74"/>
                  </a:lnTo>
                  <a:lnTo>
                    <a:pt x="50" y="101"/>
                  </a:lnTo>
                  <a:lnTo>
                    <a:pt x="58" y="127"/>
                  </a:lnTo>
                  <a:lnTo>
                    <a:pt x="58" y="127"/>
                  </a:lnTo>
                  <a:lnTo>
                    <a:pt x="59" y="124"/>
                  </a:lnTo>
                  <a:lnTo>
                    <a:pt x="59" y="124"/>
                  </a:lnTo>
                  <a:lnTo>
                    <a:pt x="64" y="101"/>
                  </a:lnTo>
                  <a:lnTo>
                    <a:pt x="64" y="101"/>
                  </a:lnTo>
                  <a:lnTo>
                    <a:pt x="61" y="83"/>
                  </a:lnTo>
                  <a:lnTo>
                    <a:pt x="56" y="73"/>
                  </a:lnTo>
                  <a:lnTo>
                    <a:pt x="51" y="59"/>
                  </a:lnTo>
                  <a:lnTo>
                    <a:pt x="51" y="59"/>
                  </a:lnTo>
                  <a:lnTo>
                    <a:pt x="28" y="15"/>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8" name="Freeform 209"/>
            <p:cNvSpPr>
              <a:spLocks noEditPoints="1"/>
            </p:cNvSpPr>
            <p:nvPr/>
          </p:nvSpPr>
          <p:spPr bwMode="auto">
            <a:xfrm>
              <a:off x="2109" y="2185"/>
              <a:ext cx="14" cy="54"/>
            </a:xfrm>
            <a:custGeom>
              <a:avLst/>
              <a:gdLst>
                <a:gd name="T0" fmla="*/ 5 w 14"/>
                <a:gd name="T1" fmla="*/ 36 h 54"/>
                <a:gd name="T2" fmla="*/ 5 w 14"/>
                <a:gd name="T3" fmla="*/ 36 h 54"/>
                <a:gd name="T4" fmla="*/ 0 w 14"/>
                <a:gd name="T5" fmla="*/ 51 h 54"/>
                <a:gd name="T6" fmla="*/ 0 w 14"/>
                <a:gd name="T7" fmla="*/ 51 h 54"/>
                <a:gd name="T8" fmla="*/ 1 w 14"/>
                <a:gd name="T9" fmla="*/ 54 h 54"/>
                <a:gd name="T10" fmla="*/ 6 w 14"/>
                <a:gd name="T11" fmla="*/ 38 h 54"/>
                <a:gd name="T12" fmla="*/ 6 w 14"/>
                <a:gd name="T13" fmla="*/ 38 h 54"/>
                <a:gd name="T14" fmla="*/ 6 w 14"/>
                <a:gd name="T15" fmla="*/ 38 h 54"/>
                <a:gd name="T16" fmla="*/ 6 w 14"/>
                <a:gd name="T17" fmla="*/ 38 h 54"/>
                <a:gd name="T18" fmla="*/ 5 w 14"/>
                <a:gd name="T19" fmla="*/ 36 h 54"/>
                <a:gd name="T20" fmla="*/ 14 w 14"/>
                <a:gd name="T21" fmla="*/ 0 h 54"/>
                <a:gd name="T22" fmla="*/ 14 w 14"/>
                <a:gd name="T23" fmla="*/ 0 h 54"/>
                <a:gd name="T24" fmla="*/ 14 w 14"/>
                <a:gd name="T25" fmla="*/ 0 h 54"/>
                <a:gd name="T26" fmla="*/ 9 w 14"/>
                <a:gd name="T27" fmla="*/ 23 h 54"/>
                <a:gd name="T28" fmla="*/ 9 w 14"/>
                <a:gd name="T29" fmla="*/ 23 h 54"/>
                <a:gd name="T30" fmla="*/ 8 w 14"/>
                <a:gd name="T31" fmla="*/ 26 h 54"/>
                <a:gd name="T32" fmla="*/ 8 w 14"/>
                <a:gd name="T33" fmla="*/ 26 h 54"/>
                <a:gd name="T34" fmla="*/ 9 w 14"/>
                <a:gd name="T35" fmla="*/ 31 h 54"/>
                <a:gd name="T36" fmla="*/ 13 w 14"/>
                <a:gd name="T37" fmla="*/ 18 h 54"/>
                <a:gd name="T38" fmla="*/ 13 w 14"/>
                <a:gd name="T39" fmla="*/ 18 h 54"/>
                <a:gd name="T40" fmla="*/ 14 w 14"/>
                <a:gd name="T41" fmla="*/ 8 h 54"/>
                <a:gd name="T42" fmla="*/ 14 w 14"/>
                <a:gd name="T43" fmla="*/ 8 h 54"/>
                <a:gd name="T44" fmla="*/ 13 w 14"/>
                <a:gd name="T45" fmla="*/ 6 h 54"/>
                <a:gd name="T46" fmla="*/ 14 w 14"/>
                <a:gd name="T47" fmla="*/ 5 h 54"/>
                <a:gd name="T48" fmla="*/ 14 w 14"/>
                <a:gd name="T49" fmla="*/ 5 h 54"/>
                <a:gd name="T50" fmla="*/ 14 w 14"/>
                <a:gd name="T51" fmla="*/ 3 h 54"/>
                <a:gd name="T52" fmla="*/ 14 w 14"/>
                <a:gd name="T53" fmla="*/ 3 h 54"/>
                <a:gd name="T54" fmla="*/ 14 w 14"/>
                <a:gd name="T5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 h="54">
                  <a:moveTo>
                    <a:pt x="5" y="36"/>
                  </a:moveTo>
                  <a:lnTo>
                    <a:pt x="5" y="36"/>
                  </a:lnTo>
                  <a:lnTo>
                    <a:pt x="0" y="51"/>
                  </a:lnTo>
                  <a:lnTo>
                    <a:pt x="0" y="51"/>
                  </a:lnTo>
                  <a:lnTo>
                    <a:pt x="1" y="54"/>
                  </a:lnTo>
                  <a:lnTo>
                    <a:pt x="6" y="38"/>
                  </a:lnTo>
                  <a:lnTo>
                    <a:pt x="6" y="38"/>
                  </a:lnTo>
                  <a:lnTo>
                    <a:pt x="6" y="38"/>
                  </a:lnTo>
                  <a:lnTo>
                    <a:pt x="6" y="38"/>
                  </a:lnTo>
                  <a:lnTo>
                    <a:pt x="5" y="36"/>
                  </a:lnTo>
                  <a:close/>
                  <a:moveTo>
                    <a:pt x="14" y="0"/>
                  </a:moveTo>
                  <a:lnTo>
                    <a:pt x="14" y="0"/>
                  </a:lnTo>
                  <a:lnTo>
                    <a:pt x="14" y="0"/>
                  </a:lnTo>
                  <a:lnTo>
                    <a:pt x="9" y="23"/>
                  </a:lnTo>
                  <a:lnTo>
                    <a:pt x="9" y="23"/>
                  </a:lnTo>
                  <a:lnTo>
                    <a:pt x="8" y="26"/>
                  </a:lnTo>
                  <a:lnTo>
                    <a:pt x="8" y="26"/>
                  </a:lnTo>
                  <a:lnTo>
                    <a:pt x="9" y="31"/>
                  </a:lnTo>
                  <a:lnTo>
                    <a:pt x="13" y="18"/>
                  </a:lnTo>
                  <a:lnTo>
                    <a:pt x="13" y="18"/>
                  </a:lnTo>
                  <a:lnTo>
                    <a:pt x="14" y="8"/>
                  </a:lnTo>
                  <a:lnTo>
                    <a:pt x="14" y="8"/>
                  </a:lnTo>
                  <a:lnTo>
                    <a:pt x="13" y="6"/>
                  </a:lnTo>
                  <a:lnTo>
                    <a:pt x="14" y="5"/>
                  </a:lnTo>
                  <a:lnTo>
                    <a:pt x="14" y="5"/>
                  </a:lnTo>
                  <a:lnTo>
                    <a:pt x="14" y="3"/>
                  </a:lnTo>
                  <a:lnTo>
                    <a:pt x="14" y="3"/>
                  </a:lnTo>
                  <a:lnTo>
                    <a:pt x="14"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9" name="Freeform 210"/>
            <p:cNvSpPr>
              <a:spLocks/>
            </p:cNvSpPr>
            <p:nvPr/>
          </p:nvSpPr>
          <p:spPr bwMode="auto">
            <a:xfrm>
              <a:off x="2109" y="2221"/>
              <a:ext cx="6" cy="18"/>
            </a:xfrm>
            <a:custGeom>
              <a:avLst/>
              <a:gdLst>
                <a:gd name="T0" fmla="*/ 5 w 6"/>
                <a:gd name="T1" fmla="*/ 0 h 18"/>
                <a:gd name="T2" fmla="*/ 5 w 6"/>
                <a:gd name="T3" fmla="*/ 0 h 18"/>
                <a:gd name="T4" fmla="*/ 0 w 6"/>
                <a:gd name="T5" fmla="*/ 15 h 18"/>
                <a:gd name="T6" fmla="*/ 0 w 6"/>
                <a:gd name="T7" fmla="*/ 15 h 18"/>
                <a:gd name="T8" fmla="*/ 1 w 6"/>
                <a:gd name="T9" fmla="*/ 18 h 18"/>
                <a:gd name="T10" fmla="*/ 6 w 6"/>
                <a:gd name="T11" fmla="*/ 2 h 18"/>
                <a:gd name="T12" fmla="*/ 6 w 6"/>
                <a:gd name="T13" fmla="*/ 2 h 18"/>
                <a:gd name="T14" fmla="*/ 6 w 6"/>
                <a:gd name="T15" fmla="*/ 2 h 18"/>
                <a:gd name="T16" fmla="*/ 6 w 6"/>
                <a:gd name="T17" fmla="*/ 2 h 18"/>
                <a:gd name="T18" fmla="*/ 5 w 6"/>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8">
                  <a:moveTo>
                    <a:pt x="5" y="0"/>
                  </a:moveTo>
                  <a:lnTo>
                    <a:pt x="5" y="0"/>
                  </a:lnTo>
                  <a:lnTo>
                    <a:pt x="0" y="15"/>
                  </a:lnTo>
                  <a:lnTo>
                    <a:pt x="0" y="15"/>
                  </a:lnTo>
                  <a:lnTo>
                    <a:pt x="1" y="18"/>
                  </a:lnTo>
                  <a:lnTo>
                    <a:pt x="6" y="2"/>
                  </a:lnTo>
                  <a:lnTo>
                    <a:pt x="6" y="2"/>
                  </a:lnTo>
                  <a:lnTo>
                    <a:pt x="6" y="2"/>
                  </a:lnTo>
                  <a:lnTo>
                    <a:pt x="6" y="2"/>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0" name="Freeform 211"/>
            <p:cNvSpPr>
              <a:spLocks/>
            </p:cNvSpPr>
            <p:nvPr/>
          </p:nvSpPr>
          <p:spPr bwMode="auto">
            <a:xfrm>
              <a:off x="2117" y="2185"/>
              <a:ext cx="6" cy="31"/>
            </a:xfrm>
            <a:custGeom>
              <a:avLst/>
              <a:gdLst>
                <a:gd name="T0" fmla="*/ 6 w 6"/>
                <a:gd name="T1" fmla="*/ 0 h 31"/>
                <a:gd name="T2" fmla="*/ 6 w 6"/>
                <a:gd name="T3" fmla="*/ 0 h 31"/>
                <a:gd name="T4" fmla="*/ 6 w 6"/>
                <a:gd name="T5" fmla="*/ 0 h 31"/>
                <a:gd name="T6" fmla="*/ 1 w 6"/>
                <a:gd name="T7" fmla="*/ 23 h 31"/>
                <a:gd name="T8" fmla="*/ 1 w 6"/>
                <a:gd name="T9" fmla="*/ 23 h 31"/>
                <a:gd name="T10" fmla="*/ 0 w 6"/>
                <a:gd name="T11" fmla="*/ 26 h 31"/>
                <a:gd name="T12" fmla="*/ 0 w 6"/>
                <a:gd name="T13" fmla="*/ 26 h 31"/>
                <a:gd name="T14" fmla="*/ 1 w 6"/>
                <a:gd name="T15" fmla="*/ 31 h 31"/>
                <a:gd name="T16" fmla="*/ 5 w 6"/>
                <a:gd name="T17" fmla="*/ 18 h 31"/>
                <a:gd name="T18" fmla="*/ 5 w 6"/>
                <a:gd name="T19" fmla="*/ 18 h 31"/>
                <a:gd name="T20" fmla="*/ 6 w 6"/>
                <a:gd name="T21" fmla="*/ 8 h 31"/>
                <a:gd name="T22" fmla="*/ 6 w 6"/>
                <a:gd name="T23" fmla="*/ 8 h 31"/>
                <a:gd name="T24" fmla="*/ 5 w 6"/>
                <a:gd name="T25" fmla="*/ 6 h 31"/>
                <a:gd name="T26" fmla="*/ 6 w 6"/>
                <a:gd name="T27" fmla="*/ 5 h 31"/>
                <a:gd name="T28" fmla="*/ 6 w 6"/>
                <a:gd name="T29" fmla="*/ 5 h 31"/>
                <a:gd name="T30" fmla="*/ 6 w 6"/>
                <a:gd name="T31" fmla="*/ 3 h 31"/>
                <a:gd name="T32" fmla="*/ 6 w 6"/>
                <a:gd name="T33" fmla="*/ 3 h 31"/>
                <a:gd name="T34" fmla="*/ 6 w 6"/>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31">
                  <a:moveTo>
                    <a:pt x="6" y="0"/>
                  </a:moveTo>
                  <a:lnTo>
                    <a:pt x="6" y="0"/>
                  </a:lnTo>
                  <a:lnTo>
                    <a:pt x="6" y="0"/>
                  </a:lnTo>
                  <a:lnTo>
                    <a:pt x="1" y="23"/>
                  </a:lnTo>
                  <a:lnTo>
                    <a:pt x="1" y="23"/>
                  </a:lnTo>
                  <a:lnTo>
                    <a:pt x="0" y="26"/>
                  </a:lnTo>
                  <a:lnTo>
                    <a:pt x="0" y="26"/>
                  </a:lnTo>
                  <a:lnTo>
                    <a:pt x="1" y="31"/>
                  </a:lnTo>
                  <a:lnTo>
                    <a:pt x="5" y="18"/>
                  </a:lnTo>
                  <a:lnTo>
                    <a:pt x="5" y="18"/>
                  </a:lnTo>
                  <a:lnTo>
                    <a:pt x="6" y="8"/>
                  </a:lnTo>
                  <a:lnTo>
                    <a:pt x="6" y="8"/>
                  </a:lnTo>
                  <a:lnTo>
                    <a:pt x="5" y="6"/>
                  </a:lnTo>
                  <a:lnTo>
                    <a:pt x="6" y="5"/>
                  </a:lnTo>
                  <a:lnTo>
                    <a:pt x="6" y="5"/>
                  </a:lnTo>
                  <a:lnTo>
                    <a:pt x="6" y="3"/>
                  </a:lnTo>
                  <a:lnTo>
                    <a:pt x="6"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1" name="Freeform 212"/>
            <p:cNvSpPr>
              <a:spLocks/>
            </p:cNvSpPr>
            <p:nvPr/>
          </p:nvSpPr>
          <p:spPr bwMode="auto">
            <a:xfrm>
              <a:off x="2122" y="2188"/>
              <a:ext cx="1" cy="5"/>
            </a:xfrm>
            <a:custGeom>
              <a:avLst/>
              <a:gdLst>
                <a:gd name="T0" fmla="*/ 1 w 1"/>
                <a:gd name="T1" fmla="*/ 0 h 5"/>
                <a:gd name="T2" fmla="*/ 1 w 1"/>
                <a:gd name="T3" fmla="*/ 0 h 5"/>
                <a:gd name="T4" fmla="*/ 1 w 1"/>
                <a:gd name="T5" fmla="*/ 2 h 5"/>
                <a:gd name="T6" fmla="*/ 1 w 1"/>
                <a:gd name="T7" fmla="*/ 2 h 5"/>
                <a:gd name="T8" fmla="*/ 0 w 1"/>
                <a:gd name="T9" fmla="*/ 3 h 5"/>
                <a:gd name="T10" fmla="*/ 1 w 1"/>
                <a:gd name="T11" fmla="*/ 5 h 5"/>
                <a:gd name="T12" fmla="*/ 1 w 1"/>
                <a:gd name="T13" fmla="*/ 5 h 5"/>
                <a:gd name="T14" fmla="*/ 1 w 1"/>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5">
                  <a:moveTo>
                    <a:pt x="1" y="0"/>
                  </a:moveTo>
                  <a:lnTo>
                    <a:pt x="1" y="0"/>
                  </a:lnTo>
                  <a:lnTo>
                    <a:pt x="1" y="2"/>
                  </a:lnTo>
                  <a:lnTo>
                    <a:pt x="1" y="2"/>
                  </a:lnTo>
                  <a:lnTo>
                    <a:pt x="0" y="3"/>
                  </a:lnTo>
                  <a:lnTo>
                    <a:pt x="1" y="5"/>
                  </a:lnTo>
                  <a:lnTo>
                    <a:pt x="1" y="5"/>
                  </a:lnTo>
                  <a:lnTo>
                    <a:pt x="1"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2" name="Freeform 213"/>
            <p:cNvSpPr>
              <a:spLocks/>
            </p:cNvSpPr>
            <p:nvPr/>
          </p:nvSpPr>
          <p:spPr bwMode="auto">
            <a:xfrm>
              <a:off x="2122" y="2188"/>
              <a:ext cx="1" cy="5"/>
            </a:xfrm>
            <a:custGeom>
              <a:avLst/>
              <a:gdLst>
                <a:gd name="T0" fmla="*/ 1 w 1"/>
                <a:gd name="T1" fmla="*/ 0 h 5"/>
                <a:gd name="T2" fmla="*/ 1 w 1"/>
                <a:gd name="T3" fmla="*/ 0 h 5"/>
                <a:gd name="T4" fmla="*/ 1 w 1"/>
                <a:gd name="T5" fmla="*/ 2 h 5"/>
                <a:gd name="T6" fmla="*/ 1 w 1"/>
                <a:gd name="T7" fmla="*/ 2 h 5"/>
                <a:gd name="T8" fmla="*/ 0 w 1"/>
                <a:gd name="T9" fmla="*/ 3 h 5"/>
                <a:gd name="T10" fmla="*/ 1 w 1"/>
                <a:gd name="T11" fmla="*/ 5 h 5"/>
                <a:gd name="T12" fmla="*/ 1 w 1"/>
                <a:gd name="T13" fmla="*/ 5 h 5"/>
                <a:gd name="T14" fmla="*/ 1 w 1"/>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5">
                  <a:moveTo>
                    <a:pt x="1" y="0"/>
                  </a:moveTo>
                  <a:lnTo>
                    <a:pt x="1" y="0"/>
                  </a:lnTo>
                  <a:lnTo>
                    <a:pt x="1" y="2"/>
                  </a:lnTo>
                  <a:lnTo>
                    <a:pt x="1" y="2"/>
                  </a:lnTo>
                  <a:lnTo>
                    <a:pt x="0" y="3"/>
                  </a:lnTo>
                  <a:lnTo>
                    <a:pt x="1" y="5"/>
                  </a:lnTo>
                  <a:lnTo>
                    <a:pt x="1" y="5"/>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3" name="Freeform 214"/>
            <p:cNvSpPr>
              <a:spLocks/>
            </p:cNvSpPr>
            <p:nvPr/>
          </p:nvSpPr>
          <p:spPr bwMode="auto">
            <a:xfrm>
              <a:off x="2079" y="2127"/>
              <a:ext cx="39" cy="96"/>
            </a:xfrm>
            <a:custGeom>
              <a:avLst/>
              <a:gdLst>
                <a:gd name="T0" fmla="*/ 3 w 39"/>
                <a:gd name="T1" fmla="*/ 0 h 96"/>
                <a:gd name="T2" fmla="*/ 3 w 39"/>
                <a:gd name="T3" fmla="*/ 0 h 96"/>
                <a:gd name="T4" fmla="*/ 1 w 39"/>
                <a:gd name="T5" fmla="*/ 0 h 96"/>
                <a:gd name="T6" fmla="*/ 1 w 39"/>
                <a:gd name="T7" fmla="*/ 0 h 96"/>
                <a:gd name="T8" fmla="*/ 0 w 39"/>
                <a:gd name="T9" fmla="*/ 3 h 96"/>
                <a:gd name="T10" fmla="*/ 1 w 39"/>
                <a:gd name="T11" fmla="*/ 5 h 96"/>
                <a:gd name="T12" fmla="*/ 1 w 39"/>
                <a:gd name="T13" fmla="*/ 5 h 96"/>
                <a:gd name="T14" fmla="*/ 1 w 39"/>
                <a:gd name="T15" fmla="*/ 5 h 96"/>
                <a:gd name="T16" fmla="*/ 1 w 39"/>
                <a:gd name="T17" fmla="*/ 6 h 96"/>
                <a:gd name="T18" fmla="*/ 1 w 39"/>
                <a:gd name="T19" fmla="*/ 6 h 96"/>
                <a:gd name="T20" fmla="*/ 15 w 39"/>
                <a:gd name="T21" fmla="*/ 35 h 96"/>
                <a:gd name="T22" fmla="*/ 15 w 39"/>
                <a:gd name="T23" fmla="*/ 35 h 96"/>
                <a:gd name="T24" fmla="*/ 25 w 39"/>
                <a:gd name="T25" fmla="*/ 64 h 96"/>
                <a:gd name="T26" fmla="*/ 33 w 39"/>
                <a:gd name="T27" fmla="*/ 94 h 96"/>
                <a:gd name="T28" fmla="*/ 33 w 39"/>
                <a:gd name="T29" fmla="*/ 94 h 96"/>
                <a:gd name="T30" fmla="*/ 35 w 39"/>
                <a:gd name="T31" fmla="*/ 94 h 96"/>
                <a:gd name="T32" fmla="*/ 35 w 39"/>
                <a:gd name="T33" fmla="*/ 94 h 96"/>
                <a:gd name="T34" fmla="*/ 36 w 39"/>
                <a:gd name="T35" fmla="*/ 96 h 96"/>
                <a:gd name="T36" fmla="*/ 36 w 39"/>
                <a:gd name="T37" fmla="*/ 96 h 96"/>
                <a:gd name="T38" fmla="*/ 36 w 39"/>
                <a:gd name="T39" fmla="*/ 96 h 96"/>
                <a:gd name="T40" fmla="*/ 39 w 39"/>
                <a:gd name="T41" fmla="*/ 89 h 96"/>
                <a:gd name="T42" fmla="*/ 39 w 39"/>
                <a:gd name="T43" fmla="*/ 89 h 96"/>
                <a:gd name="T44" fmla="*/ 38 w 39"/>
                <a:gd name="T45" fmla="*/ 84 h 96"/>
                <a:gd name="T46" fmla="*/ 38 w 39"/>
                <a:gd name="T47" fmla="*/ 84 h 96"/>
                <a:gd name="T48" fmla="*/ 30 w 39"/>
                <a:gd name="T49" fmla="*/ 58 h 96"/>
                <a:gd name="T50" fmla="*/ 20 w 39"/>
                <a:gd name="T51" fmla="*/ 31 h 96"/>
                <a:gd name="T52" fmla="*/ 20 w 39"/>
                <a:gd name="T53" fmla="*/ 31 h 96"/>
                <a:gd name="T54" fmla="*/ 20 w 39"/>
                <a:gd name="T55" fmla="*/ 31 h 96"/>
                <a:gd name="T56" fmla="*/ 6 w 39"/>
                <a:gd name="T57" fmla="*/ 1 h 96"/>
                <a:gd name="T58" fmla="*/ 6 w 39"/>
                <a:gd name="T59" fmla="*/ 1 h 96"/>
                <a:gd name="T60" fmla="*/ 5 w 39"/>
                <a:gd name="T61" fmla="*/ 1 h 96"/>
                <a:gd name="T62" fmla="*/ 3 w 39"/>
                <a:gd name="T6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96">
                  <a:moveTo>
                    <a:pt x="3" y="0"/>
                  </a:moveTo>
                  <a:lnTo>
                    <a:pt x="3" y="0"/>
                  </a:lnTo>
                  <a:lnTo>
                    <a:pt x="1" y="0"/>
                  </a:lnTo>
                  <a:lnTo>
                    <a:pt x="1" y="0"/>
                  </a:lnTo>
                  <a:lnTo>
                    <a:pt x="0" y="3"/>
                  </a:lnTo>
                  <a:lnTo>
                    <a:pt x="1" y="5"/>
                  </a:lnTo>
                  <a:lnTo>
                    <a:pt x="1" y="5"/>
                  </a:lnTo>
                  <a:lnTo>
                    <a:pt x="1" y="5"/>
                  </a:lnTo>
                  <a:lnTo>
                    <a:pt x="1" y="6"/>
                  </a:lnTo>
                  <a:lnTo>
                    <a:pt x="1" y="6"/>
                  </a:lnTo>
                  <a:lnTo>
                    <a:pt x="15" y="35"/>
                  </a:lnTo>
                  <a:lnTo>
                    <a:pt x="15" y="35"/>
                  </a:lnTo>
                  <a:lnTo>
                    <a:pt x="25" y="64"/>
                  </a:lnTo>
                  <a:lnTo>
                    <a:pt x="33" y="94"/>
                  </a:lnTo>
                  <a:lnTo>
                    <a:pt x="33" y="94"/>
                  </a:lnTo>
                  <a:lnTo>
                    <a:pt x="35" y="94"/>
                  </a:lnTo>
                  <a:lnTo>
                    <a:pt x="35" y="94"/>
                  </a:lnTo>
                  <a:lnTo>
                    <a:pt x="36" y="96"/>
                  </a:lnTo>
                  <a:lnTo>
                    <a:pt x="36" y="96"/>
                  </a:lnTo>
                  <a:lnTo>
                    <a:pt x="36" y="96"/>
                  </a:lnTo>
                  <a:lnTo>
                    <a:pt x="39" y="89"/>
                  </a:lnTo>
                  <a:lnTo>
                    <a:pt x="39" y="89"/>
                  </a:lnTo>
                  <a:lnTo>
                    <a:pt x="38" y="84"/>
                  </a:lnTo>
                  <a:lnTo>
                    <a:pt x="38" y="84"/>
                  </a:lnTo>
                  <a:lnTo>
                    <a:pt x="30" y="58"/>
                  </a:lnTo>
                  <a:lnTo>
                    <a:pt x="20" y="31"/>
                  </a:lnTo>
                  <a:lnTo>
                    <a:pt x="20" y="31"/>
                  </a:lnTo>
                  <a:lnTo>
                    <a:pt x="20" y="31"/>
                  </a:lnTo>
                  <a:lnTo>
                    <a:pt x="6" y="1"/>
                  </a:lnTo>
                  <a:lnTo>
                    <a:pt x="6" y="1"/>
                  </a:lnTo>
                  <a:lnTo>
                    <a:pt x="5" y="1"/>
                  </a:lnTo>
                  <a:lnTo>
                    <a:pt x="3"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4" name="Freeform 215"/>
            <p:cNvSpPr>
              <a:spLocks/>
            </p:cNvSpPr>
            <p:nvPr/>
          </p:nvSpPr>
          <p:spPr bwMode="auto">
            <a:xfrm>
              <a:off x="2079" y="2127"/>
              <a:ext cx="39" cy="96"/>
            </a:xfrm>
            <a:custGeom>
              <a:avLst/>
              <a:gdLst>
                <a:gd name="T0" fmla="*/ 3 w 39"/>
                <a:gd name="T1" fmla="*/ 0 h 96"/>
                <a:gd name="T2" fmla="*/ 3 w 39"/>
                <a:gd name="T3" fmla="*/ 0 h 96"/>
                <a:gd name="T4" fmla="*/ 1 w 39"/>
                <a:gd name="T5" fmla="*/ 0 h 96"/>
                <a:gd name="T6" fmla="*/ 1 w 39"/>
                <a:gd name="T7" fmla="*/ 0 h 96"/>
                <a:gd name="T8" fmla="*/ 0 w 39"/>
                <a:gd name="T9" fmla="*/ 3 h 96"/>
                <a:gd name="T10" fmla="*/ 1 w 39"/>
                <a:gd name="T11" fmla="*/ 5 h 96"/>
                <a:gd name="T12" fmla="*/ 1 w 39"/>
                <a:gd name="T13" fmla="*/ 5 h 96"/>
                <a:gd name="T14" fmla="*/ 1 w 39"/>
                <a:gd name="T15" fmla="*/ 5 h 96"/>
                <a:gd name="T16" fmla="*/ 1 w 39"/>
                <a:gd name="T17" fmla="*/ 6 h 96"/>
                <a:gd name="T18" fmla="*/ 1 w 39"/>
                <a:gd name="T19" fmla="*/ 6 h 96"/>
                <a:gd name="T20" fmla="*/ 15 w 39"/>
                <a:gd name="T21" fmla="*/ 35 h 96"/>
                <a:gd name="T22" fmla="*/ 15 w 39"/>
                <a:gd name="T23" fmla="*/ 35 h 96"/>
                <a:gd name="T24" fmla="*/ 25 w 39"/>
                <a:gd name="T25" fmla="*/ 64 h 96"/>
                <a:gd name="T26" fmla="*/ 33 w 39"/>
                <a:gd name="T27" fmla="*/ 94 h 96"/>
                <a:gd name="T28" fmla="*/ 33 w 39"/>
                <a:gd name="T29" fmla="*/ 94 h 96"/>
                <a:gd name="T30" fmla="*/ 35 w 39"/>
                <a:gd name="T31" fmla="*/ 94 h 96"/>
                <a:gd name="T32" fmla="*/ 35 w 39"/>
                <a:gd name="T33" fmla="*/ 94 h 96"/>
                <a:gd name="T34" fmla="*/ 36 w 39"/>
                <a:gd name="T35" fmla="*/ 96 h 96"/>
                <a:gd name="T36" fmla="*/ 36 w 39"/>
                <a:gd name="T37" fmla="*/ 96 h 96"/>
                <a:gd name="T38" fmla="*/ 36 w 39"/>
                <a:gd name="T39" fmla="*/ 96 h 96"/>
                <a:gd name="T40" fmla="*/ 39 w 39"/>
                <a:gd name="T41" fmla="*/ 89 h 96"/>
                <a:gd name="T42" fmla="*/ 39 w 39"/>
                <a:gd name="T43" fmla="*/ 89 h 96"/>
                <a:gd name="T44" fmla="*/ 38 w 39"/>
                <a:gd name="T45" fmla="*/ 84 h 96"/>
                <a:gd name="T46" fmla="*/ 38 w 39"/>
                <a:gd name="T47" fmla="*/ 84 h 96"/>
                <a:gd name="T48" fmla="*/ 30 w 39"/>
                <a:gd name="T49" fmla="*/ 58 h 96"/>
                <a:gd name="T50" fmla="*/ 20 w 39"/>
                <a:gd name="T51" fmla="*/ 31 h 96"/>
                <a:gd name="T52" fmla="*/ 20 w 39"/>
                <a:gd name="T53" fmla="*/ 31 h 96"/>
                <a:gd name="T54" fmla="*/ 20 w 39"/>
                <a:gd name="T55" fmla="*/ 31 h 96"/>
                <a:gd name="T56" fmla="*/ 6 w 39"/>
                <a:gd name="T57" fmla="*/ 1 h 96"/>
                <a:gd name="T58" fmla="*/ 6 w 39"/>
                <a:gd name="T59" fmla="*/ 1 h 96"/>
                <a:gd name="T60" fmla="*/ 5 w 39"/>
                <a:gd name="T61" fmla="*/ 1 h 96"/>
                <a:gd name="T62" fmla="*/ 3 w 39"/>
                <a:gd name="T6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96">
                  <a:moveTo>
                    <a:pt x="3" y="0"/>
                  </a:moveTo>
                  <a:lnTo>
                    <a:pt x="3" y="0"/>
                  </a:lnTo>
                  <a:lnTo>
                    <a:pt x="1" y="0"/>
                  </a:lnTo>
                  <a:lnTo>
                    <a:pt x="1" y="0"/>
                  </a:lnTo>
                  <a:lnTo>
                    <a:pt x="0" y="3"/>
                  </a:lnTo>
                  <a:lnTo>
                    <a:pt x="1" y="5"/>
                  </a:lnTo>
                  <a:lnTo>
                    <a:pt x="1" y="5"/>
                  </a:lnTo>
                  <a:lnTo>
                    <a:pt x="1" y="5"/>
                  </a:lnTo>
                  <a:lnTo>
                    <a:pt x="1" y="6"/>
                  </a:lnTo>
                  <a:lnTo>
                    <a:pt x="1" y="6"/>
                  </a:lnTo>
                  <a:lnTo>
                    <a:pt x="15" y="35"/>
                  </a:lnTo>
                  <a:lnTo>
                    <a:pt x="15" y="35"/>
                  </a:lnTo>
                  <a:lnTo>
                    <a:pt x="25" y="64"/>
                  </a:lnTo>
                  <a:lnTo>
                    <a:pt x="33" y="94"/>
                  </a:lnTo>
                  <a:lnTo>
                    <a:pt x="33" y="94"/>
                  </a:lnTo>
                  <a:lnTo>
                    <a:pt x="35" y="94"/>
                  </a:lnTo>
                  <a:lnTo>
                    <a:pt x="35" y="94"/>
                  </a:lnTo>
                  <a:lnTo>
                    <a:pt x="36" y="96"/>
                  </a:lnTo>
                  <a:lnTo>
                    <a:pt x="36" y="96"/>
                  </a:lnTo>
                  <a:lnTo>
                    <a:pt x="36" y="96"/>
                  </a:lnTo>
                  <a:lnTo>
                    <a:pt x="39" y="89"/>
                  </a:lnTo>
                  <a:lnTo>
                    <a:pt x="39" y="89"/>
                  </a:lnTo>
                  <a:lnTo>
                    <a:pt x="38" y="84"/>
                  </a:lnTo>
                  <a:lnTo>
                    <a:pt x="38" y="84"/>
                  </a:lnTo>
                  <a:lnTo>
                    <a:pt x="30" y="58"/>
                  </a:lnTo>
                  <a:lnTo>
                    <a:pt x="20" y="31"/>
                  </a:lnTo>
                  <a:lnTo>
                    <a:pt x="20" y="31"/>
                  </a:lnTo>
                  <a:lnTo>
                    <a:pt x="20" y="31"/>
                  </a:lnTo>
                  <a:lnTo>
                    <a:pt x="6" y="1"/>
                  </a:lnTo>
                  <a:lnTo>
                    <a:pt x="6" y="1"/>
                  </a:lnTo>
                  <a:lnTo>
                    <a:pt x="5"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5" name="Freeform 216"/>
            <p:cNvSpPr>
              <a:spLocks noEditPoints="1"/>
            </p:cNvSpPr>
            <p:nvPr/>
          </p:nvSpPr>
          <p:spPr bwMode="auto">
            <a:xfrm>
              <a:off x="1975" y="2261"/>
              <a:ext cx="91" cy="150"/>
            </a:xfrm>
            <a:custGeom>
              <a:avLst/>
              <a:gdLst>
                <a:gd name="T0" fmla="*/ 89 w 91"/>
                <a:gd name="T1" fmla="*/ 150 h 150"/>
                <a:gd name="T2" fmla="*/ 89 w 91"/>
                <a:gd name="T3" fmla="*/ 150 h 150"/>
                <a:gd name="T4" fmla="*/ 91 w 91"/>
                <a:gd name="T5" fmla="*/ 150 h 150"/>
                <a:gd name="T6" fmla="*/ 91 w 91"/>
                <a:gd name="T7" fmla="*/ 150 h 150"/>
                <a:gd name="T8" fmla="*/ 91 w 91"/>
                <a:gd name="T9" fmla="*/ 150 h 150"/>
                <a:gd name="T10" fmla="*/ 91 w 91"/>
                <a:gd name="T11" fmla="*/ 150 h 150"/>
                <a:gd name="T12" fmla="*/ 89 w 91"/>
                <a:gd name="T13" fmla="*/ 150 h 150"/>
                <a:gd name="T14" fmla="*/ 89 w 91"/>
                <a:gd name="T15" fmla="*/ 149 h 150"/>
                <a:gd name="T16" fmla="*/ 89 w 91"/>
                <a:gd name="T17" fmla="*/ 149 h 150"/>
                <a:gd name="T18" fmla="*/ 89 w 91"/>
                <a:gd name="T19" fmla="*/ 149 h 150"/>
                <a:gd name="T20" fmla="*/ 89 w 91"/>
                <a:gd name="T21" fmla="*/ 149 h 150"/>
                <a:gd name="T22" fmla="*/ 89 w 91"/>
                <a:gd name="T23" fmla="*/ 149 h 150"/>
                <a:gd name="T24" fmla="*/ 0 w 91"/>
                <a:gd name="T25" fmla="*/ 0 h 150"/>
                <a:gd name="T26" fmla="*/ 0 w 91"/>
                <a:gd name="T27" fmla="*/ 0 h 150"/>
                <a:gd name="T28" fmla="*/ 13 w 91"/>
                <a:gd name="T29" fmla="*/ 23 h 150"/>
                <a:gd name="T30" fmla="*/ 13 w 91"/>
                <a:gd name="T31" fmla="*/ 23 h 150"/>
                <a:gd name="T32" fmla="*/ 14 w 91"/>
                <a:gd name="T33" fmla="*/ 25 h 150"/>
                <a:gd name="T34" fmla="*/ 14 w 91"/>
                <a:gd name="T35" fmla="*/ 25 h 150"/>
                <a:gd name="T36" fmla="*/ 13 w 91"/>
                <a:gd name="T37" fmla="*/ 23 h 150"/>
                <a:gd name="T38" fmla="*/ 13 w 91"/>
                <a:gd name="T39" fmla="*/ 23 h 150"/>
                <a:gd name="T40" fmla="*/ 0 w 91"/>
                <a:gd name="T41" fmla="*/ 0 h 150"/>
                <a:gd name="T42" fmla="*/ 0 w 91"/>
                <a:gd name="T43"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150">
                  <a:moveTo>
                    <a:pt x="89" y="150"/>
                  </a:moveTo>
                  <a:lnTo>
                    <a:pt x="89" y="150"/>
                  </a:lnTo>
                  <a:lnTo>
                    <a:pt x="91" y="150"/>
                  </a:lnTo>
                  <a:lnTo>
                    <a:pt x="91" y="150"/>
                  </a:lnTo>
                  <a:lnTo>
                    <a:pt x="91" y="150"/>
                  </a:lnTo>
                  <a:lnTo>
                    <a:pt x="91" y="150"/>
                  </a:lnTo>
                  <a:lnTo>
                    <a:pt x="89" y="150"/>
                  </a:lnTo>
                  <a:close/>
                  <a:moveTo>
                    <a:pt x="89" y="149"/>
                  </a:moveTo>
                  <a:lnTo>
                    <a:pt x="89" y="149"/>
                  </a:lnTo>
                  <a:lnTo>
                    <a:pt x="89" y="149"/>
                  </a:lnTo>
                  <a:lnTo>
                    <a:pt x="89" y="149"/>
                  </a:lnTo>
                  <a:lnTo>
                    <a:pt x="89" y="149"/>
                  </a:lnTo>
                  <a:close/>
                  <a:moveTo>
                    <a:pt x="0" y="0"/>
                  </a:moveTo>
                  <a:lnTo>
                    <a:pt x="0" y="0"/>
                  </a:lnTo>
                  <a:lnTo>
                    <a:pt x="13" y="23"/>
                  </a:lnTo>
                  <a:lnTo>
                    <a:pt x="13" y="23"/>
                  </a:lnTo>
                  <a:lnTo>
                    <a:pt x="14" y="25"/>
                  </a:lnTo>
                  <a:lnTo>
                    <a:pt x="14" y="25"/>
                  </a:lnTo>
                  <a:lnTo>
                    <a:pt x="13" y="23"/>
                  </a:lnTo>
                  <a:lnTo>
                    <a:pt x="13" y="23"/>
                  </a:lnTo>
                  <a:lnTo>
                    <a:pt x="0"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6" name="Freeform 217"/>
            <p:cNvSpPr>
              <a:spLocks/>
            </p:cNvSpPr>
            <p:nvPr/>
          </p:nvSpPr>
          <p:spPr bwMode="auto">
            <a:xfrm>
              <a:off x="2064" y="2411"/>
              <a:ext cx="2" cy="0"/>
            </a:xfrm>
            <a:custGeom>
              <a:avLst/>
              <a:gdLst>
                <a:gd name="T0" fmla="*/ 0 w 2"/>
                <a:gd name="T1" fmla="*/ 0 w 2"/>
                <a:gd name="T2" fmla="*/ 2 w 2"/>
                <a:gd name="T3" fmla="*/ 2 w 2"/>
                <a:gd name="T4" fmla="*/ 2 w 2"/>
                <a:gd name="T5" fmla="*/ 2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2" y="0"/>
                  </a:lnTo>
                  <a:lnTo>
                    <a:pt x="2" y="0"/>
                  </a:lnTo>
                  <a:lnTo>
                    <a:pt x="2"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7" name="Rectangle 218"/>
            <p:cNvSpPr>
              <a:spLocks noChangeArrowheads="1"/>
            </p:cNvSpPr>
            <p:nvPr/>
          </p:nvSpPr>
          <p:spPr bwMode="auto">
            <a:xfrm>
              <a:off x="2064" y="2410"/>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8" name="Freeform 219"/>
            <p:cNvSpPr>
              <a:spLocks/>
            </p:cNvSpPr>
            <p:nvPr/>
          </p:nvSpPr>
          <p:spPr bwMode="auto">
            <a:xfrm>
              <a:off x="1975" y="2261"/>
              <a:ext cx="14" cy="25"/>
            </a:xfrm>
            <a:custGeom>
              <a:avLst/>
              <a:gdLst>
                <a:gd name="T0" fmla="*/ 0 w 14"/>
                <a:gd name="T1" fmla="*/ 0 h 25"/>
                <a:gd name="T2" fmla="*/ 0 w 14"/>
                <a:gd name="T3" fmla="*/ 0 h 25"/>
                <a:gd name="T4" fmla="*/ 13 w 14"/>
                <a:gd name="T5" fmla="*/ 23 h 25"/>
                <a:gd name="T6" fmla="*/ 13 w 14"/>
                <a:gd name="T7" fmla="*/ 23 h 25"/>
                <a:gd name="T8" fmla="*/ 14 w 14"/>
                <a:gd name="T9" fmla="*/ 25 h 25"/>
                <a:gd name="T10" fmla="*/ 14 w 14"/>
                <a:gd name="T11" fmla="*/ 25 h 25"/>
                <a:gd name="T12" fmla="*/ 13 w 14"/>
                <a:gd name="T13" fmla="*/ 23 h 25"/>
                <a:gd name="T14" fmla="*/ 13 w 14"/>
                <a:gd name="T15" fmla="*/ 23 h 25"/>
                <a:gd name="T16" fmla="*/ 0 w 14"/>
                <a:gd name="T17" fmla="*/ 0 h 25"/>
                <a:gd name="T18" fmla="*/ 0 w 14"/>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5">
                  <a:moveTo>
                    <a:pt x="0" y="0"/>
                  </a:moveTo>
                  <a:lnTo>
                    <a:pt x="0" y="0"/>
                  </a:lnTo>
                  <a:lnTo>
                    <a:pt x="13" y="23"/>
                  </a:lnTo>
                  <a:lnTo>
                    <a:pt x="13" y="23"/>
                  </a:lnTo>
                  <a:lnTo>
                    <a:pt x="14" y="25"/>
                  </a:lnTo>
                  <a:lnTo>
                    <a:pt x="14" y="25"/>
                  </a:lnTo>
                  <a:lnTo>
                    <a:pt x="13" y="23"/>
                  </a:lnTo>
                  <a:lnTo>
                    <a:pt x="13" y="23"/>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9" name="Freeform 220"/>
            <p:cNvSpPr>
              <a:spLocks noEditPoints="1"/>
            </p:cNvSpPr>
            <p:nvPr/>
          </p:nvSpPr>
          <p:spPr bwMode="auto">
            <a:xfrm>
              <a:off x="1908" y="2191"/>
              <a:ext cx="105" cy="239"/>
            </a:xfrm>
            <a:custGeom>
              <a:avLst/>
              <a:gdLst>
                <a:gd name="T0" fmla="*/ 78 w 105"/>
                <a:gd name="T1" fmla="*/ 162 h 239"/>
                <a:gd name="T2" fmla="*/ 80 w 105"/>
                <a:gd name="T3" fmla="*/ 166 h 239"/>
                <a:gd name="T4" fmla="*/ 85 w 105"/>
                <a:gd name="T5" fmla="*/ 179 h 239"/>
                <a:gd name="T6" fmla="*/ 93 w 105"/>
                <a:gd name="T7" fmla="*/ 207 h 239"/>
                <a:gd name="T8" fmla="*/ 93 w 105"/>
                <a:gd name="T9" fmla="*/ 222 h 239"/>
                <a:gd name="T10" fmla="*/ 105 w 105"/>
                <a:gd name="T11" fmla="*/ 186 h 239"/>
                <a:gd name="T12" fmla="*/ 86 w 105"/>
                <a:gd name="T13" fmla="*/ 171 h 239"/>
                <a:gd name="T14" fmla="*/ 24 w 105"/>
                <a:gd name="T15" fmla="*/ 0 h 239"/>
                <a:gd name="T16" fmla="*/ 20 w 105"/>
                <a:gd name="T17" fmla="*/ 7 h 239"/>
                <a:gd name="T18" fmla="*/ 7 w 105"/>
                <a:gd name="T19" fmla="*/ 37 h 239"/>
                <a:gd name="T20" fmla="*/ 2 w 105"/>
                <a:gd name="T21" fmla="*/ 65 h 239"/>
                <a:gd name="T22" fmla="*/ 0 w 105"/>
                <a:gd name="T23" fmla="*/ 81 h 239"/>
                <a:gd name="T24" fmla="*/ 4 w 105"/>
                <a:gd name="T25" fmla="*/ 105 h 239"/>
                <a:gd name="T26" fmla="*/ 12 w 105"/>
                <a:gd name="T27" fmla="*/ 128 h 239"/>
                <a:gd name="T28" fmla="*/ 29 w 105"/>
                <a:gd name="T29" fmla="*/ 156 h 239"/>
                <a:gd name="T30" fmla="*/ 67 w 105"/>
                <a:gd name="T31" fmla="*/ 212 h 239"/>
                <a:gd name="T32" fmla="*/ 86 w 105"/>
                <a:gd name="T33" fmla="*/ 239 h 239"/>
                <a:gd name="T34" fmla="*/ 86 w 105"/>
                <a:gd name="T35" fmla="*/ 229 h 239"/>
                <a:gd name="T36" fmla="*/ 83 w 105"/>
                <a:gd name="T37" fmla="*/ 197 h 239"/>
                <a:gd name="T38" fmla="*/ 75 w 105"/>
                <a:gd name="T39" fmla="*/ 169 h 239"/>
                <a:gd name="T40" fmla="*/ 47 w 105"/>
                <a:gd name="T41" fmla="*/ 113 h 239"/>
                <a:gd name="T42" fmla="*/ 27 w 105"/>
                <a:gd name="T43" fmla="*/ 71 h 239"/>
                <a:gd name="T44" fmla="*/ 29 w 105"/>
                <a:gd name="T45" fmla="*/ 67 h 239"/>
                <a:gd name="T46" fmla="*/ 30 w 105"/>
                <a:gd name="T47" fmla="*/ 67 h 239"/>
                <a:gd name="T48" fmla="*/ 32 w 105"/>
                <a:gd name="T49" fmla="*/ 67 h 239"/>
                <a:gd name="T50" fmla="*/ 34 w 105"/>
                <a:gd name="T51" fmla="*/ 68 h 239"/>
                <a:gd name="T52" fmla="*/ 67 w 105"/>
                <a:gd name="T53" fmla="*/ 139 h 239"/>
                <a:gd name="T54" fmla="*/ 63 w 105"/>
                <a:gd name="T55" fmla="*/ 108 h 239"/>
                <a:gd name="T56" fmla="*/ 65 w 105"/>
                <a:gd name="T57" fmla="*/ 93 h 239"/>
                <a:gd name="T58" fmla="*/ 90 w 105"/>
                <a:gd name="T59" fmla="*/ 113 h 239"/>
                <a:gd name="T60" fmla="*/ 81 w 105"/>
                <a:gd name="T61" fmla="*/ 95 h 239"/>
                <a:gd name="T62" fmla="*/ 80 w 105"/>
                <a:gd name="T63" fmla="*/ 93 h 239"/>
                <a:gd name="T64" fmla="*/ 67 w 105"/>
                <a:gd name="T65" fmla="*/ 70 h 239"/>
                <a:gd name="T66" fmla="*/ 24 w 105"/>
                <a:gd name="T6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 h="239">
                  <a:moveTo>
                    <a:pt x="78" y="162"/>
                  </a:moveTo>
                  <a:lnTo>
                    <a:pt x="78" y="162"/>
                  </a:lnTo>
                  <a:lnTo>
                    <a:pt x="80" y="166"/>
                  </a:lnTo>
                  <a:lnTo>
                    <a:pt x="80" y="166"/>
                  </a:lnTo>
                  <a:lnTo>
                    <a:pt x="80" y="166"/>
                  </a:lnTo>
                  <a:lnTo>
                    <a:pt x="85" y="179"/>
                  </a:lnTo>
                  <a:lnTo>
                    <a:pt x="90" y="194"/>
                  </a:lnTo>
                  <a:lnTo>
                    <a:pt x="93" y="207"/>
                  </a:lnTo>
                  <a:lnTo>
                    <a:pt x="93" y="222"/>
                  </a:lnTo>
                  <a:lnTo>
                    <a:pt x="93" y="222"/>
                  </a:lnTo>
                  <a:lnTo>
                    <a:pt x="105" y="186"/>
                  </a:lnTo>
                  <a:lnTo>
                    <a:pt x="105" y="186"/>
                  </a:lnTo>
                  <a:lnTo>
                    <a:pt x="86" y="171"/>
                  </a:lnTo>
                  <a:lnTo>
                    <a:pt x="86" y="171"/>
                  </a:lnTo>
                  <a:lnTo>
                    <a:pt x="78" y="162"/>
                  </a:lnTo>
                  <a:close/>
                  <a:moveTo>
                    <a:pt x="24" y="0"/>
                  </a:moveTo>
                  <a:lnTo>
                    <a:pt x="24" y="0"/>
                  </a:lnTo>
                  <a:lnTo>
                    <a:pt x="20" y="7"/>
                  </a:lnTo>
                  <a:lnTo>
                    <a:pt x="12" y="25"/>
                  </a:lnTo>
                  <a:lnTo>
                    <a:pt x="7" y="37"/>
                  </a:lnTo>
                  <a:lnTo>
                    <a:pt x="4" y="50"/>
                  </a:lnTo>
                  <a:lnTo>
                    <a:pt x="2" y="65"/>
                  </a:lnTo>
                  <a:lnTo>
                    <a:pt x="0" y="81"/>
                  </a:lnTo>
                  <a:lnTo>
                    <a:pt x="0" y="81"/>
                  </a:lnTo>
                  <a:lnTo>
                    <a:pt x="0" y="93"/>
                  </a:lnTo>
                  <a:lnTo>
                    <a:pt x="4" y="105"/>
                  </a:lnTo>
                  <a:lnTo>
                    <a:pt x="7" y="116"/>
                  </a:lnTo>
                  <a:lnTo>
                    <a:pt x="12" y="128"/>
                  </a:lnTo>
                  <a:lnTo>
                    <a:pt x="12" y="128"/>
                  </a:lnTo>
                  <a:lnTo>
                    <a:pt x="29" y="156"/>
                  </a:lnTo>
                  <a:lnTo>
                    <a:pt x="47" y="184"/>
                  </a:lnTo>
                  <a:lnTo>
                    <a:pt x="67" y="212"/>
                  </a:lnTo>
                  <a:lnTo>
                    <a:pt x="86" y="239"/>
                  </a:lnTo>
                  <a:lnTo>
                    <a:pt x="86" y="239"/>
                  </a:lnTo>
                  <a:lnTo>
                    <a:pt x="86" y="229"/>
                  </a:lnTo>
                  <a:lnTo>
                    <a:pt x="86" y="229"/>
                  </a:lnTo>
                  <a:lnTo>
                    <a:pt x="86" y="214"/>
                  </a:lnTo>
                  <a:lnTo>
                    <a:pt x="83" y="197"/>
                  </a:lnTo>
                  <a:lnTo>
                    <a:pt x="80" y="182"/>
                  </a:lnTo>
                  <a:lnTo>
                    <a:pt x="75" y="169"/>
                  </a:lnTo>
                  <a:lnTo>
                    <a:pt x="75" y="169"/>
                  </a:lnTo>
                  <a:lnTo>
                    <a:pt x="47" y="113"/>
                  </a:lnTo>
                  <a:lnTo>
                    <a:pt x="27" y="71"/>
                  </a:lnTo>
                  <a:lnTo>
                    <a:pt x="27" y="71"/>
                  </a:lnTo>
                  <a:lnTo>
                    <a:pt x="27" y="68"/>
                  </a:lnTo>
                  <a:lnTo>
                    <a:pt x="29" y="67"/>
                  </a:lnTo>
                  <a:lnTo>
                    <a:pt x="29" y="67"/>
                  </a:lnTo>
                  <a:lnTo>
                    <a:pt x="30" y="67"/>
                  </a:lnTo>
                  <a:lnTo>
                    <a:pt x="30" y="67"/>
                  </a:lnTo>
                  <a:lnTo>
                    <a:pt x="32" y="67"/>
                  </a:lnTo>
                  <a:lnTo>
                    <a:pt x="34" y="68"/>
                  </a:lnTo>
                  <a:lnTo>
                    <a:pt x="34" y="68"/>
                  </a:lnTo>
                  <a:lnTo>
                    <a:pt x="67" y="139"/>
                  </a:lnTo>
                  <a:lnTo>
                    <a:pt x="67" y="139"/>
                  </a:lnTo>
                  <a:lnTo>
                    <a:pt x="63" y="123"/>
                  </a:lnTo>
                  <a:lnTo>
                    <a:pt x="63" y="108"/>
                  </a:lnTo>
                  <a:lnTo>
                    <a:pt x="65" y="93"/>
                  </a:lnTo>
                  <a:lnTo>
                    <a:pt x="65" y="93"/>
                  </a:lnTo>
                  <a:lnTo>
                    <a:pt x="90" y="113"/>
                  </a:lnTo>
                  <a:lnTo>
                    <a:pt x="90" y="113"/>
                  </a:lnTo>
                  <a:lnTo>
                    <a:pt x="81" y="95"/>
                  </a:lnTo>
                  <a:lnTo>
                    <a:pt x="81" y="95"/>
                  </a:lnTo>
                  <a:lnTo>
                    <a:pt x="80" y="93"/>
                  </a:lnTo>
                  <a:lnTo>
                    <a:pt x="80" y="93"/>
                  </a:lnTo>
                  <a:lnTo>
                    <a:pt x="67" y="70"/>
                  </a:lnTo>
                  <a:lnTo>
                    <a:pt x="67" y="70"/>
                  </a:lnTo>
                  <a:lnTo>
                    <a:pt x="35" y="19"/>
                  </a:lnTo>
                  <a:lnTo>
                    <a:pt x="24"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0" name="Freeform 221"/>
            <p:cNvSpPr>
              <a:spLocks/>
            </p:cNvSpPr>
            <p:nvPr/>
          </p:nvSpPr>
          <p:spPr bwMode="auto">
            <a:xfrm>
              <a:off x="1986" y="2353"/>
              <a:ext cx="27" cy="60"/>
            </a:xfrm>
            <a:custGeom>
              <a:avLst/>
              <a:gdLst>
                <a:gd name="T0" fmla="*/ 0 w 27"/>
                <a:gd name="T1" fmla="*/ 0 h 60"/>
                <a:gd name="T2" fmla="*/ 0 w 27"/>
                <a:gd name="T3" fmla="*/ 0 h 60"/>
                <a:gd name="T4" fmla="*/ 2 w 27"/>
                <a:gd name="T5" fmla="*/ 4 h 60"/>
                <a:gd name="T6" fmla="*/ 2 w 27"/>
                <a:gd name="T7" fmla="*/ 4 h 60"/>
                <a:gd name="T8" fmla="*/ 2 w 27"/>
                <a:gd name="T9" fmla="*/ 4 h 60"/>
                <a:gd name="T10" fmla="*/ 7 w 27"/>
                <a:gd name="T11" fmla="*/ 17 h 60"/>
                <a:gd name="T12" fmla="*/ 12 w 27"/>
                <a:gd name="T13" fmla="*/ 32 h 60"/>
                <a:gd name="T14" fmla="*/ 15 w 27"/>
                <a:gd name="T15" fmla="*/ 45 h 60"/>
                <a:gd name="T16" fmla="*/ 15 w 27"/>
                <a:gd name="T17" fmla="*/ 60 h 60"/>
                <a:gd name="T18" fmla="*/ 15 w 27"/>
                <a:gd name="T19" fmla="*/ 60 h 60"/>
                <a:gd name="T20" fmla="*/ 27 w 27"/>
                <a:gd name="T21" fmla="*/ 24 h 60"/>
                <a:gd name="T22" fmla="*/ 27 w 27"/>
                <a:gd name="T23" fmla="*/ 24 h 60"/>
                <a:gd name="T24" fmla="*/ 8 w 27"/>
                <a:gd name="T25" fmla="*/ 9 h 60"/>
                <a:gd name="T26" fmla="*/ 8 w 27"/>
                <a:gd name="T27" fmla="*/ 9 h 60"/>
                <a:gd name="T28" fmla="*/ 0 w 27"/>
                <a:gd name="T2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60">
                  <a:moveTo>
                    <a:pt x="0" y="0"/>
                  </a:moveTo>
                  <a:lnTo>
                    <a:pt x="0" y="0"/>
                  </a:lnTo>
                  <a:lnTo>
                    <a:pt x="2" y="4"/>
                  </a:lnTo>
                  <a:lnTo>
                    <a:pt x="2" y="4"/>
                  </a:lnTo>
                  <a:lnTo>
                    <a:pt x="2" y="4"/>
                  </a:lnTo>
                  <a:lnTo>
                    <a:pt x="7" y="17"/>
                  </a:lnTo>
                  <a:lnTo>
                    <a:pt x="12" y="32"/>
                  </a:lnTo>
                  <a:lnTo>
                    <a:pt x="15" y="45"/>
                  </a:lnTo>
                  <a:lnTo>
                    <a:pt x="15" y="60"/>
                  </a:lnTo>
                  <a:lnTo>
                    <a:pt x="15" y="60"/>
                  </a:lnTo>
                  <a:lnTo>
                    <a:pt x="27" y="24"/>
                  </a:lnTo>
                  <a:lnTo>
                    <a:pt x="27" y="24"/>
                  </a:lnTo>
                  <a:lnTo>
                    <a:pt x="8" y="9"/>
                  </a:lnTo>
                  <a:lnTo>
                    <a:pt x="8"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1" name="Freeform 222"/>
            <p:cNvSpPr>
              <a:spLocks/>
            </p:cNvSpPr>
            <p:nvPr/>
          </p:nvSpPr>
          <p:spPr bwMode="auto">
            <a:xfrm>
              <a:off x="1908" y="2191"/>
              <a:ext cx="90" cy="239"/>
            </a:xfrm>
            <a:custGeom>
              <a:avLst/>
              <a:gdLst>
                <a:gd name="T0" fmla="*/ 24 w 90"/>
                <a:gd name="T1" fmla="*/ 0 h 239"/>
                <a:gd name="T2" fmla="*/ 24 w 90"/>
                <a:gd name="T3" fmla="*/ 0 h 239"/>
                <a:gd name="T4" fmla="*/ 20 w 90"/>
                <a:gd name="T5" fmla="*/ 7 h 239"/>
                <a:gd name="T6" fmla="*/ 12 w 90"/>
                <a:gd name="T7" fmla="*/ 25 h 239"/>
                <a:gd name="T8" fmla="*/ 7 w 90"/>
                <a:gd name="T9" fmla="*/ 37 h 239"/>
                <a:gd name="T10" fmla="*/ 4 w 90"/>
                <a:gd name="T11" fmla="*/ 50 h 239"/>
                <a:gd name="T12" fmla="*/ 2 w 90"/>
                <a:gd name="T13" fmla="*/ 65 h 239"/>
                <a:gd name="T14" fmla="*/ 0 w 90"/>
                <a:gd name="T15" fmla="*/ 81 h 239"/>
                <a:gd name="T16" fmla="*/ 0 w 90"/>
                <a:gd name="T17" fmla="*/ 81 h 239"/>
                <a:gd name="T18" fmla="*/ 0 w 90"/>
                <a:gd name="T19" fmla="*/ 93 h 239"/>
                <a:gd name="T20" fmla="*/ 4 w 90"/>
                <a:gd name="T21" fmla="*/ 105 h 239"/>
                <a:gd name="T22" fmla="*/ 7 w 90"/>
                <a:gd name="T23" fmla="*/ 116 h 239"/>
                <a:gd name="T24" fmla="*/ 12 w 90"/>
                <a:gd name="T25" fmla="*/ 128 h 239"/>
                <a:gd name="T26" fmla="*/ 12 w 90"/>
                <a:gd name="T27" fmla="*/ 128 h 239"/>
                <a:gd name="T28" fmla="*/ 29 w 90"/>
                <a:gd name="T29" fmla="*/ 156 h 239"/>
                <a:gd name="T30" fmla="*/ 47 w 90"/>
                <a:gd name="T31" fmla="*/ 184 h 239"/>
                <a:gd name="T32" fmla="*/ 67 w 90"/>
                <a:gd name="T33" fmla="*/ 212 h 239"/>
                <a:gd name="T34" fmla="*/ 86 w 90"/>
                <a:gd name="T35" fmla="*/ 239 h 239"/>
                <a:gd name="T36" fmla="*/ 86 w 90"/>
                <a:gd name="T37" fmla="*/ 239 h 239"/>
                <a:gd name="T38" fmla="*/ 86 w 90"/>
                <a:gd name="T39" fmla="*/ 229 h 239"/>
                <a:gd name="T40" fmla="*/ 86 w 90"/>
                <a:gd name="T41" fmla="*/ 229 h 239"/>
                <a:gd name="T42" fmla="*/ 86 w 90"/>
                <a:gd name="T43" fmla="*/ 214 h 239"/>
                <a:gd name="T44" fmla="*/ 83 w 90"/>
                <a:gd name="T45" fmla="*/ 197 h 239"/>
                <a:gd name="T46" fmla="*/ 80 w 90"/>
                <a:gd name="T47" fmla="*/ 182 h 239"/>
                <a:gd name="T48" fmla="*/ 75 w 90"/>
                <a:gd name="T49" fmla="*/ 169 h 239"/>
                <a:gd name="T50" fmla="*/ 75 w 90"/>
                <a:gd name="T51" fmla="*/ 169 h 239"/>
                <a:gd name="T52" fmla="*/ 47 w 90"/>
                <a:gd name="T53" fmla="*/ 113 h 239"/>
                <a:gd name="T54" fmla="*/ 27 w 90"/>
                <a:gd name="T55" fmla="*/ 71 h 239"/>
                <a:gd name="T56" fmla="*/ 27 w 90"/>
                <a:gd name="T57" fmla="*/ 71 h 239"/>
                <a:gd name="T58" fmla="*/ 27 w 90"/>
                <a:gd name="T59" fmla="*/ 68 h 239"/>
                <a:gd name="T60" fmla="*/ 29 w 90"/>
                <a:gd name="T61" fmla="*/ 67 h 239"/>
                <a:gd name="T62" fmla="*/ 29 w 90"/>
                <a:gd name="T63" fmla="*/ 67 h 239"/>
                <a:gd name="T64" fmla="*/ 30 w 90"/>
                <a:gd name="T65" fmla="*/ 67 h 239"/>
                <a:gd name="T66" fmla="*/ 30 w 90"/>
                <a:gd name="T67" fmla="*/ 67 h 239"/>
                <a:gd name="T68" fmla="*/ 32 w 90"/>
                <a:gd name="T69" fmla="*/ 67 h 239"/>
                <a:gd name="T70" fmla="*/ 34 w 90"/>
                <a:gd name="T71" fmla="*/ 68 h 239"/>
                <a:gd name="T72" fmla="*/ 34 w 90"/>
                <a:gd name="T73" fmla="*/ 68 h 239"/>
                <a:gd name="T74" fmla="*/ 67 w 90"/>
                <a:gd name="T75" fmla="*/ 139 h 239"/>
                <a:gd name="T76" fmla="*/ 67 w 90"/>
                <a:gd name="T77" fmla="*/ 139 h 239"/>
                <a:gd name="T78" fmla="*/ 63 w 90"/>
                <a:gd name="T79" fmla="*/ 123 h 239"/>
                <a:gd name="T80" fmla="*/ 63 w 90"/>
                <a:gd name="T81" fmla="*/ 108 h 239"/>
                <a:gd name="T82" fmla="*/ 65 w 90"/>
                <a:gd name="T83" fmla="*/ 93 h 239"/>
                <a:gd name="T84" fmla="*/ 65 w 90"/>
                <a:gd name="T85" fmla="*/ 93 h 239"/>
                <a:gd name="T86" fmla="*/ 90 w 90"/>
                <a:gd name="T87" fmla="*/ 113 h 239"/>
                <a:gd name="T88" fmla="*/ 90 w 90"/>
                <a:gd name="T89" fmla="*/ 113 h 239"/>
                <a:gd name="T90" fmla="*/ 81 w 90"/>
                <a:gd name="T91" fmla="*/ 95 h 239"/>
                <a:gd name="T92" fmla="*/ 81 w 90"/>
                <a:gd name="T93" fmla="*/ 95 h 239"/>
                <a:gd name="T94" fmla="*/ 80 w 90"/>
                <a:gd name="T95" fmla="*/ 93 h 239"/>
                <a:gd name="T96" fmla="*/ 80 w 90"/>
                <a:gd name="T97" fmla="*/ 93 h 239"/>
                <a:gd name="T98" fmla="*/ 67 w 90"/>
                <a:gd name="T99" fmla="*/ 70 h 239"/>
                <a:gd name="T100" fmla="*/ 67 w 90"/>
                <a:gd name="T101" fmla="*/ 70 h 239"/>
                <a:gd name="T102" fmla="*/ 35 w 90"/>
                <a:gd name="T103" fmla="*/ 19 h 239"/>
                <a:gd name="T104" fmla="*/ 24 w 90"/>
                <a:gd name="T105"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 h="239">
                  <a:moveTo>
                    <a:pt x="24" y="0"/>
                  </a:moveTo>
                  <a:lnTo>
                    <a:pt x="24" y="0"/>
                  </a:lnTo>
                  <a:lnTo>
                    <a:pt x="20" y="7"/>
                  </a:lnTo>
                  <a:lnTo>
                    <a:pt x="12" y="25"/>
                  </a:lnTo>
                  <a:lnTo>
                    <a:pt x="7" y="37"/>
                  </a:lnTo>
                  <a:lnTo>
                    <a:pt x="4" y="50"/>
                  </a:lnTo>
                  <a:lnTo>
                    <a:pt x="2" y="65"/>
                  </a:lnTo>
                  <a:lnTo>
                    <a:pt x="0" y="81"/>
                  </a:lnTo>
                  <a:lnTo>
                    <a:pt x="0" y="81"/>
                  </a:lnTo>
                  <a:lnTo>
                    <a:pt x="0" y="93"/>
                  </a:lnTo>
                  <a:lnTo>
                    <a:pt x="4" y="105"/>
                  </a:lnTo>
                  <a:lnTo>
                    <a:pt x="7" y="116"/>
                  </a:lnTo>
                  <a:lnTo>
                    <a:pt x="12" y="128"/>
                  </a:lnTo>
                  <a:lnTo>
                    <a:pt x="12" y="128"/>
                  </a:lnTo>
                  <a:lnTo>
                    <a:pt x="29" y="156"/>
                  </a:lnTo>
                  <a:lnTo>
                    <a:pt x="47" y="184"/>
                  </a:lnTo>
                  <a:lnTo>
                    <a:pt x="67" y="212"/>
                  </a:lnTo>
                  <a:lnTo>
                    <a:pt x="86" y="239"/>
                  </a:lnTo>
                  <a:lnTo>
                    <a:pt x="86" y="239"/>
                  </a:lnTo>
                  <a:lnTo>
                    <a:pt x="86" y="229"/>
                  </a:lnTo>
                  <a:lnTo>
                    <a:pt x="86" y="229"/>
                  </a:lnTo>
                  <a:lnTo>
                    <a:pt x="86" y="214"/>
                  </a:lnTo>
                  <a:lnTo>
                    <a:pt x="83" y="197"/>
                  </a:lnTo>
                  <a:lnTo>
                    <a:pt x="80" y="182"/>
                  </a:lnTo>
                  <a:lnTo>
                    <a:pt x="75" y="169"/>
                  </a:lnTo>
                  <a:lnTo>
                    <a:pt x="75" y="169"/>
                  </a:lnTo>
                  <a:lnTo>
                    <a:pt x="47" y="113"/>
                  </a:lnTo>
                  <a:lnTo>
                    <a:pt x="27" y="71"/>
                  </a:lnTo>
                  <a:lnTo>
                    <a:pt x="27" y="71"/>
                  </a:lnTo>
                  <a:lnTo>
                    <a:pt x="27" y="68"/>
                  </a:lnTo>
                  <a:lnTo>
                    <a:pt x="29" y="67"/>
                  </a:lnTo>
                  <a:lnTo>
                    <a:pt x="29" y="67"/>
                  </a:lnTo>
                  <a:lnTo>
                    <a:pt x="30" y="67"/>
                  </a:lnTo>
                  <a:lnTo>
                    <a:pt x="30" y="67"/>
                  </a:lnTo>
                  <a:lnTo>
                    <a:pt x="32" y="67"/>
                  </a:lnTo>
                  <a:lnTo>
                    <a:pt x="34" y="68"/>
                  </a:lnTo>
                  <a:lnTo>
                    <a:pt x="34" y="68"/>
                  </a:lnTo>
                  <a:lnTo>
                    <a:pt x="67" y="139"/>
                  </a:lnTo>
                  <a:lnTo>
                    <a:pt x="67" y="139"/>
                  </a:lnTo>
                  <a:lnTo>
                    <a:pt x="63" y="123"/>
                  </a:lnTo>
                  <a:lnTo>
                    <a:pt x="63" y="108"/>
                  </a:lnTo>
                  <a:lnTo>
                    <a:pt x="65" y="93"/>
                  </a:lnTo>
                  <a:lnTo>
                    <a:pt x="65" y="93"/>
                  </a:lnTo>
                  <a:lnTo>
                    <a:pt x="90" y="113"/>
                  </a:lnTo>
                  <a:lnTo>
                    <a:pt x="90" y="113"/>
                  </a:lnTo>
                  <a:lnTo>
                    <a:pt x="81" y="95"/>
                  </a:lnTo>
                  <a:lnTo>
                    <a:pt x="81" y="95"/>
                  </a:lnTo>
                  <a:lnTo>
                    <a:pt x="80" y="93"/>
                  </a:lnTo>
                  <a:lnTo>
                    <a:pt x="80" y="93"/>
                  </a:lnTo>
                  <a:lnTo>
                    <a:pt x="67" y="70"/>
                  </a:lnTo>
                  <a:lnTo>
                    <a:pt x="67" y="70"/>
                  </a:lnTo>
                  <a:lnTo>
                    <a:pt x="35" y="19"/>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2" name="Freeform 223"/>
            <p:cNvSpPr>
              <a:spLocks/>
            </p:cNvSpPr>
            <p:nvPr/>
          </p:nvSpPr>
          <p:spPr bwMode="auto">
            <a:xfrm>
              <a:off x="2001" y="2377"/>
              <a:ext cx="12" cy="41"/>
            </a:xfrm>
            <a:custGeom>
              <a:avLst/>
              <a:gdLst>
                <a:gd name="T0" fmla="*/ 12 w 12"/>
                <a:gd name="T1" fmla="*/ 0 h 41"/>
                <a:gd name="T2" fmla="*/ 12 w 12"/>
                <a:gd name="T3" fmla="*/ 0 h 41"/>
                <a:gd name="T4" fmla="*/ 0 w 12"/>
                <a:gd name="T5" fmla="*/ 36 h 41"/>
                <a:gd name="T6" fmla="*/ 0 w 12"/>
                <a:gd name="T7" fmla="*/ 36 h 41"/>
                <a:gd name="T8" fmla="*/ 0 w 12"/>
                <a:gd name="T9" fmla="*/ 41 h 41"/>
                <a:gd name="T10" fmla="*/ 12 w 12"/>
                <a:gd name="T11" fmla="*/ 0 h 41"/>
                <a:gd name="T12" fmla="*/ 12 w 12"/>
                <a:gd name="T13" fmla="*/ 0 h 41"/>
                <a:gd name="T14" fmla="*/ 12 w 1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1">
                  <a:moveTo>
                    <a:pt x="12" y="0"/>
                  </a:moveTo>
                  <a:lnTo>
                    <a:pt x="12" y="0"/>
                  </a:lnTo>
                  <a:lnTo>
                    <a:pt x="0" y="36"/>
                  </a:lnTo>
                  <a:lnTo>
                    <a:pt x="0" y="36"/>
                  </a:lnTo>
                  <a:lnTo>
                    <a:pt x="0" y="41"/>
                  </a:lnTo>
                  <a:lnTo>
                    <a:pt x="12" y="0"/>
                  </a:lnTo>
                  <a:lnTo>
                    <a:pt x="12" y="0"/>
                  </a:lnTo>
                  <a:lnTo>
                    <a:pt x="12"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3" name="Freeform 224"/>
            <p:cNvSpPr>
              <a:spLocks/>
            </p:cNvSpPr>
            <p:nvPr/>
          </p:nvSpPr>
          <p:spPr bwMode="auto">
            <a:xfrm>
              <a:off x="2001" y="2377"/>
              <a:ext cx="12" cy="41"/>
            </a:xfrm>
            <a:custGeom>
              <a:avLst/>
              <a:gdLst>
                <a:gd name="T0" fmla="*/ 12 w 12"/>
                <a:gd name="T1" fmla="*/ 0 h 41"/>
                <a:gd name="T2" fmla="*/ 12 w 12"/>
                <a:gd name="T3" fmla="*/ 0 h 41"/>
                <a:gd name="T4" fmla="*/ 0 w 12"/>
                <a:gd name="T5" fmla="*/ 36 h 41"/>
                <a:gd name="T6" fmla="*/ 0 w 12"/>
                <a:gd name="T7" fmla="*/ 36 h 41"/>
                <a:gd name="T8" fmla="*/ 0 w 12"/>
                <a:gd name="T9" fmla="*/ 41 h 41"/>
                <a:gd name="T10" fmla="*/ 12 w 12"/>
                <a:gd name="T11" fmla="*/ 0 h 41"/>
                <a:gd name="T12" fmla="*/ 12 w 12"/>
                <a:gd name="T13" fmla="*/ 0 h 41"/>
                <a:gd name="T14" fmla="*/ 12 w 1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1">
                  <a:moveTo>
                    <a:pt x="12" y="0"/>
                  </a:moveTo>
                  <a:lnTo>
                    <a:pt x="12" y="0"/>
                  </a:lnTo>
                  <a:lnTo>
                    <a:pt x="0" y="36"/>
                  </a:lnTo>
                  <a:lnTo>
                    <a:pt x="0" y="36"/>
                  </a:lnTo>
                  <a:lnTo>
                    <a:pt x="0" y="41"/>
                  </a:lnTo>
                  <a:lnTo>
                    <a:pt x="12" y="0"/>
                  </a:lnTo>
                  <a:lnTo>
                    <a:pt x="12" y="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4" name="Freeform 225"/>
            <p:cNvSpPr>
              <a:spLocks/>
            </p:cNvSpPr>
            <p:nvPr/>
          </p:nvSpPr>
          <p:spPr bwMode="auto">
            <a:xfrm>
              <a:off x="1935" y="2258"/>
              <a:ext cx="66" cy="175"/>
            </a:xfrm>
            <a:custGeom>
              <a:avLst/>
              <a:gdLst>
                <a:gd name="T0" fmla="*/ 3 w 66"/>
                <a:gd name="T1" fmla="*/ 0 h 175"/>
                <a:gd name="T2" fmla="*/ 3 w 66"/>
                <a:gd name="T3" fmla="*/ 0 h 175"/>
                <a:gd name="T4" fmla="*/ 2 w 66"/>
                <a:gd name="T5" fmla="*/ 0 h 175"/>
                <a:gd name="T6" fmla="*/ 2 w 66"/>
                <a:gd name="T7" fmla="*/ 0 h 175"/>
                <a:gd name="T8" fmla="*/ 0 w 66"/>
                <a:gd name="T9" fmla="*/ 1 h 175"/>
                <a:gd name="T10" fmla="*/ 0 w 66"/>
                <a:gd name="T11" fmla="*/ 4 h 175"/>
                <a:gd name="T12" fmla="*/ 0 w 66"/>
                <a:gd name="T13" fmla="*/ 4 h 175"/>
                <a:gd name="T14" fmla="*/ 20 w 66"/>
                <a:gd name="T15" fmla="*/ 46 h 175"/>
                <a:gd name="T16" fmla="*/ 48 w 66"/>
                <a:gd name="T17" fmla="*/ 102 h 175"/>
                <a:gd name="T18" fmla="*/ 48 w 66"/>
                <a:gd name="T19" fmla="*/ 102 h 175"/>
                <a:gd name="T20" fmla="*/ 53 w 66"/>
                <a:gd name="T21" fmla="*/ 115 h 175"/>
                <a:gd name="T22" fmla="*/ 56 w 66"/>
                <a:gd name="T23" fmla="*/ 130 h 175"/>
                <a:gd name="T24" fmla="*/ 59 w 66"/>
                <a:gd name="T25" fmla="*/ 147 h 175"/>
                <a:gd name="T26" fmla="*/ 59 w 66"/>
                <a:gd name="T27" fmla="*/ 162 h 175"/>
                <a:gd name="T28" fmla="*/ 59 w 66"/>
                <a:gd name="T29" fmla="*/ 162 h 175"/>
                <a:gd name="T30" fmla="*/ 59 w 66"/>
                <a:gd name="T31" fmla="*/ 172 h 175"/>
                <a:gd name="T32" fmla="*/ 59 w 66"/>
                <a:gd name="T33" fmla="*/ 172 h 175"/>
                <a:gd name="T34" fmla="*/ 63 w 66"/>
                <a:gd name="T35" fmla="*/ 175 h 175"/>
                <a:gd name="T36" fmla="*/ 66 w 66"/>
                <a:gd name="T37" fmla="*/ 160 h 175"/>
                <a:gd name="T38" fmla="*/ 66 w 66"/>
                <a:gd name="T39" fmla="*/ 160 h 175"/>
                <a:gd name="T40" fmla="*/ 66 w 66"/>
                <a:gd name="T41" fmla="*/ 155 h 175"/>
                <a:gd name="T42" fmla="*/ 66 w 66"/>
                <a:gd name="T43" fmla="*/ 155 h 175"/>
                <a:gd name="T44" fmla="*/ 66 w 66"/>
                <a:gd name="T45" fmla="*/ 140 h 175"/>
                <a:gd name="T46" fmla="*/ 63 w 66"/>
                <a:gd name="T47" fmla="*/ 127 h 175"/>
                <a:gd name="T48" fmla="*/ 58 w 66"/>
                <a:gd name="T49" fmla="*/ 112 h 175"/>
                <a:gd name="T50" fmla="*/ 53 w 66"/>
                <a:gd name="T51" fmla="*/ 99 h 175"/>
                <a:gd name="T52" fmla="*/ 53 w 66"/>
                <a:gd name="T53" fmla="*/ 99 h 175"/>
                <a:gd name="T54" fmla="*/ 53 w 66"/>
                <a:gd name="T55" fmla="*/ 99 h 175"/>
                <a:gd name="T56" fmla="*/ 51 w 66"/>
                <a:gd name="T57" fmla="*/ 95 h 175"/>
                <a:gd name="T58" fmla="*/ 51 w 66"/>
                <a:gd name="T59" fmla="*/ 95 h 175"/>
                <a:gd name="T60" fmla="*/ 45 w 66"/>
                <a:gd name="T61" fmla="*/ 84 h 175"/>
                <a:gd name="T62" fmla="*/ 40 w 66"/>
                <a:gd name="T63" fmla="*/ 72 h 175"/>
                <a:gd name="T64" fmla="*/ 40 w 66"/>
                <a:gd name="T65" fmla="*/ 72 h 175"/>
                <a:gd name="T66" fmla="*/ 7 w 66"/>
                <a:gd name="T67" fmla="*/ 1 h 175"/>
                <a:gd name="T68" fmla="*/ 7 w 66"/>
                <a:gd name="T69" fmla="*/ 1 h 175"/>
                <a:gd name="T70" fmla="*/ 5 w 66"/>
                <a:gd name="T71" fmla="*/ 0 h 175"/>
                <a:gd name="T72" fmla="*/ 3 w 66"/>
                <a:gd name="T7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175">
                  <a:moveTo>
                    <a:pt x="3" y="0"/>
                  </a:moveTo>
                  <a:lnTo>
                    <a:pt x="3" y="0"/>
                  </a:lnTo>
                  <a:lnTo>
                    <a:pt x="2" y="0"/>
                  </a:lnTo>
                  <a:lnTo>
                    <a:pt x="2" y="0"/>
                  </a:lnTo>
                  <a:lnTo>
                    <a:pt x="0" y="1"/>
                  </a:lnTo>
                  <a:lnTo>
                    <a:pt x="0" y="4"/>
                  </a:lnTo>
                  <a:lnTo>
                    <a:pt x="0" y="4"/>
                  </a:lnTo>
                  <a:lnTo>
                    <a:pt x="20" y="46"/>
                  </a:lnTo>
                  <a:lnTo>
                    <a:pt x="48" y="102"/>
                  </a:lnTo>
                  <a:lnTo>
                    <a:pt x="48" y="102"/>
                  </a:lnTo>
                  <a:lnTo>
                    <a:pt x="53" y="115"/>
                  </a:lnTo>
                  <a:lnTo>
                    <a:pt x="56" y="130"/>
                  </a:lnTo>
                  <a:lnTo>
                    <a:pt x="59" y="147"/>
                  </a:lnTo>
                  <a:lnTo>
                    <a:pt x="59" y="162"/>
                  </a:lnTo>
                  <a:lnTo>
                    <a:pt x="59" y="162"/>
                  </a:lnTo>
                  <a:lnTo>
                    <a:pt x="59" y="172"/>
                  </a:lnTo>
                  <a:lnTo>
                    <a:pt x="59" y="172"/>
                  </a:lnTo>
                  <a:lnTo>
                    <a:pt x="63" y="175"/>
                  </a:lnTo>
                  <a:lnTo>
                    <a:pt x="66" y="160"/>
                  </a:lnTo>
                  <a:lnTo>
                    <a:pt x="66" y="160"/>
                  </a:lnTo>
                  <a:lnTo>
                    <a:pt x="66" y="155"/>
                  </a:lnTo>
                  <a:lnTo>
                    <a:pt x="66" y="155"/>
                  </a:lnTo>
                  <a:lnTo>
                    <a:pt x="66" y="140"/>
                  </a:lnTo>
                  <a:lnTo>
                    <a:pt x="63" y="127"/>
                  </a:lnTo>
                  <a:lnTo>
                    <a:pt x="58" y="112"/>
                  </a:lnTo>
                  <a:lnTo>
                    <a:pt x="53" y="99"/>
                  </a:lnTo>
                  <a:lnTo>
                    <a:pt x="53" y="99"/>
                  </a:lnTo>
                  <a:lnTo>
                    <a:pt x="53" y="99"/>
                  </a:lnTo>
                  <a:lnTo>
                    <a:pt x="51" y="95"/>
                  </a:lnTo>
                  <a:lnTo>
                    <a:pt x="51" y="95"/>
                  </a:lnTo>
                  <a:lnTo>
                    <a:pt x="45" y="84"/>
                  </a:lnTo>
                  <a:lnTo>
                    <a:pt x="40" y="72"/>
                  </a:lnTo>
                  <a:lnTo>
                    <a:pt x="40" y="72"/>
                  </a:lnTo>
                  <a:lnTo>
                    <a:pt x="7" y="1"/>
                  </a:lnTo>
                  <a:lnTo>
                    <a:pt x="7" y="1"/>
                  </a:lnTo>
                  <a:lnTo>
                    <a:pt x="5" y="0"/>
                  </a:lnTo>
                  <a:lnTo>
                    <a:pt x="3"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5" name="Freeform 226"/>
            <p:cNvSpPr>
              <a:spLocks/>
            </p:cNvSpPr>
            <p:nvPr/>
          </p:nvSpPr>
          <p:spPr bwMode="auto">
            <a:xfrm>
              <a:off x="1935" y="2258"/>
              <a:ext cx="66" cy="175"/>
            </a:xfrm>
            <a:custGeom>
              <a:avLst/>
              <a:gdLst>
                <a:gd name="T0" fmla="*/ 3 w 66"/>
                <a:gd name="T1" fmla="*/ 0 h 175"/>
                <a:gd name="T2" fmla="*/ 3 w 66"/>
                <a:gd name="T3" fmla="*/ 0 h 175"/>
                <a:gd name="T4" fmla="*/ 2 w 66"/>
                <a:gd name="T5" fmla="*/ 0 h 175"/>
                <a:gd name="T6" fmla="*/ 2 w 66"/>
                <a:gd name="T7" fmla="*/ 0 h 175"/>
                <a:gd name="T8" fmla="*/ 0 w 66"/>
                <a:gd name="T9" fmla="*/ 1 h 175"/>
                <a:gd name="T10" fmla="*/ 0 w 66"/>
                <a:gd name="T11" fmla="*/ 4 h 175"/>
                <a:gd name="T12" fmla="*/ 0 w 66"/>
                <a:gd name="T13" fmla="*/ 4 h 175"/>
                <a:gd name="T14" fmla="*/ 20 w 66"/>
                <a:gd name="T15" fmla="*/ 46 h 175"/>
                <a:gd name="T16" fmla="*/ 48 w 66"/>
                <a:gd name="T17" fmla="*/ 102 h 175"/>
                <a:gd name="T18" fmla="*/ 48 w 66"/>
                <a:gd name="T19" fmla="*/ 102 h 175"/>
                <a:gd name="T20" fmla="*/ 53 w 66"/>
                <a:gd name="T21" fmla="*/ 115 h 175"/>
                <a:gd name="T22" fmla="*/ 56 w 66"/>
                <a:gd name="T23" fmla="*/ 130 h 175"/>
                <a:gd name="T24" fmla="*/ 59 w 66"/>
                <a:gd name="T25" fmla="*/ 147 h 175"/>
                <a:gd name="T26" fmla="*/ 59 w 66"/>
                <a:gd name="T27" fmla="*/ 162 h 175"/>
                <a:gd name="T28" fmla="*/ 59 w 66"/>
                <a:gd name="T29" fmla="*/ 162 h 175"/>
                <a:gd name="T30" fmla="*/ 59 w 66"/>
                <a:gd name="T31" fmla="*/ 172 h 175"/>
                <a:gd name="T32" fmla="*/ 59 w 66"/>
                <a:gd name="T33" fmla="*/ 172 h 175"/>
                <a:gd name="T34" fmla="*/ 63 w 66"/>
                <a:gd name="T35" fmla="*/ 175 h 175"/>
                <a:gd name="T36" fmla="*/ 66 w 66"/>
                <a:gd name="T37" fmla="*/ 160 h 175"/>
                <a:gd name="T38" fmla="*/ 66 w 66"/>
                <a:gd name="T39" fmla="*/ 160 h 175"/>
                <a:gd name="T40" fmla="*/ 66 w 66"/>
                <a:gd name="T41" fmla="*/ 155 h 175"/>
                <a:gd name="T42" fmla="*/ 66 w 66"/>
                <a:gd name="T43" fmla="*/ 155 h 175"/>
                <a:gd name="T44" fmla="*/ 66 w 66"/>
                <a:gd name="T45" fmla="*/ 140 h 175"/>
                <a:gd name="T46" fmla="*/ 63 w 66"/>
                <a:gd name="T47" fmla="*/ 127 h 175"/>
                <a:gd name="T48" fmla="*/ 58 w 66"/>
                <a:gd name="T49" fmla="*/ 112 h 175"/>
                <a:gd name="T50" fmla="*/ 53 w 66"/>
                <a:gd name="T51" fmla="*/ 99 h 175"/>
                <a:gd name="T52" fmla="*/ 53 w 66"/>
                <a:gd name="T53" fmla="*/ 99 h 175"/>
                <a:gd name="T54" fmla="*/ 53 w 66"/>
                <a:gd name="T55" fmla="*/ 99 h 175"/>
                <a:gd name="T56" fmla="*/ 51 w 66"/>
                <a:gd name="T57" fmla="*/ 95 h 175"/>
                <a:gd name="T58" fmla="*/ 51 w 66"/>
                <a:gd name="T59" fmla="*/ 95 h 175"/>
                <a:gd name="T60" fmla="*/ 45 w 66"/>
                <a:gd name="T61" fmla="*/ 84 h 175"/>
                <a:gd name="T62" fmla="*/ 40 w 66"/>
                <a:gd name="T63" fmla="*/ 72 h 175"/>
                <a:gd name="T64" fmla="*/ 40 w 66"/>
                <a:gd name="T65" fmla="*/ 72 h 175"/>
                <a:gd name="T66" fmla="*/ 7 w 66"/>
                <a:gd name="T67" fmla="*/ 1 h 175"/>
                <a:gd name="T68" fmla="*/ 7 w 66"/>
                <a:gd name="T69" fmla="*/ 1 h 175"/>
                <a:gd name="T70" fmla="*/ 5 w 66"/>
                <a:gd name="T71" fmla="*/ 0 h 175"/>
                <a:gd name="T72" fmla="*/ 3 w 66"/>
                <a:gd name="T7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175">
                  <a:moveTo>
                    <a:pt x="3" y="0"/>
                  </a:moveTo>
                  <a:lnTo>
                    <a:pt x="3" y="0"/>
                  </a:lnTo>
                  <a:lnTo>
                    <a:pt x="2" y="0"/>
                  </a:lnTo>
                  <a:lnTo>
                    <a:pt x="2" y="0"/>
                  </a:lnTo>
                  <a:lnTo>
                    <a:pt x="0" y="1"/>
                  </a:lnTo>
                  <a:lnTo>
                    <a:pt x="0" y="4"/>
                  </a:lnTo>
                  <a:lnTo>
                    <a:pt x="0" y="4"/>
                  </a:lnTo>
                  <a:lnTo>
                    <a:pt x="20" y="46"/>
                  </a:lnTo>
                  <a:lnTo>
                    <a:pt x="48" y="102"/>
                  </a:lnTo>
                  <a:lnTo>
                    <a:pt x="48" y="102"/>
                  </a:lnTo>
                  <a:lnTo>
                    <a:pt x="53" y="115"/>
                  </a:lnTo>
                  <a:lnTo>
                    <a:pt x="56" y="130"/>
                  </a:lnTo>
                  <a:lnTo>
                    <a:pt x="59" y="147"/>
                  </a:lnTo>
                  <a:lnTo>
                    <a:pt x="59" y="162"/>
                  </a:lnTo>
                  <a:lnTo>
                    <a:pt x="59" y="162"/>
                  </a:lnTo>
                  <a:lnTo>
                    <a:pt x="59" y="172"/>
                  </a:lnTo>
                  <a:lnTo>
                    <a:pt x="59" y="172"/>
                  </a:lnTo>
                  <a:lnTo>
                    <a:pt x="63" y="175"/>
                  </a:lnTo>
                  <a:lnTo>
                    <a:pt x="66" y="160"/>
                  </a:lnTo>
                  <a:lnTo>
                    <a:pt x="66" y="160"/>
                  </a:lnTo>
                  <a:lnTo>
                    <a:pt x="66" y="155"/>
                  </a:lnTo>
                  <a:lnTo>
                    <a:pt x="66" y="155"/>
                  </a:lnTo>
                  <a:lnTo>
                    <a:pt x="66" y="140"/>
                  </a:lnTo>
                  <a:lnTo>
                    <a:pt x="63" y="127"/>
                  </a:lnTo>
                  <a:lnTo>
                    <a:pt x="58" y="112"/>
                  </a:lnTo>
                  <a:lnTo>
                    <a:pt x="53" y="99"/>
                  </a:lnTo>
                  <a:lnTo>
                    <a:pt x="53" y="99"/>
                  </a:lnTo>
                  <a:lnTo>
                    <a:pt x="53" y="99"/>
                  </a:lnTo>
                  <a:lnTo>
                    <a:pt x="51" y="95"/>
                  </a:lnTo>
                  <a:lnTo>
                    <a:pt x="51" y="95"/>
                  </a:lnTo>
                  <a:lnTo>
                    <a:pt x="45" y="84"/>
                  </a:lnTo>
                  <a:lnTo>
                    <a:pt x="40" y="72"/>
                  </a:lnTo>
                  <a:lnTo>
                    <a:pt x="40" y="72"/>
                  </a:lnTo>
                  <a:lnTo>
                    <a:pt x="7" y="1"/>
                  </a:lnTo>
                  <a:lnTo>
                    <a:pt x="7" y="1"/>
                  </a:lnTo>
                  <a:lnTo>
                    <a:pt x="5"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6" name="Freeform 227"/>
            <p:cNvSpPr>
              <a:spLocks/>
            </p:cNvSpPr>
            <p:nvPr/>
          </p:nvSpPr>
          <p:spPr bwMode="auto">
            <a:xfrm>
              <a:off x="1971" y="2284"/>
              <a:ext cx="95" cy="127"/>
            </a:xfrm>
            <a:custGeom>
              <a:avLst/>
              <a:gdLst>
                <a:gd name="T0" fmla="*/ 2 w 95"/>
                <a:gd name="T1" fmla="*/ 0 h 127"/>
                <a:gd name="T2" fmla="*/ 2 w 95"/>
                <a:gd name="T3" fmla="*/ 0 h 127"/>
                <a:gd name="T4" fmla="*/ 0 w 95"/>
                <a:gd name="T5" fmla="*/ 15 h 127"/>
                <a:gd name="T6" fmla="*/ 0 w 95"/>
                <a:gd name="T7" fmla="*/ 30 h 127"/>
                <a:gd name="T8" fmla="*/ 4 w 95"/>
                <a:gd name="T9" fmla="*/ 46 h 127"/>
                <a:gd name="T10" fmla="*/ 4 w 95"/>
                <a:gd name="T11" fmla="*/ 46 h 127"/>
                <a:gd name="T12" fmla="*/ 9 w 95"/>
                <a:gd name="T13" fmla="*/ 58 h 127"/>
                <a:gd name="T14" fmla="*/ 15 w 95"/>
                <a:gd name="T15" fmla="*/ 69 h 127"/>
                <a:gd name="T16" fmla="*/ 15 w 95"/>
                <a:gd name="T17" fmla="*/ 69 h 127"/>
                <a:gd name="T18" fmla="*/ 23 w 95"/>
                <a:gd name="T19" fmla="*/ 78 h 127"/>
                <a:gd name="T20" fmla="*/ 23 w 95"/>
                <a:gd name="T21" fmla="*/ 78 h 127"/>
                <a:gd name="T22" fmla="*/ 42 w 95"/>
                <a:gd name="T23" fmla="*/ 93 h 127"/>
                <a:gd name="T24" fmla="*/ 42 w 95"/>
                <a:gd name="T25" fmla="*/ 93 h 127"/>
                <a:gd name="T26" fmla="*/ 42 w 95"/>
                <a:gd name="T27" fmla="*/ 93 h 127"/>
                <a:gd name="T28" fmla="*/ 42 w 95"/>
                <a:gd name="T29" fmla="*/ 93 h 127"/>
                <a:gd name="T30" fmla="*/ 42 w 95"/>
                <a:gd name="T31" fmla="*/ 93 h 127"/>
                <a:gd name="T32" fmla="*/ 66 w 95"/>
                <a:gd name="T33" fmla="*/ 111 h 127"/>
                <a:gd name="T34" fmla="*/ 93 w 95"/>
                <a:gd name="T35" fmla="*/ 126 h 127"/>
                <a:gd name="T36" fmla="*/ 93 w 95"/>
                <a:gd name="T37" fmla="*/ 126 h 127"/>
                <a:gd name="T38" fmla="*/ 93 w 95"/>
                <a:gd name="T39" fmla="*/ 126 h 127"/>
                <a:gd name="T40" fmla="*/ 93 w 95"/>
                <a:gd name="T41" fmla="*/ 126 h 127"/>
                <a:gd name="T42" fmla="*/ 93 w 95"/>
                <a:gd name="T43" fmla="*/ 127 h 127"/>
                <a:gd name="T44" fmla="*/ 93 w 95"/>
                <a:gd name="T45" fmla="*/ 127 h 127"/>
                <a:gd name="T46" fmla="*/ 95 w 95"/>
                <a:gd name="T47" fmla="*/ 127 h 127"/>
                <a:gd name="T48" fmla="*/ 95 w 95"/>
                <a:gd name="T49" fmla="*/ 127 h 127"/>
                <a:gd name="T50" fmla="*/ 93 w 95"/>
                <a:gd name="T51" fmla="*/ 114 h 127"/>
                <a:gd name="T52" fmla="*/ 93 w 95"/>
                <a:gd name="T53" fmla="*/ 114 h 127"/>
                <a:gd name="T54" fmla="*/ 75 w 95"/>
                <a:gd name="T55" fmla="*/ 94 h 127"/>
                <a:gd name="T56" fmla="*/ 55 w 95"/>
                <a:gd name="T57" fmla="*/ 74 h 127"/>
                <a:gd name="T58" fmla="*/ 55 w 95"/>
                <a:gd name="T59" fmla="*/ 74 h 127"/>
                <a:gd name="T60" fmla="*/ 42 w 95"/>
                <a:gd name="T61" fmla="*/ 65 h 127"/>
                <a:gd name="T62" fmla="*/ 28 w 95"/>
                <a:gd name="T63" fmla="*/ 53 h 127"/>
                <a:gd name="T64" fmla="*/ 28 w 95"/>
                <a:gd name="T65" fmla="*/ 53 h 127"/>
                <a:gd name="T66" fmla="*/ 28 w 95"/>
                <a:gd name="T67" fmla="*/ 50 h 127"/>
                <a:gd name="T68" fmla="*/ 28 w 95"/>
                <a:gd name="T69" fmla="*/ 48 h 127"/>
                <a:gd name="T70" fmla="*/ 28 w 95"/>
                <a:gd name="T71" fmla="*/ 48 h 127"/>
                <a:gd name="T72" fmla="*/ 32 w 95"/>
                <a:gd name="T73" fmla="*/ 46 h 127"/>
                <a:gd name="T74" fmla="*/ 32 w 95"/>
                <a:gd name="T75" fmla="*/ 46 h 127"/>
                <a:gd name="T76" fmla="*/ 33 w 95"/>
                <a:gd name="T77" fmla="*/ 48 h 127"/>
                <a:gd name="T78" fmla="*/ 33 w 95"/>
                <a:gd name="T79" fmla="*/ 48 h 127"/>
                <a:gd name="T80" fmla="*/ 45 w 95"/>
                <a:gd name="T81" fmla="*/ 60 h 127"/>
                <a:gd name="T82" fmla="*/ 58 w 95"/>
                <a:gd name="T83" fmla="*/ 69 h 127"/>
                <a:gd name="T84" fmla="*/ 58 w 95"/>
                <a:gd name="T85" fmla="*/ 69 h 127"/>
                <a:gd name="T86" fmla="*/ 58 w 95"/>
                <a:gd name="T87" fmla="*/ 69 h 127"/>
                <a:gd name="T88" fmla="*/ 76 w 95"/>
                <a:gd name="T89" fmla="*/ 86 h 127"/>
                <a:gd name="T90" fmla="*/ 91 w 95"/>
                <a:gd name="T91" fmla="*/ 103 h 127"/>
                <a:gd name="T92" fmla="*/ 91 w 95"/>
                <a:gd name="T93" fmla="*/ 103 h 127"/>
                <a:gd name="T94" fmla="*/ 91 w 95"/>
                <a:gd name="T95" fmla="*/ 86 h 127"/>
                <a:gd name="T96" fmla="*/ 91 w 95"/>
                <a:gd name="T97" fmla="*/ 86 h 127"/>
                <a:gd name="T98" fmla="*/ 88 w 95"/>
                <a:gd name="T99" fmla="*/ 78 h 127"/>
                <a:gd name="T100" fmla="*/ 81 w 95"/>
                <a:gd name="T101" fmla="*/ 68 h 127"/>
                <a:gd name="T102" fmla="*/ 71 w 95"/>
                <a:gd name="T103" fmla="*/ 56 h 127"/>
                <a:gd name="T104" fmla="*/ 57 w 95"/>
                <a:gd name="T105" fmla="*/ 41 h 127"/>
                <a:gd name="T106" fmla="*/ 57 w 95"/>
                <a:gd name="T107" fmla="*/ 41 h 127"/>
                <a:gd name="T108" fmla="*/ 27 w 95"/>
                <a:gd name="T109" fmla="*/ 20 h 127"/>
                <a:gd name="T110" fmla="*/ 27 w 95"/>
                <a:gd name="T111" fmla="*/ 20 h 127"/>
                <a:gd name="T112" fmla="*/ 27 w 95"/>
                <a:gd name="T113" fmla="*/ 20 h 127"/>
                <a:gd name="T114" fmla="*/ 27 w 95"/>
                <a:gd name="T115" fmla="*/ 20 h 127"/>
                <a:gd name="T116" fmla="*/ 2 w 95"/>
                <a:gd name="T11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5" h="127">
                  <a:moveTo>
                    <a:pt x="2" y="0"/>
                  </a:moveTo>
                  <a:lnTo>
                    <a:pt x="2" y="0"/>
                  </a:lnTo>
                  <a:lnTo>
                    <a:pt x="0" y="15"/>
                  </a:lnTo>
                  <a:lnTo>
                    <a:pt x="0" y="30"/>
                  </a:lnTo>
                  <a:lnTo>
                    <a:pt x="4" y="46"/>
                  </a:lnTo>
                  <a:lnTo>
                    <a:pt x="4" y="46"/>
                  </a:lnTo>
                  <a:lnTo>
                    <a:pt x="9" y="58"/>
                  </a:lnTo>
                  <a:lnTo>
                    <a:pt x="15" y="69"/>
                  </a:lnTo>
                  <a:lnTo>
                    <a:pt x="15" y="69"/>
                  </a:lnTo>
                  <a:lnTo>
                    <a:pt x="23" y="78"/>
                  </a:lnTo>
                  <a:lnTo>
                    <a:pt x="23" y="78"/>
                  </a:lnTo>
                  <a:lnTo>
                    <a:pt x="42" y="93"/>
                  </a:lnTo>
                  <a:lnTo>
                    <a:pt x="42" y="93"/>
                  </a:lnTo>
                  <a:lnTo>
                    <a:pt x="42" y="93"/>
                  </a:lnTo>
                  <a:lnTo>
                    <a:pt x="42" y="93"/>
                  </a:lnTo>
                  <a:lnTo>
                    <a:pt x="42" y="93"/>
                  </a:lnTo>
                  <a:lnTo>
                    <a:pt x="66" y="111"/>
                  </a:lnTo>
                  <a:lnTo>
                    <a:pt x="93" y="126"/>
                  </a:lnTo>
                  <a:lnTo>
                    <a:pt x="93" y="126"/>
                  </a:lnTo>
                  <a:lnTo>
                    <a:pt x="93" y="126"/>
                  </a:lnTo>
                  <a:lnTo>
                    <a:pt x="93" y="126"/>
                  </a:lnTo>
                  <a:lnTo>
                    <a:pt x="93" y="127"/>
                  </a:lnTo>
                  <a:lnTo>
                    <a:pt x="93" y="127"/>
                  </a:lnTo>
                  <a:lnTo>
                    <a:pt x="95" y="127"/>
                  </a:lnTo>
                  <a:lnTo>
                    <a:pt x="95" y="127"/>
                  </a:lnTo>
                  <a:lnTo>
                    <a:pt x="93" y="114"/>
                  </a:lnTo>
                  <a:lnTo>
                    <a:pt x="93" y="114"/>
                  </a:lnTo>
                  <a:lnTo>
                    <a:pt x="75" y="94"/>
                  </a:lnTo>
                  <a:lnTo>
                    <a:pt x="55" y="74"/>
                  </a:lnTo>
                  <a:lnTo>
                    <a:pt x="55" y="74"/>
                  </a:lnTo>
                  <a:lnTo>
                    <a:pt x="42" y="65"/>
                  </a:lnTo>
                  <a:lnTo>
                    <a:pt x="28" y="53"/>
                  </a:lnTo>
                  <a:lnTo>
                    <a:pt x="28" y="53"/>
                  </a:lnTo>
                  <a:lnTo>
                    <a:pt x="28" y="50"/>
                  </a:lnTo>
                  <a:lnTo>
                    <a:pt x="28" y="48"/>
                  </a:lnTo>
                  <a:lnTo>
                    <a:pt x="28" y="48"/>
                  </a:lnTo>
                  <a:lnTo>
                    <a:pt x="32" y="46"/>
                  </a:lnTo>
                  <a:lnTo>
                    <a:pt x="32" y="46"/>
                  </a:lnTo>
                  <a:lnTo>
                    <a:pt x="33" y="48"/>
                  </a:lnTo>
                  <a:lnTo>
                    <a:pt x="33" y="48"/>
                  </a:lnTo>
                  <a:lnTo>
                    <a:pt x="45" y="60"/>
                  </a:lnTo>
                  <a:lnTo>
                    <a:pt x="58" y="69"/>
                  </a:lnTo>
                  <a:lnTo>
                    <a:pt x="58" y="69"/>
                  </a:lnTo>
                  <a:lnTo>
                    <a:pt x="58" y="69"/>
                  </a:lnTo>
                  <a:lnTo>
                    <a:pt x="76" y="86"/>
                  </a:lnTo>
                  <a:lnTo>
                    <a:pt x="91" y="103"/>
                  </a:lnTo>
                  <a:lnTo>
                    <a:pt x="91" y="103"/>
                  </a:lnTo>
                  <a:lnTo>
                    <a:pt x="91" y="86"/>
                  </a:lnTo>
                  <a:lnTo>
                    <a:pt x="91" y="86"/>
                  </a:lnTo>
                  <a:lnTo>
                    <a:pt x="88" y="78"/>
                  </a:lnTo>
                  <a:lnTo>
                    <a:pt x="81" y="68"/>
                  </a:lnTo>
                  <a:lnTo>
                    <a:pt x="71" y="56"/>
                  </a:lnTo>
                  <a:lnTo>
                    <a:pt x="57" y="41"/>
                  </a:lnTo>
                  <a:lnTo>
                    <a:pt x="57" y="41"/>
                  </a:lnTo>
                  <a:lnTo>
                    <a:pt x="27" y="20"/>
                  </a:lnTo>
                  <a:lnTo>
                    <a:pt x="27" y="20"/>
                  </a:lnTo>
                  <a:lnTo>
                    <a:pt x="27" y="20"/>
                  </a:lnTo>
                  <a:lnTo>
                    <a:pt x="27" y="20"/>
                  </a:lnTo>
                  <a:lnTo>
                    <a:pt x="2"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7" name="Freeform 228"/>
            <p:cNvSpPr>
              <a:spLocks/>
            </p:cNvSpPr>
            <p:nvPr/>
          </p:nvSpPr>
          <p:spPr bwMode="auto">
            <a:xfrm>
              <a:off x="1971" y="2284"/>
              <a:ext cx="95" cy="127"/>
            </a:xfrm>
            <a:custGeom>
              <a:avLst/>
              <a:gdLst>
                <a:gd name="T0" fmla="*/ 2 w 95"/>
                <a:gd name="T1" fmla="*/ 0 h 127"/>
                <a:gd name="T2" fmla="*/ 2 w 95"/>
                <a:gd name="T3" fmla="*/ 0 h 127"/>
                <a:gd name="T4" fmla="*/ 0 w 95"/>
                <a:gd name="T5" fmla="*/ 15 h 127"/>
                <a:gd name="T6" fmla="*/ 0 w 95"/>
                <a:gd name="T7" fmla="*/ 30 h 127"/>
                <a:gd name="T8" fmla="*/ 4 w 95"/>
                <a:gd name="T9" fmla="*/ 46 h 127"/>
                <a:gd name="T10" fmla="*/ 4 w 95"/>
                <a:gd name="T11" fmla="*/ 46 h 127"/>
                <a:gd name="T12" fmla="*/ 9 w 95"/>
                <a:gd name="T13" fmla="*/ 58 h 127"/>
                <a:gd name="T14" fmla="*/ 15 w 95"/>
                <a:gd name="T15" fmla="*/ 69 h 127"/>
                <a:gd name="T16" fmla="*/ 15 w 95"/>
                <a:gd name="T17" fmla="*/ 69 h 127"/>
                <a:gd name="T18" fmla="*/ 23 w 95"/>
                <a:gd name="T19" fmla="*/ 78 h 127"/>
                <a:gd name="T20" fmla="*/ 23 w 95"/>
                <a:gd name="T21" fmla="*/ 78 h 127"/>
                <a:gd name="T22" fmla="*/ 42 w 95"/>
                <a:gd name="T23" fmla="*/ 93 h 127"/>
                <a:gd name="T24" fmla="*/ 42 w 95"/>
                <a:gd name="T25" fmla="*/ 93 h 127"/>
                <a:gd name="T26" fmla="*/ 42 w 95"/>
                <a:gd name="T27" fmla="*/ 93 h 127"/>
                <a:gd name="T28" fmla="*/ 42 w 95"/>
                <a:gd name="T29" fmla="*/ 93 h 127"/>
                <a:gd name="T30" fmla="*/ 42 w 95"/>
                <a:gd name="T31" fmla="*/ 93 h 127"/>
                <a:gd name="T32" fmla="*/ 66 w 95"/>
                <a:gd name="T33" fmla="*/ 111 h 127"/>
                <a:gd name="T34" fmla="*/ 93 w 95"/>
                <a:gd name="T35" fmla="*/ 126 h 127"/>
                <a:gd name="T36" fmla="*/ 93 w 95"/>
                <a:gd name="T37" fmla="*/ 126 h 127"/>
                <a:gd name="T38" fmla="*/ 93 w 95"/>
                <a:gd name="T39" fmla="*/ 126 h 127"/>
                <a:gd name="T40" fmla="*/ 93 w 95"/>
                <a:gd name="T41" fmla="*/ 126 h 127"/>
                <a:gd name="T42" fmla="*/ 93 w 95"/>
                <a:gd name="T43" fmla="*/ 127 h 127"/>
                <a:gd name="T44" fmla="*/ 93 w 95"/>
                <a:gd name="T45" fmla="*/ 127 h 127"/>
                <a:gd name="T46" fmla="*/ 95 w 95"/>
                <a:gd name="T47" fmla="*/ 127 h 127"/>
                <a:gd name="T48" fmla="*/ 95 w 95"/>
                <a:gd name="T49" fmla="*/ 127 h 127"/>
                <a:gd name="T50" fmla="*/ 93 w 95"/>
                <a:gd name="T51" fmla="*/ 114 h 127"/>
                <a:gd name="T52" fmla="*/ 93 w 95"/>
                <a:gd name="T53" fmla="*/ 114 h 127"/>
                <a:gd name="T54" fmla="*/ 75 w 95"/>
                <a:gd name="T55" fmla="*/ 94 h 127"/>
                <a:gd name="T56" fmla="*/ 55 w 95"/>
                <a:gd name="T57" fmla="*/ 74 h 127"/>
                <a:gd name="T58" fmla="*/ 55 w 95"/>
                <a:gd name="T59" fmla="*/ 74 h 127"/>
                <a:gd name="T60" fmla="*/ 42 w 95"/>
                <a:gd name="T61" fmla="*/ 65 h 127"/>
                <a:gd name="T62" fmla="*/ 28 w 95"/>
                <a:gd name="T63" fmla="*/ 53 h 127"/>
                <a:gd name="T64" fmla="*/ 28 w 95"/>
                <a:gd name="T65" fmla="*/ 53 h 127"/>
                <a:gd name="T66" fmla="*/ 28 w 95"/>
                <a:gd name="T67" fmla="*/ 50 h 127"/>
                <a:gd name="T68" fmla="*/ 28 w 95"/>
                <a:gd name="T69" fmla="*/ 48 h 127"/>
                <a:gd name="T70" fmla="*/ 28 w 95"/>
                <a:gd name="T71" fmla="*/ 48 h 127"/>
                <a:gd name="T72" fmla="*/ 32 w 95"/>
                <a:gd name="T73" fmla="*/ 46 h 127"/>
                <a:gd name="T74" fmla="*/ 32 w 95"/>
                <a:gd name="T75" fmla="*/ 46 h 127"/>
                <a:gd name="T76" fmla="*/ 33 w 95"/>
                <a:gd name="T77" fmla="*/ 48 h 127"/>
                <a:gd name="T78" fmla="*/ 33 w 95"/>
                <a:gd name="T79" fmla="*/ 48 h 127"/>
                <a:gd name="T80" fmla="*/ 45 w 95"/>
                <a:gd name="T81" fmla="*/ 60 h 127"/>
                <a:gd name="T82" fmla="*/ 58 w 95"/>
                <a:gd name="T83" fmla="*/ 69 h 127"/>
                <a:gd name="T84" fmla="*/ 58 w 95"/>
                <a:gd name="T85" fmla="*/ 69 h 127"/>
                <a:gd name="T86" fmla="*/ 58 w 95"/>
                <a:gd name="T87" fmla="*/ 69 h 127"/>
                <a:gd name="T88" fmla="*/ 76 w 95"/>
                <a:gd name="T89" fmla="*/ 86 h 127"/>
                <a:gd name="T90" fmla="*/ 91 w 95"/>
                <a:gd name="T91" fmla="*/ 103 h 127"/>
                <a:gd name="T92" fmla="*/ 91 w 95"/>
                <a:gd name="T93" fmla="*/ 103 h 127"/>
                <a:gd name="T94" fmla="*/ 91 w 95"/>
                <a:gd name="T95" fmla="*/ 86 h 127"/>
                <a:gd name="T96" fmla="*/ 91 w 95"/>
                <a:gd name="T97" fmla="*/ 86 h 127"/>
                <a:gd name="T98" fmla="*/ 88 w 95"/>
                <a:gd name="T99" fmla="*/ 78 h 127"/>
                <a:gd name="T100" fmla="*/ 81 w 95"/>
                <a:gd name="T101" fmla="*/ 68 h 127"/>
                <a:gd name="T102" fmla="*/ 71 w 95"/>
                <a:gd name="T103" fmla="*/ 56 h 127"/>
                <a:gd name="T104" fmla="*/ 57 w 95"/>
                <a:gd name="T105" fmla="*/ 41 h 127"/>
                <a:gd name="T106" fmla="*/ 57 w 95"/>
                <a:gd name="T107" fmla="*/ 41 h 127"/>
                <a:gd name="T108" fmla="*/ 27 w 95"/>
                <a:gd name="T109" fmla="*/ 20 h 127"/>
                <a:gd name="T110" fmla="*/ 27 w 95"/>
                <a:gd name="T111" fmla="*/ 20 h 127"/>
                <a:gd name="T112" fmla="*/ 27 w 95"/>
                <a:gd name="T113" fmla="*/ 20 h 127"/>
                <a:gd name="T114" fmla="*/ 27 w 95"/>
                <a:gd name="T115" fmla="*/ 20 h 127"/>
                <a:gd name="T116" fmla="*/ 2 w 95"/>
                <a:gd name="T11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5" h="127">
                  <a:moveTo>
                    <a:pt x="2" y="0"/>
                  </a:moveTo>
                  <a:lnTo>
                    <a:pt x="2" y="0"/>
                  </a:lnTo>
                  <a:lnTo>
                    <a:pt x="0" y="15"/>
                  </a:lnTo>
                  <a:lnTo>
                    <a:pt x="0" y="30"/>
                  </a:lnTo>
                  <a:lnTo>
                    <a:pt x="4" y="46"/>
                  </a:lnTo>
                  <a:lnTo>
                    <a:pt x="4" y="46"/>
                  </a:lnTo>
                  <a:lnTo>
                    <a:pt x="9" y="58"/>
                  </a:lnTo>
                  <a:lnTo>
                    <a:pt x="15" y="69"/>
                  </a:lnTo>
                  <a:lnTo>
                    <a:pt x="15" y="69"/>
                  </a:lnTo>
                  <a:lnTo>
                    <a:pt x="23" y="78"/>
                  </a:lnTo>
                  <a:lnTo>
                    <a:pt x="23" y="78"/>
                  </a:lnTo>
                  <a:lnTo>
                    <a:pt x="42" y="93"/>
                  </a:lnTo>
                  <a:lnTo>
                    <a:pt x="42" y="93"/>
                  </a:lnTo>
                  <a:lnTo>
                    <a:pt x="42" y="93"/>
                  </a:lnTo>
                  <a:lnTo>
                    <a:pt x="42" y="93"/>
                  </a:lnTo>
                  <a:lnTo>
                    <a:pt x="42" y="93"/>
                  </a:lnTo>
                  <a:lnTo>
                    <a:pt x="66" y="111"/>
                  </a:lnTo>
                  <a:lnTo>
                    <a:pt x="93" y="126"/>
                  </a:lnTo>
                  <a:lnTo>
                    <a:pt x="93" y="126"/>
                  </a:lnTo>
                  <a:lnTo>
                    <a:pt x="93" y="126"/>
                  </a:lnTo>
                  <a:lnTo>
                    <a:pt x="93" y="126"/>
                  </a:lnTo>
                  <a:lnTo>
                    <a:pt x="93" y="127"/>
                  </a:lnTo>
                  <a:lnTo>
                    <a:pt x="93" y="127"/>
                  </a:lnTo>
                  <a:lnTo>
                    <a:pt x="95" y="127"/>
                  </a:lnTo>
                  <a:lnTo>
                    <a:pt x="95" y="127"/>
                  </a:lnTo>
                  <a:lnTo>
                    <a:pt x="93" y="114"/>
                  </a:lnTo>
                  <a:lnTo>
                    <a:pt x="93" y="114"/>
                  </a:lnTo>
                  <a:lnTo>
                    <a:pt x="75" y="94"/>
                  </a:lnTo>
                  <a:lnTo>
                    <a:pt x="55" y="74"/>
                  </a:lnTo>
                  <a:lnTo>
                    <a:pt x="55" y="74"/>
                  </a:lnTo>
                  <a:lnTo>
                    <a:pt x="42" y="65"/>
                  </a:lnTo>
                  <a:lnTo>
                    <a:pt x="28" y="53"/>
                  </a:lnTo>
                  <a:lnTo>
                    <a:pt x="28" y="53"/>
                  </a:lnTo>
                  <a:lnTo>
                    <a:pt x="28" y="50"/>
                  </a:lnTo>
                  <a:lnTo>
                    <a:pt x="28" y="48"/>
                  </a:lnTo>
                  <a:lnTo>
                    <a:pt x="28" y="48"/>
                  </a:lnTo>
                  <a:lnTo>
                    <a:pt x="32" y="46"/>
                  </a:lnTo>
                  <a:lnTo>
                    <a:pt x="32" y="46"/>
                  </a:lnTo>
                  <a:lnTo>
                    <a:pt x="33" y="48"/>
                  </a:lnTo>
                  <a:lnTo>
                    <a:pt x="33" y="48"/>
                  </a:lnTo>
                  <a:lnTo>
                    <a:pt x="45" y="60"/>
                  </a:lnTo>
                  <a:lnTo>
                    <a:pt x="58" y="69"/>
                  </a:lnTo>
                  <a:lnTo>
                    <a:pt x="58" y="69"/>
                  </a:lnTo>
                  <a:lnTo>
                    <a:pt x="58" y="69"/>
                  </a:lnTo>
                  <a:lnTo>
                    <a:pt x="76" y="86"/>
                  </a:lnTo>
                  <a:lnTo>
                    <a:pt x="91" y="103"/>
                  </a:lnTo>
                  <a:lnTo>
                    <a:pt x="91" y="103"/>
                  </a:lnTo>
                  <a:lnTo>
                    <a:pt x="91" y="86"/>
                  </a:lnTo>
                  <a:lnTo>
                    <a:pt x="91" y="86"/>
                  </a:lnTo>
                  <a:lnTo>
                    <a:pt x="88" y="78"/>
                  </a:lnTo>
                  <a:lnTo>
                    <a:pt x="81" y="68"/>
                  </a:lnTo>
                  <a:lnTo>
                    <a:pt x="71" y="56"/>
                  </a:lnTo>
                  <a:lnTo>
                    <a:pt x="57" y="41"/>
                  </a:lnTo>
                  <a:lnTo>
                    <a:pt x="57" y="41"/>
                  </a:lnTo>
                  <a:lnTo>
                    <a:pt x="27" y="20"/>
                  </a:lnTo>
                  <a:lnTo>
                    <a:pt x="27" y="20"/>
                  </a:lnTo>
                  <a:lnTo>
                    <a:pt x="27" y="20"/>
                  </a:lnTo>
                  <a:lnTo>
                    <a:pt x="27" y="2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8" name="Freeform 229"/>
            <p:cNvSpPr>
              <a:spLocks noEditPoints="1"/>
            </p:cNvSpPr>
            <p:nvPr/>
          </p:nvSpPr>
          <p:spPr bwMode="auto">
            <a:xfrm>
              <a:off x="2062" y="2370"/>
              <a:ext cx="5" cy="41"/>
            </a:xfrm>
            <a:custGeom>
              <a:avLst/>
              <a:gdLst>
                <a:gd name="T0" fmla="*/ 2 w 5"/>
                <a:gd name="T1" fmla="*/ 28 h 41"/>
                <a:gd name="T2" fmla="*/ 2 w 5"/>
                <a:gd name="T3" fmla="*/ 28 h 41"/>
                <a:gd name="T4" fmla="*/ 4 w 5"/>
                <a:gd name="T5" fmla="*/ 41 h 41"/>
                <a:gd name="T6" fmla="*/ 4 w 5"/>
                <a:gd name="T7" fmla="*/ 41 h 41"/>
                <a:gd name="T8" fmla="*/ 4 w 5"/>
                <a:gd name="T9" fmla="*/ 41 h 41"/>
                <a:gd name="T10" fmla="*/ 4 w 5"/>
                <a:gd name="T11" fmla="*/ 41 h 41"/>
                <a:gd name="T12" fmla="*/ 5 w 5"/>
                <a:gd name="T13" fmla="*/ 41 h 41"/>
                <a:gd name="T14" fmla="*/ 4 w 5"/>
                <a:gd name="T15" fmla="*/ 30 h 41"/>
                <a:gd name="T16" fmla="*/ 4 w 5"/>
                <a:gd name="T17" fmla="*/ 30 h 41"/>
                <a:gd name="T18" fmla="*/ 2 w 5"/>
                <a:gd name="T19" fmla="*/ 28 h 41"/>
                <a:gd name="T20" fmla="*/ 2 w 5"/>
                <a:gd name="T21" fmla="*/ 28 h 41"/>
                <a:gd name="T22" fmla="*/ 2 w 5"/>
                <a:gd name="T23" fmla="*/ 28 h 41"/>
                <a:gd name="T24" fmla="*/ 0 w 5"/>
                <a:gd name="T25" fmla="*/ 0 h 41"/>
                <a:gd name="T26" fmla="*/ 0 w 5"/>
                <a:gd name="T27" fmla="*/ 0 h 41"/>
                <a:gd name="T28" fmla="*/ 0 w 5"/>
                <a:gd name="T29" fmla="*/ 17 h 41"/>
                <a:gd name="T30" fmla="*/ 0 w 5"/>
                <a:gd name="T31" fmla="*/ 17 h 41"/>
                <a:gd name="T32" fmla="*/ 4 w 5"/>
                <a:gd name="T33" fmla="*/ 20 h 41"/>
                <a:gd name="T34" fmla="*/ 0 w 5"/>
                <a:gd name="T35" fmla="*/ 3 h 41"/>
                <a:gd name="T36" fmla="*/ 0 w 5"/>
                <a:gd name="T37" fmla="*/ 3 h 41"/>
                <a:gd name="T38" fmla="*/ 0 w 5"/>
                <a:gd name="T3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41">
                  <a:moveTo>
                    <a:pt x="2" y="28"/>
                  </a:moveTo>
                  <a:lnTo>
                    <a:pt x="2" y="28"/>
                  </a:lnTo>
                  <a:lnTo>
                    <a:pt x="4" y="41"/>
                  </a:lnTo>
                  <a:lnTo>
                    <a:pt x="4" y="41"/>
                  </a:lnTo>
                  <a:lnTo>
                    <a:pt x="4" y="41"/>
                  </a:lnTo>
                  <a:lnTo>
                    <a:pt x="4" y="41"/>
                  </a:lnTo>
                  <a:lnTo>
                    <a:pt x="5" y="41"/>
                  </a:lnTo>
                  <a:lnTo>
                    <a:pt x="4" y="30"/>
                  </a:lnTo>
                  <a:lnTo>
                    <a:pt x="4" y="30"/>
                  </a:lnTo>
                  <a:lnTo>
                    <a:pt x="2" y="28"/>
                  </a:lnTo>
                  <a:lnTo>
                    <a:pt x="2" y="28"/>
                  </a:lnTo>
                  <a:lnTo>
                    <a:pt x="2" y="28"/>
                  </a:lnTo>
                  <a:close/>
                  <a:moveTo>
                    <a:pt x="0" y="0"/>
                  </a:moveTo>
                  <a:lnTo>
                    <a:pt x="0" y="0"/>
                  </a:lnTo>
                  <a:lnTo>
                    <a:pt x="0" y="17"/>
                  </a:lnTo>
                  <a:lnTo>
                    <a:pt x="0" y="17"/>
                  </a:lnTo>
                  <a:lnTo>
                    <a:pt x="4" y="20"/>
                  </a:lnTo>
                  <a:lnTo>
                    <a:pt x="0" y="3"/>
                  </a:lnTo>
                  <a:lnTo>
                    <a:pt x="0" y="3"/>
                  </a:lnTo>
                  <a:lnTo>
                    <a:pt x="0"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9" name="Freeform 230"/>
            <p:cNvSpPr>
              <a:spLocks/>
            </p:cNvSpPr>
            <p:nvPr/>
          </p:nvSpPr>
          <p:spPr bwMode="auto">
            <a:xfrm>
              <a:off x="2064" y="2398"/>
              <a:ext cx="3" cy="13"/>
            </a:xfrm>
            <a:custGeom>
              <a:avLst/>
              <a:gdLst>
                <a:gd name="T0" fmla="*/ 0 w 3"/>
                <a:gd name="T1" fmla="*/ 0 h 13"/>
                <a:gd name="T2" fmla="*/ 0 w 3"/>
                <a:gd name="T3" fmla="*/ 0 h 13"/>
                <a:gd name="T4" fmla="*/ 2 w 3"/>
                <a:gd name="T5" fmla="*/ 13 h 13"/>
                <a:gd name="T6" fmla="*/ 2 w 3"/>
                <a:gd name="T7" fmla="*/ 13 h 13"/>
                <a:gd name="T8" fmla="*/ 2 w 3"/>
                <a:gd name="T9" fmla="*/ 13 h 13"/>
                <a:gd name="T10" fmla="*/ 2 w 3"/>
                <a:gd name="T11" fmla="*/ 13 h 13"/>
                <a:gd name="T12" fmla="*/ 3 w 3"/>
                <a:gd name="T13" fmla="*/ 13 h 13"/>
                <a:gd name="T14" fmla="*/ 2 w 3"/>
                <a:gd name="T15" fmla="*/ 2 h 13"/>
                <a:gd name="T16" fmla="*/ 2 w 3"/>
                <a:gd name="T17" fmla="*/ 2 h 13"/>
                <a:gd name="T18" fmla="*/ 0 w 3"/>
                <a:gd name="T19" fmla="*/ 0 h 13"/>
                <a:gd name="T20" fmla="*/ 0 w 3"/>
                <a:gd name="T21" fmla="*/ 0 h 13"/>
                <a:gd name="T22" fmla="*/ 0 w 3"/>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3">
                  <a:moveTo>
                    <a:pt x="0" y="0"/>
                  </a:moveTo>
                  <a:lnTo>
                    <a:pt x="0" y="0"/>
                  </a:lnTo>
                  <a:lnTo>
                    <a:pt x="2" y="13"/>
                  </a:lnTo>
                  <a:lnTo>
                    <a:pt x="2" y="13"/>
                  </a:lnTo>
                  <a:lnTo>
                    <a:pt x="2" y="13"/>
                  </a:lnTo>
                  <a:lnTo>
                    <a:pt x="2" y="13"/>
                  </a:lnTo>
                  <a:lnTo>
                    <a:pt x="3" y="13"/>
                  </a:lnTo>
                  <a:lnTo>
                    <a:pt x="2" y="2"/>
                  </a:lnTo>
                  <a:lnTo>
                    <a:pt x="2" y="2"/>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0" name="Freeform 231"/>
            <p:cNvSpPr>
              <a:spLocks/>
            </p:cNvSpPr>
            <p:nvPr/>
          </p:nvSpPr>
          <p:spPr bwMode="auto">
            <a:xfrm>
              <a:off x="2062" y="2370"/>
              <a:ext cx="4" cy="20"/>
            </a:xfrm>
            <a:custGeom>
              <a:avLst/>
              <a:gdLst>
                <a:gd name="T0" fmla="*/ 0 w 4"/>
                <a:gd name="T1" fmla="*/ 0 h 20"/>
                <a:gd name="T2" fmla="*/ 0 w 4"/>
                <a:gd name="T3" fmla="*/ 0 h 20"/>
                <a:gd name="T4" fmla="*/ 0 w 4"/>
                <a:gd name="T5" fmla="*/ 17 h 20"/>
                <a:gd name="T6" fmla="*/ 0 w 4"/>
                <a:gd name="T7" fmla="*/ 17 h 20"/>
                <a:gd name="T8" fmla="*/ 4 w 4"/>
                <a:gd name="T9" fmla="*/ 20 h 20"/>
                <a:gd name="T10" fmla="*/ 0 w 4"/>
                <a:gd name="T11" fmla="*/ 3 h 20"/>
                <a:gd name="T12" fmla="*/ 0 w 4"/>
                <a:gd name="T13" fmla="*/ 3 h 20"/>
                <a:gd name="T14" fmla="*/ 0 w 4"/>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0">
                  <a:moveTo>
                    <a:pt x="0" y="0"/>
                  </a:moveTo>
                  <a:lnTo>
                    <a:pt x="0" y="0"/>
                  </a:lnTo>
                  <a:lnTo>
                    <a:pt x="0" y="17"/>
                  </a:lnTo>
                  <a:lnTo>
                    <a:pt x="0" y="17"/>
                  </a:lnTo>
                  <a:lnTo>
                    <a:pt x="4" y="20"/>
                  </a:lnTo>
                  <a:lnTo>
                    <a:pt x="0" y="3"/>
                  </a:ln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1" name="Freeform 232"/>
            <p:cNvSpPr>
              <a:spLocks/>
            </p:cNvSpPr>
            <p:nvPr/>
          </p:nvSpPr>
          <p:spPr bwMode="auto">
            <a:xfrm>
              <a:off x="1999" y="2330"/>
              <a:ext cx="67" cy="70"/>
            </a:xfrm>
            <a:custGeom>
              <a:avLst/>
              <a:gdLst>
                <a:gd name="T0" fmla="*/ 4 w 67"/>
                <a:gd name="T1" fmla="*/ 0 h 70"/>
                <a:gd name="T2" fmla="*/ 4 w 67"/>
                <a:gd name="T3" fmla="*/ 0 h 70"/>
                <a:gd name="T4" fmla="*/ 0 w 67"/>
                <a:gd name="T5" fmla="*/ 2 h 70"/>
                <a:gd name="T6" fmla="*/ 0 w 67"/>
                <a:gd name="T7" fmla="*/ 2 h 70"/>
                <a:gd name="T8" fmla="*/ 0 w 67"/>
                <a:gd name="T9" fmla="*/ 4 h 70"/>
                <a:gd name="T10" fmla="*/ 0 w 67"/>
                <a:gd name="T11" fmla="*/ 7 h 70"/>
                <a:gd name="T12" fmla="*/ 0 w 67"/>
                <a:gd name="T13" fmla="*/ 7 h 70"/>
                <a:gd name="T14" fmla="*/ 14 w 67"/>
                <a:gd name="T15" fmla="*/ 19 h 70"/>
                <a:gd name="T16" fmla="*/ 27 w 67"/>
                <a:gd name="T17" fmla="*/ 28 h 70"/>
                <a:gd name="T18" fmla="*/ 27 w 67"/>
                <a:gd name="T19" fmla="*/ 28 h 70"/>
                <a:gd name="T20" fmla="*/ 47 w 67"/>
                <a:gd name="T21" fmla="*/ 48 h 70"/>
                <a:gd name="T22" fmla="*/ 65 w 67"/>
                <a:gd name="T23" fmla="*/ 68 h 70"/>
                <a:gd name="T24" fmla="*/ 65 w 67"/>
                <a:gd name="T25" fmla="*/ 68 h 70"/>
                <a:gd name="T26" fmla="*/ 65 w 67"/>
                <a:gd name="T27" fmla="*/ 68 h 70"/>
                <a:gd name="T28" fmla="*/ 65 w 67"/>
                <a:gd name="T29" fmla="*/ 68 h 70"/>
                <a:gd name="T30" fmla="*/ 67 w 67"/>
                <a:gd name="T31" fmla="*/ 70 h 70"/>
                <a:gd name="T32" fmla="*/ 67 w 67"/>
                <a:gd name="T33" fmla="*/ 60 h 70"/>
                <a:gd name="T34" fmla="*/ 67 w 67"/>
                <a:gd name="T35" fmla="*/ 60 h 70"/>
                <a:gd name="T36" fmla="*/ 63 w 67"/>
                <a:gd name="T37" fmla="*/ 57 h 70"/>
                <a:gd name="T38" fmla="*/ 63 w 67"/>
                <a:gd name="T39" fmla="*/ 57 h 70"/>
                <a:gd name="T40" fmla="*/ 48 w 67"/>
                <a:gd name="T41" fmla="*/ 40 h 70"/>
                <a:gd name="T42" fmla="*/ 30 w 67"/>
                <a:gd name="T43" fmla="*/ 23 h 70"/>
                <a:gd name="T44" fmla="*/ 30 w 67"/>
                <a:gd name="T45" fmla="*/ 23 h 70"/>
                <a:gd name="T46" fmla="*/ 30 w 67"/>
                <a:gd name="T47" fmla="*/ 23 h 70"/>
                <a:gd name="T48" fmla="*/ 17 w 67"/>
                <a:gd name="T49" fmla="*/ 14 h 70"/>
                <a:gd name="T50" fmla="*/ 5 w 67"/>
                <a:gd name="T51" fmla="*/ 2 h 70"/>
                <a:gd name="T52" fmla="*/ 5 w 67"/>
                <a:gd name="T53" fmla="*/ 2 h 70"/>
                <a:gd name="T54" fmla="*/ 4 w 67"/>
                <a:gd name="T5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 h="70">
                  <a:moveTo>
                    <a:pt x="4" y="0"/>
                  </a:moveTo>
                  <a:lnTo>
                    <a:pt x="4" y="0"/>
                  </a:lnTo>
                  <a:lnTo>
                    <a:pt x="0" y="2"/>
                  </a:lnTo>
                  <a:lnTo>
                    <a:pt x="0" y="2"/>
                  </a:lnTo>
                  <a:lnTo>
                    <a:pt x="0" y="4"/>
                  </a:lnTo>
                  <a:lnTo>
                    <a:pt x="0" y="7"/>
                  </a:lnTo>
                  <a:lnTo>
                    <a:pt x="0" y="7"/>
                  </a:lnTo>
                  <a:lnTo>
                    <a:pt x="14" y="19"/>
                  </a:lnTo>
                  <a:lnTo>
                    <a:pt x="27" y="28"/>
                  </a:lnTo>
                  <a:lnTo>
                    <a:pt x="27" y="28"/>
                  </a:lnTo>
                  <a:lnTo>
                    <a:pt x="47" y="48"/>
                  </a:lnTo>
                  <a:lnTo>
                    <a:pt x="65" y="68"/>
                  </a:lnTo>
                  <a:lnTo>
                    <a:pt x="65" y="68"/>
                  </a:lnTo>
                  <a:lnTo>
                    <a:pt x="65" y="68"/>
                  </a:lnTo>
                  <a:lnTo>
                    <a:pt x="65" y="68"/>
                  </a:lnTo>
                  <a:lnTo>
                    <a:pt x="67" y="70"/>
                  </a:lnTo>
                  <a:lnTo>
                    <a:pt x="67" y="60"/>
                  </a:lnTo>
                  <a:lnTo>
                    <a:pt x="67" y="60"/>
                  </a:lnTo>
                  <a:lnTo>
                    <a:pt x="63" y="57"/>
                  </a:lnTo>
                  <a:lnTo>
                    <a:pt x="63" y="57"/>
                  </a:lnTo>
                  <a:lnTo>
                    <a:pt x="48" y="40"/>
                  </a:lnTo>
                  <a:lnTo>
                    <a:pt x="30" y="23"/>
                  </a:lnTo>
                  <a:lnTo>
                    <a:pt x="30" y="23"/>
                  </a:lnTo>
                  <a:lnTo>
                    <a:pt x="30" y="23"/>
                  </a:lnTo>
                  <a:lnTo>
                    <a:pt x="17" y="14"/>
                  </a:lnTo>
                  <a:lnTo>
                    <a:pt x="5" y="2"/>
                  </a:lnTo>
                  <a:lnTo>
                    <a:pt x="5" y="2"/>
                  </a:lnTo>
                  <a:lnTo>
                    <a:pt x="4"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2" name="Freeform 233"/>
            <p:cNvSpPr>
              <a:spLocks/>
            </p:cNvSpPr>
            <p:nvPr/>
          </p:nvSpPr>
          <p:spPr bwMode="auto">
            <a:xfrm>
              <a:off x="1999" y="2330"/>
              <a:ext cx="67" cy="70"/>
            </a:xfrm>
            <a:custGeom>
              <a:avLst/>
              <a:gdLst>
                <a:gd name="T0" fmla="*/ 4 w 67"/>
                <a:gd name="T1" fmla="*/ 0 h 70"/>
                <a:gd name="T2" fmla="*/ 4 w 67"/>
                <a:gd name="T3" fmla="*/ 0 h 70"/>
                <a:gd name="T4" fmla="*/ 0 w 67"/>
                <a:gd name="T5" fmla="*/ 2 h 70"/>
                <a:gd name="T6" fmla="*/ 0 w 67"/>
                <a:gd name="T7" fmla="*/ 2 h 70"/>
                <a:gd name="T8" fmla="*/ 0 w 67"/>
                <a:gd name="T9" fmla="*/ 4 h 70"/>
                <a:gd name="T10" fmla="*/ 0 w 67"/>
                <a:gd name="T11" fmla="*/ 7 h 70"/>
                <a:gd name="T12" fmla="*/ 0 w 67"/>
                <a:gd name="T13" fmla="*/ 7 h 70"/>
                <a:gd name="T14" fmla="*/ 14 w 67"/>
                <a:gd name="T15" fmla="*/ 19 h 70"/>
                <a:gd name="T16" fmla="*/ 27 w 67"/>
                <a:gd name="T17" fmla="*/ 28 h 70"/>
                <a:gd name="T18" fmla="*/ 27 w 67"/>
                <a:gd name="T19" fmla="*/ 28 h 70"/>
                <a:gd name="T20" fmla="*/ 47 w 67"/>
                <a:gd name="T21" fmla="*/ 48 h 70"/>
                <a:gd name="T22" fmla="*/ 65 w 67"/>
                <a:gd name="T23" fmla="*/ 68 h 70"/>
                <a:gd name="T24" fmla="*/ 65 w 67"/>
                <a:gd name="T25" fmla="*/ 68 h 70"/>
                <a:gd name="T26" fmla="*/ 65 w 67"/>
                <a:gd name="T27" fmla="*/ 68 h 70"/>
                <a:gd name="T28" fmla="*/ 65 w 67"/>
                <a:gd name="T29" fmla="*/ 68 h 70"/>
                <a:gd name="T30" fmla="*/ 67 w 67"/>
                <a:gd name="T31" fmla="*/ 70 h 70"/>
                <a:gd name="T32" fmla="*/ 67 w 67"/>
                <a:gd name="T33" fmla="*/ 60 h 70"/>
                <a:gd name="T34" fmla="*/ 67 w 67"/>
                <a:gd name="T35" fmla="*/ 60 h 70"/>
                <a:gd name="T36" fmla="*/ 63 w 67"/>
                <a:gd name="T37" fmla="*/ 57 h 70"/>
                <a:gd name="T38" fmla="*/ 63 w 67"/>
                <a:gd name="T39" fmla="*/ 57 h 70"/>
                <a:gd name="T40" fmla="*/ 48 w 67"/>
                <a:gd name="T41" fmla="*/ 40 h 70"/>
                <a:gd name="T42" fmla="*/ 30 w 67"/>
                <a:gd name="T43" fmla="*/ 23 h 70"/>
                <a:gd name="T44" fmla="*/ 30 w 67"/>
                <a:gd name="T45" fmla="*/ 23 h 70"/>
                <a:gd name="T46" fmla="*/ 30 w 67"/>
                <a:gd name="T47" fmla="*/ 23 h 70"/>
                <a:gd name="T48" fmla="*/ 17 w 67"/>
                <a:gd name="T49" fmla="*/ 14 h 70"/>
                <a:gd name="T50" fmla="*/ 5 w 67"/>
                <a:gd name="T51" fmla="*/ 2 h 70"/>
                <a:gd name="T52" fmla="*/ 5 w 67"/>
                <a:gd name="T53" fmla="*/ 2 h 70"/>
                <a:gd name="T54" fmla="*/ 4 w 67"/>
                <a:gd name="T5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 h="70">
                  <a:moveTo>
                    <a:pt x="4" y="0"/>
                  </a:moveTo>
                  <a:lnTo>
                    <a:pt x="4" y="0"/>
                  </a:lnTo>
                  <a:lnTo>
                    <a:pt x="0" y="2"/>
                  </a:lnTo>
                  <a:lnTo>
                    <a:pt x="0" y="2"/>
                  </a:lnTo>
                  <a:lnTo>
                    <a:pt x="0" y="4"/>
                  </a:lnTo>
                  <a:lnTo>
                    <a:pt x="0" y="7"/>
                  </a:lnTo>
                  <a:lnTo>
                    <a:pt x="0" y="7"/>
                  </a:lnTo>
                  <a:lnTo>
                    <a:pt x="14" y="19"/>
                  </a:lnTo>
                  <a:lnTo>
                    <a:pt x="27" y="28"/>
                  </a:lnTo>
                  <a:lnTo>
                    <a:pt x="27" y="28"/>
                  </a:lnTo>
                  <a:lnTo>
                    <a:pt x="47" y="48"/>
                  </a:lnTo>
                  <a:lnTo>
                    <a:pt x="65" y="68"/>
                  </a:lnTo>
                  <a:lnTo>
                    <a:pt x="65" y="68"/>
                  </a:lnTo>
                  <a:lnTo>
                    <a:pt x="65" y="68"/>
                  </a:lnTo>
                  <a:lnTo>
                    <a:pt x="65" y="68"/>
                  </a:lnTo>
                  <a:lnTo>
                    <a:pt x="67" y="70"/>
                  </a:lnTo>
                  <a:lnTo>
                    <a:pt x="67" y="60"/>
                  </a:lnTo>
                  <a:lnTo>
                    <a:pt x="67" y="60"/>
                  </a:lnTo>
                  <a:lnTo>
                    <a:pt x="63" y="57"/>
                  </a:lnTo>
                  <a:lnTo>
                    <a:pt x="63" y="57"/>
                  </a:lnTo>
                  <a:lnTo>
                    <a:pt x="48" y="40"/>
                  </a:lnTo>
                  <a:lnTo>
                    <a:pt x="30" y="23"/>
                  </a:lnTo>
                  <a:lnTo>
                    <a:pt x="30" y="23"/>
                  </a:lnTo>
                  <a:lnTo>
                    <a:pt x="30" y="23"/>
                  </a:lnTo>
                  <a:lnTo>
                    <a:pt x="17" y="14"/>
                  </a:lnTo>
                  <a:lnTo>
                    <a:pt x="5" y="2"/>
                  </a:lnTo>
                  <a:lnTo>
                    <a:pt x="5"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3" name="Freeform 234"/>
            <p:cNvSpPr>
              <a:spLocks/>
            </p:cNvSpPr>
            <p:nvPr/>
          </p:nvSpPr>
          <p:spPr bwMode="auto">
            <a:xfrm>
              <a:off x="2069" y="2236"/>
              <a:ext cx="99" cy="119"/>
            </a:xfrm>
            <a:custGeom>
              <a:avLst/>
              <a:gdLst>
                <a:gd name="T0" fmla="*/ 99 w 99"/>
                <a:gd name="T1" fmla="*/ 0 h 119"/>
                <a:gd name="T2" fmla="*/ 99 w 99"/>
                <a:gd name="T3" fmla="*/ 0 h 119"/>
                <a:gd name="T4" fmla="*/ 83 w 99"/>
                <a:gd name="T5" fmla="*/ 10 h 119"/>
                <a:gd name="T6" fmla="*/ 41 w 99"/>
                <a:gd name="T7" fmla="*/ 38 h 119"/>
                <a:gd name="T8" fmla="*/ 41 w 99"/>
                <a:gd name="T9" fmla="*/ 38 h 119"/>
                <a:gd name="T10" fmla="*/ 28 w 99"/>
                <a:gd name="T11" fmla="*/ 50 h 119"/>
                <a:gd name="T12" fmla="*/ 18 w 99"/>
                <a:gd name="T13" fmla="*/ 58 h 119"/>
                <a:gd name="T14" fmla="*/ 18 w 99"/>
                <a:gd name="T15" fmla="*/ 58 h 119"/>
                <a:gd name="T16" fmla="*/ 6 w 99"/>
                <a:gd name="T17" fmla="*/ 84 h 119"/>
                <a:gd name="T18" fmla="*/ 3 w 99"/>
                <a:gd name="T19" fmla="*/ 98 h 119"/>
                <a:gd name="T20" fmla="*/ 0 w 99"/>
                <a:gd name="T21" fmla="*/ 111 h 119"/>
                <a:gd name="T22" fmla="*/ 0 w 99"/>
                <a:gd name="T23" fmla="*/ 111 h 119"/>
                <a:gd name="T24" fmla="*/ 13 w 99"/>
                <a:gd name="T25" fmla="*/ 94 h 119"/>
                <a:gd name="T26" fmla="*/ 26 w 99"/>
                <a:gd name="T27" fmla="*/ 78 h 119"/>
                <a:gd name="T28" fmla="*/ 26 w 99"/>
                <a:gd name="T29" fmla="*/ 78 h 119"/>
                <a:gd name="T30" fmla="*/ 26 w 99"/>
                <a:gd name="T31" fmla="*/ 78 h 119"/>
                <a:gd name="T32" fmla="*/ 45 w 99"/>
                <a:gd name="T33" fmla="*/ 58 h 119"/>
                <a:gd name="T34" fmla="*/ 64 w 99"/>
                <a:gd name="T35" fmla="*/ 41 h 119"/>
                <a:gd name="T36" fmla="*/ 64 w 99"/>
                <a:gd name="T37" fmla="*/ 41 h 119"/>
                <a:gd name="T38" fmla="*/ 68 w 99"/>
                <a:gd name="T39" fmla="*/ 40 h 119"/>
                <a:gd name="T40" fmla="*/ 68 w 99"/>
                <a:gd name="T41" fmla="*/ 40 h 119"/>
                <a:gd name="T42" fmla="*/ 69 w 99"/>
                <a:gd name="T43" fmla="*/ 41 h 119"/>
                <a:gd name="T44" fmla="*/ 69 w 99"/>
                <a:gd name="T45" fmla="*/ 41 h 119"/>
                <a:gd name="T46" fmla="*/ 71 w 99"/>
                <a:gd name="T47" fmla="*/ 45 h 119"/>
                <a:gd name="T48" fmla="*/ 69 w 99"/>
                <a:gd name="T49" fmla="*/ 46 h 119"/>
                <a:gd name="T50" fmla="*/ 69 w 99"/>
                <a:gd name="T51" fmla="*/ 46 h 119"/>
                <a:gd name="T52" fmla="*/ 49 w 99"/>
                <a:gd name="T53" fmla="*/ 63 h 119"/>
                <a:gd name="T54" fmla="*/ 31 w 99"/>
                <a:gd name="T55" fmla="*/ 81 h 119"/>
                <a:gd name="T56" fmla="*/ 31 w 99"/>
                <a:gd name="T57" fmla="*/ 81 h 119"/>
                <a:gd name="T58" fmla="*/ 16 w 99"/>
                <a:gd name="T59" fmla="*/ 99 h 119"/>
                <a:gd name="T60" fmla="*/ 3 w 99"/>
                <a:gd name="T61" fmla="*/ 119 h 119"/>
                <a:gd name="T62" fmla="*/ 3 w 99"/>
                <a:gd name="T63" fmla="*/ 119 h 119"/>
                <a:gd name="T64" fmla="*/ 38 w 99"/>
                <a:gd name="T65" fmla="*/ 99 h 119"/>
                <a:gd name="T66" fmla="*/ 73 w 99"/>
                <a:gd name="T67" fmla="*/ 78 h 119"/>
                <a:gd name="T68" fmla="*/ 73 w 99"/>
                <a:gd name="T69" fmla="*/ 78 h 119"/>
                <a:gd name="T70" fmla="*/ 79 w 99"/>
                <a:gd name="T71" fmla="*/ 70 h 119"/>
                <a:gd name="T72" fmla="*/ 86 w 99"/>
                <a:gd name="T73" fmla="*/ 61 h 119"/>
                <a:gd name="T74" fmla="*/ 91 w 99"/>
                <a:gd name="T75" fmla="*/ 53 h 119"/>
                <a:gd name="T76" fmla="*/ 94 w 99"/>
                <a:gd name="T77" fmla="*/ 43 h 119"/>
                <a:gd name="T78" fmla="*/ 97 w 99"/>
                <a:gd name="T79" fmla="*/ 26 h 119"/>
                <a:gd name="T80" fmla="*/ 99 w 99"/>
                <a:gd name="T81" fmla="*/ 12 h 119"/>
                <a:gd name="T82" fmla="*/ 99 w 99"/>
                <a:gd name="T83" fmla="*/ 12 h 119"/>
                <a:gd name="T84" fmla="*/ 99 w 99"/>
                <a:gd name="T8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119">
                  <a:moveTo>
                    <a:pt x="99" y="0"/>
                  </a:moveTo>
                  <a:lnTo>
                    <a:pt x="99" y="0"/>
                  </a:lnTo>
                  <a:lnTo>
                    <a:pt x="83" y="10"/>
                  </a:lnTo>
                  <a:lnTo>
                    <a:pt x="41" y="38"/>
                  </a:lnTo>
                  <a:lnTo>
                    <a:pt x="41" y="38"/>
                  </a:lnTo>
                  <a:lnTo>
                    <a:pt x="28" y="50"/>
                  </a:lnTo>
                  <a:lnTo>
                    <a:pt x="18" y="58"/>
                  </a:lnTo>
                  <a:lnTo>
                    <a:pt x="18" y="58"/>
                  </a:lnTo>
                  <a:lnTo>
                    <a:pt x="6" y="84"/>
                  </a:lnTo>
                  <a:lnTo>
                    <a:pt x="3" y="98"/>
                  </a:lnTo>
                  <a:lnTo>
                    <a:pt x="0" y="111"/>
                  </a:lnTo>
                  <a:lnTo>
                    <a:pt x="0" y="111"/>
                  </a:lnTo>
                  <a:lnTo>
                    <a:pt x="13" y="94"/>
                  </a:lnTo>
                  <a:lnTo>
                    <a:pt x="26" y="78"/>
                  </a:lnTo>
                  <a:lnTo>
                    <a:pt x="26" y="78"/>
                  </a:lnTo>
                  <a:lnTo>
                    <a:pt x="26" y="78"/>
                  </a:lnTo>
                  <a:lnTo>
                    <a:pt x="45" y="58"/>
                  </a:lnTo>
                  <a:lnTo>
                    <a:pt x="64" y="41"/>
                  </a:lnTo>
                  <a:lnTo>
                    <a:pt x="64" y="41"/>
                  </a:lnTo>
                  <a:lnTo>
                    <a:pt x="68" y="40"/>
                  </a:lnTo>
                  <a:lnTo>
                    <a:pt x="68" y="40"/>
                  </a:lnTo>
                  <a:lnTo>
                    <a:pt x="69" y="41"/>
                  </a:lnTo>
                  <a:lnTo>
                    <a:pt x="69" y="41"/>
                  </a:lnTo>
                  <a:lnTo>
                    <a:pt x="71" y="45"/>
                  </a:lnTo>
                  <a:lnTo>
                    <a:pt x="69" y="46"/>
                  </a:lnTo>
                  <a:lnTo>
                    <a:pt x="69" y="46"/>
                  </a:lnTo>
                  <a:lnTo>
                    <a:pt x="49" y="63"/>
                  </a:lnTo>
                  <a:lnTo>
                    <a:pt x="31" y="81"/>
                  </a:lnTo>
                  <a:lnTo>
                    <a:pt x="31" y="81"/>
                  </a:lnTo>
                  <a:lnTo>
                    <a:pt x="16" y="99"/>
                  </a:lnTo>
                  <a:lnTo>
                    <a:pt x="3" y="119"/>
                  </a:lnTo>
                  <a:lnTo>
                    <a:pt x="3" y="119"/>
                  </a:lnTo>
                  <a:lnTo>
                    <a:pt x="38" y="99"/>
                  </a:lnTo>
                  <a:lnTo>
                    <a:pt x="73" y="78"/>
                  </a:lnTo>
                  <a:lnTo>
                    <a:pt x="73" y="78"/>
                  </a:lnTo>
                  <a:lnTo>
                    <a:pt x="79" y="70"/>
                  </a:lnTo>
                  <a:lnTo>
                    <a:pt x="86" y="61"/>
                  </a:lnTo>
                  <a:lnTo>
                    <a:pt x="91" y="53"/>
                  </a:lnTo>
                  <a:lnTo>
                    <a:pt x="94" y="43"/>
                  </a:lnTo>
                  <a:lnTo>
                    <a:pt x="97" y="26"/>
                  </a:lnTo>
                  <a:lnTo>
                    <a:pt x="99" y="12"/>
                  </a:lnTo>
                  <a:lnTo>
                    <a:pt x="99" y="12"/>
                  </a:lnTo>
                  <a:lnTo>
                    <a:pt x="99"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4" name="Freeform 235"/>
            <p:cNvSpPr>
              <a:spLocks/>
            </p:cNvSpPr>
            <p:nvPr/>
          </p:nvSpPr>
          <p:spPr bwMode="auto">
            <a:xfrm>
              <a:off x="2069" y="2236"/>
              <a:ext cx="99" cy="119"/>
            </a:xfrm>
            <a:custGeom>
              <a:avLst/>
              <a:gdLst>
                <a:gd name="T0" fmla="*/ 99 w 99"/>
                <a:gd name="T1" fmla="*/ 0 h 119"/>
                <a:gd name="T2" fmla="*/ 99 w 99"/>
                <a:gd name="T3" fmla="*/ 0 h 119"/>
                <a:gd name="T4" fmla="*/ 83 w 99"/>
                <a:gd name="T5" fmla="*/ 10 h 119"/>
                <a:gd name="T6" fmla="*/ 41 w 99"/>
                <a:gd name="T7" fmla="*/ 38 h 119"/>
                <a:gd name="T8" fmla="*/ 41 w 99"/>
                <a:gd name="T9" fmla="*/ 38 h 119"/>
                <a:gd name="T10" fmla="*/ 28 w 99"/>
                <a:gd name="T11" fmla="*/ 50 h 119"/>
                <a:gd name="T12" fmla="*/ 18 w 99"/>
                <a:gd name="T13" fmla="*/ 58 h 119"/>
                <a:gd name="T14" fmla="*/ 18 w 99"/>
                <a:gd name="T15" fmla="*/ 58 h 119"/>
                <a:gd name="T16" fmla="*/ 6 w 99"/>
                <a:gd name="T17" fmla="*/ 84 h 119"/>
                <a:gd name="T18" fmla="*/ 3 w 99"/>
                <a:gd name="T19" fmla="*/ 98 h 119"/>
                <a:gd name="T20" fmla="*/ 0 w 99"/>
                <a:gd name="T21" fmla="*/ 111 h 119"/>
                <a:gd name="T22" fmla="*/ 0 w 99"/>
                <a:gd name="T23" fmla="*/ 111 h 119"/>
                <a:gd name="T24" fmla="*/ 13 w 99"/>
                <a:gd name="T25" fmla="*/ 94 h 119"/>
                <a:gd name="T26" fmla="*/ 26 w 99"/>
                <a:gd name="T27" fmla="*/ 78 h 119"/>
                <a:gd name="T28" fmla="*/ 26 w 99"/>
                <a:gd name="T29" fmla="*/ 78 h 119"/>
                <a:gd name="T30" fmla="*/ 26 w 99"/>
                <a:gd name="T31" fmla="*/ 78 h 119"/>
                <a:gd name="T32" fmla="*/ 45 w 99"/>
                <a:gd name="T33" fmla="*/ 58 h 119"/>
                <a:gd name="T34" fmla="*/ 64 w 99"/>
                <a:gd name="T35" fmla="*/ 41 h 119"/>
                <a:gd name="T36" fmla="*/ 64 w 99"/>
                <a:gd name="T37" fmla="*/ 41 h 119"/>
                <a:gd name="T38" fmla="*/ 68 w 99"/>
                <a:gd name="T39" fmla="*/ 40 h 119"/>
                <a:gd name="T40" fmla="*/ 68 w 99"/>
                <a:gd name="T41" fmla="*/ 40 h 119"/>
                <a:gd name="T42" fmla="*/ 69 w 99"/>
                <a:gd name="T43" fmla="*/ 41 h 119"/>
                <a:gd name="T44" fmla="*/ 69 w 99"/>
                <a:gd name="T45" fmla="*/ 41 h 119"/>
                <a:gd name="T46" fmla="*/ 71 w 99"/>
                <a:gd name="T47" fmla="*/ 45 h 119"/>
                <a:gd name="T48" fmla="*/ 69 w 99"/>
                <a:gd name="T49" fmla="*/ 46 h 119"/>
                <a:gd name="T50" fmla="*/ 69 w 99"/>
                <a:gd name="T51" fmla="*/ 46 h 119"/>
                <a:gd name="T52" fmla="*/ 49 w 99"/>
                <a:gd name="T53" fmla="*/ 63 h 119"/>
                <a:gd name="T54" fmla="*/ 31 w 99"/>
                <a:gd name="T55" fmla="*/ 81 h 119"/>
                <a:gd name="T56" fmla="*/ 31 w 99"/>
                <a:gd name="T57" fmla="*/ 81 h 119"/>
                <a:gd name="T58" fmla="*/ 16 w 99"/>
                <a:gd name="T59" fmla="*/ 99 h 119"/>
                <a:gd name="T60" fmla="*/ 3 w 99"/>
                <a:gd name="T61" fmla="*/ 119 h 119"/>
                <a:gd name="T62" fmla="*/ 3 w 99"/>
                <a:gd name="T63" fmla="*/ 119 h 119"/>
                <a:gd name="T64" fmla="*/ 38 w 99"/>
                <a:gd name="T65" fmla="*/ 99 h 119"/>
                <a:gd name="T66" fmla="*/ 73 w 99"/>
                <a:gd name="T67" fmla="*/ 78 h 119"/>
                <a:gd name="T68" fmla="*/ 73 w 99"/>
                <a:gd name="T69" fmla="*/ 78 h 119"/>
                <a:gd name="T70" fmla="*/ 79 w 99"/>
                <a:gd name="T71" fmla="*/ 70 h 119"/>
                <a:gd name="T72" fmla="*/ 86 w 99"/>
                <a:gd name="T73" fmla="*/ 61 h 119"/>
                <a:gd name="T74" fmla="*/ 91 w 99"/>
                <a:gd name="T75" fmla="*/ 53 h 119"/>
                <a:gd name="T76" fmla="*/ 94 w 99"/>
                <a:gd name="T77" fmla="*/ 43 h 119"/>
                <a:gd name="T78" fmla="*/ 97 w 99"/>
                <a:gd name="T79" fmla="*/ 26 h 119"/>
                <a:gd name="T80" fmla="*/ 99 w 99"/>
                <a:gd name="T81" fmla="*/ 12 h 119"/>
                <a:gd name="T82" fmla="*/ 99 w 99"/>
                <a:gd name="T83" fmla="*/ 12 h 119"/>
                <a:gd name="T84" fmla="*/ 99 w 99"/>
                <a:gd name="T8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119">
                  <a:moveTo>
                    <a:pt x="99" y="0"/>
                  </a:moveTo>
                  <a:lnTo>
                    <a:pt x="99" y="0"/>
                  </a:lnTo>
                  <a:lnTo>
                    <a:pt x="83" y="10"/>
                  </a:lnTo>
                  <a:lnTo>
                    <a:pt x="41" y="38"/>
                  </a:lnTo>
                  <a:lnTo>
                    <a:pt x="41" y="38"/>
                  </a:lnTo>
                  <a:lnTo>
                    <a:pt x="28" y="50"/>
                  </a:lnTo>
                  <a:lnTo>
                    <a:pt x="18" y="58"/>
                  </a:lnTo>
                  <a:lnTo>
                    <a:pt x="18" y="58"/>
                  </a:lnTo>
                  <a:lnTo>
                    <a:pt x="6" y="84"/>
                  </a:lnTo>
                  <a:lnTo>
                    <a:pt x="3" y="98"/>
                  </a:lnTo>
                  <a:lnTo>
                    <a:pt x="0" y="111"/>
                  </a:lnTo>
                  <a:lnTo>
                    <a:pt x="0" y="111"/>
                  </a:lnTo>
                  <a:lnTo>
                    <a:pt x="13" y="94"/>
                  </a:lnTo>
                  <a:lnTo>
                    <a:pt x="26" y="78"/>
                  </a:lnTo>
                  <a:lnTo>
                    <a:pt x="26" y="78"/>
                  </a:lnTo>
                  <a:lnTo>
                    <a:pt x="26" y="78"/>
                  </a:lnTo>
                  <a:lnTo>
                    <a:pt x="45" y="58"/>
                  </a:lnTo>
                  <a:lnTo>
                    <a:pt x="64" y="41"/>
                  </a:lnTo>
                  <a:lnTo>
                    <a:pt x="64" y="41"/>
                  </a:lnTo>
                  <a:lnTo>
                    <a:pt x="68" y="40"/>
                  </a:lnTo>
                  <a:lnTo>
                    <a:pt x="68" y="40"/>
                  </a:lnTo>
                  <a:lnTo>
                    <a:pt x="69" y="41"/>
                  </a:lnTo>
                  <a:lnTo>
                    <a:pt x="69" y="41"/>
                  </a:lnTo>
                  <a:lnTo>
                    <a:pt x="71" y="45"/>
                  </a:lnTo>
                  <a:lnTo>
                    <a:pt x="69" y="46"/>
                  </a:lnTo>
                  <a:lnTo>
                    <a:pt x="69" y="46"/>
                  </a:lnTo>
                  <a:lnTo>
                    <a:pt x="49" y="63"/>
                  </a:lnTo>
                  <a:lnTo>
                    <a:pt x="31" y="81"/>
                  </a:lnTo>
                  <a:lnTo>
                    <a:pt x="31" y="81"/>
                  </a:lnTo>
                  <a:lnTo>
                    <a:pt x="16" y="99"/>
                  </a:lnTo>
                  <a:lnTo>
                    <a:pt x="3" y="119"/>
                  </a:lnTo>
                  <a:lnTo>
                    <a:pt x="3" y="119"/>
                  </a:lnTo>
                  <a:lnTo>
                    <a:pt x="38" y="99"/>
                  </a:lnTo>
                  <a:lnTo>
                    <a:pt x="73" y="78"/>
                  </a:lnTo>
                  <a:lnTo>
                    <a:pt x="73" y="78"/>
                  </a:lnTo>
                  <a:lnTo>
                    <a:pt x="79" y="70"/>
                  </a:lnTo>
                  <a:lnTo>
                    <a:pt x="86" y="61"/>
                  </a:lnTo>
                  <a:lnTo>
                    <a:pt x="91" y="53"/>
                  </a:lnTo>
                  <a:lnTo>
                    <a:pt x="94" y="43"/>
                  </a:lnTo>
                  <a:lnTo>
                    <a:pt x="97" y="26"/>
                  </a:lnTo>
                  <a:lnTo>
                    <a:pt x="99" y="12"/>
                  </a:lnTo>
                  <a:lnTo>
                    <a:pt x="99" y="12"/>
                  </a:lnTo>
                  <a:lnTo>
                    <a:pt x="9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5" name="Freeform 236"/>
            <p:cNvSpPr>
              <a:spLocks/>
            </p:cNvSpPr>
            <p:nvPr/>
          </p:nvSpPr>
          <p:spPr bwMode="auto">
            <a:xfrm>
              <a:off x="2066" y="2294"/>
              <a:ext cx="21" cy="58"/>
            </a:xfrm>
            <a:custGeom>
              <a:avLst/>
              <a:gdLst>
                <a:gd name="T0" fmla="*/ 21 w 21"/>
                <a:gd name="T1" fmla="*/ 0 h 58"/>
                <a:gd name="T2" fmla="*/ 21 w 21"/>
                <a:gd name="T3" fmla="*/ 0 h 58"/>
                <a:gd name="T4" fmla="*/ 13 w 21"/>
                <a:gd name="T5" fmla="*/ 12 h 58"/>
                <a:gd name="T6" fmla="*/ 8 w 21"/>
                <a:gd name="T7" fmla="*/ 20 h 58"/>
                <a:gd name="T8" fmla="*/ 6 w 21"/>
                <a:gd name="T9" fmla="*/ 26 h 58"/>
                <a:gd name="T10" fmla="*/ 0 w 21"/>
                <a:gd name="T11" fmla="*/ 58 h 58"/>
                <a:gd name="T12" fmla="*/ 0 w 21"/>
                <a:gd name="T13" fmla="*/ 58 h 58"/>
                <a:gd name="T14" fmla="*/ 3 w 21"/>
                <a:gd name="T15" fmla="*/ 53 h 58"/>
                <a:gd name="T16" fmla="*/ 3 w 21"/>
                <a:gd name="T17" fmla="*/ 53 h 58"/>
                <a:gd name="T18" fmla="*/ 6 w 21"/>
                <a:gd name="T19" fmla="*/ 40 h 58"/>
                <a:gd name="T20" fmla="*/ 9 w 21"/>
                <a:gd name="T21" fmla="*/ 26 h 58"/>
                <a:gd name="T22" fmla="*/ 21 w 21"/>
                <a:gd name="T23" fmla="*/ 0 h 58"/>
                <a:gd name="T24" fmla="*/ 21 w 21"/>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58">
                  <a:moveTo>
                    <a:pt x="21" y="0"/>
                  </a:moveTo>
                  <a:lnTo>
                    <a:pt x="21" y="0"/>
                  </a:lnTo>
                  <a:lnTo>
                    <a:pt x="13" y="12"/>
                  </a:lnTo>
                  <a:lnTo>
                    <a:pt x="8" y="20"/>
                  </a:lnTo>
                  <a:lnTo>
                    <a:pt x="6" y="26"/>
                  </a:lnTo>
                  <a:lnTo>
                    <a:pt x="0" y="58"/>
                  </a:lnTo>
                  <a:lnTo>
                    <a:pt x="0" y="58"/>
                  </a:lnTo>
                  <a:lnTo>
                    <a:pt x="3" y="53"/>
                  </a:lnTo>
                  <a:lnTo>
                    <a:pt x="3" y="53"/>
                  </a:lnTo>
                  <a:lnTo>
                    <a:pt x="6" y="40"/>
                  </a:lnTo>
                  <a:lnTo>
                    <a:pt x="9" y="26"/>
                  </a:lnTo>
                  <a:lnTo>
                    <a:pt x="21" y="0"/>
                  </a:lnTo>
                  <a:lnTo>
                    <a:pt x="21"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6" name="Freeform 237"/>
            <p:cNvSpPr>
              <a:spLocks/>
            </p:cNvSpPr>
            <p:nvPr/>
          </p:nvSpPr>
          <p:spPr bwMode="auto">
            <a:xfrm>
              <a:off x="2066" y="2294"/>
              <a:ext cx="21" cy="58"/>
            </a:xfrm>
            <a:custGeom>
              <a:avLst/>
              <a:gdLst>
                <a:gd name="T0" fmla="*/ 21 w 21"/>
                <a:gd name="T1" fmla="*/ 0 h 58"/>
                <a:gd name="T2" fmla="*/ 21 w 21"/>
                <a:gd name="T3" fmla="*/ 0 h 58"/>
                <a:gd name="T4" fmla="*/ 13 w 21"/>
                <a:gd name="T5" fmla="*/ 12 h 58"/>
                <a:gd name="T6" fmla="*/ 8 w 21"/>
                <a:gd name="T7" fmla="*/ 20 h 58"/>
                <a:gd name="T8" fmla="*/ 6 w 21"/>
                <a:gd name="T9" fmla="*/ 26 h 58"/>
                <a:gd name="T10" fmla="*/ 0 w 21"/>
                <a:gd name="T11" fmla="*/ 58 h 58"/>
                <a:gd name="T12" fmla="*/ 0 w 21"/>
                <a:gd name="T13" fmla="*/ 58 h 58"/>
                <a:gd name="T14" fmla="*/ 3 w 21"/>
                <a:gd name="T15" fmla="*/ 53 h 58"/>
                <a:gd name="T16" fmla="*/ 3 w 21"/>
                <a:gd name="T17" fmla="*/ 53 h 58"/>
                <a:gd name="T18" fmla="*/ 6 w 21"/>
                <a:gd name="T19" fmla="*/ 40 h 58"/>
                <a:gd name="T20" fmla="*/ 9 w 21"/>
                <a:gd name="T21" fmla="*/ 26 h 58"/>
                <a:gd name="T22" fmla="*/ 21 w 21"/>
                <a:gd name="T23" fmla="*/ 0 h 58"/>
                <a:gd name="T24" fmla="*/ 21 w 21"/>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58">
                  <a:moveTo>
                    <a:pt x="21" y="0"/>
                  </a:moveTo>
                  <a:lnTo>
                    <a:pt x="21" y="0"/>
                  </a:lnTo>
                  <a:lnTo>
                    <a:pt x="13" y="12"/>
                  </a:lnTo>
                  <a:lnTo>
                    <a:pt x="8" y="20"/>
                  </a:lnTo>
                  <a:lnTo>
                    <a:pt x="6" y="26"/>
                  </a:lnTo>
                  <a:lnTo>
                    <a:pt x="0" y="58"/>
                  </a:lnTo>
                  <a:lnTo>
                    <a:pt x="0" y="58"/>
                  </a:lnTo>
                  <a:lnTo>
                    <a:pt x="3" y="53"/>
                  </a:lnTo>
                  <a:lnTo>
                    <a:pt x="3" y="53"/>
                  </a:lnTo>
                  <a:lnTo>
                    <a:pt x="6" y="40"/>
                  </a:lnTo>
                  <a:lnTo>
                    <a:pt x="9" y="26"/>
                  </a:lnTo>
                  <a:lnTo>
                    <a:pt x="21" y="0"/>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7" name="Freeform 238"/>
            <p:cNvSpPr>
              <a:spLocks/>
            </p:cNvSpPr>
            <p:nvPr/>
          </p:nvSpPr>
          <p:spPr bwMode="auto">
            <a:xfrm>
              <a:off x="2066" y="2276"/>
              <a:ext cx="74" cy="82"/>
            </a:xfrm>
            <a:custGeom>
              <a:avLst/>
              <a:gdLst>
                <a:gd name="T0" fmla="*/ 71 w 74"/>
                <a:gd name="T1" fmla="*/ 0 h 82"/>
                <a:gd name="T2" fmla="*/ 71 w 74"/>
                <a:gd name="T3" fmla="*/ 0 h 82"/>
                <a:gd name="T4" fmla="*/ 67 w 74"/>
                <a:gd name="T5" fmla="*/ 1 h 82"/>
                <a:gd name="T6" fmla="*/ 67 w 74"/>
                <a:gd name="T7" fmla="*/ 1 h 82"/>
                <a:gd name="T8" fmla="*/ 48 w 74"/>
                <a:gd name="T9" fmla="*/ 18 h 82"/>
                <a:gd name="T10" fmla="*/ 29 w 74"/>
                <a:gd name="T11" fmla="*/ 38 h 82"/>
                <a:gd name="T12" fmla="*/ 29 w 74"/>
                <a:gd name="T13" fmla="*/ 38 h 82"/>
                <a:gd name="T14" fmla="*/ 29 w 74"/>
                <a:gd name="T15" fmla="*/ 38 h 82"/>
                <a:gd name="T16" fmla="*/ 16 w 74"/>
                <a:gd name="T17" fmla="*/ 54 h 82"/>
                <a:gd name="T18" fmla="*/ 3 w 74"/>
                <a:gd name="T19" fmla="*/ 71 h 82"/>
                <a:gd name="T20" fmla="*/ 3 w 74"/>
                <a:gd name="T21" fmla="*/ 71 h 82"/>
                <a:gd name="T22" fmla="*/ 0 w 74"/>
                <a:gd name="T23" fmla="*/ 76 h 82"/>
                <a:gd name="T24" fmla="*/ 0 w 74"/>
                <a:gd name="T25" fmla="*/ 82 h 82"/>
                <a:gd name="T26" fmla="*/ 0 w 74"/>
                <a:gd name="T27" fmla="*/ 82 h 82"/>
                <a:gd name="T28" fmla="*/ 6 w 74"/>
                <a:gd name="T29" fmla="*/ 79 h 82"/>
                <a:gd name="T30" fmla="*/ 6 w 74"/>
                <a:gd name="T31" fmla="*/ 79 h 82"/>
                <a:gd name="T32" fmla="*/ 19 w 74"/>
                <a:gd name="T33" fmla="*/ 59 h 82"/>
                <a:gd name="T34" fmla="*/ 34 w 74"/>
                <a:gd name="T35" fmla="*/ 41 h 82"/>
                <a:gd name="T36" fmla="*/ 34 w 74"/>
                <a:gd name="T37" fmla="*/ 41 h 82"/>
                <a:gd name="T38" fmla="*/ 52 w 74"/>
                <a:gd name="T39" fmla="*/ 23 h 82"/>
                <a:gd name="T40" fmla="*/ 72 w 74"/>
                <a:gd name="T41" fmla="*/ 6 h 82"/>
                <a:gd name="T42" fmla="*/ 72 w 74"/>
                <a:gd name="T43" fmla="*/ 6 h 82"/>
                <a:gd name="T44" fmla="*/ 74 w 74"/>
                <a:gd name="T45" fmla="*/ 5 h 82"/>
                <a:gd name="T46" fmla="*/ 72 w 74"/>
                <a:gd name="T47" fmla="*/ 1 h 82"/>
                <a:gd name="T48" fmla="*/ 72 w 74"/>
                <a:gd name="T49" fmla="*/ 1 h 82"/>
                <a:gd name="T50" fmla="*/ 71 w 74"/>
                <a:gd name="T5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82">
                  <a:moveTo>
                    <a:pt x="71" y="0"/>
                  </a:moveTo>
                  <a:lnTo>
                    <a:pt x="71" y="0"/>
                  </a:lnTo>
                  <a:lnTo>
                    <a:pt x="67" y="1"/>
                  </a:lnTo>
                  <a:lnTo>
                    <a:pt x="67" y="1"/>
                  </a:lnTo>
                  <a:lnTo>
                    <a:pt x="48" y="18"/>
                  </a:lnTo>
                  <a:lnTo>
                    <a:pt x="29" y="38"/>
                  </a:lnTo>
                  <a:lnTo>
                    <a:pt x="29" y="38"/>
                  </a:lnTo>
                  <a:lnTo>
                    <a:pt x="29" y="38"/>
                  </a:lnTo>
                  <a:lnTo>
                    <a:pt x="16" y="54"/>
                  </a:lnTo>
                  <a:lnTo>
                    <a:pt x="3" y="71"/>
                  </a:lnTo>
                  <a:lnTo>
                    <a:pt x="3" y="71"/>
                  </a:lnTo>
                  <a:lnTo>
                    <a:pt x="0" y="76"/>
                  </a:lnTo>
                  <a:lnTo>
                    <a:pt x="0" y="82"/>
                  </a:lnTo>
                  <a:lnTo>
                    <a:pt x="0" y="82"/>
                  </a:lnTo>
                  <a:lnTo>
                    <a:pt x="6" y="79"/>
                  </a:lnTo>
                  <a:lnTo>
                    <a:pt x="6" y="79"/>
                  </a:lnTo>
                  <a:lnTo>
                    <a:pt x="19" y="59"/>
                  </a:lnTo>
                  <a:lnTo>
                    <a:pt x="34" y="41"/>
                  </a:lnTo>
                  <a:lnTo>
                    <a:pt x="34" y="41"/>
                  </a:lnTo>
                  <a:lnTo>
                    <a:pt x="52" y="23"/>
                  </a:lnTo>
                  <a:lnTo>
                    <a:pt x="72" y="6"/>
                  </a:lnTo>
                  <a:lnTo>
                    <a:pt x="72" y="6"/>
                  </a:lnTo>
                  <a:lnTo>
                    <a:pt x="74" y="5"/>
                  </a:lnTo>
                  <a:lnTo>
                    <a:pt x="72" y="1"/>
                  </a:lnTo>
                  <a:lnTo>
                    <a:pt x="72" y="1"/>
                  </a:lnTo>
                  <a:lnTo>
                    <a:pt x="71"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8" name="Freeform 239"/>
            <p:cNvSpPr>
              <a:spLocks/>
            </p:cNvSpPr>
            <p:nvPr/>
          </p:nvSpPr>
          <p:spPr bwMode="auto">
            <a:xfrm>
              <a:off x="2066" y="2276"/>
              <a:ext cx="74" cy="82"/>
            </a:xfrm>
            <a:custGeom>
              <a:avLst/>
              <a:gdLst>
                <a:gd name="T0" fmla="*/ 71 w 74"/>
                <a:gd name="T1" fmla="*/ 0 h 82"/>
                <a:gd name="T2" fmla="*/ 71 w 74"/>
                <a:gd name="T3" fmla="*/ 0 h 82"/>
                <a:gd name="T4" fmla="*/ 67 w 74"/>
                <a:gd name="T5" fmla="*/ 1 h 82"/>
                <a:gd name="T6" fmla="*/ 67 w 74"/>
                <a:gd name="T7" fmla="*/ 1 h 82"/>
                <a:gd name="T8" fmla="*/ 48 w 74"/>
                <a:gd name="T9" fmla="*/ 18 h 82"/>
                <a:gd name="T10" fmla="*/ 29 w 74"/>
                <a:gd name="T11" fmla="*/ 38 h 82"/>
                <a:gd name="T12" fmla="*/ 29 w 74"/>
                <a:gd name="T13" fmla="*/ 38 h 82"/>
                <a:gd name="T14" fmla="*/ 29 w 74"/>
                <a:gd name="T15" fmla="*/ 38 h 82"/>
                <a:gd name="T16" fmla="*/ 16 w 74"/>
                <a:gd name="T17" fmla="*/ 54 h 82"/>
                <a:gd name="T18" fmla="*/ 3 w 74"/>
                <a:gd name="T19" fmla="*/ 71 h 82"/>
                <a:gd name="T20" fmla="*/ 3 w 74"/>
                <a:gd name="T21" fmla="*/ 71 h 82"/>
                <a:gd name="T22" fmla="*/ 0 w 74"/>
                <a:gd name="T23" fmla="*/ 76 h 82"/>
                <a:gd name="T24" fmla="*/ 0 w 74"/>
                <a:gd name="T25" fmla="*/ 82 h 82"/>
                <a:gd name="T26" fmla="*/ 0 w 74"/>
                <a:gd name="T27" fmla="*/ 82 h 82"/>
                <a:gd name="T28" fmla="*/ 6 w 74"/>
                <a:gd name="T29" fmla="*/ 79 h 82"/>
                <a:gd name="T30" fmla="*/ 6 w 74"/>
                <a:gd name="T31" fmla="*/ 79 h 82"/>
                <a:gd name="T32" fmla="*/ 19 w 74"/>
                <a:gd name="T33" fmla="*/ 59 h 82"/>
                <a:gd name="T34" fmla="*/ 34 w 74"/>
                <a:gd name="T35" fmla="*/ 41 h 82"/>
                <a:gd name="T36" fmla="*/ 34 w 74"/>
                <a:gd name="T37" fmla="*/ 41 h 82"/>
                <a:gd name="T38" fmla="*/ 52 w 74"/>
                <a:gd name="T39" fmla="*/ 23 h 82"/>
                <a:gd name="T40" fmla="*/ 72 w 74"/>
                <a:gd name="T41" fmla="*/ 6 h 82"/>
                <a:gd name="T42" fmla="*/ 72 w 74"/>
                <a:gd name="T43" fmla="*/ 6 h 82"/>
                <a:gd name="T44" fmla="*/ 74 w 74"/>
                <a:gd name="T45" fmla="*/ 5 h 82"/>
                <a:gd name="T46" fmla="*/ 72 w 74"/>
                <a:gd name="T47" fmla="*/ 1 h 82"/>
                <a:gd name="T48" fmla="*/ 72 w 74"/>
                <a:gd name="T49" fmla="*/ 1 h 82"/>
                <a:gd name="T50" fmla="*/ 71 w 74"/>
                <a:gd name="T5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82">
                  <a:moveTo>
                    <a:pt x="71" y="0"/>
                  </a:moveTo>
                  <a:lnTo>
                    <a:pt x="71" y="0"/>
                  </a:lnTo>
                  <a:lnTo>
                    <a:pt x="67" y="1"/>
                  </a:lnTo>
                  <a:lnTo>
                    <a:pt x="67" y="1"/>
                  </a:lnTo>
                  <a:lnTo>
                    <a:pt x="48" y="18"/>
                  </a:lnTo>
                  <a:lnTo>
                    <a:pt x="29" y="38"/>
                  </a:lnTo>
                  <a:lnTo>
                    <a:pt x="29" y="38"/>
                  </a:lnTo>
                  <a:lnTo>
                    <a:pt x="29" y="38"/>
                  </a:lnTo>
                  <a:lnTo>
                    <a:pt x="16" y="54"/>
                  </a:lnTo>
                  <a:lnTo>
                    <a:pt x="3" y="71"/>
                  </a:lnTo>
                  <a:lnTo>
                    <a:pt x="3" y="71"/>
                  </a:lnTo>
                  <a:lnTo>
                    <a:pt x="0" y="76"/>
                  </a:lnTo>
                  <a:lnTo>
                    <a:pt x="0" y="82"/>
                  </a:lnTo>
                  <a:lnTo>
                    <a:pt x="0" y="82"/>
                  </a:lnTo>
                  <a:lnTo>
                    <a:pt x="6" y="79"/>
                  </a:lnTo>
                  <a:lnTo>
                    <a:pt x="6" y="79"/>
                  </a:lnTo>
                  <a:lnTo>
                    <a:pt x="19" y="59"/>
                  </a:lnTo>
                  <a:lnTo>
                    <a:pt x="34" y="41"/>
                  </a:lnTo>
                  <a:lnTo>
                    <a:pt x="34" y="41"/>
                  </a:lnTo>
                  <a:lnTo>
                    <a:pt x="52" y="23"/>
                  </a:lnTo>
                  <a:lnTo>
                    <a:pt x="72" y="6"/>
                  </a:lnTo>
                  <a:lnTo>
                    <a:pt x="72" y="6"/>
                  </a:lnTo>
                  <a:lnTo>
                    <a:pt x="74" y="5"/>
                  </a:lnTo>
                  <a:lnTo>
                    <a:pt x="72" y="1"/>
                  </a:lnTo>
                  <a:lnTo>
                    <a:pt x="72" y="1"/>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9" name="Freeform 240"/>
            <p:cNvSpPr>
              <a:spLocks/>
            </p:cNvSpPr>
            <p:nvPr/>
          </p:nvSpPr>
          <p:spPr bwMode="auto">
            <a:xfrm>
              <a:off x="2074" y="2330"/>
              <a:ext cx="76" cy="143"/>
            </a:xfrm>
            <a:custGeom>
              <a:avLst/>
              <a:gdLst>
                <a:gd name="T0" fmla="*/ 69 w 76"/>
                <a:gd name="T1" fmla="*/ 0 h 143"/>
                <a:gd name="T2" fmla="*/ 69 w 76"/>
                <a:gd name="T3" fmla="*/ 0 h 143"/>
                <a:gd name="T4" fmla="*/ 58 w 76"/>
                <a:gd name="T5" fmla="*/ 15 h 143"/>
                <a:gd name="T6" fmla="*/ 25 w 76"/>
                <a:gd name="T7" fmla="*/ 52 h 143"/>
                <a:gd name="T8" fmla="*/ 25 w 76"/>
                <a:gd name="T9" fmla="*/ 52 h 143"/>
                <a:gd name="T10" fmla="*/ 13 w 76"/>
                <a:gd name="T11" fmla="*/ 66 h 143"/>
                <a:gd name="T12" fmla="*/ 6 w 76"/>
                <a:gd name="T13" fmla="*/ 80 h 143"/>
                <a:gd name="T14" fmla="*/ 1 w 76"/>
                <a:gd name="T15" fmla="*/ 90 h 143"/>
                <a:gd name="T16" fmla="*/ 0 w 76"/>
                <a:gd name="T17" fmla="*/ 98 h 143"/>
                <a:gd name="T18" fmla="*/ 0 w 76"/>
                <a:gd name="T19" fmla="*/ 98 h 143"/>
                <a:gd name="T20" fmla="*/ 1 w 76"/>
                <a:gd name="T21" fmla="*/ 124 h 143"/>
                <a:gd name="T22" fmla="*/ 1 w 76"/>
                <a:gd name="T23" fmla="*/ 124 h 143"/>
                <a:gd name="T24" fmla="*/ 8 w 76"/>
                <a:gd name="T25" fmla="*/ 111 h 143"/>
                <a:gd name="T26" fmla="*/ 15 w 76"/>
                <a:gd name="T27" fmla="*/ 98 h 143"/>
                <a:gd name="T28" fmla="*/ 15 w 76"/>
                <a:gd name="T29" fmla="*/ 98 h 143"/>
                <a:gd name="T30" fmla="*/ 15 w 76"/>
                <a:gd name="T31" fmla="*/ 98 h 143"/>
                <a:gd name="T32" fmla="*/ 38 w 76"/>
                <a:gd name="T33" fmla="*/ 66 h 143"/>
                <a:gd name="T34" fmla="*/ 54 w 76"/>
                <a:gd name="T35" fmla="*/ 42 h 143"/>
                <a:gd name="T36" fmla="*/ 54 w 76"/>
                <a:gd name="T37" fmla="*/ 42 h 143"/>
                <a:gd name="T38" fmla="*/ 58 w 76"/>
                <a:gd name="T39" fmla="*/ 40 h 143"/>
                <a:gd name="T40" fmla="*/ 58 w 76"/>
                <a:gd name="T41" fmla="*/ 40 h 143"/>
                <a:gd name="T42" fmla="*/ 59 w 76"/>
                <a:gd name="T43" fmla="*/ 40 h 143"/>
                <a:gd name="T44" fmla="*/ 59 w 76"/>
                <a:gd name="T45" fmla="*/ 40 h 143"/>
                <a:gd name="T46" fmla="*/ 61 w 76"/>
                <a:gd name="T47" fmla="*/ 43 h 143"/>
                <a:gd name="T48" fmla="*/ 59 w 76"/>
                <a:gd name="T49" fmla="*/ 45 h 143"/>
                <a:gd name="T50" fmla="*/ 59 w 76"/>
                <a:gd name="T51" fmla="*/ 45 h 143"/>
                <a:gd name="T52" fmla="*/ 43 w 76"/>
                <a:gd name="T53" fmla="*/ 70 h 143"/>
                <a:gd name="T54" fmla="*/ 20 w 76"/>
                <a:gd name="T55" fmla="*/ 101 h 143"/>
                <a:gd name="T56" fmla="*/ 20 w 76"/>
                <a:gd name="T57" fmla="*/ 101 h 143"/>
                <a:gd name="T58" fmla="*/ 15 w 76"/>
                <a:gd name="T59" fmla="*/ 111 h 143"/>
                <a:gd name="T60" fmla="*/ 10 w 76"/>
                <a:gd name="T61" fmla="*/ 121 h 143"/>
                <a:gd name="T62" fmla="*/ 6 w 76"/>
                <a:gd name="T63" fmla="*/ 131 h 143"/>
                <a:gd name="T64" fmla="*/ 5 w 76"/>
                <a:gd name="T65" fmla="*/ 143 h 143"/>
                <a:gd name="T66" fmla="*/ 5 w 76"/>
                <a:gd name="T67" fmla="*/ 143 h 143"/>
                <a:gd name="T68" fmla="*/ 36 w 76"/>
                <a:gd name="T69" fmla="*/ 113 h 143"/>
                <a:gd name="T70" fmla="*/ 63 w 76"/>
                <a:gd name="T71" fmla="*/ 81 h 143"/>
                <a:gd name="T72" fmla="*/ 63 w 76"/>
                <a:gd name="T73" fmla="*/ 81 h 143"/>
                <a:gd name="T74" fmla="*/ 69 w 76"/>
                <a:gd name="T75" fmla="*/ 71 h 143"/>
                <a:gd name="T76" fmla="*/ 74 w 76"/>
                <a:gd name="T77" fmla="*/ 62 h 143"/>
                <a:gd name="T78" fmla="*/ 76 w 76"/>
                <a:gd name="T79" fmla="*/ 50 h 143"/>
                <a:gd name="T80" fmla="*/ 76 w 76"/>
                <a:gd name="T81" fmla="*/ 40 h 143"/>
                <a:gd name="T82" fmla="*/ 76 w 76"/>
                <a:gd name="T83" fmla="*/ 40 h 143"/>
                <a:gd name="T84" fmla="*/ 76 w 76"/>
                <a:gd name="T85" fmla="*/ 25 h 143"/>
                <a:gd name="T86" fmla="*/ 73 w 76"/>
                <a:gd name="T87" fmla="*/ 12 h 143"/>
                <a:gd name="T88" fmla="*/ 69 w 76"/>
                <a:gd name="T8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143">
                  <a:moveTo>
                    <a:pt x="69" y="0"/>
                  </a:moveTo>
                  <a:lnTo>
                    <a:pt x="69" y="0"/>
                  </a:lnTo>
                  <a:lnTo>
                    <a:pt x="58" y="15"/>
                  </a:lnTo>
                  <a:lnTo>
                    <a:pt x="25" y="52"/>
                  </a:lnTo>
                  <a:lnTo>
                    <a:pt x="25" y="52"/>
                  </a:lnTo>
                  <a:lnTo>
                    <a:pt x="13" y="66"/>
                  </a:lnTo>
                  <a:lnTo>
                    <a:pt x="6" y="80"/>
                  </a:lnTo>
                  <a:lnTo>
                    <a:pt x="1" y="90"/>
                  </a:lnTo>
                  <a:lnTo>
                    <a:pt x="0" y="98"/>
                  </a:lnTo>
                  <a:lnTo>
                    <a:pt x="0" y="98"/>
                  </a:lnTo>
                  <a:lnTo>
                    <a:pt x="1" y="124"/>
                  </a:lnTo>
                  <a:lnTo>
                    <a:pt x="1" y="124"/>
                  </a:lnTo>
                  <a:lnTo>
                    <a:pt x="8" y="111"/>
                  </a:lnTo>
                  <a:lnTo>
                    <a:pt x="15" y="98"/>
                  </a:lnTo>
                  <a:lnTo>
                    <a:pt x="15" y="98"/>
                  </a:lnTo>
                  <a:lnTo>
                    <a:pt x="15" y="98"/>
                  </a:lnTo>
                  <a:lnTo>
                    <a:pt x="38" y="66"/>
                  </a:lnTo>
                  <a:lnTo>
                    <a:pt x="54" y="42"/>
                  </a:lnTo>
                  <a:lnTo>
                    <a:pt x="54" y="42"/>
                  </a:lnTo>
                  <a:lnTo>
                    <a:pt x="58" y="40"/>
                  </a:lnTo>
                  <a:lnTo>
                    <a:pt x="58" y="40"/>
                  </a:lnTo>
                  <a:lnTo>
                    <a:pt x="59" y="40"/>
                  </a:lnTo>
                  <a:lnTo>
                    <a:pt x="59" y="40"/>
                  </a:lnTo>
                  <a:lnTo>
                    <a:pt x="61" y="43"/>
                  </a:lnTo>
                  <a:lnTo>
                    <a:pt x="59" y="45"/>
                  </a:lnTo>
                  <a:lnTo>
                    <a:pt x="59" y="45"/>
                  </a:lnTo>
                  <a:lnTo>
                    <a:pt x="43" y="70"/>
                  </a:lnTo>
                  <a:lnTo>
                    <a:pt x="20" y="101"/>
                  </a:lnTo>
                  <a:lnTo>
                    <a:pt x="20" y="101"/>
                  </a:lnTo>
                  <a:lnTo>
                    <a:pt x="15" y="111"/>
                  </a:lnTo>
                  <a:lnTo>
                    <a:pt x="10" y="121"/>
                  </a:lnTo>
                  <a:lnTo>
                    <a:pt x="6" y="131"/>
                  </a:lnTo>
                  <a:lnTo>
                    <a:pt x="5" y="143"/>
                  </a:lnTo>
                  <a:lnTo>
                    <a:pt x="5" y="143"/>
                  </a:lnTo>
                  <a:lnTo>
                    <a:pt x="36" y="113"/>
                  </a:lnTo>
                  <a:lnTo>
                    <a:pt x="63" y="81"/>
                  </a:lnTo>
                  <a:lnTo>
                    <a:pt x="63" y="81"/>
                  </a:lnTo>
                  <a:lnTo>
                    <a:pt x="69" y="71"/>
                  </a:lnTo>
                  <a:lnTo>
                    <a:pt x="74" y="62"/>
                  </a:lnTo>
                  <a:lnTo>
                    <a:pt x="76" y="50"/>
                  </a:lnTo>
                  <a:lnTo>
                    <a:pt x="76" y="40"/>
                  </a:lnTo>
                  <a:lnTo>
                    <a:pt x="76" y="40"/>
                  </a:lnTo>
                  <a:lnTo>
                    <a:pt x="76" y="25"/>
                  </a:lnTo>
                  <a:lnTo>
                    <a:pt x="73" y="12"/>
                  </a:lnTo>
                  <a:lnTo>
                    <a:pt x="69" y="0"/>
                  </a:lnTo>
                  <a:close/>
                </a:path>
              </a:pathLst>
            </a:custGeom>
            <a:solidFill>
              <a:srgbClr val="9E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0" name="Freeform 241"/>
            <p:cNvSpPr>
              <a:spLocks/>
            </p:cNvSpPr>
            <p:nvPr/>
          </p:nvSpPr>
          <p:spPr bwMode="auto">
            <a:xfrm>
              <a:off x="2074" y="2330"/>
              <a:ext cx="76" cy="143"/>
            </a:xfrm>
            <a:custGeom>
              <a:avLst/>
              <a:gdLst>
                <a:gd name="T0" fmla="*/ 69 w 76"/>
                <a:gd name="T1" fmla="*/ 0 h 143"/>
                <a:gd name="T2" fmla="*/ 69 w 76"/>
                <a:gd name="T3" fmla="*/ 0 h 143"/>
                <a:gd name="T4" fmla="*/ 58 w 76"/>
                <a:gd name="T5" fmla="*/ 15 h 143"/>
                <a:gd name="T6" fmla="*/ 25 w 76"/>
                <a:gd name="T7" fmla="*/ 52 h 143"/>
                <a:gd name="T8" fmla="*/ 25 w 76"/>
                <a:gd name="T9" fmla="*/ 52 h 143"/>
                <a:gd name="T10" fmla="*/ 13 w 76"/>
                <a:gd name="T11" fmla="*/ 66 h 143"/>
                <a:gd name="T12" fmla="*/ 6 w 76"/>
                <a:gd name="T13" fmla="*/ 80 h 143"/>
                <a:gd name="T14" fmla="*/ 1 w 76"/>
                <a:gd name="T15" fmla="*/ 90 h 143"/>
                <a:gd name="T16" fmla="*/ 0 w 76"/>
                <a:gd name="T17" fmla="*/ 98 h 143"/>
                <a:gd name="T18" fmla="*/ 0 w 76"/>
                <a:gd name="T19" fmla="*/ 98 h 143"/>
                <a:gd name="T20" fmla="*/ 1 w 76"/>
                <a:gd name="T21" fmla="*/ 124 h 143"/>
                <a:gd name="T22" fmla="*/ 1 w 76"/>
                <a:gd name="T23" fmla="*/ 124 h 143"/>
                <a:gd name="T24" fmla="*/ 8 w 76"/>
                <a:gd name="T25" fmla="*/ 111 h 143"/>
                <a:gd name="T26" fmla="*/ 15 w 76"/>
                <a:gd name="T27" fmla="*/ 98 h 143"/>
                <a:gd name="T28" fmla="*/ 15 w 76"/>
                <a:gd name="T29" fmla="*/ 98 h 143"/>
                <a:gd name="T30" fmla="*/ 15 w 76"/>
                <a:gd name="T31" fmla="*/ 98 h 143"/>
                <a:gd name="T32" fmla="*/ 38 w 76"/>
                <a:gd name="T33" fmla="*/ 66 h 143"/>
                <a:gd name="T34" fmla="*/ 54 w 76"/>
                <a:gd name="T35" fmla="*/ 42 h 143"/>
                <a:gd name="T36" fmla="*/ 54 w 76"/>
                <a:gd name="T37" fmla="*/ 42 h 143"/>
                <a:gd name="T38" fmla="*/ 58 w 76"/>
                <a:gd name="T39" fmla="*/ 40 h 143"/>
                <a:gd name="T40" fmla="*/ 58 w 76"/>
                <a:gd name="T41" fmla="*/ 40 h 143"/>
                <a:gd name="T42" fmla="*/ 59 w 76"/>
                <a:gd name="T43" fmla="*/ 40 h 143"/>
                <a:gd name="T44" fmla="*/ 59 w 76"/>
                <a:gd name="T45" fmla="*/ 40 h 143"/>
                <a:gd name="T46" fmla="*/ 61 w 76"/>
                <a:gd name="T47" fmla="*/ 43 h 143"/>
                <a:gd name="T48" fmla="*/ 59 w 76"/>
                <a:gd name="T49" fmla="*/ 45 h 143"/>
                <a:gd name="T50" fmla="*/ 59 w 76"/>
                <a:gd name="T51" fmla="*/ 45 h 143"/>
                <a:gd name="T52" fmla="*/ 43 w 76"/>
                <a:gd name="T53" fmla="*/ 70 h 143"/>
                <a:gd name="T54" fmla="*/ 20 w 76"/>
                <a:gd name="T55" fmla="*/ 101 h 143"/>
                <a:gd name="T56" fmla="*/ 20 w 76"/>
                <a:gd name="T57" fmla="*/ 101 h 143"/>
                <a:gd name="T58" fmla="*/ 15 w 76"/>
                <a:gd name="T59" fmla="*/ 111 h 143"/>
                <a:gd name="T60" fmla="*/ 10 w 76"/>
                <a:gd name="T61" fmla="*/ 121 h 143"/>
                <a:gd name="T62" fmla="*/ 6 w 76"/>
                <a:gd name="T63" fmla="*/ 131 h 143"/>
                <a:gd name="T64" fmla="*/ 5 w 76"/>
                <a:gd name="T65" fmla="*/ 143 h 143"/>
                <a:gd name="T66" fmla="*/ 5 w 76"/>
                <a:gd name="T67" fmla="*/ 143 h 143"/>
                <a:gd name="T68" fmla="*/ 36 w 76"/>
                <a:gd name="T69" fmla="*/ 113 h 143"/>
                <a:gd name="T70" fmla="*/ 63 w 76"/>
                <a:gd name="T71" fmla="*/ 81 h 143"/>
                <a:gd name="T72" fmla="*/ 63 w 76"/>
                <a:gd name="T73" fmla="*/ 81 h 143"/>
                <a:gd name="T74" fmla="*/ 69 w 76"/>
                <a:gd name="T75" fmla="*/ 71 h 143"/>
                <a:gd name="T76" fmla="*/ 74 w 76"/>
                <a:gd name="T77" fmla="*/ 62 h 143"/>
                <a:gd name="T78" fmla="*/ 76 w 76"/>
                <a:gd name="T79" fmla="*/ 50 h 143"/>
                <a:gd name="T80" fmla="*/ 76 w 76"/>
                <a:gd name="T81" fmla="*/ 40 h 143"/>
                <a:gd name="T82" fmla="*/ 76 w 76"/>
                <a:gd name="T83" fmla="*/ 40 h 143"/>
                <a:gd name="T84" fmla="*/ 76 w 76"/>
                <a:gd name="T85" fmla="*/ 25 h 143"/>
                <a:gd name="T86" fmla="*/ 73 w 76"/>
                <a:gd name="T87" fmla="*/ 12 h 143"/>
                <a:gd name="T88" fmla="*/ 69 w 76"/>
                <a:gd name="T8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143">
                  <a:moveTo>
                    <a:pt x="69" y="0"/>
                  </a:moveTo>
                  <a:lnTo>
                    <a:pt x="69" y="0"/>
                  </a:lnTo>
                  <a:lnTo>
                    <a:pt x="58" y="15"/>
                  </a:lnTo>
                  <a:lnTo>
                    <a:pt x="25" y="52"/>
                  </a:lnTo>
                  <a:lnTo>
                    <a:pt x="25" y="52"/>
                  </a:lnTo>
                  <a:lnTo>
                    <a:pt x="13" y="66"/>
                  </a:lnTo>
                  <a:lnTo>
                    <a:pt x="6" y="80"/>
                  </a:lnTo>
                  <a:lnTo>
                    <a:pt x="1" y="90"/>
                  </a:lnTo>
                  <a:lnTo>
                    <a:pt x="0" y="98"/>
                  </a:lnTo>
                  <a:lnTo>
                    <a:pt x="0" y="98"/>
                  </a:lnTo>
                  <a:lnTo>
                    <a:pt x="1" y="124"/>
                  </a:lnTo>
                  <a:lnTo>
                    <a:pt x="1" y="124"/>
                  </a:lnTo>
                  <a:lnTo>
                    <a:pt x="8" y="111"/>
                  </a:lnTo>
                  <a:lnTo>
                    <a:pt x="15" y="98"/>
                  </a:lnTo>
                  <a:lnTo>
                    <a:pt x="15" y="98"/>
                  </a:lnTo>
                  <a:lnTo>
                    <a:pt x="15" y="98"/>
                  </a:lnTo>
                  <a:lnTo>
                    <a:pt x="38" y="66"/>
                  </a:lnTo>
                  <a:lnTo>
                    <a:pt x="54" y="42"/>
                  </a:lnTo>
                  <a:lnTo>
                    <a:pt x="54" y="42"/>
                  </a:lnTo>
                  <a:lnTo>
                    <a:pt x="58" y="40"/>
                  </a:lnTo>
                  <a:lnTo>
                    <a:pt x="58" y="40"/>
                  </a:lnTo>
                  <a:lnTo>
                    <a:pt x="59" y="40"/>
                  </a:lnTo>
                  <a:lnTo>
                    <a:pt x="59" y="40"/>
                  </a:lnTo>
                  <a:lnTo>
                    <a:pt x="61" y="43"/>
                  </a:lnTo>
                  <a:lnTo>
                    <a:pt x="59" y="45"/>
                  </a:lnTo>
                  <a:lnTo>
                    <a:pt x="59" y="45"/>
                  </a:lnTo>
                  <a:lnTo>
                    <a:pt x="43" y="70"/>
                  </a:lnTo>
                  <a:lnTo>
                    <a:pt x="20" y="101"/>
                  </a:lnTo>
                  <a:lnTo>
                    <a:pt x="20" y="101"/>
                  </a:lnTo>
                  <a:lnTo>
                    <a:pt x="15" y="111"/>
                  </a:lnTo>
                  <a:lnTo>
                    <a:pt x="10" y="121"/>
                  </a:lnTo>
                  <a:lnTo>
                    <a:pt x="6" y="131"/>
                  </a:lnTo>
                  <a:lnTo>
                    <a:pt x="5" y="143"/>
                  </a:lnTo>
                  <a:lnTo>
                    <a:pt x="5" y="143"/>
                  </a:lnTo>
                  <a:lnTo>
                    <a:pt x="36" y="113"/>
                  </a:lnTo>
                  <a:lnTo>
                    <a:pt x="63" y="81"/>
                  </a:lnTo>
                  <a:lnTo>
                    <a:pt x="63" y="81"/>
                  </a:lnTo>
                  <a:lnTo>
                    <a:pt x="69" y="71"/>
                  </a:lnTo>
                  <a:lnTo>
                    <a:pt x="74" y="62"/>
                  </a:lnTo>
                  <a:lnTo>
                    <a:pt x="76" y="50"/>
                  </a:lnTo>
                  <a:lnTo>
                    <a:pt x="76" y="40"/>
                  </a:lnTo>
                  <a:lnTo>
                    <a:pt x="76" y="40"/>
                  </a:lnTo>
                  <a:lnTo>
                    <a:pt x="76" y="25"/>
                  </a:lnTo>
                  <a:lnTo>
                    <a:pt x="73" y="1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1" name="Freeform 242"/>
            <p:cNvSpPr>
              <a:spLocks/>
            </p:cNvSpPr>
            <p:nvPr/>
          </p:nvSpPr>
          <p:spPr bwMode="auto">
            <a:xfrm>
              <a:off x="2072" y="2428"/>
              <a:ext cx="3" cy="33"/>
            </a:xfrm>
            <a:custGeom>
              <a:avLst/>
              <a:gdLst>
                <a:gd name="T0" fmla="*/ 2 w 3"/>
                <a:gd name="T1" fmla="*/ 0 h 33"/>
                <a:gd name="T2" fmla="*/ 2 w 3"/>
                <a:gd name="T3" fmla="*/ 0 h 33"/>
                <a:gd name="T4" fmla="*/ 0 w 3"/>
                <a:gd name="T5" fmla="*/ 8 h 33"/>
                <a:gd name="T6" fmla="*/ 2 w 3"/>
                <a:gd name="T7" fmla="*/ 33 h 33"/>
                <a:gd name="T8" fmla="*/ 2 w 3"/>
                <a:gd name="T9" fmla="*/ 33 h 33"/>
                <a:gd name="T10" fmla="*/ 3 w 3"/>
                <a:gd name="T11" fmla="*/ 26 h 33"/>
                <a:gd name="T12" fmla="*/ 3 w 3"/>
                <a:gd name="T13" fmla="*/ 26 h 33"/>
                <a:gd name="T14" fmla="*/ 2 w 3"/>
                <a:gd name="T15" fmla="*/ 0 h 33"/>
                <a:gd name="T16" fmla="*/ 2 w 3"/>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3">
                  <a:moveTo>
                    <a:pt x="2" y="0"/>
                  </a:moveTo>
                  <a:lnTo>
                    <a:pt x="2" y="0"/>
                  </a:lnTo>
                  <a:lnTo>
                    <a:pt x="0" y="8"/>
                  </a:lnTo>
                  <a:lnTo>
                    <a:pt x="2" y="33"/>
                  </a:lnTo>
                  <a:lnTo>
                    <a:pt x="2" y="33"/>
                  </a:lnTo>
                  <a:lnTo>
                    <a:pt x="3" y="26"/>
                  </a:lnTo>
                  <a:lnTo>
                    <a:pt x="3" y="26"/>
                  </a:lnTo>
                  <a:lnTo>
                    <a:pt x="2" y="0"/>
                  </a:lnTo>
                  <a:lnTo>
                    <a:pt x="2"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2" name="Freeform 243"/>
            <p:cNvSpPr>
              <a:spLocks/>
            </p:cNvSpPr>
            <p:nvPr/>
          </p:nvSpPr>
          <p:spPr bwMode="auto">
            <a:xfrm>
              <a:off x="2072" y="2428"/>
              <a:ext cx="3" cy="33"/>
            </a:xfrm>
            <a:custGeom>
              <a:avLst/>
              <a:gdLst>
                <a:gd name="T0" fmla="*/ 2 w 3"/>
                <a:gd name="T1" fmla="*/ 0 h 33"/>
                <a:gd name="T2" fmla="*/ 2 w 3"/>
                <a:gd name="T3" fmla="*/ 0 h 33"/>
                <a:gd name="T4" fmla="*/ 0 w 3"/>
                <a:gd name="T5" fmla="*/ 8 h 33"/>
                <a:gd name="T6" fmla="*/ 2 w 3"/>
                <a:gd name="T7" fmla="*/ 33 h 33"/>
                <a:gd name="T8" fmla="*/ 2 w 3"/>
                <a:gd name="T9" fmla="*/ 33 h 33"/>
                <a:gd name="T10" fmla="*/ 3 w 3"/>
                <a:gd name="T11" fmla="*/ 26 h 33"/>
                <a:gd name="T12" fmla="*/ 3 w 3"/>
                <a:gd name="T13" fmla="*/ 26 h 33"/>
                <a:gd name="T14" fmla="*/ 2 w 3"/>
                <a:gd name="T15" fmla="*/ 0 h 33"/>
                <a:gd name="T16" fmla="*/ 2 w 3"/>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3">
                  <a:moveTo>
                    <a:pt x="2" y="0"/>
                  </a:moveTo>
                  <a:lnTo>
                    <a:pt x="2" y="0"/>
                  </a:lnTo>
                  <a:lnTo>
                    <a:pt x="0" y="8"/>
                  </a:lnTo>
                  <a:lnTo>
                    <a:pt x="2" y="33"/>
                  </a:lnTo>
                  <a:lnTo>
                    <a:pt x="2" y="33"/>
                  </a:lnTo>
                  <a:lnTo>
                    <a:pt x="3" y="26"/>
                  </a:lnTo>
                  <a:lnTo>
                    <a:pt x="3" y="26"/>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3" name="Freeform 244"/>
            <p:cNvSpPr>
              <a:spLocks/>
            </p:cNvSpPr>
            <p:nvPr/>
          </p:nvSpPr>
          <p:spPr bwMode="auto">
            <a:xfrm>
              <a:off x="2074" y="2370"/>
              <a:ext cx="61" cy="106"/>
            </a:xfrm>
            <a:custGeom>
              <a:avLst/>
              <a:gdLst>
                <a:gd name="T0" fmla="*/ 58 w 61"/>
                <a:gd name="T1" fmla="*/ 0 h 106"/>
                <a:gd name="T2" fmla="*/ 58 w 61"/>
                <a:gd name="T3" fmla="*/ 0 h 106"/>
                <a:gd name="T4" fmla="*/ 54 w 61"/>
                <a:gd name="T5" fmla="*/ 2 h 106"/>
                <a:gd name="T6" fmla="*/ 54 w 61"/>
                <a:gd name="T7" fmla="*/ 2 h 106"/>
                <a:gd name="T8" fmla="*/ 38 w 61"/>
                <a:gd name="T9" fmla="*/ 26 h 106"/>
                <a:gd name="T10" fmla="*/ 15 w 61"/>
                <a:gd name="T11" fmla="*/ 58 h 106"/>
                <a:gd name="T12" fmla="*/ 15 w 61"/>
                <a:gd name="T13" fmla="*/ 58 h 106"/>
                <a:gd name="T14" fmla="*/ 15 w 61"/>
                <a:gd name="T15" fmla="*/ 58 h 106"/>
                <a:gd name="T16" fmla="*/ 8 w 61"/>
                <a:gd name="T17" fmla="*/ 71 h 106"/>
                <a:gd name="T18" fmla="*/ 1 w 61"/>
                <a:gd name="T19" fmla="*/ 84 h 106"/>
                <a:gd name="T20" fmla="*/ 1 w 61"/>
                <a:gd name="T21" fmla="*/ 84 h 106"/>
                <a:gd name="T22" fmla="*/ 0 w 61"/>
                <a:gd name="T23" fmla="*/ 91 h 106"/>
                <a:gd name="T24" fmla="*/ 1 w 61"/>
                <a:gd name="T25" fmla="*/ 106 h 106"/>
                <a:gd name="T26" fmla="*/ 1 w 61"/>
                <a:gd name="T27" fmla="*/ 106 h 106"/>
                <a:gd name="T28" fmla="*/ 5 w 61"/>
                <a:gd name="T29" fmla="*/ 103 h 106"/>
                <a:gd name="T30" fmla="*/ 5 w 61"/>
                <a:gd name="T31" fmla="*/ 103 h 106"/>
                <a:gd name="T32" fmla="*/ 6 w 61"/>
                <a:gd name="T33" fmla="*/ 91 h 106"/>
                <a:gd name="T34" fmla="*/ 10 w 61"/>
                <a:gd name="T35" fmla="*/ 81 h 106"/>
                <a:gd name="T36" fmla="*/ 15 w 61"/>
                <a:gd name="T37" fmla="*/ 71 h 106"/>
                <a:gd name="T38" fmla="*/ 20 w 61"/>
                <a:gd name="T39" fmla="*/ 61 h 106"/>
                <a:gd name="T40" fmla="*/ 20 w 61"/>
                <a:gd name="T41" fmla="*/ 61 h 106"/>
                <a:gd name="T42" fmla="*/ 43 w 61"/>
                <a:gd name="T43" fmla="*/ 30 h 106"/>
                <a:gd name="T44" fmla="*/ 59 w 61"/>
                <a:gd name="T45" fmla="*/ 5 h 106"/>
                <a:gd name="T46" fmla="*/ 59 w 61"/>
                <a:gd name="T47" fmla="*/ 5 h 106"/>
                <a:gd name="T48" fmla="*/ 61 w 61"/>
                <a:gd name="T49" fmla="*/ 3 h 106"/>
                <a:gd name="T50" fmla="*/ 59 w 61"/>
                <a:gd name="T51" fmla="*/ 0 h 106"/>
                <a:gd name="T52" fmla="*/ 59 w 61"/>
                <a:gd name="T53" fmla="*/ 0 h 106"/>
                <a:gd name="T54" fmla="*/ 58 w 61"/>
                <a:gd name="T5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 h="106">
                  <a:moveTo>
                    <a:pt x="58" y="0"/>
                  </a:moveTo>
                  <a:lnTo>
                    <a:pt x="58" y="0"/>
                  </a:lnTo>
                  <a:lnTo>
                    <a:pt x="54" y="2"/>
                  </a:lnTo>
                  <a:lnTo>
                    <a:pt x="54" y="2"/>
                  </a:lnTo>
                  <a:lnTo>
                    <a:pt x="38" y="26"/>
                  </a:lnTo>
                  <a:lnTo>
                    <a:pt x="15" y="58"/>
                  </a:lnTo>
                  <a:lnTo>
                    <a:pt x="15" y="58"/>
                  </a:lnTo>
                  <a:lnTo>
                    <a:pt x="15" y="58"/>
                  </a:lnTo>
                  <a:lnTo>
                    <a:pt x="8" y="71"/>
                  </a:lnTo>
                  <a:lnTo>
                    <a:pt x="1" y="84"/>
                  </a:lnTo>
                  <a:lnTo>
                    <a:pt x="1" y="84"/>
                  </a:lnTo>
                  <a:lnTo>
                    <a:pt x="0" y="91"/>
                  </a:lnTo>
                  <a:lnTo>
                    <a:pt x="1" y="106"/>
                  </a:lnTo>
                  <a:lnTo>
                    <a:pt x="1" y="106"/>
                  </a:lnTo>
                  <a:lnTo>
                    <a:pt x="5" y="103"/>
                  </a:lnTo>
                  <a:lnTo>
                    <a:pt x="5" y="103"/>
                  </a:lnTo>
                  <a:lnTo>
                    <a:pt x="6" y="91"/>
                  </a:lnTo>
                  <a:lnTo>
                    <a:pt x="10" y="81"/>
                  </a:lnTo>
                  <a:lnTo>
                    <a:pt x="15" y="71"/>
                  </a:lnTo>
                  <a:lnTo>
                    <a:pt x="20" y="61"/>
                  </a:lnTo>
                  <a:lnTo>
                    <a:pt x="20" y="61"/>
                  </a:lnTo>
                  <a:lnTo>
                    <a:pt x="43" y="30"/>
                  </a:lnTo>
                  <a:lnTo>
                    <a:pt x="59" y="5"/>
                  </a:lnTo>
                  <a:lnTo>
                    <a:pt x="59" y="5"/>
                  </a:lnTo>
                  <a:lnTo>
                    <a:pt x="61" y="3"/>
                  </a:lnTo>
                  <a:lnTo>
                    <a:pt x="59" y="0"/>
                  </a:lnTo>
                  <a:lnTo>
                    <a:pt x="59" y="0"/>
                  </a:lnTo>
                  <a:lnTo>
                    <a:pt x="58"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4" name="Freeform 245"/>
            <p:cNvSpPr>
              <a:spLocks/>
            </p:cNvSpPr>
            <p:nvPr/>
          </p:nvSpPr>
          <p:spPr bwMode="auto">
            <a:xfrm>
              <a:off x="2074" y="2370"/>
              <a:ext cx="61" cy="106"/>
            </a:xfrm>
            <a:custGeom>
              <a:avLst/>
              <a:gdLst>
                <a:gd name="T0" fmla="*/ 58 w 61"/>
                <a:gd name="T1" fmla="*/ 0 h 106"/>
                <a:gd name="T2" fmla="*/ 58 w 61"/>
                <a:gd name="T3" fmla="*/ 0 h 106"/>
                <a:gd name="T4" fmla="*/ 54 w 61"/>
                <a:gd name="T5" fmla="*/ 2 h 106"/>
                <a:gd name="T6" fmla="*/ 54 w 61"/>
                <a:gd name="T7" fmla="*/ 2 h 106"/>
                <a:gd name="T8" fmla="*/ 38 w 61"/>
                <a:gd name="T9" fmla="*/ 26 h 106"/>
                <a:gd name="T10" fmla="*/ 15 w 61"/>
                <a:gd name="T11" fmla="*/ 58 h 106"/>
                <a:gd name="T12" fmla="*/ 15 w 61"/>
                <a:gd name="T13" fmla="*/ 58 h 106"/>
                <a:gd name="T14" fmla="*/ 15 w 61"/>
                <a:gd name="T15" fmla="*/ 58 h 106"/>
                <a:gd name="T16" fmla="*/ 8 w 61"/>
                <a:gd name="T17" fmla="*/ 71 h 106"/>
                <a:gd name="T18" fmla="*/ 1 w 61"/>
                <a:gd name="T19" fmla="*/ 84 h 106"/>
                <a:gd name="T20" fmla="*/ 1 w 61"/>
                <a:gd name="T21" fmla="*/ 84 h 106"/>
                <a:gd name="T22" fmla="*/ 0 w 61"/>
                <a:gd name="T23" fmla="*/ 91 h 106"/>
                <a:gd name="T24" fmla="*/ 1 w 61"/>
                <a:gd name="T25" fmla="*/ 106 h 106"/>
                <a:gd name="T26" fmla="*/ 1 w 61"/>
                <a:gd name="T27" fmla="*/ 106 h 106"/>
                <a:gd name="T28" fmla="*/ 5 w 61"/>
                <a:gd name="T29" fmla="*/ 103 h 106"/>
                <a:gd name="T30" fmla="*/ 5 w 61"/>
                <a:gd name="T31" fmla="*/ 103 h 106"/>
                <a:gd name="T32" fmla="*/ 6 w 61"/>
                <a:gd name="T33" fmla="*/ 91 h 106"/>
                <a:gd name="T34" fmla="*/ 10 w 61"/>
                <a:gd name="T35" fmla="*/ 81 h 106"/>
                <a:gd name="T36" fmla="*/ 15 w 61"/>
                <a:gd name="T37" fmla="*/ 71 h 106"/>
                <a:gd name="T38" fmla="*/ 20 w 61"/>
                <a:gd name="T39" fmla="*/ 61 h 106"/>
                <a:gd name="T40" fmla="*/ 20 w 61"/>
                <a:gd name="T41" fmla="*/ 61 h 106"/>
                <a:gd name="T42" fmla="*/ 43 w 61"/>
                <a:gd name="T43" fmla="*/ 30 h 106"/>
                <a:gd name="T44" fmla="*/ 59 w 61"/>
                <a:gd name="T45" fmla="*/ 5 h 106"/>
                <a:gd name="T46" fmla="*/ 59 w 61"/>
                <a:gd name="T47" fmla="*/ 5 h 106"/>
                <a:gd name="T48" fmla="*/ 61 w 61"/>
                <a:gd name="T49" fmla="*/ 3 h 106"/>
                <a:gd name="T50" fmla="*/ 59 w 61"/>
                <a:gd name="T51" fmla="*/ 0 h 106"/>
                <a:gd name="T52" fmla="*/ 59 w 61"/>
                <a:gd name="T53" fmla="*/ 0 h 106"/>
                <a:gd name="T54" fmla="*/ 58 w 61"/>
                <a:gd name="T5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 h="106">
                  <a:moveTo>
                    <a:pt x="58" y="0"/>
                  </a:moveTo>
                  <a:lnTo>
                    <a:pt x="58" y="0"/>
                  </a:lnTo>
                  <a:lnTo>
                    <a:pt x="54" y="2"/>
                  </a:lnTo>
                  <a:lnTo>
                    <a:pt x="54" y="2"/>
                  </a:lnTo>
                  <a:lnTo>
                    <a:pt x="38" y="26"/>
                  </a:lnTo>
                  <a:lnTo>
                    <a:pt x="15" y="58"/>
                  </a:lnTo>
                  <a:lnTo>
                    <a:pt x="15" y="58"/>
                  </a:lnTo>
                  <a:lnTo>
                    <a:pt x="15" y="58"/>
                  </a:lnTo>
                  <a:lnTo>
                    <a:pt x="8" y="71"/>
                  </a:lnTo>
                  <a:lnTo>
                    <a:pt x="1" y="84"/>
                  </a:lnTo>
                  <a:lnTo>
                    <a:pt x="1" y="84"/>
                  </a:lnTo>
                  <a:lnTo>
                    <a:pt x="0" y="91"/>
                  </a:lnTo>
                  <a:lnTo>
                    <a:pt x="1" y="106"/>
                  </a:lnTo>
                  <a:lnTo>
                    <a:pt x="1" y="106"/>
                  </a:lnTo>
                  <a:lnTo>
                    <a:pt x="5" y="103"/>
                  </a:lnTo>
                  <a:lnTo>
                    <a:pt x="5" y="103"/>
                  </a:lnTo>
                  <a:lnTo>
                    <a:pt x="6" y="91"/>
                  </a:lnTo>
                  <a:lnTo>
                    <a:pt x="10" y="81"/>
                  </a:lnTo>
                  <a:lnTo>
                    <a:pt x="15" y="71"/>
                  </a:lnTo>
                  <a:lnTo>
                    <a:pt x="20" y="61"/>
                  </a:lnTo>
                  <a:lnTo>
                    <a:pt x="20" y="61"/>
                  </a:lnTo>
                  <a:lnTo>
                    <a:pt x="43" y="30"/>
                  </a:lnTo>
                  <a:lnTo>
                    <a:pt x="59" y="5"/>
                  </a:lnTo>
                  <a:lnTo>
                    <a:pt x="59" y="5"/>
                  </a:lnTo>
                  <a:lnTo>
                    <a:pt x="61" y="3"/>
                  </a:lnTo>
                  <a:lnTo>
                    <a:pt x="59" y="0"/>
                  </a:lnTo>
                  <a:lnTo>
                    <a:pt x="59" y="0"/>
                  </a:lnTo>
                  <a:lnTo>
                    <a:pt x="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5" name="Rectangle 246"/>
            <p:cNvSpPr>
              <a:spLocks noChangeArrowheads="1"/>
            </p:cNvSpPr>
            <p:nvPr/>
          </p:nvSpPr>
          <p:spPr bwMode="auto">
            <a:xfrm>
              <a:off x="1908" y="522"/>
              <a:ext cx="2003" cy="1072"/>
            </a:xfrm>
            <a:prstGeom prst="rect">
              <a:avLst/>
            </a:prstGeom>
            <a:solidFill>
              <a:srgbClr val="2632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6" name="Rectangle 247"/>
            <p:cNvSpPr>
              <a:spLocks noChangeArrowheads="1"/>
            </p:cNvSpPr>
            <p:nvPr/>
          </p:nvSpPr>
          <p:spPr bwMode="auto">
            <a:xfrm>
              <a:off x="1908" y="522"/>
              <a:ext cx="2003" cy="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7" name="Rectangle 248"/>
            <p:cNvSpPr>
              <a:spLocks noChangeArrowheads="1"/>
            </p:cNvSpPr>
            <p:nvPr/>
          </p:nvSpPr>
          <p:spPr bwMode="auto">
            <a:xfrm>
              <a:off x="1961" y="578"/>
              <a:ext cx="1897" cy="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8" name="Rectangle 249"/>
            <p:cNvSpPr>
              <a:spLocks noChangeArrowheads="1"/>
            </p:cNvSpPr>
            <p:nvPr/>
          </p:nvSpPr>
          <p:spPr bwMode="auto">
            <a:xfrm>
              <a:off x="1961" y="578"/>
              <a:ext cx="1897" cy="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9" name="Freeform 250"/>
            <p:cNvSpPr>
              <a:spLocks/>
            </p:cNvSpPr>
            <p:nvPr/>
          </p:nvSpPr>
          <p:spPr bwMode="auto">
            <a:xfrm>
              <a:off x="2530" y="641"/>
              <a:ext cx="7" cy="771"/>
            </a:xfrm>
            <a:custGeom>
              <a:avLst/>
              <a:gdLst>
                <a:gd name="T0" fmla="*/ 0 w 7"/>
                <a:gd name="T1" fmla="*/ 4 h 771"/>
                <a:gd name="T2" fmla="*/ 0 w 7"/>
                <a:gd name="T3" fmla="*/ 768 h 771"/>
                <a:gd name="T4" fmla="*/ 0 w 7"/>
                <a:gd name="T5" fmla="*/ 768 h 771"/>
                <a:gd name="T6" fmla="*/ 2 w 7"/>
                <a:gd name="T7" fmla="*/ 770 h 771"/>
                <a:gd name="T8" fmla="*/ 4 w 7"/>
                <a:gd name="T9" fmla="*/ 771 h 771"/>
                <a:gd name="T10" fmla="*/ 4 w 7"/>
                <a:gd name="T11" fmla="*/ 771 h 771"/>
                <a:gd name="T12" fmla="*/ 7 w 7"/>
                <a:gd name="T13" fmla="*/ 770 h 771"/>
                <a:gd name="T14" fmla="*/ 7 w 7"/>
                <a:gd name="T15" fmla="*/ 768 h 771"/>
                <a:gd name="T16" fmla="*/ 7 w 7"/>
                <a:gd name="T17" fmla="*/ 4 h 771"/>
                <a:gd name="T18" fmla="*/ 7 w 7"/>
                <a:gd name="T19" fmla="*/ 4 h 771"/>
                <a:gd name="T20" fmla="*/ 7 w 7"/>
                <a:gd name="T21" fmla="*/ 2 h 771"/>
                <a:gd name="T22" fmla="*/ 4 w 7"/>
                <a:gd name="T23" fmla="*/ 0 h 771"/>
                <a:gd name="T24" fmla="*/ 4 w 7"/>
                <a:gd name="T25" fmla="*/ 0 h 771"/>
                <a:gd name="T26" fmla="*/ 2 w 7"/>
                <a:gd name="T27" fmla="*/ 2 h 771"/>
                <a:gd name="T28" fmla="*/ 0 w 7"/>
                <a:gd name="T29" fmla="*/ 4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771">
                  <a:moveTo>
                    <a:pt x="0" y="4"/>
                  </a:moveTo>
                  <a:lnTo>
                    <a:pt x="0" y="768"/>
                  </a:lnTo>
                  <a:lnTo>
                    <a:pt x="0" y="768"/>
                  </a:lnTo>
                  <a:lnTo>
                    <a:pt x="2" y="770"/>
                  </a:lnTo>
                  <a:lnTo>
                    <a:pt x="4" y="771"/>
                  </a:lnTo>
                  <a:lnTo>
                    <a:pt x="4" y="771"/>
                  </a:lnTo>
                  <a:lnTo>
                    <a:pt x="7" y="770"/>
                  </a:lnTo>
                  <a:lnTo>
                    <a:pt x="7" y="768"/>
                  </a:lnTo>
                  <a:lnTo>
                    <a:pt x="7" y="4"/>
                  </a:lnTo>
                  <a:lnTo>
                    <a:pt x="7" y="4"/>
                  </a:lnTo>
                  <a:lnTo>
                    <a:pt x="7" y="2"/>
                  </a:lnTo>
                  <a:lnTo>
                    <a:pt x="4" y="0"/>
                  </a:lnTo>
                  <a:lnTo>
                    <a:pt x="4" y="0"/>
                  </a:lnTo>
                  <a:lnTo>
                    <a:pt x="2" y="2"/>
                  </a:lnTo>
                  <a:lnTo>
                    <a:pt x="0" y="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0" name="Freeform 251"/>
            <p:cNvSpPr>
              <a:spLocks/>
            </p:cNvSpPr>
            <p:nvPr/>
          </p:nvSpPr>
          <p:spPr bwMode="auto">
            <a:xfrm>
              <a:off x="2530" y="641"/>
              <a:ext cx="7" cy="771"/>
            </a:xfrm>
            <a:custGeom>
              <a:avLst/>
              <a:gdLst>
                <a:gd name="T0" fmla="*/ 0 w 7"/>
                <a:gd name="T1" fmla="*/ 4 h 771"/>
                <a:gd name="T2" fmla="*/ 0 w 7"/>
                <a:gd name="T3" fmla="*/ 768 h 771"/>
                <a:gd name="T4" fmla="*/ 0 w 7"/>
                <a:gd name="T5" fmla="*/ 768 h 771"/>
                <a:gd name="T6" fmla="*/ 2 w 7"/>
                <a:gd name="T7" fmla="*/ 770 h 771"/>
                <a:gd name="T8" fmla="*/ 4 w 7"/>
                <a:gd name="T9" fmla="*/ 771 h 771"/>
                <a:gd name="T10" fmla="*/ 4 w 7"/>
                <a:gd name="T11" fmla="*/ 771 h 771"/>
                <a:gd name="T12" fmla="*/ 7 w 7"/>
                <a:gd name="T13" fmla="*/ 770 h 771"/>
                <a:gd name="T14" fmla="*/ 7 w 7"/>
                <a:gd name="T15" fmla="*/ 768 h 771"/>
                <a:gd name="T16" fmla="*/ 7 w 7"/>
                <a:gd name="T17" fmla="*/ 4 h 771"/>
                <a:gd name="T18" fmla="*/ 7 w 7"/>
                <a:gd name="T19" fmla="*/ 4 h 771"/>
                <a:gd name="T20" fmla="*/ 7 w 7"/>
                <a:gd name="T21" fmla="*/ 2 h 771"/>
                <a:gd name="T22" fmla="*/ 4 w 7"/>
                <a:gd name="T23" fmla="*/ 0 h 771"/>
                <a:gd name="T24" fmla="*/ 4 w 7"/>
                <a:gd name="T25" fmla="*/ 0 h 771"/>
                <a:gd name="T26" fmla="*/ 2 w 7"/>
                <a:gd name="T27" fmla="*/ 2 h 771"/>
                <a:gd name="T28" fmla="*/ 0 w 7"/>
                <a:gd name="T29" fmla="*/ 4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771">
                  <a:moveTo>
                    <a:pt x="0" y="4"/>
                  </a:moveTo>
                  <a:lnTo>
                    <a:pt x="0" y="768"/>
                  </a:lnTo>
                  <a:lnTo>
                    <a:pt x="0" y="768"/>
                  </a:lnTo>
                  <a:lnTo>
                    <a:pt x="2" y="770"/>
                  </a:lnTo>
                  <a:lnTo>
                    <a:pt x="4" y="771"/>
                  </a:lnTo>
                  <a:lnTo>
                    <a:pt x="4" y="771"/>
                  </a:lnTo>
                  <a:lnTo>
                    <a:pt x="7" y="770"/>
                  </a:lnTo>
                  <a:lnTo>
                    <a:pt x="7" y="768"/>
                  </a:lnTo>
                  <a:lnTo>
                    <a:pt x="7" y="4"/>
                  </a:lnTo>
                  <a:lnTo>
                    <a:pt x="7" y="4"/>
                  </a:lnTo>
                  <a:lnTo>
                    <a:pt x="7" y="2"/>
                  </a:lnTo>
                  <a:lnTo>
                    <a:pt x="4" y="0"/>
                  </a:lnTo>
                  <a:lnTo>
                    <a:pt x="4" y="0"/>
                  </a:lnTo>
                  <a:lnTo>
                    <a:pt x="2"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1" name="Freeform 252"/>
            <p:cNvSpPr>
              <a:spLocks/>
            </p:cNvSpPr>
            <p:nvPr/>
          </p:nvSpPr>
          <p:spPr bwMode="auto">
            <a:xfrm>
              <a:off x="3175" y="641"/>
              <a:ext cx="7" cy="796"/>
            </a:xfrm>
            <a:custGeom>
              <a:avLst/>
              <a:gdLst>
                <a:gd name="T0" fmla="*/ 0 w 7"/>
                <a:gd name="T1" fmla="*/ 4 h 796"/>
                <a:gd name="T2" fmla="*/ 0 w 7"/>
                <a:gd name="T3" fmla="*/ 793 h 796"/>
                <a:gd name="T4" fmla="*/ 0 w 7"/>
                <a:gd name="T5" fmla="*/ 793 h 796"/>
                <a:gd name="T6" fmla="*/ 2 w 7"/>
                <a:gd name="T7" fmla="*/ 796 h 796"/>
                <a:gd name="T8" fmla="*/ 3 w 7"/>
                <a:gd name="T9" fmla="*/ 796 h 796"/>
                <a:gd name="T10" fmla="*/ 3 w 7"/>
                <a:gd name="T11" fmla="*/ 796 h 796"/>
                <a:gd name="T12" fmla="*/ 7 w 7"/>
                <a:gd name="T13" fmla="*/ 796 h 796"/>
                <a:gd name="T14" fmla="*/ 7 w 7"/>
                <a:gd name="T15" fmla="*/ 793 h 796"/>
                <a:gd name="T16" fmla="*/ 7 w 7"/>
                <a:gd name="T17" fmla="*/ 4 h 796"/>
                <a:gd name="T18" fmla="*/ 7 w 7"/>
                <a:gd name="T19" fmla="*/ 4 h 796"/>
                <a:gd name="T20" fmla="*/ 7 w 7"/>
                <a:gd name="T21" fmla="*/ 2 h 796"/>
                <a:gd name="T22" fmla="*/ 3 w 7"/>
                <a:gd name="T23" fmla="*/ 0 h 796"/>
                <a:gd name="T24" fmla="*/ 3 w 7"/>
                <a:gd name="T25" fmla="*/ 0 h 796"/>
                <a:gd name="T26" fmla="*/ 2 w 7"/>
                <a:gd name="T27" fmla="*/ 2 h 796"/>
                <a:gd name="T28" fmla="*/ 0 w 7"/>
                <a:gd name="T29" fmla="*/ 4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796">
                  <a:moveTo>
                    <a:pt x="0" y="4"/>
                  </a:moveTo>
                  <a:lnTo>
                    <a:pt x="0" y="793"/>
                  </a:lnTo>
                  <a:lnTo>
                    <a:pt x="0" y="793"/>
                  </a:lnTo>
                  <a:lnTo>
                    <a:pt x="2" y="796"/>
                  </a:lnTo>
                  <a:lnTo>
                    <a:pt x="3" y="796"/>
                  </a:lnTo>
                  <a:lnTo>
                    <a:pt x="3" y="796"/>
                  </a:lnTo>
                  <a:lnTo>
                    <a:pt x="7" y="796"/>
                  </a:lnTo>
                  <a:lnTo>
                    <a:pt x="7" y="793"/>
                  </a:lnTo>
                  <a:lnTo>
                    <a:pt x="7" y="4"/>
                  </a:lnTo>
                  <a:lnTo>
                    <a:pt x="7" y="4"/>
                  </a:lnTo>
                  <a:lnTo>
                    <a:pt x="7" y="2"/>
                  </a:lnTo>
                  <a:lnTo>
                    <a:pt x="3" y="0"/>
                  </a:lnTo>
                  <a:lnTo>
                    <a:pt x="3" y="0"/>
                  </a:lnTo>
                  <a:lnTo>
                    <a:pt x="2" y="2"/>
                  </a:lnTo>
                  <a:lnTo>
                    <a:pt x="0" y="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2" name="Freeform 253"/>
            <p:cNvSpPr>
              <a:spLocks/>
            </p:cNvSpPr>
            <p:nvPr/>
          </p:nvSpPr>
          <p:spPr bwMode="auto">
            <a:xfrm>
              <a:off x="3175" y="641"/>
              <a:ext cx="7" cy="796"/>
            </a:xfrm>
            <a:custGeom>
              <a:avLst/>
              <a:gdLst>
                <a:gd name="T0" fmla="*/ 0 w 7"/>
                <a:gd name="T1" fmla="*/ 4 h 796"/>
                <a:gd name="T2" fmla="*/ 0 w 7"/>
                <a:gd name="T3" fmla="*/ 793 h 796"/>
                <a:gd name="T4" fmla="*/ 0 w 7"/>
                <a:gd name="T5" fmla="*/ 793 h 796"/>
                <a:gd name="T6" fmla="*/ 2 w 7"/>
                <a:gd name="T7" fmla="*/ 796 h 796"/>
                <a:gd name="T8" fmla="*/ 3 w 7"/>
                <a:gd name="T9" fmla="*/ 796 h 796"/>
                <a:gd name="T10" fmla="*/ 3 w 7"/>
                <a:gd name="T11" fmla="*/ 796 h 796"/>
                <a:gd name="T12" fmla="*/ 7 w 7"/>
                <a:gd name="T13" fmla="*/ 796 h 796"/>
                <a:gd name="T14" fmla="*/ 7 w 7"/>
                <a:gd name="T15" fmla="*/ 793 h 796"/>
                <a:gd name="T16" fmla="*/ 7 w 7"/>
                <a:gd name="T17" fmla="*/ 4 h 796"/>
                <a:gd name="T18" fmla="*/ 7 w 7"/>
                <a:gd name="T19" fmla="*/ 4 h 796"/>
                <a:gd name="T20" fmla="*/ 7 w 7"/>
                <a:gd name="T21" fmla="*/ 2 h 796"/>
                <a:gd name="T22" fmla="*/ 3 w 7"/>
                <a:gd name="T23" fmla="*/ 0 h 796"/>
                <a:gd name="T24" fmla="*/ 3 w 7"/>
                <a:gd name="T25" fmla="*/ 0 h 796"/>
                <a:gd name="T26" fmla="*/ 2 w 7"/>
                <a:gd name="T27" fmla="*/ 2 h 796"/>
                <a:gd name="T28" fmla="*/ 0 w 7"/>
                <a:gd name="T29" fmla="*/ 4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796">
                  <a:moveTo>
                    <a:pt x="0" y="4"/>
                  </a:moveTo>
                  <a:lnTo>
                    <a:pt x="0" y="793"/>
                  </a:lnTo>
                  <a:lnTo>
                    <a:pt x="0" y="793"/>
                  </a:lnTo>
                  <a:lnTo>
                    <a:pt x="2" y="796"/>
                  </a:lnTo>
                  <a:lnTo>
                    <a:pt x="3" y="796"/>
                  </a:lnTo>
                  <a:lnTo>
                    <a:pt x="3" y="796"/>
                  </a:lnTo>
                  <a:lnTo>
                    <a:pt x="7" y="796"/>
                  </a:lnTo>
                  <a:lnTo>
                    <a:pt x="7" y="793"/>
                  </a:lnTo>
                  <a:lnTo>
                    <a:pt x="7" y="4"/>
                  </a:lnTo>
                  <a:lnTo>
                    <a:pt x="7" y="4"/>
                  </a:lnTo>
                  <a:lnTo>
                    <a:pt x="7" y="2"/>
                  </a:lnTo>
                  <a:lnTo>
                    <a:pt x="3" y="0"/>
                  </a:lnTo>
                  <a:lnTo>
                    <a:pt x="3" y="0"/>
                  </a:lnTo>
                  <a:lnTo>
                    <a:pt x="2"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3" name="Freeform 254"/>
            <p:cNvSpPr>
              <a:spLocks/>
            </p:cNvSpPr>
            <p:nvPr/>
          </p:nvSpPr>
          <p:spPr bwMode="auto">
            <a:xfrm>
              <a:off x="2125" y="797"/>
              <a:ext cx="1510" cy="6"/>
            </a:xfrm>
            <a:custGeom>
              <a:avLst/>
              <a:gdLst>
                <a:gd name="T0" fmla="*/ 3 w 1510"/>
                <a:gd name="T1" fmla="*/ 6 h 6"/>
                <a:gd name="T2" fmla="*/ 1507 w 1510"/>
                <a:gd name="T3" fmla="*/ 6 h 6"/>
                <a:gd name="T4" fmla="*/ 1507 w 1510"/>
                <a:gd name="T5" fmla="*/ 6 h 6"/>
                <a:gd name="T6" fmla="*/ 1510 w 1510"/>
                <a:gd name="T7" fmla="*/ 5 h 6"/>
                <a:gd name="T8" fmla="*/ 1510 w 1510"/>
                <a:gd name="T9" fmla="*/ 3 h 6"/>
                <a:gd name="T10" fmla="*/ 1510 w 1510"/>
                <a:gd name="T11" fmla="*/ 3 h 6"/>
                <a:gd name="T12" fmla="*/ 1510 w 1510"/>
                <a:gd name="T13" fmla="*/ 0 h 6"/>
                <a:gd name="T14" fmla="*/ 1507 w 1510"/>
                <a:gd name="T15" fmla="*/ 0 h 6"/>
                <a:gd name="T16" fmla="*/ 3 w 1510"/>
                <a:gd name="T17" fmla="*/ 0 h 6"/>
                <a:gd name="T18" fmla="*/ 3 w 1510"/>
                <a:gd name="T19" fmla="*/ 0 h 6"/>
                <a:gd name="T20" fmla="*/ 0 w 1510"/>
                <a:gd name="T21" fmla="*/ 0 h 6"/>
                <a:gd name="T22" fmla="*/ 0 w 1510"/>
                <a:gd name="T23" fmla="*/ 3 h 6"/>
                <a:gd name="T24" fmla="*/ 0 w 1510"/>
                <a:gd name="T25" fmla="*/ 3 h 6"/>
                <a:gd name="T26" fmla="*/ 0 w 1510"/>
                <a:gd name="T27" fmla="*/ 5 h 6"/>
                <a:gd name="T28" fmla="*/ 3 w 1510"/>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0" h="6">
                  <a:moveTo>
                    <a:pt x="3" y="6"/>
                  </a:moveTo>
                  <a:lnTo>
                    <a:pt x="1507" y="6"/>
                  </a:lnTo>
                  <a:lnTo>
                    <a:pt x="1507" y="6"/>
                  </a:lnTo>
                  <a:lnTo>
                    <a:pt x="1510" y="5"/>
                  </a:lnTo>
                  <a:lnTo>
                    <a:pt x="1510" y="3"/>
                  </a:lnTo>
                  <a:lnTo>
                    <a:pt x="1510" y="3"/>
                  </a:lnTo>
                  <a:lnTo>
                    <a:pt x="1510" y="0"/>
                  </a:lnTo>
                  <a:lnTo>
                    <a:pt x="1507" y="0"/>
                  </a:lnTo>
                  <a:lnTo>
                    <a:pt x="3" y="0"/>
                  </a:lnTo>
                  <a:lnTo>
                    <a:pt x="3" y="0"/>
                  </a:lnTo>
                  <a:lnTo>
                    <a:pt x="0" y="0"/>
                  </a:lnTo>
                  <a:lnTo>
                    <a:pt x="0" y="3"/>
                  </a:lnTo>
                  <a:lnTo>
                    <a:pt x="0" y="3"/>
                  </a:lnTo>
                  <a:lnTo>
                    <a:pt x="0" y="5"/>
                  </a:lnTo>
                  <a:lnTo>
                    <a:pt x="3"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4" name="Freeform 255"/>
            <p:cNvSpPr>
              <a:spLocks/>
            </p:cNvSpPr>
            <p:nvPr/>
          </p:nvSpPr>
          <p:spPr bwMode="auto">
            <a:xfrm>
              <a:off x="2125" y="797"/>
              <a:ext cx="1510" cy="6"/>
            </a:xfrm>
            <a:custGeom>
              <a:avLst/>
              <a:gdLst>
                <a:gd name="T0" fmla="*/ 3 w 1510"/>
                <a:gd name="T1" fmla="*/ 6 h 6"/>
                <a:gd name="T2" fmla="*/ 1507 w 1510"/>
                <a:gd name="T3" fmla="*/ 6 h 6"/>
                <a:gd name="T4" fmla="*/ 1507 w 1510"/>
                <a:gd name="T5" fmla="*/ 6 h 6"/>
                <a:gd name="T6" fmla="*/ 1510 w 1510"/>
                <a:gd name="T7" fmla="*/ 5 h 6"/>
                <a:gd name="T8" fmla="*/ 1510 w 1510"/>
                <a:gd name="T9" fmla="*/ 3 h 6"/>
                <a:gd name="T10" fmla="*/ 1510 w 1510"/>
                <a:gd name="T11" fmla="*/ 3 h 6"/>
                <a:gd name="T12" fmla="*/ 1510 w 1510"/>
                <a:gd name="T13" fmla="*/ 0 h 6"/>
                <a:gd name="T14" fmla="*/ 1507 w 1510"/>
                <a:gd name="T15" fmla="*/ 0 h 6"/>
                <a:gd name="T16" fmla="*/ 3 w 1510"/>
                <a:gd name="T17" fmla="*/ 0 h 6"/>
                <a:gd name="T18" fmla="*/ 3 w 1510"/>
                <a:gd name="T19" fmla="*/ 0 h 6"/>
                <a:gd name="T20" fmla="*/ 0 w 1510"/>
                <a:gd name="T21" fmla="*/ 0 h 6"/>
                <a:gd name="T22" fmla="*/ 0 w 1510"/>
                <a:gd name="T23" fmla="*/ 3 h 6"/>
                <a:gd name="T24" fmla="*/ 0 w 1510"/>
                <a:gd name="T25" fmla="*/ 3 h 6"/>
                <a:gd name="T26" fmla="*/ 0 w 1510"/>
                <a:gd name="T27" fmla="*/ 5 h 6"/>
                <a:gd name="T28" fmla="*/ 3 w 1510"/>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0" h="6">
                  <a:moveTo>
                    <a:pt x="3" y="6"/>
                  </a:moveTo>
                  <a:lnTo>
                    <a:pt x="1507" y="6"/>
                  </a:lnTo>
                  <a:lnTo>
                    <a:pt x="1507" y="6"/>
                  </a:lnTo>
                  <a:lnTo>
                    <a:pt x="1510" y="5"/>
                  </a:lnTo>
                  <a:lnTo>
                    <a:pt x="1510" y="3"/>
                  </a:lnTo>
                  <a:lnTo>
                    <a:pt x="1510" y="3"/>
                  </a:lnTo>
                  <a:lnTo>
                    <a:pt x="1510" y="0"/>
                  </a:lnTo>
                  <a:lnTo>
                    <a:pt x="1507" y="0"/>
                  </a:lnTo>
                  <a:lnTo>
                    <a:pt x="3" y="0"/>
                  </a:lnTo>
                  <a:lnTo>
                    <a:pt x="3" y="0"/>
                  </a:lnTo>
                  <a:lnTo>
                    <a:pt x="0" y="0"/>
                  </a:lnTo>
                  <a:lnTo>
                    <a:pt x="0" y="3"/>
                  </a:lnTo>
                  <a:lnTo>
                    <a:pt x="0" y="3"/>
                  </a:lnTo>
                  <a:lnTo>
                    <a:pt x="0" y="5"/>
                  </a:lnTo>
                  <a:lnTo>
                    <a:pt x="3"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5" name="Freeform 256"/>
            <p:cNvSpPr>
              <a:spLocks/>
            </p:cNvSpPr>
            <p:nvPr/>
          </p:nvSpPr>
          <p:spPr bwMode="auto">
            <a:xfrm>
              <a:off x="2203" y="673"/>
              <a:ext cx="53" cy="64"/>
            </a:xfrm>
            <a:custGeom>
              <a:avLst/>
              <a:gdLst>
                <a:gd name="T0" fmla="*/ 20 w 53"/>
                <a:gd name="T1" fmla="*/ 11 h 64"/>
                <a:gd name="T2" fmla="*/ 0 w 53"/>
                <a:gd name="T3" fmla="*/ 11 h 64"/>
                <a:gd name="T4" fmla="*/ 0 w 53"/>
                <a:gd name="T5" fmla="*/ 0 h 64"/>
                <a:gd name="T6" fmla="*/ 53 w 53"/>
                <a:gd name="T7" fmla="*/ 0 h 64"/>
                <a:gd name="T8" fmla="*/ 53 w 53"/>
                <a:gd name="T9" fmla="*/ 11 h 64"/>
                <a:gd name="T10" fmla="*/ 33 w 53"/>
                <a:gd name="T11" fmla="*/ 11 h 64"/>
                <a:gd name="T12" fmla="*/ 33 w 53"/>
                <a:gd name="T13" fmla="*/ 64 h 64"/>
                <a:gd name="T14" fmla="*/ 20 w 53"/>
                <a:gd name="T15" fmla="*/ 64 h 64"/>
                <a:gd name="T16" fmla="*/ 20 w 53"/>
                <a:gd name="T17"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64">
                  <a:moveTo>
                    <a:pt x="20" y="11"/>
                  </a:moveTo>
                  <a:lnTo>
                    <a:pt x="0" y="11"/>
                  </a:lnTo>
                  <a:lnTo>
                    <a:pt x="0" y="0"/>
                  </a:lnTo>
                  <a:lnTo>
                    <a:pt x="53" y="0"/>
                  </a:lnTo>
                  <a:lnTo>
                    <a:pt x="53" y="11"/>
                  </a:lnTo>
                  <a:lnTo>
                    <a:pt x="33" y="11"/>
                  </a:lnTo>
                  <a:lnTo>
                    <a:pt x="33" y="64"/>
                  </a:lnTo>
                  <a:lnTo>
                    <a:pt x="20" y="64"/>
                  </a:lnTo>
                  <a:lnTo>
                    <a:pt x="20" y="1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6" name="Freeform 257"/>
            <p:cNvSpPr>
              <a:spLocks noEditPoints="1"/>
            </p:cNvSpPr>
            <p:nvPr/>
          </p:nvSpPr>
          <p:spPr bwMode="auto">
            <a:xfrm>
              <a:off x="2256" y="688"/>
              <a:ext cx="51" cy="51"/>
            </a:xfrm>
            <a:custGeom>
              <a:avLst/>
              <a:gdLst>
                <a:gd name="T0" fmla="*/ 0 w 51"/>
                <a:gd name="T1" fmla="*/ 24 h 51"/>
                <a:gd name="T2" fmla="*/ 0 w 51"/>
                <a:gd name="T3" fmla="*/ 24 h 51"/>
                <a:gd name="T4" fmla="*/ 0 w 51"/>
                <a:gd name="T5" fmla="*/ 19 h 51"/>
                <a:gd name="T6" fmla="*/ 1 w 51"/>
                <a:gd name="T7" fmla="*/ 14 h 51"/>
                <a:gd name="T8" fmla="*/ 3 w 51"/>
                <a:gd name="T9" fmla="*/ 11 h 51"/>
                <a:gd name="T10" fmla="*/ 6 w 51"/>
                <a:gd name="T11" fmla="*/ 8 h 51"/>
                <a:gd name="T12" fmla="*/ 15 w 51"/>
                <a:gd name="T13" fmla="*/ 1 h 51"/>
                <a:gd name="T14" fmla="*/ 25 w 51"/>
                <a:gd name="T15" fmla="*/ 0 h 51"/>
                <a:gd name="T16" fmla="*/ 25 w 51"/>
                <a:gd name="T17" fmla="*/ 0 h 51"/>
                <a:gd name="T18" fmla="*/ 36 w 51"/>
                <a:gd name="T19" fmla="*/ 1 h 51"/>
                <a:gd name="T20" fmla="*/ 44 w 51"/>
                <a:gd name="T21" fmla="*/ 8 h 51"/>
                <a:gd name="T22" fmla="*/ 48 w 51"/>
                <a:gd name="T23" fmla="*/ 11 h 51"/>
                <a:gd name="T24" fmla="*/ 49 w 51"/>
                <a:gd name="T25" fmla="*/ 14 h 51"/>
                <a:gd name="T26" fmla="*/ 51 w 51"/>
                <a:gd name="T27" fmla="*/ 19 h 51"/>
                <a:gd name="T28" fmla="*/ 51 w 51"/>
                <a:gd name="T29" fmla="*/ 24 h 51"/>
                <a:gd name="T30" fmla="*/ 51 w 51"/>
                <a:gd name="T31" fmla="*/ 24 h 51"/>
                <a:gd name="T32" fmla="*/ 51 w 51"/>
                <a:gd name="T33" fmla="*/ 31 h 51"/>
                <a:gd name="T34" fmla="*/ 49 w 51"/>
                <a:gd name="T35" fmla="*/ 36 h 51"/>
                <a:gd name="T36" fmla="*/ 48 w 51"/>
                <a:gd name="T37" fmla="*/ 39 h 51"/>
                <a:gd name="T38" fmla="*/ 44 w 51"/>
                <a:gd name="T39" fmla="*/ 43 h 51"/>
                <a:gd name="T40" fmla="*/ 36 w 51"/>
                <a:gd name="T41" fmla="*/ 49 h 51"/>
                <a:gd name="T42" fmla="*/ 31 w 51"/>
                <a:gd name="T43" fmla="*/ 49 h 51"/>
                <a:gd name="T44" fmla="*/ 25 w 51"/>
                <a:gd name="T45" fmla="*/ 51 h 51"/>
                <a:gd name="T46" fmla="*/ 25 w 51"/>
                <a:gd name="T47" fmla="*/ 51 h 51"/>
                <a:gd name="T48" fmla="*/ 20 w 51"/>
                <a:gd name="T49" fmla="*/ 49 h 51"/>
                <a:gd name="T50" fmla="*/ 15 w 51"/>
                <a:gd name="T51" fmla="*/ 49 h 51"/>
                <a:gd name="T52" fmla="*/ 6 w 51"/>
                <a:gd name="T53" fmla="*/ 43 h 51"/>
                <a:gd name="T54" fmla="*/ 3 w 51"/>
                <a:gd name="T55" fmla="*/ 39 h 51"/>
                <a:gd name="T56" fmla="*/ 1 w 51"/>
                <a:gd name="T57" fmla="*/ 36 h 51"/>
                <a:gd name="T58" fmla="*/ 0 w 51"/>
                <a:gd name="T59" fmla="*/ 31 h 51"/>
                <a:gd name="T60" fmla="*/ 0 w 51"/>
                <a:gd name="T61" fmla="*/ 24 h 51"/>
                <a:gd name="T62" fmla="*/ 0 w 51"/>
                <a:gd name="T63" fmla="*/ 24 h 51"/>
                <a:gd name="T64" fmla="*/ 39 w 51"/>
                <a:gd name="T65" fmla="*/ 24 h 51"/>
                <a:gd name="T66" fmla="*/ 39 w 51"/>
                <a:gd name="T67" fmla="*/ 24 h 51"/>
                <a:gd name="T68" fmla="*/ 39 w 51"/>
                <a:gd name="T69" fmla="*/ 19 h 51"/>
                <a:gd name="T70" fmla="*/ 36 w 51"/>
                <a:gd name="T71" fmla="*/ 14 h 51"/>
                <a:gd name="T72" fmla="*/ 31 w 51"/>
                <a:gd name="T73" fmla="*/ 11 h 51"/>
                <a:gd name="T74" fmla="*/ 25 w 51"/>
                <a:gd name="T75" fmla="*/ 10 h 51"/>
                <a:gd name="T76" fmla="*/ 25 w 51"/>
                <a:gd name="T77" fmla="*/ 10 h 51"/>
                <a:gd name="T78" fmla="*/ 20 w 51"/>
                <a:gd name="T79" fmla="*/ 11 h 51"/>
                <a:gd name="T80" fmla="*/ 15 w 51"/>
                <a:gd name="T81" fmla="*/ 14 h 51"/>
                <a:gd name="T82" fmla="*/ 11 w 51"/>
                <a:gd name="T83" fmla="*/ 19 h 51"/>
                <a:gd name="T84" fmla="*/ 11 w 51"/>
                <a:gd name="T85" fmla="*/ 24 h 51"/>
                <a:gd name="T86" fmla="*/ 11 w 51"/>
                <a:gd name="T87" fmla="*/ 24 h 51"/>
                <a:gd name="T88" fmla="*/ 11 w 51"/>
                <a:gd name="T89" fmla="*/ 31 h 51"/>
                <a:gd name="T90" fmla="*/ 15 w 51"/>
                <a:gd name="T91" fmla="*/ 36 h 51"/>
                <a:gd name="T92" fmla="*/ 20 w 51"/>
                <a:gd name="T93" fmla="*/ 39 h 51"/>
                <a:gd name="T94" fmla="*/ 25 w 51"/>
                <a:gd name="T95" fmla="*/ 41 h 51"/>
                <a:gd name="T96" fmla="*/ 25 w 51"/>
                <a:gd name="T97" fmla="*/ 41 h 51"/>
                <a:gd name="T98" fmla="*/ 31 w 51"/>
                <a:gd name="T99" fmla="*/ 39 h 51"/>
                <a:gd name="T100" fmla="*/ 36 w 51"/>
                <a:gd name="T101" fmla="*/ 36 h 51"/>
                <a:gd name="T102" fmla="*/ 39 w 51"/>
                <a:gd name="T103" fmla="*/ 31 h 51"/>
                <a:gd name="T104" fmla="*/ 39 w 51"/>
                <a:gd name="T105" fmla="*/ 24 h 51"/>
                <a:gd name="T106" fmla="*/ 39 w 51"/>
                <a:gd name="T107"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 h="51">
                  <a:moveTo>
                    <a:pt x="0" y="24"/>
                  </a:moveTo>
                  <a:lnTo>
                    <a:pt x="0" y="24"/>
                  </a:lnTo>
                  <a:lnTo>
                    <a:pt x="0" y="19"/>
                  </a:lnTo>
                  <a:lnTo>
                    <a:pt x="1" y="14"/>
                  </a:lnTo>
                  <a:lnTo>
                    <a:pt x="3" y="11"/>
                  </a:lnTo>
                  <a:lnTo>
                    <a:pt x="6" y="8"/>
                  </a:lnTo>
                  <a:lnTo>
                    <a:pt x="15" y="1"/>
                  </a:lnTo>
                  <a:lnTo>
                    <a:pt x="25" y="0"/>
                  </a:lnTo>
                  <a:lnTo>
                    <a:pt x="25" y="0"/>
                  </a:lnTo>
                  <a:lnTo>
                    <a:pt x="36" y="1"/>
                  </a:lnTo>
                  <a:lnTo>
                    <a:pt x="44" y="8"/>
                  </a:lnTo>
                  <a:lnTo>
                    <a:pt x="48" y="11"/>
                  </a:lnTo>
                  <a:lnTo>
                    <a:pt x="49" y="14"/>
                  </a:lnTo>
                  <a:lnTo>
                    <a:pt x="51" y="19"/>
                  </a:lnTo>
                  <a:lnTo>
                    <a:pt x="51" y="24"/>
                  </a:lnTo>
                  <a:lnTo>
                    <a:pt x="51" y="24"/>
                  </a:lnTo>
                  <a:lnTo>
                    <a:pt x="51" y="31"/>
                  </a:lnTo>
                  <a:lnTo>
                    <a:pt x="49" y="36"/>
                  </a:lnTo>
                  <a:lnTo>
                    <a:pt x="48" y="39"/>
                  </a:lnTo>
                  <a:lnTo>
                    <a:pt x="44" y="43"/>
                  </a:lnTo>
                  <a:lnTo>
                    <a:pt x="36" y="49"/>
                  </a:lnTo>
                  <a:lnTo>
                    <a:pt x="31" y="49"/>
                  </a:lnTo>
                  <a:lnTo>
                    <a:pt x="25" y="51"/>
                  </a:lnTo>
                  <a:lnTo>
                    <a:pt x="25" y="51"/>
                  </a:lnTo>
                  <a:lnTo>
                    <a:pt x="20" y="49"/>
                  </a:lnTo>
                  <a:lnTo>
                    <a:pt x="15" y="49"/>
                  </a:lnTo>
                  <a:lnTo>
                    <a:pt x="6" y="43"/>
                  </a:lnTo>
                  <a:lnTo>
                    <a:pt x="3" y="39"/>
                  </a:lnTo>
                  <a:lnTo>
                    <a:pt x="1" y="36"/>
                  </a:lnTo>
                  <a:lnTo>
                    <a:pt x="0" y="31"/>
                  </a:lnTo>
                  <a:lnTo>
                    <a:pt x="0" y="24"/>
                  </a:lnTo>
                  <a:lnTo>
                    <a:pt x="0" y="24"/>
                  </a:lnTo>
                  <a:close/>
                  <a:moveTo>
                    <a:pt x="39" y="24"/>
                  </a:moveTo>
                  <a:lnTo>
                    <a:pt x="39" y="24"/>
                  </a:lnTo>
                  <a:lnTo>
                    <a:pt x="39" y="19"/>
                  </a:lnTo>
                  <a:lnTo>
                    <a:pt x="36" y="14"/>
                  </a:lnTo>
                  <a:lnTo>
                    <a:pt x="31" y="11"/>
                  </a:lnTo>
                  <a:lnTo>
                    <a:pt x="25" y="10"/>
                  </a:lnTo>
                  <a:lnTo>
                    <a:pt x="25" y="10"/>
                  </a:lnTo>
                  <a:lnTo>
                    <a:pt x="20" y="11"/>
                  </a:lnTo>
                  <a:lnTo>
                    <a:pt x="15" y="14"/>
                  </a:lnTo>
                  <a:lnTo>
                    <a:pt x="11" y="19"/>
                  </a:lnTo>
                  <a:lnTo>
                    <a:pt x="11" y="24"/>
                  </a:lnTo>
                  <a:lnTo>
                    <a:pt x="11" y="24"/>
                  </a:lnTo>
                  <a:lnTo>
                    <a:pt x="11" y="31"/>
                  </a:lnTo>
                  <a:lnTo>
                    <a:pt x="15" y="36"/>
                  </a:lnTo>
                  <a:lnTo>
                    <a:pt x="20" y="39"/>
                  </a:lnTo>
                  <a:lnTo>
                    <a:pt x="25" y="41"/>
                  </a:lnTo>
                  <a:lnTo>
                    <a:pt x="25" y="41"/>
                  </a:lnTo>
                  <a:lnTo>
                    <a:pt x="31" y="39"/>
                  </a:lnTo>
                  <a:lnTo>
                    <a:pt x="36" y="36"/>
                  </a:lnTo>
                  <a:lnTo>
                    <a:pt x="39" y="31"/>
                  </a:lnTo>
                  <a:lnTo>
                    <a:pt x="39" y="24"/>
                  </a:lnTo>
                  <a:lnTo>
                    <a:pt x="39" y="2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7" name="Freeform 258"/>
            <p:cNvSpPr>
              <a:spLocks noEditPoints="1"/>
            </p:cNvSpPr>
            <p:nvPr/>
          </p:nvSpPr>
          <p:spPr bwMode="auto">
            <a:xfrm>
              <a:off x="2340" y="669"/>
              <a:ext cx="51" cy="70"/>
            </a:xfrm>
            <a:custGeom>
              <a:avLst/>
              <a:gdLst>
                <a:gd name="T0" fmla="*/ 51 w 51"/>
                <a:gd name="T1" fmla="*/ 0 h 70"/>
                <a:gd name="T2" fmla="*/ 51 w 51"/>
                <a:gd name="T3" fmla="*/ 68 h 70"/>
                <a:gd name="T4" fmla="*/ 41 w 51"/>
                <a:gd name="T5" fmla="*/ 68 h 70"/>
                <a:gd name="T6" fmla="*/ 41 w 51"/>
                <a:gd name="T7" fmla="*/ 62 h 70"/>
                <a:gd name="T8" fmla="*/ 41 w 51"/>
                <a:gd name="T9" fmla="*/ 62 h 70"/>
                <a:gd name="T10" fmla="*/ 38 w 51"/>
                <a:gd name="T11" fmla="*/ 65 h 70"/>
                <a:gd name="T12" fmla="*/ 33 w 51"/>
                <a:gd name="T13" fmla="*/ 68 h 70"/>
                <a:gd name="T14" fmla="*/ 25 w 51"/>
                <a:gd name="T15" fmla="*/ 70 h 70"/>
                <a:gd name="T16" fmla="*/ 25 w 51"/>
                <a:gd name="T17" fmla="*/ 70 h 70"/>
                <a:gd name="T18" fmla="*/ 15 w 51"/>
                <a:gd name="T19" fmla="*/ 68 h 70"/>
                <a:gd name="T20" fmla="*/ 7 w 51"/>
                <a:gd name="T21" fmla="*/ 63 h 70"/>
                <a:gd name="T22" fmla="*/ 3 w 51"/>
                <a:gd name="T23" fmla="*/ 58 h 70"/>
                <a:gd name="T24" fmla="*/ 2 w 51"/>
                <a:gd name="T25" fmla="*/ 55 h 70"/>
                <a:gd name="T26" fmla="*/ 0 w 51"/>
                <a:gd name="T27" fmla="*/ 50 h 70"/>
                <a:gd name="T28" fmla="*/ 0 w 51"/>
                <a:gd name="T29" fmla="*/ 43 h 70"/>
                <a:gd name="T30" fmla="*/ 0 w 51"/>
                <a:gd name="T31" fmla="*/ 43 h 70"/>
                <a:gd name="T32" fmla="*/ 0 w 51"/>
                <a:gd name="T33" fmla="*/ 38 h 70"/>
                <a:gd name="T34" fmla="*/ 2 w 51"/>
                <a:gd name="T35" fmla="*/ 33 h 70"/>
                <a:gd name="T36" fmla="*/ 3 w 51"/>
                <a:gd name="T37" fmla="*/ 30 h 70"/>
                <a:gd name="T38" fmla="*/ 7 w 51"/>
                <a:gd name="T39" fmla="*/ 25 h 70"/>
                <a:gd name="T40" fmla="*/ 15 w 51"/>
                <a:gd name="T41" fmla="*/ 20 h 70"/>
                <a:gd name="T42" fmla="*/ 25 w 51"/>
                <a:gd name="T43" fmla="*/ 19 h 70"/>
                <a:gd name="T44" fmla="*/ 25 w 51"/>
                <a:gd name="T45" fmla="*/ 19 h 70"/>
                <a:gd name="T46" fmla="*/ 33 w 51"/>
                <a:gd name="T47" fmla="*/ 20 h 70"/>
                <a:gd name="T48" fmla="*/ 36 w 51"/>
                <a:gd name="T49" fmla="*/ 24 h 70"/>
                <a:gd name="T50" fmla="*/ 40 w 51"/>
                <a:gd name="T51" fmla="*/ 25 h 70"/>
                <a:gd name="T52" fmla="*/ 40 w 51"/>
                <a:gd name="T53" fmla="*/ 0 h 70"/>
                <a:gd name="T54" fmla="*/ 51 w 51"/>
                <a:gd name="T55" fmla="*/ 0 h 70"/>
                <a:gd name="T56" fmla="*/ 40 w 51"/>
                <a:gd name="T57" fmla="*/ 43 h 70"/>
                <a:gd name="T58" fmla="*/ 40 w 51"/>
                <a:gd name="T59" fmla="*/ 43 h 70"/>
                <a:gd name="T60" fmla="*/ 40 w 51"/>
                <a:gd name="T61" fmla="*/ 38 h 70"/>
                <a:gd name="T62" fmla="*/ 36 w 51"/>
                <a:gd name="T63" fmla="*/ 33 h 70"/>
                <a:gd name="T64" fmla="*/ 31 w 51"/>
                <a:gd name="T65" fmla="*/ 30 h 70"/>
                <a:gd name="T66" fmla="*/ 27 w 51"/>
                <a:gd name="T67" fmla="*/ 29 h 70"/>
                <a:gd name="T68" fmla="*/ 27 w 51"/>
                <a:gd name="T69" fmla="*/ 29 h 70"/>
                <a:gd name="T70" fmla="*/ 20 w 51"/>
                <a:gd name="T71" fmla="*/ 30 h 70"/>
                <a:gd name="T72" fmla="*/ 15 w 51"/>
                <a:gd name="T73" fmla="*/ 33 h 70"/>
                <a:gd name="T74" fmla="*/ 12 w 51"/>
                <a:gd name="T75" fmla="*/ 38 h 70"/>
                <a:gd name="T76" fmla="*/ 12 w 51"/>
                <a:gd name="T77" fmla="*/ 43 h 70"/>
                <a:gd name="T78" fmla="*/ 12 w 51"/>
                <a:gd name="T79" fmla="*/ 43 h 70"/>
                <a:gd name="T80" fmla="*/ 12 w 51"/>
                <a:gd name="T81" fmla="*/ 50 h 70"/>
                <a:gd name="T82" fmla="*/ 15 w 51"/>
                <a:gd name="T83" fmla="*/ 55 h 70"/>
                <a:gd name="T84" fmla="*/ 20 w 51"/>
                <a:gd name="T85" fmla="*/ 58 h 70"/>
                <a:gd name="T86" fmla="*/ 27 w 51"/>
                <a:gd name="T87" fmla="*/ 60 h 70"/>
                <a:gd name="T88" fmla="*/ 27 w 51"/>
                <a:gd name="T89" fmla="*/ 60 h 70"/>
                <a:gd name="T90" fmla="*/ 31 w 51"/>
                <a:gd name="T91" fmla="*/ 58 h 70"/>
                <a:gd name="T92" fmla="*/ 36 w 51"/>
                <a:gd name="T93" fmla="*/ 55 h 70"/>
                <a:gd name="T94" fmla="*/ 40 w 51"/>
                <a:gd name="T95" fmla="*/ 50 h 70"/>
                <a:gd name="T96" fmla="*/ 40 w 51"/>
                <a:gd name="T97" fmla="*/ 43 h 70"/>
                <a:gd name="T98" fmla="*/ 40 w 51"/>
                <a:gd name="T99" fmla="*/ 4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 h="70">
                  <a:moveTo>
                    <a:pt x="51" y="0"/>
                  </a:moveTo>
                  <a:lnTo>
                    <a:pt x="51" y="68"/>
                  </a:lnTo>
                  <a:lnTo>
                    <a:pt x="41" y="68"/>
                  </a:lnTo>
                  <a:lnTo>
                    <a:pt x="41" y="62"/>
                  </a:lnTo>
                  <a:lnTo>
                    <a:pt x="41" y="62"/>
                  </a:lnTo>
                  <a:lnTo>
                    <a:pt x="38" y="65"/>
                  </a:lnTo>
                  <a:lnTo>
                    <a:pt x="33" y="68"/>
                  </a:lnTo>
                  <a:lnTo>
                    <a:pt x="25" y="70"/>
                  </a:lnTo>
                  <a:lnTo>
                    <a:pt x="25" y="70"/>
                  </a:lnTo>
                  <a:lnTo>
                    <a:pt x="15" y="68"/>
                  </a:lnTo>
                  <a:lnTo>
                    <a:pt x="7" y="63"/>
                  </a:lnTo>
                  <a:lnTo>
                    <a:pt x="3" y="58"/>
                  </a:lnTo>
                  <a:lnTo>
                    <a:pt x="2" y="55"/>
                  </a:lnTo>
                  <a:lnTo>
                    <a:pt x="0" y="50"/>
                  </a:lnTo>
                  <a:lnTo>
                    <a:pt x="0" y="43"/>
                  </a:lnTo>
                  <a:lnTo>
                    <a:pt x="0" y="43"/>
                  </a:lnTo>
                  <a:lnTo>
                    <a:pt x="0" y="38"/>
                  </a:lnTo>
                  <a:lnTo>
                    <a:pt x="2" y="33"/>
                  </a:lnTo>
                  <a:lnTo>
                    <a:pt x="3" y="30"/>
                  </a:lnTo>
                  <a:lnTo>
                    <a:pt x="7" y="25"/>
                  </a:lnTo>
                  <a:lnTo>
                    <a:pt x="15" y="20"/>
                  </a:lnTo>
                  <a:lnTo>
                    <a:pt x="25" y="19"/>
                  </a:lnTo>
                  <a:lnTo>
                    <a:pt x="25" y="19"/>
                  </a:lnTo>
                  <a:lnTo>
                    <a:pt x="33" y="20"/>
                  </a:lnTo>
                  <a:lnTo>
                    <a:pt x="36" y="24"/>
                  </a:lnTo>
                  <a:lnTo>
                    <a:pt x="40" y="25"/>
                  </a:lnTo>
                  <a:lnTo>
                    <a:pt x="40" y="0"/>
                  </a:lnTo>
                  <a:lnTo>
                    <a:pt x="51" y="0"/>
                  </a:lnTo>
                  <a:close/>
                  <a:moveTo>
                    <a:pt x="40" y="43"/>
                  </a:moveTo>
                  <a:lnTo>
                    <a:pt x="40" y="43"/>
                  </a:lnTo>
                  <a:lnTo>
                    <a:pt x="40" y="38"/>
                  </a:lnTo>
                  <a:lnTo>
                    <a:pt x="36" y="33"/>
                  </a:lnTo>
                  <a:lnTo>
                    <a:pt x="31" y="30"/>
                  </a:lnTo>
                  <a:lnTo>
                    <a:pt x="27" y="29"/>
                  </a:lnTo>
                  <a:lnTo>
                    <a:pt x="27" y="29"/>
                  </a:lnTo>
                  <a:lnTo>
                    <a:pt x="20" y="30"/>
                  </a:lnTo>
                  <a:lnTo>
                    <a:pt x="15" y="33"/>
                  </a:lnTo>
                  <a:lnTo>
                    <a:pt x="12" y="38"/>
                  </a:lnTo>
                  <a:lnTo>
                    <a:pt x="12" y="43"/>
                  </a:lnTo>
                  <a:lnTo>
                    <a:pt x="12" y="43"/>
                  </a:lnTo>
                  <a:lnTo>
                    <a:pt x="12" y="50"/>
                  </a:lnTo>
                  <a:lnTo>
                    <a:pt x="15" y="55"/>
                  </a:lnTo>
                  <a:lnTo>
                    <a:pt x="20" y="58"/>
                  </a:lnTo>
                  <a:lnTo>
                    <a:pt x="27" y="60"/>
                  </a:lnTo>
                  <a:lnTo>
                    <a:pt x="27" y="60"/>
                  </a:lnTo>
                  <a:lnTo>
                    <a:pt x="31" y="58"/>
                  </a:lnTo>
                  <a:lnTo>
                    <a:pt x="36" y="55"/>
                  </a:lnTo>
                  <a:lnTo>
                    <a:pt x="40" y="50"/>
                  </a:lnTo>
                  <a:lnTo>
                    <a:pt x="40" y="43"/>
                  </a:lnTo>
                  <a:lnTo>
                    <a:pt x="40" y="4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8" name="Freeform 259"/>
            <p:cNvSpPr>
              <a:spLocks noEditPoints="1"/>
            </p:cNvSpPr>
            <p:nvPr/>
          </p:nvSpPr>
          <p:spPr bwMode="auto">
            <a:xfrm>
              <a:off x="2403" y="688"/>
              <a:ext cx="51" cy="51"/>
            </a:xfrm>
            <a:custGeom>
              <a:avLst/>
              <a:gdLst>
                <a:gd name="T0" fmla="*/ 0 w 51"/>
                <a:gd name="T1" fmla="*/ 24 h 51"/>
                <a:gd name="T2" fmla="*/ 0 w 51"/>
                <a:gd name="T3" fmla="*/ 24 h 51"/>
                <a:gd name="T4" fmla="*/ 0 w 51"/>
                <a:gd name="T5" fmla="*/ 19 h 51"/>
                <a:gd name="T6" fmla="*/ 2 w 51"/>
                <a:gd name="T7" fmla="*/ 14 h 51"/>
                <a:gd name="T8" fmla="*/ 3 w 51"/>
                <a:gd name="T9" fmla="*/ 11 h 51"/>
                <a:gd name="T10" fmla="*/ 7 w 51"/>
                <a:gd name="T11" fmla="*/ 8 h 51"/>
                <a:gd name="T12" fmla="*/ 15 w 51"/>
                <a:gd name="T13" fmla="*/ 1 h 51"/>
                <a:gd name="T14" fmla="*/ 26 w 51"/>
                <a:gd name="T15" fmla="*/ 0 h 51"/>
                <a:gd name="T16" fmla="*/ 26 w 51"/>
                <a:gd name="T17" fmla="*/ 0 h 51"/>
                <a:gd name="T18" fmla="*/ 36 w 51"/>
                <a:gd name="T19" fmla="*/ 1 h 51"/>
                <a:gd name="T20" fmla="*/ 45 w 51"/>
                <a:gd name="T21" fmla="*/ 8 h 51"/>
                <a:gd name="T22" fmla="*/ 48 w 51"/>
                <a:gd name="T23" fmla="*/ 11 h 51"/>
                <a:gd name="T24" fmla="*/ 50 w 51"/>
                <a:gd name="T25" fmla="*/ 14 h 51"/>
                <a:gd name="T26" fmla="*/ 51 w 51"/>
                <a:gd name="T27" fmla="*/ 19 h 51"/>
                <a:gd name="T28" fmla="*/ 51 w 51"/>
                <a:gd name="T29" fmla="*/ 24 h 51"/>
                <a:gd name="T30" fmla="*/ 51 w 51"/>
                <a:gd name="T31" fmla="*/ 24 h 51"/>
                <a:gd name="T32" fmla="*/ 51 w 51"/>
                <a:gd name="T33" fmla="*/ 31 h 51"/>
                <a:gd name="T34" fmla="*/ 50 w 51"/>
                <a:gd name="T35" fmla="*/ 36 h 51"/>
                <a:gd name="T36" fmla="*/ 48 w 51"/>
                <a:gd name="T37" fmla="*/ 39 h 51"/>
                <a:gd name="T38" fmla="*/ 45 w 51"/>
                <a:gd name="T39" fmla="*/ 43 h 51"/>
                <a:gd name="T40" fmla="*/ 36 w 51"/>
                <a:gd name="T41" fmla="*/ 49 h 51"/>
                <a:gd name="T42" fmla="*/ 31 w 51"/>
                <a:gd name="T43" fmla="*/ 49 h 51"/>
                <a:gd name="T44" fmla="*/ 26 w 51"/>
                <a:gd name="T45" fmla="*/ 51 h 51"/>
                <a:gd name="T46" fmla="*/ 26 w 51"/>
                <a:gd name="T47" fmla="*/ 51 h 51"/>
                <a:gd name="T48" fmla="*/ 20 w 51"/>
                <a:gd name="T49" fmla="*/ 49 h 51"/>
                <a:gd name="T50" fmla="*/ 15 w 51"/>
                <a:gd name="T51" fmla="*/ 49 h 51"/>
                <a:gd name="T52" fmla="*/ 7 w 51"/>
                <a:gd name="T53" fmla="*/ 43 h 51"/>
                <a:gd name="T54" fmla="*/ 3 w 51"/>
                <a:gd name="T55" fmla="*/ 39 h 51"/>
                <a:gd name="T56" fmla="*/ 2 w 51"/>
                <a:gd name="T57" fmla="*/ 36 h 51"/>
                <a:gd name="T58" fmla="*/ 0 w 51"/>
                <a:gd name="T59" fmla="*/ 31 h 51"/>
                <a:gd name="T60" fmla="*/ 0 w 51"/>
                <a:gd name="T61" fmla="*/ 24 h 51"/>
                <a:gd name="T62" fmla="*/ 0 w 51"/>
                <a:gd name="T63" fmla="*/ 24 h 51"/>
                <a:gd name="T64" fmla="*/ 40 w 51"/>
                <a:gd name="T65" fmla="*/ 24 h 51"/>
                <a:gd name="T66" fmla="*/ 40 w 51"/>
                <a:gd name="T67" fmla="*/ 24 h 51"/>
                <a:gd name="T68" fmla="*/ 40 w 51"/>
                <a:gd name="T69" fmla="*/ 19 h 51"/>
                <a:gd name="T70" fmla="*/ 36 w 51"/>
                <a:gd name="T71" fmla="*/ 14 h 51"/>
                <a:gd name="T72" fmla="*/ 31 w 51"/>
                <a:gd name="T73" fmla="*/ 11 h 51"/>
                <a:gd name="T74" fmla="*/ 26 w 51"/>
                <a:gd name="T75" fmla="*/ 10 h 51"/>
                <a:gd name="T76" fmla="*/ 26 w 51"/>
                <a:gd name="T77" fmla="*/ 10 h 51"/>
                <a:gd name="T78" fmla="*/ 20 w 51"/>
                <a:gd name="T79" fmla="*/ 11 h 51"/>
                <a:gd name="T80" fmla="*/ 15 w 51"/>
                <a:gd name="T81" fmla="*/ 14 h 51"/>
                <a:gd name="T82" fmla="*/ 13 w 51"/>
                <a:gd name="T83" fmla="*/ 19 h 51"/>
                <a:gd name="T84" fmla="*/ 11 w 51"/>
                <a:gd name="T85" fmla="*/ 24 h 51"/>
                <a:gd name="T86" fmla="*/ 11 w 51"/>
                <a:gd name="T87" fmla="*/ 24 h 51"/>
                <a:gd name="T88" fmla="*/ 13 w 51"/>
                <a:gd name="T89" fmla="*/ 31 h 51"/>
                <a:gd name="T90" fmla="*/ 15 w 51"/>
                <a:gd name="T91" fmla="*/ 36 h 51"/>
                <a:gd name="T92" fmla="*/ 20 w 51"/>
                <a:gd name="T93" fmla="*/ 39 h 51"/>
                <a:gd name="T94" fmla="*/ 26 w 51"/>
                <a:gd name="T95" fmla="*/ 41 h 51"/>
                <a:gd name="T96" fmla="*/ 26 w 51"/>
                <a:gd name="T97" fmla="*/ 41 h 51"/>
                <a:gd name="T98" fmla="*/ 31 w 51"/>
                <a:gd name="T99" fmla="*/ 39 h 51"/>
                <a:gd name="T100" fmla="*/ 36 w 51"/>
                <a:gd name="T101" fmla="*/ 36 h 51"/>
                <a:gd name="T102" fmla="*/ 40 w 51"/>
                <a:gd name="T103" fmla="*/ 31 h 51"/>
                <a:gd name="T104" fmla="*/ 40 w 51"/>
                <a:gd name="T105" fmla="*/ 24 h 51"/>
                <a:gd name="T106" fmla="*/ 40 w 51"/>
                <a:gd name="T107"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 h="51">
                  <a:moveTo>
                    <a:pt x="0" y="24"/>
                  </a:moveTo>
                  <a:lnTo>
                    <a:pt x="0" y="24"/>
                  </a:lnTo>
                  <a:lnTo>
                    <a:pt x="0" y="19"/>
                  </a:lnTo>
                  <a:lnTo>
                    <a:pt x="2" y="14"/>
                  </a:lnTo>
                  <a:lnTo>
                    <a:pt x="3" y="11"/>
                  </a:lnTo>
                  <a:lnTo>
                    <a:pt x="7" y="8"/>
                  </a:lnTo>
                  <a:lnTo>
                    <a:pt x="15" y="1"/>
                  </a:lnTo>
                  <a:lnTo>
                    <a:pt x="26" y="0"/>
                  </a:lnTo>
                  <a:lnTo>
                    <a:pt x="26" y="0"/>
                  </a:lnTo>
                  <a:lnTo>
                    <a:pt x="36" y="1"/>
                  </a:lnTo>
                  <a:lnTo>
                    <a:pt x="45" y="8"/>
                  </a:lnTo>
                  <a:lnTo>
                    <a:pt x="48" y="11"/>
                  </a:lnTo>
                  <a:lnTo>
                    <a:pt x="50" y="14"/>
                  </a:lnTo>
                  <a:lnTo>
                    <a:pt x="51" y="19"/>
                  </a:lnTo>
                  <a:lnTo>
                    <a:pt x="51" y="24"/>
                  </a:lnTo>
                  <a:lnTo>
                    <a:pt x="51" y="24"/>
                  </a:lnTo>
                  <a:lnTo>
                    <a:pt x="51" y="31"/>
                  </a:lnTo>
                  <a:lnTo>
                    <a:pt x="50" y="36"/>
                  </a:lnTo>
                  <a:lnTo>
                    <a:pt x="48" y="39"/>
                  </a:lnTo>
                  <a:lnTo>
                    <a:pt x="45" y="43"/>
                  </a:lnTo>
                  <a:lnTo>
                    <a:pt x="36" y="49"/>
                  </a:lnTo>
                  <a:lnTo>
                    <a:pt x="31" y="49"/>
                  </a:lnTo>
                  <a:lnTo>
                    <a:pt x="26" y="51"/>
                  </a:lnTo>
                  <a:lnTo>
                    <a:pt x="26" y="51"/>
                  </a:lnTo>
                  <a:lnTo>
                    <a:pt x="20" y="49"/>
                  </a:lnTo>
                  <a:lnTo>
                    <a:pt x="15" y="49"/>
                  </a:lnTo>
                  <a:lnTo>
                    <a:pt x="7" y="43"/>
                  </a:lnTo>
                  <a:lnTo>
                    <a:pt x="3" y="39"/>
                  </a:lnTo>
                  <a:lnTo>
                    <a:pt x="2" y="36"/>
                  </a:lnTo>
                  <a:lnTo>
                    <a:pt x="0" y="31"/>
                  </a:lnTo>
                  <a:lnTo>
                    <a:pt x="0" y="24"/>
                  </a:lnTo>
                  <a:lnTo>
                    <a:pt x="0" y="24"/>
                  </a:lnTo>
                  <a:close/>
                  <a:moveTo>
                    <a:pt x="40" y="24"/>
                  </a:moveTo>
                  <a:lnTo>
                    <a:pt x="40" y="24"/>
                  </a:lnTo>
                  <a:lnTo>
                    <a:pt x="40" y="19"/>
                  </a:lnTo>
                  <a:lnTo>
                    <a:pt x="36" y="14"/>
                  </a:lnTo>
                  <a:lnTo>
                    <a:pt x="31" y="11"/>
                  </a:lnTo>
                  <a:lnTo>
                    <a:pt x="26" y="10"/>
                  </a:lnTo>
                  <a:lnTo>
                    <a:pt x="26" y="10"/>
                  </a:lnTo>
                  <a:lnTo>
                    <a:pt x="20" y="11"/>
                  </a:lnTo>
                  <a:lnTo>
                    <a:pt x="15" y="14"/>
                  </a:lnTo>
                  <a:lnTo>
                    <a:pt x="13" y="19"/>
                  </a:lnTo>
                  <a:lnTo>
                    <a:pt x="11" y="24"/>
                  </a:lnTo>
                  <a:lnTo>
                    <a:pt x="11" y="24"/>
                  </a:lnTo>
                  <a:lnTo>
                    <a:pt x="13" y="31"/>
                  </a:lnTo>
                  <a:lnTo>
                    <a:pt x="15" y="36"/>
                  </a:lnTo>
                  <a:lnTo>
                    <a:pt x="20" y="39"/>
                  </a:lnTo>
                  <a:lnTo>
                    <a:pt x="26" y="41"/>
                  </a:lnTo>
                  <a:lnTo>
                    <a:pt x="26" y="41"/>
                  </a:lnTo>
                  <a:lnTo>
                    <a:pt x="31" y="39"/>
                  </a:lnTo>
                  <a:lnTo>
                    <a:pt x="36" y="36"/>
                  </a:lnTo>
                  <a:lnTo>
                    <a:pt x="40" y="31"/>
                  </a:lnTo>
                  <a:lnTo>
                    <a:pt x="40" y="24"/>
                  </a:lnTo>
                  <a:lnTo>
                    <a:pt x="40" y="2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9" name="Freeform 260"/>
            <p:cNvSpPr>
              <a:spLocks noEditPoints="1"/>
            </p:cNvSpPr>
            <p:nvPr/>
          </p:nvSpPr>
          <p:spPr bwMode="auto">
            <a:xfrm>
              <a:off x="2724" y="673"/>
              <a:ext cx="63" cy="64"/>
            </a:xfrm>
            <a:custGeom>
              <a:avLst/>
              <a:gdLst>
                <a:gd name="T0" fmla="*/ 0 w 63"/>
                <a:gd name="T1" fmla="*/ 0 h 64"/>
                <a:gd name="T2" fmla="*/ 28 w 63"/>
                <a:gd name="T3" fmla="*/ 0 h 64"/>
                <a:gd name="T4" fmla="*/ 28 w 63"/>
                <a:gd name="T5" fmla="*/ 0 h 64"/>
                <a:gd name="T6" fmla="*/ 36 w 63"/>
                <a:gd name="T7" fmla="*/ 1 h 64"/>
                <a:gd name="T8" fmla="*/ 43 w 63"/>
                <a:gd name="T9" fmla="*/ 3 h 64"/>
                <a:gd name="T10" fmla="*/ 48 w 63"/>
                <a:gd name="T11" fmla="*/ 6 h 64"/>
                <a:gd name="T12" fmla="*/ 53 w 63"/>
                <a:gd name="T13" fmla="*/ 10 h 64"/>
                <a:gd name="T14" fmla="*/ 58 w 63"/>
                <a:gd name="T15" fmla="*/ 15 h 64"/>
                <a:gd name="T16" fmla="*/ 61 w 63"/>
                <a:gd name="T17" fmla="*/ 20 h 64"/>
                <a:gd name="T18" fmla="*/ 63 w 63"/>
                <a:gd name="T19" fmla="*/ 26 h 64"/>
                <a:gd name="T20" fmla="*/ 63 w 63"/>
                <a:gd name="T21" fmla="*/ 33 h 64"/>
                <a:gd name="T22" fmla="*/ 63 w 63"/>
                <a:gd name="T23" fmla="*/ 33 h 64"/>
                <a:gd name="T24" fmla="*/ 63 w 63"/>
                <a:gd name="T25" fmla="*/ 39 h 64"/>
                <a:gd name="T26" fmla="*/ 61 w 63"/>
                <a:gd name="T27" fmla="*/ 46 h 64"/>
                <a:gd name="T28" fmla="*/ 58 w 63"/>
                <a:gd name="T29" fmla="*/ 51 h 64"/>
                <a:gd name="T30" fmla="*/ 53 w 63"/>
                <a:gd name="T31" fmla="*/ 56 h 64"/>
                <a:gd name="T32" fmla="*/ 48 w 63"/>
                <a:gd name="T33" fmla="*/ 59 h 64"/>
                <a:gd name="T34" fmla="*/ 43 w 63"/>
                <a:gd name="T35" fmla="*/ 63 h 64"/>
                <a:gd name="T36" fmla="*/ 36 w 63"/>
                <a:gd name="T37" fmla="*/ 64 h 64"/>
                <a:gd name="T38" fmla="*/ 28 w 63"/>
                <a:gd name="T39" fmla="*/ 64 h 64"/>
                <a:gd name="T40" fmla="*/ 0 w 63"/>
                <a:gd name="T41" fmla="*/ 64 h 64"/>
                <a:gd name="T42" fmla="*/ 0 w 63"/>
                <a:gd name="T43" fmla="*/ 0 h 64"/>
                <a:gd name="T44" fmla="*/ 28 w 63"/>
                <a:gd name="T45" fmla="*/ 54 h 64"/>
                <a:gd name="T46" fmla="*/ 28 w 63"/>
                <a:gd name="T47" fmla="*/ 54 h 64"/>
                <a:gd name="T48" fmla="*/ 38 w 63"/>
                <a:gd name="T49" fmla="*/ 53 h 64"/>
                <a:gd name="T50" fmla="*/ 44 w 63"/>
                <a:gd name="T51" fmla="*/ 49 h 64"/>
                <a:gd name="T52" fmla="*/ 49 w 63"/>
                <a:gd name="T53" fmla="*/ 41 h 64"/>
                <a:gd name="T54" fmla="*/ 51 w 63"/>
                <a:gd name="T55" fmla="*/ 33 h 64"/>
                <a:gd name="T56" fmla="*/ 51 w 63"/>
                <a:gd name="T57" fmla="*/ 33 h 64"/>
                <a:gd name="T58" fmla="*/ 49 w 63"/>
                <a:gd name="T59" fmla="*/ 23 h 64"/>
                <a:gd name="T60" fmla="*/ 44 w 63"/>
                <a:gd name="T61" fmla="*/ 16 h 64"/>
                <a:gd name="T62" fmla="*/ 38 w 63"/>
                <a:gd name="T63" fmla="*/ 13 h 64"/>
                <a:gd name="T64" fmla="*/ 28 w 63"/>
                <a:gd name="T65" fmla="*/ 11 h 64"/>
                <a:gd name="T66" fmla="*/ 11 w 63"/>
                <a:gd name="T67" fmla="*/ 11 h 64"/>
                <a:gd name="T68" fmla="*/ 11 w 63"/>
                <a:gd name="T69" fmla="*/ 54 h 64"/>
                <a:gd name="T70" fmla="*/ 28 w 63"/>
                <a:gd name="T7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64">
                  <a:moveTo>
                    <a:pt x="0" y="0"/>
                  </a:moveTo>
                  <a:lnTo>
                    <a:pt x="28" y="0"/>
                  </a:lnTo>
                  <a:lnTo>
                    <a:pt x="28" y="0"/>
                  </a:lnTo>
                  <a:lnTo>
                    <a:pt x="36" y="1"/>
                  </a:lnTo>
                  <a:lnTo>
                    <a:pt x="43" y="3"/>
                  </a:lnTo>
                  <a:lnTo>
                    <a:pt x="48" y="6"/>
                  </a:lnTo>
                  <a:lnTo>
                    <a:pt x="53" y="10"/>
                  </a:lnTo>
                  <a:lnTo>
                    <a:pt x="58" y="15"/>
                  </a:lnTo>
                  <a:lnTo>
                    <a:pt x="61" y="20"/>
                  </a:lnTo>
                  <a:lnTo>
                    <a:pt x="63" y="26"/>
                  </a:lnTo>
                  <a:lnTo>
                    <a:pt x="63" y="33"/>
                  </a:lnTo>
                  <a:lnTo>
                    <a:pt x="63" y="33"/>
                  </a:lnTo>
                  <a:lnTo>
                    <a:pt x="63" y="39"/>
                  </a:lnTo>
                  <a:lnTo>
                    <a:pt x="61" y="46"/>
                  </a:lnTo>
                  <a:lnTo>
                    <a:pt x="58" y="51"/>
                  </a:lnTo>
                  <a:lnTo>
                    <a:pt x="53" y="56"/>
                  </a:lnTo>
                  <a:lnTo>
                    <a:pt x="48" y="59"/>
                  </a:lnTo>
                  <a:lnTo>
                    <a:pt x="43" y="63"/>
                  </a:lnTo>
                  <a:lnTo>
                    <a:pt x="36" y="64"/>
                  </a:lnTo>
                  <a:lnTo>
                    <a:pt x="28" y="64"/>
                  </a:lnTo>
                  <a:lnTo>
                    <a:pt x="0" y="64"/>
                  </a:lnTo>
                  <a:lnTo>
                    <a:pt x="0" y="0"/>
                  </a:lnTo>
                  <a:close/>
                  <a:moveTo>
                    <a:pt x="28" y="54"/>
                  </a:moveTo>
                  <a:lnTo>
                    <a:pt x="28" y="54"/>
                  </a:lnTo>
                  <a:lnTo>
                    <a:pt x="38" y="53"/>
                  </a:lnTo>
                  <a:lnTo>
                    <a:pt x="44" y="49"/>
                  </a:lnTo>
                  <a:lnTo>
                    <a:pt x="49" y="41"/>
                  </a:lnTo>
                  <a:lnTo>
                    <a:pt x="51" y="33"/>
                  </a:lnTo>
                  <a:lnTo>
                    <a:pt x="51" y="33"/>
                  </a:lnTo>
                  <a:lnTo>
                    <a:pt x="49" y="23"/>
                  </a:lnTo>
                  <a:lnTo>
                    <a:pt x="44" y="16"/>
                  </a:lnTo>
                  <a:lnTo>
                    <a:pt x="38" y="13"/>
                  </a:lnTo>
                  <a:lnTo>
                    <a:pt x="28" y="11"/>
                  </a:lnTo>
                  <a:lnTo>
                    <a:pt x="11" y="11"/>
                  </a:lnTo>
                  <a:lnTo>
                    <a:pt x="11" y="54"/>
                  </a:lnTo>
                  <a:lnTo>
                    <a:pt x="28" y="5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0" name="Freeform 261"/>
            <p:cNvSpPr>
              <a:spLocks noEditPoints="1"/>
            </p:cNvSpPr>
            <p:nvPr/>
          </p:nvSpPr>
          <p:spPr bwMode="auto">
            <a:xfrm>
              <a:off x="2795" y="688"/>
              <a:ext cx="51" cy="51"/>
            </a:xfrm>
            <a:custGeom>
              <a:avLst/>
              <a:gdLst>
                <a:gd name="T0" fmla="*/ 0 w 51"/>
                <a:gd name="T1" fmla="*/ 24 h 51"/>
                <a:gd name="T2" fmla="*/ 0 w 51"/>
                <a:gd name="T3" fmla="*/ 24 h 51"/>
                <a:gd name="T4" fmla="*/ 0 w 51"/>
                <a:gd name="T5" fmla="*/ 19 h 51"/>
                <a:gd name="T6" fmla="*/ 1 w 51"/>
                <a:gd name="T7" fmla="*/ 14 h 51"/>
                <a:gd name="T8" fmla="*/ 5 w 51"/>
                <a:gd name="T9" fmla="*/ 11 h 51"/>
                <a:gd name="T10" fmla="*/ 6 w 51"/>
                <a:gd name="T11" fmla="*/ 8 h 51"/>
                <a:gd name="T12" fmla="*/ 15 w 51"/>
                <a:gd name="T13" fmla="*/ 1 h 51"/>
                <a:gd name="T14" fmla="*/ 26 w 51"/>
                <a:gd name="T15" fmla="*/ 0 h 51"/>
                <a:gd name="T16" fmla="*/ 26 w 51"/>
                <a:gd name="T17" fmla="*/ 0 h 51"/>
                <a:gd name="T18" fmla="*/ 36 w 51"/>
                <a:gd name="T19" fmla="*/ 1 h 51"/>
                <a:gd name="T20" fmla="*/ 44 w 51"/>
                <a:gd name="T21" fmla="*/ 8 h 51"/>
                <a:gd name="T22" fmla="*/ 48 w 51"/>
                <a:gd name="T23" fmla="*/ 11 h 51"/>
                <a:gd name="T24" fmla="*/ 49 w 51"/>
                <a:gd name="T25" fmla="*/ 14 h 51"/>
                <a:gd name="T26" fmla="*/ 51 w 51"/>
                <a:gd name="T27" fmla="*/ 19 h 51"/>
                <a:gd name="T28" fmla="*/ 51 w 51"/>
                <a:gd name="T29" fmla="*/ 24 h 51"/>
                <a:gd name="T30" fmla="*/ 51 w 51"/>
                <a:gd name="T31" fmla="*/ 24 h 51"/>
                <a:gd name="T32" fmla="*/ 51 w 51"/>
                <a:gd name="T33" fmla="*/ 31 h 51"/>
                <a:gd name="T34" fmla="*/ 49 w 51"/>
                <a:gd name="T35" fmla="*/ 36 h 51"/>
                <a:gd name="T36" fmla="*/ 48 w 51"/>
                <a:gd name="T37" fmla="*/ 39 h 51"/>
                <a:gd name="T38" fmla="*/ 44 w 51"/>
                <a:gd name="T39" fmla="*/ 43 h 51"/>
                <a:gd name="T40" fmla="*/ 36 w 51"/>
                <a:gd name="T41" fmla="*/ 49 h 51"/>
                <a:gd name="T42" fmla="*/ 31 w 51"/>
                <a:gd name="T43" fmla="*/ 49 h 51"/>
                <a:gd name="T44" fmla="*/ 26 w 51"/>
                <a:gd name="T45" fmla="*/ 51 h 51"/>
                <a:gd name="T46" fmla="*/ 26 w 51"/>
                <a:gd name="T47" fmla="*/ 51 h 51"/>
                <a:gd name="T48" fmla="*/ 20 w 51"/>
                <a:gd name="T49" fmla="*/ 49 h 51"/>
                <a:gd name="T50" fmla="*/ 15 w 51"/>
                <a:gd name="T51" fmla="*/ 49 h 51"/>
                <a:gd name="T52" fmla="*/ 6 w 51"/>
                <a:gd name="T53" fmla="*/ 43 h 51"/>
                <a:gd name="T54" fmla="*/ 5 w 51"/>
                <a:gd name="T55" fmla="*/ 39 h 51"/>
                <a:gd name="T56" fmla="*/ 1 w 51"/>
                <a:gd name="T57" fmla="*/ 36 h 51"/>
                <a:gd name="T58" fmla="*/ 0 w 51"/>
                <a:gd name="T59" fmla="*/ 31 h 51"/>
                <a:gd name="T60" fmla="*/ 0 w 51"/>
                <a:gd name="T61" fmla="*/ 24 h 51"/>
                <a:gd name="T62" fmla="*/ 0 w 51"/>
                <a:gd name="T63" fmla="*/ 24 h 51"/>
                <a:gd name="T64" fmla="*/ 40 w 51"/>
                <a:gd name="T65" fmla="*/ 24 h 51"/>
                <a:gd name="T66" fmla="*/ 40 w 51"/>
                <a:gd name="T67" fmla="*/ 24 h 51"/>
                <a:gd name="T68" fmla="*/ 40 w 51"/>
                <a:gd name="T69" fmla="*/ 19 h 51"/>
                <a:gd name="T70" fmla="*/ 36 w 51"/>
                <a:gd name="T71" fmla="*/ 14 h 51"/>
                <a:gd name="T72" fmla="*/ 31 w 51"/>
                <a:gd name="T73" fmla="*/ 11 h 51"/>
                <a:gd name="T74" fmla="*/ 26 w 51"/>
                <a:gd name="T75" fmla="*/ 10 h 51"/>
                <a:gd name="T76" fmla="*/ 26 w 51"/>
                <a:gd name="T77" fmla="*/ 10 h 51"/>
                <a:gd name="T78" fmla="*/ 20 w 51"/>
                <a:gd name="T79" fmla="*/ 11 h 51"/>
                <a:gd name="T80" fmla="*/ 15 w 51"/>
                <a:gd name="T81" fmla="*/ 14 h 51"/>
                <a:gd name="T82" fmla="*/ 13 w 51"/>
                <a:gd name="T83" fmla="*/ 19 h 51"/>
                <a:gd name="T84" fmla="*/ 11 w 51"/>
                <a:gd name="T85" fmla="*/ 24 h 51"/>
                <a:gd name="T86" fmla="*/ 11 w 51"/>
                <a:gd name="T87" fmla="*/ 24 h 51"/>
                <a:gd name="T88" fmla="*/ 13 w 51"/>
                <a:gd name="T89" fmla="*/ 31 h 51"/>
                <a:gd name="T90" fmla="*/ 15 w 51"/>
                <a:gd name="T91" fmla="*/ 36 h 51"/>
                <a:gd name="T92" fmla="*/ 20 w 51"/>
                <a:gd name="T93" fmla="*/ 39 h 51"/>
                <a:gd name="T94" fmla="*/ 26 w 51"/>
                <a:gd name="T95" fmla="*/ 41 h 51"/>
                <a:gd name="T96" fmla="*/ 26 w 51"/>
                <a:gd name="T97" fmla="*/ 41 h 51"/>
                <a:gd name="T98" fmla="*/ 31 w 51"/>
                <a:gd name="T99" fmla="*/ 39 h 51"/>
                <a:gd name="T100" fmla="*/ 36 w 51"/>
                <a:gd name="T101" fmla="*/ 36 h 51"/>
                <a:gd name="T102" fmla="*/ 40 w 51"/>
                <a:gd name="T103" fmla="*/ 31 h 51"/>
                <a:gd name="T104" fmla="*/ 40 w 51"/>
                <a:gd name="T105" fmla="*/ 24 h 51"/>
                <a:gd name="T106" fmla="*/ 40 w 51"/>
                <a:gd name="T107"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 h="51">
                  <a:moveTo>
                    <a:pt x="0" y="24"/>
                  </a:moveTo>
                  <a:lnTo>
                    <a:pt x="0" y="24"/>
                  </a:lnTo>
                  <a:lnTo>
                    <a:pt x="0" y="19"/>
                  </a:lnTo>
                  <a:lnTo>
                    <a:pt x="1" y="14"/>
                  </a:lnTo>
                  <a:lnTo>
                    <a:pt x="5" y="11"/>
                  </a:lnTo>
                  <a:lnTo>
                    <a:pt x="6" y="8"/>
                  </a:lnTo>
                  <a:lnTo>
                    <a:pt x="15" y="1"/>
                  </a:lnTo>
                  <a:lnTo>
                    <a:pt x="26" y="0"/>
                  </a:lnTo>
                  <a:lnTo>
                    <a:pt x="26" y="0"/>
                  </a:lnTo>
                  <a:lnTo>
                    <a:pt x="36" y="1"/>
                  </a:lnTo>
                  <a:lnTo>
                    <a:pt x="44" y="8"/>
                  </a:lnTo>
                  <a:lnTo>
                    <a:pt x="48" y="11"/>
                  </a:lnTo>
                  <a:lnTo>
                    <a:pt x="49" y="14"/>
                  </a:lnTo>
                  <a:lnTo>
                    <a:pt x="51" y="19"/>
                  </a:lnTo>
                  <a:lnTo>
                    <a:pt x="51" y="24"/>
                  </a:lnTo>
                  <a:lnTo>
                    <a:pt x="51" y="24"/>
                  </a:lnTo>
                  <a:lnTo>
                    <a:pt x="51" y="31"/>
                  </a:lnTo>
                  <a:lnTo>
                    <a:pt x="49" y="36"/>
                  </a:lnTo>
                  <a:lnTo>
                    <a:pt x="48" y="39"/>
                  </a:lnTo>
                  <a:lnTo>
                    <a:pt x="44" y="43"/>
                  </a:lnTo>
                  <a:lnTo>
                    <a:pt x="36" y="49"/>
                  </a:lnTo>
                  <a:lnTo>
                    <a:pt x="31" y="49"/>
                  </a:lnTo>
                  <a:lnTo>
                    <a:pt x="26" y="51"/>
                  </a:lnTo>
                  <a:lnTo>
                    <a:pt x="26" y="51"/>
                  </a:lnTo>
                  <a:lnTo>
                    <a:pt x="20" y="49"/>
                  </a:lnTo>
                  <a:lnTo>
                    <a:pt x="15" y="49"/>
                  </a:lnTo>
                  <a:lnTo>
                    <a:pt x="6" y="43"/>
                  </a:lnTo>
                  <a:lnTo>
                    <a:pt x="5" y="39"/>
                  </a:lnTo>
                  <a:lnTo>
                    <a:pt x="1" y="36"/>
                  </a:lnTo>
                  <a:lnTo>
                    <a:pt x="0" y="31"/>
                  </a:lnTo>
                  <a:lnTo>
                    <a:pt x="0" y="24"/>
                  </a:lnTo>
                  <a:lnTo>
                    <a:pt x="0" y="24"/>
                  </a:lnTo>
                  <a:close/>
                  <a:moveTo>
                    <a:pt x="40" y="24"/>
                  </a:moveTo>
                  <a:lnTo>
                    <a:pt x="40" y="24"/>
                  </a:lnTo>
                  <a:lnTo>
                    <a:pt x="40" y="19"/>
                  </a:lnTo>
                  <a:lnTo>
                    <a:pt x="36" y="14"/>
                  </a:lnTo>
                  <a:lnTo>
                    <a:pt x="31" y="11"/>
                  </a:lnTo>
                  <a:lnTo>
                    <a:pt x="26" y="10"/>
                  </a:lnTo>
                  <a:lnTo>
                    <a:pt x="26" y="10"/>
                  </a:lnTo>
                  <a:lnTo>
                    <a:pt x="20" y="11"/>
                  </a:lnTo>
                  <a:lnTo>
                    <a:pt x="15" y="14"/>
                  </a:lnTo>
                  <a:lnTo>
                    <a:pt x="13" y="19"/>
                  </a:lnTo>
                  <a:lnTo>
                    <a:pt x="11" y="24"/>
                  </a:lnTo>
                  <a:lnTo>
                    <a:pt x="11" y="24"/>
                  </a:lnTo>
                  <a:lnTo>
                    <a:pt x="13" y="31"/>
                  </a:lnTo>
                  <a:lnTo>
                    <a:pt x="15" y="36"/>
                  </a:lnTo>
                  <a:lnTo>
                    <a:pt x="20" y="39"/>
                  </a:lnTo>
                  <a:lnTo>
                    <a:pt x="26" y="41"/>
                  </a:lnTo>
                  <a:lnTo>
                    <a:pt x="26" y="41"/>
                  </a:lnTo>
                  <a:lnTo>
                    <a:pt x="31" y="39"/>
                  </a:lnTo>
                  <a:lnTo>
                    <a:pt x="36" y="36"/>
                  </a:lnTo>
                  <a:lnTo>
                    <a:pt x="40" y="31"/>
                  </a:lnTo>
                  <a:lnTo>
                    <a:pt x="40" y="24"/>
                  </a:lnTo>
                  <a:lnTo>
                    <a:pt x="40" y="2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1" name="Freeform 262"/>
            <p:cNvSpPr>
              <a:spLocks noEditPoints="1"/>
            </p:cNvSpPr>
            <p:nvPr/>
          </p:nvSpPr>
          <p:spPr bwMode="auto">
            <a:xfrm>
              <a:off x="2856" y="666"/>
              <a:ext cx="15" cy="71"/>
            </a:xfrm>
            <a:custGeom>
              <a:avLst/>
              <a:gdLst>
                <a:gd name="T0" fmla="*/ 0 w 15"/>
                <a:gd name="T1" fmla="*/ 8 h 71"/>
                <a:gd name="T2" fmla="*/ 0 w 15"/>
                <a:gd name="T3" fmla="*/ 8 h 71"/>
                <a:gd name="T4" fmla="*/ 2 w 15"/>
                <a:gd name="T5" fmla="*/ 5 h 71"/>
                <a:gd name="T6" fmla="*/ 2 w 15"/>
                <a:gd name="T7" fmla="*/ 3 h 71"/>
                <a:gd name="T8" fmla="*/ 5 w 15"/>
                <a:gd name="T9" fmla="*/ 2 h 71"/>
                <a:gd name="T10" fmla="*/ 8 w 15"/>
                <a:gd name="T11" fmla="*/ 0 h 71"/>
                <a:gd name="T12" fmla="*/ 8 w 15"/>
                <a:gd name="T13" fmla="*/ 0 h 71"/>
                <a:gd name="T14" fmla="*/ 10 w 15"/>
                <a:gd name="T15" fmla="*/ 2 h 71"/>
                <a:gd name="T16" fmla="*/ 13 w 15"/>
                <a:gd name="T17" fmla="*/ 3 h 71"/>
                <a:gd name="T18" fmla="*/ 15 w 15"/>
                <a:gd name="T19" fmla="*/ 5 h 71"/>
                <a:gd name="T20" fmla="*/ 15 w 15"/>
                <a:gd name="T21" fmla="*/ 7 h 71"/>
                <a:gd name="T22" fmla="*/ 15 w 15"/>
                <a:gd name="T23" fmla="*/ 7 h 71"/>
                <a:gd name="T24" fmla="*/ 15 w 15"/>
                <a:gd name="T25" fmla="*/ 10 h 71"/>
                <a:gd name="T26" fmla="*/ 13 w 15"/>
                <a:gd name="T27" fmla="*/ 13 h 71"/>
                <a:gd name="T28" fmla="*/ 10 w 15"/>
                <a:gd name="T29" fmla="*/ 13 h 71"/>
                <a:gd name="T30" fmla="*/ 8 w 15"/>
                <a:gd name="T31" fmla="*/ 15 h 71"/>
                <a:gd name="T32" fmla="*/ 8 w 15"/>
                <a:gd name="T33" fmla="*/ 15 h 71"/>
                <a:gd name="T34" fmla="*/ 5 w 15"/>
                <a:gd name="T35" fmla="*/ 13 h 71"/>
                <a:gd name="T36" fmla="*/ 2 w 15"/>
                <a:gd name="T37" fmla="*/ 13 h 71"/>
                <a:gd name="T38" fmla="*/ 2 w 15"/>
                <a:gd name="T39" fmla="*/ 10 h 71"/>
                <a:gd name="T40" fmla="*/ 0 w 15"/>
                <a:gd name="T41" fmla="*/ 8 h 71"/>
                <a:gd name="T42" fmla="*/ 0 w 15"/>
                <a:gd name="T43" fmla="*/ 8 h 71"/>
                <a:gd name="T44" fmla="*/ 2 w 15"/>
                <a:gd name="T45" fmla="*/ 23 h 71"/>
                <a:gd name="T46" fmla="*/ 13 w 15"/>
                <a:gd name="T47" fmla="*/ 23 h 71"/>
                <a:gd name="T48" fmla="*/ 13 w 15"/>
                <a:gd name="T49" fmla="*/ 71 h 71"/>
                <a:gd name="T50" fmla="*/ 2 w 15"/>
                <a:gd name="T51" fmla="*/ 71 h 71"/>
                <a:gd name="T52" fmla="*/ 2 w 15"/>
                <a:gd name="T53" fmla="*/ 2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71">
                  <a:moveTo>
                    <a:pt x="0" y="8"/>
                  </a:moveTo>
                  <a:lnTo>
                    <a:pt x="0" y="8"/>
                  </a:lnTo>
                  <a:lnTo>
                    <a:pt x="2" y="5"/>
                  </a:lnTo>
                  <a:lnTo>
                    <a:pt x="2" y="3"/>
                  </a:lnTo>
                  <a:lnTo>
                    <a:pt x="5" y="2"/>
                  </a:lnTo>
                  <a:lnTo>
                    <a:pt x="8" y="0"/>
                  </a:lnTo>
                  <a:lnTo>
                    <a:pt x="8" y="0"/>
                  </a:lnTo>
                  <a:lnTo>
                    <a:pt x="10" y="2"/>
                  </a:lnTo>
                  <a:lnTo>
                    <a:pt x="13" y="3"/>
                  </a:lnTo>
                  <a:lnTo>
                    <a:pt x="15" y="5"/>
                  </a:lnTo>
                  <a:lnTo>
                    <a:pt x="15" y="7"/>
                  </a:lnTo>
                  <a:lnTo>
                    <a:pt x="15" y="7"/>
                  </a:lnTo>
                  <a:lnTo>
                    <a:pt x="15" y="10"/>
                  </a:lnTo>
                  <a:lnTo>
                    <a:pt x="13" y="13"/>
                  </a:lnTo>
                  <a:lnTo>
                    <a:pt x="10" y="13"/>
                  </a:lnTo>
                  <a:lnTo>
                    <a:pt x="8" y="15"/>
                  </a:lnTo>
                  <a:lnTo>
                    <a:pt x="8" y="15"/>
                  </a:lnTo>
                  <a:lnTo>
                    <a:pt x="5" y="13"/>
                  </a:lnTo>
                  <a:lnTo>
                    <a:pt x="2" y="13"/>
                  </a:lnTo>
                  <a:lnTo>
                    <a:pt x="2" y="10"/>
                  </a:lnTo>
                  <a:lnTo>
                    <a:pt x="0" y="8"/>
                  </a:lnTo>
                  <a:lnTo>
                    <a:pt x="0" y="8"/>
                  </a:lnTo>
                  <a:close/>
                  <a:moveTo>
                    <a:pt x="2" y="23"/>
                  </a:moveTo>
                  <a:lnTo>
                    <a:pt x="13" y="23"/>
                  </a:lnTo>
                  <a:lnTo>
                    <a:pt x="13" y="71"/>
                  </a:lnTo>
                  <a:lnTo>
                    <a:pt x="2" y="71"/>
                  </a:lnTo>
                  <a:lnTo>
                    <a:pt x="2" y="2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2" name="Freeform 263"/>
            <p:cNvSpPr>
              <a:spLocks/>
            </p:cNvSpPr>
            <p:nvPr/>
          </p:nvSpPr>
          <p:spPr bwMode="auto">
            <a:xfrm>
              <a:off x="2884" y="688"/>
              <a:ext cx="48" cy="49"/>
            </a:xfrm>
            <a:custGeom>
              <a:avLst/>
              <a:gdLst>
                <a:gd name="T0" fmla="*/ 48 w 48"/>
                <a:gd name="T1" fmla="*/ 21 h 49"/>
                <a:gd name="T2" fmla="*/ 48 w 48"/>
                <a:gd name="T3" fmla="*/ 49 h 49"/>
                <a:gd name="T4" fmla="*/ 37 w 48"/>
                <a:gd name="T5" fmla="*/ 49 h 49"/>
                <a:gd name="T6" fmla="*/ 37 w 48"/>
                <a:gd name="T7" fmla="*/ 23 h 49"/>
                <a:gd name="T8" fmla="*/ 37 w 48"/>
                <a:gd name="T9" fmla="*/ 23 h 49"/>
                <a:gd name="T10" fmla="*/ 37 w 48"/>
                <a:gd name="T11" fmla="*/ 18 h 49"/>
                <a:gd name="T12" fmla="*/ 35 w 48"/>
                <a:gd name="T13" fmla="*/ 13 h 49"/>
                <a:gd name="T14" fmla="*/ 30 w 48"/>
                <a:gd name="T15" fmla="*/ 11 h 49"/>
                <a:gd name="T16" fmla="*/ 25 w 48"/>
                <a:gd name="T17" fmla="*/ 10 h 49"/>
                <a:gd name="T18" fmla="*/ 25 w 48"/>
                <a:gd name="T19" fmla="*/ 10 h 49"/>
                <a:gd name="T20" fmla="*/ 20 w 48"/>
                <a:gd name="T21" fmla="*/ 11 h 49"/>
                <a:gd name="T22" fmla="*/ 15 w 48"/>
                <a:gd name="T23" fmla="*/ 14 h 49"/>
                <a:gd name="T24" fmla="*/ 13 w 48"/>
                <a:gd name="T25" fmla="*/ 18 h 49"/>
                <a:gd name="T26" fmla="*/ 12 w 48"/>
                <a:gd name="T27" fmla="*/ 24 h 49"/>
                <a:gd name="T28" fmla="*/ 12 w 48"/>
                <a:gd name="T29" fmla="*/ 49 h 49"/>
                <a:gd name="T30" fmla="*/ 0 w 48"/>
                <a:gd name="T31" fmla="*/ 49 h 49"/>
                <a:gd name="T32" fmla="*/ 0 w 48"/>
                <a:gd name="T33" fmla="*/ 1 h 49"/>
                <a:gd name="T34" fmla="*/ 12 w 48"/>
                <a:gd name="T35" fmla="*/ 1 h 49"/>
                <a:gd name="T36" fmla="*/ 12 w 48"/>
                <a:gd name="T37" fmla="*/ 6 h 49"/>
                <a:gd name="T38" fmla="*/ 12 w 48"/>
                <a:gd name="T39" fmla="*/ 6 h 49"/>
                <a:gd name="T40" fmla="*/ 15 w 48"/>
                <a:gd name="T41" fmla="*/ 5 h 49"/>
                <a:gd name="T42" fmla="*/ 18 w 48"/>
                <a:gd name="T43" fmla="*/ 1 h 49"/>
                <a:gd name="T44" fmla="*/ 28 w 48"/>
                <a:gd name="T45" fmla="*/ 0 h 49"/>
                <a:gd name="T46" fmla="*/ 28 w 48"/>
                <a:gd name="T47" fmla="*/ 0 h 49"/>
                <a:gd name="T48" fmla="*/ 37 w 48"/>
                <a:gd name="T49" fmla="*/ 1 h 49"/>
                <a:gd name="T50" fmla="*/ 43 w 48"/>
                <a:gd name="T51" fmla="*/ 5 h 49"/>
                <a:gd name="T52" fmla="*/ 46 w 48"/>
                <a:gd name="T53" fmla="*/ 13 h 49"/>
                <a:gd name="T54" fmla="*/ 48 w 48"/>
                <a:gd name="T55" fmla="*/ 21 h 49"/>
                <a:gd name="T56" fmla="*/ 48 w 48"/>
                <a:gd name="T57" fmla="*/ 2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49">
                  <a:moveTo>
                    <a:pt x="48" y="21"/>
                  </a:moveTo>
                  <a:lnTo>
                    <a:pt x="48" y="49"/>
                  </a:lnTo>
                  <a:lnTo>
                    <a:pt x="37" y="49"/>
                  </a:lnTo>
                  <a:lnTo>
                    <a:pt x="37" y="23"/>
                  </a:lnTo>
                  <a:lnTo>
                    <a:pt x="37" y="23"/>
                  </a:lnTo>
                  <a:lnTo>
                    <a:pt x="37" y="18"/>
                  </a:lnTo>
                  <a:lnTo>
                    <a:pt x="35" y="13"/>
                  </a:lnTo>
                  <a:lnTo>
                    <a:pt x="30" y="11"/>
                  </a:lnTo>
                  <a:lnTo>
                    <a:pt x="25" y="10"/>
                  </a:lnTo>
                  <a:lnTo>
                    <a:pt x="25" y="10"/>
                  </a:lnTo>
                  <a:lnTo>
                    <a:pt x="20" y="11"/>
                  </a:lnTo>
                  <a:lnTo>
                    <a:pt x="15" y="14"/>
                  </a:lnTo>
                  <a:lnTo>
                    <a:pt x="13" y="18"/>
                  </a:lnTo>
                  <a:lnTo>
                    <a:pt x="12" y="24"/>
                  </a:lnTo>
                  <a:lnTo>
                    <a:pt x="12" y="49"/>
                  </a:lnTo>
                  <a:lnTo>
                    <a:pt x="0" y="49"/>
                  </a:lnTo>
                  <a:lnTo>
                    <a:pt x="0" y="1"/>
                  </a:lnTo>
                  <a:lnTo>
                    <a:pt x="12" y="1"/>
                  </a:lnTo>
                  <a:lnTo>
                    <a:pt x="12" y="6"/>
                  </a:lnTo>
                  <a:lnTo>
                    <a:pt x="12" y="6"/>
                  </a:lnTo>
                  <a:lnTo>
                    <a:pt x="15" y="5"/>
                  </a:lnTo>
                  <a:lnTo>
                    <a:pt x="18" y="1"/>
                  </a:lnTo>
                  <a:lnTo>
                    <a:pt x="28" y="0"/>
                  </a:lnTo>
                  <a:lnTo>
                    <a:pt x="28" y="0"/>
                  </a:lnTo>
                  <a:lnTo>
                    <a:pt x="37" y="1"/>
                  </a:lnTo>
                  <a:lnTo>
                    <a:pt x="43" y="5"/>
                  </a:lnTo>
                  <a:lnTo>
                    <a:pt x="46" y="13"/>
                  </a:lnTo>
                  <a:lnTo>
                    <a:pt x="48" y="21"/>
                  </a:lnTo>
                  <a:lnTo>
                    <a:pt x="48" y="2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3" name="Freeform 264"/>
            <p:cNvSpPr>
              <a:spLocks noEditPoints="1"/>
            </p:cNvSpPr>
            <p:nvPr/>
          </p:nvSpPr>
          <p:spPr bwMode="auto">
            <a:xfrm>
              <a:off x="2944" y="688"/>
              <a:ext cx="53" cy="67"/>
            </a:xfrm>
            <a:custGeom>
              <a:avLst/>
              <a:gdLst>
                <a:gd name="T0" fmla="*/ 53 w 53"/>
                <a:gd name="T1" fmla="*/ 43 h 67"/>
                <a:gd name="T2" fmla="*/ 51 w 53"/>
                <a:gd name="T3" fmla="*/ 54 h 67"/>
                <a:gd name="T4" fmla="*/ 46 w 53"/>
                <a:gd name="T5" fmla="*/ 62 h 67"/>
                <a:gd name="T6" fmla="*/ 38 w 53"/>
                <a:gd name="T7" fmla="*/ 66 h 67"/>
                <a:gd name="T8" fmla="*/ 26 w 53"/>
                <a:gd name="T9" fmla="*/ 67 h 67"/>
                <a:gd name="T10" fmla="*/ 6 w 53"/>
                <a:gd name="T11" fmla="*/ 64 h 67"/>
                <a:gd name="T12" fmla="*/ 8 w 53"/>
                <a:gd name="T13" fmla="*/ 53 h 67"/>
                <a:gd name="T14" fmla="*/ 15 w 53"/>
                <a:gd name="T15" fmla="*/ 57 h 67"/>
                <a:gd name="T16" fmla="*/ 24 w 53"/>
                <a:gd name="T17" fmla="*/ 59 h 67"/>
                <a:gd name="T18" fmla="*/ 38 w 53"/>
                <a:gd name="T19" fmla="*/ 54 h 67"/>
                <a:gd name="T20" fmla="*/ 41 w 53"/>
                <a:gd name="T21" fmla="*/ 44 h 67"/>
                <a:gd name="T22" fmla="*/ 41 w 53"/>
                <a:gd name="T23" fmla="*/ 41 h 67"/>
                <a:gd name="T24" fmla="*/ 33 w 53"/>
                <a:gd name="T25" fmla="*/ 46 h 67"/>
                <a:gd name="T26" fmla="*/ 24 w 53"/>
                <a:gd name="T27" fmla="*/ 48 h 67"/>
                <a:gd name="T28" fmla="*/ 6 w 53"/>
                <a:gd name="T29" fmla="*/ 41 h 67"/>
                <a:gd name="T30" fmla="*/ 0 w 53"/>
                <a:gd name="T31" fmla="*/ 29 h 67"/>
                <a:gd name="T32" fmla="*/ 0 w 53"/>
                <a:gd name="T33" fmla="*/ 24 h 67"/>
                <a:gd name="T34" fmla="*/ 1 w 53"/>
                <a:gd name="T35" fmla="*/ 14 h 67"/>
                <a:gd name="T36" fmla="*/ 15 w 53"/>
                <a:gd name="T37" fmla="*/ 1 h 67"/>
                <a:gd name="T38" fmla="*/ 24 w 53"/>
                <a:gd name="T39" fmla="*/ 0 h 67"/>
                <a:gd name="T40" fmla="*/ 38 w 53"/>
                <a:gd name="T41" fmla="*/ 5 h 67"/>
                <a:gd name="T42" fmla="*/ 41 w 53"/>
                <a:gd name="T43" fmla="*/ 1 h 67"/>
                <a:gd name="T44" fmla="*/ 41 w 53"/>
                <a:gd name="T45" fmla="*/ 24 h 67"/>
                <a:gd name="T46" fmla="*/ 39 w 53"/>
                <a:gd name="T47" fmla="*/ 18 h 67"/>
                <a:gd name="T48" fmla="*/ 33 w 53"/>
                <a:gd name="T49" fmla="*/ 11 h 67"/>
                <a:gd name="T50" fmla="*/ 26 w 53"/>
                <a:gd name="T51" fmla="*/ 10 h 67"/>
                <a:gd name="T52" fmla="*/ 15 w 53"/>
                <a:gd name="T53" fmla="*/ 14 h 67"/>
                <a:gd name="T54" fmla="*/ 11 w 53"/>
                <a:gd name="T55" fmla="*/ 24 h 67"/>
                <a:gd name="T56" fmla="*/ 13 w 53"/>
                <a:gd name="T57" fmla="*/ 29 h 67"/>
                <a:gd name="T58" fmla="*/ 20 w 53"/>
                <a:gd name="T59" fmla="*/ 36 h 67"/>
                <a:gd name="T60" fmla="*/ 26 w 53"/>
                <a:gd name="T61" fmla="*/ 38 h 67"/>
                <a:gd name="T62" fmla="*/ 36 w 53"/>
                <a:gd name="T63" fmla="*/ 34 h 67"/>
                <a:gd name="T64" fmla="*/ 41 w 53"/>
                <a:gd name="T65"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 h="67">
                  <a:moveTo>
                    <a:pt x="53" y="1"/>
                  </a:moveTo>
                  <a:lnTo>
                    <a:pt x="53" y="43"/>
                  </a:lnTo>
                  <a:lnTo>
                    <a:pt x="53" y="43"/>
                  </a:lnTo>
                  <a:lnTo>
                    <a:pt x="51" y="54"/>
                  </a:lnTo>
                  <a:lnTo>
                    <a:pt x="48" y="57"/>
                  </a:lnTo>
                  <a:lnTo>
                    <a:pt x="46" y="62"/>
                  </a:lnTo>
                  <a:lnTo>
                    <a:pt x="41" y="64"/>
                  </a:lnTo>
                  <a:lnTo>
                    <a:pt x="38" y="66"/>
                  </a:lnTo>
                  <a:lnTo>
                    <a:pt x="26" y="67"/>
                  </a:lnTo>
                  <a:lnTo>
                    <a:pt x="26" y="67"/>
                  </a:lnTo>
                  <a:lnTo>
                    <a:pt x="13" y="66"/>
                  </a:lnTo>
                  <a:lnTo>
                    <a:pt x="6" y="64"/>
                  </a:lnTo>
                  <a:lnTo>
                    <a:pt x="1" y="61"/>
                  </a:lnTo>
                  <a:lnTo>
                    <a:pt x="8" y="53"/>
                  </a:lnTo>
                  <a:lnTo>
                    <a:pt x="8" y="53"/>
                  </a:lnTo>
                  <a:lnTo>
                    <a:pt x="15" y="57"/>
                  </a:lnTo>
                  <a:lnTo>
                    <a:pt x="24" y="59"/>
                  </a:lnTo>
                  <a:lnTo>
                    <a:pt x="24" y="59"/>
                  </a:lnTo>
                  <a:lnTo>
                    <a:pt x="33" y="57"/>
                  </a:lnTo>
                  <a:lnTo>
                    <a:pt x="38" y="54"/>
                  </a:lnTo>
                  <a:lnTo>
                    <a:pt x="39" y="49"/>
                  </a:lnTo>
                  <a:lnTo>
                    <a:pt x="41" y="44"/>
                  </a:lnTo>
                  <a:lnTo>
                    <a:pt x="41" y="41"/>
                  </a:lnTo>
                  <a:lnTo>
                    <a:pt x="41" y="41"/>
                  </a:lnTo>
                  <a:lnTo>
                    <a:pt x="38" y="44"/>
                  </a:lnTo>
                  <a:lnTo>
                    <a:pt x="33" y="46"/>
                  </a:lnTo>
                  <a:lnTo>
                    <a:pt x="24" y="48"/>
                  </a:lnTo>
                  <a:lnTo>
                    <a:pt x="24" y="48"/>
                  </a:lnTo>
                  <a:lnTo>
                    <a:pt x="15" y="46"/>
                  </a:lnTo>
                  <a:lnTo>
                    <a:pt x="6" y="41"/>
                  </a:lnTo>
                  <a:lnTo>
                    <a:pt x="1" y="33"/>
                  </a:lnTo>
                  <a:lnTo>
                    <a:pt x="0" y="29"/>
                  </a:lnTo>
                  <a:lnTo>
                    <a:pt x="0" y="24"/>
                  </a:lnTo>
                  <a:lnTo>
                    <a:pt x="0" y="24"/>
                  </a:lnTo>
                  <a:lnTo>
                    <a:pt x="0" y="18"/>
                  </a:lnTo>
                  <a:lnTo>
                    <a:pt x="1" y="14"/>
                  </a:lnTo>
                  <a:lnTo>
                    <a:pt x="6" y="6"/>
                  </a:lnTo>
                  <a:lnTo>
                    <a:pt x="15" y="1"/>
                  </a:lnTo>
                  <a:lnTo>
                    <a:pt x="24" y="0"/>
                  </a:lnTo>
                  <a:lnTo>
                    <a:pt x="24" y="0"/>
                  </a:lnTo>
                  <a:lnTo>
                    <a:pt x="34" y="1"/>
                  </a:lnTo>
                  <a:lnTo>
                    <a:pt x="38" y="5"/>
                  </a:lnTo>
                  <a:lnTo>
                    <a:pt x="41" y="8"/>
                  </a:lnTo>
                  <a:lnTo>
                    <a:pt x="41" y="1"/>
                  </a:lnTo>
                  <a:lnTo>
                    <a:pt x="53" y="1"/>
                  </a:lnTo>
                  <a:close/>
                  <a:moveTo>
                    <a:pt x="41" y="24"/>
                  </a:moveTo>
                  <a:lnTo>
                    <a:pt x="41" y="24"/>
                  </a:lnTo>
                  <a:lnTo>
                    <a:pt x="39" y="18"/>
                  </a:lnTo>
                  <a:lnTo>
                    <a:pt x="36" y="14"/>
                  </a:lnTo>
                  <a:lnTo>
                    <a:pt x="33" y="11"/>
                  </a:lnTo>
                  <a:lnTo>
                    <a:pt x="26" y="10"/>
                  </a:lnTo>
                  <a:lnTo>
                    <a:pt x="26" y="10"/>
                  </a:lnTo>
                  <a:lnTo>
                    <a:pt x="20" y="11"/>
                  </a:lnTo>
                  <a:lnTo>
                    <a:pt x="15" y="14"/>
                  </a:lnTo>
                  <a:lnTo>
                    <a:pt x="13" y="18"/>
                  </a:lnTo>
                  <a:lnTo>
                    <a:pt x="11" y="24"/>
                  </a:lnTo>
                  <a:lnTo>
                    <a:pt x="11" y="24"/>
                  </a:lnTo>
                  <a:lnTo>
                    <a:pt x="13" y="29"/>
                  </a:lnTo>
                  <a:lnTo>
                    <a:pt x="15" y="34"/>
                  </a:lnTo>
                  <a:lnTo>
                    <a:pt x="20" y="36"/>
                  </a:lnTo>
                  <a:lnTo>
                    <a:pt x="26" y="38"/>
                  </a:lnTo>
                  <a:lnTo>
                    <a:pt x="26" y="38"/>
                  </a:lnTo>
                  <a:lnTo>
                    <a:pt x="33" y="36"/>
                  </a:lnTo>
                  <a:lnTo>
                    <a:pt x="36" y="34"/>
                  </a:lnTo>
                  <a:lnTo>
                    <a:pt x="39" y="29"/>
                  </a:lnTo>
                  <a:lnTo>
                    <a:pt x="41" y="24"/>
                  </a:lnTo>
                  <a:lnTo>
                    <a:pt x="41" y="2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4" name="Freeform 265"/>
            <p:cNvSpPr>
              <a:spLocks noEditPoints="1"/>
            </p:cNvSpPr>
            <p:nvPr/>
          </p:nvSpPr>
          <p:spPr bwMode="auto">
            <a:xfrm>
              <a:off x="3332" y="673"/>
              <a:ext cx="65" cy="64"/>
            </a:xfrm>
            <a:custGeom>
              <a:avLst/>
              <a:gdLst>
                <a:gd name="T0" fmla="*/ 0 w 65"/>
                <a:gd name="T1" fmla="*/ 0 h 64"/>
                <a:gd name="T2" fmla="*/ 28 w 65"/>
                <a:gd name="T3" fmla="*/ 0 h 64"/>
                <a:gd name="T4" fmla="*/ 28 w 65"/>
                <a:gd name="T5" fmla="*/ 0 h 64"/>
                <a:gd name="T6" fmla="*/ 37 w 65"/>
                <a:gd name="T7" fmla="*/ 1 h 64"/>
                <a:gd name="T8" fmla="*/ 43 w 65"/>
                <a:gd name="T9" fmla="*/ 3 h 64"/>
                <a:gd name="T10" fmla="*/ 50 w 65"/>
                <a:gd name="T11" fmla="*/ 6 h 64"/>
                <a:gd name="T12" fmla="*/ 55 w 65"/>
                <a:gd name="T13" fmla="*/ 10 h 64"/>
                <a:gd name="T14" fmla="*/ 58 w 65"/>
                <a:gd name="T15" fmla="*/ 15 h 64"/>
                <a:gd name="T16" fmla="*/ 61 w 65"/>
                <a:gd name="T17" fmla="*/ 20 h 64"/>
                <a:gd name="T18" fmla="*/ 63 w 65"/>
                <a:gd name="T19" fmla="*/ 26 h 64"/>
                <a:gd name="T20" fmla="*/ 65 w 65"/>
                <a:gd name="T21" fmla="*/ 33 h 64"/>
                <a:gd name="T22" fmla="*/ 65 w 65"/>
                <a:gd name="T23" fmla="*/ 33 h 64"/>
                <a:gd name="T24" fmla="*/ 63 w 65"/>
                <a:gd name="T25" fmla="*/ 39 h 64"/>
                <a:gd name="T26" fmla="*/ 61 w 65"/>
                <a:gd name="T27" fmla="*/ 46 h 64"/>
                <a:gd name="T28" fmla="*/ 58 w 65"/>
                <a:gd name="T29" fmla="*/ 51 h 64"/>
                <a:gd name="T30" fmla="*/ 55 w 65"/>
                <a:gd name="T31" fmla="*/ 56 h 64"/>
                <a:gd name="T32" fmla="*/ 50 w 65"/>
                <a:gd name="T33" fmla="*/ 59 h 64"/>
                <a:gd name="T34" fmla="*/ 43 w 65"/>
                <a:gd name="T35" fmla="*/ 63 h 64"/>
                <a:gd name="T36" fmla="*/ 37 w 65"/>
                <a:gd name="T37" fmla="*/ 64 h 64"/>
                <a:gd name="T38" fmla="*/ 28 w 65"/>
                <a:gd name="T39" fmla="*/ 64 h 64"/>
                <a:gd name="T40" fmla="*/ 0 w 65"/>
                <a:gd name="T41" fmla="*/ 64 h 64"/>
                <a:gd name="T42" fmla="*/ 0 w 65"/>
                <a:gd name="T43" fmla="*/ 0 h 64"/>
                <a:gd name="T44" fmla="*/ 28 w 65"/>
                <a:gd name="T45" fmla="*/ 54 h 64"/>
                <a:gd name="T46" fmla="*/ 28 w 65"/>
                <a:gd name="T47" fmla="*/ 54 h 64"/>
                <a:gd name="T48" fmla="*/ 38 w 65"/>
                <a:gd name="T49" fmla="*/ 53 h 64"/>
                <a:gd name="T50" fmla="*/ 45 w 65"/>
                <a:gd name="T51" fmla="*/ 49 h 64"/>
                <a:gd name="T52" fmla="*/ 50 w 65"/>
                <a:gd name="T53" fmla="*/ 41 h 64"/>
                <a:gd name="T54" fmla="*/ 52 w 65"/>
                <a:gd name="T55" fmla="*/ 33 h 64"/>
                <a:gd name="T56" fmla="*/ 52 w 65"/>
                <a:gd name="T57" fmla="*/ 33 h 64"/>
                <a:gd name="T58" fmla="*/ 50 w 65"/>
                <a:gd name="T59" fmla="*/ 23 h 64"/>
                <a:gd name="T60" fmla="*/ 45 w 65"/>
                <a:gd name="T61" fmla="*/ 16 h 64"/>
                <a:gd name="T62" fmla="*/ 38 w 65"/>
                <a:gd name="T63" fmla="*/ 13 h 64"/>
                <a:gd name="T64" fmla="*/ 28 w 65"/>
                <a:gd name="T65" fmla="*/ 11 h 64"/>
                <a:gd name="T66" fmla="*/ 14 w 65"/>
                <a:gd name="T67" fmla="*/ 11 h 64"/>
                <a:gd name="T68" fmla="*/ 14 w 65"/>
                <a:gd name="T69" fmla="*/ 54 h 64"/>
                <a:gd name="T70" fmla="*/ 28 w 65"/>
                <a:gd name="T7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 h="64">
                  <a:moveTo>
                    <a:pt x="0" y="0"/>
                  </a:moveTo>
                  <a:lnTo>
                    <a:pt x="28" y="0"/>
                  </a:lnTo>
                  <a:lnTo>
                    <a:pt x="28" y="0"/>
                  </a:lnTo>
                  <a:lnTo>
                    <a:pt x="37" y="1"/>
                  </a:lnTo>
                  <a:lnTo>
                    <a:pt x="43" y="3"/>
                  </a:lnTo>
                  <a:lnTo>
                    <a:pt x="50" y="6"/>
                  </a:lnTo>
                  <a:lnTo>
                    <a:pt x="55" y="10"/>
                  </a:lnTo>
                  <a:lnTo>
                    <a:pt x="58" y="15"/>
                  </a:lnTo>
                  <a:lnTo>
                    <a:pt x="61" y="20"/>
                  </a:lnTo>
                  <a:lnTo>
                    <a:pt x="63" y="26"/>
                  </a:lnTo>
                  <a:lnTo>
                    <a:pt x="65" y="33"/>
                  </a:lnTo>
                  <a:lnTo>
                    <a:pt x="65" y="33"/>
                  </a:lnTo>
                  <a:lnTo>
                    <a:pt x="63" y="39"/>
                  </a:lnTo>
                  <a:lnTo>
                    <a:pt x="61" y="46"/>
                  </a:lnTo>
                  <a:lnTo>
                    <a:pt x="58" y="51"/>
                  </a:lnTo>
                  <a:lnTo>
                    <a:pt x="55" y="56"/>
                  </a:lnTo>
                  <a:lnTo>
                    <a:pt x="50" y="59"/>
                  </a:lnTo>
                  <a:lnTo>
                    <a:pt x="43" y="63"/>
                  </a:lnTo>
                  <a:lnTo>
                    <a:pt x="37" y="64"/>
                  </a:lnTo>
                  <a:lnTo>
                    <a:pt x="28" y="64"/>
                  </a:lnTo>
                  <a:lnTo>
                    <a:pt x="0" y="64"/>
                  </a:lnTo>
                  <a:lnTo>
                    <a:pt x="0" y="0"/>
                  </a:lnTo>
                  <a:close/>
                  <a:moveTo>
                    <a:pt x="28" y="54"/>
                  </a:moveTo>
                  <a:lnTo>
                    <a:pt x="28" y="54"/>
                  </a:lnTo>
                  <a:lnTo>
                    <a:pt x="38" y="53"/>
                  </a:lnTo>
                  <a:lnTo>
                    <a:pt x="45" y="49"/>
                  </a:lnTo>
                  <a:lnTo>
                    <a:pt x="50" y="41"/>
                  </a:lnTo>
                  <a:lnTo>
                    <a:pt x="52" y="33"/>
                  </a:lnTo>
                  <a:lnTo>
                    <a:pt x="52" y="33"/>
                  </a:lnTo>
                  <a:lnTo>
                    <a:pt x="50" y="23"/>
                  </a:lnTo>
                  <a:lnTo>
                    <a:pt x="45" y="16"/>
                  </a:lnTo>
                  <a:lnTo>
                    <a:pt x="38" y="13"/>
                  </a:lnTo>
                  <a:lnTo>
                    <a:pt x="28" y="11"/>
                  </a:lnTo>
                  <a:lnTo>
                    <a:pt x="14" y="11"/>
                  </a:lnTo>
                  <a:lnTo>
                    <a:pt x="14" y="54"/>
                  </a:lnTo>
                  <a:lnTo>
                    <a:pt x="28" y="5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5" name="Freeform 266"/>
            <p:cNvSpPr>
              <a:spLocks noEditPoints="1"/>
            </p:cNvSpPr>
            <p:nvPr/>
          </p:nvSpPr>
          <p:spPr bwMode="auto">
            <a:xfrm>
              <a:off x="3403" y="688"/>
              <a:ext cx="53" cy="51"/>
            </a:xfrm>
            <a:custGeom>
              <a:avLst/>
              <a:gdLst>
                <a:gd name="T0" fmla="*/ 0 w 53"/>
                <a:gd name="T1" fmla="*/ 24 h 51"/>
                <a:gd name="T2" fmla="*/ 0 w 53"/>
                <a:gd name="T3" fmla="*/ 24 h 51"/>
                <a:gd name="T4" fmla="*/ 0 w 53"/>
                <a:gd name="T5" fmla="*/ 19 h 51"/>
                <a:gd name="T6" fmla="*/ 2 w 53"/>
                <a:gd name="T7" fmla="*/ 14 h 51"/>
                <a:gd name="T8" fmla="*/ 5 w 53"/>
                <a:gd name="T9" fmla="*/ 11 h 51"/>
                <a:gd name="T10" fmla="*/ 9 w 53"/>
                <a:gd name="T11" fmla="*/ 8 h 51"/>
                <a:gd name="T12" fmla="*/ 17 w 53"/>
                <a:gd name="T13" fmla="*/ 1 h 51"/>
                <a:gd name="T14" fmla="*/ 27 w 53"/>
                <a:gd name="T15" fmla="*/ 0 h 51"/>
                <a:gd name="T16" fmla="*/ 27 w 53"/>
                <a:gd name="T17" fmla="*/ 0 h 51"/>
                <a:gd name="T18" fmla="*/ 37 w 53"/>
                <a:gd name="T19" fmla="*/ 1 h 51"/>
                <a:gd name="T20" fmla="*/ 45 w 53"/>
                <a:gd name="T21" fmla="*/ 8 h 51"/>
                <a:gd name="T22" fmla="*/ 48 w 53"/>
                <a:gd name="T23" fmla="*/ 11 h 51"/>
                <a:gd name="T24" fmla="*/ 50 w 53"/>
                <a:gd name="T25" fmla="*/ 14 h 51"/>
                <a:gd name="T26" fmla="*/ 52 w 53"/>
                <a:gd name="T27" fmla="*/ 19 h 51"/>
                <a:gd name="T28" fmla="*/ 53 w 53"/>
                <a:gd name="T29" fmla="*/ 24 h 51"/>
                <a:gd name="T30" fmla="*/ 53 w 53"/>
                <a:gd name="T31" fmla="*/ 24 h 51"/>
                <a:gd name="T32" fmla="*/ 52 w 53"/>
                <a:gd name="T33" fmla="*/ 31 h 51"/>
                <a:gd name="T34" fmla="*/ 50 w 53"/>
                <a:gd name="T35" fmla="*/ 36 h 51"/>
                <a:gd name="T36" fmla="*/ 48 w 53"/>
                <a:gd name="T37" fmla="*/ 39 h 51"/>
                <a:gd name="T38" fmla="*/ 45 w 53"/>
                <a:gd name="T39" fmla="*/ 43 h 51"/>
                <a:gd name="T40" fmla="*/ 37 w 53"/>
                <a:gd name="T41" fmla="*/ 49 h 51"/>
                <a:gd name="T42" fmla="*/ 32 w 53"/>
                <a:gd name="T43" fmla="*/ 49 h 51"/>
                <a:gd name="T44" fmla="*/ 27 w 53"/>
                <a:gd name="T45" fmla="*/ 51 h 51"/>
                <a:gd name="T46" fmla="*/ 27 w 53"/>
                <a:gd name="T47" fmla="*/ 51 h 51"/>
                <a:gd name="T48" fmla="*/ 22 w 53"/>
                <a:gd name="T49" fmla="*/ 49 h 51"/>
                <a:gd name="T50" fmla="*/ 17 w 53"/>
                <a:gd name="T51" fmla="*/ 49 h 51"/>
                <a:gd name="T52" fmla="*/ 9 w 53"/>
                <a:gd name="T53" fmla="*/ 43 h 51"/>
                <a:gd name="T54" fmla="*/ 5 w 53"/>
                <a:gd name="T55" fmla="*/ 39 h 51"/>
                <a:gd name="T56" fmla="*/ 2 w 53"/>
                <a:gd name="T57" fmla="*/ 36 h 51"/>
                <a:gd name="T58" fmla="*/ 0 w 53"/>
                <a:gd name="T59" fmla="*/ 31 h 51"/>
                <a:gd name="T60" fmla="*/ 0 w 53"/>
                <a:gd name="T61" fmla="*/ 24 h 51"/>
                <a:gd name="T62" fmla="*/ 0 w 53"/>
                <a:gd name="T63" fmla="*/ 24 h 51"/>
                <a:gd name="T64" fmla="*/ 42 w 53"/>
                <a:gd name="T65" fmla="*/ 24 h 51"/>
                <a:gd name="T66" fmla="*/ 42 w 53"/>
                <a:gd name="T67" fmla="*/ 24 h 51"/>
                <a:gd name="T68" fmla="*/ 40 w 53"/>
                <a:gd name="T69" fmla="*/ 19 h 51"/>
                <a:gd name="T70" fmla="*/ 37 w 53"/>
                <a:gd name="T71" fmla="*/ 14 h 51"/>
                <a:gd name="T72" fmla="*/ 32 w 53"/>
                <a:gd name="T73" fmla="*/ 11 h 51"/>
                <a:gd name="T74" fmla="*/ 27 w 53"/>
                <a:gd name="T75" fmla="*/ 10 h 51"/>
                <a:gd name="T76" fmla="*/ 27 w 53"/>
                <a:gd name="T77" fmla="*/ 10 h 51"/>
                <a:gd name="T78" fmla="*/ 20 w 53"/>
                <a:gd name="T79" fmla="*/ 11 h 51"/>
                <a:gd name="T80" fmla="*/ 17 w 53"/>
                <a:gd name="T81" fmla="*/ 14 h 51"/>
                <a:gd name="T82" fmla="*/ 14 w 53"/>
                <a:gd name="T83" fmla="*/ 19 h 51"/>
                <a:gd name="T84" fmla="*/ 12 w 53"/>
                <a:gd name="T85" fmla="*/ 24 h 51"/>
                <a:gd name="T86" fmla="*/ 12 w 53"/>
                <a:gd name="T87" fmla="*/ 24 h 51"/>
                <a:gd name="T88" fmla="*/ 14 w 53"/>
                <a:gd name="T89" fmla="*/ 31 h 51"/>
                <a:gd name="T90" fmla="*/ 17 w 53"/>
                <a:gd name="T91" fmla="*/ 36 h 51"/>
                <a:gd name="T92" fmla="*/ 20 w 53"/>
                <a:gd name="T93" fmla="*/ 39 h 51"/>
                <a:gd name="T94" fmla="*/ 27 w 53"/>
                <a:gd name="T95" fmla="*/ 41 h 51"/>
                <a:gd name="T96" fmla="*/ 27 w 53"/>
                <a:gd name="T97" fmla="*/ 41 h 51"/>
                <a:gd name="T98" fmla="*/ 32 w 53"/>
                <a:gd name="T99" fmla="*/ 39 h 51"/>
                <a:gd name="T100" fmla="*/ 37 w 53"/>
                <a:gd name="T101" fmla="*/ 36 h 51"/>
                <a:gd name="T102" fmla="*/ 40 w 53"/>
                <a:gd name="T103" fmla="*/ 31 h 51"/>
                <a:gd name="T104" fmla="*/ 42 w 53"/>
                <a:gd name="T105" fmla="*/ 24 h 51"/>
                <a:gd name="T106" fmla="*/ 42 w 53"/>
                <a:gd name="T107"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 h="51">
                  <a:moveTo>
                    <a:pt x="0" y="24"/>
                  </a:moveTo>
                  <a:lnTo>
                    <a:pt x="0" y="24"/>
                  </a:lnTo>
                  <a:lnTo>
                    <a:pt x="0" y="19"/>
                  </a:lnTo>
                  <a:lnTo>
                    <a:pt x="2" y="14"/>
                  </a:lnTo>
                  <a:lnTo>
                    <a:pt x="5" y="11"/>
                  </a:lnTo>
                  <a:lnTo>
                    <a:pt x="9" y="8"/>
                  </a:lnTo>
                  <a:lnTo>
                    <a:pt x="17" y="1"/>
                  </a:lnTo>
                  <a:lnTo>
                    <a:pt x="27" y="0"/>
                  </a:lnTo>
                  <a:lnTo>
                    <a:pt x="27" y="0"/>
                  </a:lnTo>
                  <a:lnTo>
                    <a:pt x="37" y="1"/>
                  </a:lnTo>
                  <a:lnTo>
                    <a:pt x="45" y="8"/>
                  </a:lnTo>
                  <a:lnTo>
                    <a:pt x="48" y="11"/>
                  </a:lnTo>
                  <a:lnTo>
                    <a:pt x="50" y="14"/>
                  </a:lnTo>
                  <a:lnTo>
                    <a:pt x="52" y="19"/>
                  </a:lnTo>
                  <a:lnTo>
                    <a:pt x="53" y="24"/>
                  </a:lnTo>
                  <a:lnTo>
                    <a:pt x="53" y="24"/>
                  </a:lnTo>
                  <a:lnTo>
                    <a:pt x="52" y="31"/>
                  </a:lnTo>
                  <a:lnTo>
                    <a:pt x="50" y="36"/>
                  </a:lnTo>
                  <a:lnTo>
                    <a:pt x="48" y="39"/>
                  </a:lnTo>
                  <a:lnTo>
                    <a:pt x="45" y="43"/>
                  </a:lnTo>
                  <a:lnTo>
                    <a:pt x="37" y="49"/>
                  </a:lnTo>
                  <a:lnTo>
                    <a:pt x="32" y="49"/>
                  </a:lnTo>
                  <a:lnTo>
                    <a:pt x="27" y="51"/>
                  </a:lnTo>
                  <a:lnTo>
                    <a:pt x="27" y="51"/>
                  </a:lnTo>
                  <a:lnTo>
                    <a:pt x="22" y="49"/>
                  </a:lnTo>
                  <a:lnTo>
                    <a:pt x="17" y="49"/>
                  </a:lnTo>
                  <a:lnTo>
                    <a:pt x="9" y="43"/>
                  </a:lnTo>
                  <a:lnTo>
                    <a:pt x="5" y="39"/>
                  </a:lnTo>
                  <a:lnTo>
                    <a:pt x="2" y="36"/>
                  </a:lnTo>
                  <a:lnTo>
                    <a:pt x="0" y="31"/>
                  </a:lnTo>
                  <a:lnTo>
                    <a:pt x="0" y="24"/>
                  </a:lnTo>
                  <a:lnTo>
                    <a:pt x="0" y="24"/>
                  </a:lnTo>
                  <a:close/>
                  <a:moveTo>
                    <a:pt x="42" y="24"/>
                  </a:moveTo>
                  <a:lnTo>
                    <a:pt x="42" y="24"/>
                  </a:lnTo>
                  <a:lnTo>
                    <a:pt x="40" y="19"/>
                  </a:lnTo>
                  <a:lnTo>
                    <a:pt x="37" y="14"/>
                  </a:lnTo>
                  <a:lnTo>
                    <a:pt x="32" y="11"/>
                  </a:lnTo>
                  <a:lnTo>
                    <a:pt x="27" y="10"/>
                  </a:lnTo>
                  <a:lnTo>
                    <a:pt x="27" y="10"/>
                  </a:lnTo>
                  <a:lnTo>
                    <a:pt x="20" y="11"/>
                  </a:lnTo>
                  <a:lnTo>
                    <a:pt x="17" y="14"/>
                  </a:lnTo>
                  <a:lnTo>
                    <a:pt x="14" y="19"/>
                  </a:lnTo>
                  <a:lnTo>
                    <a:pt x="12" y="24"/>
                  </a:lnTo>
                  <a:lnTo>
                    <a:pt x="12" y="24"/>
                  </a:lnTo>
                  <a:lnTo>
                    <a:pt x="14" y="31"/>
                  </a:lnTo>
                  <a:lnTo>
                    <a:pt x="17" y="36"/>
                  </a:lnTo>
                  <a:lnTo>
                    <a:pt x="20" y="39"/>
                  </a:lnTo>
                  <a:lnTo>
                    <a:pt x="27" y="41"/>
                  </a:lnTo>
                  <a:lnTo>
                    <a:pt x="27" y="41"/>
                  </a:lnTo>
                  <a:lnTo>
                    <a:pt x="32" y="39"/>
                  </a:lnTo>
                  <a:lnTo>
                    <a:pt x="37" y="36"/>
                  </a:lnTo>
                  <a:lnTo>
                    <a:pt x="40" y="31"/>
                  </a:lnTo>
                  <a:lnTo>
                    <a:pt x="42" y="24"/>
                  </a:lnTo>
                  <a:lnTo>
                    <a:pt x="42" y="2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6" name="Freeform 267"/>
            <p:cNvSpPr>
              <a:spLocks/>
            </p:cNvSpPr>
            <p:nvPr/>
          </p:nvSpPr>
          <p:spPr bwMode="auto">
            <a:xfrm>
              <a:off x="3466" y="688"/>
              <a:ext cx="48" cy="49"/>
            </a:xfrm>
            <a:custGeom>
              <a:avLst/>
              <a:gdLst>
                <a:gd name="T0" fmla="*/ 48 w 48"/>
                <a:gd name="T1" fmla="*/ 21 h 49"/>
                <a:gd name="T2" fmla="*/ 48 w 48"/>
                <a:gd name="T3" fmla="*/ 49 h 49"/>
                <a:gd name="T4" fmla="*/ 38 w 48"/>
                <a:gd name="T5" fmla="*/ 49 h 49"/>
                <a:gd name="T6" fmla="*/ 38 w 48"/>
                <a:gd name="T7" fmla="*/ 23 h 49"/>
                <a:gd name="T8" fmla="*/ 38 w 48"/>
                <a:gd name="T9" fmla="*/ 23 h 49"/>
                <a:gd name="T10" fmla="*/ 37 w 48"/>
                <a:gd name="T11" fmla="*/ 18 h 49"/>
                <a:gd name="T12" fmla="*/ 35 w 48"/>
                <a:gd name="T13" fmla="*/ 13 h 49"/>
                <a:gd name="T14" fmla="*/ 30 w 48"/>
                <a:gd name="T15" fmla="*/ 11 h 49"/>
                <a:gd name="T16" fmla="*/ 27 w 48"/>
                <a:gd name="T17" fmla="*/ 10 h 49"/>
                <a:gd name="T18" fmla="*/ 27 w 48"/>
                <a:gd name="T19" fmla="*/ 10 h 49"/>
                <a:gd name="T20" fmla="*/ 20 w 48"/>
                <a:gd name="T21" fmla="*/ 11 h 49"/>
                <a:gd name="T22" fmla="*/ 17 w 48"/>
                <a:gd name="T23" fmla="*/ 14 h 49"/>
                <a:gd name="T24" fmla="*/ 13 w 48"/>
                <a:gd name="T25" fmla="*/ 18 h 49"/>
                <a:gd name="T26" fmla="*/ 12 w 48"/>
                <a:gd name="T27" fmla="*/ 24 h 49"/>
                <a:gd name="T28" fmla="*/ 12 w 48"/>
                <a:gd name="T29" fmla="*/ 49 h 49"/>
                <a:gd name="T30" fmla="*/ 0 w 48"/>
                <a:gd name="T31" fmla="*/ 49 h 49"/>
                <a:gd name="T32" fmla="*/ 0 w 48"/>
                <a:gd name="T33" fmla="*/ 1 h 49"/>
                <a:gd name="T34" fmla="*/ 12 w 48"/>
                <a:gd name="T35" fmla="*/ 1 h 49"/>
                <a:gd name="T36" fmla="*/ 12 w 48"/>
                <a:gd name="T37" fmla="*/ 6 h 49"/>
                <a:gd name="T38" fmla="*/ 12 w 48"/>
                <a:gd name="T39" fmla="*/ 6 h 49"/>
                <a:gd name="T40" fmla="*/ 15 w 48"/>
                <a:gd name="T41" fmla="*/ 5 h 49"/>
                <a:gd name="T42" fmla="*/ 18 w 48"/>
                <a:gd name="T43" fmla="*/ 1 h 49"/>
                <a:gd name="T44" fmla="*/ 28 w 48"/>
                <a:gd name="T45" fmla="*/ 0 h 49"/>
                <a:gd name="T46" fmla="*/ 28 w 48"/>
                <a:gd name="T47" fmla="*/ 0 h 49"/>
                <a:gd name="T48" fmla="*/ 37 w 48"/>
                <a:gd name="T49" fmla="*/ 1 h 49"/>
                <a:gd name="T50" fmla="*/ 43 w 48"/>
                <a:gd name="T51" fmla="*/ 5 h 49"/>
                <a:gd name="T52" fmla="*/ 48 w 48"/>
                <a:gd name="T53" fmla="*/ 13 h 49"/>
                <a:gd name="T54" fmla="*/ 48 w 48"/>
                <a:gd name="T55" fmla="*/ 21 h 49"/>
                <a:gd name="T56" fmla="*/ 48 w 48"/>
                <a:gd name="T57" fmla="*/ 2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49">
                  <a:moveTo>
                    <a:pt x="48" y="21"/>
                  </a:moveTo>
                  <a:lnTo>
                    <a:pt x="48" y="49"/>
                  </a:lnTo>
                  <a:lnTo>
                    <a:pt x="38" y="49"/>
                  </a:lnTo>
                  <a:lnTo>
                    <a:pt x="38" y="23"/>
                  </a:lnTo>
                  <a:lnTo>
                    <a:pt x="38" y="23"/>
                  </a:lnTo>
                  <a:lnTo>
                    <a:pt x="37" y="18"/>
                  </a:lnTo>
                  <a:lnTo>
                    <a:pt x="35" y="13"/>
                  </a:lnTo>
                  <a:lnTo>
                    <a:pt x="30" y="11"/>
                  </a:lnTo>
                  <a:lnTo>
                    <a:pt x="27" y="10"/>
                  </a:lnTo>
                  <a:lnTo>
                    <a:pt x="27" y="10"/>
                  </a:lnTo>
                  <a:lnTo>
                    <a:pt x="20" y="11"/>
                  </a:lnTo>
                  <a:lnTo>
                    <a:pt x="17" y="14"/>
                  </a:lnTo>
                  <a:lnTo>
                    <a:pt x="13" y="18"/>
                  </a:lnTo>
                  <a:lnTo>
                    <a:pt x="12" y="24"/>
                  </a:lnTo>
                  <a:lnTo>
                    <a:pt x="12" y="49"/>
                  </a:lnTo>
                  <a:lnTo>
                    <a:pt x="0" y="49"/>
                  </a:lnTo>
                  <a:lnTo>
                    <a:pt x="0" y="1"/>
                  </a:lnTo>
                  <a:lnTo>
                    <a:pt x="12" y="1"/>
                  </a:lnTo>
                  <a:lnTo>
                    <a:pt x="12" y="6"/>
                  </a:lnTo>
                  <a:lnTo>
                    <a:pt x="12" y="6"/>
                  </a:lnTo>
                  <a:lnTo>
                    <a:pt x="15" y="5"/>
                  </a:lnTo>
                  <a:lnTo>
                    <a:pt x="18" y="1"/>
                  </a:lnTo>
                  <a:lnTo>
                    <a:pt x="28" y="0"/>
                  </a:lnTo>
                  <a:lnTo>
                    <a:pt x="28" y="0"/>
                  </a:lnTo>
                  <a:lnTo>
                    <a:pt x="37" y="1"/>
                  </a:lnTo>
                  <a:lnTo>
                    <a:pt x="43" y="5"/>
                  </a:lnTo>
                  <a:lnTo>
                    <a:pt x="48" y="13"/>
                  </a:lnTo>
                  <a:lnTo>
                    <a:pt x="48" y="21"/>
                  </a:lnTo>
                  <a:lnTo>
                    <a:pt x="48" y="2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7" name="Freeform 268"/>
            <p:cNvSpPr>
              <a:spLocks noEditPoints="1"/>
            </p:cNvSpPr>
            <p:nvPr/>
          </p:nvSpPr>
          <p:spPr bwMode="auto">
            <a:xfrm>
              <a:off x="3526" y="688"/>
              <a:ext cx="49" cy="51"/>
            </a:xfrm>
            <a:custGeom>
              <a:avLst/>
              <a:gdLst>
                <a:gd name="T0" fmla="*/ 49 w 49"/>
                <a:gd name="T1" fmla="*/ 29 h 51"/>
                <a:gd name="T2" fmla="*/ 11 w 49"/>
                <a:gd name="T3" fmla="*/ 29 h 51"/>
                <a:gd name="T4" fmla="*/ 11 w 49"/>
                <a:gd name="T5" fmla="*/ 29 h 51"/>
                <a:gd name="T6" fmla="*/ 13 w 49"/>
                <a:gd name="T7" fmla="*/ 34 h 51"/>
                <a:gd name="T8" fmla="*/ 16 w 49"/>
                <a:gd name="T9" fmla="*/ 38 h 51"/>
                <a:gd name="T10" fmla="*/ 21 w 49"/>
                <a:gd name="T11" fmla="*/ 39 h 51"/>
                <a:gd name="T12" fmla="*/ 28 w 49"/>
                <a:gd name="T13" fmla="*/ 41 h 51"/>
                <a:gd name="T14" fmla="*/ 28 w 49"/>
                <a:gd name="T15" fmla="*/ 41 h 51"/>
                <a:gd name="T16" fmla="*/ 35 w 49"/>
                <a:gd name="T17" fmla="*/ 39 h 51"/>
                <a:gd name="T18" fmla="*/ 41 w 49"/>
                <a:gd name="T19" fmla="*/ 36 h 51"/>
                <a:gd name="T20" fmla="*/ 46 w 49"/>
                <a:gd name="T21" fmla="*/ 43 h 51"/>
                <a:gd name="T22" fmla="*/ 46 w 49"/>
                <a:gd name="T23" fmla="*/ 43 h 51"/>
                <a:gd name="T24" fmla="*/ 43 w 49"/>
                <a:gd name="T25" fmla="*/ 46 h 51"/>
                <a:gd name="T26" fmla="*/ 38 w 49"/>
                <a:gd name="T27" fmla="*/ 48 h 51"/>
                <a:gd name="T28" fmla="*/ 33 w 49"/>
                <a:gd name="T29" fmla="*/ 49 h 51"/>
                <a:gd name="T30" fmla="*/ 28 w 49"/>
                <a:gd name="T31" fmla="*/ 51 h 51"/>
                <a:gd name="T32" fmla="*/ 28 w 49"/>
                <a:gd name="T33" fmla="*/ 51 h 51"/>
                <a:gd name="T34" fmla="*/ 21 w 49"/>
                <a:gd name="T35" fmla="*/ 49 h 51"/>
                <a:gd name="T36" fmla="*/ 16 w 49"/>
                <a:gd name="T37" fmla="*/ 49 h 51"/>
                <a:gd name="T38" fmla="*/ 11 w 49"/>
                <a:gd name="T39" fmla="*/ 46 h 51"/>
                <a:gd name="T40" fmla="*/ 8 w 49"/>
                <a:gd name="T41" fmla="*/ 43 h 51"/>
                <a:gd name="T42" fmla="*/ 5 w 49"/>
                <a:gd name="T43" fmla="*/ 39 h 51"/>
                <a:gd name="T44" fmla="*/ 1 w 49"/>
                <a:gd name="T45" fmla="*/ 36 h 51"/>
                <a:gd name="T46" fmla="*/ 0 w 49"/>
                <a:gd name="T47" fmla="*/ 31 h 51"/>
                <a:gd name="T48" fmla="*/ 0 w 49"/>
                <a:gd name="T49" fmla="*/ 24 h 51"/>
                <a:gd name="T50" fmla="*/ 0 w 49"/>
                <a:gd name="T51" fmla="*/ 24 h 51"/>
                <a:gd name="T52" fmla="*/ 0 w 49"/>
                <a:gd name="T53" fmla="*/ 19 h 51"/>
                <a:gd name="T54" fmla="*/ 1 w 49"/>
                <a:gd name="T55" fmla="*/ 14 h 51"/>
                <a:gd name="T56" fmla="*/ 6 w 49"/>
                <a:gd name="T57" fmla="*/ 8 h 51"/>
                <a:gd name="T58" fmla="*/ 15 w 49"/>
                <a:gd name="T59" fmla="*/ 1 h 51"/>
                <a:gd name="T60" fmla="*/ 25 w 49"/>
                <a:gd name="T61" fmla="*/ 0 h 51"/>
                <a:gd name="T62" fmla="*/ 25 w 49"/>
                <a:gd name="T63" fmla="*/ 0 h 51"/>
                <a:gd name="T64" fmla="*/ 35 w 49"/>
                <a:gd name="T65" fmla="*/ 1 h 51"/>
                <a:gd name="T66" fmla="*/ 43 w 49"/>
                <a:gd name="T67" fmla="*/ 8 h 51"/>
                <a:gd name="T68" fmla="*/ 46 w 49"/>
                <a:gd name="T69" fmla="*/ 11 h 51"/>
                <a:gd name="T70" fmla="*/ 48 w 49"/>
                <a:gd name="T71" fmla="*/ 14 h 51"/>
                <a:gd name="T72" fmla="*/ 49 w 49"/>
                <a:gd name="T73" fmla="*/ 19 h 51"/>
                <a:gd name="T74" fmla="*/ 49 w 49"/>
                <a:gd name="T75" fmla="*/ 26 h 51"/>
                <a:gd name="T76" fmla="*/ 49 w 49"/>
                <a:gd name="T77" fmla="*/ 26 h 51"/>
                <a:gd name="T78" fmla="*/ 49 w 49"/>
                <a:gd name="T79" fmla="*/ 29 h 51"/>
                <a:gd name="T80" fmla="*/ 49 w 49"/>
                <a:gd name="T81" fmla="*/ 29 h 51"/>
                <a:gd name="T82" fmla="*/ 11 w 49"/>
                <a:gd name="T83" fmla="*/ 21 h 51"/>
                <a:gd name="T84" fmla="*/ 39 w 49"/>
                <a:gd name="T85" fmla="*/ 21 h 51"/>
                <a:gd name="T86" fmla="*/ 39 w 49"/>
                <a:gd name="T87" fmla="*/ 21 h 51"/>
                <a:gd name="T88" fmla="*/ 38 w 49"/>
                <a:gd name="T89" fmla="*/ 16 h 51"/>
                <a:gd name="T90" fmla="*/ 35 w 49"/>
                <a:gd name="T91" fmla="*/ 13 h 51"/>
                <a:gd name="T92" fmla="*/ 31 w 49"/>
                <a:gd name="T93" fmla="*/ 10 h 51"/>
                <a:gd name="T94" fmla="*/ 25 w 49"/>
                <a:gd name="T95" fmla="*/ 10 h 51"/>
                <a:gd name="T96" fmla="*/ 25 w 49"/>
                <a:gd name="T97" fmla="*/ 10 h 51"/>
                <a:gd name="T98" fmla="*/ 20 w 49"/>
                <a:gd name="T99" fmla="*/ 10 h 51"/>
                <a:gd name="T100" fmla="*/ 16 w 49"/>
                <a:gd name="T101" fmla="*/ 13 h 51"/>
                <a:gd name="T102" fmla="*/ 13 w 49"/>
                <a:gd name="T103" fmla="*/ 16 h 51"/>
                <a:gd name="T104" fmla="*/ 11 w 49"/>
                <a:gd name="T105" fmla="*/ 21 h 51"/>
                <a:gd name="T106" fmla="*/ 11 w 49"/>
                <a:gd name="T107"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 h="51">
                  <a:moveTo>
                    <a:pt x="49" y="29"/>
                  </a:moveTo>
                  <a:lnTo>
                    <a:pt x="11" y="29"/>
                  </a:lnTo>
                  <a:lnTo>
                    <a:pt x="11" y="29"/>
                  </a:lnTo>
                  <a:lnTo>
                    <a:pt x="13" y="34"/>
                  </a:lnTo>
                  <a:lnTo>
                    <a:pt x="16" y="38"/>
                  </a:lnTo>
                  <a:lnTo>
                    <a:pt x="21" y="39"/>
                  </a:lnTo>
                  <a:lnTo>
                    <a:pt x="28" y="41"/>
                  </a:lnTo>
                  <a:lnTo>
                    <a:pt x="28" y="41"/>
                  </a:lnTo>
                  <a:lnTo>
                    <a:pt x="35" y="39"/>
                  </a:lnTo>
                  <a:lnTo>
                    <a:pt x="41" y="36"/>
                  </a:lnTo>
                  <a:lnTo>
                    <a:pt x="46" y="43"/>
                  </a:lnTo>
                  <a:lnTo>
                    <a:pt x="46" y="43"/>
                  </a:lnTo>
                  <a:lnTo>
                    <a:pt x="43" y="46"/>
                  </a:lnTo>
                  <a:lnTo>
                    <a:pt x="38" y="48"/>
                  </a:lnTo>
                  <a:lnTo>
                    <a:pt x="33" y="49"/>
                  </a:lnTo>
                  <a:lnTo>
                    <a:pt x="28" y="51"/>
                  </a:lnTo>
                  <a:lnTo>
                    <a:pt x="28" y="51"/>
                  </a:lnTo>
                  <a:lnTo>
                    <a:pt x="21" y="49"/>
                  </a:lnTo>
                  <a:lnTo>
                    <a:pt x="16" y="49"/>
                  </a:lnTo>
                  <a:lnTo>
                    <a:pt x="11" y="46"/>
                  </a:lnTo>
                  <a:lnTo>
                    <a:pt x="8" y="43"/>
                  </a:lnTo>
                  <a:lnTo>
                    <a:pt x="5" y="39"/>
                  </a:lnTo>
                  <a:lnTo>
                    <a:pt x="1" y="36"/>
                  </a:lnTo>
                  <a:lnTo>
                    <a:pt x="0" y="31"/>
                  </a:lnTo>
                  <a:lnTo>
                    <a:pt x="0" y="24"/>
                  </a:lnTo>
                  <a:lnTo>
                    <a:pt x="0" y="24"/>
                  </a:lnTo>
                  <a:lnTo>
                    <a:pt x="0" y="19"/>
                  </a:lnTo>
                  <a:lnTo>
                    <a:pt x="1" y="14"/>
                  </a:lnTo>
                  <a:lnTo>
                    <a:pt x="6" y="8"/>
                  </a:lnTo>
                  <a:lnTo>
                    <a:pt x="15" y="1"/>
                  </a:lnTo>
                  <a:lnTo>
                    <a:pt x="25" y="0"/>
                  </a:lnTo>
                  <a:lnTo>
                    <a:pt x="25" y="0"/>
                  </a:lnTo>
                  <a:lnTo>
                    <a:pt x="35" y="1"/>
                  </a:lnTo>
                  <a:lnTo>
                    <a:pt x="43" y="8"/>
                  </a:lnTo>
                  <a:lnTo>
                    <a:pt x="46" y="11"/>
                  </a:lnTo>
                  <a:lnTo>
                    <a:pt x="48" y="14"/>
                  </a:lnTo>
                  <a:lnTo>
                    <a:pt x="49" y="19"/>
                  </a:lnTo>
                  <a:lnTo>
                    <a:pt x="49" y="26"/>
                  </a:lnTo>
                  <a:lnTo>
                    <a:pt x="49" y="26"/>
                  </a:lnTo>
                  <a:lnTo>
                    <a:pt x="49" y="29"/>
                  </a:lnTo>
                  <a:lnTo>
                    <a:pt x="49" y="29"/>
                  </a:lnTo>
                  <a:close/>
                  <a:moveTo>
                    <a:pt x="11" y="21"/>
                  </a:moveTo>
                  <a:lnTo>
                    <a:pt x="39" y="21"/>
                  </a:lnTo>
                  <a:lnTo>
                    <a:pt x="39" y="21"/>
                  </a:lnTo>
                  <a:lnTo>
                    <a:pt x="38" y="16"/>
                  </a:lnTo>
                  <a:lnTo>
                    <a:pt x="35" y="13"/>
                  </a:lnTo>
                  <a:lnTo>
                    <a:pt x="31" y="10"/>
                  </a:lnTo>
                  <a:lnTo>
                    <a:pt x="25" y="10"/>
                  </a:lnTo>
                  <a:lnTo>
                    <a:pt x="25" y="10"/>
                  </a:lnTo>
                  <a:lnTo>
                    <a:pt x="20" y="10"/>
                  </a:lnTo>
                  <a:lnTo>
                    <a:pt x="16" y="13"/>
                  </a:lnTo>
                  <a:lnTo>
                    <a:pt x="13" y="16"/>
                  </a:lnTo>
                  <a:lnTo>
                    <a:pt x="11" y="21"/>
                  </a:lnTo>
                  <a:lnTo>
                    <a:pt x="11" y="2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8" name="Freeform 269"/>
            <p:cNvSpPr>
              <a:spLocks/>
            </p:cNvSpPr>
            <p:nvPr/>
          </p:nvSpPr>
          <p:spPr bwMode="auto">
            <a:xfrm>
              <a:off x="2143" y="889"/>
              <a:ext cx="85" cy="98"/>
            </a:xfrm>
            <a:custGeom>
              <a:avLst/>
              <a:gdLst>
                <a:gd name="T0" fmla="*/ 5 w 85"/>
                <a:gd name="T1" fmla="*/ 10 h 98"/>
                <a:gd name="T2" fmla="*/ 5 w 85"/>
                <a:gd name="T3" fmla="*/ 10 h 98"/>
                <a:gd name="T4" fmla="*/ 4 w 85"/>
                <a:gd name="T5" fmla="*/ 17 h 98"/>
                <a:gd name="T6" fmla="*/ 0 w 85"/>
                <a:gd name="T7" fmla="*/ 25 h 98"/>
                <a:gd name="T8" fmla="*/ 0 w 85"/>
                <a:gd name="T9" fmla="*/ 37 h 98"/>
                <a:gd name="T10" fmla="*/ 0 w 85"/>
                <a:gd name="T11" fmla="*/ 48 h 98"/>
                <a:gd name="T12" fmla="*/ 2 w 85"/>
                <a:gd name="T13" fmla="*/ 63 h 98"/>
                <a:gd name="T14" fmla="*/ 5 w 85"/>
                <a:gd name="T15" fmla="*/ 80 h 98"/>
                <a:gd name="T16" fmla="*/ 13 w 85"/>
                <a:gd name="T17" fmla="*/ 98 h 98"/>
                <a:gd name="T18" fmla="*/ 85 w 85"/>
                <a:gd name="T19" fmla="*/ 90 h 98"/>
                <a:gd name="T20" fmla="*/ 85 w 85"/>
                <a:gd name="T21" fmla="*/ 90 h 98"/>
                <a:gd name="T22" fmla="*/ 78 w 85"/>
                <a:gd name="T23" fmla="*/ 55 h 98"/>
                <a:gd name="T24" fmla="*/ 75 w 85"/>
                <a:gd name="T25" fmla="*/ 25 h 98"/>
                <a:gd name="T26" fmla="*/ 73 w 85"/>
                <a:gd name="T27" fmla="*/ 0 h 98"/>
                <a:gd name="T28" fmla="*/ 5 w 85"/>
                <a:gd name="T29" fmla="*/ 1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98">
                  <a:moveTo>
                    <a:pt x="5" y="10"/>
                  </a:moveTo>
                  <a:lnTo>
                    <a:pt x="5" y="10"/>
                  </a:lnTo>
                  <a:lnTo>
                    <a:pt x="4" y="17"/>
                  </a:lnTo>
                  <a:lnTo>
                    <a:pt x="0" y="25"/>
                  </a:lnTo>
                  <a:lnTo>
                    <a:pt x="0" y="37"/>
                  </a:lnTo>
                  <a:lnTo>
                    <a:pt x="0" y="48"/>
                  </a:lnTo>
                  <a:lnTo>
                    <a:pt x="2" y="63"/>
                  </a:lnTo>
                  <a:lnTo>
                    <a:pt x="5" y="80"/>
                  </a:lnTo>
                  <a:lnTo>
                    <a:pt x="13" y="98"/>
                  </a:lnTo>
                  <a:lnTo>
                    <a:pt x="85" y="90"/>
                  </a:lnTo>
                  <a:lnTo>
                    <a:pt x="85" y="90"/>
                  </a:lnTo>
                  <a:lnTo>
                    <a:pt x="78" y="55"/>
                  </a:lnTo>
                  <a:lnTo>
                    <a:pt x="75" y="25"/>
                  </a:lnTo>
                  <a:lnTo>
                    <a:pt x="73" y="0"/>
                  </a:lnTo>
                  <a:lnTo>
                    <a:pt x="5" y="1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9" name="Freeform 270"/>
            <p:cNvSpPr>
              <a:spLocks/>
            </p:cNvSpPr>
            <p:nvPr/>
          </p:nvSpPr>
          <p:spPr bwMode="auto">
            <a:xfrm>
              <a:off x="2138" y="886"/>
              <a:ext cx="93" cy="104"/>
            </a:xfrm>
            <a:custGeom>
              <a:avLst/>
              <a:gdLst>
                <a:gd name="T0" fmla="*/ 10 w 93"/>
                <a:gd name="T1" fmla="*/ 13 h 104"/>
                <a:gd name="T2" fmla="*/ 7 w 93"/>
                <a:gd name="T3" fmla="*/ 12 h 104"/>
                <a:gd name="T4" fmla="*/ 7 w 93"/>
                <a:gd name="T5" fmla="*/ 12 h 104"/>
                <a:gd name="T6" fmla="*/ 4 w 93"/>
                <a:gd name="T7" fmla="*/ 22 h 104"/>
                <a:gd name="T8" fmla="*/ 2 w 93"/>
                <a:gd name="T9" fmla="*/ 33 h 104"/>
                <a:gd name="T10" fmla="*/ 0 w 93"/>
                <a:gd name="T11" fmla="*/ 46 h 104"/>
                <a:gd name="T12" fmla="*/ 0 w 93"/>
                <a:gd name="T13" fmla="*/ 46 h 104"/>
                <a:gd name="T14" fmla="*/ 2 w 93"/>
                <a:gd name="T15" fmla="*/ 60 h 104"/>
                <a:gd name="T16" fmla="*/ 4 w 93"/>
                <a:gd name="T17" fmla="*/ 73 h 104"/>
                <a:gd name="T18" fmla="*/ 9 w 93"/>
                <a:gd name="T19" fmla="*/ 88 h 104"/>
                <a:gd name="T20" fmla="*/ 17 w 93"/>
                <a:gd name="T21" fmla="*/ 103 h 104"/>
                <a:gd name="T22" fmla="*/ 17 w 93"/>
                <a:gd name="T23" fmla="*/ 104 h 104"/>
                <a:gd name="T24" fmla="*/ 93 w 93"/>
                <a:gd name="T25" fmla="*/ 96 h 104"/>
                <a:gd name="T26" fmla="*/ 93 w 93"/>
                <a:gd name="T27" fmla="*/ 93 h 104"/>
                <a:gd name="T28" fmla="*/ 93 w 93"/>
                <a:gd name="T29" fmla="*/ 93 h 104"/>
                <a:gd name="T30" fmla="*/ 91 w 93"/>
                <a:gd name="T31" fmla="*/ 83 h 104"/>
                <a:gd name="T32" fmla="*/ 91 w 93"/>
                <a:gd name="T33" fmla="*/ 83 h 104"/>
                <a:gd name="T34" fmla="*/ 85 w 93"/>
                <a:gd name="T35" fmla="*/ 45 h 104"/>
                <a:gd name="T36" fmla="*/ 83 w 93"/>
                <a:gd name="T37" fmla="*/ 23 h 104"/>
                <a:gd name="T38" fmla="*/ 81 w 93"/>
                <a:gd name="T39" fmla="*/ 5 h 104"/>
                <a:gd name="T40" fmla="*/ 81 w 93"/>
                <a:gd name="T41" fmla="*/ 5 h 104"/>
                <a:gd name="T42" fmla="*/ 81 w 93"/>
                <a:gd name="T43" fmla="*/ 3 h 104"/>
                <a:gd name="T44" fmla="*/ 81 w 93"/>
                <a:gd name="T45" fmla="*/ 0 h 104"/>
                <a:gd name="T46" fmla="*/ 9 w 93"/>
                <a:gd name="T47" fmla="*/ 10 h 104"/>
                <a:gd name="T48" fmla="*/ 7 w 93"/>
                <a:gd name="T49" fmla="*/ 12 h 104"/>
                <a:gd name="T50" fmla="*/ 10 w 93"/>
                <a:gd name="T51" fmla="*/ 13 h 104"/>
                <a:gd name="T52" fmla="*/ 10 w 93"/>
                <a:gd name="T53" fmla="*/ 17 h 104"/>
                <a:gd name="T54" fmla="*/ 78 w 93"/>
                <a:gd name="T55" fmla="*/ 7 h 104"/>
                <a:gd name="T56" fmla="*/ 78 w 93"/>
                <a:gd name="T57" fmla="*/ 3 h 104"/>
                <a:gd name="T58" fmla="*/ 75 w 93"/>
                <a:gd name="T59" fmla="*/ 3 h 104"/>
                <a:gd name="T60" fmla="*/ 75 w 93"/>
                <a:gd name="T61" fmla="*/ 3 h 104"/>
                <a:gd name="T62" fmla="*/ 75 w 93"/>
                <a:gd name="T63" fmla="*/ 5 h 104"/>
                <a:gd name="T64" fmla="*/ 75 w 93"/>
                <a:gd name="T65" fmla="*/ 5 h 104"/>
                <a:gd name="T66" fmla="*/ 76 w 93"/>
                <a:gd name="T67" fmla="*/ 30 h 104"/>
                <a:gd name="T68" fmla="*/ 80 w 93"/>
                <a:gd name="T69" fmla="*/ 60 h 104"/>
                <a:gd name="T70" fmla="*/ 80 w 93"/>
                <a:gd name="T71" fmla="*/ 60 h 104"/>
                <a:gd name="T72" fmla="*/ 86 w 93"/>
                <a:gd name="T73" fmla="*/ 93 h 104"/>
                <a:gd name="T74" fmla="*/ 90 w 93"/>
                <a:gd name="T75" fmla="*/ 93 h 104"/>
                <a:gd name="T76" fmla="*/ 88 w 93"/>
                <a:gd name="T77" fmla="*/ 89 h 104"/>
                <a:gd name="T78" fmla="*/ 18 w 93"/>
                <a:gd name="T79" fmla="*/ 98 h 104"/>
                <a:gd name="T80" fmla="*/ 18 w 93"/>
                <a:gd name="T81" fmla="*/ 101 h 104"/>
                <a:gd name="T82" fmla="*/ 22 w 93"/>
                <a:gd name="T83" fmla="*/ 99 h 104"/>
                <a:gd name="T84" fmla="*/ 22 w 93"/>
                <a:gd name="T85" fmla="*/ 99 h 104"/>
                <a:gd name="T86" fmla="*/ 15 w 93"/>
                <a:gd name="T87" fmla="*/ 84 h 104"/>
                <a:gd name="T88" fmla="*/ 10 w 93"/>
                <a:gd name="T89" fmla="*/ 71 h 104"/>
                <a:gd name="T90" fmla="*/ 9 w 93"/>
                <a:gd name="T91" fmla="*/ 58 h 104"/>
                <a:gd name="T92" fmla="*/ 7 w 93"/>
                <a:gd name="T93" fmla="*/ 46 h 104"/>
                <a:gd name="T94" fmla="*/ 7 w 93"/>
                <a:gd name="T95" fmla="*/ 46 h 104"/>
                <a:gd name="T96" fmla="*/ 9 w 93"/>
                <a:gd name="T97" fmla="*/ 33 h 104"/>
                <a:gd name="T98" fmla="*/ 10 w 93"/>
                <a:gd name="T99" fmla="*/ 23 h 104"/>
                <a:gd name="T100" fmla="*/ 10 w 93"/>
                <a:gd name="T101" fmla="*/ 23 h 104"/>
                <a:gd name="T102" fmla="*/ 12 w 93"/>
                <a:gd name="T103" fmla="*/ 17 h 104"/>
                <a:gd name="T104" fmla="*/ 12 w 93"/>
                <a:gd name="T105" fmla="*/ 17 h 104"/>
                <a:gd name="T106" fmla="*/ 14 w 93"/>
                <a:gd name="T107" fmla="*/ 15 h 104"/>
                <a:gd name="T108" fmla="*/ 14 w 93"/>
                <a:gd name="T109" fmla="*/ 15 h 104"/>
                <a:gd name="T110" fmla="*/ 14 w 93"/>
                <a:gd name="T111" fmla="*/ 15 h 104"/>
                <a:gd name="T112" fmla="*/ 10 w 93"/>
                <a:gd name="T113" fmla="*/ 13 h 104"/>
                <a:gd name="T114" fmla="*/ 10 w 93"/>
                <a:gd name="T115" fmla="*/ 17 h 104"/>
                <a:gd name="T116" fmla="*/ 10 w 93"/>
                <a:gd name="T117" fmla="*/ 1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3" h="104">
                  <a:moveTo>
                    <a:pt x="10" y="13"/>
                  </a:moveTo>
                  <a:lnTo>
                    <a:pt x="7" y="12"/>
                  </a:lnTo>
                  <a:lnTo>
                    <a:pt x="7" y="12"/>
                  </a:lnTo>
                  <a:lnTo>
                    <a:pt x="4" y="22"/>
                  </a:lnTo>
                  <a:lnTo>
                    <a:pt x="2" y="33"/>
                  </a:lnTo>
                  <a:lnTo>
                    <a:pt x="0" y="46"/>
                  </a:lnTo>
                  <a:lnTo>
                    <a:pt x="0" y="46"/>
                  </a:lnTo>
                  <a:lnTo>
                    <a:pt x="2" y="60"/>
                  </a:lnTo>
                  <a:lnTo>
                    <a:pt x="4" y="73"/>
                  </a:lnTo>
                  <a:lnTo>
                    <a:pt x="9" y="88"/>
                  </a:lnTo>
                  <a:lnTo>
                    <a:pt x="17" y="103"/>
                  </a:lnTo>
                  <a:lnTo>
                    <a:pt x="17" y="104"/>
                  </a:lnTo>
                  <a:lnTo>
                    <a:pt x="93" y="96"/>
                  </a:lnTo>
                  <a:lnTo>
                    <a:pt x="93" y="93"/>
                  </a:lnTo>
                  <a:lnTo>
                    <a:pt x="93" y="93"/>
                  </a:lnTo>
                  <a:lnTo>
                    <a:pt x="91" y="83"/>
                  </a:lnTo>
                  <a:lnTo>
                    <a:pt x="91" y="83"/>
                  </a:lnTo>
                  <a:lnTo>
                    <a:pt x="85" y="45"/>
                  </a:lnTo>
                  <a:lnTo>
                    <a:pt x="83" y="23"/>
                  </a:lnTo>
                  <a:lnTo>
                    <a:pt x="81" y="5"/>
                  </a:lnTo>
                  <a:lnTo>
                    <a:pt x="81" y="5"/>
                  </a:lnTo>
                  <a:lnTo>
                    <a:pt x="81" y="3"/>
                  </a:lnTo>
                  <a:lnTo>
                    <a:pt x="81" y="0"/>
                  </a:lnTo>
                  <a:lnTo>
                    <a:pt x="9" y="10"/>
                  </a:lnTo>
                  <a:lnTo>
                    <a:pt x="7" y="12"/>
                  </a:lnTo>
                  <a:lnTo>
                    <a:pt x="10" y="13"/>
                  </a:lnTo>
                  <a:lnTo>
                    <a:pt x="10" y="17"/>
                  </a:lnTo>
                  <a:lnTo>
                    <a:pt x="78" y="7"/>
                  </a:lnTo>
                  <a:lnTo>
                    <a:pt x="78" y="3"/>
                  </a:lnTo>
                  <a:lnTo>
                    <a:pt x="75" y="3"/>
                  </a:lnTo>
                  <a:lnTo>
                    <a:pt x="75" y="3"/>
                  </a:lnTo>
                  <a:lnTo>
                    <a:pt x="75" y="5"/>
                  </a:lnTo>
                  <a:lnTo>
                    <a:pt x="75" y="5"/>
                  </a:lnTo>
                  <a:lnTo>
                    <a:pt x="76" y="30"/>
                  </a:lnTo>
                  <a:lnTo>
                    <a:pt x="80" y="60"/>
                  </a:lnTo>
                  <a:lnTo>
                    <a:pt x="80" y="60"/>
                  </a:lnTo>
                  <a:lnTo>
                    <a:pt x="86" y="93"/>
                  </a:lnTo>
                  <a:lnTo>
                    <a:pt x="90" y="93"/>
                  </a:lnTo>
                  <a:lnTo>
                    <a:pt x="88" y="89"/>
                  </a:lnTo>
                  <a:lnTo>
                    <a:pt x="18" y="98"/>
                  </a:lnTo>
                  <a:lnTo>
                    <a:pt x="18" y="101"/>
                  </a:lnTo>
                  <a:lnTo>
                    <a:pt x="22" y="99"/>
                  </a:lnTo>
                  <a:lnTo>
                    <a:pt x="22" y="99"/>
                  </a:lnTo>
                  <a:lnTo>
                    <a:pt x="15" y="84"/>
                  </a:lnTo>
                  <a:lnTo>
                    <a:pt x="10" y="71"/>
                  </a:lnTo>
                  <a:lnTo>
                    <a:pt x="9" y="58"/>
                  </a:lnTo>
                  <a:lnTo>
                    <a:pt x="7" y="46"/>
                  </a:lnTo>
                  <a:lnTo>
                    <a:pt x="7" y="46"/>
                  </a:lnTo>
                  <a:lnTo>
                    <a:pt x="9" y="33"/>
                  </a:lnTo>
                  <a:lnTo>
                    <a:pt x="10" y="23"/>
                  </a:lnTo>
                  <a:lnTo>
                    <a:pt x="10" y="23"/>
                  </a:lnTo>
                  <a:lnTo>
                    <a:pt x="12" y="17"/>
                  </a:lnTo>
                  <a:lnTo>
                    <a:pt x="12" y="17"/>
                  </a:lnTo>
                  <a:lnTo>
                    <a:pt x="14" y="15"/>
                  </a:lnTo>
                  <a:lnTo>
                    <a:pt x="14" y="15"/>
                  </a:lnTo>
                  <a:lnTo>
                    <a:pt x="14" y="15"/>
                  </a:lnTo>
                  <a:lnTo>
                    <a:pt x="10" y="13"/>
                  </a:lnTo>
                  <a:lnTo>
                    <a:pt x="10" y="17"/>
                  </a:lnTo>
                  <a:lnTo>
                    <a:pt x="10" y="1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0" name="Freeform 271"/>
            <p:cNvSpPr>
              <a:spLocks/>
            </p:cNvSpPr>
            <p:nvPr/>
          </p:nvSpPr>
          <p:spPr bwMode="auto">
            <a:xfrm>
              <a:off x="2148" y="889"/>
              <a:ext cx="85" cy="78"/>
            </a:xfrm>
            <a:custGeom>
              <a:avLst/>
              <a:gdLst>
                <a:gd name="T0" fmla="*/ 0 w 85"/>
                <a:gd name="T1" fmla="*/ 7 h 78"/>
                <a:gd name="T2" fmla="*/ 68 w 85"/>
                <a:gd name="T3" fmla="*/ 0 h 78"/>
                <a:gd name="T4" fmla="*/ 68 w 85"/>
                <a:gd name="T5" fmla="*/ 0 h 78"/>
                <a:gd name="T6" fmla="*/ 71 w 85"/>
                <a:gd name="T7" fmla="*/ 24 h 78"/>
                <a:gd name="T8" fmla="*/ 78 w 85"/>
                <a:gd name="T9" fmla="*/ 47 h 78"/>
                <a:gd name="T10" fmla="*/ 85 w 85"/>
                <a:gd name="T11" fmla="*/ 70 h 78"/>
                <a:gd name="T12" fmla="*/ 17 w 85"/>
                <a:gd name="T13" fmla="*/ 78 h 78"/>
                <a:gd name="T14" fmla="*/ 17 w 85"/>
                <a:gd name="T15" fmla="*/ 78 h 78"/>
                <a:gd name="T16" fmla="*/ 10 w 85"/>
                <a:gd name="T17" fmla="*/ 55 h 78"/>
                <a:gd name="T18" fmla="*/ 4 w 85"/>
                <a:gd name="T19" fmla="*/ 32 h 78"/>
                <a:gd name="T20" fmla="*/ 0 w 85"/>
                <a:gd name="T21" fmla="*/ 7 h 78"/>
                <a:gd name="T22" fmla="*/ 0 w 85"/>
                <a:gd name="T23"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78">
                  <a:moveTo>
                    <a:pt x="0" y="7"/>
                  </a:moveTo>
                  <a:lnTo>
                    <a:pt x="68" y="0"/>
                  </a:lnTo>
                  <a:lnTo>
                    <a:pt x="68" y="0"/>
                  </a:lnTo>
                  <a:lnTo>
                    <a:pt x="71" y="24"/>
                  </a:lnTo>
                  <a:lnTo>
                    <a:pt x="78" y="47"/>
                  </a:lnTo>
                  <a:lnTo>
                    <a:pt x="85" y="70"/>
                  </a:lnTo>
                  <a:lnTo>
                    <a:pt x="17" y="78"/>
                  </a:lnTo>
                  <a:lnTo>
                    <a:pt x="17" y="78"/>
                  </a:lnTo>
                  <a:lnTo>
                    <a:pt x="10" y="55"/>
                  </a:lnTo>
                  <a:lnTo>
                    <a:pt x="4" y="32"/>
                  </a:lnTo>
                  <a:lnTo>
                    <a:pt x="0" y="7"/>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1" name="Freeform 272"/>
            <p:cNvSpPr>
              <a:spLocks/>
            </p:cNvSpPr>
            <p:nvPr/>
          </p:nvSpPr>
          <p:spPr bwMode="auto">
            <a:xfrm>
              <a:off x="2145" y="886"/>
              <a:ext cx="93" cy="84"/>
            </a:xfrm>
            <a:custGeom>
              <a:avLst/>
              <a:gdLst>
                <a:gd name="T0" fmla="*/ 3 w 93"/>
                <a:gd name="T1" fmla="*/ 10 h 84"/>
                <a:gd name="T2" fmla="*/ 3 w 93"/>
                <a:gd name="T3" fmla="*/ 13 h 84"/>
                <a:gd name="T4" fmla="*/ 71 w 93"/>
                <a:gd name="T5" fmla="*/ 7 h 84"/>
                <a:gd name="T6" fmla="*/ 71 w 93"/>
                <a:gd name="T7" fmla="*/ 3 h 84"/>
                <a:gd name="T8" fmla="*/ 68 w 93"/>
                <a:gd name="T9" fmla="*/ 5 h 84"/>
                <a:gd name="T10" fmla="*/ 68 w 93"/>
                <a:gd name="T11" fmla="*/ 5 h 84"/>
                <a:gd name="T12" fmla="*/ 71 w 93"/>
                <a:gd name="T13" fmla="*/ 28 h 84"/>
                <a:gd name="T14" fmla="*/ 78 w 93"/>
                <a:gd name="T15" fmla="*/ 50 h 84"/>
                <a:gd name="T16" fmla="*/ 86 w 93"/>
                <a:gd name="T17" fmla="*/ 75 h 84"/>
                <a:gd name="T18" fmla="*/ 88 w 93"/>
                <a:gd name="T19" fmla="*/ 73 h 84"/>
                <a:gd name="T20" fmla="*/ 88 w 93"/>
                <a:gd name="T21" fmla="*/ 70 h 84"/>
                <a:gd name="T22" fmla="*/ 20 w 93"/>
                <a:gd name="T23" fmla="*/ 78 h 84"/>
                <a:gd name="T24" fmla="*/ 20 w 93"/>
                <a:gd name="T25" fmla="*/ 81 h 84"/>
                <a:gd name="T26" fmla="*/ 23 w 93"/>
                <a:gd name="T27" fmla="*/ 80 h 84"/>
                <a:gd name="T28" fmla="*/ 23 w 93"/>
                <a:gd name="T29" fmla="*/ 80 h 84"/>
                <a:gd name="T30" fmla="*/ 21 w 93"/>
                <a:gd name="T31" fmla="*/ 78 h 84"/>
                <a:gd name="T32" fmla="*/ 21 w 93"/>
                <a:gd name="T33" fmla="*/ 78 h 84"/>
                <a:gd name="T34" fmla="*/ 15 w 93"/>
                <a:gd name="T35" fmla="*/ 51 h 84"/>
                <a:gd name="T36" fmla="*/ 10 w 93"/>
                <a:gd name="T37" fmla="*/ 32 h 84"/>
                <a:gd name="T38" fmla="*/ 7 w 93"/>
                <a:gd name="T39" fmla="*/ 8 h 84"/>
                <a:gd name="T40" fmla="*/ 3 w 93"/>
                <a:gd name="T41" fmla="*/ 10 h 84"/>
                <a:gd name="T42" fmla="*/ 3 w 93"/>
                <a:gd name="T43" fmla="*/ 13 h 84"/>
                <a:gd name="T44" fmla="*/ 3 w 93"/>
                <a:gd name="T45" fmla="*/ 10 h 84"/>
                <a:gd name="T46" fmla="*/ 0 w 93"/>
                <a:gd name="T47" fmla="*/ 10 h 84"/>
                <a:gd name="T48" fmla="*/ 0 w 93"/>
                <a:gd name="T49" fmla="*/ 10 h 84"/>
                <a:gd name="T50" fmla="*/ 3 w 93"/>
                <a:gd name="T51" fmla="*/ 36 h 84"/>
                <a:gd name="T52" fmla="*/ 10 w 93"/>
                <a:gd name="T53" fmla="*/ 60 h 84"/>
                <a:gd name="T54" fmla="*/ 16 w 93"/>
                <a:gd name="T55" fmla="*/ 83 h 84"/>
                <a:gd name="T56" fmla="*/ 18 w 93"/>
                <a:gd name="T57" fmla="*/ 84 h 84"/>
                <a:gd name="T58" fmla="*/ 93 w 93"/>
                <a:gd name="T59" fmla="*/ 76 h 84"/>
                <a:gd name="T60" fmla="*/ 91 w 93"/>
                <a:gd name="T61" fmla="*/ 71 h 84"/>
                <a:gd name="T62" fmla="*/ 91 w 93"/>
                <a:gd name="T63" fmla="*/ 71 h 84"/>
                <a:gd name="T64" fmla="*/ 84 w 93"/>
                <a:gd name="T65" fmla="*/ 48 h 84"/>
                <a:gd name="T66" fmla="*/ 78 w 93"/>
                <a:gd name="T67" fmla="*/ 27 h 84"/>
                <a:gd name="T68" fmla="*/ 78 w 93"/>
                <a:gd name="T69" fmla="*/ 27 h 84"/>
                <a:gd name="T70" fmla="*/ 76 w 93"/>
                <a:gd name="T71" fmla="*/ 10 h 84"/>
                <a:gd name="T72" fmla="*/ 76 w 93"/>
                <a:gd name="T73" fmla="*/ 10 h 84"/>
                <a:gd name="T74" fmla="*/ 74 w 93"/>
                <a:gd name="T75" fmla="*/ 5 h 84"/>
                <a:gd name="T76" fmla="*/ 74 w 93"/>
                <a:gd name="T77" fmla="*/ 5 h 84"/>
                <a:gd name="T78" fmla="*/ 74 w 93"/>
                <a:gd name="T79" fmla="*/ 3 h 84"/>
                <a:gd name="T80" fmla="*/ 74 w 93"/>
                <a:gd name="T81" fmla="*/ 0 h 84"/>
                <a:gd name="T82" fmla="*/ 0 w 93"/>
                <a:gd name="T83" fmla="*/ 7 h 84"/>
                <a:gd name="T84" fmla="*/ 0 w 93"/>
                <a:gd name="T85" fmla="*/ 10 h 84"/>
                <a:gd name="T86" fmla="*/ 3 w 93"/>
                <a:gd name="T87"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 h="84">
                  <a:moveTo>
                    <a:pt x="3" y="10"/>
                  </a:moveTo>
                  <a:lnTo>
                    <a:pt x="3" y="13"/>
                  </a:lnTo>
                  <a:lnTo>
                    <a:pt x="71" y="7"/>
                  </a:lnTo>
                  <a:lnTo>
                    <a:pt x="71" y="3"/>
                  </a:lnTo>
                  <a:lnTo>
                    <a:pt x="68" y="5"/>
                  </a:lnTo>
                  <a:lnTo>
                    <a:pt x="68" y="5"/>
                  </a:lnTo>
                  <a:lnTo>
                    <a:pt x="71" y="28"/>
                  </a:lnTo>
                  <a:lnTo>
                    <a:pt x="78" y="50"/>
                  </a:lnTo>
                  <a:lnTo>
                    <a:pt x="86" y="75"/>
                  </a:lnTo>
                  <a:lnTo>
                    <a:pt x="88" y="73"/>
                  </a:lnTo>
                  <a:lnTo>
                    <a:pt x="88" y="70"/>
                  </a:lnTo>
                  <a:lnTo>
                    <a:pt x="20" y="78"/>
                  </a:lnTo>
                  <a:lnTo>
                    <a:pt x="20" y="81"/>
                  </a:lnTo>
                  <a:lnTo>
                    <a:pt x="23" y="80"/>
                  </a:lnTo>
                  <a:lnTo>
                    <a:pt x="23" y="80"/>
                  </a:lnTo>
                  <a:lnTo>
                    <a:pt x="21" y="78"/>
                  </a:lnTo>
                  <a:lnTo>
                    <a:pt x="21" y="78"/>
                  </a:lnTo>
                  <a:lnTo>
                    <a:pt x="15" y="51"/>
                  </a:lnTo>
                  <a:lnTo>
                    <a:pt x="10" y="32"/>
                  </a:lnTo>
                  <a:lnTo>
                    <a:pt x="7" y="8"/>
                  </a:lnTo>
                  <a:lnTo>
                    <a:pt x="3" y="10"/>
                  </a:lnTo>
                  <a:lnTo>
                    <a:pt x="3" y="13"/>
                  </a:lnTo>
                  <a:lnTo>
                    <a:pt x="3" y="10"/>
                  </a:lnTo>
                  <a:lnTo>
                    <a:pt x="0" y="10"/>
                  </a:lnTo>
                  <a:lnTo>
                    <a:pt x="0" y="10"/>
                  </a:lnTo>
                  <a:lnTo>
                    <a:pt x="3" y="36"/>
                  </a:lnTo>
                  <a:lnTo>
                    <a:pt x="10" y="60"/>
                  </a:lnTo>
                  <a:lnTo>
                    <a:pt x="16" y="83"/>
                  </a:lnTo>
                  <a:lnTo>
                    <a:pt x="18" y="84"/>
                  </a:lnTo>
                  <a:lnTo>
                    <a:pt x="93" y="76"/>
                  </a:lnTo>
                  <a:lnTo>
                    <a:pt x="91" y="71"/>
                  </a:lnTo>
                  <a:lnTo>
                    <a:pt x="91" y="71"/>
                  </a:lnTo>
                  <a:lnTo>
                    <a:pt x="84" y="48"/>
                  </a:lnTo>
                  <a:lnTo>
                    <a:pt x="78" y="27"/>
                  </a:lnTo>
                  <a:lnTo>
                    <a:pt x="78" y="27"/>
                  </a:lnTo>
                  <a:lnTo>
                    <a:pt x="76" y="10"/>
                  </a:lnTo>
                  <a:lnTo>
                    <a:pt x="76" y="10"/>
                  </a:lnTo>
                  <a:lnTo>
                    <a:pt x="74" y="5"/>
                  </a:lnTo>
                  <a:lnTo>
                    <a:pt x="74" y="5"/>
                  </a:lnTo>
                  <a:lnTo>
                    <a:pt x="74" y="3"/>
                  </a:lnTo>
                  <a:lnTo>
                    <a:pt x="74" y="0"/>
                  </a:lnTo>
                  <a:lnTo>
                    <a:pt x="0" y="7"/>
                  </a:lnTo>
                  <a:lnTo>
                    <a:pt x="0" y="10"/>
                  </a:lnTo>
                  <a:lnTo>
                    <a:pt x="3" y="1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2" name="Freeform 273"/>
            <p:cNvSpPr>
              <a:spLocks/>
            </p:cNvSpPr>
            <p:nvPr/>
          </p:nvSpPr>
          <p:spPr bwMode="auto">
            <a:xfrm>
              <a:off x="2247" y="1017"/>
              <a:ext cx="85" cy="78"/>
            </a:xfrm>
            <a:custGeom>
              <a:avLst/>
              <a:gdLst>
                <a:gd name="T0" fmla="*/ 0 w 85"/>
                <a:gd name="T1" fmla="*/ 6 h 78"/>
                <a:gd name="T2" fmla="*/ 68 w 85"/>
                <a:gd name="T3" fmla="*/ 0 h 78"/>
                <a:gd name="T4" fmla="*/ 68 w 85"/>
                <a:gd name="T5" fmla="*/ 0 h 78"/>
                <a:gd name="T6" fmla="*/ 72 w 85"/>
                <a:gd name="T7" fmla="*/ 23 h 78"/>
                <a:gd name="T8" fmla="*/ 78 w 85"/>
                <a:gd name="T9" fmla="*/ 46 h 78"/>
                <a:gd name="T10" fmla="*/ 85 w 85"/>
                <a:gd name="T11" fmla="*/ 69 h 78"/>
                <a:gd name="T12" fmla="*/ 17 w 85"/>
                <a:gd name="T13" fmla="*/ 78 h 78"/>
                <a:gd name="T14" fmla="*/ 17 w 85"/>
                <a:gd name="T15" fmla="*/ 78 h 78"/>
                <a:gd name="T16" fmla="*/ 10 w 85"/>
                <a:gd name="T17" fmla="*/ 54 h 78"/>
                <a:gd name="T18" fmla="*/ 4 w 85"/>
                <a:gd name="T19" fmla="*/ 31 h 78"/>
                <a:gd name="T20" fmla="*/ 0 w 85"/>
                <a:gd name="T21"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78">
                  <a:moveTo>
                    <a:pt x="0" y="6"/>
                  </a:moveTo>
                  <a:lnTo>
                    <a:pt x="68" y="0"/>
                  </a:lnTo>
                  <a:lnTo>
                    <a:pt x="68" y="0"/>
                  </a:lnTo>
                  <a:lnTo>
                    <a:pt x="72" y="23"/>
                  </a:lnTo>
                  <a:lnTo>
                    <a:pt x="78" y="46"/>
                  </a:lnTo>
                  <a:lnTo>
                    <a:pt x="85" y="69"/>
                  </a:lnTo>
                  <a:lnTo>
                    <a:pt x="17" y="78"/>
                  </a:lnTo>
                  <a:lnTo>
                    <a:pt x="17" y="78"/>
                  </a:lnTo>
                  <a:lnTo>
                    <a:pt x="10" y="54"/>
                  </a:lnTo>
                  <a:lnTo>
                    <a:pt x="4" y="31"/>
                  </a:lnTo>
                  <a:lnTo>
                    <a:pt x="0" y="6"/>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3" name="Freeform 274"/>
            <p:cNvSpPr>
              <a:spLocks/>
            </p:cNvSpPr>
            <p:nvPr/>
          </p:nvSpPr>
          <p:spPr bwMode="auto">
            <a:xfrm>
              <a:off x="2247" y="1017"/>
              <a:ext cx="85" cy="78"/>
            </a:xfrm>
            <a:custGeom>
              <a:avLst/>
              <a:gdLst>
                <a:gd name="T0" fmla="*/ 0 w 85"/>
                <a:gd name="T1" fmla="*/ 6 h 78"/>
                <a:gd name="T2" fmla="*/ 68 w 85"/>
                <a:gd name="T3" fmla="*/ 0 h 78"/>
                <a:gd name="T4" fmla="*/ 68 w 85"/>
                <a:gd name="T5" fmla="*/ 0 h 78"/>
                <a:gd name="T6" fmla="*/ 72 w 85"/>
                <a:gd name="T7" fmla="*/ 23 h 78"/>
                <a:gd name="T8" fmla="*/ 78 w 85"/>
                <a:gd name="T9" fmla="*/ 46 h 78"/>
                <a:gd name="T10" fmla="*/ 85 w 85"/>
                <a:gd name="T11" fmla="*/ 69 h 78"/>
                <a:gd name="T12" fmla="*/ 17 w 85"/>
                <a:gd name="T13" fmla="*/ 78 h 78"/>
                <a:gd name="T14" fmla="*/ 17 w 85"/>
                <a:gd name="T15" fmla="*/ 78 h 78"/>
                <a:gd name="T16" fmla="*/ 10 w 85"/>
                <a:gd name="T17" fmla="*/ 54 h 78"/>
                <a:gd name="T18" fmla="*/ 4 w 85"/>
                <a:gd name="T19" fmla="*/ 31 h 78"/>
                <a:gd name="T20" fmla="*/ 0 w 85"/>
                <a:gd name="T21"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78">
                  <a:moveTo>
                    <a:pt x="0" y="6"/>
                  </a:moveTo>
                  <a:lnTo>
                    <a:pt x="68" y="0"/>
                  </a:lnTo>
                  <a:lnTo>
                    <a:pt x="68" y="0"/>
                  </a:lnTo>
                  <a:lnTo>
                    <a:pt x="72" y="23"/>
                  </a:lnTo>
                  <a:lnTo>
                    <a:pt x="78" y="46"/>
                  </a:lnTo>
                  <a:lnTo>
                    <a:pt x="85" y="69"/>
                  </a:lnTo>
                  <a:lnTo>
                    <a:pt x="17" y="78"/>
                  </a:lnTo>
                  <a:lnTo>
                    <a:pt x="17" y="78"/>
                  </a:lnTo>
                  <a:lnTo>
                    <a:pt x="10" y="54"/>
                  </a:lnTo>
                  <a:lnTo>
                    <a:pt x="4" y="31"/>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4" name="Freeform 275"/>
            <p:cNvSpPr>
              <a:spLocks/>
            </p:cNvSpPr>
            <p:nvPr/>
          </p:nvSpPr>
          <p:spPr bwMode="auto">
            <a:xfrm>
              <a:off x="2244" y="1013"/>
              <a:ext cx="93" cy="85"/>
            </a:xfrm>
            <a:custGeom>
              <a:avLst/>
              <a:gdLst>
                <a:gd name="T0" fmla="*/ 3 w 93"/>
                <a:gd name="T1" fmla="*/ 10 h 85"/>
                <a:gd name="T2" fmla="*/ 3 w 93"/>
                <a:gd name="T3" fmla="*/ 14 h 85"/>
                <a:gd name="T4" fmla="*/ 71 w 93"/>
                <a:gd name="T5" fmla="*/ 7 h 85"/>
                <a:gd name="T6" fmla="*/ 71 w 93"/>
                <a:gd name="T7" fmla="*/ 4 h 85"/>
                <a:gd name="T8" fmla="*/ 68 w 93"/>
                <a:gd name="T9" fmla="*/ 5 h 85"/>
                <a:gd name="T10" fmla="*/ 68 w 93"/>
                <a:gd name="T11" fmla="*/ 5 h 85"/>
                <a:gd name="T12" fmla="*/ 71 w 93"/>
                <a:gd name="T13" fmla="*/ 29 h 85"/>
                <a:gd name="T14" fmla="*/ 78 w 93"/>
                <a:gd name="T15" fmla="*/ 50 h 85"/>
                <a:gd name="T16" fmla="*/ 86 w 93"/>
                <a:gd name="T17" fmla="*/ 75 h 85"/>
                <a:gd name="T18" fmla="*/ 88 w 93"/>
                <a:gd name="T19" fmla="*/ 73 h 85"/>
                <a:gd name="T20" fmla="*/ 88 w 93"/>
                <a:gd name="T21" fmla="*/ 70 h 85"/>
                <a:gd name="T22" fmla="*/ 20 w 93"/>
                <a:gd name="T23" fmla="*/ 78 h 85"/>
                <a:gd name="T24" fmla="*/ 20 w 93"/>
                <a:gd name="T25" fmla="*/ 82 h 85"/>
                <a:gd name="T26" fmla="*/ 23 w 93"/>
                <a:gd name="T27" fmla="*/ 80 h 85"/>
                <a:gd name="T28" fmla="*/ 23 w 93"/>
                <a:gd name="T29" fmla="*/ 80 h 85"/>
                <a:gd name="T30" fmla="*/ 22 w 93"/>
                <a:gd name="T31" fmla="*/ 78 h 85"/>
                <a:gd name="T32" fmla="*/ 22 w 93"/>
                <a:gd name="T33" fmla="*/ 78 h 85"/>
                <a:gd name="T34" fmla="*/ 15 w 93"/>
                <a:gd name="T35" fmla="*/ 52 h 85"/>
                <a:gd name="T36" fmla="*/ 10 w 93"/>
                <a:gd name="T37" fmla="*/ 32 h 85"/>
                <a:gd name="T38" fmla="*/ 7 w 93"/>
                <a:gd name="T39" fmla="*/ 9 h 85"/>
                <a:gd name="T40" fmla="*/ 3 w 93"/>
                <a:gd name="T41" fmla="*/ 10 h 85"/>
                <a:gd name="T42" fmla="*/ 3 w 93"/>
                <a:gd name="T43" fmla="*/ 14 h 85"/>
                <a:gd name="T44" fmla="*/ 3 w 93"/>
                <a:gd name="T45" fmla="*/ 10 h 85"/>
                <a:gd name="T46" fmla="*/ 0 w 93"/>
                <a:gd name="T47" fmla="*/ 10 h 85"/>
                <a:gd name="T48" fmla="*/ 0 w 93"/>
                <a:gd name="T49" fmla="*/ 10 h 85"/>
                <a:gd name="T50" fmla="*/ 3 w 93"/>
                <a:gd name="T51" fmla="*/ 37 h 85"/>
                <a:gd name="T52" fmla="*/ 10 w 93"/>
                <a:gd name="T53" fmla="*/ 60 h 85"/>
                <a:gd name="T54" fmla="*/ 17 w 93"/>
                <a:gd name="T55" fmla="*/ 83 h 85"/>
                <a:gd name="T56" fmla="*/ 18 w 93"/>
                <a:gd name="T57" fmla="*/ 85 h 85"/>
                <a:gd name="T58" fmla="*/ 93 w 93"/>
                <a:gd name="T59" fmla="*/ 77 h 85"/>
                <a:gd name="T60" fmla="*/ 91 w 93"/>
                <a:gd name="T61" fmla="*/ 72 h 85"/>
                <a:gd name="T62" fmla="*/ 91 w 93"/>
                <a:gd name="T63" fmla="*/ 72 h 85"/>
                <a:gd name="T64" fmla="*/ 84 w 93"/>
                <a:gd name="T65" fmla="*/ 48 h 85"/>
                <a:gd name="T66" fmla="*/ 78 w 93"/>
                <a:gd name="T67" fmla="*/ 27 h 85"/>
                <a:gd name="T68" fmla="*/ 78 w 93"/>
                <a:gd name="T69" fmla="*/ 27 h 85"/>
                <a:gd name="T70" fmla="*/ 76 w 93"/>
                <a:gd name="T71" fmla="*/ 10 h 85"/>
                <a:gd name="T72" fmla="*/ 76 w 93"/>
                <a:gd name="T73" fmla="*/ 10 h 85"/>
                <a:gd name="T74" fmla="*/ 75 w 93"/>
                <a:gd name="T75" fmla="*/ 5 h 85"/>
                <a:gd name="T76" fmla="*/ 75 w 93"/>
                <a:gd name="T77" fmla="*/ 5 h 85"/>
                <a:gd name="T78" fmla="*/ 75 w 93"/>
                <a:gd name="T79" fmla="*/ 4 h 85"/>
                <a:gd name="T80" fmla="*/ 75 w 93"/>
                <a:gd name="T81" fmla="*/ 0 h 85"/>
                <a:gd name="T82" fmla="*/ 0 w 93"/>
                <a:gd name="T83" fmla="*/ 7 h 85"/>
                <a:gd name="T84" fmla="*/ 0 w 93"/>
                <a:gd name="T85" fmla="*/ 10 h 85"/>
                <a:gd name="T86" fmla="*/ 3 w 93"/>
                <a:gd name="T87" fmla="*/ 1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 h="85">
                  <a:moveTo>
                    <a:pt x="3" y="10"/>
                  </a:moveTo>
                  <a:lnTo>
                    <a:pt x="3" y="14"/>
                  </a:lnTo>
                  <a:lnTo>
                    <a:pt x="71" y="7"/>
                  </a:lnTo>
                  <a:lnTo>
                    <a:pt x="71" y="4"/>
                  </a:lnTo>
                  <a:lnTo>
                    <a:pt x="68" y="5"/>
                  </a:lnTo>
                  <a:lnTo>
                    <a:pt x="68" y="5"/>
                  </a:lnTo>
                  <a:lnTo>
                    <a:pt x="71" y="29"/>
                  </a:lnTo>
                  <a:lnTo>
                    <a:pt x="78" y="50"/>
                  </a:lnTo>
                  <a:lnTo>
                    <a:pt x="86" y="75"/>
                  </a:lnTo>
                  <a:lnTo>
                    <a:pt x="88" y="73"/>
                  </a:lnTo>
                  <a:lnTo>
                    <a:pt x="88" y="70"/>
                  </a:lnTo>
                  <a:lnTo>
                    <a:pt x="20" y="78"/>
                  </a:lnTo>
                  <a:lnTo>
                    <a:pt x="20" y="82"/>
                  </a:lnTo>
                  <a:lnTo>
                    <a:pt x="23" y="80"/>
                  </a:lnTo>
                  <a:lnTo>
                    <a:pt x="23" y="80"/>
                  </a:lnTo>
                  <a:lnTo>
                    <a:pt x="22" y="78"/>
                  </a:lnTo>
                  <a:lnTo>
                    <a:pt x="22" y="78"/>
                  </a:lnTo>
                  <a:lnTo>
                    <a:pt x="15" y="52"/>
                  </a:lnTo>
                  <a:lnTo>
                    <a:pt x="10" y="32"/>
                  </a:lnTo>
                  <a:lnTo>
                    <a:pt x="7" y="9"/>
                  </a:lnTo>
                  <a:lnTo>
                    <a:pt x="3" y="10"/>
                  </a:lnTo>
                  <a:lnTo>
                    <a:pt x="3" y="14"/>
                  </a:lnTo>
                  <a:lnTo>
                    <a:pt x="3" y="10"/>
                  </a:lnTo>
                  <a:lnTo>
                    <a:pt x="0" y="10"/>
                  </a:lnTo>
                  <a:lnTo>
                    <a:pt x="0" y="10"/>
                  </a:lnTo>
                  <a:lnTo>
                    <a:pt x="3" y="37"/>
                  </a:lnTo>
                  <a:lnTo>
                    <a:pt x="10" y="60"/>
                  </a:lnTo>
                  <a:lnTo>
                    <a:pt x="17" y="83"/>
                  </a:lnTo>
                  <a:lnTo>
                    <a:pt x="18" y="85"/>
                  </a:lnTo>
                  <a:lnTo>
                    <a:pt x="93" y="77"/>
                  </a:lnTo>
                  <a:lnTo>
                    <a:pt x="91" y="72"/>
                  </a:lnTo>
                  <a:lnTo>
                    <a:pt x="91" y="72"/>
                  </a:lnTo>
                  <a:lnTo>
                    <a:pt x="84" y="48"/>
                  </a:lnTo>
                  <a:lnTo>
                    <a:pt x="78" y="27"/>
                  </a:lnTo>
                  <a:lnTo>
                    <a:pt x="78" y="27"/>
                  </a:lnTo>
                  <a:lnTo>
                    <a:pt x="76" y="10"/>
                  </a:lnTo>
                  <a:lnTo>
                    <a:pt x="76" y="10"/>
                  </a:lnTo>
                  <a:lnTo>
                    <a:pt x="75" y="5"/>
                  </a:lnTo>
                  <a:lnTo>
                    <a:pt x="75" y="5"/>
                  </a:lnTo>
                  <a:lnTo>
                    <a:pt x="75" y="4"/>
                  </a:lnTo>
                  <a:lnTo>
                    <a:pt x="75" y="0"/>
                  </a:lnTo>
                  <a:lnTo>
                    <a:pt x="0" y="7"/>
                  </a:lnTo>
                  <a:lnTo>
                    <a:pt x="0" y="10"/>
                  </a:lnTo>
                  <a:lnTo>
                    <a:pt x="3" y="1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5" name="Freeform 276"/>
            <p:cNvSpPr>
              <a:spLocks/>
            </p:cNvSpPr>
            <p:nvPr/>
          </p:nvSpPr>
          <p:spPr bwMode="auto">
            <a:xfrm>
              <a:off x="2244" y="1013"/>
              <a:ext cx="93" cy="85"/>
            </a:xfrm>
            <a:custGeom>
              <a:avLst/>
              <a:gdLst>
                <a:gd name="T0" fmla="*/ 3 w 93"/>
                <a:gd name="T1" fmla="*/ 10 h 85"/>
                <a:gd name="T2" fmla="*/ 3 w 93"/>
                <a:gd name="T3" fmla="*/ 14 h 85"/>
                <a:gd name="T4" fmla="*/ 71 w 93"/>
                <a:gd name="T5" fmla="*/ 7 h 85"/>
                <a:gd name="T6" fmla="*/ 71 w 93"/>
                <a:gd name="T7" fmla="*/ 4 h 85"/>
                <a:gd name="T8" fmla="*/ 68 w 93"/>
                <a:gd name="T9" fmla="*/ 5 h 85"/>
                <a:gd name="T10" fmla="*/ 68 w 93"/>
                <a:gd name="T11" fmla="*/ 5 h 85"/>
                <a:gd name="T12" fmla="*/ 71 w 93"/>
                <a:gd name="T13" fmla="*/ 29 h 85"/>
                <a:gd name="T14" fmla="*/ 78 w 93"/>
                <a:gd name="T15" fmla="*/ 50 h 85"/>
                <a:gd name="T16" fmla="*/ 86 w 93"/>
                <a:gd name="T17" fmla="*/ 75 h 85"/>
                <a:gd name="T18" fmla="*/ 88 w 93"/>
                <a:gd name="T19" fmla="*/ 73 h 85"/>
                <a:gd name="T20" fmla="*/ 88 w 93"/>
                <a:gd name="T21" fmla="*/ 70 h 85"/>
                <a:gd name="T22" fmla="*/ 20 w 93"/>
                <a:gd name="T23" fmla="*/ 78 h 85"/>
                <a:gd name="T24" fmla="*/ 20 w 93"/>
                <a:gd name="T25" fmla="*/ 82 h 85"/>
                <a:gd name="T26" fmla="*/ 23 w 93"/>
                <a:gd name="T27" fmla="*/ 80 h 85"/>
                <a:gd name="T28" fmla="*/ 23 w 93"/>
                <a:gd name="T29" fmla="*/ 80 h 85"/>
                <a:gd name="T30" fmla="*/ 22 w 93"/>
                <a:gd name="T31" fmla="*/ 78 h 85"/>
                <a:gd name="T32" fmla="*/ 22 w 93"/>
                <a:gd name="T33" fmla="*/ 78 h 85"/>
                <a:gd name="T34" fmla="*/ 15 w 93"/>
                <a:gd name="T35" fmla="*/ 52 h 85"/>
                <a:gd name="T36" fmla="*/ 10 w 93"/>
                <a:gd name="T37" fmla="*/ 32 h 85"/>
                <a:gd name="T38" fmla="*/ 7 w 93"/>
                <a:gd name="T39" fmla="*/ 9 h 85"/>
                <a:gd name="T40" fmla="*/ 3 w 93"/>
                <a:gd name="T41" fmla="*/ 10 h 85"/>
                <a:gd name="T42" fmla="*/ 3 w 93"/>
                <a:gd name="T43" fmla="*/ 14 h 85"/>
                <a:gd name="T44" fmla="*/ 3 w 93"/>
                <a:gd name="T45" fmla="*/ 10 h 85"/>
                <a:gd name="T46" fmla="*/ 0 w 93"/>
                <a:gd name="T47" fmla="*/ 10 h 85"/>
                <a:gd name="T48" fmla="*/ 0 w 93"/>
                <a:gd name="T49" fmla="*/ 10 h 85"/>
                <a:gd name="T50" fmla="*/ 3 w 93"/>
                <a:gd name="T51" fmla="*/ 37 h 85"/>
                <a:gd name="T52" fmla="*/ 10 w 93"/>
                <a:gd name="T53" fmla="*/ 60 h 85"/>
                <a:gd name="T54" fmla="*/ 17 w 93"/>
                <a:gd name="T55" fmla="*/ 83 h 85"/>
                <a:gd name="T56" fmla="*/ 18 w 93"/>
                <a:gd name="T57" fmla="*/ 85 h 85"/>
                <a:gd name="T58" fmla="*/ 93 w 93"/>
                <a:gd name="T59" fmla="*/ 77 h 85"/>
                <a:gd name="T60" fmla="*/ 91 w 93"/>
                <a:gd name="T61" fmla="*/ 72 h 85"/>
                <a:gd name="T62" fmla="*/ 91 w 93"/>
                <a:gd name="T63" fmla="*/ 72 h 85"/>
                <a:gd name="T64" fmla="*/ 84 w 93"/>
                <a:gd name="T65" fmla="*/ 48 h 85"/>
                <a:gd name="T66" fmla="*/ 78 w 93"/>
                <a:gd name="T67" fmla="*/ 27 h 85"/>
                <a:gd name="T68" fmla="*/ 78 w 93"/>
                <a:gd name="T69" fmla="*/ 27 h 85"/>
                <a:gd name="T70" fmla="*/ 76 w 93"/>
                <a:gd name="T71" fmla="*/ 10 h 85"/>
                <a:gd name="T72" fmla="*/ 76 w 93"/>
                <a:gd name="T73" fmla="*/ 10 h 85"/>
                <a:gd name="T74" fmla="*/ 75 w 93"/>
                <a:gd name="T75" fmla="*/ 5 h 85"/>
                <a:gd name="T76" fmla="*/ 75 w 93"/>
                <a:gd name="T77" fmla="*/ 5 h 85"/>
                <a:gd name="T78" fmla="*/ 75 w 93"/>
                <a:gd name="T79" fmla="*/ 4 h 85"/>
                <a:gd name="T80" fmla="*/ 75 w 93"/>
                <a:gd name="T81" fmla="*/ 0 h 85"/>
                <a:gd name="T82" fmla="*/ 0 w 93"/>
                <a:gd name="T83" fmla="*/ 7 h 85"/>
                <a:gd name="T84" fmla="*/ 0 w 93"/>
                <a:gd name="T85" fmla="*/ 10 h 85"/>
                <a:gd name="T86" fmla="*/ 3 w 93"/>
                <a:gd name="T87" fmla="*/ 1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 h="85">
                  <a:moveTo>
                    <a:pt x="3" y="10"/>
                  </a:moveTo>
                  <a:lnTo>
                    <a:pt x="3" y="14"/>
                  </a:lnTo>
                  <a:lnTo>
                    <a:pt x="71" y="7"/>
                  </a:lnTo>
                  <a:lnTo>
                    <a:pt x="71" y="4"/>
                  </a:lnTo>
                  <a:lnTo>
                    <a:pt x="68" y="5"/>
                  </a:lnTo>
                  <a:lnTo>
                    <a:pt x="68" y="5"/>
                  </a:lnTo>
                  <a:lnTo>
                    <a:pt x="71" y="29"/>
                  </a:lnTo>
                  <a:lnTo>
                    <a:pt x="78" y="50"/>
                  </a:lnTo>
                  <a:lnTo>
                    <a:pt x="86" y="75"/>
                  </a:lnTo>
                  <a:lnTo>
                    <a:pt x="88" y="73"/>
                  </a:lnTo>
                  <a:lnTo>
                    <a:pt x="88" y="70"/>
                  </a:lnTo>
                  <a:lnTo>
                    <a:pt x="20" y="78"/>
                  </a:lnTo>
                  <a:lnTo>
                    <a:pt x="20" y="82"/>
                  </a:lnTo>
                  <a:lnTo>
                    <a:pt x="23" y="80"/>
                  </a:lnTo>
                  <a:lnTo>
                    <a:pt x="23" y="80"/>
                  </a:lnTo>
                  <a:lnTo>
                    <a:pt x="22" y="78"/>
                  </a:lnTo>
                  <a:lnTo>
                    <a:pt x="22" y="78"/>
                  </a:lnTo>
                  <a:lnTo>
                    <a:pt x="15" y="52"/>
                  </a:lnTo>
                  <a:lnTo>
                    <a:pt x="10" y="32"/>
                  </a:lnTo>
                  <a:lnTo>
                    <a:pt x="7" y="9"/>
                  </a:lnTo>
                  <a:lnTo>
                    <a:pt x="3" y="10"/>
                  </a:lnTo>
                  <a:lnTo>
                    <a:pt x="3" y="14"/>
                  </a:lnTo>
                  <a:lnTo>
                    <a:pt x="3" y="10"/>
                  </a:lnTo>
                  <a:lnTo>
                    <a:pt x="0" y="10"/>
                  </a:lnTo>
                  <a:lnTo>
                    <a:pt x="0" y="10"/>
                  </a:lnTo>
                  <a:lnTo>
                    <a:pt x="3" y="37"/>
                  </a:lnTo>
                  <a:lnTo>
                    <a:pt x="10" y="60"/>
                  </a:lnTo>
                  <a:lnTo>
                    <a:pt x="17" y="83"/>
                  </a:lnTo>
                  <a:lnTo>
                    <a:pt x="18" y="85"/>
                  </a:lnTo>
                  <a:lnTo>
                    <a:pt x="93" y="77"/>
                  </a:lnTo>
                  <a:lnTo>
                    <a:pt x="91" y="72"/>
                  </a:lnTo>
                  <a:lnTo>
                    <a:pt x="91" y="72"/>
                  </a:lnTo>
                  <a:lnTo>
                    <a:pt x="84" y="48"/>
                  </a:lnTo>
                  <a:lnTo>
                    <a:pt x="78" y="27"/>
                  </a:lnTo>
                  <a:lnTo>
                    <a:pt x="78" y="27"/>
                  </a:lnTo>
                  <a:lnTo>
                    <a:pt x="76" y="10"/>
                  </a:lnTo>
                  <a:lnTo>
                    <a:pt x="76" y="10"/>
                  </a:lnTo>
                  <a:lnTo>
                    <a:pt x="75" y="5"/>
                  </a:lnTo>
                  <a:lnTo>
                    <a:pt x="75" y="5"/>
                  </a:lnTo>
                  <a:lnTo>
                    <a:pt x="75" y="4"/>
                  </a:lnTo>
                  <a:lnTo>
                    <a:pt x="75" y="0"/>
                  </a:lnTo>
                  <a:lnTo>
                    <a:pt x="0" y="7"/>
                  </a:lnTo>
                  <a:lnTo>
                    <a:pt x="0" y="10"/>
                  </a:lnTo>
                  <a:lnTo>
                    <a:pt x="3"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6" name="Freeform 277"/>
            <p:cNvSpPr>
              <a:spLocks/>
            </p:cNvSpPr>
            <p:nvPr/>
          </p:nvSpPr>
          <p:spPr bwMode="auto">
            <a:xfrm>
              <a:off x="2267" y="1151"/>
              <a:ext cx="85" cy="78"/>
            </a:xfrm>
            <a:custGeom>
              <a:avLst/>
              <a:gdLst>
                <a:gd name="T0" fmla="*/ 0 w 85"/>
                <a:gd name="T1" fmla="*/ 5 h 78"/>
                <a:gd name="T2" fmla="*/ 68 w 85"/>
                <a:gd name="T3" fmla="*/ 0 h 78"/>
                <a:gd name="T4" fmla="*/ 68 w 85"/>
                <a:gd name="T5" fmla="*/ 0 h 78"/>
                <a:gd name="T6" fmla="*/ 71 w 85"/>
                <a:gd name="T7" fmla="*/ 23 h 78"/>
                <a:gd name="T8" fmla="*/ 76 w 85"/>
                <a:gd name="T9" fmla="*/ 44 h 78"/>
                <a:gd name="T10" fmla="*/ 85 w 85"/>
                <a:gd name="T11" fmla="*/ 68 h 78"/>
                <a:gd name="T12" fmla="*/ 15 w 85"/>
                <a:gd name="T13" fmla="*/ 78 h 78"/>
                <a:gd name="T14" fmla="*/ 15 w 85"/>
                <a:gd name="T15" fmla="*/ 78 h 78"/>
                <a:gd name="T16" fmla="*/ 9 w 85"/>
                <a:gd name="T17" fmla="*/ 54 h 78"/>
                <a:gd name="T18" fmla="*/ 4 w 85"/>
                <a:gd name="T19" fmla="*/ 31 h 78"/>
                <a:gd name="T20" fmla="*/ 0 w 85"/>
                <a:gd name="T21"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78">
                  <a:moveTo>
                    <a:pt x="0" y="5"/>
                  </a:moveTo>
                  <a:lnTo>
                    <a:pt x="68" y="0"/>
                  </a:lnTo>
                  <a:lnTo>
                    <a:pt x="68" y="0"/>
                  </a:lnTo>
                  <a:lnTo>
                    <a:pt x="71" y="23"/>
                  </a:lnTo>
                  <a:lnTo>
                    <a:pt x="76" y="44"/>
                  </a:lnTo>
                  <a:lnTo>
                    <a:pt x="85" y="68"/>
                  </a:lnTo>
                  <a:lnTo>
                    <a:pt x="15" y="78"/>
                  </a:lnTo>
                  <a:lnTo>
                    <a:pt x="15" y="78"/>
                  </a:lnTo>
                  <a:lnTo>
                    <a:pt x="9" y="54"/>
                  </a:lnTo>
                  <a:lnTo>
                    <a:pt x="4" y="31"/>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7" name="Freeform 278"/>
            <p:cNvSpPr>
              <a:spLocks/>
            </p:cNvSpPr>
            <p:nvPr/>
          </p:nvSpPr>
          <p:spPr bwMode="auto">
            <a:xfrm>
              <a:off x="2267" y="1151"/>
              <a:ext cx="85" cy="78"/>
            </a:xfrm>
            <a:custGeom>
              <a:avLst/>
              <a:gdLst>
                <a:gd name="T0" fmla="*/ 0 w 85"/>
                <a:gd name="T1" fmla="*/ 5 h 78"/>
                <a:gd name="T2" fmla="*/ 68 w 85"/>
                <a:gd name="T3" fmla="*/ 0 h 78"/>
                <a:gd name="T4" fmla="*/ 68 w 85"/>
                <a:gd name="T5" fmla="*/ 0 h 78"/>
                <a:gd name="T6" fmla="*/ 71 w 85"/>
                <a:gd name="T7" fmla="*/ 23 h 78"/>
                <a:gd name="T8" fmla="*/ 76 w 85"/>
                <a:gd name="T9" fmla="*/ 44 h 78"/>
                <a:gd name="T10" fmla="*/ 85 w 85"/>
                <a:gd name="T11" fmla="*/ 68 h 78"/>
                <a:gd name="T12" fmla="*/ 15 w 85"/>
                <a:gd name="T13" fmla="*/ 78 h 78"/>
                <a:gd name="T14" fmla="*/ 15 w 85"/>
                <a:gd name="T15" fmla="*/ 78 h 78"/>
                <a:gd name="T16" fmla="*/ 9 w 85"/>
                <a:gd name="T17" fmla="*/ 54 h 78"/>
                <a:gd name="T18" fmla="*/ 4 w 85"/>
                <a:gd name="T19" fmla="*/ 31 h 78"/>
                <a:gd name="T20" fmla="*/ 0 w 85"/>
                <a:gd name="T21"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78">
                  <a:moveTo>
                    <a:pt x="0" y="5"/>
                  </a:moveTo>
                  <a:lnTo>
                    <a:pt x="68" y="0"/>
                  </a:lnTo>
                  <a:lnTo>
                    <a:pt x="68" y="0"/>
                  </a:lnTo>
                  <a:lnTo>
                    <a:pt x="71" y="23"/>
                  </a:lnTo>
                  <a:lnTo>
                    <a:pt x="76" y="44"/>
                  </a:lnTo>
                  <a:lnTo>
                    <a:pt x="85" y="68"/>
                  </a:lnTo>
                  <a:lnTo>
                    <a:pt x="15" y="78"/>
                  </a:lnTo>
                  <a:lnTo>
                    <a:pt x="15" y="78"/>
                  </a:lnTo>
                  <a:lnTo>
                    <a:pt x="9" y="54"/>
                  </a:lnTo>
                  <a:lnTo>
                    <a:pt x="4" y="31"/>
                  </a:lnTo>
                  <a:lnTo>
                    <a:pt x="0"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8" name="Freeform 279"/>
            <p:cNvSpPr>
              <a:spLocks/>
            </p:cNvSpPr>
            <p:nvPr/>
          </p:nvSpPr>
          <p:spPr bwMode="auto">
            <a:xfrm>
              <a:off x="2262" y="1147"/>
              <a:ext cx="95" cy="85"/>
            </a:xfrm>
            <a:custGeom>
              <a:avLst/>
              <a:gdLst>
                <a:gd name="T0" fmla="*/ 5 w 95"/>
                <a:gd name="T1" fmla="*/ 9 h 85"/>
                <a:gd name="T2" fmla="*/ 5 w 95"/>
                <a:gd name="T3" fmla="*/ 12 h 85"/>
                <a:gd name="T4" fmla="*/ 73 w 95"/>
                <a:gd name="T5" fmla="*/ 7 h 85"/>
                <a:gd name="T6" fmla="*/ 73 w 95"/>
                <a:gd name="T7" fmla="*/ 4 h 85"/>
                <a:gd name="T8" fmla="*/ 70 w 95"/>
                <a:gd name="T9" fmla="*/ 4 h 85"/>
                <a:gd name="T10" fmla="*/ 70 w 95"/>
                <a:gd name="T11" fmla="*/ 4 h 85"/>
                <a:gd name="T12" fmla="*/ 73 w 95"/>
                <a:gd name="T13" fmla="*/ 27 h 85"/>
                <a:gd name="T14" fmla="*/ 78 w 95"/>
                <a:gd name="T15" fmla="*/ 50 h 85"/>
                <a:gd name="T16" fmla="*/ 86 w 95"/>
                <a:gd name="T17" fmla="*/ 73 h 85"/>
                <a:gd name="T18" fmla="*/ 90 w 95"/>
                <a:gd name="T19" fmla="*/ 72 h 85"/>
                <a:gd name="T20" fmla="*/ 90 w 95"/>
                <a:gd name="T21" fmla="*/ 68 h 85"/>
                <a:gd name="T22" fmla="*/ 20 w 95"/>
                <a:gd name="T23" fmla="*/ 78 h 85"/>
                <a:gd name="T24" fmla="*/ 20 w 95"/>
                <a:gd name="T25" fmla="*/ 82 h 85"/>
                <a:gd name="T26" fmla="*/ 23 w 95"/>
                <a:gd name="T27" fmla="*/ 80 h 85"/>
                <a:gd name="T28" fmla="*/ 23 w 95"/>
                <a:gd name="T29" fmla="*/ 80 h 85"/>
                <a:gd name="T30" fmla="*/ 23 w 95"/>
                <a:gd name="T31" fmla="*/ 78 h 85"/>
                <a:gd name="T32" fmla="*/ 23 w 95"/>
                <a:gd name="T33" fmla="*/ 78 h 85"/>
                <a:gd name="T34" fmla="*/ 15 w 95"/>
                <a:gd name="T35" fmla="*/ 52 h 85"/>
                <a:gd name="T36" fmla="*/ 10 w 95"/>
                <a:gd name="T37" fmla="*/ 30 h 85"/>
                <a:gd name="T38" fmla="*/ 9 w 95"/>
                <a:gd name="T39" fmla="*/ 9 h 85"/>
                <a:gd name="T40" fmla="*/ 5 w 95"/>
                <a:gd name="T41" fmla="*/ 9 h 85"/>
                <a:gd name="T42" fmla="*/ 5 w 95"/>
                <a:gd name="T43" fmla="*/ 12 h 85"/>
                <a:gd name="T44" fmla="*/ 5 w 95"/>
                <a:gd name="T45" fmla="*/ 9 h 85"/>
                <a:gd name="T46" fmla="*/ 2 w 95"/>
                <a:gd name="T47" fmla="*/ 9 h 85"/>
                <a:gd name="T48" fmla="*/ 2 w 95"/>
                <a:gd name="T49" fmla="*/ 9 h 85"/>
                <a:gd name="T50" fmla="*/ 5 w 95"/>
                <a:gd name="T51" fmla="*/ 35 h 85"/>
                <a:gd name="T52" fmla="*/ 10 w 95"/>
                <a:gd name="T53" fmla="*/ 58 h 85"/>
                <a:gd name="T54" fmla="*/ 17 w 95"/>
                <a:gd name="T55" fmla="*/ 82 h 85"/>
                <a:gd name="T56" fmla="*/ 19 w 95"/>
                <a:gd name="T57" fmla="*/ 85 h 85"/>
                <a:gd name="T58" fmla="*/ 95 w 95"/>
                <a:gd name="T59" fmla="*/ 75 h 85"/>
                <a:gd name="T60" fmla="*/ 93 w 95"/>
                <a:gd name="T61" fmla="*/ 72 h 85"/>
                <a:gd name="T62" fmla="*/ 93 w 95"/>
                <a:gd name="T63" fmla="*/ 72 h 85"/>
                <a:gd name="T64" fmla="*/ 85 w 95"/>
                <a:gd name="T65" fmla="*/ 48 h 85"/>
                <a:gd name="T66" fmla="*/ 80 w 95"/>
                <a:gd name="T67" fmla="*/ 25 h 85"/>
                <a:gd name="T68" fmla="*/ 80 w 95"/>
                <a:gd name="T69" fmla="*/ 25 h 85"/>
                <a:gd name="T70" fmla="*/ 76 w 95"/>
                <a:gd name="T71" fmla="*/ 9 h 85"/>
                <a:gd name="T72" fmla="*/ 76 w 95"/>
                <a:gd name="T73" fmla="*/ 9 h 85"/>
                <a:gd name="T74" fmla="*/ 76 w 95"/>
                <a:gd name="T75" fmla="*/ 5 h 85"/>
                <a:gd name="T76" fmla="*/ 76 w 95"/>
                <a:gd name="T77" fmla="*/ 5 h 85"/>
                <a:gd name="T78" fmla="*/ 76 w 95"/>
                <a:gd name="T79" fmla="*/ 4 h 85"/>
                <a:gd name="T80" fmla="*/ 75 w 95"/>
                <a:gd name="T81" fmla="*/ 0 h 85"/>
                <a:gd name="T82" fmla="*/ 0 w 95"/>
                <a:gd name="T83" fmla="*/ 5 h 85"/>
                <a:gd name="T84" fmla="*/ 2 w 95"/>
                <a:gd name="T85" fmla="*/ 9 h 85"/>
                <a:gd name="T86" fmla="*/ 5 w 95"/>
                <a:gd name="T8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85">
                  <a:moveTo>
                    <a:pt x="5" y="9"/>
                  </a:moveTo>
                  <a:lnTo>
                    <a:pt x="5" y="12"/>
                  </a:lnTo>
                  <a:lnTo>
                    <a:pt x="73" y="7"/>
                  </a:lnTo>
                  <a:lnTo>
                    <a:pt x="73" y="4"/>
                  </a:lnTo>
                  <a:lnTo>
                    <a:pt x="70" y="4"/>
                  </a:lnTo>
                  <a:lnTo>
                    <a:pt x="70" y="4"/>
                  </a:lnTo>
                  <a:lnTo>
                    <a:pt x="73" y="27"/>
                  </a:lnTo>
                  <a:lnTo>
                    <a:pt x="78" y="50"/>
                  </a:lnTo>
                  <a:lnTo>
                    <a:pt x="86" y="73"/>
                  </a:lnTo>
                  <a:lnTo>
                    <a:pt x="90" y="72"/>
                  </a:lnTo>
                  <a:lnTo>
                    <a:pt x="90" y="68"/>
                  </a:lnTo>
                  <a:lnTo>
                    <a:pt x="20" y="78"/>
                  </a:lnTo>
                  <a:lnTo>
                    <a:pt x="20" y="82"/>
                  </a:lnTo>
                  <a:lnTo>
                    <a:pt x="23" y="80"/>
                  </a:lnTo>
                  <a:lnTo>
                    <a:pt x="23" y="80"/>
                  </a:lnTo>
                  <a:lnTo>
                    <a:pt x="23" y="78"/>
                  </a:lnTo>
                  <a:lnTo>
                    <a:pt x="23" y="78"/>
                  </a:lnTo>
                  <a:lnTo>
                    <a:pt x="15" y="52"/>
                  </a:lnTo>
                  <a:lnTo>
                    <a:pt x="10" y="30"/>
                  </a:lnTo>
                  <a:lnTo>
                    <a:pt x="9" y="9"/>
                  </a:lnTo>
                  <a:lnTo>
                    <a:pt x="5" y="9"/>
                  </a:lnTo>
                  <a:lnTo>
                    <a:pt x="5" y="12"/>
                  </a:lnTo>
                  <a:lnTo>
                    <a:pt x="5" y="9"/>
                  </a:lnTo>
                  <a:lnTo>
                    <a:pt x="2" y="9"/>
                  </a:lnTo>
                  <a:lnTo>
                    <a:pt x="2" y="9"/>
                  </a:lnTo>
                  <a:lnTo>
                    <a:pt x="5" y="35"/>
                  </a:lnTo>
                  <a:lnTo>
                    <a:pt x="10" y="58"/>
                  </a:lnTo>
                  <a:lnTo>
                    <a:pt x="17" y="82"/>
                  </a:lnTo>
                  <a:lnTo>
                    <a:pt x="19" y="85"/>
                  </a:lnTo>
                  <a:lnTo>
                    <a:pt x="95" y="75"/>
                  </a:lnTo>
                  <a:lnTo>
                    <a:pt x="93" y="72"/>
                  </a:lnTo>
                  <a:lnTo>
                    <a:pt x="93" y="72"/>
                  </a:lnTo>
                  <a:lnTo>
                    <a:pt x="85" y="48"/>
                  </a:lnTo>
                  <a:lnTo>
                    <a:pt x="80" y="25"/>
                  </a:lnTo>
                  <a:lnTo>
                    <a:pt x="80" y="25"/>
                  </a:lnTo>
                  <a:lnTo>
                    <a:pt x="76" y="9"/>
                  </a:lnTo>
                  <a:lnTo>
                    <a:pt x="76" y="9"/>
                  </a:lnTo>
                  <a:lnTo>
                    <a:pt x="76" y="5"/>
                  </a:lnTo>
                  <a:lnTo>
                    <a:pt x="76" y="5"/>
                  </a:lnTo>
                  <a:lnTo>
                    <a:pt x="76" y="4"/>
                  </a:lnTo>
                  <a:lnTo>
                    <a:pt x="75" y="0"/>
                  </a:lnTo>
                  <a:lnTo>
                    <a:pt x="0" y="5"/>
                  </a:lnTo>
                  <a:lnTo>
                    <a:pt x="2" y="9"/>
                  </a:lnTo>
                  <a:lnTo>
                    <a:pt x="5" y="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9" name="Freeform 280"/>
            <p:cNvSpPr>
              <a:spLocks/>
            </p:cNvSpPr>
            <p:nvPr/>
          </p:nvSpPr>
          <p:spPr bwMode="auto">
            <a:xfrm>
              <a:off x="2262" y="1147"/>
              <a:ext cx="95" cy="85"/>
            </a:xfrm>
            <a:custGeom>
              <a:avLst/>
              <a:gdLst>
                <a:gd name="T0" fmla="*/ 5 w 95"/>
                <a:gd name="T1" fmla="*/ 9 h 85"/>
                <a:gd name="T2" fmla="*/ 5 w 95"/>
                <a:gd name="T3" fmla="*/ 12 h 85"/>
                <a:gd name="T4" fmla="*/ 73 w 95"/>
                <a:gd name="T5" fmla="*/ 7 h 85"/>
                <a:gd name="T6" fmla="*/ 73 w 95"/>
                <a:gd name="T7" fmla="*/ 4 h 85"/>
                <a:gd name="T8" fmla="*/ 70 w 95"/>
                <a:gd name="T9" fmla="*/ 4 h 85"/>
                <a:gd name="T10" fmla="*/ 70 w 95"/>
                <a:gd name="T11" fmla="*/ 4 h 85"/>
                <a:gd name="T12" fmla="*/ 73 w 95"/>
                <a:gd name="T13" fmla="*/ 27 h 85"/>
                <a:gd name="T14" fmla="*/ 78 w 95"/>
                <a:gd name="T15" fmla="*/ 50 h 85"/>
                <a:gd name="T16" fmla="*/ 86 w 95"/>
                <a:gd name="T17" fmla="*/ 73 h 85"/>
                <a:gd name="T18" fmla="*/ 90 w 95"/>
                <a:gd name="T19" fmla="*/ 72 h 85"/>
                <a:gd name="T20" fmla="*/ 90 w 95"/>
                <a:gd name="T21" fmla="*/ 68 h 85"/>
                <a:gd name="T22" fmla="*/ 20 w 95"/>
                <a:gd name="T23" fmla="*/ 78 h 85"/>
                <a:gd name="T24" fmla="*/ 20 w 95"/>
                <a:gd name="T25" fmla="*/ 82 h 85"/>
                <a:gd name="T26" fmla="*/ 23 w 95"/>
                <a:gd name="T27" fmla="*/ 80 h 85"/>
                <a:gd name="T28" fmla="*/ 23 w 95"/>
                <a:gd name="T29" fmla="*/ 80 h 85"/>
                <a:gd name="T30" fmla="*/ 23 w 95"/>
                <a:gd name="T31" fmla="*/ 78 h 85"/>
                <a:gd name="T32" fmla="*/ 23 w 95"/>
                <a:gd name="T33" fmla="*/ 78 h 85"/>
                <a:gd name="T34" fmla="*/ 15 w 95"/>
                <a:gd name="T35" fmla="*/ 52 h 85"/>
                <a:gd name="T36" fmla="*/ 10 w 95"/>
                <a:gd name="T37" fmla="*/ 30 h 85"/>
                <a:gd name="T38" fmla="*/ 9 w 95"/>
                <a:gd name="T39" fmla="*/ 9 h 85"/>
                <a:gd name="T40" fmla="*/ 5 w 95"/>
                <a:gd name="T41" fmla="*/ 9 h 85"/>
                <a:gd name="T42" fmla="*/ 5 w 95"/>
                <a:gd name="T43" fmla="*/ 12 h 85"/>
                <a:gd name="T44" fmla="*/ 5 w 95"/>
                <a:gd name="T45" fmla="*/ 9 h 85"/>
                <a:gd name="T46" fmla="*/ 2 w 95"/>
                <a:gd name="T47" fmla="*/ 9 h 85"/>
                <a:gd name="T48" fmla="*/ 2 w 95"/>
                <a:gd name="T49" fmla="*/ 9 h 85"/>
                <a:gd name="T50" fmla="*/ 5 w 95"/>
                <a:gd name="T51" fmla="*/ 35 h 85"/>
                <a:gd name="T52" fmla="*/ 10 w 95"/>
                <a:gd name="T53" fmla="*/ 58 h 85"/>
                <a:gd name="T54" fmla="*/ 17 w 95"/>
                <a:gd name="T55" fmla="*/ 82 h 85"/>
                <a:gd name="T56" fmla="*/ 19 w 95"/>
                <a:gd name="T57" fmla="*/ 85 h 85"/>
                <a:gd name="T58" fmla="*/ 95 w 95"/>
                <a:gd name="T59" fmla="*/ 75 h 85"/>
                <a:gd name="T60" fmla="*/ 93 w 95"/>
                <a:gd name="T61" fmla="*/ 72 h 85"/>
                <a:gd name="T62" fmla="*/ 93 w 95"/>
                <a:gd name="T63" fmla="*/ 72 h 85"/>
                <a:gd name="T64" fmla="*/ 85 w 95"/>
                <a:gd name="T65" fmla="*/ 48 h 85"/>
                <a:gd name="T66" fmla="*/ 80 w 95"/>
                <a:gd name="T67" fmla="*/ 25 h 85"/>
                <a:gd name="T68" fmla="*/ 80 w 95"/>
                <a:gd name="T69" fmla="*/ 25 h 85"/>
                <a:gd name="T70" fmla="*/ 76 w 95"/>
                <a:gd name="T71" fmla="*/ 9 h 85"/>
                <a:gd name="T72" fmla="*/ 76 w 95"/>
                <a:gd name="T73" fmla="*/ 9 h 85"/>
                <a:gd name="T74" fmla="*/ 76 w 95"/>
                <a:gd name="T75" fmla="*/ 5 h 85"/>
                <a:gd name="T76" fmla="*/ 76 w 95"/>
                <a:gd name="T77" fmla="*/ 5 h 85"/>
                <a:gd name="T78" fmla="*/ 76 w 95"/>
                <a:gd name="T79" fmla="*/ 4 h 85"/>
                <a:gd name="T80" fmla="*/ 75 w 95"/>
                <a:gd name="T81" fmla="*/ 0 h 85"/>
                <a:gd name="T82" fmla="*/ 0 w 95"/>
                <a:gd name="T83" fmla="*/ 5 h 85"/>
                <a:gd name="T84" fmla="*/ 2 w 95"/>
                <a:gd name="T85" fmla="*/ 9 h 85"/>
                <a:gd name="T86" fmla="*/ 5 w 95"/>
                <a:gd name="T8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85">
                  <a:moveTo>
                    <a:pt x="5" y="9"/>
                  </a:moveTo>
                  <a:lnTo>
                    <a:pt x="5" y="12"/>
                  </a:lnTo>
                  <a:lnTo>
                    <a:pt x="73" y="7"/>
                  </a:lnTo>
                  <a:lnTo>
                    <a:pt x="73" y="4"/>
                  </a:lnTo>
                  <a:lnTo>
                    <a:pt x="70" y="4"/>
                  </a:lnTo>
                  <a:lnTo>
                    <a:pt x="70" y="4"/>
                  </a:lnTo>
                  <a:lnTo>
                    <a:pt x="73" y="27"/>
                  </a:lnTo>
                  <a:lnTo>
                    <a:pt x="78" y="50"/>
                  </a:lnTo>
                  <a:lnTo>
                    <a:pt x="86" y="73"/>
                  </a:lnTo>
                  <a:lnTo>
                    <a:pt x="90" y="72"/>
                  </a:lnTo>
                  <a:lnTo>
                    <a:pt x="90" y="68"/>
                  </a:lnTo>
                  <a:lnTo>
                    <a:pt x="20" y="78"/>
                  </a:lnTo>
                  <a:lnTo>
                    <a:pt x="20" y="82"/>
                  </a:lnTo>
                  <a:lnTo>
                    <a:pt x="23" y="80"/>
                  </a:lnTo>
                  <a:lnTo>
                    <a:pt x="23" y="80"/>
                  </a:lnTo>
                  <a:lnTo>
                    <a:pt x="23" y="78"/>
                  </a:lnTo>
                  <a:lnTo>
                    <a:pt x="23" y="78"/>
                  </a:lnTo>
                  <a:lnTo>
                    <a:pt x="15" y="52"/>
                  </a:lnTo>
                  <a:lnTo>
                    <a:pt x="10" y="30"/>
                  </a:lnTo>
                  <a:lnTo>
                    <a:pt x="9" y="9"/>
                  </a:lnTo>
                  <a:lnTo>
                    <a:pt x="5" y="9"/>
                  </a:lnTo>
                  <a:lnTo>
                    <a:pt x="5" y="12"/>
                  </a:lnTo>
                  <a:lnTo>
                    <a:pt x="5" y="9"/>
                  </a:lnTo>
                  <a:lnTo>
                    <a:pt x="2" y="9"/>
                  </a:lnTo>
                  <a:lnTo>
                    <a:pt x="2" y="9"/>
                  </a:lnTo>
                  <a:lnTo>
                    <a:pt x="5" y="35"/>
                  </a:lnTo>
                  <a:lnTo>
                    <a:pt x="10" y="58"/>
                  </a:lnTo>
                  <a:lnTo>
                    <a:pt x="17" y="82"/>
                  </a:lnTo>
                  <a:lnTo>
                    <a:pt x="19" y="85"/>
                  </a:lnTo>
                  <a:lnTo>
                    <a:pt x="95" y="75"/>
                  </a:lnTo>
                  <a:lnTo>
                    <a:pt x="93" y="72"/>
                  </a:lnTo>
                  <a:lnTo>
                    <a:pt x="93" y="72"/>
                  </a:lnTo>
                  <a:lnTo>
                    <a:pt x="85" y="48"/>
                  </a:lnTo>
                  <a:lnTo>
                    <a:pt x="80" y="25"/>
                  </a:lnTo>
                  <a:lnTo>
                    <a:pt x="80" y="25"/>
                  </a:lnTo>
                  <a:lnTo>
                    <a:pt x="76" y="9"/>
                  </a:lnTo>
                  <a:lnTo>
                    <a:pt x="76" y="9"/>
                  </a:lnTo>
                  <a:lnTo>
                    <a:pt x="76" y="5"/>
                  </a:lnTo>
                  <a:lnTo>
                    <a:pt x="76" y="5"/>
                  </a:lnTo>
                  <a:lnTo>
                    <a:pt x="76" y="4"/>
                  </a:lnTo>
                  <a:lnTo>
                    <a:pt x="75" y="0"/>
                  </a:lnTo>
                  <a:lnTo>
                    <a:pt x="0" y="5"/>
                  </a:lnTo>
                  <a:lnTo>
                    <a:pt x="2" y="9"/>
                  </a:lnTo>
                  <a:lnTo>
                    <a:pt x="5"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0" name="Freeform 281"/>
            <p:cNvSpPr>
              <a:spLocks/>
            </p:cNvSpPr>
            <p:nvPr/>
          </p:nvSpPr>
          <p:spPr bwMode="auto">
            <a:xfrm>
              <a:off x="2340" y="889"/>
              <a:ext cx="89" cy="90"/>
            </a:xfrm>
            <a:custGeom>
              <a:avLst/>
              <a:gdLst>
                <a:gd name="T0" fmla="*/ 0 w 89"/>
                <a:gd name="T1" fmla="*/ 5 h 90"/>
                <a:gd name="T2" fmla="*/ 76 w 89"/>
                <a:gd name="T3" fmla="*/ 0 h 90"/>
                <a:gd name="T4" fmla="*/ 76 w 89"/>
                <a:gd name="T5" fmla="*/ 0 h 90"/>
                <a:gd name="T6" fmla="*/ 76 w 89"/>
                <a:gd name="T7" fmla="*/ 9 h 90"/>
                <a:gd name="T8" fmla="*/ 76 w 89"/>
                <a:gd name="T9" fmla="*/ 27 h 90"/>
                <a:gd name="T10" fmla="*/ 81 w 89"/>
                <a:gd name="T11" fmla="*/ 53 h 90"/>
                <a:gd name="T12" fmla="*/ 84 w 89"/>
                <a:gd name="T13" fmla="*/ 67 h 90"/>
                <a:gd name="T14" fmla="*/ 89 w 89"/>
                <a:gd name="T15" fmla="*/ 81 h 90"/>
                <a:gd name="T16" fmla="*/ 13 w 89"/>
                <a:gd name="T17" fmla="*/ 90 h 90"/>
                <a:gd name="T18" fmla="*/ 13 w 89"/>
                <a:gd name="T19" fmla="*/ 90 h 90"/>
                <a:gd name="T20" fmla="*/ 12 w 89"/>
                <a:gd name="T21" fmla="*/ 86 h 90"/>
                <a:gd name="T22" fmla="*/ 7 w 89"/>
                <a:gd name="T23" fmla="*/ 72 h 90"/>
                <a:gd name="T24" fmla="*/ 5 w 89"/>
                <a:gd name="T25" fmla="*/ 62 h 90"/>
                <a:gd name="T26" fmla="*/ 2 w 89"/>
                <a:gd name="T27" fmla="*/ 47 h 90"/>
                <a:gd name="T28" fmla="*/ 0 w 89"/>
                <a:gd name="T29" fmla="*/ 29 h 90"/>
                <a:gd name="T30" fmla="*/ 0 w 89"/>
                <a:gd name="T31" fmla="*/ 5 h 90"/>
                <a:gd name="T32" fmla="*/ 0 w 89"/>
                <a:gd name="T33" fmla="*/ 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90">
                  <a:moveTo>
                    <a:pt x="0" y="5"/>
                  </a:moveTo>
                  <a:lnTo>
                    <a:pt x="76" y="0"/>
                  </a:lnTo>
                  <a:lnTo>
                    <a:pt x="76" y="0"/>
                  </a:lnTo>
                  <a:lnTo>
                    <a:pt x="76" y="9"/>
                  </a:lnTo>
                  <a:lnTo>
                    <a:pt x="76" y="27"/>
                  </a:lnTo>
                  <a:lnTo>
                    <a:pt x="81" y="53"/>
                  </a:lnTo>
                  <a:lnTo>
                    <a:pt x="84" y="67"/>
                  </a:lnTo>
                  <a:lnTo>
                    <a:pt x="89" y="81"/>
                  </a:lnTo>
                  <a:lnTo>
                    <a:pt x="13" y="90"/>
                  </a:lnTo>
                  <a:lnTo>
                    <a:pt x="13" y="90"/>
                  </a:lnTo>
                  <a:lnTo>
                    <a:pt x="12" y="86"/>
                  </a:lnTo>
                  <a:lnTo>
                    <a:pt x="7" y="72"/>
                  </a:lnTo>
                  <a:lnTo>
                    <a:pt x="5" y="62"/>
                  </a:lnTo>
                  <a:lnTo>
                    <a:pt x="2" y="47"/>
                  </a:lnTo>
                  <a:lnTo>
                    <a:pt x="0" y="29"/>
                  </a:lnTo>
                  <a:lnTo>
                    <a:pt x="0" y="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1" name="Freeform 282"/>
            <p:cNvSpPr>
              <a:spLocks/>
            </p:cNvSpPr>
            <p:nvPr/>
          </p:nvSpPr>
          <p:spPr bwMode="auto">
            <a:xfrm>
              <a:off x="2337" y="886"/>
              <a:ext cx="96" cy="98"/>
            </a:xfrm>
            <a:custGeom>
              <a:avLst/>
              <a:gdLst>
                <a:gd name="T0" fmla="*/ 3 w 96"/>
                <a:gd name="T1" fmla="*/ 8 h 98"/>
                <a:gd name="T2" fmla="*/ 3 w 96"/>
                <a:gd name="T3" fmla="*/ 12 h 98"/>
                <a:gd name="T4" fmla="*/ 79 w 96"/>
                <a:gd name="T5" fmla="*/ 7 h 98"/>
                <a:gd name="T6" fmla="*/ 79 w 96"/>
                <a:gd name="T7" fmla="*/ 3 h 98"/>
                <a:gd name="T8" fmla="*/ 76 w 96"/>
                <a:gd name="T9" fmla="*/ 3 h 98"/>
                <a:gd name="T10" fmla="*/ 76 w 96"/>
                <a:gd name="T11" fmla="*/ 3 h 98"/>
                <a:gd name="T12" fmla="*/ 76 w 96"/>
                <a:gd name="T13" fmla="*/ 8 h 98"/>
                <a:gd name="T14" fmla="*/ 76 w 96"/>
                <a:gd name="T15" fmla="*/ 8 h 98"/>
                <a:gd name="T16" fmla="*/ 76 w 96"/>
                <a:gd name="T17" fmla="*/ 22 h 98"/>
                <a:gd name="T18" fmla="*/ 77 w 96"/>
                <a:gd name="T19" fmla="*/ 40 h 98"/>
                <a:gd name="T20" fmla="*/ 81 w 96"/>
                <a:gd name="T21" fmla="*/ 61 h 98"/>
                <a:gd name="T22" fmla="*/ 89 w 96"/>
                <a:gd name="T23" fmla="*/ 86 h 98"/>
                <a:gd name="T24" fmla="*/ 92 w 96"/>
                <a:gd name="T25" fmla="*/ 84 h 98"/>
                <a:gd name="T26" fmla="*/ 91 w 96"/>
                <a:gd name="T27" fmla="*/ 81 h 98"/>
                <a:gd name="T28" fmla="*/ 16 w 96"/>
                <a:gd name="T29" fmla="*/ 91 h 98"/>
                <a:gd name="T30" fmla="*/ 16 w 96"/>
                <a:gd name="T31" fmla="*/ 93 h 98"/>
                <a:gd name="T32" fmla="*/ 20 w 96"/>
                <a:gd name="T33" fmla="*/ 91 h 98"/>
                <a:gd name="T34" fmla="*/ 20 w 96"/>
                <a:gd name="T35" fmla="*/ 91 h 98"/>
                <a:gd name="T36" fmla="*/ 20 w 96"/>
                <a:gd name="T37" fmla="*/ 91 h 98"/>
                <a:gd name="T38" fmla="*/ 20 w 96"/>
                <a:gd name="T39" fmla="*/ 91 h 98"/>
                <a:gd name="T40" fmla="*/ 20 w 96"/>
                <a:gd name="T41" fmla="*/ 91 h 98"/>
                <a:gd name="T42" fmla="*/ 20 w 96"/>
                <a:gd name="T43" fmla="*/ 91 h 98"/>
                <a:gd name="T44" fmla="*/ 20 w 96"/>
                <a:gd name="T45" fmla="*/ 91 h 98"/>
                <a:gd name="T46" fmla="*/ 18 w 96"/>
                <a:gd name="T47" fmla="*/ 88 h 98"/>
                <a:gd name="T48" fmla="*/ 13 w 96"/>
                <a:gd name="T49" fmla="*/ 73 h 98"/>
                <a:gd name="T50" fmla="*/ 8 w 96"/>
                <a:gd name="T51" fmla="*/ 48 h 98"/>
                <a:gd name="T52" fmla="*/ 6 w 96"/>
                <a:gd name="T53" fmla="*/ 30 h 98"/>
                <a:gd name="T54" fmla="*/ 6 w 96"/>
                <a:gd name="T55" fmla="*/ 8 h 98"/>
                <a:gd name="T56" fmla="*/ 3 w 96"/>
                <a:gd name="T57" fmla="*/ 8 h 98"/>
                <a:gd name="T58" fmla="*/ 3 w 96"/>
                <a:gd name="T59" fmla="*/ 12 h 98"/>
                <a:gd name="T60" fmla="*/ 3 w 96"/>
                <a:gd name="T61" fmla="*/ 8 h 98"/>
                <a:gd name="T62" fmla="*/ 0 w 96"/>
                <a:gd name="T63" fmla="*/ 8 h 98"/>
                <a:gd name="T64" fmla="*/ 0 w 96"/>
                <a:gd name="T65" fmla="*/ 8 h 98"/>
                <a:gd name="T66" fmla="*/ 0 w 96"/>
                <a:gd name="T67" fmla="*/ 32 h 98"/>
                <a:gd name="T68" fmla="*/ 1 w 96"/>
                <a:gd name="T69" fmla="*/ 50 h 98"/>
                <a:gd name="T70" fmla="*/ 5 w 96"/>
                <a:gd name="T71" fmla="*/ 65 h 98"/>
                <a:gd name="T72" fmla="*/ 6 w 96"/>
                <a:gd name="T73" fmla="*/ 76 h 98"/>
                <a:gd name="T74" fmla="*/ 11 w 96"/>
                <a:gd name="T75" fmla="*/ 91 h 98"/>
                <a:gd name="T76" fmla="*/ 15 w 96"/>
                <a:gd name="T77" fmla="*/ 96 h 98"/>
                <a:gd name="T78" fmla="*/ 15 w 96"/>
                <a:gd name="T79" fmla="*/ 98 h 98"/>
                <a:gd name="T80" fmla="*/ 96 w 96"/>
                <a:gd name="T81" fmla="*/ 88 h 98"/>
                <a:gd name="T82" fmla="*/ 96 w 96"/>
                <a:gd name="T83" fmla="*/ 84 h 98"/>
                <a:gd name="T84" fmla="*/ 96 w 96"/>
                <a:gd name="T85" fmla="*/ 84 h 98"/>
                <a:gd name="T86" fmla="*/ 87 w 96"/>
                <a:gd name="T87" fmla="*/ 60 h 98"/>
                <a:gd name="T88" fmla="*/ 84 w 96"/>
                <a:gd name="T89" fmla="*/ 38 h 98"/>
                <a:gd name="T90" fmla="*/ 82 w 96"/>
                <a:gd name="T91" fmla="*/ 20 h 98"/>
                <a:gd name="T92" fmla="*/ 82 w 96"/>
                <a:gd name="T93" fmla="*/ 8 h 98"/>
                <a:gd name="T94" fmla="*/ 82 w 96"/>
                <a:gd name="T95" fmla="*/ 8 h 98"/>
                <a:gd name="T96" fmla="*/ 82 w 96"/>
                <a:gd name="T97" fmla="*/ 5 h 98"/>
                <a:gd name="T98" fmla="*/ 82 w 96"/>
                <a:gd name="T99" fmla="*/ 5 h 98"/>
                <a:gd name="T100" fmla="*/ 82 w 96"/>
                <a:gd name="T101" fmla="*/ 3 h 98"/>
                <a:gd name="T102" fmla="*/ 82 w 96"/>
                <a:gd name="T103" fmla="*/ 0 h 98"/>
                <a:gd name="T104" fmla="*/ 0 w 96"/>
                <a:gd name="T105" fmla="*/ 5 h 98"/>
                <a:gd name="T106" fmla="*/ 0 w 96"/>
                <a:gd name="T107" fmla="*/ 8 h 98"/>
                <a:gd name="T108" fmla="*/ 3 w 96"/>
                <a:gd name="T109" fmla="*/ 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98">
                  <a:moveTo>
                    <a:pt x="3" y="8"/>
                  </a:moveTo>
                  <a:lnTo>
                    <a:pt x="3" y="12"/>
                  </a:lnTo>
                  <a:lnTo>
                    <a:pt x="79" y="7"/>
                  </a:lnTo>
                  <a:lnTo>
                    <a:pt x="79" y="3"/>
                  </a:lnTo>
                  <a:lnTo>
                    <a:pt x="76" y="3"/>
                  </a:lnTo>
                  <a:lnTo>
                    <a:pt x="76" y="3"/>
                  </a:lnTo>
                  <a:lnTo>
                    <a:pt x="76" y="8"/>
                  </a:lnTo>
                  <a:lnTo>
                    <a:pt x="76" y="8"/>
                  </a:lnTo>
                  <a:lnTo>
                    <a:pt x="76" y="22"/>
                  </a:lnTo>
                  <a:lnTo>
                    <a:pt x="77" y="40"/>
                  </a:lnTo>
                  <a:lnTo>
                    <a:pt x="81" y="61"/>
                  </a:lnTo>
                  <a:lnTo>
                    <a:pt x="89" y="86"/>
                  </a:lnTo>
                  <a:lnTo>
                    <a:pt x="92" y="84"/>
                  </a:lnTo>
                  <a:lnTo>
                    <a:pt x="91" y="81"/>
                  </a:lnTo>
                  <a:lnTo>
                    <a:pt x="16" y="91"/>
                  </a:lnTo>
                  <a:lnTo>
                    <a:pt x="16" y="93"/>
                  </a:lnTo>
                  <a:lnTo>
                    <a:pt x="20" y="91"/>
                  </a:lnTo>
                  <a:lnTo>
                    <a:pt x="20" y="91"/>
                  </a:lnTo>
                  <a:lnTo>
                    <a:pt x="20" y="91"/>
                  </a:lnTo>
                  <a:lnTo>
                    <a:pt x="20" y="91"/>
                  </a:lnTo>
                  <a:lnTo>
                    <a:pt x="20" y="91"/>
                  </a:lnTo>
                  <a:lnTo>
                    <a:pt x="20" y="91"/>
                  </a:lnTo>
                  <a:lnTo>
                    <a:pt x="20" y="91"/>
                  </a:lnTo>
                  <a:lnTo>
                    <a:pt x="18" y="88"/>
                  </a:lnTo>
                  <a:lnTo>
                    <a:pt x="13" y="73"/>
                  </a:lnTo>
                  <a:lnTo>
                    <a:pt x="8" y="48"/>
                  </a:lnTo>
                  <a:lnTo>
                    <a:pt x="6" y="30"/>
                  </a:lnTo>
                  <a:lnTo>
                    <a:pt x="6" y="8"/>
                  </a:lnTo>
                  <a:lnTo>
                    <a:pt x="3" y="8"/>
                  </a:lnTo>
                  <a:lnTo>
                    <a:pt x="3" y="12"/>
                  </a:lnTo>
                  <a:lnTo>
                    <a:pt x="3" y="8"/>
                  </a:lnTo>
                  <a:lnTo>
                    <a:pt x="0" y="8"/>
                  </a:lnTo>
                  <a:lnTo>
                    <a:pt x="0" y="8"/>
                  </a:lnTo>
                  <a:lnTo>
                    <a:pt x="0" y="32"/>
                  </a:lnTo>
                  <a:lnTo>
                    <a:pt x="1" y="50"/>
                  </a:lnTo>
                  <a:lnTo>
                    <a:pt x="5" y="65"/>
                  </a:lnTo>
                  <a:lnTo>
                    <a:pt x="6" y="76"/>
                  </a:lnTo>
                  <a:lnTo>
                    <a:pt x="11" y="91"/>
                  </a:lnTo>
                  <a:lnTo>
                    <a:pt x="15" y="96"/>
                  </a:lnTo>
                  <a:lnTo>
                    <a:pt x="15" y="98"/>
                  </a:lnTo>
                  <a:lnTo>
                    <a:pt x="96" y="88"/>
                  </a:lnTo>
                  <a:lnTo>
                    <a:pt x="96" y="84"/>
                  </a:lnTo>
                  <a:lnTo>
                    <a:pt x="96" y="84"/>
                  </a:lnTo>
                  <a:lnTo>
                    <a:pt x="87" y="60"/>
                  </a:lnTo>
                  <a:lnTo>
                    <a:pt x="84" y="38"/>
                  </a:lnTo>
                  <a:lnTo>
                    <a:pt x="82" y="20"/>
                  </a:lnTo>
                  <a:lnTo>
                    <a:pt x="82" y="8"/>
                  </a:lnTo>
                  <a:lnTo>
                    <a:pt x="82" y="8"/>
                  </a:lnTo>
                  <a:lnTo>
                    <a:pt x="82" y="5"/>
                  </a:lnTo>
                  <a:lnTo>
                    <a:pt x="82" y="5"/>
                  </a:lnTo>
                  <a:lnTo>
                    <a:pt x="82" y="3"/>
                  </a:lnTo>
                  <a:lnTo>
                    <a:pt x="82" y="0"/>
                  </a:lnTo>
                  <a:lnTo>
                    <a:pt x="0" y="5"/>
                  </a:lnTo>
                  <a:lnTo>
                    <a:pt x="0" y="8"/>
                  </a:lnTo>
                  <a:lnTo>
                    <a:pt x="3"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2" name="Freeform 283"/>
            <p:cNvSpPr>
              <a:spLocks/>
            </p:cNvSpPr>
            <p:nvPr/>
          </p:nvSpPr>
          <p:spPr bwMode="auto">
            <a:xfrm>
              <a:off x="2352" y="878"/>
              <a:ext cx="87" cy="89"/>
            </a:xfrm>
            <a:custGeom>
              <a:avLst/>
              <a:gdLst>
                <a:gd name="T0" fmla="*/ 0 w 87"/>
                <a:gd name="T1" fmla="*/ 5 h 89"/>
                <a:gd name="T2" fmla="*/ 76 w 87"/>
                <a:gd name="T3" fmla="*/ 0 h 89"/>
                <a:gd name="T4" fmla="*/ 76 w 87"/>
                <a:gd name="T5" fmla="*/ 0 h 89"/>
                <a:gd name="T6" fmla="*/ 76 w 87"/>
                <a:gd name="T7" fmla="*/ 6 h 89"/>
                <a:gd name="T8" fmla="*/ 76 w 87"/>
                <a:gd name="T9" fmla="*/ 26 h 89"/>
                <a:gd name="T10" fmla="*/ 81 w 87"/>
                <a:gd name="T11" fmla="*/ 51 h 89"/>
                <a:gd name="T12" fmla="*/ 84 w 87"/>
                <a:gd name="T13" fmla="*/ 66 h 89"/>
                <a:gd name="T14" fmla="*/ 87 w 87"/>
                <a:gd name="T15" fmla="*/ 81 h 89"/>
                <a:gd name="T16" fmla="*/ 13 w 87"/>
                <a:gd name="T17" fmla="*/ 89 h 89"/>
                <a:gd name="T18" fmla="*/ 13 w 87"/>
                <a:gd name="T19" fmla="*/ 89 h 89"/>
                <a:gd name="T20" fmla="*/ 11 w 87"/>
                <a:gd name="T21" fmla="*/ 86 h 89"/>
                <a:gd name="T22" fmla="*/ 6 w 87"/>
                <a:gd name="T23" fmla="*/ 71 h 89"/>
                <a:gd name="T24" fmla="*/ 3 w 87"/>
                <a:gd name="T25" fmla="*/ 59 h 89"/>
                <a:gd name="T26" fmla="*/ 1 w 87"/>
                <a:gd name="T27" fmla="*/ 44 h 89"/>
                <a:gd name="T28" fmla="*/ 0 w 87"/>
                <a:gd name="T29" fmla="*/ 26 h 89"/>
                <a:gd name="T30" fmla="*/ 0 w 87"/>
                <a:gd name="T31" fmla="*/ 5 h 89"/>
                <a:gd name="T32" fmla="*/ 0 w 87"/>
                <a:gd name="T33" fmla="*/ 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89">
                  <a:moveTo>
                    <a:pt x="0" y="5"/>
                  </a:moveTo>
                  <a:lnTo>
                    <a:pt x="76" y="0"/>
                  </a:lnTo>
                  <a:lnTo>
                    <a:pt x="76" y="0"/>
                  </a:lnTo>
                  <a:lnTo>
                    <a:pt x="76" y="6"/>
                  </a:lnTo>
                  <a:lnTo>
                    <a:pt x="76" y="26"/>
                  </a:lnTo>
                  <a:lnTo>
                    <a:pt x="81" y="51"/>
                  </a:lnTo>
                  <a:lnTo>
                    <a:pt x="84" y="66"/>
                  </a:lnTo>
                  <a:lnTo>
                    <a:pt x="87" y="81"/>
                  </a:lnTo>
                  <a:lnTo>
                    <a:pt x="13" y="89"/>
                  </a:lnTo>
                  <a:lnTo>
                    <a:pt x="13" y="89"/>
                  </a:lnTo>
                  <a:lnTo>
                    <a:pt x="11" y="86"/>
                  </a:lnTo>
                  <a:lnTo>
                    <a:pt x="6" y="71"/>
                  </a:lnTo>
                  <a:lnTo>
                    <a:pt x="3" y="59"/>
                  </a:lnTo>
                  <a:lnTo>
                    <a:pt x="1" y="44"/>
                  </a:lnTo>
                  <a:lnTo>
                    <a:pt x="0" y="26"/>
                  </a:lnTo>
                  <a:lnTo>
                    <a:pt x="0" y="5"/>
                  </a:lnTo>
                  <a:lnTo>
                    <a:pt x="0" y="5"/>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3" name="Freeform 284"/>
            <p:cNvSpPr>
              <a:spLocks/>
            </p:cNvSpPr>
            <p:nvPr/>
          </p:nvSpPr>
          <p:spPr bwMode="auto">
            <a:xfrm>
              <a:off x="2348" y="875"/>
              <a:ext cx="96" cy="95"/>
            </a:xfrm>
            <a:custGeom>
              <a:avLst/>
              <a:gdLst>
                <a:gd name="T0" fmla="*/ 4 w 96"/>
                <a:gd name="T1" fmla="*/ 8 h 95"/>
                <a:gd name="T2" fmla="*/ 4 w 96"/>
                <a:gd name="T3" fmla="*/ 11 h 95"/>
                <a:gd name="T4" fmla="*/ 80 w 96"/>
                <a:gd name="T5" fmla="*/ 6 h 95"/>
                <a:gd name="T6" fmla="*/ 80 w 96"/>
                <a:gd name="T7" fmla="*/ 3 h 95"/>
                <a:gd name="T8" fmla="*/ 76 w 96"/>
                <a:gd name="T9" fmla="*/ 3 h 95"/>
                <a:gd name="T10" fmla="*/ 76 w 96"/>
                <a:gd name="T11" fmla="*/ 3 h 95"/>
                <a:gd name="T12" fmla="*/ 76 w 96"/>
                <a:gd name="T13" fmla="*/ 6 h 95"/>
                <a:gd name="T14" fmla="*/ 76 w 96"/>
                <a:gd name="T15" fmla="*/ 6 h 95"/>
                <a:gd name="T16" fmla="*/ 76 w 96"/>
                <a:gd name="T17" fmla="*/ 19 h 95"/>
                <a:gd name="T18" fmla="*/ 78 w 96"/>
                <a:gd name="T19" fmla="*/ 38 h 95"/>
                <a:gd name="T20" fmla="*/ 81 w 96"/>
                <a:gd name="T21" fmla="*/ 61 h 95"/>
                <a:gd name="T22" fmla="*/ 90 w 96"/>
                <a:gd name="T23" fmla="*/ 86 h 95"/>
                <a:gd name="T24" fmla="*/ 91 w 96"/>
                <a:gd name="T25" fmla="*/ 84 h 95"/>
                <a:gd name="T26" fmla="*/ 91 w 96"/>
                <a:gd name="T27" fmla="*/ 81 h 95"/>
                <a:gd name="T28" fmla="*/ 17 w 96"/>
                <a:gd name="T29" fmla="*/ 89 h 95"/>
                <a:gd name="T30" fmla="*/ 17 w 96"/>
                <a:gd name="T31" fmla="*/ 92 h 95"/>
                <a:gd name="T32" fmla="*/ 20 w 96"/>
                <a:gd name="T33" fmla="*/ 91 h 95"/>
                <a:gd name="T34" fmla="*/ 20 w 96"/>
                <a:gd name="T35" fmla="*/ 91 h 95"/>
                <a:gd name="T36" fmla="*/ 20 w 96"/>
                <a:gd name="T37" fmla="*/ 91 h 95"/>
                <a:gd name="T38" fmla="*/ 20 w 96"/>
                <a:gd name="T39" fmla="*/ 91 h 95"/>
                <a:gd name="T40" fmla="*/ 20 w 96"/>
                <a:gd name="T41" fmla="*/ 91 h 95"/>
                <a:gd name="T42" fmla="*/ 20 w 96"/>
                <a:gd name="T43" fmla="*/ 91 h 95"/>
                <a:gd name="T44" fmla="*/ 20 w 96"/>
                <a:gd name="T45" fmla="*/ 91 h 95"/>
                <a:gd name="T46" fmla="*/ 17 w 96"/>
                <a:gd name="T47" fmla="*/ 86 h 95"/>
                <a:gd name="T48" fmla="*/ 14 w 96"/>
                <a:gd name="T49" fmla="*/ 72 h 95"/>
                <a:gd name="T50" fmla="*/ 9 w 96"/>
                <a:gd name="T51" fmla="*/ 46 h 95"/>
                <a:gd name="T52" fmla="*/ 7 w 96"/>
                <a:gd name="T53" fmla="*/ 29 h 95"/>
                <a:gd name="T54" fmla="*/ 7 w 96"/>
                <a:gd name="T55" fmla="*/ 8 h 95"/>
                <a:gd name="T56" fmla="*/ 4 w 96"/>
                <a:gd name="T57" fmla="*/ 8 h 95"/>
                <a:gd name="T58" fmla="*/ 4 w 96"/>
                <a:gd name="T59" fmla="*/ 11 h 95"/>
                <a:gd name="T60" fmla="*/ 4 w 96"/>
                <a:gd name="T61" fmla="*/ 8 h 95"/>
                <a:gd name="T62" fmla="*/ 0 w 96"/>
                <a:gd name="T63" fmla="*/ 8 h 95"/>
                <a:gd name="T64" fmla="*/ 0 w 96"/>
                <a:gd name="T65" fmla="*/ 8 h 95"/>
                <a:gd name="T66" fmla="*/ 0 w 96"/>
                <a:gd name="T67" fmla="*/ 29 h 95"/>
                <a:gd name="T68" fmla="*/ 2 w 96"/>
                <a:gd name="T69" fmla="*/ 47 h 95"/>
                <a:gd name="T70" fmla="*/ 4 w 96"/>
                <a:gd name="T71" fmla="*/ 62 h 95"/>
                <a:gd name="T72" fmla="*/ 7 w 96"/>
                <a:gd name="T73" fmla="*/ 76 h 95"/>
                <a:gd name="T74" fmla="*/ 12 w 96"/>
                <a:gd name="T75" fmla="*/ 89 h 95"/>
                <a:gd name="T76" fmla="*/ 14 w 96"/>
                <a:gd name="T77" fmla="*/ 94 h 95"/>
                <a:gd name="T78" fmla="*/ 15 w 96"/>
                <a:gd name="T79" fmla="*/ 95 h 95"/>
                <a:gd name="T80" fmla="*/ 96 w 96"/>
                <a:gd name="T81" fmla="*/ 87 h 95"/>
                <a:gd name="T82" fmla="*/ 95 w 96"/>
                <a:gd name="T83" fmla="*/ 82 h 95"/>
                <a:gd name="T84" fmla="*/ 95 w 96"/>
                <a:gd name="T85" fmla="*/ 82 h 95"/>
                <a:gd name="T86" fmla="*/ 88 w 96"/>
                <a:gd name="T87" fmla="*/ 59 h 95"/>
                <a:gd name="T88" fmla="*/ 85 w 96"/>
                <a:gd name="T89" fmla="*/ 38 h 95"/>
                <a:gd name="T90" fmla="*/ 83 w 96"/>
                <a:gd name="T91" fmla="*/ 19 h 95"/>
                <a:gd name="T92" fmla="*/ 83 w 96"/>
                <a:gd name="T93" fmla="*/ 6 h 95"/>
                <a:gd name="T94" fmla="*/ 83 w 96"/>
                <a:gd name="T95" fmla="*/ 6 h 95"/>
                <a:gd name="T96" fmla="*/ 83 w 96"/>
                <a:gd name="T97" fmla="*/ 4 h 95"/>
                <a:gd name="T98" fmla="*/ 83 w 96"/>
                <a:gd name="T99" fmla="*/ 4 h 95"/>
                <a:gd name="T100" fmla="*/ 83 w 96"/>
                <a:gd name="T101" fmla="*/ 3 h 95"/>
                <a:gd name="T102" fmla="*/ 83 w 96"/>
                <a:gd name="T103" fmla="*/ 0 h 95"/>
                <a:gd name="T104" fmla="*/ 0 w 96"/>
                <a:gd name="T105" fmla="*/ 4 h 95"/>
                <a:gd name="T106" fmla="*/ 0 w 96"/>
                <a:gd name="T107" fmla="*/ 8 h 95"/>
                <a:gd name="T108" fmla="*/ 4 w 96"/>
                <a:gd name="T109" fmla="*/ 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95">
                  <a:moveTo>
                    <a:pt x="4" y="8"/>
                  </a:moveTo>
                  <a:lnTo>
                    <a:pt x="4" y="11"/>
                  </a:lnTo>
                  <a:lnTo>
                    <a:pt x="80" y="6"/>
                  </a:lnTo>
                  <a:lnTo>
                    <a:pt x="80" y="3"/>
                  </a:lnTo>
                  <a:lnTo>
                    <a:pt x="76" y="3"/>
                  </a:lnTo>
                  <a:lnTo>
                    <a:pt x="76" y="3"/>
                  </a:lnTo>
                  <a:lnTo>
                    <a:pt x="76" y="6"/>
                  </a:lnTo>
                  <a:lnTo>
                    <a:pt x="76" y="6"/>
                  </a:lnTo>
                  <a:lnTo>
                    <a:pt x="76" y="19"/>
                  </a:lnTo>
                  <a:lnTo>
                    <a:pt x="78" y="38"/>
                  </a:lnTo>
                  <a:lnTo>
                    <a:pt x="81" y="61"/>
                  </a:lnTo>
                  <a:lnTo>
                    <a:pt x="90" y="86"/>
                  </a:lnTo>
                  <a:lnTo>
                    <a:pt x="91" y="84"/>
                  </a:lnTo>
                  <a:lnTo>
                    <a:pt x="91" y="81"/>
                  </a:lnTo>
                  <a:lnTo>
                    <a:pt x="17" y="89"/>
                  </a:lnTo>
                  <a:lnTo>
                    <a:pt x="17" y="92"/>
                  </a:lnTo>
                  <a:lnTo>
                    <a:pt x="20" y="91"/>
                  </a:lnTo>
                  <a:lnTo>
                    <a:pt x="20" y="91"/>
                  </a:lnTo>
                  <a:lnTo>
                    <a:pt x="20" y="91"/>
                  </a:lnTo>
                  <a:lnTo>
                    <a:pt x="20" y="91"/>
                  </a:lnTo>
                  <a:lnTo>
                    <a:pt x="20" y="91"/>
                  </a:lnTo>
                  <a:lnTo>
                    <a:pt x="20" y="91"/>
                  </a:lnTo>
                  <a:lnTo>
                    <a:pt x="20" y="91"/>
                  </a:lnTo>
                  <a:lnTo>
                    <a:pt x="17" y="86"/>
                  </a:lnTo>
                  <a:lnTo>
                    <a:pt x="14" y="72"/>
                  </a:lnTo>
                  <a:lnTo>
                    <a:pt x="9" y="46"/>
                  </a:lnTo>
                  <a:lnTo>
                    <a:pt x="7" y="29"/>
                  </a:lnTo>
                  <a:lnTo>
                    <a:pt x="7" y="8"/>
                  </a:lnTo>
                  <a:lnTo>
                    <a:pt x="4" y="8"/>
                  </a:lnTo>
                  <a:lnTo>
                    <a:pt x="4" y="11"/>
                  </a:lnTo>
                  <a:lnTo>
                    <a:pt x="4" y="8"/>
                  </a:lnTo>
                  <a:lnTo>
                    <a:pt x="0" y="8"/>
                  </a:lnTo>
                  <a:lnTo>
                    <a:pt x="0" y="8"/>
                  </a:lnTo>
                  <a:lnTo>
                    <a:pt x="0" y="29"/>
                  </a:lnTo>
                  <a:lnTo>
                    <a:pt x="2" y="47"/>
                  </a:lnTo>
                  <a:lnTo>
                    <a:pt x="4" y="62"/>
                  </a:lnTo>
                  <a:lnTo>
                    <a:pt x="7" y="76"/>
                  </a:lnTo>
                  <a:lnTo>
                    <a:pt x="12" y="89"/>
                  </a:lnTo>
                  <a:lnTo>
                    <a:pt x="14" y="94"/>
                  </a:lnTo>
                  <a:lnTo>
                    <a:pt x="15" y="95"/>
                  </a:lnTo>
                  <a:lnTo>
                    <a:pt x="96" y="87"/>
                  </a:lnTo>
                  <a:lnTo>
                    <a:pt x="95" y="82"/>
                  </a:lnTo>
                  <a:lnTo>
                    <a:pt x="95" y="82"/>
                  </a:lnTo>
                  <a:lnTo>
                    <a:pt x="88" y="59"/>
                  </a:lnTo>
                  <a:lnTo>
                    <a:pt x="85" y="38"/>
                  </a:lnTo>
                  <a:lnTo>
                    <a:pt x="83" y="19"/>
                  </a:lnTo>
                  <a:lnTo>
                    <a:pt x="83" y="6"/>
                  </a:lnTo>
                  <a:lnTo>
                    <a:pt x="83" y="6"/>
                  </a:lnTo>
                  <a:lnTo>
                    <a:pt x="83" y="4"/>
                  </a:lnTo>
                  <a:lnTo>
                    <a:pt x="83" y="4"/>
                  </a:lnTo>
                  <a:lnTo>
                    <a:pt x="83" y="3"/>
                  </a:lnTo>
                  <a:lnTo>
                    <a:pt x="83" y="0"/>
                  </a:lnTo>
                  <a:lnTo>
                    <a:pt x="0" y="4"/>
                  </a:lnTo>
                  <a:lnTo>
                    <a:pt x="0" y="8"/>
                  </a:lnTo>
                  <a:lnTo>
                    <a:pt x="4"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4" name="Freeform 285"/>
            <p:cNvSpPr>
              <a:spLocks/>
            </p:cNvSpPr>
            <p:nvPr/>
          </p:nvSpPr>
          <p:spPr bwMode="auto">
            <a:xfrm>
              <a:off x="2403" y="896"/>
              <a:ext cx="8" cy="8"/>
            </a:xfrm>
            <a:custGeom>
              <a:avLst/>
              <a:gdLst>
                <a:gd name="T0" fmla="*/ 8 w 8"/>
                <a:gd name="T1" fmla="*/ 3 h 8"/>
                <a:gd name="T2" fmla="*/ 8 w 8"/>
                <a:gd name="T3" fmla="*/ 3 h 8"/>
                <a:gd name="T4" fmla="*/ 7 w 8"/>
                <a:gd name="T5" fmla="*/ 7 h 8"/>
                <a:gd name="T6" fmla="*/ 3 w 8"/>
                <a:gd name="T7" fmla="*/ 8 h 8"/>
                <a:gd name="T8" fmla="*/ 3 w 8"/>
                <a:gd name="T9" fmla="*/ 8 h 8"/>
                <a:gd name="T10" fmla="*/ 0 w 8"/>
                <a:gd name="T11" fmla="*/ 7 h 8"/>
                <a:gd name="T12" fmla="*/ 0 w 8"/>
                <a:gd name="T13" fmla="*/ 3 h 8"/>
                <a:gd name="T14" fmla="*/ 0 w 8"/>
                <a:gd name="T15" fmla="*/ 3 h 8"/>
                <a:gd name="T16" fmla="*/ 0 w 8"/>
                <a:gd name="T17" fmla="*/ 0 h 8"/>
                <a:gd name="T18" fmla="*/ 3 w 8"/>
                <a:gd name="T19" fmla="*/ 0 h 8"/>
                <a:gd name="T20" fmla="*/ 3 w 8"/>
                <a:gd name="T21" fmla="*/ 0 h 8"/>
                <a:gd name="T22" fmla="*/ 7 w 8"/>
                <a:gd name="T23" fmla="*/ 0 h 8"/>
                <a:gd name="T24" fmla="*/ 8 w 8"/>
                <a:gd name="T25" fmla="*/ 3 h 8"/>
                <a:gd name="T26" fmla="*/ 8 w 8"/>
                <a:gd name="T2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3"/>
                  </a:moveTo>
                  <a:lnTo>
                    <a:pt x="8" y="3"/>
                  </a:lnTo>
                  <a:lnTo>
                    <a:pt x="7" y="7"/>
                  </a:lnTo>
                  <a:lnTo>
                    <a:pt x="3" y="8"/>
                  </a:lnTo>
                  <a:lnTo>
                    <a:pt x="3" y="8"/>
                  </a:lnTo>
                  <a:lnTo>
                    <a:pt x="0" y="7"/>
                  </a:lnTo>
                  <a:lnTo>
                    <a:pt x="0" y="3"/>
                  </a:lnTo>
                  <a:lnTo>
                    <a:pt x="0" y="3"/>
                  </a:lnTo>
                  <a:lnTo>
                    <a:pt x="0" y="0"/>
                  </a:lnTo>
                  <a:lnTo>
                    <a:pt x="3" y="0"/>
                  </a:lnTo>
                  <a:lnTo>
                    <a:pt x="3" y="0"/>
                  </a:lnTo>
                  <a:lnTo>
                    <a:pt x="7" y="0"/>
                  </a:lnTo>
                  <a:lnTo>
                    <a:pt x="8" y="3"/>
                  </a:lnTo>
                  <a:lnTo>
                    <a:pt x="8" y="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5" name="Freeform 286"/>
            <p:cNvSpPr>
              <a:spLocks/>
            </p:cNvSpPr>
            <p:nvPr/>
          </p:nvSpPr>
          <p:spPr bwMode="auto">
            <a:xfrm>
              <a:off x="2195" y="904"/>
              <a:ext cx="8" cy="9"/>
            </a:xfrm>
            <a:custGeom>
              <a:avLst/>
              <a:gdLst>
                <a:gd name="T0" fmla="*/ 8 w 8"/>
                <a:gd name="T1" fmla="*/ 5 h 9"/>
                <a:gd name="T2" fmla="*/ 8 w 8"/>
                <a:gd name="T3" fmla="*/ 5 h 9"/>
                <a:gd name="T4" fmla="*/ 6 w 8"/>
                <a:gd name="T5" fmla="*/ 9 h 9"/>
                <a:gd name="T6" fmla="*/ 3 w 8"/>
                <a:gd name="T7" fmla="*/ 9 h 9"/>
                <a:gd name="T8" fmla="*/ 3 w 8"/>
                <a:gd name="T9" fmla="*/ 9 h 9"/>
                <a:gd name="T10" fmla="*/ 0 w 8"/>
                <a:gd name="T11" fmla="*/ 9 h 9"/>
                <a:gd name="T12" fmla="*/ 0 w 8"/>
                <a:gd name="T13" fmla="*/ 5 h 9"/>
                <a:gd name="T14" fmla="*/ 0 w 8"/>
                <a:gd name="T15" fmla="*/ 5 h 9"/>
                <a:gd name="T16" fmla="*/ 0 w 8"/>
                <a:gd name="T17" fmla="*/ 2 h 9"/>
                <a:gd name="T18" fmla="*/ 3 w 8"/>
                <a:gd name="T19" fmla="*/ 0 h 9"/>
                <a:gd name="T20" fmla="*/ 3 w 8"/>
                <a:gd name="T21" fmla="*/ 0 h 9"/>
                <a:gd name="T22" fmla="*/ 6 w 8"/>
                <a:gd name="T23" fmla="*/ 2 h 9"/>
                <a:gd name="T24" fmla="*/ 8 w 8"/>
                <a:gd name="T25" fmla="*/ 5 h 9"/>
                <a:gd name="T26" fmla="*/ 8 w 8"/>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9">
                  <a:moveTo>
                    <a:pt x="8" y="5"/>
                  </a:moveTo>
                  <a:lnTo>
                    <a:pt x="8" y="5"/>
                  </a:lnTo>
                  <a:lnTo>
                    <a:pt x="6" y="9"/>
                  </a:lnTo>
                  <a:lnTo>
                    <a:pt x="3" y="9"/>
                  </a:lnTo>
                  <a:lnTo>
                    <a:pt x="3" y="9"/>
                  </a:lnTo>
                  <a:lnTo>
                    <a:pt x="0" y="9"/>
                  </a:lnTo>
                  <a:lnTo>
                    <a:pt x="0" y="5"/>
                  </a:lnTo>
                  <a:lnTo>
                    <a:pt x="0" y="5"/>
                  </a:lnTo>
                  <a:lnTo>
                    <a:pt x="0" y="2"/>
                  </a:lnTo>
                  <a:lnTo>
                    <a:pt x="3" y="0"/>
                  </a:lnTo>
                  <a:lnTo>
                    <a:pt x="3" y="0"/>
                  </a:lnTo>
                  <a:lnTo>
                    <a:pt x="6" y="2"/>
                  </a:lnTo>
                  <a:lnTo>
                    <a:pt x="8" y="5"/>
                  </a:lnTo>
                  <a:lnTo>
                    <a:pt x="8"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6" name="Freeform 287"/>
            <p:cNvSpPr>
              <a:spLocks/>
            </p:cNvSpPr>
            <p:nvPr/>
          </p:nvSpPr>
          <p:spPr bwMode="auto">
            <a:xfrm>
              <a:off x="2277" y="1030"/>
              <a:ext cx="8" cy="8"/>
            </a:xfrm>
            <a:custGeom>
              <a:avLst/>
              <a:gdLst>
                <a:gd name="T0" fmla="*/ 8 w 8"/>
                <a:gd name="T1" fmla="*/ 5 h 8"/>
                <a:gd name="T2" fmla="*/ 8 w 8"/>
                <a:gd name="T3" fmla="*/ 5 h 8"/>
                <a:gd name="T4" fmla="*/ 7 w 8"/>
                <a:gd name="T5" fmla="*/ 8 h 8"/>
                <a:gd name="T6" fmla="*/ 4 w 8"/>
                <a:gd name="T7" fmla="*/ 8 h 8"/>
                <a:gd name="T8" fmla="*/ 4 w 8"/>
                <a:gd name="T9" fmla="*/ 8 h 8"/>
                <a:gd name="T10" fmla="*/ 0 w 8"/>
                <a:gd name="T11" fmla="*/ 8 h 8"/>
                <a:gd name="T12" fmla="*/ 0 w 8"/>
                <a:gd name="T13" fmla="*/ 5 h 8"/>
                <a:gd name="T14" fmla="*/ 0 w 8"/>
                <a:gd name="T15" fmla="*/ 5 h 8"/>
                <a:gd name="T16" fmla="*/ 0 w 8"/>
                <a:gd name="T17" fmla="*/ 2 h 8"/>
                <a:gd name="T18" fmla="*/ 4 w 8"/>
                <a:gd name="T19" fmla="*/ 0 h 8"/>
                <a:gd name="T20" fmla="*/ 4 w 8"/>
                <a:gd name="T21" fmla="*/ 0 h 8"/>
                <a:gd name="T22" fmla="*/ 7 w 8"/>
                <a:gd name="T23" fmla="*/ 2 h 8"/>
                <a:gd name="T24" fmla="*/ 8 w 8"/>
                <a:gd name="T25" fmla="*/ 5 h 8"/>
                <a:gd name="T26" fmla="*/ 8 w 8"/>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5"/>
                  </a:moveTo>
                  <a:lnTo>
                    <a:pt x="8" y="5"/>
                  </a:lnTo>
                  <a:lnTo>
                    <a:pt x="7" y="8"/>
                  </a:lnTo>
                  <a:lnTo>
                    <a:pt x="4" y="8"/>
                  </a:lnTo>
                  <a:lnTo>
                    <a:pt x="4" y="8"/>
                  </a:lnTo>
                  <a:lnTo>
                    <a:pt x="0" y="8"/>
                  </a:lnTo>
                  <a:lnTo>
                    <a:pt x="0" y="5"/>
                  </a:lnTo>
                  <a:lnTo>
                    <a:pt x="0" y="5"/>
                  </a:lnTo>
                  <a:lnTo>
                    <a:pt x="0" y="2"/>
                  </a:lnTo>
                  <a:lnTo>
                    <a:pt x="4" y="0"/>
                  </a:lnTo>
                  <a:lnTo>
                    <a:pt x="4" y="0"/>
                  </a:lnTo>
                  <a:lnTo>
                    <a:pt x="7" y="2"/>
                  </a:lnTo>
                  <a:lnTo>
                    <a:pt x="8" y="5"/>
                  </a:lnTo>
                  <a:lnTo>
                    <a:pt x="8"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7" name="Freeform 288"/>
            <p:cNvSpPr>
              <a:spLocks/>
            </p:cNvSpPr>
            <p:nvPr/>
          </p:nvSpPr>
          <p:spPr bwMode="auto">
            <a:xfrm>
              <a:off x="2385" y="1038"/>
              <a:ext cx="77" cy="93"/>
            </a:xfrm>
            <a:custGeom>
              <a:avLst/>
              <a:gdLst>
                <a:gd name="T0" fmla="*/ 0 w 77"/>
                <a:gd name="T1" fmla="*/ 7 h 93"/>
                <a:gd name="T2" fmla="*/ 64 w 77"/>
                <a:gd name="T3" fmla="*/ 0 h 93"/>
                <a:gd name="T4" fmla="*/ 64 w 77"/>
                <a:gd name="T5" fmla="*/ 0 h 93"/>
                <a:gd name="T6" fmla="*/ 64 w 77"/>
                <a:gd name="T7" fmla="*/ 7 h 93"/>
                <a:gd name="T8" fmla="*/ 66 w 77"/>
                <a:gd name="T9" fmla="*/ 23 h 93"/>
                <a:gd name="T10" fmla="*/ 69 w 77"/>
                <a:gd name="T11" fmla="*/ 52 h 93"/>
                <a:gd name="T12" fmla="*/ 77 w 77"/>
                <a:gd name="T13" fmla="*/ 88 h 93"/>
                <a:gd name="T14" fmla="*/ 11 w 77"/>
                <a:gd name="T15" fmla="*/ 93 h 93"/>
                <a:gd name="T16" fmla="*/ 11 w 77"/>
                <a:gd name="T17" fmla="*/ 93 h 93"/>
                <a:gd name="T18" fmla="*/ 10 w 77"/>
                <a:gd name="T19" fmla="*/ 88 h 93"/>
                <a:gd name="T20" fmla="*/ 5 w 77"/>
                <a:gd name="T21" fmla="*/ 71 h 93"/>
                <a:gd name="T22" fmla="*/ 1 w 77"/>
                <a:gd name="T23" fmla="*/ 45 h 93"/>
                <a:gd name="T24" fmla="*/ 0 w 77"/>
                <a:gd name="T25" fmla="*/ 27 h 93"/>
                <a:gd name="T26" fmla="*/ 0 w 77"/>
                <a:gd name="T2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93">
                  <a:moveTo>
                    <a:pt x="0" y="7"/>
                  </a:moveTo>
                  <a:lnTo>
                    <a:pt x="64" y="0"/>
                  </a:lnTo>
                  <a:lnTo>
                    <a:pt x="64" y="0"/>
                  </a:lnTo>
                  <a:lnTo>
                    <a:pt x="64" y="7"/>
                  </a:lnTo>
                  <a:lnTo>
                    <a:pt x="66" y="23"/>
                  </a:lnTo>
                  <a:lnTo>
                    <a:pt x="69" y="52"/>
                  </a:lnTo>
                  <a:lnTo>
                    <a:pt x="77" y="88"/>
                  </a:lnTo>
                  <a:lnTo>
                    <a:pt x="11" y="93"/>
                  </a:lnTo>
                  <a:lnTo>
                    <a:pt x="11" y="93"/>
                  </a:lnTo>
                  <a:lnTo>
                    <a:pt x="10" y="88"/>
                  </a:lnTo>
                  <a:lnTo>
                    <a:pt x="5" y="71"/>
                  </a:lnTo>
                  <a:lnTo>
                    <a:pt x="1" y="45"/>
                  </a:lnTo>
                  <a:lnTo>
                    <a:pt x="0" y="27"/>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8" name="Freeform 289"/>
            <p:cNvSpPr>
              <a:spLocks/>
            </p:cNvSpPr>
            <p:nvPr/>
          </p:nvSpPr>
          <p:spPr bwMode="auto">
            <a:xfrm>
              <a:off x="2385" y="1038"/>
              <a:ext cx="77" cy="93"/>
            </a:xfrm>
            <a:custGeom>
              <a:avLst/>
              <a:gdLst>
                <a:gd name="T0" fmla="*/ 0 w 77"/>
                <a:gd name="T1" fmla="*/ 7 h 93"/>
                <a:gd name="T2" fmla="*/ 64 w 77"/>
                <a:gd name="T3" fmla="*/ 0 h 93"/>
                <a:gd name="T4" fmla="*/ 64 w 77"/>
                <a:gd name="T5" fmla="*/ 0 h 93"/>
                <a:gd name="T6" fmla="*/ 64 w 77"/>
                <a:gd name="T7" fmla="*/ 7 h 93"/>
                <a:gd name="T8" fmla="*/ 66 w 77"/>
                <a:gd name="T9" fmla="*/ 23 h 93"/>
                <a:gd name="T10" fmla="*/ 69 w 77"/>
                <a:gd name="T11" fmla="*/ 52 h 93"/>
                <a:gd name="T12" fmla="*/ 77 w 77"/>
                <a:gd name="T13" fmla="*/ 88 h 93"/>
                <a:gd name="T14" fmla="*/ 11 w 77"/>
                <a:gd name="T15" fmla="*/ 93 h 93"/>
                <a:gd name="T16" fmla="*/ 11 w 77"/>
                <a:gd name="T17" fmla="*/ 93 h 93"/>
                <a:gd name="T18" fmla="*/ 10 w 77"/>
                <a:gd name="T19" fmla="*/ 88 h 93"/>
                <a:gd name="T20" fmla="*/ 5 w 77"/>
                <a:gd name="T21" fmla="*/ 71 h 93"/>
                <a:gd name="T22" fmla="*/ 1 w 77"/>
                <a:gd name="T23" fmla="*/ 45 h 93"/>
                <a:gd name="T24" fmla="*/ 0 w 77"/>
                <a:gd name="T25" fmla="*/ 27 h 93"/>
                <a:gd name="T26" fmla="*/ 0 w 77"/>
                <a:gd name="T2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93">
                  <a:moveTo>
                    <a:pt x="0" y="7"/>
                  </a:moveTo>
                  <a:lnTo>
                    <a:pt x="64" y="0"/>
                  </a:lnTo>
                  <a:lnTo>
                    <a:pt x="64" y="0"/>
                  </a:lnTo>
                  <a:lnTo>
                    <a:pt x="64" y="7"/>
                  </a:lnTo>
                  <a:lnTo>
                    <a:pt x="66" y="23"/>
                  </a:lnTo>
                  <a:lnTo>
                    <a:pt x="69" y="52"/>
                  </a:lnTo>
                  <a:lnTo>
                    <a:pt x="77" y="88"/>
                  </a:lnTo>
                  <a:lnTo>
                    <a:pt x="11" y="93"/>
                  </a:lnTo>
                  <a:lnTo>
                    <a:pt x="11" y="93"/>
                  </a:lnTo>
                  <a:lnTo>
                    <a:pt x="10" y="88"/>
                  </a:lnTo>
                  <a:lnTo>
                    <a:pt x="5" y="71"/>
                  </a:lnTo>
                  <a:lnTo>
                    <a:pt x="1" y="45"/>
                  </a:lnTo>
                  <a:lnTo>
                    <a:pt x="0" y="27"/>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9" name="Freeform 290"/>
            <p:cNvSpPr>
              <a:spLocks/>
            </p:cNvSpPr>
            <p:nvPr/>
          </p:nvSpPr>
          <p:spPr bwMode="auto">
            <a:xfrm>
              <a:off x="2381" y="1035"/>
              <a:ext cx="85" cy="99"/>
            </a:xfrm>
            <a:custGeom>
              <a:avLst/>
              <a:gdLst>
                <a:gd name="T0" fmla="*/ 4 w 85"/>
                <a:gd name="T1" fmla="*/ 10 h 99"/>
                <a:gd name="T2" fmla="*/ 4 w 85"/>
                <a:gd name="T3" fmla="*/ 13 h 99"/>
                <a:gd name="T4" fmla="*/ 68 w 85"/>
                <a:gd name="T5" fmla="*/ 7 h 99"/>
                <a:gd name="T6" fmla="*/ 68 w 85"/>
                <a:gd name="T7" fmla="*/ 3 h 99"/>
                <a:gd name="T8" fmla="*/ 65 w 85"/>
                <a:gd name="T9" fmla="*/ 3 h 99"/>
                <a:gd name="T10" fmla="*/ 65 w 85"/>
                <a:gd name="T11" fmla="*/ 3 h 99"/>
                <a:gd name="T12" fmla="*/ 65 w 85"/>
                <a:gd name="T13" fmla="*/ 5 h 99"/>
                <a:gd name="T14" fmla="*/ 65 w 85"/>
                <a:gd name="T15" fmla="*/ 5 h 99"/>
                <a:gd name="T16" fmla="*/ 65 w 85"/>
                <a:gd name="T17" fmla="*/ 15 h 99"/>
                <a:gd name="T18" fmla="*/ 67 w 85"/>
                <a:gd name="T19" fmla="*/ 33 h 99"/>
                <a:gd name="T20" fmla="*/ 72 w 85"/>
                <a:gd name="T21" fmla="*/ 60 h 99"/>
                <a:gd name="T22" fmla="*/ 78 w 85"/>
                <a:gd name="T23" fmla="*/ 91 h 99"/>
                <a:gd name="T24" fmla="*/ 81 w 85"/>
                <a:gd name="T25" fmla="*/ 91 h 99"/>
                <a:gd name="T26" fmla="*/ 81 w 85"/>
                <a:gd name="T27" fmla="*/ 88 h 99"/>
                <a:gd name="T28" fmla="*/ 14 w 85"/>
                <a:gd name="T29" fmla="*/ 93 h 99"/>
                <a:gd name="T30" fmla="*/ 15 w 85"/>
                <a:gd name="T31" fmla="*/ 96 h 99"/>
                <a:gd name="T32" fmla="*/ 19 w 85"/>
                <a:gd name="T33" fmla="*/ 96 h 99"/>
                <a:gd name="T34" fmla="*/ 17 w 85"/>
                <a:gd name="T35" fmla="*/ 94 h 99"/>
                <a:gd name="T36" fmla="*/ 17 w 85"/>
                <a:gd name="T37" fmla="*/ 94 h 99"/>
                <a:gd name="T38" fmla="*/ 15 w 85"/>
                <a:gd name="T39" fmla="*/ 88 h 99"/>
                <a:gd name="T40" fmla="*/ 12 w 85"/>
                <a:gd name="T41" fmla="*/ 73 h 99"/>
                <a:gd name="T42" fmla="*/ 9 w 85"/>
                <a:gd name="T43" fmla="*/ 48 h 99"/>
                <a:gd name="T44" fmla="*/ 7 w 85"/>
                <a:gd name="T45" fmla="*/ 17 h 99"/>
                <a:gd name="T46" fmla="*/ 7 w 85"/>
                <a:gd name="T47" fmla="*/ 17 h 99"/>
                <a:gd name="T48" fmla="*/ 7 w 85"/>
                <a:gd name="T49" fmla="*/ 10 h 99"/>
                <a:gd name="T50" fmla="*/ 4 w 85"/>
                <a:gd name="T51" fmla="*/ 10 h 99"/>
                <a:gd name="T52" fmla="*/ 4 w 85"/>
                <a:gd name="T53" fmla="*/ 13 h 99"/>
                <a:gd name="T54" fmla="*/ 4 w 85"/>
                <a:gd name="T55" fmla="*/ 10 h 99"/>
                <a:gd name="T56" fmla="*/ 0 w 85"/>
                <a:gd name="T57" fmla="*/ 10 h 99"/>
                <a:gd name="T58" fmla="*/ 0 w 85"/>
                <a:gd name="T59" fmla="*/ 10 h 99"/>
                <a:gd name="T60" fmla="*/ 0 w 85"/>
                <a:gd name="T61" fmla="*/ 17 h 99"/>
                <a:gd name="T62" fmla="*/ 0 w 85"/>
                <a:gd name="T63" fmla="*/ 17 h 99"/>
                <a:gd name="T64" fmla="*/ 0 w 85"/>
                <a:gd name="T65" fmla="*/ 35 h 99"/>
                <a:gd name="T66" fmla="*/ 2 w 85"/>
                <a:gd name="T67" fmla="*/ 51 h 99"/>
                <a:gd name="T68" fmla="*/ 5 w 85"/>
                <a:gd name="T69" fmla="*/ 76 h 99"/>
                <a:gd name="T70" fmla="*/ 10 w 85"/>
                <a:gd name="T71" fmla="*/ 93 h 99"/>
                <a:gd name="T72" fmla="*/ 12 w 85"/>
                <a:gd name="T73" fmla="*/ 98 h 99"/>
                <a:gd name="T74" fmla="*/ 12 w 85"/>
                <a:gd name="T75" fmla="*/ 99 h 99"/>
                <a:gd name="T76" fmla="*/ 85 w 85"/>
                <a:gd name="T77" fmla="*/ 94 h 99"/>
                <a:gd name="T78" fmla="*/ 85 w 85"/>
                <a:gd name="T79" fmla="*/ 89 h 99"/>
                <a:gd name="T80" fmla="*/ 85 w 85"/>
                <a:gd name="T81" fmla="*/ 89 h 99"/>
                <a:gd name="T82" fmla="*/ 78 w 85"/>
                <a:gd name="T83" fmla="*/ 58 h 99"/>
                <a:gd name="T84" fmla="*/ 73 w 85"/>
                <a:gd name="T85" fmla="*/ 33 h 99"/>
                <a:gd name="T86" fmla="*/ 72 w 85"/>
                <a:gd name="T87" fmla="*/ 15 h 99"/>
                <a:gd name="T88" fmla="*/ 72 w 85"/>
                <a:gd name="T89" fmla="*/ 5 h 99"/>
                <a:gd name="T90" fmla="*/ 72 w 85"/>
                <a:gd name="T91" fmla="*/ 5 h 99"/>
                <a:gd name="T92" fmla="*/ 72 w 85"/>
                <a:gd name="T93" fmla="*/ 3 h 99"/>
                <a:gd name="T94" fmla="*/ 72 w 85"/>
                <a:gd name="T95" fmla="*/ 0 h 99"/>
                <a:gd name="T96" fmla="*/ 0 w 85"/>
                <a:gd name="T97" fmla="*/ 8 h 99"/>
                <a:gd name="T98" fmla="*/ 0 w 85"/>
                <a:gd name="T99" fmla="*/ 10 h 99"/>
                <a:gd name="T100" fmla="*/ 4 w 85"/>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 h="99">
                  <a:moveTo>
                    <a:pt x="4" y="10"/>
                  </a:moveTo>
                  <a:lnTo>
                    <a:pt x="4" y="13"/>
                  </a:lnTo>
                  <a:lnTo>
                    <a:pt x="68" y="7"/>
                  </a:lnTo>
                  <a:lnTo>
                    <a:pt x="68" y="3"/>
                  </a:lnTo>
                  <a:lnTo>
                    <a:pt x="65" y="3"/>
                  </a:lnTo>
                  <a:lnTo>
                    <a:pt x="65" y="3"/>
                  </a:lnTo>
                  <a:lnTo>
                    <a:pt x="65" y="5"/>
                  </a:lnTo>
                  <a:lnTo>
                    <a:pt x="65" y="5"/>
                  </a:lnTo>
                  <a:lnTo>
                    <a:pt x="65" y="15"/>
                  </a:lnTo>
                  <a:lnTo>
                    <a:pt x="67" y="33"/>
                  </a:lnTo>
                  <a:lnTo>
                    <a:pt x="72" y="60"/>
                  </a:lnTo>
                  <a:lnTo>
                    <a:pt x="78" y="91"/>
                  </a:lnTo>
                  <a:lnTo>
                    <a:pt x="81" y="91"/>
                  </a:lnTo>
                  <a:lnTo>
                    <a:pt x="81" y="88"/>
                  </a:lnTo>
                  <a:lnTo>
                    <a:pt x="14" y="93"/>
                  </a:lnTo>
                  <a:lnTo>
                    <a:pt x="15" y="96"/>
                  </a:lnTo>
                  <a:lnTo>
                    <a:pt x="19" y="96"/>
                  </a:lnTo>
                  <a:lnTo>
                    <a:pt x="17" y="94"/>
                  </a:lnTo>
                  <a:lnTo>
                    <a:pt x="17" y="94"/>
                  </a:lnTo>
                  <a:lnTo>
                    <a:pt x="15" y="88"/>
                  </a:lnTo>
                  <a:lnTo>
                    <a:pt x="12" y="73"/>
                  </a:lnTo>
                  <a:lnTo>
                    <a:pt x="9" y="48"/>
                  </a:lnTo>
                  <a:lnTo>
                    <a:pt x="7" y="17"/>
                  </a:lnTo>
                  <a:lnTo>
                    <a:pt x="7" y="17"/>
                  </a:lnTo>
                  <a:lnTo>
                    <a:pt x="7" y="10"/>
                  </a:lnTo>
                  <a:lnTo>
                    <a:pt x="4" y="10"/>
                  </a:lnTo>
                  <a:lnTo>
                    <a:pt x="4" y="13"/>
                  </a:lnTo>
                  <a:lnTo>
                    <a:pt x="4" y="10"/>
                  </a:lnTo>
                  <a:lnTo>
                    <a:pt x="0" y="10"/>
                  </a:lnTo>
                  <a:lnTo>
                    <a:pt x="0" y="10"/>
                  </a:lnTo>
                  <a:lnTo>
                    <a:pt x="0" y="17"/>
                  </a:lnTo>
                  <a:lnTo>
                    <a:pt x="0" y="17"/>
                  </a:lnTo>
                  <a:lnTo>
                    <a:pt x="0" y="35"/>
                  </a:lnTo>
                  <a:lnTo>
                    <a:pt x="2" y="51"/>
                  </a:lnTo>
                  <a:lnTo>
                    <a:pt x="5" y="76"/>
                  </a:lnTo>
                  <a:lnTo>
                    <a:pt x="10" y="93"/>
                  </a:lnTo>
                  <a:lnTo>
                    <a:pt x="12" y="98"/>
                  </a:lnTo>
                  <a:lnTo>
                    <a:pt x="12" y="99"/>
                  </a:lnTo>
                  <a:lnTo>
                    <a:pt x="85" y="94"/>
                  </a:lnTo>
                  <a:lnTo>
                    <a:pt x="85" y="89"/>
                  </a:lnTo>
                  <a:lnTo>
                    <a:pt x="85" y="89"/>
                  </a:lnTo>
                  <a:lnTo>
                    <a:pt x="78" y="58"/>
                  </a:lnTo>
                  <a:lnTo>
                    <a:pt x="73" y="33"/>
                  </a:lnTo>
                  <a:lnTo>
                    <a:pt x="72" y="15"/>
                  </a:lnTo>
                  <a:lnTo>
                    <a:pt x="72" y="5"/>
                  </a:lnTo>
                  <a:lnTo>
                    <a:pt x="72" y="5"/>
                  </a:lnTo>
                  <a:lnTo>
                    <a:pt x="72" y="3"/>
                  </a:lnTo>
                  <a:lnTo>
                    <a:pt x="72" y="0"/>
                  </a:lnTo>
                  <a:lnTo>
                    <a:pt x="0" y="8"/>
                  </a:lnTo>
                  <a:lnTo>
                    <a:pt x="0" y="10"/>
                  </a:lnTo>
                  <a:lnTo>
                    <a:pt x="4" y="1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0" name="Freeform 291"/>
            <p:cNvSpPr>
              <a:spLocks/>
            </p:cNvSpPr>
            <p:nvPr/>
          </p:nvSpPr>
          <p:spPr bwMode="auto">
            <a:xfrm>
              <a:off x="2381" y="1035"/>
              <a:ext cx="85" cy="99"/>
            </a:xfrm>
            <a:custGeom>
              <a:avLst/>
              <a:gdLst>
                <a:gd name="T0" fmla="*/ 4 w 85"/>
                <a:gd name="T1" fmla="*/ 10 h 99"/>
                <a:gd name="T2" fmla="*/ 4 w 85"/>
                <a:gd name="T3" fmla="*/ 13 h 99"/>
                <a:gd name="T4" fmla="*/ 68 w 85"/>
                <a:gd name="T5" fmla="*/ 7 h 99"/>
                <a:gd name="T6" fmla="*/ 68 w 85"/>
                <a:gd name="T7" fmla="*/ 3 h 99"/>
                <a:gd name="T8" fmla="*/ 65 w 85"/>
                <a:gd name="T9" fmla="*/ 3 h 99"/>
                <a:gd name="T10" fmla="*/ 65 w 85"/>
                <a:gd name="T11" fmla="*/ 3 h 99"/>
                <a:gd name="T12" fmla="*/ 65 w 85"/>
                <a:gd name="T13" fmla="*/ 5 h 99"/>
                <a:gd name="T14" fmla="*/ 65 w 85"/>
                <a:gd name="T15" fmla="*/ 5 h 99"/>
                <a:gd name="T16" fmla="*/ 65 w 85"/>
                <a:gd name="T17" fmla="*/ 15 h 99"/>
                <a:gd name="T18" fmla="*/ 67 w 85"/>
                <a:gd name="T19" fmla="*/ 33 h 99"/>
                <a:gd name="T20" fmla="*/ 72 w 85"/>
                <a:gd name="T21" fmla="*/ 60 h 99"/>
                <a:gd name="T22" fmla="*/ 78 w 85"/>
                <a:gd name="T23" fmla="*/ 91 h 99"/>
                <a:gd name="T24" fmla="*/ 81 w 85"/>
                <a:gd name="T25" fmla="*/ 91 h 99"/>
                <a:gd name="T26" fmla="*/ 81 w 85"/>
                <a:gd name="T27" fmla="*/ 88 h 99"/>
                <a:gd name="T28" fmla="*/ 14 w 85"/>
                <a:gd name="T29" fmla="*/ 93 h 99"/>
                <a:gd name="T30" fmla="*/ 15 w 85"/>
                <a:gd name="T31" fmla="*/ 96 h 99"/>
                <a:gd name="T32" fmla="*/ 19 w 85"/>
                <a:gd name="T33" fmla="*/ 96 h 99"/>
                <a:gd name="T34" fmla="*/ 17 w 85"/>
                <a:gd name="T35" fmla="*/ 94 h 99"/>
                <a:gd name="T36" fmla="*/ 17 w 85"/>
                <a:gd name="T37" fmla="*/ 94 h 99"/>
                <a:gd name="T38" fmla="*/ 15 w 85"/>
                <a:gd name="T39" fmla="*/ 88 h 99"/>
                <a:gd name="T40" fmla="*/ 12 w 85"/>
                <a:gd name="T41" fmla="*/ 73 h 99"/>
                <a:gd name="T42" fmla="*/ 9 w 85"/>
                <a:gd name="T43" fmla="*/ 48 h 99"/>
                <a:gd name="T44" fmla="*/ 7 w 85"/>
                <a:gd name="T45" fmla="*/ 17 h 99"/>
                <a:gd name="T46" fmla="*/ 7 w 85"/>
                <a:gd name="T47" fmla="*/ 17 h 99"/>
                <a:gd name="T48" fmla="*/ 7 w 85"/>
                <a:gd name="T49" fmla="*/ 10 h 99"/>
                <a:gd name="T50" fmla="*/ 4 w 85"/>
                <a:gd name="T51" fmla="*/ 10 h 99"/>
                <a:gd name="T52" fmla="*/ 4 w 85"/>
                <a:gd name="T53" fmla="*/ 13 h 99"/>
                <a:gd name="T54" fmla="*/ 4 w 85"/>
                <a:gd name="T55" fmla="*/ 10 h 99"/>
                <a:gd name="T56" fmla="*/ 0 w 85"/>
                <a:gd name="T57" fmla="*/ 10 h 99"/>
                <a:gd name="T58" fmla="*/ 0 w 85"/>
                <a:gd name="T59" fmla="*/ 10 h 99"/>
                <a:gd name="T60" fmla="*/ 0 w 85"/>
                <a:gd name="T61" fmla="*/ 17 h 99"/>
                <a:gd name="T62" fmla="*/ 0 w 85"/>
                <a:gd name="T63" fmla="*/ 17 h 99"/>
                <a:gd name="T64" fmla="*/ 0 w 85"/>
                <a:gd name="T65" fmla="*/ 35 h 99"/>
                <a:gd name="T66" fmla="*/ 2 w 85"/>
                <a:gd name="T67" fmla="*/ 51 h 99"/>
                <a:gd name="T68" fmla="*/ 5 w 85"/>
                <a:gd name="T69" fmla="*/ 76 h 99"/>
                <a:gd name="T70" fmla="*/ 10 w 85"/>
                <a:gd name="T71" fmla="*/ 93 h 99"/>
                <a:gd name="T72" fmla="*/ 12 w 85"/>
                <a:gd name="T73" fmla="*/ 98 h 99"/>
                <a:gd name="T74" fmla="*/ 12 w 85"/>
                <a:gd name="T75" fmla="*/ 99 h 99"/>
                <a:gd name="T76" fmla="*/ 85 w 85"/>
                <a:gd name="T77" fmla="*/ 94 h 99"/>
                <a:gd name="T78" fmla="*/ 85 w 85"/>
                <a:gd name="T79" fmla="*/ 89 h 99"/>
                <a:gd name="T80" fmla="*/ 85 w 85"/>
                <a:gd name="T81" fmla="*/ 89 h 99"/>
                <a:gd name="T82" fmla="*/ 78 w 85"/>
                <a:gd name="T83" fmla="*/ 58 h 99"/>
                <a:gd name="T84" fmla="*/ 73 w 85"/>
                <a:gd name="T85" fmla="*/ 33 h 99"/>
                <a:gd name="T86" fmla="*/ 72 w 85"/>
                <a:gd name="T87" fmla="*/ 15 h 99"/>
                <a:gd name="T88" fmla="*/ 72 w 85"/>
                <a:gd name="T89" fmla="*/ 5 h 99"/>
                <a:gd name="T90" fmla="*/ 72 w 85"/>
                <a:gd name="T91" fmla="*/ 5 h 99"/>
                <a:gd name="T92" fmla="*/ 72 w 85"/>
                <a:gd name="T93" fmla="*/ 3 h 99"/>
                <a:gd name="T94" fmla="*/ 72 w 85"/>
                <a:gd name="T95" fmla="*/ 0 h 99"/>
                <a:gd name="T96" fmla="*/ 0 w 85"/>
                <a:gd name="T97" fmla="*/ 8 h 99"/>
                <a:gd name="T98" fmla="*/ 0 w 85"/>
                <a:gd name="T99" fmla="*/ 10 h 99"/>
                <a:gd name="T100" fmla="*/ 4 w 85"/>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 h="99">
                  <a:moveTo>
                    <a:pt x="4" y="10"/>
                  </a:moveTo>
                  <a:lnTo>
                    <a:pt x="4" y="13"/>
                  </a:lnTo>
                  <a:lnTo>
                    <a:pt x="68" y="7"/>
                  </a:lnTo>
                  <a:lnTo>
                    <a:pt x="68" y="3"/>
                  </a:lnTo>
                  <a:lnTo>
                    <a:pt x="65" y="3"/>
                  </a:lnTo>
                  <a:lnTo>
                    <a:pt x="65" y="3"/>
                  </a:lnTo>
                  <a:lnTo>
                    <a:pt x="65" y="5"/>
                  </a:lnTo>
                  <a:lnTo>
                    <a:pt x="65" y="5"/>
                  </a:lnTo>
                  <a:lnTo>
                    <a:pt x="65" y="15"/>
                  </a:lnTo>
                  <a:lnTo>
                    <a:pt x="67" y="33"/>
                  </a:lnTo>
                  <a:lnTo>
                    <a:pt x="72" y="60"/>
                  </a:lnTo>
                  <a:lnTo>
                    <a:pt x="78" y="91"/>
                  </a:lnTo>
                  <a:lnTo>
                    <a:pt x="81" y="91"/>
                  </a:lnTo>
                  <a:lnTo>
                    <a:pt x="81" y="88"/>
                  </a:lnTo>
                  <a:lnTo>
                    <a:pt x="14" y="93"/>
                  </a:lnTo>
                  <a:lnTo>
                    <a:pt x="15" y="96"/>
                  </a:lnTo>
                  <a:lnTo>
                    <a:pt x="19" y="96"/>
                  </a:lnTo>
                  <a:lnTo>
                    <a:pt x="17" y="94"/>
                  </a:lnTo>
                  <a:lnTo>
                    <a:pt x="17" y="94"/>
                  </a:lnTo>
                  <a:lnTo>
                    <a:pt x="15" y="88"/>
                  </a:lnTo>
                  <a:lnTo>
                    <a:pt x="12" y="73"/>
                  </a:lnTo>
                  <a:lnTo>
                    <a:pt x="9" y="48"/>
                  </a:lnTo>
                  <a:lnTo>
                    <a:pt x="7" y="17"/>
                  </a:lnTo>
                  <a:lnTo>
                    <a:pt x="7" y="17"/>
                  </a:lnTo>
                  <a:lnTo>
                    <a:pt x="7" y="10"/>
                  </a:lnTo>
                  <a:lnTo>
                    <a:pt x="4" y="10"/>
                  </a:lnTo>
                  <a:lnTo>
                    <a:pt x="4" y="13"/>
                  </a:lnTo>
                  <a:lnTo>
                    <a:pt x="4" y="10"/>
                  </a:lnTo>
                  <a:lnTo>
                    <a:pt x="0" y="10"/>
                  </a:lnTo>
                  <a:lnTo>
                    <a:pt x="0" y="10"/>
                  </a:lnTo>
                  <a:lnTo>
                    <a:pt x="0" y="17"/>
                  </a:lnTo>
                  <a:lnTo>
                    <a:pt x="0" y="17"/>
                  </a:lnTo>
                  <a:lnTo>
                    <a:pt x="0" y="35"/>
                  </a:lnTo>
                  <a:lnTo>
                    <a:pt x="2" y="51"/>
                  </a:lnTo>
                  <a:lnTo>
                    <a:pt x="5" y="76"/>
                  </a:lnTo>
                  <a:lnTo>
                    <a:pt x="10" y="93"/>
                  </a:lnTo>
                  <a:lnTo>
                    <a:pt x="12" y="98"/>
                  </a:lnTo>
                  <a:lnTo>
                    <a:pt x="12" y="99"/>
                  </a:lnTo>
                  <a:lnTo>
                    <a:pt x="85" y="94"/>
                  </a:lnTo>
                  <a:lnTo>
                    <a:pt x="85" y="89"/>
                  </a:lnTo>
                  <a:lnTo>
                    <a:pt x="85" y="89"/>
                  </a:lnTo>
                  <a:lnTo>
                    <a:pt x="78" y="58"/>
                  </a:lnTo>
                  <a:lnTo>
                    <a:pt x="73" y="33"/>
                  </a:lnTo>
                  <a:lnTo>
                    <a:pt x="72" y="15"/>
                  </a:lnTo>
                  <a:lnTo>
                    <a:pt x="72" y="5"/>
                  </a:lnTo>
                  <a:lnTo>
                    <a:pt x="72" y="5"/>
                  </a:lnTo>
                  <a:lnTo>
                    <a:pt x="72" y="3"/>
                  </a:lnTo>
                  <a:lnTo>
                    <a:pt x="72" y="0"/>
                  </a:lnTo>
                  <a:lnTo>
                    <a:pt x="0" y="8"/>
                  </a:lnTo>
                  <a:lnTo>
                    <a:pt x="0" y="10"/>
                  </a:lnTo>
                  <a:lnTo>
                    <a:pt x="4"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1" name="Freeform 292"/>
            <p:cNvSpPr>
              <a:spLocks/>
            </p:cNvSpPr>
            <p:nvPr/>
          </p:nvSpPr>
          <p:spPr bwMode="auto">
            <a:xfrm>
              <a:off x="2092" y="1060"/>
              <a:ext cx="84" cy="111"/>
            </a:xfrm>
            <a:custGeom>
              <a:avLst/>
              <a:gdLst>
                <a:gd name="T0" fmla="*/ 12 w 84"/>
                <a:gd name="T1" fmla="*/ 3 h 111"/>
                <a:gd name="T2" fmla="*/ 12 w 84"/>
                <a:gd name="T3" fmla="*/ 3 h 111"/>
                <a:gd name="T4" fmla="*/ 8 w 84"/>
                <a:gd name="T5" fmla="*/ 13 h 111"/>
                <a:gd name="T6" fmla="*/ 5 w 84"/>
                <a:gd name="T7" fmla="*/ 23 h 111"/>
                <a:gd name="T8" fmla="*/ 2 w 84"/>
                <a:gd name="T9" fmla="*/ 36 h 111"/>
                <a:gd name="T10" fmla="*/ 0 w 84"/>
                <a:gd name="T11" fmla="*/ 53 h 111"/>
                <a:gd name="T12" fmla="*/ 2 w 84"/>
                <a:gd name="T13" fmla="*/ 71 h 111"/>
                <a:gd name="T14" fmla="*/ 3 w 84"/>
                <a:gd name="T15" fmla="*/ 81 h 111"/>
                <a:gd name="T16" fmla="*/ 7 w 84"/>
                <a:gd name="T17" fmla="*/ 91 h 111"/>
                <a:gd name="T18" fmla="*/ 10 w 84"/>
                <a:gd name="T19" fmla="*/ 101 h 111"/>
                <a:gd name="T20" fmla="*/ 17 w 84"/>
                <a:gd name="T21" fmla="*/ 111 h 111"/>
                <a:gd name="T22" fmla="*/ 84 w 84"/>
                <a:gd name="T23" fmla="*/ 102 h 111"/>
                <a:gd name="T24" fmla="*/ 84 w 84"/>
                <a:gd name="T25" fmla="*/ 102 h 111"/>
                <a:gd name="T26" fmla="*/ 83 w 84"/>
                <a:gd name="T27" fmla="*/ 92 h 111"/>
                <a:gd name="T28" fmla="*/ 78 w 84"/>
                <a:gd name="T29" fmla="*/ 66 h 111"/>
                <a:gd name="T30" fmla="*/ 76 w 84"/>
                <a:gd name="T31" fmla="*/ 51 h 111"/>
                <a:gd name="T32" fmla="*/ 74 w 84"/>
                <a:gd name="T33" fmla="*/ 33 h 111"/>
                <a:gd name="T34" fmla="*/ 74 w 84"/>
                <a:gd name="T35" fmla="*/ 16 h 111"/>
                <a:gd name="T36" fmla="*/ 78 w 84"/>
                <a:gd name="T37" fmla="*/ 0 h 111"/>
                <a:gd name="T38" fmla="*/ 12 w 84"/>
                <a:gd name="T39" fmla="*/ 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11">
                  <a:moveTo>
                    <a:pt x="12" y="3"/>
                  </a:moveTo>
                  <a:lnTo>
                    <a:pt x="12" y="3"/>
                  </a:lnTo>
                  <a:lnTo>
                    <a:pt x="8" y="13"/>
                  </a:lnTo>
                  <a:lnTo>
                    <a:pt x="5" y="23"/>
                  </a:lnTo>
                  <a:lnTo>
                    <a:pt x="2" y="36"/>
                  </a:lnTo>
                  <a:lnTo>
                    <a:pt x="0" y="53"/>
                  </a:lnTo>
                  <a:lnTo>
                    <a:pt x="2" y="71"/>
                  </a:lnTo>
                  <a:lnTo>
                    <a:pt x="3" y="81"/>
                  </a:lnTo>
                  <a:lnTo>
                    <a:pt x="7" y="91"/>
                  </a:lnTo>
                  <a:lnTo>
                    <a:pt x="10" y="101"/>
                  </a:lnTo>
                  <a:lnTo>
                    <a:pt x="17" y="111"/>
                  </a:lnTo>
                  <a:lnTo>
                    <a:pt x="84" y="102"/>
                  </a:lnTo>
                  <a:lnTo>
                    <a:pt x="84" y="102"/>
                  </a:lnTo>
                  <a:lnTo>
                    <a:pt x="83" y="92"/>
                  </a:lnTo>
                  <a:lnTo>
                    <a:pt x="78" y="66"/>
                  </a:lnTo>
                  <a:lnTo>
                    <a:pt x="76" y="51"/>
                  </a:lnTo>
                  <a:lnTo>
                    <a:pt x="74" y="33"/>
                  </a:lnTo>
                  <a:lnTo>
                    <a:pt x="74" y="16"/>
                  </a:lnTo>
                  <a:lnTo>
                    <a:pt x="78" y="0"/>
                  </a:lnTo>
                  <a:lnTo>
                    <a:pt x="12"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2" name="Freeform 293"/>
            <p:cNvSpPr>
              <a:spLocks/>
            </p:cNvSpPr>
            <p:nvPr/>
          </p:nvSpPr>
          <p:spPr bwMode="auto">
            <a:xfrm>
              <a:off x="2089" y="1056"/>
              <a:ext cx="92" cy="118"/>
            </a:xfrm>
            <a:custGeom>
              <a:avLst/>
              <a:gdLst>
                <a:gd name="T0" fmla="*/ 15 w 92"/>
                <a:gd name="T1" fmla="*/ 7 h 118"/>
                <a:gd name="T2" fmla="*/ 13 w 92"/>
                <a:gd name="T3" fmla="*/ 5 h 118"/>
                <a:gd name="T4" fmla="*/ 13 w 92"/>
                <a:gd name="T5" fmla="*/ 5 h 118"/>
                <a:gd name="T6" fmla="*/ 10 w 92"/>
                <a:gd name="T7" fmla="*/ 10 h 118"/>
                <a:gd name="T8" fmla="*/ 6 w 92"/>
                <a:gd name="T9" fmla="*/ 20 h 118"/>
                <a:gd name="T10" fmla="*/ 1 w 92"/>
                <a:gd name="T11" fmla="*/ 39 h 118"/>
                <a:gd name="T12" fmla="*/ 0 w 92"/>
                <a:gd name="T13" fmla="*/ 48 h 118"/>
                <a:gd name="T14" fmla="*/ 0 w 92"/>
                <a:gd name="T15" fmla="*/ 58 h 118"/>
                <a:gd name="T16" fmla="*/ 0 w 92"/>
                <a:gd name="T17" fmla="*/ 58 h 118"/>
                <a:gd name="T18" fmla="*/ 0 w 92"/>
                <a:gd name="T19" fmla="*/ 73 h 118"/>
                <a:gd name="T20" fmla="*/ 3 w 92"/>
                <a:gd name="T21" fmla="*/ 87 h 118"/>
                <a:gd name="T22" fmla="*/ 8 w 92"/>
                <a:gd name="T23" fmla="*/ 101 h 118"/>
                <a:gd name="T24" fmla="*/ 16 w 92"/>
                <a:gd name="T25" fmla="*/ 116 h 118"/>
                <a:gd name="T26" fmla="*/ 18 w 92"/>
                <a:gd name="T27" fmla="*/ 118 h 118"/>
                <a:gd name="T28" fmla="*/ 92 w 92"/>
                <a:gd name="T29" fmla="*/ 110 h 118"/>
                <a:gd name="T30" fmla="*/ 91 w 92"/>
                <a:gd name="T31" fmla="*/ 106 h 118"/>
                <a:gd name="T32" fmla="*/ 91 w 92"/>
                <a:gd name="T33" fmla="*/ 106 h 118"/>
                <a:gd name="T34" fmla="*/ 91 w 92"/>
                <a:gd name="T35" fmla="*/ 105 h 118"/>
                <a:gd name="T36" fmla="*/ 91 w 92"/>
                <a:gd name="T37" fmla="*/ 105 h 118"/>
                <a:gd name="T38" fmla="*/ 86 w 92"/>
                <a:gd name="T39" fmla="*/ 78 h 118"/>
                <a:gd name="T40" fmla="*/ 82 w 92"/>
                <a:gd name="T41" fmla="*/ 57 h 118"/>
                <a:gd name="T42" fmla="*/ 81 w 92"/>
                <a:gd name="T43" fmla="*/ 34 h 118"/>
                <a:gd name="T44" fmla="*/ 81 w 92"/>
                <a:gd name="T45" fmla="*/ 34 h 118"/>
                <a:gd name="T46" fmla="*/ 81 w 92"/>
                <a:gd name="T47" fmla="*/ 19 h 118"/>
                <a:gd name="T48" fmla="*/ 84 w 92"/>
                <a:gd name="T49" fmla="*/ 5 h 118"/>
                <a:gd name="T50" fmla="*/ 84 w 92"/>
                <a:gd name="T51" fmla="*/ 0 h 118"/>
                <a:gd name="T52" fmla="*/ 13 w 92"/>
                <a:gd name="T53" fmla="*/ 4 h 118"/>
                <a:gd name="T54" fmla="*/ 13 w 92"/>
                <a:gd name="T55" fmla="*/ 5 h 118"/>
                <a:gd name="T56" fmla="*/ 15 w 92"/>
                <a:gd name="T57" fmla="*/ 7 h 118"/>
                <a:gd name="T58" fmla="*/ 15 w 92"/>
                <a:gd name="T59" fmla="*/ 10 h 118"/>
                <a:gd name="T60" fmla="*/ 81 w 92"/>
                <a:gd name="T61" fmla="*/ 7 h 118"/>
                <a:gd name="T62" fmla="*/ 81 w 92"/>
                <a:gd name="T63" fmla="*/ 4 h 118"/>
                <a:gd name="T64" fmla="*/ 77 w 92"/>
                <a:gd name="T65" fmla="*/ 4 h 118"/>
                <a:gd name="T66" fmla="*/ 77 w 92"/>
                <a:gd name="T67" fmla="*/ 4 h 118"/>
                <a:gd name="T68" fmla="*/ 74 w 92"/>
                <a:gd name="T69" fmla="*/ 19 h 118"/>
                <a:gd name="T70" fmla="*/ 74 w 92"/>
                <a:gd name="T71" fmla="*/ 34 h 118"/>
                <a:gd name="T72" fmla="*/ 74 w 92"/>
                <a:gd name="T73" fmla="*/ 34 h 118"/>
                <a:gd name="T74" fmla="*/ 76 w 92"/>
                <a:gd name="T75" fmla="*/ 60 h 118"/>
                <a:gd name="T76" fmla="*/ 79 w 92"/>
                <a:gd name="T77" fmla="*/ 85 h 118"/>
                <a:gd name="T78" fmla="*/ 86 w 92"/>
                <a:gd name="T79" fmla="*/ 108 h 118"/>
                <a:gd name="T80" fmla="*/ 87 w 92"/>
                <a:gd name="T81" fmla="*/ 106 h 118"/>
                <a:gd name="T82" fmla="*/ 87 w 92"/>
                <a:gd name="T83" fmla="*/ 103 h 118"/>
                <a:gd name="T84" fmla="*/ 20 w 92"/>
                <a:gd name="T85" fmla="*/ 111 h 118"/>
                <a:gd name="T86" fmla="*/ 20 w 92"/>
                <a:gd name="T87" fmla="*/ 115 h 118"/>
                <a:gd name="T88" fmla="*/ 21 w 92"/>
                <a:gd name="T89" fmla="*/ 113 h 118"/>
                <a:gd name="T90" fmla="*/ 21 w 92"/>
                <a:gd name="T91" fmla="*/ 113 h 118"/>
                <a:gd name="T92" fmla="*/ 15 w 92"/>
                <a:gd name="T93" fmla="*/ 100 h 118"/>
                <a:gd name="T94" fmla="*/ 10 w 92"/>
                <a:gd name="T95" fmla="*/ 85 h 118"/>
                <a:gd name="T96" fmla="*/ 6 w 92"/>
                <a:gd name="T97" fmla="*/ 72 h 118"/>
                <a:gd name="T98" fmla="*/ 6 w 92"/>
                <a:gd name="T99" fmla="*/ 58 h 118"/>
                <a:gd name="T100" fmla="*/ 6 w 92"/>
                <a:gd name="T101" fmla="*/ 58 h 118"/>
                <a:gd name="T102" fmla="*/ 6 w 92"/>
                <a:gd name="T103" fmla="*/ 48 h 118"/>
                <a:gd name="T104" fmla="*/ 8 w 92"/>
                <a:gd name="T105" fmla="*/ 39 h 118"/>
                <a:gd name="T106" fmla="*/ 11 w 92"/>
                <a:gd name="T107" fmla="*/ 24 h 118"/>
                <a:gd name="T108" fmla="*/ 11 w 92"/>
                <a:gd name="T109" fmla="*/ 24 h 118"/>
                <a:gd name="T110" fmla="*/ 16 w 92"/>
                <a:gd name="T111" fmla="*/ 12 h 118"/>
                <a:gd name="T112" fmla="*/ 16 w 92"/>
                <a:gd name="T113" fmla="*/ 12 h 118"/>
                <a:gd name="T114" fmla="*/ 18 w 92"/>
                <a:gd name="T115" fmla="*/ 10 h 118"/>
                <a:gd name="T116" fmla="*/ 18 w 92"/>
                <a:gd name="T117" fmla="*/ 9 h 118"/>
                <a:gd name="T118" fmla="*/ 18 w 92"/>
                <a:gd name="T119" fmla="*/ 9 h 118"/>
                <a:gd name="T120" fmla="*/ 15 w 92"/>
                <a:gd name="T121" fmla="*/ 7 h 118"/>
                <a:gd name="T122" fmla="*/ 15 w 92"/>
                <a:gd name="T123" fmla="*/ 10 h 118"/>
                <a:gd name="T124" fmla="*/ 15 w 92"/>
                <a:gd name="T125"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 h="118">
                  <a:moveTo>
                    <a:pt x="15" y="7"/>
                  </a:moveTo>
                  <a:lnTo>
                    <a:pt x="13" y="5"/>
                  </a:lnTo>
                  <a:lnTo>
                    <a:pt x="13" y="5"/>
                  </a:lnTo>
                  <a:lnTo>
                    <a:pt x="10" y="10"/>
                  </a:lnTo>
                  <a:lnTo>
                    <a:pt x="6" y="20"/>
                  </a:lnTo>
                  <a:lnTo>
                    <a:pt x="1" y="39"/>
                  </a:lnTo>
                  <a:lnTo>
                    <a:pt x="0" y="48"/>
                  </a:lnTo>
                  <a:lnTo>
                    <a:pt x="0" y="58"/>
                  </a:lnTo>
                  <a:lnTo>
                    <a:pt x="0" y="58"/>
                  </a:lnTo>
                  <a:lnTo>
                    <a:pt x="0" y="73"/>
                  </a:lnTo>
                  <a:lnTo>
                    <a:pt x="3" y="87"/>
                  </a:lnTo>
                  <a:lnTo>
                    <a:pt x="8" y="101"/>
                  </a:lnTo>
                  <a:lnTo>
                    <a:pt x="16" y="116"/>
                  </a:lnTo>
                  <a:lnTo>
                    <a:pt x="18" y="118"/>
                  </a:lnTo>
                  <a:lnTo>
                    <a:pt x="92" y="110"/>
                  </a:lnTo>
                  <a:lnTo>
                    <a:pt x="91" y="106"/>
                  </a:lnTo>
                  <a:lnTo>
                    <a:pt x="91" y="106"/>
                  </a:lnTo>
                  <a:lnTo>
                    <a:pt x="91" y="105"/>
                  </a:lnTo>
                  <a:lnTo>
                    <a:pt x="91" y="105"/>
                  </a:lnTo>
                  <a:lnTo>
                    <a:pt x="86" y="78"/>
                  </a:lnTo>
                  <a:lnTo>
                    <a:pt x="82" y="57"/>
                  </a:lnTo>
                  <a:lnTo>
                    <a:pt x="81" y="34"/>
                  </a:lnTo>
                  <a:lnTo>
                    <a:pt x="81" y="34"/>
                  </a:lnTo>
                  <a:lnTo>
                    <a:pt x="81" y="19"/>
                  </a:lnTo>
                  <a:lnTo>
                    <a:pt x="84" y="5"/>
                  </a:lnTo>
                  <a:lnTo>
                    <a:pt x="84" y="0"/>
                  </a:lnTo>
                  <a:lnTo>
                    <a:pt x="13" y="4"/>
                  </a:lnTo>
                  <a:lnTo>
                    <a:pt x="13" y="5"/>
                  </a:lnTo>
                  <a:lnTo>
                    <a:pt x="15" y="7"/>
                  </a:lnTo>
                  <a:lnTo>
                    <a:pt x="15" y="10"/>
                  </a:lnTo>
                  <a:lnTo>
                    <a:pt x="81" y="7"/>
                  </a:lnTo>
                  <a:lnTo>
                    <a:pt x="81" y="4"/>
                  </a:lnTo>
                  <a:lnTo>
                    <a:pt x="77" y="4"/>
                  </a:lnTo>
                  <a:lnTo>
                    <a:pt x="77" y="4"/>
                  </a:lnTo>
                  <a:lnTo>
                    <a:pt x="74" y="19"/>
                  </a:lnTo>
                  <a:lnTo>
                    <a:pt x="74" y="34"/>
                  </a:lnTo>
                  <a:lnTo>
                    <a:pt x="74" y="34"/>
                  </a:lnTo>
                  <a:lnTo>
                    <a:pt x="76" y="60"/>
                  </a:lnTo>
                  <a:lnTo>
                    <a:pt x="79" y="85"/>
                  </a:lnTo>
                  <a:lnTo>
                    <a:pt x="86" y="108"/>
                  </a:lnTo>
                  <a:lnTo>
                    <a:pt x="87" y="106"/>
                  </a:lnTo>
                  <a:lnTo>
                    <a:pt x="87" y="103"/>
                  </a:lnTo>
                  <a:lnTo>
                    <a:pt x="20" y="111"/>
                  </a:lnTo>
                  <a:lnTo>
                    <a:pt x="20" y="115"/>
                  </a:lnTo>
                  <a:lnTo>
                    <a:pt x="21" y="113"/>
                  </a:lnTo>
                  <a:lnTo>
                    <a:pt x="21" y="113"/>
                  </a:lnTo>
                  <a:lnTo>
                    <a:pt x="15" y="100"/>
                  </a:lnTo>
                  <a:lnTo>
                    <a:pt x="10" y="85"/>
                  </a:lnTo>
                  <a:lnTo>
                    <a:pt x="6" y="72"/>
                  </a:lnTo>
                  <a:lnTo>
                    <a:pt x="6" y="58"/>
                  </a:lnTo>
                  <a:lnTo>
                    <a:pt x="6" y="58"/>
                  </a:lnTo>
                  <a:lnTo>
                    <a:pt x="6" y="48"/>
                  </a:lnTo>
                  <a:lnTo>
                    <a:pt x="8" y="39"/>
                  </a:lnTo>
                  <a:lnTo>
                    <a:pt x="11" y="24"/>
                  </a:lnTo>
                  <a:lnTo>
                    <a:pt x="11" y="24"/>
                  </a:lnTo>
                  <a:lnTo>
                    <a:pt x="16" y="12"/>
                  </a:lnTo>
                  <a:lnTo>
                    <a:pt x="16" y="12"/>
                  </a:lnTo>
                  <a:lnTo>
                    <a:pt x="18" y="10"/>
                  </a:lnTo>
                  <a:lnTo>
                    <a:pt x="18" y="9"/>
                  </a:lnTo>
                  <a:lnTo>
                    <a:pt x="18" y="9"/>
                  </a:lnTo>
                  <a:lnTo>
                    <a:pt x="15" y="7"/>
                  </a:lnTo>
                  <a:lnTo>
                    <a:pt x="15" y="10"/>
                  </a:lnTo>
                  <a:lnTo>
                    <a:pt x="15" y="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3" name="Freeform 294"/>
            <p:cNvSpPr>
              <a:spLocks/>
            </p:cNvSpPr>
            <p:nvPr/>
          </p:nvSpPr>
          <p:spPr bwMode="auto">
            <a:xfrm>
              <a:off x="2102" y="1060"/>
              <a:ext cx="78" cy="91"/>
            </a:xfrm>
            <a:custGeom>
              <a:avLst/>
              <a:gdLst>
                <a:gd name="T0" fmla="*/ 2 w 78"/>
                <a:gd name="T1" fmla="*/ 3 h 91"/>
                <a:gd name="T2" fmla="*/ 68 w 78"/>
                <a:gd name="T3" fmla="*/ 0 h 91"/>
                <a:gd name="T4" fmla="*/ 68 w 78"/>
                <a:gd name="T5" fmla="*/ 0 h 91"/>
                <a:gd name="T6" fmla="*/ 68 w 78"/>
                <a:gd name="T7" fmla="*/ 23 h 91"/>
                <a:gd name="T8" fmla="*/ 71 w 78"/>
                <a:gd name="T9" fmla="*/ 48 h 91"/>
                <a:gd name="T10" fmla="*/ 78 w 78"/>
                <a:gd name="T11" fmla="*/ 81 h 91"/>
                <a:gd name="T12" fmla="*/ 12 w 78"/>
                <a:gd name="T13" fmla="*/ 91 h 91"/>
                <a:gd name="T14" fmla="*/ 12 w 78"/>
                <a:gd name="T15" fmla="*/ 91 h 91"/>
                <a:gd name="T16" fmla="*/ 10 w 78"/>
                <a:gd name="T17" fmla="*/ 86 h 91"/>
                <a:gd name="T18" fmla="*/ 5 w 78"/>
                <a:gd name="T19" fmla="*/ 73 h 91"/>
                <a:gd name="T20" fmla="*/ 2 w 78"/>
                <a:gd name="T21" fmla="*/ 61 h 91"/>
                <a:gd name="T22" fmla="*/ 2 w 78"/>
                <a:gd name="T23" fmla="*/ 44 h 91"/>
                <a:gd name="T24" fmla="*/ 0 w 78"/>
                <a:gd name="T25" fmla="*/ 26 h 91"/>
                <a:gd name="T26" fmla="*/ 2 w 78"/>
                <a:gd name="T27" fmla="*/ 3 h 91"/>
                <a:gd name="T28" fmla="*/ 2 w 78"/>
                <a:gd name="T29"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91">
                  <a:moveTo>
                    <a:pt x="2" y="3"/>
                  </a:moveTo>
                  <a:lnTo>
                    <a:pt x="68" y="0"/>
                  </a:lnTo>
                  <a:lnTo>
                    <a:pt x="68" y="0"/>
                  </a:lnTo>
                  <a:lnTo>
                    <a:pt x="68" y="23"/>
                  </a:lnTo>
                  <a:lnTo>
                    <a:pt x="71" y="48"/>
                  </a:lnTo>
                  <a:lnTo>
                    <a:pt x="78" y="81"/>
                  </a:lnTo>
                  <a:lnTo>
                    <a:pt x="12" y="91"/>
                  </a:lnTo>
                  <a:lnTo>
                    <a:pt x="12" y="91"/>
                  </a:lnTo>
                  <a:lnTo>
                    <a:pt x="10" y="86"/>
                  </a:lnTo>
                  <a:lnTo>
                    <a:pt x="5" y="73"/>
                  </a:lnTo>
                  <a:lnTo>
                    <a:pt x="2" y="61"/>
                  </a:lnTo>
                  <a:lnTo>
                    <a:pt x="2" y="44"/>
                  </a:lnTo>
                  <a:lnTo>
                    <a:pt x="0" y="26"/>
                  </a:lnTo>
                  <a:lnTo>
                    <a:pt x="2" y="3"/>
                  </a:lnTo>
                  <a:lnTo>
                    <a:pt x="2" y="3"/>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4" name="Freeform 295"/>
            <p:cNvSpPr>
              <a:spLocks/>
            </p:cNvSpPr>
            <p:nvPr/>
          </p:nvSpPr>
          <p:spPr bwMode="auto">
            <a:xfrm>
              <a:off x="2099" y="1056"/>
              <a:ext cx="86" cy="98"/>
            </a:xfrm>
            <a:custGeom>
              <a:avLst/>
              <a:gdLst>
                <a:gd name="T0" fmla="*/ 5 w 86"/>
                <a:gd name="T1" fmla="*/ 7 h 98"/>
                <a:gd name="T2" fmla="*/ 5 w 86"/>
                <a:gd name="T3" fmla="*/ 10 h 98"/>
                <a:gd name="T4" fmla="*/ 71 w 86"/>
                <a:gd name="T5" fmla="*/ 7 h 98"/>
                <a:gd name="T6" fmla="*/ 71 w 86"/>
                <a:gd name="T7" fmla="*/ 4 h 98"/>
                <a:gd name="T8" fmla="*/ 67 w 86"/>
                <a:gd name="T9" fmla="*/ 4 h 98"/>
                <a:gd name="T10" fmla="*/ 67 w 86"/>
                <a:gd name="T11" fmla="*/ 4 h 98"/>
                <a:gd name="T12" fmla="*/ 67 w 86"/>
                <a:gd name="T13" fmla="*/ 7 h 98"/>
                <a:gd name="T14" fmla="*/ 67 w 86"/>
                <a:gd name="T15" fmla="*/ 7 h 98"/>
                <a:gd name="T16" fmla="*/ 69 w 86"/>
                <a:gd name="T17" fmla="*/ 35 h 98"/>
                <a:gd name="T18" fmla="*/ 72 w 86"/>
                <a:gd name="T19" fmla="*/ 58 h 98"/>
                <a:gd name="T20" fmla="*/ 77 w 86"/>
                <a:gd name="T21" fmla="*/ 87 h 98"/>
                <a:gd name="T22" fmla="*/ 81 w 86"/>
                <a:gd name="T23" fmla="*/ 85 h 98"/>
                <a:gd name="T24" fmla="*/ 81 w 86"/>
                <a:gd name="T25" fmla="*/ 82 h 98"/>
                <a:gd name="T26" fmla="*/ 15 w 86"/>
                <a:gd name="T27" fmla="*/ 91 h 98"/>
                <a:gd name="T28" fmla="*/ 15 w 86"/>
                <a:gd name="T29" fmla="*/ 95 h 98"/>
                <a:gd name="T30" fmla="*/ 18 w 86"/>
                <a:gd name="T31" fmla="*/ 93 h 98"/>
                <a:gd name="T32" fmla="*/ 18 w 86"/>
                <a:gd name="T33" fmla="*/ 93 h 98"/>
                <a:gd name="T34" fmla="*/ 18 w 86"/>
                <a:gd name="T35" fmla="*/ 93 h 98"/>
                <a:gd name="T36" fmla="*/ 18 w 86"/>
                <a:gd name="T37" fmla="*/ 93 h 98"/>
                <a:gd name="T38" fmla="*/ 18 w 86"/>
                <a:gd name="T39" fmla="*/ 93 h 98"/>
                <a:gd name="T40" fmla="*/ 18 w 86"/>
                <a:gd name="T41" fmla="*/ 93 h 98"/>
                <a:gd name="T42" fmla="*/ 18 w 86"/>
                <a:gd name="T43" fmla="*/ 93 h 98"/>
                <a:gd name="T44" fmla="*/ 16 w 86"/>
                <a:gd name="T45" fmla="*/ 90 h 98"/>
                <a:gd name="T46" fmla="*/ 13 w 86"/>
                <a:gd name="T47" fmla="*/ 80 h 98"/>
                <a:gd name="T48" fmla="*/ 8 w 86"/>
                <a:gd name="T49" fmla="*/ 63 h 98"/>
                <a:gd name="T50" fmla="*/ 8 w 86"/>
                <a:gd name="T51" fmla="*/ 52 h 98"/>
                <a:gd name="T52" fmla="*/ 6 w 86"/>
                <a:gd name="T53" fmla="*/ 37 h 98"/>
                <a:gd name="T54" fmla="*/ 6 w 86"/>
                <a:gd name="T55" fmla="*/ 37 h 98"/>
                <a:gd name="T56" fmla="*/ 8 w 86"/>
                <a:gd name="T57" fmla="*/ 7 h 98"/>
                <a:gd name="T58" fmla="*/ 5 w 86"/>
                <a:gd name="T59" fmla="*/ 7 h 98"/>
                <a:gd name="T60" fmla="*/ 5 w 86"/>
                <a:gd name="T61" fmla="*/ 10 h 98"/>
                <a:gd name="T62" fmla="*/ 5 w 86"/>
                <a:gd name="T63" fmla="*/ 7 h 98"/>
                <a:gd name="T64" fmla="*/ 1 w 86"/>
                <a:gd name="T65" fmla="*/ 7 h 98"/>
                <a:gd name="T66" fmla="*/ 1 w 86"/>
                <a:gd name="T67" fmla="*/ 7 h 98"/>
                <a:gd name="T68" fmla="*/ 0 w 86"/>
                <a:gd name="T69" fmla="*/ 37 h 98"/>
                <a:gd name="T70" fmla="*/ 0 w 86"/>
                <a:gd name="T71" fmla="*/ 37 h 98"/>
                <a:gd name="T72" fmla="*/ 1 w 86"/>
                <a:gd name="T73" fmla="*/ 52 h 98"/>
                <a:gd name="T74" fmla="*/ 1 w 86"/>
                <a:gd name="T75" fmla="*/ 65 h 98"/>
                <a:gd name="T76" fmla="*/ 6 w 86"/>
                <a:gd name="T77" fmla="*/ 83 h 98"/>
                <a:gd name="T78" fmla="*/ 11 w 86"/>
                <a:gd name="T79" fmla="*/ 93 h 98"/>
                <a:gd name="T80" fmla="*/ 13 w 86"/>
                <a:gd name="T81" fmla="*/ 96 h 98"/>
                <a:gd name="T82" fmla="*/ 15 w 86"/>
                <a:gd name="T83" fmla="*/ 98 h 98"/>
                <a:gd name="T84" fmla="*/ 86 w 86"/>
                <a:gd name="T85" fmla="*/ 88 h 98"/>
                <a:gd name="T86" fmla="*/ 84 w 86"/>
                <a:gd name="T87" fmla="*/ 85 h 98"/>
                <a:gd name="T88" fmla="*/ 84 w 86"/>
                <a:gd name="T89" fmla="*/ 85 h 98"/>
                <a:gd name="T90" fmla="*/ 79 w 86"/>
                <a:gd name="T91" fmla="*/ 57 h 98"/>
                <a:gd name="T92" fmla="*/ 76 w 86"/>
                <a:gd name="T93" fmla="*/ 34 h 98"/>
                <a:gd name="T94" fmla="*/ 74 w 86"/>
                <a:gd name="T95" fmla="*/ 7 h 98"/>
                <a:gd name="T96" fmla="*/ 74 w 86"/>
                <a:gd name="T97" fmla="*/ 7 h 98"/>
                <a:gd name="T98" fmla="*/ 74 w 86"/>
                <a:gd name="T99" fmla="*/ 5 h 98"/>
                <a:gd name="T100" fmla="*/ 74 w 86"/>
                <a:gd name="T101" fmla="*/ 4 h 98"/>
                <a:gd name="T102" fmla="*/ 74 w 86"/>
                <a:gd name="T103" fmla="*/ 0 h 98"/>
                <a:gd name="T104" fmla="*/ 1 w 86"/>
                <a:gd name="T105" fmla="*/ 4 h 98"/>
                <a:gd name="T106" fmla="*/ 1 w 86"/>
                <a:gd name="T107" fmla="*/ 7 h 98"/>
                <a:gd name="T108" fmla="*/ 5 w 86"/>
                <a:gd name="T109" fmla="*/ 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98">
                  <a:moveTo>
                    <a:pt x="5" y="7"/>
                  </a:moveTo>
                  <a:lnTo>
                    <a:pt x="5" y="10"/>
                  </a:lnTo>
                  <a:lnTo>
                    <a:pt x="71" y="7"/>
                  </a:lnTo>
                  <a:lnTo>
                    <a:pt x="71" y="4"/>
                  </a:lnTo>
                  <a:lnTo>
                    <a:pt x="67" y="4"/>
                  </a:lnTo>
                  <a:lnTo>
                    <a:pt x="67" y="4"/>
                  </a:lnTo>
                  <a:lnTo>
                    <a:pt x="67" y="7"/>
                  </a:lnTo>
                  <a:lnTo>
                    <a:pt x="67" y="7"/>
                  </a:lnTo>
                  <a:lnTo>
                    <a:pt x="69" y="35"/>
                  </a:lnTo>
                  <a:lnTo>
                    <a:pt x="72" y="58"/>
                  </a:lnTo>
                  <a:lnTo>
                    <a:pt x="77" y="87"/>
                  </a:lnTo>
                  <a:lnTo>
                    <a:pt x="81" y="85"/>
                  </a:lnTo>
                  <a:lnTo>
                    <a:pt x="81" y="82"/>
                  </a:lnTo>
                  <a:lnTo>
                    <a:pt x="15" y="91"/>
                  </a:lnTo>
                  <a:lnTo>
                    <a:pt x="15" y="95"/>
                  </a:lnTo>
                  <a:lnTo>
                    <a:pt x="18" y="93"/>
                  </a:lnTo>
                  <a:lnTo>
                    <a:pt x="18" y="93"/>
                  </a:lnTo>
                  <a:lnTo>
                    <a:pt x="18" y="93"/>
                  </a:lnTo>
                  <a:lnTo>
                    <a:pt x="18" y="93"/>
                  </a:lnTo>
                  <a:lnTo>
                    <a:pt x="18" y="93"/>
                  </a:lnTo>
                  <a:lnTo>
                    <a:pt x="18" y="93"/>
                  </a:lnTo>
                  <a:lnTo>
                    <a:pt x="18" y="93"/>
                  </a:lnTo>
                  <a:lnTo>
                    <a:pt x="16" y="90"/>
                  </a:lnTo>
                  <a:lnTo>
                    <a:pt x="13" y="80"/>
                  </a:lnTo>
                  <a:lnTo>
                    <a:pt x="8" y="63"/>
                  </a:lnTo>
                  <a:lnTo>
                    <a:pt x="8" y="52"/>
                  </a:lnTo>
                  <a:lnTo>
                    <a:pt x="6" y="37"/>
                  </a:lnTo>
                  <a:lnTo>
                    <a:pt x="6" y="37"/>
                  </a:lnTo>
                  <a:lnTo>
                    <a:pt x="8" y="7"/>
                  </a:lnTo>
                  <a:lnTo>
                    <a:pt x="5" y="7"/>
                  </a:lnTo>
                  <a:lnTo>
                    <a:pt x="5" y="10"/>
                  </a:lnTo>
                  <a:lnTo>
                    <a:pt x="5" y="7"/>
                  </a:lnTo>
                  <a:lnTo>
                    <a:pt x="1" y="7"/>
                  </a:lnTo>
                  <a:lnTo>
                    <a:pt x="1" y="7"/>
                  </a:lnTo>
                  <a:lnTo>
                    <a:pt x="0" y="37"/>
                  </a:lnTo>
                  <a:lnTo>
                    <a:pt x="0" y="37"/>
                  </a:lnTo>
                  <a:lnTo>
                    <a:pt x="1" y="52"/>
                  </a:lnTo>
                  <a:lnTo>
                    <a:pt x="1" y="65"/>
                  </a:lnTo>
                  <a:lnTo>
                    <a:pt x="6" y="83"/>
                  </a:lnTo>
                  <a:lnTo>
                    <a:pt x="11" y="93"/>
                  </a:lnTo>
                  <a:lnTo>
                    <a:pt x="13" y="96"/>
                  </a:lnTo>
                  <a:lnTo>
                    <a:pt x="15" y="98"/>
                  </a:lnTo>
                  <a:lnTo>
                    <a:pt x="86" y="88"/>
                  </a:lnTo>
                  <a:lnTo>
                    <a:pt x="84" y="85"/>
                  </a:lnTo>
                  <a:lnTo>
                    <a:pt x="84" y="85"/>
                  </a:lnTo>
                  <a:lnTo>
                    <a:pt x="79" y="57"/>
                  </a:lnTo>
                  <a:lnTo>
                    <a:pt x="76" y="34"/>
                  </a:lnTo>
                  <a:lnTo>
                    <a:pt x="74" y="7"/>
                  </a:lnTo>
                  <a:lnTo>
                    <a:pt x="74" y="7"/>
                  </a:lnTo>
                  <a:lnTo>
                    <a:pt x="74" y="5"/>
                  </a:lnTo>
                  <a:lnTo>
                    <a:pt x="74" y="4"/>
                  </a:lnTo>
                  <a:lnTo>
                    <a:pt x="74" y="0"/>
                  </a:lnTo>
                  <a:lnTo>
                    <a:pt x="1" y="4"/>
                  </a:lnTo>
                  <a:lnTo>
                    <a:pt x="1" y="7"/>
                  </a:lnTo>
                  <a:lnTo>
                    <a:pt x="5" y="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5" name="Freeform 296"/>
            <p:cNvSpPr>
              <a:spLocks/>
            </p:cNvSpPr>
            <p:nvPr/>
          </p:nvSpPr>
          <p:spPr bwMode="auto">
            <a:xfrm>
              <a:off x="2138" y="1071"/>
              <a:ext cx="9" cy="9"/>
            </a:xfrm>
            <a:custGeom>
              <a:avLst/>
              <a:gdLst>
                <a:gd name="T0" fmla="*/ 9 w 9"/>
                <a:gd name="T1" fmla="*/ 4 h 9"/>
                <a:gd name="T2" fmla="*/ 9 w 9"/>
                <a:gd name="T3" fmla="*/ 4 h 9"/>
                <a:gd name="T4" fmla="*/ 7 w 9"/>
                <a:gd name="T5" fmla="*/ 7 h 9"/>
                <a:gd name="T6" fmla="*/ 4 w 9"/>
                <a:gd name="T7" fmla="*/ 9 h 9"/>
                <a:gd name="T8" fmla="*/ 4 w 9"/>
                <a:gd name="T9" fmla="*/ 9 h 9"/>
                <a:gd name="T10" fmla="*/ 2 w 9"/>
                <a:gd name="T11" fmla="*/ 7 h 9"/>
                <a:gd name="T12" fmla="*/ 0 w 9"/>
                <a:gd name="T13" fmla="*/ 4 h 9"/>
                <a:gd name="T14" fmla="*/ 0 w 9"/>
                <a:gd name="T15" fmla="*/ 4 h 9"/>
                <a:gd name="T16" fmla="*/ 2 w 9"/>
                <a:gd name="T17" fmla="*/ 2 h 9"/>
                <a:gd name="T18" fmla="*/ 4 w 9"/>
                <a:gd name="T19" fmla="*/ 0 h 9"/>
                <a:gd name="T20" fmla="*/ 4 w 9"/>
                <a:gd name="T21" fmla="*/ 0 h 9"/>
                <a:gd name="T22" fmla="*/ 7 w 9"/>
                <a:gd name="T23" fmla="*/ 2 h 9"/>
                <a:gd name="T24" fmla="*/ 9 w 9"/>
                <a:gd name="T25" fmla="*/ 4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lnTo>
                    <a:pt x="9" y="4"/>
                  </a:lnTo>
                  <a:lnTo>
                    <a:pt x="7" y="7"/>
                  </a:lnTo>
                  <a:lnTo>
                    <a:pt x="4" y="9"/>
                  </a:lnTo>
                  <a:lnTo>
                    <a:pt x="4" y="9"/>
                  </a:lnTo>
                  <a:lnTo>
                    <a:pt x="2" y="7"/>
                  </a:lnTo>
                  <a:lnTo>
                    <a:pt x="0" y="4"/>
                  </a:lnTo>
                  <a:lnTo>
                    <a:pt x="0" y="4"/>
                  </a:lnTo>
                  <a:lnTo>
                    <a:pt x="2" y="2"/>
                  </a:lnTo>
                  <a:lnTo>
                    <a:pt x="4" y="0"/>
                  </a:lnTo>
                  <a:lnTo>
                    <a:pt x="4" y="0"/>
                  </a:lnTo>
                  <a:lnTo>
                    <a:pt x="7" y="2"/>
                  </a:lnTo>
                  <a:lnTo>
                    <a:pt x="9" y="4"/>
                  </a:lnTo>
                  <a:lnTo>
                    <a:pt x="9" y="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6" name="Freeform 297"/>
            <p:cNvSpPr>
              <a:spLocks/>
            </p:cNvSpPr>
            <p:nvPr/>
          </p:nvSpPr>
          <p:spPr bwMode="auto">
            <a:xfrm>
              <a:off x="2429" y="1052"/>
              <a:ext cx="9" cy="8"/>
            </a:xfrm>
            <a:custGeom>
              <a:avLst/>
              <a:gdLst>
                <a:gd name="T0" fmla="*/ 9 w 9"/>
                <a:gd name="T1" fmla="*/ 4 h 8"/>
                <a:gd name="T2" fmla="*/ 9 w 9"/>
                <a:gd name="T3" fmla="*/ 4 h 8"/>
                <a:gd name="T4" fmla="*/ 7 w 9"/>
                <a:gd name="T5" fmla="*/ 8 h 8"/>
                <a:gd name="T6" fmla="*/ 4 w 9"/>
                <a:gd name="T7" fmla="*/ 8 h 8"/>
                <a:gd name="T8" fmla="*/ 4 w 9"/>
                <a:gd name="T9" fmla="*/ 8 h 8"/>
                <a:gd name="T10" fmla="*/ 0 w 9"/>
                <a:gd name="T11" fmla="*/ 8 h 8"/>
                <a:gd name="T12" fmla="*/ 0 w 9"/>
                <a:gd name="T13" fmla="*/ 4 h 8"/>
                <a:gd name="T14" fmla="*/ 0 w 9"/>
                <a:gd name="T15" fmla="*/ 4 h 8"/>
                <a:gd name="T16" fmla="*/ 0 w 9"/>
                <a:gd name="T17" fmla="*/ 1 h 8"/>
                <a:gd name="T18" fmla="*/ 4 w 9"/>
                <a:gd name="T19" fmla="*/ 0 h 8"/>
                <a:gd name="T20" fmla="*/ 4 w 9"/>
                <a:gd name="T21" fmla="*/ 0 h 8"/>
                <a:gd name="T22" fmla="*/ 7 w 9"/>
                <a:gd name="T23" fmla="*/ 1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lnTo>
                    <a:pt x="9" y="4"/>
                  </a:lnTo>
                  <a:lnTo>
                    <a:pt x="7" y="8"/>
                  </a:lnTo>
                  <a:lnTo>
                    <a:pt x="4" y="8"/>
                  </a:lnTo>
                  <a:lnTo>
                    <a:pt x="4" y="8"/>
                  </a:lnTo>
                  <a:lnTo>
                    <a:pt x="0" y="8"/>
                  </a:lnTo>
                  <a:lnTo>
                    <a:pt x="0" y="4"/>
                  </a:lnTo>
                  <a:lnTo>
                    <a:pt x="0" y="4"/>
                  </a:lnTo>
                  <a:lnTo>
                    <a:pt x="0" y="1"/>
                  </a:lnTo>
                  <a:lnTo>
                    <a:pt x="4" y="0"/>
                  </a:lnTo>
                  <a:lnTo>
                    <a:pt x="4" y="0"/>
                  </a:lnTo>
                  <a:lnTo>
                    <a:pt x="7" y="1"/>
                  </a:lnTo>
                  <a:lnTo>
                    <a:pt x="9" y="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7" name="Freeform 298"/>
            <p:cNvSpPr>
              <a:spLocks/>
            </p:cNvSpPr>
            <p:nvPr/>
          </p:nvSpPr>
          <p:spPr bwMode="auto">
            <a:xfrm>
              <a:off x="2429" y="1052"/>
              <a:ext cx="9" cy="8"/>
            </a:xfrm>
            <a:custGeom>
              <a:avLst/>
              <a:gdLst>
                <a:gd name="T0" fmla="*/ 9 w 9"/>
                <a:gd name="T1" fmla="*/ 4 h 8"/>
                <a:gd name="T2" fmla="*/ 9 w 9"/>
                <a:gd name="T3" fmla="*/ 4 h 8"/>
                <a:gd name="T4" fmla="*/ 7 w 9"/>
                <a:gd name="T5" fmla="*/ 8 h 8"/>
                <a:gd name="T6" fmla="*/ 4 w 9"/>
                <a:gd name="T7" fmla="*/ 8 h 8"/>
                <a:gd name="T8" fmla="*/ 4 w 9"/>
                <a:gd name="T9" fmla="*/ 8 h 8"/>
                <a:gd name="T10" fmla="*/ 0 w 9"/>
                <a:gd name="T11" fmla="*/ 8 h 8"/>
                <a:gd name="T12" fmla="*/ 0 w 9"/>
                <a:gd name="T13" fmla="*/ 4 h 8"/>
                <a:gd name="T14" fmla="*/ 0 w 9"/>
                <a:gd name="T15" fmla="*/ 4 h 8"/>
                <a:gd name="T16" fmla="*/ 0 w 9"/>
                <a:gd name="T17" fmla="*/ 1 h 8"/>
                <a:gd name="T18" fmla="*/ 4 w 9"/>
                <a:gd name="T19" fmla="*/ 0 h 8"/>
                <a:gd name="T20" fmla="*/ 4 w 9"/>
                <a:gd name="T21" fmla="*/ 0 h 8"/>
                <a:gd name="T22" fmla="*/ 7 w 9"/>
                <a:gd name="T23" fmla="*/ 1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lnTo>
                    <a:pt x="9" y="4"/>
                  </a:lnTo>
                  <a:lnTo>
                    <a:pt x="7" y="8"/>
                  </a:lnTo>
                  <a:lnTo>
                    <a:pt x="4" y="8"/>
                  </a:lnTo>
                  <a:lnTo>
                    <a:pt x="4" y="8"/>
                  </a:lnTo>
                  <a:lnTo>
                    <a:pt x="0" y="8"/>
                  </a:lnTo>
                  <a:lnTo>
                    <a:pt x="0" y="4"/>
                  </a:lnTo>
                  <a:lnTo>
                    <a:pt x="0" y="4"/>
                  </a:lnTo>
                  <a:lnTo>
                    <a:pt x="0" y="1"/>
                  </a:lnTo>
                  <a:lnTo>
                    <a:pt x="4" y="0"/>
                  </a:lnTo>
                  <a:lnTo>
                    <a:pt x="4" y="0"/>
                  </a:lnTo>
                  <a:lnTo>
                    <a:pt x="7" y="1"/>
                  </a:lnTo>
                  <a:lnTo>
                    <a:pt x="9"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8" name="Freeform 299"/>
            <p:cNvSpPr>
              <a:spLocks/>
            </p:cNvSpPr>
            <p:nvPr/>
          </p:nvSpPr>
          <p:spPr bwMode="auto">
            <a:xfrm>
              <a:off x="2317" y="1162"/>
              <a:ext cx="8" cy="9"/>
            </a:xfrm>
            <a:custGeom>
              <a:avLst/>
              <a:gdLst>
                <a:gd name="T0" fmla="*/ 8 w 8"/>
                <a:gd name="T1" fmla="*/ 5 h 9"/>
                <a:gd name="T2" fmla="*/ 8 w 8"/>
                <a:gd name="T3" fmla="*/ 5 h 9"/>
                <a:gd name="T4" fmla="*/ 8 w 8"/>
                <a:gd name="T5" fmla="*/ 9 h 9"/>
                <a:gd name="T6" fmla="*/ 5 w 8"/>
                <a:gd name="T7" fmla="*/ 9 h 9"/>
                <a:gd name="T8" fmla="*/ 5 w 8"/>
                <a:gd name="T9" fmla="*/ 9 h 9"/>
                <a:gd name="T10" fmla="*/ 2 w 8"/>
                <a:gd name="T11" fmla="*/ 9 h 9"/>
                <a:gd name="T12" fmla="*/ 0 w 8"/>
                <a:gd name="T13" fmla="*/ 5 h 9"/>
                <a:gd name="T14" fmla="*/ 0 w 8"/>
                <a:gd name="T15" fmla="*/ 5 h 9"/>
                <a:gd name="T16" fmla="*/ 2 w 8"/>
                <a:gd name="T17" fmla="*/ 2 h 9"/>
                <a:gd name="T18" fmla="*/ 5 w 8"/>
                <a:gd name="T19" fmla="*/ 0 h 9"/>
                <a:gd name="T20" fmla="*/ 5 w 8"/>
                <a:gd name="T21" fmla="*/ 0 h 9"/>
                <a:gd name="T22" fmla="*/ 8 w 8"/>
                <a:gd name="T23" fmla="*/ 2 h 9"/>
                <a:gd name="T24" fmla="*/ 8 w 8"/>
                <a:gd name="T25" fmla="*/ 5 h 9"/>
                <a:gd name="T26" fmla="*/ 8 w 8"/>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9">
                  <a:moveTo>
                    <a:pt x="8" y="5"/>
                  </a:moveTo>
                  <a:lnTo>
                    <a:pt x="8" y="5"/>
                  </a:lnTo>
                  <a:lnTo>
                    <a:pt x="8" y="9"/>
                  </a:lnTo>
                  <a:lnTo>
                    <a:pt x="5" y="9"/>
                  </a:lnTo>
                  <a:lnTo>
                    <a:pt x="5" y="9"/>
                  </a:lnTo>
                  <a:lnTo>
                    <a:pt x="2" y="9"/>
                  </a:lnTo>
                  <a:lnTo>
                    <a:pt x="0" y="5"/>
                  </a:lnTo>
                  <a:lnTo>
                    <a:pt x="0" y="5"/>
                  </a:lnTo>
                  <a:lnTo>
                    <a:pt x="2" y="2"/>
                  </a:lnTo>
                  <a:lnTo>
                    <a:pt x="5" y="0"/>
                  </a:lnTo>
                  <a:lnTo>
                    <a:pt x="5" y="0"/>
                  </a:lnTo>
                  <a:lnTo>
                    <a:pt x="8" y="2"/>
                  </a:lnTo>
                  <a:lnTo>
                    <a:pt x="8" y="5"/>
                  </a:lnTo>
                  <a:lnTo>
                    <a:pt x="8"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9" name="Freeform 300"/>
            <p:cNvSpPr>
              <a:spLocks/>
            </p:cNvSpPr>
            <p:nvPr/>
          </p:nvSpPr>
          <p:spPr bwMode="auto">
            <a:xfrm>
              <a:off x="2658" y="1085"/>
              <a:ext cx="84" cy="77"/>
            </a:xfrm>
            <a:custGeom>
              <a:avLst/>
              <a:gdLst>
                <a:gd name="T0" fmla="*/ 0 w 84"/>
                <a:gd name="T1" fmla="*/ 6 h 77"/>
                <a:gd name="T2" fmla="*/ 67 w 84"/>
                <a:gd name="T3" fmla="*/ 0 h 77"/>
                <a:gd name="T4" fmla="*/ 67 w 84"/>
                <a:gd name="T5" fmla="*/ 0 h 77"/>
                <a:gd name="T6" fmla="*/ 71 w 84"/>
                <a:gd name="T7" fmla="*/ 23 h 77"/>
                <a:gd name="T8" fmla="*/ 76 w 84"/>
                <a:gd name="T9" fmla="*/ 46 h 77"/>
                <a:gd name="T10" fmla="*/ 84 w 84"/>
                <a:gd name="T11" fmla="*/ 69 h 77"/>
                <a:gd name="T12" fmla="*/ 14 w 84"/>
                <a:gd name="T13" fmla="*/ 77 h 77"/>
                <a:gd name="T14" fmla="*/ 14 w 84"/>
                <a:gd name="T15" fmla="*/ 77 h 77"/>
                <a:gd name="T16" fmla="*/ 8 w 84"/>
                <a:gd name="T17" fmla="*/ 54 h 77"/>
                <a:gd name="T18" fmla="*/ 3 w 84"/>
                <a:gd name="T19" fmla="*/ 31 h 77"/>
                <a:gd name="T20" fmla="*/ 0 w 84"/>
                <a:gd name="T21" fmla="*/ 6 h 77"/>
                <a:gd name="T22" fmla="*/ 0 w 84"/>
                <a:gd name="T23" fmla="*/ 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77">
                  <a:moveTo>
                    <a:pt x="0" y="6"/>
                  </a:moveTo>
                  <a:lnTo>
                    <a:pt x="67" y="0"/>
                  </a:lnTo>
                  <a:lnTo>
                    <a:pt x="67" y="0"/>
                  </a:lnTo>
                  <a:lnTo>
                    <a:pt x="71" y="23"/>
                  </a:lnTo>
                  <a:lnTo>
                    <a:pt x="76" y="46"/>
                  </a:lnTo>
                  <a:lnTo>
                    <a:pt x="84" y="69"/>
                  </a:lnTo>
                  <a:lnTo>
                    <a:pt x="14" y="77"/>
                  </a:lnTo>
                  <a:lnTo>
                    <a:pt x="14" y="77"/>
                  </a:lnTo>
                  <a:lnTo>
                    <a:pt x="8" y="54"/>
                  </a:lnTo>
                  <a:lnTo>
                    <a:pt x="3" y="31"/>
                  </a:lnTo>
                  <a:lnTo>
                    <a:pt x="0" y="6"/>
                  </a:lnTo>
                  <a:lnTo>
                    <a:pt x="0" y="6"/>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0" name="Freeform 301"/>
            <p:cNvSpPr>
              <a:spLocks/>
            </p:cNvSpPr>
            <p:nvPr/>
          </p:nvSpPr>
          <p:spPr bwMode="auto">
            <a:xfrm>
              <a:off x="2653" y="1081"/>
              <a:ext cx="94" cy="85"/>
            </a:xfrm>
            <a:custGeom>
              <a:avLst/>
              <a:gdLst>
                <a:gd name="T0" fmla="*/ 5 w 94"/>
                <a:gd name="T1" fmla="*/ 10 h 85"/>
                <a:gd name="T2" fmla="*/ 5 w 94"/>
                <a:gd name="T3" fmla="*/ 14 h 85"/>
                <a:gd name="T4" fmla="*/ 72 w 94"/>
                <a:gd name="T5" fmla="*/ 7 h 85"/>
                <a:gd name="T6" fmla="*/ 72 w 94"/>
                <a:gd name="T7" fmla="*/ 4 h 85"/>
                <a:gd name="T8" fmla="*/ 69 w 94"/>
                <a:gd name="T9" fmla="*/ 5 h 85"/>
                <a:gd name="T10" fmla="*/ 69 w 94"/>
                <a:gd name="T11" fmla="*/ 5 h 85"/>
                <a:gd name="T12" fmla="*/ 72 w 94"/>
                <a:gd name="T13" fmla="*/ 28 h 85"/>
                <a:gd name="T14" fmla="*/ 77 w 94"/>
                <a:gd name="T15" fmla="*/ 50 h 85"/>
                <a:gd name="T16" fmla="*/ 86 w 94"/>
                <a:gd name="T17" fmla="*/ 75 h 85"/>
                <a:gd name="T18" fmla="*/ 89 w 94"/>
                <a:gd name="T19" fmla="*/ 73 h 85"/>
                <a:gd name="T20" fmla="*/ 89 w 94"/>
                <a:gd name="T21" fmla="*/ 70 h 85"/>
                <a:gd name="T22" fmla="*/ 19 w 94"/>
                <a:gd name="T23" fmla="*/ 78 h 85"/>
                <a:gd name="T24" fmla="*/ 19 w 94"/>
                <a:gd name="T25" fmla="*/ 81 h 85"/>
                <a:gd name="T26" fmla="*/ 23 w 94"/>
                <a:gd name="T27" fmla="*/ 80 h 85"/>
                <a:gd name="T28" fmla="*/ 23 w 94"/>
                <a:gd name="T29" fmla="*/ 80 h 85"/>
                <a:gd name="T30" fmla="*/ 23 w 94"/>
                <a:gd name="T31" fmla="*/ 78 h 85"/>
                <a:gd name="T32" fmla="*/ 23 w 94"/>
                <a:gd name="T33" fmla="*/ 78 h 85"/>
                <a:gd name="T34" fmla="*/ 14 w 94"/>
                <a:gd name="T35" fmla="*/ 52 h 85"/>
                <a:gd name="T36" fmla="*/ 10 w 94"/>
                <a:gd name="T37" fmla="*/ 32 h 85"/>
                <a:gd name="T38" fmla="*/ 8 w 94"/>
                <a:gd name="T39" fmla="*/ 9 h 85"/>
                <a:gd name="T40" fmla="*/ 5 w 94"/>
                <a:gd name="T41" fmla="*/ 10 h 85"/>
                <a:gd name="T42" fmla="*/ 5 w 94"/>
                <a:gd name="T43" fmla="*/ 14 h 85"/>
                <a:gd name="T44" fmla="*/ 5 w 94"/>
                <a:gd name="T45" fmla="*/ 10 h 85"/>
                <a:gd name="T46" fmla="*/ 1 w 94"/>
                <a:gd name="T47" fmla="*/ 10 h 85"/>
                <a:gd name="T48" fmla="*/ 1 w 94"/>
                <a:gd name="T49" fmla="*/ 10 h 85"/>
                <a:gd name="T50" fmla="*/ 5 w 94"/>
                <a:gd name="T51" fmla="*/ 37 h 85"/>
                <a:gd name="T52" fmla="*/ 10 w 94"/>
                <a:gd name="T53" fmla="*/ 60 h 85"/>
                <a:gd name="T54" fmla="*/ 16 w 94"/>
                <a:gd name="T55" fmla="*/ 83 h 85"/>
                <a:gd name="T56" fmla="*/ 18 w 94"/>
                <a:gd name="T57" fmla="*/ 85 h 85"/>
                <a:gd name="T58" fmla="*/ 94 w 94"/>
                <a:gd name="T59" fmla="*/ 76 h 85"/>
                <a:gd name="T60" fmla="*/ 92 w 94"/>
                <a:gd name="T61" fmla="*/ 71 h 85"/>
                <a:gd name="T62" fmla="*/ 92 w 94"/>
                <a:gd name="T63" fmla="*/ 71 h 85"/>
                <a:gd name="T64" fmla="*/ 84 w 94"/>
                <a:gd name="T65" fmla="*/ 48 h 85"/>
                <a:gd name="T66" fmla="*/ 79 w 94"/>
                <a:gd name="T67" fmla="*/ 27 h 85"/>
                <a:gd name="T68" fmla="*/ 79 w 94"/>
                <a:gd name="T69" fmla="*/ 27 h 85"/>
                <a:gd name="T70" fmla="*/ 76 w 94"/>
                <a:gd name="T71" fmla="*/ 10 h 85"/>
                <a:gd name="T72" fmla="*/ 76 w 94"/>
                <a:gd name="T73" fmla="*/ 10 h 85"/>
                <a:gd name="T74" fmla="*/ 76 w 94"/>
                <a:gd name="T75" fmla="*/ 5 h 85"/>
                <a:gd name="T76" fmla="*/ 76 w 94"/>
                <a:gd name="T77" fmla="*/ 5 h 85"/>
                <a:gd name="T78" fmla="*/ 76 w 94"/>
                <a:gd name="T79" fmla="*/ 4 h 85"/>
                <a:gd name="T80" fmla="*/ 74 w 94"/>
                <a:gd name="T81" fmla="*/ 0 h 85"/>
                <a:gd name="T82" fmla="*/ 0 w 94"/>
                <a:gd name="T83" fmla="*/ 7 h 85"/>
                <a:gd name="T84" fmla="*/ 1 w 94"/>
                <a:gd name="T85" fmla="*/ 10 h 85"/>
                <a:gd name="T86" fmla="*/ 5 w 94"/>
                <a:gd name="T87" fmla="*/ 1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 h="85">
                  <a:moveTo>
                    <a:pt x="5" y="10"/>
                  </a:moveTo>
                  <a:lnTo>
                    <a:pt x="5" y="14"/>
                  </a:lnTo>
                  <a:lnTo>
                    <a:pt x="72" y="7"/>
                  </a:lnTo>
                  <a:lnTo>
                    <a:pt x="72" y="4"/>
                  </a:lnTo>
                  <a:lnTo>
                    <a:pt x="69" y="5"/>
                  </a:lnTo>
                  <a:lnTo>
                    <a:pt x="69" y="5"/>
                  </a:lnTo>
                  <a:lnTo>
                    <a:pt x="72" y="28"/>
                  </a:lnTo>
                  <a:lnTo>
                    <a:pt x="77" y="50"/>
                  </a:lnTo>
                  <a:lnTo>
                    <a:pt x="86" y="75"/>
                  </a:lnTo>
                  <a:lnTo>
                    <a:pt x="89" y="73"/>
                  </a:lnTo>
                  <a:lnTo>
                    <a:pt x="89" y="70"/>
                  </a:lnTo>
                  <a:lnTo>
                    <a:pt x="19" y="78"/>
                  </a:lnTo>
                  <a:lnTo>
                    <a:pt x="19" y="81"/>
                  </a:lnTo>
                  <a:lnTo>
                    <a:pt x="23" y="80"/>
                  </a:lnTo>
                  <a:lnTo>
                    <a:pt x="23" y="80"/>
                  </a:lnTo>
                  <a:lnTo>
                    <a:pt x="23" y="78"/>
                  </a:lnTo>
                  <a:lnTo>
                    <a:pt x="23" y="78"/>
                  </a:lnTo>
                  <a:lnTo>
                    <a:pt x="14" y="52"/>
                  </a:lnTo>
                  <a:lnTo>
                    <a:pt x="10" y="32"/>
                  </a:lnTo>
                  <a:lnTo>
                    <a:pt x="8" y="9"/>
                  </a:lnTo>
                  <a:lnTo>
                    <a:pt x="5" y="10"/>
                  </a:lnTo>
                  <a:lnTo>
                    <a:pt x="5" y="14"/>
                  </a:lnTo>
                  <a:lnTo>
                    <a:pt x="5" y="10"/>
                  </a:lnTo>
                  <a:lnTo>
                    <a:pt x="1" y="10"/>
                  </a:lnTo>
                  <a:lnTo>
                    <a:pt x="1" y="10"/>
                  </a:lnTo>
                  <a:lnTo>
                    <a:pt x="5" y="37"/>
                  </a:lnTo>
                  <a:lnTo>
                    <a:pt x="10" y="60"/>
                  </a:lnTo>
                  <a:lnTo>
                    <a:pt x="16" y="83"/>
                  </a:lnTo>
                  <a:lnTo>
                    <a:pt x="18" y="85"/>
                  </a:lnTo>
                  <a:lnTo>
                    <a:pt x="94" y="76"/>
                  </a:lnTo>
                  <a:lnTo>
                    <a:pt x="92" y="71"/>
                  </a:lnTo>
                  <a:lnTo>
                    <a:pt x="92" y="71"/>
                  </a:lnTo>
                  <a:lnTo>
                    <a:pt x="84" y="48"/>
                  </a:lnTo>
                  <a:lnTo>
                    <a:pt x="79" y="27"/>
                  </a:lnTo>
                  <a:lnTo>
                    <a:pt x="79" y="27"/>
                  </a:lnTo>
                  <a:lnTo>
                    <a:pt x="76" y="10"/>
                  </a:lnTo>
                  <a:lnTo>
                    <a:pt x="76" y="10"/>
                  </a:lnTo>
                  <a:lnTo>
                    <a:pt x="76" y="5"/>
                  </a:lnTo>
                  <a:lnTo>
                    <a:pt x="76" y="5"/>
                  </a:lnTo>
                  <a:lnTo>
                    <a:pt x="76" y="4"/>
                  </a:lnTo>
                  <a:lnTo>
                    <a:pt x="74" y="0"/>
                  </a:lnTo>
                  <a:lnTo>
                    <a:pt x="0" y="7"/>
                  </a:lnTo>
                  <a:lnTo>
                    <a:pt x="1" y="10"/>
                  </a:lnTo>
                  <a:lnTo>
                    <a:pt x="5" y="1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1" name="Freeform 302"/>
            <p:cNvSpPr>
              <a:spLocks/>
            </p:cNvSpPr>
            <p:nvPr/>
          </p:nvSpPr>
          <p:spPr bwMode="auto">
            <a:xfrm>
              <a:off x="2674" y="1245"/>
              <a:ext cx="84" cy="76"/>
            </a:xfrm>
            <a:custGeom>
              <a:avLst/>
              <a:gdLst>
                <a:gd name="T0" fmla="*/ 0 w 84"/>
                <a:gd name="T1" fmla="*/ 5 h 76"/>
                <a:gd name="T2" fmla="*/ 68 w 84"/>
                <a:gd name="T3" fmla="*/ 0 h 76"/>
                <a:gd name="T4" fmla="*/ 68 w 84"/>
                <a:gd name="T5" fmla="*/ 0 h 76"/>
                <a:gd name="T6" fmla="*/ 71 w 84"/>
                <a:gd name="T7" fmla="*/ 23 h 76"/>
                <a:gd name="T8" fmla="*/ 78 w 84"/>
                <a:gd name="T9" fmla="*/ 45 h 76"/>
                <a:gd name="T10" fmla="*/ 84 w 84"/>
                <a:gd name="T11" fmla="*/ 68 h 76"/>
                <a:gd name="T12" fmla="*/ 17 w 84"/>
                <a:gd name="T13" fmla="*/ 76 h 76"/>
                <a:gd name="T14" fmla="*/ 17 w 84"/>
                <a:gd name="T15" fmla="*/ 76 h 76"/>
                <a:gd name="T16" fmla="*/ 8 w 84"/>
                <a:gd name="T17" fmla="*/ 55 h 76"/>
                <a:gd name="T18" fmla="*/ 3 w 84"/>
                <a:gd name="T19" fmla="*/ 32 h 76"/>
                <a:gd name="T20" fmla="*/ 0 w 84"/>
                <a:gd name="T21" fmla="*/ 5 h 76"/>
                <a:gd name="T22" fmla="*/ 0 w 84"/>
                <a:gd name="T23" fmla="*/ 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76">
                  <a:moveTo>
                    <a:pt x="0" y="5"/>
                  </a:moveTo>
                  <a:lnTo>
                    <a:pt x="68" y="0"/>
                  </a:lnTo>
                  <a:lnTo>
                    <a:pt x="68" y="0"/>
                  </a:lnTo>
                  <a:lnTo>
                    <a:pt x="71" y="23"/>
                  </a:lnTo>
                  <a:lnTo>
                    <a:pt x="78" y="45"/>
                  </a:lnTo>
                  <a:lnTo>
                    <a:pt x="84" y="68"/>
                  </a:lnTo>
                  <a:lnTo>
                    <a:pt x="17" y="76"/>
                  </a:lnTo>
                  <a:lnTo>
                    <a:pt x="17" y="76"/>
                  </a:lnTo>
                  <a:lnTo>
                    <a:pt x="8" y="55"/>
                  </a:lnTo>
                  <a:lnTo>
                    <a:pt x="3" y="32"/>
                  </a:lnTo>
                  <a:lnTo>
                    <a:pt x="0" y="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2" name="Freeform 303"/>
            <p:cNvSpPr>
              <a:spLocks/>
            </p:cNvSpPr>
            <p:nvPr/>
          </p:nvSpPr>
          <p:spPr bwMode="auto">
            <a:xfrm>
              <a:off x="2671" y="1242"/>
              <a:ext cx="92" cy="84"/>
            </a:xfrm>
            <a:custGeom>
              <a:avLst/>
              <a:gdLst>
                <a:gd name="T0" fmla="*/ 3 w 92"/>
                <a:gd name="T1" fmla="*/ 8 h 84"/>
                <a:gd name="T2" fmla="*/ 3 w 92"/>
                <a:gd name="T3" fmla="*/ 11 h 84"/>
                <a:gd name="T4" fmla="*/ 71 w 92"/>
                <a:gd name="T5" fmla="*/ 6 h 84"/>
                <a:gd name="T6" fmla="*/ 71 w 92"/>
                <a:gd name="T7" fmla="*/ 3 h 84"/>
                <a:gd name="T8" fmla="*/ 68 w 92"/>
                <a:gd name="T9" fmla="*/ 3 h 84"/>
                <a:gd name="T10" fmla="*/ 68 w 92"/>
                <a:gd name="T11" fmla="*/ 3 h 84"/>
                <a:gd name="T12" fmla="*/ 71 w 92"/>
                <a:gd name="T13" fmla="*/ 26 h 84"/>
                <a:gd name="T14" fmla="*/ 78 w 92"/>
                <a:gd name="T15" fmla="*/ 49 h 84"/>
                <a:gd name="T16" fmla="*/ 84 w 92"/>
                <a:gd name="T17" fmla="*/ 73 h 84"/>
                <a:gd name="T18" fmla="*/ 87 w 92"/>
                <a:gd name="T19" fmla="*/ 71 h 84"/>
                <a:gd name="T20" fmla="*/ 87 w 92"/>
                <a:gd name="T21" fmla="*/ 68 h 84"/>
                <a:gd name="T22" fmla="*/ 20 w 92"/>
                <a:gd name="T23" fmla="*/ 78 h 84"/>
                <a:gd name="T24" fmla="*/ 20 w 92"/>
                <a:gd name="T25" fmla="*/ 79 h 84"/>
                <a:gd name="T26" fmla="*/ 23 w 92"/>
                <a:gd name="T27" fmla="*/ 79 h 84"/>
                <a:gd name="T28" fmla="*/ 23 w 92"/>
                <a:gd name="T29" fmla="*/ 79 h 84"/>
                <a:gd name="T30" fmla="*/ 21 w 92"/>
                <a:gd name="T31" fmla="*/ 78 h 84"/>
                <a:gd name="T32" fmla="*/ 21 w 92"/>
                <a:gd name="T33" fmla="*/ 78 h 84"/>
                <a:gd name="T34" fmla="*/ 15 w 92"/>
                <a:gd name="T35" fmla="*/ 51 h 84"/>
                <a:gd name="T36" fmla="*/ 10 w 92"/>
                <a:gd name="T37" fmla="*/ 30 h 84"/>
                <a:gd name="T38" fmla="*/ 6 w 92"/>
                <a:gd name="T39" fmla="*/ 8 h 84"/>
                <a:gd name="T40" fmla="*/ 3 w 92"/>
                <a:gd name="T41" fmla="*/ 8 h 84"/>
                <a:gd name="T42" fmla="*/ 3 w 92"/>
                <a:gd name="T43" fmla="*/ 11 h 84"/>
                <a:gd name="T44" fmla="*/ 3 w 92"/>
                <a:gd name="T45" fmla="*/ 8 h 84"/>
                <a:gd name="T46" fmla="*/ 0 w 92"/>
                <a:gd name="T47" fmla="*/ 8 h 84"/>
                <a:gd name="T48" fmla="*/ 0 w 92"/>
                <a:gd name="T49" fmla="*/ 8 h 84"/>
                <a:gd name="T50" fmla="*/ 3 w 92"/>
                <a:gd name="T51" fmla="*/ 35 h 84"/>
                <a:gd name="T52" fmla="*/ 10 w 92"/>
                <a:gd name="T53" fmla="*/ 58 h 84"/>
                <a:gd name="T54" fmla="*/ 16 w 92"/>
                <a:gd name="T55" fmla="*/ 81 h 84"/>
                <a:gd name="T56" fmla="*/ 18 w 92"/>
                <a:gd name="T57" fmla="*/ 84 h 84"/>
                <a:gd name="T58" fmla="*/ 92 w 92"/>
                <a:gd name="T59" fmla="*/ 74 h 84"/>
                <a:gd name="T60" fmla="*/ 91 w 92"/>
                <a:gd name="T61" fmla="*/ 71 h 84"/>
                <a:gd name="T62" fmla="*/ 91 w 92"/>
                <a:gd name="T63" fmla="*/ 71 h 84"/>
                <a:gd name="T64" fmla="*/ 82 w 92"/>
                <a:gd name="T65" fmla="*/ 48 h 84"/>
                <a:gd name="T66" fmla="*/ 78 w 92"/>
                <a:gd name="T67" fmla="*/ 25 h 84"/>
                <a:gd name="T68" fmla="*/ 78 w 92"/>
                <a:gd name="T69" fmla="*/ 25 h 84"/>
                <a:gd name="T70" fmla="*/ 76 w 92"/>
                <a:gd name="T71" fmla="*/ 8 h 84"/>
                <a:gd name="T72" fmla="*/ 76 w 92"/>
                <a:gd name="T73" fmla="*/ 8 h 84"/>
                <a:gd name="T74" fmla="*/ 74 w 92"/>
                <a:gd name="T75" fmla="*/ 3 h 84"/>
                <a:gd name="T76" fmla="*/ 74 w 92"/>
                <a:gd name="T77" fmla="*/ 3 h 84"/>
                <a:gd name="T78" fmla="*/ 74 w 92"/>
                <a:gd name="T79" fmla="*/ 1 h 84"/>
                <a:gd name="T80" fmla="*/ 74 w 92"/>
                <a:gd name="T81" fmla="*/ 0 h 84"/>
                <a:gd name="T82" fmla="*/ 0 w 92"/>
                <a:gd name="T83" fmla="*/ 5 h 84"/>
                <a:gd name="T84" fmla="*/ 0 w 92"/>
                <a:gd name="T85" fmla="*/ 8 h 84"/>
                <a:gd name="T86" fmla="*/ 3 w 92"/>
                <a:gd name="T87" fmla="*/ 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84">
                  <a:moveTo>
                    <a:pt x="3" y="8"/>
                  </a:moveTo>
                  <a:lnTo>
                    <a:pt x="3" y="11"/>
                  </a:lnTo>
                  <a:lnTo>
                    <a:pt x="71" y="6"/>
                  </a:lnTo>
                  <a:lnTo>
                    <a:pt x="71" y="3"/>
                  </a:lnTo>
                  <a:lnTo>
                    <a:pt x="68" y="3"/>
                  </a:lnTo>
                  <a:lnTo>
                    <a:pt x="68" y="3"/>
                  </a:lnTo>
                  <a:lnTo>
                    <a:pt x="71" y="26"/>
                  </a:lnTo>
                  <a:lnTo>
                    <a:pt x="78" y="49"/>
                  </a:lnTo>
                  <a:lnTo>
                    <a:pt x="84" y="73"/>
                  </a:lnTo>
                  <a:lnTo>
                    <a:pt x="87" y="71"/>
                  </a:lnTo>
                  <a:lnTo>
                    <a:pt x="87" y="68"/>
                  </a:lnTo>
                  <a:lnTo>
                    <a:pt x="20" y="78"/>
                  </a:lnTo>
                  <a:lnTo>
                    <a:pt x="20" y="79"/>
                  </a:lnTo>
                  <a:lnTo>
                    <a:pt x="23" y="79"/>
                  </a:lnTo>
                  <a:lnTo>
                    <a:pt x="23" y="79"/>
                  </a:lnTo>
                  <a:lnTo>
                    <a:pt x="21" y="78"/>
                  </a:lnTo>
                  <a:lnTo>
                    <a:pt x="21" y="78"/>
                  </a:lnTo>
                  <a:lnTo>
                    <a:pt x="15" y="51"/>
                  </a:lnTo>
                  <a:lnTo>
                    <a:pt x="10" y="30"/>
                  </a:lnTo>
                  <a:lnTo>
                    <a:pt x="6" y="8"/>
                  </a:lnTo>
                  <a:lnTo>
                    <a:pt x="3" y="8"/>
                  </a:lnTo>
                  <a:lnTo>
                    <a:pt x="3" y="11"/>
                  </a:lnTo>
                  <a:lnTo>
                    <a:pt x="3" y="8"/>
                  </a:lnTo>
                  <a:lnTo>
                    <a:pt x="0" y="8"/>
                  </a:lnTo>
                  <a:lnTo>
                    <a:pt x="0" y="8"/>
                  </a:lnTo>
                  <a:lnTo>
                    <a:pt x="3" y="35"/>
                  </a:lnTo>
                  <a:lnTo>
                    <a:pt x="10" y="58"/>
                  </a:lnTo>
                  <a:lnTo>
                    <a:pt x="16" y="81"/>
                  </a:lnTo>
                  <a:lnTo>
                    <a:pt x="18" y="84"/>
                  </a:lnTo>
                  <a:lnTo>
                    <a:pt x="92" y="74"/>
                  </a:lnTo>
                  <a:lnTo>
                    <a:pt x="91" y="71"/>
                  </a:lnTo>
                  <a:lnTo>
                    <a:pt x="91" y="71"/>
                  </a:lnTo>
                  <a:lnTo>
                    <a:pt x="82" y="48"/>
                  </a:lnTo>
                  <a:lnTo>
                    <a:pt x="78" y="25"/>
                  </a:lnTo>
                  <a:lnTo>
                    <a:pt x="78" y="25"/>
                  </a:lnTo>
                  <a:lnTo>
                    <a:pt x="76" y="8"/>
                  </a:lnTo>
                  <a:lnTo>
                    <a:pt x="76" y="8"/>
                  </a:lnTo>
                  <a:lnTo>
                    <a:pt x="74" y="3"/>
                  </a:lnTo>
                  <a:lnTo>
                    <a:pt x="74" y="3"/>
                  </a:lnTo>
                  <a:lnTo>
                    <a:pt x="74" y="1"/>
                  </a:lnTo>
                  <a:lnTo>
                    <a:pt x="74" y="0"/>
                  </a:lnTo>
                  <a:lnTo>
                    <a:pt x="0" y="5"/>
                  </a:lnTo>
                  <a:lnTo>
                    <a:pt x="0" y="8"/>
                  </a:lnTo>
                  <a:lnTo>
                    <a:pt x="3"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3" name="Freeform 304"/>
            <p:cNvSpPr>
              <a:spLocks/>
            </p:cNvSpPr>
            <p:nvPr/>
          </p:nvSpPr>
          <p:spPr bwMode="auto">
            <a:xfrm>
              <a:off x="2911" y="889"/>
              <a:ext cx="87" cy="90"/>
            </a:xfrm>
            <a:custGeom>
              <a:avLst/>
              <a:gdLst>
                <a:gd name="T0" fmla="*/ 0 w 87"/>
                <a:gd name="T1" fmla="*/ 5 h 90"/>
                <a:gd name="T2" fmla="*/ 74 w 87"/>
                <a:gd name="T3" fmla="*/ 0 h 90"/>
                <a:gd name="T4" fmla="*/ 74 w 87"/>
                <a:gd name="T5" fmla="*/ 0 h 90"/>
                <a:gd name="T6" fmla="*/ 74 w 87"/>
                <a:gd name="T7" fmla="*/ 9 h 90"/>
                <a:gd name="T8" fmla="*/ 76 w 87"/>
                <a:gd name="T9" fmla="*/ 27 h 90"/>
                <a:gd name="T10" fmla="*/ 79 w 87"/>
                <a:gd name="T11" fmla="*/ 53 h 90"/>
                <a:gd name="T12" fmla="*/ 82 w 87"/>
                <a:gd name="T13" fmla="*/ 67 h 90"/>
                <a:gd name="T14" fmla="*/ 87 w 87"/>
                <a:gd name="T15" fmla="*/ 81 h 90"/>
                <a:gd name="T16" fmla="*/ 13 w 87"/>
                <a:gd name="T17" fmla="*/ 90 h 90"/>
                <a:gd name="T18" fmla="*/ 13 w 87"/>
                <a:gd name="T19" fmla="*/ 90 h 90"/>
                <a:gd name="T20" fmla="*/ 11 w 87"/>
                <a:gd name="T21" fmla="*/ 86 h 90"/>
                <a:gd name="T22" fmla="*/ 6 w 87"/>
                <a:gd name="T23" fmla="*/ 72 h 90"/>
                <a:gd name="T24" fmla="*/ 3 w 87"/>
                <a:gd name="T25" fmla="*/ 62 h 90"/>
                <a:gd name="T26" fmla="*/ 1 w 87"/>
                <a:gd name="T27" fmla="*/ 47 h 90"/>
                <a:gd name="T28" fmla="*/ 0 w 87"/>
                <a:gd name="T29" fmla="*/ 29 h 90"/>
                <a:gd name="T30" fmla="*/ 0 w 87"/>
                <a:gd name="T31" fmla="*/ 5 h 90"/>
                <a:gd name="T32" fmla="*/ 0 w 87"/>
                <a:gd name="T33" fmla="*/ 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90">
                  <a:moveTo>
                    <a:pt x="0" y="5"/>
                  </a:moveTo>
                  <a:lnTo>
                    <a:pt x="74" y="0"/>
                  </a:lnTo>
                  <a:lnTo>
                    <a:pt x="74" y="0"/>
                  </a:lnTo>
                  <a:lnTo>
                    <a:pt x="74" y="9"/>
                  </a:lnTo>
                  <a:lnTo>
                    <a:pt x="76" y="27"/>
                  </a:lnTo>
                  <a:lnTo>
                    <a:pt x="79" y="53"/>
                  </a:lnTo>
                  <a:lnTo>
                    <a:pt x="82" y="67"/>
                  </a:lnTo>
                  <a:lnTo>
                    <a:pt x="87" y="81"/>
                  </a:lnTo>
                  <a:lnTo>
                    <a:pt x="13" y="90"/>
                  </a:lnTo>
                  <a:lnTo>
                    <a:pt x="13" y="90"/>
                  </a:lnTo>
                  <a:lnTo>
                    <a:pt x="11" y="86"/>
                  </a:lnTo>
                  <a:lnTo>
                    <a:pt x="6" y="72"/>
                  </a:lnTo>
                  <a:lnTo>
                    <a:pt x="3" y="62"/>
                  </a:lnTo>
                  <a:lnTo>
                    <a:pt x="1" y="47"/>
                  </a:lnTo>
                  <a:lnTo>
                    <a:pt x="0" y="29"/>
                  </a:lnTo>
                  <a:lnTo>
                    <a:pt x="0" y="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4" name="Freeform 305"/>
            <p:cNvSpPr>
              <a:spLocks/>
            </p:cNvSpPr>
            <p:nvPr/>
          </p:nvSpPr>
          <p:spPr bwMode="auto">
            <a:xfrm>
              <a:off x="2907" y="886"/>
              <a:ext cx="96" cy="98"/>
            </a:xfrm>
            <a:custGeom>
              <a:avLst/>
              <a:gdLst>
                <a:gd name="T0" fmla="*/ 4 w 96"/>
                <a:gd name="T1" fmla="*/ 8 h 98"/>
                <a:gd name="T2" fmla="*/ 4 w 96"/>
                <a:gd name="T3" fmla="*/ 12 h 98"/>
                <a:gd name="T4" fmla="*/ 80 w 96"/>
                <a:gd name="T5" fmla="*/ 7 h 98"/>
                <a:gd name="T6" fmla="*/ 78 w 96"/>
                <a:gd name="T7" fmla="*/ 3 h 98"/>
                <a:gd name="T8" fmla="*/ 75 w 96"/>
                <a:gd name="T9" fmla="*/ 3 h 98"/>
                <a:gd name="T10" fmla="*/ 75 w 96"/>
                <a:gd name="T11" fmla="*/ 3 h 98"/>
                <a:gd name="T12" fmla="*/ 75 w 96"/>
                <a:gd name="T13" fmla="*/ 8 h 98"/>
                <a:gd name="T14" fmla="*/ 75 w 96"/>
                <a:gd name="T15" fmla="*/ 8 h 98"/>
                <a:gd name="T16" fmla="*/ 76 w 96"/>
                <a:gd name="T17" fmla="*/ 22 h 98"/>
                <a:gd name="T18" fmla="*/ 78 w 96"/>
                <a:gd name="T19" fmla="*/ 40 h 98"/>
                <a:gd name="T20" fmla="*/ 81 w 96"/>
                <a:gd name="T21" fmla="*/ 61 h 98"/>
                <a:gd name="T22" fmla="*/ 88 w 96"/>
                <a:gd name="T23" fmla="*/ 86 h 98"/>
                <a:gd name="T24" fmla="*/ 91 w 96"/>
                <a:gd name="T25" fmla="*/ 84 h 98"/>
                <a:gd name="T26" fmla="*/ 91 w 96"/>
                <a:gd name="T27" fmla="*/ 81 h 98"/>
                <a:gd name="T28" fmla="*/ 17 w 96"/>
                <a:gd name="T29" fmla="*/ 91 h 98"/>
                <a:gd name="T30" fmla="*/ 17 w 96"/>
                <a:gd name="T31" fmla="*/ 93 h 98"/>
                <a:gd name="T32" fmla="*/ 20 w 96"/>
                <a:gd name="T33" fmla="*/ 91 h 98"/>
                <a:gd name="T34" fmla="*/ 18 w 96"/>
                <a:gd name="T35" fmla="*/ 91 h 98"/>
                <a:gd name="T36" fmla="*/ 20 w 96"/>
                <a:gd name="T37" fmla="*/ 91 h 98"/>
                <a:gd name="T38" fmla="*/ 20 w 96"/>
                <a:gd name="T39" fmla="*/ 91 h 98"/>
                <a:gd name="T40" fmla="*/ 18 w 96"/>
                <a:gd name="T41" fmla="*/ 91 h 98"/>
                <a:gd name="T42" fmla="*/ 20 w 96"/>
                <a:gd name="T43" fmla="*/ 91 h 98"/>
                <a:gd name="T44" fmla="*/ 20 w 96"/>
                <a:gd name="T45" fmla="*/ 91 h 98"/>
                <a:gd name="T46" fmla="*/ 17 w 96"/>
                <a:gd name="T47" fmla="*/ 88 h 98"/>
                <a:gd name="T48" fmla="*/ 12 w 96"/>
                <a:gd name="T49" fmla="*/ 73 h 98"/>
                <a:gd name="T50" fmla="*/ 9 w 96"/>
                <a:gd name="T51" fmla="*/ 48 h 98"/>
                <a:gd name="T52" fmla="*/ 7 w 96"/>
                <a:gd name="T53" fmla="*/ 30 h 98"/>
                <a:gd name="T54" fmla="*/ 7 w 96"/>
                <a:gd name="T55" fmla="*/ 8 h 98"/>
                <a:gd name="T56" fmla="*/ 4 w 96"/>
                <a:gd name="T57" fmla="*/ 8 h 98"/>
                <a:gd name="T58" fmla="*/ 4 w 96"/>
                <a:gd name="T59" fmla="*/ 12 h 98"/>
                <a:gd name="T60" fmla="*/ 4 w 96"/>
                <a:gd name="T61" fmla="*/ 8 h 98"/>
                <a:gd name="T62" fmla="*/ 0 w 96"/>
                <a:gd name="T63" fmla="*/ 8 h 98"/>
                <a:gd name="T64" fmla="*/ 0 w 96"/>
                <a:gd name="T65" fmla="*/ 8 h 98"/>
                <a:gd name="T66" fmla="*/ 0 w 96"/>
                <a:gd name="T67" fmla="*/ 32 h 98"/>
                <a:gd name="T68" fmla="*/ 2 w 96"/>
                <a:gd name="T69" fmla="*/ 50 h 98"/>
                <a:gd name="T70" fmla="*/ 4 w 96"/>
                <a:gd name="T71" fmla="*/ 65 h 98"/>
                <a:gd name="T72" fmla="*/ 7 w 96"/>
                <a:gd name="T73" fmla="*/ 76 h 98"/>
                <a:gd name="T74" fmla="*/ 12 w 96"/>
                <a:gd name="T75" fmla="*/ 91 h 98"/>
                <a:gd name="T76" fmla="*/ 14 w 96"/>
                <a:gd name="T77" fmla="*/ 96 h 98"/>
                <a:gd name="T78" fmla="*/ 15 w 96"/>
                <a:gd name="T79" fmla="*/ 98 h 98"/>
                <a:gd name="T80" fmla="*/ 96 w 96"/>
                <a:gd name="T81" fmla="*/ 88 h 98"/>
                <a:gd name="T82" fmla="*/ 95 w 96"/>
                <a:gd name="T83" fmla="*/ 84 h 98"/>
                <a:gd name="T84" fmla="*/ 95 w 96"/>
                <a:gd name="T85" fmla="*/ 84 h 98"/>
                <a:gd name="T86" fmla="*/ 88 w 96"/>
                <a:gd name="T87" fmla="*/ 60 h 98"/>
                <a:gd name="T88" fmla="*/ 85 w 96"/>
                <a:gd name="T89" fmla="*/ 38 h 98"/>
                <a:gd name="T90" fmla="*/ 83 w 96"/>
                <a:gd name="T91" fmla="*/ 20 h 98"/>
                <a:gd name="T92" fmla="*/ 81 w 96"/>
                <a:gd name="T93" fmla="*/ 8 h 98"/>
                <a:gd name="T94" fmla="*/ 81 w 96"/>
                <a:gd name="T95" fmla="*/ 8 h 98"/>
                <a:gd name="T96" fmla="*/ 81 w 96"/>
                <a:gd name="T97" fmla="*/ 5 h 98"/>
                <a:gd name="T98" fmla="*/ 81 w 96"/>
                <a:gd name="T99" fmla="*/ 5 h 98"/>
                <a:gd name="T100" fmla="*/ 81 w 96"/>
                <a:gd name="T101" fmla="*/ 3 h 98"/>
                <a:gd name="T102" fmla="*/ 83 w 96"/>
                <a:gd name="T103" fmla="*/ 0 h 98"/>
                <a:gd name="T104" fmla="*/ 0 w 96"/>
                <a:gd name="T105" fmla="*/ 5 h 98"/>
                <a:gd name="T106" fmla="*/ 0 w 96"/>
                <a:gd name="T107" fmla="*/ 8 h 98"/>
                <a:gd name="T108" fmla="*/ 4 w 96"/>
                <a:gd name="T109" fmla="*/ 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98">
                  <a:moveTo>
                    <a:pt x="4" y="8"/>
                  </a:moveTo>
                  <a:lnTo>
                    <a:pt x="4" y="12"/>
                  </a:lnTo>
                  <a:lnTo>
                    <a:pt x="80" y="7"/>
                  </a:lnTo>
                  <a:lnTo>
                    <a:pt x="78" y="3"/>
                  </a:lnTo>
                  <a:lnTo>
                    <a:pt x="75" y="3"/>
                  </a:lnTo>
                  <a:lnTo>
                    <a:pt x="75" y="3"/>
                  </a:lnTo>
                  <a:lnTo>
                    <a:pt x="75" y="8"/>
                  </a:lnTo>
                  <a:lnTo>
                    <a:pt x="75" y="8"/>
                  </a:lnTo>
                  <a:lnTo>
                    <a:pt x="76" y="22"/>
                  </a:lnTo>
                  <a:lnTo>
                    <a:pt x="78" y="40"/>
                  </a:lnTo>
                  <a:lnTo>
                    <a:pt x="81" y="61"/>
                  </a:lnTo>
                  <a:lnTo>
                    <a:pt x="88" y="86"/>
                  </a:lnTo>
                  <a:lnTo>
                    <a:pt x="91" y="84"/>
                  </a:lnTo>
                  <a:lnTo>
                    <a:pt x="91" y="81"/>
                  </a:lnTo>
                  <a:lnTo>
                    <a:pt x="17" y="91"/>
                  </a:lnTo>
                  <a:lnTo>
                    <a:pt x="17" y="93"/>
                  </a:lnTo>
                  <a:lnTo>
                    <a:pt x="20" y="91"/>
                  </a:lnTo>
                  <a:lnTo>
                    <a:pt x="18" y="91"/>
                  </a:lnTo>
                  <a:lnTo>
                    <a:pt x="20" y="91"/>
                  </a:lnTo>
                  <a:lnTo>
                    <a:pt x="20" y="91"/>
                  </a:lnTo>
                  <a:lnTo>
                    <a:pt x="18" y="91"/>
                  </a:lnTo>
                  <a:lnTo>
                    <a:pt x="20" y="91"/>
                  </a:lnTo>
                  <a:lnTo>
                    <a:pt x="20" y="91"/>
                  </a:lnTo>
                  <a:lnTo>
                    <a:pt x="17" y="88"/>
                  </a:lnTo>
                  <a:lnTo>
                    <a:pt x="12" y="73"/>
                  </a:lnTo>
                  <a:lnTo>
                    <a:pt x="9" y="48"/>
                  </a:lnTo>
                  <a:lnTo>
                    <a:pt x="7" y="30"/>
                  </a:lnTo>
                  <a:lnTo>
                    <a:pt x="7" y="8"/>
                  </a:lnTo>
                  <a:lnTo>
                    <a:pt x="4" y="8"/>
                  </a:lnTo>
                  <a:lnTo>
                    <a:pt x="4" y="12"/>
                  </a:lnTo>
                  <a:lnTo>
                    <a:pt x="4" y="8"/>
                  </a:lnTo>
                  <a:lnTo>
                    <a:pt x="0" y="8"/>
                  </a:lnTo>
                  <a:lnTo>
                    <a:pt x="0" y="8"/>
                  </a:lnTo>
                  <a:lnTo>
                    <a:pt x="0" y="32"/>
                  </a:lnTo>
                  <a:lnTo>
                    <a:pt x="2" y="50"/>
                  </a:lnTo>
                  <a:lnTo>
                    <a:pt x="4" y="65"/>
                  </a:lnTo>
                  <a:lnTo>
                    <a:pt x="7" y="76"/>
                  </a:lnTo>
                  <a:lnTo>
                    <a:pt x="12" y="91"/>
                  </a:lnTo>
                  <a:lnTo>
                    <a:pt x="14" y="96"/>
                  </a:lnTo>
                  <a:lnTo>
                    <a:pt x="15" y="98"/>
                  </a:lnTo>
                  <a:lnTo>
                    <a:pt x="96" y="88"/>
                  </a:lnTo>
                  <a:lnTo>
                    <a:pt x="95" y="84"/>
                  </a:lnTo>
                  <a:lnTo>
                    <a:pt x="95" y="84"/>
                  </a:lnTo>
                  <a:lnTo>
                    <a:pt x="88" y="60"/>
                  </a:lnTo>
                  <a:lnTo>
                    <a:pt x="85" y="38"/>
                  </a:lnTo>
                  <a:lnTo>
                    <a:pt x="83" y="20"/>
                  </a:lnTo>
                  <a:lnTo>
                    <a:pt x="81" y="8"/>
                  </a:lnTo>
                  <a:lnTo>
                    <a:pt x="81" y="8"/>
                  </a:lnTo>
                  <a:lnTo>
                    <a:pt x="81" y="5"/>
                  </a:lnTo>
                  <a:lnTo>
                    <a:pt x="81" y="5"/>
                  </a:lnTo>
                  <a:lnTo>
                    <a:pt x="81" y="3"/>
                  </a:lnTo>
                  <a:lnTo>
                    <a:pt x="83" y="0"/>
                  </a:lnTo>
                  <a:lnTo>
                    <a:pt x="0" y="5"/>
                  </a:lnTo>
                  <a:lnTo>
                    <a:pt x="0" y="8"/>
                  </a:lnTo>
                  <a:lnTo>
                    <a:pt x="4"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5" name="Freeform 306"/>
            <p:cNvSpPr>
              <a:spLocks/>
            </p:cNvSpPr>
            <p:nvPr/>
          </p:nvSpPr>
          <p:spPr bwMode="auto">
            <a:xfrm>
              <a:off x="2921" y="878"/>
              <a:ext cx="89" cy="89"/>
            </a:xfrm>
            <a:custGeom>
              <a:avLst/>
              <a:gdLst>
                <a:gd name="T0" fmla="*/ 0 w 89"/>
                <a:gd name="T1" fmla="*/ 5 h 89"/>
                <a:gd name="T2" fmla="*/ 76 w 89"/>
                <a:gd name="T3" fmla="*/ 0 h 89"/>
                <a:gd name="T4" fmla="*/ 76 w 89"/>
                <a:gd name="T5" fmla="*/ 0 h 89"/>
                <a:gd name="T6" fmla="*/ 76 w 89"/>
                <a:gd name="T7" fmla="*/ 6 h 89"/>
                <a:gd name="T8" fmla="*/ 77 w 89"/>
                <a:gd name="T9" fmla="*/ 26 h 89"/>
                <a:gd name="T10" fmla="*/ 81 w 89"/>
                <a:gd name="T11" fmla="*/ 51 h 89"/>
                <a:gd name="T12" fmla="*/ 84 w 89"/>
                <a:gd name="T13" fmla="*/ 66 h 89"/>
                <a:gd name="T14" fmla="*/ 89 w 89"/>
                <a:gd name="T15" fmla="*/ 81 h 89"/>
                <a:gd name="T16" fmla="*/ 14 w 89"/>
                <a:gd name="T17" fmla="*/ 89 h 89"/>
                <a:gd name="T18" fmla="*/ 14 w 89"/>
                <a:gd name="T19" fmla="*/ 89 h 89"/>
                <a:gd name="T20" fmla="*/ 11 w 89"/>
                <a:gd name="T21" fmla="*/ 86 h 89"/>
                <a:gd name="T22" fmla="*/ 8 w 89"/>
                <a:gd name="T23" fmla="*/ 71 h 89"/>
                <a:gd name="T24" fmla="*/ 4 w 89"/>
                <a:gd name="T25" fmla="*/ 59 h 89"/>
                <a:gd name="T26" fmla="*/ 3 w 89"/>
                <a:gd name="T27" fmla="*/ 44 h 89"/>
                <a:gd name="T28" fmla="*/ 1 w 89"/>
                <a:gd name="T29" fmla="*/ 26 h 89"/>
                <a:gd name="T30" fmla="*/ 0 w 89"/>
                <a:gd name="T31" fmla="*/ 5 h 89"/>
                <a:gd name="T32" fmla="*/ 0 w 89"/>
                <a:gd name="T33" fmla="*/ 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89">
                  <a:moveTo>
                    <a:pt x="0" y="5"/>
                  </a:moveTo>
                  <a:lnTo>
                    <a:pt x="76" y="0"/>
                  </a:lnTo>
                  <a:lnTo>
                    <a:pt x="76" y="0"/>
                  </a:lnTo>
                  <a:lnTo>
                    <a:pt x="76" y="6"/>
                  </a:lnTo>
                  <a:lnTo>
                    <a:pt x="77" y="26"/>
                  </a:lnTo>
                  <a:lnTo>
                    <a:pt x="81" y="51"/>
                  </a:lnTo>
                  <a:lnTo>
                    <a:pt x="84" y="66"/>
                  </a:lnTo>
                  <a:lnTo>
                    <a:pt x="89" y="81"/>
                  </a:lnTo>
                  <a:lnTo>
                    <a:pt x="14" y="89"/>
                  </a:lnTo>
                  <a:lnTo>
                    <a:pt x="14" y="89"/>
                  </a:lnTo>
                  <a:lnTo>
                    <a:pt x="11" y="86"/>
                  </a:lnTo>
                  <a:lnTo>
                    <a:pt x="8" y="71"/>
                  </a:lnTo>
                  <a:lnTo>
                    <a:pt x="4" y="59"/>
                  </a:lnTo>
                  <a:lnTo>
                    <a:pt x="3" y="44"/>
                  </a:lnTo>
                  <a:lnTo>
                    <a:pt x="1" y="26"/>
                  </a:lnTo>
                  <a:lnTo>
                    <a:pt x="0" y="5"/>
                  </a:lnTo>
                  <a:lnTo>
                    <a:pt x="0" y="5"/>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6" name="Freeform 307"/>
            <p:cNvSpPr>
              <a:spLocks/>
            </p:cNvSpPr>
            <p:nvPr/>
          </p:nvSpPr>
          <p:spPr bwMode="auto">
            <a:xfrm>
              <a:off x="2917" y="875"/>
              <a:ext cx="98" cy="95"/>
            </a:xfrm>
            <a:custGeom>
              <a:avLst/>
              <a:gdLst>
                <a:gd name="T0" fmla="*/ 4 w 98"/>
                <a:gd name="T1" fmla="*/ 8 h 95"/>
                <a:gd name="T2" fmla="*/ 5 w 98"/>
                <a:gd name="T3" fmla="*/ 11 h 95"/>
                <a:gd name="T4" fmla="*/ 80 w 98"/>
                <a:gd name="T5" fmla="*/ 6 h 95"/>
                <a:gd name="T6" fmla="*/ 80 w 98"/>
                <a:gd name="T7" fmla="*/ 3 h 95"/>
                <a:gd name="T8" fmla="*/ 76 w 98"/>
                <a:gd name="T9" fmla="*/ 3 h 95"/>
                <a:gd name="T10" fmla="*/ 76 w 98"/>
                <a:gd name="T11" fmla="*/ 3 h 95"/>
                <a:gd name="T12" fmla="*/ 76 w 98"/>
                <a:gd name="T13" fmla="*/ 6 h 95"/>
                <a:gd name="T14" fmla="*/ 76 w 98"/>
                <a:gd name="T15" fmla="*/ 6 h 95"/>
                <a:gd name="T16" fmla="*/ 76 w 98"/>
                <a:gd name="T17" fmla="*/ 19 h 95"/>
                <a:gd name="T18" fmla="*/ 80 w 98"/>
                <a:gd name="T19" fmla="*/ 38 h 95"/>
                <a:gd name="T20" fmla="*/ 83 w 98"/>
                <a:gd name="T21" fmla="*/ 61 h 95"/>
                <a:gd name="T22" fmla="*/ 90 w 98"/>
                <a:gd name="T23" fmla="*/ 86 h 95"/>
                <a:gd name="T24" fmla="*/ 93 w 98"/>
                <a:gd name="T25" fmla="*/ 84 h 95"/>
                <a:gd name="T26" fmla="*/ 93 w 98"/>
                <a:gd name="T27" fmla="*/ 81 h 95"/>
                <a:gd name="T28" fmla="*/ 17 w 98"/>
                <a:gd name="T29" fmla="*/ 89 h 95"/>
                <a:gd name="T30" fmla="*/ 18 w 98"/>
                <a:gd name="T31" fmla="*/ 92 h 95"/>
                <a:gd name="T32" fmla="*/ 20 w 98"/>
                <a:gd name="T33" fmla="*/ 91 h 95"/>
                <a:gd name="T34" fmla="*/ 20 w 98"/>
                <a:gd name="T35" fmla="*/ 91 h 95"/>
                <a:gd name="T36" fmla="*/ 20 w 98"/>
                <a:gd name="T37" fmla="*/ 91 h 95"/>
                <a:gd name="T38" fmla="*/ 20 w 98"/>
                <a:gd name="T39" fmla="*/ 91 h 95"/>
                <a:gd name="T40" fmla="*/ 20 w 98"/>
                <a:gd name="T41" fmla="*/ 91 h 95"/>
                <a:gd name="T42" fmla="*/ 20 w 98"/>
                <a:gd name="T43" fmla="*/ 91 h 95"/>
                <a:gd name="T44" fmla="*/ 20 w 98"/>
                <a:gd name="T45" fmla="*/ 91 h 95"/>
                <a:gd name="T46" fmla="*/ 18 w 98"/>
                <a:gd name="T47" fmla="*/ 86 h 95"/>
                <a:gd name="T48" fmla="*/ 13 w 98"/>
                <a:gd name="T49" fmla="*/ 72 h 95"/>
                <a:gd name="T50" fmla="*/ 10 w 98"/>
                <a:gd name="T51" fmla="*/ 46 h 95"/>
                <a:gd name="T52" fmla="*/ 8 w 98"/>
                <a:gd name="T53" fmla="*/ 29 h 95"/>
                <a:gd name="T54" fmla="*/ 7 w 98"/>
                <a:gd name="T55" fmla="*/ 8 h 95"/>
                <a:gd name="T56" fmla="*/ 4 w 98"/>
                <a:gd name="T57" fmla="*/ 8 h 95"/>
                <a:gd name="T58" fmla="*/ 5 w 98"/>
                <a:gd name="T59" fmla="*/ 11 h 95"/>
                <a:gd name="T60" fmla="*/ 4 w 98"/>
                <a:gd name="T61" fmla="*/ 8 h 95"/>
                <a:gd name="T62" fmla="*/ 0 w 98"/>
                <a:gd name="T63" fmla="*/ 8 h 95"/>
                <a:gd name="T64" fmla="*/ 0 w 98"/>
                <a:gd name="T65" fmla="*/ 8 h 95"/>
                <a:gd name="T66" fmla="*/ 2 w 98"/>
                <a:gd name="T67" fmla="*/ 29 h 95"/>
                <a:gd name="T68" fmla="*/ 4 w 98"/>
                <a:gd name="T69" fmla="*/ 47 h 95"/>
                <a:gd name="T70" fmla="*/ 5 w 98"/>
                <a:gd name="T71" fmla="*/ 62 h 95"/>
                <a:gd name="T72" fmla="*/ 8 w 98"/>
                <a:gd name="T73" fmla="*/ 76 h 95"/>
                <a:gd name="T74" fmla="*/ 13 w 98"/>
                <a:gd name="T75" fmla="*/ 89 h 95"/>
                <a:gd name="T76" fmla="*/ 15 w 98"/>
                <a:gd name="T77" fmla="*/ 94 h 95"/>
                <a:gd name="T78" fmla="*/ 17 w 98"/>
                <a:gd name="T79" fmla="*/ 95 h 95"/>
                <a:gd name="T80" fmla="*/ 98 w 98"/>
                <a:gd name="T81" fmla="*/ 87 h 95"/>
                <a:gd name="T82" fmla="*/ 96 w 98"/>
                <a:gd name="T83" fmla="*/ 82 h 95"/>
                <a:gd name="T84" fmla="*/ 96 w 98"/>
                <a:gd name="T85" fmla="*/ 82 h 95"/>
                <a:gd name="T86" fmla="*/ 90 w 98"/>
                <a:gd name="T87" fmla="*/ 59 h 95"/>
                <a:gd name="T88" fmla="*/ 85 w 98"/>
                <a:gd name="T89" fmla="*/ 38 h 95"/>
                <a:gd name="T90" fmla="*/ 83 w 98"/>
                <a:gd name="T91" fmla="*/ 19 h 95"/>
                <a:gd name="T92" fmla="*/ 83 w 98"/>
                <a:gd name="T93" fmla="*/ 6 h 95"/>
                <a:gd name="T94" fmla="*/ 83 w 98"/>
                <a:gd name="T95" fmla="*/ 6 h 95"/>
                <a:gd name="T96" fmla="*/ 83 w 98"/>
                <a:gd name="T97" fmla="*/ 4 h 95"/>
                <a:gd name="T98" fmla="*/ 83 w 98"/>
                <a:gd name="T99" fmla="*/ 4 h 95"/>
                <a:gd name="T100" fmla="*/ 83 w 98"/>
                <a:gd name="T101" fmla="*/ 3 h 95"/>
                <a:gd name="T102" fmla="*/ 83 w 98"/>
                <a:gd name="T103" fmla="*/ 0 h 95"/>
                <a:gd name="T104" fmla="*/ 0 w 98"/>
                <a:gd name="T105" fmla="*/ 4 h 95"/>
                <a:gd name="T106" fmla="*/ 0 w 98"/>
                <a:gd name="T107" fmla="*/ 8 h 95"/>
                <a:gd name="T108" fmla="*/ 4 w 98"/>
                <a:gd name="T109" fmla="*/ 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 h="95">
                  <a:moveTo>
                    <a:pt x="4" y="8"/>
                  </a:moveTo>
                  <a:lnTo>
                    <a:pt x="5" y="11"/>
                  </a:lnTo>
                  <a:lnTo>
                    <a:pt x="80" y="6"/>
                  </a:lnTo>
                  <a:lnTo>
                    <a:pt x="80" y="3"/>
                  </a:lnTo>
                  <a:lnTo>
                    <a:pt x="76" y="3"/>
                  </a:lnTo>
                  <a:lnTo>
                    <a:pt x="76" y="3"/>
                  </a:lnTo>
                  <a:lnTo>
                    <a:pt x="76" y="6"/>
                  </a:lnTo>
                  <a:lnTo>
                    <a:pt x="76" y="6"/>
                  </a:lnTo>
                  <a:lnTo>
                    <a:pt x="76" y="19"/>
                  </a:lnTo>
                  <a:lnTo>
                    <a:pt x="80" y="38"/>
                  </a:lnTo>
                  <a:lnTo>
                    <a:pt x="83" y="61"/>
                  </a:lnTo>
                  <a:lnTo>
                    <a:pt x="90" y="86"/>
                  </a:lnTo>
                  <a:lnTo>
                    <a:pt x="93" y="84"/>
                  </a:lnTo>
                  <a:lnTo>
                    <a:pt x="93" y="81"/>
                  </a:lnTo>
                  <a:lnTo>
                    <a:pt x="17" y="89"/>
                  </a:lnTo>
                  <a:lnTo>
                    <a:pt x="18" y="92"/>
                  </a:lnTo>
                  <a:lnTo>
                    <a:pt x="20" y="91"/>
                  </a:lnTo>
                  <a:lnTo>
                    <a:pt x="20" y="91"/>
                  </a:lnTo>
                  <a:lnTo>
                    <a:pt x="20" y="91"/>
                  </a:lnTo>
                  <a:lnTo>
                    <a:pt x="20" y="91"/>
                  </a:lnTo>
                  <a:lnTo>
                    <a:pt x="20" y="91"/>
                  </a:lnTo>
                  <a:lnTo>
                    <a:pt x="20" y="91"/>
                  </a:lnTo>
                  <a:lnTo>
                    <a:pt x="20" y="91"/>
                  </a:lnTo>
                  <a:lnTo>
                    <a:pt x="18" y="86"/>
                  </a:lnTo>
                  <a:lnTo>
                    <a:pt x="13" y="72"/>
                  </a:lnTo>
                  <a:lnTo>
                    <a:pt x="10" y="46"/>
                  </a:lnTo>
                  <a:lnTo>
                    <a:pt x="8" y="29"/>
                  </a:lnTo>
                  <a:lnTo>
                    <a:pt x="7" y="8"/>
                  </a:lnTo>
                  <a:lnTo>
                    <a:pt x="4" y="8"/>
                  </a:lnTo>
                  <a:lnTo>
                    <a:pt x="5" y="11"/>
                  </a:lnTo>
                  <a:lnTo>
                    <a:pt x="4" y="8"/>
                  </a:lnTo>
                  <a:lnTo>
                    <a:pt x="0" y="8"/>
                  </a:lnTo>
                  <a:lnTo>
                    <a:pt x="0" y="8"/>
                  </a:lnTo>
                  <a:lnTo>
                    <a:pt x="2" y="29"/>
                  </a:lnTo>
                  <a:lnTo>
                    <a:pt x="4" y="47"/>
                  </a:lnTo>
                  <a:lnTo>
                    <a:pt x="5" y="62"/>
                  </a:lnTo>
                  <a:lnTo>
                    <a:pt x="8" y="76"/>
                  </a:lnTo>
                  <a:lnTo>
                    <a:pt x="13" y="89"/>
                  </a:lnTo>
                  <a:lnTo>
                    <a:pt x="15" y="94"/>
                  </a:lnTo>
                  <a:lnTo>
                    <a:pt x="17" y="95"/>
                  </a:lnTo>
                  <a:lnTo>
                    <a:pt x="98" y="87"/>
                  </a:lnTo>
                  <a:lnTo>
                    <a:pt x="96" y="82"/>
                  </a:lnTo>
                  <a:lnTo>
                    <a:pt x="96" y="82"/>
                  </a:lnTo>
                  <a:lnTo>
                    <a:pt x="90" y="59"/>
                  </a:lnTo>
                  <a:lnTo>
                    <a:pt x="85" y="38"/>
                  </a:lnTo>
                  <a:lnTo>
                    <a:pt x="83" y="19"/>
                  </a:lnTo>
                  <a:lnTo>
                    <a:pt x="83" y="6"/>
                  </a:lnTo>
                  <a:lnTo>
                    <a:pt x="83" y="6"/>
                  </a:lnTo>
                  <a:lnTo>
                    <a:pt x="83" y="4"/>
                  </a:lnTo>
                  <a:lnTo>
                    <a:pt x="83" y="4"/>
                  </a:lnTo>
                  <a:lnTo>
                    <a:pt x="83" y="3"/>
                  </a:lnTo>
                  <a:lnTo>
                    <a:pt x="83" y="0"/>
                  </a:lnTo>
                  <a:lnTo>
                    <a:pt x="0" y="4"/>
                  </a:lnTo>
                  <a:lnTo>
                    <a:pt x="0" y="8"/>
                  </a:lnTo>
                  <a:lnTo>
                    <a:pt x="4"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7" name="Freeform 308"/>
            <p:cNvSpPr>
              <a:spLocks/>
            </p:cNvSpPr>
            <p:nvPr/>
          </p:nvSpPr>
          <p:spPr bwMode="auto">
            <a:xfrm>
              <a:off x="2972" y="896"/>
              <a:ext cx="10" cy="8"/>
            </a:xfrm>
            <a:custGeom>
              <a:avLst/>
              <a:gdLst>
                <a:gd name="T0" fmla="*/ 10 w 10"/>
                <a:gd name="T1" fmla="*/ 3 h 8"/>
                <a:gd name="T2" fmla="*/ 10 w 10"/>
                <a:gd name="T3" fmla="*/ 3 h 8"/>
                <a:gd name="T4" fmla="*/ 8 w 10"/>
                <a:gd name="T5" fmla="*/ 7 h 8"/>
                <a:gd name="T6" fmla="*/ 5 w 10"/>
                <a:gd name="T7" fmla="*/ 8 h 8"/>
                <a:gd name="T8" fmla="*/ 5 w 10"/>
                <a:gd name="T9" fmla="*/ 8 h 8"/>
                <a:gd name="T10" fmla="*/ 1 w 10"/>
                <a:gd name="T11" fmla="*/ 7 h 8"/>
                <a:gd name="T12" fmla="*/ 0 w 10"/>
                <a:gd name="T13" fmla="*/ 3 h 8"/>
                <a:gd name="T14" fmla="*/ 0 w 10"/>
                <a:gd name="T15" fmla="*/ 3 h 8"/>
                <a:gd name="T16" fmla="*/ 1 w 10"/>
                <a:gd name="T17" fmla="*/ 0 h 8"/>
                <a:gd name="T18" fmla="*/ 5 w 10"/>
                <a:gd name="T19" fmla="*/ 0 h 8"/>
                <a:gd name="T20" fmla="*/ 5 w 10"/>
                <a:gd name="T21" fmla="*/ 0 h 8"/>
                <a:gd name="T22" fmla="*/ 8 w 10"/>
                <a:gd name="T23" fmla="*/ 0 h 8"/>
                <a:gd name="T24" fmla="*/ 10 w 10"/>
                <a:gd name="T25" fmla="*/ 3 h 8"/>
                <a:gd name="T26" fmla="*/ 10 w 10"/>
                <a:gd name="T2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8">
                  <a:moveTo>
                    <a:pt x="10" y="3"/>
                  </a:moveTo>
                  <a:lnTo>
                    <a:pt x="10" y="3"/>
                  </a:lnTo>
                  <a:lnTo>
                    <a:pt x="8" y="7"/>
                  </a:lnTo>
                  <a:lnTo>
                    <a:pt x="5" y="8"/>
                  </a:lnTo>
                  <a:lnTo>
                    <a:pt x="5" y="8"/>
                  </a:lnTo>
                  <a:lnTo>
                    <a:pt x="1" y="7"/>
                  </a:lnTo>
                  <a:lnTo>
                    <a:pt x="0" y="3"/>
                  </a:lnTo>
                  <a:lnTo>
                    <a:pt x="0" y="3"/>
                  </a:lnTo>
                  <a:lnTo>
                    <a:pt x="1" y="0"/>
                  </a:lnTo>
                  <a:lnTo>
                    <a:pt x="5" y="0"/>
                  </a:lnTo>
                  <a:lnTo>
                    <a:pt x="5" y="0"/>
                  </a:lnTo>
                  <a:lnTo>
                    <a:pt x="8" y="0"/>
                  </a:lnTo>
                  <a:lnTo>
                    <a:pt x="10" y="3"/>
                  </a:lnTo>
                  <a:lnTo>
                    <a:pt x="10" y="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8" name="Freeform 309"/>
            <p:cNvSpPr>
              <a:spLocks/>
            </p:cNvSpPr>
            <p:nvPr/>
          </p:nvSpPr>
          <p:spPr bwMode="auto">
            <a:xfrm>
              <a:off x="2686" y="1098"/>
              <a:ext cx="8" cy="8"/>
            </a:xfrm>
            <a:custGeom>
              <a:avLst/>
              <a:gdLst>
                <a:gd name="T0" fmla="*/ 8 w 8"/>
                <a:gd name="T1" fmla="*/ 5 h 8"/>
                <a:gd name="T2" fmla="*/ 8 w 8"/>
                <a:gd name="T3" fmla="*/ 5 h 8"/>
                <a:gd name="T4" fmla="*/ 8 w 8"/>
                <a:gd name="T5" fmla="*/ 8 h 8"/>
                <a:gd name="T6" fmla="*/ 5 w 8"/>
                <a:gd name="T7" fmla="*/ 8 h 8"/>
                <a:gd name="T8" fmla="*/ 5 w 8"/>
                <a:gd name="T9" fmla="*/ 8 h 8"/>
                <a:gd name="T10" fmla="*/ 1 w 8"/>
                <a:gd name="T11" fmla="*/ 8 h 8"/>
                <a:gd name="T12" fmla="*/ 0 w 8"/>
                <a:gd name="T13" fmla="*/ 5 h 8"/>
                <a:gd name="T14" fmla="*/ 0 w 8"/>
                <a:gd name="T15" fmla="*/ 5 h 8"/>
                <a:gd name="T16" fmla="*/ 1 w 8"/>
                <a:gd name="T17" fmla="*/ 2 h 8"/>
                <a:gd name="T18" fmla="*/ 5 w 8"/>
                <a:gd name="T19" fmla="*/ 0 h 8"/>
                <a:gd name="T20" fmla="*/ 5 w 8"/>
                <a:gd name="T21" fmla="*/ 0 h 8"/>
                <a:gd name="T22" fmla="*/ 8 w 8"/>
                <a:gd name="T23" fmla="*/ 2 h 8"/>
                <a:gd name="T24" fmla="*/ 8 w 8"/>
                <a:gd name="T25" fmla="*/ 5 h 8"/>
                <a:gd name="T26" fmla="*/ 8 w 8"/>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5"/>
                  </a:moveTo>
                  <a:lnTo>
                    <a:pt x="8" y="5"/>
                  </a:lnTo>
                  <a:lnTo>
                    <a:pt x="8" y="8"/>
                  </a:lnTo>
                  <a:lnTo>
                    <a:pt x="5" y="8"/>
                  </a:lnTo>
                  <a:lnTo>
                    <a:pt x="5" y="8"/>
                  </a:lnTo>
                  <a:lnTo>
                    <a:pt x="1" y="8"/>
                  </a:lnTo>
                  <a:lnTo>
                    <a:pt x="0" y="5"/>
                  </a:lnTo>
                  <a:lnTo>
                    <a:pt x="0" y="5"/>
                  </a:lnTo>
                  <a:lnTo>
                    <a:pt x="1" y="2"/>
                  </a:lnTo>
                  <a:lnTo>
                    <a:pt x="5" y="0"/>
                  </a:lnTo>
                  <a:lnTo>
                    <a:pt x="5" y="0"/>
                  </a:lnTo>
                  <a:lnTo>
                    <a:pt x="8" y="2"/>
                  </a:lnTo>
                  <a:lnTo>
                    <a:pt x="8" y="5"/>
                  </a:lnTo>
                  <a:lnTo>
                    <a:pt x="8"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9" name="Freeform 310"/>
            <p:cNvSpPr>
              <a:spLocks/>
            </p:cNvSpPr>
            <p:nvPr/>
          </p:nvSpPr>
          <p:spPr bwMode="auto">
            <a:xfrm>
              <a:off x="2808" y="1070"/>
              <a:ext cx="78" cy="92"/>
            </a:xfrm>
            <a:custGeom>
              <a:avLst/>
              <a:gdLst>
                <a:gd name="T0" fmla="*/ 0 w 78"/>
                <a:gd name="T1" fmla="*/ 6 h 92"/>
                <a:gd name="T2" fmla="*/ 65 w 78"/>
                <a:gd name="T3" fmla="*/ 0 h 92"/>
                <a:gd name="T4" fmla="*/ 65 w 78"/>
                <a:gd name="T5" fmla="*/ 0 h 92"/>
                <a:gd name="T6" fmla="*/ 65 w 78"/>
                <a:gd name="T7" fmla="*/ 5 h 92"/>
                <a:gd name="T8" fmla="*/ 66 w 78"/>
                <a:gd name="T9" fmla="*/ 23 h 92"/>
                <a:gd name="T10" fmla="*/ 70 w 78"/>
                <a:gd name="T11" fmla="*/ 49 h 92"/>
                <a:gd name="T12" fmla="*/ 78 w 78"/>
                <a:gd name="T13" fmla="*/ 86 h 92"/>
                <a:gd name="T14" fmla="*/ 12 w 78"/>
                <a:gd name="T15" fmla="*/ 92 h 92"/>
                <a:gd name="T16" fmla="*/ 12 w 78"/>
                <a:gd name="T17" fmla="*/ 92 h 92"/>
                <a:gd name="T18" fmla="*/ 10 w 78"/>
                <a:gd name="T19" fmla="*/ 86 h 92"/>
                <a:gd name="T20" fmla="*/ 5 w 78"/>
                <a:gd name="T21" fmla="*/ 69 h 92"/>
                <a:gd name="T22" fmla="*/ 2 w 78"/>
                <a:gd name="T23" fmla="*/ 43 h 92"/>
                <a:gd name="T24" fmla="*/ 0 w 78"/>
                <a:gd name="T25" fmla="*/ 26 h 92"/>
                <a:gd name="T26" fmla="*/ 0 w 78"/>
                <a:gd name="T27" fmla="*/ 6 h 92"/>
                <a:gd name="T28" fmla="*/ 0 w 78"/>
                <a:gd name="T29"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92">
                  <a:moveTo>
                    <a:pt x="0" y="6"/>
                  </a:moveTo>
                  <a:lnTo>
                    <a:pt x="65" y="0"/>
                  </a:lnTo>
                  <a:lnTo>
                    <a:pt x="65" y="0"/>
                  </a:lnTo>
                  <a:lnTo>
                    <a:pt x="65" y="5"/>
                  </a:lnTo>
                  <a:lnTo>
                    <a:pt x="66" y="23"/>
                  </a:lnTo>
                  <a:lnTo>
                    <a:pt x="70" y="49"/>
                  </a:lnTo>
                  <a:lnTo>
                    <a:pt x="78" y="86"/>
                  </a:lnTo>
                  <a:lnTo>
                    <a:pt x="12" y="92"/>
                  </a:lnTo>
                  <a:lnTo>
                    <a:pt x="12" y="92"/>
                  </a:lnTo>
                  <a:lnTo>
                    <a:pt x="10" y="86"/>
                  </a:lnTo>
                  <a:lnTo>
                    <a:pt x="5" y="69"/>
                  </a:lnTo>
                  <a:lnTo>
                    <a:pt x="2" y="43"/>
                  </a:lnTo>
                  <a:lnTo>
                    <a:pt x="0" y="26"/>
                  </a:lnTo>
                  <a:lnTo>
                    <a:pt x="0" y="6"/>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0" name="Freeform 311"/>
            <p:cNvSpPr>
              <a:spLocks/>
            </p:cNvSpPr>
            <p:nvPr/>
          </p:nvSpPr>
          <p:spPr bwMode="auto">
            <a:xfrm>
              <a:off x="2805" y="1066"/>
              <a:ext cx="86" cy="100"/>
            </a:xfrm>
            <a:custGeom>
              <a:avLst/>
              <a:gdLst>
                <a:gd name="T0" fmla="*/ 3 w 86"/>
                <a:gd name="T1" fmla="*/ 10 h 100"/>
                <a:gd name="T2" fmla="*/ 3 w 86"/>
                <a:gd name="T3" fmla="*/ 14 h 100"/>
                <a:gd name="T4" fmla="*/ 68 w 86"/>
                <a:gd name="T5" fmla="*/ 7 h 100"/>
                <a:gd name="T6" fmla="*/ 68 w 86"/>
                <a:gd name="T7" fmla="*/ 4 h 100"/>
                <a:gd name="T8" fmla="*/ 64 w 86"/>
                <a:gd name="T9" fmla="*/ 4 h 100"/>
                <a:gd name="T10" fmla="*/ 64 w 86"/>
                <a:gd name="T11" fmla="*/ 4 h 100"/>
                <a:gd name="T12" fmla="*/ 64 w 86"/>
                <a:gd name="T13" fmla="*/ 5 h 100"/>
                <a:gd name="T14" fmla="*/ 64 w 86"/>
                <a:gd name="T15" fmla="*/ 5 h 100"/>
                <a:gd name="T16" fmla="*/ 64 w 86"/>
                <a:gd name="T17" fmla="*/ 15 h 100"/>
                <a:gd name="T18" fmla="*/ 66 w 86"/>
                <a:gd name="T19" fmla="*/ 32 h 100"/>
                <a:gd name="T20" fmla="*/ 71 w 86"/>
                <a:gd name="T21" fmla="*/ 58 h 100"/>
                <a:gd name="T22" fmla="*/ 77 w 86"/>
                <a:gd name="T23" fmla="*/ 91 h 100"/>
                <a:gd name="T24" fmla="*/ 81 w 86"/>
                <a:gd name="T25" fmla="*/ 90 h 100"/>
                <a:gd name="T26" fmla="*/ 81 w 86"/>
                <a:gd name="T27" fmla="*/ 86 h 100"/>
                <a:gd name="T28" fmla="*/ 15 w 86"/>
                <a:gd name="T29" fmla="*/ 93 h 100"/>
                <a:gd name="T30" fmla="*/ 15 w 86"/>
                <a:gd name="T31" fmla="*/ 96 h 100"/>
                <a:gd name="T32" fmla="*/ 18 w 86"/>
                <a:gd name="T33" fmla="*/ 95 h 100"/>
                <a:gd name="T34" fmla="*/ 18 w 86"/>
                <a:gd name="T35" fmla="*/ 95 h 100"/>
                <a:gd name="T36" fmla="*/ 18 w 86"/>
                <a:gd name="T37" fmla="*/ 95 h 100"/>
                <a:gd name="T38" fmla="*/ 15 w 86"/>
                <a:gd name="T39" fmla="*/ 88 h 100"/>
                <a:gd name="T40" fmla="*/ 11 w 86"/>
                <a:gd name="T41" fmla="*/ 72 h 100"/>
                <a:gd name="T42" fmla="*/ 8 w 86"/>
                <a:gd name="T43" fmla="*/ 48 h 100"/>
                <a:gd name="T44" fmla="*/ 6 w 86"/>
                <a:gd name="T45" fmla="*/ 15 h 100"/>
                <a:gd name="T46" fmla="*/ 6 w 86"/>
                <a:gd name="T47" fmla="*/ 15 h 100"/>
                <a:gd name="T48" fmla="*/ 6 w 86"/>
                <a:gd name="T49" fmla="*/ 10 h 100"/>
                <a:gd name="T50" fmla="*/ 3 w 86"/>
                <a:gd name="T51" fmla="*/ 10 h 100"/>
                <a:gd name="T52" fmla="*/ 3 w 86"/>
                <a:gd name="T53" fmla="*/ 14 h 100"/>
                <a:gd name="T54" fmla="*/ 3 w 86"/>
                <a:gd name="T55" fmla="*/ 10 h 100"/>
                <a:gd name="T56" fmla="*/ 0 w 86"/>
                <a:gd name="T57" fmla="*/ 10 h 100"/>
                <a:gd name="T58" fmla="*/ 0 w 86"/>
                <a:gd name="T59" fmla="*/ 10 h 100"/>
                <a:gd name="T60" fmla="*/ 0 w 86"/>
                <a:gd name="T61" fmla="*/ 15 h 100"/>
                <a:gd name="T62" fmla="*/ 0 w 86"/>
                <a:gd name="T63" fmla="*/ 15 h 100"/>
                <a:gd name="T64" fmla="*/ 0 w 86"/>
                <a:gd name="T65" fmla="*/ 34 h 100"/>
                <a:gd name="T66" fmla="*/ 1 w 86"/>
                <a:gd name="T67" fmla="*/ 50 h 100"/>
                <a:gd name="T68" fmla="*/ 5 w 86"/>
                <a:gd name="T69" fmla="*/ 77 h 100"/>
                <a:gd name="T70" fmla="*/ 10 w 86"/>
                <a:gd name="T71" fmla="*/ 91 h 100"/>
                <a:gd name="T72" fmla="*/ 11 w 86"/>
                <a:gd name="T73" fmla="*/ 98 h 100"/>
                <a:gd name="T74" fmla="*/ 11 w 86"/>
                <a:gd name="T75" fmla="*/ 100 h 100"/>
                <a:gd name="T76" fmla="*/ 86 w 86"/>
                <a:gd name="T77" fmla="*/ 93 h 100"/>
                <a:gd name="T78" fmla="*/ 84 w 86"/>
                <a:gd name="T79" fmla="*/ 90 h 100"/>
                <a:gd name="T80" fmla="*/ 84 w 86"/>
                <a:gd name="T81" fmla="*/ 90 h 100"/>
                <a:gd name="T82" fmla="*/ 77 w 86"/>
                <a:gd name="T83" fmla="*/ 57 h 100"/>
                <a:gd name="T84" fmla="*/ 73 w 86"/>
                <a:gd name="T85" fmla="*/ 32 h 100"/>
                <a:gd name="T86" fmla="*/ 71 w 86"/>
                <a:gd name="T87" fmla="*/ 14 h 100"/>
                <a:gd name="T88" fmla="*/ 71 w 86"/>
                <a:gd name="T89" fmla="*/ 5 h 100"/>
                <a:gd name="T90" fmla="*/ 71 w 86"/>
                <a:gd name="T91" fmla="*/ 5 h 100"/>
                <a:gd name="T92" fmla="*/ 71 w 86"/>
                <a:gd name="T93" fmla="*/ 4 h 100"/>
                <a:gd name="T94" fmla="*/ 71 w 86"/>
                <a:gd name="T95" fmla="*/ 0 h 100"/>
                <a:gd name="T96" fmla="*/ 0 w 86"/>
                <a:gd name="T97" fmla="*/ 7 h 100"/>
                <a:gd name="T98" fmla="*/ 0 w 86"/>
                <a:gd name="T99" fmla="*/ 10 h 100"/>
                <a:gd name="T100" fmla="*/ 3 w 86"/>
                <a:gd name="T101" fmla="*/ 1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 h="100">
                  <a:moveTo>
                    <a:pt x="3" y="10"/>
                  </a:moveTo>
                  <a:lnTo>
                    <a:pt x="3" y="14"/>
                  </a:lnTo>
                  <a:lnTo>
                    <a:pt x="68" y="7"/>
                  </a:lnTo>
                  <a:lnTo>
                    <a:pt x="68" y="4"/>
                  </a:lnTo>
                  <a:lnTo>
                    <a:pt x="64" y="4"/>
                  </a:lnTo>
                  <a:lnTo>
                    <a:pt x="64" y="4"/>
                  </a:lnTo>
                  <a:lnTo>
                    <a:pt x="64" y="5"/>
                  </a:lnTo>
                  <a:lnTo>
                    <a:pt x="64" y="5"/>
                  </a:lnTo>
                  <a:lnTo>
                    <a:pt x="64" y="15"/>
                  </a:lnTo>
                  <a:lnTo>
                    <a:pt x="66" y="32"/>
                  </a:lnTo>
                  <a:lnTo>
                    <a:pt x="71" y="58"/>
                  </a:lnTo>
                  <a:lnTo>
                    <a:pt x="77" y="91"/>
                  </a:lnTo>
                  <a:lnTo>
                    <a:pt x="81" y="90"/>
                  </a:lnTo>
                  <a:lnTo>
                    <a:pt x="81" y="86"/>
                  </a:lnTo>
                  <a:lnTo>
                    <a:pt x="15" y="93"/>
                  </a:lnTo>
                  <a:lnTo>
                    <a:pt x="15" y="96"/>
                  </a:lnTo>
                  <a:lnTo>
                    <a:pt x="18" y="95"/>
                  </a:lnTo>
                  <a:lnTo>
                    <a:pt x="18" y="95"/>
                  </a:lnTo>
                  <a:lnTo>
                    <a:pt x="18" y="95"/>
                  </a:lnTo>
                  <a:lnTo>
                    <a:pt x="15" y="88"/>
                  </a:lnTo>
                  <a:lnTo>
                    <a:pt x="11" y="72"/>
                  </a:lnTo>
                  <a:lnTo>
                    <a:pt x="8" y="48"/>
                  </a:lnTo>
                  <a:lnTo>
                    <a:pt x="6" y="15"/>
                  </a:lnTo>
                  <a:lnTo>
                    <a:pt x="6" y="15"/>
                  </a:lnTo>
                  <a:lnTo>
                    <a:pt x="6" y="10"/>
                  </a:lnTo>
                  <a:lnTo>
                    <a:pt x="3" y="10"/>
                  </a:lnTo>
                  <a:lnTo>
                    <a:pt x="3" y="14"/>
                  </a:lnTo>
                  <a:lnTo>
                    <a:pt x="3" y="10"/>
                  </a:lnTo>
                  <a:lnTo>
                    <a:pt x="0" y="10"/>
                  </a:lnTo>
                  <a:lnTo>
                    <a:pt x="0" y="10"/>
                  </a:lnTo>
                  <a:lnTo>
                    <a:pt x="0" y="15"/>
                  </a:lnTo>
                  <a:lnTo>
                    <a:pt x="0" y="15"/>
                  </a:lnTo>
                  <a:lnTo>
                    <a:pt x="0" y="34"/>
                  </a:lnTo>
                  <a:lnTo>
                    <a:pt x="1" y="50"/>
                  </a:lnTo>
                  <a:lnTo>
                    <a:pt x="5" y="77"/>
                  </a:lnTo>
                  <a:lnTo>
                    <a:pt x="10" y="91"/>
                  </a:lnTo>
                  <a:lnTo>
                    <a:pt x="11" y="98"/>
                  </a:lnTo>
                  <a:lnTo>
                    <a:pt x="11" y="100"/>
                  </a:lnTo>
                  <a:lnTo>
                    <a:pt x="86" y="93"/>
                  </a:lnTo>
                  <a:lnTo>
                    <a:pt x="84" y="90"/>
                  </a:lnTo>
                  <a:lnTo>
                    <a:pt x="84" y="90"/>
                  </a:lnTo>
                  <a:lnTo>
                    <a:pt x="77" y="57"/>
                  </a:lnTo>
                  <a:lnTo>
                    <a:pt x="73" y="32"/>
                  </a:lnTo>
                  <a:lnTo>
                    <a:pt x="71" y="14"/>
                  </a:lnTo>
                  <a:lnTo>
                    <a:pt x="71" y="5"/>
                  </a:lnTo>
                  <a:lnTo>
                    <a:pt x="71" y="5"/>
                  </a:lnTo>
                  <a:lnTo>
                    <a:pt x="71" y="4"/>
                  </a:lnTo>
                  <a:lnTo>
                    <a:pt x="71" y="0"/>
                  </a:lnTo>
                  <a:lnTo>
                    <a:pt x="0" y="7"/>
                  </a:lnTo>
                  <a:lnTo>
                    <a:pt x="0" y="10"/>
                  </a:lnTo>
                  <a:lnTo>
                    <a:pt x="3" y="1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1" name="Freeform 312"/>
            <p:cNvSpPr>
              <a:spLocks/>
            </p:cNvSpPr>
            <p:nvPr/>
          </p:nvSpPr>
          <p:spPr bwMode="auto">
            <a:xfrm>
              <a:off x="2853" y="1083"/>
              <a:ext cx="8" cy="8"/>
            </a:xfrm>
            <a:custGeom>
              <a:avLst/>
              <a:gdLst>
                <a:gd name="T0" fmla="*/ 8 w 8"/>
                <a:gd name="T1" fmla="*/ 3 h 8"/>
                <a:gd name="T2" fmla="*/ 8 w 8"/>
                <a:gd name="T3" fmla="*/ 3 h 8"/>
                <a:gd name="T4" fmla="*/ 6 w 8"/>
                <a:gd name="T5" fmla="*/ 7 h 8"/>
                <a:gd name="T6" fmla="*/ 3 w 8"/>
                <a:gd name="T7" fmla="*/ 8 h 8"/>
                <a:gd name="T8" fmla="*/ 3 w 8"/>
                <a:gd name="T9" fmla="*/ 8 h 8"/>
                <a:gd name="T10" fmla="*/ 1 w 8"/>
                <a:gd name="T11" fmla="*/ 7 h 8"/>
                <a:gd name="T12" fmla="*/ 0 w 8"/>
                <a:gd name="T13" fmla="*/ 3 h 8"/>
                <a:gd name="T14" fmla="*/ 0 w 8"/>
                <a:gd name="T15" fmla="*/ 3 h 8"/>
                <a:gd name="T16" fmla="*/ 1 w 8"/>
                <a:gd name="T17" fmla="*/ 0 h 8"/>
                <a:gd name="T18" fmla="*/ 3 w 8"/>
                <a:gd name="T19" fmla="*/ 0 h 8"/>
                <a:gd name="T20" fmla="*/ 3 w 8"/>
                <a:gd name="T21" fmla="*/ 0 h 8"/>
                <a:gd name="T22" fmla="*/ 6 w 8"/>
                <a:gd name="T23" fmla="*/ 0 h 8"/>
                <a:gd name="T24" fmla="*/ 8 w 8"/>
                <a:gd name="T25" fmla="*/ 3 h 8"/>
                <a:gd name="T26" fmla="*/ 8 w 8"/>
                <a:gd name="T2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3"/>
                  </a:moveTo>
                  <a:lnTo>
                    <a:pt x="8" y="3"/>
                  </a:lnTo>
                  <a:lnTo>
                    <a:pt x="6" y="7"/>
                  </a:lnTo>
                  <a:lnTo>
                    <a:pt x="3" y="8"/>
                  </a:lnTo>
                  <a:lnTo>
                    <a:pt x="3" y="8"/>
                  </a:lnTo>
                  <a:lnTo>
                    <a:pt x="1" y="7"/>
                  </a:lnTo>
                  <a:lnTo>
                    <a:pt x="0" y="3"/>
                  </a:lnTo>
                  <a:lnTo>
                    <a:pt x="0" y="3"/>
                  </a:lnTo>
                  <a:lnTo>
                    <a:pt x="1" y="0"/>
                  </a:lnTo>
                  <a:lnTo>
                    <a:pt x="3" y="0"/>
                  </a:lnTo>
                  <a:lnTo>
                    <a:pt x="3" y="0"/>
                  </a:lnTo>
                  <a:lnTo>
                    <a:pt x="6" y="0"/>
                  </a:lnTo>
                  <a:lnTo>
                    <a:pt x="8" y="3"/>
                  </a:lnTo>
                  <a:lnTo>
                    <a:pt x="8" y="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2" name="Freeform 313"/>
            <p:cNvSpPr>
              <a:spLocks/>
            </p:cNvSpPr>
            <p:nvPr/>
          </p:nvSpPr>
          <p:spPr bwMode="auto">
            <a:xfrm>
              <a:off x="2712" y="1257"/>
              <a:ext cx="8" cy="10"/>
            </a:xfrm>
            <a:custGeom>
              <a:avLst/>
              <a:gdLst>
                <a:gd name="T0" fmla="*/ 8 w 8"/>
                <a:gd name="T1" fmla="*/ 5 h 10"/>
                <a:gd name="T2" fmla="*/ 8 w 8"/>
                <a:gd name="T3" fmla="*/ 5 h 10"/>
                <a:gd name="T4" fmla="*/ 8 w 8"/>
                <a:gd name="T5" fmla="*/ 8 h 10"/>
                <a:gd name="T6" fmla="*/ 5 w 8"/>
                <a:gd name="T7" fmla="*/ 10 h 10"/>
                <a:gd name="T8" fmla="*/ 5 w 8"/>
                <a:gd name="T9" fmla="*/ 10 h 10"/>
                <a:gd name="T10" fmla="*/ 2 w 8"/>
                <a:gd name="T11" fmla="*/ 8 h 10"/>
                <a:gd name="T12" fmla="*/ 0 w 8"/>
                <a:gd name="T13" fmla="*/ 5 h 10"/>
                <a:gd name="T14" fmla="*/ 0 w 8"/>
                <a:gd name="T15" fmla="*/ 5 h 10"/>
                <a:gd name="T16" fmla="*/ 2 w 8"/>
                <a:gd name="T17" fmla="*/ 1 h 10"/>
                <a:gd name="T18" fmla="*/ 5 w 8"/>
                <a:gd name="T19" fmla="*/ 0 h 10"/>
                <a:gd name="T20" fmla="*/ 5 w 8"/>
                <a:gd name="T21" fmla="*/ 0 h 10"/>
                <a:gd name="T22" fmla="*/ 8 w 8"/>
                <a:gd name="T23" fmla="*/ 1 h 10"/>
                <a:gd name="T24" fmla="*/ 8 w 8"/>
                <a:gd name="T25" fmla="*/ 5 h 10"/>
                <a:gd name="T26" fmla="*/ 8 w 8"/>
                <a:gd name="T2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0">
                  <a:moveTo>
                    <a:pt x="8" y="5"/>
                  </a:moveTo>
                  <a:lnTo>
                    <a:pt x="8" y="5"/>
                  </a:lnTo>
                  <a:lnTo>
                    <a:pt x="8" y="8"/>
                  </a:lnTo>
                  <a:lnTo>
                    <a:pt x="5" y="10"/>
                  </a:lnTo>
                  <a:lnTo>
                    <a:pt x="5" y="10"/>
                  </a:lnTo>
                  <a:lnTo>
                    <a:pt x="2" y="8"/>
                  </a:lnTo>
                  <a:lnTo>
                    <a:pt x="0" y="5"/>
                  </a:lnTo>
                  <a:lnTo>
                    <a:pt x="0" y="5"/>
                  </a:lnTo>
                  <a:lnTo>
                    <a:pt x="2" y="1"/>
                  </a:lnTo>
                  <a:lnTo>
                    <a:pt x="5" y="0"/>
                  </a:lnTo>
                  <a:lnTo>
                    <a:pt x="5" y="0"/>
                  </a:lnTo>
                  <a:lnTo>
                    <a:pt x="8" y="1"/>
                  </a:lnTo>
                  <a:lnTo>
                    <a:pt x="8" y="5"/>
                  </a:lnTo>
                  <a:lnTo>
                    <a:pt x="8"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3" name="Freeform 314"/>
            <p:cNvSpPr>
              <a:spLocks/>
            </p:cNvSpPr>
            <p:nvPr/>
          </p:nvSpPr>
          <p:spPr bwMode="auto">
            <a:xfrm>
              <a:off x="3327" y="889"/>
              <a:ext cx="85" cy="78"/>
            </a:xfrm>
            <a:custGeom>
              <a:avLst/>
              <a:gdLst>
                <a:gd name="T0" fmla="*/ 0 w 85"/>
                <a:gd name="T1" fmla="*/ 7 h 78"/>
                <a:gd name="T2" fmla="*/ 68 w 85"/>
                <a:gd name="T3" fmla="*/ 0 h 78"/>
                <a:gd name="T4" fmla="*/ 68 w 85"/>
                <a:gd name="T5" fmla="*/ 0 h 78"/>
                <a:gd name="T6" fmla="*/ 71 w 85"/>
                <a:gd name="T7" fmla="*/ 24 h 78"/>
                <a:gd name="T8" fmla="*/ 76 w 85"/>
                <a:gd name="T9" fmla="*/ 47 h 78"/>
                <a:gd name="T10" fmla="*/ 85 w 85"/>
                <a:gd name="T11" fmla="*/ 70 h 78"/>
                <a:gd name="T12" fmla="*/ 17 w 85"/>
                <a:gd name="T13" fmla="*/ 78 h 78"/>
                <a:gd name="T14" fmla="*/ 17 w 85"/>
                <a:gd name="T15" fmla="*/ 78 h 78"/>
                <a:gd name="T16" fmla="*/ 9 w 85"/>
                <a:gd name="T17" fmla="*/ 55 h 78"/>
                <a:gd name="T18" fmla="*/ 4 w 85"/>
                <a:gd name="T19" fmla="*/ 32 h 78"/>
                <a:gd name="T20" fmla="*/ 0 w 85"/>
                <a:gd name="T21" fmla="*/ 7 h 78"/>
                <a:gd name="T22" fmla="*/ 0 w 85"/>
                <a:gd name="T23"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78">
                  <a:moveTo>
                    <a:pt x="0" y="7"/>
                  </a:moveTo>
                  <a:lnTo>
                    <a:pt x="68" y="0"/>
                  </a:lnTo>
                  <a:lnTo>
                    <a:pt x="68" y="0"/>
                  </a:lnTo>
                  <a:lnTo>
                    <a:pt x="71" y="24"/>
                  </a:lnTo>
                  <a:lnTo>
                    <a:pt x="76" y="47"/>
                  </a:lnTo>
                  <a:lnTo>
                    <a:pt x="85" y="70"/>
                  </a:lnTo>
                  <a:lnTo>
                    <a:pt x="17" y="78"/>
                  </a:lnTo>
                  <a:lnTo>
                    <a:pt x="17" y="78"/>
                  </a:lnTo>
                  <a:lnTo>
                    <a:pt x="9" y="55"/>
                  </a:lnTo>
                  <a:lnTo>
                    <a:pt x="4" y="32"/>
                  </a:lnTo>
                  <a:lnTo>
                    <a:pt x="0" y="7"/>
                  </a:lnTo>
                  <a:lnTo>
                    <a:pt x="0" y="7"/>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4" name="Freeform 315"/>
            <p:cNvSpPr>
              <a:spLocks/>
            </p:cNvSpPr>
            <p:nvPr/>
          </p:nvSpPr>
          <p:spPr bwMode="auto">
            <a:xfrm>
              <a:off x="3324" y="886"/>
              <a:ext cx="93" cy="84"/>
            </a:xfrm>
            <a:custGeom>
              <a:avLst/>
              <a:gdLst>
                <a:gd name="T0" fmla="*/ 3 w 93"/>
                <a:gd name="T1" fmla="*/ 10 h 84"/>
                <a:gd name="T2" fmla="*/ 3 w 93"/>
                <a:gd name="T3" fmla="*/ 13 h 84"/>
                <a:gd name="T4" fmla="*/ 71 w 93"/>
                <a:gd name="T5" fmla="*/ 7 h 84"/>
                <a:gd name="T6" fmla="*/ 71 w 93"/>
                <a:gd name="T7" fmla="*/ 3 h 84"/>
                <a:gd name="T8" fmla="*/ 68 w 93"/>
                <a:gd name="T9" fmla="*/ 5 h 84"/>
                <a:gd name="T10" fmla="*/ 68 w 93"/>
                <a:gd name="T11" fmla="*/ 5 h 84"/>
                <a:gd name="T12" fmla="*/ 71 w 93"/>
                <a:gd name="T13" fmla="*/ 28 h 84"/>
                <a:gd name="T14" fmla="*/ 76 w 93"/>
                <a:gd name="T15" fmla="*/ 50 h 84"/>
                <a:gd name="T16" fmla="*/ 84 w 93"/>
                <a:gd name="T17" fmla="*/ 75 h 84"/>
                <a:gd name="T18" fmla="*/ 88 w 93"/>
                <a:gd name="T19" fmla="*/ 73 h 84"/>
                <a:gd name="T20" fmla="*/ 88 w 93"/>
                <a:gd name="T21" fmla="*/ 70 h 84"/>
                <a:gd name="T22" fmla="*/ 18 w 93"/>
                <a:gd name="T23" fmla="*/ 78 h 84"/>
                <a:gd name="T24" fmla="*/ 20 w 93"/>
                <a:gd name="T25" fmla="*/ 81 h 84"/>
                <a:gd name="T26" fmla="*/ 23 w 93"/>
                <a:gd name="T27" fmla="*/ 80 h 84"/>
                <a:gd name="T28" fmla="*/ 23 w 93"/>
                <a:gd name="T29" fmla="*/ 80 h 84"/>
                <a:gd name="T30" fmla="*/ 22 w 93"/>
                <a:gd name="T31" fmla="*/ 78 h 84"/>
                <a:gd name="T32" fmla="*/ 22 w 93"/>
                <a:gd name="T33" fmla="*/ 78 h 84"/>
                <a:gd name="T34" fmla="*/ 13 w 93"/>
                <a:gd name="T35" fmla="*/ 51 h 84"/>
                <a:gd name="T36" fmla="*/ 10 w 93"/>
                <a:gd name="T37" fmla="*/ 32 h 84"/>
                <a:gd name="T38" fmla="*/ 7 w 93"/>
                <a:gd name="T39" fmla="*/ 8 h 84"/>
                <a:gd name="T40" fmla="*/ 3 w 93"/>
                <a:gd name="T41" fmla="*/ 10 h 84"/>
                <a:gd name="T42" fmla="*/ 3 w 93"/>
                <a:gd name="T43" fmla="*/ 13 h 84"/>
                <a:gd name="T44" fmla="*/ 3 w 93"/>
                <a:gd name="T45" fmla="*/ 10 h 84"/>
                <a:gd name="T46" fmla="*/ 0 w 93"/>
                <a:gd name="T47" fmla="*/ 10 h 84"/>
                <a:gd name="T48" fmla="*/ 0 w 93"/>
                <a:gd name="T49" fmla="*/ 10 h 84"/>
                <a:gd name="T50" fmla="*/ 3 w 93"/>
                <a:gd name="T51" fmla="*/ 36 h 84"/>
                <a:gd name="T52" fmla="*/ 8 w 93"/>
                <a:gd name="T53" fmla="*/ 60 h 84"/>
                <a:gd name="T54" fmla="*/ 17 w 93"/>
                <a:gd name="T55" fmla="*/ 83 h 84"/>
                <a:gd name="T56" fmla="*/ 17 w 93"/>
                <a:gd name="T57" fmla="*/ 84 h 84"/>
                <a:gd name="T58" fmla="*/ 93 w 93"/>
                <a:gd name="T59" fmla="*/ 76 h 84"/>
                <a:gd name="T60" fmla="*/ 91 w 93"/>
                <a:gd name="T61" fmla="*/ 71 h 84"/>
                <a:gd name="T62" fmla="*/ 91 w 93"/>
                <a:gd name="T63" fmla="*/ 71 h 84"/>
                <a:gd name="T64" fmla="*/ 83 w 93"/>
                <a:gd name="T65" fmla="*/ 48 h 84"/>
                <a:gd name="T66" fmla="*/ 78 w 93"/>
                <a:gd name="T67" fmla="*/ 27 h 84"/>
                <a:gd name="T68" fmla="*/ 78 w 93"/>
                <a:gd name="T69" fmla="*/ 27 h 84"/>
                <a:gd name="T70" fmla="*/ 74 w 93"/>
                <a:gd name="T71" fmla="*/ 10 h 84"/>
                <a:gd name="T72" fmla="*/ 74 w 93"/>
                <a:gd name="T73" fmla="*/ 10 h 84"/>
                <a:gd name="T74" fmla="*/ 74 w 93"/>
                <a:gd name="T75" fmla="*/ 5 h 84"/>
                <a:gd name="T76" fmla="*/ 74 w 93"/>
                <a:gd name="T77" fmla="*/ 5 h 84"/>
                <a:gd name="T78" fmla="*/ 74 w 93"/>
                <a:gd name="T79" fmla="*/ 3 h 84"/>
                <a:gd name="T80" fmla="*/ 74 w 93"/>
                <a:gd name="T81" fmla="*/ 0 h 84"/>
                <a:gd name="T82" fmla="*/ 0 w 93"/>
                <a:gd name="T83" fmla="*/ 7 h 84"/>
                <a:gd name="T84" fmla="*/ 0 w 93"/>
                <a:gd name="T85" fmla="*/ 10 h 84"/>
                <a:gd name="T86" fmla="*/ 3 w 93"/>
                <a:gd name="T87"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 h="84">
                  <a:moveTo>
                    <a:pt x="3" y="10"/>
                  </a:moveTo>
                  <a:lnTo>
                    <a:pt x="3" y="13"/>
                  </a:lnTo>
                  <a:lnTo>
                    <a:pt x="71" y="7"/>
                  </a:lnTo>
                  <a:lnTo>
                    <a:pt x="71" y="3"/>
                  </a:lnTo>
                  <a:lnTo>
                    <a:pt x="68" y="5"/>
                  </a:lnTo>
                  <a:lnTo>
                    <a:pt x="68" y="5"/>
                  </a:lnTo>
                  <a:lnTo>
                    <a:pt x="71" y="28"/>
                  </a:lnTo>
                  <a:lnTo>
                    <a:pt x="76" y="50"/>
                  </a:lnTo>
                  <a:lnTo>
                    <a:pt x="84" y="75"/>
                  </a:lnTo>
                  <a:lnTo>
                    <a:pt x="88" y="73"/>
                  </a:lnTo>
                  <a:lnTo>
                    <a:pt x="88" y="70"/>
                  </a:lnTo>
                  <a:lnTo>
                    <a:pt x="18" y="78"/>
                  </a:lnTo>
                  <a:lnTo>
                    <a:pt x="20" y="81"/>
                  </a:lnTo>
                  <a:lnTo>
                    <a:pt x="23" y="80"/>
                  </a:lnTo>
                  <a:lnTo>
                    <a:pt x="23" y="80"/>
                  </a:lnTo>
                  <a:lnTo>
                    <a:pt x="22" y="78"/>
                  </a:lnTo>
                  <a:lnTo>
                    <a:pt x="22" y="78"/>
                  </a:lnTo>
                  <a:lnTo>
                    <a:pt x="13" y="51"/>
                  </a:lnTo>
                  <a:lnTo>
                    <a:pt x="10" y="32"/>
                  </a:lnTo>
                  <a:lnTo>
                    <a:pt x="7" y="8"/>
                  </a:lnTo>
                  <a:lnTo>
                    <a:pt x="3" y="10"/>
                  </a:lnTo>
                  <a:lnTo>
                    <a:pt x="3" y="13"/>
                  </a:lnTo>
                  <a:lnTo>
                    <a:pt x="3" y="10"/>
                  </a:lnTo>
                  <a:lnTo>
                    <a:pt x="0" y="10"/>
                  </a:lnTo>
                  <a:lnTo>
                    <a:pt x="0" y="10"/>
                  </a:lnTo>
                  <a:lnTo>
                    <a:pt x="3" y="36"/>
                  </a:lnTo>
                  <a:lnTo>
                    <a:pt x="8" y="60"/>
                  </a:lnTo>
                  <a:lnTo>
                    <a:pt x="17" y="83"/>
                  </a:lnTo>
                  <a:lnTo>
                    <a:pt x="17" y="84"/>
                  </a:lnTo>
                  <a:lnTo>
                    <a:pt x="93" y="76"/>
                  </a:lnTo>
                  <a:lnTo>
                    <a:pt x="91" y="71"/>
                  </a:lnTo>
                  <a:lnTo>
                    <a:pt x="91" y="71"/>
                  </a:lnTo>
                  <a:lnTo>
                    <a:pt x="83" y="48"/>
                  </a:lnTo>
                  <a:lnTo>
                    <a:pt x="78" y="27"/>
                  </a:lnTo>
                  <a:lnTo>
                    <a:pt x="78" y="27"/>
                  </a:lnTo>
                  <a:lnTo>
                    <a:pt x="74" y="10"/>
                  </a:lnTo>
                  <a:lnTo>
                    <a:pt x="74" y="10"/>
                  </a:lnTo>
                  <a:lnTo>
                    <a:pt x="74" y="5"/>
                  </a:lnTo>
                  <a:lnTo>
                    <a:pt x="74" y="5"/>
                  </a:lnTo>
                  <a:lnTo>
                    <a:pt x="74" y="3"/>
                  </a:lnTo>
                  <a:lnTo>
                    <a:pt x="74" y="0"/>
                  </a:lnTo>
                  <a:lnTo>
                    <a:pt x="0" y="7"/>
                  </a:lnTo>
                  <a:lnTo>
                    <a:pt x="0" y="10"/>
                  </a:lnTo>
                  <a:lnTo>
                    <a:pt x="3" y="1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5" name="Freeform 316"/>
            <p:cNvSpPr>
              <a:spLocks/>
            </p:cNvSpPr>
            <p:nvPr/>
          </p:nvSpPr>
          <p:spPr bwMode="auto">
            <a:xfrm>
              <a:off x="3445" y="1151"/>
              <a:ext cx="86" cy="78"/>
            </a:xfrm>
            <a:custGeom>
              <a:avLst/>
              <a:gdLst>
                <a:gd name="T0" fmla="*/ 0 w 86"/>
                <a:gd name="T1" fmla="*/ 5 h 78"/>
                <a:gd name="T2" fmla="*/ 68 w 86"/>
                <a:gd name="T3" fmla="*/ 0 h 78"/>
                <a:gd name="T4" fmla="*/ 68 w 86"/>
                <a:gd name="T5" fmla="*/ 0 h 78"/>
                <a:gd name="T6" fmla="*/ 73 w 86"/>
                <a:gd name="T7" fmla="*/ 23 h 78"/>
                <a:gd name="T8" fmla="*/ 77 w 86"/>
                <a:gd name="T9" fmla="*/ 44 h 78"/>
                <a:gd name="T10" fmla="*/ 86 w 86"/>
                <a:gd name="T11" fmla="*/ 68 h 78"/>
                <a:gd name="T12" fmla="*/ 16 w 86"/>
                <a:gd name="T13" fmla="*/ 78 h 78"/>
                <a:gd name="T14" fmla="*/ 16 w 86"/>
                <a:gd name="T15" fmla="*/ 78 h 78"/>
                <a:gd name="T16" fmla="*/ 10 w 86"/>
                <a:gd name="T17" fmla="*/ 54 h 78"/>
                <a:gd name="T18" fmla="*/ 3 w 86"/>
                <a:gd name="T19" fmla="*/ 31 h 78"/>
                <a:gd name="T20" fmla="*/ 0 w 86"/>
                <a:gd name="T21" fmla="*/ 5 h 78"/>
                <a:gd name="T22" fmla="*/ 0 w 86"/>
                <a:gd name="T2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78">
                  <a:moveTo>
                    <a:pt x="0" y="5"/>
                  </a:moveTo>
                  <a:lnTo>
                    <a:pt x="68" y="0"/>
                  </a:lnTo>
                  <a:lnTo>
                    <a:pt x="68" y="0"/>
                  </a:lnTo>
                  <a:lnTo>
                    <a:pt x="73" y="23"/>
                  </a:lnTo>
                  <a:lnTo>
                    <a:pt x="77" y="44"/>
                  </a:lnTo>
                  <a:lnTo>
                    <a:pt x="86" y="68"/>
                  </a:lnTo>
                  <a:lnTo>
                    <a:pt x="16" y="78"/>
                  </a:lnTo>
                  <a:lnTo>
                    <a:pt x="16" y="78"/>
                  </a:lnTo>
                  <a:lnTo>
                    <a:pt x="10" y="54"/>
                  </a:lnTo>
                  <a:lnTo>
                    <a:pt x="3" y="31"/>
                  </a:lnTo>
                  <a:lnTo>
                    <a:pt x="0" y="5"/>
                  </a:lnTo>
                  <a:lnTo>
                    <a:pt x="0" y="5"/>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6" name="Freeform 317"/>
            <p:cNvSpPr>
              <a:spLocks/>
            </p:cNvSpPr>
            <p:nvPr/>
          </p:nvSpPr>
          <p:spPr bwMode="auto">
            <a:xfrm>
              <a:off x="3441" y="1147"/>
              <a:ext cx="93" cy="85"/>
            </a:xfrm>
            <a:custGeom>
              <a:avLst/>
              <a:gdLst>
                <a:gd name="T0" fmla="*/ 4 w 93"/>
                <a:gd name="T1" fmla="*/ 9 h 85"/>
                <a:gd name="T2" fmla="*/ 5 w 93"/>
                <a:gd name="T3" fmla="*/ 12 h 85"/>
                <a:gd name="T4" fmla="*/ 73 w 93"/>
                <a:gd name="T5" fmla="*/ 7 h 85"/>
                <a:gd name="T6" fmla="*/ 72 w 93"/>
                <a:gd name="T7" fmla="*/ 4 h 85"/>
                <a:gd name="T8" fmla="*/ 68 w 93"/>
                <a:gd name="T9" fmla="*/ 4 h 85"/>
                <a:gd name="T10" fmla="*/ 68 w 93"/>
                <a:gd name="T11" fmla="*/ 4 h 85"/>
                <a:gd name="T12" fmla="*/ 73 w 93"/>
                <a:gd name="T13" fmla="*/ 27 h 85"/>
                <a:gd name="T14" fmla="*/ 78 w 93"/>
                <a:gd name="T15" fmla="*/ 50 h 85"/>
                <a:gd name="T16" fmla="*/ 86 w 93"/>
                <a:gd name="T17" fmla="*/ 73 h 85"/>
                <a:gd name="T18" fmla="*/ 90 w 93"/>
                <a:gd name="T19" fmla="*/ 72 h 85"/>
                <a:gd name="T20" fmla="*/ 88 w 93"/>
                <a:gd name="T21" fmla="*/ 68 h 85"/>
                <a:gd name="T22" fmla="*/ 20 w 93"/>
                <a:gd name="T23" fmla="*/ 78 h 85"/>
                <a:gd name="T24" fmla="*/ 20 w 93"/>
                <a:gd name="T25" fmla="*/ 82 h 85"/>
                <a:gd name="T26" fmla="*/ 24 w 93"/>
                <a:gd name="T27" fmla="*/ 80 h 85"/>
                <a:gd name="T28" fmla="*/ 24 w 93"/>
                <a:gd name="T29" fmla="*/ 80 h 85"/>
                <a:gd name="T30" fmla="*/ 24 w 93"/>
                <a:gd name="T31" fmla="*/ 78 h 85"/>
                <a:gd name="T32" fmla="*/ 24 w 93"/>
                <a:gd name="T33" fmla="*/ 78 h 85"/>
                <a:gd name="T34" fmla="*/ 15 w 93"/>
                <a:gd name="T35" fmla="*/ 52 h 85"/>
                <a:gd name="T36" fmla="*/ 10 w 93"/>
                <a:gd name="T37" fmla="*/ 30 h 85"/>
                <a:gd name="T38" fmla="*/ 7 w 93"/>
                <a:gd name="T39" fmla="*/ 9 h 85"/>
                <a:gd name="T40" fmla="*/ 4 w 93"/>
                <a:gd name="T41" fmla="*/ 9 h 85"/>
                <a:gd name="T42" fmla="*/ 5 w 93"/>
                <a:gd name="T43" fmla="*/ 12 h 85"/>
                <a:gd name="T44" fmla="*/ 4 w 93"/>
                <a:gd name="T45" fmla="*/ 9 h 85"/>
                <a:gd name="T46" fmla="*/ 0 w 93"/>
                <a:gd name="T47" fmla="*/ 9 h 85"/>
                <a:gd name="T48" fmla="*/ 0 w 93"/>
                <a:gd name="T49" fmla="*/ 9 h 85"/>
                <a:gd name="T50" fmla="*/ 4 w 93"/>
                <a:gd name="T51" fmla="*/ 35 h 85"/>
                <a:gd name="T52" fmla="*/ 10 w 93"/>
                <a:gd name="T53" fmla="*/ 58 h 85"/>
                <a:gd name="T54" fmla="*/ 17 w 93"/>
                <a:gd name="T55" fmla="*/ 82 h 85"/>
                <a:gd name="T56" fmla="*/ 19 w 93"/>
                <a:gd name="T57" fmla="*/ 85 h 85"/>
                <a:gd name="T58" fmla="*/ 93 w 93"/>
                <a:gd name="T59" fmla="*/ 75 h 85"/>
                <a:gd name="T60" fmla="*/ 91 w 93"/>
                <a:gd name="T61" fmla="*/ 72 h 85"/>
                <a:gd name="T62" fmla="*/ 91 w 93"/>
                <a:gd name="T63" fmla="*/ 72 h 85"/>
                <a:gd name="T64" fmla="*/ 85 w 93"/>
                <a:gd name="T65" fmla="*/ 48 h 85"/>
                <a:gd name="T66" fmla="*/ 80 w 93"/>
                <a:gd name="T67" fmla="*/ 25 h 85"/>
                <a:gd name="T68" fmla="*/ 80 w 93"/>
                <a:gd name="T69" fmla="*/ 25 h 85"/>
                <a:gd name="T70" fmla="*/ 77 w 93"/>
                <a:gd name="T71" fmla="*/ 9 h 85"/>
                <a:gd name="T72" fmla="*/ 77 w 93"/>
                <a:gd name="T73" fmla="*/ 9 h 85"/>
                <a:gd name="T74" fmla="*/ 75 w 93"/>
                <a:gd name="T75" fmla="*/ 5 h 85"/>
                <a:gd name="T76" fmla="*/ 75 w 93"/>
                <a:gd name="T77" fmla="*/ 5 h 85"/>
                <a:gd name="T78" fmla="*/ 75 w 93"/>
                <a:gd name="T79" fmla="*/ 4 h 85"/>
                <a:gd name="T80" fmla="*/ 75 w 93"/>
                <a:gd name="T81" fmla="*/ 0 h 85"/>
                <a:gd name="T82" fmla="*/ 0 w 93"/>
                <a:gd name="T83" fmla="*/ 5 h 85"/>
                <a:gd name="T84" fmla="*/ 0 w 93"/>
                <a:gd name="T85" fmla="*/ 9 h 85"/>
                <a:gd name="T86" fmla="*/ 4 w 93"/>
                <a:gd name="T8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 h="85">
                  <a:moveTo>
                    <a:pt x="4" y="9"/>
                  </a:moveTo>
                  <a:lnTo>
                    <a:pt x="5" y="12"/>
                  </a:lnTo>
                  <a:lnTo>
                    <a:pt x="73" y="7"/>
                  </a:lnTo>
                  <a:lnTo>
                    <a:pt x="72" y="4"/>
                  </a:lnTo>
                  <a:lnTo>
                    <a:pt x="68" y="4"/>
                  </a:lnTo>
                  <a:lnTo>
                    <a:pt x="68" y="4"/>
                  </a:lnTo>
                  <a:lnTo>
                    <a:pt x="73" y="27"/>
                  </a:lnTo>
                  <a:lnTo>
                    <a:pt x="78" y="50"/>
                  </a:lnTo>
                  <a:lnTo>
                    <a:pt x="86" y="73"/>
                  </a:lnTo>
                  <a:lnTo>
                    <a:pt x="90" y="72"/>
                  </a:lnTo>
                  <a:lnTo>
                    <a:pt x="88" y="68"/>
                  </a:lnTo>
                  <a:lnTo>
                    <a:pt x="20" y="78"/>
                  </a:lnTo>
                  <a:lnTo>
                    <a:pt x="20" y="82"/>
                  </a:lnTo>
                  <a:lnTo>
                    <a:pt x="24" y="80"/>
                  </a:lnTo>
                  <a:lnTo>
                    <a:pt x="24" y="80"/>
                  </a:lnTo>
                  <a:lnTo>
                    <a:pt x="24" y="78"/>
                  </a:lnTo>
                  <a:lnTo>
                    <a:pt x="24" y="78"/>
                  </a:lnTo>
                  <a:lnTo>
                    <a:pt x="15" y="52"/>
                  </a:lnTo>
                  <a:lnTo>
                    <a:pt x="10" y="30"/>
                  </a:lnTo>
                  <a:lnTo>
                    <a:pt x="7" y="9"/>
                  </a:lnTo>
                  <a:lnTo>
                    <a:pt x="4" y="9"/>
                  </a:lnTo>
                  <a:lnTo>
                    <a:pt x="5" y="12"/>
                  </a:lnTo>
                  <a:lnTo>
                    <a:pt x="4" y="9"/>
                  </a:lnTo>
                  <a:lnTo>
                    <a:pt x="0" y="9"/>
                  </a:lnTo>
                  <a:lnTo>
                    <a:pt x="0" y="9"/>
                  </a:lnTo>
                  <a:lnTo>
                    <a:pt x="4" y="35"/>
                  </a:lnTo>
                  <a:lnTo>
                    <a:pt x="10" y="58"/>
                  </a:lnTo>
                  <a:lnTo>
                    <a:pt x="17" y="82"/>
                  </a:lnTo>
                  <a:lnTo>
                    <a:pt x="19" y="85"/>
                  </a:lnTo>
                  <a:lnTo>
                    <a:pt x="93" y="75"/>
                  </a:lnTo>
                  <a:lnTo>
                    <a:pt x="91" y="72"/>
                  </a:lnTo>
                  <a:lnTo>
                    <a:pt x="91" y="72"/>
                  </a:lnTo>
                  <a:lnTo>
                    <a:pt x="85" y="48"/>
                  </a:lnTo>
                  <a:lnTo>
                    <a:pt x="80" y="25"/>
                  </a:lnTo>
                  <a:lnTo>
                    <a:pt x="80" y="25"/>
                  </a:lnTo>
                  <a:lnTo>
                    <a:pt x="77" y="9"/>
                  </a:lnTo>
                  <a:lnTo>
                    <a:pt x="77" y="9"/>
                  </a:lnTo>
                  <a:lnTo>
                    <a:pt x="75" y="5"/>
                  </a:lnTo>
                  <a:lnTo>
                    <a:pt x="75" y="5"/>
                  </a:lnTo>
                  <a:lnTo>
                    <a:pt x="75" y="4"/>
                  </a:lnTo>
                  <a:lnTo>
                    <a:pt x="75" y="0"/>
                  </a:lnTo>
                  <a:lnTo>
                    <a:pt x="0" y="5"/>
                  </a:lnTo>
                  <a:lnTo>
                    <a:pt x="0" y="9"/>
                  </a:lnTo>
                  <a:lnTo>
                    <a:pt x="4" y="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7" name="Freeform 318"/>
            <p:cNvSpPr>
              <a:spLocks/>
            </p:cNvSpPr>
            <p:nvPr/>
          </p:nvSpPr>
          <p:spPr bwMode="auto">
            <a:xfrm>
              <a:off x="3531" y="878"/>
              <a:ext cx="87" cy="89"/>
            </a:xfrm>
            <a:custGeom>
              <a:avLst/>
              <a:gdLst>
                <a:gd name="T0" fmla="*/ 0 w 87"/>
                <a:gd name="T1" fmla="*/ 5 h 89"/>
                <a:gd name="T2" fmla="*/ 76 w 87"/>
                <a:gd name="T3" fmla="*/ 0 h 89"/>
                <a:gd name="T4" fmla="*/ 76 w 87"/>
                <a:gd name="T5" fmla="*/ 0 h 89"/>
                <a:gd name="T6" fmla="*/ 74 w 87"/>
                <a:gd name="T7" fmla="*/ 6 h 89"/>
                <a:gd name="T8" fmla="*/ 76 w 87"/>
                <a:gd name="T9" fmla="*/ 26 h 89"/>
                <a:gd name="T10" fmla="*/ 79 w 87"/>
                <a:gd name="T11" fmla="*/ 51 h 89"/>
                <a:gd name="T12" fmla="*/ 82 w 87"/>
                <a:gd name="T13" fmla="*/ 66 h 89"/>
                <a:gd name="T14" fmla="*/ 87 w 87"/>
                <a:gd name="T15" fmla="*/ 81 h 89"/>
                <a:gd name="T16" fmla="*/ 13 w 87"/>
                <a:gd name="T17" fmla="*/ 89 h 89"/>
                <a:gd name="T18" fmla="*/ 13 w 87"/>
                <a:gd name="T19" fmla="*/ 89 h 89"/>
                <a:gd name="T20" fmla="*/ 11 w 87"/>
                <a:gd name="T21" fmla="*/ 86 h 89"/>
                <a:gd name="T22" fmla="*/ 6 w 87"/>
                <a:gd name="T23" fmla="*/ 71 h 89"/>
                <a:gd name="T24" fmla="*/ 3 w 87"/>
                <a:gd name="T25" fmla="*/ 59 h 89"/>
                <a:gd name="T26" fmla="*/ 1 w 87"/>
                <a:gd name="T27" fmla="*/ 44 h 89"/>
                <a:gd name="T28" fmla="*/ 0 w 87"/>
                <a:gd name="T29" fmla="*/ 26 h 89"/>
                <a:gd name="T30" fmla="*/ 0 w 87"/>
                <a:gd name="T31" fmla="*/ 5 h 89"/>
                <a:gd name="T32" fmla="*/ 0 w 87"/>
                <a:gd name="T33" fmla="*/ 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89">
                  <a:moveTo>
                    <a:pt x="0" y="5"/>
                  </a:moveTo>
                  <a:lnTo>
                    <a:pt x="76" y="0"/>
                  </a:lnTo>
                  <a:lnTo>
                    <a:pt x="76" y="0"/>
                  </a:lnTo>
                  <a:lnTo>
                    <a:pt x="74" y="6"/>
                  </a:lnTo>
                  <a:lnTo>
                    <a:pt x="76" y="26"/>
                  </a:lnTo>
                  <a:lnTo>
                    <a:pt x="79" y="51"/>
                  </a:lnTo>
                  <a:lnTo>
                    <a:pt x="82" y="66"/>
                  </a:lnTo>
                  <a:lnTo>
                    <a:pt x="87" y="81"/>
                  </a:lnTo>
                  <a:lnTo>
                    <a:pt x="13" y="89"/>
                  </a:lnTo>
                  <a:lnTo>
                    <a:pt x="13" y="89"/>
                  </a:lnTo>
                  <a:lnTo>
                    <a:pt x="11" y="86"/>
                  </a:lnTo>
                  <a:lnTo>
                    <a:pt x="6" y="71"/>
                  </a:lnTo>
                  <a:lnTo>
                    <a:pt x="3" y="59"/>
                  </a:lnTo>
                  <a:lnTo>
                    <a:pt x="1" y="44"/>
                  </a:lnTo>
                  <a:lnTo>
                    <a:pt x="0" y="26"/>
                  </a:lnTo>
                  <a:lnTo>
                    <a:pt x="0" y="5"/>
                  </a:lnTo>
                  <a:lnTo>
                    <a:pt x="0" y="5"/>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8" name="Freeform 319"/>
            <p:cNvSpPr>
              <a:spLocks/>
            </p:cNvSpPr>
            <p:nvPr/>
          </p:nvSpPr>
          <p:spPr bwMode="auto">
            <a:xfrm>
              <a:off x="3527" y="875"/>
              <a:ext cx="96" cy="95"/>
            </a:xfrm>
            <a:custGeom>
              <a:avLst/>
              <a:gdLst>
                <a:gd name="T0" fmla="*/ 4 w 96"/>
                <a:gd name="T1" fmla="*/ 8 h 95"/>
                <a:gd name="T2" fmla="*/ 4 w 96"/>
                <a:gd name="T3" fmla="*/ 11 h 95"/>
                <a:gd name="T4" fmla="*/ 80 w 96"/>
                <a:gd name="T5" fmla="*/ 6 h 95"/>
                <a:gd name="T6" fmla="*/ 80 w 96"/>
                <a:gd name="T7" fmla="*/ 3 h 95"/>
                <a:gd name="T8" fmla="*/ 77 w 96"/>
                <a:gd name="T9" fmla="*/ 3 h 95"/>
                <a:gd name="T10" fmla="*/ 77 w 96"/>
                <a:gd name="T11" fmla="*/ 3 h 95"/>
                <a:gd name="T12" fmla="*/ 75 w 96"/>
                <a:gd name="T13" fmla="*/ 6 h 95"/>
                <a:gd name="T14" fmla="*/ 75 w 96"/>
                <a:gd name="T15" fmla="*/ 6 h 95"/>
                <a:gd name="T16" fmla="*/ 77 w 96"/>
                <a:gd name="T17" fmla="*/ 19 h 95"/>
                <a:gd name="T18" fmla="*/ 78 w 96"/>
                <a:gd name="T19" fmla="*/ 38 h 95"/>
                <a:gd name="T20" fmla="*/ 81 w 96"/>
                <a:gd name="T21" fmla="*/ 61 h 95"/>
                <a:gd name="T22" fmla="*/ 88 w 96"/>
                <a:gd name="T23" fmla="*/ 86 h 95"/>
                <a:gd name="T24" fmla="*/ 91 w 96"/>
                <a:gd name="T25" fmla="*/ 84 h 95"/>
                <a:gd name="T26" fmla="*/ 91 w 96"/>
                <a:gd name="T27" fmla="*/ 81 h 95"/>
                <a:gd name="T28" fmla="*/ 17 w 96"/>
                <a:gd name="T29" fmla="*/ 89 h 95"/>
                <a:gd name="T30" fmla="*/ 17 w 96"/>
                <a:gd name="T31" fmla="*/ 92 h 95"/>
                <a:gd name="T32" fmla="*/ 20 w 96"/>
                <a:gd name="T33" fmla="*/ 91 h 95"/>
                <a:gd name="T34" fmla="*/ 19 w 96"/>
                <a:gd name="T35" fmla="*/ 91 h 95"/>
                <a:gd name="T36" fmla="*/ 20 w 96"/>
                <a:gd name="T37" fmla="*/ 91 h 95"/>
                <a:gd name="T38" fmla="*/ 20 w 96"/>
                <a:gd name="T39" fmla="*/ 91 h 95"/>
                <a:gd name="T40" fmla="*/ 19 w 96"/>
                <a:gd name="T41" fmla="*/ 91 h 95"/>
                <a:gd name="T42" fmla="*/ 20 w 96"/>
                <a:gd name="T43" fmla="*/ 91 h 95"/>
                <a:gd name="T44" fmla="*/ 20 w 96"/>
                <a:gd name="T45" fmla="*/ 91 h 95"/>
                <a:gd name="T46" fmla="*/ 17 w 96"/>
                <a:gd name="T47" fmla="*/ 86 h 95"/>
                <a:gd name="T48" fmla="*/ 12 w 96"/>
                <a:gd name="T49" fmla="*/ 72 h 95"/>
                <a:gd name="T50" fmla="*/ 9 w 96"/>
                <a:gd name="T51" fmla="*/ 46 h 95"/>
                <a:gd name="T52" fmla="*/ 7 w 96"/>
                <a:gd name="T53" fmla="*/ 29 h 95"/>
                <a:gd name="T54" fmla="*/ 7 w 96"/>
                <a:gd name="T55" fmla="*/ 8 h 95"/>
                <a:gd name="T56" fmla="*/ 4 w 96"/>
                <a:gd name="T57" fmla="*/ 8 h 95"/>
                <a:gd name="T58" fmla="*/ 4 w 96"/>
                <a:gd name="T59" fmla="*/ 11 h 95"/>
                <a:gd name="T60" fmla="*/ 4 w 96"/>
                <a:gd name="T61" fmla="*/ 8 h 95"/>
                <a:gd name="T62" fmla="*/ 0 w 96"/>
                <a:gd name="T63" fmla="*/ 8 h 95"/>
                <a:gd name="T64" fmla="*/ 0 w 96"/>
                <a:gd name="T65" fmla="*/ 8 h 95"/>
                <a:gd name="T66" fmla="*/ 0 w 96"/>
                <a:gd name="T67" fmla="*/ 29 h 95"/>
                <a:gd name="T68" fmla="*/ 2 w 96"/>
                <a:gd name="T69" fmla="*/ 47 h 95"/>
                <a:gd name="T70" fmla="*/ 4 w 96"/>
                <a:gd name="T71" fmla="*/ 62 h 95"/>
                <a:gd name="T72" fmla="*/ 7 w 96"/>
                <a:gd name="T73" fmla="*/ 76 h 95"/>
                <a:gd name="T74" fmla="*/ 12 w 96"/>
                <a:gd name="T75" fmla="*/ 89 h 95"/>
                <a:gd name="T76" fmla="*/ 14 w 96"/>
                <a:gd name="T77" fmla="*/ 94 h 95"/>
                <a:gd name="T78" fmla="*/ 15 w 96"/>
                <a:gd name="T79" fmla="*/ 95 h 95"/>
                <a:gd name="T80" fmla="*/ 96 w 96"/>
                <a:gd name="T81" fmla="*/ 87 h 95"/>
                <a:gd name="T82" fmla="*/ 95 w 96"/>
                <a:gd name="T83" fmla="*/ 82 h 95"/>
                <a:gd name="T84" fmla="*/ 95 w 96"/>
                <a:gd name="T85" fmla="*/ 82 h 95"/>
                <a:gd name="T86" fmla="*/ 88 w 96"/>
                <a:gd name="T87" fmla="*/ 59 h 95"/>
                <a:gd name="T88" fmla="*/ 85 w 96"/>
                <a:gd name="T89" fmla="*/ 38 h 95"/>
                <a:gd name="T90" fmla="*/ 83 w 96"/>
                <a:gd name="T91" fmla="*/ 19 h 95"/>
                <a:gd name="T92" fmla="*/ 81 w 96"/>
                <a:gd name="T93" fmla="*/ 6 h 95"/>
                <a:gd name="T94" fmla="*/ 81 w 96"/>
                <a:gd name="T95" fmla="*/ 6 h 95"/>
                <a:gd name="T96" fmla="*/ 81 w 96"/>
                <a:gd name="T97" fmla="*/ 4 h 95"/>
                <a:gd name="T98" fmla="*/ 81 w 96"/>
                <a:gd name="T99" fmla="*/ 4 h 95"/>
                <a:gd name="T100" fmla="*/ 83 w 96"/>
                <a:gd name="T101" fmla="*/ 3 h 95"/>
                <a:gd name="T102" fmla="*/ 83 w 96"/>
                <a:gd name="T103" fmla="*/ 0 h 95"/>
                <a:gd name="T104" fmla="*/ 0 w 96"/>
                <a:gd name="T105" fmla="*/ 4 h 95"/>
                <a:gd name="T106" fmla="*/ 0 w 96"/>
                <a:gd name="T107" fmla="*/ 8 h 95"/>
                <a:gd name="T108" fmla="*/ 4 w 96"/>
                <a:gd name="T109" fmla="*/ 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95">
                  <a:moveTo>
                    <a:pt x="4" y="8"/>
                  </a:moveTo>
                  <a:lnTo>
                    <a:pt x="4" y="11"/>
                  </a:lnTo>
                  <a:lnTo>
                    <a:pt x="80" y="6"/>
                  </a:lnTo>
                  <a:lnTo>
                    <a:pt x="80" y="3"/>
                  </a:lnTo>
                  <a:lnTo>
                    <a:pt x="77" y="3"/>
                  </a:lnTo>
                  <a:lnTo>
                    <a:pt x="77" y="3"/>
                  </a:lnTo>
                  <a:lnTo>
                    <a:pt x="75" y="6"/>
                  </a:lnTo>
                  <a:lnTo>
                    <a:pt x="75" y="6"/>
                  </a:lnTo>
                  <a:lnTo>
                    <a:pt x="77" y="19"/>
                  </a:lnTo>
                  <a:lnTo>
                    <a:pt x="78" y="38"/>
                  </a:lnTo>
                  <a:lnTo>
                    <a:pt x="81" y="61"/>
                  </a:lnTo>
                  <a:lnTo>
                    <a:pt x="88" y="86"/>
                  </a:lnTo>
                  <a:lnTo>
                    <a:pt x="91" y="84"/>
                  </a:lnTo>
                  <a:lnTo>
                    <a:pt x="91" y="81"/>
                  </a:lnTo>
                  <a:lnTo>
                    <a:pt x="17" y="89"/>
                  </a:lnTo>
                  <a:lnTo>
                    <a:pt x="17" y="92"/>
                  </a:lnTo>
                  <a:lnTo>
                    <a:pt x="20" y="91"/>
                  </a:lnTo>
                  <a:lnTo>
                    <a:pt x="19" y="91"/>
                  </a:lnTo>
                  <a:lnTo>
                    <a:pt x="20" y="91"/>
                  </a:lnTo>
                  <a:lnTo>
                    <a:pt x="20" y="91"/>
                  </a:lnTo>
                  <a:lnTo>
                    <a:pt x="19" y="91"/>
                  </a:lnTo>
                  <a:lnTo>
                    <a:pt x="20" y="91"/>
                  </a:lnTo>
                  <a:lnTo>
                    <a:pt x="20" y="91"/>
                  </a:lnTo>
                  <a:lnTo>
                    <a:pt x="17" y="86"/>
                  </a:lnTo>
                  <a:lnTo>
                    <a:pt x="12" y="72"/>
                  </a:lnTo>
                  <a:lnTo>
                    <a:pt x="9" y="46"/>
                  </a:lnTo>
                  <a:lnTo>
                    <a:pt x="7" y="29"/>
                  </a:lnTo>
                  <a:lnTo>
                    <a:pt x="7" y="8"/>
                  </a:lnTo>
                  <a:lnTo>
                    <a:pt x="4" y="8"/>
                  </a:lnTo>
                  <a:lnTo>
                    <a:pt x="4" y="11"/>
                  </a:lnTo>
                  <a:lnTo>
                    <a:pt x="4" y="8"/>
                  </a:lnTo>
                  <a:lnTo>
                    <a:pt x="0" y="8"/>
                  </a:lnTo>
                  <a:lnTo>
                    <a:pt x="0" y="8"/>
                  </a:lnTo>
                  <a:lnTo>
                    <a:pt x="0" y="29"/>
                  </a:lnTo>
                  <a:lnTo>
                    <a:pt x="2" y="47"/>
                  </a:lnTo>
                  <a:lnTo>
                    <a:pt x="4" y="62"/>
                  </a:lnTo>
                  <a:lnTo>
                    <a:pt x="7" y="76"/>
                  </a:lnTo>
                  <a:lnTo>
                    <a:pt x="12" y="89"/>
                  </a:lnTo>
                  <a:lnTo>
                    <a:pt x="14" y="94"/>
                  </a:lnTo>
                  <a:lnTo>
                    <a:pt x="15" y="95"/>
                  </a:lnTo>
                  <a:lnTo>
                    <a:pt x="96" y="87"/>
                  </a:lnTo>
                  <a:lnTo>
                    <a:pt x="95" y="82"/>
                  </a:lnTo>
                  <a:lnTo>
                    <a:pt x="95" y="82"/>
                  </a:lnTo>
                  <a:lnTo>
                    <a:pt x="88" y="59"/>
                  </a:lnTo>
                  <a:lnTo>
                    <a:pt x="85" y="38"/>
                  </a:lnTo>
                  <a:lnTo>
                    <a:pt x="83" y="19"/>
                  </a:lnTo>
                  <a:lnTo>
                    <a:pt x="81" y="6"/>
                  </a:lnTo>
                  <a:lnTo>
                    <a:pt x="81" y="6"/>
                  </a:lnTo>
                  <a:lnTo>
                    <a:pt x="81" y="4"/>
                  </a:lnTo>
                  <a:lnTo>
                    <a:pt x="81" y="4"/>
                  </a:lnTo>
                  <a:lnTo>
                    <a:pt x="83" y="3"/>
                  </a:lnTo>
                  <a:lnTo>
                    <a:pt x="83" y="0"/>
                  </a:lnTo>
                  <a:lnTo>
                    <a:pt x="0" y="4"/>
                  </a:lnTo>
                  <a:lnTo>
                    <a:pt x="0" y="8"/>
                  </a:lnTo>
                  <a:lnTo>
                    <a:pt x="4"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9" name="Freeform 320"/>
            <p:cNvSpPr>
              <a:spLocks/>
            </p:cNvSpPr>
            <p:nvPr/>
          </p:nvSpPr>
          <p:spPr bwMode="auto">
            <a:xfrm>
              <a:off x="3580" y="896"/>
              <a:ext cx="10" cy="8"/>
            </a:xfrm>
            <a:custGeom>
              <a:avLst/>
              <a:gdLst>
                <a:gd name="T0" fmla="*/ 10 w 10"/>
                <a:gd name="T1" fmla="*/ 3 h 8"/>
                <a:gd name="T2" fmla="*/ 10 w 10"/>
                <a:gd name="T3" fmla="*/ 3 h 8"/>
                <a:gd name="T4" fmla="*/ 9 w 10"/>
                <a:gd name="T5" fmla="*/ 7 h 8"/>
                <a:gd name="T6" fmla="*/ 5 w 10"/>
                <a:gd name="T7" fmla="*/ 8 h 8"/>
                <a:gd name="T8" fmla="*/ 5 w 10"/>
                <a:gd name="T9" fmla="*/ 8 h 8"/>
                <a:gd name="T10" fmla="*/ 2 w 10"/>
                <a:gd name="T11" fmla="*/ 7 h 8"/>
                <a:gd name="T12" fmla="*/ 0 w 10"/>
                <a:gd name="T13" fmla="*/ 3 h 8"/>
                <a:gd name="T14" fmla="*/ 0 w 10"/>
                <a:gd name="T15" fmla="*/ 3 h 8"/>
                <a:gd name="T16" fmla="*/ 2 w 10"/>
                <a:gd name="T17" fmla="*/ 0 h 8"/>
                <a:gd name="T18" fmla="*/ 5 w 10"/>
                <a:gd name="T19" fmla="*/ 0 h 8"/>
                <a:gd name="T20" fmla="*/ 5 w 10"/>
                <a:gd name="T21" fmla="*/ 0 h 8"/>
                <a:gd name="T22" fmla="*/ 9 w 10"/>
                <a:gd name="T23" fmla="*/ 0 h 8"/>
                <a:gd name="T24" fmla="*/ 10 w 10"/>
                <a:gd name="T25" fmla="*/ 3 h 8"/>
                <a:gd name="T26" fmla="*/ 10 w 10"/>
                <a:gd name="T2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8">
                  <a:moveTo>
                    <a:pt x="10" y="3"/>
                  </a:moveTo>
                  <a:lnTo>
                    <a:pt x="10" y="3"/>
                  </a:lnTo>
                  <a:lnTo>
                    <a:pt x="9" y="7"/>
                  </a:lnTo>
                  <a:lnTo>
                    <a:pt x="5" y="8"/>
                  </a:lnTo>
                  <a:lnTo>
                    <a:pt x="5" y="8"/>
                  </a:lnTo>
                  <a:lnTo>
                    <a:pt x="2" y="7"/>
                  </a:lnTo>
                  <a:lnTo>
                    <a:pt x="0" y="3"/>
                  </a:lnTo>
                  <a:lnTo>
                    <a:pt x="0" y="3"/>
                  </a:lnTo>
                  <a:lnTo>
                    <a:pt x="2" y="0"/>
                  </a:lnTo>
                  <a:lnTo>
                    <a:pt x="5" y="0"/>
                  </a:lnTo>
                  <a:lnTo>
                    <a:pt x="5" y="0"/>
                  </a:lnTo>
                  <a:lnTo>
                    <a:pt x="9" y="0"/>
                  </a:lnTo>
                  <a:lnTo>
                    <a:pt x="10" y="3"/>
                  </a:lnTo>
                  <a:lnTo>
                    <a:pt x="10" y="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0" name="Freeform 321"/>
            <p:cNvSpPr>
              <a:spLocks/>
            </p:cNvSpPr>
            <p:nvPr/>
          </p:nvSpPr>
          <p:spPr bwMode="auto">
            <a:xfrm>
              <a:off x="3372" y="904"/>
              <a:ext cx="10" cy="9"/>
            </a:xfrm>
            <a:custGeom>
              <a:avLst/>
              <a:gdLst>
                <a:gd name="T0" fmla="*/ 10 w 10"/>
                <a:gd name="T1" fmla="*/ 5 h 9"/>
                <a:gd name="T2" fmla="*/ 10 w 10"/>
                <a:gd name="T3" fmla="*/ 5 h 9"/>
                <a:gd name="T4" fmla="*/ 8 w 10"/>
                <a:gd name="T5" fmla="*/ 9 h 9"/>
                <a:gd name="T6" fmla="*/ 5 w 10"/>
                <a:gd name="T7" fmla="*/ 9 h 9"/>
                <a:gd name="T8" fmla="*/ 5 w 10"/>
                <a:gd name="T9" fmla="*/ 9 h 9"/>
                <a:gd name="T10" fmla="*/ 2 w 10"/>
                <a:gd name="T11" fmla="*/ 9 h 9"/>
                <a:gd name="T12" fmla="*/ 0 w 10"/>
                <a:gd name="T13" fmla="*/ 5 h 9"/>
                <a:gd name="T14" fmla="*/ 0 w 10"/>
                <a:gd name="T15" fmla="*/ 5 h 9"/>
                <a:gd name="T16" fmla="*/ 2 w 10"/>
                <a:gd name="T17" fmla="*/ 2 h 9"/>
                <a:gd name="T18" fmla="*/ 5 w 10"/>
                <a:gd name="T19" fmla="*/ 0 h 9"/>
                <a:gd name="T20" fmla="*/ 5 w 10"/>
                <a:gd name="T21" fmla="*/ 0 h 9"/>
                <a:gd name="T22" fmla="*/ 8 w 10"/>
                <a:gd name="T23" fmla="*/ 2 h 9"/>
                <a:gd name="T24" fmla="*/ 10 w 10"/>
                <a:gd name="T25" fmla="*/ 5 h 9"/>
                <a:gd name="T26" fmla="*/ 10 w 10"/>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9">
                  <a:moveTo>
                    <a:pt x="10" y="5"/>
                  </a:moveTo>
                  <a:lnTo>
                    <a:pt x="10" y="5"/>
                  </a:lnTo>
                  <a:lnTo>
                    <a:pt x="8" y="9"/>
                  </a:lnTo>
                  <a:lnTo>
                    <a:pt x="5" y="9"/>
                  </a:lnTo>
                  <a:lnTo>
                    <a:pt x="5" y="9"/>
                  </a:lnTo>
                  <a:lnTo>
                    <a:pt x="2" y="9"/>
                  </a:lnTo>
                  <a:lnTo>
                    <a:pt x="0" y="5"/>
                  </a:lnTo>
                  <a:lnTo>
                    <a:pt x="0" y="5"/>
                  </a:lnTo>
                  <a:lnTo>
                    <a:pt x="2" y="2"/>
                  </a:lnTo>
                  <a:lnTo>
                    <a:pt x="5" y="0"/>
                  </a:lnTo>
                  <a:lnTo>
                    <a:pt x="5" y="0"/>
                  </a:lnTo>
                  <a:lnTo>
                    <a:pt x="8" y="2"/>
                  </a:lnTo>
                  <a:lnTo>
                    <a:pt x="10" y="5"/>
                  </a:lnTo>
                  <a:lnTo>
                    <a:pt x="10"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1" name="Freeform 322"/>
            <p:cNvSpPr>
              <a:spLocks/>
            </p:cNvSpPr>
            <p:nvPr/>
          </p:nvSpPr>
          <p:spPr bwMode="auto">
            <a:xfrm>
              <a:off x="3281" y="1060"/>
              <a:ext cx="78" cy="91"/>
            </a:xfrm>
            <a:custGeom>
              <a:avLst/>
              <a:gdLst>
                <a:gd name="T0" fmla="*/ 2 w 78"/>
                <a:gd name="T1" fmla="*/ 3 h 91"/>
                <a:gd name="T2" fmla="*/ 68 w 78"/>
                <a:gd name="T3" fmla="*/ 0 h 91"/>
                <a:gd name="T4" fmla="*/ 68 w 78"/>
                <a:gd name="T5" fmla="*/ 0 h 91"/>
                <a:gd name="T6" fmla="*/ 68 w 78"/>
                <a:gd name="T7" fmla="*/ 23 h 91"/>
                <a:gd name="T8" fmla="*/ 71 w 78"/>
                <a:gd name="T9" fmla="*/ 48 h 91"/>
                <a:gd name="T10" fmla="*/ 78 w 78"/>
                <a:gd name="T11" fmla="*/ 81 h 91"/>
                <a:gd name="T12" fmla="*/ 12 w 78"/>
                <a:gd name="T13" fmla="*/ 91 h 91"/>
                <a:gd name="T14" fmla="*/ 12 w 78"/>
                <a:gd name="T15" fmla="*/ 91 h 91"/>
                <a:gd name="T16" fmla="*/ 10 w 78"/>
                <a:gd name="T17" fmla="*/ 86 h 91"/>
                <a:gd name="T18" fmla="*/ 5 w 78"/>
                <a:gd name="T19" fmla="*/ 73 h 91"/>
                <a:gd name="T20" fmla="*/ 2 w 78"/>
                <a:gd name="T21" fmla="*/ 61 h 91"/>
                <a:gd name="T22" fmla="*/ 0 w 78"/>
                <a:gd name="T23" fmla="*/ 44 h 91"/>
                <a:gd name="T24" fmla="*/ 0 w 78"/>
                <a:gd name="T25" fmla="*/ 26 h 91"/>
                <a:gd name="T26" fmla="*/ 2 w 78"/>
                <a:gd name="T27" fmla="*/ 3 h 91"/>
                <a:gd name="T28" fmla="*/ 2 w 78"/>
                <a:gd name="T29"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91">
                  <a:moveTo>
                    <a:pt x="2" y="3"/>
                  </a:moveTo>
                  <a:lnTo>
                    <a:pt x="68" y="0"/>
                  </a:lnTo>
                  <a:lnTo>
                    <a:pt x="68" y="0"/>
                  </a:lnTo>
                  <a:lnTo>
                    <a:pt x="68" y="23"/>
                  </a:lnTo>
                  <a:lnTo>
                    <a:pt x="71" y="48"/>
                  </a:lnTo>
                  <a:lnTo>
                    <a:pt x="78" y="81"/>
                  </a:lnTo>
                  <a:lnTo>
                    <a:pt x="12" y="91"/>
                  </a:lnTo>
                  <a:lnTo>
                    <a:pt x="12" y="91"/>
                  </a:lnTo>
                  <a:lnTo>
                    <a:pt x="10" y="86"/>
                  </a:lnTo>
                  <a:lnTo>
                    <a:pt x="5" y="73"/>
                  </a:lnTo>
                  <a:lnTo>
                    <a:pt x="2" y="61"/>
                  </a:lnTo>
                  <a:lnTo>
                    <a:pt x="0" y="44"/>
                  </a:lnTo>
                  <a:lnTo>
                    <a:pt x="0" y="26"/>
                  </a:lnTo>
                  <a:lnTo>
                    <a:pt x="2" y="3"/>
                  </a:lnTo>
                  <a:lnTo>
                    <a:pt x="2" y="3"/>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2" name="Freeform 323"/>
            <p:cNvSpPr>
              <a:spLocks/>
            </p:cNvSpPr>
            <p:nvPr/>
          </p:nvSpPr>
          <p:spPr bwMode="auto">
            <a:xfrm>
              <a:off x="3278" y="1056"/>
              <a:ext cx="86" cy="98"/>
            </a:xfrm>
            <a:custGeom>
              <a:avLst/>
              <a:gdLst>
                <a:gd name="T0" fmla="*/ 5 w 86"/>
                <a:gd name="T1" fmla="*/ 7 h 98"/>
                <a:gd name="T2" fmla="*/ 5 w 86"/>
                <a:gd name="T3" fmla="*/ 10 h 98"/>
                <a:gd name="T4" fmla="*/ 71 w 86"/>
                <a:gd name="T5" fmla="*/ 7 h 98"/>
                <a:gd name="T6" fmla="*/ 71 w 86"/>
                <a:gd name="T7" fmla="*/ 4 h 98"/>
                <a:gd name="T8" fmla="*/ 68 w 86"/>
                <a:gd name="T9" fmla="*/ 4 h 98"/>
                <a:gd name="T10" fmla="*/ 68 w 86"/>
                <a:gd name="T11" fmla="*/ 4 h 98"/>
                <a:gd name="T12" fmla="*/ 68 w 86"/>
                <a:gd name="T13" fmla="*/ 7 h 98"/>
                <a:gd name="T14" fmla="*/ 68 w 86"/>
                <a:gd name="T15" fmla="*/ 7 h 98"/>
                <a:gd name="T16" fmla="*/ 69 w 86"/>
                <a:gd name="T17" fmla="*/ 35 h 98"/>
                <a:gd name="T18" fmla="*/ 72 w 86"/>
                <a:gd name="T19" fmla="*/ 58 h 98"/>
                <a:gd name="T20" fmla="*/ 77 w 86"/>
                <a:gd name="T21" fmla="*/ 87 h 98"/>
                <a:gd name="T22" fmla="*/ 81 w 86"/>
                <a:gd name="T23" fmla="*/ 85 h 98"/>
                <a:gd name="T24" fmla="*/ 81 w 86"/>
                <a:gd name="T25" fmla="*/ 82 h 98"/>
                <a:gd name="T26" fmla="*/ 15 w 86"/>
                <a:gd name="T27" fmla="*/ 91 h 98"/>
                <a:gd name="T28" fmla="*/ 15 w 86"/>
                <a:gd name="T29" fmla="*/ 95 h 98"/>
                <a:gd name="T30" fmla="*/ 18 w 86"/>
                <a:gd name="T31" fmla="*/ 93 h 98"/>
                <a:gd name="T32" fmla="*/ 16 w 86"/>
                <a:gd name="T33" fmla="*/ 93 h 98"/>
                <a:gd name="T34" fmla="*/ 18 w 86"/>
                <a:gd name="T35" fmla="*/ 93 h 98"/>
                <a:gd name="T36" fmla="*/ 18 w 86"/>
                <a:gd name="T37" fmla="*/ 93 h 98"/>
                <a:gd name="T38" fmla="*/ 16 w 86"/>
                <a:gd name="T39" fmla="*/ 93 h 98"/>
                <a:gd name="T40" fmla="*/ 18 w 86"/>
                <a:gd name="T41" fmla="*/ 93 h 98"/>
                <a:gd name="T42" fmla="*/ 18 w 86"/>
                <a:gd name="T43" fmla="*/ 93 h 98"/>
                <a:gd name="T44" fmla="*/ 16 w 86"/>
                <a:gd name="T45" fmla="*/ 90 h 98"/>
                <a:gd name="T46" fmla="*/ 11 w 86"/>
                <a:gd name="T47" fmla="*/ 80 h 98"/>
                <a:gd name="T48" fmla="*/ 8 w 86"/>
                <a:gd name="T49" fmla="*/ 63 h 98"/>
                <a:gd name="T50" fmla="*/ 6 w 86"/>
                <a:gd name="T51" fmla="*/ 52 h 98"/>
                <a:gd name="T52" fmla="*/ 6 w 86"/>
                <a:gd name="T53" fmla="*/ 37 h 98"/>
                <a:gd name="T54" fmla="*/ 6 w 86"/>
                <a:gd name="T55" fmla="*/ 37 h 98"/>
                <a:gd name="T56" fmla="*/ 8 w 86"/>
                <a:gd name="T57" fmla="*/ 7 h 98"/>
                <a:gd name="T58" fmla="*/ 5 w 86"/>
                <a:gd name="T59" fmla="*/ 7 h 98"/>
                <a:gd name="T60" fmla="*/ 5 w 86"/>
                <a:gd name="T61" fmla="*/ 10 h 98"/>
                <a:gd name="T62" fmla="*/ 5 w 86"/>
                <a:gd name="T63" fmla="*/ 7 h 98"/>
                <a:gd name="T64" fmla="*/ 1 w 86"/>
                <a:gd name="T65" fmla="*/ 7 h 98"/>
                <a:gd name="T66" fmla="*/ 1 w 86"/>
                <a:gd name="T67" fmla="*/ 7 h 98"/>
                <a:gd name="T68" fmla="*/ 0 w 86"/>
                <a:gd name="T69" fmla="*/ 37 h 98"/>
                <a:gd name="T70" fmla="*/ 0 w 86"/>
                <a:gd name="T71" fmla="*/ 37 h 98"/>
                <a:gd name="T72" fmla="*/ 0 w 86"/>
                <a:gd name="T73" fmla="*/ 52 h 98"/>
                <a:gd name="T74" fmla="*/ 1 w 86"/>
                <a:gd name="T75" fmla="*/ 65 h 98"/>
                <a:gd name="T76" fmla="*/ 6 w 86"/>
                <a:gd name="T77" fmla="*/ 83 h 98"/>
                <a:gd name="T78" fmla="*/ 10 w 86"/>
                <a:gd name="T79" fmla="*/ 93 h 98"/>
                <a:gd name="T80" fmla="*/ 13 w 86"/>
                <a:gd name="T81" fmla="*/ 96 h 98"/>
                <a:gd name="T82" fmla="*/ 13 w 86"/>
                <a:gd name="T83" fmla="*/ 98 h 98"/>
                <a:gd name="T84" fmla="*/ 86 w 86"/>
                <a:gd name="T85" fmla="*/ 88 h 98"/>
                <a:gd name="T86" fmla="*/ 84 w 86"/>
                <a:gd name="T87" fmla="*/ 85 h 98"/>
                <a:gd name="T88" fmla="*/ 84 w 86"/>
                <a:gd name="T89" fmla="*/ 85 h 98"/>
                <a:gd name="T90" fmla="*/ 79 w 86"/>
                <a:gd name="T91" fmla="*/ 57 h 98"/>
                <a:gd name="T92" fmla="*/ 76 w 86"/>
                <a:gd name="T93" fmla="*/ 35 h 98"/>
                <a:gd name="T94" fmla="*/ 74 w 86"/>
                <a:gd name="T95" fmla="*/ 7 h 98"/>
                <a:gd name="T96" fmla="*/ 74 w 86"/>
                <a:gd name="T97" fmla="*/ 7 h 98"/>
                <a:gd name="T98" fmla="*/ 74 w 86"/>
                <a:gd name="T99" fmla="*/ 5 h 98"/>
                <a:gd name="T100" fmla="*/ 74 w 86"/>
                <a:gd name="T101" fmla="*/ 4 h 98"/>
                <a:gd name="T102" fmla="*/ 74 w 86"/>
                <a:gd name="T103" fmla="*/ 0 h 98"/>
                <a:gd name="T104" fmla="*/ 1 w 86"/>
                <a:gd name="T105" fmla="*/ 4 h 98"/>
                <a:gd name="T106" fmla="*/ 1 w 86"/>
                <a:gd name="T107" fmla="*/ 7 h 98"/>
                <a:gd name="T108" fmla="*/ 5 w 86"/>
                <a:gd name="T109" fmla="*/ 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98">
                  <a:moveTo>
                    <a:pt x="5" y="7"/>
                  </a:moveTo>
                  <a:lnTo>
                    <a:pt x="5" y="10"/>
                  </a:lnTo>
                  <a:lnTo>
                    <a:pt x="71" y="7"/>
                  </a:lnTo>
                  <a:lnTo>
                    <a:pt x="71" y="4"/>
                  </a:lnTo>
                  <a:lnTo>
                    <a:pt x="68" y="4"/>
                  </a:lnTo>
                  <a:lnTo>
                    <a:pt x="68" y="4"/>
                  </a:lnTo>
                  <a:lnTo>
                    <a:pt x="68" y="7"/>
                  </a:lnTo>
                  <a:lnTo>
                    <a:pt x="68" y="7"/>
                  </a:lnTo>
                  <a:lnTo>
                    <a:pt x="69" y="35"/>
                  </a:lnTo>
                  <a:lnTo>
                    <a:pt x="72" y="58"/>
                  </a:lnTo>
                  <a:lnTo>
                    <a:pt x="77" y="87"/>
                  </a:lnTo>
                  <a:lnTo>
                    <a:pt x="81" y="85"/>
                  </a:lnTo>
                  <a:lnTo>
                    <a:pt x="81" y="82"/>
                  </a:lnTo>
                  <a:lnTo>
                    <a:pt x="15" y="91"/>
                  </a:lnTo>
                  <a:lnTo>
                    <a:pt x="15" y="95"/>
                  </a:lnTo>
                  <a:lnTo>
                    <a:pt x="18" y="93"/>
                  </a:lnTo>
                  <a:lnTo>
                    <a:pt x="16" y="93"/>
                  </a:lnTo>
                  <a:lnTo>
                    <a:pt x="18" y="93"/>
                  </a:lnTo>
                  <a:lnTo>
                    <a:pt x="18" y="93"/>
                  </a:lnTo>
                  <a:lnTo>
                    <a:pt x="16" y="93"/>
                  </a:lnTo>
                  <a:lnTo>
                    <a:pt x="18" y="93"/>
                  </a:lnTo>
                  <a:lnTo>
                    <a:pt x="18" y="93"/>
                  </a:lnTo>
                  <a:lnTo>
                    <a:pt x="16" y="90"/>
                  </a:lnTo>
                  <a:lnTo>
                    <a:pt x="11" y="80"/>
                  </a:lnTo>
                  <a:lnTo>
                    <a:pt x="8" y="63"/>
                  </a:lnTo>
                  <a:lnTo>
                    <a:pt x="6" y="52"/>
                  </a:lnTo>
                  <a:lnTo>
                    <a:pt x="6" y="37"/>
                  </a:lnTo>
                  <a:lnTo>
                    <a:pt x="6" y="37"/>
                  </a:lnTo>
                  <a:lnTo>
                    <a:pt x="8" y="7"/>
                  </a:lnTo>
                  <a:lnTo>
                    <a:pt x="5" y="7"/>
                  </a:lnTo>
                  <a:lnTo>
                    <a:pt x="5" y="10"/>
                  </a:lnTo>
                  <a:lnTo>
                    <a:pt x="5" y="7"/>
                  </a:lnTo>
                  <a:lnTo>
                    <a:pt x="1" y="7"/>
                  </a:lnTo>
                  <a:lnTo>
                    <a:pt x="1" y="7"/>
                  </a:lnTo>
                  <a:lnTo>
                    <a:pt x="0" y="37"/>
                  </a:lnTo>
                  <a:lnTo>
                    <a:pt x="0" y="37"/>
                  </a:lnTo>
                  <a:lnTo>
                    <a:pt x="0" y="52"/>
                  </a:lnTo>
                  <a:lnTo>
                    <a:pt x="1" y="65"/>
                  </a:lnTo>
                  <a:lnTo>
                    <a:pt x="6" y="83"/>
                  </a:lnTo>
                  <a:lnTo>
                    <a:pt x="10" y="93"/>
                  </a:lnTo>
                  <a:lnTo>
                    <a:pt x="13" y="96"/>
                  </a:lnTo>
                  <a:lnTo>
                    <a:pt x="13" y="98"/>
                  </a:lnTo>
                  <a:lnTo>
                    <a:pt x="86" y="88"/>
                  </a:lnTo>
                  <a:lnTo>
                    <a:pt x="84" y="85"/>
                  </a:lnTo>
                  <a:lnTo>
                    <a:pt x="84" y="85"/>
                  </a:lnTo>
                  <a:lnTo>
                    <a:pt x="79" y="57"/>
                  </a:lnTo>
                  <a:lnTo>
                    <a:pt x="76" y="35"/>
                  </a:lnTo>
                  <a:lnTo>
                    <a:pt x="74" y="7"/>
                  </a:lnTo>
                  <a:lnTo>
                    <a:pt x="74" y="7"/>
                  </a:lnTo>
                  <a:lnTo>
                    <a:pt x="74" y="5"/>
                  </a:lnTo>
                  <a:lnTo>
                    <a:pt x="74" y="4"/>
                  </a:lnTo>
                  <a:lnTo>
                    <a:pt x="74" y="0"/>
                  </a:lnTo>
                  <a:lnTo>
                    <a:pt x="1" y="4"/>
                  </a:lnTo>
                  <a:lnTo>
                    <a:pt x="1" y="7"/>
                  </a:lnTo>
                  <a:lnTo>
                    <a:pt x="5" y="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3" name="Freeform 324"/>
            <p:cNvSpPr>
              <a:spLocks/>
            </p:cNvSpPr>
            <p:nvPr/>
          </p:nvSpPr>
          <p:spPr bwMode="auto">
            <a:xfrm>
              <a:off x="3317" y="1071"/>
              <a:ext cx="9" cy="9"/>
            </a:xfrm>
            <a:custGeom>
              <a:avLst/>
              <a:gdLst>
                <a:gd name="T0" fmla="*/ 9 w 9"/>
                <a:gd name="T1" fmla="*/ 4 h 9"/>
                <a:gd name="T2" fmla="*/ 9 w 9"/>
                <a:gd name="T3" fmla="*/ 4 h 9"/>
                <a:gd name="T4" fmla="*/ 7 w 9"/>
                <a:gd name="T5" fmla="*/ 7 h 9"/>
                <a:gd name="T6" fmla="*/ 4 w 9"/>
                <a:gd name="T7" fmla="*/ 9 h 9"/>
                <a:gd name="T8" fmla="*/ 4 w 9"/>
                <a:gd name="T9" fmla="*/ 9 h 9"/>
                <a:gd name="T10" fmla="*/ 0 w 9"/>
                <a:gd name="T11" fmla="*/ 7 h 9"/>
                <a:gd name="T12" fmla="*/ 0 w 9"/>
                <a:gd name="T13" fmla="*/ 4 h 9"/>
                <a:gd name="T14" fmla="*/ 0 w 9"/>
                <a:gd name="T15" fmla="*/ 4 h 9"/>
                <a:gd name="T16" fmla="*/ 0 w 9"/>
                <a:gd name="T17" fmla="*/ 2 h 9"/>
                <a:gd name="T18" fmla="*/ 4 w 9"/>
                <a:gd name="T19" fmla="*/ 0 h 9"/>
                <a:gd name="T20" fmla="*/ 4 w 9"/>
                <a:gd name="T21" fmla="*/ 0 h 9"/>
                <a:gd name="T22" fmla="*/ 7 w 9"/>
                <a:gd name="T23" fmla="*/ 2 h 9"/>
                <a:gd name="T24" fmla="*/ 9 w 9"/>
                <a:gd name="T25" fmla="*/ 4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lnTo>
                    <a:pt x="9" y="4"/>
                  </a:lnTo>
                  <a:lnTo>
                    <a:pt x="7" y="7"/>
                  </a:lnTo>
                  <a:lnTo>
                    <a:pt x="4" y="9"/>
                  </a:lnTo>
                  <a:lnTo>
                    <a:pt x="4" y="9"/>
                  </a:lnTo>
                  <a:lnTo>
                    <a:pt x="0" y="7"/>
                  </a:lnTo>
                  <a:lnTo>
                    <a:pt x="0" y="4"/>
                  </a:lnTo>
                  <a:lnTo>
                    <a:pt x="0" y="4"/>
                  </a:lnTo>
                  <a:lnTo>
                    <a:pt x="0" y="2"/>
                  </a:lnTo>
                  <a:lnTo>
                    <a:pt x="4" y="0"/>
                  </a:lnTo>
                  <a:lnTo>
                    <a:pt x="4" y="0"/>
                  </a:lnTo>
                  <a:lnTo>
                    <a:pt x="7" y="2"/>
                  </a:lnTo>
                  <a:lnTo>
                    <a:pt x="9" y="4"/>
                  </a:lnTo>
                  <a:lnTo>
                    <a:pt x="9" y="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4" name="Freeform 325"/>
            <p:cNvSpPr>
              <a:spLocks/>
            </p:cNvSpPr>
            <p:nvPr/>
          </p:nvSpPr>
          <p:spPr bwMode="auto">
            <a:xfrm>
              <a:off x="3496" y="1162"/>
              <a:ext cx="8" cy="9"/>
            </a:xfrm>
            <a:custGeom>
              <a:avLst/>
              <a:gdLst>
                <a:gd name="T0" fmla="*/ 8 w 8"/>
                <a:gd name="T1" fmla="*/ 5 h 9"/>
                <a:gd name="T2" fmla="*/ 8 w 8"/>
                <a:gd name="T3" fmla="*/ 5 h 9"/>
                <a:gd name="T4" fmla="*/ 7 w 8"/>
                <a:gd name="T5" fmla="*/ 9 h 9"/>
                <a:gd name="T6" fmla="*/ 5 w 8"/>
                <a:gd name="T7" fmla="*/ 9 h 9"/>
                <a:gd name="T8" fmla="*/ 5 w 8"/>
                <a:gd name="T9" fmla="*/ 9 h 9"/>
                <a:gd name="T10" fmla="*/ 2 w 8"/>
                <a:gd name="T11" fmla="*/ 9 h 9"/>
                <a:gd name="T12" fmla="*/ 0 w 8"/>
                <a:gd name="T13" fmla="*/ 5 h 9"/>
                <a:gd name="T14" fmla="*/ 0 w 8"/>
                <a:gd name="T15" fmla="*/ 5 h 9"/>
                <a:gd name="T16" fmla="*/ 2 w 8"/>
                <a:gd name="T17" fmla="*/ 2 h 9"/>
                <a:gd name="T18" fmla="*/ 5 w 8"/>
                <a:gd name="T19" fmla="*/ 0 h 9"/>
                <a:gd name="T20" fmla="*/ 5 w 8"/>
                <a:gd name="T21" fmla="*/ 0 h 9"/>
                <a:gd name="T22" fmla="*/ 7 w 8"/>
                <a:gd name="T23" fmla="*/ 2 h 9"/>
                <a:gd name="T24" fmla="*/ 8 w 8"/>
                <a:gd name="T25" fmla="*/ 5 h 9"/>
                <a:gd name="T26" fmla="*/ 8 w 8"/>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9">
                  <a:moveTo>
                    <a:pt x="8" y="5"/>
                  </a:moveTo>
                  <a:lnTo>
                    <a:pt x="8" y="5"/>
                  </a:lnTo>
                  <a:lnTo>
                    <a:pt x="7" y="9"/>
                  </a:lnTo>
                  <a:lnTo>
                    <a:pt x="5" y="9"/>
                  </a:lnTo>
                  <a:lnTo>
                    <a:pt x="5" y="9"/>
                  </a:lnTo>
                  <a:lnTo>
                    <a:pt x="2" y="9"/>
                  </a:lnTo>
                  <a:lnTo>
                    <a:pt x="0" y="5"/>
                  </a:lnTo>
                  <a:lnTo>
                    <a:pt x="0" y="5"/>
                  </a:lnTo>
                  <a:lnTo>
                    <a:pt x="2" y="2"/>
                  </a:lnTo>
                  <a:lnTo>
                    <a:pt x="5" y="0"/>
                  </a:lnTo>
                  <a:lnTo>
                    <a:pt x="5" y="0"/>
                  </a:lnTo>
                  <a:lnTo>
                    <a:pt x="7" y="2"/>
                  </a:lnTo>
                  <a:lnTo>
                    <a:pt x="8" y="5"/>
                  </a:lnTo>
                  <a:lnTo>
                    <a:pt x="8"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5" name="Freeform 326"/>
            <p:cNvSpPr>
              <a:spLocks/>
            </p:cNvSpPr>
            <p:nvPr/>
          </p:nvSpPr>
          <p:spPr bwMode="auto">
            <a:xfrm>
              <a:off x="1908" y="527"/>
              <a:ext cx="55" cy="1067"/>
            </a:xfrm>
            <a:custGeom>
              <a:avLst/>
              <a:gdLst>
                <a:gd name="T0" fmla="*/ 0 w 55"/>
                <a:gd name="T1" fmla="*/ 0 h 1067"/>
                <a:gd name="T2" fmla="*/ 0 w 55"/>
                <a:gd name="T3" fmla="*/ 1067 h 1067"/>
                <a:gd name="T4" fmla="*/ 55 w 55"/>
                <a:gd name="T5" fmla="*/ 1014 h 1067"/>
                <a:gd name="T6" fmla="*/ 53 w 55"/>
                <a:gd name="T7" fmla="*/ 1014 h 1067"/>
                <a:gd name="T8" fmla="*/ 53 w 55"/>
                <a:gd name="T9" fmla="*/ 51 h 1067"/>
                <a:gd name="T10" fmla="*/ 0 w 55"/>
                <a:gd name="T11" fmla="*/ 0 h 1067"/>
              </a:gdLst>
              <a:ahLst/>
              <a:cxnLst>
                <a:cxn ang="0">
                  <a:pos x="T0" y="T1"/>
                </a:cxn>
                <a:cxn ang="0">
                  <a:pos x="T2" y="T3"/>
                </a:cxn>
                <a:cxn ang="0">
                  <a:pos x="T4" y="T5"/>
                </a:cxn>
                <a:cxn ang="0">
                  <a:pos x="T6" y="T7"/>
                </a:cxn>
                <a:cxn ang="0">
                  <a:pos x="T8" y="T9"/>
                </a:cxn>
                <a:cxn ang="0">
                  <a:pos x="T10" y="T11"/>
                </a:cxn>
              </a:cxnLst>
              <a:rect l="0" t="0" r="r" b="b"/>
              <a:pathLst>
                <a:path w="55" h="1067">
                  <a:moveTo>
                    <a:pt x="0" y="0"/>
                  </a:moveTo>
                  <a:lnTo>
                    <a:pt x="0" y="1067"/>
                  </a:lnTo>
                  <a:lnTo>
                    <a:pt x="55" y="1014"/>
                  </a:lnTo>
                  <a:lnTo>
                    <a:pt x="53" y="1014"/>
                  </a:lnTo>
                  <a:lnTo>
                    <a:pt x="53" y="51"/>
                  </a:lnTo>
                  <a:lnTo>
                    <a:pt x="0"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6" name="Freeform 327"/>
            <p:cNvSpPr>
              <a:spLocks/>
            </p:cNvSpPr>
            <p:nvPr/>
          </p:nvSpPr>
          <p:spPr bwMode="auto">
            <a:xfrm>
              <a:off x="1908" y="527"/>
              <a:ext cx="55" cy="1067"/>
            </a:xfrm>
            <a:custGeom>
              <a:avLst/>
              <a:gdLst>
                <a:gd name="T0" fmla="*/ 0 w 55"/>
                <a:gd name="T1" fmla="*/ 0 h 1067"/>
                <a:gd name="T2" fmla="*/ 0 w 55"/>
                <a:gd name="T3" fmla="*/ 1067 h 1067"/>
                <a:gd name="T4" fmla="*/ 55 w 55"/>
                <a:gd name="T5" fmla="*/ 1014 h 1067"/>
                <a:gd name="T6" fmla="*/ 53 w 55"/>
                <a:gd name="T7" fmla="*/ 1014 h 1067"/>
                <a:gd name="T8" fmla="*/ 53 w 55"/>
                <a:gd name="T9" fmla="*/ 51 h 1067"/>
                <a:gd name="T10" fmla="*/ 0 w 55"/>
                <a:gd name="T11" fmla="*/ 0 h 1067"/>
              </a:gdLst>
              <a:ahLst/>
              <a:cxnLst>
                <a:cxn ang="0">
                  <a:pos x="T0" y="T1"/>
                </a:cxn>
                <a:cxn ang="0">
                  <a:pos x="T2" y="T3"/>
                </a:cxn>
                <a:cxn ang="0">
                  <a:pos x="T4" y="T5"/>
                </a:cxn>
                <a:cxn ang="0">
                  <a:pos x="T6" y="T7"/>
                </a:cxn>
                <a:cxn ang="0">
                  <a:pos x="T8" y="T9"/>
                </a:cxn>
                <a:cxn ang="0">
                  <a:pos x="T10" y="T11"/>
                </a:cxn>
              </a:cxnLst>
              <a:rect l="0" t="0" r="r" b="b"/>
              <a:pathLst>
                <a:path w="55" h="1067">
                  <a:moveTo>
                    <a:pt x="0" y="0"/>
                  </a:moveTo>
                  <a:lnTo>
                    <a:pt x="0" y="1067"/>
                  </a:lnTo>
                  <a:lnTo>
                    <a:pt x="55" y="1014"/>
                  </a:lnTo>
                  <a:lnTo>
                    <a:pt x="53" y="1014"/>
                  </a:lnTo>
                  <a:lnTo>
                    <a:pt x="53" y="5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7" name="Freeform 328"/>
            <p:cNvSpPr>
              <a:spLocks/>
            </p:cNvSpPr>
            <p:nvPr/>
          </p:nvSpPr>
          <p:spPr bwMode="auto">
            <a:xfrm>
              <a:off x="1961" y="578"/>
              <a:ext cx="2" cy="963"/>
            </a:xfrm>
            <a:custGeom>
              <a:avLst/>
              <a:gdLst>
                <a:gd name="T0" fmla="*/ 0 w 2"/>
                <a:gd name="T1" fmla="*/ 0 h 963"/>
                <a:gd name="T2" fmla="*/ 0 w 2"/>
                <a:gd name="T3" fmla="*/ 0 h 963"/>
                <a:gd name="T4" fmla="*/ 0 w 2"/>
                <a:gd name="T5" fmla="*/ 963 h 963"/>
                <a:gd name="T6" fmla="*/ 2 w 2"/>
                <a:gd name="T7" fmla="*/ 0 h 963"/>
                <a:gd name="T8" fmla="*/ 2 w 2"/>
                <a:gd name="T9" fmla="*/ 0 h 963"/>
                <a:gd name="T10" fmla="*/ 0 w 2"/>
                <a:gd name="T11" fmla="*/ 0 h 963"/>
              </a:gdLst>
              <a:ahLst/>
              <a:cxnLst>
                <a:cxn ang="0">
                  <a:pos x="T0" y="T1"/>
                </a:cxn>
                <a:cxn ang="0">
                  <a:pos x="T2" y="T3"/>
                </a:cxn>
                <a:cxn ang="0">
                  <a:pos x="T4" y="T5"/>
                </a:cxn>
                <a:cxn ang="0">
                  <a:pos x="T6" y="T7"/>
                </a:cxn>
                <a:cxn ang="0">
                  <a:pos x="T8" y="T9"/>
                </a:cxn>
                <a:cxn ang="0">
                  <a:pos x="T10" y="T11"/>
                </a:cxn>
              </a:cxnLst>
              <a:rect l="0" t="0" r="r" b="b"/>
              <a:pathLst>
                <a:path w="2" h="963">
                  <a:moveTo>
                    <a:pt x="0" y="0"/>
                  </a:moveTo>
                  <a:lnTo>
                    <a:pt x="0" y="0"/>
                  </a:lnTo>
                  <a:lnTo>
                    <a:pt x="0" y="963"/>
                  </a:lnTo>
                  <a:lnTo>
                    <a:pt x="2" y="0"/>
                  </a:lnTo>
                  <a:lnTo>
                    <a:pt x="2"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8" name="Freeform 329"/>
            <p:cNvSpPr>
              <a:spLocks/>
            </p:cNvSpPr>
            <p:nvPr/>
          </p:nvSpPr>
          <p:spPr bwMode="auto">
            <a:xfrm>
              <a:off x="1961" y="578"/>
              <a:ext cx="2" cy="963"/>
            </a:xfrm>
            <a:custGeom>
              <a:avLst/>
              <a:gdLst>
                <a:gd name="T0" fmla="*/ 0 w 2"/>
                <a:gd name="T1" fmla="*/ 0 h 963"/>
                <a:gd name="T2" fmla="*/ 0 w 2"/>
                <a:gd name="T3" fmla="*/ 0 h 963"/>
                <a:gd name="T4" fmla="*/ 0 w 2"/>
                <a:gd name="T5" fmla="*/ 963 h 963"/>
                <a:gd name="T6" fmla="*/ 2 w 2"/>
                <a:gd name="T7" fmla="*/ 0 h 963"/>
                <a:gd name="T8" fmla="*/ 2 w 2"/>
                <a:gd name="T9" fmla="*/ 0 h 963"/>
              </a:gdLst>
              <a:ahLst/>
              <a:cxnLst>
                <a:cxn ang="0">
                  <a:pos x="T0" y="T1"/>
                </a:cxn>
                <a:cxn ang="0">
                  <a:pos x="T2" y="T3"/>
                </a:cxn>
                <a:cxn ang="0">
                  <a:pos x="T4" y="T5"/>
                </a:cxn>
                <a:cxn ang="0">
                  <a:pos x="T6" y="T7"/>
                </a:cxn>
                <a:cxn ang="0">
                  <a:pos x="T8" y="T9"/>
                </a:cxn>
              </a:cxnLst>
              <a:rect l="0" t="0" r="r" b="b"/>
              <a:pathLst>
                <a:path w="2" h="963">
                  <a:moveTo>
                    <a:pt x="0" y="0"/>
                  </a:moveTo>
                  <a:lnTo>
                    <a:pt x="0" y="0"/>
                  </a:lnTo>
                  <a:lnTo>
                    <a:pt x="0" y="963"/>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9" name="Freeform 330"/>
            <p:cNvSpPr>
              <a:spLocks/>
            </p:cNvSpPr>
            <p:nvPr/>
          </p:nvSpPr>
          <p:spPr bwMode="auto">
            <a:xfrm>
              <a:off x="3858" y="522"/>
              <a:ext cx="53" cy="948"/>
            </a:xfrm>
            <a:custGeom>
              <a:avLst/>
              <a:gdLst>
                <a:gd name="T0" fmla="*/ 53 w 53"/>
                <a:gd name="T1" fmla="*/ 0 h 948"/>
                <a:gd name="T2" fmla="*/ 53 w 53"/>
                <a:gd name="T3" fmla="*/ 0 h 948"/>
                <a:gd name="T4" fmla="*/ 0 w 53"/>
                <a:gd name="T5" fmla="*/ 56 h 948"/>
                <a:gd name="T6" fmla="*/ 0 w 53"/>
                <a:gd name="T7" fmla="*/ 877 h 948"/>
                <a:gd name="T8" fmla="*/ 0 w 53"/>
                <a:gd name="T9" fmla="*/ 877 h 948"/>
                <a:gd name="T10" fmla="*/ 27 w 53"/>
                <a:gd name="T11" fmla="*/ 913 h 948"/>
                <a:gd name="T12" fmla="*/ 53 w 53"/>
                <a:gd name="T13" fmla="*/ 948 h 948"/>
                <a:gd name="T14" fmla="*/ 53 w 53"/>
                <a:gd name="T15" fmla="*/ 0 h 9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948">
                  <a:moveTo>
                    <a:pt x="53" y="0"/>
                  </a:moveTo>
                  <a:lnTo>
                    <a:pt x="53" y="0"/>
                  </a:lnTo>
                  <a:lnTo>
                    <a:pt x="0" y="56"/>
                  </a:lnTo>
                  <a:lnTo>
                    <a:pt x="0" y="877"/>
                  </a:lnTo>
                  <a:lnTo>
                    <a:pt x="0" y="877"/>
                  </a:lnTo>
                  <a:lnTo>
                    <a:pt x="27" y="913"/>
                  </a:lnTo>
                  <a:lnTo>
                    <a:pt x="53" y="948"/>
                  </a:lnTo>
                  <a:lnTo>
                    <a:pt x="53"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0" name="Freeform 331"/>
            <p:cNvSpPr>
              <a:spLocks/>
            </p:cNvSpPr>
            <p:nvPr/>
          </p:nvSpPr>
          <p:spPr bwMode="auto">
            <a:xfrm>
              <a:off x="3858" y="522"/>
              <a:ext cx="53" cy="948"/>
            </a:xfrm>
            <a:custGeom>
              <a:avLst/>
              <a:gdLst>
                <a:gd name="T0" fmla="*/ 53 w 53"/>
                <a:gd name="T1" fmla="*/ 0 h 948"/>
                <a:gd name="T2" fmla="*/ 53 w 53"/>
                <a:gd name="T3" fmla="*/ 0 h 948"/>
                <a:gd name="T4" fmla="*/ 0 w 53"/>
                <a:gd name="T5" fmla="*/ 56 h 948"/>
                <a:gd name="T6" fmla="*/ 0 w 53"/>
                <a:gd name="T7" fmla="*/ 877 h 948"/>
                <a:gd name="T8" fmla="*/ 0 w 53"/>
                <a:gd name="T9" fmla="*/ 877 h 948"/>
                <a:gd name="T10" fmla="*/ 27 w 53"/>
                <a:gd name="T11" fmla="*/ 913 h 948"/>
                <a:gd name="T12" fmla="*/ 53 w 53"/>
                <a:gd name="T13" fmla="*/ 948 h 948"/>
                <a:gd name="T14" fmla="*/ 53 w 53"/>
                <a:gd name="T15" fmla="*/ 0 h 9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948">
                  <a:moveTo>
                    <a:pt x="53" y="0"/>
                  </a:moveTo>
                  <a:lnTo>
                    <a:pt x="53" y="0"/>
                  </a:lnTo>
                  <a:lnTo>
                    <a:pt x="0" y="56"/>
                  </a:lnTo>
                  <a:lnTo>
                    <a:pt x="0" y="877"/>
                  </a:lnTo>
                  <a:lnTo>
                    <a:pt x="0" y="877"/>
                  </a:lnTo>
                  <a:lnTo>
                    <a:pt x="27" y="913"/>
                  </a:lnTo>
                  <a:lnTo>
                    <a:pt x="53" y="948"/>
                  </a:lnTo>
                  <a:lnTo>
                    <a:pt x="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1" name="Freeform 332"/>
            <p:cNvSpPr>
              <a:spLocks/>
            </p:cNvSpPr>
            <p:nvPr/>
          </p:nvSpPr>
          <p:spPr bwMode="auto">
            <a:xfrm>
              <a:off x="2610" y="875"/>
              <a:ext cx="148" cy="16"/>
            </a:xfrm>
            <a:custGeom>
              <a:avLst/>
              <a:gdLst>
                <a:gd name="T0" fmla="*/ 3 w 148"/>
                <a:gd name="T1" fmla="*/ 16 h 16"/>
                <a:gd name="T2" fmla="*/ 145 w 148"/>
                <a:gd name="T3" fmla="*/ 6 h 16"/>
                <a:gd name="T4" fmla="*/ 145 w 148"/>
                <a:gd name="T5" fmla="*/ 6 h 16"/>
                <a:gd name="T6" fmla="*/ 148 w 148"/>
                <a:gd name="T7" fmla="*/ 4 h 16"/>
                <a:gd name="T8" fmla="*/ 148 w 148"/>
                <a:gd name="T9" fmla="*/ 3 h 16"/>
                <a:gd name="T10" fmla="*/ 148 w 148"/>
                <a:gd name="T11" fmla="*/ 3 h 16"/>
                <a:gd name="T12" fmla="*/ 148 w 148"/>
                <a:gd name="T13" fmla="*/ 0 h 16"/>
                <a:gd name="T14" fmla="*/ 145 w 148"/>
                <a:gd name="T15" fmla="*/ 0 h 16"/>
                <a:gd name="T16" fmla="*/ 3 w 148"/>
                <a:gd name="T17" fmla="*/ 9 h 16"/>
                <a:gd name="T18" fmla="*/ 3 w 148"/>
                <a:gd name="T19" fmla="*/ 9 h 16"/>
                <a:gd name="T20" fmla="*/ 1 w 148"/>
                <a:gd name="T21" fmla="*/ 11 h 16"/>
                <a:gd name="T22" fmla="*/ 0 w 148"/>
                <a:gd name="T23" fmla="*/ 13 h 16"/>
                <a:gd name="T24" fmla="*/ 0 w 148"/>
                <a:gd name="T25" fmla="*/ 13 h 16"/>
                <a:gd name="T26" fmla="*/ 1 w 148"/>
                <a:gd name="T27" fmla="*/ 16 h 16"/>
                <a:gd name="T28" fmla="*/ 3 w 148"/>
                <a:gd name="T2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6">
                  <a:moveTo>
                    <a:pt x="3" y="16"/>
                  </a:moveTo>
                  <a:lnTo>
                    <a:pt x="145" y="6"/>
                  </a:lnTo>
                  <a:lnTo>
                    <a:pt x="145" y="6"/>
                  </a:lnTo>
                  <a:lnTo>
                    <a:pt x="148" y="4"/>
                  </a:lnTo>
                  <a:lnTo>
                    <a:pt x="148" y="3"/>
                  </a:lnTo>
                  <a:lnTo>
                    <a:pt x="148" y="3"/>
                  </a:lnTo>
                  <a:lnTo>
                    <a:pt x="148" y="0"/>
                  </a:lnTo>
                  <a:lnTo>
                    <a:pt x="145" y="0"/>
                  </a:lnTo>
                  <a:lnTo>
                    <a:pt x="3" y="9"/>
                  </a:lnTo>
                  <a:lnTo>
                    <a:pt x="3" y="9"/>
                  </a:lnTo>
                  <a:lnTo>
                    <a:pt x="1" y="11"/>
                  </a:lnTo>
                  <a:lnTo>
                    <a:pt x="0" y="13"/>
                  </a:lnTo>
                  <a:lnTo>
                    <a:pt x="0" y="13"/>
                  </a:lnTo>
                  <a:lnTo>
                    <a:pt x="1" y="16"/>
                  </a:lnTo>
                  <a:lnTo>
                    <a:pt x="3" y="1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2" name="Freeform 333"/>
            <p:cNvSpPr>
              <a:spLocks/>
            </p:cNvSpPr>
            <p:nvPr/>
          </p:nvSpPr>
          <p:spPr bwMode="auto">
            <a:xfrm>
              <a:off x="2610" y="875"/>
              <a:ext cx="148" cy="16"/>
            </a:xfrm>
            <a:custGeom>
              <a:avLst/>
              <a:gdLst>
                <a:gd name="T0" fmla="*/ 3 w 148"/>
                <a:gd name="T1" fmla="*/ 16 h 16"/>
                <a:gd name="T2" fmla="*/ 145 w 148"/>
                <a:gd name="T3" fmla="*/ 6 h 16"/>
                <a:gd name="T4" fmla="*/ 145 w 148"/>
                <a:gd name="T5" fmla="*/ 6 h 16"/>
                <a:gd name="T6" fmla="*/ 148 w 148"/>
                <a:gd name="T7" fmla="*/ 4 h 16"/>
                <a:gd name="T8" fmla="*/ 148 w 148"/>
                <a:gd name="T9" fmla="*/ 3 h 16"/>
                <a:gd name="T10" fmla="*/ 148 w 148"/>
                <a:gd name="T11" fmla="*/ 3 h 16"/>
                <a:gd name="T12" fmla="*/ 148 w 148"/>
                <a:gd name="T13" fmla="*/ 0 h 16"/>
                <a:gd name="T14" fmla="*/ 145 w 148"/>
                <a:gd name="T15" fmla="*/ 0 h 16"/>
                <a:gd name="T16" fmla="*/ 3 w 148"/>
                <a:gd name="T17" fmla="*/ 9 h 16"/>
                <a:gd name="T18" fmla="*/ 3 w 148"/>
                <a:gd name="T19" fmla="*/ 9 h 16"/>
                <a:gd name="T20" fmla="*/ 1 w 148"/>
                <a:gd name="T21" fmla="*/ 11 h 16"/>
                <a:gd name="T22" fmla="*/ 0 w 148"/>
                <a:gd name="T23" fmla="*/ 13 h 16"/>
                <a:gd name="T24" fmla="*/ 0 w 148"/>
                <a:gd name="T25" fmla="*/ 13 h 16"/>
                <a:gd name="T26" fmla="*/ 1 w 148"/>
                <a:gd name="T27" fmla="*/ 16 h 16"/>
                <a:gd name="T28" fmla="*/ 3 w 148"/>
                <a:gd name="T2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6">
                  <a:moveTo>
                    <a:pt x="3" y="16"/>
                  </a:moveTo>
                  <a:lnTo>
                    <a:pt x="145" y="6"/>
                  </a:lnTo>
                  <a:lnTo>
                    <a:pt x="145" y="6"/>
                  </a:lnTo>
                  <a:lnTo>
                    <a:pt x="148" y="4"/>
                  </a:lnTo>
                  <a:lnTo>
                    <a:pt x="148" y="3"/>
                  </a:lnTo>
                  <a:lnTo>
                    <a:pt x="148" y="3"/>
                  </a:lnTo>
                  <a:lnTo>
                    <a:pt x="148" y="0"/>
                  </a:lnTo>
                  <a:lnTo>
                    <a:pt x="145" y="0"/>
                  </a:lnTo>
                  <a:lnTo>
                    <a:pt x="3" y="9"/>
                  </a:lnTo>
                  <a:lnTo>
                    <a:pt x="3" y="9"/>
                  </a:lnTo>
                  <a:lnTo>
                    <a:pt x="1" y="11"/>
                  </a:lnTo>
                  <a:lnTo>
                    <a:pt x="0" y="13"/>
                  </a:lnTo>
                  <a:lnTo>
                    <a:pt x="0" y="13"/>
                  </a:lnTo>
                  <a:lnTo>
                    <a:pt x="1" y="16"/>
                  </a:lnTo>
                  <a:lnTo>
                    <a:pt x="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3" name="Freeform 334"/>
            <p:cNvSpPr>
              <a:spLocks/>
            </p:cNvSpPr>
            <p:nvPr/>
          </p:nvSpPr>
          <p:spPr bwMode="auto">
            <a:xfrm>
              <a:off x="2610" y="901"/>
              <a:ext cx="148" cy="17"/>
            </a:xfrm>
            <a:custGeom>
              <a:avLst/>
              <a:gdLst>
                <a:gd name="T0" fmla="*/ 3 w 148"/>
                <a:gd name="T1" fmla="*/ 17 h 17"/>
                <a:gd name="T2" fmla="*/ 145 w 148"/>
                <a:gd name="T3" fmla="*/ 7 h 17"/>
                <a:gd name="T4" fmla="*/ 145 w 148"/>
                <a:gd name="T5" fmla="*/ 7 h 17"/>
                <a:gd name="T6" fmla="*/ 148 w 148"/>
                <a:gd name="T7" fmla="*/ 5 h 17"/>
                <a:gd name="T8" fmla="*/ 148 w 148"/>
                <a:gd name="T9" fmla="*/ 2 h 17"/>
                <a:gd name="T10" fmla="*/ 148 w 148"/>
                <a:gd name="T11" fmla="*/ 2 h 17"/>
                <a:gd name="T12" fmla="*/ 148 w 148"/>
                <a:gd name="T13" fmla="*/ 0 h 17"/>
                <a:gd name="T14" fmla="*/ 145 w 148"/>
                <a:gd name="T15" fmla="*/ 0 h 17"/>
                <a:gd name="T16" fmla="*/ 3 w 148"/>
                <a:gd name="T17" fmla="*/ 10 h 17"/>
                <a:gd name="T18" fmla="*/ 3 w 148"/>
                <a:gd name="T19" fmla="*/ 10 h 17"/>
                <a:gd name="T20" fmla="*/ 1 w 148"/>
                <a:gd name="T21" fmla="*/ 10 h 17"/>
                <a:gd name="T22" fmla="*/ 0 w 148"/>
                <a:gd name="T23" fmla="*/ 13 h 17"/>
                <a:gd name="T24" fmla="*/ 0 w 148"/>
                <a:gd name="T25" fmla="*/ 13 h 17"/>
                <a:gd name="T26" fmla="*/ 1 w 148"/>
                <a:gd name="T27" fmla="*/ 15 h 17"/>
                <a:gd name="T28" fmla="*/ 3 w 148"/>
                <a:gd name="T2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7">
                  <a:moveTo>
                    <a:pt x="3" y="17"/>
                  </a:moveTo>
                  <a:lnTo>
                    <a:pt x="145" y="7"/>
                  </a:lnTo>
                  <a:lnTo>
                    <a:pt x="145" y="7"/>
                  </a:lnTo>
                  <a:lnTo>
                    <a:pt x="148" y="5"/>
                  </a:lnTo>
                  <a:lnTo>
                    <a:pt x="148" y="2"/>
                  </a:lnTo>
                  <a:lnTo>
                    <a:pt x="148" y="2"/>
                  </a:lnTo>
                  <a:lnTo>
                    <a:pt x="148" y="0"/>
                  </a:lnTo>
                  <a:lnTo>
                    <a:pt x="145" y="0"/>
                  </a:lnTo>
                  <a:lnTo>
                    <a:pt x="3" y="10"/>
                  </a:lnTo>
                  <a:lnTo>
                    <a:pt x="3" y="10"/>
                  </a:lnTo>
                  <a:lnTo>
                    <a:pt x="1" y="10"/>
                  </a:lnTo>
                  <a:lnTo>
                    <a:pt x="0" y="13"/>
                  </a:lnTo>
                  <a:lnTo>
                    <a:pt x="0" y="13"/>
                  </a:lnTo>
                  <a:lnTo>
                    <a:pt x="1" y="15"/>
                  </a:lnTo>
                  <a:lnTo>
                    <a:pt x="3" y="1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4" name="Freeform 335"/>
            <p:cNvSpPr>
              <a:spLocks/>
            </p:cNvSpPr>
            <p:nvPr/>
          </p:nvSpPr>
          <p:spPr bwMode="auto">
            <a:xfrm>
              <a:off x="2610" y="901"/>
              <a:ext cx="148" cy="17"/>
            </a:xfrm>
            <a:custGeom>
              <a:avLst/>
              <a:gdLst>
                <a:gd name="T0" fmla="*/ 3 w 148"/>
                <a:gd name="T1" fmla="*/ 17 h 17"/>
                <a:gd name="T2" fmla="*/ 145 w 148"/>
                <a:gd name="T3" fmla="*/ 7 h 17"/>
                <a:gd name="T4" fmla="*/ 145 w 148"/>
                <a:gd name="T5" fmla="*/ 7 h 17"/>
                <a:gd name="T6" fmla="*/ 148 w 148"/>
                <a:gd name="T7" fmla="*/ 5 h 17"/>
                <a:gd name="T8" fmla="*/ 148 w 148"/>
                <a:gd name="T9" fmla="*/ 2 h 17"/>
                <a:gd name="T10" fmla="*/ 148 w 148"/>
                <a:gd name="T11" fmla="*/ 2 h 17"/>
                <a:gd name="T12" fmla="*/ 148 w 148"/>
                <a:gd name="T13" fmla="*/ 0 h 17"/>
                <a:gd name="T14" fmla="*/ 145 w 148"/>
                <a:gd name="T15" fmla="*/ 0 h 17"/>
                <a:gd name="T16" fmla="*/ 3 w 148"/>
                <a:gd name="T17" fmla="*/ 10 h 17"/>
                <a:gd name="T18" fmla="*/ 3 w 148"/>
                <a:gd name="T19" fmla="*/ 10 h 17"/>
                <a:gd name="T20" fmla="*/ 1 w 148"/>
                <a:gd name="T21" fmla="*/ 10 h 17"/>
                <a:gd name="T22" fmla="*/ 0 w 148"/>
                <a:gd name="T23" fmla="*/ 13 h 17"/>
                <a:gd name="T24" fmla="*/ 0 w 148"/>
                <a:gd name="T25" fmla="*/ 13 h 17"/>
                <a:gd name="T26" fmla="*/ 1 w 148"/>
                <a:gd name="T27" fmla="*/ 15 h 17"/>
                <a:gd name="T28" fmla="*/ 3 w 148"/>
                <a:gd name="T2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7">
                  <a:moveTo>
                    <a:pt x="3" y="17"/>
                  </a:moveTo>
                  <a:lnTo>
                    <a:pt x="145" y="7"/>
                  </a:lnTo>
                  <a:lnTo>
                    <a:pt x="145" y="7"/>
                  </a:lnTo>
                  <a:lnTo>
                    <a:pt x="148" y="5"/>
                  </a:lnTo>
                  <a:lnTo>
                    <a:pt x="148" y="2"/>
                  </a:lnTo>
                  <a:lnTo>
                    <a:pt x="148" y="2"/>
                  </a:lnTo>
                  <a:lnTo>
                    <a:pt x="148" y="0"/>
                  </a:lnTo>
                  <a:lnTo>
                    <a:pt x="145" y="0"/>
                  </a:lnTo>
                  <a:lnTo>
                    <a:pt x="3" y="10"/>
                  </a:lnTo>
                  <a:lnTo>
                    <a:pt x="3" y="10"/>
                  </a:lnTo>
                  <a:lnTo>
                    <a:pt x="1" y="10"/>
                  </a:lnTo>
                  <a:lnTo>
                    <a:pt x="0" y="13"/>
                  </a:lnTo>
                  <a:lnTo>
                    <a:pt x="0" y="13"/>
                  </a:lnTo>
                  <a:lnTo>
                    <a:pt x="1" y="15"/>
                  </a:lnTo>
                  <a:lnTo>
                    <a:pt x="3"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5" name="Freeform 336"/>
            <p:cNvSpPr>
              <a:spLocks/>
            </p:cNvSpPr>
            <p:nvPr/>
          </p:nvSpPr>
          <p:spPr bwMode="auto">
            <a:xfrm>
              <a:off x="2610" y="926"/>
              <a:ext cx="148" cy="16"/>
            </a:xfrm>
            <a:custGeom>
              <a:avLst/>
              <a:gdLst>
                <a:gd name="T0" fmla="*/ 3 w 148"/>
                <a:gd name="T1" fmla="*/ 16 h 16"/>
                <a:gd name="T2" fmla="*/ 145 w 148"/>
                <a:gd name="T3" fmla="*/ 6 h 16"/>
                <a:gd name="T4" fmla="*/ 145 w 148"/>
                <a:gd name="T5" fmla="*/ 6 h 16"/>
                <a:gd name="T6" fmla="*/ 148 w 148"/>
                <a:gd name="T7" fmla="*/ 6 h 16"/>
                <a:gd name="T8" fmla="*/ 148 w 148"/>
                <a:gd name="T9" fmla="*/ 3 h 16"/>
                <a:gd name="T10" fmla="*/ 148 w 148"/>
                <a:gd name="T11" fmla="*/ 3 h 16"/>
                <a:gd name="T12" fmla="*/ 148 w 148"/>
                <a:gd name="T13" fmla="*/ 1 h 16"/>
                <a:gd name="T14" fmla="*/ 145 w 148"/>
                <a:gd name="T15" fmla="*/ 0 h 16"/>
                <a:gd name="T16" fmla="*/ 3 w 148"/>
                <a:gd name="T17" fmla="*/ 10 h 16"/>
                <a:gd name="T18" fmla="*/ 3 w 148"/>
                <a:gd name="T19" fmla="*/ 10 h 16"/>
                <a:gd name="T20" fmla="*/ 1 w 148"/>
                <a:gd name="T21" fmla="*/ 11 h 16"/>
                <a:gd name="T22" fmla="*/ 0 w 148"/>
                <a:gd name="T23" fmla="*/ 15 h 16"/>
                <a:gd name="T24" fmla="*/ 0 w 148"/>
                <a:gd name="T25" fmla="*/ 15 h 16"/>
                <a:gd name="T26" fmla="*/ 1 w 148"/>
                <a:gd name="T27" fmla="*/ 16 h 16"/>
                <a:gd name="T28" fmla="*/ 3 w 148"/>
                <a:gd name="T2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6">
                  <a:moveTo>
                    <a:pt x="3" y="16"/>
                  </a:moveTo>
                  <a:lnTo>
                    <a:pt x="145" y="6"/>
                  </a:lnTo>
                  <a:lnTo>
                    <a:pt x="145" y="6"/>
                  </a:lnTo>
                  <a:lnTo>
                    <a:pt x="148" y="6"/>
                  </a:lnTo>
                  <a:lnTo>
                    <a:pt x="148" y="3"/>
                  </a:lnTo>
                  <a:lnTo>
                    <a:pt x="148" y="3"/>
                  </a:lnTo>
                  <a:lnTo>
                    <a:pt x="148" y="1"/>
                  </a:lnTo>
                  <a:lnTo>
                    <a:pt x="145" y="0"/>
                  </a:lnTo>
                  <a:lnTo>
                    <a:pt x="3" y="10"/>
                  </a:lnTo>
                  <a:lnTo>
                    <a:pt x="3" y="10"/>
                  </a:lnTo>
                  <a:lnTo>
                    <a:pt x="1" y="11"/>
                  </a:lnTo>
                  <a:lnTo>
                    <a:pt x="0" y="15"/>
                  </a:lnTo>
                  <a:lnTo>
                    <a:pt x="0" y="15"/>
                  </a:lnTo>
                  <a:lnTo>
                    <a:pt x="1" y="16"/>
                  </a:lnTo>
                  <a:lnTo>
                    <a:pt x="3" y="1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6" name="Freeform 337"/>
            <p:cNvSpPr>
              <a:spLocks/>
            </p:cNvSpPr>
            <p:nvPr/>
          </p:nvSpPr>
          <p:spPr bwMode="auto">
            <a:xfrm>
              <a:off x="2610" y="926"/>
              <a:ext cx="148" cy="16"/>
            </a:xfrm>
            <a:custGeom>
              <a:avLst/>
              <a:gdLst>
                <a:gd name="T0" fmla="*/ 3 w 148"/>
                <a:gd name="T1" fmla="*/ 16 h 16"/>
                <a:gd name="T2" fmla="*/ 145 w 148"/>
                <a:gd name="T3" fmla="*/ 6 h 16"/>
                <a:gd name="T4" fmla="*/ 145 w 148"/>
                <a:gd name="T5" fmla="*/ 6 h 16"/>
                <a:gd name="T6" fmla="*/ 148 w 148"/>
                <a:gd name="T7" fmla="*/ 6 h 16"/>
                <a:gd name="T8" fmla="*/ 148 w 148"/>
                <a:gd name="T9" fmla="*/ 3 h 16"/>
                <a:gd name="T10" fmla="*/ 148 w 148"/>
                <a:gd name="T11" fmla="*/ 3 h 16"/>
                <a:gd name="T12" fmla="*/ 148 w 148"/>
                <a:gd name="T13" fmla="*/ 1 h 16"/>
                <a:gd name="T14" fmla="*/ 145 w 148"/>
                <a:gd name="T15" fmla="*/ 0 h 16"/>
                <a:gd name="T16" fmla="*/ 3 w 148"/>
                <a:gd name="T17" fmla="*/ 10 h 16"/>
                <a:gd name="T18" fmla="*/ 3 w 148"/>
                <a:gd name="T19" fmla="*/ 10 h 16"/>
                <a:gd name="T20" fmla="*/ 1 w 148"/>
                <a:gd name="T21" fmla="*/ 11 h 16"/>
                <a:gd name="T22" fmla="*/ 0 w 148"/>
                <a:gd name="T23" fmla="*/ 15 h 16"/>
                <a:gd name="T24" fmla="*/ 0 w 148"/>
                <a:gd name="T25" fmla="*/ 15 h 16"/>
                <a:gd name="T26" fmla="*/ 1 w 148"/>
                <a:gd name="T27" fmla="*/ 16 h 16"/>
                <a:gd name="T28" fmla="*/ 3 w 148"/>
                <a:gd name="T2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6">
                  <a:moveTo>
                    <a:pt x="3" y="16"/>
                  </a:moveTo>
                  <a:lnTo>
                    <a:pt x="145" y="6"/>
                  </a:lnTo>
                  <a:lnTo>
                    <a:pt x="145" y="6"/>
                  </a:lnTo>
                  <a:lnTo>
                    <a:pt x="148" y="6"/>
                  </a:lnTo>
                  <a:lnTo>
                    <a:pt x="148" y="3"/>
                  </a:lnTo>
                  <a:lnTo>
                    <a:pt x="148" y="3"/>
                  </a:lnTo>
                  <a:lnTo>
                    <a:pt x="148" y="1"/>
                  </a:lnTo>
                  <a:lnTo>
                    <a:pt x="145" y="0"/>
                  </a:lnTo>
                  <a:lnTo>
                    <a:pt x="3" y="10"/>
                  </a:lnTo>
                  <a:lnTo>
                    <a:pt x="3" y="10"/>
                  </a:lnTo>
                  <a:lnTo>
                    <a:pt x="1" y="11"/>
                  </a:lnTo>
                  <a:lnTo>
                    <a:pt x="0" y="15"/>
                  </a:lnTo>
                  <a:lnTo>
                    <a:pt x="0" y="15"/>
                  </a:lnTo>
                  <a:lnTo>
                    <a:pt x="1" y="16"/>
                  </a:lnTo>
                  <a:lnTo>
                    <a:pt x="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7" name="Freeform 338"/>
            <p:cNvSpPr>
              <a:spLocks/>
            </p:cNvSpPr>
            <p:nvPr/>
          </p:nvSpPr>
          <p:spPr bwMode="auto">
            <a:xfrm>
              <a:off x="2960" y="1086"/>
              <a:ext cx="177" cy="189"/>
            </a:xfrm>
            <a:custGeom>
              <a:avLst/>
              <a:gdLst>
                <a:gd name="T0" fmla="*/ 7 w 177"/>
                <a:gd name="T1" fmla="*/ 61 h 189"/>
                <a:gd name="T2" fmla="*/ 13 w 177"/>
                <a:gd name="T3" fmla="*/ 47 h 189"/>
                <a:gd name="T4" fmla="*/ 25 w 177"/>
                <a:gd name="T5" fmla="*/ 33 h 189"/>
                <a:gd name="T6" fmla="*/ 56 w 177"/>
                <a:gd name="T7" fmla="*/ 14 h 189"/>
                <a:gd name="T8" fmla="*/ 73 w 177"/>
                <a:gd name="T9" fmla="*/ 9 h 189"/>
                <a:gd name="T10" fmla="*/ 90 w 177"/>
                <a:gd name="T11" fmla="*/ 7 h 189"/>
                <a:gd name="T12" fmla="*/ 114 w 177"/>
                <a:gd name="T13" fmla="*/ 10 h 189"/>
                <a:gd name="T14" fmla="*/ 134 w 177"/>
                <a:gd name="T15" fmla="*/ 22 h 189"/>
                <a:gd name="T16" fmla="*/ 152 w 177"/>
                <a:gd name="T17" fmla="*/ 38 h 189"/>
                <a:gd name="T18" fmla="*/ 164 w 177"/>
                <a:gd name="T19" fmla="*/ 61 h 189"/>
                <a:gd name="T20" fmla="*/ 169 w 177"/>
                <a:gd name="T21" fmla="*/ 81 h 189"/>
                <a:gd name="T22" fmla="*/ 171 w 177"/>
                <a:gd name="T23" fmla="*/ 101 h 189"/>
                <a:gd name="T24" fmla="*/ 167 w 177"/>
                <a:gd name="T25" fmla="*/ 128 h 189"/>
                <a:gd name="T26" fmla="*/ 161 w 177"/>
                <a:gd name="T27" fmla="*/ 144 h 189"/>
                <a:gd name="T28" fmla="*/ 149 w 177"/>
                <a:gd name="T29" fmla="*/ 157 h 189"/>
                <a:gd name="T30" fmla="*/ 142 w 177"/>
                <a:gd name="T31" fmla="*/ 164 h 189"/>
                <a:gd name="T32" fmla="*/ 113 w 177"/>
                <a:gd name="T33" fmla="*/ 177 h 189"/>
                <a:gd name="T34" fmla="*/ 80 w 177"/>
                <a:gd name="T35" fmla="*/ 182 h 189"/>
                <a:gd name="T36" fmla="*/ 63 w 177"/>
                <a:gd name="T37" fmla="*/ 182 h 189"/>
                <a:gd name="T38" fmla="*/ 48 w 177"/>
                <a:gd name="T39" fmla="*/ 177 h 189"/>
                <a:gd name="T40" fmla="*/ 32 w 177"/>
                <a:gd name="T41" fmla="*/ 171 h 189"/>
                <a:gd name="T42" fmla="*/ 18 w 177"/>
                <a:gd name="T43" fmla="*/ 159 h 189"/>
                <a:gd name="T44" fmla="*/ 13 w 177"/>
                <a:gd name="T45" fmla="*/ 151 h 189"/>
                <a:gd name="T46" fmla="*/ 8 w 177"/>
                <a:gd name="T47" fmla="*/ 136 h 189"/>
                <a:gd name="T48" fmla="*/ 7 w 177"/>
                <a:gd name="T49" fmla="*/ 128 h 189"/>
                <a:gd name="T50" fmla="*/ 7 w 177"/>
                <a:gd name="T51" fmla="*/ 124 h 189"/>
                <a:gd name="T52" fmla="*/ 4 w 177"/>
                <a:gd name="T53" fmla="*/ 119 h 189"/>
                <a:gd name="T54" fmla="*/ 2 w 177"/>
                <a:gd name="T55" fmla="*/ 121 h 189"/>
                <a:gd name="T56" fmla="*/ 0 w 177"/>
                <a:gd name="T57" fmla="*/ 123 h 189"/>
                <a:gd name="T58" fmla="*/ 0 w 177"/>
                <a:gd name="T59" fmla="*/ 128 h 189"/>
                <a:gd name="T60" fmla="*/ 4 w 177"/>
                <a:gd name="T61" fmla="*/ 146 h 189"/>
                <a:gd name="T62" fmla="*/ 13 w 177"/>
                <a:gd name="T63" fmla="*/ 162 h 189"/>
                <a:gd name="T64" fmla="*/ 20 w 177"/>
                <a:gd name="T65" fmla="*/ 169 h 189"/>
                <a:gd name="T66" fmla="*/ 37 w 177"/>
                <a:gd name="T67" fmla="*/ 181 h 189"/>
                <a:gd name="T68" fmla="*/ 45 w 177"/>
                <a:gd name="T69" fmla="*/ 184 h 189"/>
                <a:gd name="T70" fmla="*/ 80 w 177"/>
                <a:gd name="T71" fmla="*/ 189 h 189"/>
                <a:gd name="T72" fmla="*/ 98 w 177"/>
                <a:gd name="T73" fmla="*/ 189 h 189"/>
                <a:gd name="T74" fmla="*/ 131 w 177"/>
                <a:gd name="T75" fmla="*/ 177 h 189"/>
                <a:gd name="T76" fmla="*/ 146 w 177"/>
                <a:gd name="T77" fmla="*/ 169 h 189"/>
                <a:gd name="T78" fmla="*/ 161 w 177"/>
                <a:gd name="T79" fmla="*/ 156 h 189"/>
                <a:gd name="T80" fmla="*/ 171 w 177"/>
                <a:gd name="T81" fmla="*/ 139 h 189"/>
                <a:gd name="T82" fmla="*/ 175 w 177"/>
                <a:gd name="T83" fmla="*/ 121 h 189"/>
                <a:gd name="T84" fmla="*/ 177 w 177"/>
                <a:gd name="T85" fmla="*/ 101 h 189"/>
                <a:gd name="T86" fmla="*/ 171 w 177"/>
                <a:gd name="T87" fmla="*/ 60 h 189"/>
                <a:gd name="T88" fmla="*/ 164 w 177"/>
                <a:gd name="T89" fmla="*/ 47 h 189"/>
                <a:gd name="T90" fmla="*/ 149 w 177"/>
                <a:gd name="T91" fmla="*/ 25 h 189"/>
                <a:gd name="T92" fmla="*/ 128 w 177"/>
                <a:gd name="T93" fmla="*/ 10 h 189"/>
                <a:gd name="T94" fmla="*/ 103 w 177"/>
                <a:gd name="T95" fmla="*/ 2 h 189"/>
                <a:gd name="T96" fmla="*/ 90 w 177"/>
                <a:gd name="T97" fmla="*/ 0 h 189"/>
                <a:gd name="T98" fmla="*/ 53 w 177"/>
                <a:gd name="T99" fmla="*/ 9 h 189"/>
                <a:gd name="T100" fmla="*/ 37 w 177"/>
                <a:gd name="T101" fmla="*/ 17 h 189"/>
                <a:gd name="T102" fmla="*/ 20 w 177"/>
                <a:gd name="T103" fmla="*/ 28 h 189"/>
                <a:gd name="T104" fmla="*/ 8 w 177"/>
                <a:gd name="T105" fmla="*/ 42 h 189"/>
                <a:gd name="T106" fmla="*/ 0 w 177"/>
                <a:gd name="T107" fmla="*/ 60 h 189"/>
                <a:gd name="T108" fmla="*/ 0 w 177"/>
                <a:gd name="T109" fmla="*/ 63 h 189"/>
                <a:gd name="T110" fmla="*/ 2 w 177"/>
                <a:gd name="T111" fmla="*/ 63 h 189"/>
                <a:gd name="T112" fmla="*/ 7 w 177"/>
                <a:gd name="T113" fmla="*/ 6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7" h="189">
                  <a:moveTo>
                    <a:pt x="7" y="61"/>
                  </a:moveTo>
                  <a:lnTo>
                    <a:pt x="7" y="61"/>
                  </a:lnTo>
                  <a:lnTo>
                    <a:pt x="10" y="53"/>
                  </a:lnTo>
                  <a:lnTo>
                    <a:pt x="13" y="47"/>
                  </a:lnTo>
                  <a:lnTo>
                    <a:pt x="18" y="38"/>
                  </a:lnTo>
                  <a:lnTo>
                    <a:pt x="25" y="33"/>
                  </a:lnTo>
                  <a:lnTo>
                    <a:pt x="40" y="22"/>
                  </a:lnTo>
                  <a:lnTo>
                    <a:pt x="56" y="14"/>
                  </a:lnTo>
                  <a:lnTo>
                    <a:pt x="56" y="14"/>
                  </a:lnTo>
                  <a:lnTo>
                    <a:pt x="73" y="9"/>
                  </a:lnTo>
                  <a:lnTo>
                    <a:pt x="90" y="7"/>
                  </a:lnTo>
                  <a:lnTo>
                    <a:pt x="90" y="7"/>
                  </a:lnTo>
                  <a:lnTo>
                    <a:pt x="103" y="9"/>
                  </a:lnTo>
                  <a:lnTo>
                    <a:pt x="114" y="10"/>
                  </a:lnTo>
                  <a:lnTo>
                    <a:pt x="124" y="15"/>
                  </a:lnTo>
                  <a:lnTo>
                    <a:pt x="134" y="22"/>
                  </a:lnTo>
                  <a:lnTo>
                    <a:pt x="144" y="28"/>
                  </a:lnTo>
                  <a:lnTo>
                    <a:pt x="152" y="38"/>
                  </a:lnTo>
                  <a:lnTo>
                    <a:pt x="159" y="50"/>
                  </a:lnTo>
                  <a:lnTo>
                    <a:pt x="164" y="61"/>
                  </a:lnTo>
                  <a:lnTo>
                    <a:pt x="164" y="61"/>
                  </a:lnTo>
                  <a:lnTo>
                    <a:pt x="169" y="81"/>
                  </a:lnTo>
                  <a:lnTo>
                    <a:pt x="171" y="101"/>
                  </a:lnTo>
                  <a:lnTo>
                    <a:pt x="171" y="101"/>
                  </a:lnTo>
                  <a:lnTo>
                    <a:pt x="169" y="119"/>
                  </a:lnTo>
                  <a:lnTo>
                    <a:pt x="167" y="128"/>
                  </a:lnTo>
                  <a:lnTo>
                    <a:pt x="164" y="136"/>
                  </a:lnTo>
                  <a:lnTo>
                    <a:pt x="161" y="144"/>
                  </a:lnTo>
                  <a:lnTo>
                    <a:pt x="156" y="151"/>
                  </a:lnTo>
                  <a:lnTo>
                    <a:pt x="149" y="157"/>
                  </a:lnTo>
                  <a:lnTo>
                    <a:pt x="142" y="164"/>
                  </a:lnTo>
                  <a:lnTo>
                    <a:pt x="142" y="164"/>
                  </a:lnTo>
                  <a:lnTo>
                    <a:pt x="128" y="172"/>
                  </a:lnTo>
                  <a:lnTo>
                    <a:pt x="113" y="177"/>
                  </a:lnTo>
                  <a:lnTo>
                    <a:pt x="96" y="182"/>
                  </a:lnTo>
                  <a:lnTo>
                    <a:pt x="80" y="182"/>
                  </a:lnTo>
                  <a:lnTo>
                    <a:pt x="80" y="182"/>
                  </a:lnTo>
                  <a:lnTo>
                    <a:pt x="63" y="182"/>
                  </a:lnTo>
                  <a:lnTo>
                    <a:pt x="48" y="177"/>
                  </a:lnTo>
                  <a:lnTo>
                    <a:pt x="48" y="177"/>
                  </a:lnTo>
                  <a:lnTo>
                    <a:pt x="40" y="174"/>
                  </a:lnTo>
                  <a:lnTo>
                    <a:pt x="32" y="171"/>
                  </a:lnTo>
                  <a:lnTo>
                    <a:pt x="25" y="164"/>
                  </a:lnTo>
                  <a:lnTo>
                    <a:pt x="18" y="159"/>
                  </a:lnTo>
                  <a:lnTo>
                    <a:pt x="18" y="159"/>
                  </a:lnTo>
                  <a:lnTo>
                    <a:pt x="13" y="151"/>
                  </a:lnTo>
                  <a:lnTo>
                    <a:pt x="10" y="144"/>
                  </a:lnTo>
                  <a:lnTo>
                    <a:pt x="8" y="136"/>
                  </a:lnTo>
                  <a:lnTo>
                    <a:pt x="7" y="128"/>
                  </a:lnTo>
                  <a:lnTo>
                    <a:pt x="7" y="128"/>
                  </a:lnTo>
                  <a:lnTo>
                    <a:pt x="7" y="124"/>
                  </a:lnTo>
                  <a:lnTo>
                    <a:pt x="7" y="124"/>
                  </a:lnTo>
                  <a:lnTo>
                    <a:pt x="7" y="121"/>
                  </a:lnTo>
                  <a:lnTo>
                    <a:pt x="4" y="119"/>
                  </a:lnTo>
                  <a:lnTo>
                    <a:pt x="4" y="119"/>
                  </a:lnTo>
                  <a:lnTo>
                    <a:pt x="2" y="121"/>
                  </a:lnTo>
                  <a:lnTo>
                    <a:pt x="0" y="123"/>
                  </a:lnTo>
                  <a:lnTo>
                    <a:pt x="0" y="123"/>
                  </a:lnTo>
                  <a:lnTo>
                    <a:pt x="0" y="128"/>
                  </a:lnTo>
                  <a:lnTo>
                    <a:pt x="0" y="128"/>
                  </a:lnTo>
                  <a:lnTo>
                    <a:pt x="2" y="138"/>
                  </a:lnTo>
                  <a:lnTo>
                    <a:pt x="4" y="146"/>
                  </a:lnTo>
                  <a:lnTo>
                    <a:pt x="8" y="156"/>
                  </a:lnTo>
                  <a:lnTo>
                    <a:pt x="13" y="162"/>
                  </a:lnTo>
                  <a:lnTo>
                    <a:pt x="13" y="162"/>
                  </a:lnTo>
                  <a:lnTo>
                    <a:pt x="20" y="169"/>
                  </a:lnTo>
                  <a:lnTo>
                    <a:pt x="28" y="176"/>
                  </a:lnTo>
                  <a:lnTo>
                    <a:pt x="37" y="181"/>
                  </a:lnTo>
                  <a:lnTo>
                    <a:pt x="45" y="184"/>
                  </a:lnTo>
                  <a:lnTo>
                    <a:pt x="45" y="184"/>
                  </a:lnTo>
                  <a:lnTo>
                    <a:pt x="61" y="189"/>
                  </a:lnTo>
                  <a:lnTo>
                    <a:pt x="80" y="189"/>
                  </a:lnTo>
                  <a:lnTo>
                    <a:pt x="80" y="189"/>
                  </a:lnTo>
                  <a:lnTo>
                    <a:pt x="98" y="189"/>
                  </a:lnTo>
                  <a:lnTo>
                    <a:pt x="114" y="184"/>
                  </a:lnTo>
                  <a:lnTo>
                    <a:pt x="131" y="177"/>
                  </a:lnTo>
                  <a:lnTo>
                    <a:pt x="146" y="169"/>
                  </a:lnTo>
                  <a:lnTo>
                    <a:pt x="146" y="169"/>
                  </a:lnTo>
                  <a:lnTo>
                    <a:pt x="154" y="162"/>
                  </a:lnTo>
                  <a:lnTo>
                    <a:pt x="161" y="156"/>
                  </a:lnTo>
                  <a:lnTo>
                    <a:pt x="166" y="148"/>
                  </a:lnTo>
                  <a:lnTo>
                    <a:pt x="171" y="139"/>
                  </a:lnTo>
                  <a:lnTo>
                    <a:pt x="174" y="129"/>
                  </a:lnTo>
                  <a:lnTo>
                    <a:pt x="175" y="121"/>
                  </a:lnTo>
                  <a:lnTo>
                    <a:pt x="177" y="101"/>
                  </a:lnTo>
                  <a:lnTo>
                    <a:pt x="177" y="101"/>
                  </a:lnTo>
                  <a:lnTo>
                    <a:pt x="175" y="80"/>
                  </a:lnTo>
                  <a:lnTo>
                    <a:pt x="171" y="60"/>
                  </a:lnTo>
                  <a:lnTo>
                    <a:pt x="171" y="60"/>
                  </a:lnTo>
                  <a:lnTo>
                    <a:pt x="164" y="47"/>
                  </a:lnTo>
                  <a:lnTo>
                    <a:pt x="157" y="35"/>
                  </a:lnTo>
                  <a:lnTo>
                    <a:pt x="149" y="25"/>
                  </a:lnTo>
                  <a:lnTo>
                    <a:pt x="139" y="17"/>
                  </a:lnTo>
                  <a:lnTo>
                    <a:pt x="128" y="10"/>
                  </a:lnTo>
                  <a:lnTo>
                    <a:pt x="116" y="5"/>
                  </a:lnTo>
                  <a:lnTo>
                    <a:pt x="103" y="2"/>
                  </a:lnTo>
                  <a:lnTo>
                    <a:pt x="90" y="0"/>
                  </a:lnTo>
                  <a:lnTo>
                    <a:pt x="90" y="0"/>
                  </a:lnTo>
                  <a:lnTo>
                    <a:pt x="71" y="2"/>
                  </a:lnTo>
                  <a:lnTo>
                    <a:pt x="53" y="9"/>
                  </a:lnTo>
                  <a:lnTo>
                    <a:pt x="53" y="9"/>
                  </a:lnTo>
                  <a:lnTo>
                    <a:pt x="37" y="17"/>
                  </a:lnTo>
                  <a:lnTo>
                    <a:pt x="28" y="22"/>
                  </a:lnTo>
                  <a:lnTo>
                    <a:pt x="20" y="28"/>
                  </a:lnTo>
                  <a:lnTo>
                    <a:pt x="13" y="35"/>
                  </a:lnTo>
                  <a:lnTo>
                    <a:pt x="8" y="42"/>
                  </a:lnTo>
                  <a:lnTo>
                    <a:pt x="4" y="52"/>
                  </a:lnTo>
                  <a:lnTo>
                    <a:pt x="0" y="60"/>
                  </a:lnTo>
                  <a:lnTo>
                    <a:pt x="0" y="60"/>
                  </a:lnTo>
                  <a:lnTo>
                    <a:pt x="0" y="63"/>
                  </a:lnTo>
                  <a:lnTo>
                    <a:pt x="2" y="63"/>
                  </a:lnTo>
                  <a:lnTo>
                    <a:pt x="2" y="63"/>
                  </a:lnTo>
                  <a:lnTo>
                    <a:pt x="5" y="63"/>
                  </a:lnTo>
                  <a:lnTo>
                    <a:pt x="7" y="61"/>
                  </a:lnTo>
                  <a:lnTo>
                    <a:pt x="7" y="6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8" name="Freeform 339"/>
            <p:cNvSpPr>
              <a:spLocks/>
            </p:cNvSpPr>
            <p:nvPr/>
          </p:nvSpPr>
          <p:spPr bwMode="auto">
            <a:xfrm>
              <a:off x="3076" y="975"/>
              <a:ext cx="31" cy="110"/>
            </a:xfrm>
            <a:custGeom>
              <a:avLst/>
              <a:gdLst>
                <a:gd name="T0" fmla="*/ 26 w 31"/>
                <a:gd name="T1" fmla="*/ 4 h 110"/>
                <a:gd name="T2" fmla="*/ 26 w 31"/>
                <a:gd name="T3" fmla="*/ 4 h 110"/>
                <a:gd name="T4" fmla="*/ 0 w 31"/>
                <a:gd name="T5" fmla="*/ 106 h 110"/>
                <a:gd name="T6" fmla="*/ 0 w 31"/>
                <a:gd name="T7" fmla="*/ 106 h 110"/>
                <a:gd name="T8" fmla="*/ 2 w 31"/>
                <a:gd name="T9" fmla="*/ 110 h 110"/>
                <a:gd name="T10" fmla="*/ 3 w 31"/>
                <a:gd name="T11" fmla="*/ 110 h 110"/>
                <a:gd name="T12" fmla="*/ 3 w 31"/>
                <a:gd name="T13" fmla="*/ 110 h 110"/>
                <a:gd name="T14" fmla="*/ 5 w 31"/>
                <a:gd name="T15" fmla="*/ 110 h 110"/>
                <a:gd name="T16" fmla="*/ 7 w 31"/>
                <a:gd name="T17" fmla="*/ 108 h 110"/>
                <a:gd name="T18" fmla="*/ 7 w 31"/>
                <a:gd name="T19" fmla="*/ 108 h 110"/>
                <a:gd name="T20" fmla="*/ 31 w 31"/>
                <a:gd name="T21" fmla="*/ 5 h 110"/>
                <a:gd name="T22" fmla="*/ 31 w 31"/>
                <a:gd name="T23" fmla="*/ 5 h 110"/>
                <a:gd name="T24" fmla="*/ 31 w 31"/>
                <a:gd name="T25" fmla="*/ 2 h 110"/>
                <a:gd name="T26" fmla="*/ 30 w 31"/>
                <a:gd name="T27" fmla="*/ 0 h 110"/>
                <a:gd name="T28" fmla="*/ 30 w 31"/>
                <a:gd name="T29" fmla="*/ 0 h 110"/>
                <a:gd name="T30" fmla="*/ 28 w 31"/>
                <a:gd name="T31" fmla="*/ 2 h 110"/>
                <a:gd name="T32" fmla="*/ 26 w 31"/>
                <a:gd name="T33" fmla="*/ 4 h 110"/>
                <a:gd name="T34" fmla="*/ 26 w 31"/>
                <a:gd name="T35"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110">
                  <a:moveTo>
                    <a:pt x="26" y="4"/>
                  </a:moveTo>
                  <a:lnTo>
                    <a:pt x="26" y="4"/>
                  </a:lnTo>
                  <a:lnTo>
                    <a:pt x="0" y="106"/>
                  </a:lnTo>
                  <a:lnTo>
                    <a:pt x="0" y="106"/>
                  </a:lnTo>
                  <a:lnTo>
                    <a:pt x="2" y="110"/>
                  </a:lnTo>
                  <a:lnTo>
                    <a:pt x="3" y="110"/>
                  </a:lnTo>
                  <a:lnTo>
                    <a:pt x="3" y="110"/>
                  </a:lnTo>
                  <a:lnTo>
                    <a:pt x="5" y="110"/>
                  </a:lnTo>
                  <a:lnTo>
                    <a:pt x="7" y="108"/>
                  </a:lnTo>
                  <a:lnTo>
                    <a:pt x="7" y="108"/>
                  </a:lnTo>
                  <a:lnTo>
                    <a:pt x="31" y="5"/>
                  </a:lnTo>
                  <a:lnTo>
                    <a:pt x="31" y="5"/>
                  </a:lnTo>
                  <a:lnTo>
                    <a:pt x="31" y="2"/>
                  </a:lnTo>
                  <a:lnTo>
                    <a:pt x="30" y="0"/>
                  </a:lnTo>
                  <a:lnTo>
                    <a:pt x="30" y="0"/>
                  </a:lnTo>
                  <a:lnTo>
                    <a:pt x="28" y="2"/>
                  </a:lnTo>
                  <a:lnTo>
                    <a:pt x="26" y="4"/>
                  </a:lnTo>
                  <a:lnTo>
                    <a:pt x="26" y="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9" name="Freeform 340"/>
            <p:cNvSpPr>
              <a:spLocks/>
            </p:cNvSpPr>
            <p:nvPr/>
          </p:nvSpPr>
          <p:spPr bwMode="auto">
            <a:xfrm>
              <a:off x="3053" y="1042"/>
              <a:ext cx="59" cy="46"/>
            </a:xfrm>
            <a:custGeom>
              <a:avLst/>
              <a:gdLst>
                <a:gd name="T0" fmla="*/ 0 w 59"/>
                <a:gd name="T1" fmla="*/ 5 h 46"/>
                <a:gd name="T2" fmla="*/ 0 w 59"/>
                <a:gd name="T3" fmla="*/ 5 h 46"/>
                <a:gd name="T4" fmla="*/ 10 w 59"/>
                <a:gd name="T5" fmla="*/ 24 h 46"/>
                <a:gd name="T6" fmla="*/ 20 w 59"/>
                <a:gd name="T7" fmla="*/ 44 h 46"/>
                <a:gd name="T8" fmla="*/ 20 w 59"/>
                <a:gd name="T9" fmla="*/ 44 h 46"/>
                <a:gd name="T10" fmla="*/ 21 w 59"/>
                <a:gd name="T11" fmla="*/ 46 h 46"/>
                <a:gd name="T12" fmla="*/ 25 w 59"/>
                <a:gd name="T13" fmla="*/ 46 h 46"/>
                <a:gd name="T14" fmla="*/ 25 w 59"/>
                <a:gd name="T15" fmla="*/ 46 h 46"/>
                <a:gd name="T16" fmla="*/ 35 w 59"/>
                <a:gd name="T17" fmla="*/ 41 h 46"/>
                <a:gd name="T18" fmla="*/ 44 w 59"/>
                <a:gd name="T19" fmla="*/ 34 h 46"/>
                <a:gd name="T20" fmla="*/ 53 w 59"/>
                <a:gd name="T21" fmla="*/ 26 h 46"/>
                <a:gd name="T22" fmla="*/ 59 w 59"/>
                <a:gd name="T23" fmla="*/ 18 h 46"/>
                <a:gd name="T24" fmla="*/ 59 w 59"/>
                <a:gd name="T25" fmla="*/ 18 h 46"/>
                <a:gd name="T26" fmla="*/ 59 w 59"/>
                <a:gd name="T27" fmla="*/ 16 h 46"/>
                <a:gd name="T28" fmla="*/ 59 w 59"/>
                <a:gd name="T29" fmla="*/ 13 h 46"/>
                <a:gd name="T30" fmla="*/ 59 w 59"/>
                <a:gd name="T31" fmla="*/ 13 h 46"/>
                <a:gd name="T32" fmla="*/ 56 w 59"/>
                <a:gd name="T33" fmla="*/ 13 h 46"/>
                <a:gd name="T34" fmla="*/ 54 w 59"/>
                <a:gd name="T35" fmla="*/ 14 h 46"/>
                <a:gd name="T36" fmla="*/ 54 w 59"/>
                <a:gd name="T37" fmla="*/ 14 h 46"/>
                <a:gd name="T38" fmla="*/ 48 w 59"/>
                <a:gd name="T39" fmla="*/ 23 h 46"/>
                <a:gd name="T40" fmla="*/ 40 w 59"/>
                <a:gd name="T41" fmla="*/ 29 h 46"/>
                <a:gd name="T42" fmla="*/ 31 w 59"/>
                <a:gd name="T43" fmla="*/ 36 h 46"/>
                <a:gd name="T44" fmla="*/ 21 w 59"/>
                <a:gd name="T45" fmla="*/ 39 h 46"/>
                <a:gd name="T46" fmla="*/ 23 w 59"/>
                <a:gd name="T47" fmla="*/ 43 h 46"/>
                <a:gd name="T48" fmla="*/ 26 w 59"/>
                <a:gd name="T49" fmla="*/ 41 h 46"/>
                <a:gd name="T50" fmla="*/ 26 w 59"/>
                <a:gd name="T51" fmla="*/ 41 h 46"/>
                <a:gd name="T52" fmla="*/ 15 w 59"/>
                <a:gd name="T53" fmla="*/ 23 h 46"/>
                <a:gd name="T54" fmla="*/ 6 w 59"/>
                <a:gd name="T55" fmla="*/ 1 h 46"/>
                <a:gd name="T56" fmla="*/ 6 w 59"/>
                <a:gd name="T57" fmla="*/ 1 h 46"/>
                <a:gd name="T58" fmla="*/ 5 w 59"/>
                <a:gd name="T59" fmla="*/ 0 h 46"/>
                <a:gd name="T60" fmla="*/ 3 w 59"/>
                <a:gd name="T61" fmla="*/ 0 h 46"/>
                <a:gd name="T62" fmla="*/ 3 w 59"/>
                <a:gd name="T63" fmla="*/ 0 h 46"/>
                <a:gd name="T64" fmla="*/ 1 w 59"/>
                <a:gd name="T65" fmla="*/ 1 h 46"/>
                <a:gd name="T66" fmla="*/ 0 w 59"/>
                <a:gd name="T67" fmla="*/ 5 h 46"/>
                <a:gd name="T68" fmla="*/ 0 w 59"/>
                <a:gd name="T6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46">
                  <a:moveTo>
                    <a:pt x="0" y="5"/>
                  </a:moveTo>
                  <a:lnTo>
                    <a:pt x="0" y="5"/>
                  </a:lnTo>
                  <a:lnTo>
                    <a:pt x="10" y="24"/>
                  </a:lnTo>
                  <a:lnTo>
                    <a:pt x="20" y="44"/>
                  </a:lnTo>
                  <a:lnTo>
                    <a:pt x="20" y="44"/>
                  </a:lnTo>
                  <a:lnTo>
                    <a:pt x="21" y="46"/>
                  </a:lnTo>
                  <a:lnTo>
                    <a:pt x="25" y="46"/>
                  </a:lnTo>
                  <a:lnTo>
                    <a:pt x="25" y="46"/>
                  </a:lnTo>
                  <a:lnTo>
                    <a:pt x="35" y="41"/>
                  </a:lnTo>
                  <a:lnTo>
                    <a:pt x="44" y="34"/>
                  </a:lnTo>
                  <a:lnTo>
                    <a:pt x="53" y="26"/>
                  </a:lnTo>
                  <a:lnTo>
                    <a:pt x="59" y="18"/>
                  </a:lnTo>
                  <a:lnTo>
                    <a:pt x="59" y="18"/>
                  </a:lnTo>
                  <a:lnTo>
                    <a:pt x="59" y="16"/>
                  </a:lnTo>
                  <a:lnTo>
                    <a:pt x="59" y="13"/>
                  </a:lnTo>
                  <a:lnTo>
                    <a:pt x="59" y="13"/>
                  </a:lnTo>
                  <a:lnTo>
                    <a:pt x="56" y="13"/>
                  </a:lnTo>
                  <a:lnTo>
                    <a:pt x="54" y="14"/>
                  </a:lnTo>
                  <a:lnTo>
                    <a:pt x="54" y="14"/>
                  </a:lnTo>
                  <a:lnTo>
                    <a:pt x="48" y="23"/>
                  </a:lnTo>
                  <a:lnTo>
                    <a:pt x="40" y="29"/>
                  </a:lnTo>
                  <a:lnTo>
                    <a:pt x="31" y="36"/>
                  </a:lnTo>
                  <a:lnTo>
                    <a:pt x="21" y="39"/>
                  </a:lnTo>
                  <a:lnTo>
                    <a:pt x="23" y="43"/>
                  </a:lnTo>
                  <a:lnTo>
                    <a:pt x="26" y="41"/>
                  </a:lnTo>
                  <a:lnTo>
                    <a:pt x="26" y="41"/>
                  </a:lnTo>
                  <a:lnTo>
                    <a:pt x="15" y="23"/>
                  </a:lnTo>
                  <a:lnTo>
                    <a:pt x="6" y="1"/>
                  </a:lnTo>
                  <a:lnTo>
                    <a:pt x="6" y="1"/>
                  </a:lnTo>
                  <a:lnTo>
                    <a:pt x="5" y="0"/>
                  </a:lnTo>
                  <a:lnTo>
                    <a:pt x="3" y="0"/>
                  </a:lnTo>
                  <a:lnTo>
                    <a:pt x="3" y="0"/>
                  </a:lnTo>
                  <a:lnTo>
                    <a:pt x="1" y="1"/>
                  </a:lnTo>
                  <a:lnTo>
                    <a:pt x="0" y="5"/>
                  </a:lnTo>
                  <a:lnTo>
                    <a:pt x="0"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0" name="Freeform 341"/>
            <p:cNvSpPr>
              <a:spLocks/>
            </p:cNvSpPr>
            <p:nvPr/>
          </p:nvSpPr>
          <p:spPr bwMode="auto">
            <a:xfrm>
              <a:off x="3007" y="1147"/>
              <a:ext cx="84" cy="78"/>
            </a:xfrm>
            <a:custGeom>
              <a:avLst/>
              <a:gdLst>
                <a:gd name="T0" fmla="*/ 0 w 84"/>
                <a:gd name="T1" fmla="*/ 7 h 78"/>
                <a:gd name="T2" fmla="*/ 67 w 84"/>
                <a:gd name="T3" fmla="*/ 0 h 78"/>
                <a:gd name="T4" fmla="*/ 67 w 84"/>
                <a:gd name="T5" fmla="*/ 0 h 78"/>
                <a:gd name="T6" fmla="*/ 71 w 84"/>
                <a:gd name="T7" fmla="*/ 24 h 78"/>
                <a:gd name="T8" fmla="*/ 76 w 84"/>
                <a:gd name="T9" fmla="*/ 47 h 78"/>
                <a:gd name="T10" fmla="*/ 84 w 84"/>
                <a:gd name="T11" fmla="*/ 70 h 78"/>
                <a:gd name="T12" fmla="*/ 16 w 84"/>
                <a:gd name="T13" fmla="*/ 78 h 78"/>
                <a:gd name="T14" fmla="*/ 16 w 84"/>
                <a:gd name="T15" fmla="*/ 78 h 78"/>
                <a:gd name="T16" fmla="*/ 8 w 84"/>
                <a:gd name="T17" fmla="*/ 55 h 78"/>
                <a:gd name="T18" fmla="*/ 3 w 84"/>
                <a:gd name="T19" fmla="*/ 32 h 78"/>
                <a:gd name="T20" fmla="*/ 0 w 84"/>
                <a:gd name="T21" fmla="*/ 7 h 78"/>
                <a:gd name="T22" fmla="*/ 0 w 84"/>
                <a:gd name="T23"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78">
                  <a:moveTo>
                    <a:pt x="0" y="7"/>
                  </a:moveTo>
                  <a:lnTo>
                    <a:pt x="67" y="0"/>
                  </a:lnTo>
                  <a:lnTo>
                    <a:pt x="67" y="0"/>
                  </a:lnTo>
                  <a:lnTo>
                    <a:pt x="71" y="24"/>
                  </a:lnTo>
                  <a:lnTo>
                    <a:pt x="76" y="47"/>
                  </a:lnTo>
                  <a:lnTo>
                    <a:pt x="84" y="70"/>
                  </a:lnTo>
                  <a:lnTo>
                    <a:pt x="16" y="78"/>
                  </a:lnTo>
                  <a:lnTo>
                    <a:pt x="16" y="78"/>
                  </a:lnTo>
                  <a:lnTo>
                    <a:pt x="8" y="55"/>
                  </a:lnTo>
                  <a:lnTo>
                    <a:pt x="3" y="32"/>
                  </a:lnTo>
                  <a:lnTo>
                    <a:pt x="0" y="7"/>
                  </a:lnTo>
                  <a:lnTo>
                    <a:pt x="0" y="7"/>
                  </a:lnTo>
                  <a:close/>
                </a:path>
              </a:pathLst>
            </a:custGeom>
            <a:solidFill>
              <a:srgbClr val="FFC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1" name="Freeform 342"/>
            <p:cNvSpPr>
              <a:spLocks/>
            </p:cNvSpPr>
            <p:nvPr/>
          </p:nvSpPr>
          <p:spPr bwMode="auto">
            <a:xfrm>
              <a:off x="3003" y="1144"/>
              <a:ext cx="93" cy="85"/>
            </a:xfrm>
            <a:custGeom>
              <a:avLst/>
              <a:gdLst>
                <a:gd name="T0" fmla="*/ 4 w 93"/>
                <a:gd name="T1" fmla="*/ 10 h 85"/>
                <a:gd name="T2" fmla="*/ 4 w 93"/>
                <a:gd name="T3" fmla="*/ 13 h 85"/>
                <a:gd name="T4" fmla="*/ 71 w 93"/>
                <a:gd name="T5" fmla="*/ 7 h 85"/>
                <a:gd name="T6" fmla="*/ 71 w 93"/>
                <a:gd name="T7" fmla="*/ 3 h 85"/>
                <a:gd name="T8" fmla="*/ 68 w 93"/>
                <a:gd name="T9" fmla="*/ 5 h 85"/>
                <a:gd name="T10" fmla="*/ 68 w 93"/>
                <a:gd name="T11" fmla="*/ 5 h 85"/>
                <a:gd name="T12" fmla="*/ 71 w 93"/>
                <a:gd name="T13" fmla="*/ 28 h 85"/>
                <a:gd name="T14" fmla="*/ 76 w 93"/>
                <a:gd name="T15" fmla="*/ 50 h 85"/>
                <a:gd name="T16" fmla="*/ 85 w 93"/>
                <a:gd name="T17" fmla="*/ 75 h 85"/>
                <a:gd name="T18" fmla="*/ 88 w 93"/>
                <a:gd name="T19" fmla="*/ 73 h 85"/>
                <a:gd name="T20" fmla="*/ 88 w 93"/>
                <a:gd name="T21" fmla="*/ 70 h 85"/>
                <a:gd name="T22" fmla="*/ 18 w 93"/>
                <a:gd name="T23" fmla="*/ 78 h 85"/>
                <a:gd name="T24" fmla="*/ 20 w 93"/>
                <a:gd name="T25" fmla="*/ 81 h 85"/>
                <a:gd name="T26" fmla="*/ 23 w 93"/>
                <a:gd name="T27" fmla="*/ 80 h 85"/>
                <a:gd name="T28" fmla="*/ 23 w 93"/>
                <a:gd name="T29" fmla="*/ 80 h 85"/>
                <a:gd name="T30" fmla="*/ 22 w 93"/>
                <a:gd name="T31" fmla="*/ 78 h 85"/>
                <a:gd name="T32" fmla="*/ 22 w 93"/>
                <a:gd name="T33" fmla="*/ 78 h 85"/>
                <a:gd name="T34" fmla="*/ 13 w 93"/>
                <a:gd name="T35" fmla="*/ 51 h 85"/>
                <a:gd name="T36" fmla="*/ 10 w 93"/>
                <a:gd name="T37" fmla="*/ 32 h 85"/>
                <a:gd name="T38" fmla="*/ 7 w 93"/>
                <a:gd name="T39" fmla="*/ 8 h 85"/>
                <a:gd name="T40" fmla="*/ 4 w 93"/>
                <a:gd name="T41" fmla="*/ 10 h 85"/>
                <a:gd name="T42" fmla="*/ 4 w 93"/>
                <a:gd name="T43" fmla="*/ 13 h 85"/>
                <a:gd name="T44" fmla="*/ 4 w 93"/>
                <a:gd name="T45" fmla="*/ 10 h 85"/>
                <a:gd name="T46" fmla="*/ 0 w 93"/>
                <a:gd name="T47" fmla="*/ 10 h 85"/>
                <a:gd name="T48" fmla="*/ 0 w 93"/>
                <a:gd name="T49" fmla="*/ 10 h 85"/>
                <a:gd name="T50" fmla="*/ 4 w 93"/>
                <a:gd name="T51" fmla="*/ 37 h 85"/>
                <a:gd name="T52" fmla="*/ 8 w 93"/>
                <a:gd name="T53" fmla="*/ 60 h 85"/>
                <a:gd name="T54" fmla="*/ 17 w 93"/>
                <a:gd name="T55" fmla="*/ 83 h 85"/>
                <a:gd name="T56" fmla="*/ 17 w 93"/>
                <a:gd name="T57" fmla="*/ 85 h 85"/>
                <a:gd name="T58" fmla="*/ 93 w 93"/>
                <a:gd name="T59" fmla="*/ 76 h 85"/>
                <a:gd name="T60" fmla="*/ 91 w 93"/>
                <a:gd name="T61" fmla="*/ 71 h 85"/>
                <a:gd name="T62" fmla="*/ 91 w 93"/>
                <a:gd name="T63" fmla="*/ 71 h 85"/>
                <a:gd name="T64" fmla="*/ 83 w 93"/>
                <a:gd name="T65" fmla="*/ 48 h 85"/>
                <a:gd name="T66" fmla="*/ 78 w 93"/>
                <a:gd name="T67" fmla="*/ 27 h 85"/>
                <a:gd name="T68" fmla="*/ 78 w 93"/>
                <a:gd name="T69" fmla="*/ 27 h 85"/>
                <a:gd name="T70" fmla="*/ 75 w 93"/>
                <a:gd name="T71" fmla="*/ 10 h 85"/>
                <a:gd name="T72" fmla="*/ 75 w 93"/>
                <a:gd name="T73" fmla="*/ 10 h 85"/>
                <a:gd name="T74" fmla="*/ 75 w 93"/>
                <a:gd name="T75" fmla="*/ 5 h 85"/>
                <a:gd name="T76" fmla="*/ 75 w 93"/>
                <a:gd name="T77" fmla="*/ 5 h 85"/>
                <a:gd name="T78" fmla="*/ 75 w 93"/>
                <a:gd name="T79" fmla="*/ 3 h 85"/>
                <a:gd name="T80" fmla="*/ 75 w 93"/>
                <a:gd name="T81" fmla="*/ 0 h 85"/>
                <a:gd name="T82" fmla="*/ 0 w 93"/>
                <a:gd name="T83" fmla="*/ 7 h 85"/>
                <a:gd name="T84" fmla="*/ 0 w 93"/>
                <a:gd name="T85" fmla="*/ 10 h 85"/>
                <a:gd name="T86" fmla="*/ 4 w 93"/>
                <a:gd name="T87" fmla="*/ 1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 h="85">
                  <a:moveTo>
                    <a:pt x="4" y="10"/>
                  </a:moveTo>
                  <a:lnTo>
                    <a:pt x="4" y="13"/>
                  </a:lnTo>
                  <a:lnTo>
                    <a:pt x="71" y="7"/>
                  </a:lnTo>
                  <a:lnTo>
                    <a:pt x="71" y="3"/>
                  </a:lnTo>
                  <a:lnTo>
                    <a:pt x="68" y="5"/>
                  </a:lnTo>
                  <a:lnTo>
                    <a:pt x="68" y="5"/>
                  </a:lnTo>
                  <a:lnTo>
                    <a:pt x="71" y="28"/>
                  </a:lnTo>
                  <a:lnTo>
                    <a:pt x="76" y="50"/>
                  </a:lnTo>
                  <a:lnTo>
                    <a:pt x="85" y="75"/>
                  </a:lnTo>
                  <a:lnTo>
                    <a:pt x="88" y="73"/>
                  </a:lnTo>
                  <a:lnTo>
                    <a:pt x="88" y="70"/>
                  </a:lnTo>
                  <a:lnTo>
                    <a:pt x="18" y="78"/>
                  </a:lnTo>
                  <a:lnTo>
                    <a:pt x="20" y="81"/>
                  </a:lnTo>
                  <a:lnTo>
                    <a:pt x="23" y="80"/>
                  </a:lnTo>
                  <a:lnTo>
                    <a:pt x="23" y="80"/>
                  </a:lnTo>
                  <a:lnTo>
                    <a:pt x="22" y="78"/>
                  </a:lnTo>
                  <a:lnTo>
                    <a:pt x="22" y="78"/>
                  </a:lnTo>
                  <a:lnTo>
                    <a:pt x="13" y="51"/>
                  </a:lnTo>
                  <a:lnTo>
                    <a:pt x="10" y="32"/>
                  </a:lnTo>
                  <a:lnTo>
                    <a:pt x="7" y="8"/>
                  </a:lnTo>
                  <a:lnTo>
                    <a:pt x="4" y="10"/>
                  </a:lnTo>
                  <a:lnTo>
                    <a:pt x="4" y="13"/>
                  </a:lnTo>
                  <a:lnTo>
                    <a:pt x="4" y="10"/>
                  </a:lnTo>
                  <a:lnTo>
                    <a:pt x="0" y="10"/>
                  </a:lnTo>
                  <a:lnTo>
                    <a:pt x="0" y="10"/>
                  </a:lnTo>
                  <a:lnTo>
                    <a:pt x="4" y="37"/>
                  </a:lnTo>
                  <a:lnTo>
                    <a:pt x="8" y="60"/>
                  </a:lnTo>
                  <a:lnTo>
                    <a:pt x="17" y="83"/>
                  </a:lnTo>
                  <a:lnTo>
                    <a:pt x="17" y="85"/>
                  </a:lnTo>
                  <a:lnTo>
                    <a:pt x="93" y="76"/>
                  </a:lnTo>
                  <a:lnTo>
                    <a:pt x="91" y="71"/>
                  </a:lnTo>
                  <a:lnTo>
                    <a:pt x="91" y="71"/>
                  </a:lnTo>
                  <a:lnTo>
                    <a:pt x="83" y="48"/>
                  </a:lnTo>
                  <a:lnTo>
                    <a:pt x="78" y="27"/>
                  </a:lnTo>
                  <a:lnTo>
                    <a:pt x="78" y="27"/>
                  </a:lnTo>
                  <a:lnTo>
                    <a:pt x="75" y="10"/>
                  </a:lnTo>
                  <a:lnTo>
                    <a:pt x="75" y="10"/>
                  </a:lnTo>
                  <a:lnTo>
                    <a:pt x="75" y="5"/>
                  </a:lnTo>
                  <a:lnTo>
                    <a:pt x="75" y="5"/>
                  </a:lnTo>
                  <a:lnTo>
                    <a:pt x="75" y="3"/>
                  </a:lnTo>
                  <a:lnTo>
                    <a:pt x="75" y="0"/>
                  </a:lnTo>
                  <a:lnTo>
                    <a:pt x="0" y="7"/>
                  </a:lnTo>
                  <a:lnTo>
                    <a:pt x="0" y="10"/>
                  </a:lnTo>
                  <a:lnTo>
                    <a:pt x="4" y="1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2" name="Freeform 343"/>
            <p:cNvSpPr>
              <a:spLocks/>
            </p:cNvSpPr>
            <p:nvPr/>
          </p:nvSpPr>
          <p:spPr bwMode="auto">
            <a:xfrm>
              <a:off x="3035" y="1161"/>
              <a:ext cx="10" cy="8"/>
            </a:xfrm>
            <a:custGeom>
              <a:avLst/>
              <a:gdLst>
                <a:gd name="T0" fmla="*/ 10 w 10"/>
                <a:gd name="T1" fmla="*/ 5 h 8"/>
                <a:gd name="T2" fmla="*/ 10 w 10"/>
                <a:gd name="T3" fmla="*/ 5 h 8"/>
                <a:gd name="T4" fmla="*/ 8 w 10"/>
                <a:gd name="T5" fmla="*/ 8 h 8"/>
                <a:gd name="T6" fmla="*/ 5 w 10"/>
                <a:gd name="T7" fmla="*/ 8 h 8"/>
                <a:gd name="T8" fmla="*/ 5 w 10"/>
                <a:gd name="T9" fmla="*/ 8 h 8"/>
                <a:gd name="T10" fmla="*/ 1 w 10"/>
                <a:gd name="T11" fmla="*/ 8 h 8"/>
                <a:gd name="T12" fmla="*/ 0 w 10"/>
                <a:gd name="T13" fmla="*/ 5 h 8"/>
                <a:gd name="T14" fmla="*/ 0 w 10"/>
                <a:gd name="T15" fmla="*/ 5 h 8"/>
                <a:gd name="T16" fmla="*/ 1 w 10"/>
                <a:gd name="T17" fmla="*/ 1 h 8"/>
                <a:gd name="T18" fmla="*/ 5 w 10"/>
                <a:gd name="T19" fmla="*/ 0 h 8"/>
                <a:gd name="T20" fmla="*/ 5 w 10"/>
                <a:gd name="T21" fmla="*/ 0 h 8"/>
                <a:gd name="T22" fmla="*/ 8 w 10"/>
                <a:gd name="T23" fmla="*/ 1 h 8"/>
                <a:gd name="T24" fmla="*/ 10 w 10"/>
                <a:gd name="T25" fmla="*/ 5 h 8"/>
                <a:gd name="T26" fmla="*/ 10 w 10"/>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8">
                  <a:moveTo>
                    <a:pt x="10" y="5"/>
                  </a:moveTo>
                  <a:lnTo>
                    <a:pt x="10" y="5"/>
                  </a:lnTo>
                  <a:lnTo>
                    <a:pt x="8" y="8"/>
                  </a:lnTo>
                  <a:lnTo>
                    <a:pt x="5" y="8"/>
                  </a:lnTo>
                  <a:lnTo>
                    <a:pt x="5" y="8"/>
                  </a:lnTo>
                  <a:lnTo>
                    <a:pt x="1" y="8"/>
                  </a:lnTo>
                  <a:lnTo>
                    <a:pt x="0" y="5"/>
                  </a:lnTo>
                  <a:lnTo>
                    <a:pt x="0" y="5"/>
                  </a:lnTo>
                  <a:lnTo>
                    <a:pt x="1" y="1"/>
                  </a:lnTo>
                  <a:lnTo>
                    <a:pt x="5" y="0"/>
                  </a:lnTo>
                  <a:lnTo>
                    <a:pt x="5" y="0"/>
                  </a:lnTo>
                  <a:lnTo>
                    <a:pt x="8" y="1"/>
                  </a:lnTo>
                  <a:lnTo>
                    <a:pt x="10" y="5"/>
                  </a:lnTo>
                  <a:lnTo>
                    <a:pt x="10"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3" name="Freeform 344"/>
            <p:cNvSpPr>
              <a:spLocks/>
            </p:cNvSpPr>
            <p:nvPr/>
          </p:nvSpPr>
          <p:spPr bwMode="auto">
            <a:xfrm>
              <a:off x="2487" y="2894"/>
              <a:ext cx="242" cy="120"/>
            </a:xfrm>
            <a:custGeom>
              <a:avLst/>
              <a:gdLst>
                <a:gd name="T0" fmla="*/ 5 w 242"/>
                <a:gd name="T1" fmla="*/ 96 h 120"/>
                <a:gd name="T2" fmla="*/ 5 w 242"/>
                <a:gd name="T3" fmla="*/ 96 h 120"/>
                <a:gd name="T4" fmla="*/ 7 w 242"/>
                <a:gd name="T5" fmla="*/ 103 h 120"/>
                <a:gd name="T6" fmla="*/ 10 w 242"/>
                <a:gd name="T7" fmla="*/ 108 h 120"/>
                <a:gd name="T8" fmla="*/ 15 w 242"/>
                <a:gd name="T9" fmla="*/ 113 h 120"/>
                <a:gd name="T10" fmla="*/ 20 w 242"/>
                <a:gd name="T11" fmla="*/ 116 h 120"/>
                <a:gd name="T12" fmla="*/ 20 w 242"/>
                <a:gd name="T13" fmla="*/ 116 h 120"/>
                <a:gd name="T14" fmla="*/ 30 w 242"/>
                <a:gd name="T15" fmla="*/ 120 h 120"/>
                <a:gd name="T16" fmla="*/ 43 w 242"/>
                <a:gd name="T17" fmla="*/ 120 h 120"/>
                <a:gd name="T18" fmla="*/ 56 w 242"/>
                <a:gd name="T19" fmla="*/ 118 h 120"/>
                <a:gd name="T20" fmla="*/ 71 w 242"/>
                <a:gd name="T21" fmla="*/ 116 h 120"/>
                <a:gd name="T22" fmla="*/ 99 w 242"/>
                <a:gd name="T23" fmla="*/ 108 h 120"/>
                <a:gd name="T24" fmla="*/ 128 w 242"/>
                <a:gd name="T25" fmla="*/ 101 h 120"/>
                <a:gd name="T26" fmla="*/ 128 w 242"/>
                <a:gd name="T27" fmla="*/ 101 h 120"/>
                <a:gd name="T28" fmla="*/ 159 w 242"/>
                <a:gd name="T29" fmla="*/ 91 h 120"/>
                <a:gd name="T30" fmla="*/ 176 w 242"/>
                <a:gd name="T31" fmla="*/ 85 h 120"/>
                <a:gd name="T32" fmla="*/ 194 w 242"/>
                <a:gd name="T33" fmla="*/ 77 h 120"/>
                <a:gd name="T34" fmla="*/ 210 w 242"/>
                <a:gd name="T35" fmla="*/ 68 h 120"/>
                <a:gd name="T36" fmla="*/ 225 w 242"/>
                <a:gd name="T37" fmla="*/ 60 h 120"/>
                <a:gd name="T38" fmla="*/ 235 w 242"/>
                <a:gd name="T39" fmla="*/ 50 h 120"/>
                <a:gd name="T40" fmla="*/ 238 w 242"/>
                <a:gd name="T41" fmla="*/ 43 h 120"/>
                <a:gd name="T42" fmla="*/ 240 w 242"/>
                <a:gd name="T43" fmla="*/ 38 h 120"/>
                <a:gd name="T44" fmla="*/ 240 w 242"/>
                <a:gd name="T45" fmla="*/ 38 h 120"/>
                <a:gd name="T46" fmla="*/ 242 w 242"/>
                <a:gd name="T47" fmla="*/ 32 h 120"/>
                <a:gd name="T48" fmla="*/ 240 w 242"/>
                <a:gd name="T49" fmla="*/ 27 h 120"/>
                <a:gd name="T50" fmla="*/ 240 w 242"/>
                <a:gd name="T51" fmla="*/ 27 h 120"/>
                <a:gd name="T52" fmla="*/ 237 w 242"/>
                <a:gd name="T53" fmla="*/ 22 h 120"/>
                <a:gd name="T54" fmla="*/ 232 w 242"/>
                <a:gd name="T55" fmla="*/ 19 h 120"/>
                <a:gd name="T56" fmla="*/ 225 w 242"/>
                <a:gd name="T57" fmla="*/ 15 h 120"/>
                <a:gd name="T58" fmla="*/ 219 w 242"/>
                <a:gd name="T59" fmla="*/ 14 h 120"/>
                <a:gd name="T60" fmla="*/ 204 w 242"/>
                <a:gd name="T61" fmla="*/ 12 h 120"/>
                <a:gd name="T62" fmla="*/ 189 w 242"/>
                <a:gd name="T63" fmla="*/ 12 h 120"/>
                <a:gd name="T64" fmla="*/ 189 w 242"/>
                <a:gd name="T65" fmla="*/ 12 h 120"/>
                <a:gd name="T66" fmla="*/ 167 w 242"/>
                <a:gd name="T67" fmla="*/ 12 h 120"/>
                <a:gd name="T68" fmla="*/ 141 w 242"/>
                <a:gd name="T69" fmla="*/ 9 h 120"/>
                <a:gd name="T70" fmla="*/ 116 w 242"/>
                <a:gd name="T71" fmla="*/ 5 h 120"/>
                <a:gd name="T72" fmla="*/ 99 w 242"/>
                <a:gd name="T73" fmla="*/ 0 h 120"/>
                <a:gd name="T74" fmla="*/ 99 w 242"/>
                <a:gd name="T75" fmla="*/ 0 h 120"/>
                <a:gd name="T76" fmla="*/ 96 w 242"/>
                <a:gd name="T77" fmla="*/ 0 h 120"/>
                <a:gd name="T78" fmla="*/ 91 w 242"/>
                <a:gd name="T79" fmla="*/ 0 h 120"/>
                <a:gd name="T80" fmla="*/ 78 w 242"/>
                <a:gd name="T81" fmla="*/ 4 h 120"/>
                <a:gd name="T82" fmla="*/ 61 w 242"/>
                <a:gd name="T83" fmla="*/ 9 h 120"/>
                <a:gd name="T84" fmla="*/ 45 w 242"/>
                <a:gd name="T85" fmla="*/ 15 h 120"/>
                <a:gd name="T86" fmla="*/ 13 w 242"/>
                <a:gd name="T87" fmla="*/ 29 h 120"/>
                <a:gd name="T88" fmla="*/ 0 w 242"/>
                <a:gd name="T89" fmla="*/ 34 h 120"/>
                <a:gd name="T90" fmla="*/ 0 w 242"/>
                <a:gd name="T91" fmla="*/ 34 h 120"/>
                <a:gd name="T92" fmla="*/ 0 w 242"/>
                <a:gd name="T93" fmla="*/ 57 h 120"/>
                <a:gd name="T94" fmla="*/ 0 w 242"/>
                <a:gd name="T95" fmla="*/ 77 h 120"/>
                <a:gd name="T96" fmla="*/ 2 w 242"/>
                <a:gd name="T97" fmla="*/ 86 h 120"/>
                <a:gd name="T98" fmla="*/ 5 w 242"/>
                <a:gd name="T99" fmla="*/ 96 h 120"/>
                <a:gd name="T100" fmla="*/ 5 w 242"/>
                <a:gd name="T101" fmla="*/ 9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 h="120">
                  <a:moveTo>
                    <a:pt x="5" y="96"/>
                  </a:moveTo>
                  <a:lnTo>
                    <a:pt x="5" y="96"/>
                  </a:lnTo>
                  <a:lnTo>
                    <a:pt x="7" y="103"/>
                  </a:lnTo>
                  <a:lnTo>
                    <a:pt x="10" y="108"/>
                  </a:lnTo>
                  <a:lnTo>
                    <a:pt x="15" y="113"/>
                  </a:lnTo>
                  <a:lnTo>
                    <a:pt x="20" y="116"/>
                  </a:lnTo>
                  <a:lnTo>
                    <a:pt x="20" y="116"/>
                  </a:lnTo>
                  <a:lnTo>
                    <a:pt x="30" y="120"/>
                  </a:lnTo>
                  <a:lnTo>
                    <a:pt x="43" y="120"/>
                  </a:lnTo>
                  <a:lnTo>
                    <a:pt x="56" y="118"/>
                  </a:lnTo>
                  <a:lnTo>
                    <a:pt x="71" y="116"/>
                  </a:lnTo>
                  <a:lnTo>
                    <a:pt x="99" y="108"/>
                  </a:lnTo>
                  <a:lnTo>
                    <a:pt x="128" y="101"/>
                  </a:lnTo>
                  <a:lnTo>
                    <a:pt x="128" y="101"/>
                  </a:lnTo>
                  <a:lnTo>
                    <a:pt x="159" y="91"/>
                  </a:lnTo>
                  <a:lnTo>
                    <a:pt x="176" y="85"/>
                  </a:lnTo>
                  <a:lnTo>
                    <a:pt x="194" y="77"/>
                  </a:lnTo>
                  <a:lnTo>
                    <a:pt x="210" y="68"/>
                  </a:lnTo>
                  <a:lnTo>
                    <a:pt x="225" y="60"/>
                  </a:lnTo>
                  <a:lnTo>
                    <a:pt x="235" y="50"/>
                  </a:lnTo>
                  <a:lnTo>
                    <a:pt x="238" y="43"/>
                  </a:lnTo>
                  <a:lnTo>
                    <a:pt x="240" y="38"/>
                  </a:lnTo>
                  <a:lnTo>
                    <a:pt x="240" y="38"/>
                  </a:lnTo>
                  <a:lnTo>
                    <a:pt x="242" y="32"/>
                  </a:lnTo>
                  <a:lnTo>
                    <a:pt x="240" y="27"/>
                  </a:lnTo>
                  <a:lnTo>
                    <a:pt x="240" y="27"/>
                  </a:lnTo>
                  <a:lnTo>
                    <a:pt x="237" y="22"/>
                  </a:lnTo>
                  <a:lnTo>
                    <a:pt x="232" y="19"/>
                  </a:lnTo>
                  <a:lnTo>
                    <a:pt x="225" y="15"/>
                  </a:lnTo>
                  <a:lnTo>
                    <a:pt x="219" y="14"/>
                  </a:lnTo>
                  <a:lnTo>
                    <a:pt x="204" y="12"/>
                  </a:lnTo>
                  <a:lnTo>
                    <a:pt x="189" y="12"/>
                  </a:lnTo>
                  <a:lnTo>
                    <a:pt x="189" y="12"/>
                  </a:lnTo>
                  <a:lnTo>
                    <a:pt x="167" y="12"/>
                  </a:lnTo>
                  <a:lnTo>
                    <a:pt x="141" y="9"/>
                  </a:lnTo>
                  <a:lnTo>
                    <a:pt x="116" y="5"/>
                  </a:lnTo>
                  <a:lnTo>
                    <a:pt x="99" y="0"/>
                  </a:lnTo>
                  <a:lnTo>
                    <a:pt x="99" y="0"/>
                  </a:lnTo>
                  <a:lnTo>
                    <a:pt x="96" y="0"/>
                  </a:lnTo>
                  <a:lnTo>
                    <a:pt x="91" y="0"/>
                  </a:lnTo>
                  <a:lnTo>
                    <a:pt x="78" y="4"/>
                  </a:lnTo>
                  <a:lnTo>
                    <a:pt x="61" y="9"/>
                  </a:lnTo>
                  <a:lnTo>
                    <a:pt x="45" y="15"/>
                  </a:lnTo>
                  <a:lnTo>
                    <a:pt x="13" y="29"/>
                  </a:lnTo>
                  <a:lnTo>
                    <a:pt x="0" y="34"/>
                  </a:lnTo>
                  <a:lnTo>
                    <a:pt x="0" y="34"/>
                  </a:lnTo>
                  <a:lnTo>
                    <a:pt x="0" y="57"/>
                  </a:lnTo>
                  <a:lnTo>
                    <a:pt x="0" y="77"/>
                  </a:lnTo>
                  <a:lnTo>
                    <a:pt x="2" y="86"/>
                  </a:lnTo>
                  <a:lnTo>
                    <a:pt x="5" y="96"/>
                  </a:lnTo>
                  <a:lnTo>
                    <a:pt x="5" y="9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4" name="Freeform 345"/>
            <p:cNvSpPr>
              <a:spLocks/>
            </p:cNvSpPr>
            <p:nvPr/>
          </p:nvSpPr>
          <p:spPr bwMode="auto">
            <a:xfrm>
              <a:off x="2300" y="2820"/>
              <a:ext cx="138" cy="112"/>
            </a:xfrm>
            <a:custGeom>
              <a:avLst/>
              <a:gdLst>
                <a:gd name="T0" fmla="*/ 4 w 138"/>
                <a:gd name="T1" fmla="*/ 94 h 112"/>
                <a:gd name="T2" fmla="*/ 4 w 138"/>
                <a:gd name="T3" fmla="*/ 94 h 112"/>
                <a:gd name="T4" fmla="*/ 4 w 138"/>
                <a:gd name="T5" fmla="*/ 94 h 112"/>
                <a:gd name="T6" fmla="*/ 5 w 138"/>
                <a:gd name="T7" fmla="*/ 99 h 112"/>
                <a:gd name="T8" fmla="*/ 10 w 138"/>
                <a:gd name="T9" fmla="*/ 104 h 112"/>
                <a:gd name="T10" fmla="*/ 15 w 138"/>
                <a:gd name="T11" fmla="*/ 109 h 112"/>
                <a:gd name="T12" fmla="*/ 20 w 138"/>
                <a:gd name="T13" fmla="*/ 111 h 112"/>
                <a:gd name="T14" fmla="*/ 20 w 138"/>
                <a:gd name="T15" fmla="*/ 111 h 112"/>
                <a:gd name="T16" fmla="*/ 30 w 138"/>
                <a:gd name="T17" fmla="*/ 112 h 112"/>
                <a:gd name="T18" fmla="*/ 37 w 138"/>
                <a:gd name="T19" fmla="*/ 112 h 112"/>
                <a:gd name="T20" fmla="*/ 43 w 138"/>
                <a:gd name="T21" fmla="*/ 111 h 112"/>
                <a:gd name="T22" fmla="*/ 50 w 138"/>
                <a:gd name="T23" fmla="*/ 108 h 112"/>
                <a:gd name="T24" fmla="*/ 57 w 138"/>
                <a:gd name="T25" fmla="*/ 104 h 112"/>
                <a:gd name="T26" fmla="*/ 62 w 138"/>
                <a:gd name="T27" fmla="*/ 99 h 112"/>
                <a:gd name="T28" fmla="*/ 71 w 138"/>
                <a:gd name="T29" fmla="*/ 88 h 112"/>
                <a:gd name="T30" fmla="*/ 71 w 138"/>
                <a:gd name="T31" fmla="*/ 88 h 112"/>
                <a:gd name="T32" fmla="*/ 81 w 138"/>
                <a:gd name="T33" fmla="*/ 78 h 112"/>
                <a:gd name="T34" fmla="*/ 93 w 138"/>
                <a:gd name="T35" fmla="*/ 69 h 112"/>
                <a:gd name="T36" fmla="*/ 105 w 138"/>
                <a:gd name="T37" fmla="*/ 63 h 112"/>
                <a:gd name="T38" fmla="*/ 119 w 138"/>
                <a:gd name="T39" fmla="*/ 53 h 112"/>
                <a:gd name="T40" fmla="*/ 119 w 138"/>
                <a:gd name="T41" fmla="*/ 53 h 112"/>
                <a:gd name="T42" fmla="*/ 126 w 138"/>
                <a:gd name="T43" fmla="*/ 46 h 112"/>
                <a:gd name="T44" fmla="*/ 131 w 138"/>
                <a:gd name="T45" fmla="*/ 40 h 112"/>
                <a:gd name="T46" fmla="*/ 134 w 138"/>
                <a:gd name="T47" fmla="*/ 33 h 112"/>
                <a:gd name="T48" fmla="*/ 136 w 138"/>
                <a:gd name="T49" fmla="*/ 25 h 112"/>
                <a:gd name="T50" fmla="*/ 138 w 138"/>
                <a:gd name="T51" fmla="*/ 18 h 112"/>
                <a:gd name="T52" fmla="*/ 136 w 138"/>
                <a:gd name="T53" fmla="*/ 12 h 112"/>
                <a:gd name="T54" fmla="*/ 134 w 138"/>
                <a:gd name="T55" fmla="*/ 5 h 112"/>
                <a:gd name="T56" fmla="*/ 131 w 138"/>
                <a:gd name="T57" fmla="*/ 2 h 112"/>
                <a:gd name="T58" fmla="*/ 131 w 138"/>
                <a:gd name="T59" fmla="*/ 2 h 112"/>
                <a:gd name="T60" fmla="*/ 131 w 138"/>
                <a:gd name="T61" fmla="*/ 2 h 112"/>
                <a:gd name="T62" fmla="*/ 124 w 138"/>
                <a:gd name="T63" fmla="*/ 0 h 112"/>
                <a:gd name="T64" fmla="*/ 118 w 138"/>
                <a:gd name="T65" fmla="*/ 0 h 112"/>
                <a:gd name="T66" fmla="*/ 100 w 138"/>
                <a:gd name="T67" fmla="*/ 3 h 112"/>
                <a:gd name="T68" fmla="*/ 76 w 138"/>
                <a:gd name="T69" fmla="*/ 10 h 112"/>
                <a:gd name="T70" fmla="*/ 12 w 138"/>
                <a:gd name="T71" fmla="*/ 0 h 112"/>
                <a:gd name="T72" fmla="*/ 12 w 138"/>
                <a:gd name="T73" fmla="*/ 0 h 112"/>
                <a:gd name="T74" fmla="*/ 4 w 138"/>
                <a:gd name="T75" fmla="*/ 46 h 112"/>
                <a:gd name="T76" fmla="*/ 4 w 138"/>
                <a:gd name="T77" fmla="*/ 46 h 112"/>
                <a:gd name="T78" fmla="*/ 0 w 138"/>
                <a:gd name="T79" fmla="*/ 58 h 112"/>
                <a:gd name="T80" fmla="*/ 0 w 138"/>
                <a:gd name="T81" fmla="*/ 69 h 112"/>
                <a:gd name="T82" fmla="*/ 0 w 138"/>
                <a:gd name="T83" fmla="*/ 83 h 112"/>
                <a:gd name="T84" fmla="*/ 4 w 138"/>
                <a:gd name="T85" fmla="*/ 94 h 112"/>
                <a:gd name="T86" fmla="*/ 4 w 138"/>
                <a:gd name="T87" fmla="*/ 9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8" h="112">
                  <a:moveTo>
                    <a:pt x="4" y="94"/>
                  </a:moveTo>
                  <a:lnTo>
                    <a:pt x="4" y="94"/>
                  </a:lnTo>
                  <a:lnTo>
                    <a:pt x="4" y="94"/>
                  </a:lnTo>
                  <a:lnTo>
                    <a:pt x="5" y="99"/>
                  </a:lnTo>
                  <a:lnTo>
                    <a:pt x="10" y="104"/>
                  </a:lnTo>
                  <a:lnTo>
                    <a:pt x="15" y="109"/>
                  </a:lnTo>
                  <a:lnTo>
                    <a:pt x="20" y="111"/>
                  </a:lnTo>
                  <a:lnTo>
                    <a:pt x="20" y="111"/>
                  </a:lnTo>
                  <a:lnTo>
                    <a:pt x="30" y="112"/>
                  </a:lnTo>
                  <a:lnTo>
                    <a:pt x="37" y="112"/>
                  </a:lnTo>
                  <a:lnTo>
                    <a:pt x="43" y="111"/>
                  </a:lnTo>
                  <a:lnTo>
                    <a:pt x="50" y="108"/>
                  </a:lnTo>
                  <a:lnTo>
                    <a:pt x="57" y="104"/>
                  </a:lnTo>
                  <a:lnTo>
                    <a:pt x="62" y="99"/>
                  </a:lnTo>
                  <a:lnTo>
                    <a:pt x="71" y="88"/>
                  </a:lnTo>
                  <a:lnTo>
                    <a:pt x="71" y="88"/>
                  </a:lnTo>
                  <a:lnTo>
                    <a:pt x="81" y="78"/>
                  </a:lnTo>
                  <a:lnTo>
                    <a:pt x="93" y="69"/>
                  </a:lnTo>
                  <a:lnTo>
                    <a:pt x="105" y="63"/>
                  </a:lnTo>
                  <a:lnTo>
                    <a:pt x="119" y="53"/>
                  </a:lnTo>
                  <a:lnTo>
                    <a:pt x="119" y="53"/>
                  </a:lnTo>
                  <a:lnTo>
                    <a:pt x="126" y="46"/>
                  </a:lnTo>
                  <a:lnTo>
                    <a:pt x="131" y="40"/>
                  </a:lnTo>
                  <a:lnTo>
                    <a:pt x="134" y="33"/>
                  </a:lnTo>
                  <a:lnTo>
                    <a:pt x="136" y="25"/>
                  </a:lnTo>
                  <a:lnTo>
                    <a:pt x="138" y="18"/>
                  </a:lnTo>
                  <a:lnTo>
                    <a:pt x="136" y="12"/>
                  </a:lnTo>
                  <a:lnTo>
                    <a:pt x="134" y="5"/>
                  </a:lnTo>
                  <a:lnTo>
                    <a:pt x="131" y="2"/>
                  </a:lnTo>
                  <a:lnTo>
                    <a:pt x="131" y="2"/>
                  </a:lnTo>
                  <a:lnTo>
                    <a:pt x="131" y="2"/>
                  </a:lnTo>
                  <a:lnTo>
                    <a:pt x="124" y="0"/>
                  </a:lnTo>
                  <a:lnTo>
                    <a:pt x="118" y="0"/>
                  </a:lnTo>
                  <a:lnTo>
                    <a:pt x="100" y="3"/>
                  </a:lnTo>
                  <a:lnTo>
                    <a:pt x="76" y="10"/>
                  </a:lnTo>
                  <a:lnTo>
                    <a:pt x="12" y="0"/>
                  </a:lnTo>
                  <a:lnTo>
                    <a:pt x="12" y="0"/>
                  </a:lnTo>
                  <a:lnTo>
                    <a:pt x="4" y="46"/>
                  </a:lnTo>
                  <a:lnTo>
                    <a:pt x="4" y="46"/>
                  </a:lnTo>
                  <a:lnTo>
                    <a:pt x="0" y="58"/>
                  </a:lnTo>
                  <a:lnTo>
                    <a:pt x="0" y="69"/>
                  </a:lnTo>
                  <a:lnTo>
                    <a:pt x="0" y="83"/>
                  </a:lnTo>
                  <a:lnTo>
                    <a:pt x="4" y="94"/>
                  </a:lnTo>
                  <a:lnTo>
                    <a:pt x="4" y="9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5" name="Freeform 346"/>
            <p:cNvSpPr>
              <a:spLocks/>
            </p:cNvSpPr>
            <p:nvPr/>
          </p:nvSpPr>
          <p:spPr bwMode="auto">
            <a:xfrm>
              <a:off x="2304" y="2822"/>
              <a:ext cx="134" cy="110"/>
            </a:xfrm>
            <a:custGeom>
              <a:avLst/>
              <a:gdLst>
                <a:gd name="T0" fmla="*/ 0 w 134"/>
                <a:gd name="T1" fmla="*/ 92 h 110"/>
                <a:gd name="T2" fmla="*/ 0 w 134"/>
                <a:gd name="T3" fmla="*/ 92 h 110"/>
                <a:gd name="T4" fmla="*/ 1 w 134"/>
                <a:gd name="T5" fmla="*/ 97 h 110"/>
                <a:gd name="T6" fmla="*/ 6 w 134"/>
                <a:gd name="T7" fmla="*/ 102 h 110"/>
                <a:gd name="T8" fmla="*/ 11 w 134"/>
                <a:gd name="T9" fmla="*/ 107 h 110"/>
                <a:gd name="T10" fmla="*/ 16 w 134"/>
                <a:gd name="T11" fmla="*/ 109 h 110"/>
                <a:gd name="T12" fmla="*/ 16 w 134"/>
                <a:gd name="T13" fmla="*/ 109 h 110"/>
                <a:gd name="T14" fmla="*/ 26 w 134"/>
                <a:gd name="T15" fmla="*/ 110 h 110"/>
                <a:gd name="T16" fmla="*/ 33 w 134"/>
                <a:gd name="T17" fmla="*/ 110 h 110"/>
                <a:gd name="T18" fmla="*/ 39 w 134"/>
                <a:gd name="T19" fmla="*/ 109 h 110"/>
                <a:gd name="T20" fmla="*/ 46 w 134"/>
                <a:gd name="T21" fmla="*/ 106 h 110"/>
                <a:gd name="T22" fmla="*/ 53 w 134"/>
                <a:gd name="T23" fmla="*/ 102 h 110"/>
                <a:gd name="T24" fmla="*/ 58 w 134"/>
                <a:gd name="T25" fmla="*/ 97 h 110"/>
                <a:gd name="T26" fmla="*/ 67 w 134"/>
                <a:gd name="T27" fmla="*/ 86 h 110"/>
                <a:gd name="T28" fmla="*/ 67 w 134"/>
                <a:gd name="T29" fmla="*/ 86 h 110"/>
                <a:gd name="T30" fmla="*/ 77 w 134"/>
                <a:gd name="T31" fmla="*/ 76 h 110"/>
                <a:gd name="T32" fmla="*/ 89 w 134"/>
                <a:gd name="T33" fmla="*/ 67 h 110"/>
                <a:gd name="T34" fmla="*/ 101 w 134"/>
                <a:gd name="T35" fmla="*/ 61 h 110"/>
                <a:gd name="T36" fmla="*/ 115 w 134"/>
                <a:gd name="T37" fmla="*/ 51 h 110"/>
                <a:gd name="T38" fmla="*/ 115 w 134"/>
                <a:gd name="T39" fmla="*/ 51 h 110"/>
                <a:gd name="T40" fmla="*/ 122 w 134"/>
                <a:gd name="T41" fmla="*/ 44 h 110"/>
                <a:gd name="T42" fmla="*/ 127 w 134"/>
                <a:gd name="T43" fmla="*/ 38 h 110"/>
                <a:gd name="T44" fmla="*/ 130 w 134"/>
                <a:gd name="T45" fmla="*/ 31 h 110"/>
                <a:gd name="T46" fmla="*/ 132 w 134"/>
                <a:gd name="T47" fmla="*/ 23 h 110"/>
                <a:gd name="T48" fmla="*/ 134 w 134"/>
                <a:gd name="T49" fmla="*/ 16 h 110"/>
                <a:gd name="T50" fmla="*/ 132 w 134"/>
                <a:gd name="T51" fmla="*/ 10 h 110"/>
                <a:gd name="T52" fmla="*/ 130 w 134"/>
                <a:gd name="T53" fmla="*/ 3 h 110"/>
                <a:gd name="T54" fmla="*/ 127 w 134"/>
                <a:gd name="T55" fmla="*/ 0 h 110"/>
                <a:gd name="T56" fmla="*/ 127 w 134"/>
                <a:gd name="T57" fmla="*/ 0 h 110"/>
                <a:gd name="T58" fmla="*/ 129 w 134"/>
                <a:gd name="T59" fmla="*/ 8 h 110"/>
                <a:gd name="T60" fmla="*/ 127 w 134"/>
                <a:gd name="T61" fmla="*/ 18 h 110"/>
                <a:gd name="T62" fmla="*/ 124 w 134"/>
                <a:gd name="T63" fmla="*/ 26 h 110"/>
                <a:gd name="T64" fmla="*/ 120 w 134"/>
                <a:gd name="T65" fmla="*/ 33 h 110"/>
                <a:gd name="T66" fmla="*/ 120 w 134"/>
                <a:gd name="T67" fmla="*/ 33 h 110"/>
                <a:gd name="T68" fmla="*/ 114 w 134"/>
                <a:gd name="T69" fmla="*/ 41 h 110"/>
                <a:gd name="T70" fmla="*/ 107 w 134"/>
                <a:gd name="T71" fmla="*/ 48 h 110"/>
                <a:gd name="T72" fmla="*/ 91 w 134"/>
                <a:gd name="T73" fmla="*/ 59 h 110"/>
                <a:gd name="T74" fmla="*/ 91 w 134"/>
                <a:gd name="T75" fmla="*/ 59 h 110"/>
                <a:gd name="T76" fmla="*/ 76 w 134"/>
                <a:gd name="T77" fmla="*/ 71 h 110"/>
                <a:gd name="T78" fmla="*/ 61 w 134"/>
                <a:gd name="T79" fmla="*/ 84 h 110"/>
                <a:gd name="T80" fmla="*/ 61 w 134"/>
                <a:gd name="T81" fmla="*/ 84 h 110"/>
                <a:gd name="T82" fmla="*/ 58 w 134"/>
                <a:gd name="T83" fmla="*/ 87 h 110"/>
                <a:gd name="T84" fmla="*/ 53 w 134"/>
                <a:gd name="T85" fmla="*/ 89 h 110"/>
                <a:gd name="T86" fmla="*/ 44 w 134"/>
                <a:gd name="T87" fmla="*/ 94 h 110"/>
                <a:gd name="T88" fmla="*/ 44 w 134"/>
                <a:gd name="T89" fmla="*/ 94 h 110"/>
                <a:gd name="T90" fmla="*/ 33 w 134"/>
                <a:gd name="T91" fmla="*/ 101 h 110"/>
                <a:gd name="T92" fmla="*/ 28 w 134"/>
                <a:gd name="T93" fmla="*/ 102 h 110"/>
                <a:gd name="T94" fmla="*/ 21 w 134"/>
                <a:gd name="T95" fmla="*/ 102 h 110"/>
                <a:gd name="T96" fmla="*/ 21 w 134"/>
                <a:gd name="T97" fmla="*/ 102 h 110"/>
                <a:gd name="T98" fmla="*/ 10 w 134"/>
                <a:gd name="T99" fmla="*/ 99 h 110"/>
                <a:gd name="T100" fmla="*/ 0 w 134"/>
                <a:gd name="T101" fmla="*/ 92 h 110"/>
                <a:gd name="T102" fmla="*/ 0 w 134"/>
                <a:gd name="T103" fmla="*/ 9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4" h="110">
                  <a:moveTo>
                    <a:pt x="0" y="92"/>
                  </a:moveTo>
                  <a:lnTo>
                    <a:pt x="0" y="92"/>
                  </a:lnTo>
                  <a:lnTo>
                    <a:pt x="1" y="97"/>
                  </a:lnTo>
                  <a:lnTo>
                    <a:pt x="6" y="102"/>
                  </a:lnTo>
                  <a:lnTo>
                    <a:pt x="11" y="107"/>
                  </a:lnTo>
                  <a:lnTo>
                    <a:pt x="16" y="109"/>
                  </a:lnTo>
                  <a:lnTo>
                    <a:pt x="16" y="109"/>
                  </a:lnTo>
                  <a:lnTo>
                    <a:pt x="26" y="110"/>
                  </a:lnTo>
                  <a:lnTo>
                    <a:pt x="33" y="110"/>
                  </a:lnTo>
                  <a:lnTo>
                    <a:pt x="39" y="109"/>
                  </a:lnTo>
                  <a:lnTo>
                    <a:pt x="46" y="106"/>
                  </a:lnTo>
                  <a:lnTo>
                    <a:pt x="53" y="102"/>
                  </a:lnTo>
                  <a:lnTo>
                    <a:pt x="58" y="97"/>
                  </a:lnTo>
                  <a:lnTo>
                    <a:pt x="67" y="86"/>
                  </a:lnTo>
                  <a:lnTo>
                    <a:pt x="67" y="86"/>
                  </a:lnTo>
                  <a:lnTo>
                    <a:pt x="77" y="76"/>
                  </a:lnTo>
                  <a:lnTo>
                    <a:pt x="89" y="67"/>
                  </a:lnTo>
                  <a:lnTo>
                    <a:pt x="101" y="61"/>
                  </a:lnTo>
                  <a:lnTo>
                    <a:pt x="115" y="51"/>
                  </a:lnTo>
                  <a:lnTo>
                    <a:pt x="115" y="51"/>
                  </a:lnTo>
                  <a:lnTo>
                    <a:pt x="122" y="44"/>
                  </a:lnTo>
                  <a:lnTo>
                    <a:pt x="127" y="38"/>
                  </a:lnTo>
                  <a:lnTo>
                    <a:pt x="130" y="31"/>
                  </a:lnTo>
                  <a:lnTo>
                    <a:pt x="132" y="23"/>
                  </a:lnTo>
                  <a:lnTo>
                    <a:pt x="134" y="16"/>
                  </a:lnTo>
                  <a:lnTo>
                    <a:pt x="132" y="10"/>
                  </a:lnTo>
                  <a:lnTo>
                    <a:pt x="130" y="3"/>
                  </a:lnTo>
                  <a:lnTo>
                    <a:pt x="127" y="0"/>
                  </a:lnTo>
                  <a:lnTo>
                    <a:pt x="127" y="0"/>
                  </a:lnTo>
                  <a:lnTo>
                    <a:pt x="129" y="8"/>
                  </a:lnTo>
                  <a:lnTo>
                    <a:pt x="127" y="18"/>
                  </a:lnTo>
                  <a:lnTo>
                    <a:pt x="124" y="26"/>
                  </a:lnTo>
                  <a:lnTo>
                    <a:pt x="120" y="33"/>
                  </a:lnTo>
                  <a:lnTo>
                    <a:pt x="120" y="33"/>
                  </a:lnTo>
                  <a:lnTo>
                    <a:pt x="114" y="41"/>
                  </a:lnTo>
                  <a:lnTo>
                    <a:pt x="107" y="48"/>
                  </a:lnTo>
                  <a:lnTo>
                    <a:pt x="91" y="59"/>
                  </a:lnTo>
                  <a:lnTo>
                    <a:pt x="91" y="59"/>
                  </a:lnTo>
                  <a:lnTo>
                    <a:pt x="76" y="71"/>
                  </a:lnTo>
                  <a:lnTo>
                    <a:pt x="61" y="84"/>
                  </a:lnTo>
                  <a:lnTo>
                    <a:pt x="61" y="84"/>
                  </a:lnTo>
                  <a:lnTo>
                    <a:pt x="58" y="87"/>
                  </a:lnTo>
                  <a:lnTo>
                    <a:pt x="53" y="89"/>
                  </a:lnTo>
                  <a:lnTo>
                    <a:pt x="44" y="94"/>
                  </a:lnTo>
                  <a:lnTo>
                    <a:pt x="44" y="94"/>
                  </a:lnTo>
                  <a:lnTo>
                    <a:pt x="33" y="101"/>
                  </a:lnTo>
                  <a:lnTo>
                    <a:pt x="28" y="102"/>
                  </a:lnTo>
                  <a:lnTo>
                    <a:pt x="21" y="102"/>
                  </a:lnTo>
                  <a:lnTo>
                    <a:pt x="21" y="102"/>
                  </a:lnTo>
                  <a:lnTo>
                    <a:pt x="10" y="99"/>
                  </a:lnTo>
                  <a:lnTo>
                    <a:pt x="0" y="92"/>
                  </a:lnTo>
                  <a:lnTo>
                    <a:pt x="0" y="92"/>
                  </a:lnTo>
                  <a:close/>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6" name="Freeform 347"/>
            <p:cNvSpPr>
              <a:spLocks/>
            </p:cNvSpPr>
            <p:nvPr/>
          </p:nvSpPr>
          <p:spPr bwMode="auto">
            <a:xfrm>
              <a:off x="2492" y="2921"/>
              <a:ext cx="237" cy="94"/>
            </a:xfrm>
            <a:custGeom>
              <a:avLst/>
              <a:gdLst>
                <a:gd name="T0" fmla="*/ 0 w 237"/>
                <a:gd name="T1" fmla="*/ 69 h 94"/>
                <a:gd name="T2" fmla="*/ 0 w 237"/>
                <a:gd name="T3" fmla="*/ 69 h 94"/>
                <a:gd name="T4" fmla="*/ 2 w 237"/>
                <a:gd name="T5" fmla="*/ 76 h 94"/>
                <a:gd name="T6" fmla="*/ 5 w 237"/>
                <a:gd name="T7" fmla="*/ 81 h 94"/>
                <a:gd name="T8" fmla="*/ 10 w 237"/>
                <a:gd name="T9" fmla="*/ 86 h 94"/>
                <a:gd name="T10" fmla="*/ 15 w 237"/>
                <a:gd name="T11" fmla="*/ 89 h 94"/>
                <a:gd name="T12" fmla="*/ 15 w 237"/>
                <a:gd name="T13" fmla="*/ 89 h 94"/>
                <a:gd name="T14" fmla="*/ 25 w 237"/>
                <a:gd name="T15" fmla="*/ 93 h 94"/>
                <a:gd name="T16" fmla="*/ 37 w 237"/>
                <a:gd name="T17" fmla="*/ 94 h 94"/>
                <a:gd name="T18" fmla="*/ 51 w 237"/>
                <a:gd name="T19" fmla="*/ 94 h 94"/>
                <a:gd name="T20" fmla="*/ 65 w 237"/>
                <a:gd name="T21" fmla="*/ 93 h 94"/>
                <a:gd name="T22" fmla="*/ 80 w 237"/>
                <a:gd name="T23" fmla="*/ 89 h 94"/>
                <a:gd name="T24" fmla="*/ 94 w 237"/>
                <a:gd name="T25" fmla="*/ 86 h 94"/>
                <a:gd name="T26" fmla="*/ 108 w 237"/>
                <a:gd name="T27" fmla="*/ 81 h 94"/>
                <a:gd name="T28" fmla="*/ 123 w 237"/>
                <a:gd name="T29" fmla="*/ 74 h 94"/>
                <a:gd name="T30" fmla="*/ 123 w 237"/>
                <a:gd name="T31" fmla="*/ 74 h 94"/>
                <a:gd name="T32" fmla="*/ 154 w 237"/>
                <a:gd name="T33" fmla="*/ 64 h 94"/>
                <a:gd name="T34" fmla="*/ 171 w 237"/>
                <a:gd name="T35" fmla="*/ 58 h 94"/>
                <a:gd name="T36" fmla="*/ 189 w 237"/>
                <a:gd name="T37" fmla="*/ 50 h 94"/>
                <a:gd name="T38" fmla="*/ 205 w 237"/>
                <a:gd name="T39" fmla="*/ 41 h 94"/>
                <a:gd name="T40" fmla="*/ 220 w 237"/>
                <a:gd name="T41" fmla="*/ 33 h 94"/>
                <a:gd name="T42" fmla="*/ 230 w 237"/>
                <a:gd name="T43" fmla="*/ 23 h 94"/>
                <a:gd name="T44" fmla="*/ 233 w 237"/>
                <a:gd name="T45" fmla="*/ 16 h 94"/>
                <a:gd name="T46" fmla="*/ 235 w 237"/>
                <a:gd name="T47" fmla="*/ 11 h 94"/>
                <a:gd name="T48" fmla="*/ 235 w 237"/>
                <a:gd name="T49" fmla="*/ 11 h 94"/>
                <a:gd name="T50" fmla="*/ 237 w 237"/>
                <a:gd name="T51" fmla="*/ 5 h 94"/>
                <a:gd name="T52" fmla="*/ 235 w 237"/>
                <a:gd name="T53" fmla="*/ 0 h 94"/>
                <a:gd name="T54" fmla="*/ 235 w 237"/>
                <a:gd name="T55" fmla="*/ 0 h 94"/>
                <a:gd name="T56" fmla="*/ 232 w 237"/>
                <a:gd name="T57" fmla="*/ 7 h 94"/>
                <a:gd name="T58" fmla="*/ 223 w 237"/>
                <a:gd name="T59" fmla="*/ 13 h 94"/>
                <a:gd name="T60" fmla="*/ 212 w 237"/>
                <a:gd name="T61" fmla="*/ 23 h 94"/>
                <a:gd name="T62" fmla="*/ 195 w 237"/>
                <a:gd name="T63" fmla="*/ 33 h 94"/>
                <a:gd name="T64" fmla="*/ 195 w 237"/>
                <a:gd name="T65" fmla="*/ 33 h 94"/>
                <a:gd name="T66" fmla="*/ 177 w 237"/>
                <a:gd name="T67" fmla="*/ 43 h 94"/>
                <a:gd name="T68" fmla="*/ 156 w 237"/>
                <a:gd name="T69" fmla="*/ 51 h 94"/>
                <a:gd name="T70" fmla="*/ 114 w 237"/>
                <a:gd name="T71" fmla="*/ 64 h 94"/>
                <a:gd name="T72" fmla="*/ 78 w 237"/>
                <a:gd name="T73" fmla="*/ 74 h 94"/>
                <a:gd name="T74" fmla="*/ 51 w 237"/>
                <a:gd name="T75" fmla="*/ 81 h 94"/>
                <a:gd name="T76" fmla="*/ 51 w 237"/>
                <a:gd name="T77" fmla="*/ 81 h 94"/>
                <a:gd name="T78" fmla="*/ 38 w 237"/>
                <a:gd name="T79" fmla="*/ 81 h 94"/>
                <a:gd name="T80" fmla="*/ 25 w 237"/>
                <a:gd name="T81" fmla="*/ 78 h 94"/>
                <a:gd name="T82" fmla="*/ 12 w 237"/>
                <a:gd name="T83" fmla="*/ 74 h 94"/>
                <a:gd name="T84" fmla="*/ 0 w 237"/>
                <a:gd name="T85" fmla="*/ 69 h 94"/>
                <a:gd name="T86" fmla="*/ 0 w 237"/>
                <a:gd name="T87" fmla="*/ 6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7" h="94">
                  <a:moveTo>
                    <a:pt x="0" y="69"/>
                  </a:moveTo>
                  <a:lnTo>
                    <a:pt x="0" y="69"/>
                  </a:lnTo>
                  <a:lnTo>
                    <a:pt x="2" y="76"/>
                  </a:lnTo>
                  <a:lnTo>
                    <a:pt x="5" y="81"/>
                  </a:lnTo>
                  <a:lnTo>
                    <a:pt x="10" y="86"/>
                  </a:lnTo>
                  <a:lnTo>
                    <a:pt x="15" y="89"/>
                  </a:lnTo>
                  <a:lnTo>
                    <a:pt x="15" y="89"/>
                  </a:lnTo>
                  <a:lnTo>
                    <a:pt x="25" y="93"/>
                  </a:lnTo>
                  <a:lnTo>
                    <a:pt x="37" y="94"/>
                  </a:lnTo>
                  <a:lnTo>
                    <a:pt x="51" y="94"/>
                  </a:lnTo>
                  <a:lnTo>
                    <a:pt x="65" y="93"/>
                  </a:lnTo>
                  <a:lnTo>
                    <a:pt x="80" y="89"/>
                  </a:lnTo>
                  <a:lnTo>
                    <a:pt x="94" y="86"/>
                  </a:lnTo>
                  <a:lnTo>
                    <a:pt x="108" y="81"/>
                  </a:lnTo>
                  <a:lnTo>
                    <a:pt x="123" y="74"/>
                  </a:lnTo>
                  <a:lnTo>
                    <a:pt x="123" y="74"/>
                  </a:lnTo>
                  <a:lnTo>
                    <a:pt x="154" y="64"/>
                  </a:lnTo>
                  <a:lnTo>
                    <a:pt x="171" y="58"/>
                  </a:lnTo>
                  <a:lnTo>
                    <a:pt x="189" y="50"/>
                  </a:lnTo>
                  <a:lnTo>
                    <a:pt x="205" y="41"/>
                  </a:lnTo>
                  <a:lnTo>
                    <a:pt x="220" y="33"/>
                  </a:lnTo>
                  <a:lnTo>
                    <a:pt x="230" y="23"/>
                  </a:lnTo>
                  <a:lnTo>
                    <a:pt x="233" y="16"/>
                  </a:lnTo>
                  <a:lnTo>
                    <a:pt x="235" y="11"/>
                  </a:lnTo>
                  <a:lnTo>
                    <a:pt x="235" y="11"/>
                  </a:lnTo>
                  <a:lnTo>
                    <a:pt x="237" y="5"/>
                  </a:lnTo>
                  <a:lnTo>
                    <a:pt x="235" y="0"/>
                  </a:lnTo>
                  <a:lnTo>
                    <a:pt x="235" y="0"/>
                  </a:lnTo>
                  <a:lnTo>
                    <a:pt x="232" y="7"/>
                  </a:lnTo>
                  <a:lnTo>
                    <a:pt x="223" y="13"/>
                  </a:lnTo>
                  <a:lnTo>
                    <a:pt x="212" y="23"/>
                  </a:lnTo>
                  <a:lnTo>
                    <a:pt x="195" y="33"/>
                  </a:lnTo>
                  <a:lnTo>
                    <a:pt x="195" y="33"/>
                  </a:lnTo>
                  <a:lnTo>
                    <a:pt x="177" y="43"/>
                  </a:lnTo>
                  <a:lnTo>
                    <a:pt x="156" y="51"/>
                  </a:lnTo>
                  <a:lnTo>
                    <a:pt x="114" y="64"/>
                  </a:lnTo>
                  <a:lnTo>
                    <a:pt x="78" y="74"/>
                  </a:lnTo>
                  <a:lnTo>
                    <a:pt x="51" y="81"/>
                  </a:lnTo>
                  <a:lnTo>
                    <a:pt x="51" y="81"/>
                  </a:lnTo>
                  <a:lnTo>
                    <a:pt x="38" y="81"/>
                  </a:lnTo>
                  <a:lnTo>
                    <a:pt x="25" y="78"/>
                  </a:lnTo>
                  <a:lnTo>
                    <a:pt x="12" y="74"/>
                  </a:lnTo>
                  <a:lnTo>
                    <a:pt x="0" y="69"/>
                  </a:lnTo>
                  <a:lnTo>
                    <a:pt x="0" y="69"/>
                  </a:lnTo>
                  <a:close/>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7" name="Freeform 348"/>
            <p:cNvSpPr>
              <a:spLocks/>
            </p:cNvSpPr>
            <p:nvPr/>
          </p:nvSpPr>
          <p:spPr bwMode="auto">
            <a:xfrm>
              <a:off x="2241" y="1822"/>
              <a:ext cx="458" cy="1127"/>
            </a:xfrm>
            <a:custGeom>
              <a:avLst/>
              <a:gdLst>
                <a:gd name="T0" fmla="*/ 81 w 458"/>
                <a:gd name="T1" fmla="*/ 0 h 1127"/>
                <a:gd name="T2" fmla="*/ 69 w 458"/>
                <a:gd name="T3" fmla="*/ 29 h 1127"/>
                <a:gd name="T4" fmla="*/ 8 w 458"/>
                <a:gd name="T5" fmla="*/ 189 h 1127"/>
                <a:gd name="T6" fmla="*/ 3 w 458"/>
                <a:gd name="T7" fmla="*/ 211 h 1127"/>
                <a:gd name="T8" fmla="*/ 0 w 458"/>
                <a:gd name="T9" fmla="*/ 255 h 1127"/>
                <a:gd name="T10" fmla="*/ 1 w 458"/>
                <a:gd name="T11" fmla="*/ 278 h 1127"/>
                <a:gd name="T12" fmla="*/ 8 w 458"/>
                <a:gd name="T13" fmla="*/ 320 h 1127"/>
                <a:gd name="T14" fmla="*/ 21 w 458"/>
                <a:gd name="T15" fmla="*/ 359 h 1127"/>
                <a:gd name="T16" fmla="*/ 40 w 458"/>
                <a:gd name="T17" fmla="*/ 397 h 1127"/>
                <a:gd name="T18" fmla="*/ 63 w 458"/>
                <a:gd name="T19" fmla="*/ 432 h 1127"/>
                <a:gd name="T20" fmla="*/ 92 w 458"/>
                <a:gd name="T21" fmla="*/ 467 h 1127"/>
                <a:gd name="T22" fmla="*/ 124 w 458"/>
                <a:gd name="T23" fmla="*/ 508 h 1127"/>
                <a:gd name="T24" fmla="*/ 140 w 458"/>
                <a:gd name="T25" fmla="*/ 541 h 1127"/>
                <a:gd name="T26" fmla="*/ 147 w 458"/>
                <a:gd name="T27" fmla="*/ 565 h 1127"/>
                <a:gd name="T28" fmla="*/ 145 w 458"/>
                <a:gd name="T29" fmla="*/ 586 h 1127"/>
                <a:gd name="T30" fmla="*/ 142 w 458"/>
                <a:gd name="T31" fmla="*/ 598 h 1127"/>
                <a:gd name="T32" fmla="*/ 102 w 458"/>
                <a:gd name="T33" fmla="*/ 690 h 1127"/>
                <a:gd name="T34" fmla="*/ 76 w 458"/>
                <a:gd name="T35" fmla="*/ 768 h 1127"/>
                <a:gd name="T36" fmla="*/ 63 w 458"/>
                <a:gd name="T37" fmla="*/ 829 h 1127"/>
                <a:gd name="T38" fmla="*/ 54 w 458"/>
                <a:gd name="T39" fmla="*/ 895 h 1127"/>
                <a:gd name="T40" fmla="*/ 53 w 458"/>
                <a:gd name="T41" fmla="*/ 968 h 1127"/>
                <a:gd name="T42" fmla="*/ 56 w 458"/>
                <a:gd name="T43" fmla="*/ 1005 h 1127"/>
                <a:gd name="T44" fmla="*/ 69 w 458"/>
                <a:gd name="T45" fmla="*/ 1020 h 1127"/>
                <a:gd name="T46" fmla="*/ 86 w 458"/>
                <a:gd name="T47" fmla="*/ 1026 h 1127"/>
                <a:gd name="T48" fmla="*/ 99 w 458"/>
                <a:gd name="T49" fmla="*/ 1028 h 1127"/>
                <a:gd name="T50" fmla="*/ 116 w 458"/>
                <a:gd name="T51" fmla="*/ 1024 h 1127"/>
                <a:gd name="T52" fmla="*/ 134 w 458"/>
                <a:gd name="T53" fmla="*/ 1015 h 1127"/>
                <a:gd name="T54" fmla="*/ 198 w 458"/>
                <a:gd name="T55" fmla="*/ 894 h 1127"/>
                <a:gd name="T56" fmla="*/ 241 w 458"/>
                <a:gd name="T57" fmla="*/ 1099 h 1127"/>
                <a:gd name="T58" fmla="*/ 263 w 458"/>
                <a:gd name="T59" fmla="*/ 1115 h 1127"/>
                <a:gd name="T60" fmla="*/ 284 w 458"/>
                <a:gd name="T61" fmla="*/ 1125 h 1127"/>
                <a:gd name="T62" fmla="*/ 301 w 458"/>
                <a:gd name="T63" fmla="*/ 1127 h 1127"/>
                <a:gd name="T64" fmla="*/ 319 w 458"/>
                <a:gd name="T65" fmla="*/ 1122 h 1127"/>
                <a:gd name="T66" fmla="*/ 337 w 458"/>
                <a:gd name="T67" fmla="*/ 1109 h 1127"/>
                <a:gd name="T68" fmla="*/ 347 w 458"/>
                <a:gd name="T69" fmla="*/ 1099 h 1127"/>
                <a:gd name="T70" fmla="*/ 347 w 458"/>
                <a:gd name="T71" fmla="*/ 1018 h 1127"/>
                <a:gd name="T72" fmla="*/ 352 w 458"/>
                <a:gd name="T73" fmla="*/ 937 h 1127"/>
                <a:gd name="T74" fmla="*/ 362 w 458"/>
                <a:gd name="T75" fmla="*/ 856 h 1127"/>
                <a:gd name="T76" fmla="*/ 379 w 458"/>
                <a:gd name="T77" fmla="*/ 776 h 1127"/>
                <a:gd name="T78" fmla="*/ 397 w 458"/>
                <a:gd name="T79" fmla="*/ 694 h 1127"/>
                <a:gd name="T80" fmla="*/ 430 w 458"/>
                <a:gd name="T81" fmla="*/ 527 h 1127"/>
                <a:gd name="T82" fmla="*/ 443 w 458"/>
                <a:gd name="T83" fmla="*/ 442 h 1127"/>
                <a:gd name="T84" fmla="*/ 455 w 458"/>
                <a:gd name="T85" fmla="*/ 364 h 1127"/>
                <a:gd name="T86" fmla="*/ 458 w 458"/>
                <a:gd name="T87" fmla="*/ 325 h 1127"/>
                <a:gd name="T88" fmla="*/ 456 w 458"/>
                <a:gd name="T89" fmla="*/ 285 h 1127"/>
                <a:gd name="T90" fmla="*/ 451 w 458"/>
                <a:gd name="T91" fmla="*/ 262 h 1127"/>
                <a:gd name="T92" fmla="*/ 418 w 458"/>
                <a:gd name="T93" fmla="*/ 154 h 1127"/>
                <a:gd name="T94" fmla="*/ 370 w 458"/>
                <a:gd name="T95" fmla="*/ 25 h 1127"/>
                <a:gd name="T96" fmla="*/ 367 w 458"/>
                <a:gd name="T97" fmla="*/ 30 h 1127"/>
                <a:gd name="T98" fmla="*/ 349 w 458"/>
                <a:gd name="T99" fmla="*/ 45 h 1127"/>
                <a:gd name="T100" fmla="*/ 326 w 458"/>
                <a:gd name="T101" fmla="*/ 57 h 1127"/>
                <a:gd name="T102" fmla="*/ 293 w 458"/>
                <a:gd name="T103" fmla="*/ 65 h 1127"/>
                <a:gd name="T104" fmla="*/ 248 w 458"/>
                <a:gd name="T105" fmla="*/ 63 h 1127"/>
                <a:gd name="T106" fmla="*/ 192 w 458"/>
                <a:gd name="T107" fmla="*/ 52 h 1127"/>
                <a:gd name="T108" fmla="*/ 122 w 458"/>
                <a:gd name="T109" fmla="*/ 22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8" h="1127">
                  <a:moveTo>
                    <a:pt x="81" y="0"/>
                  </a:moveTo>
                  <a:lnTo>
                    <a:pt x="81" y="0"/>
                  </a:lnTo>
                  <a:lnTo>
                    <a:pt x="78" y="9"/>
                  </a:lnTo>
                  <a:lnTo>
                    <a:pt x="69" y="29"/>
                  </a:lnTo>
                  <a:lnTo>
                    <a:pt x="44" y="91"/>
                  </a:lnTo>
                  <a:lnTo>
                    <a:pt x="8" y="189"/>
                  </a:lnTo>
                  <a:lnTo>
                    <a:pt x="8" y="189"/>
                  </a:lnTo>
                  <a:lnTo>
                    <a:pt x="3" y="211"/>
                  </a:lnTo>
                  <a:lnTo>
                    <a:pt x="0" y="234"/>
                  </a:lnTo>
                  <a:lnTo>
                    <a:pt x="0" y="255"/>
                  </a:lnTo>
                  <a:lnTo>
                    <a:pt x="1" y="278"/>
                  </a:lnTo>
                  <a:lnTo>
                    <a:pt x="1" y="278"/>
                  </a:lnTo>
                  <a:lnTo>
                    <a:pt x="3" y="300"/>
                  </a:lnTo>
                  <a:lnTo>
                    <a:pt x="8" y="320"/>
                  </a:lnTo>
                  <a:lnTo>
                    <a:pt x="13" y="340"/>
                  </a:lnTo>
                  <a:lnTo>
                    <a:pt x="21" y="359"/>
                  </a:lnTo>
                  <a:lnTo>
                    <a:pt x="30" y="379"/>
                  </a:lnTo>
                  <a:lnTo>
                    <a:pt x="40" y="397"/>
                  </a:lnTo>
                  <a:lnTo>
                    <a:pt x="51" y="414"/>
                  </a:lnTo>
                  <a:lnTo>
                    <a:pt x="63" y="432"/>
                  </a:lnTo>
                  <a:lnTo>
                    <a:pt x="63" y="432"/>
                  </a:lnTo>
                  <a:lnTo>
                    <a:pt x="92" y="467"/>
                  </a:lnTo>
                  <a:lnTo>
                    <a:pt x="109" y="487"/>
                  </a:lnTo>
                  <a:lnTo>
                    <a:pt x="124" y="508"/>
                  </a:lnTo>
                  <a:lnTo>
                    <a:pt x="135" y="530"/>
                  </a:lnTo>
                  <a:lnTo>
                    <a:pt x="140" y="541"/>
                  </a:lnTo>
                  <a:lnTo>
                    <a:pt x="144" y="553"/>
                  </a:lnTo>
                  <a:lnTo>
                    <a:pt x="147" y="565"/>
                  </a:lnTo>
                  <a:lnTo>
                    <a:pt x="147" y="576"/>
                  </a:lnTo>
                  <a:lnTo>
                    <a:pt x="145" y="586"/>
                  </a:lnTo>
                  <a:lnTo>
                    <a:pt x="142" y="598"/>
                  </a:lnTo>
                  <a:lnTo>
                    <a:pt x="142" y="598"/>
                  </a:lnTo>
                  <a:lnTo>
                    <a:pt x="119" y="649"/>
                  </a:lnTo>
                  <a:lnTo>
                    <a:pt x="102" y="690"/>
                  </a:lnTo>
                  <a:lnTo>
                    <a:pt x="84" y="740"/>
                  </a:lnTo>
                  <a:lnTo>
                    <a:pt x="76" y="768"/>
                  </a:lnTo>
                  <a:lnTo>
                    <a:pt x="69" y="798"/>
                  </a:lnTo>
                  <a:lnTo>
                    <a:pt x="63" y="829"/>
                  </a:lnTo>
                  <a:lnTo>
                    <a:pt x="58" y="862"/>
                  </a:lnTo>
                  <a:lnTo>
                    <a:pt x="54" y="895"/>
                  </a:lnTo>
                  <a:lnTo>
                    <a:pt x="53" y="932"/>
                  </a:lnTo>
                  <a:lnTo>
                    <a:pt x="53" y="968"/>
                  </a:lnTo>
                  <a:lnTo>
                    <a:pt x="56" y="1005"/>
                  </a:lnTo>
                  <a:lnTo>
                    <a:pt x="56" y="1005"/>
                  </a:lnTo>
                  <a:lnTo>
                    <a:pt x="63" y="1013"/>
                  </a:lnTo>
                  <a:lnTo>
                    <a:pt x="69" y="1020"/>
                  </a:lnTo>
                  <a:lnTo>
                    <a:pt x="79" y="1024"/>
                  </a:lnTo>
                  <a:lnTo>
                    <a:pt x="86" y="1026"/>
                  </a:lnTo>
                  <a:lnTo>
                    <a:pt x="91" y="1028"/>
                  </a:lnTo>
                  <a:lnTo>
                    <a:pt x="99" y="1028"/>
                  </a:lnTo>
                  <a:lnTo>
                    <a:pt x="107" y="1028"/>
                  </a:lnTo>
                  <a:lnTo>
                    <a:pt x="116" y="1024"/>
                  </a:lnTo>
                  <a:lnTo>
                    <a:pt x="124" y="1020"/>
                  </a:lnTo>
                  <a:lnTo>
                    <a:pt x="134" y="1015"/>
                  </a:lnTo>
                  <a:lnTo>
                    <a:pt x="145" y="1005"/>
                  </a:lnTo>
                  <a:lnTo>
                    <a:pt x="198" y="894"/>
                  </a:lnTo>
                  <a:lnTo>
                    <a:pt x="241" y="1099"/>
                  </a:lnTo>
                  <a:lnTo>
                    <a:pt x="241" y="1099"/>
                  </a:lnTo>
                  <a:lnTo>
                    <a:pt x="251" y="1109"/>
                  </a:lnTo>
                  <a:lnTo>
                    <a:pt x="263" y="1115"/>
                  </a:lnTo>
                  <a:lnTo>
                    <a:pt x="276" y="1122"/>
                  </a:lnTo>
                  <a:lnTo>
                    <a:pt x="284" y="1125"/>
                  </a:lnTo>
                  <a:lnTo>
                    <a:pt x="293" y="1127"/>
                  </a:lnTo>
                  <a:lnTo>
                    <a:pt x="301" y="1127"/>
                  </a:lnTo>
                  <a:lnTo>
                    <a:pt x="311" y="1125"/>
                  </a:lnTo>
                  <a:lnTo>
                    <a:pt x="319" y="1122"/>
                  </a:lnTo>
                  <a:lnTo>
                    <a:pt x="329" y="1117"/>
                  </a:lnTo>
                  <a:lnTo>
                    <a:pt x="337" y="1109"/>
                  </a:lnTo>
                  <a:lnTo>
                    <a:pt x="347" y="1099"/>
                  </a:lnTo>
                  <a:lnTo>
                    <a:pt x="347" y="1099"/>
                  </a:lnTo>
                  <a:lnTo>
                    <a:pt x="347" y="1058"/>
                  </a:lnTo>
                  <a:lnTo>
                    <a:pt x="347" y="1018"/>
                  </a:lnTo>
                  <a:lnTo>
                    <a:pt x="349" y="976"/>
                  </a:lnTo>
                  <a:lnTo>
                    <a:pt x="352" y="937"/>
                  </a:lnTo>
                  <a:lnTo>
                    <a:pt x="357" y="895"/>
                  </a:lnTo>
                  <a:lnTo>
                    <a:pt x="362" y="856"/>
                  </a:lnTo>
                  <a:lnTo>
                    <a:pt x="370" y="816"/>
                  </a:lnTo>
                  <a:lnTo>
                    <a:pt x="379" y="776"/>
                  </a:lnTo>
                  <a:lnTo>
                    <a:pt x="379" y="776"/>
                  </a:lnTo>
                  <a:lnTo>
                    <a:pt x="397" y="694"/>
                  </a:lnTo>
                  <a:lnTo>
                    <a:pt x="415" y="609"/>
                  </a:lnTo>
                  <a:lnTo>
                    <a:pt x="430" y="527"/>
                  </a:lnTo>
                  <a:lnTo>
                    <a:pt x="443" y="442"/>
                  </a:lnTo>
                  <a:lnTo>
                    <a:pt x="443" y="442"/>
                  </a:lnTo>
                  <a:lnTo>
                    <a:pt x="450" y="404"/>
                  </a:lnTo>
                  <a:lnTo>
                    <a:pt x="455" y="364"/>
                  </a:lnTo>
                  <a:lnTo>
                    <a:pt x="456" y="345"/>
                  </a:lnTo>
                  <a:lnTo>
                    <a:pt x="458" y="325"/>
                  </a:lnTo>
                  <a:lnTo>
                    <a:pt x="458" y="305"/>
                  </a:lnTo>
                  <a:lnTo>
                    <a:pt x="456" y="285"/>
                  </a:lnTo>
                  <a:lnTo>
                    <a:pt x="456" y="285"/>
                  </a:lnTo>
                  <a:lnTo>
                    <a:pt x="451" y="262"/>
                  </a:lnTo>
                  <a:lnTo>
                    <a:pt x="443" y="229"/>
                  </a:lnTo>
                  <a:lnTo>
                    <a:pt x="418" y="154"/>
                  </a:lnTo>
                  <a:lnTo>
                    <a:pt x="392" y="80"/>
                  </a:lnTo>
                  <a:lnTo>
                    <a:pt x="370" y="25"/>
                  </a:lnTo>
                  <a:lnTo>
                    <a:pt x="370" y="25"/>
                  </a:lnTo>
                  <a:lnTo>
                    <a:pt x="367" y="30"/>
                  </a:lnTo>
                  <a:lnTo>
                    <a:pt x="357" y="40"/>
                  </a:lnTo>
                  <a:lnTo>
                    <a:pt x="349" y="45"/>
                  </a:lnTo>
                  <a:lnTo>
                    <a:pt x="339" y="52"/>
                  </a:lnTo>
                  <a:lnTo>
                    <a:pt x="326" y="57"/>
                  </a:lnTo>
                  <a:lnTo>
                    <a:pt x="311" y="62"/>
                  </a:lnTo>
                  <a:lnTo>
                    <a:pt x="293" y="65"/>
                  </a:lnTo>
                  <a:lnTo>
                    <a:pt x="271" y="65"/>
                  </a:lnTo>
                  <a:lnTo>
                    <a:pt x="248" y="63"/>
                  </a:lnTo>
                  <a:lnTo>
                    <a:pt x="221" y="58"/>
                  </a:lnTo>
                  <a:lnTo>
                    <a:pt x="192" y="52"/>
                  </a:lnTo>
                  <a:lnTo>
                    <a:pt x="159" y="38"/>
                  </a:lnTo>
                  <a:lnTo>
                    <a:pt x="122" y="22"/>
                  </a:lnTo>
                  <a:lnTo>
                    <a:pt x="81"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8" name="Freeform 349"/>
            <p:cNvSpPr>
              <a:spLocks/>
            </p:cNvSpPr>
            <p:nvPr/>
          </p:nvSpPr>
          <p:spPr bwMode="auto">
            <a:xfrm>
              <a:off x="2241" y="1822"/>
              <a:ext cx="458" cy="1127"/>
            </a:xfrm>
            <a:custGeom>
              <a:avLst/>
              <a:gdLst>
                <a:gd name="T0" fmla="*/ 81 w 458"/>
                <a:gd name="T1" fmla="*/ 0 h 1127"/>
                <a:gd name="T2" fmla="*/ 69 w 458"/>
                <a:gd name="T3" fmla="*/ 29 h 1127"/>
                <a:gd name="T4" fmla="*/ 8 w 458"/>
                <a:gd name="T5" fmla="*/ 189 h 1127"/>
                <a:gd name="T6" fmla="*/ 3 w 458"/>
                <a:gd name="T7" fmla="*/ 211 h 1127"/>
                <a:gd name="T8" fmla="*/ 0 w 458"/>
                <a:gd name="T9" fmla="*/ 255 h 1127"/>
                <a:gd name="T10" fmla="*/ 1 w 458"/>
                <a:gd name="T11" fmla="*/ 278 h 1127"/>
                <a:gd name="T12" fmla="*/ 8 w 458"/>
                <a:gd name="T13" fmla="*/ 320 h 1127"/>
                <a:gd name="T14" fmla="*/ 21 w 458"/>
                <a:gd name="T15" fmla="*/ 359 h 1127"/>
                <a:gd name="T16" fmla="*/ 40 w 458"/>
                <a:gd name="T17" fmla="*/ 397 h 1127"/>
                <a:gd name="T18" fmla="*/ 63 w 458"/>
                <a:gd name="T19" fmla="*/ 432 h 1127"/>
                <a:gd name="T20" fmla="*/ 92 w 458"/>
                <a:gd name="T21" fmla="*/ 467 h 1127"/>
                <a:gd name="T22" fmla="*/ 124 w 458"/>
                <a:gd name="T23" fmla="*/ 508 h 1127"/>
                <a:gd name="T24" fmla="*/ 140 w 458"/>
                <a:gd name="T25" fmla="*/ 541 h 1127"/>
                <a:gd name="T26" fmla="*/ 147 w 458"/>
                <a:gd name="T27" fmla="*/ 565 h 1127"/>
                <a:gd name="T28" fmla="*/ 145 w 458"/>
                <a:gd name="T29" fmla="*/ 586 h 1127"/>
                <a:gd name="T30" fmla="*/ 142 w 458"/>
                <a:gd name="T31" fmla="*/ 598 h 1127"/>
                <a:gd name="T32" fmla="*/ 102 w 458"/>
                <a:gd name="T33" fmla="*/ 690 h 1127"/>
                <a:gd name="T34" fmla="*/ 76 w 458"/>
                <a:gd name="T35" fmla="*/ 768 h 1127"/>
                <a:gd name="T36" fmla="*/ 63 w 458"/>
                <a:gd name="T37" fmla="*/ 829 h 1127"/>
                <a:gd name="T38" fmla="*/ 54 w 458"/>
                <a:gd name="T39" fmla="*/ 895 h 1127"/>
                <a:gd name="T40" fmla="*/ 53 w 458"/>
                <a:gd name="T41" fmla="*/ 968 h 1127"/>
                <a:gd name="T42" fmla="*/ 56 w 458"/>
                <a:gd name="T43" fmla="*/ 1005 h 1127"/>
                <a:gd name="T44" fmla="*/ 69 w 458"/>
                <a:gd name="T45" fmla="*/ 1020 h 1127"/>
                <a:gd name="T46" fmla="*/ 86 w 458"/>
                <a:gd name="T47" fmla="*/ 1026 h 1127"/>
                <a:gd name="T48" fmla="*/ 99 w 458"/>
                <a:gd name="T49" fmla="*/ 1028 h 1127"/>
                <a:gd name="T50" fmla="*/ 116 w 458"/>
                <a:gd name="T51" fmla="*/ 1024 h 1127"/>
                <a:gd name="T52" fmla="*/ 134 w 458"/>
                <a:gd name="T53" fmla="*/ 1015 h 1127"/>
                <a:gd name="T54" fmla="*/ 198 w 458"/>
                <a:gd name="T55" fmla="*/ 894 h 1127"/>
                <a:gd name="T56" fmla="*/ 241 w 458"/>
                <a:gd name="T57" fmla="*/ 1099 h 1127"/>
                <a:gd name="T58" fmla="*/ 263 w 458"/>
                <a:gd name="T59" fmla="*/ 1115 h 1127"/>
                <a:gd name="T60" fmla="*/ 284 w 458"/>
                <a:gd name="T61" fmla="*/ 1125 h 1127"/>
                <a:gd name="T62" fmla="*/ 301 w 458"/>
                <a:gd name="T63" fmla="*/ 1127 h 1127"/>
                <a:gd name="T64" fmla="*/ 319 w 458"/>
                <a:gd name="T65" fmla="*/ 1122 h 1127"/>
                <a:gd name="T66" fmla="*/ 337 w 458"/>
                <a:gd name="T67" fmla="*/ 1109 h 1127"/>
                <a:gd name="T68" fmla="*/ 347 w 458"/>
                <a:gd name="T69" fmla="*/ 1099 h 1127"/>
                <a:gd name="T70" fmla="*/ 347 w 458"/>
                <a:gd name="T71" fmla="*/ 1018 h 1127"/>
                <a:gd name="T72" fmla="*/ 352 w 458"/>
                <a:gd name="T73" fmla="*/ 937 h 1127"/>
                <a:gd name="T74" fmla="*/ 362 w 458"/>
                <a:gd name="T75" fmla="*/ 856 h 1127"/>
                <a:gd name="T76" fmla="*/ 379 w 458"/>
                <a:gd name="T77" fmla="*/ 776 h 1127"/>
                <a:gd name="T78" fmla="*/ 397 w 458"/>
                <a:gd name="T79" fmla="*/ 694 h 1127"/>
                <a:gd name="T80" fmla="*/ 430 w 458"/>
                <a:gd name="T81" fmla="*/ 527 h 1127"/>
                <a:gd name="T82" fmla="*/ 443 w 458"/>
                <a:gd name="T83" fmla="*/ 442 h 1127"/>
                <a:gd name="T84" fmla="*/ 455 w 458"/>
                <a:gd name="T85" fmla="*/ 364 h 1127"/>
                <a:gd name="T86" fmla="*/ 458 w 458"/>
                <a:gd name="T87" fmla="*/ 325 h 1127"/>
                <a:gd name="T88" fmla="*/ 456 w 458"/>
                <a:gd name="T89" fmla="*/ 285 h 1127"/>
                <a:gd name="T90" fmla="*/ 451 w 458"/>
                <a:gd name="T91" fmla="*/ 262 h 1127"/>
                <a:gd name="T92" fmla="*/ 418 w 458"/>
                <a:gd name="T93" fmla="*/ 154 h 1127"/>
                <a:gd name="T94" fmla="*/ 370 w 458"/>
                <a:gd name="T95" fmla="*/ 25 h 1127"/>
                <a:gd name="T96" fmla="*/ 367 w 458"/>
                <a:gd name="T97" fmla="*/ 30 h 1127"/>
                <a:gd name="T98" fmla="*/ 349 w 458"/>
                <a:gd name="T99" fmla="*/ 45 h 1127"/>
                <a:gd name="T100" fmla="*/ 326 w 458"/>
                <a:gd name="T101" fmla="*/ 57 h 1127"/>
                <a:gd name="T102" fmla="*/ 293 w 458"/>
                <a:gd name="T103" fmla="*/ 65 h 1127"/>
                <a:gd name="T104" fmla="*/ 248 w 458"/>
                <a:gd name="T105" fmla="*/ 63 h 1127"/>
                <a:gd name="T106" fmla="*/ 192 w 458"/>
                <a:gd name="T107" fmla="*/ 52 h 1127"/>
                <a:gd name="T108" fmla="*/ 122 w 458"/>
                <a:gd name="T109" fmla="*/ 22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8" h="1127">
                  <a:moveTo>
                    <a:pt x="81" y="0"/>
                  </a:moveTo>
                  <a:lnTo>
                    <a:pt x="81" y="0"/>
                  </a:lnTo>
                  <a:lnTo>
                    <a:pt x="78" y="9"/>
                  </a:lnTo>
                  <a:lnTo>
                    <a:pt x="69" y="29"/>
                  </a:lnTo>
                  <a:lnTo>
                    <a:pt x="44" y="91"/>
                  </a:lnTo>
                  <a:lnTo>
                    <a:pt x="8" y="189"/>
                  </a:lnTo>
                  <a:lnTo>
                    <a:pt x="8" y="189"/>
                  </a:lnTo>
                  <a:lnTo>
                    <a:pt x="3" y="211"/>
                  </a:lnTo>
                  <a:lnTo>
                    <a:pt x="0" y="234"/>
                  </a:lnTo>
                  <a:lnTo>
                    <a:pt x="0" y="255"/>
                  </a:lnTo>
                  <a:lnTo>
                    <a:pt x="1" y="278"/>
                  </a:lnTo>
                  <a:lnTo>
                    <a:pt x="1" y="278"/>
                  </a:lnTo>
                  <a:lnTo>
                    <a:pt x="3" y="300"/>
                  </a:lnTo>
                  <a:lnTo>
                    <a:pt x="8" y="320"/>
                  </a:lnTo>
                  <a:lnTo>
                    <a:pt x="13" y="340"/>
                  </a:lnTo>
                  <a:lnTo>
                    <a:pt x="21" y="359"/>
                  </a:lnTo>
                  <a:lnTo>
                    <a:pt x="30" y="379"/>
                  </a:lnTo>
                  <a:lnTo>
                    <a:pt x="40" y="397"/>
                  </a:lnTo>
                  <a:lnTo>
                    <a:pt x="51" y="414"/>
                  </a:lnTo>
                  <a:lnTo>
                    <a:pt x="63" y="432"/>
                  </a:lnTo>
                  <a:lnTo>
                    <a:pt x="63" y="432"/>
                  </a:lnTo>
                  <a:lnTo>
                    <a:pt x="92" y="467"/>
                  </a:lnTo>
                  <a:lnTo>
                    <a:pt x="109" y="487"/>
                  </a:lnTo>
                  <a:lnTo>
                    <a:pt x="124" y="508"/>
                  </a:lnTo>
                  <a:lnTo>
                    <a:pt x="135" y="530"/>
                  </a:lnTo>
                  <a:lnTo>
                    <a:pt x="140" y="541"/>
                  </a:lnTo>
                  <a:lnTo>
                    <a:pt x="144" y="553"/>
                  </a:lnTo>
                  <a:lnTo>
                    <a:pt x="147" y="565"/>
                  </a:lnTo>
                  <a:lnTo>
                    <a:pt x="147" y="576"/>
                  </a:lnTo>
                  <a:lnTo>
                    <a:pt x="145" y="586"/>
                  </a:lnTo>
                  <a:lnTo>
                    <a:pt x="142" y="598"/>
                  </a:lnTo>
                  <a:lnTo>
                    <a:pt x="142" y="598"/>
                  </a:lnTo>
                  <a:lnTo>
                    <a:pt x="119" y="649"/>
                  </a:lnTo>
                  <a:lnTo>
                    <a:pt x="102" y="690"/>
                  </a:lnTo>
                  <a:lnTo>
                    <a:pt x="84" y="740"/>
                  </a:lnTo>
                  <a:lnTo>
                    <a:pt x="76" y="768"/>
                  </a:lnTo>
                  <a:lnTo>
                    <a:pt x="69" y="798"/>
                  </a:lnTo>
                  <a:lnTo>
                    <a:pt x="63" y="829"/>
                  </a:lnTo>
                  <a:lnTo>
                    <a:pt x="58" y="862"/>
                  </a:lnTo>
                  <a:lnTo>
                    <a:pt x="54" y="895"/>
                  </a:lnTo>
                  <a:lnTo>
                    <a:pt x="53" y="932"/>
                  </a:lnTo>
                  <a:lnTo>
                    <a:pt x="53" y="968"/>
                  </a:lnTo>
                  <a:lnTo>
                    <a:pt x="56" y="1005"/>
                  </a:lnTo>
                  <a:lnTo>
                    <a:pt x="56" y="1005"/>
                  </a:lnTo>
                  <a:lnTo>
                    <a:pt x="63" y="1013"/>
                  </a:lnTo>
                  <a:lnTo>
                    <a:pt x="69" y="1020"/>
                  </a:lnTo>
                  <a:lnTo>
                    <a:pt x="79" y="1024"/>
                  </a:lnTo>
                  <a:lnTo>
                    <a:pt x="86" y="1026"/>
                  </a:lnTo>
                  <a:lnTo>
                    <a:pt x="91" y="1028"/>
                  </a:lnTo>
                  <a:lnTo>
                    <a:pt x="99" y="1028"/>
                  </a:lnTo>
                  <a:lnTo>
                    <a:pt x="107" y="1028"/>
                  </a:lnTo>
                  <a:lnTo>
                    <a:pt x="116" y="1024"/>
                  </a:lnTo>
                  <a:lnTo>
                    <a:pt x="124" y="1020"/>
                  </a:lnTo>
                  <a:lnTo>
                    <a:pt x="134" y="1015"/>
                  </a:lnTo>
                  <a:lnTo>
                    <a:pt x="145" y="1005"/>
                  </a:lnTo>
                  <a:lnTo>
                    <a:pt x="198" y="894"/>
                  </a:lnTo>
                  <a:lnTo>
                    <a:pt x="241" y="1099"/>
                  </a:lnTo>
                  <a:lnTo>
                    <a:pt x="241" y="1099"/>
                  </a:lnTo>
                  <a:lnTo>
                    <a:pt x="251" y="1109"/>
                  </a:lnTo>
                  <a:lnTo>
                    <a:pt x="263" y="1115"/>
                  </a:lnTo>
                  <a:lnTo>
                    <a:pt x="276" y="1122"/>
                  </a:lnTo>
                  <a:lnTo>
                    <a:pt x="284" y="1125"/>
                  </a:lnTo>
                  <a:lnTo>
                    <a:pt x="293" y="1127"/>
                  </a:lnTo>
                  <a:lnTo>
                    <a:pt x="301" y="1127"/>
                  </a:lnTo>
                  <a:lnTo>
                    <a:pt x="311" y="1125"/>
                  </a:lnTo>
                  <a:lnTo>
                    <a:pt x="319" y="1122"/>
                  </a:lnTo>
                  <a:lnTo>
                    <a:pt x="329" y="1117"/>
                  </a:lnTo>
                  <a:lnTo>
                    <a:pt x="337" y="1109"/>
                  </a:lnTo>
                  <a:lnTo>
                    <a:pt x="347" y="1099"/>
                  </a:lnTo>
                  <a:lnTo>
                    <a:pt x="347" y="1099"/>
                  </a:lnTo>
                  <a:lnTo>
                    <a:pt x="347" y="1058"/>
                  </a:lnTo>
                  <a:lnTo>
                    <a:pt x="347" y="1018"/>
                  </a:lnTo>
                  <a:lnTo>
                    <a:pt x="349" y="976"/>
                  </a:lnTo>
                  <a:lnTo>
                    <a:pt x="352" y="937"/>
                  </a:lnTo>
                  <a:lnTo>
                    <a:pt x="357" y="895"/>
                  </a:lnTo>
                  <a:lnTo>
                    <a:pt x="362" y="856"/>
                  </a:lnTo>
                  <a:lnTo>
                    <a:pt x="370" y="816"/>
                  </a:lnTo>
                  <a:lnTo>
                    <a:pt x="379" y="776"/>
                  </a:lnTo>
                  <a:lnTo>
                    <a:pt x="379" y="776"/>
                  </a:lnTo>
                  <a:lnTo>
                    <a:pt x="397" y="694"/>
                  </a:lnTo>
                  <a:lnTo>
                    <a:pt x="415" y="609"/>
                  </a:lnTo>
                  <a:lnTo>
                    <a:pt x="430" y="527"/>
                  </a:lnTo>
                  <a:lnTo>
                    <a:pt x="443" y="442"/>
                  </a:lnTo>
                  <a:lnTo>
                    <a:pt x="443" y="442"/>
                  </a:lnTo>
                  <a:lnTo>
                    <a:pt x="450" y="404"/>
                  </a:lnTo>
                  <a:lnTo>
                    <a:pt x="455" y="364"/>
                  </a:lnTo>
                  <a:lnTo>
                    <a:pt x="456" y="345"/>
                  </a:lnTo>
                  <a:lnTo>
                    <a:pt x="458" y="325"/>
                  </a:lnTo>
                  <a:lnTo>
                    <a:pt x="458" y="305"/>
                  </a:lnTo>
                  <a:lnTo>
                    <a:pt x="456" y="285"/>
                  </a:lnTo>
                  <a:lnTo>
                    <a:pt x="456" y="285"/>
                  </a:lnTo>
                  <a:lnTo>
                    <a:pt x="451" y="262"/>
                  </a:lnTo>
                  <a:lnTo>
                    <a:pt x="443" y="229"/>
                  </a:lnTo>
                  <a:lnTo>
                    <a:pt x="418" y="154"/>
                  </a:lnTo>
                  <a:lnTo>
                    <a:pt x="392" y="80"/>
                  </a:lnTo>
                  <a:lnTo>
                    <a:pt x="370" y="25"/>
                  </a:lnTo>
                  <a:lnTo>
                    <a:pt x="370" y="25"/>
                  </a:lnTo>
                  <a:lnTo>
                    <a:pt x="367" y="30"/>
                  </a:lnTo>
                  <a:lnTo>
                    <a:pt x="357" y="40"/>
                  </a:lnTo>
                  <a:lnTo>
                    <a:pt x="349" y="45"/>
                  </a:lnTo>
                  <a:lnTo>
                    <a:pt x="339" y="52"/>
                  </a:lnTo>
                  <a:lnTo>
                    <a:pt x="326" y="57"/>
                  </a:lnTo>
                  <a:lnTo>
                    <a:pt x="311" y="62"/>
                  </a:lnTo>
                  <a:lnTo>
                    <a:pt x="293" y="65"/>
                  </a:lnTo>
                  <a:lnTo>
                    <a:pt x="271" y="65"/>
                  </a:lnTo>
                  <a:lnTo>
                    <a:pt x="248" y="63"/>
                  </a:lnTo>
                  <a:lnTo>
                    <a:pt x="221" y="58"/>
                  </a:lnTo>
                  <a:lnTo>
                    <a:pt x="192" y="52"/>
                  </a:lnTo>
                  <a:lnTo>
                    <a:pt x="159" y="38"/>
                  </a:lnTo>
                  <a:lnTo>
                    <a:pt x="122" y="22"/>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9" name="Freeform 350"/>
            <p:cNvSpPr>
              <a:spLocks/>
            </p:cNvSpPr>
            <p:nvPr/>
          </p:nvSpPr>
          <p:spPr bwMode="auto">
            <a:xfrm>
              <a:off x="2418" y="2544"/>
              <a:ext cx="15" cy="106"/>
            </a:xfrm>
            <a:custGeom>
              <a:avLst/>
              <a:gdLst>
                <a:gd name="T0" fmla="*/ 1 w 15"/>
                <a:gd name="T1" fmla="*/ 1 h 106"/>
                <a:gd name="T2" fmla="*/ 1 w 15"/>
                <a:gd name="T3" fmla="*/ 1 h 106"/>
                <a:gd name="T4" fmla="*/ 0 w 15"/>
                <a:gd name="T5" fmla="*/ 26 h 106"/>
                <a:gd name="T6" fmla="*/ 0 w 15"/>
                <a:gd name="T7" fmla="*/ 26 h 106"/>
                <a:gd name="T8" fmla="*/ 0 w 15"/>
                <a:gd name="T9" fmla="*/ 46 h 106"/>
                <a:gd name="T10" fmla="*/ 3 w 15"/>
                <a:gd name="T11" fmla="*/ 66 h 106"/>
                <a:gd name="T12" fmla="*/ 8 w 15"/>
                <a:gd name="T13" fmla="*/ 104 h 106"/>
                <a:gd name="T14" fmla="*/ 8 w 15"/>
                <a:gd name="T15" fmla="*/ 104 h 106"/>
                <a:gd name="T16" fmla="*/ 10 w 15"/>
                <a:gd name="T17" fmla="*/ 106 h 106"/>
                <a:gd name="T18" fmla="*/ 13 w 15"/>
                <a:gd name="T19" fmla="*/ 106 h 106"/>
                <a:gd name="T20" fmla="*/ 13 w 15"/>
                <a:gd name="T21" fmla="*/ 106 h 106"/>
                <a:gd name="T22" fmla="*/ 15 w 15"/>
                <a:gd name="T23" fmla="*/ 106 h 106"/>
                <a:gd name="T24" fmla="*/ 15 w 15"/>
                <a:gd name="T25" fmla="*/ 102 h 106"/>
                <a:gd name="T26" fmla="*/ 15 w 15"/>
                <a:gd name="T27" fmla="*/ 102 h 106"/>
                <a:gd name="T28" fmla="*/ 10 w 15"/>
                <a:gd name="T29" fmla="*/ 64 h 106"/>
                <a:gd name="T30" fmla="*/ 6 w 15"/>
                <a:gd name="T31" fmla="*/ 44 h 106"/>
                <a:gd name="T32" fmla="*/ 6 w 15"/>
                <a:gd name="T33" fmla="*/ 26 h 106"/>
                <a:gd name="T34" fmla="*/ 6 w 15"/>
                <a:gd name="T35" fmla="*/ 26 h 106"/>
                <a:gd name="T36" fmla="*/ 8 w 15"/>
                <a:gd name="T37" fmla="*/ 3 h 106"/>
                <a:gd name="T38" fmla="*/ 8 w 15"/>
                <a:gd name="T39" fmla="*/ 3 h 106"/>
                <a:gd name="T40" fmla="*/ 6 w 15"/>
                <a:gd name="T41" fmla="*/ 0 h 106"/>
                <a:gd name="T42" fmla="*/ 5 w 15"/>
                <a:gd name="T43" fmla="*/ 0 h 106"/>
                <a:gd name="T44" fmla="*/ 5 w 15"/>
                <a:gd name="T45" fmla="*/ 0 h 106"/>
                <a:gd name="T46" fmla="*/ 3 w 15"/>
                <a:gd name="T47" fmla="*/ 0 h 106"/>
                <a:gd name="T48" fmla="*/ 1 w 15"/>
                <a:gd name="T49" fmla="*/ 1 h 106"/>
                <a:gd name="T50" fmla="*/ 1 w 15"/>
                <a:gd name="T51"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 h="106">
                  <a:moveTo>
                    <a:pt x="1" y="1"/>
                  </a:moveTo>
                  <a:lnTo>
                    <a:pt x="1" y="1"/>
                  </a:lnTo>
                  <a:lnTo>
                    <a:pt x="0" y="26"/>
                  </a:lnTo>
                  <a:lnTo>
                    <a:pt x="0" y="26"/>
                  </a:lnTo>
                  <a:lnTo>
                    <a:pt x="0" y="46"/>
                  </a:lnTo>
                  <a:lnTo>
                    <a:pt x="3" y="66"/>
                  </a:lnTo>
                  <a:lnTo>
                    <a:pt x="8" y="104"/>
                  </a:lnTo>
                  <a:lnTo>
                    <a:pt x="8" y="104"/>
                  </a:lnTo>
                  <a:lnTo>
                    <a:pt x="10" y="106"/>
                  </a:lnTo>
                  <a:lnTo>
                    <a:pt x="13" y="106"/>
                  </a:lnTo>
                  <a:lnTo>
                    <a:pt x="13" y="106"/>
                  </a:lnTo>
                  <a:lnTo>
                    <a:pt x="15" y="106"/>
                  </a:lnTo>
                  <a:lnTo>
                    <a:pt x="15" y="102"/>
                  </a:lnTo>
                  <a:lnTo>
                    <a:pt x="15" y="102"/>
                  </a:lnTo>
                  <a:lnTo>
                    <a:pt x="10" y="64"/>
                  </a:lnTo>
                  <a:lnTo>
                    <a:pt x="6" y="44"/>
                  </a:lnTo>
                  <a:lnTo>
                    <a:pt x="6" y="26"/>
                  </a:lnTo>
                  <a:lnTo>
                    <a:pt x="6" y="26"/>
                  </a:lnTo>
                  <a:lnTo>
                    <a:pt x="8" y="3"/>
                  </a:lnTo>
                  <a:lnTo>
                    <a:pt x="8" y="3"/>
                  </a:lnTo>
                  <a:lnTo>
                    <a:pt x="6" y="0"/>
                  </a:lnTo>
                  <a:lnTo>
                    <a:pt x="5" y="0"/>
                  </a:lnTo>
                  <a:lnTo>
                    <a:pt x="5" y="0"/>
                  </a:lnTo>
                  <a:lnTo>
                    <a:pt x="3" y="0"/>
                  </a:lnTo>
                  <a:lnTo>
                    <a:pt x="1" y="1"/>
                  </a:lnTo>
                  <a:lnTo>
                    <a:pt x="1" y="1"/>
                  </a:lnTo>
                  <a:close/>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0" name="Freeform 351"/>
            <p:cNvSpPr>
              <a:spLocks/>
            </p:cNvSpPr>
            <p:nvPr/>
          </p:nvSpPr>
          <p:spPr bwMode="auto">
            <a:xfrm>
              <a:off x="2381" y="2128"/>
              <a:ext cx="91" cy="376"/>
            </a:xfrm>
            <a:custGeom>
              <a:avLst/>
              <a:gdLst>
                <a:gd name="T0" fmla="*/ 2 w 91"/>
                <a:gd name="T1" fmla="*/ 7 h 376"/>
                <a:gd name="T2" fmla="*/ 65 w 91"/>
                <a:gd name="T3" fmla="*/ 32 h 376"/>
                <a:gd name="T4" fmla="*/ 65 w 91"/>
                <a:gd name="T5" fmla="*/ 29 h 376"/>
                <a:gd name="T6" fmla="*/ 62 w 91"/>
                <a:gd name="T7" fmla="*/ 29 h 376"/>
                <a:gd name="T8" fmla="*/ 62 w 91"/>
                <a:gd name="T9" fmla="*/ 29 h 376"/>
                <a:gd name="T10" fmla="*/ 67 w 91"/>
                <a:gd name="T11" fmla="*/ 57 h 376"/>
                <a:gd name="T12" fmla="*/ 67 w 91"/>
                <a:gd name="T13" fmla="*/ 57 h 376"/>
                <a:gd name="T14" fmla="*/ 78 w 91"/>
                <a:gd name="T15" fmla="*/ 154 h 376"/>
                <a:gd name="T16" fmla="*/ 78 w 91"/>
                <a:gd name="T17" fmla="*/ 154 h 376"/>
                <a:gd name="T18" fmla="*/ 83 w 91"/>
                <a:gd name="T19" fmla="*/ 204 h 376"/>
                <a:gd name="T20" fmla="*/ 85 w 91"/>
                <a:gd name="T21" fmla="*/ 234 h 376"/>
                <a:gd name="T22" fmla="*/ 85 w 91"/>
                <a:gd name="T23" fmla="*/ 234 h 376"/>
                <a:gd name="T24" fmla="*/ 85 w 91"/>
                <a:gd name="T25" fmla="*/ 244 h 376"/>
                <a:gd name="T26" fmla="*/ 81 w 91"/>
                <a:gd name="T27" fmla="*/ 257 h 376"/>
                <a:gd name="T28" fmla="*/ 81 w 91"/>
                <a:gd name="T29" fmla="*/ 257 h 376"/>
                <a:gd name="T30" fmla="*/ 67 w 91"/>
                <a:gd name="T31" fmla="*/ 310 h 376"/>
                <a:gd name="T32" fmla="*/ 48 w 91"/>
                <a:gd name="T33" fmla="*/ 373 h 376"/>
                <a:gd name="T34" fmla="*/ 48 w 91"/>
                <a:gd name="T35" fmla="*/ 373 h 376"/>
                <a:gd name="T36" fmla="*/ 48 w 91"/>
                <a:gd name="T37" fmla="*/ 374 h 376"/>
                <a:gd name="T38" fmla="*/ 50 w 91"/>
                <a:gd name="T39" fmla="*/ 376 h 376"/>
                <a:gd name="T40" fmla="*/ 50 w 91"/>
                <a:gd name="T41" fmla="*/ 376 h 376"/>
                <a:gd name="T42" fmla="*/ 52 w 91"/>
                <a:gd name="T43" fmla="*/ 376 h 376"/>
                <a:gd name="T44" fmla="*/ 53 w 91"/>
                <a:gd name="T45" fmla="*/ 374 h 376"/>
                <a:gd name="T46" fmla="*/ 53 w 91"/>
                <a:gd name="T47" fmla="*/ 374 h 376"/>
                <a:gd name="T48" fmla="*/ 67 w 91"/>
                <a:gd name="T49" fmla="*/ 333 h 376"/>
                <a:gd name="T50" fmla="*/ 78 w 91"/>
                <a:gd name="T51" fmla="*/ 292 h 376"/>
                <a:gd name="T52" fmla="*/ 78 w 91"/>
                <a:gd name="T53" fmla="*/ 292 h 376"/>
                <a:gd name="T54" fmla="*/ 88 w 91"/>
                <a:gd name="T55" fmla="*/ 259 h 376"/>
                <a:gd name="T56" fmla="*/ 88 w 91"/>
                <a:gd name="T57" fmla="*/ 259 h 376"/>
                <a:gd name="T58" fmla="*/ 91 w 91"/>
                <a:gd name="T59" fmla="*/ 245 h 376"/>
                <a:gd name="T60" fmla="*/ 91 w 91"/>
                <a:gd name="T61" fmla="*/ 234 h 376"/>
                <a:gd name="T62" fmla="*/ 91 w 91"/>
                <a:gd name="T63" fmla="*/ 234 h 376"/>
                <a:gd name="T64" fmla="*/ 88 w 91"/>
                <a:gd name="T65" fmla="*/ 187 h 376"/>
                <a:gd name="T66" fmla="*/ 88 w 91"/>
                <a:gd name="T67" fmla="*/ 187 h 376"/>
                <a:gd name="T68" fmla="*/ 76 w 91"/>
                <a:gd name="T69" fmla="*/ 85 h 376"/>
                <a:gd name="T70" fmla="*/ 68 w 91"/>
                <a:gd name="T71" fmla="*/ 29 h 376"/>
                <a:gd name="T72" fmla="*/ 68 w 91"/>
                <a:gd name="T73" fmla="*/ 29 h 376"/>
                <a:gd name="T74" fmla="*/ 67 w 91"/>
                <a:gd name="T75" fmla="*/ 25 h 376"/>
                <a:gd name="T76" fmla="*/ 5 w 91"/>
                <a:gd name="T77" fmla="*/ 0 h 376"/>
                <a:gd name="T78" fmla="*/ 5 w 91"/>
                <a:gd name="T79" fmla="*/ 0 h 376"/>
                <a:gd name="T80" fmla="*/ 2 w 91"/>
                <a:gd name="T81" fmla="*/ 0 h 376"/>
                <a:gd name="T82" fmla="*/ 0 w 91"/>
                <a:gd name="T83" fmla="*/ 4 h 376"/>
                <a:gd name="T84" fmla="*/ 0 w 91"/>
                <a:gd name="T85" fmla="*/ 4 h 376"/>
                <a:gd name="T86" fmla="*/ 0 w 91"/>
                <a:gd name="T87" fmla="*/ 5 h 376"/>
                <a:gd name="T88" fmla="*/ 2 w 91"/>
                <a:gd name="T89" fmla="*/ 7 h 376"/>
                <a:gd name="T90" fmla="*/ 2 w 91"/>
                <a:gd name="T91" fmla="*/ 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1" h="376">
                  <a:moveTo>
                    <a:pt x="2" y="7"/>
                  </a:moveTo>
                  <a:lnTo>
                    <a:pt x="65" y="32"/>
                  </a:lnTo>
                  <a:lnTo>
                    <a:pt x="65" y="29"/>
                  </a:lnTo>
                  <a:lnTo>
                    <a:pt x="62" y="29"/>
                  </a:lnTo>
                  <a:lnTo>
                    <a:pt x="62" y="29"/>
                  </a:lnTo>
                  <a:lnTo>
                    <a:pt x="67" y="57"/>
                  </a:lnTo>
                  <a:lnTo>
                    <a:pt x="67" y="57"/>
                  </a:lnTo>
                  <a:lnTo>
                    <a:pt x="78" y="154"/>
                  </a:lnTo>
                  <a:lnTo>
                    <a:pt x="78" y="154"/>
                  </a:lnTo>
                  <a:lnTo>
                    <a:pt x="83" y="204"/>
                  </a:lnTo>
                  <a:lnTo>
                    <a:pt x="85" y="234"/>
                  </a:lnTo>
                  <a:lnTo>
                    <a:pt x="85" y="234"/>
                  </a:lnTo>
                  <a:lnTo>
                    <a:pt x="85" y="244"/>
                  </a:lnTo>
                  <a:lnTo>
                    <a:pt x="81" y="257"/>
                  </a:lnTo>
                  <a:lnTo>
                    <a:pt x="81" y="257"/>
                  </a:lnTo>
                  <a:lnTo>
                    <a:pt x="67" y="310"/>
                  </a:lnTo>
                  <a:lnTo>
                    <a:pt x="48" y="373"/>
                  </a:lnTo>
                  <a:lnTo>
                    <a:pt x="48" y="373"/>
                  </a:lnTo>
                  <a:lnTo>
                    <a:pt x="48" y="374"/>
                  </a:lnTo>
                  <a:lnTo>
                    <a:pt x="50" y="376"/>
                  </a:lnTo>
                  <a:lnTo>
                    <a:pt x="50" y="376"/>
                  </a:lnTo>
                  <a:lnTo>
                    <a:pt x="52" y="376"/>
                  </a:lnTo>
                  <a:lnTo>
                    <a:pt x="53" y="374"/>
                  </a:lnTo>
                  <a:lnTo>
                    <a:pt x="53" y="374"/>
                  </a:lnTo>
                  <a:lnTo>
                    <a:pt x="67" y="333"/>
                  </a:lnTo>
                  <a:lnTo>
                    <a:pt x="78" y="292"/>
                  </a:lnTo>
                  <a:lnTo>
                    <a:pt x="78" y="292"/>
                  </a:lnTo>
                  <a:lnTo>
                    <a:pt x="88" y="259"/>
                  </a:lnTo>
                  <a:lnTo>
                    <a:pt x="88" y="259"/>
                  </a:lnTo>
                  <a:lnTo>
                    <a:pt x="91" y="245"/>
                  </a:lnTo>
                  <a:lnTo>
                    <a:pt x="91" y="234"/>
                  </a:lnTo>
                  <a:lnTo>
                    <a:pt x="91" y="234"/>
                  </a:lnTo>
                  <a:lnTo>
                    <a:pt x="88" y="187"/>
                  </a:lnTo>
                  <a:lnTo>
                    <a:pt x="88" y="187"/>
                  </a:lnTo>
                  <a:lnTo>
                    <a:pt x="76" y="85"/>
                  </a:lnTo>
                  <a:lnTo>
                    <a:pt x="68" y="29"/>
                  </a:lnTo>
                  <a:lnTo>
                    <a:pt x="68" y="29"/>
                  </a:lnTo>
                  <a:lnTo>
                    <a:pt x="67" y="25"/>
                  </a:lnTo>
                  <a:lnTo>
                    <a:pt x="5" y="0"/>
                  </a:lnTo>
                  <a:lnTo>
                    <a:pt x="5" y="0"/>
                  </a:lnTo>
                  <a:lnTo>
                    <a:pt x="2" y="0"/>
                  </a:lnTo>
                  <a:lnTo>
                    <a:pt x="0" y="4"/>
                  </a:lnTo>
                  <a:lnTo>
                    <a:pt x="0" y="4"/>
                  </a:lnTo>
                  <a:lnTo>
                    <a:pt x="0" y="5"/>
                  </a:lnTo>
                  <a:lnTo>
                    <a:pt x="2" y="7"/>
                  </a:lnTo>
                  <a:lnTo>
                    <a:pt x="2" y="7"/>
                  </a:lnTo>
                  <a:close/>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1" name="Freeform 352"/>
            <p:cNvSpPr>
              <a:spLocks/>
            </p:cNvSpPr>
            <p:nvPr/>
          </p:nvSpPr>
          <p:spPr bwMode="auto">
            <a:xfrm>
              <a:off x="2484" y="2893"/>
              <a:ext cx="250" cy="127"/>
            </a:xfrm>
            <a:custGeom>
              <a:avLst/>
              <a:gdLst>
                <a:gd name="T0" fmla="*/ 5 w 250"/>
                <a:gd name="T1" fmla="*/ 23 h 127"/>
                <a:gd name="T2" fmla="*/ 0 w 250"/>
                <a:gd name="T3" fmla="*/ 49 h 127"/>
                <a:gd name="T4" fmla="*/ 0 w 250"/>
                <a:gd name="T5" fmla="*/ 66 h 127"/>
                <a:gd name="T6" fmla="*/ 5 w 250"/>
                <a:gd name="T7" fmla="*/ 99 h 127"/>
                <a:gd name="T8" fmla="*/ 8 w 250"/>
                <a:gd name="T9" fmla="*/ 107 h 127"/>
                <a:gd name="T10" fmla="*/ 20 w 250"/>
                <a:gd name="T11" fmla="*/ 119 h 127"/>
                <a:gd name="T12" fmla="*/ 26 w 250"/>
                <a:gd name="T13" fmla="*/ 124 h 127"/>
                <a:gd name="T14" fmla="*/ 41 w 250"/>
                <a:gd name="T15" fmla="*/ 127 h 127"/>
                <a:gd name="T16" fmla="*/ 56 w 250"/>
                <a:gd name="T17" fmla="*/ 127 h 127"/>
                <a:gd name="T18" fmla="*/ 64 w 250"/>
                <a:gd name="T19" fmla="*/ 127 h 127"/>
                <a:gd name="T20" fmla="*/ 64 w 250"/>
                <a:gd name="T21" fmla="*/ 127 h 127"/>
                <a:gd name="T22" fmla="*/ 79 w 250"/>
                <a:gd name="T23" fmla="*/ 126 h 127"/>
                <a:gd name="T24" fmla="*/ 98 w 250"/>
                <a:gd name="T25" fmla="*/ 121 h 127"/>
                <a:gd name="T26" fmla="*/ 164 w 250"/>
                <a:gd name="T27" fmla="*/ 96 h 127"/>
                <a:gd name="T28" fmla="*/ 217 w 250"/>
                <a:gd name="T29" fmla="*/ 76 h 127"/>
                <a:gd name="T30" fmla="*/ 230 w 250"/>
                <a:gd name="T31" fmla="*/ 68 h 127"/>
                <a:gd name="T32" fmla="*/ 241 w 250"/>
                <a:gd name="T33" fmla="*/ 56 h 127"/>
                <a:gd name="T34" fmla="*/ 250 w 250"/>
                <a:gd name="T35" fmla="*/ 41 h 127"/>
                <a:gd name="T36" fmla="*/ 250 w 250"/>
                <a:gd name="T37" fmla="*/ 36 h 127"/>
                <a:gd name="T38" fmla="*/ 246 w 250"/>
                <a:gd name="T39" fmla="*/ 25 h 127"/>
                <a:gd name="T40" fmla="*/ 238 w 250"/>
                <a:gd name="T41" fmla="*/ 20 h 127"/>
                <a:gd name="T42" fmla="*/ 230 w 250"/>
                <a:gd name="T43" fmla="*/ 15 h 127"/>
                <a:gd name="T44" fmla="*/ 192 w 250"/>
                <a:gd name="T45" fmla="*/ 10 h 127"/>
                <a:gd name="T46" fmla="*/ 137 w 250"/>
                <a:gd name="T47" fmla="*/ 6 h 127"/>
                <a:gd name="T48" fmla="*/ 116 w 250"/>
                <a:gd name="T49" fmla="*/ 3 h 127"/>
                <a:gd name="T50" fmla="*/ 109 w 250"/>
                <a:gd name="T51" fmla="*/ 1 h 127"/>
                <a:gd name="T52" fmla="*/ 101 w 250"/>
                <a:gd name="T53" fmla="*/ 5 h 127"/>
                <a:gd name="T54" fmla="*/ 106 w 250"/>
                <a:gd name="T55" fmla="*/ 8 h 127"/>
                <a:gd name="T56" fmla="*/ 114 w 250"/>
                <a:gd name="T57" fmla="*/ 10 h 127"/>
                <a:gd name="T58" fmla="*/ 149 w 250"/>
                <a:gd name="T59" fmla="*/ 15 h 127"/>
                <a:gd name="T60" fmla="*/ 192 w 250"/>
                <a:gd name="T61" fmla="*/ 16 h 127"/>
                <a:gd name="T62" fmla="*/ 228 w 250"/>
                <a:gd name="T63" fmla="*/ 21 h 127"/>
                <a:gd name="T64" fmla="*/ 235 w 250"/>
                <a:gd name="T65" fmla="*/ 25 h 127"/>
                <a:gd name="T66" fmla="*/ 241 w 250"/>
                <a:gd name="T67" fmla="*/ 30 h 127"/>
                <a:gd name="T68" fmla="*/ 243 w 250"/>
                <a:gd name="T69" fmla="*/ 36 h 127"/>
                <a:gd name="T70" fmla="*/ 241 w 250"/>
                <a:gd name="T71" fmla="*/ 43 h 127"/>
                <a:gd name="T72" fmla="*/ 236 w 250"/>
                <a:gd name="T73" fmla="*/ 53 h 127"/>
                <a:gd name="T74" fmla="*/ 213 w 250"/>
                <a:gd name="T75" fmla="*/ 69 h 127"/>
                <a:gd name="T76" fmla="*/ 183 w 250"/>
                <a:gd name="T77" fmla="*/ 83 h 127"/>
                <a:gd name="T78" fmla="*/ 139 w 250"/>
                <a:gd name="T79" fmla="*/ 99 h 127"/>
                <a:gd name="T80" fmla="*/ 94 w 250"/>
                <a:gd name="T81" fmla="*/ 114 h 127"/>
                <a:gd name="T82" fmla="*/ 64 w 250"/>
                <a:gd name="T83" fmla="*/ 121 h 127"/>
                <a:gd name="T84" fmla="*/ 64 w 250"/>
                <a:gd name="T85" fmla="*/ 121 h 127"/>
                <a:gd name="T86" fmla="*/ 63 w 250"/>
                <a:gd name="T87" fmla="*/ 121 h 127"/>
                <a:gd name="T88" fmla="*/ 56 w 250"/>
                <a:gd name="T89" fmla="*/ 121 h 127"/>
                <a:gd name="T90" fmla="*/ 35 w 250"/>
                <a:gd name="T91" fmla="*/ 119 h 127"/>
                <a:gd name="T92" fmla="*/ 28 w 250"/>
                <a:gd name="T93" fmla="*/ 117 h 127"/>
                <a:gd name="T94" fmla="*/ 18 w 250"/>
                <a:gd name="T95" fmla="*/ 111 h 127"/>
                <a:gd name="T96" fmla="*/ 12 w 250"/>
                <a:gd name="T97" fmla="*/ 96 h 127"/>
                <a:gd name="T98" fmla="*/ 8 w 250"/>
                <a:gd name="T99" fmla="*/ 81 h 127"/>
                <a:gd name="T100" fmla="*/ 7 w 250"/>
                <a:gd name="T101" fmla="*/ 66 h 127"/>
                <a:gd name="T102" fmla="*/ 8 w 250"/>
                <a:gd name="T103" fmla="*/ 36 h 127"/>
                <a:gd name="T104" fmla="*/ 10 w 250"/>
                <a:gd name="T105" fmla="*/ 28 h 127"/>
                <a:gd name="T106" fmla="*/ 12 w 250"/>
                <a:gd name="T107" fmla="*/ 25 h 127"/>
                <a:gd name="T108" fmla="*/ 5 w 250"/>
                <a:gd name="T109" fmla="*/ 2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0" h="127">
                  <a:moveTo>
                    <a:pt x="5" y="23"/>
                  </a:moveTo>
                  <a:lnTo>
                    <a:pt x="5" y="23"/>
                  </a:lnTo>
                  <a:lnTo>
                    <a:pt x="2" y="36"/>
                  </a:lnTo>
                  <a:lnTo>
                    <a:pt x="0" y="49"/>
                  </a:lnTo>
                  <a:lnTo>
                    <a:pt x="0" y="66"/>
                  </a:lnTo>
                  <a:lnTo>
                    <a:pt x="0" y="66"/>
                  </a:lnTo>
                  <a:lnTo>
                    <a:pt x="2" y="83"/>
                  </a:lnTo>
                  <a:lnTo>
                    <a:pt x="5" y="99"/>
                  </a:lnTo>
                  <a:lnTo>
                    <a:pt x="5" y="99"/>
                  </a:lnTo>
                  <a:lnTo>
                    <a:pt x="8" y="107"/>
                  </a:lnTo>
                  <a:lnTo>
                    <a:pt x="13" y="114"/>
                  </a:lnTo>
                  <a:lnTo>
                    <a:pt x="20" y="119"/>
                  </a:lnTo>
                  <a:lnTo>
                    <a:pt x="26" y="124"/>
                  </a:lnTo>
                  <a:lnTo>
                    <a:pt x="26" y="124"/>
                  </a:lnTo>
                  <a:lnTo>
                    <a:pt x="33" y="126"/>
                  </a:lnTo>
                  <a:lnTo>
                    <a:pt x="41" y="127"/>
                  </a:lnTo>
                  <a:lnTo>
                    <a:pt x="56" y="127"/>
                  </a:lnTo>
                  <a:lnTo>
                    <a:pt x="56" y="127"/>
                  </a:lnTo>
                  <a:lnTo>
                    <a:pt x="63" y="127"/>
                  </a:lnTo>
                  <a:lnTo>
                    <a:pt x="64" y="127"/>
                  </a:lnTo>
                  <a:lnTo>
                    <a:pt x="64" y="127"/>
                  </a:lnTo>
                  <a:lnTo>
                    <a:pt x="64" y="127"/>
                  </a:lnTo>
                  <a:lnTo>
                    <a:pt x="64" y="127"/>
                  </a:lnTo>
                  <a:lnTo>
                    <a:pt x="79" y="126"/>
                  </a:lnTo>
                  <a:lnTo>
                    <a:pt x="98" y="121"/>
                  </a:lnTo>
                  <a:lnTo>
                    <a:pt x="98" y="121"/>
                  </a:lnTo>
                  <a:lnTo>
                    <a:pt x="129" y="109"/>
                  </a:lnTo>
                  <a:lnTo>
                    <a:pt x="164" y="96"/>
                  </a:lnTo>
                  <a:lnTo>
                    <a:pt x="217" y="76"/>
                  </a:lnTo>
                  <a:lnTo>
                    <a:pt x="217" y="76"/>
                  </a:lnTo>
                  <a:lnTo>
                    <a:pt x="223" y="71"/>
                  </a:lnTo>
                  <a:lnTo>
                    <a:pt x="230" y="68"/>
                  </a:lnTo>
                  <a:lnTo>
                    <a:pt x="241" y="56"/>
                  </a:lnTo>
                  <a:lnTo>
                    <a:pt x="241" y="56"/>
                  </a:lnTo>
                  <a:lnTo>
                    <a:pt x="248" y="46"/>
                  </a:lnTo>
                  <a:lnTo>
                    <a:pt x="250" y="41"/>
                  </a:lnTo>
                  <a:lnTo>
                    <a:pt x="250" y="36"/>
                  </a:lnTo>
                  <a:lnTo>
                    <a:pt x="250" y="36"/>
                  </a:lnTo>
                  <a:lnTo>
                    <a:pt x="248" y="30"/>
                  </a:lnTo>
                  <a:lnTo>
                    <a:pt x="246" y="25"/>
                  </a:lnTo>
                  <a:lnTo>
                    <a:pt x="246" y="25"/>
                  </a:lnTo>
                  <a:lnTo>
                    <a:pt x="238" y="20"/>
                  </a:lnTo>
                  <a:lnTo>
                    <a:pt x="230" y="15"/>
                  </a:lnTo>
                  <a:lnTo>
                    <a:pt x="230" y="15"/>
                  </a:lnTo>
                  <a:lnTo>
                    <a:pt x="215" y="13"/>
                  </a:lnTo>
                  <a:lnTo>
                    <a:pt x="192" y="10"/>
                  </a:lnTo>
                  <a:lnTo>
                    <a:pt x="192" y="10"/>
                  </a:lnTo>
                  <a:lnTo>
                    <a:pt x="137" y="6"/>
                  </a:lnTo>
                  <a:lnTo>
                    <a:pt x="137" y="6"/>
                  </a:lnTo>
                  <a:lnTo>
                    <a:pt x="116" y="3"/>
                  </a:lnTo>
                  <a:lnTo>
                    <a:pt x="116" y="3"/>
                  </a:lnTo>
                  <a:lnTo>
                    <a:pt x="109" y="1"/>
                  </a:lnTo>
                  <a:lnTo>
                    <a:pt x="104" y="0"/>
                  </a:lnTo>
                  <a:lnTo>
                    <a:pt x="101" y="5"/>
                  </a:lnTo>
                  <a:lnTo>
                    <a:pt x="101" y="5"/>
                  </a:lnTo>
                  <a:lnTo>
                    <a:pt x="106" y="8"/>
                  </a:lnTo>
                  <a:lnTo>
                    <a:pt x="114" y="10"/>
                  </a:lnTo>
                  <a:lnTo>
                    <a:pt x="114" y="10"/>
                  </a:lnTo>
                  <a:lnTo>
                    <a:pt x="131" y="13"/>
                  </a:lnTo>
                  <a:lnTo>
                    <a:pt x="149" y="15"/>
                  </a:lnTo>
                  <a:lnTo>
                    <a:pt x="192" y="16"/>
                  </a:lnTo>
                  <a:lnTo>
                    <a:pt x="192" y="16"/>
                  </a:lnTo>
                  <a:lnTo>
                    <a:pt x="213" y="20"/>
                  </a:lnTo>
                  <a:lnTo>
                    <a:pt x="228" y="21"/>
                  </a:lnTo>
                  <a:lnTo>
                    <a:pt x="228" y="21"/>
                  </a:lnTo>
                  <a:lnTo>
                    <a:pt x="235" y="25"/>
                  </a:lnTo>
                  <a:lnTo>
                    <a:pt x="241" y="30"/>
                  </a:lnTo>
                  <a:lnTo>
                    <a:pt x="241" y="30"/>
                  </a:lnTo>
                  <a:lnTo>
                    <a:pt x="243" y="31"/>
                  </a:lnTo>
                  <a:lnTo>
                    <a:pt x="243" y="36"/>
                  </a:lnTo>
                  <a:lnTo>
                    <a:pt x="243" y="36"/>
                  </a:lnTo>
                  <a:lnTo>
                    <a:pt x="241" y="43"/>
                  </a:lnTo>
                  <a:lnTo>
                    <a:pt x="236" y="53"/>
                  </a:lnTo>
                  <a:lnTo>
                    <a:pt x="236" y="53"/>
                  </a:lnTo>
                  <a:lnTo>
                    <a:pt x="226" y="61"/>
                  </a:lnTo>
                  <a:lnTo>
                    <a:pt x="213" y="69"/>
                  </a:lnTo>
                  <a:lnTo>
                    <a:pt x="213" y="69"/>
                  </a:lnTo>
                  <a:lnTo>
                    <a:pt x="183" y="83"/>
                  </a:lnTo>
                  <a:lnTo>
                    <a:pt x="139" y="99"/>
                  </a:lnTo>
                  <a:lnTo>
                    <a:pt x="139" y="99"/>
                  </a:lnTo>
                  <a:lnTo>
                    <a:pt x="94" y="114"/>
                  </a:lnTo>
                  <a:lnTo>
                    <a:pt x="94" y="114"/>
                  </a:lnTo>
                  <a:lnTo>
                    <a:pt x="78" y="119"/>
                  </a:lnTo>
                  <a:lnTo>
                    <a:pt x="64" y="121"/>
                  </a:lnTo>
                  <a:lnTo>
                    <a:pt x="64" y="121"/>
                  </a:lnTo>
                  <a:lnTo>
                    <a:pt x="64" y="121"/>
                  </a:lnTo>
                  <a:lnTo>
                    <a:pt x="63" y="121"/>
                  </a:lnTo>
                  <a:lnTo>
                    <a:pt x="63" y="121"/>
                  </a:lnTo>
                  <a:lnTo>
                    <a:pt x="56" y="121"/>
                  </a:lnTo>
                  <a:lnTo>
                    <a:pt x="56" y="121"/>
                  </a:lnTo>
                  <a:lnTo>
                    <a:pt x="41" y="121"/>
                  </a:lnTo>
                  <a:lnTo>
                    <a:pt x="35" y="119"/>
                  </a:lnTo>
                  <a:lnTo>
                    <a:pt x="28" y="117"/>
                  </a:lnTo>
                  <a:lnTo>
                    <a:pt x="28" y="117"/>
                  </a:lnTo>
                  <a:lnTo>
                    <a:pt x="23" y="114"/>
                  </a:lnTo>
                  <a:lnTo>
                    <a:pt x="18" y="111"/>
                  </a:lnTo>
                  <a:lnTo>
                    <a:pt x="15" y="104"/>
                  </a:lnTo>
                  <a:lnTo>
                    <a:pt x="12" y="96"/>
                  </a:lnTo>
                  <a:lnTo>
                    <a:pt x="12" y="96"/>
                  </a:lnTo>
                  <a:lnTo>
                    <a:pt x="8" y="81"/>
                  </a:lnTo>
                  <a:lnTo>
                    <a:pt x="7" y="66"/>
                  </a:lnTo>
                  <a:lnTo>
                    <a:pt x="7" y="66"/>
                  </a:lnTo>
                  <a:lnTo>
                    <a:pt x="7" y="49"/>
                  </a:lnTo>
                  <a:lnTo>
                    <a:pt x="8" y="36"/>
                  </a:lnTo>
                  <a:lnTo>
                    <a:pt x="8" y="36"/>
                  </a:lnTo>
                  <a:lnTo>
                    <a:pt x="10" y="28"/>
                  </a:lnTo>
                  <a:lnTo>
                    <a:pt x="10" y="28"/>
                  </a:lnTo>
                  <a:lnTo>
                    <a:pt x="12" y="25"/>
                  </a:lnTo>
                  <a:lnTo>
                    <a:pt x="5" y="23"/>
                  </a:lnTo>
                  <a:lnTo>
                    <a:pt x="5" y="2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2" name="Freeform 353"/>
            <p:cNvSpPr>
              <a:spLocks/>
            </p:cNvSpPr>
            <p:nvPr/>
          </p:nvSpPr>
          <p:spPr bwMode="auto">
            <a:xfrm>
              <a:off x="2491" y="2919"/>
              <a:ext cx="239" cy="86"/>
            </a:xfrm>
            <a:custGeom>
              <a:avLst/>
              <a:gdLst>
                <a:gd name="T0" fmla="*/ 0 w 239"/>
                <a:gd name="T1" fmla="*/ 75 h 86"/>
                <a:gd name="T2" fmla="*/ 0 w 239"/>
                <a:gd name="T3" fmla="*/ 75 h 86"/>
                <a:gd name="T4" fmla="*/ 13 w 239"/>
                <a:gd name="T5" fmla="*/ 80 h 86"/>
                <a:gd name="T6" fmla="*/ 28 w 239"/>
                <a:gd name="T7" fmla="*/ 85 h 86"/>
                <a:gd name="T8" fmla="*/ 46 w 239"/>
                <a:gd name="T9" fmla="*/ 86 h 86"/>
                <a:gd name="T10" fmla="*/ 46 w 239"/>
                <a:gd name="T11" fmla="*/ 86 h 86"/>
                <a:gd name="T12" fmla="*/ 56 w 239"/>
                <a:gd name="T13" fmla="*/ 85 h 86"/>
                <a:gd name="T14" fmla="*/ 67 w 239"/>
                <a:gd name="T15" fmla="*/ 83 h 86"/>
                <a:gd name="T16" fmla="*/ 67 w 239"/>
                <a:gd name="T17" fmla="*/ 83 h 86"/>
                <a:gd name="T18" fmla="*/ 107 w 239"/>
                <a:gd name="T19" fmla="*/ 71 h 86"/>
                <a:gd name="T20" fmla="*/ 134 w 239"/>
                <a:gd name="T21" fmla="*/ 63 h 86"/>
                <a:gd name="T22" fmla="*/ 160 w 239"/>
                <a:gd name="T23" fmla="*/ 53 h 86"/>
                <a:gd name="T24" fmla="*/ 160 w 239"/>
                <a:gd name="T25" fmla="*/ 53 h 86"/>
                <a:gd name="T26" fmla="*/ 188 w 239"/>
                <a:gd name="T27" fmla="*/ 42 h 86"/>
                <a:gd name="T28" fmla="*/ 211 w 239"/>
                <a:gd name="T29" fmla="*/ 28 h 86"/>
                <a:gd name="T30" fmla="*/ 211 w 239"/>
                <a:gd name="T31" fmla="*/ 28 h 86"/>
                <a:gd name="T32" fmla="*/ 221 w 239"/>
                <a:gd name="T33" fmla="*/ 23 h 86"/>
                <a:gd name="T34" fmla="*/ 229 w 239"/>
                <a:gd name="T35" fmla="*/ 17 h 86"/>
                <a:gd name="T36" fmla="*/ 229 w 239"/>
                <a:gd name="T37" fmla="*/ 17 h 86"/>
                <a:gd name="T38" fmla="*/ 236 w 239"/>
                <a:gd name="T39" fmla="*/ 10 h 86"/>
                <a:gd name="T40" fmla="*/ 239 w 239"/>
                <a:gd name="T41" fmla="*/ 2 h 86"/>
                <a:gd name="T42" fmla="*/ 233 w 239"/>
                <a:gd name="T43" fmla="*/ 0 h 86"/>
                <a:gd name="T44" fmla="*/ 233 w 239"/>
                <a:gd name="T45" fmla="*/ 0 h 86"/>
                <a:gd name="T46" fmla="*/ 229 w 239"/>
                <a:gd name="T47" fmla="*/ 5 h 86"/>
                <a:gd name="T48" fmla="*/ 224 w 239"/>
                <a:gd name="T49" fmla="*/ 12 h 86"/>
                <a:gd name="T50" fmla="*/ 224 w 239"/>
                <a:gd name="T51" fmla="*/ 12 h 86"/>
                <a:gd name="T52" fmla="*/ 210 w 239"/>
                <a:gd name="T53" fmla="*/ 22 h 86"/>
                <a:gd name="T54" fmla="*/ 191 w 239"/>
                <a:gd name="T55" fmla="*/ 32 h 86"/>
                <a:gd name="T56" fmla="*/ 168 w 239"/>
                <a:gd name="T57" fmla="*/ 43 h 86"/>
                <a:gd name="T58" fmla="*/ 145 w 239"/>
                <a:gd name="T59" fmla="*/ 52 h 86"/>
                <a:gd name="T60" fmla="*/ 145 w 239"/>
                <a:gd name="T61" fmla="*/ 52 h 86"/>
                <a:gd name="T62" fmla="*/ 99 w 239"/>
                <a:gd name="T63" fmla="*/ 68 h 86"/>
                <a:gd name="T64" fmla="*/ 66 w 239"/>
                <a:gd name="T65" fmla="*/ 76 h 86"/>
                <a:gd name="T66" fmla="*/ 66 w 239"/>
                <a:gd name="T67" fmla="*/ 76 h 86"/>
                <a:gd name="T68" fmla="*/ 56 w 239"/>
                <a:gd name="T69" fmla="*/ 78 h 86"/>
                <a:gd name="T70" fmla="*/ 46 w 239"/>
                <a:gd name="T71" fmla="*/ 80 h 86"/>
                <a:gd name="T72" fmla="*/ 46 w 239"/>
                <a:gd name="T73" fmla="*/ 80 h 86"/>
                <a:gd name="T74" fmla="*/ 28 w 239"/>
                <a:gd name="T75" fmla="*/ 78 h 86"/>
                <a:gd name="T76" fmla="*/ 14 w 239"/>
                <a:gd name="T77" fmla="*/ 73 h 86"/>
                <a:gd name="T78" fmla="*/ 14 w 239"/>
                <a:gd name="T79" fmla="*/ 73 h 86"/>
                <a:gd name="T80" fmla="*/ 6 w 239"/>
                <a:gd name="T81" fmla="*/ 70 h 86"/>
                <a:gd name="T82" fmla="*/ 6 w 239"/>
                <a:gd name="T83" fmla="*/ 70 h 86"/>
                <a:gd name="T84" fmla="*/ 3 w 239"/>
                <a:gd name="T85" fmla="*/ 70 h 86"/>
                <a:gd name="T86" fmla="*/ 3 w 239"/>
                <a:gd name="T87" fmla="*/ 68 h 86"/>
                <a:gd name="T88" fmla="*/ 3 w 239"/>
                <a:gd name="T89" fmla="*/ 68 h 86"/>
                <a:gd name="T90" fmla="*/ 0 w 239"/>
                <a:gd name="T91" fmla="*/ 75 h 86"/>
                <a:gd name="T92" fmla="*/ 0 w 239"/>
                <a:gd name="T93" fmla="*/ 7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9" h="86">
                  <a:moveTo>
                    <a:pt x="0" y="75"/>
                  </a:moveTo>
                  <a:lnTo>
                    <a:pt x="0" y="75"/>
                  </a:lnTo>
                  <a:lnTo>
                    <a:pt x="13" y="80"/>
                  </a:lnTo>
                  <a:lnTo>
                    <a:pt x="28" y="85"/>
                  </a:lnTo>
                  <a:lnTo>
                    <a:pt x="46" y="86"/>
                  </a:lnTo>
                  <a:lnTo>
                    <a:pt x="46" y="86"/>
                  </a:lnTo>
                  <a:lnTo>
                    <a:pt x="56" y="85"/>
                  </a:lnTo>
                  <a:lnTo>
                    <a:pt x="67" y="83"/>
                  </a:lnTo>
                  <a:lnTo>
                    <a:pt x="67" y="83"/>
                  </a:lnTo>
                  <a:lnTo>
                    <a:pt x="107" y="71"/>
                  </a:lnTo>
                  <a:lnTo>
                    <a:pt x="134" y="63"/>
                  </a:lnTo>
                  <a:lnTo>
                    <a:pt x="160" y="53"/>
                  </a:lnTo>
                  <a:lnTo>
                    <a:pt x="160" y="53"/>
                  </a:lnTo>
                  <a:lnTo>
                    <a:pt x="188" y="42"/>
                  </a:lnTo>
                  <a:lnTo>
                    <a:pt x="211" y="28"/>
                  </a:lnTo>
                  <a:lnTo>
                    <a:pt x="211" y="28"/>
                  </a:lnTo>
                  <a:lnTo>
                    <a:pt x="221" y="23"/>
                  </a:lnTo>
                  <a:lnTo>
                    <a:pt x="229" y="17"/>
                  </a:lnTo>
                  <a:lnTo>
                    <a:pt x="229" y="17"/>
                  </a:lnTo>
                  <a:lnTo>
                    <a:pt x="236" y="10"/>
                  </a:lnTo>
                  <a:lnTo>
                    <a:pt x="239" y="2"/>
                  </a:lnTo>
                  <a:lnTo>
                    <a:pt x="233" y="0"/>
                  </a:lnTo>
                  <a:lnTo>
                    <a:pt x="233" y="0"/>
                  </a:lnTo>
                  <a:lnTo>
                    <a:pt x="229" y="5"/>
                  </a:lnTo>
                  <a:lnTo>
                    <a:pt x="224" y="12"/>
                  </a:lnTo>
                  <a:lnTo>
                    <a:pt x="224" y="12"/>
                  </a:lnTo>
                  <a:lnTo>
                    <a:pt x="210" y="22"/>
                  </a:lnTo>
                  <a:lnTo>
                    <a:pt x="191" y="32"/>
                  </a:lnTo>
                  <a:lnTo>
                    <a:pt x="168" y="43"/>
                  </a:lnTo>
                  <a:lnTo>
                    <a:pt x="145" y="52"/>
                  </a:lnTo>
                  <a:lnTo>
                    <a:pt x="145" y="52"/>
                  </a:lnTo>
                  <a:lnTo>
                    <a:pt x="99" y="68"/>
                  </a:lnTo>
                  <a:lnTo>
                    <a:pt x="66" y="76"/>
                  </a:lnTo>
                  <a:lnTo>
                    <a:pt x="66" y="76"/>
                  </a:lnTo>
                  <a:lnTo>
                    <a:pt x="56" y="78"/>
                  </a:lnTo>
                  <a:lnTo>
                    <a:pt x="46" y="80"/>
                  </a:lnTo>
                  <a:lnTo>
                    <a:pt x="46" y="80"/>
                  </a:lnTo>
                  <a:lnTo>
                    <a:pt x="28" y="78"/>
                  </a:lnTo>
                  <a:lnTo>
                    <a:pt x="14" y="73"/>
                  </a:lnTo>
                  <a:lnTo>
                    <a:pt x="14" y="73"/>
                  </a:lnTo>
                  <a:lnTo>
                    <a:pt x="6" y="70"/>
                  </a:lnTo>
                  <a:lnTo>
                    <a:pt x="6" y="70"/>
                  </a:lnTo>
                  <a:lnTo>
                    <a:pt x="3" y="70"/>
                  </a:lnTo>
                  <a:lnTo>
                    <a:pt x="3" y="68"/>
                  </a:lnTo>
                  <a:lnTo>
                    <a:pt x="3" y="68"/>
                  </a:lnTo>
                  <a:lnTo>
                    <a:pt x="0" y="75"/>
                  </a:lnTo>
                  <a:lnTo>
                    <a:pt x="0" y="7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3" name="Freeform 354"/>
            <p:cNvSpPr>
              <a:spLocks/>
            </p:cNvSpPr>
            <p:nvPr/>
          </p:nvSpPr>
          <p:spPr bwMode="auto">
            <a:xfrm>
              <a:off x="2297" y="2817"/>
              <a:ext cx="144" cy="119"/>
            </a:xfrm>
            <a:custGeom>
              <a:avLst/>
              <a:gdLst>
                <a:gd name="T0" fmla="*/ 10 w 144"/>
                <a:gd name="T1" fmla="*/ 18 h 119"/>
                <a:gd name="T2" fmla="*/ 5 w 144"/>
                <a:gd name="T3" fmla="*/ 38 h 119"/>
                <a:gd name="T4" fmla="*/ 0 w 144"/>
                <a:gd name="T5" fmla="*/ 72 h 119"/>
                <a:gd name="T6" fmla="*/ 0 w 144"/>
                <a:gd name="T7" fmla="*/ 77 h 119"/>
                <a:gd name="T8" fmla="*/ 2 w 144"/>
                <a:gd name="T9" fmla="*/ 91 h 119"/>
                <a:gd name="T10" fmla="*/ 3 w 144"/>
                <a:gd name="T11" fmla="*/ 102 h 119"/>
                <a:gd name="T12" fmla="*/ 8 w 144"/>
                <a:gd name="T13" fmla="*/ 109 h 119"/>
                <a:gd name="T14" fmla="*/ 13 w 144"/>
                <a:gd name="T15" fmla="*/ 114 h 119"/>
                <a:gd name="T16" fmla="*/ 30 w 144"/>
                <a:gd name="T17" fmla="*/ 119 h 119"/>
                <a:gd name="T18" fmla="*/ 35 w 144"/>
                <a:gd name="T19" fmla="*/ 119 h 119"/>
                <a:gd name="T20" fmla="*/ 45 w 144"/>
                <a:gd name="T21" fmla="*/ 119 h 119"/>
                <a:gd name="T22" fmla="*/ 61 w 144"/>
                <a:gd name="T23" fmla="*/ 111 h 119"/>
                <a:gd name="T24" fmla="*/ 68 w 144"/>
                <a:gd name="T25" fmla="*/ 104 h 119"/>
                <a:gd name="T26" fmla="*/ 78 w 144"/>
                <a:gd name="T27" fmla="*/ 94 h 119"/>
                <a:gd name="T28" fmla="*/ 83 w 144"/>
                <a:gd name="T29" fmla="*/ 86 h 119"/>
                <a:gd name="T30" fmla="*/ 93 w 144"/>
                <a:gd name="T31" fmla="*/ 81 h 119"/>
                <a:gd name="T32" fmla="*/ 117 w 144"/>
                <a:gd name="T33" fmla="*/ 64 h 119"/>
                <a:gd name="T34" fmla="*/ 129 w 144"/>
                <a:gd name="T35" fmla="*/ 53 h 119"/>
                <a:gd name="T36" fmla="*/ 139 w 144"/>
                <a:gd name="T37" fmla="*/ 41 h 119"/>
                <a:gd name="T38" fmla="*/ 142 w 144"/>
                <a:gd name="T39" fmla="*/ 33 h 119"/>
                <a:gd name="T40" fmla="*/ 144 w 144"/>
                <a:gd name="T41" fmla="*/ 23 h 119"/>
                <a:gd name="T42" fmla="*/ 142 w 144"/>
                <a:gd name="T43" fmla="*/ 13 h 119"/>
                <a:gd name="T44" fmla="*/ 136 w 144"/>
                <a:gd name="T45" fmla="*/ 3 h 119"/>
                <a:gd name="T46" fmla="*/ 131 w 144"/>
                <a:gd name="T47" fmla="*/ 1 h 119"/>
                <a:gd name="T48" fmla="*/ 126 w 144"/>
                <a:gd name="T49" fmla="*/ 0 h 119"/>
                <a:gd name="T50" fmla="*/ 116 w 144"/>
                <a:gd name="T51" fmla="*/ 1 h 119"/>
                <a:gd name="T52" fmla="*/ 79 w 144"/>
                <a:gd name="T53" fmla="*/ 11 h 119"/>
                <a:gd name="T54" fmla="*/ 81 w 144"/>
                <a:gd name="T55" fmla="*/ 16 h 119"/>
                <a:gd name="T56" fmla="*/ 117 w 144"/>
                <a:gd name="T57" fmla="*/ 8 h 119"/>
                <a:gd name="T58" fmla="*/ 126 w 144"/>
                <a:gd name="T59" fmla="*/ 6 h 119"/>
                <a:gd name="T60" fmla="*/ 131 w 144"/>
                <a:gd name="T61" fmla="*/ 8 h 119"/>
                <a:gd name="T62" fmla="*/ 134 w 144"/>
                <a:gd name="T63" fmla="*/ 10 h 119"/>
                <a:gd name="T64" fmla="*/ 136 w 144"/>
                <a:gd name="T65" fmla="*/ 15 h 119"/>
                <a:gd name="T66" fmla="*/ 137 w 144"/>
                <a:gd name="T67" fmla="*/ 23 h 119"/>
                <a:gd name="T68" fmla="*/ 132 w 144"/>
                <a:gd name="T69" fmla="*/ 38 h 119"/>
                <a:gd name="T70" fmla="*/ 127 w 144"/>
                <a:gd name="T71" fmla="*/ 46 h 119"/>
                <a:gd name="T72" fmla="*/ 104 w 144"/>
                <a:gd name="T73" fmla="*/ 64 h 119"/>
                <a:gd name="T74" fmla="*/ 89 w 144"/>
                <a:gd name="T75" fmla="*/ 74 h 119"/>
                <a:gd name="T76" fmla="*/ 78 w 144"/>
                <a:gd name="T77" fmla="*/ 81 h 119"/>
                <a:gd name="T78" fmla="*/ 71 w 144"/>
                <a:gd name="T79" fmla="*/ 89 h 119"/>
                <a:gd name="T80" fmla="*/ 66 w 144"/>
                <a:gd name="T81" fmla="*/ 97 h 119"/>
                <a:gd name="T82" fmla="*/ 58 w 144"/>
                <a:gd name="T83" fmla="*/ 104 h 119"/>
                <a:gd name="T84" fmla="*/ 41 w 144"/>
                <a:gd name="T85" fmla="*/ 112 h 119"/>
                <a:gd name="T86" fmla="*/ 35 w 144"/>
                <a:gd name="T87" fmla="*/ 112 h 119"/>
                <a:gd name="T88" fmla="*/ 31 w 144"/>
                <a:gd name="T89" fmla="*/ 112 h 119"/>
                <a:gd name="T90" fmla="*/ 17 w 144"/>
                <a:gd name="T91" fmla="*/ 107 h 119"/>
                <a:gd name="T92" fmla="*/ 12 w 144"/>
                <a:gd name="T93" fmla="*/ 102 h 119"/>
                <a:gd name="T94" fmla="*/ 8 w 144"/>
                <a:gd name="T95" fmla="*/ 96 h 119"/>
                <a:gd name="T96" fmla="*/ 7 w 144"/>
                <a:gd name="T97" fmla="*/ 77 h 119"/>
                <a:gd name="T98" fmla="*/ 7 w 144"/>
                <a:gd name="T99" fmla="*/ 72 h 119"/>
                <a:gd name="T100" fmla="*/ 12 w 144"/>
                <a:gd name="T101" fmla="*/ 39 h 119"/>
                <a:gd name="T102" fmla="*/ 15 w 144"/>
                <a:gd name="T103" fmla="*/ 26 h 119"/>
                <a:gd name="T104" fmla="*/ 17 w 144"/>
                <a:gd name="T105" fmla="*/ 20 h 119"/>
                <a:gd name="T106" fmla="*/ 10 w 144"/>
                <a:gd name="T107" fmla="*/ 1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 h="119">
                  <a:moveTo>
                    <a:pt x="10" y="18"/>
                  </a:moveTo>
                  <a:lnTo>
                    <a:pt x="10" y="18"/>
                  </a:lnTo>
                  <a:lnTo>
                    <a:pt x="5" y="38"/>
                  </a:lnTo>
                  <a:lnTo>
                    <a:pt x="5" y="38"/>
                  </a:lnTo>
                  <a:lnTo>
                    <a:pt x="2" y="56"/>
                  </a:lnTo>
                  <a:lnTo>
                    <a:pt x="0" y="72"/>
                  </a:lnTo>
                  <a:lnTo>
                    <a:pt x="0" y="72"/>
                  </a:lnTo>
                  <a:lnTo>
                    <a:pt x="0" y="77"/>
                  </a:lnTo>
                  <a:lnTo>
                    <a:pt x="0" y="77"/>
                  </a:lnTo>
                  <a:lnTo>
                    <a:pt x="2" y="91"/>
                  </a:lnTo>
                  <a:lnTo>
                    <a:pt x="2" y="97"/>
                  </a:lnTo>
                  <a:lnTo>
                    <a:pt x="3" y="102"/>
                  </a:lnTo>
                  <a:lnTo>
                    <a:pt x="3" y="102"/>
                  </a:lnTo>
                  <a:lnTo>
                    <a:pt x="8" y="109"/>
                  </a:lnTo>
                  <a:lnTo>
                    <a:pt x="13" y="114"/>
                  </a:lnTo>
                  <a:lnTo>
                    <a:pt x="13" y="114"/>
                  </a:lnTo>
                  <a:lnTo>
                    <a:pt x="20" y="117"/>
                  </a:lnTo>
                  <a:lnTo>
                    <a:pt x="30" y="119"/>
                  </a:lnTo>
                  <a:lnTo>
                    <a:pt x="30" y="119"/>
                  </a:lnTo>
                  <a:lnTo>
                    <a:pt x="35" y="119"/>
                  </a:lnTo>
                  <a:lnTo>
                    <a:pt x="35" y="119"/>
                  </a:lnTo>
                  <a:lnTo>
                    <a:pt x="45" y="119"/>
                  </a:lnTo>
                  <a:lnTo>
                    <a:pt x="53" y="114"/>
                  </a:lnTo>
                  <a:lnTo>
                    <a:pt x="61" y="111"/>
                  </a:lnTo>
                  <a:lnTo>
                    <a:pt x="68" y="104"/>
                  </a:lnTo>
                  <a:lnTo>
                    <a:pt x="68" y="104"/>
                  </a:lnTo>
                  <a:lnTo>
                    <a:pt x="78" y="94"/>
                  </a:lnTo>
                  <a:lnTo>
                    <a:pt x="78" y="94"/>
                  </a:lnTo>
                  <a:lnTo>
                    <a:pt x="83" y="86"/>
                  </a:lnTo>
                  <a:lnTo>
                    <a:pt x="83" y="86"/>
                  </a:lnTo>
                  <a:lnTo>
                    <a:pt x="93" y="81"/>
                  </a:lnTo>
                  <a:lnTo>
                    <a:pt x="93" y="81"/>
                  </a:lnTo>
                  <a:lnTo>
                    <a:pt x="104" y="72"/>
                  </a:lnTo>
                  <a:lnTo>
                    <a:pt x="117" y="64"/>
                  </a:lnTo>
                  <a:lnTo>
                    <a:pt x="117" y="64"/>
                  </a:lnTo>
                  <a:lnTo>
                    <a:pt x="129" y="53"/>
                  </a:lnTo>
                  <a:lnTo>
                    <a:pt x="134" y="48"/>
                  </a:lnTo>
                  <a:lnTo>
                    <a:pt x="139" y="41"/>
                  </a:lnTo>
                  <a:lnTo>
                    <a:pt x="139" y="41"/>
                  </a:lnTo>
                  <a:lnTo>
                    <a:pt x="142" y="33"/>
                  </a:lnTo>
                  <a:lnTo>
                    <a:pt x="144" y="23"/>
                  </a:lnTo>
                  <a:lnTo>
                    <a:pt x="144" y="23"/>
                  </a:lnTo>
                  <a:lnTo>
                    <a:pt x="142" y="13"/>
                  </a:lnTo>
                  <a:lnTo>
                    <a:pt x="142" y="13"/>
                  </a:lnTo>
                  <a:lnTo>
                    <a:pt x="139" y="6"/>
                  </a:lnTo>
                  <a:lnTo>
                    <a:pt x="136" y="3"/>
                  </a:lnTo>
                  <a:lnTo>
                    <a:pt x="136" y="3"/>
                  </a:lnTo>
                  <a:lnTo>
                    <a:pt x="131" y="1"/>
                  </a:lnTo>
                  <a:lnTo>
                    <a:pt x="126" y="0"/>
                  </a:lnTo>
                  <a:lnTo>
                    <a:pt x="126" y="0"/>
                  </a:lnTo>
                  <a:lnTo>
                    <a:pt x="116" y="1"/>
                  </a:lnTo>
                  <a:lnTo>
                    <a:pt x="116" y="1"/>
                  </a:lnTo>
                  <a:lnTo>
                    <a:pt x="98" y="5"/>
                  </a:lnTo>
                  <a:lnTo>
                    <a:pt x="79" y="11"/>
                  </a:lnTo>
                  <a:lnTo>
                    <a:pt x="81" y="16"/>
                  </a:lnTo>
                  <a:lnTo>
                    <a:pt x="81" y="16"/>
                  </a:lnTo>
                  <a:lnTo>
                    <a:pt x="99" y="11"/>
                  </a:lnTo>
                  <a:lnTo>
                    <a:pt x="117" y="8"/>
                  </a:lnTo>
                  <a:lnTo>
                    <a:pt x="117" y="8"/>
                  </a:lnTo>
                  <a:lnTo>
                    <a:pt x="126" y="6"/>
                  </a:lnTo>
                  <a:lnTo>
                    <a:pt x="126" y="6"/>
                  </a:lnTo>
                  <a:lnTo>
                    <a:pt x="131" y="8"/>
                  </a:lnTo>
                  <a:lnTo>
                    <a:pt x="131" y="8"/>
                  </a:lnTo>
                  <a:lnTo>
                    <a:pt x="134" y="10"/>
                  </a:lnTo>
                  <a:lnTo>
                    <a:pt x="136" y="15"/>
                  </a:lnTo>
                  <a:lnTo>
                    <a:pt x="136" y="15"/>
                  </a:lnTo>
                  <a:lnTo>
                    <a:pt x="137" y="23"/>
                  </a:lnTo>
                  <a:lnTo>
                    <a:pt x="137" y="23"/>
                  </a:lnTo>
                  <a:lnTo>
                    <a:pt x="136" y="31"/>
                  </a:lnTo>
                  <a:lnTo>
                    <a:pt x="132" y="38"/>
                  </a:lnTo>
                  <a:lnTo>
                    <a:pt x="132" y="38"/>
                  </a:lnTo>
                  <a:lnTo>
                    <a:pt x="127" y="46"/>
                  </a:lnTo>
                  <a:lnTo>
                    <a:pt x="121" y="53"/>
                  </a:lnTo>
                  <a:lnTo>
                    <a:pt x="104" y="64"/>
                  </a:lnTo>
                  <a:lnTo>
                    <a:pt x="104" y="64"/>
                  </a:lnTo>
                  <a:lnTo>
                    <a:pt x="89" y="74"/>
                  </a:lnTo>
                  <a:lnTo>
                    <a:pt x="89" y="74"/>
                  </a:lnTo>
                  <a:lnTo>
                    <a:pt x="78" y="81"/>
                  </a:lnTo>
                  <a:lnTo>
                    <a:pt x="78" y="81"/>
                  </a:lnTo>
                  <a:lnTo>
                    <a:pt x="71" y="89"/>
                  </a:lnTo>
                  <a:lnTo>
                    <a:pt x="71" y="89"/>
                  </a:lnTo>
                  <a:lnTo>
                    <a:pt x="66" y="97"/>
                  </a:lnTo>
                  <a:lnTo>
                    <a:pt x="58" y="104"/>
                  </a:lnTo>
                  <a:lnTo>
                    <a:pt x="58" y="104"/>
                  </a:lnTo>
                  <a:lnTo>
                    <a:pt x="46" y="111"/>
                  </a:lnTo>
                  <a:lnTo>
                    <a:pt x="41" y="112"/>
                  </a:lnTo>
                  <a:lnTo>
                    <a:pt x="35" y="112"/>
                  </a:lnTo>
                  <a:lnTo>
                    <a:pt x="35" y="112"/>
                  </a:lnTo>
                  <a:lnTo>
                    <a:pt x="31" y="112"/>
                  </a:lnTo>
                  <a:lnTo>
                    <a:pt x="31" y="112"/>
                  </a:lnTo>
                  <a:lnTo>
                    <a:pt x="23" y="111"/>
                  </a:lnTo>
                  <a:lnTo>
                    <a:pt x="17" y="107"/>
                  </a:lnTo>
                  <a:lnTo>
                    <a:pt x="17" y="107"/>
                  </a:lnTo>
                  <a:lnTo>
                    <a:pt x="12" y="102"/>
                  </a:lnTo>
                  <a:lnTo>
                    <a:pt x="8" y="96"/>
                  </a:lnTo>
                  <a:lnTo>
                    <a:pt x="8" y="96"/>
                  </a:lnTo>
                  <a:lnTo>
                    <a:pt x="7" y="77"/>
                  </a:lnTo>
                  <a:lnTo>
                    <a:pt x="7" y="77"/>
                  </a:lnTo>
                  <a:lnTo>
                    <a:pt x="7" y="72"/>
                  </a:lnTo>
                  <a:lnTo>
                    <a:pt x="7" y="72"/>
                  </a:lnTo>
                  <a:lnTo>
                    <a:pt x="8" y="58"/>
                  </a:lnTo>
                  <a:lnTo>
                    <a:pt x="12" y="39"/>
                  </a:lnTo>
                  <a:lnTo>
                    <a:pt x="12" y="39"/>
                  </a:lnTo>
                  <a:lnTo>
                    <a:pt x="15" y="26"/>
                  </a:lnTo>
                  <a:lnTo>
                    <a:pt x="15" y="26"/>
                  </a:lnTo>
                  <a:lnTo>
                    <a:pt x="17" y="20"/>
                  </a:lnTo>
                  <a:lnTo>
                    <a:pt x="10" y="18"/>
                  </a:lnTo>
                  <a:lnTo>
                    <a:pt x="10" y="1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4" name="Freeform 355"/>
            <p:cNvSpPr>
              <a:spLocks/>
            </p:cNvSpPr>
            <p:nvPr/>
          </p:nvSpPr>
          <p:spPr bwMode="auto">
            <a:xfrm>
              <a:off x="2300" y="2825"/>
              <a:ext cx="134" cy="101"/>
            </a:xfrm>
            <a:custGeom>
              <a:avLst/>
              <a:gdLst>
                <a:gd name="T0" fmla="*/ 0 w 134"/>
                <a:gd name="T1" fmla="*/ 94 h 101"/>
                <a:gd name="T2" fmla="*/ 0 w 134"/>
                <a:gd name="T3" fmla="*/ 94 h 101"/>
                <a:gd name="T4" fmla="*/ 15 w 134"/>
                <a:gd name="T5" fmla="*/ 98 h 101"/>
                <a:gd name="T6" fmla="*/ 22 w 134"/>
                <a:gd name="T7" fmla="*/ 99 h 101"/>
                <a:gd name="T8" fmla="*/ 30 w 134"/>
                <a:gd name="T9" fmla="*/ 101 h 101"/>
                <a:gd name="T10" fmla="*/ 30 w 134"/>
                <a:gd name="T11" fmla="*/ 101 h 101"/>
                <a:gd name="T12" fmla="*/ 42 w 134"/>
                <a:gd name="T13" fmla="*/ 99 h 101"/>
                <a:gd name="T14" fmla="*/ 42 w 134"/>
                <a:gd name="T15" fmla="*/ 99 h 101"/>
                <a:gd name="T16" fmla="*/ 47 w 134"/>
                <a:gd name="T17" fmla="*/ 96 h 101"/>
                <a:gd name="T18" fmla="*/ 52 w 134"/>
                <a:gd name="T19" fmla="*/ 93 h 101"/>
                <a:gd name="T20" fmla="*/ 62 w 134"/>
                <a:gd name="T21" fmla="*/ 84 h 101"/>
                <a:gd name="T22" fmla="*/ 62 w 134"/>
                <a:gd name="T23" fmla="*/ 84 h 101"/>
                <a:gd name="T24" fmla="*/ 70 w 134"/>
                <a:gd name="T25" fmla="*/ 76 h 101"/>
                <a:gd name="T26" fmla="*/ 78 w 134"/>
                <a:gd name="T27" fmla="*/ 69 h 101"/>
                <a:gd name="T28" fmla="*/ 78 w 134"/>
                <a:gd name="T29" fmla="*/ 69 h 101"/>
                <a:gd name="T30" fmla="*/ 91 w 134"/>
                <a:gd name="T31" fmla="*/ 61 h 101"/>
                <a:gd name="T32" fmla="*/ 91 w 134"/>
                <a:gd name="T33" fmla="*/ 61 h 101"/>
                <a:gd name="T34" fmla="*/ 108 w 134"/>
                <a:gd name="T35" fmla="*/ 48 h 101"/>
                <a:gd name="T36" fmla="*/ 114 w 134"/>
                <a:gd name="T37" fmla="*/ 41 h 101"/>
                <a:gd name="T38" fmla="*/ 121 w 134"/>
                <a:gd name="T39" fmla="*/ 33 h 101"/>
                <a:gd name="T40" fmla="*/ 121 w 134"/>
                <a:gd name="T41" fmla="*/ 33 h 101"/>
                <a:gd name="T42" fmla="*/ 126 w 134"/>
                <a:gd name="T43" fmla="*/ 26 h 101"/>
                <a:gd name="T44" fmla="*/ 131 w 134"/>
                <a:gd name="T45" fmla="*/ 18 h 101"/>
                <a:gd name="T46" fmla="*/ 134 w 134"/>
                <a:gd name="T47" fmla="*/ 10 h 101"/>
                <a:gd name="T48" fmla="*/ 134 w 134"/>
                <a:gd name="T49" fmla="*/ 2 h 101"/>
                <a:gd name="T50" fmla="*/ 134 w 134"/>
                <a:gd name="T51" fmla="*/ 2 h 101"/>
                <a:gd name="T52" fmla="*/ 134 w 134"/>
                <a:gd name="T53" fmla="*/ 0 h 101"/>
                <a:gd name="T54" fmla="*/ 128 w 134"/>
                <a:gd name="T55" fmla="*/ 0 h 101"/>
                <a:gd name="T56" fmla="*/ 128 w 134"/>
                <a:gd name="T57" fmla="*/ 0 h 101"/>
                <a:gd name="T58" fmla="*/ 128 w 134"/>
                <a:gd name="T59" fmla="*/ 2 h 101"/>
                <a:gd name="T60" fmla="*/ 128 w 134"/>
                <a:gd name="T61" fmla="*/ 2 h 101"/>
                <a:gd name="T62" fmla="*/ 128 w 134"/>
                <a:gd name="T63" fmla="*/ 8 h 101"/>
                <a:gd name="T64" fmla="*/ 124 w 134"/>
                <a:gd name="T65" fmla="*/ 17 h 101"/>
                <a:gd name="T66" fmla="*/ 121 w 134"/>
                <a:gd name="T67" fmla="*/ 23 h 101"/>
                <a:gd name="T68" fmla="*/ 116 w 134"/>
                <a:gd name="T69" fmla="*/ 30 h 101"/>
                <a:gd name="T70" fmla="*/ 116 w 134"/>
                <a:gd name="T71" fmla="*/ 30 h 101"/>
                <a:gd name="T72" fmla="*/ 110 w 134"/>
                <a:gd name="T73" fmla="*/ 36 h 101"/>
                <a:gd name="T74" fmla="*/ 103 w 134"/>
                <a:gd name="T75" fmla="*/ 43 h 101"/>
                <a:gd name="T76" fmla="*/ 88 w 134"/>
                <a:gd name="T77" fmla="*/ 55 h 101"/>
                <a:gd name="T78" fmla="*/ 88 w 134"/>
                <a:gd name="T79" fmla="*/ 55 h 101"/>
                <a:gd name="T80" fmla="*/ 73 w 134"/>
                <a:gd name="T81" fmla="*/ 64 h 101"/>
                <a:gd name="T82" fmla="*/ 73 w 134"/>
                <a:gd name="T83" fmla="*/ 64 h 101"/>
                <a:gd name="T84" fmla="*/ 65 w 134"/>
                <a:gd name="T85" fmla="*/ 73 h 101"/>
                <a:gd name="T86" fmla="*/ 57 w 134"/>
                <a:gd name="T87" fmla="*/ 81 h 101"/>
                <a:gd name="T88" fmla="*/ 57 w 134"/>
                <a:gd name="T89" fmla="*/ 81 h 101"/>
                <a:gd name="T90" fmla="*/ 48 w 134"/>
                <a:gd name="T91" fmla="*/ 88 h 101"/>
                <a:gd name="T92" fmla="*/ 38 w 134"/>
                <a:gd name="T93" fmla="*/ 93 h 101"/>
                <a:gd name="T94" fmla="*/ 38 w 134"/>
                <a:gd name="T95" fmla="*/ 93 h 101"/>
                <a:gd name="T96" fmla="*/ 30 w 134"/>
                <a:gd name="T97" fmla="*/ 94 h 101"/>
                <a:gd name="T98" fmla="*/ 30 w 134"/>
                <a:gd name="T99" fmla="*/ 94 h 101"/>
                <a:gd name="T100" fmla="*/ 17 w 134"/>
                <a:gd name="T101" fmla="*/ 93 h 101"/>
                <a:gd name="T102" fmla="*/ 2 w 134"/>
                <a:gd name="T103" fmla="*/ 88 h 101"/>
                <a:gd name="T104" fmla="*/ 0 w 134"/>
                <a:gd name="T105" fmla="*/ 94 h 101"/>
                <a:gd name="T106" fmla="*/ 0 w 134"/>
                <a:gd name="T107" fmla="*/ 9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4" h="101">
                  <a:moveTo>
                    <a:pt x="0" y="94"/>
                  </a:moveTo>
                  <a:lnTo>
                    <a:pt x="0" y="94"/>
                  </a:lnTo>
                  <a:lnTo>
                    <a:pt x="15" y="98"/>
                  </a:lnTo>
                  <a:lnTo>
                    <a:pt x="22" y="99"/>
                  </a:lnTo>
                  <a:lnTo>
                    <a:pt x="30" y="101"/>
                  </a:lnTo>
                  <a:lnTo>
                    <a:pt x="30" y="101"/>
                  </a:lnTo>
                  <a:lnTo>
                    <a:pt x="42" y="99"/>
                  </a:lnTo>
                  <a:lnTo>
                    <a:pt x="42" y="99"/>
                  </a:lnTo>
                  <a:lnTo>
                    <a:pt x="47" y="96"/>
                  </a:lnTo>
                  <a:lnTo>
                    <a:pt x="52" y="93"/>
                  </a:lnTo>
                  <a:lnTo>
                    <a:pt x="62" y="84"/>
                  </a:lnTo>
                  <a:lnTo>
                    <a:pt x="62" y="84"/>
                  </a:lnTo>
                  <a:lnTo>
                    <a:pt x="70" y="76"/>
                  </a:lnTo>
                  <a:lnTo>
                    <a:pt x="78" y="69"/>
                  </a:lnTo>
                  <a:lnTo>
                    <a:pt x="78" y="69"/>
                  </a:lnTo>
                  <a:lnTo>
                    <a:pt x="91" y="61"/>
                  </a:lnTo>
                  <a:lnTo>
                    <a:pt x="91" y="61"/>
                  </a:lnTo>
                  <a:lnTo>
                    <a:pt x="108" y="48"/>
                  </a:lnTo>
                  <a:lnTo>
                    <a:pt x="114" y="41"/>
                  </a:lnTo>
                  <a:lnTo>
                    <a:pt x="121" y="33"/>
                  </a:lnTo>
                  <a:lnTo>
                    <a:pt x="121" y="33"/>
                  </a:lnTo>
                  <a:lnTo>
                    <a:pt x="126" y="26"/>
                  </a:lnTo>
                  <a:lnTo>
                    <a:pt x="131" y="18"/>
                  </a:lnTo>
                  <a:lnTo>
                    <a:pt x="134" y="10"/>
                  </a:lnTo>
                  <a:lnTo>
                    <a:pt x="134" y="2"/>
                  </a:lnTo>
                  <a:lnTo>
                    <a:pt x="134" y="2"/>
                  </a:lnTo>
                  <a:lnTo>
                    <a:pt x="134" y="0"/>
                  </a:lnTo>
                  <a:lnTo>
                    <a:pt x="128" y="0"/>
                  </a:lnTo>
                  <a:lnTo>
                    <a:pt x="128" y="0"/>
                  </a:lnTo>
                  <a:lnTo>
                    <a:pt x="128" y="2"/>
                  </a:lnTo>
                  <a:lnTo>
                    <a:pt x="128" y="2"/>
                  </a:lnTo>
                  <a:lnTo>
                    <a:pt x="128" y="8"/>
                  </a:lnTo>
                  <a:lnTo>
                    <a:pt x="124" y="17"/>
                  </a:lnTo>
                  <a:lnTo>
                    <a:pt x="121" y="23"/>
                  </a:lnTo>
                  <a:lnTo>
                    <a:pt x="116" y="30"/>
                  </a:lnTo>
                  <a:lnTo>
                    <a:pt x="116" y="30"/>
                  </a:lnTo>
                  <a:lnTo>
                    <a:pt x="110" y="36"/>
                  </a:lnTo>
                  <a:lnTo>
                    <a:pt x="103" y="43"/>
                  </a:lnTo>
                  <a:lnTo>
                    <a:pt x="88" y="55"/>
                  </a:lnTo>
                  <a:lnTo>
                    <a:pt x="88" y="55"/>
                  </a:lnTo>
                  <a:lnTo>
                    <a:pt x="73" y="64"/>
                  </a:lnTo>
                  <a:lnTo>
                    <a:pt x="73" y="64"/>
                  </a:lnTo>
                  <a:lnTo>
                    <a:pt x="65" y="73"/>
                  </a:lnTo>
                  <a:lnTo>
                    <a:pt x="57" y="81"/>
                  </a:lnTo>
                  <a:lnTo>
                    <a:pt x="57" y="81"/>
                  </a:lnTo>
                  <a:lnTo>
                    <a:pt x="48" y="88"/>
                  </a:lnTo>
                  <a:lnTo>
                    <a:pt x="38" y="93"/>
                  </a:lnTo>
                  <a:lnTo>
                    <a:pt x="38" y="93"/>
                  </a:lnTo>
                  <a:lnTo>
                    <a:pt x="30" y="94"/>
                  </a:lnTo>
                  <a:lnTo>
                    <a:pt x="30" y="94"/>
                  </a:lnTo>
                  <a:lnTo>
                    <a:pt x="17" y="93"/>
                  </a:lnTo>
                  <a:lnTo>
                    <a:pt x="2" y="88"/>
                  </a:lnTo>
                  <a:lnTo>
                    <a:pt x="0" y="94"/>
                  </a:lnTo>
                  <a:lnTo>
                    <a:pt x="0" y="9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5" name="Freeform 356"/>
            <p:cNvSpPr>
              <a:spLocks/>
            </p:cNvSpPr>
            <p:nvPr/>
          </p:nvSpPr>
          <p:spPr bwMode="auto">
            <a:xfrm>
              <a:off x="2944" y="1348"/>
              <a:ext cx="178" cy="125"/>
            </a:xfrm>
            <a:custGeom>
              <a:avLst/>
              <a:gdLst>
                <a:gd name="T0" fmla="*/ 0 w 178"/>
                <a:gd name="T1" fmla="*/ 87 h 125"/>
                <a:gd name="T2" fmla="*/ 6 w 178"/>
                <a:gd name="T3" fmla="*/ 72 h 125"/>
                <a:gd name="T4" fmla="*/ 13 w 178"/>
                <a:gd name="T5" fmla="*/ 63 h 125"/>
                <a:gd name="T6" fmla="*/ 26 w 178"/>
                <a:gd name="T7" fmla="*/ 54 h 125"/>
                <a:gd name="T8" fmla="*/ 33 w 178"/>
                <a:gd name="T9" fmla="*/ 53 h 125"/>
                <a:gd name="T10" fmla="*/ 49 w 178"/>
                <a:gd name="T11" fmla="*/ 54 h 125"/>
                <a:gd name="T12" fmla="*/ 59 w 178"/>
                <a:gd name="T13" fmla="*/ 56 h 125"/>
                <a:gd name="T14" fmla="*/ 64 w 178"/>
                <a:gd name="T15" fmla="*/ 54 h 125"/>
                <a:gd name="T16" fmla="*/ 71 w 178"/>
                <a:gd name="T17" fmla="*/ 48 h 125"/>
                <a:gd name="T18" fmla="*/ 84 w 178"/>
                <a:gd name="T19" fmla="*/ 23 h 125"/>
                <a:gd name="T20" fmla="*/ 91 w 178"/>
                <a:gd name="T21" fmla="*/ 16 h 125"/>
                <a:gd name="T22" fmla="*/ 110 w 178"/>
                <a:gd name="T23" fmla="*/ 1 h 125"/>
                <a:gd name="T24" fmla="*/ 115 w 178"/>
                <a:gd name="T25" fmla="*/ 0 h 125"/>
                <a:gd name="T26" fmla="*/ 117 w 178"/>
                <a:gd name="T27" fmla="*/ 3 h 125"/>
                <a:gd name="T28" fmla="*/ 109 w 178"/>
                <a:gd name="T29" fmla="*/ 20 h 125"/>
                <a:gd name="T30" fmla="*/ 115 w 178"/>
                <a:gd name="T31" fmla="*/ 20 h 125"/>
                <a:gd name="T32" fmla="*/ 122 w 178"/>
                <a:gd name="T33" fmla="*/ 23 h 125"/>
                <a:gd name="T34" fmla="*/ 122 w 178"/>
                <a:gd name="T35" fmla="*/ 24 h 125"/>
                <a:gd name="T36" fmla="*/ 115 w 178"/>
                <a:gd name="T37" fmla="*/ 38 h 125"/>
                <a:gd name="T38" fmla="*/ 124 w 178"/>
                <a:gd name="T39" fmla="*/ 34 h 125"/>
                <a:gd name="T40" fmla="*/ 137 w 178"/>
                <a:gd name="T41" fmla="*/ 24 h 125"/>
                <a:gd name="T42" fmla="*/ 144 w 178"/>
                <a:gd name="T43" fmla="*/ 16 h 125"/>
                <a:gd name="T44" fmla="*/ 157 w 178"/>
                <a:gd name="T45" fmla="*/ 8 h 125"/>
                <a:gd name="T46" fmla="*/ 167 w 178"/>
                <a:gd name="T47" fmla="*/ 8 h 125"/>
                <a:gd name="T48" fmla="*/ 173 w 178"/>
                <a:gd name="T49" fmla="*/ 10 h 125"/>
                <a:gd name="T50" fmla="*/ 178 w 178"/>
                <a:gd name="T51" fmla="*/ 16 h 125"/>
                <a:gd name="T52" fmla="*/ 177 w 178"/>
                <a:gd name="T53" fmla="*/ 20 h 125"/>
                <a:gd name="T54" fmla="*/ 173 w 178"/>
                <a:gd name="T55" fmla="*/ 29 h 125"/>
                <a:gd name="T56" fmla="*/ 155 w 178"/>
                <a:gd name="T57" fmla="*/ 63 h 125"/>
                <a:gd name="T58" fmla="*/ 144 w 178"/>
                <a:gd name="T59" fmla="*/ 76 h 125"/>
                <a:gd name="T60" fmla="*/ 130 w 178"/>
                <a:gd name="T61" fmla="*/ 81 h 125"/>
                <a:gd name="T62" fmla="*/ 91 w 178"/>
                <a:gd name="T63" fmla="*/ 87 h 125"/>
                <a:gd name="T64" fmla="*/ 82 w 178"/>
                <a:gd name="T65" fmla="*/ 89 h 125"/>
                <a:gd name="T66" fmla="*/ 51 w 178"/>
                <a:gd name="T67" fmla="*/ 107 h 125"/>
                <a:gd name="T68" fmla="*/ 0 w 178"/>
                <a:gd name="T69" fmla="*/ 9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25">
                  <a:moveTo>
                    <a:pt x="0" y="87"/>
                  </a:moveTo>
                  <a:lnTo>
                    <a:pt x="0" y="87"/>
                  </a:lnTo>
                  <a:lnTo>
                    <a:pt x="1" y="82"/>
                  </a:lnTo>
                  <a:lnTo>
                    <a:pt x="6" y="72"/>
                  </a:lnTo>
                  <a:lnTo>
                    <a:pt x="10" y="67"/>
                  </a:lnTo>
                  <a:lnTo>
                    <a:pt x="13" y="63"/>
                  </a:lnTo>
                  <a:lnTo>
                    <a:pt x="20" y="58"/>
                  </a:lnTo>
                  <a:lnTo>
                    <a:pt x="26" y="54"/>
                  </a:lnTo>
                  <a:lnTo>
                    <a:pt x="26" y="54"/>
                  </a:lnTo>
                  <a:lnTo>
                    <a:pt x="33" y="53"/>
                  </a:lnTo>
                  <a:lnTo>
                    <a:pt x="39" y="53"/>
                  </a:lnTo>
                  <a:lnTo>
                    <a:pt x="49" y="54"/>
                  </a:lnTo>
                  <a:lnTo>
                    <a:pt x="56" y="58"/>
                  </a:lnTo>
                  <a:lnTo>
                    <a:pt x="59" y="56"/>
                  </a:lnTo>
                  <a:lnTo>
                    <a:pt x="64" y="54"/>
                  </a:lnTo>
                  <a:lnTo>
                    <a:pt x="64" y="54"/>
                  </a:lnTo>
                  <a:lnTo>
                    <a:pt x="67" y="51"/>
                  </a:lnTo>
                  <a:lnTo>
                    <a:pt x="71" y="48"/>
                  </a:lnTo>
                  <a:lnTo>
                    <a:pt x="77" y="34"/>
                  </a:lnTo>
                  <a:lnTo>
                    <a:pt x="84" y="23"/>
                  </a:lnTo>
                  <a:lnTo>
                    <a:pt x="91" y="16"/>
                  </a:lnTo>
                  <a:lnTo>
                    <a:pt x="91" y="16"/>
                  </a:lnTo>
                  <a:lnTo>
                    <a:pt x="104" y="5"/>
                  </a:lnTo>
                  <a:lnTo>
                    <a:pt x="110" y="1"/>
                  </a:lnTo>
                  <a:lnTo>
                    <a:pt x="115" y="0"/>
                  </a:lnTo>
                  <a:lnTo>
                    <a:pt x="115" y="0"/>
                  </a:lnTo>
                  <a:lnTo>
                    <a:pt x="117" y="0"/>
                  </a:lnTo>
                  <a:lnTo>
                    <a:pt x="117" y="3"/>
                  </a:lnTo>
                  <a:lnTo>
                    <a:pt x="115" y="10"/>
                  </a:lnTo>
                  <a:lnTo>
                    <a:pt x="109" y="20"/>
                  </a:lnTo>
                  <a:lnTo>
                    <a:pt x="109" y="20"/>
                  </a:lnTo>
                  <a:lnTo>
                    <a:pt x="115" y="20"/>
                  </a:lnTo>
                  <a:lnTo>
                    <a:pt x="120" y="21"/>
                  </a:lnTo>
                  <a:lnTo>
                    <a:pt x="122" y="23"/>
                  </a:lnTo>
                  <a:lnTo>
                    <a:pt x="122" y="24"/>
                  </a:lnTo>
                  <a:lnTo>
                    <a:pt x="122" y="24"/>
                  </a:lnTo>
                  <a:lnTo>
                    <a:pt x="119" y="34"/>
                  </a:lnTo>
                  <a:lnTo>
                    <a:pt x="115" y="38"/>
                  </a:lnTo>
                  <a:lnTo>
                    <a:pt x="115" y="38"/>
                  </a:lnTo>
                  <a:lnTo>
                    <a:pt x="124" y="34"/>
                  </a:lnTo>
                  <a:lnTo>
                    <a:pt x="130" y="29"/>
                  </a:lnTo>
                  <a:lnTo>
                    <a:pt x="137" y="24"/>
                  </a:lnTo>
                  <a:lnTo>
                    <a:pt x="137" y="24"/>
                  </a:lnTo>
                  <a:lnTo>
                    <a:pt x="144" y="16"/>
                  </a:lnTo>
                  <a:lnTo>
                    <a:pt x="152" y="10"/>
                  </a:lnTo>
                  <a:lnTo>
                    <a:pt x="157" y="8"/>
                  </a:lnTo>
                  <a:lnTo>
                    <a:pt x="162" y="6"/>
                  </a:lnTo>
                  <a:lnTo>
                    <a:pt x="167" y="8"/>
                  </a:lnTo>
                  <a:lnTo>
                    <a:pt x="173" y="10"/>
                  </a:lnTo>
                  <a:lnTo>
                    <a:pt x="173" y="10"/>
                  </a:lnTo>
                  <a:lnTo>
                    <a:pt x="177" y="13"/>
                  </a:lnTo>
                  <a:lnTo>
                    <a:pt x="178" y="16"/>
                  </a:lnTo>
                  <a:lnTo>
                    <a:pt x="178" y="18"/>
                  </a:lnTo>
                  <a:lnTo>
                    <a:pt x="177" y="20"/>
                  </a:lnTo>
                  <a:lnTo>
                    <a:pt x="177" y="20"/>
                  </a:lnTo>
                  <a:lnTo>
                    <a:pt x="173" y="29"/>
                  </a:lnTo>
                  <a:lnTo>
                    <a:pt x="165" y="46"/>
                  </a:lnTo>
                  <a:lnTo>
                    <a:pt x="155" y="63"/>
                  </a:lnTo>
                  <a:lnTo>
                    <a:pt x="150" y="71"/>
                  </a:lnTo>
                  <a:lnTo>
                    <a:pt x="144" y="76"/>
                  </a:lnTo>
                  <a:lnTo>
                    <a:pt x="144" y="76"/>
                  </a:lnTo>
                  <a:lnTo>
                    <a:pt x="130" y="81"/>
                  </a:lnTo>
                  <a:lnTo>
                    <a:pt x="115" y="84"/>
                  </a:lnTo>
                  <a:lnTo>
                    <a:pt x="91" y="87"/>
                  </a:lnTo>
                  <a:lnTo>
                    <a:pt x="91" y="87"/>
                  </a:lnTo>
                  <a:lnTo>
                    <a:pt x="82" y="89"/>
                  </a:lnTo>
                  <a:lnTo>
                    <a:pt x="74" y="94"/>
                  </a:lnTo>
                  <a:lnTo>
                    <a:pt x="51" y="107"/>
                  </a:lnTo>
                  <a:lnTo>
                    <a:pt x="23" y="125"/>
                  </a:lnTo>
                  <a:lnTo>
                    <a:pt x="0" y="99"/>
                  </a:lnTo>
                  <a:lnTo>
                    <a:pt x="0"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6" name="Freeform 357"/>
            <p:cNvSpPr>
              <a:spLocks/>
            </p:cNvSpPr>
            <p:nvPr/>
          </p:nvSpPr>
          <p:spPr bwMode="auto">
            <a:xfrm>
              <a:off x="2940" y="1361"/>
              <a:ext cx="187" cy="116"/>
            </a:xfrm>
            <a:custGeom>
              <a:avLst/>
              <a:gdLst>
                <a:gd name="T0" fmla="*/ 55 w 187"/>
                <a:gd name="T1" fmla="*/ 96 h 116"/>
                <a:gd name="T2" fmla="*/ 103 w 187"/>
                <a:gd name="T3" fmla="*/ 78 h 116"/>
                <a:gd name="T4" fmla="*/ 133 w 187"/>
                <a:gd name="T5" fmla="*/ 74 h 116"/>
                <a:gd name="T6" fmla="*/ 149 w 187"/>
                <a:gd name="T7" fmla="*/ 66 h 116"/>
                <a:gd name="T8" fmla="*/ 176 w 187"/>
                <a:gd name="T9" fmla="*/ 23 h 116"/>
                <a:gd name="T10" fmla="*/ 187 w 187"/>
                <a:gd name="T11" fmla="*/ 7 h 116"/>
                <a:gd name="T12" fmla="*/ 187 w 187"/>
                <a:gd name="T13" fmla="*/ 2 h 116"/>
                <a:gd name="T14" fmla="*/ 176 w 187"/>
                <a:gd name="T15" fmla="*/ 0 h 116"/>
                <a:gd name="T16" fmla="*/ 153 w 187"/>
                <a:gd name="T17" fmla="*/ 11 h 116"/>
                <a:gd name="T18" fmla="*/ 136 w 187"/>
                <a:gd name="T19" fmla="*/ 31 h 116"/>
                <a:gd name="T20" fmla="*/ 114 w 187"/>
                <a:gd name="T21" fmla="*/ 43 h 116"/>
                <a:gd name="T22" fmla="*/ 114 w 187"/>
                <a:gd name="T23" fmla="*/ 43 h 116"/>
                <a:gd name="T24" fmla="*/ 114 w 187"/>
                <a:gd name="T25" fmla="*/ 43 h 116"/>
                <a:gd name="T26" fmla="*/ 114 w 187"/>
                <a:gd name="T27" fmla="*/ 43 h 116"/>
                <a:gd name="T28" fmla="*/ 114 w 187"/>
                <a:gd name="T29" fmla="*/ 43 h 116"/>
                <a:gd name="T30" fmla="*/ 116 w 187"/>
                <a:gd name="T31" fmla="*/ 38 h 116"/>
                <a:gd name="T32" fmla="*/ 129 w 187"/>
                <a:gd name="T33" fmla="*/ 13 h 116"/>
                <a:gd name="T34" fmla="*/ 128 w 187"/>
                <a:gd name="T35" fmla="*/ 8 h 116"/>
                <a:gd name="T36" fmla="*/ 121 w 187"/>
                <a:gd name="T37" fmla="*/ 7 h 116"/>
                <a:gd name="T38" fmla="*/ 101 w 187"/>
                <a:gd name="T39" fmla="*/ 13 h 116"/>
                <a:gd name="T40" fmla="*/ 76 w 187"/>
                <a:gd name="T41" fmla="*/ 35 h 116"/>
                <a:gd name="T42" fmla="*/ 65 w 187"/>
                <a:gd name="T43" fmla="*/ 40 h 116"/>
                <a:gd name="T44" fmla="*/ 53 w 187"/>
                <a:gd name="T45" fmla="*/ 36 h 116"/>
                <a:gd name="T46" fmla="*/ 28 w 187"/>
                <a:gd name="T47" fmla="*/ 38 h 116"/>
                <a:gd name="T48" fmla="*/ 10 w 187"/>
                <a:gd name="T49" fmla="*/ 54 h 116"/>
                <a:gd name="T50" fmla="*/ 0 w 187"/>
                <a:gd name="T51" fmla="*/ 81 h 116"/>
                <a:gd name="T52" fmla="*/ 4 w 187"/>
                <a:gd name="T53" fmla="*/ 86 h 116"/>
                <a:gd name="T54" fmla="*/ 7 w 187"/>
                <a:gd name="T55" fmla="*/ 81 h 116"/>
                <a:gd name="T56" fmla="*/ 10 w 187"/>
                <a:gd name="T57" fmla="*/ 64 h 116"/>
                <a:gd name="T58" fmla="*/ 27 w 187"/>
                <a:gd name="T59" fmla="*/ 48 h 116"/>
                <a:gd name="T60" fmla="*/ 43 w 187"/>
                <a:gd name="T61" fmla="*/ 41 h 116"/>
                <a:gd name="T62" fmla="*/ 65 w 187"/>
                <a:gd name="T63" fmla="*/ 46 h 116"/>
                <a:gd name="T64" fmla="*/ 80 w 187"/>
                <a:gd name="T65" fmla="*/ 40 h 116"/>
                <a:gd name="T66" fmla="*/ 98 w 187"/>
                <a:gd name="T67" fmla="*/ 23 h 116"/>
                <a:gd name="T68" fmla="*/ 121 w 187"/>
                <a:gd name="T69" fmla="*/ 13 h 116"/>
                <a:gd name="T70" fmla="*/ 123 w 187"/>
                <a:gd name="T71" fmla="*/ 13 h 116"/>
                <a:gd name="T72" fmla="*/ 123 w 187"/>
                <a:gd name="T73" fmla="*/ 13 h 116"/>
                <a:gd name="T74" fmla="*/ 121 w 187"/>
                <a:gd name="T75" fmla="*/ 16 h 116"/>
                <a:gd name="T76" fmla="*/ 108 w 187"/>
                <a:gd name="T77" fmla="*/ 43 h 116"/>
                <a:gd name="T78" fmla="*/ 111 w 187"/>
                <a:gd name="T79" fmla="*/ 50 h 116"/>
                <a:gd name="T80" fmla="*/ 116 w 187"/>
                <a:gd name="T81" fmla="*/ 50 h 116"/>
                <a:gd name="T82" fmla="*/ 139 w 187"/>
                <a:gd name="T83" fmla="*/ 36 h 116"/>
                <a:gd name="T84" fmla="*/ 157 w 187"/>
                <a:gd name="T85" fmla="*/ 16 h 116"/>
                <a:gd name="T86" fmla="*/ 176 w 187"/>
                <a:gd name="T87" fmla="*/ 7 h 116"/>
                <a:gd name="T88" fmla="*/ 182 w 187"/>
                <a:gd name="T89" fmla="*/ 2 h 116"/>
                <a:gd name="T90" fmla="*/ 169 w 187"/>
                <a:gd name="T91" fmla="*/ 20 h 116"/>
                <a:gd name="T92" fmla="*/ 144 w 187"/>
                <a:gd name="T93" fmla="*/ 61 h 116"/>
                <a:gd name="T94" fmla="*/ 124 w 187"/>
                <a:gd name="T95" fmla="*/ 69 h 116"/>
                <a:gd name="T96" fmla="*/ 80 w 187"/>
                <a:gd name="T97" fmla="*/ 76 h 116"/>
                <a:gd name="T98" fmla="*/ 25 w 187"/>
                <a:gd name="T99" fmla="*/ 111 h 116"/>
                <a:gd name="T100" fmla="*/ 25 w 187"/>
                <a:gd name="T10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 h="116">
                  <a:moveTo>
                    <a:pt x="30" y="116"/>
                  </a:moveTo>
                  <a:lnTo>
                    <a:pt x="30" y="116"/>
                  </a:lnTo>
                  <a:lnTo>
                    <a:pt x="42" y="104"/>
                  </a:lnTo>
                  <a:lnTo>
                    <a:pt x="55" y="96"/>
                  </a:lnTo>
                  <a:lnTo>
                    <a:pt x="83" y="83"/>
                  </a:lnTo>
                  <a:lnTo>
                    <a:pt x="83" y="83"/>
                  </a:lnTo>
                  <a:lnTo>
                    <a:pt x="91" y="79"/>
                  </a:lnTo>
                  <a:lnTo>
                    <a:pt x="103" y="78"/>
                  </a:lnTo>
                  <a:lnTo>
                    <a:pt x="103" y="78"/>
                  </a:lnTo>
                  <a:lnTo>
                    <a:pt x="126" y="76"/>
                  </a:lnTo>
                  <a:lnTo>
                    <a:pt x="126" y="76"/>
                  </a:lnTo>
                  <a:lnTo>
                    <a:pt x="133" y="74"/>
                  </a:lnTo>
                  <a:lnTo>
                    <a:pt x="139" y="73"/>
                  </a:lnTo>
                  <a:lnTo>
                    <a:pt x="144" y="69"/>
                  </a:lnTo>
                  <a:lnTo>
                    <a:pt x="149" y="66"/>
                  </a:lnTo>
                  <a:lnTo>
                    <a:pt x="149" y="66"/>
                  </a:lnTo>
                  <a:lnTo>
                    <a:pt x="157" y="56"/>
                  </a:lnTo>
                  <a:lnTo>
                    <a:pt x="164" y="45"/>
                  </a:lnTo>
                  <a:lnTo>
                    <a:pt x="164" y="45"/>
                  </a:lnTo>
                  <a:lnTo>
                    <a:pt x="176" y="23"/>
                  </a:lnTo>
                  <a:lnTo>
                    <a:pt x="176" y="23"/>
                  </a:lnTo>
                  <a:lnTo>
                    <a:pt x="181" y="13"/>
                  </a:lnTo>
                  <a:lnTo>
                    <a:pt x="187" y="7"/>
                  </a:lnTo>
                  <a:lnTo>
                    <a:pt x="187" y="7"/>
                  </a:lnTo>
                  <a:lnTo>
                    <a:pt x="187" y="5"/>
                  </a:lnTo>
                  <a:lnTo>
                    <a:pt x="187" y="3"/>
                  </a:lnTo>
                  <a:lnTo>
                    <a:pt x="187" y="3"/>
                  </a:lnTo>
                  <a:lnTo>
                    <a:pt x="187" y="2"/>
                  </a:lnTo>
                  <a:lnTo>
                    <a:pt x="186" y="0"/>
                  </a:lnTo>
                  <a:lnTo>
                    <a:pt x="186" y="0"/>
                  </a:lnTo>
                  <a:lnTo>
                    <a:pt x="176" y="0"/>
                  </a:lnTo>
                  <a:lnTo>
                    <a:pt x="176" y="0"/>
                  </a:lnTo>
                  <a:lnTo>
                    <a:pt x="167" y="2"/>
                  </a:lnTo>
                  <a:lnTo>
                    <a:pt x="167" y="2"/>
                  </a:lnTo>
                  <a:lnTo>
                    <a:pt x="159" y="5"/>
                  </a:lnTo>
                  <a:lnTo>
                    <a:pt x="153" y="11"/>
                  </a:lnTo>
                  <a:lnTo>
                    <a:pt x="153" y="11"/>
                  </a:lnTo>
                  <a:lnTo>
                    <a:pt x="141" y="26"/>
                  </a:lnTo>
                  <a:lnTo>
                    <a:pt x="141" y="26"/>
                  </a:lnTo>
                  <a:lnTo>
                    <a:pt x="136" y="31"/>
                  </a:lnTo>
                  <a:lnTo>
                    <a:pt x="129" y="36"/>
                  </a:lnTo>
                  <a:lnTo>
                    <a:pt x="123" y="41"/>
                  </a:lnTo>
                  <a:lnTo>
                    <a:pt x="114" y="43"/>
                  </a:lnTo>
                  <a:lnTo>
                    <a:pt x="114" y="43"/>
                  </a:lnTo>
                  <a:lnTo>
                    <a:pt x="114" y="43"/>
                  </a:lnTo>
                  <a:lnTo>
                    <a:pt x="114" y="43"/>
                  </a:lnTo>
                  <a:lnTo>
                    <a:pt x="114" y="43"/>
                  </a:lnTo>
                  <a:lnTo>
                    <a:pt x="114" y="43"/>
                  </a:lnTo>
                  <a:lnTo>
                    <a:pt x="114" y="43"/>
                  </a:lnTo>
                  <a:lnTo>
                    <a:pt x="114" y="45"/>
                  </a:lnTo>
                  <a:lnTo>
                    <a:pt x="114" y="43"/>
                  </a:lnTo>
                  <a:lnTo>
                    <a:pt x="114" y="43"/>
                  </a:lnTo>
                  <a:lnTo>
                    <a:pt x="114" y="45"/>
                  </a:lnTo>
                  <a:lnTo>
                    <a:pt x="114" y="43"/>
                  </a:lnTo>
                  <a:lnTo>
                    <a:pt x="114" y="43"/>
                  </a:lnTo>
                  <a:lnTo>
                    <a:pt x="114" y="43"/>
                  </a:lnTo>
                  <a:lnTo>
                    <a:pt x="114" y="43"/>
                  </a:lnTo>
                  <a:lnTo>
                    <a:pt x="114" y="43"/>
                  </a:lnTo>
                  <a:lnTo>
                    <a:pt x="114" y="43"/>
                  </a:lnTo>
                  <a:lnTo>
                    <a:pt x="114" y="43"/>
                  </a:lnTo>
                  <a:lnTo>
                    <a:pt x="114" y="43"/>
                  </a:lnTo>
                  <a:lnTo>
                    <a:pt x="114" y="43"/>
                  </a:lnTo>
                  <a:lnTo>
                    <a:pt x="116" y="38"/>
                  </a:lnTo>
                  <a:lnTo>
                    <a:pt x="116" y="38"/>
                  </a:lnTo>
                  <a:lnTo>
                    <a:pt x="128" y="20"/>
                  </a:lnTo>
                  <a:lnTo>
                    <a:pt x="128" y="20"/>
                  </a:lnTo>
                  <a:lnTo>
                    <a:pt x="129" y="16"/>
                  </a:lnTo>
                  <a:lnTo>
                    <a:pt x="129" y="13"/>
                  </a:lnTo>
                  <a:lnTo>
                    <a:pt x="129" y="13"/>
                  </a:lnTo>
                  <a:lnTo>
                    <a:pt x="129" y="11"/>
                  </a:lnTo>
                  <a:lnTo>
                    <a:pt x="129" y="11"/>
                  </a:lnTo>
                  <a:lnTo>
                    <a:pt x="128" y="8"/>
                  </a:lnTo>
                  <a:lnTo>
                    <a:pt x="126" y="7"/>
                  </a:lnTo>
                  <a:lnTo>
                    <a:pt x="126" y="7"/>
                  </a:lnTo>
                  <a:lnTo>
                    <a:pt x="121" y="7"/>
                  </a:lnTo>
                  <a:lnTo>
                    <a:pt x="121" y="7"/>
                  </a:lnTo>
                  <a:lnTo>
                    <a:pt x="119" y="7"/>
                  </a:lnTo>
                  <a:lnTo>
                    <a:pt x="119" y="7"/>
                  </a:lnTo>
                  <a:lnTo>
                    <a:pt x="110" y="8"/>
                  </a:lnTo>
                  <a:lnTo>
                    <a:pt x="101" y="13"/>
                  </a:lnTo>
                  <a:lnTo>
                    <a:pt x="95" y="18"/>
                  </a:lnTo>
                  <a:lnTo>
                    <a:pt x="86" y="23"/>
                  </a:lnTo>
                  <a:lnTo>
                    <a:pt x="86" y="23"/>
                  </a:lnTo>
                  <a:lnTo>
                    <a:pt x="76" y="35"/>
                  </a:lnTo>
                  <a:lnTo>
                    <a:pt x="76" y="35"/>
                  </a:lnTo>
                  <a:lnTo>
                    <a:pt x="70" y="38"/>
                  </a:lnTo>
                  <a:lnTo>
                    <a:pt x="65" y="40"/>
                  </a:lnTo>
                  <a:lnTo>
                    <a:pt x="65" y="40"/>
                  </a:lnTo>
                  <a:lnTo>
                    <a:pt x="65" y="40"/>
                  </a:lnTo>
                  <a:lnTo>
                    <a:pt x="60" y="38"/>
                  </a:lnTo>
                  <a:lnTo>
                    <a:pt x="53" y="36"/>
                  </a:lnTo>
                  <a:lnTo>
                    <a:pt x="53" y="36"/>
                  </a:lnTo>
                  <a:lnTo>
                    <a:pt x="43" y="35"/>
                  </a:lnTo>
                  <a:lnTo>
                    <a:pt x="43" y="35"/>
                  </a:lnTo>
                  <a:lnTo>
                    <a:pt x="37" y="36"/>
                  </a:lnTo>
                  <a:lnTo>
                    <a:pt x="28" y="38"/>
                  </a:lnTo>
                  <a:lnTo>
                    <a:pt x="22" y="41"/>
                  </a:lnTo>
                  <a:lnTo>
                    <a:pt x="17" y="48"/>
                  </a:lnTo>
                  <a:lnTo>
                    <a:pt x="17" y="48"/>
                  </a:lnTo>
                  <a:lnTo>
                    <a:pt x="10" y="54"/>
                  </a:lnTo>
                  <a:lnTo>
                    <a:pt x="5" y="61"/>
                  </a:lnTo>
                  <a:lnTo>
                    <a:pt x="5" y="61"/>
                  </a:lnTo>
                  <a:lnTo>
                    <a:pt x="2" y="71"/>
                  </a:lnTo>
                  <a:lnTo>
                    <a:pt x="0" y="81"/>
                  </a:lnTo>
                  <a:lnTo>
                    <a:pt x="0" y="83"/>
                  </a:lnTo>
                  <a:lnTo>
                    <a:pt x="0" y="83"/>
                  </a:lnTo>
                  <a:lnTo>
                    <a:pt x="2" y="84"/>
                  </a:lnTo>
                  <a:lnTo>
                    <a:pt x="4" y="86"/>
                  </a:lnTo>
                  <a:lnTo>
                    <a:pt x="4" y="86"/>
                  </a:lnTo>
                  <a:lnTo>
                    <a:pt x="5" y="84"/>
                  </a:lnTo>
                  <a:lnTo>
                    <a:pt x="7" y="83"/>
                  </a:lnTo>
                  <a:lnTo>
                    <a:pt x="7" y="81"/>
                  </a:lnTo>
                  <a:lnTo>
                    <a:pt x="7" y="81"/>
                  </a:lnTo>
                  <a:lnTo>
                    <a:pt x="7" y="73"/>
                  </a:lnTo>
                  <a:lnTo>
                    <a:pt x="10" y="64"/>
                  </a:lnTo>
                  <a:lnTo>
                    <a:pt x="10" y="64"/>
                  </a:lnTo>
                  <a:lnTo>
                    <a:pt x="15" y="58"/>
                  </a:lnTo>
                  <a:lnTo>
                    <a:pt x="20" y="51"/>
                  </a:lnTo>
                  <a:lnTo>
                    <a:pt x="20" y="51"/>
                  </a:lnTo>
                  <a:lnTo>
                    <a:pt x="27" y="48"/>
                  </a:lnTo>
                  <a:lnTo>
                    <a:pt x="32" y="45"/>
                  </a:lnTo>
                  <a:lnTo>
                    <a:pt x="38" y="43"/>
                  </a:lnTo>
                  <a:lnTo>
                    <a:pt x="43" y="41"/>
                  </a:lnTo>
                  <a:lnTo>
                    <a:pt x="43" y="41"/>
                  </a:lnTo>
                  <a:lnTo>
                    <a:pt x="52" y="43"/>
                  </a:lnTo>
                  <a:lnTo>
                    <a:pt x="52" y="43"/>
                  </a:lnTo>
                  <a:lnTo>
                    <a:pt x="57" y="45"/>
                  </a:lnTo>
                  <a:lnTo>
                    <a:pt x="65" y="46"/>
                  </a:lnTo>
                  <a:lnTo>
                    <a:pt x="65" y="46"/>
                  </a:lnTo>
                  <a:lnTo>
                    <a:pt x="65" y="46"/>
                  </a:lnTo>
                  <a:lnTo>
                    <a:pt x="73" y="43"/>
                  </a:lnTo>
                  <a:lnTo>
                    <a:pt x="80" y="40"/>
                  </a:lnTo>
                  <a:lnTo>
                    <a:pt x="80" y="40"/>
                  </a:lnTo>
                  <a:lnTo>
                    <a:pt x="91" y="28"/>
                  </a:lnTo>
                  <a:lnTo>
                    <a:pt x="91" y="28"/>
                  </a:lnTo>
                  <a:lnTo>
                    <a:pt x="98" y="23"/>
                  </a:lnTo>
                  <a:lnTo>
                    <a:pt x="105" y="18"/>
                  </a:lnTo>
                  <a:lnTo>
                    <a:pt x="113" y="15"/>
                  </a:lnTo>
                  <a:lnTo>
                    <a:pt x="121" y="13"/>
                  </a:lnTo>
                  <a:lnTo>
                    <a:pt x="121" y="13"/>
                  </a:lnTo>
                  <a:lnTo>
                    <a:pt x="123" y="13"/>
                  </a:lnTo>
                  <a:lnTo>
                    <a:pt x="123" y="13"/>
                  </a:lnTo>
                  <a:lnTo>
                    <a:pt x="123" y="13"/>
                  </a:lnTo>
                  <a:lnTo>
                    <a:pt x="123" y="13"/>
                  </a:lnTo>
                  <a:lnTo>
                    <a:pt x="123" y="13"/>
                  </a:lnTo>
                  <a:lnTo>
                    <a:pt x="123" y="13"/>
                  </a:lnTo>
                  <a:lnTo>
                    <a:pt x="123" y="13"/>
                  </a:lnTo>
                  <a:lnTo>
                    <a:pt x="123" y="13"/>
                  </a:lnTo>
                  <a:lnTo>
                    <a:pt x="123" y="13"/>
                  </a:lnTo>
                  <a:lnTo>
                    <a:pt x="123" y="13"/>
                  </a:lnTo>
                  <a:lnTo>
                    <a:pt x="121" y="16"/>
                  </a:lnTo>
                  <a:lnTo>
                    <a:pt x="121" y="16"/>
                  </a:lnTo>
                  <a:lnTo>
                    <a:pt x="111" y="35"/>
                  </a:lnTo>
                  <a:lnTo>
                    <a:pt x="111" y="35"/>
                  </a:lnTo>
                  <a:lnTo>
                    <a:pt x="110" y="40"/>
                  </a:lnTo>
                  <a:lnTo>
                    <a:pt x="108" y="43"/>
                  </a:lnTo>
                  <a:lnTo>
                    <a:pt x="108" y="43"/>
                  </a:lnTo>
                  <a:lnTo>
                    <a:pt x="110" y="46"/>
                  </a:lnTo>
                  <a:lnTo>
                    <a:pt x="110" y="46"/>
                  </a:lnTo>
                  <a:lnTo>
                    <a:pt x="111" y="50"/>
                  </a:lnTo>
                  <a:lnTo>
                    <a:pt x="111" y="50"/>
                  </a:lnTo>
                  <a:lnTo>
                    <a:pt x="114" y="50"/>
                  </a:lnTo>
                  <a:lnTo>
                    <a:pt x="114" y="50"/>
                  </a:lnTo>
                  <a:lnTo>
                    <a:pt x="116" y="50"/>
                  </a:lnTo>
                  <a:lnTo>
                    <a:pt x="116" y="50"/>
                  </a:lnTo>
                  <a:lnTo>
                    <a:pt x="124" y="46"/>
                  </a:lnTo>
                  <a:lnTo>
                    <a:pt x="133" y="43"/>
                  </a:lnTo>
                  <a:lnTo>
                    <a:pt x="139" y="36"/>
                  </a:lnTo>
                  <a:lnTo>
                    <a:pt x="146" y="30"/>
                  </a:lnTo>
                  <a:lnTo>
                    <a:pt x="146" y="30"/>
                  </a:lnTo>
                  <a:lnTo>
                    <a:pt x="157" y="16"/>
                  </a:lnTo>
                  <a:lnTo>
                    <a:pt x="157" y="16"/>
                  </a:lnTo>
                  <a:lnTo>
                    <a:pt x="162" y="10"/>
                  </a:lnTo>
                  <a:lnTo>
                    <a:pt x="169" y="7"/>
                  </a:lnTo>
                  <a:lnTo>
                    <a:pt x="169" y="7"/>
                  </a:lnTo>
                  <a:lnTo>
                    <a:pt x="176" y="7"/>
                  </a:lnTo>
                  <a:lnTo>
                    <a:pt x="176" y="7"/>
                  </a:lnTo>
                  <a:lnTo>
                    <a:pt x="184" y="7"/>
                  </a:lnTo>
                  <a:lnTo>
                    <a:pt x="184" y="3"/>
                  </a:lnTo>
                  <a:lnTo>
                    <a:pt x="182" y="2"/>
                  </a:lnTo>
                  <a:lnTo>
                    <a:pt x="182" y="2"/>
                  </a:lnTo>
                  <a:lnTo>
                    <a:pt x="176" y="10"/>
                  </a:lnTo>
                  <a:lnTo>
                    <a:pt x="169" y="20"/>
                  </a:lnTo>
                  <a:lnTo>
                    <a:pt x="169" y="20"/>
                  </a:lnTo>
                  <a:lnTo>
                    <a:pt x="159" y="41"/>
                  </a:lnTo>
                  <a:lnTo>
                    <a:pt x="159" y="41"/>
                  </a:lnTo>
                  <a:lnTo>
                    <a:pt x="153" y="53"/>
                  </a:lnTo>
                  <a:lnTo>
                    <a:pt x="144" y="61"/>
                  </a:lnTo>
                  <a:lnTo>
                    <a:pt x="144" y="61"/>
                  </a:lnTo>
                  <a:lnTo>
                    <a:pt x="136" y="66"/>
                  </a:lnTo>
                  <a:lnTo>
                    <a:pt x="124" y="69"/>
                  </a:lnTo>
                  <a:lnTo>
                    <a:pt x="124" y="69"/>
                  </a:lnTo>
                  <a:lnTo>
                    <a:pt x="103" y="71"/>
                  </a:lnTo>
                  <a:lnTo>
                    <a:pt x="103" y="71"/>
                  </a:lnTo>
                  <a:lnTo>
                    <a:pt x="91" y="73"/>
                  </a:lnTo>
                  <a:lnTo>
                    <a:pt x="80" y="76"/>
                  </a:lnTo>
                  <a:lnTo>
                    <a:pt x="80" y="76"/>
                  </a:lnTo>
                  <a:lnTo>
                    <a:pt x="52" y="91"/>
                  </a:lnTo>
                  <a:lnTo>
                    <a:pt x="38" y="99"/>
                  </a:lnTo>
                  <a:lnTo>
                    <a:pt x="25" y="111"/>
                  </a:lnTo>
                  <a:lnTo>
                    <a:pt x="25" y="111"/>
                  </a:lnTo>
                  <a:lnTo>
                    <a:pt x="25" y="112"/>
                  </a:lnTo>
                  <a:lnTo>
                    <a:pt x="25" y="116"/>
                  </a:lnTo>
                  <a:lnTo>
                    <a:pt x="25" y="116"/>
                  </a:lnTo>
                  <a:lnTo>
                    <a:pt x="28" y="116"/>
                  </a:lnTo>
                  <a:lnTo>
                    <a:pt x="30" y="116"/>
                  </a:lnTo>
                  <a:lnTo>
                    <a:pt x="30" y="11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7" name="Freeform 358"/>
            <p:cNvSpPr>
              <a:spLocks/>
            </p:cNvSpPr>
            <p:nvPr/>
          </p:nvSpPr>
          <p:spPr bwMode="auto">
            <a:xfrm>
              <a:off x="3054" y="1351"/>
              <a:ext cx="68" cy="45"/>
            </a:xfrm>
            <a:custGeom>
              <a:avLst/>
              <a:gdLst>
                <a:gd name="T0" fmla="*/ 68 w 68"/>
                <a:gd name="T1" fmla="*/ 12 h 45"/>
                <a:gd name="T2" fmla="*/ 68 w 68"/>
                <a:gd name="T3" fmla="*/ 12 h 45"/>
                <a:gd name="T4" fmla="*/ 68 w 68"/>
                <a:gd name="T5" fmla="*/ 12 h 45"/>
                <a:gd name="T6" fmla="*/ 67 w 68"/>
                <a:gd name="T7" fmla="*/ 8 h 45"/>
                <a:gd name="T8" fmla="*/ 65 w 68"/>
                <a:gd name="T9" fmla="*/ 5 h 45"/>
                <a:gd name="T10" fmla="*/ 65 w 68"/>
                <a:gd name="T11" fmla="*/ 5 h 45"/>
                <a:gd name="T12" fmla="*/ 60 w 68"/>
                <a:gd name="T13" fmla="*/ 2 h 45"/>
                <a:gd name="T14" fmla="*/ 60 w 68"/>
                <a:gd name="T15" fmla="*/ 2 h 45"/>
                <a:gd name="T16" fmla="*/ 52 w 68"/>
                <a:gd name="T17" fmla="*/ 0 h 45"/>
                <a:gd name="T18" fmla="*/ 52 w 68"/>
                <a:gd name="T19" fmla="*/ 0 h 45"/>
                <a:gd name="T20" fmla="*/ 45 w 68"/>
                <a:gd name="T21" fmla="*/ 2 h 45"/>
                <a:gd name="T22" fmla="*/ 39 w 68"/>
                <a:gd name="T23" fmla="*/ 3 h 45"/>
                <a:gd name="T24" fmla="*/ 39 w 68"/>
                <a:gd name="T25" fmla="*/ 3 h 45"/>
                <a:gd name="T26" fmla="*/ 34 w 68"/>
                <a:gd name="T27" fmla="*/ 8 h 45"/>
                <a:gd name="T28" fmla="*/ 29 w 68"/>
                <a:gd name="T29" fmla="*/ 15 h 45"/>
                <a:gd name="T30" fmla="*/ 29 w 68"/>
                <a:gd name="T31" fmla="*/ 15 h 45"/>
                <a:gd name="T32" fmla="*/ 15 w 68"/>
                <a:gd name="T33" fmla="*/ 28 h 45"/>
                <a:gd name="T34" fmla="*/ 2 w 68"/>
                <a:gd name="T35" fmla="*/ 40 h 45"/>
                <a:gd name="T36" fmla="*/ 2 w 68"/>
                <a:gd name="T37" fmla="*/ 40 h 45"/>
                <a:gd name="T38" fmla="*/ 0 w 68"/>
                <a:gd name="T39" fmla="*/ 41 h 45"/>
                <a:gd name="T40" fmla="*/ 0 w 68"/>
                <a:gd name="T41" fmla="*/ 43 h 45"/>
                <a:gd name="T42" fmla="*/ 0 w 68"/>
                <a:gd name="T43" fmla="*/ 43 h 45"/>
                <a:gd name="T44" fmla="*/ 2 w 68"/>
                <a:gd name="T45" fmla="*/ 45 h 45"/>
                <a:gd name="T46" fmla="*/ 5 w 68"/>
                <a:gd name="T47" fmla="*/ 45 h 45"/>
                <a:gd name="T48" fmla="*/ 5 w 68"/>
                <a:gd name="T49" fmla="*/ 45 h 45"/>
                <a:gd name="T50" fmla="*/ 20 w 68"/>
                <a:gd name="T51" fmla="*/ 33 h 45"/>
                <a:gd name="T52" fmla="*/ 34 w 68"/>
                <a:gd name="T53" fmla="*/ 20 h 45"/>
                <a:gd name="T54" fmla="*/ 34 w 68"/>
                <a:gd name="T55" fmla="*/ 20 h 45"/>
                <a:gd name="T56" fmla="*/ 37 w 68"/>
                <a:gd name="T57" fmla="*/ 13 h 45"/>
                <a:gd name="T58" fmla="*/ 42 w 68"/>
                <a:gd name="T59" fmla="*/ 10 h 45"/>
                <a:gd name="T60" fmla="*/ 42 w 68"/>
                <a:gd name="T61" fmla="*/ 10 h 45"/>
                <a:gd name="T62" fmla="*/ 47 w 68"/>
                <a:gd name="T63" fmla="*/ 8 h 45"/>
                <a:gd name="T64" fmla="*/ 52 w 68"/>
                <a:gd name="T65" fmla="*/ 7 h 45"/>
                <a:gd name="T66" fmla="*/ 52 w 68"/>
                <a:gd name="T67" fmla="*/ 7 h 45"/>
                <a:gd name="T68" fmla="*/ 58 w 68"/>
                <a:gd name="T69" fmla="*/ 8 h 45"/>
                <a:gd name="T70" fmla="*/ 58 w 68"/>
                <a:gd name="T71" fmla="*/ 8 h 45"/>
                <a:gd name="T72" fmla="*/ 60 w 68"/>
                <a:gd name="T73" fmla="*/ 10 h 45"/>
                <a:gd name="T74" fmla="*/ 60 w 68"/>
                <a:gd name="T75" fmla="*/ 10 h 45"/>
                <a:gd name="T76" fmla="*/ 62 w 68"/>
                <a:gd name="T77" fmla="*/ 12 h 45"/>
                <a:gd name="T78" fmla="*/ 62 w 68"/>
                <a:gd name="T79" fmla="*/ 12 h 45"/>
                <a:gd name="T80" fmla="*/ 62 w 68"/>
                <a:gd name="T81" fmla="*/ 12 h 45"/>
                <a:gd name="T82" fmla="*/ 62 w 68"/>
                <a:gd name="T83" fmla="*/ 13 h 45"/>
                <a:gd name="T84" fmla="*/ 65 w 68"/>
                <a:gd name="T85" fmla="*/ 15 h 45"/>
                <a:gd name="T86" fmla="*/ 65 w 68"/>
                <a:gd name="T87" fmla="*/ 15 h 45"/>
                <a:gd name="T88" fmla="*/ 67 w 68"/>
                <a:gd name="T89" fmla="*/ 15 h 45"/>
                <a:gd name="T90" fmla="*/ 68 w 68"/>
                <a:gd name="T91" fmla="*/ 12 h 45"/>
                <a:gd name="T92" fmla="*/ 68 w 68"/>
                <a:gd name="T93"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45">
                  <a:moveTo>
                    <a:pt x="68" y="12"/>
                  </a:moveTo>
                  <a:lnTo>
                    <a:pt x="68" y="12"/>
                  </a:lnTo>
                  <a:lnTo>
                    <a:pt x="68" y="12"/>
                  </a:lnTo>
                  <a:lnTo>
                    <a:pt x="67" y="8"/>
                  </a:lnTo>
                  <a:lnTo>
                    <a:pt x="65" y="5"/>
                  </a:lnTo>
                  <a:lnTo>
                    <a:pt x="65" y="5"/>
                  </a:lnTo>
                  <a:lnTo>
                    <a:pt x="60" y="2"/>
                  </a:lnTo>
                  <a:lnTo>
                    <a:pt x="60" y="2"/>
                  </a:lnTo>
                  <a:lnTo>
                    <a:pt x="52" y="0"/>
                  </a:lnTo>
                  <a:lnTo>
                    <a:pt x="52" y="0"/>
                  </a:lnTo>
                  <a:lnTo>
                    <a:pt x="45" y="2"/>
                  </a:lnTo>
                  <a:lnTo>
                    <a:pt x="39" y="3"/>
                  </a:lnTo>
                  <a:lnTo>
                    <a:pt x="39" y="3"/>
                  </a:lnTo>
                  <a:lnTo>
                    <a:pt x="34" y="8"/>
                  </a:lnTo>
                  <a:lnTo>
                    <a:pt x="29" y="15"/>
                  </a:lnTo>
                  <a:lnTo>
                    <a:pt x="29" y="15"/>
                  </a:lnTo>
                  <a:lnTo>
                    <a:pt x="15" y="28"/>
                  </a:lnTo>
                  <a:lnTo>
                    <a:pt x="2" y="40"/>
                  </a:lnTo>
                  <a:lnTo>
                    <a:pt x="2" y="40"/>
                  </a:lnTo>
                  <a:lnTo>
                    <a:pt x="0" y="41"/>
                  </a:lnTo>
                  <a:lnTo>
                    <a:pt x="0" y="43"/>
                  </a:lnTo>
                  <a:lnTo>
                    <a:pt x="0" y="43"/>
                  </a:lnTo>
                  <a:lnTo>
                    <a:pt x="2" y="45"/>
                  </a:lnTo>
                  <a:lnTo>
                    <a:pt x="5" y="45"/>
                  </a:lnTo>
                  <a:lnTo>
                    <a:pt x="5" y="45"/>
                  </a:lnTo>
                  <a:lnTo>
                    <a:pt x="20" y="33"/>
                  </a:lnTo>
                  <a:lnTo>
                    <a:pt x="34" y="20"/>
                  </a:lnTo>
                  <a:lnTo>
                    <a:pt x="34" y="20"/>
                  </a:lnTo>
                  <a:lnTo>
                    <a:pt x="37" y="13"/>
                  </a:lnTo>
                  <a:lnTo>
                    <a:pt x="42" y="10"/>
                  </a:lnTo>
                  <a:lnTo>
                    <a:pt x="42" y="10"/>
                  </a:lnTo>
                  <a:lnTo>
                    <a:pt x="47" y="8"/>
                  </a:lnTo>
                  <a:lnTo>
                    <a:pt x="52" y="7"/>
                  </a:lnTo>
                  <a:lnTo>
                    <a:pt x="52" y="7"/>
                  </a:lnTo>
                  <a:lnTo>
                    <a:pt x="58" y="8"/>
                  </a:lnTo>
                  <a:lnTo>
                    <a:pt x="58" y="8"/>
                  </a:lnTo>
                  <a:lnTo>
                    <a:pt x="60" y="10"/>
                  </a:lnTo>
                  <a:lnTo>
                    <a:pt x="60" y="10"/>
                  </a:lnTo>
                  <a:lnTo>
                    <a:pt x="62" y="12"/>
                  </a:lnTo>
                  <a:lnTo>
                    <a:pt x="62" y="12"/>
                  </a:lnTo>
                  <a:lnTo>
                    <a:pt x="62" y="12"/>
                  </a:lnTo>
                  <a:lnTo>
                    <a:pt x="62" y="13"/>
                  </a:lnTo>
                  <a:lnTo>
                    <a:pt x="65" y="15"/>
                  </a:lnTo>
                  <a:lnTo>
                    <a:pt x="65" y="15"/>
                  </a:lnTo>
                  <a:lnTo>
                    <a:pt x="67" y="15"/>
                  </a:lnTo>
                  <a:lnTo>
                    <a:pt x="68" y="12"/>
                  </a:lnTo>
                  <a:lnTo>
                    <a:pt x="68" y="1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8" name="Freeform 359"/>
            <p:cNvSpPr>
              <a:spLocks/>
            </p:cNvSpPr>
            <p:nvPr/>
          </p:nvSpPr>
          <p:spPr bwMode="auto">
            <a:xfrm>
              <a:off x="3013" y="1344"/>
              <a:ext cx="51" cy="55"/>
            </a:xfrm>
            <a:custGeom>
              <a:avLst/>
              <a:gdLst>
                <a:gd name="T0" fmla="*/ 7 w 51"/>
                <a:gd name="T1" fmla="*/ 55 h 55"/>
                <a:gd name="T2" fmla="*/ 22 w 51"/>
                <a:gd name="T3" fmla="*/ 30 h 55"/>
                <a:gd name="T4" fmla="*/ 28 w 51"/>
                <a:gd name="T5" fmla="*/ 20 h 55"/>
                <a:gd name="T6" fmla="*/ 37 w 51"/>
                <a:gd name="T7" fmla="*/ 12 h 55"/>
                <a:gd name="T8" fmla="*/ 48 w 51"/>
                <a:gd name="T9" fmla="*/ 7 h 55"/>
                <a:gd name="T10" fmla="*/ 46 w 51"/>
                <a:gd name="T11" fmla="*/ 7 h 55"/>
                <a:gd name="T12" fmla="*/ 48 w 51"/>
                <a:gd name="T13" fmla="*/ 4 h 55"/>
                <a:gd name="T14" fmla="*/ 48 w 51"/>
                <a:gd name="T15" fmla="*/ 4 h 55"/>
                <a:gd name="T16" fmla="*/ 46 w 51"/>
                <a:gd name="T17" fmla="*/ 5 h 55"/>
                <a:gd name="T18" fmla="*/ 45 w 51"/>
                <a:gd name="T19" fmla="*/ 4 h 55"/>
                <a:gd name="T20" fmla="*/ 46 w 51"/>
                <a:gd name="T21" fmla="*/ 4 h 55"/>
                <a:gd name="T22" fmla="*/ 46 w 51"/>
                <a:gd name="T23" fmla="*/ 4 h 55"/>
                <a:gd name="T24" fmla="*/ 45 w 51"/>
                <a:gd name="T25" fmla="*/ 4 h 55"/>
                <a:gd name="T26" fmla="*/ 33 w 51"/>
                <a:gd name="T27" fmla="*/ 28 h 55"/>
                <a:gd name="T28" fmla="*/ 38 w 51"/>
                <a:gd name="T29" fmla="*/ 32 h 55"/>
                <a:gd name="T30" fmla="*/ 40 w 51"/>
                <a:gd name="T31" fmla="*/ 30 h 55"/>
                <a:gd name="T32" fmla="*/ 38 w 51"/>
                <a:gd name="T33" fmla="*/ 25 h 55"/>
                <a:gd name="T34" fmla="*/ 35 w 51"/>
                <a:gd name="T35" fmla="*/ 25 h 55"/>
                <a:gd name="T36" fmla="*/ 33 w 51"/>
                <a:gd name="T37" fmla="*/ 28 h 55"/>
                <a:gd name="T38" fmla="*/ 33 w 51"/>
                <a:gd name="T39" fmla="*/ 32 h 55"/>
                <a:gd name="T40" fmla="*/ 35 w 51"/>
                <a:gd name="T41" fmla="*/ 33 h 55"/>
                <a:gd name="T42" fmla="*/ 38 w 51"/>
                <a:gd name="T43" fmla="*/ 32 h 55"/>
                <a:gd name="T44" fmla="*/ 51 w 51"/>
                <a:gd name="T45" fmla="*/ 7 h 55"/>
                <a:gd name="T46" fmla="*/ 51 w 51"/>
                <a:gd name="T47" fmla="*/ 4 h 55"/>
                <a:gd name="T48" fmla="*/ 51 w 51"/>
                <a:gd name="T49" fmla="*/ 2 h 55"/>
                <a:gd name="T50" fmla="*/ 50 w 51"/>
                <a:gd name="T51" fmla="*/ 0 h 55"/>
                <a:gd name="T52" fmla="*/ 46 w 51"/>
                <a:gd name="T53" fmla="*/ 0 h 55"/>
                <a:gd name="T54" fmla="*/ 40 w 51"/>
                <a:gd name="T55" fmla="*/ 2 h 55"/>
                <a:gd name="T56" fmla="*/ 33 w 51"/>
                <a:gd name="T57" fmla="*/ 5 h 55"/>
                <a:gd name="T58" fmla="*/ 23 w 51"/>
                <a:gd name="T59" fmla="*/ 15 h 55"/>
                <a:gd name="T60" fmla="*/ 15 w 51"/>
                <a:gd name="T61" fmla="*/ 27 h 55"/>
                <a:gd name="T62" fmla="*/ 2 w 51"/>
                <a:gd name="T63" fmla="*/ 50 h 55"/>
                <a:gd name="T64" fmla="*/ 0 w 51"/>
                <a:gd name="T65" fmla="*/ 53 h 55"/>
                <a:gd name="T66" fmla="*/ 2 w 51"/>
                <a:gd name="T67" fmla="*/ 55 h 55"/>
                <a:gd name="T68" fmla="*/ 7 w 51"/>
                <a:gd name="T6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5">
                  <a:moveTo>
                    <a:pt x="7" y="55"/>
                  </a:moveTo>
                  <a:lnTo>
                    <a:pt x="7" y="55"/>
                  </a:lnTo>
                  <a:lnTo>
                    <a:pt x="13" y="42"/>
                  </a:lnTo>
                  <a:lnTo>
                    <a:pt x="22" y="30"/>
                  </a:lnTo>
                  <a:lnTo>
                    <a:pt x="22" y="30"/>
                  </a:lnTo>
                  <a:lnTo>
                    <a:pt x="28" y="20"/>
                  </a:lnTo>
                  <a:lnTo>
                    <a:pt x="37" y="12"/>
                  </a:lnTo>
                  <a:lnTo>
                    <a:pt x="37" y="12"/>
                  </a:lnTo>
                  <a:lnTo>
                    <a:pt x="41" y="9"/>
                  </a:lnTo>
                  <a:lnTo>
                    <a:pt x="48" y="7"/>
                  </a:lnTo>
                  <a:lnTo>
                    <a:pt x="46" y="4"/>
                  </a:lnTo>
                  <a:lnTo>
                    <a:pt x="46" y="7"/>
                  </a:lnTo>
                  <a:lnTo>
                    <a:pt x="48" y="7"/>
                  </a:lnTo>
                  <a:lnTo>
                    <a:pt x="48" y="4"/>
                  </a:lnTo>
                  <a:lnTo>
                    <a:pt x="46" y="5"/>
                  </a:lnTo>
                  <a:lnTo>
                    <a:pt x="48" y="4"/>
                  </a:lnTo>
                  <a:lnTo>
                    <a:pt x="45" y="4"/>
                  </a:lnTo>
                  <a:lnTo>
                    <a:pt x="46" y="5"/>
                  </a:lnTo>
                  <a:lnTo>
                    <a:pt x="48" y="4"/>
                  </a:lnTo>
                  <a:lnTo>
                    <a:pt x="45" y="4"/>
                  </a:lnTo>
                  <a:lnTo>
                    <a:pt x="46" y="4"/>
                  </a:lnTo>
                  <a:lnTo>
                    <a:pt x="46" y="4"/>
                  </a:lnTo>
                  <a:lnTo>
                    <a:pt x="45" y="4"/>
                  </a:lnTo>
                  <a:lnTo>
                    <a:pt x="46" y="4"/>
                  </a:lnTo>
                  <a:lnTo>
                    <a:pt x="46" y="4"/>
                  </a:lnTo>
                  <a:lnTo>
                    <a:pt x="45" y="4"/>
                  </a:lnTo>
                  <a:lnTo>
                    <a:pt x="45" y="4"/>
                  </a:lnTo>
                  <a:lnTo>
                    <a:pt x="33" y="28"/>
                  </a:lnTo>
                  <a:lnTo>
                    <a:pt x="37" y="30"/>
                  </a:lnTo>
                  <a:lnTo>
                    <a:pt x="38" y="32"/>
                  </a:lnTo>
                  <a:lnTo>
                    <a:pt x="40" y="30"/>
                  </a:lnTo>
                  <a:lnTo>
                    <a:pt x="40" y="30"/>
                  </a:lnTo>
                  <a:lnTo>
                    <a:pt x="40" y="27"/>
                  </a:lnTo>
                  <a:lnTo>
                    <a:pt x="38" y="25"/>
                  </a:lnTo>
                  <a:lnTo>
                    <a:pt x="38" y="25"/>
                  </a:lnTo>
                  <a:lnTo>
                    <a:pt x="35" y="25"/>
                  </a:lnTo>
                  <a:lnTo>
                    <a:pt x="33" y="27"/>
                  </a:lnTo>
                  <a:lnTo>
                    <a:pt x="33" y="28"/>
                  </a:lnTo>
                  <a:lnTo>
                    <a:pt x="33" y="28"/>
                  </a:lnTo>
                  <a:lnTo>
                    <a:pt x="33" y="32"/>
                  </a:lnTo>
                  <a:lnTo>
                    <a:pt x="35" y="33"/>
                  </a:lnTo>
                  <a:lnTo>
                    <a:pt x="35" y="33"/>
                  </a:lnTo>
                  <a:lnTo>
                    <a:pt x="37" y="33"/>
                  </a:lnTo>
                  <a:lnTo>
                    <a:pt x="38" y="32"/>
                  </a:lnTo>
                  <a:lnTo>
                    <a:pt x="38" y="32"/>
                  </a:lnTo>
                  <a:lnTo>
                    <a:pt x="51" y="7"/>
                  </a:lnTo>
                  <a:lnTo>
                    <a:pt x="51" y="7"/>
                  </a:lnTo>
                  <a:lnTo>
                    <a:pt x="51" y="4"/>
                  </a:lnTo>
                  <a:lnTo>
                    <a:pt x="51" y="4"/>
                  </a:lnTo>
                  <a:lnTo>
                    <a:pt x="51" y="2"/>
                  </a:lnTo>
                  <a:lnTo>
                    <a:pt x="51" y="2"/>
                  </a:lnTo>
                  <a:lnTo>
                    <a:pt x="50" y="0"/>
                  </a:lnTo>
                  <a:lnTo>
                    <a:pt x="48" y="0"/>
                  </a:lnTo>
                  <a:lnTo>
                    <a:pt x="46" y="0"/>
                  </a:lnTo>
                  <a:lnTo>
                    <a:pt x="46" y="0"/>
                  </a:lnTo>
                  <a:lnTo>
                    <a:pt x="40" y="2"/>
                  </a:lnTo>
                  <a:lnTo>
                    <a:pt x="33" y="5"/>
                  </a:lnTo>
                  <a:lnTo>
                    <a:pt x="33" y="5"/>
                  </a:lnTo>
                  <a:lnTo>
                    <a:pt x="28" y="10"/>
                  </a:lnTo>
                  <a:lnTo>
                    <a:pt x="23" y="15"/>
                  </a:lnTo>
                  <a:lnTo>
                    <a:pt x="15" y="27"/>
                  </a:lnTo>
                  <a:lnTo>
                    <a:pt x="15" y="27"/>
                  </a:lnTo>
                  <a:lnTo>
                    <a:pt x="8" y="38"/>
                  </a:lnTo>
                  <a:lnTo>
                    <a:pt x="2" y="50"/>
                  </a:lnTo>
                  <a:lnTo>
                    <a:pt x="2" y="50"/>
                  </a:lnTo>
                  <a:lnTo>
                    <a:pt x="0" y="53"/>
                  </a:lnTo>
                  <a:lnTo>
                    <a:pt x="2" y="55"/>
                  </a:lnTo>
                  <a:lnTo>
                    <a:pt x="2" y="55"/>
                  </a:lnTo>
                  <a:lnTo>
                    <a:pt x="5" y="55"/>
                  </a:lnTo>
                  <a:lnTo>
                    <a:pt x="7" y="55"/>
                  </a:lnTo>
                  <a:lnTo>
                    <a:pt x="7" y="5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9" name="Freeform 360"/>
            <p:cNvSpPr>
              <a:spLocks/>
            </p:cNvSpPr>
            <p:nvPr/>
          </p:nvSpPr>
          <p:spPr bwMode="auto">
            <a:xfrm>
              <a:off x="2158" y="1305"/>
              <a:ext cx="812" cy="741"/>
            </a:xfrm>
            <a:custGeom>
              <a:avLst/>
              <a:gdLst>
                <a:gd name="T0" fmla="*/ 812 w 812"/>
                <a:gd name="T1" fmla="*/ 177 h 741"/>
                <a:gd name="T2" fmla="*/ 787 w 812"/>
                <a:gd name="T3" fmla="*/ 220 h 741"/>
                <a:gd name="T4" fmla="*/ 706 w 812"/>
                <a:gd name="T5" fmla="*/ 357 h 741"/>
                <a:gd name="T6" fmla="*/ 658 w 812"/>
                <a:gd name="T7" fmla="*/ 431 h 741"/>
                <a:gd name="T8" fmla="*/ 645 w 812"/>
                <a:gd name="T9" fmla="*/ 446 h 741"/>
                <a:gd name="T10" fmla="*/ 630 w 812"/>
                <a:gd name="T11" fmla="*/ 455 h 741"/>
                <a:gd name="T12" fmla="*/ 620 w 812"/>
                <a:gd name="T13" fmla="*/ 456 h 741"/>
                <a:gd name="T14" fmla="*/ 602 w 812"/>
                <a:gd name="T15" fmla="*/ 448 h 741"/>
                <a:gd name="T16" fmla="*/ 592 w 812"/>
                <a:gd name="T17" fmla="*/ 440 h 741"/>
                <a:gd name="T18" fmla="*/ 531 w 812"/>
                <a:gd name="T19" fmla="*/ 382 h 741"/>
                <a:gd name="T20" fmla="*/ 462 w 812"/>
                <a:gd name="T21" fmla="*/ 370 h 741"/>
                <a:gd name="T22" fmla="*/ 511 w 812"/>
                <a:gd name="T23" fmla="*/ 680 h 741"/>
                <a:gd name="T24" fmla="*/ 496 w 812"/>
                <a:gd name="T25" fmla="*/ 689 h 741"/>
                <a:gd name="T26" fmla="*/ 465 w 812"/>
                <a:gd name="T27" fmla="*/ 704 h 741"/>
                <a:gd name="T28" fmla="*/ 415 w 812"/>
                <a:gd name="T29" fmla="*/ 723 h 741"/>
                <a:gd name="T30" fmla="*/ 356 w 812"/>
                <a:gd name="T31" fmla="*/ 736 h 741"/>
                <a:gd name="T32" fmla="*/ 313 w 812"/>
                <a:gd name="T33" fmla="*/ 741 h 741"/>
                <a:gd name="T34" fmla="*/ 233 w 812"/>
                <a:gd name="T35" fmla="*/ 731 h 741"/>
                <a:gd name="T36" fmla="*/ 209 w 812"/>
                <a:gd name="T37" fmla="*/ 726 h 741"/>
                <a:gd name="T38" fmla="*/ 162 w 812"/>
                <a:gd name="T39" fmla="*/ 709 h 741"/>
                <a:gd name="T40" fmla="*/ 141 w 812"/>
                <a:gd name="T41" fmla="*/ 699 h 741"/>
                <a:gd name="T42" fmla="*/ 96 w 812"/>
                <a:gd name="T43" fmla="*/ 675 h 741"/>
                <a:gd name="T44" fmla="*/ 149 w 812"/>
                <a:gd name="T45" fmla="*/ 491 h 741"/>
                <a:gd name="T46" fmla="*/ 131 w 812"/>
                <a:gd name="T47" fmla="*/ 501 h 741"/>
                <a:gd name="T48" fmla="*/ 94 w 812"/>
                <a:gd name="T49" fmla="*/ 511 h 741"/>
                <a:gd name="T50" fmla="*/ 78 w 812"/>
                <a:gd name="T51" fmla="*/ 511 h 741"/>
                <a:gd name="T52" fmla="*/ 46 w 812"/>
                <a:gd name="T53" fmla="*/ 506 h 741"/>
                <a:gd name="T54" fmla="*/ 22 w 812"/>
                <a:gd name="T55" fmla="*/ 498 h 741"/>
                <a:gd name="T56" fmla="*/ 0 w 812"/>
                <a:gd name="T57" fmla="*/ 484 h 741"/>
                <a:gd name="T58" fmla="*/ 2 w 812"/>
                <a:gd name="T59" fmla="*/ 446 h 741"/>
                <a:gd name="T60" fmla="*/ 10 w 812"/>
                <a:gd name="T61" fmla="*/ 365 h 741"/>
                <a:gd name="T62" fmla="*/ 17 w 812"/>
                <a:gd name="T63" fmla="*/ 326 h 741"/>
                <a:gd name="T64" fmla="*/ 37 w 812"/>
                <a:gd name="T65" fmla="*/ 223 h 741"/>
                <a:gd name="T66" fmla="*/ 51 w 812"/>
                <a:gd name="T67" fmla="*/ 170 h 741"/>
                <a:gd name="T68" fmla="*/ 58 w 812"/>
                <a:gd name="T69" fmla="*/ 160 h 741"/>
                <a:gd name="T70" fmla="*/ 88 w 812"/>
                <a:gd name="T71" fmla="*/ 120 h 741"/>
                <a:gd name="T72" fmla="*/ 116 w 812"/>
                <a:gd name="T73" fmla="*/ 87 h 741"/>
                <a:gd name="T74" fmla="*/ 139 w 812"/>
                <a:gd name="T75" fmla="*/ 77 h 741"/>
                <a:gd name="T76" fmla="*/ 197 w 812"/>
                <a:gd name="T77" fmla="*/ 64 h 741"/>
                <a:gd name="T78" fmla="*/ 187 w 812"/>
                <a:gd name="T79" fmla="*/ 11 h 741"/>
                <a:gd name="T80" fmla="*/ 225 w 812"/>
                <a:gd name="T81" fmla="*/ 0 h 741"/>
                <a:gd name="T82" fmla="*/ 245 w 812"/>
                <a:gd name="T83" fmla="*/ 0 h 741"/>
                <a:gd name="T84" fmla="*/ 263 w 812"/>
                <a:gd name="T85" fmla="*/ 0 h 741"/>
                <a:gd name="T86" fmla="*/ 270 w 812"/>
                <a:gd name="T87" fmla="*/ 1 h 741"/>
                <a:gd name="T88" fmla="*/ 303 w 812"/>
                <a:gd name="T89" fmla="*/ 10 h 741"/>
                <a:gd name="T90" fmla="*/ 331 w 812"/>
                <a:gd name="T91" fmla="*/ 21 h 741"/>
                <a:gd name="T92" fmla="*/ 356 w 812"/>
                <a:gd name="T93" fmla="*/ 36 h 741"/>
                <a:gd name="T94" fmla="*/ 356 w 812"/>
                <a:gd name="T95" fmla="*/ 74 h 741"/>
                <a:gd name="T96" fmla="*/ 395 w 812"/>
                <a:gd name="T97" fmla="*/ 86 h 741"/>
                <a:gd name="T98" fmla="*/ 438 w 812"/>
                <a:gd name="T99" fmla="*/ 106 h 741"/>
                <a:gd name="T100" fmla="*/ 500 w 812"/>
                <a:gd name="T101" fmla="*/ 144 h 741"/>
                <a:gd name="T102" fmla="*/ 509 w 812"/>
                <a:gd name="T103" fmla="*/ 153 h 741"/>
                <a:gd name="T104" fmla="*/ 562 w 812"/>
                <a:gd name="T105" fmla="*/ 226 h 741"/>
                <a:gd name="T106" fmla="*/ 777 w 812"/>
                <a:gd name="T107" fmla="*/ 13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2" h="741">
                  <a:moveTo>
                    <a:pt x="812" y="177"/>
                  </a:moveTo>
                  <a:lnTo>
                    <a:pt x="812" y="177"/>
                  </a:lnTo>
                  <a:lnTo>
                    <a:pt x="812" y="177"/>
                  </a:lnTo>
                  <a:lnTo>
                    <a:pt x="787" y="220"/>
                  </a:lnTo>
                  <a:lnTo>
                    <a:pt x="736" y="309"/>
                  </a:lnTo>
                  <a:lnTo>
                    <a:pt x="706" y="357"/>
                  </a:lnTo>
                  <a:lnTo>
                    <a:pt x="680" y="400"/>
                  </a:lnTo>
                  <a:lnTo>
                    <a:pt x="658" y="431"/>
                  </a:lnTo>
                  <a:lnTo>
                    <a:pt x="650" y="441"/>
                  </a:lnTo>
                  <a:lnTo>
                    <a:pt x="645" y="446"/>
                  </a:lnTo>
                  <a:lnTo>
                    <a:pt x="645" y="446"/>
                  </a:lnTo>
                  <a:lnTo>
                    <a:pt x="630" y="455"/>
                  </a:lnTo>
                  <a:lnTo>
                    <a:pt x="625" y="456"/>
                  </a:lnTo>
                  <a:lnTo>
                    <a:pt x="620" y="456"/>
                  </a:lnTo>
                  <a:lnTo>
                    <a:pt x="612" y="453"/>
                  </a:lnTo>
                  <a:lnTo>
                    <a:pt x="602" y="448"/>
                  </a:lnTo>
                  <a:lnTo>
                    <a:pt x="602" y="448"/>
                  </a:lnTo>
                  <a:lnTo>
                    <a:pt x="592" y="440"/>
                  </a:lnTo>
                  <a:lnTo>
                    <a:pt x="574" y="425"/>
                  </a:lnTo>
                  <a:lnTo>
                    <a:pt x="531" y="382"/>
                  </a:lnTo>
                  <a:lnTo>
                    <a:pt x="473" y="321"/>
                  </a:lnTo>
                  <a:lnTo>
                    <a:pt x="462" y="370"/>
                  </a:lnTo>
                  <a:lnTo>
                    <a:pt x="435" y="486"/>
                  </a:lnTo>
                  <a:lnTo>
                    <a:pt x="511" y="680"/>
                  </a:lnTo>
                  <a:lnTo>
                    <a:pt x="511" y="680"/>
                  </a:lnTo>
                  <a:lnTo>
                    <a:pt x="496" y="689"/>
                  </a:lnTo>
                  <a:lnTo>
                    <a:pt x="481" y="698"/>
                  </a:lnTo>
                  <a:lnTo>
                    <a:pt x="465" y="704"/>
                  </a:lnTo>
                  <a:lnTo>
                    <a:pt x="448" y="711"/>
                  </a:lnTo>
                  <a:lnTo>
                    <a:pt x="415" y="723"/>
                  </a:lnTo>
                  <a:lnTo>
                    <a:pt x="384" y="729"/>
                  </a:lnTo>
                  <a:lnTo>
                    <a:pt x="356" y="736"/>
                  </a:lnTo>
                  <a:lnTo>
                    <a:pt x="333" y="739"/>
                  </a:lnTo>
                  <a:lnTo>
                    <a:pt x="313" y="741"/>
                  </a:lnTo>
                  <a:lnTo>
                    <a:pt x="285" y="632"/>
                  </a:lnTo>
                  <a:lnTo>
                    <a:pt x="233" y="731"/>
                  </a:lnTo>
                  <a:lnTo>
                    <a:pt x="233" y="731"/>
                  </a:lnTo>
                  <a:lnTo>
                    <a:pt x="209" y="726"/>
                  </a:lnTo>
                  <a:lnTo>
                    <a:pt x="185" y="719"/>
                  </a:lnTo>
                  <a:lnTo>
                    <a:pt x="162" y="709"/>
                  </a:lnTo>
                  <a:lnTo>
                    <a:pt x="141" y="699"/>
                  </a:lnTo>
                  <a:lnTo>
                    <a:pt x="141" y="699"/>
                  </a:lnTo>
                  <a:lnTo>
                    <a:pt x="116" y="686"/>
                  </a:lnTo>
                  <a:lnTo>
                    <a:pt x="96" y="675"/>
                  </a:lnTo>
                  <a:lnTo>
                    <a:pt x="78" y="661"/>
                  </a:lnTo>
                  <a:lnTo>
                    <a:pt x="149" y="491"/>
                  </a:lnTo>
                  <a:lnTo>
                    <a:pt x="149" y="491"/>
                  </a:lnTo>
                  <a:lnTo>
                    <a:pt x="131" y="501"/>
                  </a:lnTo>
                  <a:lnTo>
                    <a:pt x="113" y="508"/>
                  </a:lnTo>
                  <a:lnTo>
                    <a:pt x="94" y="511"/>
                  </a:lnTo>
                  <a:lnTo>
                    <a:pt x="78" y="511"/>
                  </a:lnTo>
                  <a:lnTo>
                    <a:pt x="78" y="511"/>
                  </a:lnTo>
                  <a:lnTo>
                    <a:pt x="61" y="509"/>
                  </a:lnTo>
                  <a:lnTo>
                    <a:pt x="46" y="506"/>
                  </a:lnTo>
                  <a:lnTo>
                    <a:pt x="33" y="503"/>
                  </a:lnTo>
                  <a:lnTo>
                    <a:pt x="22" y="498"/>
                  </a:lnTo>
                  <a:lnTo>
                    <a:pt x="7" y="488"/>
                  </a:lnTo>
                  <a:lnTo>
                    <a:pt x="0" y="484"/>
                  </a:lnTo>
                  <a:lnTo>
                    <a:pt x="0" y="484"/>
                  </a:lnTo>
                  <a:lnTo>
                    <a:pt x="2" y="446"/>
                  </a:lnTo>
                  <a:lnTo>
                    <a:pt x="5" y="407"/>
                  </a:lnTo>
                  <a:lnTo>
                    <a:pt x="10" y="365"/>
                  </a:lnTo>
                  <a:lnTo>
                    <a:pt x="17" y="326"/>
                  </a:lnTo>
                  <a:lnTo>
                    <a:pt x="17" y="326"/>
                  </a:lnTo>
                  <a:lnTo>
                    <a:pt x="27" y="271"/>
                  </a:lnTo>
                  <a:lnTo>
                    <a:pt x="37" y="223"/>
                  </a:lnTo>
                  <a:lnTo>
                    <a:pt x="46" y="188"/>
                  </a:lnTo>
                  <a:lnTo>
                    <a:pt x="51" y="170"/>
                  </a:lnTo>
                  <a:lnTo>
                    <a:pt x="51" y="170"/>
                  </a:lnTo>
                  <a:lnTo>
                    <a:pt x="58" y="160"/>
                  </a:lnTo>
                  <a:lnTo>
                    <a:pt x="66" y="149"/>
                  </a:lnTo>
                  <a:lnTo>
                    <a:pt x="88" y="120"/>
                  </a:lnTo>
                  <a:lnTo>
                    <a:pt x="116" y="87"/>
                  </a:lnTo>
                  <a:lnTo>
                    <a:pt x="116" y="87"/>
                  </a:lnTo>
                  <a:lnTo>
                    <a:pt x="126" y="82"/>
                  </a:lnTo>
                  <a:lnTo>
                    <a:pt x="139" y="77"/>
                  </a:lnTo>
                  <a:lnTo>
                    <a:pt x="166" y="71"/>
                  </a:lnTo>
                  <a:lnTo>
                    <a:pt x="197" y="64"/>
                  </a:lnTo>
                  <a:lnTo>
                    <a:pt x="187" y="11"/>
                  </a:lnTo>
                  <a:lnTo>
                    <a:pt x="187" y="11"/>
                  </a:lnTo>
                  <a:lnTo>
                    <a:pt x="207" y="5"/>
                  </a:lnTo>
                  <a:lnTo>
                    <a:pt x="225" y="0"/>
                  </a:lnTo>
                  <a:lnTo>
                    <a:pt x="225" y="0"/>
                  </a:lnTo>
                  <a:lnTo>
                    <a:pt x="245" y="0"/>
                  </a:lnTo>
                  <a:lnTo>
                    <a:pt x="263" y="0"/>
                  </a:lnTo>
                  <a:lnTo>
                    <a:pt x="263" y="0"/>
                  </a:lnTo>
                  <a:lnTo>
                    <a:pt x="270" y="1"/>
                  </a:lnTo>
                  <a:lnTo>
                    <a:pt x="270" y="1"/>
                  </a:lnTo>
                  <a:lnTo>
                    <a:pt x="288" y="5"/>
                  </a:lnTo>
                  <a:lnTo>
                    <a:pt x="303" y="10"/>
                  </a:lnTo>
                  <a:lnTo>
                    <a:pt x="318" y="16"/>
                  </a:lnTo>
                  <a:lnTo>
                    <a:pt x="331" y="21"/>
                  </a:lnTo>
                  <a:lnTo>
                    <a:pt x="349" y="31"/>
                  </a:lnTo>
                  <a:lnTo>
                    <a:pt x="356" y="36"/>
                  </a:lnTo>
                  <a:lnTo>
                    <a:pt x="356" y="74"/>
                  </a:lnTo>
                  <a:lnTo>
                    <a:pt x="356" y="74"/>
                  </a:lnTo>
                  <a:lnTo>
                    <a:pt x="376" y="79"/>
                  </a:lnTo>
                  <a:lnTo>
                    <a:pt x="395" y="86"/>
                  </a:lnTo>
                  <a:lnTo>
                    <a:pt x="419" y="96"/>
                  </a:lnTo>
                  <a:lnTo>
                    <a:pt x="438" y="106"/>
                  </a:lnTo>
                  <a:lnTo>
                    <a:pt x="476" y="127"/>
                  </a:lnTo>
                  <a:lnTo>
                    <a:pt x="500" y="144"/>
                  </a:lnTo>
                  <a:lnTo>
                    <a:pt x="500" y="144"/>
                  </a:lnTo>
                  <a:lnTo>
                    <a:pt x="509" y="153"/>
                  </a:lnTo>
                  <a:lnTo>
                    <a:pt x="524" y="173"/>
                  </a:lnTo>
                  <a:lnTo>
                    <a:pt x="562" y="226"/>
                  </a:lnTo>
                  <a:lnTo>
                    <a:pt x="610" y="299"/>
                  </a:lnTo>
                  <a:lnTo>
                    <a:pt x="777" y="130"/>
                  </a:lnTo>
                  <a:lnTo>
                    <a:pt x="812" y="17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0" name="Freeform 361"/>
            <p:cNvSpPr>
              <a:spLocks/>
            </p:cNvSpPr>
            <p:nvPr/>
          </p:nvSpPr>
          <p:spPr bwMode="auto">
            <a:xfrm>
              <a:off x="2158" y="1305"/>
              <a:ext cx="812" cy="741"/>
            </a:xfrm>
            <a:custGeom>
              <a:avLst/>
              <a:gdLst>
                <a:gd name="T0" fmla="*/ 812 w 812"/>
                <a:gd name="T1" fmla="*/ 177 h 741"/>
                <a:gd name="T2" fmla="*/ 787 w 812"/>
                <a:gd name="T3" fmla="*/ 220 h 741"/>
                <a:gd name="T4" fmla="*/ 706 w 812"/>
                <a:gd name="T5" fmla="*/ 357 h 741"/>
                <a:gd name="T6" fmla="*/ 658 w 812"/>
                <a:gd name="T7" fmla="*/ 431 h 741"/>
                <a:gd name="T8" fmla="*/ 645 w 812"/>
                <a:gd name="T9" fmla="*/ 446 h 741"/>
                <a:gd name="T10" fmla="*/ 630 w 812"/>
                <a:gd name="T11" fmla="*/ 455 h 741"/>
                <a:gd name="T12" fmla="*/ 620 w 812"/>
                <a:gd name="T13" fmla="*/ 456 h 741"/>
                <a:gd name="T14" fmla="*/ 602 w 812"/>
                <a:gd name="T15" fmla="*/ 448 h 741"/>
                <a:gd name="T16" fmla="*/ 592 w 812"/>
                <a:gd name="T17" fmla="*/ 440 h 741"/>
                <a:gd name="T18" fmla="*/ 531 w 812"/>
                <a:gd name="T19" fmla="*/ 382 h 741"/>
                <a:gd name="T20" fmla="*/ 462 w 812"/>
                <a:gd name="T21" fmla="*/ 370 h 741"/>
                <a:gd name="T22" fmla="*/ 511 w 812"/>
                <a:gd name="T23" fmla="*/ 680 h 741"/>
                <a:gd name="T24" fmla="*/ 496 w 812"/>
                <a:gd name="T25" fmla="*/ 689 h 741"/>
                <a:gd name="T26" fmla="*/ 465 w 812"/>
                <a:gd name="T27" fmla="*/ 704 h 741"/>
                <a:gd name="T28" fmla="*/ 415 w 812"/>
                <a:gd name="T29" fmla="*/ 723 h 741"/>
                <a:gd name="T30" fmla="*/ 356 w 812"/>
                <a:gd name="T31" fmla="*/ 736 h 741"/>
                <a:gd name="T32" fmla="*/ 313 w 812"/>
                <a:gd name="T33" fmla="*/ 741 h 741"/>
                <a:gd name="T34" fmla="*/ 233 w 812"/>
                <a:gd name="T35" fmla="*/ 731 h 741"/>
                <a:gd name="T36" fmla="*/ 209 w 812"/>
                <a:gd name="T37" fmla="*/ 726 h 741"/>
                <a:gd name="T38" fmla="*/ 162 w 812"/>
                <a:gd name="T39" fmla="*/ 709 h 741"/>
                <a:gd name="T40" fmla="*/ 141 w 812"/>
                <a:gd name="T41" fmla="*/ 699 h 741"/>
                <a:gd name="T42" fmla="*/ 96 w 812"/>
                <a:gd name="T43" fmla="*/ 675 h 741"/>
                <a:gd name="T44" fmla="*/ 149 w 812"/>
                <a:gd name="T45" fmla="*/ 491 h 741"/>
                <a:gd name="T46" fmla="*/ 131 w 812"/>
                <a:gd name="T47" fmla="*/ 501 h 741"/>
                <a:gd name="T48" fmla="*/ 94 w 812"/>
                <a:gd name="T49" fmla="*/ 511 h 741"/>
                <a:gd name="T50" fmla="*/ 78 w 812"/>
                <a:gd name="T51" fmla="*/ 511 h 741"/>
                <a:gd name="T52" fmla="*/ 46 w 812"/>
                <a:gd name="T53" fmla="*/ 506 h 741"/>
                <a:gd name="T54" fmla="*/ 22 w 812"/>
                <a:gd name="T55" fmla="*/ 498 h 741"/>
                <a:gd name="T56" fmla="*/ 0 w 812"/>
                <a:gd name="T57" fmla="*/ 484 h 741"/>
                <a:gd name="T58" fmla="*/ 2 w 812"/>
                <a:gd name="T59" fmla="*/ 446 h 741"/>
                <a:gd name="T60" fmla="*/ 10 w 812"/>
                <a:gd name="T61" fmla="*/ 365 h 741"/>
                <a:gd name="T62" fmla="*/ 17 w 812"/>
                <a:gd name="T63" fmla="*/ 326 h 741"/>
                <a:gd name="T64" fmla="*/ 37 w 812"/>
                <a:gd name="T65" fmla="*/ 223 h 741"/>
                <a:gd name="T66" fmla="*/ 51 w 812"/>
                <a:gd name="T67" fmla="*/ 170 h 741"/>
                <a:gd name="T68" fmla="*/ 58 w 812"/>
                <a:gd name="T69" fmla="*/ 160 h 741"/>
                <a:gd name="T70" fmla="*/ 88 w 812"/>
                <a:gd name="T71" fmla="*/ 120 h 741"/>
                <a:gd name="T72" fmla="*/ 116 w 812"/>
                <a:gd name="T73" fmla="*/ 87 h 741"/>
                <a:gd name="T74" fmla="*/ 139 w 812"/>
                <a:gd name="T75" fmla="*/ 77 h 741"/>
                <a:gd name="T76" fmla="*/ 197 w 812"/>
                <a:gd name="T77" fmla="*/ 64 h 741"/>
                <a:gd name="T78" fmla="*/ 187 w 812"/>
                <a:gd name="T79" fmla="*/ 11 h 741"/>
                <a:gd name="T80" fmla="*/ 225 w 812"/>
                <a:gd name="T81" fmla="*/ 0 h 741"/>
                <a:gd name="T82" fmla="*/ 245 w 812"/>
                <a:gd name="T83" fmla="*/ 0 h 741"/>
                <a:gd name="T84" fmla="*/ 263 w 812"/>
                <a:gd name="T85" fmla="*/ 0 h 741"/>
                <a:gd name="T86" fmla="*/ 270 w 812"/>
                <a:gd name="T87" fmla="*/ 1 h 741"/>
                <a:gd name="T88" fmla="*/ 303 w 812"/>
                <a:gd name="T89" fmla="*/ 10 h 741"/>
                <a:gd name="T90" fmla="*/ 331 w 812"/>
                <a:gd name="T91" fmla="*/ 21 h 741"/>
                <a:gd name="T92" fmla="*/ 356 w 812"/>
                <a:gd name="T93" fmla="*/ 36 h 741"/>
                <a:gd name="T94" fmla="*/ 356 w 812"/>
                <a:gd name="T95" fmla="*/ 74 h 741"/>
                <a:gd name="T96" fmla="*/ 395 w 812"/>
                <a:gd name="T97" fmla="*/ 86 h 741"/>
                <a:gd name="T98" fmla="*/ 438 w 812"/>
                <a:gd name="T99" fmla="*/ 106 h 741"/>
                <a:gd name="T100" fmla="*/ 500 w 812"/>
                <a:gd name="T101" fmla="*/ 144 h 741"/>
                <a:gd name="T102" fmla="*/ 509 w 812"/>
                <a:gd name="T103" fmla="*/ 153 h 741"/>
                <a:gd name="T104" fmla="*/ 562 w 812"/>
                <a:gd name="T105" fmla="*/ 226 h 741"/>
                <a:gd name="T106" fmla="*/ 777 w 812"/>
                <a:gd name="T107" fmla="*/ 13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2" h="741">
                  <a:moveTo>
                    <a:pt x="812" y="177"/>
                  </a:moveTo>
                  <a:lnTo>
                    <a:pt x="812" y="177"/>
                  </a:lnTo>
                  <a:lnTo>
                    <a:pt x="812" y="177"/>
                  </a:lnTo>
                  <a:lnTo>
                    <a:pt x="787" y="220"/>
                  </a:lnTo>
                  <a:lnTo>
                    <a:pt x="736" y="309"/>
                  </a:lnTo>
                  <a:lnTo>
                    <a:pt x="706" y="357"/>
                  </a:lnTo>
                  <a:lnTo>
                    <a:pt x="680" y="400"/>
                  </a:lnTo>
                  <a:lnTo>
                    <a:pt x="658" y="431"/>
                  </a:lnTo>
                  <a:lnTo>
                    <a:pt x="650" y="441"/>
                  </a:lnTo>
                  <a:lnTo>
                    <a:pt x="645" y="446"/>
                  </a:lnTo>
                  <a:lnTo>
                    <a:pt x="645" y="446"/>
                  </a:lnTo>
                  <a:lnTo>
                    <a:pt x="630" y="455"/>
                  </a:lnTo>
                  <a:lnTo>
                    <a:pt x="625" y="456"/>
                  </a:lnTo>
                  <a:lnTo>
                    <a:pt x="620" y="456"/>
                  </a:lnTo>
                  <a:lnTo>
                    <a:pt x="612" y="453"/>
                  </a:lnTo>
                  <a:lnTo>
                    <a:pt x="602" y="448"/>
                  </a:lnTo>
                  <a:lnTo>
                    <a:pt x="602" y="448"/>
                  </a:lnTo>
                  <a:lnTo>
                    <a:pt x="592" y="440"/>
                  </a:lnTo>
                  <a:lnTo>
                    <a:pt x="574" y="425"/>
                  </a:lnTo>
                  <a:lnTo>
                    <a:pt x="531" y="382"/>
                  </a:lnTo>
                  <a:lnTo>
                    <a:pt x="473" y="321"/>
                  </a:lnTo>
                  <a:lnTo>
                    <a:pt x="462" y="370"/>
                  </a:lnTo>
                  <a:lnTo>
                    <a:pt x="435" y="486"/>
                  </a:lnTo>
                  <a:lnTo>
                    <a:pt x="511" y="680"/>
                  </a:lnTo>
                  <a:lnTo>
                    <a:pt x="511" y="680"/>
                  </a:lnTo>
                  <a:lnTo>
                    <a:pt x="496" y="689"/>
                  </a:lnTo>
                  <a:lnTo>
                    <a:pt x="481" y="698"/>
                  </a:lnTo>
                  <a:lnTo>
                    <a:pt x="465" y="704"/>
                  </a:lnTo>
                  <a:lnTo>
                    <a:pt x="448" y="711"/>
                  </a:lnTo>
                  <a:lnTo>
                    <a:pt x="415" y="723"/>
                  </a:lnTo>
                  <a:lnTo>
                    <a:pt x="384" y="729"/>
                  </a:lnTo>
                  <a:lnTo>
                    <a:pt x="356" y="736"/>
                  </a:lnTo>
                  <a:lnTo>
                    <a:pt x="333" y="739"/>
                  </a:lnTo>
                  <a:lnTo>
                    <a:pt x="313" y="741"/>
                  </a:lnTo>
                  <a:lnTo>
                    <a:pt x="285" y="632"/>
                  </a:lnTo>
                  <a:lnTo>
                    <a:pt x="233" y="731"/>
                  </a:lnTo>
                  <a:lnTo>
                    <a:pt x="233" y="731"/>
                  </a:lnTo>
                  <a:lnTo>
                    <a:pt x="209" y="726"/>
                  </a:lnTo>
                  <a:lnTo>
                    <a:pt x="185" y="719"/>
                  </a:lnTo>
                  <a:lnTo>
                    <a:pt x="162" y="709"/>
                  </a:lnTo>
                  <a:lnTo>
                    <a:pt x="141" y="699"/>
                  </a:lnTo>
                  <a:lnTo>
                    <a:pt x="141" y="699"/>
                  </a:lnTo>
                  <a:lnTo>
                    <a:pt x="116" y="686"/>
                  </a:lnTo>
                  <a:lnTo>
                    <a:pt x="96" y="675"/>
                  </a:lnTo>
                  <a:lnTo>
                    <a:pt x="78" y="661"/>
                  </a:lnTo>
                  <a:lnTo>
                    <a:pt x="149" y="491"/>
                  </a:lnTo>
                  <a:lnTo>
                    <a:pt x="149" y="491"/>
                  </a:lnTo>
                  <a:lnTo>
                    <a:pt x="131" y="501"/>
                  </a:lnTo>
                  <a:lnTo>
                    <a:pt x="113" y="508"/>
                  </a:lnTo>
                  <a:lnTo>
                    <a:pt x="94" y="511"/>
                  </a:lnTo>
                  <a:lnTo>
                    <a:pt x="78" y="511"/>
                  </a:lnTo>
                  <a:lnTo>
                    <a:pt x="78" y="511"/>
                  </a:lnTo>
                  <a:lnTo>
                    <a:pt x="61" y="509"/>
                  </a:lnTo>
                  <a:lnTo>
                    <a:pt x="46" y="506"/>
                  </a:lnTo>
                  <a:lnTo>
                    <a:pt x="33" y="503"/>
                  </a:lnTo>
                  <a:lnTo>
                    <a:pt x="22" y="498"/>
                  </a:lnTo>
                  <a:lnTo>
                    <a:pt x="7" y="488"/>
                  </a:lnTo>
                  <a:lnTo>
                    <a:pt x="0" y="484"/>
                  </a:lnTo>
                  <a:lnTo>
                    <a:pt x="0" y="484"/>
                  </a:lnTo>
                  <a:lnTo>
                    <a:pt x="2" y="446"/>
                  </a:lnTo>
                  <a:lnTo>
                    <a:pt x="5" y="407"/>
                  </a:lnTo>
                  <a:lnTo>
                    <a:pt x="10" y="365"/>
                  </a:lnTo>
                  <a:lnTo>
                    <a:pt x="17" y="326"/>
                  </a:lnTo>
                  <a:lnTo>
                    <a:pt x="17" y="326"/>
                  </a:lnTo>
                  <a:lnTo>
                    <a:pt x="27" y="271"/>
                  </a:lnTo>
                  <a:lnTo>
                    <a:pt x="37" y="223"/>
                  </a:lnTo>
                  <a:lnTo>
                    <a:pt x="46" y="188"/>
                  </a:lnTo>
                  <a:lnTo>
                    <a:pt x="51" y="170"/>
                  </a:lnTo>
                  <a:lnTo>
                    <a:pt x="51" y="170"/>
                  </a:lnTo>
                  <a:lnTo>
                    <a:pt x="58" y="160"/>
                  </a:lnTo>
                  <a:lnTo>
                    <a:pt x="66" y="149"/>
                  </a:lnTo>
                  <a:lnTo>
                    <a:pt x="88" y="120"/>
                  </a:lnTo>
                  <a:lnTo>
                    <a:pt x="116" y="87"/>
                  </a:lnTo>
                  <a:lnTo>
                    <a:pt x="116" y="87"/>
                  </a:lnTo>
                  <a:lnTo>
                    <a:pt x="126" y="82"/>
                  </a:lnTo>
                  <a:lnTo>
                    <a:pt x="139" y="77"/>
                  </a:lnTo>
                  <a:lnTo>
                    <a:pt x="166" y="71"/>
                  </a:lnTo>
                  <a:lnTo>
                    <a:pt x="197" y="64"/>
                  </a:lnTo>
                  <a:lnTo>
                    <a:pt x="187" y="11"/>
                  </a:lnTo>
                  <a:lnTo>
                    <a:pt x="187" y="11"/>
                  </a:lnTo>
                  <a:lnTo>
                    <a:pt x="207" y="5"/>
                  </a:lnTo>
                  <a:lnTo>
                    <a:pt x="225" y="0"/>
                  </a:lnTo>
                  <a:lnTo>
                    <a:pt x="225" y="0"/>
                  </a:lnTo>
                  <a:lnTo>
                    <a:pt x="245" y="0"/>
                  </a:lnTo>
                  <a:lnTo>
                    <a:pt x="263" y="0"/>
                  </a:lnTo>
                  <a:lnTo>
                    <a:pt x="263" y="0"/>
                  </a:lnTo>
                  <a:lnTo>
                    <a:pt x="270" y="1"/>
                  </a:lnTo>
                  <a:lnTo>
                    <a:pt x="270" y="1"/>
                  </a:lnTo>
                  <a:lnTo>
                    <a:pt x="288" y="5"/>
                  </a:lnTo>
                  <a:lnTo>
                    <a:pt x="303" y="10"/>
                  </a:lnTo>
                  <a:lnTo>
                    <a:pt x="318" y="16"/>
                  </a:lnTo>
                  <a:lnTo>
                    <a:pt x="331" y="21"/>
                  </a:lnTo>
                  <a:lnTo>
                    <a:pt x="349" y="31"/>
                  </a:lnTo>
                  <a:lnTo>
                    <a:pt x="356" y="36"/>
                  </a:lnTo>
                  <a:lnTo>
                    <a:pt x="356" y="74"/>
                  </a:lnTo>
                  <a:lnTo>
                    <a:pt x="356" y="74"/>
                  </a:lnTo>
                  <a:lnTo>
                    <a:pt x="376" y="79"/>
                  </a:lnTo>
                  <a:lnTo>
                    <a:pt x="395" y="86"/>
                  </a:lnTo>
                  <a:lnTo>
                    <a:pt x="419" y="96"/>
                  </a:lnTo>
                  <a:lnTo>
                    <a:pt x="438" y="106"/>
                  </a:lnTo>
                  <a:lnTo>
                    <a:pt x="476" y="127"/>
                  </a:lnTo>
                  <a:lnTo>
                    <a:pt x="500" y="144"/>
                  </a:lnTo>
                  <a:lnTo>
                    <a:pt x="500" y="144"/>
                  </a:lnTo>
                  <a:lnTo>
                    <a:pt x="509" y="153"/>
                  </a:lnTo>
                  <a:lnTo>
                    <a:pt x="524" y="173"/>
                  </a:lnTo>
                  <a:lnTo>
                    <a:pt x="562" y="226"/>
                  </a:lnTo>
                  <a:lnTo>
                    <a:pt x="610" y="299"/>
                  </a:lnTo>
                  <a:lnTo>
                    <a:pt x="777" y="130"/>
                  </a:lnTo>
                  <a:lnTo>
                    <a:pt x="812" y="1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1" name="Freeform 362"/>
            <p:cNvSpPr>
              <a:spLocks/>
            </p:cNvSpPr>
            <p:nvPr/>
          </p:nvSpPr>
          <p:spPr bwMode="auto">
            <a:xfrm>
              <a:off x="2634" y="1594"/>
              <a:ext cx="278" cy="171"/>
            </a:xfrm>
            <a:custGeom>
              <a:avLst/>
              <a:gdLst>
                <a:gd name="T0" fmla="*/ 278 w 278"/>
                <a:gd name="T1" fmla="*/ 0 h 171"/>
                <a:gd name="T2" fmla="*/ 272 w 278"/>
                <a:gd name="T3" fmla="*/ 0 h 171"/>
                <a:gd name="T4" fmla="*/ 272 w 278"/>
                <a:gd name="T5" fmla="*/ 0 h 171"/>
                <a:gd name="T6" fmla="*/ 240 w 278"/>
                <a:gd name="T7" fmla="*/ 53 h 171"/>
                <a:gd name="T8" fmla="*/ 209 w 278"/>
                <a:gd name="T9" fmla="*/ 103 h 171"/>
                <a:gd name="T10" fmla="*/ 184 w 278"/>
                <a:gd name="T11" fmla="*/ 139 h 171"/>
                <a:gd name="T12" fmla="*/ 176 w 278"/>
                <a:gd name="T13" fmla="*/ 152 h 171"/>
                <a:gd name="T14" fmla="*/ 169 w 278"/>
                <a:gd name="T15" fmla="*/ 157 h 171"/>
                <a:gd name="T16" fmla="*/ 169 w 278"/>
                <a:gd name="T17" fmla="*/ 157 h 171"/>
                <a:gd name="T18" fmla="*/ 156 w 278"/>
                <a:gd name="T19" fmla="*/ 164 h 171"/>
                <a:gd name="T20" fmla="*/ 146 w 278"/>
                <a:gd name="T21" fmla="*/ 167 h 171"/>
                <a:gd name="T22" fmla="*/ 146 w 278"/>
                <a:gd name="T23" fmla="*/ 167 h 171"/>
                <a:gd name="T24" fmla="*/ 141 w 278"/>
                <a:gd name="T25" fmla="*/ 166 h 171"/>
                <a:gd name="T26" fmla="*/ 138 w 278"/>
                <a:gd name="T27" fmla="*/ 164 h 171"/>
                <a:gd name="T28" fmla="*/ 126 w 278"/>
                <a:gd name="T29" fmla="*/ 159 h 171"/>
                <a:gd name="T30" fmla="*/ 126 w 278"/>
                <a:gd name="T31" fmla="*/ 159 h 171"/>
                <a:gd name="T32" fmla="*/ 118 w 278"/>
                <a:gd name="T33" fmla="*/ 152 h 171"/>
                <a:gd name="T34" fmla="*/ 103 w 278"/>
                <a:gd name="T35" fmla="*/ 139 h 171"/>
                <a:gd name="T36" fmla="*/ 65 w 278"/>
                <a:gd name="T37" fmla="*/ 103 h 171"/>
                <a:gd name="T38" fmla="*/ 0 w 278"/>
                <a:gd name="T39" fmla="*/ 37 h 171"/>
                <a:gd name="T40" fmla="*/ 0 w 278"/>
                <a:gd name="T41" fmla="*/ 37 h 171"/>
                <a:gd name="T42" fmla="*/ 0 w 278"/>
                <a:gd name="T43" fmla="*/ 37 h 171"/>
                <a:gd name="T44" fmla="*/ 58 w 278"/>
                <a:gd name="T45" fmla="*/ 96 h 171"/>
                <a:gd name="T46" fmla="*/ 103 w 278"/>
                <a:gd name="T47" fmla="*/ 139 h 171"/>
                <a:gd name="T48" fmla="*/ 119 w 278"/>
                <a:gd name="T49" fmla="*/ 156 h 171"/>
                <a:gd name="T50" fmla="*/ 129 w 278"/>
                <a:gd name="T51" fmla="*/ 162 h 171"/>
                <a:gd name="T52" fmla="*/ 129 w 278"/>
                <a:gd name="T53" fmla="*/ 162 h 171"/>
                <a:gd name="T54" fmla="*/ 141 w 278"/>
                <a:gd name="T55" fmla="*/ 169 h 171"/>
                <a:gd name="T56" fmla="*/ 146 w 278"/>
                <a:gd name="T57" fmla="*/ 171 h 171"/>
                <a:gd name="T58" fmla="*/ 151 w 278"/>
                <a:gd name="T59" fmla="*/ 171 h 171"/>
                <a:gd name="T60" fmla="*/ 151 w 278"/>
                <a:gd name="T61" fmla="*/ 171 h 171"/>
                <a:gd name="T62" fmla="*/ 159 w 278"/>
                <a:gd name="T63" fmla="*/ 169 h 171"/>
                <a:gd name="T64" fmla="*/ 172 w 278"/>
                <a:gd name="T65" fmla="*/ 162 h 171"/>
                <a:gd name="T66" fmla="*/ 172 w 278"/>
                <a:gd name="T67" fmla="*/ 162 h 171"/>
                <a:gd name="T68" fmla="*/ 179 w 278"/>
                <a:gd name="T69" fmla="*/ 156 h 171"/>
                <a:gd name="T70" fmla="*/ 189 w 278"/>
                <a:gd name="T71" fmla="*/ 144 h 171"/>
                <a:gd name="T72" fmla="*/ 215 w 278"/>
                <a:gd name="T73" fmla="*/ 104 h 171"/>
                <a:gd name="T74" fmla="*/ 245 w 278"/>
                <a:gd name="T75" fmla="*/ 55 h 171"/>
                <a:gd name="T76" fmla="*/ 278 w 278"/>
                <a:gd name="T7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8" h="171">
                  <a:moveTo>
                    <a:pt x="278" y="0"/>
                  </a:moveTo>
                  <a:lnTo>
                    <a:pt x="272" y="0"/>
                  </a:lnTo>
                  <a:lnTo>
                    <a:pt x="272" y="0"/>
                  </a:lnTo>
                  <a:lnTo>
                    <a:pt x="240" y="53"/>
                  </a:lnTo>
                  <a:lnTo>
                    <a:pt x="209" y="103"/>
                  </a:lnTo>
                  <a:lnTo>
                    <a:pt x="184" y="139"/>
                  </a:lnTo>
                  <a:lnTo>
                    <a:pt x="176" y="152"/>
                  </a:lnTo>
                  <a:lnTo>
                    <a:pt x="169" y="157"/>
                  </a:lnTo>
                  <a:lnTo>
                    <a:pt x="169" y="157"/>
                  </a:lnTo>
                  <a:lnTo>
                    <a:pt x="156" y="164"/>
                  </a:lnTo>
                  <a:lnTo>
                    <a:pt x="146" y="167"/>
                  </a:lnTo>
                  <a:lnTo>
                    <a:pt x="146" y="167"/>
                  </a:lnTo>
                  <a:lnTo>
                    <a:pt x="141" y="166"/>
                  </a:lnTo>
                  <a:lnTo>
                    <a:pt x="138" y="164"/>
                  </a:lnTo>
                  <a:lnTo>
                    <a:pt x="126" y="159"/>
                  </a:lnTo>
                  <a:lnTo>
                    <a:pt x="126" y="159"/>
                  </a:lnTo>
                  <a:lnTo>
                    <a:pt x="118" y="152"/>
                  </a:lnTo>
                  <a:lnTo>
                    <a:pt x="103" y="139"/>
                  </a:lnTo>
                  <a:lnTo>
                    <a:pt x="65" y="103"/>
                  </a:lnTo>
                  <a:lnTo>
                    <a:pt x="0" y="37"/>
                  </a:lnTo>
                  <a:lnTo>
                    <a:pt x="0" y="37"/>
                  </a:lnTo>
                  <a:lnTo>
                    <a:pt x="0" y="37"/>
                  </a:lnTo>
                  <a:lnTo>
                    <a:pt x="58" y="96"/>
                  </a:lnTo>
                  <a:lnTo>
                    <a:pt x="103" y="139"/>
                  </a:lnTo>
                  <a:lnTo>
                    <a:pt x="119" y="156"/>
                  </a:lnTo>
                  <a:lnTo>
                    <a:pt x="129" y="162"/>
                  </a:lnTo>
                  <a:lnTo>
                    <a:pt x="129" y="162"/>
                  </a:lnTo>
                  <a:lnTo>
                    <a:pt x="141" y="169"/>
                  </a:lnTo>
                  <a:lnTo>
                    <a:pt x="146" y="171"/>
                  </a:lnTo>
                  <a:lnTo>
                    <a:pt x="151" y="171"/>
                  </a:lnTo>
                  <a:lnTo>
                    <a:pt x="151" y="171"/>
                  </a:lnTo>
                  <a:lnTo>
                    <a:pt x="159" y="169"/>
                  </a:lnTo>
                  <a:lnTo>
                    <a:pt x="172" y="162"/>
                  </a:lnTo>
                  <a:lnTo>
                    <a:pt x="172" y="162"/>
                  </a:lnTo>
                  <a:lnTo>
                    <a:pt x="179" y="156"/>
                  </a:lnTo>
                  <a:lnTo>
                    <a:pt x="189" y="144"/>
                  </a:lnTo>
                  <a:lnTo>
                    <a:pt x="215" y="104"/>
                  </a:lnTo>
                  <a:lnTo>
                    <a:pt x="245" y="55"/>
                  </a:lnTo>
                  <a:lnTo>
                    <a:pt x="278" y="0"/>
                  </a:lnTo>
                  <a:close/>
                </a:path>
              </a:pathLst>
            </a:custGeom>
            <a:solidFill>
              <a:srgbClr val="BECC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2" name="Freeform 363"/>
            <p:cNvSpPr>
              <a:spLocks/>
            </p:cNvSpPr>
            <p:nvPr/>
          </p:nvSpPr>
          <p:spPr bwMode="auto">
            <a:xfrm>
              <a:off x="2634" y="1594"/>
              <a:ext cx="278" cy="171"/>
            </a:xfrm>
            <a:custGeom>
              <a:avLst/>
              <a:gdLst>
                <a:gd name="T0" fmla="*/ 278 w 278"/>
                <a:gd name="T1" fmla="*/ 0 h 171"/>
                <a:gd name="T2" fmla="*/ 272 w 278"/>
                <a:gd name="T3" fmla="*/ 0 h 171"/>
                <a:gd name="T4" fmla="*/ 272 w 278"/>
                <a:gd name="T5" fmla="*/ 0 h 171"/>
                <a:gd name="T6" fmla="*/ 240 w 278"/>
                <a:gd name="T7" fmla="*/ 53 h 171"/>
                <a:gd name="T8" fmla="*/ 209 w 278"/>
                <a:gd name="T9" fmla="*/ 103 h 171"/>
                <a:gd name="T10" fmla="*/ 184 w 278"/>
                <a:gd name="T11" fmla="*/ 139 h 171"/>
                <a:gd name="T12" fmla="*/ 176 w 278"/>
                <a:gd name="T13" fmla="*/ 152 h 171"/>
                <a:gd name="T14" fmla="*/ 169 w 278"/>
                <a:gd name="T15" fmla="*/ 157 h 171"/>
                <a:gd name="T16" fmla="*/ 169 w 278"/>
                <a:gd name="T17" fmla="*/ 157 h 171"/>
                <a:gd name="T18" fmla="*/ 156 w 278"/>
                <a:gd name="T19" fmla="*/ 164 h 171"/>
                <a:gd name="T20" fmla="*/ 146 w 278"/>
                <a:gd name="T21" fmla="*/ 167 h 171"/>
                <a:gd name="T22" fmla="*/ 146 w 278"/>
                <a:gd name="T23" fmla="*/ 167 h 171"/>
                <a:gd name="T24" fmla="*/ 141 w 278"/>
                <a:gd name="T25" fmla="*/ 166 h 171"/>
                <a:gd name="T26" fmla="*/ 138 w 278"/>
                <a:gd name="T27" fmla="*/ 164 h 171"/>
                <a:gd name="T28" fmla="*/ 126 w 278"/>
                <a:gd name="T29" fmla="*/ 159 h 171"/>
                <a:gd name="T30" fmla="*/ 126 w 278"/>
                <a:gd name="T31" fmla="*/ 159 h 171"/>
                <a:gd name="T32" fmla="*/ 118 w 278"/>
                <a:gd name="T33" fmla="*/ 152 h 171"/>
                <a:gd name="T34" fmla="*/ 103 w 278"/>
                <a:gd name="T35" fmla="*/ 139 h 171"/>
                <a:gd name="T36" fmla="*/ 65 w 278"/>
                <a:gd name="T37" fmla="*/ 103 h 171"/>
                <a:gd name="T38" fmla="*/ 0 w 278"/>
                <a:gd name="T39" fmla="*/ 37 h 171"/>
                <a:gd name="T40" fmla="*/ 0 w 278"/>
                <a:gd name="T41" fmla="*/ 37 h 171"/>
                <a:gd name="T42" fmla="*/ 0 w 278"/>
                <a:gd name="T43" fmla="*/ 37 h 171"/>
                <a:gd name="T44" fmla="*/ 58 w 278"/>
                <a:gd name="T45" fmla="*/ 96 h 171"/>
                <a:gd name="T46" fmla="*/ 103 w 278"/>
                <a:gd name="T47" fmla="*/ 139 h 171"/>
                <a:gd name="T48" fmla="*/ 119 w 278"/>
                <a:gd name="T49" fmla="*/ 156 h 171"/>
                <a:gd name="T50" fmla="*/ 129 w 278"/>
                <a:gd name="T51" fmla="*/ 162 h 171"/>
                <a:gd name="T52" fmla="*/ 129 w 278"/>
                <a:gd name="T53" fmla="*/ 162 h 171"/>
                <a:gd name="T54" fmla="*/ 141 w 278"/>
                <a:gd name="T55" fmla="*/ 169 h 171"/>
                <a:gd name="T56" fmla="*/ 146 w 278"/>
                <a:gd name="T57" fmla="*/ 171 h 171"/>
                <a:gd name="T58" fmla="*/ 151 w 278"/>
                <a:gd name="T59" fmla="*/ 171 h 171"/>
                <a:gd name="T60" fmla="*/ 151 w 278"/>
                <a:gd name="T61" fmla="*/ 171 h 171"/>
                <a:gd name="T62" fmla="*/ 159 w 278"/>
                <a:gd name="T63" fmla="*/ 169 h 171"/>
                <a:gd name="T64" fmla="*/ 172 w 278"/>
                <a:gd name="T65" fmla="*/ 162 h 171"/>
                <a:gd name="T66" fmla="*/ 172 w 278"/>
                <a:gd name="T67" fmla="*/ 162 h 171"/>
                <a:gd name="T68" fmla="*/ 179 w 278"/>
                <a:gd name="T69" fmla="*/ 156 h 171"/>
                <a:gd name="T70" fmla="*/ 189 w 278"/>
                <a:gd name="T71" fmla="*/ 144 h 171"/>
                <a:gd name="T72" fmla="*/ 215 w 278"/>
                <a:gd name="T73" fmla="*/ 104 h 171"/>
                <a:gd name="T74" fmla="*/ 245 w 278"/>
                <a:gd name="T75" fmla="*/ 55 h 171"/>
                <a:gd name="T76" fmla="*/ 278 w 278"/>
                <a:gd name="T7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8" h="171">
                  <a:moveTo>
                    <a:pt x="278" y="0"/>
                  </a:moveTo>
                  <a:lnTo>
                    <a:pt x="272" y="0"/>
                  </a:lnTo>
                  <a:lnTo>
                    <a:pt x="272" y="0"/>
                  </a:lnTo>
                  <a:lnTo>
                    <a:pt x="240" y="53"/>
                  </a:lnTo>
                  <a:lnTo>
                    <a:pt x="209" y="103"/>
                  </a:lnTo>
                  <a:lnTo>
                    <a:pt x="184" y="139"/>
                  </a:lnTo>
                  <a:lnTo>
                    <a:pt x="176" y="152"/>
                  </a:lnTo>
                  <a:lnTo>
                    <a:pt x="169" y="157"/>
                  </a:lnTo>
                  <a:lnTo>
                    <a:pt x="169" y="157"/>
                  </a:lnTo>
                  <a:lnTo>
                    <a:pt x="156" y="164"/>
                  </a:lnTo>
                  <a:lnTo>
                    <a:pt x="146" y="167"/>
                  </a:lnTo>
                  <a:lnTo>
                    <a:pt x="146" y="167"/>
                  </a:lnTo>
                  <a:lnTo>
                    <a:pt x="141" y="166"/>
                  </a:lnTo>
                  <a:lnTo>
                    <a:pt x="138" y="164"/>
                  </a:lnTo>
                  <a:lnTo>
                    <a:pt x="126" y="159"/>
                  </a:lnTo>
                  <a:lnTo>
                    <a:pt x="126" y="159"/>
                  </a:lnTo>
                  <a:lnTo>
                    <a:pt x="118" y="152"/>
                  </a:lnTo>
                  <a:lnTo>
                    <a:pt x="103" y="139"/>
                  </a:lnTo>
                  <a:lnTo>
                    <a:pt x="65" y="103"/>
                  </a:lnTo>
                  <a:lnTo>
                    <a:pt x="0" y="37"/>
                  </a:lnTo>
                  <a:lnTo>
                    <a:pt x="0" y="37"/>
                  </a:lnTo>
                  <a:lnTo>
                    <a:pt x="0" y="37"/>
                  </a:lnTo>
                  <a:lnTo>
                    <a:pt x="58" y="96"/>
                  </a:lnTo>
                  <a:lnTo>
                    <a:pt x="103" y="139"/>
                  </a:lnTo>
                  <a:lnTo>
                    <a:pt x="119" y="156"/>
                  </a:lnTo>
                  <a:lnTo>
                    <a:pt x="129" y="162"/>
                  </a:lnTo>
                  <a:lnTo>
                    <a:pt x="129" y="162"/>
                  </a:lnTo>
                  <a:lnTo>
                    <a:pt x="141" y="169"/>
                  </a:lnTo>
                  <a:lnTo>
                    <a:pt x="146" y="171"/>
                  </a:lnTo>
                  <a:lnTo>
                    <a:pt x="151" y="171"/>
                  </a:lnTo>
                  <a:lnTo>
                    <a:pt x="151" y="171"/>
                  </a:lnTo>
                  <a:lnTo>
                    <a:pt x="159" y="169"/>
                  </a:lnTo>
                  <a:lnTo>
                    <a:pt x="172" y="162"/>
                  </a:lnTo>
                  <a:lnTo>
                    <a:pt x="172" y="162"/>
                  </a:lnTo>
                  <a:lnTo>
                    <a:pt x="179" y="156"/>
                  </a:lnTo>
                  <a:lnTo>
                    <a:pt x="189" y="144"/>
                  </a:lnTo>
                  <a:lnTo>
                    <a:pt x="215" y="104"/>
                  </a:lnTo>
                  <a:lnTo>
                    <a:pt x="245" y="55"/>
                  </a:lnTo>
                  <a:lnTo>
                    <a:pt x="2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3" name="Freeform 364"/>
            <p:cNvSpPr>
              <a:spLocks/>
            </p:cNvSpPr>
            <p:nvPr/>
          </p:nvSpPr>
          <p:spPr bwMode="auto">
            <a:xfrm>
              <a:off x="2906" y="1541"/>
              <a:ext cx="36" cy="53"/>
            </a:xfrm>
            <a:custGeom>
              <a:avLst/>
              <a:gdLst>
                <a:gd name="T0" fmla="*/ 36 w 36"/>
                <a:gd name="T1" fmla="*/ 0 h 53"/>
                <a:gd name="T2" fmla="*/ 29 w 36"/>
                <a:gd name="T3" fmla="*/ 0 h 53"/>
                <a:gd name="T4" fmla="*/ 29 w 36"/>
                <a:gd name="T5" fmla="*/ 0 h 53"/>
                <a:gd name="T6" fmla="*/ 0 w 36"/>
                <a:gd name="T7" fmla="*/ 53 h 53"/>
                <a:gd name="T8" fmla="*/ 6 w 36"/>
                <a:gd name="T9" fmla="*/ 53 h 53"/>
                <a:gd name="T10" fmla="*/ 6 w 36"/>
                <a:gd name="T11" fmla="*/ 53 h 53"/>
                <a:gd name="T12" fmla="*/ 36 w 36"/>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36" h="53">
                  <a:moveTo>
                    <a:pt x="36" y="0"/>
                  </a:moveTo>
                  <a:lnTo>
                    <a:pt x="29" y="0"/>
                  </a:lnTo>
                  <a:lnTo>
                    <a:pt x="29" y="0"/>
                  </a:lnTo>
                  <a:lnTo>
                    <a:pt x="0" y="53"/>
                  </a:lnTo>
                  <a:lnTo>
                    <a:pt x="6" y="53"/>
                  </a:lnTo>
                  <a:lnTo>
                    <a:pt x="6" y="53"/>
                  </a:lnTo>
                  <a:lnTo>
                    <a:pt x="36"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4" name="Freeform 365"/>
            <p:cNvSpPr>
              <a:spLocks/>
            </p:cNvSpPr>
            <p:nvPr/>
          </p:nvSpPr>
          <p:spPr bwMode="auto">
            <a:xfrm>
              <a:off x="2906" y="1541"/>
              <a:ext cx="36" cy="53"/>
            </a:xfrm>
            <a:custGeom>
              <a:avLst/>
              <a:gdLst>
                <a:gd name="T0" fmla="*/ 36 w 36"/>
                <a:gd name="T1" fmla="*/ 0 h 53"/>
                <a:gd name="T2" fmla="*/ 29 w 36"/>
                <a:gd name="T3" fmla="*/ 0 h 53"/>
                <a:gd name="T4" fmla="*/ 29 w 36"/>
                <a:gd name="T5" fmla="*/ 0 h 53"/>
                <a:gd name="T6" fmla="*/ 0 w 36"/>
                <a:gd name="T7" fmla="*/ 53 h 53"/>
                <a:gd name="T8" fmla="*/ 6 w 36"/>
                <a:gd name="T9" fmla="*/ 53 h 53"/>
                <a:gd name="T10" fmla="*/ 6 w 36"/>
                <a:gd name="T11" fmla="*/ 53 h 53"/>
                <a:gd name="T12" fmla="*/ 36 w 36"/>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36" h="53">
                  <a:moveTo>
                    <a:pt x="36" y="0"/>
                  </a:moveTo>
                  <a:lnTo>
                    <a:pt x="29" y="0"/>
                  </a:lnTo>
                  <a:lnTo>
                    <a:pt x="29" y="0"/>
                  </a:lnTo>
                  <a:lnTo>
                    <a:pt x="0" y="53"/>
                  </a:lnTo>
                  <a:lnTo>
                    <a:pt x="6" y="53"/>
                  </a:lnTo>
                  <a:lnTo>
                    <a:pt x="6" y="53"/>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5" name="Freeform 366"/>
            <p:cNvSpPr>
              <a:spLocks/>
            </p:cNvSpPr>
            <p:nvPr/>
          </p:nvSpPr>
          <p:spPr bwMode="auto">
            <a:xfrm>
              <a:off x="2935" y="1485"/>
              <a:ext cx="38" cy="56"/>
            </a:xfrm>
            <a:custGeom>
              <a:avLst/>
              <a:gdLst>
                <a:gd name="T0" fmla="*/ 38 w 38"/>
                <a:gd name="T1" fmla="*/ 0 h 56"/>
                <a:gd name="T2" fmla="*/ 24 w 38"/>
                <a:gd name="T3" fmla="*/ 17 h 56"/>
                <a:gd name="T4" fmla="*/ 24 w 38"/>
                <a:gd name="T5" fmla="*/ 17 h 56"/>
                <a:gd name="T6" fmla="*/ 0 w 38"/>
                <a:gd name="T7" fmla="*/ 56 h 56"/>
                <a:gd name="T8" fmla="*/ 7 w 38"/>
                <a:gd name="T9" fmla="*/ 56 h 56"/>
                <a:gd name="T10" fmla="*/ 7 w 38"/>
                <a:gd name="T11" fmla="*/ 56 h 56"/>
                <a:gd name="T12" fmla="*/ 38 w 38"/>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38" h="56">
                  <a:moveTo>
                    <a:pt x="38" y="0"/>
                  </a:moveTo>
                  <a:lnTo>
                    <a:pt x="24" y="17"/>
                  </a:lnTo>
                  <a:lnTo>
                    <a:pt x="24" y="17"/>
                  </a:lnTo>
                  <a:lnTo>
                    <a:pt x="0" y="56"/>
                  </a:lnTo>
                  <a:lnTo>
                    <a:pt x="7" y="56"/>
                  </a:lnTo>
                  <a:lnTo>
                    <a:pt x="7" y="56"/>
                  </a:lnTo>
                  <a:lnTo>
                    <a:pt x="38"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6" name="Freeform 367"/>
            <p:cNvSpPr>
              <a:spLocks/>
            </p:cNvSpPr>
            <p:nvPr/>
          </p:nvSpPr>
          <p:spPr bwMode="auto">
            <a:xfrm>
              <a:off x="2935" y="1485"/>
              <a:ext cx="38" cy="56"/>
            </a:xfrm>
            <a:custGeom>
              <a:avLst/>
              <a:gdLst>
                <a:gd name="T0" fmla="*/ 38 w 38"/>
                <a:gd name="T1" fmla="*/ 0 h 56"/>
                <a:gd name="T2" fmla="*/ 24 w 38"/>
                <a:gd name="T3" fmla="*/ 17 h 56"/>
                <a:gd name="T4" fmla="*/ 24 w 38"/>
                <a:gd name="T5" fmla="*/ 17 h 56"/>
                <a:gd name="T6" fmla="*/ 0 w 38"/>
                <a:gd name="T7" fmla="*/ 56 h 56"/>
                <a:gd name="T8" fmla="*/ 7 w 38"/>
                <a:gd name="T9" fmla="*/ 56 h 56"/>
                <a:gd name="T10" fmla="*/ 7 w 38"/>
                <a:gd name="T11" fmla="*/ 56 h 56"/>
                <a:gd name="T12" fmla="*/ 38 w 38"/>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38" h="56">
                  <a:moveTo>
                    <a:pt x="38" y="0"/>
                  </a:moveTo>
                  <a:lnTo>
                    <a:pt x="24" y="17"/>
                  </a:lnTo>
                  <a:lnTo>
                    <a:pt x="24" y="17"/>
                  </a:lnTo>
                  <a:lnTo>
                    <a:pt x="0" y="56"/>
                  </a:lnTo>
                  <a:lnTo>
                    <a:pt x="7" y="56"/>
                  </a:lnTo>
                  <a:lnTo>
                    <a:pt x="7" y="56"/>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7" name="Freeform 368"/>
            <p:cNvSpPr>
              <a:spLocks/>
            </p:cNvSpPr>
            <p:nvPr/>
          </p:nvSpPr>
          <p:spPr bwMode="auto">
            <a:xfrm>
              <a:off x="2634" y="1478"/>
              <a:ext cx="325" cy="283"/>
            </a:xfrm>
            <a:custGeom>
              <a:avLst/>
              <a:gdLst>
                <a:gd name="T0" fmla="*/ 35 w 325"/>
                <a:gd name="T1" fmla="*/ 0 h 283"/>
                <a:gd name="T2" fmla="*/ 0 w 325"/>
                <a:gd name="T3" fmla="*/ 153 h 283"/>
                <a:gd name="T4" fmla="*/ 0 w 325"/>
                <a:gd name="T5" fmla="*/ 153 h 283"/>
                <a:gd name="T6" fmla="*/ 65 w 325"/>
                <a:gd name="T7" fmla="*/ 219 h 283"/>
                <a:gd name="T8" fmla="*/ 103 w 325"/>
                <a:gd name="T9" fmla="*/ 255 h 283"/>
                <a:gd name="T10" fmla="*/ 118 w 325"/>
                <a:gd name="T11" fmla="*/ 268 h 283"/>
                <a:gd name="T12" fmla="*/ 126 w 325"/>
                <a:gd name="T13" fmla="*/ 275 h 283"/>
                <a:gd name="T14" fmla="*/ 126 w 325"/>
                <a:gd name="T15" fmla="*/ 275 h 283"/>
                <a:gd name="T16" fmla="*/ 138 w 325"/>
                <a:gd name="T17" fmla="*/ 280 h 283"/>
                <a:gd name="T18" fmla="*/ 141 w 325"/>
                <a:gd name="T19" fmla="*/ 282 h 283"/>
                <a:gd name="T20" fmla="*/ 146 w 325"/>
                <a:gd name="T21" fmla="*/ 283 h 283"/>
                <a:gd name="T22" fmla="*/ 146 w 325"/>
                <a:gd name="T23" fmla="*/ 283 h 283"/>
                <a:gd name="T24" fmla="*/ 156 w 325"/>
                <a:gd name="T25" fmla="*/ 280 h 283"/>
                <a:gd name="T26" fmla="*/ 169 w 325"/>
                <a:gd name="T27" fmla="*/ 273 h 283"/>
                <a:gd name="T28" fmla="*/ 169 w 325"/>
                <a:gd name="T29" fmla="*/ 273 h 283"/>
                <a:gd name="T30" fmla="*/ 176 w 325"/>
                <a:gd name="T31" fmla="*/ 268 h 283"/>
                <a:gd name="T32" fmla="*/ 184 w 325"/>
                <a:gd name="T33" fmla="*/ 255 h 283"/>
                <a:gd name="T34" fmla="*/ 209 w 325"/>
                <a:gd name="T35" fmla="*/ 219 h 283"/>
                <a:gd name="T36" fmla="*/ 240 w 325"/>
                <a:gd name="T37" fmla="*/ 169 h 283"/>
                <a:gd name="T38" fmla="*/ 272 w 325"/>
                <a:gd name="T39" fmla="*/ 116 h 283"/>
                <a:gd name="T40" fmla="*/ 272 w 325"/>
                <a:gd name="T41" fmla="*/ 116 h 283"/>
                <a:gd name="T42" fmla="*/ 301 w 325"/>
                <a:gd name="T43" fmla="*/ 63 h 283"/>
                <a:gd name="T44" fmla="*/ 301 w 325"/>
                <a:gd name="T45" fmla="*/ 63 h 283"/>
                <a:gd name="T46" fmla="*/ 325 w 325"/>
                <a:gd name="T47" fmla="*/ 24 h 283"/>
                <a:gd name="T48" fmla="*/ 151 w 325"/>
                <a:gd name="T49" fmla="*/ 202 h 283"/>
                <a:gd name="T50" fmla="*/ 151 w 325"/>
                <a:gd name="T51" fmla="*/ 202 h 283"/>
                <a:gd name="T52" fmla="*/ 139 w 325"/>
                <a:gd name="T53" fmla="*/ 177 h 283"/>
                <a:gd name="T54" fmla="*/ 124 w 325"/>
                <a:gd name="T55" fmla="*/ 146 h 283"/>
                <a:gd name="T56" fmla="*/ 85 w 325"/>
                <a:gd name="T57" fmla="*/ 80 h 283"/>
                <a:gd name="T58" fmla="*/ 50 w 325"/>
                <a:gd name="T59" fmla="*/ 24 h 283"/>
                <a:gd name="T60" fmla="*/ 35 w 325"/>
                <a:gd name="T61"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5" h="283">
                  <a:moveTo>
                    <a:pt x="35" y="0"/>
                  </a:moveTo>
                  <a:lnTo>
                    <a:pt x="0" y="153"/>
                  </a:lnTo>
                  <a:lnTo>
                    <a:pt x="0" y="153"/>
                  </a:lnTo>
                  <a:lnTo>
                    <a:pt x="65" y="219"/>
                  </a:lnTo>
                  <a:lnTo>
                    <a:pt x="103" y="255"/>
                  </a:lnTo>
                  <a:lnTo>
                    <a:pt x="118" y="268"/>
                  </a:lnTo>
                  <a:lnTo>
                    <a:pt x="126" y="275"/>
                  </a:lnTo>
                  <a:lnTo>
                    <a:pt x="126" y="275"/>
                  </a:lnTo>
                  <a:lnTo>
                    <a:pt x="138" y="280"/>
                  </a:lnTo>
                  <a:lnTo>
                    <a:pt x="141" y="282"/>
                  </a:lnTo>
                  <a:lnTo>
                    <a:pt x="146" y="283"/>
                  </a:lnTo>
                  <a:lnTo>
                    <a:pt x="146" y="283"/>
                  </a:lnTo>
                  <a:lnTo>
                    <a:pt x="156" y="280"/>
                  </a:lnTo>
                  <a:lnTo>
                    <a:pt x="169" y="273"/>
                  </a:lnTo>
                  <a:lnTo>
                    <a:pt x="169" y="273"/>
                  </a:lnTo>
                  <a:lnTo>
                    <a:pt x="176" y="268"/>
                  </a:lnTo>
                  <a:lnTo>
                    <a:pt x="184" y="255"/>
                  </a:lnTo>
                  <a:lnTo>
                    <a:pt x="209" y="219"/>
                  </a:lnTo>
                  <a:lnTo>
                    <a:pt x="240" y="169"/>
                  </a:lnTo>
                  <a:lnTo>
                    <a:pt x="272" y="116"/>
                  </a:lnTo>
                  <a:lnTo>
                    <a:pt x="272" y="116"/>
                  </a:lnTo>
                  <a:lnTo>
                    <a:pt x="301" y="63"/>
                  </a:lnTo>
                  <a:lnTo>
                    <a:pt x="301" y="63"/>
                  </a:lnTo>
                  <a:lnTo>
                    <a:pt x="325" y="24"/>
                  </a:lnTo>
                  <a:lnTo>
                    <a:pt x="151" y="202"/>
                  </a:lnTo>
                  <a:lnTo>
                    <a:pt x="151" y="202"/>
                  </a:lnTo>
                  <a:lnTo>
                    <a:pt x="139" y="177"/>
                  </a:lnTo>
                  <a:lnTo>
                    <a:pt x="124" y="146"/>
                  </a:lnTo>
                  <a:lnTo>
                    <a:pt x="85" y="80"/>
                  </a:lnTo>
                  <a:lnTo>
                    <a:pt x="50" y="24"/>
                  </a:lnTo>
                  <a:lnTo>
                    <a:pt x="35"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8" name="Freeform 369"/>
            <p:cNvSpPr>
              <a:spLocks/>
            </p:cNvSpPr>
            <p:nvPr/>
          </p:nvSpPr>
          <p:spPr bwMode="auto">
            <a:xfrm>
              <a:off x="2634" y="1478"/>
              <a:ext cx="325" cy="283"/>
            </a:xfrm>
            <a:custGeom>
              <a:avLst/>
              <a:gdLst>
                <a:gd name="T0" fmla="*/ 35 w 325"/>
                <a:gd name="T1" fmla="*/ 0 h 283"/>
                <a:gd name="T2" fmla="*/ 0 w 325"/>
                <a:gd name="T3" fmla="*/ 153 h 283"/>
                <a:gd name="T4" fmla="*/ 0 w 325"/>
                <a:gd name="T5" fmla="*/ 153 h 283"/>
                <a:gd name="T6" fmla="*/ 65 w 325"/>
                <a:gd name="T7" fmla="*/ 219 h 283"/>
                <a:gd name="T8" fmla="*/ 103 w 325"/>
                <a:gd name="T9" fmla="*/ 255 h 283"/>
                <a:gd name="T10" fmla="*/ 118 w 325"/>
                <a:gd name="T11" fmla="*/ 268 h 283"/>
                <a:gd name="T12" fmla="*/ 126 w 325"/>
                <a:gd name="T13" fmla="*/ 275 h 283"/>
                <a:gd name="T14" fmla="*/ 126 w 325"/>
                <a:gd name="T15" fmla="*/ 275 h 283"/>
                <a:gd name="T16" fmla="*/ 138 w 325"/>
                <a:gd name="T17" fmla="*/ 280 h 283"/>
                <a:gd name="T18" fmla="*/ 141 w 325"/>
                <a:gd name="T19" fmla="*/ 282 h 283"/>
                <a:gd name="T20" fmla="*/ 146 w 325"/>
                <a:gd name="T21" fmla="*/ 283 h 283"/>
                <a:gd name="T22" fmla="*/ 146 w 325"/>
                <a:gd name="T23" fmla="*/ 283 h 283"/>
                <a:gd name="T24" fmla="*/ 156 w 325"/>
                <a:gd name="T25" fmla="*/ 280 h 283"/>
                <a:gd name="T26" fmla="*/ 169 w 325"/>
                <a:gd name="T27" fmla="*/ 273 h 283"/>
                <a:gd name="T28" fmla="*/ 169 w 325"/>
                <a:gd name="T29" fmla="*/ 273 h 283"/>
                <a:gd name="T30" fmla="*/ 176 w 325"/>
                <a:gd name="T31" fmla="*/ 268 h 283"/>
                <a:gd name="T32" fmla="*/ 184 w 325"/>
                <a:gd name="T33" fmla="*/ 255 h 283"/>
                <a:gd name="T34" fmla="*/ 209 w 325"/>
                <a:gd name="T35" fmla="*/ 219 h 283"/>
                <a:gd name="T36" fmla="*/ 240 w 325"/>
                <a:gd name="T37" fmla="*/ 169 h 283"/>
                <a:gd name="T38" fmla="*/ 272 w 325"/>
                <a:gd name="T39" fmla="*/ 116 h 283"/>
                <a:gd name="T40" fmla="*/ 272 w 325"/>
                <a:gd name="T41" fmla="*/ 116 h 283"/>
                <a:gd name="T42" fmla="*/ 301 w 325"/>
                <a:gd name="T43" fmla="*/ 63 h 283"/>
                <a:gd name="T44" fmla="*/ 301 w 325"/>
                <a:gd name="T45" fmla="*/ 63 h 283"/>
                <a:gd name="T46" fmla="*/ 325 w 325"/>
                <a:gd name="T47" fmla="*/ 24 h 283"/>
                <a:gd name="T48" fmla="*/ 151 w 325"/>
                <a:gd name="T49" fmla="*/ 202 h 283"/>
                <a:gd name="T50" fmla="*/ 151 w 325"/>
                <a:gd name="T51" fmla="*/ 202 h 283"/>
                <a:gd name="T52" fmla="*/ 139 w 325"/>
                <a:gd name="T53" fmla="*/ 177 h 283"/>
                <a:gd name="T54" fmla="*/ 124 w 325"/>
                <a:gd name="T55" fmla="*/ 146 h 283"/>
                <a:gd name="T56" fmla="*/ 85 w 325"/>
                <a:gd name="T57" fmla="*/ 80 h 283"/>
                <a:gd name="T58" fmla="*/ 50 w 325"/>
                <a:gd name="T59" fmla="*/ 24 h 283"/>
                <a:gd name="T60" fmla="*/ 35 w 325"/>
                <a:gd name="T61"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5" h="283">
                  <a:moveTo>
                    <a:pt x="35" y="0"/>
                  </a:moveTo>
                  <a:lnTo>
                    <a:pt x="0" y="153"/>
                  </a:lnTo>
                  <a:lnTo>
                    <a:pt x="0" y="153"/>
                  </a:lnTo>
                  <a:lnTo>
                    <a:pt x="65" y="219"/>
                  </a:lnTo>
                  <a:lnTo>
                    <a:pt x="103" y="255"/>
                  </a:lnTo>
                  <a:lnTo>
                    <a:pt x="118" y="268"/>
                  </a:lnTo>
                  <a:lnTo>
                    <a:pt x="126" y="275"/>
                  </a:lnTo>
                  <a:lnTo>
                    <a:pt x="126" y="275"/>
                  </a:lnTo>
                  <a:lnTo>
                    <a:pt x="138" y="280"/>
                  </a:lnTo>
                  <a:lnTo>
                    <a:pt x="141" y="282"/>
                  </a:lnTo>
                  <a:lnTo>
                    <a:pt x="146" y="283"/>
                  </a:lnTo>
                  <a:lnTo>
                    <a:pt x="146" y="283"/>
                  </a:lnTo>
                  <a:lnTo>
                    <a:pt x="156" y="280"/>
                  </a:lnTo>
                  <a:lnTo>
                    <a:pt x="169" y="273"/>
                  </a:lnTo>
                  <a:lnTo>
                    <a:pt x="169" y="273"/>
                  </a:lnTo>
                  <a:lnTo>
                    <a:pt x="176" y="268"/>
                  </a:lnTo>
                  <a:lnTo>
                    <a:pt x="184" y="255"/>
                  </a:lnTo>
                  <a:lnTo>
                    <a:pt x="209" y="219"/>
                  </a:lnTo>
                  <a:lnTo>
                    <a:pt x="240" y="169"/>
                  </a:lnTo>
                  <a:lnTo>
                    <a:pt x="272" y="116"/>
                  </a:lnTo>
                  <a:lnTo>
                    <a:pt x="272" y="116"/>
                  </a:lnTo>
                  <a:lnTo>
                    <a:pt x="301" y="63"/>
                  </a:lnTo>
                  <a:lnTo>
                    <a:pt x="301" y="63"/>
                  </a:lnTo>
                  <a:lnTo>
                    <a:pt x="325" y="24"/>
                  </a:lnTo>
                  <a:lnTo>
                    <a:pt x="151" y="202"/>
                  </a:lnTo>
                  <a:lnTo>
                    <a:pt x="151" y="202"/>
                  </a:lnTo>
                  <a:lnTo>
                    <a:pt x="139" y="177"/>
                  </a:lnTo>
                  <a:lnTo>
                    <a:pt x="124" y="146"/>
                  </a:lnTo>
                  <a:lnTo>
                    <a:pt x="85" y="80"/>
                  </a:lnTo>
                  <a:lnTo>
                    <a:pt x="50" y="24"/>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9" name="Freeform 370"/>
            <p:cNvSpPr>
              <a:spLocks noEditPoints="1"/>
            </p:cNvSpPr>
            <p:nvPr/>
          </p:nvSpPr>
          <p:spPr bwMode="auto">
            <a:xfrm>
              <a:off x="2176" y="1306"/>
              <a:ext cx="252" cy="698"/>
            </a:xfrm>
            <a:custGeom>
              <a:avLst/>
              <a:gdLst>
                <a:gd name="T0" fmla="*/ 129 w 252"/>
                <a:gd name="T1" fmla="*/ 495 h 698"/>
                <a:gd name="T2" fmla="*/ 126 w 252"/>
                <a:gd name="T3" fmla="*/ 502 h 698"/>
                <a:gd name="T4" fmla="*/ 58 w 252"/>
                <a:gd name="T5" fmla="*/ 273 h 698"/>
                <a:gd name="T6" fmla="*/ 50 w 252"/>
                <a:gd name="T7" fmla="*/ 278 h 698"/>
                <a:gd name="T8" fmla="*/ 32 w 252"/>
                <a:gd name="T9" fmla="*/ 286 h 698"/>
                <a:gd name="T10" fmla="*/ 23 w 252"/>
                <a:gd name="T11" fmla="*/ 288 h 698"/>
                <a:gd name="T12" fmla="*/ 14 w 252"/>
                <a:gd name="T13" fmla="*/ 288 h 698"/>
                <a:gd name="T14" fmla="*/ 7 w 252"/>
                <a:gd name="T15" fmla="*/ 288 h 698"/>
                <a:gd name="T16" fmla="*/ 0 w 252"/>
                <a:gd name="T17" fmla="*/ 325 h 698"/>
                <a:gd name="T18" fmla="*/ 30 w 252"/>
                <a:gd name="T19" fmla="*/ 339 h 698"/>
                <a:gd name="T20" fmla="*/ 50 w 252"/>
                <a:gd name="T21" fmla="*/ 361 h 698"/>
                <a:gd name="T22" fmla="*/ 63 w 252"/>
                <a:gd name="T23" fmla="*/ 387 h 698"/>
                <a:gd name="T24" fmla="*/ 68 w 252"/>
                <a:gd name="T25" fmla="*/ 417 h 698"/>
                <a:gd name="T26" fmla="*/ 68 w 252"/>
                <a:gd name="T27" fmla="*/ 447 h 698"/>
                <a:gd name="T28" fmla="*/ 63 w 252"/>
                <a:gd name="T29" fmla="*/ 495 h 698"/>
                <a:gd name="T30" fmla="*/ 60 w 252"/>
                <a:gd name="T31" fmla="*/ 508 h 698"/>
                <a:gd name="T32" fmla="*/ 95 w 252"/>
                <a:gd name="T33" fmla="*/ 503 h 698"/>
                <a:gd name="T34" fmla="*/ 133 w 252"/>
                <a:gd name="T35" fmla="*/ 485 h 698"/>
                <a:gd name="T36" fmla="*/ 225 w 252"/>
                <a:gd name="T37" fmla="*/ 63 h 698"/>
                <a:gd name="T38" fmla="*/ 202 w 252"/>
                <a:gd name="T39" fmla="*/ 65 h 698"/>
                <a:gd name="T40" fmla="*/ 164 w 252"/>
                <a:gd name="T41" fmla="*/ 68 h 698"/>
                <a:gd name="T42" fmla="*/ 123 w 252"/>
                <a:gd name="T43" fmla="*/ 80 h 698"/>
                <a:gd name="T44" fmla="*/ 106 w 252"/>
                <a:gd name="T45" fmla="*/ 85 h 698"/>
                <a:gd name="T46" fmla="*/ 108 w 252"/>
                <a:gd name="T47" fmla="*/ 144 h 698"/>
                <a:gd name="T48" fmla="*/ 103 w 252"/>
                <a:gd name="T49" fmla="*/ 189 h 698"/>
                <a:gd name="T50" fmla="*/ 91 w 252"/>
                <a:gd name="T51" fmla="*/ 234 h 698"/>
                <a:gd name="T52" fmla="*/ 85 w 252"/>
                <a:gd name="T53" fmla="*/ 243 h 698"/>
                <a:gd name="T54" fmla="*/ 71 w 252"/>
                <a:gd name="T55" fmla="*/ 262 h 698"/>
                <a:gd name="T56" fmla="*/ 139 w 252"/>
                <a:gd name="T57" fmla="*/ 485 h 698"/>
                <a:gd name="T58" fmla="*/ 139 w 252"/>
                <a:gd name="T59" fmla="*/ 485 h 698"/>
                <a:gd name="T60" fmla="*/ 139 w 252"/>
                <a:gd name="T61" fmla="*/ 487 h 698"/>
                <a:gd name="T62" fmla="*/ 139 w 252"/>
                <a:gd name="T63" fmla="*/ 487 h 698"/>
                <a:gd name="T64" fmla="*/ 63 w 252"/>
                <a:gd name="T65" fmla="*/ 660 h 698"/>
                <a:gd name="T66" fmla="*/ 80 w 252"/>
                <a:gd name="T67" fmla="*/ 675 h 698"/>
                <a:gd name="T68" fmla="*/ 123 w 252"/>
                <a:gd name="T69" fmla="*/ 698 h 698"/>
                <a:gd name="T70" fmla="*/ 232 w 252"/>
                <a:gd name="T71" fmla="*/ 478 h 698"/>
                <a:gd name="T72" fmla="*/ 219 w 252"/>
                <a:gd name="T73" fmla="*/ 462 h 698"/>
                <a:gd name="T74" fmla="*/ 195 w 252"/>
                <a:gd name="T75" fmla="*/ 420 h 698"/>
                <a:gd name="T76" fmla="*/ 177 w 252"/>
                <a:gd name="T77" fmla="*/ 371 h 698"/>
                <a:gd name="T78" fmla="*/ 162 w 252"/>
                <a:gd name="T79" fmla="*/ 320 h 698"/>
                <a:gd name="T80" fmla="*/ 151 w 252"/>
                <a:gd name="T81" fmla="*/ 242 h 698"/>
                <a:gd name="T82" fmla="*/ 148 w 252"/>
                <a:gd name="T83" fmla="*/ 164 h 698"/>
                <a:gd name="T84" fmla="*/ 152 w 252"/>
                <a:gd name="T85" fmla="*/ 144 h 698"/>
                <a:gd name="T86" fmla="*/ 156 w 252"/>
                <a:gd name="T87" fmla="*/ 139 h 698"/>
                <a:gd name="T88" fmla="*/ 174 w 252"/>
                <a:gd name="T89" fmla="*/ 119 h 698"/>
                <a:gd name="T90" fmla="*/ 207 w 252"/>
                <a:gd name="T91" fmla="*/ 93 h 698"/>
                <a:gd name="T92" fmla="*/ 252 w 252"/>
                <a:gd name="T93" fmla="*/ 65 h 698"/>
                <a:gd name="T94" fmla="*/ 252 w 252"/>
                <a:gd name="T95" fmla="*/ 65 h 698"/>
                <a:gd name="T96" fmla="*/ 199 w 252"/>
                <a:gd name="T97" fmla="*/ 0 h 698"/>
                <a:gd name="T98" fmla="*/ 184 w 252"/>
                <a:gd name="T99" fmla="*/ 4 h 698"/>
                <a:gd name="T100" fmla="*/ 179 w 252"/>
                <a:gd name="T101" fmla="*/ 60 h 698"/>
                <a:gd name="T102" fmla="*/ 200 w 252"/>
                <a:gd name="T103" fmla="*/ 58 h 698"/>
                <a:gd name="T104" fmla="*/ 225 w 252"/>
                <a:gd name="T105" fmla="*/ 57 h 698"/>
                <a:gd name="T106" fmla="*/ 252 w 252"/>
                <a:gd name="T107" fmla="*/ 4 h 698"/>
                <a:gd name="T108" fmla="*/ 227 w 252"/>
                <a:gd name="T109" fmla="*/ 2 h 698"/>
                <a:gd name="T110" fmla="*/ 212 w 252"/>
                <a:gd name="T111" fmla="*/ 2 h 698"/>
                <a:gd name="T112" fmla="*/ 199 w 252"/>
                <a:gd name="T11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 h="698">
                  <a:moveTo>
                    <a:pt x="129" y="495"/>
                  </a:moveTo>
                  <a:lnTo>
                    <a:pt x="129" y="495"/>
                  </a:lnTo>
                  <a:lnTo>
                    <a:pt x="129" y="495"/>
                  </a:lnTo>
                  <a:lnTo>
                    <a:pt x="126" y="502"/>
                  </a:lnTo>
                  <a:lnTo>
                    <a:pt x="129" y="495"/>
                  </a:lnTo>
                  <a:close/>
                  <a:moveTo>
                    <a:pt x="58" y="273"/>
                  </a:moveTo>
                  <a:lnTo>
                    <a:pt x="58" y="273"/>
                  </a:lnTo>
                  <a:lnTo>
                    <a:pt x="50" y="278"/>
                  </a:lnTo>
                  <a:lnTo>
                    <a:pt x="42" y="283"/>
                  </a:lnTo>
                  <a:lnTo>
                    <a:pt x="32" y="286"/>
                  </a:lnTo>
                  <a:lnTo>
                    <a:pt x="23" y="288"/>
                  </a:lnTo>
                  <a:lnTo>
                    <a:pt x="23" y="288"/>
                  </a:lnTo>
                  <a:lnTo>
                    <a:pt x="14" y="288"/>
                  </a:lnTo>
                  <a:lnTo>
                    <a:pt x="14" y="288"/>
                  </a:lnTo>
                  <a:lnTo>
                    <a:pt x="7" y="288"/>
                  </a:lnTo>
                  <a:lnTo>
                    <a:pt x="7" y="288"/>
                  </a:lnTo>
                  <a:lnTo>
                    <a:pt x="0" y="325"/>
                  </a:lnTo>
                  <a:lnTo>
                    <a:pt x="0" y="325"/>
                  </a:lnTo>
                  <a:lnTo>
                    <a:pt x="17" y="331"/>
                  </a:lnTo>
                  <a:lnTo>
                    <a:pt x="30" y="339"/>
                  </a:lnTo>
                  <a:lnTo>
                    <a:pt x="42" y="349"/>
                  </a:lnTo>
                  <a:lnTo>
                    <a:pt x="50" y="361"/>
                  </a:lnTo>
                  <a:lnTo>
                    <a:pt x="58" y="374"/>
                  </a:lnTo>
                  <a:lnTo>
                    <a:pt x="63" y="387"/>
                  </a:lnTo>
                  <a:lnTo>
                    <a:pt x="66" y="402"/>
                  </a:lnTo>
                  <a:lnTo>
                    <a:pt x="68" y="417"/>
                  </a:lnTo>
                  <a:lnTo>
                    <a:pt x="68" y="432"/>
                  </a:lnTo>
                  <a:lnTo>
                    <a:pt x="68" y="447"/>
                  </a:lnTo>
                  <a:lnTo>
                    <a:pt x="66" y="473"/>
                  </a:lnTo>
                  <a:lnTo>
                    <a:pt x="63" y="495"/>
                  </a:lnTo>
                  <a:lnTo>
                    <a:pt x="60" y="508"/>
                  </a:lnTo>
                  <a:lnTo>
                    <a:pt x="60" y="508"/>
                  </a:lnTo>
                  <a:lnTo>
                    <a:pt x="76" y="507"/>
                  </a:lnTo>
                  <a:lnTo>
                    <a:pt x="95" y="503"/>
                  </a:lnTo>
                  <a:lnTo>
                    <a:pt x="113" y="495"/>
                  </a:lnTo>
                  <a:lnTo>
                    <a:pt x="133" y="485"/>
                  </a:lnTo>
                  <a:lnTo>
                    <a:pt x="58" y="273"/>
                  </a:lnTo>
                  <a:close/>
                  <a:moveTo>
                    <a:pt x="225" y="63"/>
                  </a:moveTo>
                  <a:lnTo>
                    <a:pt x="225" y="63"/>
                  </a:lnTo>
                  <a:lnTo>
                    <a:pt x="202" y="65"/>
                  </a:lnTo>
                  <a:lnTo>
                    <a:pt x="182" y="66"/>
                  </a:lnTo>
                  <a:lnTo>
                    <a:pt x="164" y="68"/>
                  </a:lnTo>
                  <a:lnTo>
                    <a:pt x="148" y="71"/>
                  </a:lnTo>
                  <a:lnTo>
                    <a:pt x="123" y="80"/>
                  </a:lnTo>
                  <a:lnTo>
                    <a:pt x="106" y="85"/>
                  </a:lnTo>
                  <a:lnTo>
                    <a:pt x="106" y="85"/>
                  </a:lnTo>
                  <a:lnTo>
                    <a:pt x="108" y="144"/>
                  </a:lnTo>
                  <a:lnTo>
                    <a:pt x="108" y="144"/>
                  </a:lnTo>
                  <a:lnTo>
                    <a:pt x="106" y="167"/>
                  </a:lnTo>
                  <a:lnTo>
                    <a:pt x="103" y="189"/>
                  </a:lnTo>
                  <a:lnTo>
                    <a:pt x="98" y="212"/>
                  </a:lnTo>
                  <a:lnTo>
                    <a:pt x="91" y="234"/>
                  </a:lnTo>
                  <a:lnTo>
                    <a:pt x="91" y="234"/>
                  </a:lnTo>
                  <a:lnTo>
                    <a:pt x="85" y="243"/>
                  </a:lnTo>
                  <a:lnTo>
                    <a:pt x="80" y="252"/>
                  </a:lnTo>
                  <a:lnTo>
                    <a:pt x="71" y="262"/>
                  </a:lnTo>
                  <a:lnTo>
                    <a:pt x="63" y="268"/>
                  </a:lnTo>
                  <a:lnTo>
                    <a:pt x="139" y="485"/>
                  </a:lnTo>
                  <a:lnTo>
                    <a:pt x="139" y="485"/>
                  </a:lnTo>
                  <a:lnTo>
                    <a:pt x="139" y="485"/>
                  </a:lnTo>
                  <a:lnTo>
                    <a:pt x="139" y="485"/>
                  </a:lnTo>
                  <a:lnTo>
                    <a:pt x="139" y="487"/>
                  </a:lnTo>
                  <a:lnTo>
                    <a:pt x="139" y="487"/>
                  </a:lnTo>
                  <a:lnTo>
                    <a:pt x="139" y="487"/>
                  </a:lnTo>
                  <a:lnTo>
                    <a:pt x="63" y="660"/>
                  </a:lnTo>
                  <a:lnTo>
                    <a:pt x="63" y="660"/>
                  </a:lnTo>
                  <a:lnTo>
                    <a:pt x="80" y="675"/>
                  </a:lnTo>
                  <a:lnTo>
                    <a:pt x="80" y="675"/>
                  </a:lnTo>
                  <a:lnTo>
                    <a:pt x="100" y="687"/>
                  </a:lnTo>
                  <a:lnTo>
                    <a:pt x="123" y="698"/>
                  </a:lnTo>
                  <a:lnTo>
                    <a:pt x="199" y="475"/>
                  </a:lnTo>
                  <a:lnTo>
                    <a:pt x="232" y="478"/>
                  </a:lnTo>
                  <a:lnTo>
                    <a:pt x="232" y="478"/>
                  </a:lnTo>
                  <a:lnTo>
                    <a:pt x="219" y="462"/>
                  </a:lnTo>
                  <a:lnTo>
                    <a:pt x="205" y="442"/>
                  </a:lnTo>
                  <a:lnTo>
                    <a:pt x="195" y="420"/>
                  </a:lnTo>
                  <a:lnTo>
                    <a:pt x="186" y="396"/>
                  </a:lnTo>
                  <a:lnTo>
                    <a:pt x="177" y="371"/>
                  </a:lnTo>
                  <a:lnTo>
                    <a:pt x="169" y="344"/>
                  </a:lnTo>
                  <a:lnTo>
                    <a:pt x="162" y="320"/>
                  </a:lnTo>
                  <a:lnTo>
                    <a:pt x="157" y="293"/>
                  </a:lnTo>
                  <a:lnTo>
                    <a:pt x="151" y="242"/>
                  </a:lnTo>
                  <a:lnTo>
                    <a:pt x="148" y="199"/>
                  </a:lnTo>
                  <a:lnTo>
                    <a:pt x="148" y="164"/>
                  </a:lnTo>
                  <a:lnTo>
                    <a:pt x="149" y="152"/>
                  </a:lnTo>
                  <a:lnTo>
                    <a:pt x="152" y="144"/>
                  </a:lnTo>
                  <a:lnTo>
                    <a:pt x="152" y="144"/>
                  </a:lnTo>
                  <a:lnTo>
                    <a:pt x="156" y="139"/>
                  </a:lnTo>
                  <a:lnTo>
                    <a:pt x="161" y="133"/>
                  </a:lnTo>
                  <a:lnTo>
                    <a:pt x="174" y="119"/>
                  </a:lnTo>
                  <a:lnTo>
                    <a:pt x="191" y="106"/>
                  </a:lnTo>
                  <a:lnTo>
                    <a:pt x="207" y="93"/>
                  </a:lnTo>
                  <a:lnTo>
                    <a:pt x="238" y="73"/>
                  </a:lnTo>
                  <a:lnTo>
                    <a:pt x="252" y="65"/>
                  </a:lnTo>
                  <a:lnTo>
                    <a:pt x="252" y="65"/>
                  </a:lnTo>
                  <a:lnTo>
                    <a:pt x="252" y="65"/>
                  </a:lnTo>
                  <a:lnTo>
                    <a:pt x="225" y="63"/>
                  </a:lnTo>
                  <a:close/>
                  <a:moveTo>
                    <a:pt x="199" y="0"/>
                  </a:moveTo>
                  <a:lnTo>
                    <a:pt x="199" y="0"/>
                  </a:lnTo>
                  <a:lnTo>
                    <a:pt x="184" y="4"/>
                  </a:lnTo>
                  <a:lnTo>
                    <a:pt x="169" y="10"/>
                  </a:lnTo>
                  <a:lnTo>
                    <a:pt x="179" y="60"/>
                  </a:lnTo>
                  <a:lnTo>
                    <a:pt x="179" y="60"/>
                  </a:lnTo>
                  <a:lnTo>
                    <a:pt x="200" y="58"/>
                  </a:lnTo>
                  <a:lnTo>
                    <a:pt x="225" y="57"/>
                  </a:lnTo>
                  <a:lnTo>
                    <a:pt x="225" y="57"/>
                  </a:lnTo>
                  <a:lnTo>
                    <a:pt x="252" y="58"/>
                  </a:lnTo>
                  <a:lnTo>
                    <a:pt x="252" y="4"/>
                  </a:lnTo>
                  <a:lnTo>
                    <a:pt x="252" y="4"/>
                  </a:lnTo>
                  <a:lnTo>
                    <a:pt x="227" y="2"/>
                  </a:lnTo>
                  <a:lnTo>
                    <a:pt x="227" y="2"/>
                  </a:lnTo>
                  <a:lnTo>
                    <a:pt x="212" y="2"/>
                  </a:lnTo>
                  <a:lnTo>
                    <a:pt x="199" y="4"/>
                  </a:lnTo>
                  <a:lnTo>
                    <a:pt x="199"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0" name="Freeform 371"/>
            <p:cNvSpPr>
              <a:spLocks/>
            </p:cNvSpPr>
            <p:nvPr/>
          </p:nvSpPr>
          <p:spPr bwMode="auto">
            <a:xfrm>
              <a:off x="2302" y="1801"/>
              <a:ext cx="3" cy="7"/>
            </a:xfrm>
            <a:custGeom>
              <a:avLst/>
              <a:gdLst>
                <a:gd name="T0" fmla="*/ 3 w 3"/>
                <a:gd name="T1" fmla="*/ 0 h 7"/>
                <a:gd name="T2" fmla="*/ 3 w 3"/>
                <a:gd name="T3" fmla="*/ 0 h 7"/>
                <a:gd name="T4" fmla="*/ 3 w 3"/>
                <a:gd name="T5" fmla="*/ 0 h 7"/>
                <a:gd name="T6" fmla="*/ 0 w 3"/>
                <a:gd name="T7" fmla="*/ 7 h 7"/>
                <a:gd name="T8" fmla="*/ 3 w 3"/>
                <a:gd name="T9" fmla="*/ 0 h 7"/>
              </a:gdLst>
              <a:ahLst/>
              <a:cxnLst>
                <a:cxn ang="0">
                  <a:pos x="T0" y="T1"/>
                </a:cxn>
                <a:cxn ang="0">
                  <a:pos x="T2" y="T3"/>
                </a:cxn>
                <a:cxn ang="0">
                  <a:pos x="T4" y="T5"/>
                </a:cxn>
                <a:cxn ang="0">
                  <a:pos x="T6" y="T7"/>
                </a:cxn>
                <a:cxn ang="0">
                  <a:pos x="T8" y="T9"/>
                </a:cxn>
              </a:cxnLst>
              <a:rect l="0" t="0" r="r" b="b"/>
              <a:pathLst>
                <a:path w="3" h="7">
                  <a:moveTo>
                    <a:pt x="3" y="0"/>
                  </a:moveTo>
                  <a:lnTo>
                    <a:pt x="3" y="0"/>
                  </a:lnTo>
                  <a:lnTo>
                    <a:pt x="3" y="0"/>
                  </a:lnTo>
                  <a:lnTo>
                    <a:pt x="0" y="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1" name="Freeform 372"/>
            <p:cNvSpPr>
              <a:spLocks/>
            </p:cNvSpPr>
            <p:nvPr/>
          </p:nvSpPr>
          <p:spPr bwMode="auto">
            <a:xfrm>
              <a:off x="2176" y="1579"/>
              <a:ext cx="133" cy="235"/>
            </a:xfrm>
            <a:custGeom>
              <a:avLst/>
              <a:gdLst>
                <a:gd name="T0" fmla="*/ 58 w 133"/>
                <a:gd name="T1" fmla="*/ 0 h 235"/>
                <a:gd name="T2" fmla="*/ 58 w 133"/>
                <a:gd name="T3" fmla="*/ 0 h 235"/>
                <a:gd name="T4" fmla="*/ 50 w 133"/>
                <a:gd name="T5" fmla="*/ 5 h 235"/>
                <a:gd name="T6" fmla="*/ 42 w 133"/>
                <a:gd name="T7" fmla="*/ 10 h 235"/>
                <a:gd name="T8" fmla="*/ 32 w 133"/>
                <a:gd name="T9" fmla="*/ 13 h 235"/>
                <a:gd name="T10" fmla="*/ 23 w 133"/>
                <a:gd name="T11" fmla="*/ 15 h 235"/>
                <a:gd name="T12" fmla="*/ 23 w 133"/>
                <a:gd name="T13" fmla="*/ 15 h 235"/>
                <a:gd name="T14" fmla="*/ 14 w 133"/>
                <a:gd name="T15" fmla="*/ 15 h 235"/>
                <a:gd name="T16" fmla="*/ 14 w 133"/>
                <a:gd name="T17" fmla="*/ 15 h 235"/>
                <a:gd name="T18" fmla="*/ 7 w 133"/>
                <a:gd name="T19" fmla="*/ 15 h 235"/>
                <a:gd name="T20" fmla="*/ 7 w 133"/>
                <a:gd name="T21" fmla="*/ 15 h 235"/>
                <a:gd name="T22" fmla="*/ 0 w 133"/>
                <a:gd name="T23" fmla="*/ 52 h 235"/>
                <a:gd name="T24" fmla="*/ 0 w 133"/>
                <a:gd name="T25" fmla="*/ 52 h 235"/>
                <a:gd name="T26" fmla="*/ 17 w 133"/>
                <a:gd name="T27" fmla="*/ 58 h 235"/>
                <a:gd name="T28" fmla="*/ 30 w 133"/>
                <a:gd name="T29" fmla="*/ 66 h 235"/>
                <a:gd name="T30" fmla="*/ 42 w 133"/>
                <a:gd name="T31" fmla="*/ 76 h 235"/>
                <a:gd name="T32" fmla="*/ 50 w 133"/>
                <a:gd name="T33" fmla="*/ 88 h 235"/>
                <a:gd name="T34" fmla="*/ 58 w 133"/>
                <a:gd name="T35" fmla="*/ 101 h 235"/>
                <a:gd name="T36" fmla="*/ 63 w 133"/>
                <a:gd name="T37" fmla="*/ 114 h 235"/>
                <a:gd name="T38" fmla="*/ 66 w 133"/>
                <a:gd name="T39" fmla="*/ 129 h 235"/>
                <a:gd name="T40" fmla="*/ 68 w 133"/>
                <a:gd name="T41" fmla="*/ 144 h 235"/>
                <a:gd name="T42" fmla="*/ 68 w 133"/>
                <a:gd name="T43" fmla="*/ 159 h 235"/>
                <a:gd name="T44" fmla="*/ 68 w 133"/>
                <a:gd name="T45" fmla="*/ 174 h 235"/>
                <a:gd name="T46" fmla="*/ 66 w 133"/>
                <a:gd name="T47" fmla="*/ 200 h 235"/>
                <a:gd name="T48" fmla="*/ 63 w 133"/>
                <a:gd name="T49" fmla="*/ 222 h 235"/>
                <a:gd name="T50" fmla="*/ 60 w 133"/>
                <a:gd name="T51" fmla="*/ 235 h 235"/>
                <a:gd name="T52" fmla="*/ 60 w 133"/>
                <a:gd name="T53" fmla="*/ 235 h 235"/>
                <a:gd name="T54" fmla="*/ 76 w 133"/>
                <a:gd name="T55" fmla="*/ 234 h 235"/>
                <a:gd name="T56" fmla="*/ 95 w 133"/>
                <a:gd name="T57" fmla="*/ 230 h 235"/>
                <a:gd name="T58" fmla="*/ 113 w 133"/>
                <a:gd name="T59" fmla="*/ 222 h 235"/>
                <a:gd name="T60" fmla="*/ 133 w 133"/>
                <a:gd name="T61" fmla="*/ 212 h 235"/>
                <a:gd name="T62" fmla="*/ 58 w 133"/>
                <a:gd name="T63"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235">
                  <a:moveTo>
                    <a:pt x="58" y="0"/>
                  </a:moveTo>
                  <a:lnTo>
                    <a:pt x="58" y="0"/>
                  </a:lnTo>
                  <a:lnTo>
                    <a:pt x="50" y="5"/>
                  </a:lnTo>
                  <a:lnTo>
                    <a:pt x="42" y="10"/>
                  </a:lnTo>
                  <a:lnTo>
                    <a:pt x="32" y="13"/>
                  </a:lnTo>
                  <a:lnTo>
                    <a:pt x="23" y="15"/>
                  </a:lnTo>
                  <a:lnTo>
                    <a:pt x="23" y="15"/>
                  </a:lnTo>
                  <a:lnTo>
                    <a:pt x="14" y="15"/>
                  </a:lnTo>
                  <a:lnTo>
                    <a:pt x="14" y="15"/>
                  </a:lnTo>
                  <a:lnTo>
                    <a:pt x="7" y="15"/>
                  </a:lnTo>
                  <a:lnTo>
                    <a:pt x="7" y="15"/>
                  </a:lnTo>
                  <a:lnTo>
                    <a:pt x="0" y="52"/>
                  </a:lnTo>
                  <a:lnTo>
                    <a:pt x="0" y="52"/>
                  </a:lnTo>
                  <a:lnTo>
                    <a:pt x="17" y="58"/>
                  </a:lnTo>
                  <a:lnTo>
                    <a:pt x="30" y="66"/>
                  </a:lnTo>
                  <a:lnTo>
                    <a:pt x="42" y="76"/>
                  </a:lnTo>
                  <a:lnTo>
                    <a:pt x="50" y="88"/>
                  </a:lnTo>
                  <a:lnTo>
                    <a:pt x="58" y="101"/>
                  </a:lnTo>
                  <a:lnTo>
                    <a:pt x="63" y="114"/>
                  </a:lnTo>
                  <a:lnTo>
                    <a:pt x="66" y="129"/>
                  </a:lnTo>
                  <a:lnTo>
                    <a:pt x="68" y="144"/>
                  </a:lnTo>
                  <a:lnTo>
                    <a:pt x="68" y="159"/>
                  </a:lnTo>
                  <a:lnTo>
                    <a:pt x="68" y="174"/>
                  </a:lnTo>
                  <a:lnTo>
                    <a:pt x="66" y="200"/>
                  </a:lnTo>
                  <a:lnTo>
                    <a:pt x="63" y="222"/>
                  </a:lnTo>
                  <a:lnTo>
                    <a:pt x="60" y="235"/>
                  </a:lnTo>
                  <a:lnTo>
                    <a:pt x="60" y="235"/>
                  </a:lnTo>
                  <a:lnTo>
                    <a:pt x="76" y="234"/>
                  </a:lnTo>
                  <a:lnTo>
                    <a:pt x="95" y="230"/>
                  </a:lnTo>
                  <a:lnTo>
                    <a:pt x="113" y="222"/>
                  </a:lnTo>
                  <a:lnTo>
                    <a:pt x="133" y="212"/>
                  </a:lnTo>
                  <a:lnTo>
                    <a:pt x="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2" name="Freeform 373"/>
            <p:cNvSpPr>
              <a:spLocks/>
            </p:cNvSpPr>
            <p:nvPr/>
          </p:nvSpPr>
          <p:spPr bwMode="auto">
            <a:xfrm>
              <a:off x="2239" y="1369"/>
              <a:ext cx="189" cy="635"/>
            </a:xfrm>
            <a:custGeom>
              <a:avLst/>
              <a:gdLst>
                <a:gd name="T0" fmla="*/ 162 w 189"/>
                <a:gd name="T1" fmla="*/ 0 h 635"/>
                <a:gd name="T2" fmla="*/ 162 w 189"/>
                <a:gd name="T3" fmla="*/ 0 h 635"/>
                <a:gd name="T4" fmla="*/ 139 w 189"/>
                <a:gd name="T5" fmla="*/ 2 h 635"/>
                <a:gd name="T6" fmla="*/ 119 w 189"/>
                <a:gd name="T7" fmla="*/ 3 h 635"/>
                <a:gd name="T8" fmla="*/ 101 w 189"/>
                <a:gd name="T9" fmla="*/ 5 h 635"/>
                <a:gd name="T10" fmla="*/ 85 w 189"/>
                <a:gd name="T11" fmla="*/ 8 h 635"/>
                <a:gd name="T12" fmla="*/ 60 w 189"/>
                <a:gd name="T13" fmla="*/ 17 h 635"/>
                <a:gd name="T14" fmla="*/ 43 w 189"/>
                <a:gd name="T15" fmla="*/ 22 h 635"/>
                <a:gd name="T16" fmla="*/ 43 w 189"/>
                <a:gd name="T17" fmla="*/ 22 h 635"/>
                <a:gd name="T18" fmla="*/ 45 w 189"/>
                <a:gd name="T19" fmla="*/ 81 h 635"/>
                <a:gd name="T20" fmla="*/ 45 w 189"/>
                <a:gd name="T21" fmla="*/ 81 h 635"/>
                <a:gd name="T22" fmla="*/ 43 w 189"/>
                <a:gd name="T23" fmla="*/ 104 h 635"/>
                <a:gd name="T24" fmla="*/ 40 w 189"/>
                <a:gd name="T25" fmla="*/ 126 h 635"/>
                <a:gd name="T26" fmla="*/ 35 w 189"/>
                <a:gd name="T27" fmla="*/ 149 h 635"/>
                <a:gd name="T28" fmla="*/ 28 w 189"/>
                <a:gd name="T29" fmla="*/ 171 h 635"/>
                <a:gd name="T30" fmla="*/ 28 w 189"/>
                <a:gd name="T31" fmla="*/ 171 h 635"/>
                <a:gd name="T32" fmla="*/ 22 w 189"/>
                <a:gd name="T33" fmla="*/ 180 h 635"/>
                <a:gd name="T34" fmla="*/ 17 w 189"/>
                <a:gd name="T35" fmla="*/ 189 h 635"/>
                <a:gd name="T36" fmla="*/ 8 w 189"/>
                <a:gd name="T37" fmla="*/ 199 h 635"/>
                <a:gd name="T38" fmla="*/ 0 w 189"/>
                <a:gd name="T39" fmla="*/ 205 h 635"/>
                <a:gd name="T40" fmla="*/ 76 w 189"/>
                <a:gd name="T41" fmla="*/ 422 h 635"/>
                <a:gd name="T42" fmla="*/ 76 w 189"/>
                <a:gd name="T43" fmla="*/ 422 h 635"/>
                <a:gd name="T44" fmla="*/ 76 w 189"/>
                <a:gd name="T45" fmla="*/ 422 h 635"/>
                <a:gd name="T46" fmla="*/ 76 w 189"/>
                <a:gd name="T47" fmla="*/ 422 h 635"/>
                <a:gd name="T48" fmla="*/ 76 w 189"/>
                <a:gd name="T49" fmla="*/ 424 h 635"/>
                <a:gd name="T50" fmla="*/ 76 w 189"/>
                <a:gd name="T51" fmla="*/ 424 h 635"/>
                <a:gd name="T52" fmla="*/ 76 w 189"/>
                <a:gd name="T53" fmla="*/ 424 h 635"/>
                <a:gd name="T54" fmla="*/ 0 w 189"/>
                <a:gd name="T55" fmla="*/ 597 h 635"/>
                <a:gd name="T56" fmla="*/ 0 w 189"/>
                <a:gd name="T57" fmla="*/ 597 h 635"/>
                <a:gd name="T58" fmla="*/ 17 w 189"/>
                <a:gd name="T59" fmla="*/ 612 h 635"/>
                <a:gd name="T60" fmla="*/ 17 w 189"/>
                <a:gd name="T61" fmla="*/ 612 h 635"/>
                <a:gd name="T62" fmla="*/ 37 w 189"/>
                <a:gd name="T63" fmla="*/ 624 h 635"/>
                <a:gd name="T64" fmla="*/ 60 w 189"/>
                <a:gd name="T65" fmla="*/ 635 h 635"/>
                <a:gd name="T66" fmla="*/ 136 w 189"/>
                <a:gd name="T67" fmla="*/ 412 h 635"/>
                <a:gd name="T68" fmla="*/ 169 w 189"/>
                <a:gd name="T69" fmla="*/ 415 h 635"/>
                <a:gd name="T70" fmla="*/ 169 w 189"/>
                <a:gd name="T71" fmla="*/ 415 h 635"/>
                <a:gd name="T72" fmla="*/ 156 w 189"/>
                <a:gd name="T73" fmla="*/ 399 h 635"/>
                <a:gd name="T74" fmla="*/ 142 w 189"/>
                <a:gd name="T75" fmla="*/ 379 h 635"/>
                <a:gd name="T76" fmla="*/ 132 w 189"/>
                <a:gd name="T77" fmla="*/ 357 h 635"/>
                <a:gd name="T78" fmla="*/ 123 w 189"/>
                <a:gd name="T79" fmla="*/ 333 h 635"/>
                <a:gd name="T80" fmla="*/ 114 w 189"/>
                <a:gd name="T81" fmla="*/ 308 h 635"/>
                <a:gd name="T82" fmla="*/ 106 w 189"/>
                <a:gd name="T83" fmla="*/ 281 h 635"/>
                <a:gd name="T84" fmla="*/ 99 w 189"/>
                <a:gd name="T85" fmla="*/ 257 h 635"/>
                <a:gd name="T86" fmla="*/ 94 w 189"/>
                <a:gd name="T87" fmla="*/ 230 h 635"/>
                <a:gd name="T88" fmla="*/ 88 w 189"/>
                <a:gd name="T89" fmla="*/ 179 h 635"/>
                <a:gd name="T90" fmla="*/ 85 w 189"/>
                <a:gd name="T91" fmla="*/ 136 h 635"/>
                <a:gd name="T92" fmla="*/ 85 w 189"/>
                <a:gd name="T93" fmla="*/ 101 h 635"/>
                <a:gd name="T94" fmla="*/ 86 w 189"/>
                <a:gd name="T95" fmla="*/ 89 h 635"/>
                <a:gd name="T96" fmla="*/ 89 w 189"/>
                <a:gd name="T97" fmla="*/ 81 h 635"/>
                <a:gd name="T98" fmla="*/ 89 w 189"/>
                <a:gd name="T99" fmla="*/ 81 h 635"/>
                <a:gd name="T100" fmla="*/ 93 w 189"/>
                <a:gd name="T101" fmla="*/ 76 h 635"/>
                <a:gd name="T102" fmla="*/ 98 w 189"/>
                <a:gd name="T103" fmla="*/ 70 h 635"/>
                <a:gd name="T104" fmla="*/ 111 w 189"/>
                <a:gd name="T105" fmla="*/ 56 h 635"/>
                <a:gd name="T106" fmla="*/ 128 w 189"/>
                <a:gd name="T107" fmla="*/ 43 h 635"/>
                <a:gd name="T108" fmla="*/ 144 w 189"/>
                <a:gd name="T109" fmla="*/ 30 h 635"/>
                <a:gd name="T110" fmla="*/ 175 w 189"/>
                <a:gd name="T111" fmla="*/ 10 h 635"/>
                <a:gd name="T112" fmla="*/ 189 w 189"/>
                <a:gd name="T113" fmla="*/ 2 h 635"/>
                <a:gd name="T114" fmla="*/ 189 w 189"/>
                <a:gd name="T115" fmla="*/ 2 h 635"/>
                <a:gd name="T116" fmla="*/ 189 w 189"/>
                <a:gd name="T117" fmla="*/ 2 h 635"/>
                <a:gd name="T118" fmla="*/ 162 w 189"/>
                <a:gd name="T119" fmla="*/ 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9" h="635">
                  <a:moveTo>
                    <a:pt x="162" y="0"/>
                  </a:moveTo>
                  <a:lnTo>
                    <a:pt x="162" y="0"/>
                  </a:lnTo>
                  <a:lnTo>
                    <a:pt x="139" y="2"/>
                  </a:lnTo>
                  <a:lnTo>
                    <a:pt x="119" y="3"/>
                  </a:lnTo>
                  <a:lnTo>
                    <a:pt x="101" y="5"/>
                  </a:lnTo>
                  <a:lnTo>
                    <a:pt x="85" y="8"/>
                  </a:lnTo>
                  <a:lnTo>
                    <a:pt x="60" y="17"/>
                  </a:lnTo>
                  <a:lnTo>
                    <a:pt x="43" y="22"/>
                  </a:lnTo>
                  <a:lnTo>
                    <a:pt x="43" y="22"/>
                  </a:lnTo>
                  <a:lnTo>
                    <a:pt x="45" y="81"/>
                  </a:lnTo>
                  <a:lnTo>
                    <a:pt x="45" y="81"/>
                  </a:lnTo>
                  <a:lnTo>
                    <a:pt x="43" y="104"/>
                  </a:lnTo>
                  <a:lnTo>
                    <a:pt x="40" y="126"/>
                  </a:lnTo>
                  <a:lnTo>
                    <a:pt x="35" y="149"/>
                  </a:lnTo>
                  <a:lnTo>
                    <a:pt x="28" y="171"/>
                  </a:lnTo>
                  <a:lnTo>
                    <a:pt x="28" y="171"/>
                  </a:lnTo>
                  <a:lnTo>
                    <a:pt x="22" y="180"/>
                  </a:lnTo>
                  <a:lnTo>
                    <a:pt x="17" y="189"/>
                  </a:lnTo>
                  <a:lnTo>
                    <a:pt x="8" y="199"/>
                  </a:lnTo>
                  <a:lnTo>
                    <a:pt x="0" y="205"/>
                  </a:lnTo>
                  <a:lnTo>
                    <a:pt x="76" y="422"/>
                  </a:lnTo>
                  <a:lnTo>
                    <a:pt x="76" y="422"/>
                  </a:lnTo>
                  <a:lnTo>
                    <a:pt x="76" y="422"/>
                  </a:lnTo>
                  <a:lnTo>
                    <a:pt x="76" y="422"/>
                  </a:lnTo>
                  <a:lnTo>
                    <a:pt x="76" y="424"/>
                  </a:lnTo>
                  <a:lnTo>
                    <a:pt x="76" y="424"/>
                  </a:lnTo>
                  <a:lnTo>
                    <a:pt x="76" y="424"/>
                  </a:lnTo>
                  <a:lnTo>
                    <a:pt x="0" y="597"/>
                  </a:lnTo>
                  <a:lnTo>
                    <a:pt x="0" y="597"/>
                  </a:lnTo>
                  <a:lnTo>
                    <a:pt x="17" y="612"/>
                  </a:lnTo>
                  <a:lnTo>
                    <a:pt x="17" y="612"/>
                  </a:lnTo>
                  <a:lnTo>
                    <a:pt x="37" y="624"/>
                  </a:lnTo>
                  <a:lnTo>
                    <a:pt x="60" y="635"/>
                  </a:lnTo>
                  <a:lnTo>
                    <a:pt x="136" y="412"/>
                  </a:lnTo>
                  <a:lnTo>
                    <a:pt x="169" y="415"/>
                  </a:lnTo>
                  <a:lnTo>
                    <a:pt x="169" y="415"/>
                  </a:lnTo>
                  <a:lnTo>
                    <a:pt x="156" y="399"/>
                  </a:lnTo>
                  <a:lnTo>
                    <a:pt x="142" y="379"/>
                  </a:lnTo>
                  <a:lnTo>
                    <a:pt x="132" y="357"/>
                  </a:lnTo>
                  <a:lnTo>
                    <a:pt x="123" y="333"/>
                  </a:lnTo>
                  <a:lnTo>
                    <a:pt x="114" y="308"/>
                  </a:lnTo>
                  <a:lnTo>
                    <a:pt x="106" y="281"/>
                  </a:lnTo>
                  <a:lnTo>
                    <a:pt x="99" y="257"/>
                  </a:lnTo>
                  <a:lnTo>
                    <a:pt x="94" y="230"/>
                  </a:lnTo>
                  <a:lnTo>
                    <a:pt x="88" y="179"/>
                  </a:lnTo>
                  <a:lnTo>
                    <a:pt x="85" y="136"/>
                  </a:lnTo>
                  <a:lnTo>
                    <a:pt x="85" y="101"/>
                  </a:lnTo>
                  <a:lnTo>
                    <a:pt x="86" y="89"/>
                  </a:lnTo>
                  <a:lnTo>
                    <a:pt x="89" y="81"/>
                  </a:lnTo>
                  <a:lnTo>
                    <a:pt x="89" y="81"/>
                  </a:lnTo>
                  <a:lnTo>
                    <a:pt x="93" y="76"/>
                  </a:lnTo>
                  <a:lnTo>
                    <a:pt x="98" y="70"/>
                  </a:lnTo>
                  <a:lnTo>
                    <a:pt x="111" y="56"/>
                  </a:lnTo>
                  <a:lnTo>
                    <a:pt x="128" y="43"/>
                  </a:lnTo>
                  <a:lnTo>
                    <a:pt x="144" y="30"/>
                  </a:lnTo>
                  <a:lnTo>
                    <a:pt x="175" y="10"/>
                  </a:lnTo>
                  <a:lnTo>
                    <a:pt x="189" y="2"/>
                  </a:lnTo>
                  <a:lnTo>
                    <a:pt x="189" y="2"/>
                  </a:lnTo>
                  <a:lnTo>
                    <a:pt x="189" y="2"/>
                  </a:lnTo>
                  <a:lnTo>
                    <a:pt x="1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3" name="Freeform 374"/>
            <p:cNvSpPr>
              <a:spLocks/>
            </p:cNvSpPr>
            <p:nvPr/>
          </p:nvSpPr>
          <p:spPr bwMode="auto">
            <a:xfrm>
              <a:off x="2345" y="1306"/>
              <a:ext cx="83" cy="60"/>
            </a:xfrm>
            <a:custGeom>
              <a:avLst/>
              <a:gdLst>
                <a:gd name="T0" fmla="*/ 30 w 83"/>
                <a:gd name="T1" fmla="*/ 0 h 60"/>
                <a:gd name="T2" fmla="*/ 30 w 83"/>
                <a:gd name="T3" fmla="*/ 0 h 60"/>
                <a:gd name="T4" fmla="*/ 15 w 83"/>
                <a:gd name="T5" fmla="*/ 4 h 60"/>
                <a:gd name="T6" fmla="*/ 0 w 83"/>
                <a:gd name="T7" fmla="*/ 10 h 60"/>
                <a:gd name="T8" fmla="*/ 10 w 83"/>
                <a:gd name="T9" fmla="*/ 60 h 60"/>
                <a:gd name="T10" fmla="*/ 10 w 83"/>
                <a:gd name="T11" fmla="*/ 60 h 60"/>
                <a:gd name="T12" fmla="*/ 31 w 83"/>
                <a:gd name="T13" fmla="*/ 58 h 60"/>
                <a:gd name="T14" fmla="*/ 56 w 83"/>
                <a:gd name="T15" fmla="*/ 57 h 60"/>
                <a:gd name="T16" fmla="*/ 56 w 83"/>
                <a:gd name="T17" fmla="*/ 57 h 60"/>
                <a:gd name="T18" fmla="*/ 83 w 83"/>
                <a:gd name="T19" fmla="*/ 58 h 60"/>
                <a:gd name="T20" fmla="*/ 83 w 83"/>
                <a:gd name="T21" fmla="*/ 4 h 60"/>
                <a:gd name="T22" fmla="*/ 83 w 83"/>
                <a:gd name="T23" fmla="*/ 4 h 60"/>
                <a:gd name="T24" fmla="*/ 58 w 83"/>
                <a:gd name="T25" fmla="*/ 2 h 60"/>
                <a:gd name="T26" fmla="*/ 58 w 83"/>
                <a:gd name="T27" fmla="*/ 2 h 60"/>
                <a:gd name="T28" fmla="*/ 43 w 83"/>
                <a:gd name="T29" fmla="*/ 2 h 60"/>
                <a:gd name="T30" fmla="*/ 30 w 83"/>
                <a:gd name="T31" fmla="*/ 4 h 60"/>
                <a:gd name="T32" fmla="*/ 30 w 83"/>
                <a:gd name="T3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60">
                  <a:moveTo>
                    <a:pt x="30" y="0"/>
                  </a:moveTo>
                  <a:lnTo>
                    <a:pt x="30" y="0"/>
                  </a:lnTo>
                  <a:lnTo>
                    <a:pt x="15" y="4"/>
                  </a:lnTo>
                  <a:lnTo>
                    <a:pt x="0" y="10"/>
                  </a:lnTo>
                  <a:lnTo>
                    <a:pt x="10" y="60"/>
                  </a:lnTo>
                  <a:lnTo>
                    <a:pt x="10" y="60"/>
                  </a:lnTo>
                  <a:lnTo>
                    <a:pt x="31" y="58"/>
                  </a:lnTo>
                  <a:lnTo>
                    <a:pt x="56" y="57"/>
                  </a:lnTo>
                  <a:lnTo>
                    <a:pt x="56" y="57"/>
                  </a:lnTo>
                  <a:lnTo>
                    <a:pt x="83" y="58"/>
                  </a:lnTo>
                  <a:lnTo>
                    <a:pt x="83" y="4"/>
                  </a:lnTo>
                  <a:lnTo>
                    <a:pt x="83" y="4"/>
                  </a:lnTo>
                  <a:lnTo>
                    <a:pt x="58" y="2"/>
                  </a:lnTo>
                  <a:lnTo>
                    <a:pt x="58" y="2"/>
                  </a:lnTo>
                  <a:lnTo>
                    <a:pt x="43" y="2"/>
                  </a:lnTo>
                  <a:lnTo>
                    <a:pt x="30" y="4"/>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4" name="Freeform 375"/>
            <p:cNvSpPr>
              <a:spLocks/>
            </p:cNvSpPr>
            <p:nvPr/>
          </p:nvSpPr>
          <p:spPr bwMode="auto">
            <a:xfrm>
              <a:off x="2375" y="1055"/>
              <a:ext cx="213" cy="274"/>
            </a:xfrm>
            <a:custGeom>
              <a:avLst/>
              <a:gdLst>
                <a:gd name="T0" fmla="*/ 137 w 213"/>
                <a:gd name="T1" fmla="*/ 1 h 274"/>
                <a:gd name="T2" fmla="*/ 154 w 213"/>
                <a:gd name="T3" fmla="*/ 11 h 274"/>
                <a:gd name="T4" fmla="*/ 165 w 213"/>
                <a:gd name="T5" fmla="*/ 23 h 274"/>
                <a:gd name="T6" fmla="*/ 173 w 213"/>
                <a:gd name="T7" fmla="*/ 40 h 274"/>
                <a:gd name="T8" fmla="*/ 177 w 213"/>
                <a:gd name="T9" fmla="*/ 59 h 274"/>
                <a:gd name="T10" fmla="*/ 187 w 213"/>
                <a:gd name="T11" fmla="*/ 91 h 274"/>
                <a:gd name="T12" fmla="*/ 195 w 213"/>
                <a:gd name="T13" fmla="*/ 102 h 274"/>
                <a:gd name="T14" fmla="*/ 205 w 213"/>
                <a:gd name="T15" fmla="*/ 109 h 274"/>
                <a:gd name="T16" fmla="*/ 213 w 213"/>
                <a:gd name="T17" fmla="*/ 119 h 274"/>
                <a:gd name="T18" fmla="*/ 211 w 213"/>
                <a:gd name="T19" fmla="*/ 126 h 274"/>
                <a:gd name="T20" fmla="*/ 205 w 213"/>
                <a:gd name="T21" fmla="*/ 135 h 274"/>
                <a:gd name="T22" fmla="*/ 208 w 213"/>
                <a:gd name="T23" fmla="*/ 180 h 274"/>
                <a:gd name="T24" fmla="*/ 208 w 213"/>
                <a:gd name="T25" fmla="*/ 213 h 274"/>
                <a:gd name="T26" fmla="*/ 205 w 213"/>
                <a:gd name="T27" fmla="*/ 230 h 274"/>
                <a:gd name="T28" fmla="*/ 202 w 213"/>
                <a:gd name="T29" fmla="*/ 233 h 274"/>
                <a:gd name="T30" fmla="*/ 188 w 213"/>
                <a:gd name="T31" fmla="*/ 235 h 274"/>
                <a:gd name="T32" fmla="*/ 170 w 213"/>
                <a:gd name="T33" fmla="*/ 231 h 274"/>
                <a:gd name="T34" fmla="*/ 149 w 213"/>
                <a:gd name="T35" fmla="*/ 222 h 274"/>
                <a:gd name="T36" fmla="*/ 144 w 213"/>
                <a:gd name="T37" fmla="*/ 223 h 274"/>
                <a:gd name="T38" fmla="*/ 132 w 213"/>
                <a:gd name="T39" fmla="*/ 233 h 274"/>
                <a:gd name="T40" fmla="*/ 124 w 213"/>
                <a:gd name="T41" fmla="*/ 246 h 274"/>
                <a:gd name="T42" fmla="*/ 122 w 213"/>
                <a:gd name="T43" fmla="*/ 256 h 274"/>
                <a:gd name="T44" fmla="*/ 121 w 213"/>
                <a:gd name="T45" fmla="*/ 274 h 274"/>
                <a:gd name="T46" fmla="*/ 122 w 213"/>
                <a:gd name="T47" fmla="*/ 274 h 274"/>
                <a:gd name="T48" fmla="*/ 84 w 213"/>
                <a:gd name="T49" fmla="*/ 261 h 274"/>
                <a:gd name="T50" fmla="*/ 44 w 213"/>
                <a:gd name="T51" fmla="*/ 253 h 274"/>
                <a:gd name="T52" fmla="*/ 0 w 213"/>
                <a:gd name="T53" fmla="*/ 255 h 274"/>
                <a:gd name="T54" fmla="*/ 3 w 213"/>
                <a:gd name="T55" fmla="*/ 179 h 274"/>
                <a:gd name="T56" fmla="*/ 20 w 213"/>
                <a:gd name="T57" fmla="*/ 116 h 274"/>
                <a:gd name="T58" fmla="*/ 44 w 213"/>
                <a:gd name="T59" fmla="*/ 64 h 274"/>
                <a:gd name="T60" fmla="*/ 64 w 213"/>
                <a:gd name="T61" fmla="*/ 33 h 274"/>
                <a:gd name="T62" fmla="*/ 91 w 213"/>
                <a:gd name="T63" fmla="*/ 10 h 274"/>
                <a:gd name="T64" fmla="*/ 112 w 213"/>
                <a:gd name="T65" fmla="*/ 1 h 274"/>
                <a:gd name="T66" fmla="*/ 129 w 213"/>
                <a:gd name="T67"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3" h="274">
                  <a:moveTo>
                    <a:pt x="137" y="1"/>
                  </a:moveTo>
                  <a:lnTo>
                    <a:pt x="137" y="1"/>
                  </a:lnTo>
                  <a:lnTo>
                    <a:pt x="142" y="5"/>
                  </a:lnTo>
                  <a:lnTo>
                    <a:pt x="154" y="11"/>
                  </a:lnTo>
                  <a:lnTo>
                    <a:pt x="160" y="16"/>
                  </a:lnTo>
                  <a:lnTo>
                    <a:pt x="165" y="23"/>
                  </a:lnTo>
                  <a:lnTo>
                    <a:pt x="170" y="31"/>
                  </a:lnTo>
                  <a:lnTo>
                    <a:pt x="173" y="40"/>
                  </a:lnTo>
                  <a:lnTo>
                    <a:pt x="173" y="40"/>
                  </a:lnTo>
                  <a:lnTo>
                    <a:pt x="177" y="59"/>
                  </a:lnTo>
                  <a:lnTo>
                    <a:pt x="182" y="76"/>
                  </a:lnTo>
                  <a:lnTo>
                    <a:pt x="187" y="91"/>
                  </a:lnTo>
                  <a:lnTo>
                    <a:pt x="192" y="97"/>
                  </a:lnTo>
                  <a:lnTo>
                    <a:pt x="195" y="102"/>
                  </a:lnTo>
                  <a:lnTo>
                    <a:pt x="195" y="102"/>
                  </a:lnTo>
                  <a:lnTo>
                    <a:pt x="205" y="109"/>
                  </a:lnTo>
                  <a:lnTo>
                    <a:pt x="211" y="114"/>
                  </a:lnTo>
                  <a:lnTo>
                    <a:pt x="213" y="119"/>
                  </a:lnTo>
                  <a:lnTo>
                    <a:pt x="211" y="126"/>
                  </a:lnTo>
                  <a:lnTo>
                    <a:pt x="211" y="126"/>
                  </a:lnTo>
                  <a:lnTo>
                    <a:pt x="205" y="135"/>
                  </a:lnTo>
                  <a:lnTo>
                    <a:pt x="205" y="135"/>
                  </a:lnTo>
                  <a:lnTo>
                    <a:pt x="207" y="150"/>
                  </a:lnTo>
                  <a:lnTo>
                    <a:pt x="208" y="180"/>
                  </a:lnTo>
                  <a:lnTo>
                    <a:pt x="210" y="197"/>
                  </a:lnTo>
                  <a:lnTo>
                    <a:pt x="208" y="213"/>
                  </a:lnTo>
                  <a:lnTo>
                    <a:pt x="207" y="225"/>
                  </a:lnTo>
                  <a:lnTo>
                    <a:pt x="205" y="230"/>
                  </a:lnTo>
                  <a:lnTo>
                    <a:pt x="202" y="233"/>
                  </a:lnTo>
                  <a:lnTo>
                    <a:pt x="202" y="233"/>
                  </a:lnTo>
                  <a:lnTo>
                    <a:pt x="195" y="235"/>
                  </a:lnTo>
                  <a:lnTo>
                    <a:pt x="188" y="235"/>
                  </a:lnTo>
                  <a:lnTo>
                    <a:pt x="178" y="233"/>
                  </a:lnTo>
                  <a:lnTo>
                    <a:pt x="170" y="231"/>
                  </a:lnTo>
                  <a:lnTo>
                    <a:pt x="154" y="225"/>
                  </a:lnTo>
                  <a:lnTo>
                    <a:pt x="149" y="222"/>
                  </a:lnTo>
                  <a:lnTo>
                    <a:pt x="149" y="222"/>
                  </a:lnTo>
                  <a:lnTo>
                    <a:pt x="144" y="223"/>
                  </a:lnTo>
                  <a:lnTo>
                    <a:pt x="137" y="228"/>
                  </a:lnTo>
                  <a:lnTo>
                    <a:pt x="132" y="233"/>
                  </a:lnTo>
                  <a:lnTo>
                    <a:pt x="127" y="240"/>
                  </a:lnTo>
                  <a:lnTo>
                    <a:pt x="124" y="246"/>
                  </a:lnTo>
                  <a:lnTo>
                    <a:pt x="122" y="256"/>
                  </a:lnTo>
                  <a:lnTo>
                    <a:pt x="122" y="256"/>
                  </a:lnTo>
                  <a:lnTo>
                    <a:pt x="121" y="274"/>
                  </a:lnTo>
                  <a:lnTo>
                    <a:pt x="121" y="274"/>
                  </a:lnTo>
                  <a:lnTo>
                    <a:pt x="122" y="274"/>
                  </a:lnTo>
                  <a:lnTo>
                    <a:pt x="122" y="274"/>
                  </a:lnTo>
                  <a:lnTo>
                    <a:pt x="111" y="269"/>
                  </a:lnTo>
                  <a:lnTo>
                    <a:pt x="84" y="261"/>
                  </a:lnTo>
                  <a:lnTo>
                    <a:pt x="66" y="256"/>
                  </a:lnTo>
                  <a:lnTo>
                    <a:pt x="44" y="253"/>
                  </a:lnTo>
                  <a:lnTo>
                    <a:pt x="23" y="253"/>
                  </a:lnTo>
                  <a:lnTo>
                    <a:pt x="0" y="255"/>
                  </a:lnTo>
                  <a:lnTo>
                    <a:pt x="3" y="179"/>
                  </a:lnTo>
                  <a:lnTo>
                    <a:pt x="3" y="179"/>
                  </a:lnTo>
                  <a:lnTo>
                    <a:pt x="10" y="147"/>
                  </a:lnTo>
                  <a:lnTo>
                    <a:pt x="20" y="116"/>
                  </a:lnTo>
                  <a:lnTo>
                    <a:pt x="35" y="81"/>
                  </a:lnTo>
                  <a:lnTo>
                    <a:pt x="44" y="64"/>
                  </a:lnTo>
                  <a:lnTo>
                    <a:pt x="54" y="48"/>
                  </a:lnTo>
                  <a:lnTo>
                    <a:pt x="64" y="33"/>
                  </a:lnTo>
                  <a:lnTo>
                    <a:pt x="78" y="20"/>
                  </a:lnTo>
                  <a:lnTo>
                    <a:pt x="91" y="10"/>
                  </a:lnTo>
                  <a:lnTo>
                    <a:pt x="104" y="3"/>
                  </a:lnTo>
                  <a:lnTo>
                    <a:pt x="112" y="1"/>
                  </a:lnTo>
                  <a:lnTo>
                    <a:pt x="121" y="0"/>
                  </a:lnTo>
                  <a:lnTo>
                    <a:pt x="129" y="0"/>
                  </a:lnTo>
                  <a:lnTo>
                    <a:pt x="13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5" name="Freeform 376"/>
            <p:cNvSpPr>
              <a:spLocks/>
            </p:cNvSpPr>
            <p:nvPr/>
          </p:nvSpPr>
          <p:spPr bwMode="auto">
            <a:xfrm>
              <a:off x="2375" y="1055"/>
              <a:ext cx="213" cy="274"/>
            </a:xfrm>
            <a:custGeom>
              <a:avLst/>
              <a:gdLst>
                <a:gd name="T0" fmla="*/ 137 w 213"/>
                <a:gd name="T1" fmla="*/ 1 h 274"/>
                <a:gd name="T2" fmla="*/ 154 w 213"/>
                <a:gd name="T3" fmla="*/ 11 h 274"/>
                <a:gd name="T4" fmla="*/ 165 w 213"/>
                <a:gd name="T5" fmla="*/ 23 h 274"/>
                <a:gd name="T6" fmla="*/ 173 w 213"/>
                <a:gd name="T7" fmla="*/ 40 h 274"/>
                <a:gd name="T8" fmla="*/ 177 w 213"/>
                <a:gd name="T9" fmla="*/ 59 h 274"/>
                <a:gd name="T10" fmla="*/ 187 w 213"/>
                <a:gd name="T11" fmla="*/ 91 h 274"/>
                <a:gd name="T12" fmla="*/ 195 w 213"/>
                <a:gd name="T13" fmla="*/ 102 h 274"/>
                <a:gd name="T14" fmla="*/ 205 w 213"/>
                <a:gd name="T15" fmla="*/ 109 h 274"/>
                <a:gd name="T16" fmla="*/ 213 w 213"/>
                <a:gd name="T17" fmla="*/ 119 h 274"/>
                <a:gd name="T18" fmla="*/ 211 w 213"/>
                <a:gd name="T19" fmla="*/ 126 h 274"/>
                <a:gd name="T20" fmla="*/ 205 w 213"/>
                <a:gd name="T21" fmla="*/ 135 h 274"/>
                <a:gd name="T22" fmla="*/ 208 w 213"/>
                <a:gd name="T23" fmla="*/ 180 h 274"/>
                <a:gd name="T24" fmla="*/ 208 w 213"/>
                <a:gd name="T25" fmla="*/ 213 h 274"/>
                <a:gd name="T26" fmla="*/ 205 w 213"/>
                <a:gd name="T27" fmla="*/ 230 h 274"/>
                <a:gd name="T28" fmla="*/ 202 w 213"/>
                <a:gd name="T29" fmla="*/ 233 h 274"/>
                <a:gd name="T30" fmla="*/ 188 w 213"/>
                <a:gd name="T31" fmla="*/ 235 h 274"/>
                <a:gd name="T32" fmla="*/ 170 w 213"/>
                <a:gd name="T33" fmla="*/ 231 h 274"/>
                <a:gd name="T34" fmla="*/ 149 w 213"/>
                <a:gd name="T35" fmla="*/ 222 h 274"/>
                <a:gd name="T36" fmla="*/ 144 w 213"/>
                <a:gd name="T37" fmla="*/ 223 h 274"/>
                <a:gd name="T38" fmla="*/ 132 w 213"/>
                <a:gd name="T39" fmla="*/ 233 h 274"/>
                <a:gd name="T40" fmla="*/ 124 w 213"/>
                <a:gd name="T41" fmla="*/ 246 h 274"/>
                <a:gd name="T42" fmla="*/ 122 w 213"/>
                <a:gd name="T43" fmla="*/ 256 h 274"/>
                <a:gd name="T44" fmla="*/ 121 w 213"/>
                <a:gd name="T45" fmla="*/ 274 h 274"/>
                <a:gd name="T46" fmla="*/ 122 w 213"/>
                <a:gd name="T47" fmla="*/ 274 h 274"/>
                <a:gd name="T48" fmla="*/ 84 w 213"/>
                <a:gd name="T49" fmla="*/ 261 h 274"/>
                <a:gd name="T50" fmla="*/ 44 w 213"/>
                <a:gd name="T51" fmla="*/ 253 h 274"/>
                <a:gd name="T52" fmla="*/ 0 w 213"/>
                <a:gd name="T53" fmla="*/ 255 h 274"/>
                <a:gd name="T54" fmla="*/ 3 w 213"/>
                <a:gd name="T55" fmla="*/ 179 h 274"/>
                <a:gd name="T56" fmla="*/ 20 w 213"/>
                <a:gd name="T57" fmla="*/ 116 h 274"/>
                <a:gd name="T58" fmla="*/ 44 w 213"/>
                <a:gd name="T59" fmla="*/ 64 h 274"/>
                <a:gd name="T60" fmla="*/ 64 w 213"/>
                <a:gd name="T61" fmla="*/ 33 h 274"/>
                <a:gd name="T62" fmla="*/ 91 w 213"/>
                <a:gd name="T63" fmla="*/ 10 h 274"/>
                <a:gd name="T64" fmla="*/ 112 w 213"/>
                <a:gd name="T65" fmla="*/ 1 h 274"/>
                <a:gd name="T66" fmla="*/ 129 w 213"/>
                <a:gd name="T67"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3" h="274">
                  <a:moveTo>
                    <a:pt x="137" y="1"/>
                  </a:moveTo>
                  <a:lnTo>
                    <a:pt x="137" y="1"/>
                  </a:lnTo>
                  <a:lnTo>
                    <a:pt x="142" y="5"/>
                  </a:lnTo>
                  <a:lnTo>
                    <a:pt x="154" y="11"/>
                  </a:lnTo>
                  <a:lnTo>
                    <a:pt x="160" y="16"/>
                  </a:lnTo>
                  <a:lnTo>
                    <a:pt x="165" y="23"/>
                  </a:lnTo>
                  <a:lnTo>
                    <a:pt x="170" y="31"/>
                  </a:lnTo>
                  <a:lnTo>
                    <a:pt x="173" y="40"/>
                  </a:lnTo>
                  <a:lnTo>
                    <a:pt x="173" y="40"/>
                  </a:lnTo>
                  <a:lnTo>
                    <a:pt x="177" y="59"/>
                  </a:lnTo>
                  <a:lnTo>
                    <a:pt x="182" y="76"/>
                  </a:lnTo>
                  <a:lnTo>
                    <a:pt x="187" y="91"/>
                  </a:lnTo>
                  <a:lnTo>
                    <a:pt x="192" y="97"/>
                  </a:lnTo>
                  <a:lnTo>
                    <a:pt x="195" y="102"/>
                  </a:lnTo>
                  <a:lnTo>
                    <a:pt x="195" y="102"/>
                  </a:lnTo>
                  <a:lnTo>
                    <a:pt x="205" y="109"/>
                  </a:lnTo>
                  <a:lnTo>
                    <a:pt x="211" y="114"/>
                  </a:lnTo>
                  <a:lnTo>
                    <a:pt x="213" y="119"/>
                  </a:lnTo>
                  <a:lnTo>
                    <a:pt x="211" y="126"/>
                  </a:lnTo>
                  <a:lnTo>
                    <a:pt x="211" y="126"/>
                  </a:lnTo>
                  <a:lnTo>
                    <a:pt x="205" y="135"/>
                  </a:lnTo>
                  <a:lnTo>
                    <a:pt x="205" y="135"/>
                  </a:lnTo>
                  <a:lnTo>
                    <a:pt x="207" y="150"/>
                  </a:lnTo>
                  <a:lnTo>
                    <a:pt x="208" y="180"/>
                  </a:lnTo>
                  <a:lnTo>
                    <a:pt x="210" y="197"/>
                  </a:lnTo>
                  <a:lnTo>
                    <a:pt x="208" y="213"/>
                  </a:lnTo>
                  <a:lnTo>
                    <a:pt x="207" y="225"/>
                  </a:lnTo>
                  <a:lnTo>
                    <a:pt x="205" y="230"/>
                  </a:lnTo>
                  <a:lnTo>
                    <a:pt x="202" y="233"/>
                  </a:lnTo>
                  <a:lnTo>
                    <a:pt x="202" y="233"/>
                  </a:lnTo>
                  <a:lnTo>
                    <a:pt x="195" y="235"/>
                  </a:lnTo>
                  <a:lnTo>
                    <a:pt x="188" y="235"/>
                  </a:lnTo>
                  <a:lnTo>
                    <a:pt x="178" y="233"/>
                  </a:lnTo>
                  <a:lnTo>
                    <a:pt x="170" y="231"/>
                  </a:lnTo>
                  <a:lnTo>
                    <a:pt x="154" y="225"/>
                  </a:lnTo>
                  <a:lnTo>
                    <a:pt x="149" y="222"/>
                  </a:lnTo>
                  <a:lnTo>
                    <a:pt x="149" y="222"/>
                  </a:lnTo>
                  <a:lnTo>
                    <a:pt x="144" y="223"/>
                  </a:lnTo>
                  <a:lnTo>
                    <a:pt x="137" y="228"/>
                  </a:lnTo>
                  <a:lnTo>
                    <a:pt x="132" y="233"/>
                  </a:lnTo>
                  <a:lnTo>
                    <a:pt x="127" y="240"/>
                  </a:lnTo>
                  <a:lnTo>
                    <a:pt x="124" y="246"/>
                  </a:lnTo>
                  <a:lnTo>
                    <a:pt x="122" y="256"/>
                  </a:lnTo>
                  <a:lnTo>
                    <a:pt x="122" y="256"/>
                  </a:lnTo>
                  <a:lnTo>
                    <a:pt x="121" y="274"/>
                  </a:lnTo>
                  <a:lnTo>
                    <a:pt x="121" y="274"/>
                  </a:lnTo>
                  <a:lnTo>
                    <a:pt x="122" y="274"/>
                  </a:lnTo>
                  <a:lnTo>
                    <a:pt x="122" y="274"/>
                  </a:lnTo>
                  <a:lnTo>
                    <a:pt x="111" y="269"/>
                  </a:lnTo>
                  <a:lnTo>
                    <a:pt x="84" y="261"/>
                  </a:lnTo>
                  <a:lnTo>
                    <a:pt x="66" y="256"/>
                  </a:lnTo>
                  <a:lnTo>
                    <a:pt x="44" y="253"/>
                  </a:lnTo>
                  <a:lnTo>
                    <a:pt x="23" y="253"/>
                  </a:lnTo>
                  <a:lnTo>
                    <a:pt x="0" y="255"/>
                  </a:lnTo>
                  <a:lnTo>
                    <a:pt x="3" y="179"/>
                  </a:lnTo>
                  <a:lnTo>
                    <a:pt x="3" y="179"/>
                  </a:lnTo>
                  <a:lnTo>
                    <a:pt x="10" y="147"/>
                  </a:lnTo>
                  <a:lnTo>
                    <a:pt x="20" y="116"/>
                  </a:lnTo>
                  <a:lnTo>
                    <a:pt x="35" y="81"/>
                  </a:lnTo>
                  <a:lnTo>
                    <a:pt x="44" y="64"/>
                  </a:lnTo>
                  <a:lnTo>
                    <a:pt x="54" y="48"/>
                  </a:lnTo>
                  <a:lnTo>
                    <a:pt x="64" y="33"/>
                  </a:lnTo>
                  <a:lnTo>
                    <a:pt x="78" y="20"/>
                  </a:lnTo>
                  <a:lnTo>
                    <a:pt x="91" y="10"/>
                  </a:lnTo>
                  <a:lnTo>
                    <a:pt x="104" y="3"/>
                  </a:lnTo>
                  <a:lnTo>
                    <a:pt x="112" y="1"/>
                  </a:lnTo>
                  <a:lnTo>
                    <a:pt x="121" y="0"/>
                  </a:lnTo>
                  <a:lnTo>
                    <a:pt x="129" y="0"/>
                  </a:lnTo>
                  <a:lnTo>
                    <a:pt x="137"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6" name="Freeform 377"/>
            <p:cNvSpPr>
              <a:spLocks/>
            </p:cNvSpPr>
            <p:nvPr/>
          </p:nvSpPr>
          <p:spPr bwMode="auto">
            <a:xfrm>
              <a:off x="2532" y="1141"/>
              <a:ext cx="10" cy="21"/>
            </a:xfrm>
            <a:custGeom>
              <a:avLst/>
              <a:gdLst>
                <a:gd name="T0" fmla="*/ 10 w 10"/>
                <a:gd name="T1" fmla="*/ 10 h 21"/>
                <a:gd name="T2" fmla="*/ 10 w 10"/>
                <a:gd name="T3" fmla="*/ 10 h 21"/>
                <a:gd name="T4" fmla="*/ 8 w 10"/>
                <a:gd name="T5" fmla="*/ 18 h 21"/>
                <a:gd name="T6" fmla="*/ 8 w 10"/>
                <a:gd name="T7" fmla="*/ 21 h 21"/>
                <a:gd name="T8" fmla="*/ 7 w 10"/>
                <a:gd name="T9" fmla="*/ 21 h 21"/>
                <a:gd name="T10" fmla="*/ 7 w 10"/>
                <a:gd name="T11" fmla="*/ 21 h 21"/>
                <a:gd name="T12" fmla="*/ 3 w 10"/>
                <a:gd name="T13" fmla="*/ 21 h 21"/>
                <a:gd name="T14" fmla="*/ 2 w 10"/>
                <a:gd name="T15" fmla="*/ 20 h 21"/>
                <a:gd name="T16" fmla="*/ 0 w 10"/>
                <a:gd name="T17" fmla="*/ 11 h 21"/>
                <a:gd name="T18" fmla="*/ 0 w 10"/>
                <a:gd name="T19" fmla="*/ 11 h 21"/>
                <a:gd name="T20" fmla="*/ 0 w 10"/>
                <a:gd name="T21" fmla="*/ 3 h 21"/>
                <a:gd name="T22" fmla="*/ 2 w 10"/>
                <a:gd name="T23" fmla="*/ 2 h 21"/>
                <a:gd name="T24" fmla="*/ 3 w 10"/>
                <a:gd name="T25" fmla="*/ 0 h 21"/>
                <a:gd name="T26" fmla="*/ 3 w 10"/>
                <a:gd name="T27" fmla="*/ 0 h 21"/>
                <a:gd name="T28" fmla="*/ 5 w 10"/>
                <a:gd name="T29" fmla="*/ 0 h 21"/>
                <a:gd name="T30" fmla="*/ 7 w 10"/>
                <a:gd name="T31" fmla="*/ 3 h 21"/>
                <a:gd name="T32" fmla="*/ 10 w 10"/>
                <a:gd name="T33" fmla="*/ 10 h 21"/>
                <a:gd name="T34" fmla="*/ 10 w 10"/>
                <a:gd name="T3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1">
                  <a:moveTo>
                    <a:pt x="10" y="10"/>
                  </a:moveTo>
                  <a:lnTo>
                    <a:pt x="10" y="10"/>
                  </a:lnTo>
                  <a:lnTo>
                    <a:pt x="8" y="18"/>
                  </a:lnTo>
                  <a:lnTo>
                    <a:pt x="8" y="21"/>
                  </a:lnTo>
                  <a:lnTo>
                    <a:pt x="7" y="21"/>
                  </a:lnTo>
                  <a:lnTo>
                    <a:pt x="7" y="21"/>
                  </a:lnTo>
                  <a:lnTo>
                    <a:pt x="3" y="21"/>
                  </a:lnTo>
                  <a:lnTo>
                    <a:pt x="2" y="20"/>
                  </a:lnTo>
                  <a:lnTo>
                    <a:pt x="0" y="11"/>
                  </a:lnTo>
                  <a:lnTo>
                    <a:pt x="0" y="11"/>
                  </a:lnTo>
                  <a:lnTo>
                    <a:pt x="0" y="3"/>
                  </a:lnTo>
                  <a:lnTo>
                    <a:pt x="2" y="2"/>
                  </a:lnTo>
                  <a:lnTo>
                    <a:pt x="3" y="0"/>
                  </a:lnTo>
                  <a:lnTo>
                    <a:pt x="3" y="0"/>
                  </a:lnTo>
                  <a:lnTo>
                    <a:pt x="5" y="0"/>
                  </a:lnTo>
                  <a:lnTo>
                    <a:pt x="7" y="3"/>
                  </a:lnTo>
                  <a:lnTo>
                    <a:pt x="10" y="10"/>
                  </a:lnTo>
                  <a:lnTo>
                    <a:pt x="10" y="1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7" name="Freeform 378"/>
            <p:cNvSpPr>
              <a:spLocks/>
            </p:cNvSpPr>
            <p:nvPr/>
          </p:nvSpPr>
          <p:spPr bwMode="auto">
            <a:xfrm>
              <a:off x="2482" y="1032"/>
              <a:ext cx="109" cy="261"/>
            </a:xfrm>
            <a:custGeom>
              <a:avLst/>
              <a:gdLst>
                <a:gd name="T0" fmla="*/ 2 w 109"/>
                <a:gd name="T1" fmla="*/ 6 h 261"/>
                <a:gd name="T2" fmla="*/ 4 w 109"/>
                <a:gd name="T3" fmla="*/ 8 h 261"/>
                <a:gd name="T4" fmla="*/ 38 w 109"/>
                <a:gd name="T5" fmla="*/ 33 h 261"/>
                <a:gd name="T6" fmla="*/ 48 w 109"/>
                <a:gd name="T7" fmla="*/ 43 h 261"/>
                <a:gd name="T8" fmla="*/ 63 w 109"/>
                <a:gd name="T9" fmla="*/ 63 h 261"/>
                <a:gd name="T10" fmla="*/ 65 w 109"/>
                <a:gd name="T11" fmla="*/ 74 h 261"/>
                <a:gd name="T12" fmla="*/ 71 w 109"/>
                <a:gd name="T13" fmla="*/ 106 h 261"/>
                <a:gd name="T14" fmla="*/ 75 w 109"/>
                <a:gd name="T15" fmla="*/ 112 h 261"/>
                <a:gd name="T16" fmla="*/ 83 w 109"/>
                <a:gd name="T17" fmla="*/ 125 h 261"/>
                <a:gd name="T18" fmla="*/ 96 w 109"/>
                <a:gd name="T19" fmla="*/ 134 h 261"/>
                <a:gd name="T20" fmla="*/ 101 w 109"/>
                <a:gd name="T21" fmla="*/ 139 h 261"/>
                <a:gd name="T22" fmla="*/ 103 w 109"/>
                <a:gd name="T23" fmla="*/ 144 h 261"/>
                <a:gd name="T24" fmla="*/ 101 w 109"/>
                <a:gd name="T25" fmla="*/ 149 h 261"/>
                <a:gd name="T26" fmla="*/ 100 w 109"/>
                <a:gd name="T27" fmla="*/ 152 h 261"/>
                <a:gd name="T28" fmla="*/ 96 w 109"/>
                <a:gd name="T29" fmla="*/ 157 h 261"/>
                <a:gd name="T30" fmla="*/ 95 w 109"/>
                <a:gd name="T31" fmla="*/ 157 h 261"/>
                <a:gd name="T32" fmla="*/ 95 w 109"/>
                <a:gd name="T33" fmla="*/ 160 h 261"/>
                <a:gd name="T34" fmla="*/ 95 w 109"/>
                <a:gd name="T35" fmla="*/ 165 h 261"/>
                <a:gd name="T36" fmla="*/ 96 w 109"/>
                <a:gd name="T37" fmla="*/ 188 h 261"/>
                <a:gd name="T38" fmla="*/ 98 w 109"/>
                <a:gd name="T39" fmla="*/ 220 h 261"/>
                <a:gd name="T40" fmla="*/ 96 w 109"/>
                <a:gd name="T41" fmla="*/ 243 h 261"/>
                <a:gd name="T42" fmla="*/ 95 w 109"/>
                <a:gd name="T43" fmla="*/ 249 h 261"/>
                <a:gd name="T44" fmla="*/ 93 w 109"/>
                <a:gd name="T45" fmla="*/ 253 h 261"/>
                <a:gd name="T46" fmla="*/ 85 w 109"/>
                <a:gd name="T47" fmla="*/ 254 h 261"/>
                <a:gd name="T48" fmla="*/ 78 w 109"/>
                <a:gd name="T49" fmla="*/ 254 h 261"/>
                <a:gd name="T50" fmla="*/ 57 w 109"/>
                <a:gd name="T51" fmla="*/ 248 h 261"/>
                <a:gd name="T52" fmla="*/ 47 w 109"/>
                <a:gd name="T53" fmla="*/ 243 h 261"/>
                <a:gd name="T54" fmla="*/ 23 w 109"/>
                <a:gd name="T55" fmla="*/ 228 h 261"/>
                <a:gd name="T56" fmla="*/ 5 w 109"/>
                <a:gd name="T57" fmla="*/ 208 h 261"/>
                <a:gd name="T58" fmla="*/ 4 w 109"/>
                <a:gd name="T59" fmla="*/ 206 h 261"/>
                <a:gd name="T60" fmla="*/ 2 w 109"/>
                <a:gd name="T61" fmla="*/ 206 h 261"/>
                <a:gd name="T62" fmla="*/ 0 w 109"/>
                <a:gd name="T63" fmla="*/ 211 h 261"/>
                <a:gd name="T64" fmla="*/ 9 w 109"/>
                <a:gd name="T65" fmla="*/ 223 h 261"/>
                <a:gd name="T66" fmla="*/ 32 w 109"/>
                <a:gd name="T67" fmla="*/ 241 h 261"/>
                <a:gd name="T68" fmla="*/ 43 w 109"/>
                <a:gd name="T69" fmla="*/ 249 h 261"/>
                <a:gd name="T70" fmla="*/ 66 w 109"/>
                <a:gd name="T71" fmla="*/ 258 h 261"/>
                <a:gd name="T72" fmla="*/ 85 w 109"/>
                <a:gd name="T73" fmla="*/ 261 h 261"/>
                <a:gd name="T74" fmla="*/ 93 w 109"/>
                <a:gd name="T75" fmla="*/ 261 h 261"/>
                <a:gd name="T76" fmla="*/ 98 w 109"/>
                <a:gd name="T77" fmla="*/ 258 h 261"/>
                <a:gd name="T78" fmla="*/ 101 w 109"/>
                <a:gd name="T79" fmla="*/ 251 h 261"/>
                <a:gd name="T80" fmla="*/ 103 w 109"/>
                <a:gd name="T81" fmla="*/ 238 h 261"/>
                <a:gd name="T82" fmla="*/ 104 w 109"/>
                <a:gd name="T83" fmla="*/ 220 h 261"/>
                <a:gd name="T84" fmla="*/ 101 w 109"/>
                <a:gd name="T85" fmla="*/ 158 h 261"/>
                <a:gd name="T86" fmla="*/ 100 w 109"/>
                <a:gd name="T87" fmla="*/ 162 h 261"/>
                <a:gd name="T88" fmla="*/ 104 w 109"/>
                <a:gd name="T89" fmla="*/ 157 h 261"/>
                <a:gd name="T90" fmla="*/ 108 w 109"/>
                <a:gd name="T91" fmla="*/ 150 h 261"/>
                <a:gd name="T92" fmla="*/ 109 w 109"/>
                <a:gd name="T93" fmla="*/ 144 h 261"/>
                <a:gd name="T94" fmla="*/ 106 w 109"/>
                <a:gd name="T95" fmla="*/ 135 h 261"/>
                <a:gd name="T96" fmla="*/ 103 w 109"/>
                <a:gd name="T97" fmla="*/ 132 h 261"/>
                <a:gd name="T98" fmla="*/ 100 w 109"/>
                <a:gd name="T99" fmla="*/ 129 h 261"/>
                <a:gd name="T100" fmla="*/ 85 w 109"/>
                <a:gd name="T101" fmla="*/ 115 h 261"/>
                <a:gd name="T102" fmla="*/ 81 w 109"/>
                <a:gd name="T103" fmla="*/ 109 h 261"/>
                <a:gd name="T104" fmla="*/ 71 w 109"/>
                <a:gd name="T105" fmla="*/ 72 h 261"/>
                <a:gd name="T106" fmla="*/ 70 w 109"/>
                <a:gd name="T107" fmla="*/ 66 h 261"/>
                <a:gd name="T108" fmla="*/ 60 w 109"/>
                <a:gd name="T109" fmla="*/ 46 h 261"/>
                <a:gd name="T110" fmla="*/ 52 w 109"/>
                <a:gd name="T111" fmla="*/ 36 h 261"/>
                <a:gd name="T112" fmla="*/ 25 w 109"/>
                <a:gd name="T113" fmla="*/ 15 h 261"/>
                <a:gd name="T114" fmla="*/ 5 w 109"/>
                <a:gd name="T115" fmla="*/ 1 h 261"/>
                <a:gd name="T116" fmla="*/ 0 w 109"/>
                <a:gd name="T117" fmla="*/ 1 h 261"/>
                <a:gd name="T118" fmla="*/ 0 w 109"/>
                <a:gd name="T119" fmla="*/ 5 h 261"/>
                <a:gd name="T120" fmla="*/ 2 w 109"/>
                <a:gd name="T121" fmla="*/ 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 h="261">
                  <a:moveTo>
                    <a:pt x="2" y="6"/>
                  </a:moveTo>
                  <a:lnTo>
                    <a:pt x="2" y="6"/>
                  </a:lnTo>
                  <a:lnTo>
                    <a:pt x="4" y="8"/>
                  </a:lnTo>
                  <a:lnTo>
                    <a:pt x="4" y="8"/>
                  </a:lnTo>
                  <a:lnTo>
                    <a:pt x="18" y="18"/>
                  </a:lnTo>
                  <a:lnTo>
                    <a:pt x="38" y="33"/>
                  </a:lnTo>
                  <a:lnTo>
                    <a:pt x="38" y="33"/>
                  </a:lnTo>
                  <a:lnTo>
                    <a:pt x="48" y="43"/>
                  </a:lnTo>
                  <a:lnTo>
                    <a:pt x="57" y="53"/>
                  </a:lnTo>
                  <a:lnTo>
                    <a:pt x="63" y="63"/>
                  </a:lnTo>
                  <a:lnTo>
                    <a:pt x="65" y="74"/>
                  </a:lnTo>
                  <a:lnTo>
                    <a:pt x="65" y="74"/>
                  </a:lnTo>
                  <a:lnTo>
                    <a:pt x="70" y="96"/>
                  </a:lnTo>
                  <a:lnTo>
                    <a:pt x="71" y="106"/>
                  </a:lnTo>
                  <a:lnTo>
                    <a:pt x="75" y="112"/>
                  </a:lnTo>
                  <a:lnTo>
                    <a:pt x="75" y="112"/>
                  </a:lnTo>
                  <a:lnTo>
                    <a:pt x="78" y="119"/>
                  </a:lnTo>
                  <a:lnTo>
                    <a:pt x="83" y="125"/>
                  </a:lnTo>
                  <a:lnTo>
                    <a:pt x="90" y="129"/>
                  </a:lnTo>
                  <a:lnTo>
                    <a:pt x="96" y="134"/>
                  </a:lnTo>
                  <a:lnTo>
                    <a:pt x="96" y="134"/>
                  </a:lnTo>
                  <a:lnTo>
                    <a:pt x="101" y="139"/>
                  </a:lnTo>
                  <a:lnTo>
                    <a:pt x="101" y="139"/>
                  </a:lnTo>
                  <a:lnTo>
                    <a:pt x="103" y="144"/>
                  </a:lnTo>
                  <a:lnTo>
                    <a:pt x="103" y="144"/>
                  </a:lnTo>
                  <a:lnTo>
                    <a:pt x="101" y="149"/>
                  </a:lnTo>
                  <a:lnTo>
                    <a:pt x="100" y="152"/>
                  </a:lnTo>
                  <a:lnTo>
                    <a:pt x="100" y="152"/>
                  </a:lnTo>
                  <a:lnTo>
                    <a:pt x="96" y="155"/>
                  </a:lnTo>
                  <a:lnTo>
                    <a:pt x="96" y="157"/>
                  </a:lnTo>
                  <a:lnTo>
                    <a:pt x="95" y="157"/>
                  </a:lnTo>
                  <a:lnTo>
                    <a:pt x="95" y="157"/>
                  </a:lnTo>
                  <a:lnTo>
                    <a:pt x="95" y="157"/>
                  </a:lnTo>
                  <a:lnTo>
                    <a:pt x="95" y="160"/>
                  </a:lnTo>
                  <a:lnTo>
                    <a:pt x="95" y="160"/>
                  </a:lnTo>
                  <a:lnTo>
                    <a:pt x="95" y="165"/>
                  </a:lnTo>
                  <a:lnTo>
                    <a:pt x="95" y="165"/>
                  </a:lnTo>
                  <a:lnTo>
                    <a:pt x="96" y="188"/>
                  </a:lnTo>
                  <a:lnTo>
                    <a:pt x="98" y="220"/>
                  </a:lnTo>
                  <a:lnTo>
                    <a:pt x="98" y="220"/>
                  </a:lnTo>
                  <a:lnTo>
                    <a:pt x="96" y="243"/>
                  </a:lnTo>
                  <a:lnTo>
                    <a:pt x="96" y="243"/>
                  </a:lnTo>
                  <a:lnTo>
                    <a:pt x="95" y="249"/>
                  </a:lnTo>
                  <a:lnTo>
                    <a:pt x="95" y="249"/>
                  </a:lnTo>
                  <a:lnTo>
                    <a:pt x="93" y="253"/>
                  </a:lnTo>
                  <a:lnTo>
                    <a:pt x="93" y="253"/>
                  </a:lnTo>
                  <a:lnTo>
                    <a:pt x="91" y="254"/>
                  </a:lnTo>
                  <a:lnTo>
                    <a:pt x="85" y="254"/>
                  </a:lnTo>
                  <a:lnTo>
                    <a:pt x="85" y="254"/>
                  </a:lnTo>
                  <a:lnTo>
                    <a:pt x="78" y="254"/>
                  </a:lnTo>
                  <a:lnTo>
                    <a:pt x="68" y="253"/>
                  </a:lnTo>
                  <a:lnTo>
                    <a:pt x="57" y="248"/>
                  </a:lnTo>
                  <a:lnTo>
                    <a:pt x="47" y="243"/>
                  </a:lnTo>
                  <a:lnTo>
                    <a:pt x="47" y="243"/>
                  </a:lnTo>
                  <a:lnTo>
                    <a:pt x="35" y="236"/>
                  </a:lnTo>
                  <a:lnTo>
                    <a:pt x="23" y="228"/>
                  </a:lnTo>
                  <a:lnTo>
                    <a:pt x="14" y="218"/>
                  </a:lnTo>
                  <a:lnTo>
                    <a:pt x="5" y="208"/>
                  </a:lnTo>
                  <a:lnTo>
                    <a:pt x="5" y="208"/>
                  </a:lnTo>
                  <a:lnTo>
                    <a:pt x="4" y="206"/>
                  </a:lnTo>
                  <a:lnTo>
                    <a:pt x="2" y="206"/>
                  </a:lnTo>
                  <a:lnTo>
                    <a:pt x="2" y="206"/>
                  </a:lnTo>
                  <a:lnTo>
                    <a:pt x="0" y="208"/>
                  </a:lnTo>
                  <a:lnTo>
                    <a:pt x="0" y="211"/>
                  </a:lnTo>
                  <a:lnTo>
                    <a:pt x="0" y="211"/>
                  </a:lnTo>
                  <a:lnTo>
                    <a:pt x="9" y="223"/>
                  </a:lnTo>
                  <a:lnTo>
                    <a:pt x="20" y="233"/>
                  </a:lnTo>
                  <a:lnTo>
                    <a:pt x="32" y="241"/>
                  </a:lnTo>
                  <a:lnTo>
                    <a:pt x="43" y="249"/>
                  </a:lnTo>
                  <a:lnTo>
                    <a:pt x="43" y="249"/>
                  </a:lnTo>
                  <a:lnTo>
                    <a:pt x="55" y="254"/>
                  </a:lnTo>
                  <a:lnTo>
                    <a:pt x="66" y="258"/>
                  </a:lnTo>
                  <a:lnTo>
                    <a:pt x="76" y="261"/>
                  </a:lnTo>
                  <a:lnTo>
                    <a:pt x="85" y="261"/>
                  </a:lnTo>
                  <a:lnTo>
                    <a:pt x="85" y="261"/>
                  </a:lnTo>
                  <a:lnTo>
                    <a:pt x="93" y="261"/>
                  </a:lnTo>
                  <a:lnTo>
                    <a:pt x="98" y="258"/>
                  </a:lnTo>
                  <a:lnTo>
                    <a:pt x="98" y="258"/>
                  </a:lnTo>
                  <a:lnTo>
                    <a:pt x="100" y="256"/>
                  </a:lnTo>
                  <a:lnTo>
                    <a:pt x="101" y="251"/>
                  </a:lnTo>
                  <a:lnTo>
                    <a:pt x="101" y="251"/>
                  </a:lnTo>
                  <a:lnTo>
                    <a:pt x="103" y="238"/>
                  </a:lnTo>
                  <a:lnTo>
                    <a:pt x="104" y="220"/>
                  </a:lnTo>
                  <a:lnTo>
                    <a:pt x="104" y="220"/>
                  </a:lnTo>
                  <a:lnTo>
                    <a:pt x="103" y="178"/>
                  </a:lnTo>
                  <a:lnTo>
                    <a:pt x="101" y="158"/>
                  </a:lnTo>
                  <a:lnTo>
                    <a:pt x="98" y="158"/>
                  </a:lnTo>
                  <a:lnTo>
                    <a:pt x="100" y="162"/>
                  </a:lnTo>
                  <a:lnTo>
                    <a:pt x="100" y="162"/>
                  </a:lnTo>
                  <a:lnTo>
                    <a:pt x="104" y="157"/>
                  </a:lnTo>
                  <a:lnTo>
                    <a:pt x="104" y="157"/>
                  </a:lnTo>
                  <a:lnTo>
                    <a:pt x="108" y="150"/>
                  </a:lnTo>
                  <a:lnTo>
                    <a:pt x="109" y="144"/>
                  </a:lnTo>
                  <a:lnTo>
                    <a:pt x="109" y="144"/>
                  </a:lnTo>
                  <a:lnTo>
                    <a:pt x="108" y="139"/>
                  </a:lnTo>
                  <a:lnTo>
                    <a:pt x="106" y="135"/>
                  </a:lnTo>
                  <a:lnTo>
                    <a:pt x="106" y="135"/>
                  </a:lnTo>
                  <a:lnTo>
                    <a:pt x="103" y="132"/>
                  </a:lnTo>
                  <a:lnTo>
                    <a:pt x="100" y="129"/>
                  </a:lnTo>
                  <a:lnTo>
                    <a:pt x="100" y="129"/>
                  </a:lnTo>
                  <a:lnTo>
                    <a:pt x="88" y="120"/>
                  </a:lnTo>
                  <a:lnTo>
                    <a:pt x="85" y="115"/>
                  </a:lnTo>
                  <a:lnTo>
                    <a:pt x="81" y="109"/>
                  </a:lnTo>
                  <a:lnTo>
                    <a:pt x="81" y="109"/>
                  </a:lnTo>
                  <a:lnTo>
                    <a:pt x="76" y="94"/>
                  </a:lnTo>
                  <a:lnTo>
                    <a:pt x="71" y="72"/>
                  </a:lnTo>
                  <a:lnTo>
                    <a:pt x="71" y="72"/>
                  </a:lnTo>
                  <a:lnTo>
                    <a:pt x="70" y="66"/>
                  </a:lnTo>
                  <a:lnTo>
                    <a:pt x="68" y="59"/>
                  </a:lnTo>
                  <a:lnTo>
                    <a:pt x="60" y="46"/>
                  </a:lnTo>
                  <a:lnTo>
                    <a:pt x="60" y="46"/>
                  </a:lnTo>
                  <a:lnTo>
                    <a:pt x="52" y="36"/>
                  </a:lnTo>
                  <a:lnTo>
                    <a:pt x="42" y="28"/>
                  </a:lnTo>
                  <a:lnTo>
                    <a:pt x="25" y="15"/>
                  </a:lnTo>
                  <a:lnTo>
                    <a:pt x="5" y="1"/>
                  </a:lnTo>
                  <a:lnTo>
                    <a:pt x="5" y="1"/>
                  </a:lnTo>
                  <a:lnTo>
                    <a:pt x="2" y="0"/>
                  </a:lnTo>
                  <a:lnTo>
                    <a:pt x="0" y="1"/>
                  </a:lnTo>
                  <a:lnTo>
                    <a:pt x="0" y="1"/>
                  </a:lnTo>
                  <a:lnTo>
                    <a:pt x="0" y="5"/>
                  </a:lnTo>
                  <a:lnTo>
                    <a:pt x="2" y="6"/>
                  </a:lnTo>
                  <a:lnTo>
                    <a:pt x="2"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8" name="Freeform 379"/>
            <p:cNvSpPr>
              <a:spLocks noEditPoints="1"/>
            </p:cNvSpPr>
            <p:nvPr/>
          </p:nvSpPr>
          <p:spPr bwMode="auto">
            <a:xfrm>
              <a:off x="2481" y="1323"/>
              <a:ext cx="31" cy="16"/>
            </a:xfrm>
            <a:custGeom>
              <a:avLst/>
              <a:gdLst>
                <a:gd name="T0" fmla="*/ 16 w 31"/>
                <a:gd name="T1" fmla="*/ 6 h 16"/>
                <a:gd name="T2" fmla="*/ 16 w 31"/>
                <a:gd name="T3" fmla="*/ 6 h 16"/>
                <a:gd name="T4" fmla="*/ 15 w 31"/>
                <a:gd name="T5" fmla="*/ 6 h 16"/>
                <a:gd name="T6" fmla="*/ 15 w 31"/>
                <a:gd name="T7" fmla="*/ 6 h 16"/>
                <a:gd name="T8" fmla="*/ 31 w 31"/>
                <a:gd name="T9" fmla="*/ 16 h 16"/>
                <a:gd name="T10" fmla="*/ 31 w 31"/>
                <a:gd name="T11" fmla="*/ 16 h 16"/>
                <a:gd name="T12" fmla="*/ 16 w 31"/>
                <a:gd name="T13" fmla="*/ 6 h 16"/>
                <a:gd name="T14" fmla="*/ 0 w 31"/>
                <a:gd name="T15" fmla="*/ 0 h 16"/>
                <a:gd name="T16" fmla="*/ 0 w 31"/>
                <a:gd name="T17" fmla="*/ 0 h 16"/>
                <a:gd name="T18" fmla="*/ 15 w 31"/>
                <a:gd name="T19" fmla="*/ 6 h 16"/>
                <a:gd name="T20" fmla="*/ 15 w 31"/>
                <a:gd name="T21" fmla="*/ 6 h 16"/>
                <a:gd name="T22" fmla="*/ 15 w 31"/>
                <a:gd name="T23" fmla="*/ 6 h 16"/>
                <a:gd name="T24" fmla="*/ 15 w 31"/>
                <a:gd name="T25" fmla="*/ 6 h 16"/>
                <a:gd name="T26" fmla="*/ 13 w 31"/>
                <a:gd name="T27" fmla="*/ 5 h 16"/>
                <a:gd name="T28" fmla="*/ 13 w 31"/>
                <a:gd name="T29" fmla="*/ 5 h 16"/>
                <a:gd name="T30" fmla="*/ 0 w 31"/>
                <a:gd name="T3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6">
                  <a:moveTo>
                    <a:pt x="16" y="6"/>
                  </a:moveTo>
                  <a:lnTo>
                    <a:pt x="16" y="6"/>
                  </a:lnTo>
                  <a:lnTo>
                    <a:pt x="15" y="6"/>
                  </a:lnTo>
                  <a:lnTo>
                    <a:pt x="15" y="6"/>
                  </a:lnTo>
                  <a:lnTo>
                    <a:pt x="31" y="16"/>
                  </a:lnTo>
                  <a:lnTo>
                    <a:pt x="31" y="16"/>
                  </a:lnTo>
                  <a:lnTo>
                    <a:pt x="16" y="6"/>
                  </a:lnTo>
                  <a:close/>
                  <a:moveTo>
                    <a:pt x="0" y="0"/>
                  </a:moveTo>
                  <a:lnTo>
                    <a:pt x="0" y="0"/>
                  </a:lnTo>
                  <a:lnTo>
                    <a:pt x="15" y="6"/>
                  </a:lnTo>
                  <a:lnTo>
                    <a:pt x="15" y="6"/>
                  </a:lnTo>
                  <a:lnTo>
                    <a:pt x="15" y="6"/>
                  </a:lnTo>
                  <a:lnTo>
                    <a:pt x="15" y="6"/>
                  </a:lnTo>
                  <a:lnTo>
                    <a:pt x="13" y="5"/>
                  </a:lnTo>
                  <a:lnTo>
                    <a:pt x="13" y="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9" name="Freeform 380"/>
            <p:cNvSpPr>
              <a:spLocks/>
            </p:cNvSpPr>
            <p:nvPr/>
          </p:nvSpPr>
          <p:spPr bwMode="auto">
            <a:xfrm>
              <a:off x="2496" y="1329"/>
              <a:ext cx="16" cy="10"/>
            </a:xfrm>
            <a:custGeom>
              <a:avLst/>
              <a:gdLst>
                <a:gd name="T0" fmla="*/ 1 w 16"/>
                <a:gd name="T1" fmla="*/ 0 h 10"/>
                <a:gd name="T2" fmla="*/ 1 w 16"/>
                <a:gd name="T3" fmla="*/ 0 h 10"/>
                <a:gd name="T4" fmla="*/ 0 w 16"/>
                <a:gd name="T5" fmla="*/ 0 h 10"/>
                <a:gd name="T6" fmla="*/ 0 w 16"/>
                <a:gd name="T7" fmla="*/ 0 h 10"/>
                <a:gd name="T8" fmla="*/ 16 w 16"/>
                <a:gd name="T9" fmla="*/ 10 h 10"/>
                <a:gd name="T10" fmla="*/ 16 w 16"/>
                <a:gd name="T11" fmla="*/ 10 h 10"/>
                <a:gd name="T12" fmla="*/ 1 w 1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 y="0"/>
                  </a:moveTo>
                  <a:lnTo>
                    <a:pt x="1" y="0"/>
                  </a:lnTo>
                  <a:lnTo>
                    <a:pt x="0" y="0"/>
                  </a:lnTo>
                  <a:lnTo>
                    <a:pt x="0" y="0"/>
                  </a:lnTo>
                  <a:lnTo>
                    <a:pt x="16" y="10"/>
                  </a:lnTo>
                  <a:lnTo>
                    <a:pt x="16" y="1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0" name="Freeform 381"/>
            <p:cNvSpPr>
              <a:spLocks/>
            </p:cNvSpPr>
            <p:nvPr/>
          </p:nvSpPr>
          <p:spPr bwMode="auto">
            <a:xfrm>
              <a:off x="2481" y="1323"/>
              <a:ext cx="15" cy="6"/>
            </a:xfrm>
            <a:custGeom>
              <a:avLst/>
              <a:gdLst>
                <a:gd name="T0" fmla="*/ 0 w 15"/>
                <a:gd name="T1" fmla="*/ 0 h 6"/>
                <a:gd name="T2" fmla="*/ 0 w 15"/>
                <a:gd name="T3" fmla="*/ 0 h 6"/>
                <a:gd name="T4" fmla="*/ 15 w 15"/>
                <a:gd name="T5" fmla="*/ 6 h 6"/>
                <a:gd name="T6" fmla="*/ 15 w 15"/>
                <a:gd name="T7" fmla="*/ 6 h 6"/>
                <a:gd name="T8" fmla="*/ 15 w 15"/>
                <a:gd name="T9" fmla="*/ 6 h 6"/>
                <a:gd name="T10" fmla="*/ 15 w 15"/>
                <a:gd name="T11" fmla="*/ 6 h 6"/>
                <a:gd name="T12" fmla="*/ 13 w 15"/>
                <a:gd name="T13" fmla="*/ 5 h 6"/>
                <a:gd name="T14" fmla="*/ 13 w 15"/>
                <a:gd name="T15" fmla="*/ 5 h 6"/>
                <a:gd name="T16" fmla="*/ 0 w 1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6">
                  <a:moveTo>
                    <a:pt x="0" y="0"/>
                  </a:moveTo>
                  <a:lnTo>
                    <a:pt x="0" y="0"/>
                  </a:lnTo>
                  <a:lnTo>
                    <a:pt x="15" y="6"/>
                  </a:lnTo>
                  <a:lnTo>
                    <a:pt x="15" y="6"/>
                  </a:lnTo>
                  <a:lnTo>
                    <a:pt x="15" y="6"/>
                  </a:lnTo>
                  <a:lnTo>
                    <a:pt x="15" y="6"/>
                  </a:lnTo>
                  <a:lnTo>
                    <a:pt x="13" y="5"/>
                  </a:lnTo>
                  <a:lnTo>
                    <a:pt x="13"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1" name="Freeform 382"/>
            <p:cNvSpPr>
              <a:spLocks/>
            </p:cNvSpPr>
            <p:nvPr/>
          </p:nvSpPr>
          <p:spPr bwMode="auto">
            <a:xfrm>
              <a:off x="2476" y="1321"/>
              <a:ext cx="38" cy="55"/>
            </a:xfrm>
            <a:custGeom>
              <a:avLst/>
              <a:gdLst>
                <a:gd name="T0" fmla="*/ 0 w 38"/>
                <a:gd name="T1" fmla="*/ 0 h 55"/>
                <a:gd name="T2" fmla="*/ 1 w 38"/>
                <a:gd name="T3" fmla="*/ 48 h 55"/>
                <a:gd name="T4" fmla="*/ 1 w 38"/>
                <a:gd name="T5" fmla="*/ 48 h 55"/>
                <a:gd name="T6" fmla="*/ 1 w 38"/>
                <a:gd name="T7" fmla="*/ 48 h 55"/>
                <a:gd name="T8" fmla="*/ 1 w 38"/>
                <a:gd name="T9" fmla="*/ 48 h 55"/>
                <a:gd name="T10" fmla="*/ 38 w 38"/>
                <a:gd name="T11" fmla="*/ 55 h 55"/>
                <a:gd name="T12" fmla="*/ 38 w 38"/>
                <a:gd name="T13" fmla="*/ 20 h 55"/>
                <a:gd name="T14" fmla="*/ 38 w 38"/>
                <a:gd name="T15" fmla="*/ 20 h 55"/>
                <a:gd name="T16" fmla="*/ 36 w 38"/>
                <a:gd name="T17" fmla="*/ 18 h 55"/>
                <a:gd name="T18" fmla="*/ 36 w 38"/>
                <a:gd name="T19" fmla="*/ 18 h 55"/>
                <a:gd name="T20" fmla="*/ 20 w 38"/>
                <a:gd name="T21" fmla="*/ 8 h 55"/>
                <a:gd name="T22" fmla="*/ 20 w 38"/>
                <a:gd name="T23" fmla="*/ 8 h 55"/>
                <a:gd name="T24" fmla="*/ 20 w 38"/>
                <a:gd name="T25" fmla="*/ 10 h 55"/>
                <a:gd name="T26" fmla="*/ 20 w 38"/>
                <a:gd name="T27" fmla="*/ 10 h 55"/>
                <a:gd name="T28" fmla="*/ 20 w 38"/>
                <a:gd name="T29" fmla="*/ 8 h 55"/>
                <a:gd name="T30" fmla="*/ 20 w 38"/>
                <a:gd name="T31" fmla="*/ 8 h 55"/>
                <a:gd name="T32" fmla="*/ 5 w 38"/>
                <a:gd name="T33" fmla="*/ 2 h 55"/>
                <a:gd name="T34" fmla="*/ 5 w 38"/>
                <a:gd name="T35" fmla="*/ 2 h 55"/>
                <a:gd name="T36" fmla="*/ 0 w 38"/>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55">
                  <a:moveTo>
                    <a:pt x="0" y="0"/>
                  </a:moveTo>
                  <a:lnTo>
                    <a:pt x="1" y="48"/>
                  </a:lnTo>
                  <a:lnTo>
                    <a:pt x="1" y="48"/>
                  </a:lnTo>
                  <a:lnTo>
                    <a:pt x="1" y="48"/>
                  </a:lnTo>
                  <a:lnTo>
                    <a:pt x="1" y="48"/>
                  </a:lnTo>
                  <a:lnTo>
                    <a:pt x="38" y="55"/>
                  </a:lnTo>
                  <a:lnTo>
                    <a:pt x="38" y="20"/>
                  </a:lnTo>
                  <a:lnTo>
                    <a:pt x="38" y="20"/>
                  </a:lnTo>
                  <a:lnTo>
                    <a:pt x="36" y="18"/>
                  </a:lnTo>
                  <a:lnTo>
                    <a:pt x="36" y="18"/>
                  </a:lnTo>
                  <a:lnTo>
                    <a:pt x="20" y="8"/>
                  </a:lnTo>
                  <a:lnTo>
                    <a:pt x="20" y="8"/>
                  </a:lnTo>
                  <a:lnTo>
                    <a:pt x="20" y="10"/>
                  </a:lnTo>
                  <a:lnTo>
                    <a:pt x="20" y="10"/>
                  </a:lnTo>
                  <a:lnTo>
                    <a:pt x="20" y="8"/>
                  </a:lnTo>
                  <a:lnTo>
                    <a:pt x="20" y="8"/>
                  </a:lnTo>
                  <a:lnTo>
                    <a:pt x="5" y="2"/>
                  </a:lnTo>
                  <a:lnTo>
                    <a:pt x="5" y="2"/>
                  </a:lnTo>
                  <a:lnTo>
                    <a:pt x="0"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2" name="Freeform 383"/>
            <p:cNvSpPr>
              <a:spLocks/>
            </p:cNvSpPr>
            <p:nvPr/>
          </p:nvSpPr>
          <p:spPr bwMode="auto">
            <a:xfrm>
              <a:off x="2476" y="1321"/>
              <a:ext cx="38" cy="55"/>
            </a:xfrm>
            <a:custGeom>
              <a:avLst/>
              <a:gdLst>
                <a:gd name="T0" fmla="*/ 0 w 38"/>
                <a:gd name="T1" fmla="*/ 0 h 55"/>
                <a:gd name="T2" fmla="*/ 1 w 38"/>
                <a:gd name="T3" fmla="*/ 48 h 55"/>
                <a:gd name="T4" fmla="*/ 1 w 38"/>
                <a:gd name="T5" fmla="*/ 48 h 55"/>
                <a:gd name="T6" fmla="*/ 1 w 38"/>
                <a:gd name="T7" fmla="*/ 48 h 55"/>
                <a:gd name="T8" fmla="*/ 1 w 38"/>
                <a:gd name="T9" fmla="*/ 48 h 55"/>
                <a:gd name="T10" fmla="*/ 38 w 38"/>
                <a:gd name="T11" fmla="*/ 55 h 55"/>
                <a:gd name="T12" fmla="*/ 38 w 38"/>
                <a:gd name="T13" fmla="*/ 20 h 55"/>
                <a:gd name="T14" fmla="*/ 38 w 38"/>
                <a:gd name="T15" fmla="*/ 20 h 55"/>
                <a:gd name="T16" fmla="*/ 36 w 38"/>
                <a:gd name="T17" fmla="*/ 18 h 55"/>
                <a:gd name="T18" fmla="*/ 36 w 38"/>
                <a:gd name="T19" fmla="*/ 18 h 55"/>
                <a:gd name="T20" fmla="*/ 20 w 38"/>
                <a:gd name="T21" fmla="*/ 8 h 55"/>
                <a:gd name="T22" fmla="*/ 20 w 38"/>
                <a:gd name="T23" fmla="*/ 8 h 55"/>
                <a:gd name="T24" fmla="*/ 20 w 38"/>
                <a:gd name="T25" fmla="*/ 10 h 55"/>
                <a:gd name="T26" fmla="*/ 20 w 38"/>
                <a:gd name="T27" fmla="*/ 10 h 55"/>
                <a:gd name="T28" fmla="*/ 20 w 38"/>
                <a:gd name="T29" fmla="*/ 8 h 55"/>
                <a:gd name="T30" fmla="*/ 20 w 38"/>
                <a:gd name="T31" fmla="*/ 8 h 55"/>
                <a:gd name="T32" fmla="*/ 5 w 38"/>
                <a:gd name="T33" fmla="*/ 2 h 55"/>
                <a:gd name="T34" fmla="*/ 5 w 38"/>
                <a:gd name="T35" fmla="*/ 2 h 55"/>
                <a:gd name="T36" fmla="*/ 0 w 38"/>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55">
                  <a:moveTo>
                    <a:pt x="0" y="0"/>
                  </a:moveTo>
                  <a:lnTo>
                    <a:pt x="1" y="48"/>
                  </a:lnTo>
                  <a:lnTo>
                    <a:pt x="1" y="48"/>
                  </a:lnTo>
                  <a:lnTo>
                    <a:pt x="1" y="48"/>
                  </a:lnTo>
                  <a:lnTo>
                    <a:pt x="1" y="48"/>
                  </a:lnTo>
                  <a:lnTo>
                    <a:pt x="38" y="55"/>
                  </a:lnTo>
                  <a:lnTo>
                    <a:pt x="38" y="20"/>
                  </a:lnTo>
                  <a:lnTo>
                    <a:pt x="38" y="20"/>
                  </a:lnTo>
                  <a:lnTo>
                    <a:pt x="36" y="18"/>
                  </a:lnTo>
                  <a:lnTo>
                    <a:pt x="36" y="18"/>
                  </a:lnTo>
                  <a:lnTo>
                    <a:pt x="20" y="8"/>
                  </a:lnTo>
                  <a:lnTo>
                    <a:pt x="20" y="8"/>
                  </a:lnTo>
                  <a:lnTo>
                    <a:pt x="20" y="10"/>
                  </a:lnTo>
                  <a:lnTo>
                    <a:pt x="20" y="10"/>
                  </a:lnTo>
                  <a:lnTo>
                    <a:pt x="20" y="8"/>
                  </a:lnTo>
                  <a:lnTo>
                    <a:pt x="20" y="8"/>
                  </a:lnTo>
                  <a:lnTo>
                    <a:pt x="5" y="2"/>
                  </a:lnTo>
                  <a:lnTo>
                    <a:pt x="5"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3" name="Freeform 384"/>
            <p:cNvSpPr>
              <a:spLocks noEditPoints="1"/>
            </p:cNvSpPr>
            <p:nvPr/>
          </p:nvSpPr>
          <p:spPr bwMode="auto">
            <a:xfrm>
              <a:off x="2476" y="1318"/>
              <a:ext cx="21" cy="13"/>
            </a:xfrm>
            <a:custGeom>
              <a:avLst/>
              <a:gdLst>
                <a:gd name="T0" fmla="*/ 20 w 21"/>
                <a:gd name="T1" fmla="*/ 11 h 13"/>
                <a:gd name="T2" fmla="*/ 20 w 21"/>
                <a:gd name="T3" fmla="*/ 11 h 13"/>
                <a:gd name="T4" fmla="*/ 20 w 21"/>
                <a:gd name="T5" fmla="*/ 11 h 13"/>
                <a:gd name="T6" fmla="*/ 20 w 21"/>
                <a:gd name="T7" fmla="*/ 11 h 13"/>
                <a:gd name="T8" fmla="*/ 20 w 21"/>
                <a:gd name="T9" fmla="*/ 13 h 13"/>
                <a:gd name="T10" fmla="*/ 20 w 21"/>
                <a:gd name="T11" fmla="*/ 13 h 13"/>
                <a:gd name="T12" fmla="*/ 20 w 21"/>
                <a:gd name="T13" fmla="*/ 11 h 13"/>
                <a:gd name="T14" fmla="*/ 20 w 21"/>
                <a:gd name="T15" fmla="*/ 11 h 13"/>
                <a:gd name="T16" fmla="*/ 21 w 21"/>
                <a:gd name="T17" fmla="*/ 11 h 13"/>
                <a:gd name="T18" fmla="*/ 21 w 21"/>
                <a:gd name="T19" fmla="*/ 11 h 13"/>
                <a:gd name="T20" fmla="*/ 20 w 21"/>
                <a:gd name="T21" fmla="*/ 11 h 13"/>
                <a:gd name="T22" fmla="*/ 0 w 21"/>
                <a:gd name="T23" fmla="*/ 0 h 13"/>
                <a:gd name="T24" fmla="*/ 0 w 21"/>
                <a:gd name="T25" fmla="*/ 3 h 13"/>
                <a:gd name="T26" fmla="*/ 0 w 21"/>
                <a:gd name="T27" fmla="*/ 3 h 13"/>
                <a:gd name="T28" fmla="*/ 5 w 21"/>
                <a:gd name="T29" fmla="*/ 5 h 13"/>
                <a:gd name="T30" fmla="*/ 5 w 21"/>
                <a:gd name="T31" fmla="*/ 5 h 13"/>
                <a:gd name="T32" fmla="*/ 18 w 21"/>
                <a:gd name="T33" fmla="*/ 10 h 13"/>
                <a:gd name="T34" fmla="*/ 18 w 21"/>
                <a:gd name="T35" fmla="*/ 10 h 13"/>
                <a:gd name="T36" fmla="*/ 8 w 21"/>
                <a:gd name="T37" fmla="*/ 5 h 13"/>
                <a:gd name="T38" fmla="*/ 0 w 21"/>
                <a:gd name="T3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13">
                  <a:moveTo>
                    <a:pt x="20" y="11"/>
                  </a:moveTo>
                  <a:lnTo>
                    <a:pt x="20" y="11"/>
                  </a:lnTo>
                  <a:lnTo>
                    <a:pt x="20" y="11"/>
                  </a:lnTo>
                  <a:lnTo>
                    <a:pt x="20" y="11"/>
                  </a:lnTo>
                  <a:lnTo>
                    <a:pt x="20" y="13"/>
                  </a:lnTo>
                  <a:lnTo>
                    <a:pt x="20" y="13"/>
                  </a:lnTo>
                  <a:lnTo>
                    <a:pt x="20" y="11"/>
                  </a:lnTo>
                  <a:lnTo>
                    <a:pt x="20" y="11"/>
                  </a:lnTo>
                  <a:lnTo>
                    <a:pt x="21" y="11"/>
                  </a:lnTo>
                  <a:lnTo>
                    <a:pt x="21" y="11"/>
                  </a:lnTo>
                  <a:lnTo>
                    <a:pt x="20" y="11"/>
                  </a:lnTo>
                  <a:close/>
                  <a:moveTo>
                    <a:pt x="0" y="0"/>
                  </a:moveTo>
                  <a:lnTo>
                    <a:pt x="0" y="3"/>
                  </a:lnTo>
                  <a:lnTo>
                    <a:pt x="0" y="3"/>
                  </a:lnTo>
                  <a:lnTo>
                    <a:pt x="5" y="5"/>
                  </a:lnTo>
                  <a:lnTo>
                    <a:pt x="5" y="5"/>
                  </a:lnTo>
                  <a:lnTo>
                    <a:pt x="18" y="10"/>
                  </a:lnTo>
                  <a:lnTo>
                    <a:pt x="18" y="10"/>
                  </a:lnTo>
                  <a:lnTo>
                    <a:pt x="8" y="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4" name="Freeform 385"/>
            <p:cNvSpPr>
              <a:spLocks/>
            </p:cNvSpPr>
            <p:nvPr/>
          </p:nvSpPr>
          <p:spPr bwMode="auto">
            <a:xfrm>
              <a:off x="2496" y="1329"/>
              <a:ext cx="1" cy="2"/>
            </a:xfrm>
            <a:custGeom>
              <a:avLst/>
              <a:gdLst>
                <a:gd name="T0" fmla="*/ 0 w 1"/>
                <a:gd name="T1" fmla="*/ 0 h 2"/>
                <a:gd name="T2" fmla="*/ 0 w 1"/>
                <a:gd name="T3" fmla="*/ 0 h 2"/>
                <a:gd name="T4" fmla="*/ 0 w 1"/>
                <a:gd name="T5" fmla="*/ 0 h 2"/>
                <a:gd name="T6" fmla="*/ 0 w 1"/>
                <a:gd name="T7" fmla="*/ 0 h 2"/>
                <a:gd name="T8" fmla="*/ 0 w 1"/>
                <a:gd name="T9" fmla="*/ 2 h 2"/>
                <a:gd name="T10" fmla="*/ 0 w 1"/>
                <a:gd name="T11" fmla="*/ 2 h 2"/>
                <a:gd name="T12" fmla="*/ 0 w 1"/>
                <a:gd name="T13" fmla="*/ 0 h 2"/>
                <a:gd name="T14" fmla="*/ 0 w 1"/>
                <a:gd name="T15" fmla="*/ 0 h 2"/>
                <a:gd name="T16" fmla="*/ 1 w 1"/>
                <a:gd name="T17" fmla="*/ 0 h 2"/>
                <a:gd name="T18" fmla="*/ 1 w 1"/>
                <a:gd name="T19" fmla="*/ 0 h 2"/>
                <a:gd name="T20" fmla="*/ 0 w 1"/>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2">
                  <a:moveTo>
                    <a:pt x="0" y="0"/>
                  </a:moveTo>
                  <a:lnTo>
                    <a:pt x="0" y="0"/>
                  </a:lnTo>
                  <a:lnTo>
                    <a:pt x="0" y="0"/>
                  </a:lnTo>
                  <a:lnTo>
                    <a:pt x="0" y="0"/>
                  </a:lnTo>
                  <a:lnTo>
                    <a:pt x="0" y="2"/>
                  </a:lnTo>
                  <a:lnTo>
                    <a:pt x="0" y="2"/>
                  </a:lnTo>
                  <a:lnTo>
                    <a:pt x="0" y="0"/>
                  </a:lnTo>
                  <a:lnTo>
                    <a:pt x="0" y="0"/>
                  </a:lnTo>
                  <a:lnTo>
                    <a:pt x="1" y="0"/>
                  </a:ln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5" name="Freeform 386"/>
            <p:cNvSpPr>
              <a:spLocks/>
            </p:cNvSpPr>
            <p:nvPr/>
          </p:nvSpPr>
          <p:spPr bwMode="auto">
            <a:xfrm>
              <a:off x="2476" y="1318"/>
              <a:ext cx="18" cy="10"/>
            </a:xfrm>
            <a:custGeom>
              <a:avLst/>
              <a:gdLst>
                <a:gd name="T0" fmla="*/ 0 w 18"/>
                <a:gd name="T1" fmla="*/ 0 h 10"/>
                <a:gd name="T2" fmla="*/ 0 w 18"/>
                <a:gd name="T3" fmla="*/ 3 h 10"/>
                <a:gd name="T4" fmla="*/ 0 w 18"/>
                <a:gd name="T5" fmla="*/ 3 h 10"/>
                <a:gd name="T6" fmla="*/ 5 w 18"/>
                <a:gd name="T7" fmla="*/ 5 h 10"/>
                <a:gd name="T8" fmla="*/ 5 w 18"/>
                <a:gd name="T9" fmla="*/ 5 h 10"/>
                <a:gd name="T10" fmla="*/ 18 w 18"/>
                <a:gd name="T11" fmla="*/ 10 h 10"/>
                <a:gd name="T12" fmla="*/ 18 w 18"/>
                <a:gd name="T13" fmla="*/ 10 h 10"/>
                <a:gd name="T14" fmla="*/ 8 w 18"/>
                <a:gd name="T15" fmla="*/ 5 h 10"/>
                <a:gd name="T16" fmla="*/ 0 w 1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0">
                  <a:moveTo>
                    <a:pt x="0" y="0"/>
                  </a:moveTo>
                  <a:lnTo>
                    <a:pt x="0" y="3"/>
                  </a:lnTo>
                  <a:lnTo>
                    <a:pt x="0" y="3"/>
                  </a:lnTo>
                  <a:lnTo>
                    <a:pt x="5" y="5"/>
                  </a:lnTo>
                  <a:lnTo>
                    <a:pt x="5" y="5"/>
                  </a:lnTo>
                  <a:lnTo>
                    <a:pt x="18" y="10"/>
                  </a:lnTo>
                  <a:lnTo>
                    <a:pt x="18" y="10"/>
                  </a:lnTo>
                  <a:lnTo>
                    <a:pt x="8"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6" name="Freeform 387"/>
            <p:cNvSpPr>
              <a:spLocks/>
            </p:cNvSpPr>
            <p:nvPr/>
          </p:nvSpPr>
          <p:spPr bwMode="auto">
            <a:xfrm>
              <a:off x="2482" y="1376"/>
              <a:ext cx="184" cy="364"/>
            </a:xfrm>
            <a:custGeom>
              <a:avLst/>
              <a:gdLst>
                <a:gd name="T0" fmla="*/ 0 w 184"/>
                <a:gd name="T1" fmla="*/ 0 h 364"/>
                <a:gd name="T2" fmla="*/ 0 w 184"/>
                <a:gd name="T3" fmla="*/ 0 h 364"/>
                <a:gd name="T4" fmla="*/ 63 w 184"/>
                <a:gd name="T5" fmla="*/ 46 h 364"/>
                <a:gd name="T6" fmla="*/ 101 w 184"/>
                <a:gd name="T7" fmla="*/ 76 h 364"/>
                <a:gd name="T8" fmla="*/ 129 w 184"/>
                <a:gd name="T9" fmla="*/ 101 h 364"/>
                <a:gd name="T10" fmla="*/ 119 w 184"/>
                <a:gd name="T11" fmla="*/ 364 h 364"/>
                <a:gd name="T12" fmla="*/ 184 w 184"/>
                <a:gd name="T13" fmla="*/ 84 h 364"/>
                <a:gd name="T14" fmla="*/ 184 w 184"/>
                <a:gd name="T15" fmla="*/ 84 h 364"/>
                <a:gd name="T16" fmla="*/ 182 w 184"/>
                <a:gd name="T17" fmla="*/ 82 h 364"/>
                <a:gd name="T18" fmla="*/ 182 w 184"/>
                <a:gd name="T19" fmla="*/ 82 h 364"/>
                <a:gd name="T20" fmla="*/ 174 w 184"/>
                <a:gd name="T21" fmla="*/ 76 h 364"/>
                <a:gd name="T22" fmla="*/ 174 w 184"/>
                <a:gd name="T23" fmla="*/ 76 h 364"/>
                <a:gd name="T24" fmla="*/ 161 w 184"/>
                <a:gd name="T25" fmla="*/ 64 h 364"/>
                <a:gd name="T26" fmla="*/ 141 w 184"/>
                <a:gd name="T27" fmla="*/ 51 h 364"/>
                <a:gd name="T28" fmla="*/ 141 w 184"/>
                <a:gd name="T29" fmla="*/ 51 h 364"/>
                <a:gd name="T30" fmla="*/ 116 w 184"/>
                <a:gd name="T31" fmla="*/ 36 h 364"/>
                <a:gd name="T32" fmla="*/ 85 w 184"/>
                <a:gd name="T33" fmla="*/ 23 h 364"/>
                <a:gd name="T34" fmla="*/ 66 w 184"/>
                <a:gd name="T35" fmla="*/ 16 h 364"/>
                <a:gd name="T36" fmla="*/ 47 w 184"/>
                <a:gd name="T37" fmla="*/ 10 h 364"/>
                <a:gd name="T38" fmla="*/ 25 w 184"/>
                <a:gd name="T39" fmla="*/ 5 h 364"/>
                <a:gd name="T40" fmla="*/ 0 w 184"/>
                <a:gd name="T41"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4" h="364">
                  <a:moveTo>
                    <a:pt x="0" y="0"/>
                  </a:moveTo>
                  <a:lnTo>
                    <a:pt x="0" y="0"/>
                  </a:lnTo>
                  <a:lnTo>
                    <a:pt x="63" y="46"/>
                  </a:lnTo>
                  <a:lnTo>
                    <a:pt x="101" y="76"/>
                  </a:lnTo>
                  <a:lnTo>
                    <a:pt x="129" y="101"/>
                  </a:lnTo>
                  <a:lnTo>
                    <a:pt x="119" y="364"/>
                  </a:lnTo>
                  <a:lnTo>
                    <a:pt x="184" y="84"/>
                  </a:lnTo>
                  <a:lnTo>
                    <a:pt x="184" y="84"/>
                  </a:lnTo>
                  <a:lnTo>
                    <a:pt x="182" y="82"/>
                  </a:lnTo>
                  <a:lnTo>
                    <a:pt x="182" y="82"/>
                  </a:lnTo>
                  <a:lnTo>
                    <a:pt x="174" y="76"/>
                  </a:lnTo>
                  <a:lnTo>
                    <a:pt x="174" y="76"/>
                  </a:lnTo>
                  <a:lnTo>
                    <a:pt x="161" y="64"/>
                  </a:lnTo>
                  <a:lnTo>
                    <a:pt x="141" y="51"/>
                  </a:lnTo>
                  <a:lnTo>
                    <a:pt x="141" y="51"/>
                  </a:lnTo>
                  <a:lnTo>
                    <a:pt x="116" y="36"/>
                  </a:lnTo>
                  <a:lnTo>
                    <a:pt x="85" y="23"/>
                  </a:lnTo>
                  <a:lnTo>
                    <a:pt x="66" y="16"/>
                  </a:lnTo>
                  <a:lnTo>
                    <a:pt x="47" y="10"/>
                  </a:lnTo>
                  <a:lnTo>
                    <a:pt x="25" y="5"/>
                  </a:lnTo>
                  <a:lnTo>
                    <a:pt x="0"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7" name="Freeform 388"/>
            <p:cNvSpPr>
              <a:spLocks/>
            </p:cNvSpPr>
            <p:nvPr/>
          </p:nvSpPr>
          <p:spPr bwMode="auto">
            <a:xfrm>
              <a:off x="2482" y="1376"/>
              <a:ext cx="184" cy="364"/>
            </a:xfrm>
            <a:custGeom>
              <a:avLst/>
              <a:gdLst>
                <a:gd name="T0" fmla="*/ 0 w 184"/>
                <a:gd name="T1" fmla="*/ 0 h 364"/>
                <a:gd name="T2" fmla="*/ 0 w 184"/>
                <a:gd name="T3" fmla="*/ 0 h 364"/>
                <a:gd name="T4" fmla="*/ 63 w 184"/>
                <a:gd name="T5" fmla="*/ 46 h 364"/>
                <a:gd name="T6" fmla="*/ 101 w 184"/>
                <a:gd name="T7" fmla="*/ 76 h 364"/>
                <a:gd name="T8" fmla="*/ 129 w 184"/>
                <a:gd name="T9" fmla="*/ 101 h 364"/>
                <a:gd name="T10" fmla="*/ 119 w 184"/>
                <a:gd name="T11" fmla="*/ 364 h 364"/>
                <a:gd name="T12" fmla="*/ 184 w 184"/>
                <a:gd name="T13" fmla="*/ 84 h 364"/>
                <a:gd name="T14" fmla="*/ 184 w 184"/>
                <a:gd name="T15" fmla="*/ 84 h 364"/>
                <a:gd name="T16" fmla="*/ 182 w 184"/>
                <a:gd name="T17" fmla="*/ 82 h 364"/>
                <a:gd name="T18" fmla="*/ 182 w 184"/>
                <a:gd name="T19" fmla="*/ 82 h 364"/>
                <a:gd name="T20" fmla="*/ 174 w 184"/>
                <a:gd name="T21" fmla="*/ 76 h 364"/>
                <a:gd name="T22" fmla="*/ 174 w 184"/>
                <a:gd name="T23" fmla="*/ 76 h 364"/>
                <a:gd name="T24" fmla="*/ 161 w 184"/>
                <a:gd name="T25" fmla="*/ 64 h 364"/>
                <a:gd name="T26" fmla="*/ 141 w 184"/>
                <a:gd name="T27" fmla="*/ 51 h 364"/>
                <a:gd name="T28" fmla="*/ 141 w 184"/>
                <a:gd name="T29" fmla="*/ 51 h 364"/>
                <a:gd name="T30" fmla="*/ 116 w 184"/>
                <a:gd name="T31" fmla="*/ 36 h 364"/>
                <a:gd name="T32" fmla="*/ 85 w 184"/>
                <a:gd name="T33" fmla="*/ 23 h 364"/>
                <a:gd name="T34" fmla="*/ 66 w 184"/>
                <a:gd name="T35" fmla="*/ 16 h 364"/>
                <a:gd name="T36" fmla="*/ 47 w 184"/>
                <a:gd name="T37" fmla="*/ 10 h 364"/>
                <a:gd name="T38" fmla="*/ 25 w 184"/>
                <a:gd name="T39" fmla="*/ 5 h 364"/>
                <a:gd name="T40" fmla="*/ 0 w 184"/>
                <a:gd name="T41"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4" h="364">
                  <a:moveTo>
                    <a:pt x="0" y="0"/>
                  </a:moveTo>
                  <a:lnTo>
                    <a:pt x="0" y="0"/>
                  </a:lnTo>
                  <a:lnTo>
                    <a:pt x="63" y="46"/>
                  </a:lnTo>
                  <a:lnTo>
                    <a:pt x="101" y="76"/>
                  </a:lnTo>
                  <a:lnTo>
                    <a:pt x="129" y="101"/>
                  </a:lnTo>
                  <a:lnTo>
                    <a:pt x="119" y="364"/>
                  </a:lnTo>
                  <a:lnTo>
                    <a:pt x="184" y="84"/>
                  </a:lnTo>
                  <a:lnTo>
                    <a:pt x="184" y="84"/>
                  </a:lnTo>
                  <a:lnTo>
                    <a:pt x="182" y="82"/>
                  </a:lnTo>
                  <a:lnTo>
                    <a:pt x="182" y="82"/>
                  </a:lnTo>
                  <a:lnTo>
                    <a:pt x="174" y="76"/>
                  </a:lnTo>
                  <a:lnTo>
                    <a:pt x="174" y="76"/>
                  </a:lnTo>
                  <a:lnTo>
                    <a:pt x="161" y="64"/>
                  </a:lnTo>
                  <a:lnTo>
                    <a:pt x="141" y="51"/>
                  </a:lnTo>
                  <a:lnTo>
                    <a:pt x="141" y="51"/>
                  </a:lnTo>
                  <a:lnTo>
                    <a:pt x="116" y="36"/>
                  </a:lnTo>
                  <a:lnTo>
                    <a:pt x="85" y="23"/>
                  </a:lnTo>
                  <a:lnTo>
                    <a:pt x="66" y="16"/>
                  </a:lnTo>
                  <a:lnTo>
                    <a:pt x="47" y="10"/>
                  </a:lnTo>
                  <a:lnTo>
                    <a:pt x="25"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8" name="Freeform 389"/>
            <p:cNvSpPr>
              <a:spLocks/>
            </p:cNvSpPr>
            <p:nvPr/>
          </p:nvSpPr>
          <p:spPr bwMode="auto">
            <a:xfrm>
              <a:off x="2492" y="1270"/>
              <a:ext cx="30" cy="59"/>
            </a:xfrm>
            <a:custGeom>
              <a:avLst/>
              <a:gdLst>
                <a:gd name="T0" fmla="*/ 25 w 30"/>
                <a:gd name="T1" fmla="*/ 2 h 59"/>
                <a:gd name="T2" fmla="*/ 25 w 30"/>
                <a:gd name="T3" fmla="*/ 2 h 59"/>
                <a:gd name="T4" fmla="*/ 18 w 30"/>
                <a:gd name="T5" fmla="*/ 7 h 59"/>
                <a:gd name="T6" fmla="*/ 12 w 30"/>
                <a:gd name="T7" fmla="*/ 13 h 59"/>
                <a:gd name="T8" fmla="*/ 8 w 30"/>
                <a:gd name="T9" fmla="*/ 21 h 59"/>
                <a:gd name="T10" fmla="*/ 5 w 30"/>
                <a:gd name="T11" fmla="*/ 30 h 59"/>
                <a:gd name="T12" fmla="*/ 5 w 30"/>
                <a:gd name="T13" fmla="*/ 30 h 59"/>
                <a:gd name="T14" fmla="*/ 2 w 30"/>
                <a:gd name="T15" fmla="*/ 41 h 59"/>
                <a:gd name="T16" fmla="*/ 0 w 30"/>
                <a:gd name="T17" fmla="*/ 54 h 59"/>
                <a:gd name="T18" fmla="*/ 0 w 30"/>
                <a:gd name="T19" fmla="*/ 54 h 59"/>
                <a:gd name="T20" fmla="*/ 0 w 30"/>
                <a:gd name="T21" fmla="*/ 58 h 59"/>
                <a:gd name="T22" fmla="*/ 4 w 30"/>
                <a:gd name="T23" fmla="*/ 59 h 59"/>
                <a:gd name="T24" fmla="*/ 4 w 30"/>
                <a:gd name="T25" fmla="*/ 59 h 59"/>
                <a:gd name="T26" fmla="*/ 5 w 30"/>
                <a:gd name="T27" fmla="*/ 58 h 59"/>
                <a:gd name="T28" fmla="*/ 7 w 30"/>
                <a:gd name="T29" fmla="*/ 56 h 59"/>
                <a:gd name="T30" fmla="*/ 7 w 30"/>
                <a:gd name="T31" fmla="*/ 56 h 59"/>
                <a:gd name="T32" fmla="*/ 8 w 30"/>
                <a:gd name="T33" fmla="*/ 43 h 59"/>
                <a:gd name="T34" fmla="*/ 12 w 30"/>
                <a:gd name="T35" fmla="*/ 31 h 59"/>
                <a:gd name="T36" fmla="*/ 12 w 30"/>
                <a:gd name="T37" fmla="*/ 31 h 59"/>
                <a:gd name="T38" fmla="*/ 13 w 30"/>
                <a:gd name="T39" fmla="*/ 25 h 59"/>
                <a:gd name="T40" fmla="*/ 18 w 30"/>
                <a:gd name="T41" fmla="*/ 18 h 59"/>
                <a:gd name="T42" fmla="*/ 28 w 30"/>
                <a:gd name="T43" fmla="*/ 7 h 59"/>
                <a:gd name="T44" fmla="*/ 28 w 30"/>
                <a:gd name="T45" fmla="*/ 7 h 59"/>
                <a:gd name="T46" fmla="*/ 30 w 30"/>
                <a:gd name="T47" fmla="*/ 3 h 59"/>
                <a:gd name="T48" fmla="*/ 30 w 30"/>
                <a:gd name="T49" fmla="*/ 2 h 59"/>
                <a:gd name="T50" fmla="*/ 30 w 30"/>
                <a:gd name="T51" fmla="*/ 2 h 59"/>
                <a:gd name="T52" fmla="*/ 27 w 30"/>
                <a:gd name="T53" fmla="*/ 0 h 59"/>
                <a:gd name="T54" fmla="*/ 25 w 30"/>
                <a:gd name="T55" fmla="*/ 2 h 59"/>
                <a:gd name="T56" fmla="*/ 25 w 30"/>
                <a:gd name="T57"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59">
                  <a:moveTo>
                    <a:pt x="25" y="2"/>
                  </a:moveTo>
                  <a:lnTo>
                    <a:pt x="25" y="2"/>
                  </a:lnTo>
                  <a:lnTo>
                    <a:pt x="18" y="7"/>
                  </a:lnTo>
                  <a:lnTo>
                    <a:pt x="12" y="13"/>
                  </a:lnTo>
                  <a:lnTo>
                    <a:pt x="8" y="21"/>
                  </a:lnTo>
                  <a:lnTo>
                    <a:pt x="5" y="30"/>
                  </a:lnTo>
                  <a:lnTo>
                    <a:pt x="5" y="30"/>
                  </a:lnTo>
                  <a:lnTo>
                    <a:pt x="2" y="41"/>
                  </a:lnTo>
                  <a:lnTo>
                    <a:pt x="0" y="54"/>
                  </a:lnTo>
                  <a:lnTo>
                    <a:pt x="0" y="54"/>
                  </a:lnTo>
                  <a:lnTo>
                    <a:pt x="0" y="58"/>
                  </a:lnTo>
                  <a:lnTo>
                    <a:pt x="4" y="59"/>
                  </a:lnTo>
                  <a:lnTo>
                    <a:pt x="4" y="59"/>
                  </a:lnTo>
                  <a:lnTo>
                    <a:pt x="5" y="58"/>
                  </a:lnTo>
                  <a:lnTo>
                    <a:pt x="7" y="56"/>
                  </a:lnTo>
                  <a:lnTo>
                    <a:pt x="7" y="56"/>
                  </a:lnTo>
                  <a:lnTo>
                    <a:pt x="8" y="43"/>
                  </a:lnTo>
                  <a:lnTo>
                    <a:pt x="12" y="31"/>
                  </a:lnTo>
                  <a:lnTo>
                    <a:pt x="12" y="31"/>
                  </a:lnTo>
                  <a:lnTo>
                    <a:pt x="13" y="25"/>
                  </a:lnTo>
                  <a:lnTo>
                    <a:pt x="18" y="18"/>
                  </a:lnTo>
                  <a:lnTo>
                    <a:pt x="28" y="7"/>
                  </a:lnTo>
                  <a:lnTo>
                    <a:pt x="28" y="7"/>
                  </a:lnTo>
                  <a:lnTo>
                    <a:pt x="30" y="3"/>
                  </a:lnTo>
                  <a:lnTo>
                    <a:pt x="30" y="2"/>
                  </a:lnTo>
                  <a:lnTo>
                    <a:pt x="30" y="2"/>
                  </a:lnTo>
                  <a:lnTo>
                    <a:pt x="27" y="0"/>
                  </a:lnTo>
                  <a:lnTo>
                    <a:pt x="25" y="2"/>
                  </a:lnTo>
                  <a:lnTo>
                    <a:pt x="25"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9" name="Freeform 390"/>
            <p:cNvSpPr>
              <a:spLocks/>
            </p:cNvSpPr>
            <p:nvPr/>
          </p:nvSpPr>
          <p:spPr bwMode="auto">
            <a:xfrm>
              <a:off x="2426" y="1159"/>
              <a:ext cx="63" cy="94"/>
            </a:xfrm>
            <a:custGeom>
              <a:avLst/>
              <a:gdLst>
                <a:gd name="T0" fmla="*/ 56 w 63"/>
                <a:gd name="T1" fmla="*/ 22 h 94"/>
                <a:gd name="T2" fmla="*/ 45 w 63"/>
                <a:gd name="T3" fmla="*/ 10 h 94"/>
                <a:gd name="T4" fmla="*/ 33 w 63"/>
                <a:gd name="T5" fmla="*/ 3 h 94"/>
                <a:gd name="T6" fmla="*/ 22 w 63"/>
                <a:gd name="T7" fmla="*/ 0 h 94"/>
                <a:gd name="T8" fmla="*/ 15 w 63"/>
                <a:gd name="T9" fmla="*/ 2 h 94"/>
                <a:gd name="T10" fmla="*/ 8 w 63"/>
                <a:gd name="T11" fmla="*/ 7 h 94"/>
                <a:gd name="T12" fmla="*/ 3 w 63"/>
                <a:gd name="T13" fmla="*/ 13 h 94"/>
                <a:gd name="T14" fmla="*/ 0 w 63"/>
                <a:gd name="T15" fmla="*/ 36 h 94"/>
                <a:gd name="T16" fmla="*/ 0 w 63"/>
                <a:gd name="T17" fmla="*/ 50 h 94"/>
                <a:gd name="T18" fmla="*/ 5 w 63"/>
                <a:gd name="T19" fmla="*/ 65 h 94"/>
                <a:gd name="T20" fmla="*/ 12 w 63"/>
                <a:gd name="T21" fmla="*/ 78 h 94"/>
                <a:gd name="T22" fmla="*/ 20 w 63"/>
                <a:gd name="T23" fmla="*/ 88 h 94"/>
                <a:gd name="T24" fmla="*/ 40 w 63"/>
                <a:gd name="T25" fmla="*/ 94 h 94"/>
                <a:gd name="T26" fmla="*/ 46 w 63"/>
                <a:gd name="T27" fmla="*/ 94 h 94"/>
                <a:gd name="T28" fmla="*/ 56 w 63"/>
                <a:gd name="T29" fmla="*/ 91 h 94"/>
                <a:gd name="T30" fmla="*/ 61 w 63"/>
                <a:gd name="T31" fmla="*/ 86 h 94"/>
                <a:gd name="T32" fmla="*/ 61 w 63"/>
                <a:gd name="T33" fmla="*/ 83 h 94"/>
                <a:gd name="T34" fmla="*/ 60 w 63"/>
                <a:gd name="T35" fmla="*/ 81 h 94"/>
                <a:gd name="T36" fmla="*/ 56 w 63"/>
                <a:gd name="T37" fmla="*/ 83 h 94"/>
                <a:gd name="T38" fmla="*/ 40 w 63"/>
                <a:gd name="T39" fmla="*/ 88 h 94"/>
                <a:gd name="T40" fmla="*/ 31 w 63"/>
                <a:gd name="T41" fmla="*/ 88 h 94"/>
                <a:gd name="T42" fmla="*/ 17 w 63"/>
                <a:gd name="T43" fmla="*/ 75 h 94"/>
                <a:gd name="T44" fmla="*/ 12 w 63"/>
                <a:gd name="T45" fmla="*/ 63 h 94"/>
                <a:gd name="T46" fmla="*/ 7 w 63"/>
                <a:gd name="T47" fmla="*/ 36 h 94"/>
                <a:gd name="T48" fmla="*/ 7 w 63"/>
                <a:gd name="T49" fmla="*/ 25 h 94"/>
                <a:gd name="T50" fmla="*/ 10 w 63"/>
                <a:gd name="T51" fmla="*/ 17 h 94"/>
                <a:gd name="T52" fmla="*/ 18 w 63"/>
                <a:gd name="T53" fmla="*/ 7 h 94"/>
                <a:gd name="T54" fmla="*/ 22 w 63"/>
                <a:gd name="T55" fmla="*/ 7 h 94"/>
                <a:gd name="T56" fmla="*/ 25 w 63"/>
                <a:gd name="T57" fmla="*/ 7 h 94"/>
                <a:gd name="T58" fmla="*/ 30 w 63"/>
                <a:gd name="T59" fmla="*/ 8 h 94"/>
                <a:gd name="T60" fmla="*/ 45 w 63"/>
                <a:gd name="T61" fmla="*/ 20 h 94"/>
                <a:gd name="T62" fmla="*/ 50 w 63"/>
                <a:gd name="T63" fmla="*/ 23 h 94"/>
                <a:gd name="T64" fmla="*/ 51 w 63"/>
                <a:gd name="T65" fmla="*/ 25 h 94"/>
                <a:gd name="T66" fmla="*/ 53 w 63"/>
                <a:gd name="T67" fmla="*/ 27 h 94"/>
                <a:gd name="T68" fmla="*/ 56 w 63"/>
                <a:gd name="T69" fmla="*/ 27 h 94"/>
                <a:gd name="T70" fmla="*/ 56 w 63"/>
                <a:gd name="T71" fmla="*/ 2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94">
                  <a:moveTo>
                    <a:pt x="56" y="22"/>
                  </a:moveTo>
                  <a:lnTo>
                    <a:pt x="56" y="22"/>
                  </a:lnTo>
                  <a:lnTo>
                    <a:pt x="45" y="10"/>
                  </a:lnTo>
                  <a:lnTo>
                    <a:pt x="45" y="10"/>
                  </a:lnTo>
                  <a:lnTo>
                    <a:pt x="33" y="3"/>
                  </a:lnTo>
                  <a:lnTo>
                    <a:pt x="33" y="3"/>
                  </a:lnTo>
                  <a:lnTo>
                    <a:pt x="27" y="0"/>
                  </a:lnTo>
                  <a:lnTo>
                    <a:pt x="22" y="0"/>
                  </a:lnTo>
                  <a:lnTo>
                    <a:pt x="22" y="0"/>
                  </a:lnTo>
                  <a:lnTo>
                    <a:pt x="15" y="2"/>
                  </a:lnTo>
                  <a:lnTo>
                    <a:pt x="15" y="2"/>
                  </a:lnTo>
                  <a:lnTo>
                    <a:pt x="8" y="7"/>
                  </a:lnTo>
                  <a:lnTo>
                    <a:pt x="3" y="13"/>
                  </a:lnTo>
                  <a:lnTo>
                    <a:pt x="3" y="13"/>
                  </a:lnTo>
                  <a:lnTo>
                    <a:pt x="0" y="23"/>
                  </a:lnTo>
                  <a:lnTo>
                    <a:pt x="0" y="36"/>
                  </a:lnTo>
                  <a:lnTo>
                    <a:pt x="0" y="36"/>
                  </a:lnTo>
                  <a:lnTo>
                    <a:pt x="0" y="50"/>
                  </a:lnTo>
                  <a:lnTo>
                    <a:pt x="5" y="65"/>
                  </a:lnTo>
                  <a:lnTo>
                    <a:pt x="5" y="65"/>
                  </a:lnTo>
                  <a:lnTo>
                    <a:pt x="8" y="73"/>
                  </a:lnTo>
                  <a:lnTo>
                    <a:pt x="12" y="78"/>
                  </a:lnTo>
                  <a:lnTo>
                    <a:pt x="15" y="83"/>
                  </a:lnTo>
                  <a:lnTo>
                    <a:pt x="20" y="88"/>
                  </a:lnTo>
                  <a:lnTo>
                    <a:pt x="30" y="93"/>
                  </a:lnTo>
                  <a:lnTo>
                    <a:pt x="40" y="94"/>
                  </a:lnTo>
                  <a:lnTo>
                    <a:pt x="40" y="94"/>
                  </a:lnTo>
                  <a:lnTo>
                    <a:pt x="46" y="94"/>
                  </a:lnTo>
                  <a:lnTo>
                    <a:pt x="51" y="93"/>
                  </a:lnTo>
                  <a:lnTo>
                    <a:pt x="56" y="91"/>
                  </a:lnTo>
                  <a:lnTo>
                    <a:pt x="61" y="86"/>
                  </a:lnTo>
                  <a:lnTo>
                    <a:pt x="61" y="86"/>
                  </a:lnTo>
                  <a:lnTo>
                    <a:pt x="63" y="84"/>
                  </a:lnTo>
                  <a:lnTo>
                    <a:pt x="61" y="83"/>
                  </a:lnTo>
                  <a:lnTo>
                    <a:pt x="61" y="83"/>
                  </a:lnTo>
                  <a:lnTo>
                    <a:pt x="60" y="81"/>
                  </a:lnTo>
                  <a:lnTo>
                    <a:pt x="56" y="83"/>
                  </a:lnTo>
                  <a:lnTo>
                    <a:pt x="56" y="83"/>
                  </a:lnTo>
                  <a:lnTo>
                    <a:pt x="50" y="86"/>
                  </a:lnTo>
                  <a:lnTo>
                    <a:pt x="40" y="88"/>
                  </a:lnTo>
                  <a:lnTo>
                    <a:pt x="40" y="88"/>
                  </a:lnTo>
                  <a:lnTo>
                    <a:pt x="31" y="88"/>
                  </a:lnTo>
                  <a:lnTo>
                    <a:pt x="23" y="83"/>
                  </a:lnTo>
                  <a:lnTo>
                    <a:pt x="17" y="75"/>
                  </a:lnTo>
                  <a:lnTo>
                    <a:pt x="12" y="63"/>
                  </a:lnTo>
                  <a:lnTo>
                    <a:pt x="12" y="63"/>
                  </a:lnTo>
                  <a:lnTo>
                    <a:pt x="7" y="48"/>
                  </a:lnTo>
                  <a:lnTo>
                    <a:pt x="7" y="36"/>
                  </a:lnTo>
                  <a:lnTo>
                    <a:pt x="7" y="36"/>
                  </a:lnTo>
                  <a:lnTo>
                    <a:pt x="7" y="25"/>
                  </a:lnTo>
                  <a:lnTo>
                    <a:pt x="10" y="17"/>
                  </a:lnTo>
                  <a:lnTo>
                    <a:pt x="10" y="17"/>
                  </a:lnTo>
                  <a:lnTo>
                    <a:pt x="13" y="10"/>
                  </a:lnTo>
                  <a:lnTo>
                    <a:pt x="18" y="7"/>
                  </a:lnTo>
                  <a:lnTo>
                    <a:pt x="18" y="7"/>
                  </a:lnTo>
                  <a:lnTo>
                    <a:pt x="22" y="7"/>
                  </a:lnTo>
                  <a:lnTo>
                    <a:pt x="22" y="7"/>
                  </a:lnTo>
                  <a:lnTo>
                    <a:pt x="25" y="7"/>
                  </a:lnTo>
                  <a:lnTo>
                    <a:pt x="30" y="8"/>
                  </a:lnTo>
                  <a:lnTo>
                    <a:pt x="30" y="8"/>
                  </a:lnTo>
                  <a:lnTo>
                    <a:pt x="38" y="13"/>
                  </a:lnTo>
                  <a:lnTo>
                    <a:pt x="45" y="20"/>
                  </a:lnTo>
                  <a:lnTo>
                    <a:pt x="45" y="20"/>
                  </a:lnTo>
                  <a:lnTo>
                    <a:pt x="50" y="23"/>
                  </a:lnTo>
                  <a:lnTo>
                    <a:pt x="51" y="25"/>
                  </a:lnTo>
                  <a:lnTo>
                    <a:pt x="51" y="25"/>
                  </a:lnTo>
                  <a:lnTo>
                    <a:pt x="51" y="25"/>
                  </a:lnTo>
                  <a:lnTo>
                    <a:pt x="53" y="27"/>
                  </a:lnTo>
                  <a:lnTo>
                    <a:pt x="56" y="27"/>
                  </a:lnTo>
                  <a:lnTo>
                    <a:pt x="56" y="27"/>
                  </a:lnTo>
                  <a:lnTo>
                    <a:pt x="56" y="23"/>
                  </a:lnTo>
                  <a:lnTo>
                    <a:pt x="56" y="22"/>
                  </a:lnTo>
                  <a:lnTo>
                    <a:pt x="56" y="2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0" name="Freeform 391"/>
            <p:cNvSpPr>
              <a:spLocks/>
            </p:cNvSpPr>
            <p:nvPr/>
          </p:nvSpPr>
          <p:spPr bwMode="auto">
            <a:xfrm>
              <a:off x="2371" y="1263"/>
              <a:ext cx="10" cy="47"/>
            </a:xfrm>
            <a:custGeom>
              <a:avLst/>
              <a:gdLst>
                <a:gd name="T0" fmla="*/ 4 w 10"/>
                <a:gd name="T1" fmla="*/ 4 h 47"/>
                <a:gd name="T2" fmla="*/ 4 w 10"/>
                <a:gd name="T3" fmla="*/ 4 h 47"/>
                <a:gd name="T4" fmla="*/ 0 w 10"/>
                <a:gd name="T5" fmla="*/ 43 h 47"/>
                <a:gd name="T6" fmla="*/ 0 w 10"/>
                <a:gd name="T7" fmla="*/ 43 h 47"/>
                <a:gd name="T8" fmla="*/ 2 w 10"/>
                <a:gd name="T9" fmla="*/ 47 h 47"/>
                <a:gd name="T10" fmla="*/ 4 w 10"/>
                <a:gd name="T11" fmla="*/ 47 h 47"/>
                <a:gd name="T12" fmla="*/ 4 w 10"/>
                <a:gd name="T13" fmla="*/ 47 h 47"/>
                <a:gd name="T14" fmla="*/ 5 w 10"/>
                <a:gd name="T15" fmla="*/ 47 h 47"/>
                <a:gd name="T16" fmla="*/ 7 w 10"/>
                <a:gd name="T17" fmla="*/ 43 h 47"/>
                <a:gd name="T18" fmla="*/ 7 w 10"/>
                <a:gd name="T19" fmla="*/ 43 h 47"/>
                <a:gd name="T20" fmla="*/ 10 w 10"/>
                <a:gd name="T21" fmla="*/ 4 h 47"/>
                <a:gd name="T22" fmla="*/ 10 w 10"/>
                <a:gd name="T23" fmla="*/ 4 h 47"/>
                <a:gd name="T24" fmla="*/ 9 w 10"/>
                <a:gd name="T25" fmla="*/ 0 h 47"/>
                <a:gd name="T26" fmla="*/ 7 w 10"/>
                <a:gd name="T27" fmla="*/ 0 h 47"/>
                <a:gd name="T28" fmla="*/ 7 w 10"/>
                <a:gd name="T29" fmla="*/ 0 h 47"/>
                <a:gd name="T30" fmla="*/ 4 w 10"/>
                <a:gd name="T31" fmla="*/ 0 h 47"/>
                <a:gd name="T32" fmla="*/ 4 w 10"/>
                <a:gd name="T33" fmla="*/ 4 h 47"/>
                <a:gd name="T34" fmla="*/ 4 w 1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47">
                  <a:moveTo>
                    <a:pt x="4" y="4"/>
                  </a:moveTo>
                  <a:lnTo>
                    <a:pt x="4" y="4"/>
                  </a:lnTo>
                  <a:lnTo>
                    <a:pt x="0" y="43"/>
                  </a:lnTo>
                  <a:lnTo>
                    <a:pt x="0" y="43"/>
                  </a:lnTo>
                  <a:lnTo>
                    <a:pt x="2" y="47"/>
                  </a:lnTo>
                  <a:lnTo>
                    <a:pt x="4" y="47"/>
                  </a:lnTo>
                  <a:lnTo>
                    <a:pt x="4" y="47"/>
                  </a:lnTo>
                  <a:lnTo>
                    <a:pt x="5" y="47"/>
                  </a:lnTo>
                  <a:lnTo>
                    <a:pt x="7" y="43"/>
                  </a:lnTo>
                  <a:lnTo>
                    <a:pt x="7" y="43"/>
                  </a:lnTo>
                  <a:lnTo>
                    <a:pt x="10" y="4"/>
                  </a:lnTo>
                  <a:lnTo>
                    <a:pt x="10" y="4"/>
                  </a:lnTo>
                  <a:lnTo>
                    <a:pt x="9" y="0"/>
                  </a:lnTo>
                  <a:lnTo>
                    <a:pt x="7" y="0"/>
                  </a:lnTo>
                  <a:lnTo>
                    <a:pt x="7" y="0"/>
                  </a:lnTo>
                  <a:lnTo>
                    <a:pt x="4" y="0"/>
                  </a:lnTo>
                  <a:lnTo>
                    <a:pt x="4" y="4"/>
                  </a:lnTo>
                  <a:lnTo>
                    <a:pt x="4" y="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1" name="Freeform 392"/>
            <p:cNvSpPr>
              <a:spLocks/>
            </p:cNvSpPr>
            <p:nvPr/>
          </p:nvSpPr>
          <p:spPr bwMode="auto">
            <a:xfrm>
              <a:off x="2290" y="1017"/>
              <a:ext cx="244" cy="261"/>
            </a:xfrm>
            <a:custGeom>
              <a:avLst/>
              <a:gdLst>
                <a:gd name="T0" fmla="*/ 189 w 244"/>
                <a:gd name="T1" fmla="*/ 165 h 261"/>
                <a:gd name="T2" fmla="*/ 209 w 244"/>
                <a:gd name="T3" fmla="*/ 149 h 261"/>
                <a:gd name="T4" fmla="*/ 229 w 244"/>
                <a:gd name="T5" fmla="*/ 119 h 261"/>
                <a:gd name="T6" fmla="*/ 240 w 244"/>
                <a:gd name="T7" fmla="*/ 91 h 261"/>
                <a:gd name="T8" fmla="*/ 244 w 244"/>
                <a:gd name="T9" fmla="*/ 68 h 261"/>
                <a:gd name="T10" fmla="*/ 244 w 244"/>
                <a:gd name="T11" fmla="*/ 56 h 261"/>
                <a:gd name="T12" fmla="*/ 230 w 244"/>
                <a:gd name="T13" fmla="*/ 38 h 261"/>
                <a:gd name="T14" fmla="*/ 202 w 244"/>
                <a:gd name="T15" fmla="*/ 18 h 261"/>
                <a:gd name="T16" fmla="*/ 172 w 244"/>
                <a:gd name="T17" fmla="*/ 5 h 261"/>
                <a:gd name="T18" fmla="*/ 148 w 244"/>
                <a:gd name="T19" fmla="*/ 1 h 261"/>
                <a:gd name="T20" fmla="*/ 133 w 244"/>
                <a:gd name="T21" fmla="*/ 0 h 261"/>
                <a:gd name="T22" fmla="*/ 83 w 244"/>
                <a:gd name="T23" fmla="*/ 5 h 261"/>
                <a:gd name="T24" fmla="*/ 47 w 244"/>
                <a:gd name="T25" fmla="*/ 21 h 261"/>
                <a:gd name="T26" fmla="*/ 34 w 244"/>
                <a:gd name="T27" fmla="*/ 33 h 261"/>
                <a:gd name="T28" fmla="*/ 14 w 244"/>
                <a:gd name="T29" fmla="*/ 64 h 261"/>
                <a:gd name="T30" fmla="*/ 9 w 244"/>
                <a:gd name="T31" fmla="*/ 84 h 261"/>
                <a:gd name="T32" fmla="*/ 2 w 244"/>
                <a:gd name="T33" fmla="*/ 130 h 261"/>
                <a:gd name="T34" fmla="*/ 2 w 244"/>
                <a:gd name="T35" fmla="*/ 177 h 261"/>
                <a:gd name="T36" fmla="*/ 9 w 244"/>
                <a:gd name="T37" fmla="*/ 210 h 261"/>
                <a:gd name="T38" fmla="*/ 17 w 244"/>
                <a:gd name="T39" fmla="*/ 228 h 261"/>
                <a:gd name="T40" fmla="*/ 30 w 244"/>
                <a:gd name="T41" fmla="*/ 243 h 261"/>
                <a:gd name="T42" fmla="*/ 38 w 244"/>
                <a:gd name="T43" fmla="*/ 250 h 261"/>
                <a:gd name="T44" fmla="*/ 57 w 244"/>
                <a:gd name="T45" fmla="*/ 258 h 261"/>
                <a:gd name="T46" fmla="*/ 75 w 244"/>
                <a:gd name="T47" fmla="*/ 261 h 261"/>
                <a:gd name="T48" fmla="*/ 106 w 244"/>
                <a:gd name="T49" fmla="*/ 258 h 261"/>
                <a:gd name="T50" fmla="*/ 133 w 244"/>
                <a:gd name="T51" fmla="*/ 241 h 261"/>
                <a:gd name="T52" fmla="*/ 148 w 244"/>
                <a:gd name="T53" fmla="*/ 215 h 261"/>
                <a:gd name="T54" fmla="*/ 144 w 244"/>
                <a:gd name="T55" fmla="*/ 208 h 261"/>
                <a:gd name="T56" fmla="*/ 138 w 244"/>
                <a:gd name="T57" fmla="*/ 178 h 261"/>
                <a:gd name="T58" fmla="*/ 141 w 244"/>
                <a:gd name="T59" fmla="*/ 159 h 261"/>
                <a:gd name="T60" fmla="*/ 148 w 244"/>
                <a:gd name="T61" fmla="*/ 150 h 261"/>
                <a:gd name="T62" fmla="*/ 154 w 244"/>
                <a:gd name="T63" fmla="*/ 147 h 261"/>
                <a:gd name="T64" fmla="*/ 167 w 244"/>
                <a:gd name="T65" fmla="*/ 149 h 261"/>
                <a:gd name="T66" fmla="*/ 186 w 244"/>
                <a:gd name="T67" fmla="*/ 16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 h="261">
                  <a:moveTo>
                    <a:pt x="189" y="165"/>
                  </a:moveTo>
                  <a:lnTo>
                    <a:pt x="189" y="165"/>
                  </a:lnTo>
                  <a:lnTo>
                    <a:pt x="199" y="157"/>
                  </a:lnTo>
                  <a:lnTo>
                    <a:pt x="209" y="149"/>
                  </a:lnTo>
                  <a:lnTo>
                    <a:pt x="219" y="135"/>
                  </a:lnTo>
                  <a:lnTo>
                    <a:pt x="229" y="119"/>
                  </a:lnTo>
                  <a:lnTo>
                    <a:pt x="237" y="101"/>
                  </a:lnTo>
                  <a:lnTo>
                    <a:pt x="240" y="91"/>
                  </a:lnTo>
                  <a:lnTo>
                    <a:pt x="244" y="79"/>
                  </a:lnTo>
                  <a:lnTo>
                    <a:pt x="244" y="68"/>
                  </a:lnTo>
                  <a:lnTo>
                    <a:pt x="244" y="56"/>
                  </a:lnTo>
                  <a:lnTo>
                    <a:pt x="244" y="56"/>
                  </a:lnTo>
                  <a:lnTo>
                    <a:pt x="237" y="48"/>
                  </a:lnTo>
                  <a:lnTo>
                    <a:pt x="230" y="38"/>
                  </a:lnTo>
                  <a:lnTo>
                    <a:pt x="219" y="28"/>
                  </a:lnTo>
                  <a:lnTo>
                    <a:pt x="202" y="18"/>
                  </a:lnTo>
                  <a:lnTo>
                    <a:pt x="184" y="10"/>
                  </a:lnTo>
                  <a:lnTo>
                    <a:pt x="172" y="5"/>
                  </a:lnTo>
                  <a:lnTo>
                    <a:pt x="161" y="3"/>
                  </a:lnTo>
                  <a:lnTo>
                    <a:pt x="148" y="1"/>
                  </a:lnTo>
                  <a:lnTo>
                    <a:pt x="133" y="0"/>
                  </a:lnTo>
                  <a:lnTo>
                    <a:pt x="133" y="0"/>
                  </a:lnTo>
                  <a:lnTo>
                    <a:pt x="106" y="1"/>
                  </a:lnTo>
                  <a:lnTo>
                    <a:pt x="83" y="5"/>
                  </a:lnTo>
                  <a:lnTo>
                    <a:pt x="63" y="11"/>
                  </a:lnTo>
                  <a:lnTo>
                    <a:pt x="47" y="21"/>
                  </a:lnTo>
                  <a:lnTo>
                    <a:pt x="38" y="26"/>
                  </a:lnTo>
                  <a:lnTo>
                    <a:pt x="34" y="33"/>
                  </a:lnTo>
                  <a:lnTo>
                    <a:pt x="22" y="48"/>
                  </a:lnTo>
                  <a:lnTo>
                    <a:pt x="14" y="64"/>
                  </a:lnTo>
                  <a:lnTo>
                    <a:pt x="9" y="84"/>
                  </a:lnTo>
                  <a:lnTo>
                    <a:pt x="9" y="84"/>
                  </a:lnTo>
                  <a:lnTo>
                    <a:pt x="5" y="107"/>
                  </a:lnTo>
                  <a:lnTo>
                    <a:pt x="2" y="130"/>
                  </a:lnTo>
                  <a:lnTo>
                    <a:pt x="0" y="154"/>
                  </a:lnTo>
                  <a:lnTo>
                    <a:pt x="2" y="177"/>
                  </a:lnTo>
                  <a:lnTo>
                    <a:pt x="5" y="200"/>
                  </a:lnTo>
                  <a:lnTo>
                    <a:pt x="9" y="210"/>
                  </a:lnTo>
                  <a:lnTo>
                    <a:pt x="12" y="220"/>
                  </a:lnTo>
                  <a:lnTo>
                    <a:pt x="17" y="228"/>
                  </a:lnTo>
                  <a:lnTo>
                    <a:pt x="24" y="236"/>
                  </a:lnTo>
                  <a:lnTo>
                    <a:pt x="30" y="243"/>
                  </a:lnTo>
                  <a:lnTo>
                    <a:pt x="38" y="250"/>
                  </a:lnTo>
                  <a:lnTo>
                    <a:pt x="38" y="250"/>
                  </a:lnTo>
                  <a:lnTo>
                    <a:pt x="48" y="255"/>
                  </a:lnTo>
                  <a:lnTo>
                    <a:pt x="57" y="258"/>
                  </a:lnTo>
                  <a:lnTo>
                    <a:pt x="65" y="260"/>
                  </a:lnTo>
                  <a:lnTo>
                    <a:pt x="75" y="261"/>
                  </a:lnTo>
                  <a:lnTo>
                    <a:pt x="91" y="261"/>
                  </a:lnTo>
                  <a:lnTo>
                    <a:pt x="106" y="258"/>
                  </a:lnTo>
                  <a:lnTo>
                    <a:pt x="121" y="251"/>
                  </a:lnTo>
                  <a:lnTo>
                    <a:pt x="133" y="241"/>
                  </a:lnTo>
                  <a:lnTo>
                    <a:pt x="141" y="230"/>
                  </a:lnTo>
                  <a:lnTo>
                    <a:pt x="148" y="215"/>
                  </a:lnTo>
                  <a:lnTo>
                    <a:pt x="148" y="215"/>
                  </a:lnTo>
                  <a:lnTo>
                    <a:pt x="144" y="208"/>
                  </a:lnTo>
                  <a:lnTo>
                    <a:pt x="139" y="190"/>
                  </a:lnTo>
                  <a:lnTo>
                    <a:pt x="138" y="178"/>
                  </a:lnTo>
                  <a:lnTo>
                    <a:pt x="138" y="169"/>
                  </a:lnTo>
                  <a:lnTo>
                    <a:pt x="141" y="159"/>
                  </a:lnTo>
                  <a:lnTo>
                    <a:pt x="143" y="154"/>
                  </a:lnTo>
                  <a:lnTo>
                    <a:pt x="148" y="150"/>
                  </a:lnTo>
                  <a:lnTo>
                    <a:pt x="148" y="150"/>
                  </a:lnTo>
                  <a:lnTo>
                    <a:pt x="154" y="147"/>
                  </a:lnTo>
                  <a:lnTo>
                    <a:pt x="161" y="147"/>
                  </a:lnTo>
                  <a:lnTo>
                    <a:pt x="167" y="149"/>
                  </a:lnTo>
                  <a:lnTo>
                    <a:pt x="174" y="152"/>
                  </a:lnTo>
                  <a:lnTo>
                    <a:pt x="186" y="160"/>
                  </a:lnTo>
                  <a:lnTo>
                    <a:pt x="189" y="16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2" name="Freeform 393"/>
            <p:cNvSpPr>
              <a:spLocks/>
            </p:cNvSpPr>
            <p:nvPr/>
          </p:nvSpPr>
          <p:spPr bwMode="auto">
            <a:xfrm>
              <a:off x="2290" y="1017"/>
              <a:ext cx="244" cy="261"/>
            </a:xfrm>
            <a:custGeom>
              <a:avLst/>
              <a:gdLst>
                <a:gd name="T0" fmla="*/ 189 w 244"/>
                <a:gd name="T1" fmla="*/ 165 h 261"/>
                <a:gd name="T2" fmla="*/ 209 w 244"/>
                <a:gd name="T3" fmla="*/ 149 h 261"/>
                <a:gd name="T4" fmla="*/ 229 w 244"/>
                <a:gd name="T5" fmla="*/ 119 h 261"/>
                <a:gd name="T6" fmla="*/ 240 w 244"/>
                <a:gd name="T7" fmla="*/ 91 h 261"/>
                <a:gd name="T8" fmla="*/ 244 w 244"/>
                <a:gd name="T9" fmla="*/ 68 h 261"/>
                <a:gd name="T10" fmla="*/ 244 w 244"/>
                <a:gd name="T11" fmla="*/ 56 h 261"/>
                <a:gd name="T12" fmla="*/ 230 w 244"/>
                <a:gd name="T13" fmla="*/ 38 h 261"/>
                <a:gd name="T14" fmla="*/ 202 w 244"/>
                <a:gd name="T15" fmla="*/ 18 h 261"/>
                <a:gd name="T16" fmla="*/ 172 w 244"/>
                <a:gd name="T17" fmla="*/ 5 h 261"/>
                <a:gd name="T18" fmla="*/ 148 w 244"/>
                <a:gd name="T19" fmla="*/ 1 h 261"/>
                <a:gd name="T20" fmla="*/ 133 w 244"/>
                <a:gd name="T21" fmla="*/ 0 h 261"/>
                <a:gd name="T22" fmla="*/ 83 w 244"/>
                <a:gd name="T23" fmla="*/ 5 h 261"/>
                <a:gd name="T24" fmla="*/ 47 w 244"/>
                <a:gd name="T25" fmla="*/ 21 h 261"/>
                <a:gd name="T26" fmla="*/ 34 w 244"/>
                <a:gd name="T27" fmla="*/ 33 h 261"/>
                <a:gd name="T28" fmla="*/ 14 w 244"/>
                <a:gd name="T29" fmla="*/ 64 h 261"/>
                <a:gd name="T30" fmla="*/ 9 w 244"/>
                <a:gd name="T31" fmla="*/ 84 h 261"/>
                <a:gd name="T32" fmla="*/ 2 w 244"/>
                <a:gd name="T33" fmla="*/ 130 h 261"/>
                <a:gd name="T34" fmla="*/ 2 w 244"/>
                <a:gd name="T35" fmla="*/ 177 h 261"/>
                <a:gd name="T36" fmla="*/ 9 w 244"/>
                <a:gd name="T37" fmla="*/ 210 h 261"/>
                <a:gd name="T38" fmla="*/ 17 w 244"/>
                <a:gd name="T39" fmla="*/ 228 h 261"/>
                <a:gd name="T40" fmla="*/ 30 w 244"/>
                <a:gd name="T41" fmla="*/ 243 h 261"/>
                <a:gd name="T42" fmla="*/ 38 w 244"/>
                <a:gd name="T43" fmla="*/ 250 h 261"/>
                <a:gd name="T44" fmla="*/ 57 w 244"/>
                <a:gd name="T45" fmla="*/ 258 h 261"/>
                <a:gd name="T46" fmla="*/ 75 w 244"/>
                <a:gd name="T47" fmla="*/ 261 h 261"/>
                <a:gd name="T48" fmla="*/ 106 w 244"/>
                <a:gd name="T49" fmla="*/ 258 h 261"/>
                <a:gd name="T50" fmla="*/ 133 w 244"/>
                <a:gd name="T51" fmla="*/ 241 h 261"/>
                <a:gd name="T52" fmla="*/ 148 w 244"/>
                <a:gd name="T53" fmla="*/ 215 h 261"/>
                <a:gd name="T54" fmla="*/ 144 w 244"/>
                <a:gd name="T55" fmla="*/ 208 h 261"/>
                <a:gd name="T56" fmla="*/ 138 w 244"/>
                <a:gd name="T57" fmla="*/ 178 h 261"/>
                <a:gd name="T58" fmla="*/ 141 w 244"/>
                <a:gd name="T59" fmla="*/ 159 h 261"/>
                <a:gd name="T60" fmla="*/ 148 w 244"/>
                <a:gd name="T61" fmla="*/ 150 h 261"/>
                <a:gd name="T62" fmla="*/ 154 w 244"/>
                <a:gd name="T63" fmla="*/ 147 h 261"/>
                <a:gd name="T64" fmla="*/ 167 w 244"/>
                <a:gd name="T65" fmla="*/ 149 h 261"/>
                <a:gd name="T66" fmla="*/ 186 w 244"/>
                <a:gd name="T67" fmla="*/ 16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 h="261">
                  <a:moveTo>
                    <a:pt x="189" y="165"/>
                  </a:moveTo>
                  <a:lnTo>
                    <a:pt x="189" y="165"/>
                  </a:lnTo>
                  <a:lnTo>
                    <a:pt x="199" y="157"/>
                  </a:lnTo>
                  <a:lnTo>
                    <a:pt x="209" y="149"/>
                  </a:lnTo>
                  <a:lnTo>
                    <a:pt x="219" y="135"/>
                  </a:lnTo>
                  <a:lnTo>
                    <a:pt x="229" y="119"/>
                  </a:lnTo>
                  <a:lnTo>
                    <a:pt x="237" y="101"/>
                  </a:lnTo>
                  <a:lnTo>
                    <a:pt x="240" y="91"/>
                  </a:lnTo>
                  <a:lnTo>
                    <a:pt x="244" y="79"/>
                  </a:lnTo>
                  <a:lnTo>
                    <a:pt x="244" y="68"/>
                  </a:lnTo>
                  <a:lnTo>
                    <a:pt x="244" y="56"/>
                  </a:lnTo>
                  <a:lnTo>
                    <a:pt x="244" y="56"/>
                  </a:lnTo>
                  <a:lnTo>
                    <a:pt x="237" y="48"/>
                  </a:lnTo>
                  <a:lnTo>
                    <a:pt x="230" y="38"/>
                  </a:lnTo>
                  <a:lnTo>
                    <a:pt x="219" y="28"/>
                  </a:lnTo>
                  <a:lnTo>
                    <a:pt x="202" y="18"/>
                  </a:lnTo>
                  <a:lnTo>
                    <a:pt x="184" y="10"/>
                  </a:lnTo>
                  <a:lnTo>
                    <a:pt x="172" y="5"/>
                  </a:lnTo>
                  <a:lnTo>
                    <a:pt x="161" y="3"/>
                  </a:lnTo>
                  <a:lnTo>
                    <a:pt x="148" y="1"/>
                  </a:lnTo>
                  <a:lnTo>
                    <a:pt x="133" y="0"/>
                  </a:lnTo>
                  <a:lnTo>
                    <a:pt x="133" y="0"/>
                  </a:lnTo>
                  <a:lnTo>
                    <a:pt x="106" y="1"/>
                  </a:lnTo>
                  <a:lnTo>
                    <a:pt x="83" y="5"/>
                  </a:lnTo>
                  <a:lnTo>
                    <a:pt x="63" y="11"/>
                  </a:lnTo>
                  <a:lnTo>
                    <a:pt x="47" y="21"/>
                  </a:lnTo>
                  <a:lnTo>
                    <a:pt x="38" y="26"/>
                  </a:lnTo>
                  <a:lnTo>
                    <a:pt x="34" y="33"/>
                  </a:lnTo>
                  <a:lnTo>
                    <a:pt x="22" y="48"/>
                  </a:lnTo>
                  <a:lnTo>
                    <a:pt x="14" y="64"/>
                  </a:lnTo>
                  <a:lnTo>
                    <a:pt x="9" y="84"/>
                  </a:lnTo>
                  <a:lnTo>
                    <a:pt x="9" y="84"/>
                  </a:lnTo>
                  <a:lnTo>
                    <a:pt x="5" y="107"/>
                  </a:lnTo>
                  <a:lnTo>
                    <a:pt x="2" y="130"/>
                  </a:lnTo>
                  <a:lnTo>
                    <a:pt x="0" y="154"/>
                  </a:lnTo>
                  <a:lnTo>
                    <a:pt x="2" y="177"/>
                  </a:lnTo>
                  <a:lnTo>
                    <a:pt x="5" y="200"/>
                  </a:lnTo>
                  <a:lnTo>
                    <a:pt x="9" y="210"/>
                  </a:lnTo>
                  <a:lnTo>
                    <a:pt x="12" y="220"/>
                  </a:lnTo>
                  <a:lnTo>
                    <a:pt x="17" y="228"/>
                  </a:lnTo>
                  <a:lnTo>
                    <a:pt x="24" y="236"/>
                  </a:lnTo>
                  <a:lnTo>
                    <a:pt x="30" y="243"/>
                  </a:lnTo>
                  <a:lnTo>
                    <a:pt x="38" y="250"/>
                  </a:lnTo>
                  <a:lnTo>
                    <a:pt x="38" y="250"/>
                  </a:lnTo>
                  <a:lnTo>
                    <a:pt x="48" y="255"/>
                  </a:lnTo>
                  <a:lnTo>
                    <a:pt x="57" y="258"/>
                  </a:lnTo>
                  <a:lnTo>
                    <a:pt x="65" y="260"/>
                  </a:lnTo>
                  <a:lnTo>
                    <a:pt x="75" y="261"/>
                  </a:lnTo>
                  <a:lnTo>
                    <a:pt x="91" y="261"/>
                  </a:lnTo>
                  <a:lnTo>
                    <a:pt x="106" y="258"/>
                  </a:lnTo>
                  <a:lnTo>
                    <a:pt x="121" y="251"/>
                  </a:lnTo>
                  <a:lnTo>
                    <a:pt x="133" y="241"/>
                  </a:lnTo>
                  <a:lnTo>
                    <a:pt x="141" y="230"/>
                  </a:lnTo>
                  <a:lnTo>
                    <a:pt x="148" y="215"/>
                  </a:lnTo>
                  <a:lnTo>
                    <a:pt x="148" y="215"/>
                  </a:lnTo>
                  <a:lnTo>
                    <a:pt x="144" y="208"/>
                  </a:lnTo>
                  <a:lnTo>
                    <a:pt x="139" y="190"/>
                  </a:lnTo>
                  <a:lnTo>
                    <a:pt x="138" y="178"/>
                  </a:lnTo>
                  <a:lnTo>
                    <a:pt x="138" y="169"/>
                  </a:lnTo>
                  <a:lnTo>
                    <a:pt x="141" y="159"/>
                  </a:lnTo>
                  <a:lnTo>
                    <a:pt x="143" y="154"/>
                  </a:lnTo>
                  <a:lnTo>
                    <a:pt x="148" y="150"/>
                  </a:lnTo>
                  <a:lnTo>
                    <a:pt x="148" y="150"/>
                  </a:lnTo>
                  <a:lnTo>
                    <a:pt x="154" y="147"/>
                  </a:lnTo>
                  <a:lnTo>
                    <a:pt x="161" y="147"/>
                  </a:lnTo>
                  <a:lnTo>
                    <a:pt x="167" y="149"/>
                  </a:lnTo>
                  <a:lnTo>
                    <a:pt x="174" y="152"/>
                  </a:lnTo>
                  <a:lnTo>
                    <a:pt x="186" y="160"/>
                  </a:lnTo>
                  <a:lnTo>
                    <a:pt x="189" y="1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3" name="Freeform 394"/>
            <p:cNvSpPr>
              <a:spLocks/>
            </p:cNvSpPr>
            <p:nvPr/>
          </p:nvSpPr>
          <p:spPr bwMode="auto">
            <a:xfrm>
              <a:off x="2338" y="1303"/>
              <a:ext cx="179" cy="76"/>
            </a:xfrm>
            <a:custGeom>
              <a:avLst/>
              <a:gdLst>
                <a:gd name="T0" fmla="*/ 19 w 179"/>
                <a:gd name="T1" fmla="*/ 61 h 76"/>
                <a:gd name="T2" fmla="*/ 7 w 179"/>
                <a:gd name="T3" fmla="*/ 12 h 76"/>
                <a:gd name="T4" fmla="*/ 4 w 179"/>
                <a:gd name="T5" fmla="*/ 13 h 76"/>
                <a:gd name="T6" fmla="*/ 5 w 179"/>
                <a:gd name="T7" fmla="*/ 17 h 76"/>
                <a:gd name="T8" fmla="*/ 5 w 179"/>
                <a:gd name="T9" fmla="*/ 17 h 76"/>
                <a:gd name="T10" fmla="*/ 7 w 179"/>
                <a:gd name="T11" fmla="*/ 17 h 76"/>
                <a:gd name="T12" fmla="*/ 7 w 179"/>
                <a:gd name="T13" fmla="*/ 17 h 76"/>
                <a:gd name="T14" fmla="*/ 29 w 179"/>
                <a:gd name="T15" fmla="*/ 10 h 76"/>
                <a:gd name="T16" fmla="*/ 47 w 179"/>
                <a:gd name="T17" fmla="*/ 7 h 76"/>
                <a:gd name="T18" fmla="*/ 70 w 179"/>
                <a:gd name="T19" fmla="*/ 7 h 76"/>
                <a:gd name="T20" fmla="*/ 70 w 179"/>
                <a:gd name="T21" fmla="*/ 7 h 76"/>
                <a:gd name="T22" fmla="*/ 95 w 179"/>
                <a:gd name="T23" fmla="*/ 8 h 76"/>
                <a:gd name="T24" fmla="*/ 108 w 179"/>
                <a:gd name="T25" fmla="*/ 10 h 76"/>
                <a:gd name="T26" fmla="*/ 121 w 179"/>
                <a:gd name="T27" fmla="*/ 13 h 76"/>
                <a:gd name="T28" fmla="*/ 134 w 179"/>
                <a:gd name="T29" fmla="*/ 18 h 76"/>
                <a:gd name="T30" fmla="*/ 148 w 179"/>
                <a:gd name="T31" fmla="*/ 23 h 76"/>
                <a:gd name="T32" fmla="*/ 161 w 179"/>
                <a:gd name="T33" fmla="*/ 31 h 76"/>
                <a:gd name="T34" fmla="*/ 172 w 179"/>
                <a:gd name="T35" fmla="*/ 40 h 76"/>
                <a:gd name="T36" fmla="*/ 176 w 179"/>
                <a:gd name="T37" fmla="*/ 38 h 76"/>
                <a:gd name="T38" fmla="*/ 172 w 179"/>
                <a:gd name="T39" fmla="*/ 38 h 76"/>
                <a:gd name="T40" fmla="*/ 172 w 179"/>
                <a:gd name="T41" fmla="*/ 73 h 76"/>
                <a:gd name="T42" fmla="*/ 172 w 179"/>
                <a:gd name="T43" fmla="*/ 73 h 76"/>
                <a:gd name="T44" fmla="*/ 172 w 179"/>
                <a:gd name="T45" fmla="*/ 76 h 76"/>
                <a:gd name="T46" fmla="*/ 176 w 179"/>
                <a:gd name="T47" fmla="*/ 76 h 76"/>
                <a:gd name="T48" fmla="*/ 176 w 179"/>
                <a:gd name="T49" fmla="*/ 76 h 76"/>
                <a:gd name="T50" fmla="*/ 177 w 179"/>
                <a:gd name="T51" fmla="*/ 76 h 76"/>
                <a:gd name="T52" fmla="*/ 179 w 179"/>
                <a:gd name="T53" fmla="*/ 73 h 76"/>
                <a:gd name="T54" fmla="*/ 179 w 179"/>
                <a:gd name="T55" fmla="*/ 38 h 76"/>
                <a:gd name="T56" fmla="*/ 179 w 179"/>
                <a:gd name="T57" fmla="*/ 38 h 76"/>
                <a:gd name="T58" fmla="*/ 177 w 179"/>
                <a:gd name="T59" fmla="*/ 35 h 76"/>
                <a:gd name="T60" fmla="*/ 177 w 179"/>
                <a:gd name="T61" fmla="*/ 35 h 76"/>
                <a:gd name="T62" fmla="*/ 164 w 179"/>
                <a:gd name="T63" fmla="*/ 25 h 76"/>
                <a:gd name="T64" fmla="*/ 151 w 179"/>
                <a:gd name="T65" fmla="*/ 18 h 76"/>
                <a:gd name="T66" fmla="*/ 136 w 179"/>
                <a:gd name="T67" fmla="*/ 12 h 76"/>
                <a:gd name="T68" fmla="*/ 123 w 179"/>
                <a:gd name="T69" fmla="*/ 7 h 76"/>
                <a:gd name="T70" fmla="*/ 110 w 179"/>
                <a:gd name="T71" fmla="*/ 3 h 76"/>
                <a:gd name="T72" fmla="*/ 96 w 179"/>
                <a:gd name="T73" fmla="*/ 2 h 76"/>
                <a:gd name="T74" fmla="*/ 70 w 179"/>
                <a:gd name="T75" fmla="*/ 0 h 76"/>
                <a:gd name="T76" fmla="*/ 70 w 179"/>
                <a:gd name="T77" fmla="*/ 0 h 76"/>
                <a:gd name="T78" fmla="*/ 43 w 179"/>
                <a:gd name="T79" fmla="*/ 2 h 76"/>
                <a:gd name="T80" fmla="*/ 22 w 179"/>
                <a:gd name="T81" fmla="*/ 5 h 76"/>
                <a:gd name="T82" fmla="*/ 4 w 179"/>
                <a:gd name="T83" fmla="*/ 10 h 76"/>
                <a:gd name="T84" fmla="*/ 4 w 179"/>
                <a:gd name="T85" fmla="*/ 10 h 76"/>
                <a:gd name="T86" fmla="*/ 2 w 179"/>
                <a:gd name="T87" fmla="*/ 12 h 76"/>
                <a:gd name="T88" fmla="*/ 0 w 179"/>
                <a:gd name="T89" fmla="*/ 13 h 76"/>
                <a:gd name="T90" fmla="*/ 12 w 179"/>
                <a:gd name="T91" fmla="*/ 63 h 76"/>
                <a:gd name="T92" fmla="*/ 12 w 179"/>
                <a:gd name="T93" fmla="*/ 63 h 76"/>
                <a:gd name="T94" fmla="*/ 14 w 179"/>
                <a:gd name="T95" fmla="*/ 65 h 76"/>
                <a:gd name="T96" fmla="*/ 17 w 179"/>
                <a:gd name="T97" fmla="*/ 65 h 76"/>
                <a:gd name="T98" fmla="*/ 17 w 179"/>
                <a:gd name="T99" fmla="*/ 65 h 76"/>
                <a:gd name="T100" fmla="*/ 19 w 179"/>
                <a:gd name="T101" fmla="*/ 63 h 76"/>
                <a:gd name="T102" fmla="*/ 19 w 179"/>
                <a:gd name="T103" fmla="*/ 61 h 76"/>
                <a:gd name="T104" fmla="*/ 19 w 179"/>
                <a:gd name="T105" fmla="*/ 6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9" h="76">
                  <a:moveTo>
                    <a:pt x="19" y="61"/>
                  </a:moveTo>
                  <a:lnTo>
                    <a:pt x="7" y="12"/>
                  </a:lnTo>
                  <a:lnTo>
                    <a:pt x="4" y="13"/>
                  </a:lnTo>
                  <a:lnTo>
                    <a:pt x="5" y="17"/>
                  </a:lnTo>
                  <a:lnTo>
                    <a:pt x="5" y="17"/>
                  </a:lnTo>
                  <a:lnTo>
                    <a:pt x="7" y="17"/>
                  </a:lnTo>
                  <a:lnTo>
                    <a:pt x="7" y="17"/>
                  </a:lnTo>
                  <a:lnTo>
                    <a:pt x="29" y="10"/>
                  </a:lnTo>
                  <a:lnTo>
                    <a:pt x="47" y="7"/>
                  </a:lnTo>
                  <a:lnTo>
                    <a:pt x="70" y="7"/>
                  </a:lnTo>
                  <a:lnTo>
                    <a:pt x="70" y="7"/>
                  </a:lnTo>
                  <a:lnTo>
                    <a:pt x="95" y="8"/>
                  </a:lnTo>
                  <a:lnTo>
                    <a:pt x="108" y="10"/>
                  </a:lnTo>
                  <a:lnTo>
                    <a:pt x="121" y="13"/>
                  </a:lnTo>
                  <a:lnTo>
                    <a:pt x="134" y="18"/>
                  </a:lnTo>
                  <a:lnTo>
                    <a:pt x="148" y="23"/>
                  </a:lnTo>
                  <a:lnTo>
                    <a:pt x="161" y="31"/>
                  </a:lnTo>
                  <a:lnTo>
                    <a:pt x="172" y="40"/>
                  </a:lnTo>
                  <a:lnTo>
                    <a:pt x="176" y="38"/>
                  </a:lnTo>
                  <a:lnTo>
                    <a:pt x="172" y="38"/>
                  </a:lnTo>
                  <a:lnTo>
                    <a:pt x="172" y="73"/>
                  </a:lnTo>
                  <a:lnTo>
                    <a:pt x="172" y="73"/>
                  </a:lnTo>
                  <a:lnTo>
                    <a:pt x="172" y="76"/>
                  </a:lnTo>
                  <a:lnTo>
                    <a:pt x="176" y="76"/>
                  </a:lnTo>
                  <a:lnTo>
                    <a:pt x="176" y="76"/>
                  </a:lnTo>
                  <a:lnTo>
                    <a:pt x="177" y="76"/>
                  </a:lnTo>
                  <a:lnTo>
                    <a:pt x="179" y="73"/>
                  </a:lnTo>
                  <a:lnTo>
                    <a:pt x="179" y="38"/>
                  </a:lnTo>
                  <a:lnTo>
                    <a:pt x="179" y="38"/>
                  </a:lnTo>
                  <a:lnTo>
                    <a:pt x="177" y="35"/>
                  </a:lnTo>
                  <a:lnTo>
                    <a:pt x="177" y="35"/>
                  </a:lnTo>
                  <a:lnTo>
                    <a:pt x="164" y="25"/>
                  </a:lnTo>
                  <a:lnTo>
                    <a:pt x="151" y="18"/>
                  </a:lnTo>
                  <a:lnTo>
                    <a:pt x="136" y="12"/>
                  </a:lnTo>
                  <a:lnTo>
                    <a:pt x="123" y="7"/>
                  </a:lnTo>
                  <a:lnTo>
                    <a:pt x="110" y="3"/>
                  </a:lnTo>
                  <a:lnTo>
                    <a:pt x="96" y="2"/>
                  </a:lnTo>
                  <a:lnTo>
                    <a:pt x="70" y="0"/>
                  </a:lnTo>
                  <a:lnTo>
                    <a:pt x="70" y="0"/>
                  </a:lnTo>
                  <a:lnTo>
                    <a:pt x="43" y="2"/>
                  </a:lnTo>
                  <a:lnTo>
                    <a:pt x="22" y="5"/>
                  </a:lnTo>
                  <a:lnTo>
                    <a:pt x="4" y="10"/>
                  </a:lnTo>
                  <a:lnTo>
                    <a:pt x="4" y="10"/>
                  </a:lnTo>
                  <a:lnTo>
                    <a:pt x="2" y="12"/>
                  </a:lnTo>
                  <a:lnTo>
                    <a:pt x="0" y="13"/>
                  </a:lnTo>
                  <a:lnTo>
                    <a:pt x="12" y="63"/>
                  </a:lnTo>
                  <a:lnTo>
                    <a:pt x="12" y="63"/>
                  </a:lnTo>
                  <a:lnTo>
                    <a:pt x="14" y="65"/>
                  </a:lnTo>
                  <a:lnTo>
                    <a:pt x="17" y="65"/>
                  </a:lnTo>
                  <a:lnTo>
                    <a:pt x="17" y="65"/>
                  </a:lnTo>
                  <a:lnTo>
                    <a:pt x="19" y="63"/>
                  </a:lnTo>
                  <a:lnTo>
                    <a:pt x="19" y="61"/>
                  </a:lnTo>
                  <a:lnTo>
                    <a:pt x="19" y="6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4" name="Freeform 395"/>
            <p:cNvSpPr>
              <a:spLocks/>
            </p:cNvSpPr>
            <p:nvPr/>
          </p:nvSpPr>
          <p:spPr bwMode="auto">
            <a:xfrm>
              <a:off x="2201" y="1363"/>
              <a:ext cx="471" cy="686"/>
            </a:xfrm>
            <a:custGeom>
              <a:avLst/>
              <a:gdLst>
                <a:gd name="T0" fmla="*/ 465 w 471"/>
                <a:gd name="T1" fmla="*/ 623 h 686"/>
                <a:gd name="T2" fmla="*/ 466 w 471"/>
                <a:gd name="T3" fmla="*/ 618 h 686"/>
                <a:gd name="T4" fmla="*/ 443 w 471"/>
                <a:gd name="T5" fmla="*/ 631 h 686"/>
                <a:gd name="T6" fmla="*/ 369 w 471"/>
                <a:gd name="T7" fmla="*/ 661 h 686"/>
                <a:gd name="T8" fmla="*/ 286 w 471"/>
                <a:gd name="T9" fmla="*/ 679 h 686"/>
                <a:gd name="T10" fmla="*/ 271 w 471"/>
                <a:gd name="T11" fmla="*/ 683 h 686"/>
                <a:gd name="T12" fmla="*/ 243 w 471"/>
                <a:gd name="T13" fmla="*/ 570 h 686"/>
                <a:gd name="T14" fmla="*/ 240 w 471"/>
                <a:gd name="T15" fmla="*/ 570 h 686"/>
                <a:gd name="T16" fmla="*/ 190 w 471"/>
                <a:gd name="T17" fmla="*/ 673 h 686"/>
                <a:gd name="T18" fmla="*/ 152 w 471"/>
                <a:gd name="T19" fmla="*/ 661 h 686"/>
                <a:gd name="T20" fmla="*/ 93 w 471"/>
                <a:gd name="T21" fmla="*/ 641 h 686"/>
                <a:gd name="T22" fmla="*/ 37 w 471"/>
                <a:gd name="T23" fmla="*/ 602 h 686"/>
                <a:gd name="T24" fmla="*/ 114 w 471"/>
                <a:gd name="T25" fmla="*/ 430 h 686"/>
                <a:gd name="T26" fmla="*/ 7 w 471"/>
                <a:gd name="T27" fmla="*/ 120 h 686"/>
                <a:gd name="T28" fmla="*/ 75 w 471"/>
                <a:gd name="T29" fmla="*/ 33 h 686"/>
                <a:gd name="T30" fmla="*/ 83 w 471"/>
                <a:gd name="T31" fmla="*/ 28 h 686"/>
                <a:gd name="T32" fmla="*/ 124 w 471"/>
                <a:gd name="T33" fmla="*/ 14 h 686"/>
                <a:gd name="T34" fmla="*/ 200 w 471"/>
                <a:gd name="T35" fmla="*/ 6 h 686"/>
                <a:gd name="T36" fmla="*/ 275 w 471"/>
                <a:gd name="T37" fmla="*/ 13 h 686"/>
                <a:gd name="T38" fmla="*/ 323 w 471"/>
                <a:gd name="T39" fmla="*/ 23 h 686"/>
                <a:gd name="T40" fmla="*/ 381 w 471"/>
                <a:gd name="T41" fmla="*/ 41 h 686"/>
                <a:gd name="T42" fmla="*/ 422 w 471"/>
                <a:gd name="T43" fmla="*/ 64 h 686"/>
                <a:gd name="T44" fmla="*/ 455 w 471"/>
                <a:gd name="T45" fmla="*/ 89 h 686"/>
                <a:gd name="T46" fmla="*/ 465 w 471"/>
                <a:gd name="T47" fmla="*/ 99 h 686"/>
                <a:gd name="T48" fmla="*/ 468 w 471"/>
                <a:gd name="T49" fmla="*/ 97 h 686"/>
                <a:gd name="T50" fmla="*/ 390 w 471"/>
                <a:gd name="T51" fmla="*/ 421 h 686"/>
                <a:gd name="T52" fmla="*/ 395 w 471"/>
                <a:gd name="T53" fmla="*/ 423 h 686"/>
                <a:gd name="T54" fmla="*/ 470 w 471"/>
                <a:gd name="T55" fmla="*/ 95 h 686"/>
                <a:gd name="T56" fmla="*/ 447 w 471"/>
                <a:gd name="T57" fmla="*/ 72 h 686"/>
                <a:gd name="T58" fmla="*/ 384 w 471"/>
                <a:gd name="T59" fmla="*/ 36 h 686"/>
                <a:gd name="T60" fmla="*/ 326 w 471"/>
                <a:gd name="T61" fmla="*/ 16 h 686"/>
                <a:gd name="T62" fmla="*/ 276 w 471"/>
                <a:gd name="T63" fmla="*/ 6 h 686"/>
                <a:gd name="T64" fmla="*/ 200 w 471"/>
                <a:gd name="T65" fmla="*/ 0 h 686"/>
                <a:gd name="T66" fmla="*/ 121 w 471"/>
                <a:gd name="T67" fmla="*/ 8 h 686"/>
                <a:gd name="T68" fmla="*/ 78 w 471"/>
                <a:gd name="T69" fmla="*/ 23 h 686"/>
                <a:gd name="T70" fmla="*/ 0 w 471"/>
                <a:gd name="T71" fmla="*/ 117 h 686"/>
                <a:gd name="T72" fmla="*/ 108 w 471"/>
                <a:gd name="T73" fmla="*/ 428 h 686"/>
                <a:gd name="T74" fmla="*/ 32 w 471"/>
                <a:gd name="T75" fmla="*/ 605 h 686"/>
                <a:gd name="T76" fmla="*/ 51 w 471"/>
                <a:gd name="T77" fmla="*/ 623 h 686"/>
                <a:gd name="T78" fmla="*/ 111 w 471"/>
                <a:gd name="T79" fmla="*/ 655 h 686"/>
                <a:gd name="T80" fmla="*/ 189 w 471"/>
                <a:gd name="T81" fmla="*/ 676 h 686"/>
                <a:gd name="T82" fmla="*/ 192 w 471"/>
                <a:gd name="T83" fmla="*/ 675 h 686"/>
                <a:gd name="T84" fmla="*/ 266 w 471"/>
                <a:gd name="T85" fmla="*/ 684 h 686"/>
                <a:gd name="T86" fmla="*/ 270 w 471"/>
                <a:gd name="T87" fmla="*/ 686 h 686"/>
                <a:gd name="T88" fmla="*/ 342 w 471"/>
                <a:gd name="T89" fmla="*/ 676 h 686"/>
                <a:gd name="T90" fmla="*/ 433 w 471"/>
                <a:gd name="T91" fmla="*/ 643 h 686"/>
                <a:gd name="T92" fmla="*/ 470 w 471"/>
                <a:gd name="T93" fmla="*/ 625 h 686"/>
                <a:gd name="T94" fmla="*/ 395 w 471"/>
                <a:gd name="T95" fmla="*/ 420 h 686"/>
                <a:gd name="T96" fmla="*/ 392 w 471"/>
                <a:gd name="T97" fmla="*/ 421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1" h="686">
                  <a:moveTo>
                    <a:pt x="392" y="421"/>
                  </a:moveTo>
                  <a:lnTo>
                    <a:pt x="390" y="423"/>
                  </a:lnTo>
                  <a:lnTo>
                    <a:pt x="465" y="623"/>
                  </a:lnTo>
                  <a:lnTo>
                    <a:pt x="468" y="622"/>
                  </a:lnTo>
                  <a:lnTo>
                    <a:pt x="466" y="618"/>
                  </a:lnTo>
                  <a:lnTo>
                    <a:pt x="466" y="618"/>
                  </a:lnTo>
                  <a:lnTo>
                    <a:pt x="465" y="620"/>
                  </a:lnTo>
                  <a:lnTo>
                    <a:pt x="465" y="620"/>
                  </a:lnTo>
                  <a:lnTo>
                    <a:pt x="443" y="631"/>
                  </a:lnTo>
                  <a:lnTo>
                    <a:pt x="422" y="641"/>
                  </a:lnTo>
                  <a:lnTo>
                    <a:pt x="397" y="651"/>
                  </a:lnTo>
                  <a:lnTo>
                    <a:pt x="369" y="661"/>
                  </a:lnTo>
                  <a:lnTo>
                    <a:pt x="338" y="671"/>
                  </a:lnTo>
                  <a:lnTo>
                    <a:pt x="303" y="678"/>
                  </a:lnTo>
                  <a:lnTo>
                    <a:pt x="286" y="679"/>
                  </a:lnTo>
                  <a:lnTo>
                    <a:pt x="268" y="679"/>
                  </a:lnTo>
                  <a:lnTo>
                    <a:pt x="270" y="683"/>
                  </a:lnTo>
                  <a:lnTo>
                    <a:pt x="271" y="683"/>
                  </a:lnTo>
                  <a:lnTo>
                    <a:pt x="245" y="572"/>
                  </a:lnTo>
                  <a:lnTo>
                    <a:pt x="245" y="572"/>
                  </a:lnTo>
                  <a:lnTo>
                    <a:pt x="243" y="570"/>
                  </a:lnTo>
                  <a:lnTo>
                    <a:pt x="242" y="570"/>
                  </a:lnTo>
                  <a:lnTo>
                    <a:pt x="242" y="570"/>
                  </a:lnTo>
                  <a:lnTo>
                    <a:pt x="240" y="570"/>
                  </a:lnTo>
                  <a:lnTo>
                    <a:pt x="238" y="572"/>
                  </a:lnTo>
                  <a:lnTo>
                    <a:pt x="187" y="671"/>
                  </a:lnTo>
                  <a:lnTo>
                    <a:pt x="190" y="673"/>
                  </a:lnTo>
                  <a:lnTo>
                    <a:pt x="190" y="670"/>
                  </a:lnTo>
                  <a:lnTo>
                    <a:pt x="190" y="670"/>
                  </a:lnTo>
                  <a:lnTo>
                    <a:pt x="152" y="661"/>
                  </a:lnTo>
                  <a:lnTo>
                    <a:pt x="132" y="656"/>
                  </a:lnTo>
                  <a:lnTo>
                    <a:pt x="113" y="650"/>
                  </a:lnTo>
                  <a:lnTo>
                    <a:pt x="93" y="641"/>
                  </a:lnTo>
                  <a:lnTo>
                    <a:pt x="75" y="630"/>
                  </a:lnTo>
                  <a:lnTo>
                    <a:pt x="55" y="618"/>
                  </a:lnTo>
                  <a:lnTo>
                    <a:pt x="37" y="602"/>
                  </a:lnTo>
                  <a:lnTo>
                    <a:pt x="35" y="603"/>
                  </a:lnTo>
                  <a:lnTo>
                    <a:pt x="38" y="605"/>
                  </a:lnTo>
                  <a:lnTo>
                    <a:pt x="114" y="430"/>
                  </a:lnTo>
                  <a:lnTo>
                    <a:pt x="114" y="430"/>
                  </a:lnTo>
                  <a:lnTo>
                    <a:pt x="114" y="428"/>
                  </a:lnTo>
                  <a:lnTo>
                    <a:pt x="7" y="120"/>
                  </a:lnTo>
                  <a:lnTo>
                    <a:pt x="75" y="33"/>
                  </a:lnTo>
                  <a:lnTo>
                    <a:pt x="73" y="29"/>
                  </a:lnTo>
                  <a:lnTo>
                    <a:pt x="75" y="33"/>
                  </a:lnTo>
                  <a:lnTo>
                    <a:pt x="75" y="33"/>
                  </a:lnTo>
                  <a:lnTo>
                    <a:pt x="75" y="33"/>
                  </a:lnTo>
                  <a:lnTo>
                    <a:pt x="83" y="28"/>
                  </a:lnTo>
                  <a:lnTo>
                    <a:pt x="93" y="24"/>
                  </a:lnTo>
                  <a:lnTo>
                    <a:pt x="106" y="19"/>
                  </a:lnTo>
                  <a:lnTo>
                    <a:pt x="124" y="14"/>
                  </a:lnTo>
                  <a:lnTo>
                    <a:pt x="146" y="9"/>
                  </a:lnTo>
                  <a:lnTo>
                    <a:pt x="170" y="8"/>
                  </a:lnTo>
                  <a:lnTo>
                    <a:pt x="200" y="6"/>
                  </a:lnTo>
                  <a:lnTo>
                    <a:pt x="200" y="6"/>
                  </a:lnTo>
                  <a:lnTo>
                    <a:pt x="235" y="8"/>
                  </a:lnTo>
                  <a:lnTo>
                    <a:pt x="275" y="13"/>
                  </a:lnTo>
                  <a:lnTo>
                    <a:pt x="275" y="13"/>
                  </a:lnTo>
                  <a:lnTo>
                    <a:pt x="301" y="16"/>
                  </a:lnTo>
                  <a:lnTo>
                    <a:pt x="323" y="23"/>
                  </a:lnTo>
                  <a:lnTo>
                    <a:pt x="344" y="28"/>
                  </a:lnTo>
                  <a:lnTo>
                    <a:pt x="364" y="34"/>
                  </a:lnTo>
                  <a:lnTo>
                    <a:pt x="381" y="41"/>
                  </a:lnTo>
                  <a:lnTo>
                    <a:pt x="397" y="49"/>
                  </a:lnTo>
                  <a:lnTo>
                    <a:pt x="422" y="64"/>
                  </a:lnTo>
                  <a:lnTo>
                    <a:pt x="422" y="64"/>
                  </a:lnTo>
                  <a:lnTo>
                    <a:pt x="442" y="77"/>
                  </a:lnTo>
                  <a:lnTo>
                    <a:pt x="455" y="89"/>
                  </a:lnTo>
                  <a:lnTo>
                    <a:pt x="455" y="89"/>
                  </a:lnTo>
                  <a:lnTo>
                    <a:pt x="463" y="95"/>
                  </a:lnTo>
                  <a:lnTo>
                    <a:pt x="463" y="95"/>
                  </a:lnTo>
                  <a:lnTo>
                    <a:pt x="465" y="99"/>
                  </a:lnTo>
                  <a:lnTo>
                    <a:pt x="465" y="99"/>
                  </a:lnTo>
                  <a:lnTo>
                    <a:pt x="465" y="99"/>
                  </a:lnTo>
                  <a:lnTo>
                    <a:pt x="468" y="97"/>
                  </a:lnTo>
                  <a:lnTo>
                    <a:pt x="465" y="95"/>
                  </a:lnTo>
                  <a:lnTo>
                    <a:pt x="390" y="421"/>
                  </a:lnTo>
                  <a:lnTo>
                    <a:pt x="390" y="421"/>
                  </a:lnTo>
                  <a:lnTo>
                    <a:pt x="390" y="423"/>
                  </a:lnTo>
                  <a:lnTo>
                    <a:pt x="392" y="421"/>
                  </a:lnTo>
                  <a:lnTo>
                    <a:pt x="395" y="423"/>
                  </a:lnTo>
                  <a:lnTo>
                    <a:pt x="471" y="97"/>
                  </a:lnTo>
                  <a:lnTo>
                    <a:pt x="471" y="97"/>
                  </a:lnTo>
                  <a:lnTo>
                    <a:pt x="470" y="95"/>
                  </a:lnTo>
                  <a:lnTo>
                    <a:pt x="470" y="95"/>
                  </a:lnTo>
                  <a:lnTo>
                    <a:pt x="460" y="84"/>
                  </a:lnTo>
                  <a:lnTo>
                    <a:pt x="447" y="72"/>
                  </a:lnTo>
                  <a:lnTo>
                    <a:pt x="427" y="57"/>
                  </a:lnTo>
                  <a:lnTo>
                    <a:pt x="400" y="43"/>
                  </a:lnTo>
                  <a:lnTo>
                    <a:pt x="384" y="36"/>
                  </a:lnTo>
                  <a:lnTo>
                    <a:pt x="366" y="28"/>
                  </a:lnTo>
                  <a:lnTo>
                    <a:pt x="346" y="21"/>
                  </a:lnTo>
                  <a:lnTo>
                    <a:pt x="326" y="16"/>
                  </a:lnTo>
                  <a:lnTo>
                    <a:pt x="301" y="9"/>
                  </a:lnTo>
                  <a:lnTo>
                    <a:pt x="276" y="6"/>
                  </a:lnTo>
                  <a:lnTo>
                    <a:pt x="276" y="6"/>
                  </a:lnTo>
                  <a:lnTo>
                    <a:pt x="237" y="1"/>
                  </a:lnTo>
                  <a:lnTo>
                    <a:pt x="200" y="0"/>
                  </a:lnTo>
                  <a:lnTo>
                    <a:pt x="200" y="0"/>
                  </a:lnTo>
                  <a:lnTo>
                    <a:pt x="170" y="1"/>
                  </a:lnTo>
                  <a:lnTo>
                    <a:pt x="142" y="5"/>
                  </a:lnTo>
                  <a:lnTo>
                    <a:pt x="121" y="8"/>
                  </a:lnTo>
                  <a:lnTo>
                    <a:pt x="103" y="13"/>
                  </a:lnTo>
                  <a:lnTo>
                    <a:pt x="88" y="18"/>
                  </a:lnTo>
                  <a:lnTo>
                    <a:pt x="78" y="23"/>
                  </a:lnTo>
                  <a:lnTo>
                    <a:pt x="70" y="28"/>
                  </a:lnTo>
                  <a:lnTo>
                    <a:pt x="70" y="28"/>
                  </a:lnTo>
                  <a:lnTo>
                    <a:pt x="0" y="117"/>
                  </a:lnTo>
                  <a:lnTo>
                    <a:pt x="0" y="117"/>
                  </a:lnTo>
                  <a:lnTo>
                    <a:pt x="0" y="120"/>
                  </a:lnTo>
                  <a:lnTo>
                    <a:pt x="108" y="428"/>
                  </a:lnTo>
                  <a:lnTo>
                    <a:pt x="32" y="603"/>
                  </a:lnTo>
                  <a:lnTo>
                    <a:pt x="32" y="603"/>
                  </a:lnTo>
                  <a:lnTo>
                    <a:pt x="32" y="605"/>
                  </a:lnTo>
                  <a:lnTo>
                    <a:pt x="32" y="607"/>
                  </a:lnTo>
                  <a:lnTo>
                    <a:pt x="32" y="607"/>
                  </a:lnTo>
                  <a:lnTo>
                    <a:pt x="51" y="623"/>
                  </a:lnTo>
                  <a:lnTo>
                    <a:pt x="71" y="636"/>
                  </a:lnTo>
                  <a:lnTo>
                    <a:pt x="91" y="646"/>
                  </a:lnTo>
                  <a:lnTo>
                    <a:pt x="111" y="655"/>
                  </a:lnTo>
                  <a:lnTo>
                    <a:pt x="131" y="661"/>
                  </a:lnTo>
                  <a:lnTo>
                    <a:pt x="151" y="668"/>
                  </a:lnTo>
                  <a:lnTo>
                    <a:pt x="189" y="676"/>
                  </a:lnTo>
                  <a:lnTo>
                    <a:pt x="189" y="676"/>
                  </a:lnTo>
                  <a:lnTo>
                    <a:pt x="190" y="676"/>
                  </a:lnTo>
                  <a:lnTo>
                    <a:pt x="192" y="675"/>
                  </a:lnTo>
                  <a:lnTo>
                    <a:pt x="240" y="584"/>
                  </a:lnTo>
                  <a:lnTo>
                    <a:pt x="266" y="684"/>
                  </a:lnTo>
                  <a:lnTo>
                    <a:pt x="266" y="684"/>
                  </a:lnTo>
                  <a:lnTo>
                    <a:pt x="266" y="686"/>
                  </a:lnTo>
                  <a:lnTo>
                    <a:pt x="270" y="686"/>
                  </a:lnTo>
                  <a:lnTo>
                    <a:pt x="270" y="686"/>
                  </a:lnTo>
                  <a:lnTo>
                    <a:pt x="288" y="686"/>
                  </a:lnTo>
                  <a:lnTo>
                    <a:pt x="306" y="683"/>
                  </a:lnTo>
                  <a:lnTo>
                    <a:pt x="342" y="676"/>
                  </a:lnTo>
                  <a:lnTo>
                    <a:pt x="377" y="666"/>
                  </a:lnTo>
                  <a:lnTo>
                    <a:pt x="407" y="655"/>
                  </a:lnTo>
                  <a:lnTo>
                    <a:pt x="433" y="643"/>
                  </a:lnTo>
                  <a:lnTo>
                    <a:pt x="452" y="633"/>
                  </a:lnTo>
                  <a:lnTo>
                    <a:pt x="470" y="625"/>
                  </a:lnTo>
                  <a:lnTo>
                    <a:pt x="470" y="625"/>
                  </a:lnTo>
                  <a:lnTo>
                    <a:pt x="471" y="623"/>
                  </a:lnTo>
                  <a:lnTo>
                    <a:pt x="471" y="620"/>
                  </a:lnTo>
                  <a:lnTo>
                    <a:pt x="395" y="420"/>
                  </a:lnTo>
                  <a:lnTo>
                    <a:pt x="392" y="421"/>
                  </a:lnTo>
                  <a:lnTo>
                    <a:pt x="395" y="423"/>
                  </a:lnTo>
                  <a:lnTo>
                    <a:pt x="392" y="42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5" name="Freeform 396"/>
            <p:cNvSpPr>
              <a:spLocks/>
            </p:cNvSpPr>
            <p:nvPr/>
          </p:nvSpPr>
          <p:spPr bwMode="auto">
            <a:xfrm>
              <a:off x="2201" y="1363"/>
              <a:ext cx="471" cy="686"/>
            </a:xfrm>
            <a:custGeom>
              <a:avLst/>
              <a:gdLst>
                <a:gd name="T0" fmla="*/ 465 w 471"/>
                <a:gd name="T1" fmla="*/ 623 h 686"/>
                <a:gd name="T2" fmla="*/ 466 w 471"/>
                <a:gd name="T3" fmla="*/ 618 h 686"/>
                <a:gd name="T4" fmla="*/ 443 w 471"/>
                <a:gd name="T5" fmla="*/ 631 h 686"/>
                <a:gd name="T6" fmla="*/ 369 w 471"/>
                <a:gd name="T7" fmla="*/ 661 h 686"/>
                <a:gd name="T8" fmla="*/ 286 w 471"/>
                <a:gd name="T9" fmla="*/ 679 h 686"/>
                <a:gd name="T10" fmla="*/ 271 w 471"/>
                <a:gd name="T11" fmla="*/ 683 h 686"/>
                <a:gd name="T12" fmla="*/ 243 w 471"/>
                <a:gd name="T13" fmla="*/ 570 h 686"/>
                <a:gd name="T14" fmla="*/ 240 w 471"/>
                <a:gd name="T15" fmla="*/ 570 h 686"/>
                <a:gd name="T16" fmla="*/ 190 w 471"/>
                <a:gd name="T17" fmla="*/ 673 h 686"/>
                <a:gd name="T18" fmla="*/ 152 w 471"/>
                <a:gd name="T19" fmla="*/ 661 h 686"/>
                <a:gd name="T20" fmla="*/ 93 w 471"/>
                <a:gd name="T21" fmla="*/ 641 h 686"/>
                <a:gd name="T22" fmla="*/ 37 w 471"/>
                <a:gd name="T23" fmla="*/ 602 h 686"/>
                <a:gd name="T24" fmla="*/ 114 w 471"/>
                <a:gd name="T25" fmla="*/ 430 h 686"/>
                <a:gd name="T26" fmla="*/ 7 w 471"/>
                <a:gd name="T27" fmla="*/ 120 h 686"/>
                <a:gd name="T28" fmla="*/ 75 w 471"/>
                <a:gd name="T29" fmla="*/ 33 h 686"/>
                <a:gd name="T30" fmla="*/ 83 w 471"/>
                <a:gd name="T31" fmla="*/ 28 h 686"/>
                <a:gd name="T32" fmla="*/ 124 w 471"/>
                <a:gd name="T33" fmla="*/ 14 h 686"/>
                <a:gd name="T34" fmla="*/ 200 w 471"/>
                <a:gd name="T35" fmla="*/ 6 h 686"/>
                <a:gd name="T36" fmla="*/ 275 w 471"/>
                <a:gd name="T37" fmla="*/ 13 h 686"/>
                <a:gd name="T38" fmla="*/ 323 w 471"/>
                <a:gd name="T39" fmla="*/ 23 h 686"/>
                <a:gd name="T40" fmla="*/ 381 w 471"/>
                <a:gd name="T41" fmla="*/ 41 h 686"/>
                <a:gd name="T42" fmla="*/ 422 w 471"/>
                <a:gd name="T43" fmla="*/ 64 h 686"/>
                <a:gd name="T44" fmla="*/ 455 w 471"/>
                <a:gd name="T45" fmla="*/ 89 h 686"/>
                <a:gd name="T46" fmla="*/ 465 w 471"/>
                <a:gd name="T47" fmla="*/ 99 h 686"/>
                <a:gd name="T48" fmla="*/ 468 w 471"/>
                <a:gd name="T49" fmla="*/ 97 h 686"/>
                <a:gd name="T50" fmla="*/ 390 w 471"/>
                <a:gd name="T51" fmla="*/ 421 h 686"/>
                <a:gd name="T52" fmla="*/ 395 w 471"/>
                <a:gd name="T53" fmla="*/ 423 h 686"/>
                <a:gd name="T54" fmla="*/ 470 w 471"/>
                <a:gd name="T55" fmla="*/ 95 h 686"/>
                <a:gd name="T56" fmla="*/ 447 w 471"/>
                <a:gd name="T57" fmla="*/ 72 h 686"/>
                <a:gd name="T58" fmla="*/ 384 w 471"/>
                <a:gd name="T59" fmla="*/ 36 h 686"/>
                <a:gd name="T60" fmla="*/ 326 w 471"/>
                <a:gd name="T61" fmla="*/ 16 h 686"/>
                <a:gd name="T62" fmla="*/ 276 w 471"/>
                <a:gd name="T63" fmla="*/ 6 h 686"/>
                <a:gd name="T64" fmla="*/ 200 w 471"/>
                <a:gd name="T65" fmla="*/ 0 h 686"/>
                <a:gd name="T66" fmla="*/ 121 w 471"/>
                <a:gd name="T67" fmla="*/ 8 h 686"/>
                <a:gd name="T68" fmla="*/ 78 w 471"/>
                <a:gd name="T69" fmla="*/ 23 h 686"/>
                <a:gd name="T70" fmla="*/ 0 w 471"/>
                <a:gd name="T71" fmla="*/ 117 h 686"/>
                <a:gd name="T72" fmla="*/ 108 w 471"/>
                <a:gd name="T73" fmla="*/ 428 h 686"/>
                <a:gd name="T74" fmla="*/ 32 w 471"/>
                <a:gd name="T75" fmla="*/ 605 h 686"/>
                <a:gd name="T76" fmla="*/ 51 w 471"/>
                <a:gd name="T77" fmla="*/ 623 h 686"/>
                <a:gd name="T78" fmla="*/ 111 w 471"/>
                <a:gd name="T79" fmla="*/ 655 h 686"/>
                <a:gd name="T80" fmla="*/ 189 w 471"/>
                <a:gd name="T81" fmla="*/ 676 h 686"/>
                <a:gd name="T82" fmla="*/ 192 w 471"/>
                <a:gd name="T83" fmla="*/ 675 h 686"/>
                <a:gd name="T84" fmla="*/ 266 w 471"/>
                <a:gd name="T85" fmla="*/ 684 h 686"/>
                <a:gd name="T86" fmla="*/ 270 w 471"/>
                <a:gd name="T87" fmla="*/ 686 h 686"/>
                <a:gd name="T88" fmla="*/ 342 w 471"/>
                <a:gd name="T89" fmla="*/ 676 h 686"/>
                <a:gd name="T90" fmla="*/ 433 w 471"/>
                <a:gd name="T91" fmla="*/ 643 h 686"/>
                <a:gd name="T92" fmla="*/ 470 w 471"/>
                <a:gd name="T93" fmla="*/ 625 h 686"/>
                <a:gd name="T94" fmla="*/ 395 w 471"/>
                <a:gd name="T95" fmla="*/ 420 h 686"/>
                <a:gd name="T96" fmla="*/ 392 w 471"/>
                <a:gd name="T97" fmla="*/ 421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1" h="686">
                  <a:moveTo>
                    <a:pt x="392" y="421"/>
                  </a:moveTo>
                  <a:lnTo>
                    <a:pt x="390" y="423"/>
                  </a:lnTo>
                  <a:lnTo>
                    <a:pt x="465" y="623"/>
                  </a:lnTo>
                  <a:lnTo>
                    <a:pt x="468" y="622"/>
                  </a:lnTo>
                  <a:lnTo>
                    <a:pt x="466" y="618"/>
                  </a:lnTo>
                  <a:lnTo>
                    <a:pt x="466" y="618"/>
                  </a:lnTo>
                  <a:lnTo>
                    <a:pt x="465" y="620"/>
                  </a:lnTo>
                  <a:lnTo>
                    <a:pt x="465" y="620"/>
                  </a:lnTo>
                  <a:lnTo>
                    <a:pt x="443" y="631"/>
                  </a:lnTo>
                  <a:lnTo>
                    <a:pt x="422" y="641"/>
                  </a:lnTo>
                  <a:lnTo>
                    <a:pt x="397" y="651"/>
                  </a:lnTo>
                  <a:lnTo>
                    <a:pt x="369" y="661"/>
                  </a:lnTo>
                  <a:lnTo>
                    <a:pt x="338" y="671"/>
                  </a:lnTo>
                  <a:lnTo>
                    <a:pt x="303" y="678"/>
                  </a:lnTo>
                  <a:lnTo>
                    <a:pt x="286" y="679"/>
                  </a:lnTo>
                  <a:lnTo>
                    <a:pt x="268" y="679"/>
                  </a:lnTo>
                  <a:lnTo>
                    <a:pt x="270" y="683"/>
                  </a:lnTo>
                  <a:lnTo>
                    <a:pt x="271" y="683"/>
                  </a:lnTo>
                  <a:lnTo>
                    <a:pt x="245" y="572"/>
                  </a:lnTo>
                  <a:lnTo>
                    <a:pt x="245" y="572"/>
                  </a:lnTo>
                  <a:lnTo>
                    <a:pt x="243" y="570"/>
                  </a:lnTo>
                  <a:lnTo>
                    <a:pt x="242" y="570"/>
                  </a:lnTo>
                  <a:lnTo>
                    <a:pt x="242" y="570"/>
                  </a:lnTo>
                  <a:lnTo>
                    <a:pt x="240" y="570"/>
                  </a:lnTo>
                  <a:lnTo>
                    <a:pt x="238" y="572"/>
                  </a:lnTo>
                  <a:lnTo>
                    <a:pt x="187" y="671"/>
                  </a:lnTo>
                  <a:lnTo>
                    <a:pt x="190" y="673"/>
                  </a:lnTo>
                  <a:lnTo>
                    <a:pt x="190" y="670"/>
                  </a:lnTo>
                  <a:lnTo>
                    <a:pt x="190" y="670"/>
                  </a:lnTo>
                  <a:lnTo>
                    <a:pt x="152" y="661"/>
                  </a:lnTo>
                  <a:lnTo>
                    <a:pt x="132" y="656"/>
                  </a:lnTo>
                  <a:lnTo>
                    <a:pt x="113" y="650"/>
                  </a:lnTo>
                  <a:lnTo>
                    <a:pt x="93" y="641"/>
                  </a:lnTo>
                  <a:lnTo>
                    <a:pt x="75" y="630"/>
                  </a:lnTo>
                  <a:lnTo>
                    <a:pt x="55" y="618"/>
                  </a:lnTo>
                  <a:lnTo>
                    <a:pt x="37" y="602"/>
                  </a:lnTo>
                  <a:lnTo>
                    <a:pt x="35" y="603"/>
                  </a:lnTo>
                  <a:lnTo>
                    <a:pt x="38" y="605"/>
                  </a:lnTo>
                  <a:lnTo>
                    <a:pt x="114" y="430"/>
                  </a:lnTo>
                  <a:lnTo>
                    <a:pt x="114" y="430"/>
                  </a:lnTo>
                  <a:lnTo>
                    <a:pt x="114" y="428"/>
                  </a:lnTo>
                  <a:lnTo>
                    <a:pt x="7" y="120"/>
                  </a:lnTo>
                  <a:lnTo>
                    <a:pt x="75" y="33"/>
                  </a:lnTo>
                  <a:lnTo>
                    <a:pt x="73" y="29"/>
                  </a:lnTo>
                  <a:lnTo>
                    <a:pt x="75" y="33"/>
                  </a:lnTo>
                  <a:lnTo>
                    <a:pt x="75" y="33"/>
                  </a:lnTo>
                  <a:lnTo>
                    <a:pt x="75" y="33"/>
                  </a:lnTo>
                  <a:lnTo>
                    <a:pt x="83" y="28"/>
                  </a:lnTo>
                  <a:lnTo>
                    <a:pt x="93" y="24"/>
                  </a:lnTo>
                  <a:lnTo>
                    <a:pt x="106" y="19"/>
                  </a:lnTo>
                  <a:lnTo>
                    <a:pt x="124" y="14"/>
                  </a:lnTo>
                  <a:lnTo>
                    <a:pt x="146" y="9"/>
                  </a:lnTo>
                  <a:lnTo>
                    <a:pt x="170" y="8"/>
                  </a:lnTo>
                  <a:lnTo>
                    <a:pt x="200" y="6"/>
                  </a:lnTo>
                  <a:lnTo>
                    <a:pt x="200" y="6"/>
                  </a:lnTo>
                  <a:lnTo>
                    <a:pt x="235" y="8"/>
                  </a:lnTo>
                  <a:lnTo>
                    <a:pt x="275" y="13"/>
                  </a:lnTo>
                  <a:lnTo>
                    <a:pt x="275" y="13"/>
                  </a:lnTo>
                  <a:lnTo>
                    <a:pt x="301" y="16"/>
                  </a:lnTo>
                  <a:lnTo>
                    <a:pt x="323" y="23"/>
                  </a:lnTo>
                  <a:lnTo>
                    <a:pt x="344" y="28"/>
                  </a:lnTo>
                  <a:lnTo>
                    <a:pt x="364" y="34"/>
                  </a:lnTo>
                  <a:lnTo>
                    <a:pt x="381" y="41"/>
                  </a:lnTo>
                  <a:lnTo>
                    <a:pt x="397" y="49"/>
                  </a:lnTo>
                  <a:lnTo>
                    <a:pt x="422" y="64"/>
                  </a:lnTo>
                  <a:lnTo>
                    <a:pt x="422" y="64"/>
                  </a:lnTo>
                  <a:lnTo>
                    <a:pt x="442" y="77"/>
                  </a:lnTo>
                  <a:lnTo>
                    <a:pt x="455" y="89"/>
                  </a:lnTo>
                  <a:lnTo>
                    <a:pt x="455" y="89"/>
                  </a:lnTo>
                  <a:lnTo>
                    <a:pt x="463" y="95"/>
                  </a:lnTo>
                  <a:lnTo>
                    <a:pt x="463" y="95"/>
                  </a:lnTo>
                  <a:lnTo>
                    <a:pt x="465" y="99"/>
                  </a:lnTo>
                  <a:lnTo>
                    <a:pt x="465" y="99"/>
                  </a:lnTo>
                  <a:lnTo>
                    <a:pt x="465" y="99"/>
                  </a:lnTo>
                  <a:lnTo>
                    <a:pt x="468" y="97"/>
                  </a:lnTo>
                  <a:lnTo>
                    <a:pt x="465" y="95"/>
                  </a:lnTo>
                  <a:lnTo>
                    <a:pt x="390" y="421"/>
                  </a:lnTo>
                  <a:lnTo>
                    <a:pt x="390" y="421"/>
                  </a:lnTo>
                  <a:lnTo>
                    <a:pt x="390" y="423"/>
                  </a:lnTo>
                  <a:lnTo>
                    <a:pt x="392" y="421"/>
                  </a:lnTo>
                  <a:lnTo>
                    <a:pt x="395" y="423"/>
                  </a:lnTo>
                  <a:lnTo>
                    <a:pt x="471" y="97"/>
                  </a:lnTo>
                  <a:lnTo>
                    <a:pt x="471" y="97"/>
                  </a:lnTo>
                  <a:lnTo>
                    <a:pt x="470" y="95"/>
                  </a:lnTo>
                  <a:lnTo>
                    <a:pt x="470" y="95"/>
                  </a:lnTo>
                  <a:lnTo>
                    <a:pt x="460" y="84"/>
                  </a:lnTo>
                  <a:lnTo>
                    <a:pt x="447" y="72"/>
                  </a:lnTo>
                  <a:lnTo>
                    <a:pt x="427" y="57"/>
                  </a:lnTo>
                  <a:lnTo>
                    <a:pt x="400" y="43"/>
                  </a:lnTo>
                  <a:lnTo>
                    <a:pt x="384" y="36"/>
                  </a:lnTo>
                  <a:lnTo>
                    <a:pt x="366" y="28"/>
                  </a:lnTo>
                  <a:lnTo>
                    <a:pt x="346" y="21"/>
                  </a:lnTo>
                  <a:lnTo>
                    <a:pt x="326" y="16"/>
                  </a:lnTo>
                  <a:lnTo>
                    <a:pt x="301" y="9"/>
                  </a:lnTo>
                  <a:lnTo>
                    <a:pt x="276" y="6"/>
                  </a:lnTo>
                  <a:lnTo>
                    <a:pt x="276" y="6"/>
                  </a:lnTo>
                  <a:lnTo>
                    <a:pt x="237" y="1"/>
                  </a:lnTo>
                  <a:lnTo>
                    <a:pt x="200" y="0"/>
                  </a:lnTo>
                  <a:lnTo>
                    <a:pt x="200" y="0"/>
                  </a:lnTo>
                  <a:lnTo>
                    <a:pt x="170" y="1"/>
                  </a:lnTo>
                  <a:lnTo>
                    <a:pt x="142" y="5"/>
                  </a:lnTo>
                  <a:lnTo>
                    <a:pt x="121" y="8"/>
                  </a:lnTo>
                  <a:lnTo>
                    <a:pt x="103" y="13"/>
                  </a:lnTo>
                  <a:lnTo>
                    <a:pt x="88" y="18"/>
                  </a:lnTo>
                  <a:lnTo>
                    <a:pt x="78" y="23"/>
                  </a:lnTo>
                  <a:lnTo>
                    <a:pt x="70" y="28"/>
                  </a:lnTo>
                  <a:lnTo>
                    <a:pt x="70" y="28"/>
                  </a:lnTo>
                  <a:lnTo>
                    <a:pt x="0" y="117"/>
                  </a:lnTo>
                  <a:lnTo>
                    <a:pt x="0" y="117"/>
                  </a:lnTo>
                  <a:lnTo>
                    <a:pt x="0" y="120"/>
                  </a:lnTo>
                  <a:lnTo>
                    <a:pt x="108" y="428"/>
                  </a:lnTo>
                  <a:lnTo>
                    <a:pt x="32" y="603"/>
                  </a:lnTo>
                  <a:lnTo>
                    <a:pt x="32" y="603"/>
                  </a:lnTo>
                  <a:lnTo>
                    <a:pt x="32" y="605"/>
                  </a:lnTo>
                  <a:lnTo>
                    <a:pt x="32" y="607"/>
                  </a:lnTo>
                  <a:lnTo>
                    <a:pt x="32" y="607"/>
                  </a:lnTo>
                  <a:lnTo>
                    <a:pt x="51" y="623"/>
                  </a:lnTo>
                  <a:lnTo>
                    <a:pt x="71" y="636"/>
                  </a:lnTo>
                  <a:lnTo>
                    <a:pt x="91" y="646"/>
                  </a:lnTo>
                  <a:lnTo>
                    <a:pt x="111" y="655"/>
                  </a:lnTo>
                  <a:lnTo>
                    <a:pt x="131" y="661"/>
                  </a:lnTo>
                  <a:lnTo>
                    <a:pt x="151" y="668"/>
                  </a:lnTo>
                  <a:lnTo>
                    <a:pt x="189" y="676"/>
                  </a:lnTo>
                  <a:lnTo>
                    <a:pt x="189" y="676"/>
                  </a:lnTo>
                  <a:lnTo>
                    <a:pt x="190" y="676"/>
                  </a:lnTo>
                  <a:lnTo>
                    <a:pt x="192" y="675"/>
                  </a:lnTo>
                  <a:lnTo>
                    <a:pt x="240" y="584"/>
                  </a:lnTo>
                  <a:lnTo>
                    <a:pt x="266" y="684"/>
                  </a:lnTo>
                  <a:lnTo>
                    <a:pt x="266" y="684"/>
                  </a:lnTo>
                  <a:lnTo>
                    <a:pt x="266" y="686"/>
                  </a:lnTo>
                  <a:lnTo>
                    <a:pt x="270" y="686"/>
                  </a:lnTo>
                  <a:lnTo>
                    <a:pt x="270" y="686"/>
                  </a:lnTo>
                  <a:lnTo>
                    <a:pt x="288" y="686"/>
                  </a:lnTo>
                  <a:lnTo>
                    <a:pt x="306" y="683"/>
                  </a:lnTo>
                  <a:lnTo>
                    <a:pt x="342" y="676"/>
                  </a:lnTo>
                  <a:lnTo>
                    <a:pt x="377" y="666"/>
                  </a:lnTo>
                  <a:lnTo>
                    <a:pt x="407" y="655"/>
                  </a:lnTo>
                  <a:lnTo>
                    <a:pt x="433" y="643"/>
                  </a:lnTo>
                  <a:lnTo>
                    <a:pt x="452" y="633"/>
                  </a:lnTo>
                  <a:lnTo>
                    <a:pt x="470" y="625"/>
                  </a:lnTo>
                  <a:lnTo>
                    <a:pt x="470" y="625"/>
                  </a:lnTo>
                  <a:lnTo>
                    <a:pt x="471" y="623"/>
                  </a:lnTo>
                  <a:lnTo>
                    <a:pt x="471" y="620"/>
                  </a:lnTo>
                  <a:lnTo>
                    <a:pt x="395" y="420"/>
                  </a:lnTo>
                  <a:lnTo>
                    <a:pt x="392" y="421"/>
                  </a:lnTo>
                  <a:lnTo>
                    <a:pt x="395" y="423"/>
                  </a:lnTo>
                  <a:lnTo>
                    <a:pt x="392" y="4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6" name="Freeform 397"/>
            <p:cNvSpPr>
              <a:spLocks/>
            </p:cNvSpPr>
            <p:nvPr/>
          </p:nvSpPr>
          <p:spPr bwMode="auto">
            <a:xfrm>
              <a:off x="2509" y="1781"/>
              <a:ext cx="87" cy="13"/>
            </a:xfrm>
            <a:custGeom>
              <a:avLst/>
              <a:gdLst>
                <a:gd name="T0" fmla="*/ 84 w 87"/>
                <a:gd name="T1" fmla="*/ 0 h 13"/>
                <a:gd name="T2" fmla="*/ 84 w 87"/>
                <a:gd name="T3" fmla="*/ 0 h 13"/>
                <a:gd name="T4" fmla="*/ 84 w 87"/>
                <a:gd name="T5" fmla="*/ 0 h 13"/>
                <a:gd name="T6" fmla="*/ 73 w 87"/>
                <a:gd name="T7" fmla="*/ 3 h 13"/>
                <a:gd name="T8" fmla="*/ 61 w 87"/>
                <a:gd name="T9" fmla="*/ 7 h 13"/>
                <a:gd name="T10" fmla="*/ 46 w 87"/>
                <a:gd name="T11" fmla="*/ 7 h 13"/>
                <a:gd name="T12" fmla="*/ 46 w 87"/>
                <a:gd name="T13" fmla="*/ 7 h 13"/>
                <a:gd name="T14" fmla="*/ 28 w 87"/>
                <a:gd name="T15" fmla="*/ 5 h 13"/>
                <a:gd name="T16" fmla="*/ 5 w 87"/>
                <a:gd name="T17" fmla="*/ 0 h 13"/>
                <a:gd name="T18" fmla="*/ 5 w 87"/>
                <a:gd name="T19" fmla="*/ 0 h 13"/>
                <a:gd name="T20" fmla="*/ 1 w 87"/>
                <a:gd name="T21" fmla="*/ 0 h 13"/>
                <a:gd name="T22" fmla="*/ 0 w 87"/>
                <a:gd name="T23" fmla="*/ 2 h 13"/>
                <a:gd name="T24" fmla="*/ 0 w 87"/>
                <a:gd name="T25" fmla="*/ 2 h 13"/>
                <a:gd name="T26" fmla="*/ 0 w 87"/>
                <a:gd name="T27" fmla="*/ 5 h 13"/>
                <a:gd name="T28" fmla="*/ 1 w 87"/>
                <a:gd name="T29" fmla="*/ 7 h 13"/>
                <a:gd name="T30" fmla="*/ 1 w 87"/>
                <a:gd name="T31" fmla="*/ 7 h 13"/>
                <a:gd name="T32" fmla="*/ 26 w 87"/>
                <a:gd name="T33" fmla="*/ 12 h 13"/>
                <a:gd name="T34" fmla="*/ 46 w 87"/>
                <a:gd name="T35" fmla="*/ 13 h 13"/>
                <a:gd name="T36" fmla="*/ 46 w 87"/>
                <a:gd name="T37" fmla="*/ 13 h 13"/>
                <a:gd name="T38" fmla="*/ 64 w 87"/>
                <a:gd name="T39" fmla="*/ 12 h 13"/>
                <a:gd name="T40" fmla="*/ 76 w 87"/>
                <a:gd name="T41" fmla="*/ 10 h 13"/>
                <a:gd name="T42" fmla="*/ 86 w 87"/>
                <a:gd name="T43" fmla="*/ 7 h 13"/>
                <a:gd name="T44" fmla="*/ 86 w 87"/>
                <a:gd name="T45" fmla="*/ 7 h 13"/>
                <a:gd name="T46" fmla="*/ 87 w 87"/>
                <a:gd name="T47" fmla="*/ 5 h 13"/>
                <a:gd name="T48" fmla="*/ 87 w 87"/>
                <a:gd name="T49" fmla="*/ 2 h 13"/>
                <a:gd name="T50" fmla="*/ 87 w 87"/>
                <a:gd name="T51" fmla="*/ 2 h 13"/>
                <a:gd name="T52" fmla="*/ 86 w 87"/>
                <a:gd name="T53" fmla="*/ 0 h 13"/>
                <a:gd name="T54" fmla="*/ 84 w 87"/>
                <a:gd name="T55" fmla="*/ 0 h 13"/>
                <a:gd name="T56" fmla="*/ 84 w 87"/>
                <a:gd name="T5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 h="13">
                  <a:moveTo>
                    <a:pt x="84" y="0"/>
                  </a:moveTo>
                  <a:lnTo>
                    <a:pt x="84" y="0"/>
                  </a:lnTo>
                  <a:lnTo>
                    <a:pt x="84" y="0"/>
                  </a:lnTo>
                  <a:lnTo>
                    <a:pt x="73" y="3"/>
                  </a:lnTo>
                  <a:lnTo>
                    <a:pt x="61" y="7"/>
                  </a:lnTo>
                  <a:lnTo>
                    <a:pt x="46" y="7"/>
                  </a:lnTo>
                  <a:lnTo>
                    <a:pt x="46" y="7"/>
                  </a:lnTo>
                  <a:lnTo>
                    <a:pt x="28" y="5"/>
                  </a:lnTo>
                  <a:lnTo>
                    <a:pt x="5" y="0"/>
                  </a:lnTo>
                  <a:lnTo>
                    <a:pt x="5" y="0"/>
                  </a:lnTo>
                  <a:lnTo>
                    <a:pt x="1" y="0"/>
                  </a:lnTo>
                  <a:lnTo>
                    <a:pt x="0" y="2"/>
                  </a:lnTo>
                  <a:lnTo>
                    <a:pt x="0" y="2"/>
                  </a:lnTo>
                  <a:lnTo>
                    <a:pt x="0" y="5"/>
                  </a:lnTo>
                  <a:lnTo>
                    <a:pt x="1" y="7"/>
                  </a:lnTo>
                  <a:lnTo>
                    <a:pt x="1" y="7"/>
                  </a:lnTo>
                  <a:lnTo>
                    <a:pt x="26" y="12"/>
                  </a:lnTo>
                  <a:lnTo>
                    <a:pt x="46" y="13"/>
                  </a:lnTo>
                  <a:lnTo>
                    <a:pt x="46" y="13"/>
                  </a:lnTo>
                  <a:lnTo>
                    <a:pt x="64" y="12"/>
                  </a:lnTo>
                  <a:lnTo>
                    <a:pt x="76" y="10"/>
                  </a:lnTo>
                  <a:lnTo>
                    <a:pt x="86" y="7"/>
                  </a:lnTo>
                  <a:lnTo>
                    <a:pt x="86" y="7"/>
                  </a:lnTo>
                  <a:lnTo>
                    <a:pt x="87" y="5"/>
                  </a:lnTo>
                  <a:lnTo>
                    <a:pt x="87" y="2"/>
                  </a:lnTo>
                  <a:lnTo>
                    <a:pt x="87" y="2"/>
                  </a:lnTo>
                  <a:lnTo>
                    <a:pt x="86" y="0"/>
                  </a:lnTo>
                  <a:lnTo>
                    <a:pt x="84" y="0"/>
                  </a:lnTo>
                  <a:lnTo>
                    <a:pt x="84"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7" name="Freeform 398"/>
            <p:cNvSpPr>
              <a:spLocks/>
            </p:cNvSpPr>
            <p:nvPr/>
          </p:nvSpPr>
          <p:spPr bwMode="auto">
            <a:xfrm>
              <a:off x="2505" y="1786"/>
              <a:ext cx="83" cy="27"/>
            </a:xfrm>
            <a:custGeom>
              <a:avLst/>
              <a:gdLst>
                <a:gd name="T0" fmla="*/ 4 w 83"/>
                <a:gd name="T1" fmla="*/ 27 h 27"/>
                <a:gd name="T2" fmla="*/ 4 w 83"/>
                <a:gd name="T3" fmla="*/ 27 h 27"/>
                <a:gd name="T4" fmla="*/ 15 w 83"/>
                <a:gd name="T5" fmla="*/ 27 h 27"/>
                <a:gd name="T6" fmla="*/ 15 w 83"/>
                <a:gd name="T7" fmla="*/ 27 h 27"/>
                <a:gd name="T8" fmla="*/ 34 w 83"/>
                <a:gd name="T9" fmla="*/ 25 h 27"/>
                <a:gd name="T10" fmla="*/ 50 w 83"/>
                <a:gd name="T11" fmla="*/ 22 h 27"/>
                <a:gd name="T12" fmla="*/ 67 w 83"/>
                <a:gd name="T13" fmla="*/ 15 h 27"/>
                <a:gd name="T14" fmla="*/ 81 w 83"/>
                <a:gd name="T15" fmla="*/ 5 h 27"/>
                <a:gd name="T16" fmla="*/ 81 w 83"/>
                <a:gd name="T17" fmla="*/ 5 h 27"/>
                <a:gd name="T18" fmla="*/ 83 w 83"/>
                <a:gd name="T19" fmla="*/ 3 h 27"/>
                <a:gd name="T20" fmla="*/ 83 w 83"/>
                <a:gd name="T21" fmla="*/ 2 h 27"/>
                <a:gd name="T22" fmla="*/ 83 w 83"/>
                <a:gd name="T23" fmla="*/ 2 h 27"/>
                <a:gd name="T24" fmla="*/ 80 w 83"/>
                <a:gd name="T25" fmla="*/ 0 h 27"/>
                <a:gd name="T26" fmla="*/ 78 w 83"/>
                <a:gd name="T27" fmla="*/ 0 h 27"/>
                <a:gd name="T28" fmla="*/ 78 w 83"/>
                <a:gd name="T29" fmla="*/ 0 h 27"/>
                <a:gd name="T30" fmla="*/ 63 w 83"/>
                <a:gd name="T31" fmla="*/ 8 h 27"/>
                <a:gd name="T32" fmla="*/ 48 w 83"/>
                <a:gd name="T33" fmla="*/ 15 h 27"/>
                <a:gd name="T34" fmla="*/ 32 w 83"/>
                <a:gd name="T35" fmla="*/ 20 h 27"/>
                <a:gd name="T36" fmla="*/ 15 w 83"/>
                <a:gd name="T37" fmla="*/ 20 h 27"/>
                <a:gd name="T38" fmla="*/ 15 w 83"/>
                <a:gd name="T39" fmla="*/ 20 h 27"/>
                <a:gd name="T40" fmla="*/ 4 w 83"/>
                <a:gd name="T41" fmla="*/ 20 h 27"/>
                <a:gd name="T42" fmla="*/ 4 w 83"/>
                <a:gd name="T43" fmla="*/ 20 h 27"/>
                <a:gd name="T44" fmla="*/ 2 w 83"/>
                <a:gd name="T45" fmla="*/ 20 h 27"/>
                <a:gd name="T46" fmla="*/ 0 w 83"/>
                <a:gd name="T47" fmla="*/ 23 h 27"/>
                <a:gd name="T48" fmla="*/ 0 w 83"/>
                <a:gd name="T49" fmla="*/ 23 h 27"/>
                <a:gd name="T50" fmla="*/ 0 w 83"/>
                <a:gd name="T51" fmla="*/ 25 h 27"/>
                <a:gd name="T52" fmla="*/ 4 w 83"/>
                <a:gd name="T53" fmla="*/ 27 h 27"/>
                <a:gd name="T54" fmla="*/ 4 w 83"/>
                <a:gd name="T5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27">
                  <a:moveTo>
                    <a:pt x="4" y="27"/>
                  </a:moveTo>
                  <a:lnTo>
                    <a:pt x="4" y="27"/>
                  </a:lnTo>
                  <a:lnTo>
                    <a:pt x="15" y="27"/>
                  </a:lnTo>
                  <a:lnTo>
                    <a:pt x="15" y="27"/>
                  </a:lnTo>
                  <a:lnTo>
                    <a:pt x="34" y="25"/>
                  </a:lnTo>
                  <a:lnTo>
                    <a:pt x="50" y="22"/>
                  </a:lnTo>
                  <a:lnTo>
                    <a:pt x="67" y="15"/>
                  </a:lnTo>
                  <a:lnTo>
                    <a:pt x="81" y="5"/>
                  </a:lnTo>
                  <a:lnTo>
                    <a:pt x="81" y="5"/>
                  </a:lnTo>
                  <a:lnTo>
                    <a:pt x="83" y="3"/>
                  </a:lnTo>
                  <a:lnTo>
                    <a:pt x="83" y="2"/>
                  </a:lnTo>
                  <a:lnTo>
                    <a:pt x="83" y="2"/>
                  </a:lnTo>
                  <a:lnTo>
                    <a:pt x="80" y="0"/>
                  </a:lnTo>
                  <a:lnTo>
                    <a:pt x="78" y="0"/>
                  </a:lnTo>
                  <a:lnTo>
                    <a:pt x="78" y="0"/>
                  </a:lnTo>
                  <a:lnTo>
                    <a:pt x="63" y="8"/>
                  </a:lnTo>
                  <a:lnTo>
                    <a:pt x="48" y="15"/>
                  </a:lnTo>
                  <a:lnTo>
                    <a:pt x="32" y="20"/>
                  </a:lnTo>
                  <a:lnTo>
                    <a:pt x="15" y="20"/>
                  </a:lnTo>
                  <a:lnTo>
                    <a:pt x="15" y="20"/>
                  </a:lnTo>
                  <a:lnTo>
                    <a:pt x="4" y="20"/>
                  </a:lnTo>
                  <a:lnTo>
                    <a:pt x="4" y="20"/>
                  </a:lnTo>
                  <a:lnTo>
                    <a:pt x="2" y="20"/>
                  </a:lnTo>
                  <a:lnTo>
                    <a:pt x="0" y="23"/>
                  </a:lnTo>
                  <a:lnTo>
                    <a:pt x="0" y="23"/>
                  </a:lnTo>
                  <a:lnTo>
                    <a:pt x="0" y="25"/>
                  </a:lnTo>
                  <a:lnTo>
                    <a:pt x="4" y="27"/>
                  </a:lnTo>
                  <a:lnTo>
                    <a:pt x="4" y="2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8" name="Freeform 399"/>
            <p:cNvSpPr>
              <a:spLocks/>
            </p:cNvSpPr>
            <p:nvPr/>
          </p:nvSpPr>
          <p:spPr bwMode="auto">
            <a:xfrm>
              <a:off x="2317" y="1052"/>
              <a:ext cx="162" cy="41"/>
            </a:xfrm>
            <a:custGeom>
              <a:avLst/>
              <a:gdLst>
                <a:gd name="T0" fmla="*/ 89 w 162"/>
                <a:gd name="T1" fmla="*/ 0 h 41"/>
                <a:gd name="T2" fmla="*/ 89 w 162"/>
                <a:gd name="T3" fmla="*/ 0 h 41"/>
                <a:gd name="T4" fmla="*/ 68 w 162"/>
                <a:gd name="T5" fmla="*/ 1 h 41"/>
                <a:gd name="T6" fmla="*/ 46 w 162"/>
                <a:gd name="T7" fmla="*/ 4 h 41"/>
                <a:gd name="T8" fmla="*/ 46 w 162"/>
                <a:gd name="T9" fmla="*/ 4 h 41"/>
                <a:gd name="T10" fmla="*/ 33 w 162"/>
                <a:gd name="T11" fmla="*/ 9 h 41"/>
                <a:gd name="T12" fmla="*/ 21 w 162"/>
                <a:gd name="T13" fmla="*/ 13 h 41"/>
                <a:gd name="T14" fmla="*/ 11 w 162"/>
                <a:gd name="T15" fmla="*/ 19 h 41"/>
                <a:gd name="T16" fmla="*/ 2 w 162"/>
                <a:gd name="T17" fmla="*/ 28 h 41"/>
                <a:gd name="T18" fmla="*/ 2 w 162"/>
                <a:gd name="T19" fmla="*/ 28 h 41"/>
                <a:gd name="T20" fmla="*/ 0 w 162"/>
                <a:gd name="T21" fmla="*/ 29 h 41"/>
                <a:gd name="T22" fmla="*/ 2 w 162"/>
                <a:gd name="T23" fmla="*/ 33 h 41"/>
                <a:gd name="T24" fmla="*/ 2 w 162"/>
                <a:gd name="T25" fmla="*/ 33 h 41"/>
                <a:gd name="T26" fmla="*/ 3 w 162"/>
                <a:gd name="T27" fmla="*/ 33 h 41"/>
                <a:gd name="T28" fmla="*/ 3 w 162"/>
                <a:gd name="T29" fmla="*/ 33 h 41"/>
                <a:gd name="T30" fmla="*/ 7 w 162"/>
                <a:gd name="T31" fmla="*/ 33 h 41"/>
                <a:gd name="T32" fmla="*/ 7 w 162"/>
                <a:gd name="T33" fmla="*/ 33 h 41"/>
                <a:gd name="T34" fmla="*/ 15 w 162"/>
                <a:gd name="T35" fmla="*/ 24 h 41"/>
                <a:gd name="T36" fmla="*/ 25 w 162"/>
                <a:gd name="T37" fmla="*/ 19 h 41"/>
                <a:gd name="T38" fmla="*/ 36 w 162"/>
                <a:gd name="T39" fmla="*/ 14 h 41"/>
                <a:gd name="T40" fmla="*/ 48 w 162"/>
                <a:gd name="T41" fmla="*/ 11 h 41"/>
                <a:gd name="T42" fmla="*/ 48 w 162"/>
                <a:gd name="T43" fmla="*/ 11 h 41"/>
                <a:gd name="T44" fmla="*/ 68 w 162"/>
                <a:gd name="T45" fmla="*/ 8 h 41"/>
                <a:gd name="T46" fmla="*/ 89 w 162"/>
                <a:gd name="T47" fmla="*/ 6 h 41"/>
                <a:gd name="T48" fmla="*/ 89 w 162"/>
                <a:gd name="T49" fmla="*/ 6 h 41"/>
                <a:gd name="T50" fmla="*/ 107 w 162"/>
                <a:gd name="T51" fmla="*/ 8 h 41"/>
                <a:gd name="T52" fmla="*/ 107 w 162"/>
                <a:gd name="T53" fmla="*/ 8 h 41"/>
                <a:gd name="T54" fmla="*/ 122 w 162"/>
                <a:gd name="T55" fmla="*/ 11 h 41"/>
                <a:gd name="T56" fmla="*/ 136 w 162"/>
                <a:gd name="T57" fmla="*/ 19 h 41"/>
                <a:gd name="T58" fmla="*/ 147 w 162"/>
                <a:gd name="T59" fmla="*/ 28 h 41"/>
                <a:gd name="T60" fmla="*/ 152 w 162"/>
                <a:gd name="T61" fmla="*/ 34 h 41"/>
                <a:gd name="T62" fmla="*/ 155 w 162"/>
                <a:gd name="T63" fmla="*/ 39 h 41"/>
                <a:gd name="T64" fmla="*/ 155 w 162"/>
                <a:gd name="T65" fmla="*/ 39 h 41"/>
                <a:gd name="T66" fmla="*/ 159 w 162"/>
                <a:gd name="T67" fmla="*/ 41 h 41"/>
                <a:gd name="T68" fmla="*/ 159 w 162"/>
                <a:gd name="T69" fmla="*/ 41 h 41"/>
                <a:gd name="T70" fmla="*/ 160 w 162"/>
                <a:gd name="T71" fmla="*/ 41 h 41"/>
                <a:gd name="T72" fmla="*/ 160 w 162"/>
                <a:gd name="T73" fmla="*/ 41 h 41"/>
                <a:gd name="T74" fmla="*/ 162 w 162"/>
                <a:gd name="T75" fmla="*/ 39 h 41"/>
                <a:gd name="T76" fmla="*/ 162 w 162"/>
                <a:gd name="T77" fmla="*/ 36 h 41"/>
                <a:gd name="T78" fmla="*/ 162 w 162"/>
                <a:gd name="T79" fmla="*/ 36 h 41"/>
                <a:gd name="T80" fmla="*/ 157 w 162"/>
                <a:gd name="T81" fmla="*/ 29 h 41"/>
                <a:gd name="T82" fmla="*/ 152 w 162"/>
                <a:gd name="T83" fmla="*/ 23 h 41"/>
                <a:gd name="T84" fmla="*/ 139 w 162"/>
                <a:gd name="T85" fmla="*/ 13 h 41"/>
                <a:gd name="T86" fmla="*/ 124 w 162"/>
                <a:gd name="T87" fmla="*/ 6 h 41"/>
                <a:gd name="T88" fmla="*/ 109 w 162"/>
                <a:gd name="T89" fmla="*/ 1 h 41"/>
                <a:gd name="T90" fmla="*/ 109 w 162"/>
                <a:gd name="T91" fmla="*/ 1 h 41"/>
                <a:gd name="T92" fmla="*/ 89 w 162"/>
                <a:gd name="T9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 h="41">
                  <a:moveTo>
                    <a:pt x="89" y="0"/>
                  </a:moveTo>
                  <a:lnTo>
                    <a:pt x="89" y="0"/>
                  </a:lnTo>
                  <a:lnTo>
                    <a:pt x="68" y="1"/>
                  </a:lnTo>
                  <a:lnTo>
                    <a:pt x="46" y="4"/>
                  </a:lnTo>
                  <a:lnTo>
                    <a:pt x="46" y="4"/>
                  </a:lnTo>
                  <a:lnTo>
                    <a:pt x="33" y="9"/>
                  </a:lnTo>
                  <a:lnTo>
                    <a:pt x="21" y="13"/>
                  </a:lnTo>
                  <a:lnTo>
                    <a:pt x="11" y="19"/>
                  </a:lnTo>
                  <a:lnTo>
                    <a:pt x="2" y="28"/>
                  </a:lnTo>
                  <a:lnTo>
                    <a:pt x="2" y="28"/>
                  </a:lnTo>
                  <a:lnTo>
                    <a:pt x="0" y="29"/>
                  </a:lnTo>
                  <a:lnTo>
                    <a:pt x="2" y="33"/>
                  </a:lnTo>
                  <a:lnTo>
                    <a:pt x="2" y="33"/>
                  </a:lnTo>
                  <a:lnTo>
                    <a:pt x="3" y="33"/>
                  </a:lnTo>
                  <a:lnTo>
                    <a:pt x="3" y="33"/>
                  </a:lnTo>
                  <a:lnTo>
                    <a:pt x="7" y="33"/>
                  </a:lnTo>
                  <a:lnTo>
                    <a:pt x="7" y="33"/>
                  </a:lnTo>
                  <a:lnTo>
                    <a:pt x="15" y="24"/>
                  </a:lnTo>
                  <a:lnTo>
                    <a:pt x="25" y="19"/>
                  </a:lnTo>
                  <a:lnTo>
                    <a:pt x="36" y="14"/>
                  </a:lnTo>
                  <a:lnTo>
                    <a:pt x="48" y="11"/>
                  </a:lnTo>
                  <a:lnTo>
                    <a:pt x="48" y="11"/>
                  </a:lnTo>
                  <a:lnTo>
                    <a:pt x="68" y="8"/>
                  </a:lnTo>
                  <a:lnTo>
                    <a:pt x="89" y="6"/>
                  </a:lnTo>
                  <a:lnTo>
                    <a:pt x="89" y="6"/>
                  </a:lnTo>
                  <a:lnTo>
                    <a:pt x="107" y="8"/>
                  </a:lnTo>
                  <a:lnTo>
                    <a:pt x="107" y="8"/>
                  </a:lnTo>
                  <a:lnTo>
                    <a:pt x="122" y="11"/>
                  </a:lnTo>
                  <a:lnTo>
                    <a:pt x="136" y="19"/>
                  </a:lnTo>
                  <a:lnTo>
                    <a:pt x="147" y="28"/>
                  </a:lnTo>
                  <a:lnTo>
                    <a:pt x="152" y="34"/>
                  </a:lnTo>
                  <a:lnTo>
                    <a:pt x="155" y="39"/>
                  </a:lnTo>
                  <a:lnTo>
                    <a:pt x="155" y="39"/>
                  </a:lnTo>
                  <a:lnTo>
                    <a:pt x="159" y="41"/>
                  </a:lnTo>
                  <a:lnTo>
                    <a:pt x="159" y="41"/>
                  </a:lnTo>
                  <a:lnTo>
                    <a:pt x="160" y="41"/>
                  </a:lnTo>
                  <a:lnTo>
                    <a:pt x="160" y="41"/>
                  </a:lnTo>
                  <a:lnTo>
                    <a:pt x="162" y="39"/>
                  </a:lnTo>
                  <a:lnTo>
                    <a:pt x="162" y="36"/>
                  </a:lnTo>
                  <a:lnTo>
                    <a:pt x="162" y="36"/>
                  </a:lnTo>
                  <a:lnTo>
                    <a:pt x="157" y="29"/>
                  </a:lnTo>
                  <a:lnTo>
                    <a:pt x="152" y="23"/>
                  </a:lnTo>
                  <a:lnTo>
                    <a:pt x="139" y="13"/>
                  </a:lnTo>
                  <a:lnTo>
                    <a:pt x="124" y="6"/>
                  </a:lnTo>
                  <a:lnTo>
                    <a:pt x="109" y="1"/>
                  </a:lnTo>
                  <a:lnTo>
                    <a:pt x="109" y="1"/>
                  </a:lnTo>
                  <a:lnTo>
                    <a:pt x="89" y="0"/>
                  </a:lnTo>
                  <a:close/>
                </a:path>
              </a:pathLst>
            </a:custGeom>
            <a:solidFill>
              <a:srgbClr val="687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9" name="Freeform 400"/>
            <p:cNvSpPr>
              <a:spLocks/>
            </p:cNvSpPr>
            <p:nvPr/>
          </p:nvSpPr>
          <p:spPr bwMode="auto">
            <a:xfrm>
              <a:off x="2317" y="1052"/>
              <a:ext cx="162" cy="41"/>
            </a:xfrm>
            <a:custGeom>
              <a:avLst/>
              <a:gdLst>
                <a:gd name="T0" fmla="*/ 89 w 162"/>
                <a:gd name="T1" fmla="*/ 0 h 41"/>
                <a:gd name="T2" fmla="*/ 89 w 162"/>
                <a:gd name="T3" fmla="*/ 0 h 41"/>
                <a:gd name="T4" fmla="*/ 68 w 162"/>
                <a:gd name="T5" fmla="*/ 1 h 41"/>
                <a:gd name="T6" fmla="*/ 46 w 162"/>
                <a:gd name="T7" fmla="*/ 4 h 41"/>
                <a:gd name="T8" fmla="*/ 46 w 162"/>
                <a:gd name="T9" fmla="*/ 4 h 41"/>
                <a:gd name="T10" fmla="*/ 33 w 162"/>
                <a:gd name="T11" fmla="*/ 9 h 41"/>
                <a:gd name="T12" fmla="*/ 21 w 162"/>
                <a:gd name="T13" fmla="*/ 13 h 41"/>
                <a:gd name="T14" fmla="*/ 11 w 162"/>
                <a:gd name="T15" fmla="*/ 19 h 41"/>
                <a:gd name="T16" fmla="*/ 2 w 162"/>
                <a:gd name="T17" fmla="*/ 28 h 41"/>
                <a:gd name="T18" fmla="*/ 2 w 162"/>
                <a:gd name="T19" fmla="*/ 28 h 41"/>
                <a:gd name="T20" fmla="*/ 0 w 162"/>
                <a:gd name="T21" fmla="*/ 29 h 41"/>
                <a:gd name="T22" fmla="*/ 2 w 162"/>
                <a:gd name="T23" fmla="*/ 33 h 41"/>
                <a:gd name="T24" fmla="*/ 2 w 162"/>
                <a:gd name="T25" fmla="*/ 33 h 41"/>
                <a:gd name="T26" fmla="*/ 3 w 162"/>
                <a:gd name="T27" fmla="*/ 33 h 41"/>
                <a:gd name="T28" fmla="*/ 3 w 162"/>
                <a:gd name="T29" fmla="*/ 33 h 41"/>
                <a:gd name="T30" fmla="*/ 7 w 162"/>
                <a:gd name="T31" fmla="*/ 33 h 41"/>
                <a:gd name="T32" fmla="*/ 7 w 162"/>
                <a:gd name="T33" fmla="*/ 33 h 41"/>
                <a:gd name="T34" fmla="*/ 15 w 162"/>
                <a:gd name="T35" fmla="*/ 24 h 41"/>
                <a:gd name="T36" fmla="*/ 25 w 162"/>
                <a:gd name="T37" fmla="*/ 19 h 41"/>
                <a:gd name="T38" fmla="*/ 36 w 162"/>
                <a:gd name="T39" fmla="*/ 14 h 41"/>
                <a:gd name="T40" fmla="*/ 48 w 162"/>
                <a:gd name="T41" fmla="*/ 11 h 41"/>
                <a:gd name="T42" fmla="*/ 48 w 162"/>
                <a:gd name="T43" fmla="*/ 11 h 41"/>
                <a:gd name="T44" fmla="*/ 68 w 162"/>
                <a:gd name="T45" fmla="*/ 8 h 41"/>
                <a:gd name="T46" fmla="*/ 89 w 162"/>
                <a:gd name="T47" fmla="*/ 6 h 41"/>
                <a:gd name="T48" fmla="*/ 89 w 162"/>
                <a:gd name="T49" fmla="*/ 6 h 41"/>
                <a:gd name="T50" fmla="*/ 107 w 162"/>
                <a:gd name="T51" fmla="*/ 8 h 41"/>
                <a:gd name="T52" fmla="*/ 107 w 162"/>
                <a:gd name="T53" fmla="*/ 8 h 41"/>
                <a:gd name="T54" fmla="*/ 122 w 162"/>
                <a:gd name="T55" fmla="*/ 11 h 41"/>
                <a:gd name="T56" fmla="*/ 136 w 162"/>
                <a:gd name="T57" fmla="*/ 19 h 41"/>
                <a:gd name="T58" fmla="*/ 147 w 162"/>
                <a:gd name="T59" fmla="*/ 28 h 41"/>
                <a:gd name="T60" fmla="*/ 152 w 162"/>
                <a:gd name="T61" fmla="*/ 34 h 41"/>
                <a:gd name="T62" fmla="*/ 155 w 162"/>
                <a:gd name="T63" fmla="*/ 39 h 41"/>
                <a:gd name="T64" fmla="*/ 155 w 162"/>
                <a:gd name="T65" fmla="*/ 39 h 41"/>
                <a:gd name="T66" fmla="*/ 159 w 162"/>
                <a:gd name="T67" fmla="*/ 41 h 41"/>
                <a:gd name="T68" fmla="*/ 159 w 162"/>
                <a:gd name="T69" fmla="*/ 41 h 41"/>
                <a:gd name="T70" fmla="*/ 160 w 162"/>
                <a:gd name="T71" fmla="*/ 41 h 41"/>
                <a:gd name="T72" fmla="*/ 160 w 162"/>
                <a:gd name="T73" fmla="*/ 41 h 41"/>
                <a:gd name="T74" fmla="*/ 162 w 162"/>
                <a:gd name="T75" fmla="*/ 39 h 41"/>
                <a:gd name="T76" fmla="*/ 162 w 162"/>
                <a:gd name="T77" fmla="*/ 36 h 41"/>
                <a:gd name="T78" fmla="*/ 162 w 162"/>
                <a:gd name="T79" fmla="*/ 36 h 41"/>
                <a:gd name="T80" fmla="*/ 157 w 162"/>
                <a:gd name="T81" fmla="*/ 29 h 41"/>
                <a:gd name="T82" fmla="*/ 152 w 162"/>
                <a:gd name="T83" fmla="*/ 23 h 41"/>
                <a:gd name="T84" fmla="*/ 139 w 162"/>
                <a:gd name="T85" fmla="*/ 13 h 41"/>
                <a:gd name="T86" fmla="*/ 124 w 162"/>
                <a:gd name="T87" fmla="*/ 6 h 41"/>
                <a:gd name="T88" fmla="*/ 109 w 162"/>
                <a:gd name="T89" fmla="*/ 1 h 41"/>
                <a:gd name="T90" fmla="*/ 109 w 162"/>
                <a:gd name="T91" fmla="*/ 1 h 41"/>
                <a:gd name="T92" fmla="*/ 89 w 162"/>
                <a:gd name="T9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 h="41">
                  <a:moveTo>
                    <a:pt x="89" y="0"/>
                  </a:moveTo>
                  <a:lnTo>
                    <a:pt x="89" y="0"/>
                  </a:lnTo>
                  <a:lnTo>
                    <a:pt x="68" y="1"/>
                  </a:lnTo>
                  <a:lnTo>
                    <a:pt x="46" y="4"/>
                  </a:lnTo>
                  <a:lnTo>
                    <a:pt x="46" y="4"/>
                  </a:lnTo>
                  <a:lnTo>
                    <a:pt x="33" y="9"/>
                  </a:lnTo>
                  <a:lnTo>
                    <a:pt x="21" y="13"/>
                  </a:lnTo>
                  <a:lnTo>
                    <a:pt x="11" y="19"/>
                  </a:lnTo>
                  <a:lnTo>
                    <a:pt x="2" y="28"/>
                  </a:lnTo>
                  <a:lnTo>
                    <a:pt x="2" y="28"/>
                  </a:lnTo>
                  <a:lnTo>
                    <a:pt x="0" y="29"/>
                  </a:lnTo>
                  <a:lnTo>
                    <a:pt x="2" y="33"/>
                  </a:lnTo>
                  <a:lnTo>
                    <a:pt x="2" y="33"/>
                  </a:lnTo>
                  <a:lnTo>
                    <a:pt x="3" y="33"/>
                  </a:lnTo>
                  <a:lnTo>
                    <a:pt x="3" y="33"/>
                  </a:lnTo>
                  <a:lnTo>
                    <a:pt x="7" y="33"/>
                  </a:lnTo>
                  <a:lnTo>
                    <a:pt x="7" y="33"/>
                  </a:lnTo>
                  <a:lnTo>
                    <a:pt x="15" y="24"/>
                  </a:lnTo>
                  <a:lnTo>
                    <a:pt x="25" y="19"/>
                  </a:lnTo>
                  <a:lnTo>
                    <a:pt x="36" y="14"/>
                  </a:lnTo>
                  <a:lnTo>
                    <a:pt x="48" y="11"/>
                  </a:lnTo>
                  <a:lnTo>
                    <a:pt x="48" y="11"/>
                  </a:lnTo>
                  <a:lnTo>
                    <a:pt x="68" y="8"/>
                  </a:lnTo>
                  <a:lnTo>
                    <a:pt x="89" y="6"/>
                  </a:lnTo>
                  <a:lnTo>
                    <a:pt x="89" y="6"/>
                  </a:lnTo>
                  <a:lnTo>
                    <a:pt x="107" y="8"/>
                  </a:lnTo>
                  <a:lnTo>
                    <a:pt x="107" y="8"/>
                  </a:lnTo>
                  <a:lnTo>
                    <a:pt x="122" y="11"/>
                  </a:lnTo>
                  <a:lnTo>
                    <a:pt x="136" y="19"/>
                  </a:lnTo>
                  <a:lnTo>
                    <a:pt x="147" y="28"/>
                  </a:lnTo>
                  <a:lnTo>
                    <a:pt x="152" y="34"/>
                  </a:lnTo>
                  <a:lnTo>
                    <a:pt x="155" y="39"/>
                  </a:lnTo>
                  <a:lnTo>
                    <a:pt x="155" y="39"/>
                  </a:lnTo>
                  <a:lnTo>
                    <a:pt x="159" y="41"/>
                  </a:lnTo>
                  <a:lnTo>
                    <a:pt x="159" y="41"/>
                  </a:lnTo>
                  <a:lnTo>
                    <a:pt x="160" y="41"/>
                  </a:lnTo>
                  <a:lnTo>
                    <a:pt x="160" y="41"/>
                  </a:lnTo>
                  <a:lnTo>
                    <a:pt x="162" y="39"/>
                  </a:lnTo>
                  <a:lnTo>
                    <a:pt x="162" y="36"/>
                  </a:lnTo>
                  <a:lnTo>
                    <a:pt x="162" y="36"/>
                  </a:lnTo>
                  <a:lnTo>
                    <a:pt x="157" y="29"/>
                  </a:lnTo>
                  <a:lnTo>
                    <a:pt x="152" y="23"/>
                  </a:lnTo>
                  <a:lnTo>
                    <a:pt x="139" y="13"/>
                  </a:lnTo>
                  <a:lnTo>
                    <a:pt x="124" y="6"/>
                  </a:lnTo>
                  <a:lnTo>
                    <a:pt x="109" y="1"/>
                  </a:lnTo>
                  <a:lnTo>
                    <a:pt x="109" y="1"/>
                  </a:lnTo>
                  <a:lnTo>
                    <a:pt x="8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0" name="Freeform 401"/>
            <p:cNvSpPr>
              <a:spLocks/>
            </p:cNvSpPr>
            <p:nvPr/>
          </p:nvSpPr>
          <p:spPr bwMode="auto">
            <a:xfrm>
              <a:off x="2315" y="1100"/>
              <a:ext cx="99" cy="95"/>
            </a:xfrm>
            <a:custGeom>
              <a:avLst/>
              <a:gdLst>
                <a:gd name="T0" fmla="*/ 4 w 99"/>
                <a:gd name="T1" fmla="*/ 0 h 95"/>
                <a:gd name="T2" fmla="*/ 4 w 99"/>
                <a:gd name="T3" fmla="*/ 0 h 95"/>
                <a:gd name="T4" fmla="*/ 2 w 99"/>
                <a:gd name="T5" fmla="*/ 0 h 95"/>
                <a:gd name="T6" fmla="*/ 2 w 99"/>
                <a:gd name="T7" fmla="*/ 0 h 95"/>
                <a:gd name="T8" fmla="*/ 0 w 99"/>
                <a:gd name="T9" fmla="*/ 1 h 95"/>
                <a:gd name="T10" fmla="*/ 0 w 99"/>
                <a:gd name="T11" fmla="*/ 4 h 95"/>
                <a:gd name="T12" fmla="*/ 0 w 99"/>
                <a:gd name="T13" fmla="*/ 4 h 95"/>
                <a:gd name="T14" fmla="*/ 5 w 99"/>
                <a:gd name="T15" fmla="*/ 21 h 95"/>
                <a:gd name="T16" fmla="*/ 12 w 99"/>
                <a:gd name="T17" fmla="*/ 36 h 95"/>
                <a:gd name="T18" fmla="*/ 22 w 99"/>
                <a:gd name="T19" fmla="*/ 51 h 95"/>
                <a:gd name="T20" fmla="*/ 33 w 99"/>
                <a:gd name="T21" fmla="*/ 64 h 95"/>
                <a:gd name="T22" fmla="*/ 48 w 99"/>
                <a:gd name="T23" fmla="*/ 74 h 95"/>
                <a:gd name="T24" fmla="*/ 63 w 99"/>
                <a:gd name="T25" fmla="*/ 84 h 95"/>
                <a:gd name="T26" fmla="*/ 78 w 99"/>
                <a:gd name="T27" fmla="*/ 90 h 95"/>
                <a:gd name="T28" fmla="*/ 96 w 99"/>
                <a:gd name="T29" fmla="*/ 95 h 95"/>
                <a:gd name="T30" fmla="*/ 96 w 99"/>
                <a:gd name="T31" fmla="*/ 95 h 95"/>
                <a:gd name="T32" fmla="*/ 96 w 99"/>
                <a:gd name="T33" fmla="*/ 95 h 95"/>
                <a:gd name="T34" fmla="*/ 96 w 99"/>
                <a:gd name="T35" fmla="*/ 95 h 95"/>
                <a:gd name="T36" fmla="*/ 98 w 99"/>
                <a:gd name="T37" fmla="*/ 94 h 95"/>
                <a:gd name="T38" fmla="*/ 99 w 99"/>
                <a:gd name="T39" fmla="*/ 92 h 95"/>
                <a:gd name="T40" fmla="*/ 99 w 99"/>
                <a:gd name="T41" fmla="*/ 92 h 95"/>
                <a:gd name="T42" fmla="*/ 99 w 99"/>
                <a:gd name="T43" fmla="*/ 89 h 95"/>
                <a:gd name="T44" fmla="*/ 96 w 99"/>
                <a:gd name="T45" fmla="*/ 89 h 95"/>
                <a:gd name="T46" fmla="*/ 96 w 99"/>
                <a:gd name="T47" fmla="*/ 89 h 95"/>
                <a:gd name="T48" fmla="*/ 81 w 99"/>
                <a:gd name="T49" fmla="*/ 84 h 95"/>
                <a:gd name="T50" fmla="*/ 65 w 99"/>
                <a:gd name="T51" fmla="*/ 77 h 95"/>
                <a:gd name="T52" fmla="*/ 52 w 99"/>
                <a:gd name="T53" fmla="*/ 69 h 95"/>
                <a:gd name="T54" fmla="*/ 38 w 99"/>
                <a:gd name="T55" fmla="*/ 59 h 95"/>
                <a:gd name="T56" fmla="*/ 27 w 99"/>
                <a:gd name="T57" fmla="*/ 46 h 95"/>
                <a:gd name="T58" fmla="*/ 18 w 99"/>
                <a:gd name="T59" fmla="*/ 33 h 95"/>
                <a:gd name="T60" fmla="*/ 10 w 99"/>
                <a:gd name="T61" fmla="*/ 18 h 95"/>
                <a:gd name="T62" fmla="*/ 7 w 99"/>
                <a:gd name="T63" fmla="*/ 3 h 95"/>
                <a:gd name="T64" fmla="*/ 7 w 99"/>
                <a:gd name="T65" fmla="*/ 3 h 95"/>
                <a:gd name="T66" fmla="*/ 5 w 99"/>
                <a:gd name="T67" fmla="*/ 1 h 95"/>
                <a:gd name="T68" fmla="*/ 4 w 99"/>
                <a:gd name="T6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 h="95">
                  <a:moveTo>
                    <a:pt x="4" y="0"/>
                  </a:moveTo>
                  <a:lnTo>
                    <a:pt x="4" y="0"/>
                  </a:lnTo>
                  <a:lnTo>
                    <a:pt x="2" y="0"/>
                  </a:lnTo>
                  <a:lnTo>
                    <a:pt x="2" y="0"/>
                  </a:lnTo>
                  <a:lnTo>
                    <a:pt x="0" y="1"/>
                  </a:lnTo>
                  <a:lnTo>
                    <a:pt x="0" y="4"/>
                  </a:lnTo>
                  <a:lnTo>
                    <a:pt x="0" y="4"/>
                  </a:lnTo>
                  <a:lnTo>
                    <a:pt x="5" y="21"/>
                  </a:lnTo>
                  <a:lnTo>
                    <a:pt x="12" y="36"/>
                  </a:lnTo>
                  <a:lnTo>
                    <a:pt x="22" y="51"/>
                  </a:lnTo>
                  <a:lnTo>
                    <a:pt x="33" y="64"/>
                  </a:lnTo>
                  <a:lnTo>
                    <a:pt x="48" y="74"/>
                  </a:lnTo>
                  <a:lnTo>
                    <a:pt x="63" y="84"/>
                  </a:lnTo>
                  <a:lnTo>
                    <a:pt x="78" y="90"/>
                  </a:lnTo>
                  <a:lnTo>
                    <a:pt x="96" y="95"/>
                  </a:lnTo>
                  <a:lnTo>
                    <a:pt x="96" y="95"/>
                  </a:lnTo>
                  <a:lnTo>
                    <a:pt x="96" y="95"/>
                  </a:lnTo>
                  <a:lnTo>
                    <a:pt x="96" y="95"/>
                  </a:lnTo>
                  <a:lnTo>
                    <a:pt x="98" y="94"/>
                  </a:lnTo>
                  <a:lnTo>
                    <a:pt x="99" y="92"/>
                  </a:lnTo>
                  <a:lnTo>
                    <a:pt x="99" y="92"/>
                  </a:lnTo>
                  <a:lnTo>
                    <a:pt x="99" y="89"/>
                  </a:lnTo>
                  <a:lnTo>
                    <a:pt x="96" y="89"/>
                  </a:lnTo>
                  <a:lnTo>
                    <a:pt x="96" y="89"/>
                  </a:lnTo>
                  <a:lnTo>
                    <a:pt x="81" y="84"/>
                  </a:lnTo>
                  <a:lnTo>
                    <a:pt x="65" y="77"/>
                  </a:lnTo>
                  <a:lnTo>
                    <a:pt x="52" y="69"/>
                  </a:lnTo>
                  <a:lnTo>
                    <a:pt x="38" y="59"/>
                  </a:lnTo>
                  <a:lnTo>
                    <a:pt x="27" y="46"/>
                  </a:lnTo>
                  <a:lnTo>
                    <a:pt x="18" y="33"/>
                  </a:lnTo>
                  <a:lnTo>
                    <a:pt x="10" y="18"/>
                  </a:lnTo>
                  <a:lnTo>
                    <a:pt x="7" y="3"/>
                  </a:lnTo>
                  <a:lnTo>
                    <a:pt x="7" y="3"/>
                  </a:lnTo>
                  <a:lnTo>
                    <a:pt x="5" y="1"/>
                  </a:lnTo>
                  <a:lnTo>
                    <a:pt x="4" y="0"/>
                  </a:lnTo>
                  <a:close/>
                </a:path>
              </a:pathLst>
            </a:custGeom>
            <a:solidFill>
              <a:srgbClr val="687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1" name="Freeform 402"/>
            <p:cNvSpPr>
              <a:spLocks/>
            </p:cNvSpPr>
            <p:nvPr/>
          </p:nvSpPr>
          <p:spPr bwMode="auto">
            <a:xfrm>
              <a:off x="2315" y="1100"/>
              <a:ext cx="99" cy="95"/>
            </a:xfrm>
            <a:custGeom>
              <a:avLst/>
              <a:gdLst>
                <a:gd name="T0" fmla="*/ 4 w 99"/>
                <a:gd name="T1" fmla="*/ 0 h 95"/>
                <a:gd name="T2" fmla="*/ 4 w 99"/>
                <a:gd name="T3" fmla="*/ 0 h 95"/>
                <a:gd name="T4" fmla="*/ 2 w 99"/>
                <a:gd name="T5" fmla="*/ 0 h 95"/>
                <a:gd name="T6" fmla="*/ 2 w 99"/>
                <a:gd name="T7" fmla="*/ 0 h 95"/>
                <a:gd name="T8" fmla="*/ 0 w 99"/>
                <a:gd name="T9" fmla="*/ 1 h 95"/>
                <a:gd name="T10" fmla="*/ 0 w 99"/>
                <a:gd name="T11" fmla="*/ 4 h 95"/>
                <a:gd name="T12" fmla="*/ 0 w 99"/>
                <a:gd name="T13" fmla="*/ 4 h 95"/>
                <a:gd name="T14" fmla="*/ 5 w 99"/>
                <a:gd name="T15" fmla="*/ 21 h 95"/>
                <a:gd name="T16" fmla="*/ 12 w 99"/>
                <a:gd name="T17" fmla="*/ 36 h 95"/>
                <a:gd name="T18" fmla="*/ 22 w 99"/>
                <a:gd name="T19" fmla="*/ 51 h 95"/>
                <a:gd name="T20" fmla="*/ 33 w 99"/>
                <a:gd name="T21" fmla="*/ 64 h 95"/>
                <a:gd name="T22" fmla="*/ 48 w 99"/>
                <a:gd name="T23" fmla="*/ 74 h 95"/>
                <a:gd name="T24" fmla="*/ 63 w 99"/>
                <a:gd name="T25" fmla="*/ 84 h 95"/>
                <a:gd name="T26" fmla="*/ 78 w 99"/>
                <a:gd name="T27" fmla="*/ 90 h 95"/>
                <a:gd name="T28" fmla="*/ 96 w 99"/>
                <a:gd name="T29" fmla="*/ 95 h 95"/>
                <a:gd name="T30" fmla="*/ 96 w 99"/>
                <a:gd name="T31" fmla="*/ 95 h 95"/>
                <a:gd name="T32" fmla="*/ 96 w 99"/>
                <a:gd name="T33" fmla="*/ 95 h 95"/>
                <a:gd name="T34" fmla="*/ 96 w 99"/>
                <a:gd name="T35" fmla="*/ 95 h 95"/>
                <a:gd name="T36" fmla="*/ 98 w 99"/>
                <a:gd name="T37" fmla="*/ 94 h 95"/>
                <a:gd name="T38" fmla="*/ 99 w 99"/>
                <a:gd name="T39" fmla="*/ 92 h 95"/>
                <a:gd name="T40" fmla="*/ 99 w 99"/>
                <a:gd name="T41" fmla="*/ 92 h 95"/>
                <a:gd name="T42" fmla="*/ 99 w 99"/>
                <a:gd name="T43" fmla="*/ 89 h 95"/>
                <a:gd name="T44" fmla="*/ 96 w 99"/>
                <a:gd name="T45" fmla="*/ 89 h 95"/>
                <a:gd name="T46" fmla="*/ 96 w 99"/>
                <a:gd name="T47" fmla="*/ 89 h 95"/>
                <a:gd name="T48" fmla="*/ 81 w 99"/>
                <a:gd name="T49" fmla="*/ 84 h 95"/>
                <a:gd name="T50" fmla="*/ 65 w 99"/>
                <a:gd name="T51" fmla="*/ 77 h 95"/>
                <a:gd name="T52" fmla="*/ 52 w 99"/>
                <a:gd name="T53" fmla="*/ 69 h 95"/>
                <a:gd name="T54" fmla="*/ 38 w 99"/>
                <a:gd name="T55" fmla="*/ 59 h 95"/>
                <a:gd name="T56" fmla="*/ 27 w 99"/>
                <a:gd name="T57" fmla="*/ 46 h 95"/>
                <a:gd name="T58" fmla="*/ 18 w 99"/>
                <a:gd name="T59" fmla="*/ 33 h 95"/>
                <a:gd name="T60" fmla="*/ 10 w 99"/>
                <a:gd name="T61" fmla="*/ 18 h 95"/>
                <a:gd name="T62" fmla="*/ 7 w 99"/>
                <a:gd name="T63" fmla="*/ 3 h 95"/>
                <a:gd name="T64" fmla="*/ 7 w 99"/>
                <a:gd name="T65" fmla="*/ 3 h 95"/>
                <a:gd name="T66" fmla="*/ 5 w 99"/>
                <a:gd name="T67" fmla="*/ 1 h 95"/>
                <a:gd name="T68" fmla="*/ 4 w 99"/>
                <a:gd name="T6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 h="95">
                  <a:moveTo>
                    <a:pt x="4" y="0"/>
                  </a:moveTo>
                  <a:lnTo>
                    <a:pt x="4" y="0"/>
                  </a:lnTo>
                  <a:lnTo>
                    <a:pt x="2" y="0"/>
                  </a:lnTo>
                  <a:lnTo>
                    <a:pt x="2" y="0"/>
                  </a:lnTo>
                  <a:lnTo>
                    <a:pt x="0" y="1"/>
                  </a:lnTo>
                  <a:lnTo>
                    <a:pt x="0" y="4"/>
                  </a:lnTo>
                  <a:lnTo>
                    <a:pt x="0" y="4"/>
                  </a:lnTo>
                  <a:lnTo>
                    <a:pt x="5" y="21"/>
                  </a:lnTo>
                  <a:lnTo>
                    <a:pt x="12" y="36"/>
                  </a:lnTo>
                  <a:lnTo>
                    <a:pt x="22" y="51"/>
                  </a:lnTo>
                  <a:lnTo>
                    <a:pt x="33" y="64"/>
                  </a:lnTo>
                  <a:lnTo>
                    <a:pt x="48" y="74"/>
                  </a:lnTo>
                  <a:lnTo>
                    <a:pt x="63" y="84"/>
                  </a:lnTo>
                  <a:lnTo>
                    <a:pt x="78" y="90"/>
                  </a:lnTo>
                  <a:lnTo>
                    <a:pt x="96" y="95"/>
                  </a:lnTo>
                  <a:lnTo>
                    <a:pt x="96" y="95"/>
                  </a:lnTo>
                  <a:lnTo>
                    <a:pt x="96" y="95"/>
                  </a:lnTo>
                  <a:lnTo>
                    <a:pt x="96" y="95"/>
                  </a:lnTo>
                  <a:lnTo>
                    <a:pt x="98" y="94"/>
                  </a:lnTo>
                  <a:lnTo>
                    <a:pt x="99" y="92"/>
                  </a:lnTo>
                  <a:lnTo>
                    <a:pt x="99" y="92"/>
                  </a:lnTo>
                  <a:lnTo>
                    <a:pt x="99" y="89"/>
                  </a:lnTo>
                  <a:lnTo>
                    <a:pt x="96" y="89"/>
                  </a:lnTo>
                  <a:lnTo>
                    <a:pt x="96" y="89"/>
                  </a:lnTo>
                  <a:lnTo>
                    <a:pt x="81" y="84"/>
                  </a:lnTo>
                  <a:lnTo>
                    <a:pt x="65" y="77"/>
                  </a:lnTo>
                  <a:lnTo>
                    <a:pt x="52" y="69"/>
                  </a:lnTo>
                  <a:lnTo>
                    <a:pt x="38" y="59"/>
                  </a:lnTo>
                  <a:lnTo>
                    <a:pt x="27" y="46"/>
                  </a:lnTo>
                  <a:lnTo>
                    <a:pt x="18" y="33"/>
                  </a:lnTo>
                  <a:lnTo>
                    <a:pt x="10" y="18"/>
                  </a:lnTo>
                  <a:lnTo>
                    <a:pt x="7" y="3"/>
                  </a:lnTo>
                  <a:lnTo>
                    <a:pt x="7" y="3"/>
                  </a:lnTo>
                  <a:lnTo>
                    <a:pt x="5"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2" name="Freeform 403"/>
            <p:cNvSpPr>
              <a:spLocks/>
            </p:cNvSpPr>
            <p:nvPr/>
          </p:nvSpPr>
          <p:spPr bwMode="auto">
            <a:xfrm>
              <a:off x="2666" y="1457"/>
              <a:ext cx="117" cy="248"/>
            </a:xfrm>
            <a:custGeom>
              <a:avLst/>
              <a:gdLst>
                <a:gd name="T0" fmla="*/ 0 w 117"/>
                <a:gd name="T1" fmla="*/ 5 h 248"/>
                <a:gd name="T2" fmla="*/ 101 w 117"/>
                <a:gd name="T3" fmla="*/ 149 h 248"/>
                <a:gd name="T4" fmla="*/ 102 w 117"/>
                <a:gd name="T5" fmla="*/ 147 h 248"/>
                <a:gd name="T6" fmla="*/ 101 w 117"/>
                <a:gd name="T7" fmla="*/ 149 h 248"/>
                <a:gd name="T8" fmla="*/ 101 w 117"/>
                <a:gd name="T9" fmla="*/ 149 h 248"/>
                <a:gd name="T10" fmla="*/ 101 w 117"/>
                <a:gd name="T11" fmla="*/ 149 h 248"/>
                <a:gd name="T12" fmla="*/ 101 w 117"/>
                <a:gd name="T13" fmla="*/ 149 h 248"/>
                <a:gd name="T14" fmla="*/ 107 w 117"/>
                <a:gd name="T15" fmla="*/ 172 h 248"/>
                <a:gd name="T16" fmla="*/ 109 w 117"/>
                <a:gd name="T17" fmla="*/ 192 h 248"/>
                <a:gd name="T18" fmla="*/ 111 w 117"/>
                <a:gd name="T19" fmla="*/ 213 h 248"/>
                <a:gd name="T20" fmla="*/ 111 w 117"/>
                <a:gd name="T21" fmla="*/ 213 h 248"/>
                <a:gd name="T22" fmla="*/ 111 w 117"/>
                <a:gd name="T23" fmla="*/ 228 h 248"/>
                <a:gd name="T24" fmla="*/ 107 w 117"/>
                <a:gd name="T25" fmla="*/ 245 h 248"/>
                <a:gd name="T26" fmla="*/ 107 w 117"/>
                <a:gd name="T27" fmla="*/ 245 h 248"/>
                <a:gd name="T28" fmla="*/ 109 w 117"/>
                <a:gd name="T29" fmla="*/ 246 h 248"/>
                <a:gd name="T30" fmla="*/ 111 w 117"/>
                <a:gd name="T31" fmla="*/ 248 h 248"/>
                <a:gd name="T32" fmla="*/ 111 w 117"/>
                <a:gd name="T33" fmla="*/ 248 h 248"/>
                <a:gd name="T34" fmla="*/ 114 w 117"/>
                <a:gd name="T35" fmla="*/ 248 h 248"/>
                <a:gd name="T36" fmla="*/ 114 w 117"/>
                <a:gd name="T37" fmla="*/ 245 h 248"/>
                <a:gd name="T38" fmla="*/ 114 w 117"/>
                <a:gd name="T39" fmla="*/ 245 h 248"/>
                <a:gd name="T40" fmla="*/ 117 w 117"/>
                <a:gd name="T41" fmla="*/ 230 h 248"/>
                <a:gd name="T42" fmla="*/ 117 w 117"/>
                <a:gd name="T43" fmla="*/ 213 h 248"/>
                <a:gd name="T44" fmla="*/ 117 w 117"/>
                <a:gd name="T45" fmla="*/ 213 h 248"/>
                <a:gd name="T46" fmla="*/ 116 w 117"/>
                <a:gd name="T47" fmla="*/ 187 h 248"/>
                <a:gd name="T48" fmla="*/ 112 w 117"/>
                <a:gd name="T49" fmla="*/ 165 h 248"/>
                <a:gd name="T50" fmla="*/ 106 w 117"/>
                <a:gd name="T51" fmla="*/ 145 h 248"/>
                <a:gd name="T52" fmla="*/ 106 w 117"/>
                <a:gd name="T53" fmla="*/ 145 h 248"/>
                <a:gd name="T54" fmla="*/ 5 w 117"/>
                <a:gd name="T55" fmla="*/ 1 h 248"/>
                <a:gd name="T56" fmla="*/ 5 w 117"/>
                <a:gd name="T57" fmla="*/ 1 h 248"/>
                <a:gd name="T58" fmla="*/ 3 w 117"/>
                <a:gd name="T59" fmla="*/ 0 h 248"/>
                <a:gd name="T60" fmla="*/ 1 w 117"/>
                <a:gd name="T61" fmla="*/ 0 h 248"/>
                <a:gd name="T62" fmla="*/ 1 w 117"/>
                <a:gd name="T63" fmla="*/ 0 h 248"/>
                <a:gd name="T64" fmla="*/ 0 w 117"/>
                <a:gd name="T65" fmla="*/ 1 h 248"/>
                <a:gd name="T66" fmla="*/ 0 w 117"/>
                <a:gd name="T67" fmla="*/ 5 h 248"/>
                <a:gd name="T68" fmla="*/ 0 w 117"/>
                <a:gd name="T69" fmla="*/ 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 h="248">
                  <a:moveTo>
                    <a:pt x="0" y="5"/>
                  </a:moveTo>
                  <a:lnTo>
                    <a:pt x="101" y="149"/>
                  </a:lnTo>
                  <a:lnTo>
                    <a:pt x="102" y="147"/>
                  </a:lnTo>
                  <a:lnTo>
                    <a:pt x="101" y="149"/>
                  </a:lnTo>
                  <a:lnTo>
                    <a:pt x="101" y="149"/>
                  </a:lnTo>
                  <a:lnTo>
                    <a:pt x="101" y="149"/>
                  </a:lnTo>
                  <a:lnTo>
                    <a:pt x="101" y="149"/>
                  </a:lnTo>
                  <a:lnTo>
                    <a:pt x="107" y="172"/>
                  </a:lnTo>
                  <a:lnTo>
                    <a:pt x="109" y="192"/>
                  </a:lnTo>
                  <a:lnTo>
                    <a:pt x="111" y="213"/>
                  </a:lnTo>
                  <a:lnTo>
                    <a:pt x="111" y="213"/>
                  </a:lnTo>
                  <a:lnTo>
                    <a:pt x="111" y="228"/>
                  </a:lnTo>
                  <a:lnTo>
                    <a:pt x="107" y="245"/>
                  </a:lnTo>
                  <a:lnTo>
                    <a:pt x="107" y="245"/>
                  </a:lnTo>
                  <a:lnTo>
                    <a:pt x="109" y="246"/>
                  </a:lnTo>
                  <a:lnTo>
                    <a:pt x="111" y="248"/>
                  </a:lnTo>
                  <a:lnTo>
                    <a:pt x="111" y="248"/>
                  </a:lnTo>
                  <a:lnTo>
                    <a:pt x="114" y="248"/>
                  </a:lnTo>
                  <a:lnTo>
                    <a:pt x="114" y="245"/>
                  </a:lnTo>
                  <a:lnTo>
                    <a:pt x="114" y="245"/>
                  </a:lnTo>
                  <a:lnTo>
                    <a:pt x="117" y="230"/>
                  </a:lnTo>
                  <a:lnTo>
                    <a:pt x="117" y="213"/>
                  </a:lnTo>
                  <a:lnTo>
                    <a:pt x="117" y="213"/>
                  </a:lnTo>
                  <a:lnTo>
                    <a:pt x="116" y="187"/>
                  </a:lnTo>
                  <a:lnTo>
                    <a:pt x="112" y="165"/>
                  </a:lnTo>
                  <a:lnTo>
                    <a:pt x="106" y="145"/>
                  </a:lnTo>
                  <a:lnTo>
                    <a:pt x="106" y="145"/>
                  </a:lnTo>
                  <a:lnTo>
                    <a:pt x="5" y="1"/>
                  </a:lnTo>
                  <a:lnTo>
                    <a:pt x="5" y="1"/>
                  </a:lnTo>
                  <a:lnTo>
                    <a:pt x="3" y="0"/>
                  </a:lnTo>
                  <a:lnTo>
                    <a:pt x="1" y="0"/>
                  </a:lnTo>
                  <a:lnTo>
                    <a:pt x="1" y="0"/>
                  </a:lnTo>
                  <a:lnTo>
                    <a:pt x="0" y="1"/>
                  </a:lnTo>
                  <a:lnTo>
                    <a:pt x="0" y="5"/>
                  </a:lnTo>
                  <a:lnTo>
                    <a:pt x="0"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3" name="Freeform 404"/>
            <p:cNvSpPr>
              <a:spLocks/>
            </p:cNvSpPr>
            <p:nvPr/>
          </p:nvSpPr>
          <p:spPr bwMode="auto">
            <a:xfrm>
              <a:off x="2628" y="1432"/>
              <a:ext cx="345" cy="333"/>
            </a:xfrm>
            <a:custGeom>
              <a:avLst/>
              <a:gdLst>
                <a:gd name="T0" fmla="*/ 307 w 345"/>
                <a:gd name="T1" fmla="*/ 8 h 333"/>
                <a:gd name="T2" fmla="*/ 342 w 345"/>
                <a:gd name="T3" fmla="*/ 50 h 333"/>
                <a:gd name="T4" fmla="*/ 339 w 345"/>
                <a:gd name="T5" fmla="*/ 48 h 333"/>
                <a:gd name="T6" fmla="*/ 336 w 345"/>
                <a:gd name="T7" fmla="*/ 56 h 333"/>
                <a:gd name="T8" fmla="*/ 294 w 345"/>
                <a:gd name="T9" fmla="*/ 136 h 333"/>
                <a:gd name="T10" fmla="*/ 273 w 345"/>
                <a:gd name="T11" fmla="*/ 172 h 333"/>
                <a:gd name="T12" fmla="*/ 225 w 345"/>
                <a:gd name="T13" fmla="*/ 250 h 333"/>
                <a:gd name="T14" fmla="*/ 185 w 345"/>
                <a:gd name="T15" fmla="*/ 303 h 333"/>
                <a:gd name="T16" fmla="*/ 172 w 345"/>
                <a:gd name="T17" fmla="*/ 318 h 333"/>
                <a:gd name="T18" fmla="*/ 164 w 345"/>
                <a:gd name="T19" fmla="*/ 324 h 333"/>
                <a:gd name="T20" fmla="*/ 154 w 345"/>
                <a:gd name="T21" fmla="*/ 326 h 333"/>
                <a:gd name="T22" fmla="*/ 144 w 345"/>
                <a:gd name="T23" fmla="*/ 324 h 333"/>
                <a:gd name="T24" fmla="*/ 134 w 345"/>
                <a:gd name="T25" fmla="*/ 318 h 333"/>
                <a:gd name="T26" fmla="*/ 5 w 345"/>
                <a:gd name="T27" fmla="*/ 192 h 333"/>
                <a:gd name="T28" fmla="*/ 0 w 345"/>
                <a:gd name="T29" fmla="*/ 192 h 333"/>
                <a:gd name="T30" fmla="*/ 0 w 345"/>
                <a:gd name="T31" fmla="*/ 194 h 333"/>
                <a:gd name="T32" fmla="*/ 130 w 345"/>
                <a:gd name="T33" fmla="*/ 323 h 333"/>
                <a:gd name="T34" fmla="*/ 135 w 345"/>
                <a:gd name="T35" fmla="*/ 328 h 333"/>
                <a:gd name="T36" fmla="*/ 147 w 345"/>
                <a:gd name="T37" fmla="*/ 331 h 333"/>
                <a:gd name="T38" fmla="*/ 154 w 345"/>
                <a:gd name="T39" fmla="*/ 333 h 333"/>
                <a:gd name="T40" fmla="*/ 165 w 345"/>
                <a:gd name="T41" fmla="*/ 329 h 333"/>
                <a:gd name="T42" fmla="*/ 177 w 345"/>
                <a:gd name="T43" fmla="*/ 323 h 333"/>
                <a:gd name="T44" fmla="*/ 192 w 345"/>
                <a:gd name="T45" fmla="*/ 304 h 333"/>
                <a:gd name="T46" fmla="*/ 238 w 345"/>
                <a:gd name="T47" fmla="*/ 243 h 333"/>
                <a:gd name="T48" fmla="*/ 291 w 345"/>
                <a:gd name="T49" fmla="*/ 154 h 333"/>
                <a:gd name="T50" fmla="*/ 314 w 345"/>
                <a:gd name="T51" fmla="*/ 114 h 333"/>
                <a:gd name="T52" fmla="*/ 345 w 345"/>
                <a:gd name="T53" fmla="*/ 51 h 333"/>
                <a:gd name="T54" fmla="*/ 345 w 345"/>
                <a:gd name="T55" fmla="*/ 46 h 333"/>
                <a:gd name="T56" fmla="*/ 309 w 345"/>
                <a:gd name="T57" fmla="*/ 2 h 333"/>
                <a:gd name="T58" fmla="*/ 307 w 345"/>
                <a:gd name="T59" fmla="*/ 0 h 333"/>
                <a:gd name="T60" fmla="*/ 139 w 345"/>
                <a:gd name="T61" fmla="*/ 169 h 333"/>
                <a:gd name="T62" fmla="*/ 137 w 345"/>
                <a:gd name="T63" fmla="*/ 172 h 333"/>
                <a:gd name="T64" fmla="*/ 139 w 345"/>
                <a:gd name="T65" fmla="*/ 174 h 333"/>
                <a:gd name="T66" fmla="*/ 144 w 345"/>
                <a:gd name="T67" fmla="*/ 17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333">
                  <a:moveTo>
                    <a:pt x="144" y="174"/>
                  </a:moveTo>
                  <a:lnTo>
                    <a:pt x="307" y="8"/>
                  </a:lnTo>
                  <a:lnTo>
                    <a:pt x="340" y="51"/>
                  </a:lnTo>
                  <a:lnTo>
                    <a:pt x="342" y="50"/>
                  </a:lnTo>
                  <a:lnTo>
                    <a:pt x="339" y="48"/>
                  </a:lnTo>
                  <a:lnTo>
                    <a:pt x="339" y="48"/>
                  </a:lnTo>
                  <a:lnTo>
                    <a:pt x="336" y="56"/>
                  </a:lnTo>
                  <a:lnTo>
                    <a:pt x="336" y="56"/>
                  </a:lnTo>
                  <a:lnTo>
                    <a:pt x="312" y="101"/>
                  </a:lnTo>
                  <a:lnTo>
                    <a:pt x="294" y="136"/>
                  </a:lnTo>
                  <a:lnTo>
                    <a:pt x="273" y="172"/>
                  </a:lnTo>
                  <a:lnTo>
                    <a:pt x="273" y="172"/>
                  </a:lnTo>
                  <a:lnTo>
                    <a:pt x="250" y="212"/>
                  </a:lnTo>
                  <a:lnTo>
                    <a:pt x="225" y="250"/>
                  </a:lnTo>
                  <a:lnTo>
                    <a:pt x="198" y="286"/>
                  </a:lnTo>
                  <a:lnTo>
                    <a:pt x="185" y="303"/>
                  </a:lnTo>
                  <a:lnTo>
                    <a:pt x="172" y="318"/>
                  </a:lnTo>
                  <a:lnTo>
                    <a:pt x="172" y="318"/>
                  </a:lnTo>
                  <a:lnTo>
                    <a:pt x="168" y="321"/>
                  </a:lnTo>
                  <a:lnTo>
                    <a:pt x="164" y="324"/>
                  </a:lnTo>
                  <a:lnTo>
                    <a:pt x="159" y="326"/>
                  </a:lnTo>
                  <a:lnTo>
                    <a:pt x="154" y="326"/>
                  </a:lnTo>
                  <a:lnTo>
                    <a:pt x="154" y="326"/>
                  </a:lnTo>
                  <a:lnTo>
                    <a:pt x="144" y="324"/>
                  </a:lnTo>
                  <a:lnTo>
                    <a:pt x="139" y="321"/>
                  </a:lnTo>
                  <a:lnTo>
                    <a:pt x="134" y="318"/>
                  </a:lnTo>
                  <a:lnTo>
                    <a:pt x="5" y="192"/>
                  </a:lnTo>
                  <a:lnTo>
                    <a:pt x="5" y="192"/>
                  </a:lnTo>
                  <a:lnTo>
                    <a:pt x="3" y="190"/>
                  </a:lnTo>
                  <a:lnTo>
                    <a:pt x="0" y="192"/>
                  </a:lnTo>
                  <a:lnTo>
                    <a:pt x="0" y="192"/>
                  </a:lnTo>
                  <a:lnTo>
                    <a:pt x="0" y="194"/>
                  </a:lnTo>
                  <a:lnTo>
                    <a:pt x="0" y="197"/>
                  </a:lnTo>
                  <a:lnTo>
                    <a:pt x="130" y="323"/>
                  </a:lnTo>
                  <a:lnTo>
                    <a:pt x="130" y="323"/>
                  </a:lnTo>
                  <a:lnTo>
                    <a:pt x="135" y="328"/>
                  </a:lnTo>
                  <a:lnTo>
                    <a:pt x="140" y="329"/>
                  </a:lnTo>
                  <a:lnTo>
                    <a:pt x="147" y="331"/>
                  </a:lnTo>
                  <a:lnTo>
                    <a:pt x="154" y="333"/>
                  </a:lnTo>
                  <a:lnTo>
                    <a:pt x="154" y="333"/>
                  </a:lnTo>
                  <a:lnTo>
                    <a:pt x="160" y="331"/>
                  </a:lnTo>
                  <a:lnTo>
                    <a:pt x="165" y="329"/>
                  </a:lnTo>
                  <a:lnTo>
                    <a:pt x="172" y="326"/>
                  </a:lnTo>
                  <a:lnTo>
                    <a:pt x="177" y="323"/>
                  </a:lnTo>
                  <a:lnTo>
                    <a:pt x="177" y="323"/>
                  </a:lnTo>
                  <a:lnTo>
                    <a:pt x="192" y="304"/>
                  </a:lnTo>
                  <a:lnTo>
                    <a:pt x="208" y="286"/>
                  </a:lnTo>
                  <a:lnTo>
                    <a:pt x="238" y="243"/>
                  </a:lnTo>
                  <a:lnTo>
                    <a:pt x="266" y="199"/>
                  </a:lnTo>
                  <a:lnTo>
                    <a:pt x="291" y="154"/>
                  </a:lnTo>
                  <a:lnTo>
                    <a:pt x="291" y="154"/>
                  </a:lnTo>
                  <a:lnTo>
                    <a:pt x="314" y="114"/>
                  </a:lnTo>
                  <a:lnTo>
                    <a:pt x="331" y="81"/>
                  </a:lnTo>
                  <a:lnTo>
                    <a:pt x="345" y="51"/>
                  </a:lnTo>
                  <a:lnTo>
                    <a:pt x="345" y="51"/>
                  </a:lnTo>
                  <a:lnTo>
                    <a:pt x="345" y="46"/>
                  </a:lnTo>
                  <a:lnTo>
                    <a:pt x="309" y="2"/>
                  </a:lnTo>
                  <a:lnTo>
                    <a:pt x="309" y="2"/>
                  </a:lnTo>
                  <a:lnTo>
                    <a:pt x="307" y="0"/>
                  </a:lnTo>
                  <a:lnTo>
                    <a:pt x="307" y="0"/>
                  </a:lnTo>
                  <a:lnTo>
                    <a:pt x="304" y="2"/>
                  </a:lnTo>
                  <a:lnTo>
                    <a:pt x="139" y="169"/>
                  </a:lnTo>
                  <a:lnTo>
                    <a:pt x="139" y="169"/>
                  </a:lnTo>
                  <a:lnTo>
                    <a:pt x="137" y="172"/>
                  </a:lnTo>
                  <a:lnTo>
                    <a:pt x="139" y="174"/>
                  </a:lnTo>
                  <a:lnTo>
                    <a:pt x="139" y="174"/>
                  </a:lnTo>
                  <a:lnTo>
                    <a:pt x="140" y="175"/>
                  </a:lnTo>
                  <a:lnTo>
                    <a:pt x="144" y="174"/>
                  </a:lnTo>
                  <a:lnTo>
                    <a:pt x="144" y="17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4" name="Freeform 405"/>
            <p:cNvSpPr>
              <a:spLocks/>
            </p:cNvSpPr>
            <p:nvPr/>
          </p:nvSpPr>
          <p:spPr bwMode="auto">
            <a:xfrm>
              <a:off x="2155" y="1480"/>
              <a:ext cx="160" cy="341"/>
            </a:xfrm>
            <a:custGeom>
              <a:avLst/>
              <a:gdLst>
                <a:gd name="T0" fmla="*/ 46 w 160"/>
                <a:gd name="T1" fmla="*/ 2 h 341"/>
                <a:gd name="T2" fmla="*/ 23 w 160"/>
                <a:gd name="T3" fmla="*/ 109 h 341"/>
                <a:gd name="T4" fmla="*/ 15 w 160"/>
                <a:gd name="T5" fmla="*/ 156 h 341"/>
                <a:gd name="T6" fmla="*/ 1 w 160"/>
                <a:gd name="T7" fmla="*/ 253 h 341"/>
                <a:gd name="T8" fmla="*/ 0 w 160"/>
                <a:gd name="T9" fmla="*/ 298 h 341"/>
                <a:gd name="T10" fmla="*/ 0 w 160"/>
                <a:gd name="T11" fmla="*/ 309 h 341"/>
                <a:gd name="T12" fmla="*/ 1 w 160"/>
                <a:gd name="T13" fmla="*/ 311 h 341"/>
                <a:gd name="T14" fmla="*/ 23 w 160"/>
                <a:gd name="T15" fmla="*/ 326 h 341"/>
                <a:gd name="T16" fmla="*/ 48 w 160"/>
                <a:gd name="T17" fmla="*/ 336 h 341"/>
                <a:gd name="T18" fmla="*/ 81 w 160"/>
                <a:gd name="T19" fmla="*/ 341 h 341"/>
                <a:gd name="T20" fmla="*/ 99 w 160"/>
                <a:gd name="T21" fmla="*/ 339 h 341"/>
                <a:gd name="T22" fmla="*/ 139 w 160"/>
                <a:gd name="T23" fmla="*/ 328 h 341"/>
                <a:gd name="T24" fmla="*/ 160 w 160"/>
                <a:gd name="T25" fmla="*/ 314 h 341"/>
                <a:gd name="T26" fmla="*/ 160 w 160"/>
                <a:gd name="T27" fmla="*/ 309 h 341"/>
                <a:gd name="T28" fmla="*/ 159 w 160"/>
                <a:gd name="T29" fmla="*/ 308 h 341"/>
                <a:gd name="T30" fmla="*/ 155 w 160"/>
                <a:gd name="T31" fmla="*/ 309 h 341"/>
                <a:gd name="T32" fmla="*/ 116 w 160"/>
                <a:gd name="T33" fmla="*/ 329 h 341"/>
                <a:gd name="T34" fmla="*/ 81 w 160"/>
                <a:gd name="T35" fmla="*/ 334 h 341"/>
                <a:gd name="T36" fmla="*/ 64 w 160"/>
                <a:gd name="T37" fmla="*/ 333 h 341"/>
                <a:gd name="T38" fmla="*/ 36 w 160"/>
                <a:gd name="T39" fmla="*/ 326 h 341"/>
                <a:gd name="T40" fmla="*/ 26 w 160"/>
                <a:gd name="T41" fmla="*/ 321 h 341"/>
                <a:gd name="T42" fmla="*/ 11 w 160"/>
                <a:gd name="T43" fmla="*/ 311 h 341"/>
                <a:gd name="T44" fmla="*/ 6 w 160"/>
                <a:gd name="T45" fmla="*/ 308 h 341"/>
                <a:gd name="T46" fmla="*/ 3 w 160"/>
                <a:gd name="T47" fmla="*/ 309 h 341"/>
                <a:gd name="T48" fmla="*/ 6 w 160"/>
                <a:gd name="T49" fmla="*/ 309 h 341"/>
                <a:gd name="T50" fmla="*/ 6 w 160"/>
                <a:gd name="T51" fmla="*/ 298 h 341"/>
                <a:gd name="T52" fmla="*/ 13 w 160"/>
                <a:gd name="T53" fmla="*/ 205 h 341"/>
                <a:gd name="T54" fmla="*/ 30 w 160"/>
                <a:gd name="T55" fmla="*/ 109 h 341"/>
                <a:gd name="T56" fmla="*/ 44 w 160"/>
                <a:gd name="T57" fmla="*/ 35 h 341"/>
                <a:gd name="T58" fmla="*/ 49 w 160"/>
                <a:gd name="T59" fmla="*/ 12 h 341"/>
                <a:gd name="T60" fmla="*/ 51 w 160"/>
                <a:gd name="T61" fmla="*/ 3 h 341"/>
                <a:gd name="T62" fmla="*/ 51 w 160"/>
                <a:gd name="T63" fmla="*/ 0 h 341"/>
                <a:gd name="T64" fmla="*/ 49 w 160"/>
                <a:gd name="T65" fmla="*/ 0 h 341"/>
                <a:gd name="T66" fmla="*/ 46 w 160"/>
                <a:gd name="T67" fmla="*/ 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0" h="341">
                  <a:moveTo>
                    <a:pt x="46" y="2"/>
                  </a:moveTo>
                  <a:lnTo>
                    <a:pt x="46" y="2"/>
                  </a:lnTo>
                  <a:lnTo>
                    <a:pt x="38" y="33"/>
                  </a:lnTo>
                  <a:lnTo>
                    <a:pt x="23" y="109"/>
                  </a:lnTo>
                  <a:lnTo>
                    <a:pt x="23" y="109"/>
                  </a:lnTo>
                  <a:lnTo>
                    <a:pt x="15" y="156"/>
                  </a:lnTo>
                  <a:lnTo>
                    <a:pt x="6" y="205"/>
                  </a:lnTo>
                  <a:lnTo>
                    <a:pt x="1" y="253"/>
                  </a:lnTo>
                  <a:lnTo>
                    <a:pt x="0" y="298"/>
                  </a:lnTo>
                  <a:lnTo>
                    <a:pt x="0" y="298"/>
                  </a:lnTo>
                  <a:lnTo>
                    <a:pt x="0" y="309"/>
                  </a:lnTo>
                  <a:lnTo>
                    <a:pt x="0" y="309"/>
                  </a:lnTo>
                  <a:lnTo>
                    <a:pt x="1" y="311"/>
                  </a:lnTo>
                  <a:lnTo>
                    <a:pt x="1" y="311"/>
                  </a:lnTo>
                  <a:lnTo>
                    <a:pt x="6" y="316"/>
                  </a:lnTo>
                  <a:lnTo>
                    <a:pt x="23" y="326"/>
                  </a:lnTo>
                  <a:lnTo>
                    <a:pt x="35" y="331"/>
                  </a:lnTo>
                  <a:lnTo>
                    <a:pt x="48" y="336"/>
                  </a:lnTo>
                  <a:lnTo>
                    <a:pt x="64" y="339"/>
                  </a:lnTo>
                  <a:lnTo>
                    <a:pt x="81" y="341"/>
                  </a:lnTo>
                  <a:lnTo>
                    <a:pt x="81" y="341"/>
                  </a:lnTo>
                  <a:lnTo>
                    <a:pt x="99" y="339"/>
                  </a:lnTo>
                  <a:lnTo>
                    <a:pt x="119" y="334"/>
                  </a:lnTo>
                  <a:lnTo>
                    <a:pt x="139" y="328"/>
                  </a:lnTo>
                  <a:lnTo>
                    <a:pt x="160" y="314"/>
                  </a:lnTo>
                  <a:lnTo>
                    <a:pt x="160" y="314"/>
                  </a:lnTo>
                  <a:lnTo>
                    <a:pt x="160" y="313"/>
                  </a:lnTo>
                  <a:lnTo>
                    <a:pt x="160" y="309"/>
                  </a:lnTo>
                  <a:lnTo>
                    <a:pt x="160" y="309"/>
                  </a:lnTo>
                  <a:lnTo>
                    <a:pt x="159" y="308"/>
                  </a:lnTo>
                  <a:lnTo>
                    <a:pt x="155" y="309"/>
                  </a:lnTo>
                  <a:lnTo>
                    <a:pt x="155" y="309"/>
                  </a:lnTo>
                  <a:lnTo>
                    <a:pt x="135" y="321"/>
                  </a:lnTo>
                  <a:lnTo>
                    <a:pt x="116" y="329"/>
                  </a:lnTo>
                  <a:lnTo>
                    <a:pt x="97" y="333"/>
                  </a:lnTo>
                  <a:lnTo>
                    <a:pt x="81" y="334"/>
                  </a:lnTo>
                  <a:lnTo>
                    <a:pt x="81" y="334"/>
                  </a:lnTo>
                  <a:lnTo>
                    <a:pt x="64" y="333"/>
                  </a:lnTo>
                  <a:lnTo>
                    <a:pt x="49" y="329"/>
                  </a:lnTo>
                  <a:lnTo>
                    <a:pt x="36" y="326"/>
                  </a:lnTo>
                  <a:lnTo>
                    <a:pt x="26" y="321"/>
                  </a:lnTo>
                  <a:lnTo>
                    <a:pt x="26" y="321"/>
                  </a:lnTo>
                  <a:lnTo>
                    <a:pt x="11" y="311"/>
                  </a:lnTo>
                  <a:lnTo>
                    <a:pt x="11" y="311"/>
                  </a:lnTo>
                  <a:lnTo>
                    <a:pt x="6" y="308"/>
                  </a:lnTo>
                  <a:lnTo>
                    <a:pt x="6" y="308"/>
                  </a:lnTo>
                  <a:lnTo>
                    <a:pt x="5" y="306"/>
                  </a:lnTo>
                  <a:lnTo>
                    <a:pt x="3" y="309"/>
                  </a:lnTo>
                  <a:lnTo>
                    <a:pt x="6" y="309"/>
                  </a:lnTo>
                  <a:lnTo>
                    <a:pt x="6" y="309"/>
                  </a:lnTo>
                  <a:lnTo>
                    <a:pt x="6" y="298"/>
                  </a:lnTo>
                  <a:lnTo>
                    <a:pt x="6" y="298"/>
                  </a:lnTo>
                  <a:lnTo>
                    <a:pt x="8" y="253"/>
                  </a:lnTo>
                  <a:lnTo>
                    <a:pt x="13" y="205"/>
                  </a:lnTo>
                  <a:lnTo>
                    <a:pt x="21" y="157"/>
                  </a:lnTo>
                  <a:lnTo>
                    <a:pt x="30" y="109"/>
                  </a:lnTo>
                  <a:lnTo>
                    <a:pt x="30" y="109"/>
                  </a:lnTo>
                  <a:lnTo>
                    <a:pt x="44" y="35"/>
                  </a:lnTo>
                  <a:lnTo>
                    <a:pt x="44" y="35"/>
                  </a:lnTo>
                  <a:lnTo>
                    <a:pt x="49" y="12"/>
                  </a:lnTo>
                  <a:lnTo>
                    <a:pt x="49" y="12"/>
                  </a:lnTo>
                  <a:lnTo>
                    <a:pt x="51" y="3"/>
                  </a:lnTo>
                  <a:lnTo>
                    <a:pt x="51" y="3"/>
                  </a:lnTo>
                  <a:lnTo>
                    <a:pt x="51" y="0"/>
                  </a:lnTo>
                  <a:lnTo>
                    <a:pt x="49" y="0"/>
                  </a:lnTo>
                  <a:lnTo>
                    <a:pt x="49" y="0"/>
                  </a:lnTo>
                  <a:lnTo>
                    <a:pt x="46" y="0"/>
                  </a:lnTo>
                  <a:lnTo>
                    <a:pt x="46"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32" name="Freeform 407"/>
          <p:cNvSpPr>
            <a:spLocks/>
          </p:cNvSpPr>
          <p:nvPr/>
        </p:nvSpPr>
        <p:spPr bwMode="auto">
          <a:xfrm>
            <a:off x="1608771" y="4149058"/>
            <a:ext cx="254000" cy="541338"/>
          </a:xfrm>
          <a:custGeom>
            <a:avLst/>
            <a:gdLst>
              <a:gd name="T0" fmla="*/ 46 w 160"/>
              <a:gd name="T1" fmla="*/ 2 h 341"/>
              <a:gd name="T2" fmla="*/ 23 w 160"/>
              <a:gd name="T3" fmla="*/ 109 h 341"/>
              <a:gd name="T4" fmla="*/ 15 w 160"/>
              <a:gd name="T5" fmla="*/ 156 h 341"/>
              <a:gd name="T6" fmla="*/ 1 w 160"/>
              <a:gd name="T7" fmla="*/ 253 h 341"/>
              <a:gd name="T8" fmla="*/ 0 w 160"/>
              <a:gd name="T9" fmla="*/ 298 h 341"/>
              <a:gd name="T10" fmla="*/ 0 w 160"/>
              <a:gd name="T11" fmla="*/ 309 h 341"/>
              <a:gd name="T12" fmla="*/ 1 w 160"/>
              <a:gd name="T13" fmla="*/ 311 h 341"/>
              <a:gd name="T14" fmla="*/ 23 w 160"/>
              <a:gd name="T15" fmla="*/ 326 h 341"/>
              <a:gd name="T16" fmla="*/ 48 w 160"/>
              <a:gd name="T17" fmla="*/ 336 h 341"/>
              <a:gd name="T18" fmla="*/ 81 w 160"/>
              <a:gd name="T19" fmla="*/ 341 h 341"/>
              <a:gd name="T20" fmla="*/ 99 w 160"/>
              <a:gd name="T21" fmla="*/ 339 h 341"/>
              <a:gd name="T22" fmla="*/ 139 w 160"/>
              <a:gd name="T23" fmla="*/ 328 h 341"/>
              <a:gd name="T24" fmla="*/ 160 w 160"/>
              <a:gd name="T25" fmla="*/ 314 h 341"/>
              <a:gd name="T26" fmla="*/ 160 w 160"/>
              <a:gd name="T27" fmla="*/ 309 h 341"/>
              <a:gd name="T28" fmla="*/ 159 w 160"/>
              <a:gd name="T29" fmla="*/ 308 h 341"/>
              <a:gd name="T30" fmla="*/ 155 w 160"/>
              <a:gd name="T31" fmla="*/ 309 h 341"/>
              <a:gd name="T32" fmla="*/ 116 w 160"/>
              <a:gd name="T33" fmla="*/ 329 h 341"/>
              <a:gd name="T34" fmla="*/ 81 w 160"/>
              <a:gd name="T35" fmla="*/ 334 h 341"/>
              <a:gd name="T36" fmla="*/ 64 w 160"/>
              <a:gd name="T37" fmla="*/ 333 h 341"/>
              <a:gd name="T38" fmla="*/ 36 w 160"/>
              <a:gd name="T39" fmla="*/ 326 h 341"/>
              <a:gd name="T40" fmla="*/ 26 w 160"/>
              <a:gd name="T41" fmla="*/ 321 h 341"/>
              <a:gd name="T42" fmla="*/ 11 w 160"/>
              <a:gd name="T43" fmla="*/ 311 h 341"/>
              <a:gd name="T44" fmla="*/ 6 w 160"/>
              <a:gd name="T45" fmla="*/ 308 h 341"/>
              <a:gd name="T46" fmla="*/ 3 w 160"/>
              <a:gd name="T47" fmla="*/ 309 h 341"/>
              <a:gd name="T48" fmla="*/ 6 w 160"/>
              <a:gd name="T49" fmla="*/ 309 h 341"/>
              <a:gd name="T50" fmla="*/ 6 w 160"/>
              <a:gd name="T51" fmla="*/ 298 h 341"/>
              <a:gd name="T52" fmla="*/ 13 w 160"/>
              <a:gd name="T53" fmla="*/ 205 h 341"/>
              <a:gd name="T54" fmla="*/ 30 w 160"/>
              <a:gd name="T55" fmla="*/ 109 h 341"/>
              <a:gd name="T56" fmla="*/ 44 w 160"/>
              <a:gd name="T57" fmla="*/ 35 h 341"/>
              <a:gd name="T58" fmla="*/ 49 w 160"/>
              <a:gd name="T59" fmla="*/ 12 h 341"/>
              <a:gd name="T60" fmla="*/ 51 w 160"/>
              <a:gd name="T61" fmla="*/ 3 h 341"/>
              <a:gd name="T62" fmla="*/ 51 w 160"/>
              <a:gd name="T63" fmla="*/ 0 h 341"/>
              <a:gd name="T64" fmla="*/ 49 w 160"/>
              <a:gd name="T65" fmla="*/ 0 h 341"/>
              <a:gd name="T66" fmla="*/ 46 w 160"/>
              <a:gd name="T67" fmla="*/ 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0" h="341">
                <a:moveTo>
                  <a:pt x="46" y="2"/>
                </a:moveTo>
                <a:lnTo>
                  <a:pt x="46" y="2"/>
                </a:lnTo>
                <a:lnTo>
                  <a:pt x="38" y="33"/>
                </a:lnTo>
                <a:lnTo>
                  <a:pt x="23" y="109"/>
                </a:lnTo>
                <a:lnTo>
                  <a:pt x="23" y="109"/>
                </a:lnTo>
                <a:lnTo>
                  <a:pt x="15" y="156"/>
                </a:lnTo>
                <a:lnTo>
                  <a:pt x="6" y="205"/>
                </a:lnTo>
                <a:lnTo>
                  <a:pt x="1" y="253"/>
                </a:lnTo>
                <a:lnTo>
                  <a:pt x="0" y="298"/>
                </a:lnTo>
                <a:lnTo>
                  <a:pt x="0" y="298"/>
                </a:lnTo>
                <a:lnTo>
                  <a:pt x="0" y="309"/>
                </a:lnTo>
                <a:lnTo>
                  <a:pt x="0" y="309"/>
                </a:lnTo>
                <a:lnTo>
                  <a:pt x="1" y="311"/>
                </a:lnTo>
                <a:lnTo>
                  <a:pt x="1" y="311"/>
                </a:lnTo>
                <a:lnTo>
                  <a:pt x="6" y="316"/>
                </a:lnTo>
                <a:lnTo>
                  <a:pt x="23" y="326"/>
                </a:lnTo>
                <a:lnTo>
                  <a:pt x="35" y="331"/>
                </a:lnTo>
                <a:lnTo>
                  <a:pt x="48" y="336"/>
                </a:lnTo>
                <a:lnTo>
                  <a:pt x="64" y="339"/>
                </a:lnTo>
                <a:lnTo>
                  <a:pt x="81" y="341"/>
                </a:lnTo>
                <a:lnTo>
                  <a:pt x="81" y="341"/>
                </a:lnTo>
                <a:lnTo>
                  <a:pt x="99" y="339"/>
                </a:lnTo>
                <a:lnTo>
                  <a:pt x="119" y="334"/>
                </a:lnTo>
                <a:lnTo>
                  <a:pt x="139" y="328"/>
                </a:lnTo>
                <a:lnTo>
                  <a:pt x="160" y="314"/>
                </a:lnTo>
                <a:lnTo>
                  <a:pt x="160" y="314"/>
                </a:lnTo>
                <a:lnTo>
                  <a:pt x="160" y="313"/>
                </a:lnTo>
                <a:lnTo>
                  <a:pt x="160" y="309"/>
                </a:lnTo>
                <a:lnTo>
                  <a:pt x="160" y="309"/>
                </a:lnTo>
                <a:lnTo>
                  <a:pt x="159" y="308"/>
                </a:lnTo>
                <a:lnTo>
                  <a:pt x="155" y="309"/>
                </a:lnTo>
                <a:lnTo>
                  <a:pt x="155" y="309"/>
                </a:lnTo>
                <a:lnTo>
                  <a:pt x="135" y="321"/>
                </a:lnTo>
                <a:lnTo>
                  <a:pt x="116" y="329"/>
                </a:lnTo>
                <a:lnTo>
                  <a:pt x="97" y="333"/>
                </a:lnTo>
                <a:lnTo>
                  <a:pt x="81" y="334"/>
                </a:lnTo>
                <a:lnTo>
                  <a:pt x="81" y="334"/>
                </a:lnTo>
                <a:lnTo>
                  <a:pt x="64" y="333"/>
                </a:lnTo>
                <a:lnTo>
                  <a:pt x="49" y="329"/>
                </a:lnTo>
                <a:lnTo>
                  <a:pt x="36" y="326"/>
                </a:lnTo>
                <a:lnTo>
                  <a:pt x="26" y="321"/>
                </a:lnTo>
                <a:lnTo>
                  <a:pt x="26" y="321"/>
                </a:lnTo>
                <a:lnTo>
                  <a:pt x="11" y="311"/>
                </a:lnTo>
                <a:lnTo>
                  <a:pt x="11" y="311"/>
                </a:lnTo>
                <a:lnTo>
                  <a:pt x="6" y="308"/>
                </a:lnTo>
                <a:lnTo>
                  <a:pt x="6" y="308"/>
                </a:lnTo>
                <a:lnTo>
                  <a:pt x="5" y="306"/>
                </a:lnTo>
                <a:lnTo>
                  <a:pt x="3" y="309"/>
                </a:lnTo>
                <a:lnTo>
                  <a:pt x="6" y="309"/>
                </a:lnTo>
                <a:lnTo>
                  <a:pt x="6" y="309"/>
                </a:lnTo>
                <a:lnTo>
                  <a:pt x="6" y="298"/>
                </a:lnTo>
                <a:lnTo>
                  <a:pt x="6" y="298"/>
                </a:lnTo>
                <a:lnTo>
                  <a:pt x="8" y="253"/>
                </a:lnTo>
                <a:lnTo>
                  <a:pt x="13" y="205"/>
                </a:lnTo>
                <a:lnTo>
                  <a:pt x="21" y="157"/>
                </a:lnTo>
                <a:lnTo>
                  <a:pt x="30" y="109"/>
                </a:lnTo>
                <a:lnTo>
                  <a:pt x="30" y="109"/>
                </a:lnTo>
                <a:lnTo>
                  <a:pt x="44" y="35"/>
                </a:lnTo>
                <a:lnTo>
                  <a:pt x="44" y="35"/>
                </a:lnTo>
                <a:lnTo>
                  <a:pt x="49" y="12"/>
                </a:lnTo>
                <a:lnTo>
                  <a:pt x="49" y="12"/>
                </a:lnTo>
                <a:lnTo>
                  <a:pt x="51" y="3"/>
                </a:lnTo>
                <a:lnTo>
                  <a:pt x="51" y="3"/>
                </a:lnTo>
                <a:lnTo>
                  <a:pt x="51" y="0"/>
                </a:lnTo>
                <a:lnTo>
                  <a:pt x="49" y="0"/>
                </a:lnTo>
                <a:lnTo>
                  <a:pt x="49" y="0"/>
                </a:lnTo>
                <a:lnTo>
                  <a:pt x="46" y="0"/>
                </a:lnTo>
                <a:lnTo>
                  <a:pt x="46"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 name="Freeform 408"/>
          <p:cNvSpPr>
            <a:spLocks/>
          </p:cNvSpPr>
          <p:nvPr/>
        </p:nvSpPr>
        <p:spPr bwMode="auto">
          <a:xfrm>
            <a:off x="1762758" y="4487196"/>
            <a:ext cx="47625" cy="111125"/>
          </a:xfrm>
          <a:custGeom>
            <a:avLst/>
            <a:gdLst>
              <a:gd name="T0" fmla="*/ 24 w 30"/>
              <a:gd name="T1" fmla="*/ 4 h 70"/>
              <a:gd name="T2" fmla="*/ 24 w 30"/>
              <a:gd name="T3" fmla="*/ 4 h 70"/>
              <a:gd name="T4" fmla="*/ 20 w 30"/>
              <a:gd name="T5" fmla="*/ 20 h 70"/>
              <a:gd name="T6" fmla="*/ 15 w 30"/>
              <a:gd name="T7" fmla="*/ 35 h 70"/>
              <a:gd name="T8" fmla="*/ 9 w 30"/>
              <a:gd name="T9" fmla="*/ 50 h 70"/>
              <a:gd name="T10" fmla="*/ 0 w 30"/>
              <a:gd name="T11" fmla="*/ 65 h 70"/>
              <a:gd name="T12" fmla="*/ 0 w 30"/>
              <a:gd name="T13" fmla="*/ 65 h 70"/>
              <a:gd name="T14" fmla="*/ 0 w 30"/>
              <a:gd name="T15" fmla="*/ 68 h 70"/>
              <a:gd name="T16" fmla="*/ 2 w 30"/>
              <a:gd name="T17" fmla="*/ 70 h 70"/>
              <a:gd name="T18" fmla="*/ 2 w 30"/>
              <a:gd name="T19" fmla="*/ 70 h 70"/>
              <a:gd name="T20" fmla="*/ 4 w 30"/>
              <a:gd name="T21" fmla="*/ 70 h 70"/>
              <a:gd name="T22" fmla="*/ 5 w 30"/>
              <a:gd name="T23" fmla="*/ 68 h 70"/>
              <a:gd name="T24" fmla="*/ 5 w 30"/>
              <a:gd name="T25" fmla="*/ 68 h 70"/>
              <a:gd name="T26" fmla="*/ 15 w 30"/>
              <a:gd name="T27" fmla="*/ 53 h 70"/>
              <a:gd name="T28" fmla="*/ 22 w 30"/>
              <a:gd name="T29" fmla="*/ 38 h 70"/>
              <a:gd name="T30" fmla="*/ 27 w 30"/>
              <a:gd name="T31" fmla="*/ 22 h 70"/>
              <a:gd name="T32" fmla="*/ 30 w 30"/>
              <a:gd name="T33" fmla="*/ 4 h 70"/>
              <a:gd name="T34" fmla="*/ 30 w 30"/>
              <a:gd name="T35" fmla="*/ 4 h 70"/>
              <a:gd name="T36" fmla="*/ 30 w 30"/>
              <a:gd name="T37" fmla="*/ 2 h 70"/>
              <a:gd name="T38" fmla="*/ 29 w 30"/>
              <a:gd name="T39" fmla="*/ 0 h 70"/>
              <a:gd name="T40" fmla="*/ 29 w 30"/>
              <a:gd name="T41" fmla="*/ 0 h 70"/>
              <a:gd name="T42" fmla="*/ 25 w 30"/>
              <a:gd name="T43" fmla="*/ 0 h 70"/>
              <a:gd name="T44" fmla="*/ 24 w 30"/>
              <a:gd name="T45" fmla="*/ 4 h 70"/>
              <a:gd name="T46" fmla="*/ 24 w 30"/>
              <a:gd name="T47"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70">
                <a:moveTo>
                  <a:pt x="24" y="4"/>
                </a:moveTo>
                <a:lnTo>
                  <a:pt x="24" y="4"/>
                </a:lnTo>
                <a:lnTo>
                  <a:pt x="20" y="20"/>
                </a:lnTo>
                <a:lnTo>
                  <a:pt x="15" y="35"/>
                </a:lnTo>
                <a:lnTo>
                  <a:pt x="9" y="50"/>
                </a:lnTo>
                <a:lnTo>
                  <a:pt x="0" y="65"/>
                </a:lnTo>
                <a:lnTo>
                  <a:pt x="0" y="65"/>
                </a:lnTo>
                <a:lnTo>
                  <a:pt x="0" y="68"/>
                </a:lnTo>
                <a:lnTo>
                  <a:pt x="2" y="70"/>
                </a:lnTo>
                <a:lnTo>
                  <a:pt x="2" y="70"/>
                </a:lnTo>
                <a:lnTo>
                  <a:pt x="4" y="70"/>
                </a:lnTo>
                <a:lnTo>
                  <a:pt x="5" y="68"/>
                </a:lnTo>
                <a:lnTo>
                  <a:pt x="5" y="68"/>
                </a:lnTo>
                <a:lnTo>
                  <a:pt x="15" y="53"/>
                </a:lnTo>
                <a:lnTo>
                  <a:pt x="22" y="38"/>
                </a:lnTo>
                <a:lnTo>
                  <a:pt x="27" y="22"/>
                </a:lnTo>
                <a:lnTo>
                  <a:pt x="30" y="4"/>
                </a:lnTo>
                <a:lnTo>
                  <a:pt x="30" y="4"/>
                </a:lnTo>
                <a:lnTo>
                  <a:pt x="30" y="2"/>
                </a:lnTo>
                <a:lnTo>
                  <a:pt x="29" y="0"/>
                </a:lnTo>
                <a:lnTo>
                  <a:pt x="29" y="0"/>
                </a:lnTo>
                <a:lnTo>
                  <a:pt x="25" y="0"/>
                </a:lnTo>
                <a:lnTo>
                  <a:pt x="24" y="4"/>
                </a:lnTo>
                <a:lnTo>
                  <a:pt x="24" y="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 name="Freeform 409"/>
          <p:cNvSpPr>
            <a:spLocks/>
          </p:cNvSpPr>
          <p:nvPr/>
        </p:nvSpPr>
        <p:spPr bwMode="auto">
          <a:xfrm>
            <a:off x="1469071" y="3502946"/>
            <a:ext cx="393700" cy="827088"/>
          </a:xfrm>
          <a:custGeom>
            <a:avLst/>
            <a:gdLst>
              <a:gd name="T0" fmla="*/ 218 w 248"/>
              <a:gd name="T1" fmla="*/ 56 h 521"/>
              <a:gd name="T2" fmla="*/ 212 w 248"/>
              <a:gd name="T3" fmla="*/ 83 h 521"/>
              <a:gd name="T4" fmla="*/ 209 w 248"/>
              <a:gd name="T5" fmla="*/ 113 h 521"/>
              <a:gd name="T6" fmla="*/ 209 w 248"/>
              <a:gd name="T7" fmla="*/ 179 h 521"/>
              <a:gd name="T8" fmla="*/ 215 w 248"/>
              <a:gd name="T9" fmla="*/ 311 h 521"/>
              <a:gd name="T10" fmla="*/ 217 w 248"/>
              <a:gd name="T11" fmla="*/ 377 h 521"/>
              <a:gd name="T12" fmla="*/ 215 w 248"/>
              <a:gd name="T13" fmla="*/ 400 h 521"/>
              <a:gd name="T14" fmla="*/ 207 w 248"/>
              <a:gd name="T15" fmla="*/ 445 h 521"/>
              <a:gd name="T16" fmla="*/ 200 w 248"/>
              <a:gd name="T17" fmla="*/ 467 h 521"/>
              <a:gd name="T18" fmla="*/ 189 w 248"/>
              <a:gd name="T19" fmla="*/ 485 h 521"/>
              <a:gd name="T20" fmla="*/ 172 w 248"/>
              <a:gd name="T21" fmla="*/ 503 h 521"/>
              <a:gd name="T22" fmla="*/ 154 w 248"/>
              <a:gd name="T23" fmla="*/ 515 h 521"/>
              <a:gd name="T24" fmla="*/ 132 w 248"/>
              <a:gd name="T25" fmla="*/ 521 h 521"/>
              <a:gd name="T26" fmla="*/ 121 w 248"/>
              <a:gd name="T27" fmla="*/ 521 h 521"/>
              <a:gd name="T28" fmla="*/ 99 w 248"/>
              <a:gd name="T29" fmla="*/ 518 h 521"/>
              <a:gd name="T30" fmla="*/ 89 w 248"/>
              <a:gd name="T31" fmla="*/ 515 h 521"/>
              <a:gd name="T32" fmla="*/ 60 w 248"/>
              <a:gd name="T33" fmla="*/ 501 h 521"/>
              <a:gd name="T34" fmla="*/ 35 w 248"/>
              <a:gd name="T35" fmla="*/ 480 h 521"/>
              <a:gd name="T36" fmla="*/ 23 w 248"/>
              <a:gd name="T37" fmla="*/ 465 h 521"/>
              <a:gd name="T38" fmla="*/ 8 w 248"/>
              <a:gd name="T39" fmla="*/ 432 h 521"/>
              <a:gd name="T40" fmla="*/ 4 w 248"/>
              <a:gd name="T41" fmla="*/ 414 h 521"/>
              <a:gd name="T42" fmla="*/ 0 w 248"/>
              <a:gd name="T43" fmla="*/ 367 h 521"/>
              <a:gd name="T44" fmla="*/ 10 w 248"/>
              <a:gd name="T45" fmla="*/ 319 h 521"/>
              <a:gd name="T46" fmla="*/ 18 w 248"/>
              <a:gd name="T47" fmla="*/ 298 h 521"/>
              <a:gd name="T48" fmla="*/ 40 w 248"/>
              <a:gd name="T49" fmla="*/ 258 h 521"/>
              <a:gd name="T50" fmla="*/ 80 w 248"/>
              <a:gd name="T51" fmla="*/ 202 h 521"/>
              <a:gd name="T52" fmla="*/ 104 w 248"/>
              <a:gd name="T53" fmla="*/ 162 h 521"/>
              <a:gd name="T54" fmla="*/ 116 w 248"/>
              <a:gd name="T55" fmla="*/ 142 h 521"/>
              <a:gd name="T56" fmla="*/ 132 w 248"/>
              <a:gd name="T57" fmla="*/ 99 h 521"/>
              <a:gd name="T58" fmla="*/ 137 w 248"/>
              <a:gd name="T59" fmla="*/ 78 h 521"/>
              <a:gd name="T60" fmla="*/ 147 w 248"/>
              <a:gd name="T61" fmla="*/ 41 h 521"/>
              <a:gd name="T62" fmla="*/ 156 w 248"/>
              <a:gd name="T63" fmla="*/ 25 h 521"/>
              <a:gd name="T64" fmla="*/ 167 w 248"/>
              <a:gd name="T65" fmla="*/ 12 h 521"/>
              <a:gd name="T66" fmla="*/ 177 w 248"/>
              <a:gd name="T67" fmla="*/ 5 h 521"/>
              <a:gd name="T68" fmla="*/ 200 w 248"/>
              <a:gd name="T69" fmla="*/ 0 h 521"/>
              <a:gd name="T70" fmla="*/ 212 w 248"/>
              <a:gd name="T71" fmla="*/ 0 h 521"/>
              <a:gd name="T72" fmla="*/ 235 w 248"/>
              <a:gd name="T73" fmla="*/ 3 h 521"/>
              <a:gd name="T74" fmla="*/ 245 w 248"/>
              <a:gd name="T75" fmla="*/ 8 h 521"/>
              <a:gd name="T76" fmla="*/ 248 w 248"/>
              <a:gd name="T77" fmla="*/ 18 h 521"/>
              <a:gd name="T78" fmla="*/ 247 w 248"/>
              <a:gd name="T79" fmla="*/ 23 h 521"/>
              <a:gd name="T80" fmla="*/ 235 w 248"/>
              <a:gd name="T81" fmla="*/ 36 h 521"/>
              <a:gd name="T82" fmla="*/ 222 w 248"/>
              <a:gd name="T83" fmla="*/ 5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8" h="521">
                <a:moveTo>
                  <a:pt x="218" y="56"/>
                </a:moveTo>
                <a:lnTo>
                  <a:pt x="218" y="56"/>
                </a:lnTo>
                <a:lnTo>
                  <a:pt x="214" y="70"/>
                </a:lnTo>
                <a:lnTo>
                  <a:pt x="212" y="83"/>
                </a:lnTo>
                <a:lnTo>
                  <a:pt x="209" y="113"/>
                </a:lnTo>
                <a:lnTo>
                  <a:pt x="209" y="113"/>
                </a:lnTo>
                <a:lnTo>
                  <a:pt x="209" y="146"/>
                </a:lnTo>
                <a:lnTo>
                  <a:pt x="209" y="179"/>
                </a:lnTo>
                <a:lnTo>
                  <a:pt x="212" y="245"/>
                </a:lnTo>
                <a:lnTo>
                  <a:pt x="215" y="311"/>
                </a:lnTo>
                <a:lnTo>
                  <a:pt x="217" y="344"/>
                </a:lnTo>
                <a:lnTo>
                  <a:pt x="217" y="377"/>
                </a:lnTo>
                <a:lnTo>
                  <a:pt x="217" y="377"/>
                </a:lnTo>
                <a:lnTo>
                  <a:pt x="215" y="400"/>
                </a:lnTo>
                <a:lnTo>
                  <a:pt x="212" y="422"/>
                </a:lnTo>
                <a:lnTo>
                  <a:pt x="207" y="445"/>
                </a:lnTo>
                <a:lnTo>
                  <a:pt x="200" y="467"/>
                </a:lnTo>
                <a:lnTo>
                  <a:pt x="200" y="467"/>
                </a:lnTo>
                <a:lnTo>
                  <a:pt x="194" y="476"/>
                </a:lnTo>
                <a:lnTo>
                  <a:pt x="189" y="485"/>
                </a:lnTo>
                <a:lnTo>
                  <a:pt x="180" y="495"/>
                </a:lnTo>
                <a:lnTo>
                  <a:pt x="172" y="503"/>
                </a:lnTo>
                <a:lnTo>
                  <a:pt x="164" y="510"/>
                </a:lnTo>
                <a:lnTo>
                  <a:pt x="154" y="515"/>
                </a:lnTo>
                <a:lnTo>
                  <a:pt x="142" y="518"/>
                </a:lnTo>
                <a:lnTo>
                  <a:pt x="132" y="521"/>
                </a:lnTo>
                <a:lnTo>
                  <a:pt x="132" y="521"/>
                </a:lnTo>
                <a:lnTo>
                  <a:pt x="121" y="521"/>
                </a:lnTo>
                <a:lnTo>
                  <a:pt x="111" y="519"/>
                </a:lnTo>
                <a:lnTo>
                  <a:pt x="99" y="518"/>
                </a:lnTo>
                <a:lnTo>
                  <a:pt x="89" y="515"/>
                </a:lnTo>
                <a:lnTo>
                  <a:pt x="89" y="515"/>
                </a:lnTo>
                <a:lnTo>
                  <a:pt x="75" y="510"/>
                </a:lnTo>
                <a:lnTo>
                  <a:pt x="60" y="501"/>
                </a:lnTo>
                <a:lnTo>
                  <a:pt x="47" y="491"/>
                </a:lnTo>
                <a:lnTo>
                  <a:pt x="35" y="480"/>
                </a:lnTo>
                <a:lnTo>
                  <a:pt x="35" y="480"/>
                </a:lnTo>
                <a:lnTo>
                  <a:pt x="23" y="465"/>
                </a:lnTo>
                <a:lnTo>
                  <a:pt x="15" y="450"/>
                </a:lnTo>
                <a:lnTo>
                  <a:pt x="8" y="432"/>
                </a:lnTo>
                <a:lnTo>
                  <a:pt x="4" y="414"/>
                </a:lnTo>
                <a:lnTo>
                  <a:pt x="4" y="414"/>
                </a:lnTo>
                <a:lnTo>
                  <a:pt x="0" y="390"/>
                </a:lnTo>
                <a:lnTo>
                  <a:pt x="0" y="367"/>
                </a:lnTo>
                <a:lnTo>
                  <a:pt x="4" y="342"/>
                </a:lnTo>
                <a:lnTo>
                  <a:pt x="10" y="319"/>
                </a:lnTo>
                <a:lnTo>
                  <a:pt x="10" y="319"/>
                </a:lnTo>
                <a:lnTo>
                  <a:pt x="18" y="298"/>
                </a:lnTo>
                <a:lnTo>
                  <a:pt x="28" y="278"/>
                </a:lnTo>
                <a:lnTo>
                  <a:pt x="40" y="258"/>
                </a:lnTo>
                <a:lnTo>
                  <a:pt x="53" y="238"/>
                </a:lnTo>
                <a:lnTo>
                  <a:pt x="80" y="202"/>
                </a:lnTo>
                <a:lnTo>
                  <a:pt x="93" y="182"/>
                </a:lnTo>
                <a:lnTo>
                  <a:pt x="104" y="162"/>
                </a:lnTo>
                <a:lnTo>
                  <a:pt x="104" y="162"/>
                </a:lnTo>
                <a:lnTo>
                  <a:pt x="116" y="142"/>
                </a:lnTo>
                <a:lnTo>
                  <a:pt x="124" y="121"/>
                </a:lnTo>
                <a:lnTo>
                  <a:pt x="132" y="99"/>
                </a:lnTo>
                <a:lnTo>
                  <a:pt x="137" y="78"/>
                </a:lnTo>
                <a:lnTo>
                  <a:pt x="137" y="78"/>
                </a:lnTo>
                <a:lnTo>
                  <a:pt x="142" y="60"/>
                </a:lnTo>
                <a:lnTo>
                  <a:pt x="147" y="41"/>
                </a:lnTo>
                <a:lnTo>
                  <a:pt x="151" y="33"/>
                </a:lnTo>
                <a:lnTo>
                  <a:pt x="156" y="25"/>
                </a:lnTo>
                <a:lnTo>
                  <a:pt x="161" y="18"/>
                </a:lnTo>
                <a:lnTo>
                  <a:pt x="167" y="12"/>
                </a:lnTo>
                <a:lnTo>
                  <a:pt x="167" y="12"/>
                </a:lnTo>
                <a:lnTo>
                  <a:pt x="177" y="5"/>
                </a:lnTo>
                <a:lnTo>
                  <a:pt x="189" y="2"/>
                </a:lnTo>
                <a:lnTo>
                  <a:pt x="200" y="0"/>
                </a:lnTo>
                <a:lnTo>
                  <a:pt x="212" y="0"/>
                </a:lnTo>
                <a:lnTo>
                  <a:pt x="212" y="0"/>
                </a:lnTo>
                <a:lnTo>
                  <a:pt x="223" y="2"/>
                </a:lnTo>
                <a:lnTo>
                  <a:pt x="235" y="3"/>
                </a:lnTo>
                <a:lnTo>
                  <a:pt x="242" y="5"/>
                </a:lnTo>
                <a:lnTo>
                  <a:pt x="245" y="8"/>
                </a:lnTo>
                <a:lnTo>
                  <a:pt x="248" y="13"/>
                </a:lnTo>
                <a:lnTo>
                  <a:pt x="248" y="18"/>
                </a:lnTo>
                <a:lnTo>
                  <a:pt x="248" y="18"/>
                </a:lnTo>
                <a:lnTo>
                  <a:pt x="247" y="23"/>
                </a:lnTo>
                <a:lnTo>
                  <a:pt x="243" y="27"/>
                </a:lnTo>
                <a:lnTo>
                  <a:pt x="235" y="36"/>
                </a:lnTo>
                <a:lnTo>
                  <a:pt x="225" y="46"/>
                </a:lnTo>
                <a:lnTo>
                  <a:pt x="222" y="51"/>
                </a:lnTo>
                <a:lnTo>
                  <a:pt x="218" y="5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 name="Freeform 410"/>
          <p:cNvSpPr>
            <a:spLocks/>
          </p:cNvSpPr>
          <p:nvPr/>
        </p:nvSpPr>
        <p:spPr bwMode="auto">
          <a:xfrm>
            <a:off x="1469071" y="3502946"/>
            <a:ext cx="393700" cy="827088"/>
          </a:xfrm>
          <a:custGeom>
            <a:avLst/>
            <a:gdLst>
              <a:gd name="T0" fmla="*/ 218 w 248"/>
              <a:gd name="T1" fmla="*/ 56 h 521"/>
              <a:gd name="T2" fmla="*/ 212 w 248"/>
              <a:gd name="T3" fmla="*/ 83 h 521"/>
              <a:gd name="T4" fmla="*/ 209 w 248"/>
              <a:gd name="T5" fmla="*/ 113 h 521"/>
              <a:gd name="T6" fmla="*/ 209 w 248"/>
              <a:gd name="T7" fmla="*/ 179 h 521"/>
              <a:gd name="T8" fmla="*/ 215 w 248"/>
              <a:gd name="T9" fmla="*/ 311 h 521"/>
              <a:gd name="T10" fmla="*/ 217 w 248"/>
              <a:gd name="T11" fmla="*/ 377 h 521"/>
              <a:gd name="T12" fmla="*/ 215 w 248"/>
              <a:gd name="T13" fmla="*/ 400 h 521"/>
              <a:gd name="T14" fmla="*/ 207 w 248"/>
              <a:gd name="T15" fmla="*/ 445 h 521"/>
              <a:gd name="T16" fmla="*/ 200 w 248"/>
              <a:gd name="T17" fmla="*/ 467 h 521"/>
              <a:gd name="T18" fmla="*/ 189 w 248"/>
              <a:gd name="T19" fmla="*/ 485 h 521"/>
              <a:gd name="T20" fmla="*/ 172 w 248"/>
              <a:gd name="T21" fmla="*/ 503 h 521"/>
              <a:gd name="T22" fmla="*/ 154 w 248"/>
              <a:gd name="T23" fmla="*/ 515 h 521"/>
              <a:gd name="T24" fmla="*/ 132 w 248"/>
              <a:gd name="T25" fmla="*/ 521 h 521"/>
              <a:gd name="T26" fmla="*/ 121 w 248"/>
              <a:gd name="T27" fmla="*/ 521 h 521"/>
              <a:gd name="T28" fmla="*/ 99 w 248"/>
              <a:gd name="T29" fmla="*/ 518 h 521"/>
              <a:gd name="T30" fmla="*/ 89 w 248"/>
              <a:gd name="T31" fmla="*/ 515 h 521"/>
              <a:gd name="T32" fmla="*/ 60 w 248"/>
              <a:gd name="T33" fmla="*/ 501 h 521"/>
              <a:gd name="T34" fmla="*/ 35 w 248"/>
              <a:gd name="T35" fmla="*/ 480 h 521"/>
              <a:gd name="T36" fmla="*/ 23 w 248"/>
              <a:gd name="T37" fmla="*/ 465 h 521"/>
              <a:gd name="T38" fmla="*/ 8 w 248"/>
              <a:gd name="T39" fmla="*/ 432 h 521"/>
              <a:gd name="T40" fmla="*/ 4 w 248"/>
              <a:gd name="T41" fmla="*/ 414 h 521"/>
              <a:gd name="T42" fmla="*/ 0 w 248"/>
              <a:gd name="T43" fmla="*/ 367 h 521"/>
              <a:gd name="T44" fmla="*/ 10 w 248"/>
              <a:gd name="T45" fmla="*/ 319 h 521"/>
              <a:gd name="T46" fmla="*/ 18 w 248"/>
              <a:gd name="T47" fmla="*/ 298 h 521"/>
              <a:gd name="T48" fmla="*/ 40 w 248"/>
              <a:gd name="T49" fmla="*/ 258 h 521"/>
              <a:gd name="T50" fmla="*/ 80 w 248"/>
              <a:gd name="T51" fmla="*/ 202 h 521"/>
              <a:gd name="T52" fmla="*/ 104 w 248"/>
              <a:gd name="T53" fmla="*/ 162 h 521"/>
              <a:gd name="T54" fmla="*/ 116 w 248"/>
              <a:gd name="T55" fmla="*/ 142 h 521"/>
              <a:gd name="T56" fmla="*/ 132 w 248"/>
              <a:gd name="T57" fmla="*/ 99 h 521"/>
              <a:gd name="T58" fmla="*/ 137 w 248"/>
              <a:gd name="T59" fmla="*/ 78 h 521"/>
              <a:gd name="T60" fmla="*/ 147 w 248"/>
              <a:gd name="T61" fmla="*/ 41 h 521"/>
              <a:gd name="T62" fmla="*/ 156 w 248"/>
              <a:gd name="T63" fmla="*/ 25 h 521"/>
              <a:gd name="T64" fmla="*/ 167 w 248"/>
              <a:gd name="T65" fmla="*/ 12 h 521"/>
              <a:gd name="T66" fmla="*/ 177 w 248"/>
              <a:gd name="T67" fmla="*/ 5 h 521"/>
              <a:gd name="T68" fmla="*/ 200 w 248"/>
              <a:gd name="T69" fmla="*/ 0 h 521"/>
              <a:gd name="T70" fmla="*/ 212 w 248"/>
              <a:gd name="T71" fmla="*/ 0 h 521"/>
              <a:gd name="T72" fmla="*/ 235 w 248"/>
              <a:gd name="T73" fmla="*/ 3 h 521"/>
              <a:gd name="T74" fmla="*/ 245 w 248"/>
              <a:gd name="T75" fmla="*/ 8 h 521"/>
              <a:gd name="T76" fmla="*/ 248 w 248"/>
              <a:gd name="T77" fmla="*/ 18 h 521"/>
              <a:gd name="T78" fmla="*/ 247 w 248"/>
              <a:gd name="T79" fmla="*/ 23 h 521"/>
              <a:gd name="T80" fmla="*/ 235 w 248"/>
              <a:gd name="T81" fmla="*/ 36 h 521"/>
              <a:gd name="T82" fmla="*/ 222 w 248"/>
              <a:gd name="T83" fmla="*/ 5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8" h="521">
                <a:moveTo>
                  <a:pt x="218" y="56"/>
                </a:moveTo>
                <a:lnTo>
                  <a:pt x="218" y="56"/>
                </a:lnTo>
                <a:lnTo>
                  <a:pt x="214" y="70"/>
                </a:lnTo>
                <a:lnTo>
                  <a:pt x="212" y="83"/>
                </a:lnTo>
                <a:lnTo>
                  <a:pt x="209" y="113"/>
                </a:lnTo>
                <a:lnTo>
                  <a:pt x="209" y="113"/>
                </a:lnTo>
                <a:lnTo>
                  <a:pt x="209" y="146"/>
                </a:lnTo>
                <a:lnTo>
                  <a:pt x="209" y="179"/>
                </a:lnTo>
                <a:lnTo>
                  <a:pt x="212" y="245"/>
                </a:lnTo>
                <a:lnTo>
                  <a:pt x="215" y="311"/>
                </a:lnTo>
                <a:lnTo>
                  <a:pt x="217" y="344"/>
                </a:lnTo>
                <a:lnTo>
                  <a:pt x="217" y="377"/>
                </a:lnTo>
                <a:lnTo>
                  <a:pt x="217" y="377"/>
                </a:lnTo>
                <a:lnTo>
                  <a:pt x="215" y="400"/>
                </a:lnTo>
                <a:lnTo>
                  <a:pt x="212" y="422"/>
                </a:lnTo>
                <a:lnTo>
                  <a:pt x="207" y="445"/>
                </a:lnTo>
                <a:lnTo>
                  <a:pt x="200" y="467"/>
                </a:lnTo>
                <a:lnTo>
                  <a:pt x="200" y="467"/>
                </a:lnTo>
                <a:lnTo>
                  <a:pt x="194" y="476"/>
                </a:lnTo>
                <a:lnTo>
                  <a:pt x="189" y="485"/>
                </a:lnTo>
                <a:lnTo>
                  <a:pt x="180" y="495"/>
                </a:lnTo>
                <a:lnTo>
                  <a:pt x="172" y="503"/>
                </a:lnTo>
                <a:lnTo>
                  <a:pt x="164" y="510"/>
                </a:lnTo>
                <a:lnTo>
                  <a:pt x="154" y="515"/>
                </a:lnTo>
                <a:lnTo>
                  <a:pt x="142" y="518"/>
                </a:lnTo>
                <a:lnTo>
                  <a:pt x="132" y="521"/>
                </a:lnTo>
                <a:lnTo>
                  <a:pt x="132" y="521"/>
                </a:lnTo>
                <a:lnTo>
                  <a:pt x="121" y="521"/>
                </a:lnTo>
                <a:lnTo>
                  <a:pt x="111" y="519"/>
                </a:lnTo>
                <a:lnTo>
                  <a:pt x="99" y="518"/>
                </a:lnTo>
                <a:lnTo>
                  <a:pt x="89" y="515"/>
                </a:lnTo>
                <a:lnTo>
                  <a:pt x="89" y="515"/>
                </a:lnTo>
                <a:lnTo>
                  <a:pt x="75" y="510"/>
                </a:lnTo>
                <a:lnTo>
                  <a:pt x="60" y="501"/>
                </a:lnTo>
                <a:lnTo>
                  <a:pt x="47" y="491"/>
                </a:lnTo>
                <a:lnTo>
                  <a:pt x="35" y="480"/>
                </a:lnTo>
                <a:lnTo>
                  <a:pt x="35" y="480"/>
                </a:lnTo>
                <a:lnTo>
                  <a:pt x="23" y="465"/>
                </a:lnTo>
                <a:lnTo>
                  <a:pt x="15" y="450"/>
                </a:lnTo>
                <a:lnTo>
                  <a:pt x="8" y="432"/>
                </a:lnTo>
                <a:lnTo>
                  <a:pt x="4" y="414"/>
                </a:lnTo>
                <a:lnTo>
                  <a:pt x="4" y="414"/>
                </a:lnTo>
                <a:lnTo>
                  <a:pt x="0" y="390"/>
                </a:lnTo>
                <a:lnTo>
                  <a:pt x="0" y="367"/>
                </a:lnTo>
                <a:lnTo>
                  <a:pt x="4" y="342"/>
                </a:lnTo>
                <a:lnTo>
                  <a:pt x="10" y="319"/>
                </a:lnTo>
                <a:lnTo>
                  <a:pt x="10" y="319"/>
                </a:lnTo>
                <a:lnTo>
                  <a:pt x="18" y="298"/>
                </a:lnTo>
                <a:lnTo>
                  <a:pt x="28" y="278"/>
                </a:lnTo>
                <a:lnTo>
                  <a:pt x="40" y="258"/>
                </a:lnTo>
                <a:lnTo>
                  <a:pt x="53" y="238"/>
                </a:lnTo>
                <a:lnTo>
                  <a:pt x="80" y="202"/>
                </a:lnTo>
                <a:lnTo>
                  <a:pt x="93" y="182"/>
                </a:lnTo>
                <a:lnTo>
                  <a:pt x="104" y="162"/>
                </a:lnTo>
                <a:lnTo>
                  <a:pt x="104" y="162"/>
                </a:lnTo>
                <a:lnTo>
                  <a:pt x="116" y="142"/>
                </a:lnTo>
                <a:lnTo>
                  <a:pt x="124" y="121"/>
                </a:lnTo>
                <a:lnTo>
                  <a:pt x="132" y="99"/>
                </a:lnTo>
                <a:lnTo>
                  <a:pt x="137" y="78"/>
                </a:lnTo>
                <a:lnTo>
                  <a:pt x="137" y="78"/>
                </a:lnTo>
                <a:lnTo>
                  <a:pt x="142" y="60"/>
                </a:lnTo>
                <a:lnTo>
                  <a:pt x="147" y="41"/>
                </a:lnTo>
                <a:lnTo>
                  <a:pt x="151" y="33"/>
                </a:lnTo>
                <a:lnTo>
                  <a:pt x="156" y="25"/>
                </a:lnTo>
                <a:lnTo>
                  <a:pt x="161" y="18"/>
                </a:lnTo>
                <a:lnTo>
                  <a:pt x="167" y="12"/>
                </a:lnTo>
                <a:lnTo>
                  <a:pt x="167" y="12"/>
                </a:lnTo>
                <a:lnTo>
                  <a:pt x="177" y="5"/>
                </a:lnTo>
                <a:lnTo>
                  <a:pt x="189" y="2"/>
                </a:lnTo>
                <a:lnTo>
                  <a:pt x="200" y="0"/>
                </a:lnTo>
                <a:lnTo>
                  <a:pt x="212" y="0"/>
                </a:lnTo>
                <a:lnTo>
                  <a:pt x="212" y="0"/>
                </a:lnTo>
                <a:lnTo>
                  <a:pt x="223" y="2"/>
                </a:lnTo>
                <a:lnTo>
                  <a:pt x="235" y="3"/>
                </a:lnTo>
                <a:lnTo>
                  <a:pt x="242" y="5"/>
                </a:lnTo>
                <a:lnTo>
                  <a:pt x="245" y="8"/>
                </a:lnTo>
                <a:lnTo>
                  <a:pt x="248" y="13"/>
                </a:lnTo>
                <a:lnTo>
                  <a:pt x="248" y="18"/>
                </a:lnTo>
                <a:lnTo>
                  <a:pt x="248" y="18"/>
                </a:lnTo>
                <a:lnTo>
                  <a:pt x="247" y="23"/>
                </a:lnTo>
                <a:lnTo>
                  <a:pt x="243" y="27"/>
                </a:lnTo>
                <a:lnTo>
                  <a:pt x="235" y="36"/>
                </a:lnTo>
                <a:lnTo>
                  <a:pt x="225" y="46"/>
                </a:lnTo>
                <a:lnTo>
                  <a:pt x="222" y="51"/>
                </a:lnTo>
                <a:lnTo>
                  <a:pt x="218"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 name="Freeform 411"/>
          <p:cNvSpPr>
            <a:spLocks/>
          </p:cNvSpPr>
          <p:nvPr/>
        </p:nvSpPr>
        <p:spPr bwMode="auto">
          <a:xfrm>
            <a:off x="1616708" y="3537871"/>
            <a:ext cx="228600" cy="784225"/>
          </a:xfrm>
          <a:custGeom>
            <a:avLst/>
            <a:gdLst>
              <a:gd name="T0" fmla="*/ 140 w 144"/>
              <a:gd name="T1" fmla="*/ 0 h 494"/>
              <a:gd name="T2" fmla="*/ 139 w 144"/>
              <a:gd name="T3" fmla="*/ 0 h 494"/>
              <a:gd name="T4" fmla="*/ 125 w 144"/>
              <a:gd name="T5" fmla="*/ 5 h 494"/>
              <a:gd name="T6" fmla="*/ 101 w 144"/>
              <a:gd name="T7" fmla="*/ 19 h 494"/>
              <a:gd name="T8" fmla="*/ 91 w 144"/>
              <a:gd name="T9" fmla="*/ 31 h 494"/>
              <a:gd name="T10" fmla="*/ 78 w 144"/>
              <a:gd name="T11" fmla="*/ 52 h 494"/>
              <a:gd name="T12" fmla="*/ 71 w 144"/>
              <a:gd name="T13" fmla="*/ 77 h 494"/>
              <a:gd name="T14" fmla="*/ 56 w 144"/>
              <a:gd name="T15" fmla="*/ 157 h 494"/>
              <a:gd name="T16" fmla="*/ 53 w 144"/>
              <a:gd name="T17" fmla="*/ 239 h 494"/>
              <a:gd name="T18" fmla="*/ 46 w 144"/>
              <a:gd name="T19" fmla="*/ 362 h 494"/>
              <a:gd name="T20" fmla="*/ 41 w 144"/>
              <a:gd name="T21" fmla="*/ 403 h 494"/>
              <a:gd name="T22" fmla="*/ 28 w 144"/>
              <a:gd name="T23" fmla="*/ 450 h 494"/>
              <a:gd name="T24" fmla="*/ 16 w 144"/>
              <a:gd name="T25" fmla="*/ 471 h 494"/>
              <a:gd name="T26" fmla="*/ 1 w 144"/>
              <a:gd name="T27" fmla="*/ 488 h 494"/>
              <a:gd name="T28" fmla="*/ 0 w 144"/>
              <a:gd name="T29" fmla="*/ 491 h 494"/>
              <a:gd name="T30" fmla="*/ 1 w 144"/>
              <a:gd name="T31" fmla="*/ 493 h 494"/>
              <a:gd name="T32" fmla="*/ 3 w 144"/>
              <a:gd name="T33" fmla="*/ 494 h 494"/>
              <a:gd name="T34" fmla="*/ 5 w 144"/>
              <a:gd name="T35" fmla="*/ 494 h 494"/>
              <a:gd name="T36" fmla="*/ 23 w 144"/>
              <a:gd name="T37" fmla="*/ 474 h 494"/>
              <a:gd name="T38" fmla="*/ 35 w 144"/>
              <a:gd name="T39" fmla="*/ 453 h 494"/>
              <a:gd name="T40" fmla="*/ 48 w 144"/>
              <a:gd name="T41" fmla="*/ 403 h 494"/>
              <a:gd name="T42" fmla="*/ 53 w 144"/>
              <a:gd name="T43" fmla="*/ 363 h 494"/>
              <a:gd name="T44" fmla="*/ 59 w 144"/>
              <a:gd name="T45" fmla="*/ 239 h 494"/>
              <a:gd name="T46" fmla="*/ 63 w 144"/>
              <a:gd name="T47" fmla="*/ 158 h 494"/>
              <a:gd name="T48" fmla="*/ 78 w 144"/>
              <a:gd name="T49" fmla="*/ 79 h 494"/>
              <a:gd name="T50" fmla="*/ 84 w 144"/>
              <a:gd name="T51" fmla="*/ 56 h 494"/>
              <a:gd name="T52" fmla="*/ 96 w 144"/>
              <a:gd name="T53" fmla="*/ 34 h 494"/>
              <a:gd name="T54" fmla="*/ 104 w 144"/>
              <a:gd name="T55" fmla="*/ 24 h 494"/>
              <a:gd name="T56" fmla="*/ 127 w 144"/>
              <a:gd name="T57" fmla="*/ 9 h 494"/>
              <a:gd name="T58" fmla="*/ 140 w 144"/>
              <a:gd name="T59" fmla="*/ 6 h 494"/>
              <a:gd name="T60" fmla="*/ 144 w 144"/>
              <a:gd name="T61" fmla="*/ 3 h 494"/>
              <a:gd name="T62" fmla="*/ 142 w 144"/>
              <a:gd name="T63"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494">
                <a:moveTo>
                  <a:pt x="140" y="0"/>
                </a:moveTo>
                <a:lnTo>
                  <a:pt x="140" y="0"/>
                </a:lnTo>
                <a:lnTo>
                  <a:pt x="139" y="0"/>
                </a:lnTo>
                <a:lnTo>
                  <a:pt x="139" y="0"/>
                </a:lnTo>
                <a:lnTo>
                  <a:pt x="139" y="0"/>
                </a:lnTo>
                <a:lnTo>
                  <a:pt x="125" y="5"/>
                </a:lnTo>
                <a:lnTo>
                  <a:pt x="112" y="11"/>
                </a:lnTo>
                <a:lnTo>
                  <a:pt x="101" y="19"/>
                </a:lnTo>
                <a:lnTo>
                  <a:pt x="91" y="31"/>
                </a:lnTo>
                <a:lnTo>
                  <a:pt x="91" y="31"/>
                </a:lnTo>
                <a:lnTo>
                  <a:pt x="82" y="41"/>
                </a:lnTo>
                <a:lnTo>
                  <a:pt x="78" y="52"/>
                </a:lnTo>
                <a:lnTo>
                  <a:pt x="71" y="77"/>
                </a:lnTo>
                <a:lnTo>
                  <a:pt x="71" y="77"/>
                </a:lnTo>
                <a:lnTo>
                  <a:pt x="63" y="117"/>
                </a:lnTo>
                <a:lnTo>
                  <a:pt x="56" y="157"/>
                </a:lnTo>
                <a:lnTo>
                  <a:pt x="54" y="198"/>
                </a:lnTo>
                <a:lnTo>
                  <a:pt x="53" y="239"/>
                </a:lnTo>
                <a:lnTo>
                  <a:pt x="49" y="322"/>
                </a:lnTo>
                <a:lnTo>
                  <a:pt x="46" y="362"/>
                </a:lnTo>
                <a:lnTo>
                  <a:pt x="41" y="403"/>
                </a:lnTo>
                <a:lnTo>
                  <a:pt x="41" y="403"/>
                </a:lnTo>
                <a:lnTo>
                  <a:pt x="36" y="426"/>
                </a:lnTo>
                <a:lnTo>
                  <a:pt x="28" y="450"/>
                </a:lnTo>
                <a:lnTo>
                  <a:pt x="23" y="461"/>
                </a:lnTo>
                <a:lnTo>
                  <a:pt x="16" y="471"/>
                </a:lnTo>
                <a:lnTo>
                  <a:pt x="10" y="481"/>
                </a:lnTo>
                <a:lnTo>
                  <a:pt x="1" y="488"/>
                </a:lnTo>
                <a:lnTo>
                  <a:pt x="1" y="488"/>
                </a:lnTo>
                <a:lnTo>
                  <a:pt x="0" y="491"/>
                </a:lnTo>
                <a:lnTo>
                  <a:pt x="1" y="493"/>
                </a:lnTo>
                <a:lnTo>
                  <a:pt x="1" y="493"/>
                </a:lnTo>
                <a:lnTo>
                  <a:pt x="3" y="494"/>
                </a:lnTo>
                <a:lnTo>
                  <a:pt x="3" y="494"/>
                </a:lnTo>
                <a:lnTo>
                  <a:pt x="5" y="494"/>
                </a:lnTo>
                <a:lnTo>
                  <a:pt x="5" y="494"/>
                </a:lnTo>
                <a:lnTo>
                  <a:pt x="15" y="484"/>
                </a:lnTo>
                <a:lnTo>
                  <a:pt x="23" y="474"/>
                </a:lnTo>
                <a:lnTo>
                  <a:pt x="30" y="464"/>
                </a:lnTo>
                <a:lnTo>
                  <a:pt x="35" y="453"/>
                </a:lnTo>
                <a:lnTo>
                  <a:pt x="43" y="428"/>
                </a:lnTo>
                <a:lnTo>
                  <a:pt x="48" y="403"/>
                </a:lnTo>
                <a:lnTo>
                  <a:pt x="48" y="403"/>
                </a:lnTo>
                <a:lnTo>
                  <a:pt x="53" y="363"/>
                </a:lnTo>
                <a:lnTo>
                  <a:pt x="56" y="322"/>
                </a:lnTo>
                <a:lnTo>
                  <a:pt x="59" y="239"/>
                </a:lnTo>
                <a:lnTo>
                  <a:pt x="61" y="198"/>
                </a:lnTo>
                <a:lnTo>
                  <a:pt x="63" y="158"/>
                </a:lnTo>
                <a:lnTo>
                  <a:pt x="69" y="117"/>
                </a:lnTo>
                <a:lnTo>
                  <a:pt x="78" y="79"/>
                </a:lnTo>
                <a:lnTo>
                  <a:pt x="78" y="79"/>
                </a:lnTo>
                <a:lnTo>
                  <a:pt x="84" y="56"/>
                </a:lnTo>
                <a:lnTo>
                  <a:pt x="89" y="44"/>
                </a:lnTo>
                <a:lnTo>
                  <a:pt x="96" y="34"/>
                </a:lnTo>
                <a:lnTo>
                  <a:pt x="96" y="34"/>
                </a:lnTo>
                <a:lnTo>
                  <a:pt x="104" y="24"/>
                </a:lnTo>
                <a:lnTo>
                  <a:pt x="116" y="16"/>
                </a:lnTo>
                <a:lnTo>
                  <a:pt x="127" y="9"/>
                </a:lnTo>
                <a:lnTo>
                  <a:pt x="140" y="6"/>
                </a:lnTo>
                <a:lnTo>
                  <a:pt x="140" y="6"/>
                </a:lnTo>
                <a:lnTo>
                  <a:pt x="142" y="5"/>
                </a:lnTo>
                <a:lnTo>
                  <a:pt x="144" y="3"/>
                </a:lnTo>
                <a:lnTo>
                  <a:pt x="144" y="3"/>
                </a:lnTo>
                <a:lnTo>
                  <a:pt x="142" y="0"/>
                </a:lnTo>
                <a:lnTo>
                  <a:pt x="140" y="0"/>
                </a:lnTo>
                <a:close/>
              </a:path>
            </a:pathLst>
          </a:custGeom>
          <a:solidFill>
            <a:srgbClr val="687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 name="Freeform 412"/>
          <p:cNvSpPr>
            <a:spLocks/>
          </p:cNvSpPr>
          <p:nvPr/>
        </p:nvSpPr>
        <p:spPr bwMode="auto">
          <a:xfrm>
            <a:off x="1616708" y="3537871"/>
            <a:ext cx="228600" cy="784225"/>
          </a:xfrm>
          <a:custGeom>
            <a:avLst/>
            <a:gdLst>
              <a:gd name="T0" fmla="*/ 140 w 144"/>
              <a:gd name="T1" fmla="*/ 0 h 494"/>
              <a:gd name="T2" fmla="*/ 139 w 144"/>
              <a:gd name="T3" fmla="*/ 0 h 494"/>
              <a:gd name="T4" fmla="*/ 125 w 144"/>
              <a:gd name="T5" fmla="*/ 5 h 494"/>
              <a:gd name="T6" fmla="*/ 101 w 144"/>
              <a:gd name="T7" fmla="*/ 19 h 494"/>
              <a:gd name="T8" fmla="*/ 91 w 144"/>
              <a:gd name="T9" fmla="*/ 31 h 494"/>
              <a:gd name="T10" fmla="*/ 78 w 144"/>
              <a:gd name="T11" fmla="*/ 52 h 494"/>
              <a:gd name="T12" fmla="*/ 71 w 144"/>
              <a:gd name="T13" fmla="*/ 77 h 494"/>
              <a:gd name="T14" fmla="*/ 56 w 144"/>
              <a:gd name="T15" fmla="*/ 157 h 494"/>
              <a:gd name="T16" fmla="*/ 53 w 144"/>
              <a:gd name="T17" fmla="*/ 239 h 494"/>
              <a:gd name="T18" fmla="*/ 46 w 144"/>
              <a:gd name="T19" fmla="*/ 362 h 494"/>
              <a:gd name="T20" fmla="*/ 41 w 144"/>
              <a:gd name="T21" fmla="*/ 403 h 494"/>
              <a:gd name="T22" fmla="*/ 28 w 144"/>
              <a:gd name="T23" fmla="*/ 450 h 494"/>
              <a:gd name="T24" fmla="*/ 16 w 144"/>
              <a:gd name="T25" fmla="*/ 471 h 494"/>
              <a:gd name="T26" fmla="*/ 1 w 144"/>
              <a:gd name="T27" fmla="*/ 488 h 494"/>
              <a:gd name="T28" fmla="*/ 0 w 144"/>
              <a:gd name="T29" fmla="*/ 491 h 494"/>
              <a:gd name="T30" fmla="*/ 1 w 144"/>
              <a:gd name="T31" fmla="*/ 493 h 494"/>
              <a:gd name="T32" fmla="*/ 3 w 144"/>
              <a:gd name="T33" fmla="*/ 494 h 494"/>
              <a:gd name="T34" fmla="*/ 5 w 144"/>
              <a:gd name="T35" fmla="*/ 494 h 494"/>
              <a:gd name="T36" fmla="*/ 23 w 144"/>
              <a:gd name="T37" fmla="*/ 474 h 494"/>
              <a:gd name="T38" fmla="*/ 35 w 144"/>
              <a:gd name="T39" fmla="*/ 453 h 494"/>
              <a:gd name="T40" fmla="*/ 48 w 144"/>
              <a:gd name="T41" fmla="*/ 403 h 494"/>
              <a:gd name="T42" fmla="*/ 53 w 144"/>
              <a:gd name="T43" fmla="*/ 363 h 494"/>
              <a:gd name="T44" fmla="*/ 59 w 144"/>
              <a:gd name="T45" fmla="*/ 239 h 494"/>
              <a:gd name="T46" fmla="*/ 63 w 144"/>
              <a:gd name="T47" fmla="*/ 158 h 494"/>
              <a:gd name="T48" fmla="*/ 78 w 144"/>
              <a:gd name="T49" fmla="*/ 79 h 494"/>
              <a:gd name="T50" fmla="*/ 84 w 144"/>
              <a:gd name="T51" fmla="*/ 56 h 494"/>
              <a:gd name="T52" fmla="*/ 96 w 144"/>
              <a:gd name="T53" fmla="*/ 34 h 494"/>
              <a:gd name="T54" fmla="*/ 104 w 144"/>
              <a:gd name="T55" fmla="*/ 24 h 494"/>
              <a:gd name="T56" fmla="*/ 127 w 144"/>
              <a:gd name="T57" fmla="*/ 9 h 494"/>
              <a:gd name="T58" fmla="*/ 140 w 144"/>
              <a:gd name="T59" fmla="*/ 6 h 494"/>
              <a:gd name="T60" fmla="*/ 144 w 144"/>
              <a:gd name="T61" fmla="*/ 3 h 494"/>
              <a:gd name="T62" fmla="*/ 142 w 144"/>
              <a:gd name="T63"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494">
                <a:moveTo>
                  <a:pt x="140" y="0"/>
                </a:moveTo>
                <a:lnTo>
                  <a:pt x="140" y="0"/>
                </a:lnTo>
                <a:lnTo>
                  <a:pt x="139" y="0"/>
                </a:lnTo>
                <a:lnTo>
                  <a:pt x="139" y="0"/>
                </a:lnTo>
                <a:lnTo>
                  <a:pt x="139" y="0"/>
                </a:lnTo>
                <a:lnTo>
                  <a:pt x="125" y="5"/>
                </a:lnTo>
                <a:lnTo>
                  <a:pt x="112" y="11"/>
                </a:lnTo>
                <a:lnTo>
                  <a:pt x="101" y="19"/>
                </a:lnTo>
                <a:lnTo>
                  <a:pt x="91" y="31"/>
                </a:lnTo>
                <a:lnTo>
                  <a:pt x="91" y="31"/>
                </a:lnTo>
                <a:lnTo>
                  <a:pt x="82" y="41"/>
                </a:lnTo>
                <a:lnTo>
                  <a:pt x="78" y="52"/>
                </a:lnTo>
                <a:lnTo>
                  <a:pt x="71" y="77"/>
                </a:lnTo>
                <a:lnTo>
                  <a:pt x="71" y="77"/>
                </a:lnTo>
                <a:lnTo>
                  <a:pt x="63" y="117"/>
                </a:lnTo>
                <a:lnTo>
                  <a:pt x="56" y="157"/>
                </a:lnTo>
                <a:lnTo>
                  <a:pt x="54" y="198"/>
                </a:lnTo>
                <a:lnTo>
                  <a:pt x="53" y="239"/>
                </a:lnTo>
                <a:lnTo>
                  <a:pt x="49" y="322"/>
                </a:lnTo>
                <a:lnTo>
                  <a:pt x="46" y="362"/>
                </a:lnTo>
                <a:lnTo>
                  <a:pt x="41" y="403"/>
                </a:lnTo>
                <a:lnTo>
                  <a:pt x="41" y="403"/>
                </a:lnTo>
                <a:lnTo>
                  <a:pt x="36" y="426"/>
                </a:lnTo>
                <a:lnTo>
                  <a:pt x="28" y="450"/>
                </a:lnTo>
                <a:lnTo>
                  <a:pt x="23" y="461"/>
                </a:lnTo>
                <a:lnTo>
                  <a:pt x="16" y="471"/>
                </a:lnTo>
                <a:lnTo>
                  <a:pt x="10" y="481"/>
                </a:lnTo>
                <a:lnTo>
                  <a:pt x="1" y="488"/>
                </a:lnTo>
                <a:lnTo>
                  <a:pt x="1" y="488"/>
                </a:lnTo>
                <a:lnTo>
                  <a:pt x="0" y="491"/>
                </a:lnTo>
                <a:lnTo>
                  <a:pt x="1" y="493"/>
                </a:lnTo>
                <a:lnTo>
                  <a:pt x="1" y="493"/>
                </a:lnTo>
                <a:lnTo>
                  <a:pt x="3" y="494"/>
                </a:lnTo>
                <a:lnTo>
                  <a:pt x="3" y="494"/>
                </a:lnTo>
                <a:lnTo>
                  <a:pt x="5" y="494"/>
                </a:lnTo>
                <a:lnTo>
                  <a:pt x="5" y="494"/>
                </a:lnTo>
                <a:lnTo>
                  <a:pt x="15" y="484"/>
                </a:lnTo>
                <a:lnTo>
                  <a:pt x="23" y="474"/>
                </a:lnTo>
                <a:lnTo>
                  <a:pt x="30" y="464"/>
                </a:lnTo>
                <a:lnTo>
                  <a:pt x="35" y="453"/>
                </a:lnTo>
                <a:lnTo>
                  <a:pt x="43" y="428"/>
                </a:lnTo>
                <a:lnTo>
                  <a:pt x="48" y="403"/>
                </a:lnTo>
                <a:lnTo>
                  <a:pt x="48" y="403"/>
                </a:lnTo>
                <a:lnTo>
                  <a:pt x="53" y="363"/>
                </a:lnTo>
                <a:lnTo>
                  <a:pt x="56" y="322"/>
                </a:lnTo>
                <a:lnTo>
                  <a:pt x="59" y="239"/>
                </a:lnTo>
                <a:lnTo>
                  <a:pt x="61" y="198"/>
                </a:lnTo>
                <a:lnTo>
                  <a:pt x="63" y="158"/>
                </a:lnTo>
                <a:lnTo>
                  <a:pt x="69" y="117"/>
                </a:lnTo>
                <a:lnTo>
                  <a:pt x="78" y="79"/>
                </a:lnTo>
                <a:lnTo>
                  <a:pt x="78" y="79"/>
                </a:lnTo>
                <a:lnTo>
                  <a:pt x="84" y="56"/>
                </a:lnTo>
                <a:lnTo>
                  <a:pt x="89" y="44"/>
                </a:lnTo>
                <a:lnTo>
                  <a:pt x="96" y="34"/>
                </a:lnTo>
                <a:lnTo>
                  <a:pt x="96" y="34"/>
                </a:lnTo>
                <a:lnTo>
                  <a:pt x="104" y="24"/>
                </a:lnTo>
                <a:lnTo>
                  <a:pt x="116" y="16"/>
                </a:lnTo>
                <a:lnTo>
                  <a:pt x="127" y="9"/>
                </a:lnTo>
                <a:lnTo>
                  <a:pt x="140" y="6"/>
                </a:lnTo>
                <a:lnTo>
                  <a:pt x="140" y="6"/>
                </a:lnTo>
                <a:lnTo>
                  <a:pt x="142" y="5"/>
                </a:lnTo>
                <a:lnTo>
                  <a:pt x="144" y="3"/>
                </a:lnTo>
                <a:lnTo>
                  <a:pt x="144" y="3"/>
                </a:lnTo>
                <a:lnTo>
                  <a:pt x="142" y="0"/>
                </a:lnTo>
                <a:lnTo>
                  <a:pt x="1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 name="Freeform 413"/>
          <p:cNvSpPr>
            <a:spLocks/>
          </p:cNvSpPr>
          <p:nvPr/>
        </p:nvSpPr>
        <p:spPr bwMode="auto">
          <a:xfrm>
            <a:off x="1616708" y="3872833"/>
            <a:ext cx="47625" cy="60325"/>
          </a:xfrm>
          <a:custGeom>
            <a:avLst/>
            <a:gdLst>
              <a:gd name="T0" fmla="*/ 26 w 30"/>
              <a:gd name="T1" fmla="*/ 0 h 38"/>
              <a:gd name="T2" fmla="*/ 26 w 30"/>
              <a:gd name="T3" fmla="*/ 0 h 38"/>
              <a:gd name="T4" fmla="*/ 23 w 30"/>
              <a:gd name="T5" fmla="*/ 2 h 38"/>
              <a:gd name="T6" fmla="*/ 23 w 30"/>
              <a:gd name="T7" fmla="*/ 2 h 38"/>
              <a:gd name="T8" fmla="*/ 15 w 30"/>
              <a:gd name="T9" fmla="*/ 14 h 38"/>
              <a:gd name="T10" fmla="*/ 15 w 30"/>
              <a:gd name="T11" fmla="*/ 14 h 38"/>
              <a:gd name="T12" fmla="*/ 1 w 30"/>
              <a:gd name="T13" fmla="*/ 33 h 38"/>
              <a:gd name="T14" fmla="*/ 1 w 30"/>
              <a:gd name="T15" fmla="*/ 33 h 38"/>
              <a:gd name="T16" fmla="*/ 0 w 30"/>
              <a:gd name="T17" fmla="*/ 37 h 38"/>
              <a:gd name="T18" fmla="*/ 1 w 30"/>
              <a:gd name="T19" fmla="*/ 38 h 38"/>
              <a:gd name="T20" fmla="*/ 1 w 30"/>
              <a:gd name="T21" fmla="*/ 38 h 38"/>
              <a:gd name="T22" fmla="*/ 3 w 30"/>
              <a:gd name="T23" fmla="*/ 38 h 38"/>
              <a:gd name="T24" fmla="*/ 3 w 30"/>
              <a:gd name="T25" fmla="*/ 38 h 38"/>
              <a:gd name="T26" fmla="*/ 6 w 30"/>
              <a:gd name="T27" fmla="*/ 38 h 38"/>
              <a:gd name="T28" fmla="*/ 6 w 30"/>
              <a:gd name="T29" fmla="*/ 38 h 38"/>
              <a:gd name="T30" fmla="*/ 20 w 30"/>
              <a:gd name="T31" fmla="*/ 18 h 38"/>
              <a:gd name="T32" fmla="*/ 20 w 30"/>
              <a:gd name="T33" fmla="*/ 18 h 38"/>
              <a:gd name="T34" fmla="*/ 28 w 30"/>
              <a:gd name="T35" fmla="*/ 5 h 38"/>
              <a:gd name="T36" fmla="*/ 28 w 30"/>
              <a:gd name="T37" fmla="*/ 5 h 38"/>
              <a:gd name="T38" fmla="*/ 30 w 30"/>
              <a:gd name="T39" fmla="*/ 4 h 38"/>
              <a:gd name="T40" fmla="*/ 28 w 30"/>
              <a:gd name="T41" fmla="*/ 2 h 38"/>
              <a:gd name="T42" fmla="*/ 28 w 30"/>
              <a:gd name="T43" fmla="*/ 2 h 38"/>
              <a:gd name="T44" fmla="*/ 26 w 30"/>
              <a:gd name="T4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38">
                <a:moveTo>
                  <a:pt x="26" y="0"/>
                </a:moveTo>
                <a:lnTo>
                  <a:pt x="26" y="0"/>
                </a:lnTo>
                <a:lnTo>
                  <a:pt x="23" y="2"/>
                </a:lnTo>
                <a:lnTo>
                  <a:pt x="23" y="2"/>
                </a:lnTo>
                <a:lnTo>
                  <a:pt x="15" y="14"/>
                </a:lnTo>
                <a:lnTo>
                  <a:pt x="15" y="14"/>
                </a:lnTo>
                <a:lnTo>
                  <a:pt x="1" y="33"/>
                </a:lnTo>
                <a:lnTo>
                  <a:pt x="1" y="33"/>
                </a:lnTo>
                <a:lnTo>
                  <a:pt x="0" y="37"/>
                </a:lnTo>
                <a:lnTo>
                  <a:pt x="1" y="38"/>
                </a:lnTo>
                <a:lnTo>
                  <a:pt x="1" y="38"/>
                </a:lnTo>
                <a:lnTo>
                  <a:pt x="3" y="38"/>
                </a:lnTo>
                <a:lnTo>
                  <a:pt x="3" y="38"/>
                </a:lnTo>
                <a:lnTo>
                  <a:pt x="6" y="38"/>
                </a:lnTo>
                <a:lnTo>
                  <a:pt x="6" y="38"/>
                </a:lnTo>
                <a:lnTo>
                  <a:pt x="20" y="18"/>
                </a:lnTo>
                <a:lnTo>
                  <a:pt x="20" y="18"/>
                </a:lnTo>
                <a:lnTo>
                  <a:pt x="28" y="5"/>
                </a:lnTo>
                <a:lnTo>
                  <a:pt x="28" y="5"/>
                </a:lnTo>
                <a:lnTo>
                  <a:pt x="30" y="4"/>
                </a:lnTo>
                <a:lnTo>
                  <a:pt x="28" y="2"/>
                </a:lnTo>
                <a:lnTo>
                  <a:pt x="28" y="2"/>
                </a:lnTo>
                <a:lnTo>
                  <a:pt x="26" y="0"/>
                </a:lnTo>
                <a:close/>
              </a:path>
            </a:pathLst>
          </a:custGeom>
          <a:solidFill>
            <a:srgbClr val="687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 name="Freeform 414"/>
          <p:cNvSpPr>
            <a:spLocks/>
          </p:cNvSpPr>
          <p:nvPr/>
        </p:nvSpPr>
        <p:spPr bwMode="auto">
          <a:xfrm>
            <a:off x="1616708" y="3872833"/>
            <a:ext cx="47625" cy="60325"/>
          </a:xfrm>
          <a:custGeom>
            <a:avLst/>
            <a:gdLst>
              <a:gd name="T0" fmla="*/ 26 w 30"/>
              <a:gd name="T1" fmla="*/ 0 h 38"/>
              <a:gd name="T2" fmla="*/ 26 w 30"/>
              <a:gd name="T3" fmla="*/ 0 h 38"/>
              <a:gd name="T4" fmla="*/ 23 w 30"/>
              <a:gd name="T5" fmla="*/ 2 h 38"/>
              <a:gd name="T6" fmla="*/ 23 w 30"/>
              <a:gd name="T7" fmla="*/ 2 h 38"/>
              <a:gd name="T8" fmla="*/ 15 w 30"/>
              <a:gd name="T9" fmla="*/ 14 h 38"/>
              <a:gd name="T10" fmla="*/ 15 w 30"/>
              <a:gd name="T11" fmla="*/ 14 h 38"/>
              <a:gd name="T12" fmla="*/ 1 w 30"/>
              <a:gd name="T13" fmla="*/ 33 h 38"/>
              <a:gd name="T14" fmla="*/ 1 w 30"/>
              <a:gd name="T15" fmla="*/ 33 h 38"/>
              <a:gd name="T16" fmla="*/ 0 w 30"/>
              <a:gd name="T17" fmla="*/ 37 h 38"/>
              <a:gd name="T18" fmla="*/ 1 w 30"/>
              <a:gd name="T19" fmla="*/ 38 h 38"/>
              <a:gd name="T20" fmla="*/ 1 w 30"/>
              <a:gd name="T21" fmla="*/ 38 h 38"/>
              <a:gd name="T22" fmla="*/ 3 w 30"/>
              <a:gd name="T23" fmla="*/ 38 h 38"/>
              <a:gd name="T24" fmla="*/ 3 w 30"/>
              <a:gd name="T25" fmla="*/ 38 h 38"/>
              <a:gd name="T26" fmla="*/ 6 w 30"/>
              <a:gd name="T27" fmla="*/ 38 h 38"/>
              <a:gd name="T28" fmla="*/ 6 w 30"/>
              <a:gd name="T29" fmla="*/ 38 h 38"/>
              <a:gd name="T30" fmla="*/ 20 w 30"/>
              <a:gd name="T31" fmla="*/ 18 h 38"/>
              <a:gd name="T32" fmla="*/ 20 w 30"/>
              <a:gd name="T33" fmla="*/ 18 h 38"/>
              <a:gd name="T34" fmla="*/ 28 w 30"/>
              <a:gd name="T35" fmla="*/ 5 h 38"/>
              <a:gd name="T36" fmla="*/ 28 w 30"/>
              <a:gd name="T37" fmla="*/ 5 h 38"/>
              <a:gd name="T38" fmla="*/ 30 w 30"/>
              <a:gd name="T39" fmla="*/ 4 h 38"/>
              <a:gd name="T40" fmla="*/ 28 w 30"/>
              <a:gd name="T41" fmla="*/ 2 h 38"/>
              <a:gd name="T42" fmla="*/ 28 w 30"/>
              <a:gd name="T43" fmla="*/ 2 h 38"/>
              <a:gd name="T44" fmla="*/ 26 w 30"/>
              <a:gd name="T4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38">
                <a:moveTo>
                  <a:pt x="26" y="0"/>
                </a:moveTo>
                <a:lnTo>
                  <a:pt x="26" y="0"/>
                </a:lnTo>
                <a:lnTo>
                  <a:pt x="23" y="2"/>
                </a:lnTo>
                <a:lnTo>
                  <a:pt x="23" y="2"/>
                </a:lnTo>
                <a:lnTo>
                  <a:pt x="15" y="14"/>
                </a:lnTo>
                <a:lnTo>
                  <a:pt x="15" y="14"/>
                </a:lnTo>
                <a:lnTo>
                  <a:pt x="1" y="33"/>
                </a:lnTo>
                <a:lnTo>
                  <a:pt x="1" y="33"/>
                </a:lnTo>
                <a:lnTo>
                  <a:pt x="0" y="37"/>
                </a:lnTo>
                <a:lnTo>
                  <a:pt x="1" y="38"/>
                </a:lnTo>
                <a:lnTo>
                  <a:pt x="1" y="38"/>
                </a:lnTo>
                <a:lnTo>
                  <a:pt x="3" y="38"/>
                </a:lnTo>
                <a:lnTo>
                  <a:pt x="3" y="38"/>
                </a:lnTo>
                <a:lnTo>
                  <a:pt x="6" y="38"/>
                </a:lnTo>
                <a:lnTo>
                  <a:pt x="6" y="38"/>
                </a:lnTo>
                <a:lnTo>
                  <a:pt x="20" y="18"/>
                </a:lnTo>
                <a:lnTo>
                  <a:pt x="20" y="18"/>
                </a:lnTo>
                <a:lnTo>
                  <a:pt x="28" y="5"/>
                </a:lnTo>
                <a:lnTo>
                  <a:pt x="28" y="5"/>
                </a:lnTo>
                <a:lnTo>
                  <a:pt x="30" y="4"/>
                </a:lnTo>
                <a:lnTo>
                  <a:pt x="28" y="2"/>
                </a:lnTo>
                <a:lnTo>
                  <a:pt x="28" y="2"/>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 name="Freeform 415"/>
          <p:cNvSpPr>
            <a:spLocks/>
          </p:cNvSpPr>
          <p:nvPr/>
        </p:nvSpPr>
        <p:spPr bwMode="auto">
          <a:xfrm>
            <a:off x="1529396" y="3983958"/>
            <a:ext cx="63500" cy="293688"/>
          </a:xfrm>
          <a:custGeom>
            <a:avLst/>
            <a:gdLst>
              <a:gd name="T0" fmla="*/ 37 w 40"/>
              <a:gd name="T1" fmla="*/ 0 h 185"/>
              <a:gd name="T2" fmla="*/ 37 w 40"/>
              <a:gd name="T3" fmla="*/ 0 h 185"/>
              <a:gd name="T4" fmla="*/ 33 w 40"/>
              <a:gd name="T5" fmla="*/ 1 h 185"/>
              <a:gd name="T6" fmla="*/ 33 w 40"/>
              <a:gd name="T7" fmla="*/ 1 h 185"/>
              <a:gd name="T8" fmla="*/ 20 w 40"/>
              <a:gd name="T9" fmla="*/ 28 h 185"/>
              <a:gd name="T10" fmla="*/ 10 w 40"/>
              <a:gd name="T11" fmla="*/ 58 h 185"/>
              <a:gd name="T12" fmla="*/ 10 w 40"/>
              <a:gd name="T13" fmla="*/ 58 h 185"/>
              <a:gd name="T14" fmla="*/ 5 w 40"/>
              <a:gd name="T15" fmla="*/ 71 h 185"/>
              <a:gd name="T16" fmla="*/ 4 w 40"/>
              <a:gd name="T17" fmla="*/ 86 h 185"/>
              <a:gd name="T18" fmla="*/ 2 w 40"/>
              <a:gd name="T19" fmla="*/ 101 h 185"/>
              <a:gd name="T20" fmla="*/ 0 w 40"/>
              <a:gd name="T21" fmla="*/ 116 h 185"/>
              <a:gd name="T22" fmla="*/ 0 w 40"/>
              <a:gd name="T23" fmla="*/ 116 h 185"/>
              <a:gd name="T24" fmla="*/ 2 w 40"/>
              <a:gd name="T25" fmla="*/ 134 h 185"/>
              <a:gd name="T26" fmla="*/ 5 w 40"/>
              <a:gd name="T27" fmla="*/ 150 h 185"/>
              <a:gd name="T28" fmla="*/ 9 w 40"/>
              <a:gd name="T29" fmla="*/ 167 h 185"/>
              <a:gd name="T30" fmla="*/ 15 w 40"/>
              <a:gd name="T31" fmla="*/ 183 h 185"/>
              <a:gd name="T32" fmla="*/ 15 w 40"/>
              <a:gd name="T33" fmla="*/ 183 h 185"/>
              <a:gd name="T34" fmla="*/ 17 w 40"/>
              <a:gd name="T35" fmla="*/ 185 h 185"/>
              <a:gd name="T36" fmla="*/ 18 w 40"/>
              <a:gd name="T37" fmla="*/ 185 h 185"/>
              <a:gd name="T38" fmla="*/ 18 w 40"/>
              <a:gd name="T39" fmla="*/ 185 h 185"/>
              <a:gd name="T40" fmla="*/ 20 w 40"/>
              <a:gd name="T41" fmla="*/ 185 h 185"/>
              <a:gd name="T42" fmla="*/ 20 w 40"/>
              <a:gd name="T43" fmla="*/ 185 h 185"/>
              <a:gd name="T44" fmla="*/ 22 w 40"/>
              <a:gd name="T45" fmla="*/ 183 h 185"/>
              <a:gd name="T46" fmla="*/ 22 w 40"/>
              <a:gd name="T47" fmla="*/ 180 h 185"/>
              <a:gd name="T48" fmla="*/ 22 w 40"/>
              <a:gd name="T49" fmla="*/ 180 h 185"/>
              <a:gd name="T50" fmla="*/ 15 w 40"/>
              <a:gd name="T51" fmla="*/ 165 h 185"/>
              <a:gd name="T52" fmla="*/ 10 w 40"/>
              <a:gd name="T53" fmla="*/ 149 h 185"/>
              <a:gd name="T54" fmla="*/ 9 w 40"/>
              <a:gd name="T55" fmla="*/ 132 h 185"/>
              <a:gd name="T56" fmla="*/ 7 w 40"/>
              <a:gd name="T57" fmla="*/ 116 h 185"/>
              <a:gd name="T58" fmla="*/ 7 w 40"/>
              <a:gd name="T59" fmla="*/ 116 h 185"/>
              <a:gd name="T60" fmla="*/ 9 w 40"/>
              <a:gd name="T61" fmla="*/ 101 h 185"/>
              <a:gd name="T62" fmla="*/ 10 w 40"/>
              <a:gd name="T63" fmla="*/ 87 h 185"/>
              <a:gd name="T64" fmla="*/ 15 w 40"/>
              <a:gd name="T65" fmla="*/ 59 h 185"/>
              <a:gd name="T66" fmla="*/ 15 w 40"/>
              <a:gd name="T67" fmla="*/ 59 h 185"/>
              <a:gd name="T68" fmla="*/ 27 w 40"/>
              <a:gd name="T69" fmla="*/ 31 h 185"/>
              <a:gd name="T70" fmla="*/ 38 w 40"/>
              <a:gd name="T71" fmla="*/ 5 h 185"/>
              <a:gd name="T72" fmla="*/ 38 w 40"/>
              <a:gd name="T73" fmla="*/ 5 h 185"/>
              <a:gd name="T74" fmla="*/ 40 w 40"/>
              <a:gd name="T75" fmla="*/ 1 h 185"/>
              <a:gd name="T76" fmla="*/ 38 w 40"/>
              <a:gd name="T77" fmla="*/ 0 h 185"/>
              <a:gd name="T78" fmla="*/ 38 w 40"/>
              <a:gd name="T79" fmla="*/ 0 h 185"/>
              <a:gd name="T80" fmla="*/ 37 w 40"/>
              <a:gd name="T8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185">
                <a:moveTo>
                  <a:pt x="37" y="0"/>
                </a:moveTo>
                <a:lnTo>
                  <a:pt x="37" y="0"/>
                </a:lnTo>
                <a:lnTo>
                  <a:pt x="33" y="1"/>
                </a:lnTo>
                <a:lnTo>
                  <a:pt x="33" y="1"/>
                </a:lnTo>
                <a:lnTo>
                  <a:pt x="20" y="28"/>
                </a:lnTo>
                <a:lnTo>
                  <a:pt x="10" y="58"/>
                </a:lnTo>
                <a:lnTo>
                  <a:pt x="10" y="58"/>
                </a:lnTo>
                <a:lnTo>
                  <a:pt x="5" y="71"/>
                </a:lnTo>
                <a:lnTo>
                  <a:pt x="4" y="86"/>
                </a:lnTo>
                <a:lnTo>
                  <a:pt x="2" y="101"/>
                </a:lnTo>
                <a:lnTo>
                  <a:pt x="0" y="116"/>
                </a:lnTo>
                <a:lnTo>
                  <a:pt x="0" y="116"/>
                </a:lnTo>
                <a:lnTo>
                  <a:pt x="2" y="134"/>
                </a:lnTo>
                <a:lnTo>
                  <a:pt x="5" y="150"/>
                </a:lnTo>
                <a:lnTo>
                  <a:pt x="9" y="167"/>
                </a:lnTo>
                <a:lnTo>
                  <a:pt x="15" y="183"/>
                </a:lnTo>
                <a:lnTo>
                  <a:pt x="15" y="183"/>
                </a:lnTo>
                <a:lnTo>
                  <a:pt x="17" y="185"/>
                </a:lnTo>
                <a:lnTo>
                  <a:pt x="18" y="185"/>
                </a:lnTo>
                <a:lnTo>
                  <a:pt x="18" y="185"/>
                </a:lnTo>
                <a:lnTo>
                  <a:pt x="20" y="185"/>
                </a:lnTo>
                <a:lnTo>
                  <a:pt x="20" y="185"/>
                </a:lnTo>
                <a:lnTo>
                  <a:pt x="22" y="183"/>
                </a:lnTo>
                <a:lnTo>
                  <a:pt x="22" y="180"/>
                </a:lnTo>
                <a:lnTo>
                  <a:pt x="22" y="180"/>
                </a:lnTo>
                <a:lnTo>
                  <a:pt x="15" y="165"/>
                </a:lnTo>
                <a:lnTo>
                  <a:pt x="10" y="149"/>
                </a:lnTo>
                <a:lnTo>
                  <a:pt x="9" y="132"/>
                </a:lnTo>
                <a:lnTo>
                  <a:pt x="7" y="116"/>
                </a:lnTo>
                <a:lnTo>
                  <a:pt x="7" y="116"/>
                </a:lnTo>
                <a:lnTo>
                  <a:pt x="9" y="101"/>
                </a:lnTo>
                <a:lnTo>
                  <a:pt x="10" y="87"/>
                </a:lnTo>
                <a:lnTo>
                  <a:pt x="15" y="59"/>
                </a:lnTo>
                <a:lnTo>
                  <a:pt x="15" y="59"/>
                </a:lnTo>
                <a:lnTo>
                  <a:pt x="27" y="31"/>
                </a:lnTo>
                <a:lnTo>
                  <a:pt x="38" y="5"/>
                </a:lnTo>
                <a:lnTo>
                  <a:pt x="38" y="5"/>
                </a:lnTo>
                <a:lnTo>
                  <a:pt x="40" y="1"/>
                </a:lnTo>
                <a:lnTo>
                  <a:pt x="38" y="0"/>
                </a:lnTo>
                <a:lnTo>
                  <a:pt x="38" y="0"/>
                </a:lnTo>
                <a:lnTo>
                  <a:pt x="37" y="0"/>
                </a:lnTo>
                <a:close/>
              </a:path>
            </a:pathLst>
          </a:custGeom>
          <a:solidFill>
            <a:srgbClr val="687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 name="Freeform 416"/>
          <p:cNvSpPr>
            <a:spLocks/>
          </p:cNvSpPr>
          <p:nvPr/>
        </p:nvSpPr>
        <p:spPr bwMode="auto">
          <a:xfrm>
            <a:off x="1529396" y="3983958"/>
            <a:ext cx="63500" cy="293688"/>
          </a:xfrm>
          <a:custGeom>
            <a:avLst/>
            <a:gdLst>
              <a:gd name="T0" fmla="*/ 37 w 40"/>
              <a:gd name="T1" fmla="*/ 0 h 185"/>
              <a:gd name="T2" fmla="*/ 37 w 40"/>
              <a:gd name="T3" fmla="*/ 0 h 185"/>
              <a:gd name="T4" fmla="*/ 33 w 40"/>
              <a:gd name="T5" fmla="*/ 1 h 185"/>
              <a:gd name="T6" fmla="*/ 33 w 40"/>
              <a:gd name="T7" fmla="*/ 1 h 185"/>
              <a:gd name="T8" fmla="*/ 20 w 40"/>
              <a:gd name="T9" fmla="*/ 28 h 185"/>
              <a:gd name="T10" fmla="*/ 10 w 40"/>
              <a:gd name="T11" fmla="*/ 58 h 185"/>
              <a:gd name="T12" fmla="*/ 10 w 40"/>
              <a:gd name="T13" fmla="*/ 58 h 185"/>
              <a:gd name="T14" fmla="*/ 5 w 40"/>
              <a:gd name="T15" fmla="*/ 71 h 185"/>
              <a:gd name="T16" fmla="*/ 4 w 40"/>
              <a:gd name="T17" fmla="*/ 86 h 185"/>
              <a:gd name="T18" fmla="*/ 2 w 40"/>
              <a:gd name="T19" fmla="*/ 101 h 185"/>
              <a:gd name="T20" fmla="*/ 0 w 40"/>
              <a:gd name="T21" fmla="*/ 116 h 185"/>
              <a:gd name="T22" fmla="*/ 0 w 40"/>
              <a:gd name="T23" fmla="*/ 116 h 185"/>
              <a:gd name="T24" fmla="*/ 2 w 40"/>
              <a:gd name="T25" fmla="*/ 134 h 185"/>
              <a:gd name="T26" fmla="*/ 5 w 40"/>
              <a:gd name="T27" fmla="*/ 150 h 185"/>
              <a:gd name="T28" fmla="*/ 9 w 40"/>
              <a:gd name="T29" fmla="*/ 167 h 185"/>
              <a:gd name="T30" fmla="*/ 15 w 40"/>
              <a:gd name="T31" fmla="*/ 183 h 185"/>
              <a:gd name="T32" fmla="*/ 15 w 40"/>
              <a:gd name="T33" fmla="*/ 183 h 185"/>
              <a:gd name="T34" fmla="*/ 17 w 40"/>
              <a:gd name="T35" fmla="*/ 185 h 185"/>
              <a:gd name="T36" fmla="*/ 18 w 40"/>
              <a:gd name="T37" fmla="*/ 185 h 185"/>
              <a:gd name="T38" fmla="*/ 18 w 40"/>
              <a:gd name="T39" fmla="*/ 185 h 185"/>
              <a:gd name="T40" fmla="*/ 20 w 40"/>
              <a:gd name="T41" fmla="*/ 185 h 185"/>
              <a:gd name="T42" fmla="*/ 20 w 40"/>
              <a:gd name="T43" fmla="*/ 185 h 185"/>
              <a:gd name="T44" fmla="*/ 22 w 40"/>
              <a:gd name="T45" fmla="*/ 183 h 185"/>
              <a:gd name="T46" fmla="*/ 22 w 40"/>
              <a:gd name="T47" fmla="*/ 180 h 185"/>
              <a:gd name="T48" fmla="*/ 22 w 40"/>
              <a:gd name="T49" fmla="*/ 180 h 185"/>
              <a:gd name="T50" fmla="*/ 15 w 40"/>
              <a:gd name="T51" fmla="*/ 165 h 185"/>
              <a:gd name="T52" fmla="*/ 10 w 40"/>
              <a:gd name="T53" fmla="*/ 149 h 185"/>
              <a:gd name="T54" fmla="*/ 9 w 40"/>
              <a:gd name="T55" fmla="*/ 132 h 185"/>
              <a:gd name="T56" fmla="*/ 7 w 40"/>
              <a:gd name="T57" fmla="*/ 116 h 185"/>
              <a:gd name="T58" fmla="*/ 7 w 40"/>
              <a:gd name="T59" fmla="*/ 116 h 185"/>
              <a:gd name="T60" fmla="*/ 9 w 40"/>
              <a:gd name="T61" fmla="*/ 101 h 185"/>
              <a:gd name="T62" fmla="*/ 10 w 40"/>
              <a:gd name="T63" fmla="*/ 87 h 185"/>
              <a:gd name="T64" fmla="*/ 15 w 40"/>
              <a:gd name="T65" fmla="*/ 59 h 185"/>
              <a:gd name="T66" fmla="*/ 15 w 40"/>
              <a:gd name="T67" fmla="*/ 59 h 185"/>
              <a:gd name="T68" fmla="*/ 27 w 40"/>
              <a:gd name="T69" fmla="*/ 31 h 185"/>
              <a:gd name="T70" fmla="*/ 38 w 40"/>
              <a:gd name="T71" fmla="*/ 5 h 185"/>
              <a:gd name="T72" fmla="*/ 38 w 40"/>
              <a:gd name="T73" fmla="*/ 5 h 185"/>
              <a:gd name="T74" fmla="*/ 40 w 40"/>
              <a:gd name="T75" fmla="*/ 1 h 185"/>
              <a:gd name="T76" fmla="*/ 38 w 40"/>
              <a:gd name="T77" fmla="*/ 0 h 185"/>
              <a:gd name="T78" fmla="*/ 38 w 40"/>
              <a:gd name="T79" fmla="*/ 0 h 185"/>
              <a:gd name="T80" fmla="*/ 37 w 40"/>
              <a:gd name="T8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185">
                <a:moveTo>
                  <a:pt x="37" y="0"/>
                </a:moveTo>
                <a:lnTo>
                  <a:pt x="37" y="0"/>
                </a:lnTo>
                <a:lnTo>
                  <a:pt x="33" y="1"/>
                </a:lnTo>
                <a:lnTo>
                  <a:pt x="33" y="1"/>
                </a:lnTo>
                <a:lnTo>
                  <a:pt x="20" y="28"/>
                </a:lnTo>
                <a:lnTo>
                  <a:pt x="10" y="58"/>
                </a:lnTo>
                <a:lnTo>
                  <a:pt x="10" y="58"/>
                </a:lnTo>
                <a:lnTo>
                  <a:pt x="5" y="71"/>
                </a:lnTo>
                <a:lnTo>
                  <a:pt x="4" y="86"/>
                </a:lnTo>
                <a:lnTo>
                  <a:pt x="2" y="101"/>
                </a:lnTo>
                <a:lnTo>
                  <a:pt x="0" y="116"/>
                </a:lnTo>
                <a:lnTo>
                  <a:pt x="0" y="116"/>
                </a:lnTo>
                <a:lnTo>
                  <a:pt x="2" y="134"/>
                </a:lnTo>
                <a:lnTo>
                  <a:pt x="5" y="150"/>
                </a:lnTo>
                <a:lnTo>
                  <a:pt x="9" y="167"/>
                </a:lnTo>
                <a:lnTo>
                  <a:pt x="15" y="183"/>
                </a:lnTo>
                <a:lnTo>
                  <a:pt x="15" y="183"/>
                </a:lnTo>
                <a:lnTo>
                  <a:pt x="17" y="185"/>
                </a:lnTo>
                <a:lnTo>
                  <a:pt x="18" y="185"/>
                </a:lnTo>
                <a:lnTo>
                  <a:pt x="18" y="185"/>
                </a:lnTo>
                <a:lnTo>
                  <a:pt x="20" y="185"/>
                </a:lnTo>
                <a:lnTo>
                  <a:pt x="20" y="185"/>
                </a:lnTo>
                <a:lnTo>
                  <a:pt x="22" y="183"/>
                </a:lnTo>
                <a:lnTo>
                  <a:pt x="22" y="180"/>
                </a:lnTo>
                <a:lnTo>
                  <a:pt x="22" y="180"/>
                </a:lnTo>
                <a:lnTo>
                  <a:pt x="15" y="165"/>
                </a:lnTo>
                <a:lnTo>
                  <a:pt x="10" y="149"/>
                </a:lnTo>
                <a:lnTo>
                  <a:pt x="9" y="132"/>
                </a:lnTo>
                <a:lnTo>
                  <a:pt x="7" y="116"/>
                </a:lnTo>
                <a:lnTo>
                  <a:pt x="7" y="116"/>
                </a:lnTo>
                <a:lnTo>
                  <a:pt x="9" y="101"/>
                </a:lnTo>
                <a:lnTo>
                  <a:pt x="10" y="87"/>
                </a:lnTo>
                <a:lnTo>
                  <a:pt x="15" y="59"/>
                </a:lnTo>
                <a:lnTo>
                  <a:pt x="15" y="59"/>
                </a:lnTo>
                <a:lnTo>
                  <a:pt x="27" y="31"/>
                </a:lnTo>
                <a:lnTo>
                  <a:pt x="38" y="5"/>
                </a:lnTo>
                <a:lnTo>
                  <a:pt x="38" y="5"/>
                </a:lnTo>
                <a:lnTo>
                  <a:pt x="40" y="1"/>
                </a:lnTo>
                <a:lnTo>
                  <a:pt x="38" y="0"/>
                </a:lnTo>
                <a:lnTo>
                  <a:pt x="38" y="0"/>
                </a:lnTo>
                <a:lnTo>
                  <a:pt x="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 name="Freeform 417"/>
          <p:cNvSpPr>
            <a:spLocks/>
          </p:cNvSpPr>
          <p:nvPr/>
        </p:nvSpPr>
        <p:spPr bwMode="auto">
          <a:xfrm>
            <a:off x="3275646" y="3895058"/>
            <a:ext cx="393700" cy="366713"/>
          </a:xfrm>
          <a:custGeom>
            <a:avLst/>
            <a:gdLst>
              <a:gd name="T0" fmla="*/ 245 w 248"/>
              <a:gd name="T1" fmla="*/ 231 h 231"/>
              <a:gd name="T2" fmla="*/ 248 w 248"/>
              <a:gd name="T3" fmla="*/ 213 h 231"/>
              <a:gd name="T4" fmla="*/ 245 w 248"/>
              <a:gd name="T5" fmla="*/ 186 h 231"/>
              <a:gd name="T6" fmla="*/ 241 w 248"/>
              <a:gd name="T7" fmla="*/ 177 h 231"/>
              <a:gd name="T8" fmla="*/ 223 w 248"/>
              <a:gd name="T9" fmla="*/ 140 h 231"/>
              <a:gd name="T10" fmla="*/ 213 w 248"/>
              <a:gd name="T11" fmla="*/ 122 h 231"/>
              <a:gd name="T12" fmla="*/ 210 w 248"/>
              <a:gd name="T13" fmla="*/ 81 h 231"/>
              <a:gd name="T14" fmla="*/ 205 w 248"/>
              <a:gd name="T15" fmla="*/ 66 h 231"/>
              <a:gd name="T16" fmla="*/ 177 w 248"/>
              <a:gd name="T17" fmla="*/ 28 h 231"/>
              <a:gd name="T18" fmla="*/ 157 w 248"/>
              <a:gd name="T19" fmla="*/ 3 h 231"/>
              <a:gd name="T20" fmla="*/ 152 w 248"/>
              <a:gd name="T21" fmla="*/ 0 h 231"/>
              <a:gd name="T22" fmla="*/ 149 w 248"/>
              <a:gd name="T23" fmla="*/ 6 h 231"/>
              <a:gd name="T24" fmla="*/ 149 w 248"/>
              <a:gd name="T25" fmla="*/ 21 h 231"/>
              <a:gd name="T26" fmla="*/ 155 w 248"/>
              <a:gd name="T27" fmla="*/ 49 h 231"/>
              <a:gd name="T28" fmla="*/ 157 w 248"/>
              <a:gd name="T29" fmla="*/ 76 h 231"/>
              <a:gd name="T30" fmla="*/ 131 w 248"/>
              <a:gd name="T31" fmla="*/ 61 h 231"/>
              <a:gd name="T32" fmla="*/ 93 w 248"/>
              <a:gd name="T33" fmla="*/ 43 h 231"/>
              <a:gd name="T34" fmla="*/ 59 w 248"/>
              <a:gd name="T35" fmla="*/ 31 h 231"/>
              <a:gd name="T36" fmla="*/ 35 w 248"/>
              <a:gd name="T37" fmla="*/ 26 h 231"/>
              <a:gd name="T38" fmla="*/ 31 w 248"/>
              <a:gd name="T39" fmla="*/ 28 h 231"/>
              <a:gd name="T40" fmla="*/ 31 w 248"/>
              <a:gd name="T41" fmla="*/ 31 h 231"/>
              <a:gd name="T42" fmla="*/ 55 w 248"/>
              <a:gd name="T43" fmla="*/ 48 h 231"/>
              <a:gd name="T44" fmla="*/ 86 w 248"/>
              <a:gd name="T45" fmla="*/ 66 h 231"/>
              <a:gd name="T46" fmla="*/ 93 w 248"/>
              <a:gd name="T47" fmla="*/ 72 h 231"/>
              <a:gd name="T48" fmla="*/ 46 w 248"/>
              <a:gd name="T49" fmla="*/ 69 h 231"/>
              <a:gd name="T50" fmla="*/ 13 w 248"/>
              <a:gd name="T51" fmla="*/ 69 h 231"/>
              <a:gd name="T52" fmla="*/ 2 w 248"/>
              <a:gd name="T53" fmla="*/ 72 h 231"/>
              <a:gd name="T54" fmla="*/ 0 w 248"/>
              <a:gd name="T55" fmla="*/ 76 h 231"/>
              <a:gd name="T56" fmla="*/ 7 w 248"/>
              <a:gd name="T57" fmla="*/ 82 h 231"/>
              <a:gd name="T58" fmla="*/ 28 w 248"/>
              <a:gd name="T59" fmla="*/ 89 h 231"/>
              <a:gd name="T60" fmla="*/ 33 w 248"/>
              <a:gd name="T61" fmla="*/ 89 h 231"/>
              <a:gd name="T62" fmla="*/ 26 w 248"/>
              <a:gd name="T63" fmla="*/ 94 h 231"/>
              <a:gd name="T64" fmla="*/ 26 w 248"/>
              <a:gd name="T65" fmla="*/ 99 h 231"/>
              <a:gd name="T66" fmla="*/ 40 w 248"/>
              <a:gd name="T67" fmla="*/ 105 h 231"/>
              <a:gd name="T68" fmla="*/ 98 w 248"/>
              <a:gd name="T69" fmla="*/ 122 h 231"/>
              <a:gd name="T70" fmla="*/ 102 w 248"/>
              <a:gd name="T71" fmla="*/ 129 h 231"/>
              <a:gd name="T72" fmla="*/ 126 w 248"/>
              <a:gd name="T73" fmla="*/ 155 h 231"/>
              <a:gd name="T74" fmla="*/ 155 w 248"/>
              <a:gd name="T75" fmla="*/ 175 h 231"/>
              <a:gd name="T76" fmla="*/ 174 w 248"/>
              <a:gd name="T77" fmla="*/ 185 h 231"/>
              <a:gd name="T78" fmla="*/ 207 w 248"/>
              <a:gd name="T79" fmla="*/ 201 h 231"/>
              <a:gd name="T80" fmla="*/ 228 w 248"/>
              <a:gd name="T81" fmla="*/ 216 h 231"/>
              <a:gd name="T82" fmla="*/ 245 w 248"/>
              <a:gd name="T83"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8" h="231">
                <a:moveTo>
                  <a:pt x="245" y="231"/>
                </a:moveTo>
                <a:lnTo>
                  <a:pt x="245" y="231"/>
                </a:lnTo>
                <a:lnTo>
                  <a:pt x="246" y="226"/>
                </a:lnTo>
                <a:lnTo>
                  <a:pt x="248" y="213"/>
                </a:lnTo>
                <a:lnTo>
                  <a:pt x="246" y="196"/>
                </a:lnTo>
                <a:lnTo>
                  <a:pt x="245" y="186"/>
                </a:lnTo>
                <a:lnTo>
                  <a:pt x="241" y="177"/>
                </a:lnTo>
                <a:lnTo>
                  <a:pt x="241" y="177"/>
                </a:lnTo>
                <a:lnTo>
                  <a:pt x="231" y="157"/>
                </a:lnTo>
                <a:lnTo>
                  <a:pt x="223" y="140"/>
                </a:lnTo>
                <a:lnTo>
                  <a:pt x="213" y="122"/>
                </a:lnTo>
                <a:lnTo>
                  <a:pt x="213" y="122"/>
                </a:lnTo>
                <a:lnTo>
                  <a:pt x="212" y="100"/>
                </a:lnTo>
                <a:lnTo>
                  <a:pt x="210" y="81"/>
                </a:lnTo>
                <a:lnTo>
                  <a:pt x="208" y="72"/>
                </a:lnTo>
                <a:lnTo>
                  <a:pt x="205" y="66"/>
                </a:lnTo>
                <a:lnTo>
                  <a:pt x="205" y="66"/>
                </a:lnTo>
                <a:lnTo>
                  <a:pt x="177" y="28"/>
                </a:lnTo>
                <a:lnTo>
                  <a:pt x="162" y="8"/>
                </a:lnTo>
                <a:lnTo>
                  <a:pt x="157" y="3"/>
                </a:lnTo>
                <a:lnTo>
                  <a:pt x="152" y="0"/>
                </a:lnTo>
                <a:lnTo>
                  <a:pt x="152" y="0"/>
                </a:lnTo>
                <a:lnTo>
                  <a:pt x="150" y="1"/>
                </a:lnTo>
                <a:lnTo>
                  <a:pt x="149" y="6"/>
                </a:lnTo>
                <a:lnTo>
                  <a:pt x="147" y="13"/>
                </a:lnTo>
                <a:lnTo>
                  <a:pt x="149" y="21"/>
                </a:lnTo>
                <a:lnTo>
                  <a:pt x="152" y="39"/>
                </a:lnTo>
                <a:lnTo>
                  <a:pt x="155" y="49"/>
                </a:lnTo>
                <a:lnTo>
                  <a:pt x="159" y="59"/>
                </a:lnTo>
                <a:lnTo>
                  <a:pt x="157" y="76"/>
                </a:lnTo>
                <a:lnTo>
                  <a:pt x="157" y="76"/>
                </a:lnTo>
                <a:lnTo>
                  <a:pt x="131" y="61"/>
                </a:lnTo>
                <a:lnTo>
                  <a:pt x="93" y="43"/>
                </a:lnTo>
                <a:lnTo>
                  <a:pt x="93" y="43"/>
                </a:lnTo>
                <a:lnTo>
                  <a:pt x="78" y="38"/>
                </a:lnTo>
                <a:lnTo>
                  <a:pt x="59" y="31"/>
                </a:lnTo>
                <a:lnTo>
                  <a:pt x="41" y="26"/>
                </a:lnTo>
                <a:lnTo>
                  <a:pt x="35" y="26"/>
                </a:lnTo>
                <a:lnTo>
                  <a:pt x="31" y="28"/>
                </a:lnTo>
                <a:lnTo>
                  <a:pt x="31" y="28"/>
                </a:lnTo>
                <a:lnTo>
                  <a:pt x="30" y="29"/>
                </a:lnTo>
                <a:lnTo>
                  <a:pt x="31" y="31"/>
                </a:lnTo>
                <a:lnTo>
                  <a:pt x="36" y="36"/>
                </a:lnTo>
                <a:lnTo>
                  <a:pt x="55" y="48"/>
                </a:lnTo>
                <a:lnTo>
                  <a:pt x="78" y="59"/>
                </a:lnTo>
                <a:lnTo>
                  <a:pt x="86" y="66"/>
                </a:lnTo>
                <a:lnTo>
                  <a:pt x="93" y="72"/>
                </a:lnTo>
                <a:lnTo>
                  <a:pt x="93" y="72"/>
                </a:lnTo>
                <a:lnTo>
                  <a:pt x="78" y="71"/>
                </a:lnTo>
                <a:lnTo>
                  <a:pt x="46" y="69"/>
                </a:lnTo>
                <a:lnTo>
                  <a:pt x="28" y="69"/>
                </a:lnTo>
                <a:lnTo>
                  <a:pt x="13" y="69"/>
                </a:lnTo>
                <a:lnTo>
                  <a:pt x="3" y="71"/>
                </a:lnTo>
                <a:lnTo>
                  <a:pt x="2" y="72"/>
                </a:lnTo>
                <a:lnTo>
                  <a:pt x="0" y="76"/>
                </a:lnTo>
                <a:lnTo>
                  <a:pt x="0" y="76"/>
                </a:lnTo>
                <a:lnTo>
                  <a:pt x="2" y="79"/>
                </a:lnTo>
                <a:lnTo>
                  <a:pt x="7" y="82"/>
                </a:lnTo>
                <a:lnTo>
                  <a:pt x="18" y="87"/>
                </a:lnTo>
                <a:lnTo>
                  <a:pt x="28" y="89"/>
                </a:lnTo>
                <a:lnTo>
                  <a:pt x="33" y="89"/>
                </a:lnTo>
                <a:lnTo>
                  <a:pt x="33" y="89"/>
                </a:lnTo>
                <a:lnTo>
                  <a:pt x="30" y="91"/>
                </a:lnTo>
                <a:lnTo>
                  <a:pt x="26" y="94"/>
                </a:lnTo>
                <a:lnTo>
                  <a:pt x="26" y="99"/>
                </a:lnTo>
                <a:lnTo>
                  <a:pt x="26" y="99"/>
                </a:lnTo>
                <a:lnTo>
                  <a:pt x="30" y="102"/>
                </a:lnTo>
                <a:lnTo>
                  <a:pt x="40" y="105"/>
                </a:lnTo>
                <a:lnTo>
                  <a:pt x="63" y="114"/>
                </a:lnTo>
                <a:lnTo>
                  <a:pt x="98" y="122"/>
                </a:lnTo>
                <a:lnTo>
                  <a:pt x="98" y="122"/>
                </a:lnTo>
                <a:lnTo>
                  <a:pt x="102" y="129"/>
                </a:lnTo>
                <a:lnTo>
                  <a:pt x="116" y="145"/>
                </a:lnTo>
                <a:lnTo>
                  <a:pt x="126" y="155"/>
                </a:lnTo>
                <a:lnTo>
                  <a:pt x="139" y="165"/>
                </a:lnTo>
                <a:lnTo>
                  <a:pt x="155" y="175"/>
                </a:lnTo>
                <a:lnTo>
                  <a:pt x="174" y="185"/>
                </a:lnTo>
                <a:lnTo>
                  <a:pt x="174" y="185"/>
                </a:lnTo>
                <a:lnTo>
                  <a:pt x="192" y="193"/>
                </a:lnTo>
                <a:lnTo>
                  <a:pt x="207" y="201"/>
                </a:lnTo>
                <a:lnTo>
                  <a:pt x="218" y="210"/>
                </a:lnTo>
                <a:lnTo>
                  <a:pt x="228" y="216"/>
                </a:lnTo>
                <a:lnTo>
                  <a:pt x="241" y="228"/>
                </a:lnTo>
                <a:lnTo>
                  <a:pt x="245" y="2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 name="Freeform 418"/>
          <p:cNvSpPr>
            <a:spLocks/>
          </p:cNvSpPr>
          <p:nvPr/>
        </p:nvSpPr>
        <p:spPr bwMode="auto">
          <a:xfrm>
            <a:off x="3275646" y="3895058"/>
            <a:ext cx="393700" cy="366713"/>
          </a:xfrm>
          <a:custGeom>
            <a:avLst/>
            <a:gdLst>
              <a:gd name="T0" fmla="*/ 245 w 248"/>
              <a:gd name="T1" fmla="*/ 231 h 231"/>
              <a:gd name="T2" fmla="*/ 248 w 248"/>
              <a:gd name="T3" fmla="*/ 213 h 231"/>
              <a:gd name="T4" fmla="*/ 245 w 248"/>
              <a:gd name="T5" fmla="*/ 186 h 231"/>
              <a:gd name="T6" fmla="*/ 241 w 248"/>
              <a:gd name="T7" fmla="*/ 177 h 231"/>
              <a:gd name="T8" fmla="*/ 223 w 248"/>
              <a:gd name="T9" fmla="*/ 140 h 231"/>
              <a:gd name="T10" fmla="*/ 213 w 248"/>
              <a:gd name="T11" fmla="*/ 122 h 231"/>
              <a:gd name="T12" fmla="*/ 210 w 248"/>
              <a:gd name="T13" fmla="*/ 81 h 231"/>
              <a:gd name="T14" fmla="*/ 205 w 248"/>
              <a:gd name="T15" fmla="*/ 66 h 231"/>
              <a:gd name="T16" fmla="*/ 177 w 248"/>
              <a:gd name="T17" fmla="*/ 28 h 231"/>
              <a:gd name="T18" fmla="*/ 157 w 248"/>
              <a:gd name="T19" fmla="*/ 3 h 231"/>
              <a:gd name="T20" fmla="*/ 152 w 248"/>
              <a:gd name="T21" fmla="*/ 0 h 231"/>
              <a:gd name="T22" fmla="*/ 149 w 248"/>
              <a:gd name="T23" fmla="*/ 6 h 231"/>
              <a:gd name="T24" fmla="*/ 149 w 248"/>
              <a:gd name="T25" fmla="*/ 21 h 231"/>
              <a:gd name="T26" fmla="*/ 155 w 248"/>
              <a:gd name="T27" fmla="*/ 49 h 231"/>
              <a:gd name="T28" fmla="*/ 157 w 248"/>
              <a:gd name="T29" fmla="*/ 76 h 231"/>
              <a:gd name="T30" fmla="*/ 131 w 248"/>
              <a:gd name="T31" fmla="*/ 61 h 231"/>
              <a:gd name="T32" fmla="*/ 93 w 248"/>
              <a:gd name="T33" fmla="*/ 43 h 231"/>
              <a:gd name="T34" fmla="*/ 59 w 248"/>
              <a:gd name="T35" fmla="*/ 31 h 231"/>
              <a:gd name="T36" fmla="*/ 35 w 248"/>
              <a:gd name="T37" fmla="*/ 26 h 231"/>
              <a:gd name="T38" fmla="*/ 31 w 248"/>
              <a:gd name="T39" fmla="*/ 28 h 231"/>
              <a:gd name="T40" fmla="*/ 31 w 248"/>
              <a:gd name="T41" fmla="*/ 31 h 231"/>
              <a:gd name="T42" fmla="*/ 55 w 248"/>
              <a:gd name="T43" fmla="*/ 48 h 231"/>
              <a:gd name="T44" fmla="*/ 86 w 248"/>
              <a:gd name="T45" fmla="*/ 66 h 231"/>
              <a:gd name="T46" fmla="*/ 93 w 248"/>
              <a:gd name="T47" fmla="*/ 72 h 231"/>
              <a:gd name="T48" fmla="*/ 46 w 248"/>
              <a:gd name="T49" fmla="*/ 69 h 231"/>
              <a:gd name="T50" fmla="*/ 13 w 248"/>
              <a:gd name="T51" fmla="*/ 69 h 231"/>
              <a:gd name="T52" fmla="*/ 2 w 248"/>
              <a:gd name="T53" fmla="*/ 72 h 231"/>
              <a:gd name="T54" fmla="*/ 0 w 248"/>
              <a:gd name="T55" fmla="*/ 76 h 231"/>
              <a:gd name="T56" fmla="*/ 7 w 248"/>
              <a:gd name="T57" fmla="*/ 82 h 231"/>
              <a:gd name="T58" fmla="*/ 28 w 248"/>
              <a:gd name="T59" fmla="*/ 89 h 231"/>
              <a:gd name="T60" fmla="*/ 33 w 248"/>
              <a:gd name="T61" fmla="*/ 89 h 231"/>
              <a:gd name="T62" fmla="*/ 26 w 248"/>
              <a:gd name="T63" fmla="*/ 94 h 231"/>
              <a:gd name="T64" fmla="*/ 26 w 248"/>
              <a:gd name="T65" fmla="*/ 99 h 231"/>
              <a:gd name="T66" fmla="*/ 40 w 248"/>
              <a:gd name="T67" fmla="*/ 105 h 231"/>
              <a:gd name="T68" fmla="*/ 98 w 248"/>
              <a:gd name="T69" fmla="*/ 122 h 231"/>
              <a:gd name="T70" fmla="*/ 102 w 248"/>
              <a:gd name="T71" fmla="*/ 129 h 231"/>
              <a:gd name="T72" fmla="*/ 126 w 248"/>
              <a:gd name="T73" fmla="*/ 155 h 231"/>
              <a:gd name="T74" fmla="*/ 155 w 248"/>
              <a:gd name="T75" fmla="*/ 175 h 231"/>
              <a:gd name="T76" fmla="*/ 174 w 248"/>
              <a:gd name="T77" fmla="*/ 185 h 231"/>
              <a:gd name="T78" fmla="*/ 207 w 248"/>
              <a:gd name="T79" fmla="*/ 201 h 231"/>
              <a:gd name="T80" fmla="*/ 228 w 248"/>
              <a:gd name="T81" fmla="*/ 216 h 231"/>
              <a:gd name="T82" fmla="*/ 245 w 248"/>
              <a:gd name="T83"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8" h="231">
                <a:moveTo>
                  <a:pt x="245" y="231"/>
                </a:moveTo>
                <a:lnTo>
                  <a:pt x="245" y="231"/>
                </a:lnTo>
                <a:lnTo>
                  <a:pt x="246" y="226"/>
                </a:lnTo>
                <a:lnTo>
                  <a:pt x="248" y="213"/>
                </a:lnTo>
                <a:lnTo>
                  <a:pt x="246" y="196"/>
                </a:lnTo>
                <a:lnTo>
                  <a:pt x="245" y="186"/>
                </a:lnTo>
                <a:lnTo>
                  <a:pt x="241" y="177"/>
                </a:lnTo>
                <a:lnTo>
                  <a:pt x="241" y="177"/>
                </a:lnTo>
                <a:lnTo>
                  <a:pt x="231" y="157"/>
                </a:lnTo>
                <a:lnTo>
                  <a:pt x="223" y="140"/>
                </a:lnTo>
                <a:lnTo>
                  <a:pt x="213" y="122"/>
                </a:lnTo>
                <a:lnTo>
                  <a:pt x="213" y="122"/>
                </a:lnTo>
                <a:lnTo>
                  <a:pt x="212" y="100"/>
                </a:lnTo>
                <a:lnTo>
                  <a:pt x="210" y="81"/>
                </a:lnTo>
                <a:lnTo>
                  <a:pt x="208" y="72"/>
                </a:lnTo>
                <a:lnTo>
                  <a:pt x="205" y="66"/>
                </a:lnTo>
                <a:lnTo>
                  <a:pt x="205" y="66"/>
                </a:lnTo>
                <a:lnTo>
                  <a:pt x="177" y="28"/>
                </a:lnTo>
                <a:lnTo>
                  <a:pt x="162" y="8"/>
                </a:lnTo>
                <a:lnTo>
                  <a:pt x="157" y="3"/>
                </a:lnTo>
                <a:lnTo>
                  <a:pt x="152" y="0"/>
                </a:lnTo>
                <a:lnTo>
                  <a:pt x="152" y="0"/>
                </a:lnTo>
                <a:lnTo>
                  <a:pt x="150" y="1"/>
                </a:lnTo>
                <a:lnTo>
                  <a:pt x="149" y="6"/>
                </a:lnTo>
                <a:lnTo>
                  <a:pt x="147" y="13"/>
                </a:lnTo>
                <a:lnTo>
                  <a:pt x="149" y="21"/>
                </a:lnTo>
                <a:lnTo>
                  <a:pt x="152" y="39"/>
                </a:lnTo>
                <a:lnTo>
                  <a:pt x="155" y="49"/>
                </a:lnTo>
                <a:lnTo>
                  <a:pt x="159" y="59"/>
                </a:lnTo>
                <a:lnTo>
                  <a:pt x="157" y="76"/>
                </a:lnTo>
                <a:lnTo>
                  <a:pt x="157" y="76"/>
                </a:lnTo>
                <a:lnTo>
                  <a:pt x="131" y="61"/>
                </a:lnTo>
                <a:lnTo>
                  <a:pt x="93" y="43"/>
                </a:lnTo>
                <a:lnTo>
                  <a:pt x="93" y="43"/>
                </a:lnTo>
                <a:lnTo>
                  <a:pt x="78" y="38"/>
                </a:lnTo>
                <a:lnTo>
                  <a:pt x="59" y="31"/>
                </a:lnTo>
                <a:lnTo>
                  <a:pt x="41" y="26"/>
                </a:lnTo>
                <a:lnTo>
                  <a:pt x="35" y="26"/>
                </a:lnTo>
                <a:lnTo>
                  <a:pt x="31" y="28"/>
                </a:lnTo>
                <a:lnTo>
                  <a:pt x="31" y="28"/>
                </a:lnTo>
                <a:lnTo>
                  <a:pt x="30" y="29"/>
                </a:lnTo>
                <a:lnTo>
                  <a:pt x="31" y="31"/>
                </a:lnTo>
                <a:lnTo>
                  <a:pt x="36" y="36"/>
                </a:lnTo>
                <a:lnTo>
                  <a:pt x="55" y="48"/>
                </a:lnTo>
                <a:lnTo>
                  <a:pt x="78" y="59"/>
                </a:lnTo>
                <a:lnTo>
                  <a:pt x="86" y="66"/>
                </a:lnTo>
                <a:lnTo>
                  <a:pt x="93" y="72"/>
                </a:lnTo>
                <a:lnTo>
                  <a:pt x="93" y="72"/>
                </a:lnTo>
                <a:lnTo>
                  <a:pt x="78" y="71"/>
                </a:lnTo>
                <a:lnTo>
                  <a:pt x="46" y="69"/>
                </a:lnTo>
                <a:lnTo>
                  <a:pt x="28" y="69"/>
                </a:lnTo>
                <a:lnTo>
                  <a:pt x="13" y="69"/>
                </a:lnTo>
                <a:lnTo>
                  <a:pt x="3" y="71"/>
                </a:lnTo>
                <a:lnTo>
                  <a:pt x="2" y="72"/>
                </a:lnTo>
                <a:lnTo>
                  <a:pt x="0" y="76"/>
                </a:lnTo>
                <a:lnTo>
                  <a:pt x="0" y="76"/>
                </a:lnTo>
                <a:lnTo>
                  <a:pt x="2" y="79"/>
                </a:lnTo>
                <a:lnTo>
                  <a:pt x="7" y="82"/>
                </a:lnTo>
                <a:lnTo>
                  <a:pt x="18" y="87"/>
                </a:lnTo>
                <a:lnTo>
                  <a:pt x="28" y="89"/>
                </a:lnTo>
                <a:lnTo>
                  <a:pt x="33" y="89"/>
                </a:lnTo>
                <a:lnTo>
                  <a:pt x="33" y="89"/>
                </a:lnTo>
                <a:lnTo>
                  <a:pt x="30" y="91"/>
                </a:lnTo>
                <a:lnTo>
                  <a:pt x="26" y="94"/>
                </a:lnTo>
                <a:lnTo>
                  <a:pt x="26" y="99"/>
                </a:lnTo>
                <a:lnTo>
                  <a:pt x="26" y="99"/>
                </a:lnTo>
                <a:lnTo>
                  <a:pt x="30" y="102"/>
                </a:lnTo>
                <a:lnTo>
                  <a:pt x="40" y="105"/>
                </a:lnTo>
                <a:lnTo>
                  <a:pt x="63" y="114"/>
                </a:lnTo>
                <a:lnTo>
                  <a:pt x="98" y="122"/>
                </a:lnTo>
                <a:lnTo>
                  <a:pt x="98" y="122"/>
                </a:lnTo>
                <a:lnTo>
                  <a:pt x="102" y="129"/>
                </a:lnTo>
                <a:lnTo>
                  <a:pt x="116" y="145"/>
                </a:lnTo>
                <a:lnTo>
                  <a:pt x="126" y="155"/>
                </a:lnTo>
                <a:lnTo>
                  <a:pt x="139" y="165"/>
                </a:lnTo>
                <a:lnTo>
                  <a:pt x="155" y="175"/>
                </a:lnTo>
                <a:lnTo>
                  <a:pt x="174" y="185"/>
                </a:lnTo>
                <a:lnTo>
                  <a:pt x="174" y="185"/>
                </a:lnTo>
                <a:lnTo>
                  <a:pt x="192" y="193"/>
                </a:lnTo>
                <a:lnTo>
                  <a:pt x="207" y="201"/>
                </a:lnTo>
                <a:lnTo>
                  <a:pt x="218" y="210"/>
                </a:lnTo>
                <a:lnTo>
                  <a:pt x="228" y="216"/>
                </a:lnTo>
                <a:lnTo>
                  <a:pt x="241" y="228"/>
                </a:lnTo>
                <a:lnTo>
                  <a:pt x="245" y="2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 name="Freeform 419"/>
          <p:cNvSpPr>
            <a:spLocks/>
          </p:cNvSpPr>
          <p:nvPr/>
        </p:nvSpPr>
        <p:spPr bwMode="auto">
          <a:xfrm>
            <a:off x="3505833" y="3888708"/>
            <a:ext cx="176213" cy="369888"/>
          </a:xfrm>
          <a:custGeom>
            <a:avLst/>
            <a:gdLst>
              <a:gd name="T0" fmla="*/ 108 w 111"/>
              <a:gd name="T1" fmla="*/ 210 h 233"/>
              <a:gd name="T2" fmla="*/ 90 w 111"/>
              <a:gd name="T3" fmla="*/ 157 h 233"/>
              <a:gd name="T4" fmla="*/ 70 w 111"/>
              <a:gd name="T5" fmla="*/ 124 h 233"/>
              <a:gd name="T6" fmla="*/ 72 w 111"/>
              <a:gd name="T7" fmla="*/ 126 h 233"/>
              <a:gd name="T8" fmla="*/ 70 w 111"/>
              <a:gd name="T9" fmla="*/ 104 h 233"/>
              <a:gd name="T10" fmla="*/ 63 w 111"/>
              <a:gd name="T11" fmla="*/ 73 h 233"/>
              <a:gd name="T12" fmla="*/ 55 w 111"/>
              <a:gd name="T13" fmla="*/ 58 h 233"/>
              <a:gd name="T14" fmla="*/ 47 w 111"/>
              <a:gd name="T15" fmla="*/ 48 h 233"/>
              <a:gd name="T16" fmla="*/ 39 w 111"/>
              <a:gd name="T17" fmla="*/ 38 h 233"/>
              <a:gd name="T18" fmla="*/ 22 w 111"/>
              <a:gd name="T19" fmla="*/ 13 h 233"/>
              <a:gd name="T20" fmla="*/ 12 w 111"/>
              <a:gd name="T21" fmla="*/ 2 h 233"/>
              <a:gd name="T22" fmla="*/ 7 w 111"/>
              <a:gd name="T23" fmla="*/ 0 h 233"/>
              <a:gd name="T24" fmla="*/ 5 w 111"/>
              <a:gd name="T25" fmla="*/ 2 h 233"/>
              <a:gd name="T26" fmla="*/ 0 w 111"/>
              <a:gd name="T27" fmla="*/ 10 h 233"/>
              <a:gd name="T28" fmla="*/ 0 w 111"/>
              <a:gd name="T29" fmla="*/ 17 h 233"/>
              <a:gd name="T30" fmla="*/ 7 w 111"/>
              <a:gd name="T31" fmla="*/ 52 h 233"/>
              <a:gd name="T32" fmla="*/ 9 w 111"/>
              <a:gd name="T33" fmla="*/ 58 h 233"/>
              <a:gd name="T34" fmla="*/ 10 w 111"/>
              <a:gd name="T35" fmla="*/ 63 h 233"/>
              <a:gd name="T36" fmla="*/ 10 w 111"/>
              <a:gd name="T37" fmla="*/ 75 h 233"/>
              <a:gd name="T38" fmla="*/ 7 w 111"/>
              <a:gd name="T39" fmla="*/ 90 h 233"/>
              <a:gd name="T40" fmla="*/ 12 w 111"/>
              <a:gd name="T41" fmla="*/ 106 h 233"/>
              <a:gd name="T42" fmla="*/ 17 w 111"/>
              <a:gd name="T43" fmla="*/ 108 h 233"/>
              <a:gd name="T44" fmla="*/ 19 w 111"/>
              <a:gd name="T45" fmla="*/ 103 h 233"/>
              <a:gd name="T46" fmla="*/ 14 w 111"/>
              <a:gd name="T47" fmla="*/ 90 h 233"/>
              <a:gd name="T48" fmla="*/ 17 w 111"/>
              <a:gd name="T49" fmla="*/ 63 h 233"/>
              <a:gd name="T50" fmla="*/ 17 w 111"/>
              <a:gd name="T51" fmla="*/ 63 h 233"/>
              <a:gd name="T52" fmla="*/ 15 w 111"/>
              <a:gd name="T53" fmla="*/ 53 h 233"/>
              <a:gd name="T54" fmla="*/ 12 w 111"/>
              <a:gd name="T55" fmla="*/ 50 h 233"/>
              <a:gd name="T56" fmla="*/ 9 w 111"/>
              <a:gd name="T57" fmla="*/ 33 h 233"/>
              <a:gd name="T58" fmla="*/ 9 w 111"/>
              <a:gd name="T59" fmla="*/ 8 h 233"/>
              <a:gd name="T60" fmla="*/ 9 w 111"/>
              <a:gd name="T61" fmla="*/ 7 h 233"/>
              <a:gd name="T62" fmla="*/ 9 w 111"/>
              <a:gd name="T63" fmla="*/ 7 h 233"/>
              <a:gd name="T64" fmla="*/ 7 w 111"/>
              <a:gd name="T65" fmla="*/ 5 h 233"/>
              <a:gd name="T66" fmla="*/ 7 w 111"/>
              <a:gd name="T67" fmla="*/ 5 h 233"/>
              <a:gd name="T68" fmla="*/ 7 w 111"/>
              <a:gd name="T69" fmla="*/ 7 h 233"/>
              <a:gd name="T70" fmla="*/ 7 w 111"/>
              <a:gd name="T71" fmla="*/ 7 h 233"/>
              <a:gd name="T72" fmla="*/ 7 w 111"/>
              <a:gd name="T73" fmla="*/ 7 h 233"/>
              <a:gd name="T74" fmla="*/ 7 w 111"/>
              <a:gd name="T75" fmla="*/ 7 h 233"/>
              <a:gd name="T76" fmla="*/ 12 w 111"/>
              <a:gd name="T77" fmla="*/ 12 h 233"/>
              <a:gd name="T78" fmla="*/ 34 w 111"/>
              <a:gd name="T79" fmla="*/ 42 h 233"/>
              <a:gd name="T80" fmla="*/ 42 w 111"/>
              <a:gd name="T81" fmla="*/ 53 h 233"/>
              <a:gd name="T82" fmla="*/ 50 w 111"/>
              <a:gd name="T83" fmla="*/ 63 h 233"/>
              <a:gd name="T84" fmla="*/ 58 w 111"/>
              <a:gd name="T85" fmla="*/ 75 h 233"/>
              <a:gd name="T86" fmla="*/ 63 w 111"/>
              <a:gd name="T87" fmla="*/ 104 h 233"/>
              <a:gd name="T88" fmla="*/ 65 w 111"/>
              <a:gd name="T89" fmla="*/ 124 h 233"/>
              <a:gd name="T90" fmla="*/ 65 w 111"/>
              <a:gd name="T91" fmla="*/ 126 h 233"/>
              <a:gd name="T92" fmla="*/ 65 w 111"/>
              <a:gd name="T93" fmla="*/ 129 h 233"/>
              <a:gd name="T94" fmla="*/ 86 w 111"/>
              <a:gd name="T95" fmla="*/ 164 h 233"/>
              <a:gd name="T96" fmla="*/ 101 w 111"/>
              <a:gd name="T97" fmla="*/ 212 h 233"/>
              <a:gd name="T98" fmla="*/ 105 w 111"/>
              <a:gd name="T99" fmla="*/ 233 h 233"/>
              <a:gd name="T100" fmla="*/ 110 w 111"/>
              <a:gd name="T101" fmla="*/ 23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1" h="233">
                <a:moveTo>
                  <a:pt x="111" y="230"/>
                </a:moveTo>
                <a:lnTo>
                  <a:pt x="111" y="230"/>
                </a:lnTo>
                <a:lnTo>
                  <a:pt x="108" y="210"/>
                </a:lnTo>
                <a:lnTo>
                  <a:pt x="103" y="190"/>
                </a:lnTo>
                <a:lnTo>
                  <a:pt x="98" y="174"/>
                </a:lnTo>
                <a:lnTo>
                  <a:pt x="90" y="157"/>
                </a:lnTo>
                <a:lnTo>
                  <a:pt x="90" y="157"/>
                </a:lnTo>
                <a:lnTo>
                  <a:pt x="77" y="133"/>
                </a:lnTo>
                <a:lnTo>
                  <a:pt x="70" y="124"/>
                </a:lnTo>
                <a:lnTo>
                  <a:pt x="68" y="126"/>
                </a:lnTo>
                <a:lnTo>
                  <a:pt x="72" y="126"/>
                </a:lnTo>
                <a:lnTo>
                  <a:pt x="72" y="126"/>
                </a:lnTo>
                <a:lnTo>
                  <a:pt x="72" y="118"/>
                </a:lnTo>
                <a:lnTo>
                  <a:pt x="72" y="118"/>
                </a:lnTo>
                <a:lnTo>
                  <a:pt x="70" y="104"/>
                </a:lnTo>
                <a:lnTo>
                  <a:pt x="68" y="88"/>
                </a:lnTo>
                <a:lnTo>
                  <a:pt x="68" y="88"/>
                </a:lnTo>
                <a:lnTo>
                  <a:pt x="63" y="73"/>
                </a:lnTo>
                <a:lnTo>
                  <a:pt x="60" y="65"/>
                </a:lnTo>
                <a:lnTo>
                  <a:pt x="55" y="58"/>
                </a:lnTo>
                <a:lnTo>
                  <a:pt x="55" y="58"/>
                </a:lnTo>
                <a:lnTo>
                  <a:pt x="55" y="58"/>
                </a:lnTo>
                <a:lnTo>
                  <a:pt x="47" y="48"/>
                </a:lnTo>
                <a:lnTo>
                  <a:pt x="47" y="48"/>
                </a:lnTo>
                <a:lnTo>
                  <a:pt x="47" y="48"/>
                </a:lnTo>
                <a:lnTo>
                  <a:pt x="39" y="38"/>
                </a:lnTo>
                <a:lnTo>
                  <a:pt x="39" y="38"/>
                </a:lnTo>
                <a:lnTo>
                  <a:pt x="39" y="38"/>
                </a:lnTo>
                <a:lnTo>
                  <a:pt x="22" y="13"/>
                </a:lnTo>
                <a:lnTo>
                  <a:pt x="22" y="13"/>
                </a:lnTo>
                <a:lnTo>
                  <a:pt x="15" y="5"/>
                </a:lnTo>
                <a:lnTo>
                  <a:pt x="15" y="5"/>
                </a:lnTo>
                <a:lnTo>
                  <a:pt x="12" y="2"/>
                </a:lnTo>
                <a:lnTo>
                  <a:pt x="12" y="2"/>
                </a:lnTo>
                <a:lnTo>
                  <a:pt x="9" y="0"/>
                </a:lnTo>
                <a:lnTo>
                  <a:pt x="7" y="0"/>
                </a:lnTo>
                <a:lnTo>
                  <a:pt x="7" y="0"/>
                </a:lnTo>
                <a:lnTo>
                  <a:pt x="5" y="2"/>
                </a:lnTo>
                <a:lnTo>
                  <a:pt x="5" y="2"/>
                </a:lnTo>
                <a:lnTo>
                  <a:pt x="2" y="4"/>
                </a:lnTo>
                <a:lnTo>
                  <a:pt x="2" y="4"/>
                </a:lnTo>
                <a:lnTo>
                  <a:pt x="0" y="10"/>
                </a:lnTo>
                <a:lnTo>
                  <a:pt x="0" y="10"/>
                </a:lnTo>
                <a:lnTo>
                  <a:pt x="0" y="17"/>
                </a:lnTo>
                <a:lnTo>
                  <a:pt x="0" y="17"/>
                </a:lnTo>
                <a:lnTo>
                  <a:pt x="2" y="35"/>
                </a:lnTo>
                <a:lnTo>
                  <a:pt x="7" y="52"/>
                </a:lnTo>
                <a:lnTo>
                  <a:pt x="7" y="52"/>
                </a:lnTo>
                <a:lnTo>
                  <a:pt x="7" y="52"/>
                </a:lnTo>
                <a:lnTo>
                  <a:pt x="9" y="58"/>
                </a:lnTo>
                <a:lnTo>
                  <a:pt x="9" y="58"/>
                </a:lnTo>
                <a:lnTo>
                  <a:pt x="9" y="58"/>
                </a:lnTo>
                <a:lnTo>
                  <a:pt x="10" y="63"/>
                </a:lnTo>
                <a:lnTo>
                  <a:pt x="10" y="63"/>
                </a:lnTo>
                <a:lnTo>
                  <a:pt x="10" y="63"/>
                </a:lnTo>
                <a:lnTo>
                  <a:pt x="10" y="63"/>
                </a:lnTo>
                <a:lnTo>
                  <a:pt x="10" y="75"/>
                </a:lnTo>
                <a:lnTo>
                  <a:pt x="10" y="75"/>
                </a:lnTo>
                <a:lnTo>
                  <a:pt x="7" y="90"/>
                </a:lnTo>
                <a:lnTo>
                  <a:pt x="7" y="90"/>
                </a:lnTo>
                <a:lnTo>
                  <a:pt x="9" y="98"/>
                </a:lnTo>
                <a:lnTo>
                  <a:pt x="12" y="106"/>
                </a:lnTo>
                <a:lnTo>
                  <a:pt x="12" y="106"/>
                </a:lnTo>
                <a:lnTo>
                  <a:pt x="14" y="108"/>
                </a:lnTo>
                <a:lnTo>
                  <a:pt x="17" y="108"/>
                </a:lnTo>
                <a:lnTo>
                  <a:pt x="17" y="108"/>
                </a:lnTo>
                <a:lnTo>
                  <a:pt x="19" y="106"/>
                </a:lnTo>
                <a:lnTo>
                  <a:pt x="19" y="103"/>
                </a:lnTo>
                <a:lnTo>
                  <a:pt x="19" y="103"/>
                </a:lnTo>
                <a:lnTo>
                  <a:pt x="15" y="96"/>
                </a:lnTo>
                <a:lnTo>
                  <a:pt x="14" y="90"/>
                </a:lnTo>
                <a:lnTo>
                  <a:pt x="14" y="90"/>
                </a:lnTo>
                <a:lnTo>
                  <a:pt x="15" y="76"/>
                </a:lnTo>
                <a:lnTo>
                  <a:pt x="15" y="76"/>
                </a:lnTo>
                <a:lnTo>
                  <a:pt x="17" y="63"/>
                </a:lnTo>
                <a:lnTo>
                  <a:pt x="17" y="63"/>
                </a:lnTo>
                <a:lnTo>
                  <a:pt x="14" y="63"/>
                </a:lnTo>
                <a:lnTo>
                  <a:pt x="17" y="63"/>
                </a:lnTo>
                <a:lnTo>
                  <a:pt x="17" y="63"/>
                </a:lnTo>
                <a:lnTo>
                  <a:pt x="17" y="58"/>
                </a:lnTo>
                <a:lnTo>
                  <a:pt x="15" y="53"/>
                </a:lnTo>
                <a:lnTo>
                  <a:pt x="15" y="53"/>
                </a:lnTo>
                <a:lnTo>
                  <a:pt x="15" y="53"/>
                </a:lnTo>
                <a:lnTo>
                  <a:pt x="12" y="50"/>
                </a:lnTo>
                <a:lnTo>
                  <a:pt x="12" y="50"/>
                </a:lnTo>
                <a:lnTo>
                  <a:pt x="12" y="50"/>
                </a:lnTo>
                <a:lnTo>
                  <a:pt x="9" y="33"/>
                </a:lnTo>
                <a:lnTo>
                  <a:pt x="7" y="17"/>
                </a:lnTo>
                <a:lnTo>
                  <a:pt x="7" y="17"/>
                </a:lnTo>
                <a:lnTo>
                  <a:pt x="9" y="8"/>
                </a:lnTo>
                <a:lnTo>
                  <a:pt x="9" y="8"/>
                </a:lnTo>
                <a:lnTo>
                  <a:pt x="9" y="7"/>
                </a:lnTo>
                <a:lnTo>
                  <a:pt x="9" y="7"/>
                </a:lnTo>
                <a:lnTo>
                  <a:pt x="7" y="5"/>
                </a:lnTo>
                <a:lnTo>
                  <a:pt x="9" y="7"/>
                </a:lnTo>
                <a:lnTo>
                  <a:pt x="9" y="7"/>
                </a:lnTo>
                <a:lnTo>
                  <a:pt x="7" y="5"/>
                </a:lnTo>
                <a:lnTo>
                  <a:pt x="9" y="7"/>
                </a:lnTo>
                <a:lnTo>
                  <a:pt x="7" y="5"/>
                </a:lnTo>
                <a:lnTo>
                  <a:pt x="7" y="7"/>
                </a:lnTo>
                <a:lnTo>
                  <a:pt x="9" y="7"/>
                </a:lnTo>
                <a:lnTo>
                  <a:pt x="7" y="5"/>
                </a:lnTo>
                <a:lnTo>
                  <a:pt x="7" y="7"/>
                </a:lnTo>
                <a:lnTo>
                  <a:pt x="7" y="5"/>
                </a:lnTo>
                <a:lnTo>
                  <a:pt x="7" y="7"/>
                </a:lnTo>
                <a:lnTo>
                  <a:pt x="7" y="7"/>
                </a:lnTo>
                <a:lnTo>
                  <a:pt x="7" y="5"/>
                </a:lnTo>
                <a:lnTo>
                  <a:pt x="7" y="7"/>
                </a:lnTo>
                <a:lnTo>
                  <a:pt x="7" y="7"/>
                </a:lnTo>
                <a:lnTo>
                  <a:pt x="7" y="7"/>
                </a:lnTo>
                <a:lnTo>
                  <a:pt x="7" y="7"/>
                </a:lnTo>
                <a:lnTo>
                  <a:pt x="7" y="7"/>
                </a:lnTo>
                <a:lnTo>
                  <a:pt x="7" y="7"/>
                </a:lnTo>
                <a:lnTo>
                  <a:pt x="7" y="7"/>
                </a:lnTo>
                <a:lnTo>
                  <a:pt x="7" y="7"/>
                </a:lnTo>
                <a:lnTo>
                  <a:pt x="12" y="12"/>
                </a:lnTo>
                <a:lnTo>
                  <a:pt x="12" y="12"/>
                </a:lnTo>
                <a:lnTo>
                  <a:pt x="34" y="42"/>
                </a:lnTo>
                <a:lnTo>
                  <a:pt x="34" y="42"/>
                </a:lnTo>
                <a:lnTo>
                  <a:pt x="34" y="42"/>
                </a:lnTo>
                <a:lnTo>
                  <a:pt x="42" y="53"/>
                </a:lnTo>
                <a:lnTo>
                  <a:pt x="45" y="52"/>
                </a:lnTo>
                <a:lnTo>
                  <a:pt x="42" y="53"/>
                </a:lnTo>
                <a:lnTo>
                  <a:pt x="42" y="53"/>
                </a:lnTo>
                <a:lnTo>
                  <a:pt x="50" y="63"/>
                </a:lnTo>
                <a:lnTo>
                  <a:pt x="50" y="63"/>
                </a:lnTo>
                <a:lnTo>
                  <a:pt x="50" y="63"/>
                </a:lnTo>
                <a:lnTo>
                  <a:pt x="55" y="68"/>
                </a:lnTo>
                <a:lnTo>
                  <a:pt x="58" y="75"/>
                </a:lnTo>
                <a:lnTo>
                  <a:pt x="62" y="90"/>
                </a:lnTo>
                <a:lnTo>
                  <a:pt x="62" y="90"/>
                </a:lnTo>
                <a:lnTo>
                  <a:pt x="63" y="104"/>
                </a:lnTo>
                <a:lnTo>
                  <a:pt x="65" y="118"/>
                </a:lnTo>
                <a:lnTo>
                  <a:pt x="65" y="118"/>
                </a:lnTo>
                <a:lnTo>
                  <a:pt x="65" y="124"/>
                </a:lnTo>
                <a:lnTo>
                  <a:pt x="65" y="124"/>
                </a:lnTo>
                <a:lnTo>
                  <a:pt x="65" y="126"/>
                </a:lnTo>
                <a:lnTo>
                  <a:pt x="65" y="126"/>
                </a:lnTo>
                <a:lnTo>
                  <a:pt x="65" y="128"/>
                </a:lnTo>
                <a:lnTo>
                  <a:pt x="65" y="129"/>
                </a:lnTo>
                <a:lnTo>
                  <a:pt x="65" y="129"/>
                </a:lnTo>
                <a:lnTo>
                  <a:pt x="73" y="141"/>
                </a:lnTo>
                <a:lnTo>
                  <a:pt x="86" y="164"/>
                </a:lnTo>
                <a:lnTo>
                  <a:pt x="86" y="164"/>
                </a:lnTo>
                <a:lnTo>
                  <a:pt x="93" y="179"/>
                </a:lnTo>
                <a:lnTo>
                  <a:pt x="98" y="195"/>
                </a:lnTo>
                <a:lnTo>
                  <a:pt x="101" y="212"/>
                </a:lnTo>
                <a:lnTo>
                  <a:pt x="105" y="230"/>
                </a:lnTo>
                <a:lnTo>
                  <a:pt x="105" y="230"/>
                </a:lnTo>
                <a:lnTo>
                  <a:pt x="105" y="233"/>
                </a:lnTo>
                <a:lnTo>
                  <a:pt x="108" y="233"/>
                </a:lnTo>
                <a:lnTo>
                  <a:pt x="108" y="233"/>
                </a:lnTo>
                <a:lnTo>
                  <a:pt x="110" y="232"/>
                </a:lnTo>
                <a:lnTo>
                  <a:pt x="111" y="23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 name="Freeform 420"/>
          <p:cNvSpPr>
            <a:spLocks/>
          </p:cNvSpPr>
          <p:nvPr/>
        </p:nvSpPr>
        <p:spPr bwMode="auto">
          <a:xfrm>
            <a:off x="3505833" y="3888708"/>
            <a:ext cx="176213" cy="369888"/>
          </a:xfrm>
          <a:custGeom>
            <a:avLst/>
            <a:gdLst>
              <a:gd name="T0" fmla="*/ 108 w 111"/>
              <a:gd name="T1" fmla="*/ 210 h 233"/>
              <a:gd name="T2" fmla="*/ 90 w 111"/>
              <a:gd name="T3" fmla="*/ 157 h 233"/>
              <a:gd name="T4" fmla="*/ 70 w 111"/>
              <a:gd name="T5" fmla="*/ 124 h 233"/>
              <a:gd name="T6" fmla="*/ 72 w 111"/>
              <a:gd name="T7" fmla="*/ 126 h 233"/>
              <a:gd name="T8" fmla="*/ 70 w 111"/>
              <a:gd name="T9" fmla="*/ 104 h 233"/>
              <a:gd name="T10" fmla="*/ 63 w 111"/>
              <a:gd name="T11" fmla="*/ 73 h 233"/>
              <a:gd name="T12" fmla="*/ 55 w 111"/>
              <a:gd name="T13" fmla="*/ 58 h 233"/>
              <a:gd name="T14" fmla="*/ 47 w 111"/>
              <a:gd name="T15" fmla="*/ 48 h 233"/>
              <a:gd name="T16" fmla="*/ 39 w 111"/>
              <a:gd name="T17" fmla="*/ 38 h 233"/>
              <a:gd name="T18" fmla="*/ 22 w 111"/>
              <a:gd name="T19" fmla="*/ 13 h 233"/>
              <a:gd name="T20" fmla="*/ 12 w 111"/>
              <a:gd name="T21" fmla="*/ 2 h 233"/>
              <a:gd name="T22" fmla="*/ 7 w 111"/>
              <a:gd name="T23" fmla="*/ 0 h 233"/>
              <a:gd name="T24" fmla="*/ 5 w 111"/>
              <a:gd name="T25" fmla="*/ 2 h 233"/>
              <a:gd name="T26" fmla="*/ 0 w 111"/>
              <a:gd name="T27" fmla="*/ 10 h 233"/>
              <a:gd name="T28" fmla="*/ 0 w 111"/>
              <a:gd name="T29" fmla="*/ 17 h 233"/>
              <a:gd name="T30" fmla="*/ 7 w 111"/>
              <a:gd name="T31" fmla="*/ 52 h 233"/>
              <a:gd name="T32" fmla="*/ 9 w 111"/>
              <a:gd name="T33" fmla="*/ 58 h 233"/>
              <a:gd name="T34" fmla="*/ 10 w 111"/>
              <a:gd name="T35" fmla="*/ 63 h 233"/>
              <a:gd name="T36" fmla="*/ 10 w 111"/>
              <a:gd name="T37" fmla="*/ 75 h 233"/>
              <a:gd name="T38" fmla="*/ 7 w 111"/>
              <a:gd name="T39" fmla="*/ 90 h 233"/>
              <a:gd name="T40" fmla="*/ 12 w 111"/>
              <a:gd name="T41" fmla="*/ 106 h 233"/>
              <a:gd name="T42" fmla="*/ 17 w 111"/>
              <a:gd name="T43" fmla="*/ 108 h 233"/>
              <a:gd name="T44" fmla="*/ 19 w 111"/>
              <a:gd name="T45" fmla="*/ 103 h 233"/>
              <a:gd name="T46" fmla="*/ 14 w 111"/>
              <a:gd name="T47" fmla="*/ 90 h 233"/>
              <a:gd name="T48" fmla="*/ 17 w 111"/>
              <a:gd name="T49" fmla="*/ 63 h 233"/>
              <a:gd name="T50" fmla="*/ 17 w 111"/>
              <a:gd name="T51" fmla="*/ 63 h 233"/>
              <a:gd name="T52" fmla="*/ 15 w 111"/>
              <a:gd name="T53" fmla="*/ 53 h 233"/>
              <a:gd name="T54" fmla="*/ 12 w 111"/>
              <a:gd name="T55" fmla="*/ 50 h 233"/>
              <a:gd name="T56" fmla="*/ 9 w 111"/>
              <a:gd name="T57" fmla="*/ 33 h 233"/>
              <a:gd name="T58" fmla="*/ 9 w 111"/>
              <a:gd name="T59" fmla="*/ 8 h 233"/>
              <a:gd name="T60" fmla="*/ 9 w 111"/>
              <a:gd name="T61" fmla="*/ 7 h 233"/>
              <a:gd name="T62" fmla="*/ 9 w 111"/>
              <a:gd name="T63" fmla="*/ 7 h 233"/>
              <a:gd name="T64" fmla="*/ 7 w 111"/>
              <a:gd name="T65" fmla="*/ 5 h 233"/>
              <a:gd name="T66" fmla="*/ 7 w 111"/>
              <a:gd name="T67" fmla="*/ 5 h 233"/>
              <a:gd name="T68" fmla="*/ 7 w 111"/>
              <a:gd name="T69" fmla="*/ 7 h 233"/>
              <a:gd name="T70" fmla="*/ 7 w 111"/>
              <a:gd name="T71" fmla="*/ 7 h 233"/>
              <a:gd name="T72" fmla="*/ 7 w 111"/>
              <a:gd name="T73" fmla="*/ 7 h 233"/>
              <a:gd name="T74" fmla="*/ 7 w 111"/>
              <a:gd name="T75" fmla="*/ 7 h 233"/>
              <a:gd name="T76" fmla="*/ 12 w 111"/>
              <a:gd name="T77" fmla="*/ 12 h 233"/>
              <a:gd name="T78" fmla="*/ 34 w 111"/>
              <a:gd name="T79" fmla="*/ 42 h 233"/>
              <a:gd name="T80" fmla="*/ 42 w 111"/>
              <a:gd name="T81" fmla="*/ 53 h 233"/>
              <a:gd name="T82" fmla="*/ 50 w 111"/>
              <a:gd name="T83" fmla="*/ 63 h 233"/>
              <a:gd name="T84" fmla="*/ 58 w 111"/>
              <a:gd name="T85" fmla="*/ 75 h 233"/>
              <a:gd name="T86" fmla="*/ 63 w 111"/>
              <a:gd name="T87" fmla="*/ 104 h 233"/>
              <a:gd name="T88" fmla="*/ 65 w 111"/>
              <a:gd name="T89" fmla="*/ 124 h 233"/>
              <a:gd name="T90" fmla="*/ 65 w 111"/>
              <a:gd name="T91" fmla="*/ 126 h 233"/>
              <a:gd name="T92" fmla="*/ 65 w 111"/>
              <a:gd name="T93" fmla="*/ 129 h 233"/>
              <a:gd name="T94" fmla="*/ 86 w 111"/>
              <a:gd name="T95" fmla="*/ 164 h 233"/>
              <a:gd name="T96" fmla="*/ 101 w 111"/>
              <a:gd name="T97" fmla="*/ 212 h 233"/>
              <a:gd name="T98" fmla="*/ 105 w 111"/>
              <a:gd name="T99" fmla="*/ 233 h 233"/>
              <a:gd name="T100" fmla="*/ 110 w 111"/>
              <a:gd name="T101" fmla="*/ 23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1" h="233">
                <a:moveTo>
                  <a:pt x="111" y="230"/>
                </a:moveTo>
                <a:lnTo>
                  <a:pt x="111" y="230"/>
                </a:lnTo>
                <a:lnTo>
                  <a:pt x="108" y="210"/>
                </a:lnTo>
                <a:lnTo>
                  <a:pt x="103" y="190"/>
                </a:lnTo>
                <a:lnTo>
                  <a:pt x="98" y="174"/>
                </a:lnTo>
                <a:lnTo>
                  <a:pt x="90" y="157"/>
                </a:lnTo>
                <a:lnTo>
                  <a:pt x="90" y="157"/>
                </a:lnTo>
                <a:lnTo>
                  <a:pt x="77" y="133"/>
                </a:lnTo>
                <a:lnTo>
                  <a:pt x="70" y="124"/>
                </a:lnTo>
                <a:lnTo>
                  <a:pt x="68" y="126"/>
                </a:lnTo>
                <a:lnTo>
                  <a:pt x="72" y="126"/>
                </a:lnTo>
                <a:lnTo>
                  <a:pt x="72" y="126"/>
                </a:lnTo>
                <a:lnTo>
                  <a:pt x="72" y="118"/>
                </a:lnTo>
                <a:lnTo>
                  <a:pt x="72" y="118"/>
                </a:lnTo>
                <a:lnTo>
                  <a:pt x="70" y="104"/>
                </a:lnTo>
                <a:lnTo>
                  <a:pt x="68" y="88"/>
                </a:lnTo>
                <a:lnTo>
                  <a:pt x="68" y="88"/>
                </a:lnTo>
                <a:lnTo>
                  <a:pt x="63" y="73"/>
                </a:lnTo>
                <a:lnTo>
                  <a:pt x="60" y="65"/>
                </a:lnTo>
                <a:lnTo>
                  <a:pt x="55" y="58"/>
                </a:lnTo>
                <a:lnTo>
                  <a:pt x="55" y="58"/>
                </a:lnTo>
                <a:lnTo>
                  <a:pt x="55" y="58"/>
                </a:lnTo>
                <a:lnTo>
                  <a:pt x="47" y="48"/>
                </a:lnTo>
                <a:lnTo>
                  <a:pt x="47" y="48"/>
                </a:lnTo>
                <a:lnTo>
                  <a:pt x="47" y="48"/>
                </a:lnTo>
                <a:lnTo>
                  <a:pt x="39" y="38"/>
                </a:lnTo>
                <a:lnTo>
                  <a:pt x="39" y="38"/>
                </a:lnTo>
                <a:lnTo>
                  <a:pt x="39" y="38"/>
                </a:lnTo>
                <a:lnTo>
                  <a:pt x="22" y="13"/>
                </a:lnTo>
                <a:lnTo>
                  <a:pt x="22" y="13"/>
                </a:lnTo>
                <a:lnTo>
                  <a:pt x="15" y="5"/>
                </a:lnTo>
                <a:lnTo>
                  <a:pt x="15" y="5"/>
                </a:lnTo>
                <a:lnTo>
                  <a:pt x="12" y="2"/>
                </a:lnTo>
                <a:lnTo>
                  <a:pt x="12" y="2"/>
                </a:lnTo>
                <a:lnTo>
                  <a:pt x="9" y="0"/>
                </a:lnTo>
                <a:lnTo>
                  <a:pt x="7" y="0"/>
                </a:lnTo>
                <a:lnTo>
                  <a:pt x="7" y="0"/>
                </a:lnTo>
                <a:lnTo>
                  <a:pt x="5" y="2"/>
                </a:lnTo>
                <a:lnTo>
                  <a:pt x="5" y="2"/>
                </a:lnTo>
                <a:lnTo>
                  <a:pt x="2" y="4"/>
                </a:lnTo>
                <a:lnTo>
                  <a:pt x="2" y="4"/>
                </a:lnTo>
                <a:lnTo>
                  <a:pt x="0" y="10"/>
                </a:lnTo>
                <a:lnTo>
                  <a:pt x="0" y="10"/>
                </a:lnTo>
                <a:lnTo>
                  <a:pt x="0" y="17"/>
                </a:lnTo>
                <a:lnTo>
                  <a:pt x="0" y="17"/>
                </a:lnTo>
                <a:lnTo>
                  <a:pt x="2" y="35"/>
                </a:lnTo>
                <a:lnTo>
                  <a:pt x="7" y="52"/>
                </a:lnTo>
                <a:lnTo>
                  <a:pt x="7" y="52"/>
                </a:lnTo>
                <a:lnTo>
                  <a:pt x="7" y="52"/>
                </a:lnTo>
                <a:lnTo>
                  <a:pt x="9" y="58"/>
                </a:lnTo>
                <a:lnTo>
                  <a:pt x="9" y="58"/>
                </a:lnTo>
                <a:lnTo>
                  <a:pt x="9" y="58"/>
                </a:lnTo>
                <a:lnTo>
                  <a:pt x="10" y="63"/>
                </a:lnTo>
                <a:lnTo>
                  <a:pt x="10" y="63"/>
                </a:lnTo>
                <a:lnTo>
                  <a:pt x="10" y="63"/>
                </a:lnTo>
                <a:lnTo>
                  <a:pt x="10" y="63"/>
                </a:lnTo>
                <a:lnTo>
                  <a:pt x="10" y="75"/>
                </a:lnTo>
                <a:lnTo>
                  <a:pt x="10" y="75"/>
                </a:lnTo>
                <a:lnTo>
                  <a:pt x="7" y="90"/>
                </a:lnTo>
                <a:lnTo>
                  <a:pt x="7" y="90"/>
                </a:lnTo>
                <a:lnTo>
                  <a:pt x="9" y="98"/>
                </a:lnTo>
                <a:lnTo>
                  <a:pt x="12" y="106"/>
                </a:lnTo>
                <a:lnTo>
                  <a:pt x="12" y="106"/>
                </a:lnTo>
                <a:lnTo>
                  <a:pt x="14" y="108"/>
                </a:lnTo>
                <a:lnTo>
                  <a:pt x="17" y="108"/>
                </a:lnTo>
                <a:lnTo>
                  <a:pt x="17" y="108"/>
                </a:lnTo>
                <a:lnTo>
                  <a:pt x="19" y="106"/>
                </a:lnTo>
                <a:lnTo>
                  <a:pt x="19" y="103"/>
                </a:lnTo>
                <a:lnTo>
                  <a:pt x="19" y="103"/>
                </a:lnTo>
                <a:lnTo>
                  <a:pt x="15" y="96"/>
                </a:lnTo>
                <a:lnTo>
                  <a:pt x="14" y="90"/>
                </a:lnTo>
                <a:lnTo>
                  <a:pt x="14" y="90"/>
                </a:lnTo>
                <a:lnTo>
                  <a:pt x="15" y="76"/>
                </a:lnTo>
                <a:lnTo>
                  <a:pt x="15" y="76"/>
                </a:lnTo>
                <a:lnTo>
                  <a:pt x="17" y="63"/>
                </a:lnTo>
                <a:lnTo>
                  <a:pt x="17" y="63"/>
                </a:lnTo>
                <a:lnTo>
                  <a:pt x="14" y="63"/>
                </a:lnTo>
                <a:lnTo>
                  <a:pt x="17" y="63"/>
                </a:lnTo>
                <a:lnTo>
                  <a:pt x="17" y="63"/>
                </a:lnTo>
                <a:lnTo>
                  <a:pt x="17" y="58"/>
                </a:lnTo>
                <a:lnTo>
                  <a:pt x="15" y="53"/>
                </a:lnTo>
                <a:lnTo>
                  <a:pt x="15" y="53"/>
                </a:lnTo>
                <a:lnTo>
                  <a:pt x="15" y="53"/>
                </a:lnTo>
                <a:lnTo>
                  <a:pt x="12" y="50"/>
                </a:lnTo>
                <a:lnTo>
                  <a:pt x="12" y="50"/>
                </a:lnTo>
                <a:lnTo>
                  <a:pt x="12" y="50"/>
                </a:lnTo>
                <a:lnTo>
                  <a:pt x="9" y="33"/>
                </a:lnTo>
                <a:lnTo>
                  <a:pt x="7" y="17"/>
                </a:lnTo>
                <a:lnTo>
                  <a:pt x="7" y="17"/>
                </a:lnTo>
                <a:lnTo>
                  <a:pt x="9" y="8"/>
                </a:lnTo>
                <a:lnTo>
                  <a:pt x="9" y="8"/>
                </a:lnTo>
                <a:lnTo>
                  <a:pt x="9" y="7"/>
                </a:lnTo>
                <a:lnTo>
                  <a:pt x="9" y="7"/>
                </a:lnTo>
                <a:lnTo>
                  <a:pt x="7" y="5"/>
                </a:lnTo>
                <a:lnTo>
                  <a:pt x="9" y="7"/>
                </a:lnTo>
                <a:lnTo>
                  <a:pt x="9" y="7"/>
                </a:lnTo>
                <a:lnTo>
                  <a:pt x="7" y="5"/>
                </a:lnTo>
                <a:lnTo>
                  <a:pt x="9" y="7"/>
                </a:lnTo>
                <a:lnTo>
                  <a:pt x="7" y="5"/>
                </a:lnTo>
                <a:lnTo>
                  <a:pt x="7" y="7"/>
                </a:lnTo>
                <a:lnTo>
                  <a:pt x="9" y="7"/>
                </a:lnTo>
                <a:lnTo>
                  <a:pt x="7" y="5"/>
                </a:lnTo>
                <a:lnTo>
                  <a:pt x="7" y="7"/>
                </a:lnTo>
                <a:lnTo>
                  <a:pt x="7" y="5"/>
                </a:lnTo>
                <a:lnTo>
                  <a:pt x="7" y="7"/>
                </a:lnTo>
                <a:lnTo>
                  <a:pt x="7" y="7"/>
                </a:lnTo>
                <a:lnTo>
                  <a:pt x="7" y="5"/>
                </a:lnTo>
                <a:lnTo>
                  <a:pt x="7" y="7"/>
                </a:lnTo>
                <a:lnTo>
                  <a:pt x="7" y="7"/>
                </a:lnTo>
                <a:lnTo>
                  <a:pt x="7" y="7"/>
                </a:lnTo>
                <a:lnTo>
                  <a:pt x="7" y="7"/>
                </a:lnTo>
                <a:lnTo>
                  <a:pt x="7" y="7"/>
                </a:lnTo>
                <a:lnTo>
                  <a:pt x="7" y="7"/>
                </a:lnTo>
                <a:lnTo>
                  <a:pt x="7" y="7"/>
                </a:lnTo>
                <a:lnTo>
                  <a:pt x="7" y="7"/>
                </a:lnTo>
                <a:lnTo>
                  <a:pt x="12" y="12"/>
                </a:lnTo>
                <a:lnTo>
                  <a:pt x="12" y="12"/>
                </a:lnTo>
                <a:lnTo>
                  <a:pt x="34" y="42"/>
                </a:lnTo>
                <a:lnTo>
                  <a:pt x="34" y="42"/>
                </a:lnTo>
                <a:lnTo>
                  <a:pt x="34" y="42"/>
                </a:lnTo>
                <a:lnTo>
                  <a:pt x="42" y="53"/>
                </a:lnTo>
                <a:lnTo>
                  <a:pt x="45" y="52"/>
                </a:lnTo>
                <a:lnTo>
                  <a:pt x="42" y="53"/>
                </a:lnTo>
                <a:lnTo>
                  <a:pt x="42" y="53"/>
                </a:lnTo>
                <a:lnTo>
                  <a:pt x="50" y="63"/>
                </a:lnTo>
                <a:lnTo>
                  <a:pt x="50" y="63"/>
                </a:lnTo>
                <a:lnTo>
                  <a:pt x="50" y="63"/>
                </a:lnTo>
                <a:lnTo>
                  <a:pt x="55" y="68"/>
                </a:lnTo>
                <a:lnTo>
                  <a:pt x="58" y="75"/>
                </a:lnTo>
                <a:lnTo>
                  <a:pt x="62" y="90"/>
                </a:lnTo>
                <a:lnTo>
                  <a:pt x="62" y="90"/>
                </a:lnTo>
                <a:lnTo>
                  <a:pt x="63" y="104"/>
                </a:lnTo>
                <a:lnTo>
                  <a:pt x="65" y="118"/>
                </a:lnTo>
                <a:lnTo>
                  <a:pt x="65" y="118"/>
                </a:lnTo>
                <a:lnTo>
                  <a:pt x="65" y="124"/>
                </a:lnTo>
                <a:lnTo>
                  <a:pt x="65" y="124"/>
                </a:lnTo>
                <a:lnTo>
                  <a:pt x="65" y="126"/>
                </a:lnTo>
                <a:lnTo>
                  <a:pt x="65" y="126"/>
                </a:lnTo>
                <a:lnTo>
                  <a:pt x="65" y="128"/>
                </a:lnTo>
                <a:lnTo>
                  <a:pt x="65" y="129"/>
                </a:lnTo>
                <a:lnTo>
                  <a:pt x="65" y="129"/>
                </a:lnTo>
                <a:lnTo>
                  <a:pt x="73" y="141"/>
                </a:lnTo>
                <a:lnTo>
                  <a:pt x="86" y="164"/>
                </a:lnTo>
                <a:lnTo>
                  <a:pt x="86" y="164"/>
                </a:lnTo>
                <a:lnTo>
                  <a:pt x="93" y="179"/>
                </a:lnTo>
                <a:lnTo>
                  <a:pt x="98" y="195"/>
                </a:lnTo>
                <a:lnTo>
                  <a:pt x="101" y="212"/>
                </a:lnTo>
                <a:lnTo>
                  <a:pt x="105" y="230"/>
                </a:lnTo>
                <a:lnTo>
                  <a:pt x="105" y="230"/>
                </a:lnTo>
                <a:lnTo>
                  <a:pt x="105" y="233"/>
                </a:lnTo>
                <a:lnTo>
                  <a:pt x="108" y="233"/>
                </a:lnTo>
                <a:lnTo>
                  <a:pt x="108" y="233"/>
                </a:lnTo>
                <a:lnTo>
                  <a:pt x="110" y="232"/>
                </a:lnTo>
                <a:lnTo>
                  <a:pt x="111" y="2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Freeform 421"/>
          <p:cNvSpPr>
            <a:spLocks/>
          </p:cNvSpPr>
          <p:nvPr/>
        </p:nvSpPr>
        <p:spPr bwMode="auto">
          <a:xfrm>
            <a:off x="3312158" y="3933158"/>
            <a:ext cx="217488" cy="87313"/>
          </a:xfrm>
          <a:custGeom>
            <a:avLst/>
            <a:gdLst>
              <a:gd name="T0" fmla="*/ 136 w 137"/>
              <a:gd name="T1" fmla="*/ 48 h 55"/>
              <a:gd name="T2" fmla="*/ 136 w 137"/>
              <a:gd name="T3" fmla="*/ 48 h 55"/>
              <a:gd name="T4" fmla="*/ 122 w 137"/>
              <a:gd name="T5" fmla="*/ 40 h 55"/>
              <a:gd name="T6" fmla="*/ 89 w 137"/>
              <a:gd name="T7" fmla="*/ 25 h 55"/>
              <a:gd name="T8" fmla="*/ 89 w 137"/>
              <a:gd name="T9" fmla="*/ 25 h 55"/>
              <a:gd name="T10" fmla="*/ 70 w 137"/>
              <a:gd name="T11" fmla="*/ 15 h 55"/>
              <a:gd name="T12" fmla="*/ 50 w 137"/>
              <a:gd name="T13" fmla="*/ 9 h 55"/>
              <a:gd name="T14" fmla="*/ 50 w 137"/>
              <a:gd name="T15" fmla="*/ 9 h 55"/>
              <a:gd name="T16" fmla="*/ 32 w 137"/>
              <a:gd name="T17" fmla="*/ 2 h 55"/>
              <a:gd name="T18" fmla="*/ 15 w 137"/>
              <a:gd name="T19" fmla="*/ 0 h 55"/>
              <a:gd name="T20" fmla="*/ 15 w 137"/>
              <a:gd name="T21" fmla="*/ 0 h 55"/>
              <a:gd name="T22" fmla="*/ 7 w 137"/>
              <a:gd name="T23" fmla="*/ 2 h 55"/>
              <a:gd name="T24" fmla="*/ 2 w 137"/>
              <a:gd name="T25" fmla="*/ 5 h 55"/>
              <a:gd name="T26" fmla="*/ 2 w 137"/>
              <a:gd name="T27" fmla="*/ 5 h 55"/>
              <a:gd name="T28" fmla="*/ 0 w 137"/>
              <a:gd name="T29" fmla="*/ 7 h 55"/>
              <a:gd name="T30" fmla="*/ 0 w 137"/>
              <a:gd name="T31" fmla="*/ 7 h 55"/>
              <a:gd name="T32" fmla="*/ 2 w 137"/>
              <a:gd name="T33" fmla="*/ 10 h 55"/>
              <a:gd name="T34" fmla="*/ 2 w 137"/>
              <a:gd name="T35" fmla="*/ 10 h 55"/>
              <a:gd name="T36" fmla="*/ 12 w 137"/>
              <a:gd name="T37" fmla="*/ 15 h 55"/>
              <a:gd name="T38" fmla="*/ 12 w 137"/>
              <a:gd name="T39" fmla="*/ 15 h 55"/>
              <a:gd name="T40" fmla="*/ 45 w 137"/>
              <a:gd name="T41" fmla="*/ 32 h 55"/>
              <a:gd name="T42" fmla="*/ 45 w 137"/>
              <a:gd name="T43" fmla="*/ 32 h 55"/>
              <a:gd name="T44" fmla="*/ 60 w 137"/>
              <a:gd name="T45" fmla="*/ 42 h 55"/>
              <a:gd name="T46" fmla="*/ 60 w 137"/>
              <a:gd name="T47" fmla="*/ 42 h 55"/>
              <a:gd name="T48" fmla="*/ 63 w 137"/>
              <a:gd name="T49" fmla="*/ 47 h 55"/>
              <a:gd name="T50" fmla="*/ 66 w 137"/>
              <a:gd name="T51" fmla="*/ 50 h 55"/>
              <a:gd name="T52" fmla="*/ 66 w 137"/>
              <a:gd name="T53" fmla="*/ 50 h 55"/>
              <a:gd name="T54" fmla="*/ 68 w 137"/>
              <a:gd name="T55" fmla="*/ 52 h 55"/>
              <a:gd name="T56" fmla="*/ 70 w 137"/>
              <a:gd name="T57" fmla="*/ 52 h 55"/>
              <a:gd name="T58" fmla="*/ 70 w 137"/>
              <a:gd name="T59" fmla="*/ 52 h 55"/>
              <a:gd name="T60" fmla="*/ 73 w 137"/>
              <a:gd name="T61" fmla="*/ 50 h 55"/>
              <a:gd name="T62" fmla="*/ 71 w 137"/>
              <a:gd name="T63" fmla="*/ 47 h 55"/>
              <a:gd name="T64" fmla="*/ 71 w 137"/>
              <a:gd name="T65" fmla="*/ 47 h 55"/>
              <a:gd name="T66" fmla="*/ 66 w 137"/>
              <a:gd name="T67" fmla="*/ 40 h 55"/>
              <a:gd name="T68" fmla="*/ 66 w 137"/>
              <a:gd name="T69" fmla="*/ 40 h 55"/>
              <a:gd name="T70" fmla="*/ 50 w 137"/>
              <a:gd name="T71" fmla="*/ 28 h 55"/>
              <a:gd name="T72" fmla="*/ 30 w 137"/>
              <a:gd name="T73" fmla="*/ 17 h 55"/>
              <a:gd name="T74" fmla="*/ 30 w 137"/>
              <a:gd name="T75" fmla="*/ 17 h 55"/>
              <a:gd name="T76" fmla="*/ 5 w 137"/>
              <a:gd name="T77" fmla="*/ 4 h 55"/>
              <a:gd name="T78" fmla="*/ 3 w 137"/>
              <a:gd name="T79" fmla="*/ 7 h 55"/>
              <a:gd name="T80" fmla="*/ 7 w 137"/>
              <a:gd name="T81" fmla="*/ 10 h 55"/>
              <a:gd name="T82" fmla="*/ 7 w 137"/>
              <a:gd name="T83" fmla="*/ 10 h 55"/>
              <a:gd name="T84" fmla="*/ 10 w 137"/>
              <a:gd name="T85" fmla="*/ 9 h 55"/>
              <a:gd name="T86" fmla="*/ 15 w 137"/>
              <a:gd name="T87" fmla="*/ 7 h 55"/>
              <a:gd name="T88" fmla="*/ 15 w 137"/>
              <a:gd name="T89" fmla="*/ 7 h 55"/>
              <a:gd name="T90" fmla="*/ 30 w 137"/>
              <a:gd name="T91" fmla="*/ 9 h 55"/>
              <a:gd name="T92" fmla="*/ 46 w 137"/>
              <a:gd name="T93" fmla="*/ 14 h 55"/>
              <a:gd name="T94" fmla="*/ 46 w 137"/>
              <a:gd name="T95" fmla="*/ 14 h 55"/>
              <a:gd name="T96" fmla="*/ 76 w 137"/>
              <a:gd name="T97" fmla="*/ 27 h 55"/>
              <a:gd name="T98" fmla="*/ 104 w 137"/>
              <a:gd name="T99" fmla="*/ 38 h 55"/>
              <a:gd name="T100" fmla="*/ 104 w 137"/>
              <a:gd name="T101" fmla="*/ 38 h 55"/>
              <a:gd name="T102" fmla="*/ 124 w 137"/>
              <a:gd name="T103" fmla="*/ 50 h 55"/>
              <a:gd name="T104" fmla="*/ 124 w 137"/>
              <a:gd name="T105" fmla="*/ 50 h 55"/>
              <a:gd name="T106" fmla="*/ 132 w 137"/>
              <a:gd name="T107" fmla="*/ 53 h 55"/>
              <a:gd name="T108" fmla="*/ 132 w 137"/>
              <a:gd name="T109" fmla="*/ 53 h 55"/>
              <a:gd name="T110" fmla="*/ 136 w 137"/>
              <a:gd name="T111" fmla="*/ 55 h 55"/>
              <a:gd name="T112" fmla="*/ 137 w 137"/>
              <a:gd name="T113" fmla="*/ 53 h 55"/>
              <a:gd name="T114" fmla="*/ 137 w 137"/>
              <a:gd name="T115" fmla="*/ 53 h 55"/>
              <a:gd name="T116" fmla="*/ 137 w 137"/>
              <a:gd name="T117" fmla="*/ 50 h 55"/>
              <a:gd name="T118" fmla="*/ 136 w 137"/>
              <a:gd name="T119" fmla="*/ 48 h 55"/>
              <a:gd name="T120" fmla="*/ 136 w 137"/>
              <a:gd name="T121" fmla="*/ 4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 h="55">
                <a:moveTo>
                  <a:pt x="136" y="48"/>
                </a:moveTo>
                <a:lnTo>
                  <a:pt x="136" y="48"/>
                </a:lnTo>
                <a:lnTo>
                  <a:pt x="122" y="40"/>
                </a:lnTo>
                <a:lnTo>
                  <a:pt x="89" y="25"/>
                </a:lnTo>
                <a:lnTo>
                  <a:pt x="89" y="25"/>
                </a:lnTo>
                <a:lnTo>
                  <a:pt x="70" y="15"/>
                </a:lnTo>
                <a:lnTo>
                  <a:pt x="50" y="9"/>
                </a:lnTo>
                <a:lnTo>
                  <a:pt x="50" y="9"/>
                </a:lnTo>
                <a:lnTo>
                  <a:pt x="32" y="2"/>
                </a:lnTo>
                <a:lnTo>
                  <a:pt x="15" y="0"/>
                </a:lnTo>
                <a:lnTo>
                  <a:pt x="15" y="0"/>
                </a:lnTo>
                <a:lnTo>
                  <a:pt x="7" y="2"/>
                </a:lnTo>
                <a:lnTo>
                  <a:pt x="2" y="5"/>
                </a:lnTo>
                <a:lnTo>
                  <a:pt x="2" y="5"/>
                </a:lnTo>
                <a:lnTo>
                  <a:pt x="0" y="7"/>
                </a:lnTo>
                <a:lnTo>
                  <a:pt x="0" y="7"/>
                </a:lnTo>
                <a:lnTo>
                  <a:pt x="2" y="10"/>
                </a:lnTo>
                <a:lnTo>
                  <a:pt x="2" y="10"/>
                </a:lnTo>
                <a:lnTo>
                  <a:pt x="12" y="15"/>
                </a:lnTo>
                <a:lnTo>
                  <a:pt x="12" y="15"/>
                </a:lnTo>
                <a:lnTo>
                  <a:pt x="45" y="32"/>
                </a:lnTo>
                <a:lnTo>
                  <a:pt x="45" y="32"/>
                </a:lnTo>
                <a:lnTo>
                  <a:pt x="60" y="42"/>
                </a:lnTo>
                <a:lnTo>
                  <a:pt x="60" y="42"/>
                </a:lnTo>
                <a:lnTo>
                  <a:pt x="63" y="47"/>
                </a:lnTo>
                <a:lnTo>
                  <a:pt x="66" y="50"/>
                </a:lnTo>
                <a:lnTo>
                  <a:pt x="66" y="50"/>
                </a:lnTo>
                <a:lnTo>
                  <a:pt x="68" y="52"/>
                </a:lnTo>
                <a:lnTo>
                  <a:pt x="70" y="52"/>
                </a:lnTo>
                <a:lnTo>
                  <a:pt x="70" y="52"/>
                </a:lnTo>
                <a:lnTo>
                  <a:pt x="73" y="50"/>
                </a:lnTo>
                <a:lnTo>
                  <a:pt x="71" y="47"/>
                </a:lnTo>
                <a:lnTo>
                  <a:pt x="71" y="47"/>
                </a:lnTo>
                <a:lnTo>
                  <a:pt x="66" y="40"/>
                </a:lnTo>
                <a:lnTo>
                  <a:pt x="66" y="40"/>
                </a:lnTo>
                <a:lnTo>
                  <a:pt x="50" y="28"/>
                </a:lnTo>
                <a:lnTo>
                  <a:pt x="30" y="17"/>
                </a:lnTo>
                <a:lnTo>
                  <a:pt x="30" y="17"/>
                </a:lnTo>
                <a:lnTo>
                  <a:pt x="5" y="4"/>
                </a:lnTo>
                <a:lnTo>
                  <a:pt x="3" y="7"/>
                </a:lnTo>
                <a:lnTo>
                  <a:pt x="7" y="10"/>
                </a:lnTo>
                <a:lnTo>
                  <a:pt x="7" y="10"/>
                </a:lnTo>
                <a:lnTo>
                  <a:pt x="10" y="9"/>
                </a:lnTo>
                <a:lnTo>
                  <a:pt x="15" y="7"/>
                </a:lnTo>
                <a:lnTo>
                  <a:pt x="15" y="7"/>
                </a:lnTo>
                <a:lnTo>
                  <a:pt x="30" y="9"/>
                </a:lnTo>
                <a:lnTo>
                  <a:pt x="46" y="14"/>
                </a:lnTo>
                <a:lnTo>
                  <a:pt x="46" y="14"/>
                </a:lnTo>
                <a:lnTo>
                  <a:pt x="76" y="27"/>
                </a:lnTo>
                <a:lnTo>
                  <a:pt x="104" y="38"/>
                </a:lnTo>
                <a:lnTo>
                  <a:pt x="104" y="38"/>
                </a:lnTo>
                <a:lnTo>
                  <a:pt x="124" y="50"/>
                </a:lnTo>
                <a:lnTo>
                  <a:pt x="124" y="50"/>
                </a:lnTo>
                <a:lnTo>
                  <a:pt x="132" y="53"/>
                </a:lnTo>
                <a:lnTo>
                  <a:pt x="132" y="53"/>
                </a:lnTo>
                <a:lnTo>
                  <a:pt x="136" y="55"/>
                </a:lnTo>
                <a:lnTo>
                  <a:pt x="137" y="53"/>
                </a:lnTo>
                <a:lnTo>
                  <a:pt x="137" y="53"/>
                </a:lnTo>
                <a:lnTo>
                  <a:pt x="137" y="50"/>
                </a:lnTo>
                <a:lnTo>
                  <a:pt x="136" y="48"/>
                </a:lnTo>
                <a:lnTo>
                  <a:pt x="136" y="4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422"/>
          <p:cNvSpPr>
            <a:spLocks/>
          </p:cNvSpPr>
          <p:nvPr/>
        </p:nvSpPr>
        <p:spPr bwMode="auto">
          <a:xfrm>
            <a:off x="3308983" y="4031583"/>
            <a:ext cx="212725" cy="136525"/>
          </a:xfrm>
          <a:custGeom>
            <a:avLst/>
            <a:gdLst>
              <a:gd name="T0" fmla="*/ 93 w 134"/>
              <a:gd name="T1" fmla="*/ 13 h 86"/>
              <a:gd name="T2" fmla="*/ 68 w 134"/>
              <a:gd name="T3" fmla="*/ 6 h 86"/>
              <a:gd name="T4" fmla="*/ 22 w 134"/>
              <a:gd name="T5" fmla="*/ 0 h 86"/>
              <a:gd name="T6" fmla="*/ 12 w 134"/>
              <a:gd name="T7" fmla="*/ 0 h 86"/>
              <a:gd name="T8" fmla="*/ 4 w 134"/>
              <a:gd name="T9" fmla="*/ 3 h 86"/>
              <a:gd name="T10" fmla="*/ 0 w 134"/>
              <a:gd name="T11" fmla="*/ 6 h 86"/>
              <a:gd name="T12" fmla="*/ 0 w 134"/>
              <a:gd name="T13" fmla="*/ 9 h 86"/>
              <a:gd name="T14" fmla="*/ 2 w 134"/>
              <a:gd name="T15" fmla="*/ 13 h 86"/>
              <a:gd name="T16" fmla="*/ 7 w 134"/>
              <a:gd name="T17" fmla="*/ 18 h 86"/>
              <a:gd name="T18" fmla="*/ 48 w 134"/>
              <a:gd name="T19" fmla="*/ 33 h 86"/>
              <a:gd name="T20" fmla="*/ 77 w 134"/>
              <a:gd name="T21" fmla="*/ 39 h 86"/>
              <a:gd name="T22" fmla="*/ 75 w 134"/>
              <a:gd name="T23" fmla="*/ 38 h 86"/>
              <a:gd name="T24" fmla="*/ 80 w 134"/>
              <a:gd name="T25" fmla="*/ 46 h 86"/>
              <a:gd name="T26" fmla="*/ 93 w 134"/>
              <a:gd name="T27" fmla="*/ 61 h 86"/>
              <a:gd name="T28" fmla="*/ 110 w 134"/>
              <a:gd name="T29" fmla="*/ 77 h 86"/>
              <a:gd name="T30" fmla="*/ 120 w 134"/>
              <a:gd name="T31" fmla="*/ 82 h 86"/>
              <a:gd name="T32" fmla="*/ 129 w 134"/>
              <a:gd name="T33" fmla="*/ 86 h 86"/>
              <a:gd name="T34" fmla="*/ 133 w 134"/>
              <a:gd name="T35" fmla="*/ 86 h 86"/>
              <a:gd name="T36" fmla="*/ 134 w 134"/>
              <a:gd name="T37" fmla="*/ 84 h 86"/>
              <a:gd name="T38" fmla="*/ 134 w 134"/>
              <a:gd name="T39" fmla="*/ 81 h 86"/>
              <a:gd name="T40" fmla="*/ 131 w 134"/>
              <a:gd name="T41" fmla="*/ 79 h 86"/>
              <a:gd name="T42" fmla="*/ 129 w 134"/>
              <a:gd name="T43" fmla="*/ 79 h 86"/>
              <a:gd name="T44" fmla="*/ 115 w 134"/>
              <a:gd name="T45" fmla="*/ 72 h 86"/>
              <a:gd name="T46" fmla="*/ 101 w 134"/>
              <a:gd name="T47" fmla="*/ 61 h 86"/>
              <a:gd name="T48" fmla="*/ 90 w 134"/>
              <a:gd name="T49" fmla="*/ 49 h 86"/>
              <a:gd name="T50" fmla="*/ 83 w 134"/>
              <a:gd name="T51" fmla="*/ 39 h 86"/>
              <a:gd name="T52" fmla="*/ 80 w 134"/>
              <a:gd name="T53" fmla="*/ 36 h 86"/>
              <a:gd name="T54" fmla="*/ 80 w 134"/>
              <a:gd name="T55" fmla="*/ 34 h 86"/>
              <a:gd name="T56" fmla="*/ 78 w 134"/>
              <a:gd name="T57" fmla="*/ 33 h 86"/>
              <a:gd name="T58" fmla="*/ 67 w 134"/>
              <a:gd name="T59" fmla="*/ 31 h 86"/>
              <a:gd name="T60" fmla="*/ 27 w 134"/>
              <a:gd name="T61" fmla="*/ 19 h 86"/>
              <a:gd name="T62" fmla="*/ 12 w 134"/>
              <a:gd name="T63" fmla="*/ 13 h 86"/>
              <a:gd name="T64" fmla="*/ 7 w 134"/>
              <a:gd name="T65" fmla="*/ 9 h 86"/>
              <a:gd name="T66" fmla="*/ 7 w 134"/>
              <a:gd name="T67" fmla="*/ 9 h 86"/>
              <a:gd name="T68" fmla="*/ 7 w 134"/>
              <a:gd name="T69" fmla="*/ 9 h 86"/>
              <a:gd name="T70" fmla="*/ 5 w 134"/>
              <a:gd name="T71" fmla="*/ 9 h 86"/>
              <a:gd name="T72" fmla="*/ 5 w 134"/>
              <a:gd name="T73" fmla="*/ 9 h 86"/>
              <a:gd name="T74" fmla="*/ 7 w 134"/>
              <a:gd name="T75" fmla="*/ 9 h 86"/>
              <a:gd name="T76" fmla="*/ 7 w 134"/>
              <a:gd name="T77" fmla="*/ 9 h 86"/>
              <a:gd name="T78" fmla="*/ 7 w 134"/>
              <a:gd name="T79" fmla="*/ 9 h 86"/>
              <a:gd name="T80" fmla="*/ 7 w 134"/>
              <a:gd name="T81" fmla="*/ 9 h 86"/>
              <a:gd name="T82" fmla="*/ 7 w 134"/>
              <a:gd name="T83" fmla="*/ 9 h 86"/>
              <a:gd name="T84" fmla="*/ 7 w 134"/>
              <a:gd name="T85" fmla="*/ 9 h 86"/>
              <a:gd name="T86" fmla="*/ 22 w 134"/>
              <a:gd name="T87" fmla="*/ 6 h 86"/>
              <a:gd name="T88" fmla="*/ 43 w 134"/>
              <a:gd name="T89" fmla="*/ 8 h 86"/>
              <a:gd name="T90" fmla="*/ 67 w 134"/>
              <a:gd name="T91" fmla="*/ 13 h 86"/>
              <a:gd name="T92" fmla="*/ 83 w 134"/>
              <a:gd name="T93" fmla="*/ 18 h 86"/>
              <a:gd name="T94" fmla="*/ 91 w 134"/>
              <a:gd name="T95" fmla="*/ 19 h 86"/>
              <a:gd name="T96" fmla="*/ 95 w 134"/>
              <a:gd name="T97" fmla="*/ 18 h 86"/>
              <a:gd name="T98" fmla="*/ 95 w 134"/>
              <a:gd name="T99" fmla="*/ 14 h 86"/>
              <a:gd name="T100" fmla="*/ 93 w 134"/>
              <a:gd name="T101"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86">
                <a:moveTo>
                  <a:pt x="93" y="13"/>
                </a:moveTo>
                <a:lnTo>
                  <a:pt x="93" y="13"/>
                </a:lnTo>
                <a:lnTo>
                  <a:pt x="68" y="6"/>
                </a:lnTo>
                <a:lnTo>
                  <a:pt x="68" y="6"/>
                </a:lnTo>
                <a:lnTo>
                  <a:pt x="45" y="1"/>
                </a:lnTo>
                <a:lnTo>
                  <a:pt x="22" y="0"/>
                </a:lnTo>
                <a:lnTo>
                  <a:pt x="22" y="0"/>
                </a:lnTo>
                <a:lnTo>
                  <a:pt x="12" y="0"/>
                </a:lnTo>
                <a:lnTo>
                  <a:pt x="4" y="3"/>
                </a:lnTo>
                <a:lnTo>
                  <a:pt x="4" y="3"/>
                </a:lnTo>
                <a:lnTo>
                  <a:pt x="0" y="6"/>
                </a:lnTo>
                <a:lnTo>
                  <a:pt x="0" y="6"/>
                </a:lnTo>
                <a:lnTo>
                  <a:pt x="0" y="9"/>
                </a:lnTo>
                <a:lnTo>
                  <a:pt x="0" y="9"/>
                </a:lnTo>
                <a:lnTo>
                  <a:pt x="2" y="13"/>
                </a:lnTo>
                <a:lnTo>
                  <a:pt x="2" y="13"/>
                </a:lnTo>
                <a:lnTo>
                  <a:pt x="7" y="18"/>
                </a:lnTo>
                <a:lnTo>
                  <a:pt x="7" y="18"/>
                </a:lnTo>
                <a:lnTo>
                  <a:pt x="27" y="26"/>
                </a:lnTo>
                <a:lnTo>
                  <a:pt x="48" y="33"/>
                </a:lnTo>
                <a:lnTo>
                  <a:pt x="48" y="33"/>
                </a:lnTo>
                <a:lnTo>
                  <a:pt x="77" y="39"/>
                </a:lnTo>
                <a:lnTo>
                  <a:pt x="77" y="36"/>
                </a:lnTo>
                <a:lnTo>
                  <a:pt x="75" y="38"/>
                </a:lnTo>
                <a:lnTo>
                  <a:pt x="75" y="38"/>
                </a:lnTo>
                <a:lnTo>
                  <a:pt x="80" y="46"/>
                </a:lnTo>
                <a:lnTo>
                  <a:pt x="93" y="61"/>
                </a:lnTo>
                <a:lnTo>
                  <a:pt x="93" y="61"/>
                </a:lnTo>
                <a:lnTo>
                  <a:pt x="101" y="69"/>
                </a:lnTo>
                <a:lnTo>
                  <a:pt x="110" y="77"/>
                </a:lnTo>
                <a:lnTo>
                  <a:pt x="110" y="77"/>
                </a:lnTo>
                <a:lnTo>
                  <a:pt x="120" y="82"/>
                </a:lnTo>
                <a:lnTo>
                  <a:pt x="124" y="84"/>
                </a:lnTo>
                <a:lnTo>
                  <a:pt x="129" y="86"/>
                </a:lnTo>
                <a:lnTo>
                  <a:pt x="129" y="86"/>
                </a:lnTo>
                <a:lnTo>
                  <a:pt x="133" y="86"/>
                </a:lnTo>
                <a:lnTo>
                  <a:pt x="133" y="86"/>
                </a:lnTo>
                <a:lnTo>
                  <a:pt x="134" y="84"/>
                </a:lnTo>
                <a:lnTo>
                  <a:pt x="134" y="81"/>
                </a:lnTo>
                <a:lnTo>
                  <a:pt x="134" y="81"/>
                </a:lnTo>
                <a:lnTo>
                  <a:pt x="134" y="79"/>
                </a:lnTo>
                <a:lnTo>
                  <a:pt x="131" y="79"/>
                </a:lnTo>
                <a:lnTo>
                  <a:pt x="129" y="79"/>
                </a:lnTo>
                <a:lnTo>
                  <a:pt x="129" y="79"/>
                </a:lnTo>
                <a:lnTo>
                  <a:pt x="123" y="77"/>
                </a:lnTo>
                <a:lnTo>
                  <a:pt x="115" y="72"/>
                </a:lnTo>
                <a:lnTo>
                  <a:pt x="115" y="72"/>
                </a:lnTo>
                <a:lnTo>
                  <a:pt x="101" y="61"/>
                </a:lnTo>
                <a:lnTo>
                  <a:pt x="90" y="49"/>
                </a:lnTo>
                <a:lnTo>
                  <a:pt x="90" y="49"/>
                </a:lnTo>
                <a:lnTo>
                  <a:pt x="83" y="39"/>
                </a:lnTo>
                <a:lnTo>
                  <a:pt x="83" y="39"/>
                </a:lnTo>
                <a:lnTo>
                  <a:pt x="80" y="36"/>
                </a:lnTo>
                <a:lnTo>
                  <a:pt x="80" y="36"/>
                </a:lnTo>
                <a:lnTo>
                  <a:pt x="80" y="34"/>
                </a:lnTo>
                <a:lnTo>
                  <a:pt x="80" y="34"/>
                </a:lnTo>
                <a:lnTo>
                  <a:pt x="78" y="33"/>
                </a:lnTo>
                <a:lnTo>
                  <a:pt x="78" y="33"/>
                </a:lnTo>
                <a:lnTo>
                  <a:pt x="67" y="31"/>
                </a:lnTo>
                <a:lnTo>
                  <a:pt x="67" y="31"/>
                </a:lnTo>
                <a:lnTo>
                  <a:pt x="48" y="26"/>
                </a:lnTo>
                <a:lnTo>
                  <a:pt x="27" y="19"/>
                </a:lnTo>
                <a:lnTo>
                  <a:pt x="27" y="19"/>
                </a:lnTo>
                <a:lnTo>
                  <a:pt x="12" y="13"/>
                </a:lnTo>
                <a:lnTo>
                  <a:pt x="12" y="13"/>
                </a:lnTo>
                <a:lnTo>
                  <a:pt x="7" y="9"/>
                </a:lnTo>
                <a:lnTo>
                  <a:pt x="7" y="9"/>
                </a:lnTo>
                <a:lnTo>
                  <a:pt x="7" y="9"/>
                </a:lnTo>
                <a:lnTo>
                  <a:pt x="5" y="9"/>
                </a:lnTo>
                <a:lnTo>
                  <a:pt x="7" y="9"/>
                </a:lnTo>
                <a:lnTo>
                  <a:pt x="7" y="9"/>
                </a:lnTo>
                <a:lnTo>
                  <a:pt x="5" y="9"/>
                </a:lnTo>
                <a:lnTo>
                  <a:pt x="7" y="9"/>
                </a:lnTo>
                <a:lnTo>
                  <a:pt x="5" y="9"/>
                </a:lnTo>
                <a:lnTo>
                  <a:pt x="7" y="9"/>
                </a:lnTo>
                <a:lnTo>
                  <a:pt x="7" y="9"/>
                </a:lnTo>
                <a:lnTo>
                  <a:pt x="5" y="9"/>
                </a:lnTo>
                <a:lnTo>
                  <a:pt x="7" y="9"/>
                </a:lnTo>
                <a:lnTo>
                  <a:pt x="7" y="9"/>
                </a:lnTo>
                <a:lnTo>
                  <a:pt x="7" y="9"/>
                </a:lnTo>
                <a:lnTo>
                  <a:pt x="7" y="9"/>
                </a:lnTo>
                <a:lnTo>
                  <a:pt x="7" y="9"/>
                </a:lnTo>
                <a:lnTo>
                  <a:pt x="7" y="9"/>
                </a:lnTo>
                <a:lnTo>
                  <a:pt x="7" y="9"/>
                </a:lnTo>
                <a:lnTo>
                  <a:pt x="7" y="9"/>
                </a:lnTo>
                <a:lnTo>
                  <a:pt x="7" y="9"/>
                </a:lnTo>
                <a:lnTo>
                  <a:pt x="14" y="6"/>
                </a:lnTo>
                <a:lnTo>
                  <a:pt x="22" y="6"/>
                </a:lnTo>
                <a:lnTo>
                  <a:pt x="22" y="6"/>
                </a:lnTo>
                <a:lnTo>
                  <a:pt x="43" y="8"/>
                </a:lnTo>
                <a:lnTo>
                  <a:pt x="67" y="13"/>
                </a:lnTo>
                <a:lnTo>
                  <a:pt x="67" y="13"/>
                </a:lnTo>
                <a:lnTo>
                  <a:pt x="83" y="18"/>
                </a:lnTo>
                <a:lnTo>
                  <a:pt x="83" y="18"/>
                </a:lnTo>
                <a:lnTo>
                  <a:pt x="91" y="19"/>
                </a:lnTo>
                <a:lnTo>
                  <a:pt x="91" y="19"/>
                </a:lnTo>
                <a:lnTo>
                  <a:pt x="93" y="19"/>
                </a:lnTo>
                <a:lnTo>
                  <a:pt x="95" y="18"/>
                </a:lnTo>
                <a:lnTo>
                  <a:pt x="95" y="18"/>
                </a:lnTo>
                <a:lnTo>
                  <a:pt x="95" y="14"/>
                </a:lnTo>
                <a:lnTo>
                  <a:pt x="93" y="13"/>
                </a:lnTo>
                <a:lnTo>
                  <a:pt x="93" y="1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 name="Freeform 423"/>
          <p:cNvSpPr>
            <a:spLocks/>
          </p:cNvSpPr>
          <p:nvPr/>
        </p:nvSpPr>
        <p:spPr bwMode="auto">
          <a:xfrm>
            <a:off x="3270883" y="3993483"/>
            <a:ext cx="198438" cy="52388"/>
          </a:xfrm>
          <a:custGeom>
            <a:avLst/>
            <a:gdLst>
              <a:gd name="T0" fmla="*/ 29 w 125"/>
              <a:gd name="T1" fmla="*/ 27 h 33"/>
              <a:gd name="T2" fmla="*/ 29 w 125"/>
              <a:gd name="T3" fmla="*/ 27 h 33"/>
              <a:gd name="T4" fmla="*/ 16 w 125"/>
              <a:gd name="T5" fmla="*/ 22 h 33"/>
              <a:gd name="T6" fmla="*/ 10 w 125"/>
              <a:gd name="T7" fmla="*/ 19 h 33"/>
              <a:gd name="T8" fmla="*/ 8 w 125"/>
              <a:gd name="T9" fmla="*/ 15 h 33"/>
              <a:gd name="T10" fmla="*/ 6 w 125"/>
              <a:gd name="T11" fmla="*/ 14 h 33"/>
              <a:gd name="T12" fmla="*/ 6 w 125"/>
              <a:gd name="T13" fmla="*/ 14 h 33"/>
              <a:gd name="T14" fmla="*/ 6 w 125"/>
              <a:gd name="T15" fmla="*/ 14 h 33"/>
              <a:gd name="T16" fmla="*/ 6 w 125"/>
              <a:gd name="T17" fmla="*/ 14 h 33"/>
              <a:gd name="T18" fmla="*/ 8 w 125"/>
              <a:gd name="T19" fmla="*/ 14 h 33"/>
              <a:gd name="T20" fmla="*/ 19 w 125"/>
              <a:gd name="T21" fmla="*/ 9 h 33"/>
              <a:gd name="T22" fmla="*/ 43 w 125"/>
              <a:gd name="T23" fmla="*/ 7 h 33"/>
              <a:gd name="T24" fmla="*/ 64 w 125"/>
              <a:gd name="T25" fmla="*/ 9 h 33"/>
              <a:gd name="T26" fmla="*/ 86 w 125"/>
              <a:gd name="T27" fmla="*/ 12 h 33"/>
              <a:gd name="T28" fmla="*/ 114 w 125"/>
              <a:gd name="T29" fmla="*/ 20 h 33"/>
              <a:gd name="T30" fmla="*/ 120 w 125"/>
              <a:gd name="T31" fmla="*/ 24 h 33"/>
              <a:gd name="T32" fmla="*/ 125 w 125"/>
              <a:gd name="T33" fmla="*/ 24 h 33"/>
              <a:gd name="T34" fmla="*/ 125 w 125"/>
              <a:gd name="T35" fmla="*/ 20 h 33"/>
              <a:gd name="T36" fmla="*/ 125 w 125"/>
              <a:gd name="T37" fmla="*/ 19 h 33"/>
              <a:gd name="T38" fmla="*/ 107 w 125"/>
              <a:gd name="T39" fmla="*/ 10 h 33"/>
              <a:gd name="T40" fmla="*/ 86 w 125"/>
              <a:gd name="T41" fmla="*/ 5 h 33"/>
              <a:gd name="T42" fmla="*/ 43 w 125"/>
              <a:gd name="T43" fmla="*/ 0 h 33"/>
              <a:gd name="T44" fmla="*/ 26 w 125"/>
              <a:gd name="T45" fmla="*/ 2 h 33"/>
              <a:gd name="T46" fmla="*/ 15 w 125"/>
              <a:gd name="T47" fmla="*/ 4 h 33"/>
              <a:gd name="T48" fmla="*/ 5 w 125"/>
              <a:gd name="T49" fmla="*/ 7 h 33"/>
              <a:gd name="T50" fmla="*/ 1 w 125"/>
              <a:gd name="T51" fmla="*/ 9 h 33"/>
              <a:gd name="T52" fmla="*/ 0 w 125"/>
              <a:gd name="T53" fmla="*/ 12 h 33"/>
              <a:gd name="T54" fmla="*/ 0 w 125"/>
              <a:gd name="T55" fmla="*/ 14 h 33"/>
              <a:gd name="T56" fmla="*/ 5 w 125"/>
              <a:gd name="T57" fmla="*/ 24 h 33"/>
              <a:gd name="T58" fmla="*/ 13 w 125"/>
              <a:gd name="T59" fmla="*/ 29 h 33"/>
              <a:gd name="T60" fmla="*/ 21 w 125"/>
              <a:gd name="T61" fmla="*/ 32 h 33"/>
              <a:gd name="T62" fmla="*/ 29 w 125"/>
              <a:gd name="T63" fmla="*/ 33 h 33"/>
              <a:gd name="T64" fmla="*/ 33 w 125"/>
              <a:gd name="T65" fmla="*/ 30 h 33"/>
              <a:gd name="T66" fmla="*/ 33 w 125"/>
              <a:gd name="T67" fmla="*/ 29 h 33"/>
              <a:gd name="T68" fmla="*/ 29 w 125"/>
              <a:gd name="T69"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5" h="33">
                <a:moveTo>
                  <a:pt x="29" y="27"/>
                </a:moveTo>
                <a:lnTo>
                  <a:pt x="29" y="27"/>
                </a:lnTo>
                <a:lnTo>
                  <a:pt x="29" y="27"/>
                </a:lnTo>
                <a:lnTo>
                  <a:pt x="29" y="27"/>
                </a:lnTo>
                <a:lnTo>
                  <a:pt x="23" y="25"/>
                </a:lnTo>
                <a:lnTo>
                  <a:pt x="16" y="22"/>
                </a:lnTo>
                <a:lnTo>
                  <a:pt x="16" y="22"/>
                </a:lnTo>
                <a:lnTo>
                  <a:pt x="10" y="19"/>
                </a:lnTo>
                <a:lnTo>
                  <a:pt x="10" y="19"/>
                </a:lnTo>
                <a:lnTo>
                  <a:pt x="8" y="15"/>
                </a:lnTo>
                <a:lnTo>
                  <a:pt x="6" y="14"/>
                </a:lnTo>
                <a:lnTo>
                  <a:pt x="6" y="14"/>
                </a:lnTo>
                <a:lnTo>
                  <a:pt x="6" y="14"/>
                </a:lnTo>
                <a:lnTo>
                  <a:pt x="6" y="14"/>
                </a:lnTo>
                <a:lnTo>
                  <a:pt x="6" y="14"/>
                </a:lnTo>
                <a:lnTo>
                  <a:pt x="6" y="14"/>
                </a:lnTo>
                <a:lnTo>
                  <a:pt x="6" y="14"/>
                </a:lnTo>
                <a:lnTo>
                  <a:pt x="6" y="14"/>
                </a:lnTo>
                <a:lnTo>
                  <a:pt x="8" y="14"/>
                </a:lnTo>
                <a:lnTo>
                  <a:pt x="8" y="14"/>
                </a:lnTo>
                <a:lnTo>
                  <a:pt x="11" y="10"/>
                </a:lnTo>
                <a:lnTo>
                  <a:pt x="19" y="9"/>
                </a:lnTo>
                <a:lnTo>
                  <a:pt x="19" y="9"/>
                </a:lnTo>
                <a:lnTo>
                  <a:pt x="43" y="7"/>
                </a:lnTo>
                <a:lnTo>
                  <a:pt x="43" y="7"/>
                </a:lnTo>
                <a:lnTo>
                  <a:pt x="64" y="9"/>
                </a:lnTo>
                <a:lnTo>
                  <a:pt x="86" y="12"/>
                </a:lnTo>
                <a:lnTo>
                  <a:pt x="86" y="12"/>
                </a:lnTo>
                <a:lnTo>
                  <a:pt x="105" y="17"/>
                </a:lnTo>
                <a:lnTo>
                  <a:pt x="114" y="20"/>
                </a:lnTo>
                <a:lnTo>
                  <a:pt x="120" y="24"/>
                </a:lnTo>
                <a:lnTo>
                  <a:pt x="120" y="24"/>
                </a:lnTo>
                <a:lnTo>
                  <a:pt x="124" y="25"/>
                </a:lnTo>
                <a:lnTo>
                  <a:pt x="125" y="24"/>
                </a:lnTo>
                <a:lnTo>
                  <a:pt x="125" y="24"/>
                </a:lnTo>
                <a:lnTo>
                  <a:pt x="125" y="20"/>
                </a:lnTo>
                <a:lnTo>
                  <a:pt x="125" y="19"/>
                </a:lnTo>
                <a:lnTo>
                  <a:pt x="125" y="19"/>
                </a:lnTo>
                <a:lnTo>
                  <a:pt x="117" y="14"/>
                </a:lnTo>
                <a:lnTo>
                  <a:pt x="107" y="10"/>
                </a:lnTo>
                <a:lnTo>
                  <a:pt x="86" y="5"/>
                </a:lnTo>
                <a:lnTo>
                  <a:pt x="86" y="5"/>
                </a:lnTo>
                <a:lnTo>
                  <a:pt x="64" y="2"/>
                </a:lnTo>
                <a:lnTo>
                  <a:pt x="43" y="0"/>
                </a:lnTo>
                <a:lnTo>
                  <a:pt x="43" y="0"/>
                </a:lnTo>
                <a:lnTo>
                  <a:pt x="26" y="2"/>
                </a:lnTo>
                <a:lnTo>
                  <a:pt x="15" y="4"/>
                </a:lnTo>
                <a:lnTo>
                  <a:pt x="15" y="4"/>
                </a:lnTo>
                <a:lnTo>
                  <a:pt x="5" y="7"/>
                </a:lnTo>
                <a:lnTo>
                  <a:pt x="5" y="7"/>
                </a:lnTo>
                <a:lnTo>
                  <a:pt x="1" y="9"/>
                </a:lnTo>
                <a:lnTo>
                  <a:pt x="1" y="9"/>
                </a:lnTo>
                <a:lnTo>
                  <a:pt x="0" y="12"/>
                </a:lnTo>
                <a:lnTo>
                  <a:pt x="0" y="12"/>
                </a:lnTo>
                <a:lnTo>
                  <a:pt x="0" y="14"/>
                </a:lnTo>
                <a:lnTo>
                  <a:pt x="0" y="14"/>
                </a:lnTo>
                <a:lnTo>
                  <a:pt x="1" y="20"/>
                </a:lnTo>
                <a:lnTo>
                  <a:pt x="5" y="24"/>
                </a:lnTo>
                <a:lnTo>
                  <a:pt x="5" y="24"/>
                </a:lnTo>
                <a:lnTo>
                  <a:pt x="13" y="29"/>
                </a:lnTo>
                <a:lnTo>
                  <a:pt x="21" y="32"/>
                </a:lnTo>
                <a:lnTo>
                  <a:pt x="21" y="32"/>
                </a:lnTo>
                <a:lnTo>
                  <a:pt x="29" y="33"/>
                </a:lnTo>
                <a:lnTo>
                  <a:pt x="29" y="33"/>
                </a:lnTo>
                <a:lnTo>
                  <a:pt x="31" y="32"/>
                </a:lnTo>
                <a:lnTo>
                  <a:pt x="33" y="30"/>
                </a:lnTo>
                <a:lnTo>
                  <a:pt x="33" y="30"/>
                </a:lnTo>
                <a:lnTo>
                  <a:pt x="33" y="29"/>
                </a:lnTo>
                <a:lnTo>
                  <a:pt x="29" y="27"/>
                </a:lnTo>
                <a:lnTo>
                  <a:pt x="29" y="2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424"/>
          <p:cNvSpPr>
            <a:spLocks/>
          </p:cNvSpPr>
          <p:nvPr/>
        </p:nvSpPr>
        <p:spPr bwMode="auto">
          <a:xfrm>
            <a:off x="3399471" y="3968083"/>
            <a:ext cx="128588" cy="68263"/>
          </a:xfrm>
          <a:custGeom>
            <a:avLst/>
            <a:gdLst>
              <a:gd name="T0" fmla="*/ 79 w 81"/>
              <a:gd name="T1" fmla="*/ 5 h 43"/>
              <a:gd name="T2" fmla="*/ 79 w 81"/>
              <a:gd name="T3" fmla="*/ 5 h 43"/>
              <a:gd name="T4" fmla="*/ 81 w 81"/>
              <a:gd name="T5" fmla="*/ 8 h 43"/>
              <a:gd name="T6" fmla="*/ 81 w 81"/>
              <a:gd name="T7" fmla="*/ 13 h 43"/>
              <a:gd name="T8" fmla="*/ 8 w 81"/>
              <a:gd name="T9" fmla="*/ 43 h 43"/>
              <a:gd name="T10" fmla="*/ 8 w 81"/>
              <a:gd name="T11" fmla="*/ 43 h 43"/>
              <a:gd name="T12" fmla="*/ 6 w 81"/>
              <a:gd name="T13" fmla="*/ 43 h 43"/>
              <a:gd name="T14" fmla="*/ 6 w 81"/>
              <a:gd name="T15" fmla="*/ 43 h 43"/>
              <a:gd name="T16" fmla="*/ 1 w 81"/>
              <a:gd name="T17" fmla="*/ 43 h 43"/>
              <a:gd name="T18" fmla="*/ 0 w 81"/>
              <a:gd name="T19" fmla="*/ 40 h 43"/>
              <a:gd name="T20" fmla="*/ 0 w 81"/>
              <a:gd name="T21" fmla="*/ 40 h 43"/>
              <a:gd name="T22" fmla="*/ 0 w 81"/>
              <a:gd name="T23" fmla="*/ 36 h 43"/>
              <a:gd name="T24" fmla="*/ 0 w 81"/>
              <a:gd name="T25" fmla="*/ 35 h 43"/>
              <a:gd name="T26" fmla="*/ 1 w 81"/>
              <a:gd name="T27" fmla="*/ 33 h 43"/>
              <a:gd name="T28" fmla="*/ 3 w 81"/>
              <a:gd name="T29" fmla="*/ 31 h 43"/>
              <a:gd name="T30" fmla="*/ 77 w 81"/>
              <a:gd name="T31" fmla="*/ 0 h 43"/>
              <a:gd name="T32" fmla="*/ 77 w 81"/>
              <a:gd name="T33" fmla="*/ 0 h 43"/>
              <a:gd name="T34" fmla="*/ 79 w 81"/>
              <a:gd name="T35" fmla="*/ 5 h 43"/>
              <a:gd name="T36" fmla="*/ 79 w 81"/>
              <a:gd name="T37"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43">
                <a:moveTo>
                  <a:pt x="79" y="5"/>
                </a:moveTo>
                <a:lnTo>
                  <a:pt x="79" y="5"/>
                </a:lnTo>
                <a:lnTo>
                  <a:pt x="81" y="8"/>
                </a:lnTo>
                <a:lnTo>
                  <a:pt x="81" y="13"/>
                </a:lnTo>
                <a:lnTo>
                  <a:pt x="8" y="43"/>
                </a:lnTo>
                <a:lnTo>
                  <a:pt x="8" y="43"/>
                </a:lnTo>
                <a:lnTo>
                  <a:pt x="6" y="43"/>
                </a:lnTo>
                <a:lnTo>
                  <a:pt x="6" y="43"/>
                </a:lnTo>
                <a:lnTo>
                  <a:pt x="1" y="43"/>
                </a:lnTo>
                <a:lnTo>
                  <a:pt x="0" y="40"/>
                </a:lnTo>
                <a:lnTo>
                  <a:pt x="0" y="40"/>
                </a:lnTo>
                <a:lnTo>
                  <a:pt x="0" y="36"/>
                </a:lnTo>
                <a:lnTo>
                  <a:pt x="0" y="35"/>
                </a:lnTo>
                <a:lnTo>
                  <a:pt x="1" y="33"/>
                </a:lnTo>
                <a:lnTo>
                  <a:pt x="3" y="31"/>
                </a:lnTo>
                <a:lnTo>
                  <a:pt x="77" y="0"/>
                </a:lnTo>
                <a:lnTo>
                  <a:pt x="77" y="0"/>
                </a:lnTo>
                <a:lnTo>
                  <a:pt x="79" y="5"/>
                </a:lnTo>
                <a:lnTo>
                  <a:pt x="79"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425"/>
          <p:cNvSpPr>
            <a:spLocks/>
          </p:cNvSpPr>
          <p:nvPr/>
        </p:nvSpPr>
        <p:spPr bwMode="auto">
          <a:xfrm>
            <a:off x="3564571" y="3923633"/>
            <a:ext cx="80963" cy="47625"/>
          </a:xfrm>
          <a:custGeom>
            <a:avLst/>
            <a:gdLst>
              <a:gd name="T0" fmla="*/ 48 w 51"/>
              <a:gd name="T1" fmla="*/ 13 h 30"/>
              <a:gd name="T2" fmla="*/ 8 w 51"/>
              <a:gd name="T3" fmla="*/ 30 h 30"/>
              <a:gd name="T4" fmla="*/ 8 w 51"/>
              <a:gd name="T5" fmla="*/ 30 h 30"/>
              <a:gd name="T6" fmla="*/ 0 w 51"/>
              <a:gd name="T7" fmla="*/ 18 h 30"/>
              <a:gd name="T8" fmla="*/ 43 w 51"/>
              <a:gd name="T9" fmla="*/ 0 h 30"/>
              <a:gd name="T10" fmla="*/ 43 w 51"/>
              <a:gd name="T11" fmla="*/ 0 h 30"/>
              <a:gd name="T12" fmla="*/ 45 w 51"/>
              <a:gd name="T13" fmla="*/ 0 h 30"/>
              <a:gd name="T14" fmla="*/ 48 w 51"/>
              <a:gd name="T15" fmla="*/ 0 h 30"/>
              <a:gd name="T16" fmla="*/ 49 w 51"/>
              <a:gd name="T17" fmla="*/ 1 h 30"/>
              <a:gd name="T18" fmla="*/ 51 w 51"/>
              <a:gd name="T19" fmla="*/ 5 h 30"/>
              <a:gd name="T20" fmla="*/ 51 w 51"/>
              <a:gd name="T21" fmla="*/ 5 h 30"/>
              <a:gd name="T22" fmla="*/ 51 w 51"/>
              <a:gd name="T23" fmla="*/ 6 h 30"/>
              <a:gd name="T24" fmla="*/ 51 w 51"/>
              <a:gd name="T25" fmla="*/ 10 h 30"/>
              <a:gd name="T26" fmla="*/ 49 w 51"/>
              <a:gd name="T27" fmla="*/ 11 h 30"/>
              <a:gd name="T28" fmla="*/ 48 w 51"/>
              <a:gd name="T29" fmla="*/ 13 h 30"/>
              <a:gd name="T30" fmla="*/ 48 w 51"/>
              <a:gd name="T31"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30">
                <a:moveTo>
                  <a:pt x="48" y="13"/>
                </a:moveTo>
                <a:lnTo>
                  <a:pt x="8" y="30"/>
                </a:lnTo>
                <a:lnTo>
                  <a:pt x="8" y="30"/>
                </a:lnTo>
                <a:lnTo>
                  <a:pt x="0" y="18"/>
                </a:lnTo>
                <a:lnTo>
                  <a:pt x="43" y="0"/>
                </a:lnTo>
                <a:lnTo>
                  <a:pt x="43" y="0"/>
                </a:lnTo>
                <a:lnTo>
                  <a:pt x="45" y="0"/>
                </a:lnTo>
                <a:lnTo>
                  <a:pt x="48" y="0"/>
                </a:lnTo>
                <a:lnTo>
                  <a:pt x="49" y="1"/>
                </a:lnTo>
                <a:lnTo>
                  <a:pt x="51" y="5"/>
                </a:lnTo>
                <a:lnTo>
                  <a:pt x="51" y="5"/>
                </a:lnTo>
                <a:lnTo>
                  <a:pt x="51" y="6"/>
                </a:lnTo>
                <a:lnTo>
                  <a:pt x="51" y="10"/>
                </a:lnTo>
                <a:lnTo>
                  <a:pt x="49" y="11"/>
                </a:lnTo>
                <a:lnTo>
                  <a:pt x="48" y="13"/>
                </a:lnTo>
                <a:lnTo>
                  <a:pt x="48" y="1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7" name="Freeform 426"/>
          <p:cNvSpPr>
            <a:spLocks/>
          </p:cNvSpPr>
          <p:nvPr/>
        </p:nvSpPr>
        <p:spPr bwMode="auto">
          <a:xfrm>
            <a:off x="3210558" y="4149058"/>
            <a:ext cx="614363" cy="588963"/>
          </a:xfrm>
          <a:custGeom>
            <a:avLst/>
            <a:gdLst>
              <a:gd name="T0" fmla="*/ 264 w 387"/>
              <a:gd name="T1" fmla="*/ 0 h 371"/>
              <a:gd name="T2" fmla="*/ 64 w 387"/>
              <a:gd name="T3" fmla="*/ 23 h 371"/>
              <a:gd name="T4" fmla="*/ 0 w 387"/>
              <a:gd name="T5" fmla="*/ 78 h 371"/>
              <a:gd name="T6" fmla="*/ 152 w 387"/>
              <a:gd name="T7" fmla="*/ 371 h 371"/>
              <a:gd name="T8" fmla="*/ 372 w 387"/>
              <a:gd name="T9" fmla="*/ 356 h 371"/>
              <a:gd name="T10" fmla="*/ 387 w 387"/>
              <a:gd name="T11" fmla="*/ 283 h 371"/>
              <a:gd name="T12" fmla="*/ 264 w 387"/>
              <a:gd name="T13" fmla="*/ 0 h 371"/>
            </a:gdLst>
            <a:ahLst/>
            <a:cxnLst>
              <a:cxn ang="0">
                <a:pos x="T0" y="T1"/>
              </a:cxn>
              <a:cxn ang="0">
                <a:pos x="T2" y="T3"/>
              </a:cxn>
              <a:cxn ang="0">
                <a:pos x="T4" y="T5"/>
              </a:cxn>
              <a:cxn ang="0">
                <a:pos x="T6" y="T7"/>
              </a:cxn>
              <a:cxn ang="0">
                <a:pos x="T8" y="T9"/>
              </a:cxn>
              <a:cxn ang="0">
                <a:pos x="T10" y="T11"/>
              </a:cxn>
              <a:cxn ang="0">
                <a:pos x="T12" y="T13"/>
              </a:cxn>
            </a:cxnLst>
            <a:rect l="0" t="0" r="r" b="b"/>
            <a:pathLst>
              <a:path w="387" h="371">
                <a:moveTo>
                  <a:pt x="264" y="0"/>
                </a:moveTo>
                <a:lnTo>
                  <a:pt x="64" y="23"/>
                </a:lnTo>
                <a:lnTo>
                  <a:pt x="0" y="78"/>
                </a:lnTo>
                <a:lnTo>
                  <a:pt x="152" y="371"/>
                </a:lnTo>
                <a:lnTo>
                  <a:pt x="372" y="356"/>
                </a:lnTo>
                <a:lnTo>
                  <a:pt x="387" y="283"/>
                </a:lnTo>
                <a:lnTo>
                  <a:pt x="26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427"/>
          <p:cNvSpPr>
            <a:spLocks/>
          </p:cNvSpPr>
          <p:nvPr/>
        </p:nvSpPr>
        <p:spPr bwMode="auto">
          <a:xfrm>
            <a:off x="3210558" y="4149058"/>
            <a:ext cx="614363" cy="588963"/>
          </a:xfrm>
          <a:custGeom>
            <a:avLst/>
            <a:gdLst>
              <a:gd name="T0" fmla="*/ 264 w 387"/>
              <a:gd name="T1" fmla="*/ 0 h 371"/>
              <a:gd name="T2" fmla="*/ 64 w 387"/>
              <a:gd name="T3" fmla="*/ 23 h 371"/>
              <a:gd name="T4" fmla="*/ 0 w 387"/>
              <a:gd name="T5" fmla="*/ 78 h 371"/>
              <a:gd name="T6" fmla="*/ 152 w 387"/>
              <a:gd name="T7" fmla="*/ 371 h 371"/>
              <a:gd name="T8" fmla="*/ 372 w 387"/>
              <a:gd name="T9" fmla="*/ 356 h 371"/>
              <a:gd name="T10" fmla="*/ 387 w 387"/>
              <a:gd name="T11" fmla="*/ 283 h 371"/>
              <a:gd name="T12" fmla="*/ 264 w 387"/>
              <a:gd name="T13" fmla="*/ 0 h 371"/>
            </a:gdLst>
            <a:ahLst/>
            <a:cxnLst>
              <a:cxn ang="0">
                <a:pos x="T0" y="T1"/>
              </a:cxn>
              <a:cxn ang="0">
                <a:pos x="T2" y="T3"/>
              </a:cxn>
              <a:cxn ang="0">
                <a:pos x="T4" y="T5"/>
              </a:cxn>
              <a:cxn ang="0">
                <a:pos x="T6" y="T7"/>
              </a:cxn>
              <a:cxn ang="0">
                <a:pos x="T8" y="T9"/>
              </a:cxn>
              <a:cxn ang="0">
                <a:pos x="T10" y="T11"/>
              </a:cxn>
              <a:cxn ang="0">
                <a:pos x="T12" y="T13"/>
              </a:cxn>
            </a:cxnLst>
            <a:rect l="0" t="0" r="r" b="b"/>
            <a:pathLst>
              <a:path w="387" h="371">
                <a:moveTo>
                  <a:pt x="264" y="0"/>
                </a:moveTo>
                <a:lnTo>
                  <a:pt x="64" y="23"/>
                </a:lnTo>
                <a:lnTo>
                  <a:pt x="0" y="78"/>
                </a:lnTo>
                <a:lnTo>
                  <a:pt x="152" y="371"/>
                </a:lnTo>
                <a:lnTo>
                  <a:pt x="372" y="356"/>
                </a:lnTo>
                <a:lnTo>
                  <a:pt x="387" y="283"/>
                </a:lnTo>
                <a:lnTo>
                  <a:pt x="2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428"/>
          <p:cNvSpPr>
            <a:spLocks/>
          </p:cNvSpPr>
          <p:nvPr/>
        </p:nvSpPr>
        <p:spPr bwMode="auto">
          <a:xfrm>
            <a:off x="3589971" y="4149058"/>
            <a:ext cx="234950" cy="565150"/>
          </a:xfrm>
          <a:custGeom>
            <a:avLst/>
            <a:gdLst>
              <a:gd name="T0" fmla="*/ 25 w 148"/>
              <a:gd name="T1" fmla="*/ 0 h 356"/>
              <a:gd name="T2" fmla="*/ 0 w 148"/>
              <a:gd name="T3" fmla="*/ 50 h 356"/>
              <a:gd name="T4" fmla="*/ 133 w 148"/>
              <a:gd name="T5" fmla="*/ 356 h 356"/>
              <a:gd name="T6" fmla="*/ 148 w 148"/>
              <a:gd name="T7" fmla="*/ 283 h 356"/>
              <a:gd name="T8" fmla="*/ 25 w 148"/>
              <a:gd name="T9" fmla="*/ 0 h 356"/>
            </a:gdLst>
            <a:ahLst/>
            <a:cxnLst>
              <a:cxn ang="0">
                <a:pos x="T0" y="T1"/>
              </a:cxn>
              <a:cxn ang="0">
                <a:pos x="T2" y="T3"/>
              </a:cxn>
              <a:cxn ang="0">
                <a:pos x="T4" y="T5"/>
              </a:cxn>
              <a:cxn ang="0">
                <a:pos x="T6" y="T7"/>
              </a:cxn>
              <a:cxn ang="0">
                <a:pos x="T8" y="T9"/>
              </a:cxn>
            </a:cxnLst>
            <a:rect l="0" t="0" r="r" b="b"/>
            <a:pathLst>
              <a:path w="148" h="356">
                <a:moveTo>
                  <a:pt x="25" y="0"/>
                </a:moveTo>
                <a:lnTo>
                  <a:pt x="0" y="50"/>
                </a:lnTo>
                <a:lnTo>
                  <a:pt x="133" y="356"/>
                </a:lnTo>
                <a:lnTo>
                  <a:pt x="148" y="283"/>
                </a:lnTo>
                <a:lnTo>
                  <a:pt x="25"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429"/>
          <p:cNvSpPr>
            <a:spLocks/>
          </p:cNvSpPr>
          <p:nvPr/>
        </p:nvSpPr>
        <p:spPr bwMode="auto">
          <a:xfrm>
            <a:off x="3589971" y="4149058"/>
            <a:ext cx="234950" cy="565150"/>
          </a:xfrm>
          <a:custGeom>
            <a:avLst/>
            <a:gdLst>
              <a:gd name="T0" fmla="*/ 25 w 148"/>
              <a:gd name="T1" fmla="*/ 0 h 356"/>
              <a:gd name="T2" fmla="*/ 0 w 148"/>
              <a:gd name="T3" fmla="*/ 50 h 356"/>
              <a:gd name="T4" fmla="*/ 133 w 148"/>
              <a:gd name="T5" fmla="*/ 356 h 356"/>
              <a:gd name="T6" fmla="*/ 148 w 148"/>
              <a:gd name="T7" fmla="*/ 283 h 356"/>
              <a:gd name="T8" fmla="*/ 25 w 148"/>
              <a:gd name="T9" fmla="*/ 0 h 356"/>
            </a:gdLst>
            <a:ahLst/>
            <a:cxnLst>
              <a:cxn ang="0">
                <a:pos x="T0" y="T1"/>
              </a:cxn>
              <a:cxn ang="0">
                <a:pos x="T2" y="T3"/>
              </a:cxn>
              <a:cxn ang="0">
                <a:pos x="T4" y="T5"/>
              </a:cxn>
              <a:cxn ang="0">
                <a:pos x="T6" y="T7"/>
              </a:cxn>
              <a:cxn ang="0">
                <a:pos x="T8" y="T9"/>
              </a:cxn>
            </a:cxnLst>
            <a:rect l="0" t="0" r="r" b="b"/>
            <a:pathLst>
              <a:path w="148" h="356">
                <a:moveTo>
                  <a:pt x="25" y="0"/>
                </a:moveTo>
                <a:lnTo>
                  <a:pt x="0" y="50"/>
                </a:lnTo>
                <a:lnTo>
                  <a:pt x="133" y="356"/>
                </a:lnTo>
                <a:lnTo>
                  <a:pt x="148" y="283"/>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430"/>
          <p:cNvSpPr>
            <a:spLocks/>
          </p:cNvSpPr>
          <p:nvPr/>
        </p:nvSpPr>
        <p:spPr bwMode="auto">
          <a:xfrm>
            <a:off x="3593146" y="4153821"/>
            <a:ext cx="173038" cy="371475"/>
          </a:xfrm>
          <a:custGeom>
            <a:avLst/>
            <a:gdLst>
              <a:gd name="T0" fmla="*/ 22 w 109"/>
              <a:gd name="T1" fmla="*/ 0 h 234"/>
              <a:gd name="T2" fmla="*/ 0 w 109"/>
              <a:gd name="T3" fmla="*/ 43 h 234"/>
              <a:gd name="T4" fmla="*/ 0 w 109"/>
              <a:gd name="T5" fmla="*/ 43 h 234"/>
              <a:gd name="T6" fmla="*/ 2 w 109"/>
              <a:gd name="T7" fmla="*/ 45 h 234"/>
              <a:gd name="T8" fmla="*/ 83 w 109"/>
              <a:gd name="T9" fmla="*/ 232 h 234"/>
              <a:gd name="T10" fmla="*/ 103 w 109"/>
              <a:gd name="T11" fmla="*/ 234 h 234"/>
              <a:gd name="T12" fmla="*/ 103 w 109"/>
              <a:gd name="T13" fmla="*/ 234 h 234"/>
              <a:gd name="T14" fmla="*/ 103 w 109"/>
              <a:gd name="T15" fmla="*/ 234 h 234"/>
              <a:gd name="T16" fmla="*/ 103 w 109"/>
              <a:gd name="T17" fmla="*/ 234 h 234"/>
              <a:gd name="T18" fmla="*/ 104 w 109"/>
              <a:gd name="T19" fmla="*/ 220 h 234"/>
              <a:gd name="T20" fmla="*/ 104 w 109"/>
              <a:gd name="T21" fmla="*/ 220 h 234"/>
              <a:gd name="T22" fmla="*/ 109 w 109"/>
              <a:gd name="T23" fmla="*/ 204 h 234"/>
              <a:gd name="T24" fmla="*/ 22 w 109"/>
              <a:gd name="T25"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234">
                <a:moveTo>
                  <a:pt x="22" y="0"/>
                </a:moveTo>
                <a:lnTo>
                  <a:pt x="0" y="43"/>
                </a:lnTo>
                <a:lnTo>
                  <a:pt x="0" y="43"/>
                </a:lnTo>
                <a:lnTo>
                  <a:pt x="2" y="45"/>
                </a:lnTo>
                <a:lnTo>
                  <a:pt x="83" y="232"/>
                </a:lnTo>
                <a:lnTo>
                  <a:pt x="103" y="234"/>
                </a:lnTo>
                <a:lnTo>
                  <a:pt x="103" y="234"/>
                </a:lnTo>
                <a:lnTo>
                  <a:pt x="103" y="234"/>
                </a:lnTo>
                <a:lnTo>
                  <a:pt x="103" y="234"/>
                </a:lnTo>
                <a:lnTo>
                  <a:pt x="104" y="220"/>
                </a:lnTo>
                <a:lnTo>
                  <a:pt x="104" y="220"/>
                </a:lnTo>
                <a:lnTo>
                  <a:pt x="109" y="204"/>
                </a:lnTo>
                <a:lnTo>
                  <a:pt x="22" y="0"/>
                </a:lnTo>
                <a:close/>
              </a:path>
            </a:pathLst>
          </a:custGeom>
          <a:solidFill>
            <a:srgbClr val="EA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431"/>
          <p:cNvSpPr>
            <a:spLocks/>
          </p:cNvSpPr>
          <p:nvPr/>
        </p:nvSpPr>
        <p:spPr bwMode="auto">
          <a:xfrm>
            <a:off x="3593146" y="4153821"/>
            <a:ext cx="173038" cy="371475"/>
          </a:xfrm>
          <a:custGeom>
            <a:avLst/>
            <a:gdLst>
              <a:gd name="T0" fmla="*/ 22 w 109"/>
              <a:gd name="T1" fmla="*/ 0 h 234"/>
              <a:gd name="T2" fmla="*/ 0 w 109"/>
              <a:gd name="T3" fmla="*/ 43 h 234"/>
              <a:gd name="T4" fmla="*/ 0 w 109"/>
              <a:gd name="T5" fmla="*/ 43 h 234"/>
              <a:gd name="T6" fmla="*/ 2 w 109"/>
              <a:gd name="T7" fmla="*/ 45 h 234"/>
              <a:gd name="T8" fmla="*/ 83 w 109"/>
              <a:gd name="T9" fmla="*/ 232 h 234"/>
              <a:gd name="T10" fmla="*/ 103 w 109"/>
              <a:gd name="T11" fmla="*/ 234 h 234"/>
              <a:gd name="T12" fmla="*/ 103 w 109"/>
              <a:gd name="T13" fmla="*/ 234 h 234"/>
              <a:gd name="T14" fmla="*/ 103 w 109"/>
              <a:gd name="T15" fmla="*/ 234 h 234"/>
              <a:gd name="T16" fmla="*/ 103 w 109"/>
              <a:gd name="T17" fmla="*/ 234 h 234"/>
              <a:gd name="T18" fmla="*/ 104 w 109"/>
              <a:gd name="T19" fmla="*/ 220 h 234"/>
              <a:gd name="T20" fmla="*/ 104 w 109"/>
              <a:gd name="T21" fmla="*/ 220 h 234"/>
              <a:gd name="T22" fmla="*/ 109 w 109"/>
              <a:gd name="T23" fmla="*/ 204 h 234"/>
              <a:gd name="T24" fmla="*/ 22 w 109"/>
              <a:gd name="T25"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234">
                <a:moveTo>
                  <a:pt x="22" y="0"/>
                </a:moveTo>
                <a:lnTo>
                  <a:pt x="0" y="43"/>
                </a:lnTo>
                <a:lnTo>
                  <a:pt x="0" y="43"/>
                </a:lnTo>
                <a:lnTo>
                  <a:pt x="2" y="45"/>
                </a:lnTo>
                <a:lnTo>
                  <a:pt x="83" y="232"/>
                </a:lnTo>
                <a:lnTo>
                  <a:pt x="103" y="234"/>
                </a:lnTo>
                <a:lnTo>
                  <a:pt x="103" y="234"/>
                </a:lnTo>
                <a:lnTo>
                  <a:pt x="103" y="234"/>
                </a:lnTo>
                <a:lnTo>
                  <a:pt x="103" y="234"/>
                </a:lnTo>
                <a:lnTo>
                  <a:pt x="104" y="220"/>
                </a:lnTo>
                <a:lnTo>
                  <a:pt x="104" y="220"/>
                </a:lnTo>
                <a:lnTo>
                  <a:pt x="109" y="204"/>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432"/>
          <p:cNvSpPr>
            <a:spLocks/>
          </p:cNvSpPr>
          <p:nvPr/>
        </p:nvSpPr>
        <p:spPr bwMode="auto">
          <a:xfrm>
            <a:off x="3210558" y="4228433"/>
            <a:ext cx="590550" cy="509588"/>
          </a:xfrm>
          <a:custGeom>
            <a:avLst/>
            <a:gdLst>
              <a:gd name="T0" fmla="*/ 0 w 372"/>
              <a:gd name="T1" fmla="*/ 28 h 321"/>
              <a:gd name="T2" fmla="*/ 239 w 372"/>
              <a:gd name="T3" fmla="*/ 0 h 321"/>
              <a:gd name="T4" fmla="*/ 372 w 372"/>
              <a:gd name="T5" fmla="*/ 306 h 321"/>
              <a:gd name="T6" fmla="*/ 152 w 372"/>
              <a:gd name="T7" fmla="*/ 321 h 321"/>
              <a:gd name="T8" fmla="*/ 0 w 372"/>
              <a:gd name="T9" fmla="*/ 28 h 321"/>
            </a:gdLst>
            <a:ahLst/>
            <a:cxnLst>
              <a:cxn ang="0">
                <a:pos x="T0" y="T1"/>
              </a:cxn>
              <a:cxn ang="0">
                <a:pos x="T2" y="T3"/>
              </a:cxn>
              <a:cxn ang="0">
                <a:pos x="T4" y="T5"/>
              </a:cxn>
              <a:cxn ang="0">
                <a:pos x="T6" y="T7"/>
              </a:cxn>
              <a:cxn ang="0">
                <a:pos x="T8" y="T9"/>
              </a:cxn>
            </a:cxnLst>
            <a:rect l="0" t="0" r="r" b="b"/>
            <a:pathLst>
              <a:path w="372" h="321">
                <a:moveTo>
                  <a:pt x="0" y="28"/>
                </a:moveTo>
                <a:lnTo>
                  <a:pt x="239" y="0"/>
                </a:lnTo>
                <a:lnTo>
                  <a:pt x="372" y="306"/>
                </a:lnTo>
                <a:lnTo>
                  <a:pt x="152" y="321"/>
                </a:lnTo>
                <a:lnTo>
                  <a:pt x="0" y="2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4" name="Freeform 433"/>
          <p:cNvSpPr>
            <a:spLocks/>
          </p:cNvSpPr>
          <p:nvPr/>
        </p:nvSpPr>
        <p:spPr bwMode="auto">
          <a:xfrm>
            <a:off x="3210558" y="4228433"/>
            <a:ext cx="590550" cy="509588"/>
          </a:xfrm>
          <a:custGeom>
            <a:avLst/>
            <a:gdLst>
              <a:gd name="T0" fmla="*/ 0 w 372"/>
              <a:gd name="T1" fmla="*/ 28 h 321"/>
              <a:gd name="T2" fmla="*/ 239 w 372"/>
              <a:gd name="T3" fmla="*/ 0 h 321"/>
              <a:gd name="T4" fmla="*/ 372 w 372"/>
              <a:gd name="T5" fmla="*/ 306 h 321"/>
              <a:gd name="T6" fmla="*/ 152 w 372"/>
              <a:gd name="T7" fmla="*/ 321 h 321"/>
              <a:gd name="T8" fmla="*/ 0 w 372"/>
              <a:gd name="T9" fmla="*/ 28 h 321"/>
            </a:gdLst>
            <a:ahLst/>
            <a:cxnLst>
              <a:cxn ang="0">
                <a:pos x="T0" y="T1"/>
              </a:cxn>
              <a:cxn ang="0">
                <a:pos x="T2" y="T3"/>
              </a:cxn>
              <a:cxn ang="0">
                <a:pos x="T4" y="T5"/>
              </a:cxn>
              <a:cxn ang="0">
                <a:pos x="T6" y="T7"/>
              </a:cxn>
              <a:cxn ang="0">
                <a:pos x="T8" y="T9"/>
              </a:cxn>
            </a:cxnLst>
            <a:rect l="0" t="0" r="r" b="b"/>
            <a:pathLst>
              <a:path w="372" h="321">
                <a:moveTo>
                  <a:pt x="0" y="28"/>
                </a:moveTo>
                <a:lnTo>
                  <a:pt x="239" y="0"/>
                </a:lnTo>
                <a:lnTo>
                  <a:pt x="372" y="306"/>
                </a:lnTo>
                <a:lnTo>
                  <a:pt x="152" y="321"/>
                </a:lnTo>
                <a:lnTo>
                  <a:pt x="0"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434"/>
          <p:cNvSpPr>
            <a:spLocks noEditPoints="1"/>
          </p:cNvSpPr>
          <p:nvPr/>
        </p:nvSpPr>
        <p:spPr bwMode="auto">
          <a:xfrm>
            <a:off x="3218496" y="4233196"/>
            <a:ext cx="503238" cy="498475"/>
          </a:xfrm>
          <a:custGeom>
            <a:avLst/>
            <a:gdLst>
              <a:gd name="T0" fmla="*/ 137 w 317"/>
              <a:gd name="T1" fmla="*/ 291 h 314"/>
              <a:gd name="T2" fmla="*/ 148 w 317"/>
              <a:gd name="T3" fmla="*/ 314 h 314"/>
              <a:gd name="T4" fmla="*/ 314 w 317"/>
              <a:gd name="T5" fmla="*/ 303 h 314"/>
              <a:gd name="T6" fmla="*/ 317 w 317"/>
              <a:gd name="T7" fmla="*/ 296 h 314"/>
              <a:gd name="T8" fmla="*/ 317 w 317"/>
              <a:gd name="T9" fmla="*/ 296 h 314"/>
              <a:gd name="T10" fmla="*/ 243 w 317"/>
              <a:gd name="T11" fmla="*/ 298 h 314"/>
              <a:gd name="T12" fmla="*/ 243 w 317"/>
              <a:gd name="T13" fmla="*/ 298 h 314"/>
              <a:gd name="T14" fmla="*/ 180 w 317"/>
              <a:gd name="T15" fmla="*/ 296 h 314"/>
              <a:gd name="T16" fmla="*/ 180 w 317"/>
              <a:gd name="T17" fmla="*/ 296 h 314"/>
              <a:gd name="T18" fmla="*/ 155 w 317"/>
              <a:gd name="T19" fmla="*/ 294 h 314"/>
              <a:gd name="T20" fmla="*/ 137 w 317"/>
              <a:gd name="T21" fmla="*/ 291 h 314"/>
              <a:gd name="T22" fmla="*/ 137 w 317"/>
              <a:gd name="T23" fmla="*/ 291 h 314"/>
              <a:gd name="T24" fmla="*/ 137 w 317"/>
              <a:gd name="T25" fmla="*/ 291 h 314"/>
              <a:gd name="T26" fmla="*/ 233 w 317"/>
              <a:gd name="T27" fmla="*/ 0 h 314"/>
              <a:gd name="T28" fmla="*/ 0 w 317"/>
              <a:gd name="T29" fmla="*/ 28 h 314"/>
              <a:gd name="T30" fmla="*/ 134 w 317"/>
              <a:gd name="T31" fmla="*/ 286 h 314"/>
              <a:gd name="T32" fmla="*/ 134 w 317"/>
              <a:gd name="T33" fmla="*/ 286 h 314"/>
              <a:gd name="T34" fmla="*/ 132 w 317"/>
              <a:gd name="T35" fmla="*/ 275 h 314"/>
              <a:gd name="T36" fmla="*/ 130 w 317"/>
              <a:gd name="T37" fmla="*/ 256 h 314"/>
              <a:gd name="T38" fmla="*/ 130 w 317"/>
              <a:gd name="T39" fmla="*/ 256 h 314"/>
              <a:gd name="T40" fmla="*/ 132 w 317"/>
              <a:gd name="T41" fmla="*/ 240 h 314"/>
              <a:gd name="T42" fmla="*/ 134 w 317"/>
              <a:gd name="T43" fmla="*/ 222 h 314"/>
              <a:gd name="T44" fmla="*/ 138 w 317"/>
              <a:gd name="T45" fmla="*/ 200 h 314"/>
              <a:gd name="T46" fmla="*/ 148 w 317"/>
              <a:gd name="T47" fmla="*/ 177 h 314"/>
              <a:gd name="T48" fmla="*/ 148 w 317"/>
              <a:gd name="T49" fmla="*/ 177 h 314"/>
              <a:gd name="T50" fmla="*/ 148 w 317"/>
              <a:gd name="T51" fmla="*/ 175 h 314"/>
              <a:gd name="T52" fmla="*/ 150 w 317"/>
              <a:gd name="T53" fmla="*/ 174 h 314"/>
              <a:gd name="T54" fmla="*/ 150 w 317"/>
              <a:gd name="T55" fmla="*/ 174 h 314"/>
              <a:gd name="T56" fmla="*/ 150 w 317"/>
              <a:gd name="T57" fmla="*/ 174 h 314"/>
              <a:gd name="T58" fmla="*/ 310 w 317"/>
              <a:gd name="T59" fmla="*/ 182 h 314"/>
              <a:gd name="T60" fmla="*/ 233 w 317"/>
              <a:gd name="T6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7" h="314">
                <a:moveTo>
                  <a:pt x="137" y="291"/>
                </a:moveTo>
                <a:lnTo>
                  <a:pt x="148" y="314"/>
                </a:lnTo>
                <a:lnTo>
                  <a:pt x="314" y="303"/>
                </a:lnTo>
                <a:lnTo>
                  <a:pt x="317" y="296"/>
                </a:lnTo>
                <a:lnTo>
                  <a:pt x="317" y="296"/>
                </a:lnTo>
                <a:lnTo>
                  <a:pt x="243" y="298"/>
                </a:lnTo>
                <a:lnTo>
                  <a:pt x="243" y="298"/>
                </a:lnTo>
                <a:lnTo>
                  <a:pt x="180" y="296"/>
                </a:lnTo>
                <a:lnTo>
                  <a:pt x="180" y="296"/>
                </a:lnTo>
                <a:lnTo>
                  <a:pt x="155" y="294"/>
                </a:lnTo>
                <a:lnTo>
                  <a:pt x="137" y="291"/>
                </a:lnTo>
                <a:lnTo>
                  <a:pt x="137" y="291"/>
                </a:lnTo>
                <a:lnTo>
                  <a:pt x="137" y="291"/>
                </a:lnTo>
                <a:close/>
                <a:moveTo>
                  <a:pt x="233" y="0"/>
                </a:moveTo>
                <a:lnTo>
                  <a:pt x="0" y="28"/>
                </a:lnTo>
                <a:lnTo>
                  <a:pt x="134" y="286"/>
                </a:lnTo>
                <a:lnTo>
                  <a:pt x="134" y="286"/>
                </a:lnTo>
                <a:lnTo>
                  <a:pt x="132" y="275"/>
                </a:lnTo>
                <a:lnTo>
                  <a:pt x="130" y="256"/>
                </a:lnTo>
                <a:lnTo>
                  <a:pt x="130" y="256"/>
                </a:lnTo>
                <a:lnTo>
                  <a:pt x="132" y="240"/>
                </a:lnTo>
                <a:lnTo>
                  <a:pt x="134" y="222"/>
                </a:lnTo>
                <a:lnTo>
                  <a:pt x="138" y="200"/>
                </a:lnTo>
                <a:lnTo>
                  <a:pt x="148" y="177"/>
                </a:lnTo>
                <a:lnTo>
                  <a:pt x="148" y="177"/>
                </a:lnTo>
                <a:lnTo>
                  <a:pt x="148" y="175"/>
                </a:lnTo>
                <a:lnTo>
                  <a:pt x="150" y="174"/>
                </a:lnTo>
                <a:lnTo>
                  <a:pt x="150" y="174"/>
                </a:lnTo>
                <a:lnTo>
                  <a:pt x="150" y="174"/>
                </a:lnTo>
                <a:lnTo>
                  <a:pt x="310" y="182"/>
                </a:lnTo>
                <a:lnTo>
                  <a:pt x="233" y="0"/>
                </a:lnTo>
                <a:close/>
              </a:path>
            </a:pathLst>
          </a:custGeom>
          <a:solidFill>
            <a:srgbClr val="A8AD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435"/>
          <p:cNvSpPr>
            <a:spLocks/>
          </p:cNvSpPr>
          <p:nvPr/>
        </p:nvSpPr>
        <p:spPr bwMode="auto">
          <a:xfrm>
            <a:off x="3435983" y="4695158"/>
            <a:ext cx="285750" cy="36513"/>
          </a:xfrm>
          <a:custGeom>
            <a:avLst/>
            <a:gdLst>
              <a:gd name="T0" fmla="*/ 0 w 180"/>
              <a:gd name="T1" fmla="*/ 0 h 23"/>
              <a:gd name="T2" fmla="*/ 11 w 180"/>
              <a:gd name="T3" fmla="*/ 23 h 23"/>
              <a:gd name="T4" fmla="*/ 177 w 180"/>
              <a:gd name="T5" fmla="*/ 12 h 23"/>
              <a:gd name="T6" fmla="*/ 180 w 180"/>
              <a:gd name="T7" fmla="*/ 5 h 23"/>
              <a:gd name="T8" fmla="*/ 180 w 180"/>
              <a:gd name="T9" fmla="*/ 5 h 23"/>
              <a:gd name="T10" fmla="*/ 106 w 180"/>
              <a:gd name="T11" fmla="*/ 7 h 23"/>
              <a:gd name="T12" fmla="*/ 106 w 180"/>
              <a:gd name="T13" fmla="*/ 7 h 23"/>
              <a:gd name="T14" fmla="*/ 43 w 180"/>
              <a:gd name="T15" fmla="*/ 5 h 23"/>
              <a:gd name="T16" fmla="*/ 43 w 180"/>
              <a:gd name="T17" fmla="*/ 5 h 23"/>
              <a:gd name="T18" fmla="*/ 18 w 180"/>
              <a:gd name="T19" fmla="*/ 3 h 23"/>
              <a:gd name="T20" fmla="*/ 0 w 180"/>
              <a:gd name="T21" fmla="*/ 0 h 23"/>
              <a:gd name="T22" fmla="*/ 0 w 180"/>
              <a:gd name="T23" fmla="*/ 0 h 23"/>
              <a:gd name="T24" fmla="*/ 0 w 180"/>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23">
                <a:moveTo>
                  <a:pt x="0" y="0"/>
                </a:moveTo>
                <a:lnTo>
                  <a:pt x="11" y="23"/>
                </a:lnTo>
                <a:lnTo>
                  <a:pt x="177" y="12"/>
                </a:lnTo>
                <a:lnTo>
                  <a:pt x="180" y="5"/>
                </a:lnTo>
                <a:lnTo>
                  <a:pt x="180" y="5"/>
                </a:lnTo>
                <a:lnTo>
                  <a:pt x="106" y="7"/>
                </a:lnTo>
                <a:lnTo>
                  <a:pt x="106" y="7"/>
                </a:lnTo>
                <a:lnTo>
                  <a:pt x="43" y="5"/>
                </a:lnTo>
                <a:lnTo>
                  <a:pt x="43" y="5"/>
                </a:lnTo>
                <a:lnTo>
                  <a:pt x="18" y="3"/>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436"/>
          <p:cNvSpPr>
            <a:spLocks/>
          </p:cNvSpPr>
          <p:nvPr/>
        </p:nvSpPr>
        <p:spPr bwMode="auto">
          <a:xfrm>
            <a:off x="3218496" y="4233196"/>
            <a:ext cx="492125" cy="454025"/>
          </a:xfrm>
          <a:custGeom>
            <a:avLst/>
            <a:gdLst>
              <a:gd name="T0" fmla="*/ 233 w 310"/>
              <a:gd name="T1" fmla="*/ 0 h 286"/>
              <a:gd name="T2" fmla="*/ 0 w 310"/>
              <a:gd name="T3" fmla="*/ 28 h 286"/>
              <a:gd name="T4" fmla="*/ 134 w 310"/>
              <a:gd name="T5" fmla="*/ 286 h 286"/>
              <a:gd name="T6" fmla="*/ 134 w 310"/>
              <a:gd name="T7" fmla="*/ 286 h 286"/>
              <a:gd name="T8" fmla="*/ 132 w 310"/>
              <a:gd name="T9" fmla="*/ 275 h 286"/>
              <a:gd name="T10" fmla="*/ 130 w 310"/>
              <a:gd name="T11" fmla="*/ 256 h 286"/>
              <a:gd name="T12" fmla="*/ 130 w 310"/>
              <a:gd name="T13" fmla="*/ 256 h 286"/>
              <a:gd name="T14" fmla="*/ 132 w 310"/>
              <a:gd name="T15" fmla="*/ 240 h 286"/>
              <a:gd name="T16" fmla="*/ 134 w 310"/>
              <a:gd name="T17" fmla="*/ 222 h 286"/>
              <a:gd name="T18" fmla="*/ 138 w 310"/>
              <a:gd name="T19" fmla="*/ 200 h 286"/>
              <a:gd name="T20" fmla="*/ 148 w 310"/>
              <a:gd name="T21" fmla="*/ 177 h 286"/>
              <a:gd name="T22" fmla="*/ 148 w 310"/>
              <a:gd name="T23" fmla="*/ 177 h 286"/>
              <a:gd name="T24" fmla="*/ 148 w 310"/>
              <a:gd name="T25" fmla="*/ 175 h 286"/>
              <a:gd name="T26" fmla="*/ 150 w 310"/>
              <a:gd name="T27" fmla="*/ 174 h 286"/>
              <a:gd name="T28" fmla="*/ 150 w 310"/>
              <a:gd name="T29" fmla="*/ 174 h 286"/>
              <a:gd name="T30" fmla="*/ 150 w 310"/>
              <a:gd name="T31" fmla="*/ 174 h 286"/>
              <a:gd name="T32" fmla="*/ 310 w 310"/>
              <a:gd name="T33" fmla="*/ 182 h 286"/>
              <a:gd name="T34" fmla="*/ 233 w 310"/>
              <a:gd name="T35"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0" h="286">
                <a:moveTo>
                  <a:pt x="233" y="0"/>
                </a:moveTo>
                <a:lnTo>
                  <a:pt x="0" y="28"/>
                </a:lnTo>
                <a:lnTo>
                  <a:pt x="134" y="286"/>
                </a:lnTo>
                <a:lnTo>
                  <a:pt x="134" y="286"/>
                </a:lnTo>
                <a:lnTo>
                  <a:pt x="132" y="275"/>
                </a:lnTo>
                <a:lnTo>
                  <a:pt x="130" y="256"/>
                </a:lnTo>
                <a:lnTo>
                  <a:pt x="130" y="256"/>
                </a:lnTo>
                <a:lnTo>
                  <a:pt x="132" y="240"/>
                </a:lnTo>
                <a:lnTo>
                  <a:pt x="134" y="222"/>
                </a:lnTo>
                <a:lnTo>
                  <a:pt x="138" y="200"/>
                </a:lnTo>
                <a:lnTo>
                  <a:pt x="148" y="177"/>
                </a:lnTo>
                <a:lnTo>
                  <a:pt x="148" y="177"/>
                </a:lnTo>
                <a:lnTo>
                  <a:pt x="148" y="175"/>
                </a:lnTo>
                <a:lnTo>
                  <a:pt x="150" y="174"/>
                </a:lnTo>
                <a:lnTo>
                  <a:pt x="150" y="174"/>
                </a:lnTo>
                <a:lnTo>
                  <a:pt x="150" y="174"/>
                </a:lnTo>
                <a:lnTo>
                  <a:pt x="310" y="182"/>
                </a:lnTo>
                <a:lnTo>
                  <a:pt x="2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437"/>
          <p:cNvSpPr>
            <a:spLocks/>
          </p:cNvSpPr>
          <p:nvPr/>
        </p:nvSpPr>
        <p:spPr bwMode="auto">
          <a:xfrm>
            <a:off x="3207383" y="4222083"/>
            <a:ext cx="598488" cy="520700"/>
          </a:xfrm>
          <a:custGeom>
            <a:avLst/>
            <a:gdLst>
              <a:gd name="T0" fmla="*/ 241 w 377"/>
              <a:gd name="T1" fmla="*/ 4 h 328"/>
              <a:gd name="T2" fmla="*/ 241 w 377"/>
              <a:gd name="T3" fmla="*/ 0 h 328"/>
              <a:gd name="T4" fmla="*/ 2 w 377"/>
              <a:gd name="T5" fmla="*/ 28 h 328"/>
              <a:gd name="T6" fmla="*/ 2 w 377"/>
              <a:gd name="T7" fmla="*/ 28 h 328"/>
              <a:gd name="T8" fmla="*/ 0 w 377"/>
              <a:gd name="T9" fmla="*/ 30 h 328"/>
              <a:gd name="T10" fmla="*/ 0 w 377"/>
              <a:gd name="T11" fmla="*/ 30 h 328"/>
              <a:gd name="T12" fmla="*/ 0 w 377"/>
              <a:gd name="T13" fmla="*/ 33 h 328"/>
              <a:gd name="T14" fmla="*/ 150 w 377"/>
              <a:gd name="T15" fmla="*/ 326 h 328"/>
              <a:gd name="T16" fmla="*/ 150 w 377"/>
              <a:gd name="T17" fmla="*/ 326 h 328"/>
              <a:gd name="T18" fmla="*/ 152 w 377"/>
              <a:gd name="T19" fmla="*/ 328 h 328"/>
              <a:gd name="T20" fmla="*/ 154 w 377"/>
              <a:gd name="T21" fmla="*/ 328 h 328"/>
              <a:gd name="T22" fmla="*/ 374 w 377"/>
              <a:gd name="T23" fmla="*/ 313 h 328"/>
              <a:gd name="T24" fmla="*/ 374 w 377"/>
              <a:gd name="T25" fmla="*/ 313 h 328"/>
              <a:gd name="T26" fmla="*/ 377 w 377"/>
              <a:gd name="T27" fmla="*/ 311 h 328"/>
              <a:gd name="T28" fmla="*/ 377 w 377"/>
              <a:gd name="T29" fmla="*/ 311 h 328"/>
              <a:gd name="T30" fmla="*/ 377 w 377"/>
              <a:gd name="T31" fmla="*/ 310 h 328"/>
              <a:gd name="T32" fmla="*/ 245 w 377"/>
              <a:gd name="T33" fmla="*/ 2 h 328"/>
              <a:gd name="T34" fmla="*/ 245 w 377"/>
              <a:gd name="T35" fmla="*/ 2 h 328"/>
              <a:gd name="T36" fmla="*/ 243 w 377"/>
              <a:gd name="T37" fmla="*/ 0 h 328"/>
              <a:gd name="T38" fmla="*/ 241 w 377"/>
              <a:gd name="T39" fmla="*/ 0 h 328"/>
              <a:gd name="T40" fmla="*/ 241 w 377"/>
              <a:gd name="T41" fmla="*/ 4 h 328"/>
              <a:gd name="T42" fmla="*/ 238 w 377"/>
              <a:gd name="T43" fmla="*/ 5 h 328"/>
              <a:gd name="T44" fmla="*/ 369 w 377"/>
              <a:gd name="T45" fmla="*/ 308 h 328"/>
              <a:gd name="T46" fmla="*/ 155 w 377"/>
              <a:gd name="T47" fmla="*/ 321 h 328"/>
              <a:gd name="T48" fmla="*/ 7 w 377"/>
              <a:gd name="T49" fmla="*/ 35 h 328"/>
              <a:gd name="T50" fmla="*/ 241 w 377"/>
              <a:gd name="T51" fmla="*/ 7 h 328"/>
              <a:gd name="T52" fmla="*/ 241 w 377"/>
              <a:gd name="T53" fmla="*/ 4 h 328"/>
              <a:gd name="T54" fmla="*/ 238 w 377"/>
              <a:gd name="T55" fmla="*/ 5 h 328"/>
              <a:gd name="T56" fmla="*/ 241 w 377"/>
              <a:gd name="T57" fmla="*/ 4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7" h="328">
                <a:moveTo>
                  <a:pt x="241" y="4"/>
                </a:moveTo>
                <a:lnTo>
                  <a:pt x="241" y="0"/>
                </a:lnTo>
                <a:lnTo>
                  <a:pt x="2" y="28"/>
                </a:lnTo>
                <a:lnTo>
                  <a:pt x="2" y="28"/>
                </a:lnTo>
                <a:lnTo>
                  <a:pt x="0" y="30"/>
                </a:lnTo>
                <a:lnTo>
                  <a:pt x="0" y="30"/>
                </a:lnTo>
                <a:lnTo>
                  <a:pt x="0" y="33"/>
                </a:lnTo>
                <a:lnTo>
                  <a:pt x="150" y="326"/>
                </a:lnTo>
                <a:lnTo>
                  <a:pt x="150" y="326"/>
                </a:lnTo>
                <a:lnTo>
                  <a:pt x="152" y="328"/>
                </a:lnTo>
                <a:lnTo>
                  <a:pt x="154" y="328"/>
                </a:lnTo>
                <a:lnTo>
                  <a:pt x="374" y="313"/>
                </a:lnTo>
                <a:lnTo>
                  <a:pt x="374" y="313"/>
                </a:lnTo>
                <a:lnTo>
                  <a:pt x="377" y="311"/>
                </a:lnTo>
                <a:lnTo>
                  <a:pt x="377" y="311"/>
                </a:lnTo>
                <a:lnTo>
                  <a:pt x="377" y="310"/>
                </a:lnTo>
                <a:lnTo>
                  <a:pt x="245" y="2"/>
                </a:lnTo>
                <a:lnTo>
                  <a:pt x="245" y="2"/>
                </a:lnTo>
                <a:lnTo>
                  <a:pt x="243" y="0"/>
                </a:lnTo>
                <a:lnTo>
                  <a:pt x="241" y="0"/>
                </a:lnTo>
                <a:lnTo>
                  <a:pt x="241" y="4"/>
                </a:lnTo>
                <a:lnTo>
                  <a:pt x="238" y="5"/>
                </a:lnTo>
                <a:lnTo>
                  <a:pt x="369" y="308"/>
                </a:lnTo>
                <a:lnTo>
                  <a:pt x="155" y="321"/>
                </a:lnTo>
                <a:lnTo>
                  <a:pt x="7" y="35"/>
                </a:lnTo>
                <a:lnTo>
                  <a:pt x="241" y="7"/>
                </a:lnTo>
                <a:lnTo>
                  <a:pt x="241" y="4"/>
                </a:lnTo>
                <a:lnTo>
                  <a:pt x="238" y="5"/>
                </a:lnTo>
                <a:lnTo>
                  <a:pt x="241" y="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438"/>
          <p:cNvSpPr>
            <a:spLocks/>
          </p:cNvSpPr>
          <p:nvPr/>
        </p:nvSpPr>
        <p:spPr bwMode="auto">
          <a:xfrm>
            <a:off x="3207383" y="4222083"/>
            <a:ext cx="598488" cy="520700"/>
          </a:xfrm>
          <a:custGeom>
            <a:avLst/>
            <a:gdLst>
              <a:gd name="T0" fmla="*/ 241 w 377"/>
              <a:gd name="T1" fmla="*/ 4 h 328"/>
              <a:gd name="T2" fmla="*/ 241 w 377"/>
              <a:gd name="T3" fmla="*/ 0 h 328"/>
              <a:gd name="T4" fmla="*/ 2 w 377"/>
              <a:gd name="T5" fmla="*/ 28 h 328"/>
              <a:gd name="T6" fmla="*/ 2 w 377"/>
              <a:gd name="T7" fmla="*/ 28 h 328"/>
              <a:gd name="T8" fmla="*/ 0 w 377"/>
              <a:gd name="T9" fmla="*/ 30 h 328"/>
              <a:gd name="T10" fmla="*/ 0 w 377"/>
              <a:gd name="T11" fmla="*/ 30 h 328"/>
              <a:gd name="T12" fmla="*/ 0 w 377"/>
              <a:gd name="T13" fmla="*/ 33 h 328"/>
              <a:gd name="T14" fmla="*/ 150 w 377"/>
              <a:gd name="T15" fmla="*/ 326 h 328"/>
              <a:gd name="T16" fmla="*/ 150 w 377"/>
              <a:gd name="T17" fmla="*/ 326 h 328"/>
              <a:gd name="T18" fmla="*/ 152 w 377"/>
              <a:gd name="T19" fmla="*/ 328 h 328"/>
              <a:gd name="T20" fmla="*/ 154 w 377"/>
              <a:gd name="T21" fmla="*/ 328 h 328"/>
              <a:gd name="T22" fmla="*/ 374 w 377"/>
              <a:gd name="T23" fmla="*/ 313 h 328"/>
              <a:gd name="T24" fmla="*/ 374 w 377"/>
              <a:gd name="T25" fmla="*/ 313 h 328"/>
              <a:gd name="T26" fmla="*/ 377 w 377"/>
              <a:gd name="T27" fmla="*/ 311 h 328"/>
              <a:gd name="T28" fmla="*/ 377 w 377"/>
              <a:gd name="T29" fmla="*/ 311 h 328"/>
              <a:gd name="T30" fmla="*/ 377 w 377"/>
              <a:gd name="T31" fmla="*/ 310 h 328"/>
              <a:gd name="T32" fmla="*/ 245 w 377"/>
              <a:gd name="T33" fmla="*/ 2 h 328"/>
              <a:gd name="T34" fmla="*/ 245 w 377"/>
              <a:gd name="T35" fmla="*/ 2 h 328"/>
              <a:gd name="T36" fmla="*/ 243 w 377"/>
              <a:gd name="T37" fmla="*/ 0 h 328"/>
              <a:gd name="T38" fmla="*/ 241 w 377"/>
              <a:gd name="T39" fmla="*/ 0 h 328"/>
              <a:gd name="T40" fmla="*/ 241 w 377"/>
              <a:gd name="T41" fmla="*/ 4 h 328"/>
              <a:gd name="T42" fmla="*/ 238 w 377"/>
              <a:gd name="T43" fmla="*/ 5 h 328"/>
              <a:gd name="T44" fmla="*/ 369 w 377"/>
              <a:gd name="T45" fmla="*/ 308 h 328"/>
              <a:gd name="T46" fmla="*/ 155 w 377"/>
              <a:gd name="T47" fmla="*/ 321 h 328"/>
              <a:gd name="T48" fmla="*/ 7 w 377"/>
              <a:gd name="T49" fmla="*/ 35 h 328"/>
              <a:gd name="T50" fmla="*/ 241 w 377"/>
              <a:gd name="T51" fmla="*/ 7 h 328"/>
              <a:gd name="T52" fmla="*/ 241 w 377"/>
              <a:gd name="T53" fmla="*/ 4 h 328"/>
              <a:gd name="T54" fmla="*/ 238 w 377"/>
              <a:gd name="T55" fmla="*/ 5 h 328"/>
              <a:gd name="T56" fmla="*/ 241 w 377"/>
              <a:gd name="T57" fmla="*/ 4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7" h="328">
                <a:moveTo>
                  <a:pt x="241" y="4"/>
                </a:moveTo>
                <a:lnTo>
                  <a:pt x="241" y="0"/>
                </a:lnTo>
                <a:lnTo>
                  <a:pt x="2" y="28"/>
                </a:lnTo>
                <a:lnTo>
                  <a:pt x="2" y="28"/>
                </a:lnTo>
                <a:lnTo>
                  <a:pt x="0" y="30"/>
                </a:lnTo>
                <a:lnTo>
                  <a:pt x="0" y="30"/>
                </a:lnTo>
                <a:lnTo>
                  <a:pt x="0" y="33"/>
                </a:lnTo>
                <a:lnTo>
                  <a:pt x="150" y="326"/>
                </a:lnTo>
                <a:lnTo>
                  <a:pt x="150" y="326"/>
                </a:lnTo>
                <a:lnTo>
                  <a:pt x="152" y="328"/>
                </a:lnTo>
                <a:lnTo>
                  <a:pt x="154" y="328"/>
                </a:lnTo>
                <a:lnTo>
                  <a:pt x="374" y="313"/>
                </a:lnTo>
                <a:lnTo>
                  <a:pt x="374" y="313"/>
                </a:lnTo>
                <a:lnTo>
                  <a:pt x="377" y="311"/>
                </a:lnTo>
                <a:lnTo>
                  <a:pt x="377" y="311"/>
                </a:lnTo>
                <a:lnTo>
                  <a:pt x="377" y="310"/>
                </a:lnTo>
                <a:lnTo>
                  <a:pt x="245" y="2"/>
                </a:lnTo>
                <a:lnTo>
                  <a:pt x="245" y="2"/>
                </a:lnTo>
                <a:lnTo>
                  <a:pt x="243" y="0"/>
                </a:lnTo>
                <a:lnTo>
                  <a:pt x="241" y="0"/>
                </a:lnTo>
                <a:lnTo>
                  <a:pt x="241" y="4"/>
                </a:lnTo>
                <a:lnTo>
                  <a:pt x="238" y="5"/>
                </a:lnTo>
                <a:lnTo>
                  <a:pt x="369" y="308"/>
                </a:lnTo>
                <a:lnTo>
                  <a:pt x="155" y="321"/>
                </a:lnTo>
                <a:lnTo>
                  <a:pt x="7" y="35"/>
                </a:lnTo>
                <a:lnTo>
                  <a:pt x="241" y="7"/>
                </a:lnTo>
                <a:lnTo>
                  <a:pt x="241" y="4"/>
                </a:lnTo>
                <a:lnTo>
                  <a:pt x="238" y="5"/>
                </a:lnTo>
                <a:lnTo>
                  <a:pt x="241"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439"/>
          <p:cNvSpPr>
            <a:spLocks/>
          </p:cNvSpPr>
          <p:nvPr/>
        </p:nvSpPr>
        <p:spPr bwMode="auto">
          <a:xfrm>
            <a:off x="3585208" y="4144296"/>
            <a:ext cx="50800" cy="88900"/>
          </a:xfrm>
          <a:custGeom>
            <a:avLst/>
            <a:gdLst>
              <a:gd name="T0" fmla="*/ 7 w 32"/>
              <a:gd name="T1" fmla="*/ 54 h 56"/>
              <a:gd name="T2" fmla="*/ 32 w 32"/>
              <a:gd name="T3" fmla="*/ 3 h 56"/>
              <a:gd name="T4" fmla="*/ 32 w 32"/>
              <a:gd name="T5" fmla="*/ 3 h 56"/>
              <a:gd name="T6" fmla="*/ 32 w 32"/>
              <a:gd name="T7" fmla="*/ 1 h 56"/>
              <a:gd name="T8" fmla="*/ 30 w 32"/>
              <a:gd name="T9" fmla="*/ 0 h 56"/>
              <a:gd name="T10" fmla="*/ 30 w 32"/>
              <a:gd name="T11" fmla="*/ 0 h 56"/>
              <a:gd name="T12" fmla="*/ 27 w 32"/>
              <a:gd name="T13" fmla="*/ 0 h 56"/>
              <a:gd name="T14" fmla="*/ 25 w 32"/>
              <a:gd name="T15" fmla="*/ 1 h 56"/>
              <a:gd name="T16" fmla="*/ 0 w 32"/>
              <a:gd name="T17" fmla="*/ 51 h 56"/>
              <a:gd name="T18" fmla="*/ 0 w 32"/>
              <a:gd name="T19" fmla="*/ 51 h 56"/>
              <a:gd name="T20" fmla="*/ 0 w 32"/>
              <a:gd name="T21" fmla="*/ 53 h 56"/>
              <a:gd name="T22" fmla="*/ 2 w 32"/>
              <a:gd name="T23" fmla="*/ 56 h 56"/>
              <a:gd name="T24" fmla="*/ 2 w 32"/>
              <a:gd name="T25" fmla="*/ 56 h 56"/>
              <a:gd name="T26" fmla="*/ 3 w 32"/>
              <a:gd name="T27" fmla="*/ 56 h 56"/>
              <a:gd name="T28" fmla="*/ 7 w 32"/>
              <a:gd name="T29" fmla="*/ 5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56">
                <a:moveTo>
                  <a:pt x="7" y="54"/>
                </a:moveTo>
                <a:lnTo>
                  <a:pt x="32" y="3"/>
                </a:lnTo>
                <a:lnTo>
                  <a:pt x="32" y="3"/>
                </a:lnTo>
                <a:lnTo>
                  <a:pt x="32" y="1"/>
                </a:lnTo>
                <a:lnTo>
                  <a:pt x="30" y="0"/>
                </a:lnTo>
                <a:lnTo>
                  <a:pt x="30" y="0"/>
                </a:lnTo>
                <a:lnTo>
                  <a:pt x="27" y="0"/>
                </a:lnTo>
                <a:lnTo>
                  <a:pt x="25" y="1"/>
                </a:lnTo>
                <a:lnTo>
                  <a:pt x="0" y="51"/>
                </a:lnTo>
                <a:lnTo>
                  <a:pt x="0" y="51"/>
                </a:lnTo>
                <a:lnTo>
                  <a:pt x="0" y="53"/>
                </a:lnTo>
                <a:lnTo>
                  <a:pt x="2" y="56"/>
                </a:lnTo>
                <a:lnTo>
                  <a:pt x="2" y="56"/>
                </a:lnTo>
                <a:lnTo>
                  <a:pt x="3" y="56"/>
                </a:lnTo>
                <a:lnTo>
                  <a:pt x="7" y="5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1" name="Freeform 440"/>
          <p:cNvSpPr>
            <a:spLocks/>
          </p:cNvSpPr>
          <p:nvPr/>
        </p:nvSpPr>
        <p:spPr bwMode="auto">
          <a:xfrm>
            <a:off x="3585208" y="4144296"/>
            <a:ext cx="50800" cy="88900"/>
          </a:xfrm>
          <a:custGeom>
            <a:avLst/>
            <a:gdLst>
              <a:gd name="T0" fmla="*/ 7 w 32"/>
              <a:gd name="T1" fmla="*/ 54 h 56"/>
              <a:gd name="T2" fmla="*/ 32 w 32"/>
              <a:gd name="T3" fmla="*/ 3 h 56"/>
              <a:gd name="T4" fmla="*/ 32 w 32"/>
              <a:gd name="T5" fmla="*/ 3 h 56"/>
              <a:gd name="T6" fmla="*/ 32 w 32"/>
              <a:gd name="T7" fmla="*/ 1 h 56"/>
              <a:gd name="T8" fmla="*/ 30 w 32"/>
              <a:gd name="T9" fmla="*/ 0 h 56"/>
              <a:gd name="T10" fmla="*/ 30 w 32"/>
              <a:gd name="T11" fmla="*/ 0 h 56"/>
              <a:gd name="T12" fmla="*/ 27 w 32"/>
              <a:gd name="T13" fmla="*/ 0 h 56"/>
              <a:gd name="T14" fmla="*/ 25 w 32"/>
              <a:gd name="T15" fmla="*/ 1 h 56"/>
              <a:gd name="T16" fmla="*/ 0 w 32"/>
              <a:gd name="T17" fmla="*/ 51 h 56"/>
              <a:gd name="T18" fmla="*/ 0 w 32"/>
              <a:gd name="T19" fmla="*/ 51 h 56"/>
              <a:gd name="T20" fmla="*/ 0 w 32"/>
              <a:gd name="T21" fmla="*/ 53 h 56"/>
              <a:gd name="T22" fmla="*/ 2 w 32"/>
              <a:gd name="T23" fmla="*/ 56 h 56"/>
              <a:gd name="T24" fmla="*/ 2 w 32"/>
              <a:gd name="T25" fmla="*/ 56 h 56"/>
              <a:gd name="T26" fmla="*/ 3 w 32"/>
              <a:gd name="T27" fmla="*/ 56 h 56"/>
              <a:gd name="T28" fmla="*/ 7 w 32"/>
              <a:gd name="T29" fmla="*/ 5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56">
                <a:moveTo>
                  <a:pt x="7" y="54"/>
                </a:moveTo>
                <a:lnTo>
                  <a:pt x="32" y="3"/>
                </a:lnTo>
                <a:lnTo>
                  <a:pt x="32" y="3"/>
                </a:lnTo>
                <a:lnTo>
                  <a:pt x="32" y="1"/>
                </a:lnTo>
                <a:lnTo>
                  <a:pt x="30" y="0"/>
                </a:lnTo>
                <a:lnTo>
                  <a:pt x="30" y="0"/>
                </a:lnTo>
                <a:lnTo>
                  <a:pt x="27" y="0"/>
                </a:lnTo>
                <a:lnTo>
                  <a:pt x="25" y="1"/>
                </a:lnTo>
                <a:lnTo>
                  <a:pt x="0" y="51"/>
                </a:lnTo>
                <a:lnTo>
                  <a:pt x="0" y="51"/>
                </a:lnTo>
                <a:lnTo>
                  <a:pt x="0" y="53"/>
                </a:lnTo>
                <a:lnTo>
                  <a:pt x="2" y="56"/>
                </a:lnTo>
                <a:lnTo>
                  <a:pt x="2" y="56"/>
                </a:lnTo>
                <a:lnTo>
                  <a:pt x="3" y="56"/>
                </a:lnTo>
                <a:lnTo>
                  <a:pt x="7"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Freeform 441"/>
          <p:cNvSpPr>
            <a:spLocks/>
          </p:cNvSpPr>
          <p:nvPr/>
        </p:nvSpPr>
        <p:spPr bwMode="auto">
          <a:xfrm>
            <a:off x="3204208" y="4144296"/>
            <a:ext cx="625475" cy="574675"/>
          </a:xfrm>
          <a:custGeom>
            <a:avLst/>
            <a:gdLst>
              <a:gd name="T0" fmla="*/ 379 w 394"/>
              <a:gd name="T1" fmla="*/ 360 h 362"/>
              <a:gd name="T2" fmla="*/ 394 w 394"/>
              <a:gd name="T3" fmla="*/ 288 h 362"/>
              <a:gd name="T4" fmla="*/ 394 w 394"/>
              <a:gd name="T5" fmla="*/ 288 h 362"/>
              <a:gd name="T6" fmla="*/ 394 w 394"/>
              <a:gd name="T7" fmla="*/ 286 h 362"/>
              <a:gd name="T8" fmla="*/ 272 w 394"/>
              <a:gd name="T9" fmla="*/ 1 h 362"/>
              <a:gd name="T10" fmla="*/ 272 w 394"/>
              <a:gd name="T11" fmla="*/ 1 h 362"/>
              <a:gd name="T12" fmla="*/ 270 w 394"/>
              <a:gd name="T13" fmla="*/ 0 h 362"/>
              <a:gd name="T14" fmla="*/ 268 w 394"/>
              <a:gd name="T15" fmla="*/ 0 h 362"/>
              <a:gd name="T16" fmla="*/ 66 w 394"/>
              <a:gd name="T17" fmla="*/ 23 h 362"/>
              <a:gd name="T18" fmla="*/ 66 w 394"/>
              <a:gd name="T19" fmla="*/ 23 h 362"/>
              <a:gd name="T20" fmla="*/ 65 w 394"/>
              <a:gd name="T21" fmla="*/ 23 h 362"/>
              <a:gd name="T22" fmla="*/ 2 w 394"/>
              <a:gd name="T23" fmla="*/ 79 h 362"/>
              <a:gd name="T24" fmla="*/ 2 w 394"/>
              <a:gd name="T25" fmla="*/ 79 h 362"/>
              <a:gd name="T26" fmla="*/ 0 w 394"/>
              <a:gd name="T27" fmla="*/ 81 h 362"/>
              <a:gd name="T28" fmla="*/ 2 w 394"/>
              <a:gd name="T29" fmla="*/ 84 h 362"/>
              <a:gd name="T30" fmla="*/ 2 w 394"/>
              <a:gd name="T31" fmla="*/ 84 h 362"/>
              <a:gd name="T32" fmla="*/ 4 w 394"/>
              <a:gd name="T33" fmla="*/ 84 h 362"/>
              <a:gd name="T34" fmla="*/ 7 w 394"/>
              <a:gd name="T35" fmla="*/ 84 h 362"/>
              <a:gd name="T36" fmla="*/ 68 w 394"/>
              <a:gd name="T37" fmla="*/ 29 h 362"/>
              <a:gd name="T38" fmla="*/ 267 w 394"/>
              <a:gd name="T39" fmla="*/ 6 h 362"/>
              <a:gd name="T40" fmla="*/ 387 w 394"/>
              <a:gd name="T41" fmla="*/ 288 h 362"/>
              <a:gd name="T42" fmla="*/ 372 w 394"/>
              <a:gd name="T43" fmla="*/ 359 h 362"/>
              <a:gd name="T44" fmla="*/ 372 w 394"/>
              <a:gd name="T45" fmla="*/ 359 h 362"/>
              <a:gd name="T46" fmla="*/ 372 w 394"/>
              <a:gd name="T47" fmla="*/ 360 h 362"/>
              <a:gd name="T48" fmla="*/ 376 w 394"/>
              <a:gd name="T49" fmla="*/ 362 h 362"/>
              <a:gd name="T50" fmla="*/ 376 w 394"/>
              <a:gd name="T51" fmla="*/ 362 h 362"/>
              <a:gd name="T52" fmla="*/ 377 w 394"/>
              <a:gd name="T53" fmla="*/ 362 h 362"/>
              <a:gd name="T54" fmla="*/ 379 w 394"/>
              <a:gd name="T55" fmla="*/ 360 h 362"/>
              <a:gd name="T56" fmla="*/ 379 w 394"/>
              <a:gd name="T57" fmla="*/ 36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4" h="362">
                <a:moveTo>
                  <a:pt x="379" y="360"/>
                </a:moveTo>
                <a:lnTo>
                  <a:pt x="394" y="288"/>
                </a:lnTo>
                <a:lnTo>
                  <a:pt x="394" y="288"/>
                </a:lnTo>
                <a:lnTo>
                  <a:pt x="394" y="286"/>
                </a:lnTo>
                <a:lnTo>
                  <a:pt x="272" y="1"/>
                </a:lnTo>
                <a:lnTo>
                  <a:pt x="272" y="1"/>
                </a:lnTo>
                <a:lnTo>
                  <a:pt x="270" y="0"/>
                </a:lnTo>
                <a:lnTo>
                  <a:pt x="268" y="0"/>
                </a:lnTo>
                <a:lnTo>
                  <a:pt x="66" y="23"/>
                </a:lnTo>
                <a:lnTo>
                  <a:pt x="66" y="23"/>
                </a:lnTo>
                <a:lnTo>
                  <a:pt x="65" y="23"/>
                </a:lnTo>
                <a:lnTo>
                  <a:pt x="2" y="79"/>
                </a:lnTo>
                <a:lnTo>
                  <a:pt x="2" y="79"/>
                </a:lnTo>
                <a:lnTo>
                  <a:pt x="0" y="81"/>
                </a:lnTo>
                <a:lnTo>
                  <a:pt x="2" y="84"/>
                </a:lnTo>
                <a:lnTo>
                  <a:pt x="2" y="84"/>
                </a:lnTo>
                <a:lnTo>
                  <a:pt x="4" y="84"/>
                </a:lnTo>
                <a:lnTo>
                  <a:pt x="7" y="84"/>
                </a:lnTo>
                <a:lnTo>
                  <a:pt x="68" y="29"/>
                </a:lnTo>
                <a:lnTo>
                  <a:pt x="267" y="6"/>
                </a:lnTo>
                <a:lnTo>
                  <a:pt x="387" y="288"/>
                </a:lnTo>
                <a:lnTo>
                  <a:pt x="372" y="359"/>
                </a:lnTo>
                <a:lnTo>
                  <a:pt x="372" y="359"/>
                </a:lnTo>
                <a:lnTo>
                  <a:pt x="372" y="360"/>
                </a:lnTo>
                <a:lnTo>
                  <a:pt x="376" y="362"/>
                </a:lnTo>
                <a:lnTo>
                  <a:pt x="376" y="362"/>
                </a:lnTo>
                <a:lnTo>
                  <a:pt x="377" y="362"/>
                </a:lnTo>
                <a:lnTo>
                  <a:pt x="379" y="360"/>
                </a:lnTo>
                <a:lnTo>
                  <a:pt x="379" y="36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442"/>
          <p:cNvSpPr>
            <a:spLocks/>
          </p:cNvSpPr>
          <p:nvPr/>
        </p:nvSpPr>
        <p:spPr bwMode="auto">
          <a:xfrm>
            <a:off x="3204208" y="4144296"/>
            <a:ext cx="625475" cy="574675"/>
          </a:xfrm>
          <a:custGeom>
            <a:avLst/>
            <a:gdLst>
              <a:gd name="T0" fmla="*/ 379 w 394"/>
              <a:gd name="T1" fmla="*/ 360 h 362"/>
              <a:gd name="T2" fmla="*/ 394 w 394"/>
              <a:gd name="T3" fmla="*/ 288 h 362"/>
              <a:gd name="T4" fmla="*/ 394 w 394"/>
              <a:gd name="T5" fmla="*/ 288 h 362"/>
              <a:gd name="T6" fmla="*/ 394 w 394"/>
              <a:gd name="T7" fmla="*/ 286 h 362"/>
              <a:gd name="T8" fmla="*/ 272 w 394"/>
              <a:gd name="T9" fmla="*/ 1 h 362"/>
              <a:gd name="T10" fmla="*/ 272 w 394"/>
              <a:gd name="T11" fmla="*/ 1 h 362"/>
              <a:gd name="T12" fmla="*/ 270 w 394"/>
              <a:gd name="T13" fmla="*/ 0 h 362"/>
              <a:gd name="T14" fmla="*/ 268 w 394"/>
              <a:gd name="T15" fmla="*/ 0 h 362"/>
              <a:gd name="T16" fmla="*/ 66 w 394"/>
              <a:gd name="T17" fmla="*/ 23 h 362"/>
              <a:gd name="T18" fmla="*/ 66 w 394"/>
              <a:gd name="T19" fmla="*/ 23 h 362"/>
              <a:gd name="T20" fmla="*/ 65 w 394"/>
              <a:gd name="T21" fmla="*/ 23 h 362"/>
              <a:gd name="T22" fmla="*/ 2 w 394"/>
              <a:gd name="T23" fmla="*/ 79 h 362"/>
              <a:gd name="T24" fmla="*/ 2 w 394"/>
              <a:gd name="T25" fmla="*/ 79 h 362"/>
              <a:gd name="T26" fmla="*/ 0 w 394"/>
              <a:gd name="T27" fmla="*/ 81 h 362"/>
              <a:gd name="T28" fmla="*/ 2 w 394"/>
              <a:gd name="T29" fmla="*/ 84 h 362"/>
              <a:gd name="T30" fmla="*/ 2 w 394"/>
              <a:gd name="T31" fmla="*/ 84 h 362"/>
              <a:gd name="T32" fmla="*/ 4 w 394"/>
              <a:gd name="T33" fmla="*/ 84 h 362"/>
              <a:gd name="T34" fmla="*/ 7 w 394"/>
              <a:gd name="T35" fmla="*/ 84 h 362"/>
              <a:gd name="T36" fmla="*/ 68 w 394"/>
              <a:gd name="T37" fmla="*/ 29 h 362"/>
              <a:gd name="T38" fmla="*/ 267 w 394"/>
              <a:gd name="T39" fmla="*/ 6 h 362"/>
              <a:gd name="T40" fmla="*/ 387 w 394"/>
              <a:gd name="T41" fmla="*/ 288 h 362"/>
              <a:gd name="T42" fmla="*/ 372 w 394"/>
              <a:gd name="T43" fmla="*/ 359 h 362"/>
              <a:gd name="T44" fmla="*/ 372 w 394"/>
              <a:gd name="T45" fmla="*/ 359 h 362"/>
              <a:gd name="T46" fmla="*/ 372 w 394"/>
              <a:gd name="T47" fmla="*/ 360 h 362"/>
              <a:gd name="T48" fmla="*/ 376 w 394"/>
              <a:gd name="T49" fmla="*/ 362 h 362"/>
              <a:gd name="T50" fmla="*/ 376 w 394"/>
              <a:gd name="T51" fmla="*/ 362 h 362"/>
              <a:gd name="T52" fmla="*/ 377 w 394"/>
              <a:gd name="T53" fmla="*/ 362 h 362"/>
              <a:gd name="T54" fmla="*/ 379 w 394"/>
              <a:gd name="T55" fmla="*/ 360 h 362"/>
              <a:gd name="T56" fmla="*/ 379 w 394"/>
              <a:gd name="T57" fmla="*/ 36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4" h="362">
                <a:moveTo>
                  <a:pt x="379" y="360"/>
                </a:moveTo>
                <a:lnTo>
                  <a:pt x="394" y="288"/>
                </a:lnTo>
                <a:lnTo>
                  <a:pt x="394" y="288"/>
                </a:lnTo>
                <a:lnTo>
                  <a:pt x="394" y="286"/>
                </a:lnTo>
                <a:lnTo>
                  <a:pt x="272" y="1"/>
                </a:lnTo>
                <a:lnTo>
                  <a:pt x="272" y="1"/>
                </a:lnTo>
                <a:lnTo>
                  <a:pt x="270" y="0"/>
                </a:lnTo>
                <a:lnTo>
                  <a:pt x="268" y="0"/>
                </a:lnTo>
                <a:lnTo>
                  <a:pt x="66" y="23"/>
                </a:lnTo>
                <a:lnTo>
                  <a:pt x="66" y="23"/>
                </a:lnTo>
                <a:lnTo>
                  <a:pt x="65" y="23"/>
                </a:lnTo>
                <a:lnTo>
                  <a:pt x="2" y="79"/>
                </a:lnTo>
                <a:lnTo>
                  <a:pt x="2" y="79"/>
                </a:lnTo>
                <a:lnTo>
                  <a:pt x="0" y="81"/>
                </a:lnTo>
                <a:lnTo>
                  <a:pt x="2" y="84"/>
                </a:lnTo>
                <a:lnTo>
                  <a:pt x="2" y="84"/>
                </a:lnTo>
                <a:lnTo>
                  <a:pt x="4" y="84"/>
                </a:lnTo>
                <a:lnTo>
                  <a:pt x="7" y="84"/>
                </a:lnTo>
                <a:lnTo>
                  <a:pt x="68" y="29"/>
                </a:lnTo>
                <a:lnTo>
                  <a:pt x="267" y="6"/>
                </a:lnTo>
                <a:lnTo>
                  <a:pt x="387" y="288"/>
                </a:lnTo>
                <a:lnTo>
                  <a:pt x="372" y="359"/>
                </a:lnTo>
                <a:lnTo>
                  <a:pt x="372" y="359"/>
                </a:lnTo>
                <a:lnTo>
                  <a:pt x="372" y="360"/>
                </a:lnTo>
                <a:lnTo>
                  <a:pt x="376" y="362"/>
                </a:lnTo>
                <a:lnTo>
                  <a:pt x="376" y="362"/>
                </a:lnTo>
                <a:lnTo>
                  <a:pt x="377" y="362"/>
                </a:lnTo>
                <a:lnTo>
                  <a:pt x="379" y="360"/>
                </a:lnTo>
                <a:lnTo>
                  <a:pt x="379" y="3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Freeform 443"/>
          <p:cNvSpPr>
            <a:spLocks/>
          </p:cNvSpPr>
          <p:nvPr/>
        </p:nvSpPr>
        <p:spPr bwMode="auto">
          <a:xfrm>
            <a:off x="3247071" y="4457033"/>
            <a:ext cx="249238" cy="206375"/>
          </a:xfrm>
          <a:custGeom>
            <a:avLst/>
            <a:gdLst>
              <a:gd name="T0" fmla="*/ 130 w 157"/>
              <a:gd name="T1" fmla="*/ 57 h 130"/>
              <a:gd name="T2" fmla="*/ 130 w 157"/>
              <a:gd name="T3" fmla="*/ 57 h 130"/>
              <a:gd name="T4" fmla="*/ 129 w 157"/>
              <a:gd name="T5" fmla="*/ 51 h 130"/>
              <a:gd name="T6" fmla="*/ 124 w 157"/>
              <a:gd name="T7" fmla="*/ 34 h 130"/>
              <a:gd name="T8" fmla="*/ 119 w 157"/>
              <a:gd name="T9" fmla="*/ 26 h 130"/>
              <a:gd name="T10" fmla="*/ 114 w 157"/>
              <a:gd name="T11" fmla="*/ 18 h 130"/>
              <a:gd name="T12" fmla="*/ 107 w 157"/>
              <a:gd name="T13" fmla="*/ 9 h 130"/>
              <a:gd name="T14" fmla="*/ 99 w 157"/>
              <a:gd name="T15" fmla="*/ 5 h 130"/>
              <a:gd name="T16" fmla="*/ 99 w 157"/>
              <a:gd name="T17" fmla="*/ 5 h 130"/>
              <a:gd name="T18" fmla="*/ 87 w 157"/>
              <a:gd name="T19" fmla="*/ 1 h 130"/>
              <a:gd name="T20" fmla="*/ 74 w 157"/>
              <a:gd name="T21" fmla="*/ 0 h 130"/>
              <a:gd name="T22" fmla="*/ 58 w 157"/>
              <a:gd name="T23" fmla="*/ 0 h 130"/>
              <a:gd name="T24" fmla="*/ 41 w 157"/>
              <a:gd name="T25" fmla="*/ 1 h 130"/>
              <a:gd name="T26" fmla="*/ 26 w 157"/>
              <a:gd name="T27" fmla="*/ 5 h 130"/>
              <a:gd name="T28" fmla="*/ 13 w 157"/>
              <a:gd name="T29" fmla="*/ 8 h 130"/>
              <a:gd name="T30" fmla="*/ 3 w 157"/>
              <a:gd name="T31" fmla="*/ 11 h 130"/>
              <a:gd name="T32" fmla="*/ 1 w 157"/>
              <a:gd name="T33" fmla="*/ 14 h 130"/>
              <a:gd name="T34" fmla="*/ 0 w 157"/>
              <a:gd name="T35" fmla="*/ 16 h 130"/>
              <a:gd name="T36" fmla="*/ 0 w 157"/>
              <a:gd name="T37" fmla="*/ 16 h 130"/>
              <a:gd name="T38" fmla="*/ 0 w 157"/>
              <a:gd name="T39" fmla="*/ 23 h 130"/>
              <a:gd name="T40" fmla="*/ 3 w 157"/>
              <a:gd name="T41" fmla="*/ 28 h 130"/>
              <a:gd name="T42" fmla="*/ 6 w 157"/>
              <a:gd name="T43" fmla="*/ 33 h 130"/>
              <a:gd name="T44" fmla="*/ 11 w 157"/>
              <a:gd name="T45" fmla="*/ 38 h 130"/>
              <a:gd name="T46" fmla="*/ 20 w 157"/>
              <a:gd name="T47" fmla="*/ 44 h 130"/>
              <a:gd name="T48" fmla="*/ 25 w 157"/>
              <a:gd name="T49" fmla="*/ 48 h 130"/>
              <a:gd name="T50" fmla="*/ 25 w 157"/>
              <a:gd name="T51" fmla="*/ 48 h 130"/>
              <a:gd name="T52" fmla="*/ 25 w 157"/>
              <a:gd name="T53" fmla="*/ 56 h 130"/>
              <a:gd name="T54" fmla="*/ 26 w 157"/>
              <a:gd name="T55" fmla="*/ 74 h 130"/>
              <a:gd name="T56" fmla="*/ 28 w 157"/>
              <a:gd name="T57" fmla="*/ 86 h 130"/>
              <a:gd name="T58" fmla="*/ 33 w 157"/>
              <a:gd name="T59" fmla="*/ 97 h 130"/>
              <a:gd name="T60" fmla="*/ 38 w 157"/>
              <a:gd name="T61" fmla="*/ 107 h 130"/>
              <a:gd name="T62" fmla="*/ 48 w 157"/>
              <a:gd name="T63" fmla="*/ 115 h 130"/>
              <a:gd name="T64" fmla="*/ 48 w 157"/>
              <a:gd name="T65" fmla="*/ 115 h 130"/>
              <a:gd name="T66" fmla="*/ 58 w 157"/>
              <a:gd name="T67" fmla="*/ 120 h 130"/>
              <a:gd name="T68" fmla="*/ 69 w 157"/>
              <a:gd name="T69" fmla="*/ 124 h 130"/>
              <a:gd name="T70" fmla="*/ 82 w 157"/>
              <a:gd name="T71" fmla="*/ 125 h 130"/>
              <a:gd name="T72" fmla="*/ 94 w 157"/>
              <a:gd name="T73" fmla="*/ 127 h 130"/>
              <a:gd name="T74" fmla="*/ 112 w 157"/>
              <a:gd name="T75" fmla="*/ 125 h 130"/>
              <a:gd name="T76" fmla="*/ 119 w 157"/>
              <a:gd name="T77" fmla="*/ 124 h 130"/>
              <a:gd name="T78" fmla="*/ 144 w 157"/>
              <a:gd name="T79" fmla="*/ 130 h 130"/>
              <a:gd name="T80" fmla="*/ 157 w 157"/>
              <a:gd name="T81" fmla="*/ 61 h 130"/>
              <a:gd name="T82" fmla="*/ 130 w 157"/>
              <a:gd name="T83" fmla="*/ 5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7" h="130">
                <a:moveTo>
                  <a:pt x="130" y="57"/>
                </a:moveTo>
                <a:lnTo>
                  <a:pt x="130" y="57"/>
                </a:lnTo>
                <a:lnTo>
                  <a:pt x="129" y="51"/>
                </a:lnTo>
                <a:lnTo>
                  <a:pt x="124" y="34"/>
                </a:lnTo>
                <a:lnTo>
                  <a:pt x="119" y="26"/>
                </a:lnTo>
                <a:lnTo>
                  <a:pt x="114" y="18"/>
                </a:lnTo>
                <a:lnTo>
                  <a:pt x="107" y="9"/>
                </a:lnTo>
                <a:lnTo>
                  <a:pt x="99" y="5"/>
                </a:lnTo>
                <a:lnTo>
                  <a:pt x="99" y="5"/>
                </a:lnTo>
                <a:lnTo>
                  <a:pt x="87" y="1"/>
                </a:lnTo>
                <a:lnTo>
                  <a:pt x="74" y="0"/>
                </a:lnTo>
                <a:lnTo>
                  <a:pt x="58" y="0"/>
                </a:lnTo>
                <a:lnTo>
                  <a:pt x="41" y="1"/>
                </a:lnTo>
                <a:lnTo>
                  <a:pt x="26" y="5"/>
                </a:lnTo>
                <a:lnTo>
                  <a:pt x="13" y="8"/>
                </a:lnTo>
                <a:lnTo>
                  <a:pt x="3" y="11"/>
                </a:lnTo>
                <a:lnTo>
                  <a:pt x="1" y="14"/>
                </a:lnTo>
                <a:lnTo>
                  <a:pt x="0" y="16"/>
                </a:lnTo>
                <a:lnTo>
                  <a:pt x="0" y="16"/>
                </a:lnTo>
                <a:lnTo>
                  <a:pt x="0" y="23"/>
                </a:lnTo>
                <a:lnTo>
                  <a:pt x="3" y="28"/>
                </a:lnTo>
                <a:lnTo>
                  <a:pt x="6" y="33"/>
                </a:lnTo>
                <a:lnTo>
                  <a:pt x="11" y="38"/>
                </a:lnTo>
                <a:lnTo>
                  <a:pt x="20" y="44"/>
                </a:lnTo>
                <a:lnTo>
                  <a:pt x="25" y="48"/>
                </a:lnTo>
                <a:lnTo>
                  <a:pt x="25" y="48"/>
                </a:lnTo>
                <a:lnTo>
                  <a:pt x="25" y="56"/>
                </a:lnTo>
                <a:lnTo>
                  <a:pt x="26" y="74"/>
                </a:lnTo>
                <a:lnTo>
                  <a:pt x="28" y="86"/>
                </a:lnTo>
                <a:lnTo>
                  <a:pt x="33" y="97"/>
                </a:lnTo>
                <a:lnTo>
                  <a:pt x="38" y="107"/>
                </a:lnTo>
                <a:lnTo>
                  <a:pt x="48" y="115"/>
                </a:lnTo>
                <a:lnTo>
                  <a:pt x="48" y="115"/>
                </a:lnTo>
                <a:lnTo>
                  <a:pt x="58" y="120"/>
                </a:lnTo>
                <a:lnTo>
                  <a:pt x="69" y="124"/>
                </a:lnTo>
                <a:lnTo>
                  <a:pt x="82" y="125"/>
                </a:lnTo>
                <a:lnTo>
                  <a:pt x="94" y="127"/>
                </a:lnTo>
                <a:lnTo>
                  <a:pt x="112" y="125"/>
                </a:lnTo>
                <a:lnTo>
                  <a:pt x="119" y="124"/>
                </a:lnTo>
                <a:lnTo>
                  <a:pt x="144" y="130"/>
                </a:lnTo>
                <a:lnTo>
                  <a:pt x="157" y="61"/>
                </a:lnTo>
                <a:lnTo>
                  <a:pt x="130"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444"/>
          <p:cNvSpPr>
            <a:spLocks/>
          </p:cNvSpPr>
          <p:nvPr/>
        </p:nvSpPr>
        <p:spPr bwMode="auto">
          <a:xfrm>
            <a:off x="3240721" y="4453858"/>
            <a:ext cx="234950" cy="209550"/>
          </a:xfrm>
          <a:custGeom>
            <a:avLst/>
            <a:gdLst>
              <a:gd name="T0" fmla="*/ 138 w 148"/>
              <a:gd name="T1" fmla="*/ 59 h 132"/>
              <a:gd name="T2" fmla="*/ 129 w 148"/>
              <a:gd name="T3" fmla="*/ 33 h 132"/>
              <a:gd name="T4" fmla="*/ 110 w 148"/>
              <a:gd name="T5" fmla="*/ 5 h 132"/>
              <a:gd name="T6" fmla="*/ 78 w 148"/>
              <a:gd name="T7" fmla="*/ 0 h 132"/>
              <a:gd name="T8" fmla="*/ 29 w 148"/>
              <a:gd name="T9" fmla="*/ 5 h 132"/>
              <a:gd name="T10" fmla="*/ 2 w 148"/>
              <a:gd name="T11" fmla="*/ 16 h 132"/>
              <a:gd name="T12" fmla="*/ 0 w 148"/>
              <a:gd name="T13" fmla="*/ 25 h 132"/>
              <a:gd name="T14" fmla="*/ 10 w 148"/>
              <a:gd name="T15" fmla="*/ 43 h 132"/>
              <a:gd name="T16" fmla="*/ 27 w 148"/>
              <a:gd name="T17" fmla="*/ 53 h 132"/>
              <a:gd name="T18" fmla="*/ 25 w 148"/>
              <a:gd name="T19" fmla="*/ 51 h 132"/>
              <a:gd name="T20" fmla="*/ 32 w 148"/>
              <a:gd name="T21" fmla="*/ 96 h 132"/>
              <a:gd name="T22" fmla="*/ 50 w 148"/>
              <a:gd name="T23" fmla="*/ 119 h 132"/>
              <a:gd name="T24" fmla="*/ 83 w 148"/>
              <a:gd name="T25" fmla="*/ 129 h 132"/>
              <a:gd name="T26" fmla="*/ 124 w 148"/>
              <a:gd name="T27" fmla="*/ 129 h 132"/>
              <a:gd name="T28" fmla="*/ 126 w 148"/>
              <a:gd name="T29" fmla="*/ 124 h 132"/>
              <a:gd name="T30" fmla="*/ 123 w 148"/>
              <a:gd name="T31" fmla="*/ 124 h 132"/>
              <a:gd name="T32" fmla="*/ 124 w 148"/>
              <a:gd name="T33" fmla="*/ 122 h 132"/>
              <a:gd name="T34" fmla="*/ 123 w 148"/>
              <a:gd name="T35" fmla="*/ 126 h 132"/>
              <a:gd name="T36" fmla="*/ 126 w 148"/>
              <a:gd name="T37" fmla="*/ 126 h 132"/>
              <a:gd name="T38" fmla="*/ 123 w 148"/>
              <a:gd name="T39" fmla="*/ 126 h 132"/>
              <a:gd name="T40" fmla="*/ 123 w 148"/>
              <a:gd name="T41" fmla="*/ 126 h 132"/>
              <a:gd name="T42" fmla="*/ 123 w 148"/>
              <a:gd name="T43" fmla="*/ 129 h 132"/>
              <a:gd name="T44" fmla="*/ 123 w 148"/>
              <a:gd name="T45" fmla="*/ 126 h 132"/>
              <a:gd name="T46" fmla="*/ 123 w 148"/>
              <a:gd name="T47" fmla="*/ 129 h 132"/>
              <a:gd name="T48" fmla="*/ 123 w 148"/>
              <a:gd name="T49" fmla="*/ 127 h 132"/>
              <a:gd name="T50" fmla="*/ 123 w 148"/>
              <a:gd name="T51" fmla="*/ 129 h 132"/>
              <a:gd name="T52" fmla="*/ 139 w 148"/>
              <a:gd name="T53" fmla="*/ 131 h 132"/>
              <a:gd name="T54" fmla="*/ 138 w 148"/>
              <a:gd name="T55" fmla="*/ 126 h 132"/>
              <a:gd name="T56" fmla="*/ 124 w 148"/>
              <a:gd name="T57" fmla="*/ 122 h 132"/>
              <a:gd name="T58" fmla="*/ 121 w 148"/>
              <a:gd name="T59" fmla="*/ 122 h 132"/>
              <a:gd name="T60" fmla="*/ 120 w 148"/>
              <a:gd name="T61" fmla="*/ 126 h 132"/>
              <a:gd name="T62" fmla="*/ 123 w 148"/>
              <a:gd name="T63" fmla="*/ 129 h 132"/>
              <a:gd name="T64" fmla="*/ 123 w 148"/>
              <a:gd name="T65" fmla="*/ 122 h 132"/>
              <a:gd name="T66" fmla="*/ 83 w 148"/>
              <a:gd name="T67" fmla="*/ 122 h 132"/>
              <a:gd name="T68" fmla="*/ 50 w 148"/>
              <a:gd name="T69" fmla="*/ 111 h 132"/>
              <a:gd name="T70" fmla="*/ 37 w 148"/>
              <a:gd name="T71" fmla="*/ 88 h 132"/>
              <a:gd name="T72" fmla="*/ 32 w 148"/>
              <a:gd name="T73" fmla="*/ 51 h 132"/>
              <a:gd name="T74" fmla="*/ 30 w 148"/>
              <a:gd name="T75" fmla="*/ 46 h 132"/>
              <a:gd name="T76" fmla="*/ 19 w 148"/>
              <a:gd name="T77" fmla="*/ 40 h 132"/>
              <a:gd name="T78" fmla="*/ 7 w 148"/>
              <a:gd name="T79" fmla="*/ 23 h 132"/>
              <a:gd name="T80" fmla="*/ 9 w 148"/>
              <a:gd name="T81" fmla="*/ 20 h 132"/>
              <a:gd name="T82" fmla="*/ 30 w 148"/>
              <a:gd name="T83" fmla="*/ 11 h 132"/>
              <a:gd name="T84" fmla="*/ 78 w 148"/>
              <a:gd name="T85" fmla="*/ 7 h 132"/>
              <a:gd name="T86" fmla="*/ 113 w 148"/>
              <a:gd name="T87" fmla="*/ 16 h 132"/>
              <a:gd name="T88" fmla="*/ 128 w 148"/>
              <a:gd name="T89" fmla="*/ 45 h 132"/>
              <a:gd name="T90" fmla="*/ 131 w 148"/>
              <a:gd name="T91" fmla="*/ 59 h 132"/>
              <a:gd name="T92" fmla="*/ 133 w 148"/>
              <a:gd name="T93" fmla="*/ 63 h 132"/>
              <a:gd name="T94" fmla="*/ 148 w 148"/>
              <a:gd name="T95" fmla="*/ 59 h 132"/>
              <a:gd name="T96" fmla="*/ 144 w 148"/>
              <a:gd name="T97" fmla="*/ 5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132">
                <a:moveTo>
                  <a:pt x="144" y="54"/>
                </a:moveTo>
                <a:lnTo>
                  <a:pt x="134" y="56"/>
                </a:lnTo>
                <a:lnTo>
                  <a:pt x="134" y="59"/>
                </a:lnTo>
                <a:lnTo>
                  <a:pt x="138" y="59"/>
                </a:lnTo>
                <a:lnTo>
                  <a:pt x="138" y="59"/>
                </a:lnTo>
                <a:lnTo>
                  <a:pt x="136" y="51"/>
                </a:lnTo>
                <a:lnTo>
                  <a:pt x="129" y="33"/>
                </a:lnTo>
                <a:lnTo>
                  <a:pt x="129" y="33"/>
                </a:lnTo>
                <a:lnTo>
                  <a:pt x="124" y="21"/>
                </a:lnTo>
                <a:lnTo>
                  <a:pt x="118" y="13"/>
                </a:lnTo>
                <a:lnTo>
                  <a:pt x="118" y="13"/>
                </a:lnTo>
                <a:lnTo>
                  <a:pt x="110" y="5"/>
                </a:lnTo>
                <a:lnTo>
                  <a:pt x="105" y="3"/>
                </a:lnTo>
                <a:lnTo>
                  <a:pt x="100" y="2"/>
                </a:lnTo>
                <a:lnTo>
                  <a:pt x="100" y="2"/>
                </a:lnTo>
                <a:lnTo>
                  <a:pt x="78" y="0"/>
                </a:lnTo>
                <a:lnTo>
                  <a:pt x="78" y="0"/>
                </a:lnTo>
                <a:lnTo>
                  <a:pt x="53" y="2"/>
                </a:lnTo>
                <a:lnTo>
                  <a:pt x="29" y="5"/>
                </a:lnTo>
                <a:lnTo>
                  <a:pt x="29" y="5"/>
                </a:lnTo>
                <a:lnTo>
                  <a:pt x="17" y="8"/>
                </a:lnTo>
                <a:lnTo>
                  <a:pt x="9" y="11"/>
                </a:lnTo>
                <a:lnTo>
                  <a:pt x="9" y="11"/>
                </a:lnTo>
                <a:lnTo>
                  <a:pt x="2" y="16"/>
                </a:lnTo>
                <a:lnTo>
                  <a:pt x="2" y="16"/>
                </a:lnTo>
                <a:lnTo>
                  <a:pt x="0" y="20"/>
                </a:lnTo>
                <a:lnTo>
                  <a:pt x="0" y="23"/>
                </a:lnTo>
                <a:lnTo>
                  <a:pt x="0" y="25"/>
                </a:lnTo>
                <a:lnTo>
                  <a:pt x="0" y="25"/>
                </a:lnTo>
                <a:lnTo>
                  <a:pt x="2" y="31"/>
                </a:lnTo>
                <a:lnTo>
                  <a:pt x="5" y="38"/>
                </a:lnTo>
                <a:lnTo>
                  <a:pt x="10" y="43"/>
                </a:lnTo>
                <a:lnTo>
                  <a:pt x="15" y="46"/>
                </a:lnTo>
                <a:lnTo>
                  <a:pt x="15" y="46"/>
                </a:lnTo>
                <a:lnTo>
                  <a:pt x="24" y="51"/>
                </a:lnTo>
                <a:lnTo>
                  <a:pt x="27" y="53"/>
                </a:lnTo>
                <a:lnTo>
                  <a:pt x="29" y="50"/>
                </a:lnTo>
                <a:lnTo>
                  <a:pt x="25" y="50"/>
                </a:lnTo>
                <a:lnTo>
                  <a:pt x="25" y="51"/>
                </a:lnTo>
                <a:lnTo>
                  <a:pt x="25" y="51"/>
                </a:lnTo>
                <a:lnTo>
                  <a:pt x="25" y="63"/>
                </a:lnTo>
                <a:lnTo>
                  <a:pt x="29" y="84"/>
                </a:lnTo>
                <a:lnTo>
                  <a:pt x="29" y="84"/>
                </a:lnTo>
                <a:lnTo>
                  <a:pt x="32" y="96"/>
                </a:lnTo>
                <a:lnTo>
                  <a:pt x="37" y="107"/>
                </a:lnTo>
                <a:lnTo>
                  <a:pt x="37" y="107"/>
                </a:lnTo>
                <a:lnTo>
                  <a:pt x="45" y="116"/>
                </a:lnTo>
                <a:lnTo>
                  <a:pt x="50" y="119"/>
                </a:lnTo>
                <a:lnTo>
                  <a:pt x="55" y="122"/>
                </a:lnTo>
                <a:lnTo>
                  <a:pt x="55" y="122"/>
                </a:lnTo>
                <a:lnTo>
                  <a:pt x="68" y="126"/>
                </a:lnTo>
                <a:lnTo>
                  <a:pt x="83" y="129"/>
                </a:lnTo>
                <a:lnTo>
                  <a:pt x="108" y="131"/>
                </a:lnTo>
                <a:lnTo>
                  <a:pt x="108" y="131"/>
                </a:lnTo>
                <a:lnTo>
                  <a:pt x="124" y="129"/>
                </a:lnTo>
                <a:lnTo>
                  <a:pt x="124" y="129"/>
                </a:lnTo>
                <a:lnTo>
                  <a:pt x="126" y="129"/>
                </a:lnTo>
                <a:lnTo>
                  <a:pt x="126" y="127"/>
                </a:lnTo>
                <a:lnTo>
                  <a:pt x="126" y="127"/>
                </a:lnTo>
                <a:lnTo>
                  <a:pt x="126" y="124"/>
                </a:lnTo>
                <a:lnTo>
                  <a:pt x="124" y="124"/>
                </a:lnTo>
                <a:lnTo>
                  <a:pt x="124" y="122"/>
                </a:lnTo>
                <a:lnTo>
                  <a:pt x="124" y="122"/>
                </a:lnTo>
                <a:lnTo>
                  <a:pt x="123" y="124"/>
                </a:lnTo>
                <a:lnTo>
                  <a:pt x="124" y="122"/>
                </a:lnTo>
                <a:lnTo>
                  <a:pt x="124" y="122"/>
                </a:lnTo>
                <a:lnTo>
                  <a:pt x="123" y="124"/>
                </a:lnTo>
                <a:lnTo>
                  <a:pt x="124" y="122"/>
                </a:lnTo>
                <a:lnTo>
                  <a:pt x="123" y="126"/>
                </a:lnTo>
                <a:lnTo>
                  <a:pt x="124" y="124"/>
                </a:lnTo>
                <a:lnTo>
                  <a:pt x="124" y="122"/>
                </a:lnTo>
                <a:lnTo>
                  <a:pt x="123" y="126"/>
                </a:lnTo>
                <a:lnTo>
                  <a:pt x="124" y="124"/>
                </a:lnTo>
                <a:lnTo>
                  <a:pt x="123" y="126"/>
                </a:lnTo>
                <a:lnTo>
                  <a:pt x="126" y="126"/>
                </a:lnTo>
                <a:lnTo>
                  <a:pt x="126" y="126"/>
                </a:lnTo>
                <a:lnTo>
                  <a:pt x="124" y="124"/>
                </a:lnTo>
                <a:lnTo>
                  <a:pt x="123" y="126"/>
                </a:lnTo>
                <a:lnTo>
                  <a:pt x="126" y="126"/>
                </a:lnTo>
                <a:lnTo>
                  <a:pt x="123" y="126"/>
                </a:lnTo>
                <a:lnTo>
                  <a:pt x="124" y="127"/>
                </a:lnTo>
                <a:lnTo>
                  <a:pt x="124" y="127"/>
                </a:lnTo>
                <a:lnTo>
                  <a:pt x="126" y="126"/>
                </a:lnTo>
                <a:lnTo>
                  <a:pt x="123" y="126"/>
                </a:lnTo>
                <a:lnTo>
                  <a:pt x="124" y="127"/>
                </a:lnTo>
                <a:lnTo>
                  <a:pt x="123" y="126"/>
                </a:lnTo>
                <a:lnTo>
                  <a:pt x="123" y="129"/>
                </a:lnTo>
                <a:lnTo>
                  <a:pt x="123" y="129"/>
                </a:lnTo>
                <a:lnTo>
                  <a:pt x="124" y="127"/>
                </a:lnTo>
                <a:lnTo>
                  <a:pt x="123" y="126"/>
                </a:lnTo>
                <a:lnTo>
                  <a:pt x="123" y="129"/>
                </a:lnTo>
                <a:lnTo>
                  <a:pt x="123" y="126"/>
                </a:lnTo>
                <a:lnTo>
                  <a:pt x="123" y="129"/>
                </a:lnTo>
                <a:lnTo>
                  <a:pt x="123" y="129"/>
                </a:lnTo>
                <a:lnTo>
                  <a:pt x="123" y="126"/>
                </a:lnTo>
                <a:lnTo>
                  <a:pt x="123" y="129"/>
                </a:lnTo>
                <a:lnTo>
                  <a:pt x="123" y="127"/>
                </a:lnTo>
                <a:lnTo>
                  <a:pt x="121" y="129"/>
                </a:lnTo>
                <a:lnTo>
                  <a:pt x="123" y="129"/>
                </a:lnTo>
                <a:lnTo>
                  <a:pt x="123" y="127"/>
                </a:lnTo>
                <a:lnTo>
                  <a:pt x="121" y="129"/>
                </a:lnTo>
                <a:lnTo>
                  <a:pt x="121" y="129"/>
                </a:lnTo>
                <a:lnTo>
                  <a:pt x="123" y="129"/>
                </a:lnTo>
                <a:lnTo>
                  <a:pt x="123" y="129"/>
                </a:lnTo>
                <a:lnTo>
                  <a:pt x="136" y="132"/>
                </a:lnTo>
                <a:lnTo>
                  <a:pt x="136" y="132"/>
                </a:lnTo>
                <a:lnTo>
                  <a:pt x="138" y="132"/>
                </a:lnTo>
                <a:lnTo>
                  <a:pt x="139" y="131"/>
                </a:lnTo>
                <a:lnTo>
                  <a:pt x="139" y="131"/>
                </a:lnTo>
                <a:lnTo>
                  <a:pt x="139" y="127"/>
                </a:lnTo>
                <a:lnTo>
                  <a:pt x="138" y="126"/>
                </a:lnTo>
                <a:lnTo>
                  <a:pt x="138" y="126"/>
                </a:lnTo>
                <a:lnTo>
                  <a:pt x="128" y="124"/>
                </a:lnTo>
                <a:lnTo>
                  <a:pt x="128" y="124"/>
                </a:lnTo>
                <a:lnTo>
                  <a:pt x="124" y="122"/>
                </a:lnTo>
                <a:lnTo>
                  <a:pt x="124" y="122"/>
                </a:lnTo>
                <a:lnTo>
                  <a:pt x="123" y="122"/>
                </a:lnTo>
                <a:lnTo>
                  <a:pt x="123" y="122"/>
                </a:lnTo>
                <a:lnTo>
                  <a:pt x="123" y="122"/>
                </a:lnTo>
                <a:lnTo>
                  <a:pt x="121" y="122"/>
                </a:lnTo>
                <a:lnTo>
                  <a:pt x="120" y="124"/>
                </a:lnTo>
                <a:lnTo>
                  <a:pt x="120" y="124"/>
                </a:lnTo>
                <a:lnTo>
                  <a:pt x="120" y="126"/>
                </a:lnTo>
                <a:lnTo>
                  <a:pt x="120" y="126"/>
                </a:lnTo>
                <a:lnTo>
                  <a:pt x="120" y="127"/>
                </a:lnTo>
                <a:lnTo>
                  <a:pt x="121" y="129"/>
                </a:lnTo>
                <a:lnTo>
                  <a:pt x="121" y="129"/>
                </a:lnTo>
                <a:lnTo>
                  <a:pt x="123" y="129"/>
                </a:lnTo>
                <a:lnTo>
                  <a:pt x="123" y="126"/>
                </a:lnTo>
                <a:lnTo>
                  <a:pt x="123" y="122"/>
                </a:lnTo>
                <a:lnTo>
                  <a:pt x="123" y="122"/>
                </a:lnTo>
                <a:lnTo>
                  <a:pt x="123" y="122"/>
                </a:lnTo>
                <a:lnTo>
                  <a:pt x="123" y="122"/>
                </a:lnTo>
                <a:lnTo>
                  <a:pt x="108" y="124"/>
                </a:lnTo>
                <a:lnTo>
                  <a:pt x="108" y="124"/>
                </a:lnTo>
                <a:lnTo>
                  <a:pt x="83" y="122"/>
                </a:lnTo>
                <a:lnTo>
                  <a:pt x="70" y="119"/>
                </a:lnTo>
                <a:lnTo>
                  <a:pt x="57" y="116"/>
                </a:lnTo>
                <a:lnTo>
                  <a:pt x="57" y="116"/>
                </a:lnTo>
                <a:lnTo>
                  <a:pt x="50" y="111"/>
                </a:lnTo>
                <a:lnTo>
                  <a:pt x="43" y="104"/>
                </a:lnTo>
                <a:lnTo>
                  <a:pt x="43" y="104"/>
                </a:lnTo>
                <a:lnTo>
                  <a:pt x="40" y="96"/>
                </a:lnTo>
                <a:lnTo>
                  <a:pt x="37" y="88"/>
                </a:lnTo>
                <a:lnTo>
                  <a:pt x="34" y="71"/>
                </a:lnTo>
                <a:lnTo>
                  <a:pt x="34" y="71"/>
                </a:lnTo>
                <a:lnTo>
                  <a:pt x="32" y="58"/>
                </a:lnTo>
                <a:lnTo>
                  <a:pt x="32" y="51"/>
                </a:lnTo>
                <a:lnTo>
                  <a:pt x="32" y="50"/>
                </a:lnTo>
                <a:lnTo>
                  <a:pt x="32" y="50"/>
                </a:lnTo>
                <a:lnTo>
                  <a:pt x="32" y="48"/>
                </a:lnTo>
                <a:lnTo>
                  <a:pt x="30" y="46"/>
                </a:lnTo>
                <a:lnTo>
                  <a:pt x="30" y="46"/>
                </a:lnTo>
                <a:lnTo>
                  <a:pt x="30" y="46"/>
                </a:lnTo>
                <a:lnTo>
                  <a:pt x="25" y="45"/>
                </a:lnTo>
                <a:lnTo>
                  <a:pt x="19" y="40"/>
                </a:lnTo>
                <a:lnTo>
                  <a:pt x="19" y="40"/>
                </a:lnTo>
                <a:lnTo>
                  <a:pt x="10" y="33"/>
                </a:lnTo>
                <a:lnTo>
                  <a:pt x="9" y="28"/>
                </a:lnTo>
                <a:lnTo>
                  <a:pt x="7" y="23"/>
                </a:lnTo>
                <a:lnTo>
                  <a:pt x="7" y="23"/>
                </a:lnTo>
                <a:lnTo>
                  <a:pt x="7" y="23"/>
                </a:lnTo>
                <a:lnTo>
                  <a:pt x="9" y="20"/>
                </a:lnTo>
                <a:lnTo>
                  <a:pt x="9" y="20"/>
                </a:lnTo>
                <a:lnTo>
                  <a:pt x="12" y="18"/>
                </a:lnTo>
                <a:lnTo>
                  <a:pt x="17" y="15"/>
                </a:lnTo>
                <a:lnTo>
                  <a:pt x="17" y="15"/>
                </a:lnTo>
                <a:lnTo>
                  <a:pt x="30" y="11"/>
                </a:lnTo>
                <a:lnTo>
                  <a:pt x="45" y="8"/>
                </a:lnTo>
                <a:lnTo>
                  <a:pt x="62" y="7"/>
                </a:lnTo>
                <a:lnTo>
                  <a:pt x="78" y="7"/>
                </a:lnTo>
                <a:lnTo>
                  <a:pt x="78" y="7"/>
                </a:lnTo>
                <a:lnTo>
                  <a:pt x="98" y="8"/>
                </a:lnTo>
                <a:lnTo>
                  <a:pt x="98" y="8"/>
                </a:lnTo>
                <a:lnTo>
                  <a:pt x="106" y="11"/>
                </a:lnTo>
                <a:lnTo>
                  <a:pt x="113" y="16"/>
                </a:lnTo>
                <a:lnTo>
                  <a:pt x="113" y="16"/>
                </a:lnTo>
                <a:lnTo>
                  <a:pt x="118" y="23"/>
                </a:lnTo>
                <a:lnTo>
                  <a:pt x="121" y="30"/>
                </a:lnTo>
                <a:lnTo>
                  <a:pt x="128" y="45"/>
                </a:lnTo>
                <a:lnTo>
                  <a:pt x="128" y="45"/>
                </a:lnTo>
                <a:lnTo>
                  <a:pt x="131" y="56"/>
                </a:lnTo>
                <a:lnTo>
                  <a:pt x="131" y="56"/>
                </a:lnTo>
                <a:lnTo>
                  <a:pt x="131" y="59"/>
                </a:lnTo>
                <a:lnTo>
                  <a:pt x="131" y="59"/>
                </a:lnTo>
                <a:lnTo>
                  <a:pt x="133" y="59"/>
                </a:lnTo>
                <a:lnTo>
                  <a:pt x="133" y="59"/>
                </a:lnTo>
                <a:lnTo>
                  <a:pt x="133" y="63"/>
                </a:lnTo>
                <a:lnTo>
                  <a:pt x="136" y="63"/>
                </a:lnTo>
                <a:lnTo>
                  <a:pt x="146" y="61"/>
                </a:lnTo>
                <a:lnTo>
                  <a:pt x="146" y="61"/>
                </a:lnTo>
                <a:lnTo>
                  <a:pt x="148" y="59"/>
                </a:lnTo>
                <a:lnTo>
                  <a:pt x="148" y="58"/>
                </a:lnTo>
                <a:lnTo>
                  <a:pt x="148" y="58"/>
                </a:lnTo>
                <a:lnTo>
                  <a:pt x="146" y="54"/>
                </a:lnTo>
                <a:lnTo>
                  <a:pt x="144" y="54"/>
                </a:lnTo>
                <a:lnTo>
                  <a:pt x="144" y="5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Freeform 445"/>
          <p:cNvSpPr>
            <a:spLocks/>
          </p:cNvSpPr>
          <p:nvPr/>
        </p:nvSpPr>
        <p:spPr bwMode="auto">
          <a:xfrm>
            <a:off x="4094796" y="6295358"/>
            <a:ext cx="314325" cy="173038"/>
          </a:xfrm>
          <a:custGeom>
            <a:avLst/>
            <a:gdLst>
              <a:gd name="T0" fmla="*/ 195 w 198"/>
              <a:gd name="T1" fmla="*/ 0 h 109"/>
              <a:gd name="T2" fmla="*/ 198 w 198"/>
              <a:gd name="T3" fmla="*/ 81 h 109"/>
              <a:gd name="T4" fmla="*/ 198 w 198"/>
              <a:gd name="T5" fmla="*/ 81 h 109"/>
              <a:gd name="T6" fmla="*/ 190 w 198"/>
              <a:gd name="T7" fmla="*/ 87 h 109"/>
              <a:gd name="T8" fmla="*/ 167 w 198"/>
              <a:gd name="T9" fmla="*/ 97 h 109"/>
              <a:gd name="T10" fmla="*/ 152 w 198"/>
              <a:gd name="T11" fmla="*/ 104 h 109"/>
              <a:gd name="T12" fmla="*/ 139 w 198"/>
              <a:gd name="T13" fmla="*/ 107 h 109"/>
              <a:gd name="T14" fmla="*/ 126 w 198"/>
              <a:gd name="T15" fmla="*/ 109 h 109"/>
              <a:gd name="T16" fmla="*/ 119 w 198"/>
              <a:gd name="T17" fmla="*/ 109 h 109"/>
              <a:gd name="T18" fmla="*/ 114 w 198"/>
              <a:gd name="T19" fmla="*/ 107 h 109"/>
              <a:gd name="T20" fmla="*/ 114 w 198"/>
              <a:gd name="T21" fmla="*/ 107 h 109"/>
              <a:gd name="T22" fmla="*/ 84 w 198"/>
              <a:gd name="T23" fmla="*/ 96 h 109"/>
              <a:gd name="T24" fmla="*/ 46 w 198"/>
              <a:gd name="T25" fmla="*/ 77 h 109"/>
              <a:gd name="T26" fmla="*/ 0 w 198"/>
              <a:gd name="T27" fmla="*/ 53 h 109"/>
              <a:gd name="T28" fmla="*/ 0 w 198"/>
              <a:gd name="T29" fmla="*/ 53 h 109"/>
              <a:gd name="T30" fmla="*/ 0 w 198"/>
              <a:gd name="T31" fmla="*/ 46 h 109"/>
              <a:gd name="T32" fmla="*/ 2 w 198"/>
              <a:gd name="T33" fmla="*/ 38 h 109"/>
              <a:gd name="T34" fmla="*/ 5 w 198"/>
              <a:gd name="T35" fmla="*/ 29 h 109"/>
              <a:gd name="T36" fmla="*/ 10 w 198"/>
              <a:gd name="T37" fmla="*/ 21 h 109"/>
              <a:gd name="T38" fmla="*/ 20 w 198"/>
              <a:gd name="T39" fmla="*/ 13 h 109"/>
              <a:gd name="T40" fmla="*/ 25 w 198"/>
              <a:gd name="T41" fmla="*/ 10 h 109"/>
              <a:gd name="T42" fmla="*/ 31 w 198"/>
              <a:gd name="T43" fmla="*/ 8 h 109"/>
              <a:gd name="T44" fmla="*/ 40 w 198"/>
              <a:gd name="T45" fmla="*/ 6 h 109"/>
              <a:gd name="T46" fmla="*/ 50 w 198"/>
              <a:gd name="T47" fmla="*/ 6 h 109"/>
              <a:gd name="T48" fmla="*/ 50 w 198"/>
              <a:gd name="T49" fmla="*/ 6 h 109"/>
              <a:gd name="T50" fmla="*/ 69 w 198"/>
              <a:gd name="T51" fmla="*/ 8 h 109"/>
              <a:gd name="T52" fmla="*/ 91 w 198"/>
              <a:gd name="T53" fmla="*/ 11 h 109"/>
              <a:gd name="T54" fmla="*/ 112 w 198"/>
              <a:gd name="T55" fmla="*/ 16 h 109"/>
              <a:gd name="T56" fmla="*/ 132 w 198"/>
              <a:gd name="T57" fmla="*/ 21 h 109"/>
              <a:gd name="T58" fmla="*/ 164 w 198"/>
              <a:gd name="T59" fmla="*/ 31 h 109"/>
              <a:gd name="T60" fmla="*/ 175 w 198"/>
              <a:gd name="T61" fmla="*/ 36 h 109"/>
              <a:gd name="T62" fmla="*/ 195 w 19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8" h="109">
                <a:moveTo>
                  <a:pt x="195" y="0"/>
                </a:moveTo>
                <a:lnTo>
                  <a:pt x="198" y="81"/>
                </a:lnTo>
                <a:lnTo>
                  <a:pt x="198" y="81"/>
                </a:lnTo>
                <a:lnTo>
                  <a:pt x="190" y="87"/>
                </a:lnTo>
                <a:lnTo>
                  <a:pt x="167" y="97"/>
                </a:lnTo>
                <a:lnTo>
                  <a:pt x="152" y="104"/>
                </a:lnTo>
                <a:lnTo>
                  <a:pt x="139" y="107"/>
                </a:lnTo>
                <a:lnTo>
                  <a:pt x="126" y="109"/>
                </a:lnTo>
                <a:lnTo>
                  <a:pt x="119" y="109"/>
                </a:lnTo>
                <a:lnTo>
                  <a:pt x="114" y="107"/>
                </a:lnTo>
                <a:lnTo>
                  <a:pt x="114" y="107"/>
                </a:lnTo>
                <a:lnTo>
                  <a:pt x="84" y="96"/>
                </a:lnTo>
                <a:lnTo>
                  <a:pt x="46" y="77"/>
                </a:lnTo>
                <a:lnTo>
                  <a:pt x="0" y="53"/>
                </a:lnTo>
                <a:lnTo>
                  <a:pt x="0" y="53"/>
                </a:lnTo>
                <a:lnTo>
                  <a:pt x="0" y="46"/>
                </a:lnTo>
                <a:lnTo>
                  <a:pt x="2" y="38"/>
                </a:lnTo>
                <a:lnTo>
                  <a:pt x="5" y="29"/>
                </a:lnTo>
                <a:lnTo>
                  <a:pt x="10" y="21"/>
                </a:lnTo>
                <a:lnTo>
                  <a:pt x="20" y="13"/>
                </a:lnTo>
                <a:lnTo>
                  <a:pt x="25" y="10"/>
                </a:lnTo>
                <a:lnTo>
                  <a:pt x="31" y="8"/>
                </a:lnTo>
                <a:lnTo>
                  <a:pt x="40" y="6"/>
                </a:lnTo>
                <a:lnTo>
                  <a:pt x="50" y="6"/>
                </a:lnTo>
                <a:lnTo>
                  <a:pt x="50" y="6"/>
                </a:lnTo>
                <a:lnTo>
                  <a:pt x="69" y="8"/>
                </a:lnTo>
                <a:lnTo>
                  <a:pt x="91" y="11"/>
                </a:lnTo>
                <a:lnTo>
                  <a:pt x="112" y="16"/>
                </a:lnTo>
                <a:lnTo>
                  <a:pt x="132" y="21"/>
                </a:lnTo>
                <a:lnTo>
                  <a:pt x="164" y="31"/>
                </a:lnTo>
                <a:lnTo>
                  <a:pt x="175" y="36"/>
                </a:lnTo>
                <a:lnTo>
                  <a:pt x="195" y="0"/>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446"/>
          <p:cNvSpPr>
            <a:spLocks/>
          </p:cNvSpPr>
          <p:nvPr/>
        </p:nvSpPr>
        <p:spPr bwMode="auto">
          <a:xfrm>
            <a:off x="4094796" y="6295358"/>
            <a:ext cx="314325" cy="173038"/>
          </a:xfrm>
          <a:custGeom>
            <a:avLst/>
            <a:gdLst>
              <a:gd name="T0" fmla="*/ 195 w 198"/>
              <a:gd name="T1" fmla="*/ 0 h 109"/>
              <a:gd name="T2" fmla="*/ 198 w 198"/>
              <a:gd name="T3" fmla="*/ 81 h 109"/>
              <a:gd name="T4" fmla="*/ 198 w 198"/>
              <a:gd name="T5" fmla="*/ 81 h 109"/>
              <a:gd name="T6" fmla="*/ 190 w 198"/>
              <a:gd name="T7" fmla="*/ 87 h 109"/>
              <a:gd name="T8" fmla="*/ 167 w 198"/>
              <a:gd name="T9" fmla="*/ 97 h 109"/>
              <a:gd name="T10" fmla="*/ 152 w 198"/>
              <a:gd name="T11" fmla="*/ 104 h 109"/>
              <a:gd name="T12" fmla="*/ 139 w 198"/>
              <a:gd name="T13" fmla="*/ 107 h 109"/>
              <a:gd name="T14" fmla="*/ 126 w 198"/>
              <a:gd name="T15" fmla="*/ 109 h 109"/>
              <a:gd name="T16" fmla="*/ 119 w 198"/>
              <a:gd name="T17" fmla="*/ 109 h 109"/>
              <a:gd name="T18" fmla="*/ 114 w 198"/>
              <a:gd name="T19" fmla="*/ 107 h 109"/>
              <a:gd name="T20" fmla="*/ 114 w 198"/>
              <a:gd name="T21" fmla="*/ 107 h 109"/>
              <a:gd name="T22" fmla="*/ 84 w 198"/>
              <a:gd name="T23" fmla="*/ 96 h 109"/>
              <a:gd name="T24" fmla="*/ 46 w 198"/>
              <a:gd name="T25" fmla="*/ 77 h 109"/>
              <a:gd name="T26" fmla="*/ 0 w 198"/>
              <a:gd name="T27" fmla="*/ 53 h 109"/>
              <a:gd name="T28" fmla="*/ 0 w 198"/>
              <a:gd name="T29" fmla="*/ 53 h 109"/>
              <a:gd name="T30" fmla="*/ 0 w 198"/>
              <a:gd name="T31" fmla="*/ 46 h 109"/>
              <a:gd name="T32" fmla="*/ 2 w 198"/>
              <a:gd name="T33" fmla="*/ 38 h 109"/>
              <a:gd name="T34" fmla="*/ 5 w 198"/>
              <a:gd name="T35" fmla="*/ 29 h 109"/>
              <a:gd name="T36" fmla="*/ 10 w 198"/>
              <a:gd name="T37" fmla="*/ 21 h 109"/>
              <a:gd name="T38" fmla="*/ 20 w 198"/>
              <a:gd name="T39" fmla="*/ 13 h 109"/>
              <a:gd name="T40" fmla="*/ 25 w 198"/>
              <a:gd name="T41" fmla="*/ 10 h 109"/>
              <a:gd name="T42" fmla="*/ 31 w 198"/>
              <a:gd name="T43" fmla="*/ 8 h 109"/>
              <a:gd name="T44" fmla="*/ 40 w 198"/>
              <a:gd name="T45" fmla="*/ 6 h 109"/>
              <a:gd name="T46" fmla="*/ 50 w 198"/>
              <a:gd name="T47" fmla="*/ 6 h 109"/>
              <a:gd name="T48" fmla="*/ 50 w 198"/>
              <a:gd name="T49" fmla="*/ 6 h 109"/>
              <a:gd name="T50" fmla="*/ 69 w 198"/>
              <a:gd name="T51" fmla="*/ 8 h 109"/>
              <a:gd name="T52" fmla="*/ 91 w 198"/>
              <a:gd name="T53" fmla="*/ 11 h 109"/>
              <a:gd name="T54" fmla="*/ 112 w 198"/>
              <a:gd name="T55" fmla="*/ 16 h 109"/>
              <a:gd name="T56" fmla="*/ 132 w 198"/>
              <a:gd name="T57" fmla="*/ 21 h 109"/>
              <a:gd name="T58" fmla="*/ 164 w 198"/>
              <a:gd name="T59" fmla="*/ 31 h 109"/>
              <a:gd name="T60" fmla="*/ 175 w 198"/>
              <a:gd name="T61" fmla="*/ 36 h 109"/>
              <a:gd name="T62" fmla="*/ 195 w 19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8" h="109">
                <a:moveTo>
                  <a:pt x="195" y="0"/>
                </a:moveTo>
                <a:lnTo>
                  <a:pt x="198" y="81"/>
                </a:lnTo>
                <a:lnTo>
                  <a:pt x="198" y="81"/>
                </a:lnTo>
                <a:lnTo>
                  <a:pt x="190" y="87"/>
                </a:lnTo>
                <a:lnTo>
                  <a:pt x="167" y="97"/>
                </a:lnTo>
                <a:lnTo>
                  <a:pt x="152" y="104"/>
                </a:lnTo>
                <a:lnTo>
                  <a:pt x="139" y="107"/>
                </a:lnTo>
                <a:lnTo>
                  <a:pt x="126" y="109"/>
                </a:lnTo>
                <a:lnTo>
                  <a:pt x="119" y="109"/>
                </a:lnTo>
                <a:lnTo>
                  <a:pt x="114" y="107"/>
                </a:lnTo>
                <a:lnTo>
                  <a:pt x="114" y="107"/>
                </a:lnTo>
                <a:lnTo>
                  <a:pt x="84" y="96"/>
                </a:lnTo>
                <a:lnTo>
                  <a:pt x="46" y="77"/>
                </a:lnTo>
                <a:lnTo>
                  <a:pt x="0" y="53"/>
                </a:lnTo>
                <a:lnTo>
                  <a:pt x="0" y="53"/>
                </a:lnTo>
                <a:lnTo>
                  <a:pt x="0" y="46"/>
                </a:lnTo>
                <a:lnTo>
                  <a:pt x="2" y="38"/>
                </a:lnTo>
                <a:lnTo>
                  <a:pt x="5" y="29"/>
                </a:lnTo>
                <a:lnTo>
                  <a:pt x="10" y="21"/>
                </a:lnTo>
                <a:lnTo>
                  <a:pt x="20" y="13"/>
                </a:lnTo>
                <a:lnTo>
                  <a:pt x="25" y="10"/>
                </a:lnTo>
                <a:lnTo>
                  <a:pt x="31" y="8"/>
                </a:lnTo>
                <a:lnTo>
                  <a:pt x="40" y="6"/>
                </a:lnTo>
                <a:lnTo>
                  <a:pt x="50" y="6"/>
                </a:lnTo>
                <a:lnTo>
                  <a:pt x="50" y="6"/>
                </a:lnTo>
                <a:lnTo>
                  <a:pt x="69" y="8"/>
                </a:lnTo>
                <a:lnTo>
                  <a:pt x="91" y="11"/>
                </a:lnTo>
                <a:lnTo>
                  <a:pt x="112" y="16"/>
                </a:lnTo>
                <a:lnTo>
                  <a:pt x="132" y="21"/>
                </a:lnTo>
                <a:lnTo>
                  <a:pt x="164" y="31"/>
                </a:lnTo>
                <a:lnTo>
                  <a:pt x="175" y="36"/>
                </a:lnTo>
                <a:lnTo>
                  <a:pt x="1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447"/>
          <p:cNvSpPr>
            <a:spLocks/>
          </p:cNvSpPr>
          <p:nvPr/>
        </p:nvSpPr>
        <p:spPr bwMode="auto">
          <a:xfrm>
            <a:off x="4094796" y="6295358"/>
            <a:ext cx="314325" cy="173038"/>
          </a:xfrm>
          <a:custGeom>
            <a:avLst/>
            <a:gdLst>
              <a:gd name="T0" fmla="*/ 195 w 198"/>
              <a:gd name="T1" fmla="*/ 0 h 109"/>
              <a:gd name="T2" fmla="*/ 179 w 198"/>
              <a:gd name="T3" fmla="*/ 29 h 109"/>
              <a:gd name="T4" fmla="*/ 175 w 198"/>
              <a:gd name="T5" fmla="*/ 36 h 109"/>
              <a:gd name="T6" fmla="*/ 175 w 198"/>
              <a:gd name="T7" fmla="*/ 36 h 109"/>
              <a:gd name="T8" fmla="*/ 154 w 198"/>
              <a:gd name="T9" fmla="*/ 28 h 109"/>
              <a:gd name="T10" fmla="*/ 129 w 198"/>
              <a:gd name="T11" fmla="*/ 19 h 109"/>
              <a:gd name="T12" fmla="*/ 101 w 198"/>
              <a:gd name="T13" fmla="*/ 13 h 109"/>
              <a:gd name="T14" fmla="*/ 101 w 198"/>
              <a:gd name="T15" fmla="*/ 13 h 109"/>
              <a:gd name="T16" fmla="*/ 74 w 198"/>
              <a:gd name="T17" fmla="*/ 8 h 109"/>
              <a:gd name="T18" fmla="*/ 50 w 198"/>
              <a:gd name="T19" fmla="*/ 6 h 109"/>
              <a:gd name="T20" fmla="*/ 50 w 198"/>
              <a:gd name="T21" fmla="*/ 6 h 109"/>
              <a:gd name="T22" fmla="*/ 48 w 198"/>
              <a:gd name="T23" fmla="*/ 6 h 109"/>
              <a:gd name="T24" fmla="*/ 48 w 198"/>
              <a:gd name="T25" fmla="*/ 6 h 109"/>
              <a:gd name="T26" fmla="*/ 33 w 198"/>
              <a:gd name="T27" fmla="*/ 8 h 109"/>
              <a:gd name="T28" fmla="*/ 21 w 198"/>
              <a:gd name="T29" fmla="*/ 11 h 109"/>
              <a:gd name="T30" fmla="*/ 13 w 198"/>
              <a:gd name="T31" fmla="*/ 18 h 109"/>
              <a:gd name="T32" fmla="*/ 7 w 198"/>
              <a:gd name="T33" fmla="*/ 24 h 109"/>
              <a:gd name="T34" fmla="*/ 3 w 198"/>
              <a:gd name="T35" fmla="*/ 33 h 109"/>
              <a:gd name="T36" fmla="*/ 2 w 198"/>
              <a:gd name="T37" fmla="*/ 39 h 109"/>
              <a:gd name="T38" fmla="*/ 0 w 198"/>
              <a:gd name="T39" fmla="*/ 51 h 109"/>
              <a:gd name="T40" fmla="*/ 0 w 198"/>
              <a:gd name="T41" fmla="*/ 51 h 109"/>
              <a:gd name="T42" fmla="*/ 0 w 198"/>
              <a:gd name="T43" fmla="*/ 53 h 109"/>
              <a:gd name="T44" fmla="*/ 0 w 198"/>
              <a:gd name="T45" fmla="*/ 53 h 109"/>
              <a:gd name="T46" fmla="*/ 46 w 198"/>
              <a:gd name="T47" fmla="*/ 77 h 109"/>
              <a:gd name="T48" fmla="*/ 84 w 198"/>
              <a:gd name="T49" fmla="*/ 96 h 109"/>
              <a:gd name="T50" fmla="*/ 114 w 198"/>
              <a:gd name="T51" fmla="*/ 107 h 109"/>
              <a:gd name="T52" fmla="*/ 114 w 198"/>
              <a:gd name="T53" fmla="*/ 107 h 109"/>
              <a:gd name="T54" fmla="*/ 124 w 198"/>
              <a:gd name="T55" fmla="*/ 109 h 109"/>
              <a:gd name="T56" fmla="*/ 124 w 198"/>
              <a:gd name="T57" fmla="*/ 109 h 109"/>
              <a:gd name="T58" fmla="*/ 136 w 198"/>
              <a:gd name="T59" fmla="*/ 109 h 109"/>
              <a:gd name="T60" fmla="*/ 149 w 198"/>
              <a:gd name="T61" fmla="*/ 105 h 109"/>
              <a:gd name="T62" fmla="*/ 172 w 198"/>
              <a:gd name="T63" fmla="*/ 96 h 109"/>
              <a:gd name="T64" fmla="*/ 192 w 198"/>
              <a:gd name="T65" fmla="*/ 86 h 109"/>
              <a:gd name="T66" fmla="*/ 198 w 198"/>
              <a:gd name="T67" fmla="*/ 81 h 109"/>
              <a:gd name="T68" fmla="*/ 195 w 198"/>
              <a:gd name="T6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 h="109">
                <a:moveTo>
                  <a:pt x="195" y="0"/>
                </a:moveTo>
                <a:lnTo>
                  <a:pt x="179" y="29"/>
                </a:lnTo>
                <a:lnTo>
                  <a:pt x="175" y="36"/>
                </a:lnTo>
                <a:lnTo>
                  <a:pt x="175" y="36"/>
                </a:lnTo>
                <a:lnTo>
                  <a:pt x="154" y="28"/>
                </a:lnTo>
                <a:lnTo>
                  <a:pt x="129" y="19"/>
                </a:lnTo>
                <a:lnTo>
                  <a:pt x="101" y="13"/>
                </a:lnTo>
                <a:lnTo>
                  <a:pt x="101" y="13"/>
                </a:lnTo>
                <a:lnTo>
                  <a:pt x="74" y="8"/>
                </a:lnTo>
                <a:lnTo>
                  <a:pt x="50" y="6"/>
                </a:lnTo>
                <a:lnTo>
                  <a:pt x="50" y="6"/>
                </a:lnTo>
                <a:lnTo>
                  <a:pt x="48" y="6"/>
                </a:lnTo>
                <a:lnTo>
                  <a:pt x="48" y="6"/>
                </a:lnTo>
                <a:lnTo>
                  <a:pt x="33" y="8"/>
                </a:lnTo>
                <a:lnTo>
                  <a:pt x="21" y="11"/>
                </a:lnTo>
                <a:lnTo>
                  <a:pt x="13" y="18"/>
                </a:lnTo>
                <a:lnTo>
                  <a:pt x="7" y="24"/>
                </a:lnTo>
                <a:lnTo>
                  <a:pt x="3" y="33"/>
                </a:lnTo>
                <a:lnTo>
                  <a:pt x="2" y="39"/>
                </a:lnTo>
                <a:lnTo>
                  <a:pt x="0" y="51"/>
                </a:lnTo>
                <a:lnTo>
                  <a:pt x="0" y="51"/>
                </a:lnTo>
                <a:lnTo>
                  <a:pt x="0" y="53"/>
                </a:lnTo>
                <a:lnTo>
                  <a:pt x="0" y="53"/>
                </a:lnTo>
                <a:lnTo>
                  <a:pt x="46" y="77"/>
                </a:lnTo>
                <a:lnTo>
                  <a:pt x="84" y="96"/>
                </a:lnTo>
                <a:lnTo>
                  <a:pt x="114" y="107"/>
                </a:lnTo>
                <a:lnTo>
                  <a:pt x="114" y="107"/>
                </a:lnTo>
                <a:lnTo>
                  <a:pt x="124" y="109"/>
                </a:lnTo>
                <a:lnTo>
                  <a:pt x="124" y="109"/>
                </a:lnTo>
                <a:lnTo>
                  <a:pt x="136" y="109"/>
                </a:lnTo>
                <a:lnTo>
                  <a:pt x="149" y="105"/>
                </a:lnTo>
                <a:lnTo>
                  <a:pt x="172" y="96"/>
                </a:lnTo>
                <a:lnTo>
                  <a:pt x="192" y="86"/>
                </a:lnTo>
                <a:lnTo>
                  <a:pt x="198" y="81"/>
                </a:lnTo>
                <a:lnTo>
                  <a:pt x="195" y="0"/>
                </a:ln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89" name="Freeform 448"/>
          <p:cNvSpPr>
            <a:spLocks/>
          </p:cNvSpPr>
          <p:nvPr/>
        </p:nvSpPr>
        <p:spPr bwMode="auto">
          <a:xfrm>
            <a:off x="4094796" y="6295358"/>
            <a:ext cx="314325" cy="173038"/>
          </a:xfrm>
          <a:custGeom>
            <a:avLst/>
            <a:gdLst>
              <a:gd name="T0" fmla="*/ 195 w 198"/>
              <a:gd name="T1" fmla="*/ 0 h 109"/>
              <a:gd name="T2" fmla="*/ 179 w 198"/>
              <a:gd name="T3" fmla="*/ 29 h 109"/>
              <a:gd name="T4" fmla="*/ 175 w 198"/>
              <a:gd name="T5" fmla="*/ 36 h 109"/>
              <a:gd name="T6" fmla="*/ 175 w 198"/>
              <a:gd name="T7" fmla="*/ 36 h 109"/>
              <a:gd name="T8" fmla="*/ 154 w 198"/>
              <a:gd name="T9" fmla="*/ 28 h 109"/>
              <a:gd name="T10" fmla="*/ 129 w 198"/>
              <a:gd name="T11" fmla="*/ 19 h 109"/>
              <a:gd name="T12" fmla="*/ 101 w 198"/>
              <a:gd name="T13" fmla="*/ 13 h 109"/>
              <a:gd name="T14" fmla="*/ 101 w 198"/>
              <a:gd name="T15" fmla="*/ 13 h 109"/>
              <a:gd name="T16" fmla="*/ 74 w 198"/>
              <a:gd name="T17" fmla="*/ 8 h 109"/>
              <a:gd name="T18" fmla="*/ 50 w 198"/>
              <a:gd name="T19" fmla="*/ 6 h 109"/>
              <a:gd name="T20" fmla="*/ 50 w 198"/>
              <a:gd name="T21" fmla="*/ 6 h 109"/>
              <a:gd name="T22" fmla="*/ 48 w 198"/>
              <a:gd name="T23" fmla="*/ 6 h 109"/>
              <a:gd name="T24" fmla="*/ 48 w 198"/>
              <a:gd name="T25" fmla="*/ 6 h 109"/>
              <a:gd name="T26" fmla="*/ 33 w 198"/>
              <a:gd name="T27" fmla="*/ 8 h 109"/>
              <a:gd name="T28" fmla="*/ 21 w 198"/>
              <a:gd name="T29" fmla="*/ 11 h 109"/>
              <a:gd name="T30" fmla="*/ 13 w 198"/>
              <a:gd name="T31" fmla="*/ 18 h 109"/>
              <a:gd name="T32" fmla="*/ 7 w 198"/>
              <a:gd name="T33" fmla="*/ 24 h 109"/>
              <a:gd name="T34" fmla="*/ 3 w 198"/>
              <a:gd name="T35" fmla="*/ 33 h 109"/>
              <a:gd name="T36" fmla="*/ 2 w 198"/>
              <a:gd name="T37" fmla="*/ 39 h 109"/>
              <a:gd name="T38" fmla="*/ 0 w 198"/>
              <a:gd name="T39" fmla="*/ 51 h 109"/>
              <a:gd name="T40" fmla="*/ 0 w 198"/>
              <a:gd name="T41" fmla="*/ 51 h 109"/>
              <a:gd name="T42" fmla="*/ 0 w 198"/>
              <a:gd name="T43" fmla="*/ 53 h 109"/>
              <a:gd name="T44" fmla="*/ 0 w 198"/>
              <a:gd name="T45" fmla="*/ 53 h 109"/>
              <a:gd name="T46" fmla="*/ 46 w 198"/>
              <a:gd name="T47" fmla="*/ 77 h 109"/>
              <a:gd name="T48" fmla="*/ 84 w 198"/>
              <a:gd name="T49" fmla="*/ 96 h 109"/>
              <a:gd name="T50" fmla="*/ 114 w 198"/>
              <a:gd name="T51" fmla="*/ 107 h 109"/>
              <a:gd name="T52" fmla="*/ 114 w 198"/>
              <a:gd name="T53" fmla="*/ 107 h 109"/>
              <a:gd name="T54" fmla="*/ 124 w 198"/>
              <a:gd name="T55" fmla="*/ 109 h 109"/>
              <a:gd name="T56" fmla="*/ 124 w 198"/>
              <a:gd name="T57" fmla="*/ 109 h 109"/>
              <a:gd name="T58" fmla="*/ 136 w 198"/>
              <a:gd name="T59" fmla="*/ 109 h 109"/>
              <a:gd name="T60" fmla="*/ 149 w 198"/>
              <a:gd name="T61" fmla="*/ 105 h 109"/>
              <a:gd name="T62" fmla="*/ 172 w 198"/>
              <a:gd name="T63" fmla="*/ 96 h 109"/>
              <a:gd name="T64" fmla="*/ 192 w 198"/>
              <a:gd name="T65" fmla="*/ 86 h 109"/>
              <a:gd name="T66" fmla="*/ 198 w 198"/>
              <a:gd name="T67" fmla="*/ 81 h 109"/>
              <a:gd name="T68" fmla="*/ 195 w 198"/>
              <a:gd name="T6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 h="109">
                <a:moveTo>
                  <a:pt x="195" y="0"/>
                </a:moveTo>
                <a:lnTo>
                  <a:pt x="179" y="29"/>
                </a:lnTo>
                <a:lnTo>
                  <a:pt x="175" y="36"/>
                </a:lnTo>
                <a:lnTo>
                  <a:pt x="175" y="36"/>
                </a:lnTo>
                <a:lnTo>
                  <a:pt x="154" y="28"/>
                </a:lnTo>
                <a:lnTo>
                  <a:pt x="129" y="19"/>
                </a:lnTo>
                <a:lnTo>
                  <a:pt x="101" y="13"/>
                </a:lnTo>
                <a:lnTo>
                  <a:pt x="101" y="13"/>
                </a:lnTo>
                <a:lnTo>
                  <a:pt x="74" y="8"/>
                </a:lnTo>
                <a:lnTo>
                  <a:pt x="50" y="6"/>
                </a:lnTo>
                <a:lnTo>
                  <a:pt x="50" y="6"/>
                </a:lnTo>
                <a:lnTo>
                  <a:pt x="48" y="6"/>
                </a:lnTo>
                <a:lnTo>
                  <a:pt x="48" y="6"/>
                </a:lnTo>
                <a:lnTo>
                  <a:pt x="33" y="8"/>
                </a:lnTo>
                <a:lnTo>
                  <a:pt x="21" y="11"/>
                </a:lnTo>
                <a:lnTo>
                  <a:pt x="13" y="18"/>
                </a:lnTo>
                <a:lnTo>
                  <a:pt x="7" y="24"/>
                </a:lnTo>
                <a:lnTo>
                  <a:pt x="3" y="33"/>
                </a:lnTo>
                <a:lnTo>
                  <a:pt x="2" y="39"/>
                </a:lnTo>
                <a:lnTo>
                  <a:pt x="0" y="51"/>
                </a:lnTo>
                <a:lnTo>
                  <a:pt x="0" y="51"/>
                </a:lnTo>
                <a:lnTo>
                  <a:pt x="0" y="53"/>
                </a:lnTo>
                <a:lnTo>
                  <a:pt x="0" y="53"/>
                </a:lnTo>
                <a:lnTo>
                  <a:pt x="46" y="77"/>
                </a:lnTo>
                <a:lnTo>
                  <a:pt x="84" y="96"/>
                </a:lnTo>
                <a:lnTo>
                  <a:pt x="114" y="107"/>
                </a:lnTo>
                <a:lnTo>
                  <a:pt x="114" y="107"/>
                </a:lnTo>
                <a:lnTo>
                  <a:pt x="124" y="109"/>
                </a:lnTo>
                <a:lnTo>
                  <a:pt x="124" y="109"/>
                </a:lnTo>
                <a:lnTo>
                  <a:pt x="136" y="109"/>
                </a:lnTo>
                <a:lnTo>
                  <a:pt x="149" y="105"/>
                </a:lnTo>
                <a:lnTo>
                  <a:pt x="172" y="96"/>
                </a:lnTo>
                <a:lnTo>
                  <a:pt x="192" y="86"/>
                </a:lnTo>
                <a:lnTo>
                  <a:pt x="198" y="81"/>
                </a:lnTo>
                <a:lnTo>
                  <a:pt x="1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0" name="Freeform 449"/>
          <p:cNvSpPr>
            <a:spLocks/>
          </p:cNvSpPr>
          <p:nvPr/>
        </p:nvSpPr>
        <p:spPr bwMode="auto">
          <a:xfrm>
            <a:off x="4134483" y="6315996"/>
            <a:ext cx="173038" cy="55563"/>
          </a:xfrm>
          <a:custGeom>
            <a:avLst/>
            <a:gdLst>
              <a:gd name="T0" fmla="*/ 0 w 109"/>
              <a:gd name="T1" fmla="*/ 5 h 35"/>
              <a:gd name="T2" fmla="*/ 0 w 109"/>
              <a:gd name="T3" fmla="*/ 5 h 35"/>
              <a:gd name="T4" fmla="*/ 20 w 109"/>
              <a:gd name="T5" fmla="*/ 15 h 35"/>
              <a:gd name="T6" fmla="*/ 38 w 109"/>
              <a:gd name="T7" fmla="*/ 23 h 35"/>
              <a:gd name="T8" fmla="*/ 54 w 109"/>
              <a:gd name="T9" fmla="*/ 30 h 35"/>
              <a:gd name="T10" fmla="*/ 54 w 109"/>
              <a:gd name="T11" fmla="*/ 30 h 35"/>
              <a:gd name="T12" fmla="*/ 68 w 109"/>
              <a:gd name="T13" fmla="*/ 33 h 35"/>
              <a:gd name="T14" fmla="*/ 77 w 109"/>
              <a:gd name="T15" fmla="*/ 35 h 35"/>
              <a:gd name="T16" fmla="*/ 84 w 109"/>
              <a:gd name="T17" fmla="*/ 35 h 35"/>
              <a:gd name="T18" fmla="*/ 92 w 109"/>
              <a:gd name="T19" fmla="*/ 30 h 35"/>
              <a:gd name="T20" fmla="*/ 104 w 109"/>
              <a:gd name="T21" fmla="*/ 23 h 35"/>
              <a:gd name="T22" fmla="*/ 109 w 109"/>
              <a:gd name="T23" fmla="*/ 11 h 35"/>
              <a:gd name="T24" fmla="*/ 74 w 109"/>
              <a:gd name="T25" fmla="*/ 3 h 35"/>
              <a:gd name="T26" fmla="*/ 74 w 109"/>
              <a:gd name="T27" fmla="*/ 3 h 35"/>
              <a:gd name="T28" fmla="*/ 66 w 109"/>
              <a:gd name="T29" fmla="*/ 3 h 35"/>
              <a:gd name="T30" fmla="*/ 46 w 109"/>
              <a:gd name="T31" fmla="*/ 0 h 35"/>
              <a:gd name="T32" fmla="*/ 21 w 109"/>
              <a:gd name="T33" fmla="*/ 0 h 35"/>
              <a:gd name="T34" fmla="*/ 10 w 109"/>
              <a:gd name="T35" fmla="*/ 1 h 35"/>
              <a:gd name="T36" fmla="*/ 0 w 109"/>
              <a:gd name="T37" fmla="*/ 5 h 35"/>
              <a:gd name="T38" fmla="*/ 0 w 109"/>
              <a:gd name="T39"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35">
                <a:moveTo>
                  <a:pt x="0" y="5"/>
                </a:moveTo>
                <a:lnTo>
                  <a:pt x="0" y="5"/>
                </a:lnTo>
                <a:lnTo>
                  <a:pt x="20" y="15"/>
                </a:lnTo>
                <a:lnTo>
                  <a:pt x="38" y="23"/>
                </a:lnTo>
                <a:lnTo>
                  <a:pt x="54" y="30"/>
                </a:lnTo>
                <a:lnTo>
                  <a:pt x="54" y="30"/>
                </a:lnTo>
                <a:lnTo>
                  <a:pt x="68" y="33"/>
                </a:lnTo>
                <a:lnTo>
                  <a:pt x="77" y="35"/>
                </a:lnTo>
                <a:lnTo>
                  <a:pt x="84" y="35"/>
                </a:lnTo>
                <a:lnTo>
                  <a:pt x="92" y="30"/>
                </a:lnTo>
                <a:lnTo>
                  <a:pt x="104" y="23"/>
                </a:lnTo>
                <a:lnTo>
                  <a:pt x="109" y="11"/>
                </a:lnTo>
                <a:lnTo>
                  <a:pt x="74" y="3"/>
                </a:lnTo>
                <a:lnTo>
                  <a:pt x="74" y="3"/>
                </a:lnTo>
                <a:lnTo>
                  <a:pt x="66" y="3"/>
                </a:lnTo>
                <a:lnTo>
                  <a:pt x="46" y="0"/>
                </a:lnTo>
                <a:lnTo>
                  <a:pt x="21" y="0"/>
                </a:lnTo>
                <a:lnTo>
                  <a:pt x="10" y="1"/>
                </a:lnTo>
                <a:lnTo>
                  <a:pt x="0" y="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1" name="Freeform 450"/>
          <p:cNvSpPr>
            <a:spLocks/>
          </p:cNvSpPr>
          <p:nvPr/>
        </p:nvSpPr>
        <p:spPr bwMode="auto">
          <a:xfrm>
            <a:off x="4094796" y="6347746"/>
            <a:ext cx="314325" cy="114300"/>
          </a:xfrm>
          <a:custGeom>
            <a:avLst/>
            <a:gdLst>
              <a:gd name="T0" fmla="*/ 5 w 198"/>
              <a:gd name="T1" fmla="*/ 0 h 72"/>
              <a:gd name="T2" fmla="*/ 0 w 198"/>
              <a:gd name="T3" fmla="*/ 20 h 72"/>
              <a:gd name="T4" fmla="*/ 0 w 198"/>
              <a:gd name="T5" fmla="*/ 20 h 72"/>
              <a:gd name="T6" fmla="*/ 11 w 198"/>
              <a:gd name="T7" fmla="*/ 28 h 72"/>
              <a:gd name="T8" fmla="*/ 38 w 198"/>
              <a:gd name="T9" fmla="*/ 44 h 72"/>
              <a:gd name="T10" fmla="*/ 54 w 198"/>
              <a:gd name="T11" fmla="*/ 53 h 72"/>
              <a:gd name="T12" fmla="*/ 73 w 198"/>
              <a:gd name="T13" fmla="*/ 63 h 72"/>
              <a:gd name="T14" fmla="*/ 89 w 198"/>
              <a:gd name="T15" fmla="*/ 69 h 72"/>
              <a:gd name="T16" fmla="*/ 104 w 198"/>
              <a:gd name="T17" fmla="*/ 72 h 72"/>
              <a:gd name="T18" fmla="*/ 104 w 198"/>
              <a:gd name="T19" fmla="*/ 72 h 72"/>
              <a:gd name="T20" fmla="*/ 121 w 198"/>
              <a:gd name="T21" fmla="*/ 72 h 72"/>
              <a:gd name="T22" fmla="*/ 136 w 198"/>
              <a:gd name="T23" fmla="*/ 71 h 72"/>
              <a:gd name="T24" fmla="*/ 152 w 198"/>
              <a:gd name="T25" fmla="*/ 67 h 72"/>
              <a:gd name="T26" fmla="*/ 167 w 198"/>
              <a:gd name="T27" fmla="*/ 63 h 72"/>
              <a:gd name="T28" fmla="*/ 190 w 198"/>
              <a:gd name="T29" fmla="*/ 53 h 72"/>
              <a:gd name="T30" fmla="*/ 198 w 198"/>
              <a:gd name="T31" fmla="*/ 48 h 72"/>
              <a:gd name="T32" fmla="*/ 198 w 198"/>
              <a:gd name="T33" fmla="*/ 36 h 72"/>
              <a:gd name="T34" fmla="*/ 198 w 198"/>
              <a:gd name="T35" fmla="*/ 36 h 72"/>
              <a:gd name="T36" fmla="*/ 193 w 198"/>
              <a:gd name="T37" fmla="*/ 39 h 72"/>
              <a:gd name="T38" fmla="*/ 177 w 198"/>
              <a:gd name="T39" fmla="*/ 46 h 72"/>
              <a:gd name="T40" fmla="*/ 157 w 198"/>
              <a:gd name="T41" fmla="*/ 53 h 72"/>
              <a:gd name="T42" fmla="*/ 144 w 198"/>
              <a:gd name="T43" fmla="*/ 56 h 72"/>
              <a:gd name="T44" fmla="*/ 132 w 198"/>
              <a:gd name="T45" fmla="*/ 58 h 72"/>
              <a:gd name="T46" fmla="*/ 132 w 198"/>
              <a:gd name="T47" fmla="*/ 58 h 72"/>
              <a:gd name="T48" fmla="*/ 126 w 198"/>
              <a:gd name="T49" fmla="*/ 56 h 72"/>
              <a:gd name="T50" fmla="*/ 117 w 198"/>
              <a:gd name="T51" fmla="*/ 54 h 72"/>
              <a:gd name="T52" fmla="*/ 99 w 198"/>
              <a:gd name="T53" fmla="*/ 49 h 72"/>
              <a:gd name="T54" fmla="*/ 78 w 198"/>
              <a:gd name="T55" fmla="*/ 39 h 72"/>
              <a:gd name="T56" fmla="*/ 56 w 198"/>
              <a:gd name="T57" fmla="*/ 29 h 72"/>
              <a:gd name="T58" fmla="*/ 20 w 198"/>
              <a:gd name="T59" fmla="*/ 10 h 72"/>
              <a:gd name="T60" fmla="*/ 5 w 198"/>
              <a:gd name="T61" fmla="*/ 0 h 72"/>
              <a:gd name="T62" fmla="*/ 5 w 198"/>
              <a:gd name="T6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8" h="72">
                <a:moveTo>
                  <a:pt x="5" y="0"/>
                </a:moveTo>
                <a:lnTo>
                  <a:pt x="0" y="20"/>
                </a:lnTo>
                <a:lnTo>
                  <a:pt x="0" y="20"/>
                </a:lnTo>
                <a:lnTo>
                  <a:pt x="11" y="28"/>
                </a:lnTo>
                <a:lnTo>
                  <a:pt x="38" y="44"/>
                </a:lnTo>
                <a:lnTo>
                  <a:pt x="54" y="53"/>
                </a:lnTo>
                <a:lnTo>
                  <a:pt x="73" y="63"/>
                </a:lnTo>
                <a:lnTo>
                  <a:pt x="89" y="69"/>
                </a:lnTo>
                <a:lnTo>
                  <a:pt x="104" y="72"/>
                </a:lnTo>
                <a:lnTo>
                  <a:pt x="104" y="72"/>
                </a:lnTo>
                <a:lnTo>
                  <a:pt x="121" y="72"/>
                </a:lnTo>
                <a:lnTo>
                  <a:pt x="136" y="71"/>
                </a:lnTo>
                <a:lnTo>
                  <a:pt x="152" y="67"/>
                </a:lnTo>
                <a:lnTo>
                  <a:pt x="167" y="63"/>
                </a:lnTo>
                <a:lnTo>
                  <a:pt x="190" y="53"/>
                </a:lnTo>
                <a:lnTo>
                  <a:pt x="198" y="48"/>
                </a:lnTo>
                <a:lnTo>
                  <a:pt x="198" y="36"/>
                </a:lnTo>
                <a:lnTo>
                  <a:pt x="198" y="36"/>
                </a:lnTo>
                <a:lnTo>
                  <a:pt x="193" y="39"/>
                </a:lnTo>
                <a:lnTo>
                  <a:pt x="177" y="46"/>
                </a:lnTo>
                <a:lnTo>
                  <a:pt x="157" y="53"/>
                </a:lnTo>
                <a:lnTo>
                  <a:pt x="144" y="56"/>
                </a:lnTo>
                <a:lnTo>
                  <a:pt x="132" y="58"/>
                </a:lnTo>
                <a:lnTo>
                  <a:pt x="132" y="58"/>
                </a:lnTo>
                <a:lnTo>
                  <a:pt x="126" y="56"/>
                </a:lnTo>
                <a:lnTo>
                  <a:pt x="117" y="54"/>
                </a:lnTo>
                <a:lnTo>
                  <a:pt x="99" y="49"/>
                </a:lnTo>
                <a:lnTo>
                  <a:pt x="78" y="39"/>
                </a:lnTo>
                <a:lnTo>
                  <a:pt x="56" y="29"/>
                </a:lnTo>
                <a:lnTo>
                  <a:pt x="20" y="10"/>
                </a:lnTo>
                <a:lnTo>
                  <a:pt x="5"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2" name="Freeform 451"/>
          <p:cNvSpPr>
            <a:spLocks/>
          </p:cNvSpPr>
          <p:nvPr/>
        </p:nvSpPr>
        <p:spPr bwMode="auto">
          <a:xfrm>
            <a:off x="4090033" y="6281071"/>
            <a:ext cx="325438" cy="192088"/>
          </a:xfrm>
          <a:custGeom>
            <a:avLst/>
            <a:gdLst>
              <a:gd name="T0" fmla="*/ 139 w 205"/>
              <a:gd name="T1" fmla="*/ 27 h 121"/>
              <a:gd name="T2" fmla="*/ 84 w 205"/>
              <a:gd name="T3" fmla="*/ 22 h 121"/>
              <a:gd name="T4" fmla="*/ 57 w 205"/>
              <a:gd name="T5" fmla="*/ 20 h 121"/>
              <a:gd name="T6" fmla="*/ 28 w 205"/>
              <a:gd name="T7" fmla="*/ 23 h 121"/>
              <a:gd name="T8" fmla="*/ 19 w 205"/>
              <a:gd name="T9" fmla="*/ 27 h 121"/>
              <a:gd name="T10" fmla="*/ 6 w 205"/>
              <a:gd name="T11" fmla="*/ 37 h 121"/>
              <a:gd name="T12" fmla="*/ 3 w 205"/>
              <a:gd name="T13" fmla="*/ 43 h 121"/>
              <a:gd name="T14" fmla="*/ 0 w 205"/>
              <a:gd name="T15" fmla="*/ 62 h 121"/>
              <a:gd name="T16" fmla="*/ 0 w 205"/>
              <a:gd name="T17" fmla="*/ 62 h 121"/>
              <a:gd name="T18" fmla="*/ 1 w 205"/>
              <a:gd name="T19" fmla="*/ 65 h 121"/>
              <a:gd name="T20" fmla="*/ 48 w 205"/>
              <a:gd name="T21" fmla="*/ 93 h 121"/>
              <a:gd name="T22" fmla="*/ 69 w 205"/>
              <a:gd name="T23" fmla="*/ 103 h 121"/>
              <a:gd name="T24" fmla="*/ 89 w 205"/>
              <a:gd name="T25" fmla="*/ 113 h 121"/>
              <a:gd name="T26" fmla="*/ 119 w 205"/>
              <a:gd name="T27" fmla="*/ 121 h 121"/>
              <a:gd name="T28" fmla="*/ 127 w 205"/>
              <a:gd name="T29" fmla="*/ 121 h 121"/>
              <a:gd name="T30" fmla="*/ 134 w 205"/>
              <a:gd name="T31" fmla="*/ 121 h 121"/>
              <a:gd name="T32" fmla="*/ 162 w 205"/>
              <a:gd name="T33" fmla="*/ 113 h 121"/>
              <a:gd name="T34" fmla="*/ 198 w 205"/>
              <a:gd name="T35" fmla="*/ 96 h 121"/>
              <a:gd name="T36" fmla="*/ 205 w 205"/>
              <a:gd name="T37" fmla="*/ 93 h 121"/>
              <a:gd name="T38" fmla="*/ 205 w 205"/>
              <a:gd name="T39" fmla="*/ 4 h 121"/>
              <a:gd name="T40" fmla="*/ 205 w 205"/>
              <a:gd name="T41" fmla="*/ 0 h 121"/>
              <a:gd name="T42" fmla="*/ 201 w 205"/>
              <a:gd name="T43" fmla="*/ 0 h 121"/>
              <a:gd name="T44" fmla="*/ 198 w 205"/>
              <a:gd name="T45" fmla="*/ 4 h 121"/>
              <a:gd name="T46" fmla="*/ 201 w 205"/>
              <a:gd name="T47" fmla="*/ 90 h 121"/>
              <a:gd name="T48" fmla="*/ 200 w 205"/>
              <a:gd name="T49" fmla="*/ 88 h 121"/>
              <a:gd name="T50" fmla="*/ 200 w 205"/>
              <a:gd name="T51" fmla="*/ 88 h 121"/>
              <a:gd name="T52" fmla="*/ 177 w 205"/>
              <a:gd name="T53" fmla="*/ 101 h 121"/>
              <a:gd name="T54" fmla="*/ 134 w 205"/>
              <a:gd name="T55" fmla="*/ 114 h 121"/>
              <a:gd name="T56" fmla="*/ 127 w 205"/>
              <a:gd name="T57" fmla="*/ 114 h 121"/>
              <a:gd name="T58" fmla="*/ 119 w 205"/>
              <a:gd name="T59" fmla="*/ 114 h 121"/>
              <a:gd name="T60" fmla="*/ 92 w 205"/>
              <a:gd name="T61" fmla="*/ 106 h 121"/>
              <a:gd name="T62" fmla="*/ 61 w 205"/>
              <a:gd name="T63" fmla="*/ 91 h 121"/>
              <a:gd name="T64" fmla="*/ 33 w 205"/>
              <a:gd name="T65" fmla="*/ 76 h 121"/>
              <a:gd name="T66" fmla="*/ 13 w 205"/>
              <a:gd name="T67" fmla="*/ 65 h 121"/>
              <a:gd name="T68" fmla="*/ 6 w 205"/>
              <a:gd name="T69" fmla="*/ 60 h 121"/>
              <a:gd name="T70" fmla="*/ 3 w 205"/>
              <a:gd name="T71" fmla="*/ 62 h 121"/>
              <a:gd name="T72" fmla="*/ 6 w 205"/>
              <a:gd name="T73" fmla="*/ 62 h 121"/>
              <a:gd name="T74" fmla="*/ 6 w 205"/>
              <a:gd name="T75" fmla="*/ 57 h 121"/>
              <a:gd name="T76" fmla="*/ 10 w 205"/>
              <a:gd name="T77" fmla="*/ 47 h 121"/>
              <a:gd name="T78" fmla="*/ 16 w 205"/>
              <a:gd name="T79" fmla="*/ 37 h 121"/>
              <a:gd name="T80" fmla="*/ 29 w 205"/>
              <a:gd name="T81" fmla="*/ 30 h 121"/>
              <a:gd name="T82" fmla="*/ 41 w 205"/>
              <a:gd name="T83" fmla="*/ 28 h 121"/>
              <a:gd name="T84" fmla="*/ 57 w 205"/>
              <a:gd name="T85" fmla="*/ 27 h 121"/>
              <a:gd name="T86" fmla="*/ 109 w 205"/>
              <a:gd name="T87" fmla="*/ 30 h 121"/>
              <a:gd name="T88" fmla="*/ 129 w 205"/>
              <a:gd name="T89" fmla="*/ 32 h 121"/>
              <a:gd name="T90" fmla="*/ 137 w 205"/>
              <a:gd name="T91" fmla="*/ 33 h 121"/>
              <a:gd name="T92" fmla="*/ 139 w 205"/>
              <a:gd name="T93" fmla="*/ 33 h 121"/>
              <a:gd name="T94" fmla="*/ 140 w 205"/>
              <a:gd name="T95" fmla="*/ 30 h 121"/>
              <a:gd name="T96" fmla="*/ 139 w 205"/>
              <a:gd name="T97" fmla="*/ 2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5" h="121">
                <a:moveTo>
                  <a:pt x="139" y="27"/>
                </a:moveTo>
                <a:lnTo>
                  <a:pt x="139" y="27"/>
                </a:lnTo>
                <a:lnTo>
                  <a:pt x="110" y="23"/>
                </a:lnTo>
                <a:lnTo>
                  <a:pt x="84" y="22"/>
                </a:lnTo>
                <a:lnTo>
                  <a:pt x="57" y="20"/>
                </a:lnTo>
                <a:lnTo>
                  <a:pt x="57" y="20"/>
                </a:lnTo>
                <a:lnTo>
                  <a:pt x="41" y="22"/>
                </a:lnTo>
                <a:lnTo>
                  <a:pt x="28" y="23"/>
                </a:lnTo>
                <a:lnTo>
                  <a:pt x="28" y="23"/>
                </a:lnTo>
                <a:lnTo>
                  <a:pt x="19" y="27"/>
                </a:lnTo>
                <a:lnTo>
                  <a:pt x="13" y="32"/>
                </a:lnTo>
                <a:lnTo>
                  <a:pt x="6" y="37"/>
                </a:lnTo>
                <a:lnTo>
                  <a:pt x="3" y="43"/>
                </a:lnTo>
                <a:lnTo>
                  <a:pt x="3" y="43"/>
                </a:lnTo>
                <a:lnTo>
                  <a:pt x="0" y="55"/>
                </a:lnTo>
                <a:lnTo>
                  <a:pt x="0" y="62"/>
                </a:lnTo>
                <a:lnTo>
                  <a:pt x="0" y="62"/>
                </a:lnTo>
                <a:lnTo>
                  <a:pt x="0" y="62"/>
                </a:lnTo>
                <a:lnTo>
                  <a:pt x="1" y="65"/>
                </a:lnTo>
                <a:lnTo>
                  <a:pt x="1" y="65"/>
                </a:lnTo>
                <a:lnTo>
                  <a:pt x="14" y="73"/>
                </a:lnTo>
                <a:lnTo>
                  <a:pt x="48" y="93"/>
                </a:lnTo>
                <a:lnTo>
                  <a:pt x="48" y="93"/>
                </a:lnTo>
                <a:lnTo>
                  <a:pt x="69" y="103"/>
                </a:lnTo>
                <a:lnTo>
                  <a:pt x="89" y="113"/>
                </a:lnTo>
                <a:lnTo>
                  <a:pt x="89" y="113"/>
                </a:lnTo>
                <a:lnTo>
                  <a:pt x="109" y="119"/>
                </a:lnTo>
                <a:lnTo>
                  <a:pt x="119" y="121"/>
                </a:lnTo>
                <a:lnTo>
                  <a:pt x="127" y="121"/>
                </a:lnTo>
                <a:lnTo>
                  <a:pt x="127" y="121"/>
                </a:lnTo>
                <a:lnTo>
                  <a:pt x="134" y="121"/>
                </a:lnTo>
                <a:lnTo>
                  <a:pt x="134" y="121"/>
                </a:lnTo>
                <a:lnTo>
                  <a:pt x="148" y="118"/>
                </a:lnTo>
                <a:lnTo>
                  <a:pt x="162" y="113"/>
                </a:lnTo>
                <a:lnTo>
                  <a:pt x="183" y="105"/>
                </a:lnTo>
                <a:lnTo>
                  <a:pt x="198" y="96"/>
                </a:lnTo>
                <a:lnTo>
                  <a:pt x="205" y="93"/>
                </a:lnTo>
                <a:lnTo>
                  <a:pt x="205" y="93"/>
                </a:lnTo>
                <a:lnTo>
                  <a:pt x="205" y="90"/>
                </a:lnTo>
                <a:lnTo>
                  <a:pt x="205" y="4"/>
                </a:lnTo>
                <a:lnTo>
                  <a:pt x="205" y="4"/>
                </a:lnTo>
                <a:lnTo>
                  <a:pt x="205" y="0"/>
                </a:lnTo>
                <a:lnTo>
                  <a:pt x="201" y="0"/>
                </a:lnTo>
                <a:lnTo>
                  <a:pt x="201" y="0"/>
                </a:lnTo>
                <a:lnTo>
                  <a:pt x="200" y="0"/>
                </a:lnTo>
                <a:lnTo>
                  <a:pt x="198" y="4"/>
                </a:lnTo>
                <a:lnTo>
                  <a:pt x="198" y="90"/>
                </a:lnTo>
                <a:lnTo>
                  <a:pt x="201" y="90"/>
                </a:lnTo>
                <a:lnTo>
                  <a:pt x="200" y="88"/>
                </a:lnTo>
                <a:lnTo>
                  <a:pt x="200" y="88"/>
                </a:lnTo>
                <a:lnTo>
                  <a:pt x="200" y="88"/>
                </a:lnTo>
                <a:lnTo>
                  <a:pt x="200" y="88"/>
                </a:lnTo>
                <a:lnTo>
                  <a:pt x="191" y="93"/>
                </a:lnTo>
                <a:lnTo>
                  <a:pt x="177" y="101"/>
                </a:lnTo>
                <a:lnTo>
                  <a:pt x="157" y="108"/>
                </a:lnTo>
                <a:lnTo>
                  <a:pt x="134" y="114"/>
                </a:lnTo>
                <a:lnTo>
                  <a:pt x="134" y="114"/>
                </a:lnTo>
                <a:lnTo>
                  <a:pt x="127" y="114"/>
                </a:lnTo>
                <a:lnTo>
                  <a:pt x="127" y="114"/>
                </a:lnTo>
                <a:lnTo>
                  <a:pt x="119" y="114"/>
                </a:lnTo>
                <a:lnTo>
                  <a:pt x="110" y="113"/>
                </a:lnTo>
                <a:lnTo>
                  <a:pt x="92" y="106"/>
                </a:lnTo>
                <a:lnTo>
                  <a:pt x="92" y="106"/>
                </a:lnTo>
                <a:lnTo>
                  <a:pt x="61" y="91"/>
                </a:lnTo>
                <a:lnTo>
                  <a:pt x="33" y="76"/>
                </a:lnTo>
                <a:lnTo>
                  <a:pt x="33" y="76"/>
                </a:lnTo>
                <a:lnTo>
                  <a:pt x="13" y="65"/>
                </a:lnTo>
                <a:lnTo>
                  <a:pt x="13" y="65"/>
                </a:lnTo>
                <a:lnTo>
                  <a:pt x="6" y="60"/>
                </a:lnTo>
                <a:lnTo>
                  <a:pt x="6" y="60"/>
                </a:lnTo>
                <a:lnTo>
                  <a:pt x="5" y="58"/>
                </a:lnTo>
                <a:lnTo>
                  <a:pt x="3" y="62"/>
                </a:lnTo>
                <a:lnTo>
                  <a:pt x="6" y="62"/>
                </a:lnTo>
                <a:lnTo>
                  <a:pt x="6" y="62"/>
                </a:lnTo>
                <a:lnTo>
                  <a:pt x="6" y="62"/>
                </a:lnTo>
                <a:lnTo>
                  <a:pt x="6" y="57"/>
                </a:lnTo>
                <a:lnTo>
                  <a:pt x="10" y="47"/>
                </a:lnTo>
                <a:lnTo>
                  <a:pt x="10" y="47"/>
                </a:lnTo>
                <a:lnTo>
                  <a:pt x="13" y="42"/>
                </a:lnTo>
                <a:lnTo>
                  <a:pt x="16" y="37"/>
                </a:lnTo>
                <a:lnTo>
                  <a:pt x="23" y="32"/>
                </a:lnTo>
                <a:lnTo>
                  <a:pt x="29" y="30"/>
                </a:lnTo>
                <a:lnTo>
                  <a:pt x="29" y="30"/>
                </a:lnTo>
                <a:lnTo>
                  <a:pt x="41" y="28"/>
                </a:lnTo>
                <a:lnTo>
                  <a:pt x="57" y="27"/>
                </a:lnTo>
                <a:lnTo>
                  <a:pt x="57" y="27"/>
                </a:lnTo>
                <a:lnTo>
                  <a:pt x="84" y="28"/>
                </a:lnTo>
                <a:lnTo>
                  <a:pt x="109" y="30"/>
                </a:lnTo>
                <a:lnTo>
                  <a:pt x="109" y="30"/>
                </a:lnTo>
                <a:lnTo>
                  <a:pt x="129" y="32"/>
                </a:lnTo>
                <a:lnTo>
                  <a:pt x="129" y="32"/>
                </a:lnTo>
                <a:lnTo>
                  <a:pt x="137" y="33"/>
                </a:lnTo>
                <a:lnTo>
                  <a:pt x="137" y="33"/>
                </a:lnTo>
                <a:lnTo>
                  <a:pt x="139" y="33"/>
                </a:lnTo>
                <a:lnTo>
                  <a:pt x="140" y="30"/>
                </a:lnTo>
                <a:lnTo>
                  <a:pt x="140" y="30"/>
                </a:lnTo>
                <a:lnTo>
                  <a:pt x="140" y="28"/>
                </a:lnTo>
                <a:lnTo>
                  <a:pt x="139" y="27"/>
                </a:lnTo>
                <a:lnTo>
                  <a:pt x="139" y="2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3" name="Freeform 452"/>
          <p:cNvSpPr>
            <a:spLocks/>
          </p:cNvSpPr>
          <p:nvPr/>
        </p:nvSpPr>
        <p:spPr bwMode="auto">
          <a:xfrm>
            <a:off x="4097971" y="6344571"/>
            <a:ext cx="317500" cy="100013"/>
          </a:xfrm>
          <a:custGeom>
            <a:avLst/>
            <a:gdLst>
              <a:gd name="T0" fmla="*/ 1 w 200"/>
              <a:gd name="T1" fmla="*/ 5 h 63"/>
              <a:gd name="T2" fmla="*/ 1 w 200"/>
              <a:gd name="T3" fmla="*/ 5 h 63"/>
              <a:gd name="T4" fmla="*/ 16 w 200"/>
              <a:gd name="T5" fmla="*/ 15 h 63"/>
              <a:gd name="T6" fmla="*/ 52 w 200"/>
              <a:gd name="T7" fmla="*/ 33 h 63"/>
              <a:gd name="T8" fmla="*/ 52 w 200"/>
              <a:gd name="T9" fmla="*/ 33 h 63"/>
              <a:gd name="T10" fmla="*/ 74 w 200"/>
              <a:gd name="T11" fmla="*/ 45 h 63"/>
              <a:gd name="T12" fmla="*/ 95 w 200"/>
              <a:gd name="T13" fmla="*/ 53 h 63"/>
              <a:gd name="T14" fmla="*/ 95 w 200"/>
              <a:gd name="T15" fmla="*/ 53 h 63"/>
              <a:gd name="T16" fmla="*/ 114 w 200"/>
              <a:gd name="T17" fmla="*/ 60 h 63"/>
              <a:gd name="T18" fmla="*/ 122 w 200"/>
              <a:gd name="T19" fmla="*/ 61 h 63"/>
              <a:gd name="T20" fmla="*/ 130 w 200"/>
              <a:gd name="T21" fmla="*/ 63 h 63"/>
              <a:gd name="T22" fmla="*/ 130 w 200"/>
              <a:gd name="T23" fmla="*/ 63 h 63"/>
              <a:gd name="T24" fmla="*/ 130 w 200"/>
              <a:gd name="T25" fmla="*/ 63 h 63"/>
              <a:gd name="T26" fmla="*/ 143 w 200"/>
              <a:gd name="T27" fmla="*/ 61 h 63"/>
              <a:gd name="T28" fmla="*/ 155 w 200"/>
              <a:gd name="T29" fmla="*/ 58 h 63"/>
              <a:gd name="T30" fmla="*/ 167 w 200"/>
              <a:gd name="T31" fmla="*/ 53 h 63"/>
              <a:gd name="T32" fmla="*/ 178 w 200"/>
              <a:gd name="T33" fmla="*/ 48 h 63"/>
              <a:gd name="T34" fmla="*/ 178 w 200"/>
              <a:gd name="T35" fmla="*/ 48 h 63"/>
              <a:gd name="T36" fmla="*/ 193 w 200"/>
              <a:gd name="T37" fmla="*/ 40 h 63"/>
              <a:gd name="T38" fmla="*/ 200 w 200"/>
              <a:gd name="T39" fmla="*/ 36 h 63"/>
              <a:gd name="T40" fmla="*/ 200 w 200"/>
              <a:gd name="T41" fmla="*/ 36 h 63"/>
              <a:gd name="T42" fmla="*/ 200 w 200"/>
              <a:gd name="T43" fmla="*/ 33 h 63"/>
              <a:gd name="T44" fmla="*/ 200 w 200"/>
              <a:gd name="T45" fmla="*/ 31 h 63"/>
              <a:gd name="T46" fmla="*/ 200 w 200"/>
              <a:gd name="T47" fmla="*/ 31 h 63"/>
              <a:gd name="T48" fmla="*/ 198 w 200"/>
              <a:gd name="T49" fmla="*/ 30 h 63"/>
              <a:gd name="T50" fmla="*/ 195 w 200"/>
              <a:gd name="T51" fmla="*/ 30 h 63"/>
              <a:gd name="T52" fmla="*/ 195 w 200"/>
              <a:gd name="T53" fmla="*/ 30 h 63"/>
              <a:gd name="T54" fmla="*/ 193 w 200"/>
              <a:gd name="T55" fmla="*/ 31 h 63"/>
              <a:gd name="T56" fmla="*/ 193 w 200"/>
              <a:gd name="T57" fmla="*/ 31 h 63"/>
              <a:gd name="T58" fmla="*/ 185 w 200"/>
              <a:gd name="T59" fmla="*/ 36 h 63"/>
              <a:gd name="T60" fmla="*/ 170 w 200"/>
              <a:gd name="T61" fmla="*/ 45 h 63"/>
              <a:gd name="T62" fmla="*/ 170 w 200"/>
              <a:gd name="T63" fmla="*/ 45 h 63"/>
              <a:gd name="T64" fmla="*/ 150 w 200"/>
              <a:gd name="T65" fmla="*/ 51 h 63"/>
              <a:gd name="T66" fmla="*/ 140 w 200"/>
              <a:gd name="T67" fmla="*/ 55 h 63"/>
              <a:gd name="T68" fmla="*/ 130 w 200"/>
              <a:gd name="T69" fmla="*/ 56 h 63"/>
              <a:gd name="T70" fmla="*/ 130 w 200"/>
              <a:gd name="T71" fmla="*/ 56 h 63"/>
              <a:gd name="T72" fmla="*/ 130 w 200"/>
              <a:gd name="T73" fmla="*/ 56 h 63"/>
              <a:gd name="T74" fmla="*/ 115 w 200"/>
              <a:gd name="T75" fmla="*/ 53 h 63"/>
              <a:gd name="T76" fmla="*/ 97 w 200"/>
              <a:gd name="T77" fmla="*/ 46 h 63"/>
              <a:gd name="T78" fmla="*/ 97 w 200"/>
              <a:gd name="T79" fmla="*/ 46 h 63"/>
              <a:gd name="T80" fmla="*/ 66 w 200"/>
              <a:gd name="T81" fmla="*/ 33 h 63"/>
              <a:gd name="T82" fmla="*/ 36 w 200"/>
              <a:gd name="T83" fmla="*/ 17 h 63"/>
              <a:gd name="T84" fmla="*/ 36 w 200"/>
              <a:gd name="T85" fmla="*/ 17 h 63"/>
              <a:gd name="T86" fmla="*/ 13 w 200"/>
              <a:gd name="T87" fmla="*/ 5 h 63"/>
              <a:gd name="T88" fmla="*/ 13 w 200"/>
              <a:gd name="T89" fmla="*/ 5 h 63"/>
              <a:gd name="T90" fmla="*/ 5 w 200"/>
              <a:gd name="T91" fmla="*/ 0 h 63"/>
              <a:gd name="T92" fmla="*/ 5 w 200"/>
              <a:gd name="T93" fmla="*/ 0 h 63"/>
              <a:gd name="T94" fmla="*/ 3 w 200"/>
              <a:gd name="T95" fmla="*/ 0 h 63"/>
              <a:gd name="T96" fmla="*/ 0 w 200"/>
              <a:gd name="T97" fmla="*/ 0 h 63"/>
              <a:gd name="T98" fmla="*/ 0 w 200"/>
              <a:gd name="T99" fmla="*/ 0 h 63"/>
              <a:gd name="T100" fmla="*/ 0 w 200"/>
              <a:gd name="T101" fmla="*/ 3 h 63"/>
              <a:gd name="T102" fmla="*/ 1 w 200"/>
              <a:gd name="T103" fmla="*/ 5 h 63"/>
              <a:gd name="T104" fmla="*/ 1 w 200"/>
              <a:gd name="T105"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63">
                <a:moveTo>
                  <a:pt x="1" y="5"/>
                </a:moveTo>
                <a:lnTo>
                  <a:pt x="1" y="5"/>
                </a:lnTo>
                <a:lnTo>
                  <a:pt x="16" y="15"/>
                </a:lnTo>
                <a:lnTo>
                  <a:pt x="52" y="33"/>
                </a:lnTo>
                <a:lnTo>
                  <a:pt x="52" y="33"/>
                </a:lnTo>
                <a:lnTo>
                  <a:pt x="74" y="45"/>
                </a:lnTo>
                <a:lnTo>
                  <a:pt x="95" y="53"/>
                </a:lnTo>
                <a:lnTo>
                  <a:pt x="95" y="53"/>
                </a:lnTo>
                <a:lnTo>
                  <a:pt x="114" y="60"/>
                </a:lnTo>
                <a:lnTo>
                  <a:pt x="122" y="61"/>
                </a:lnTo>
                <a:lnTo>
                  <a:pt x="130" y="63"/>
                </a:lnTo>
                <a:lnTo>
                  <a:pt x="130" y="63"/>
                </a:lnTo>
                <a:lnTo>
                  <a:pt x="130" y="63"/>
                </a:lnTo>
                <a:lnTo>
                  <a:pt x="143" y="61"/>
                </a:lnTo>
                <a:lnTo>
                  <a:pt x="155" y="58"/>
                </a:lnTo>
                <a:lnTo>
                  <a:pt x="167" y="53"/>
                </a:lnTo>
                <a:lnTo>
                  <a:pt x="178" y="48"/>
                </a:lnTo>
                <a:lnTo>
                  <a:pt x="178" y="48"/>
                </a:lnTo>
                <a:lnTo>
                  <a:pt x="193" y="40"/>
                </a:lnTo>
                <a:lnTo>
                  <a:pt x="200" y="36"/>
                </a:lnTo>
                <a:lnTo>
                  <a:pt x="200" y="36"/>
                </a:lnTo>
                <a:lnTo>
                  <a:pt x="200" y="33"/>
                </a:lnTo>
                <a:lnTo>
                  <a:pt x="200" y="31"/>
                </a:lnTo>
                <a:lnTo>
                  <a:pt x="200" y="31"/>
                </a:lnTo>
                <a:lnTo>
                  <a:pt x="198" y="30"/>
                </a:lnTo>
                <a:lnTo>
                  <a:pt x="195" y="30"/>
                </a:lnTo>
                <a:lnTo>
                  <a:pt x="195" y="30"/>
                </a:lnTo>
                <a:lnTo>
                  <a:pt x="193" y="31"/>
                </a:lnTo>
                <a:lnTo>
                  <a:pt x="193" y="31"/>
                </a:lnTo>
                <a:lnTo>
                  <a:pt x="185" y="36"/>
                </a:lnTo>
                <a:lnTo>
                  <a:pt x="170" y="45"/>
                </a:lnTo>
                <a:lnTo>
                  <a:pt x="170" y="45"/>
                </a:lnTo>
                <a:lnTo>
                  <a:pt x="150" y="51"/>
                </a:lnTo>
                <a:lnTo>
                  <a:pt x="140" y="55"/>
                </a:lnTo>
                <a:lnTo>
                  <a:pt x="130" y="56"/>
                </a:lnTo>
                <a:lnTo>
                  <a:pt x="130" y="56"/>
                </a:lnTo>
                <a:lnTo>
                  <a:pt x="130" y="56"/>
                </a:lnTo>
                <a:lnTo>
                  <a:pt x="115" y="53"/>
                </a:lnTo>
                <a:lnTo>
                  <a:pt x="97" y="46"/>
                </a:lnTo>
                <a:lnTo>
                  <a:pt x="97" y="46"/>
                </a:lnTo>
                <a:lnTo>
                  <a:pt x="66" y="33"/>
                </a:lnTo>
                <a:lnTo>
                  <a:pt x="36" y="17"/>
                </a:lnTo>
                <a:lnTo>
                  <a:pt x="36" y="17"/>
                </a:lnTo>
                <a:lnTo>
                  <a:pt x="13" y="5"/>
                </a:lnTo>
                <a:lnTo>
                  <a:pt x="13" y="5"/>
                </a:lnTo>
                <a:lnTo>
                  <a:pt x="5" y="0"/>
                </a:lnTo>
                <a:lnTo>
                  <a:pt x="5" y="0"/>
                </a:lnTo>
                <a:lnTo>
                  <a:pt x="3" y="0"/>
                </a:lnTo>
                <a:lnTo>
                  <a:pt x="0" y="0"/>
                </a:lnTo>
                <a:lnTo>
                  <a:pt x="0" y="0"/>
                </a:lnTo>
                <a:lnTo>
                  <a:pt x="0" y="3"/>
                </a:lnTo>
                <a:lnTo>
                  <a:pt x="1" y="5"/>
                </a:lnTo>
                <a:lnTo>
                  <a:pt x="1"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4" name="Freeform 453"/>
          <p:cNvSpPr>
            <a:spLocks/>
          </p:cNvSpPr>
          <p:nvPr/>
        </p:nvSpPr>
        <p:spPr bwMode="auto">
          <a:xfrm>
            <a:off x="4126546" y="6323933"/>
            <a:ext cx="188913" cy="55563"/>
          </a:xfrm>
          <a:custGeom>
            <a:avLst/>
            <a:gdLst>
              <a:gd name="T0" fmla="*/ 1 w 119"/>
              <a:gd name="T1" fmla="*/ 6 h 35"/>
              <a:gd name="T2" fmla="*/ 1 w 119"/>
              <a:gd name="T3" fmla="*/ 6 h 35"/>
              <a:gd name="T4" fmla="*/ 11 w 119"/>
              <a:gd name="T5" fmla="*/ 8 h 35"/>
              <a:gd name="T6" fmla="*/ 21 w 119"/>
              <a:gd name="T7" fmla="*/ 11 h 35"/>
              <a:gd name="T8" fmla="*/ 38 w 119"/>
              <a:gd name="T9" fmla="*/ 21 h 35"/>
              <a:gd name="T10" fmla="*/ 38 w 119"/>
              <a:gd name="T11" fmla="*/ 21 h 35"/>
              <a:gd name="T12" fmla="*/ 56 w 119"/>
              <a:gd name="T13" fmla="*/ 30 h 35"/>
              <a:gd name="T14" fmla="*/ 66 w 119"/>
              <a:gd name="T15" fmla="*/ 33 h 35"/>
              <a:gd name="T16" fmla="*/ 77 w 119"/>
              <a:gd name="T17" fmla="*/ 35 h 35"/>
              <a:gd name="T18" fmla="*/ 77 w 119"/>
              <a:gd name="T19" fmla="*/ 35 h 35"/>
              <a:gd name="T20" fmla="*/ 79 w 119"/>
              <a:gd name="T21" fmla="*/ 35 h 35"/>
              <a:gd name="T22" fmla="*/ 79 w 119"/>
              <a:gd name="T23" fmla="*/ 35 h 35"/>
              <a:gd name="T24" fmla="*/ 91 w 119"/>
              <a:gd name="T25" fmla="*/ 33 h 35"/>
              <a:gd name="T26" fmla="*/ 102 w 119"/>
              <a:gd name="T27" fmla="*/ 28 h 35"/>
              <a:gd name="T28" fmla="*/ 112 w 119"/>
              <a:gd name="T29" fmla="*/ 21 h 35"/>
              <a:gd name="T30" fmla="*/ 119 w 119"/>
              <a:gd name="T31" fmla="*/ 11 h 35"/>
              <a:gd name="T32" fmla="*/ 119 w 119"/>
              <a:gd name="T33" fmla="*/ 11 h 35"/>
              <a:gd name="T34" fmla="*/ 119 w 119"/>
              <a:gd name="T35" fmla="*/ 8 h 35"/>
              <a:gd name="T36" fmla="*/ 117 w 119"/>
              <a:gd name="T37" fmla="*/ 6 h 35"/>
              <a:gd name="T38" fmla="*/ 117 w 119"/>
              <a:gd name="T39" fmla="*/ 6 h 35"/>
              <a:gd name="T40" fmla="*/ 116 w 119"/>
              <a:gd name="T41" fmla="*/ 6 h 35"/>
              <a:gd name="T42" fmla="*/ 114 w 119"/>
              <a:gd name="T43" fmla="*/ 8 h 35"/>
              <a:gd name="T44" fmla="*/ 114 w 119"/>
              <a:gd name="T45" fmla="*/ 8 h 35"/>
              <a:gd name="T46" fmla="*/ 107 w 119"/>
              <a:gd name="T47" fmla="*/ 16 h 35"/>
              <a:gd name="T48" fmla="*/ 99 w 119"/>
              <a:gd name="T49" fmla="*/ 23 h 35"/>
              <a:gd name="T50" fmla="*/ 89 w 119"/>
              <a:gd name="T51" fmla="*/ 26 h 35"/>
              <a:gd name="T52" fmla="*/ 79 w 119"/>
              <a:gd name="T53" fmla="*/ 28 h 35"/>
              <a:gd name="T54" fmla="*/ 77 w 119"/>
              <a:gd name="T55" fmla="*/ 28 h 35"/>
              <a:gd name="T56" fmla="*/ 77 w 119"/>
              <a:gd name="T57" fmla="*/ 28 h 35"/>
              <a:gd name="T58" fmla="*/ 68 w 119"/>
              <a:gd name="T59" fmla="*/ 26 h 35"/>
              <a:gd name="T60" fmla="*/ 58 w 119"/>
              <a:gd name="T61" fmla="*/ 25 h 35"/>
              <a:gd name="T62" fmla="*/ 41 w 119"/>
              <a:gd name="T63" fmla="*/ 15 h 35"/>
              <a:gd name="T64" fmla="*/ 41 w 119"/>
              <a:gd name="T65" fmla="*/ 15 h 35"/>
              <a:gd name="T66" fmla="*/ 23 w 119"/>
              <a:gd name="T67" fmla="*/ 6 h 35"/>
              <a:gd name="T68" fmla="*/ 13 w 119"/>
              <a:gd name="T69" fmla="*/ 1 h 35"/>
              <a:gd name="T70" fmla="*/ 3 w 119"/>
              <a:gd name="T71" fmla="*/ 0 h 35"/>
              <a:gd name="T72" fmla="*/ 3 w 119"/>
              <a:gd name="T73" fmla="*/ 0 h 35"/>
              <a:gd name="T74" fmla="*/ 0 w 119"/>
              <a:gd name="T75" fmla="*/ 0 h 35"/>
              <a:gd name="T76" fmla="*/ 0 w 119"/>
              <a:gd name="T77" fmla="*/ 1 h 35"/>
              <a:gd name="T78" fmla="*/ 0 w 119"/>
              <a:gd name="T79" fmla="*/ 1 h 35"/>
              <a:gd name="T80" fmla="*/ 0 w 119"/>
              <a:gd name="T81" fmla="*/ 5 h 35"/>
              <a:gd name="T82" fmla="*/ 1 w 119"/>
              <a:gd name="T83" fmla="*/ 6 h 35"/>
              <a:gd name="T84" fmla="*/ 1 w 119"/>
              <a:gd name="T85"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 h="35">
                <a:moveTo>
                  <a:pt x="1" y="6"/>
                </a:moveTo>
                <a:lnTo>
                  <a:pt x="1" y="6"/>
                </a:lnTo>
                <a:lnTo>
                  <a:pt x="11" y="8"/>
                </a:lnTo>
                <a:lnTo>
                  <a:pt x="21" y="11"/>
                </a:lnTo>
                <a:lnTo>
                  <a:pt x="38" y="21"/>
                </a:lnTo>
                <a:lnTo>
                  <a:pt x="38" y="21"/>
                </a:lnTo>
                <a:lnTo>
                  <a:pt x="56" y="30"/>
                </a:lnTo>
                <a:lnTo>
                  <a:pt x="66" y="33"/>
                </a:lnTo>
                <a:lnTo>
                  <a:pt x="77" y="35"/>
                </a:lnTo>
                <a:lnTo>
                  <a:pt x="77" y="35"/>
                </a:lnTo>
                <a:lnTo>
                  <a:pt x="79" y="35"/>
                </a:lnTo>
                <a:lnTo>
                  <a:pt x="79" y="35"/>
                </a:lnTo>
                <a:lnTo>
                  <a:pt x="91" y="33"/>
                </a:lnTo>
                <a:lnTo>
                  <a:pt x="102" y="28"/>
                </a:lnTo>
                <a:lnTo>
                  <a:pt x="112" y="21"/>
                </a:lnTo>
                <a:lnTo>
                  <a:pt x="119" y="11"/>
                </a:lnTo>
                <a:lnTo>
                  <a:pt x="119" y="11"/>
                </a:lnTo>
                <a:lnTo>
                  <a:pt x="119" y="8"/>
                </a:lnTo>
                <a:lnTo>
                  <a:pt x="117" y="6"/>
                </a:lnTo>
                <a:lnTo>
                  <a:pt x="117" y="6"/>
                </a:lnTo>
                <a:lnTo>
                  <a:pt x="116" y="6"/>
                </a:lnTo>
                <a:lnTo>
                  <a:pt x="114" y="8"/>
                </a:lnTo>
                <a:lnTo>
                  <a:pt x="114" y="8"/>
                </a:lnTo>
                <a:lnTo>
                  <a:pt x="107" y="16"/>
                </a:lnTo>
                <a:lnTo>
                  <a:pt x="99" y="23"/>
                </a:lnTo>
                <a:lnTo>
                  <a:pt x="89" y="26"/>
                </a:lnTo>
                <a:lnTo>
                  <a:pt x="79" y="28"/>
                </a:lnTo>
                <a:lnTo>
                  <a:pt x="77" y="28"/>
                </a:lnTo>
                <a:lnTo>
                  <a:pt x="77" y="28"/>
                </a:lnTo>
                <a:lnTo>
                  <a:pt x="68" y="26"/>
                </a:lnTo>
                <a:lnTo>
                  <a:pt x="58" y="25"/>
                </a:lnTo>
                <a:lnTo>
                  <a:pt x="41" y="15"/>
                </a:lnTo>
                <a:lnTo>
                  <a:pt x="41" y="15"/>
                </a:lnTo>
                <a:lnTo>
                  <a:pt x="23" y="6"/>
                </a:lnTo>
                <a:lnTo>
                  <a:pt x="13" y="1"/>
                </a:lnTo>
                <a:lnTo>
                  <a:pt x="3" y="0"/>
                </a:lnTo>
                <a:lnTo>
                  <a:pt x="3" y="0"/>
                </a:lnTo>
                <a:lnTo>
                  <a:pt x="0" y="0"/>
                </a:lnTo>
                <a:lnTo>
                  <a:pt x="0" y="1"/>
                </a:lnTo>
                <a:lnTo>
                  <a:pt x="0" y="1"/>
                </a:lnTo>
                <a:lnTo>
                  <a:pt x="0" y="5"/>
                </a:lnTo>
                <a:lnTo>
                  <a:pt x="1" y="6"/>
                </a:lnTo>
                <a:lnTo>
                  <a:pt x="1"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5" name="Freeform 454"/>
          <p:cNvSpPr>
            <a:spLocks/>
          </p:cNvSpPr>
          <p:nvPr/>
        </p:nvSpPr>
        <p:spPr bwMode="auto">
          <a:xfrm>
            <a:off x="3535996" y="6331871"/>
            <a:ext cx="338138" cy="225425"/>
          </a:xfrm>
          <a:custGeom>
            <a:avLst/>
            <a:gdLst>
              <a:gd name="T0" fmla="*/ 213 w 213"/>
              <a:gd name="T1" fmla="*/ 18 h 142"/>
              <a:gd name="T2" fmla="*/ 210 w 213"/>
              <a:gd name="T3" fmla="*/ 134 h 142"/>
              <a:gd name="T4" fmla="*/ 210 w 213"/>
              <a:gd name="T5" fmla="*/ 134 h 142"/>
              <a:gd name="T6" fmla="*/ 200 w 213"/>
              <a:gd name="T7" fmla="*/ 137 h 142"/>
              <a:gd name="T8" fmla="*/ 173 w 213"/>
              <a:gd name="T9" fmla="*/ 140 h 142"/>
              <a:gd name="T10" fmla="*/ 157 w 213"/>
              <a:gd name="T11" fmla="*/ 142 h 142"/>
              <a:gd name="T12" fmla="*/ 140 w 213"/>
              <a:gd name="T13" fmla="*/ 142 h 142"/>
              <a:gd name="T14" fmla="*/ 124 w 213"/>
              <a:gd name="T15" fmla="*/ 140 h 142"/>
              <a:gd name="T16" fmla="*/ 109 w 213"/>
              <a:gd name="T17" fmla="*/ 137 h 142"/>
              <a:gd name="T18" fmla="*/ 109 w 213"/>
              <a:gd name="T19" fmla="*/ 137 h 142"/>
              <a:gd name="T20" fmla="*/ 102 w 213"/>
              <a:gd name="T21" fmla="*/ 134 h 142"/>
              <a:gd name="T22" fmla="*/ 94 w 213"/>
              <a:gd name="T23" fmla="*/ 129 h 142"/>
              <a:gd name="T24" fmla="*/ 77 w 213"/>
              <a:gd name="T25" fmla="*/ 114 h 142"/>
              <a:gd name="T26" fmla="*/ 59 w 213"/>
              <a:gd name="T27" fmla="*/ 97 h 142"/>
              <a:gd name="T28" fmla="*/ 41 w 213"/>
              <a:gd name="T29" fmla="*/ 77 h 142"/>
              <a:gd name="T30" fmla="*/ 13 w 213"/>
              <a:gd name="T31" fmla="*/ 44 h 142"/>
              <a:gd name="T32" fmla="*/ 0 w 213"/>
              <a:gd name="T33" fmla="*/ 28 h 142"/>
              <a:gd name="T34" fmla="*/ 0 w 213"/>
              <a:gd name="T35" fmla="*/ 28 h 142"/>
              <a:gd name="T36" fmla="*/ 5 w 213"/>
              <a:gd name="T37" fmla="*/ 23 h 142"/>
              <a:gd name="T38" fmla="*/ 10 w 213"/>
              <a:gd name="T39" fmla="*/ 16 h 142"/>
              <a:gd name="T40" fmla="*/ 18 w 213"/>
              <a:gd name="T41" fmla="*/ 10 h 142"/>
              <a:gd name="T42" fmla="*/ 26 w 213"/>
              <a:gd name="T43" fmla="*/ 3 h 142"/>
              <a:gd name="T44" fmla="*/ 39 w 213"/>
              <a:gd name="T45" fmla="*/ 0 h 142"/>
              <a:gd name="T46" fmla="*/ 46 w 213"/>
              <a:gd name="T47" fmla="*/ 0 h 142"/>
              <a:gd name="T48" fmla="*/ 53 w 213"/>
              <a:gd name="T49" fmla="*/ 0 h 142"/>
              <a:gd name="T50" fmla="*/ 61 w 213"/>
              <a:gd name="T51" fmla="*/ 1 h 142"/>
              <a:gd name="T52" fmla="*/ 69 w 213"/>
              <a:gd name="T53" fmla="*/ 3 h 142"/>
              <a:gd name="T54" fmla="*/ 69 w 213"/>
              <a:gd name="T55" fmla="*/ 3 h 142"/>
              <a:gd name="T56" fmla="*/ 106 w 213"/>
              <a:gd name="T57" fmla="*/ 20 h 142"/>
              <a:gd name="T58" fmla="*/ 142 w 213"/>
              <a:gd name="T59" fmla="*/ 34 h 142"/>
              <a:gd name="T60" fmla="*/ 180 w 213"/>
              <a:gd name="T61" fmla="*/ 53 h 142"/>
              <a:gd name="T62" fmla="*/ 213 w 213"/>
              <a:gd name="T63"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 h="142">
                <a:moveTo>
                  <a:pt x="213" y="18"/>
                </a:moveTo>
                <a:lnTo>
                  <a:pt x="210" y="134"/>
                </a:lnTo>
                <a:lnTo>
                  <a:pt x="210" y="134"/>
                </a:lnTo>
                <a:lnTo>
                  <a:pt x="200" y="137"/>
                </a:lnTo>
                <a:lnTo>
                  <a:pt x="173" y="140"/>
                </a:lnTo>
                <a:lnTo>
                  <a:pt x="157" y="142"/>
                </a:lnTo>
                <a:lnTo>
                  <a:pt x="140" y="142"/>
                </a:lnTo>
                <a:lnTo>
                  <a:pt x="124" y="140"/>
                </a:lnTo>
                <a:lnTo>
                  <a:pt x="109" y="137"/>
                </a:lnTo>
                <a:lnTo>
                  <a:pt x="109" y="137"/>
                </a:lnTo>
                <a:lnTo>
                  <a:pt x="102" y="134"/>
                </a:lnTo>
                <a:lnTo>
                  <a:pt x="94" y="129"/>
                </a:lnTo>
                <a:lnTo>
                  <a:pt x="77" y="114"/>
                </a:lnTo>
                <a:lnTo>
                  <a:pt x="59" y="97"/>
                </a:lnTo>
                <a:lnTo>
                  <a:pt x="41" y="77"/>
                </a:lnTo>
                <a:lnTo>
                  <a:pt x="13" y="44"/>
                </a:lnTo>
                <a:lnTo>
                  <a:pt x="0" y="28"/>
                </a:lnTo>
                <a:lnTo>
                  <a:pt x="0" y="28"/>
                </a:lnTo>
                <a:lnTo>
                  <a:pt x="5" y="23"/>
                </a:lnTo>
                <a:lnTo>
                  <a:pt x="10" y="16"/>
                </a:lnTo>
                <a:lnTo>
                  <a:pt x="18" y="10"/>
                </a:lnTo>
                <a:lnTo>
                  <a:pt x="26" y="3"/>
                </a:lnTo>
                <a:lnTo>
                  <a:pt x="39" y="0"/>
                </a:lnTo>
                <a:lnTo>
                  <a:pt x="46" y="0"/>
                </a:lnTo>
                <a:lnTo>
                  <a:pt x="53" y="0"/>
                </a:lnTo>
                <a:lnTo>
                  <a:pt x="61" y="1"/>
                </a:lnTo>
                <a:lnTo>
                  <a:pt x="69" y="3"/>
                </a:lnTo>
                <a:lnTo>
                  <a:pt x="69" y="3"/>
                </a:lnTo>
                <a:lnTo>
                  <a:pt x="106" y="20"/>
                </a:lnTo>
                <a:lnTo>
                  <a:pt x="142" y="34"/>
                </a:lnTo>
                <a:lnTo>
                  <a:pt x="180" y="53"/>
                </a:lnTo>
                <a:lnTo>
                  <a:pt x="213" y="18"/>
                </a:lnTo>
                <a:close/>
              </a:path>
            </a:pathLst>
          </a:custGeom>
          <a:solidFill>
            <a:srgbClr val="C6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6" name="Freeform 455"/>
          <p:cNvSpPr>
            <a:spLocks/>
          </p:cNvSpPr>
          <p:nvPr/>
        </p:nvSpPr>
        <p:spPr bwMode="auto">
          <a:xfrm>
            <a:off x="3535996" y="6331871"/>
            <a:ext cx="338138" cy="225425"/>
          </a:xfrm>
          <a:custGeom>
            <a:avLst/>
            <a:gdLst>
              <a:gd name="T0" fmla="*/ 213 w 213"/>
              <a:gd name="T1" fmla="*/ 18 h 142"/>
              <a:gd name="T2" fmla="*/ 210 w 213"/>
              <a:gd name="T3" fmla="*/ 134 h 142"/>
              <a:gd name="T4" fmla="*/ 210 w 213"/>
              <a:gd name="T5" fmla="*/ 134 h 142"/>
              <a:gd name="T6" fmla="*/ 200 w 213"/>
              <a:gd name="T7" fmla="*/ 137 h 142"/>
              <a:gd name="T8" fmla="*/ 173 w 213"/>
              <a:gd name="T9" fmla="*/ 140 h 142"/>
              <a:gd name="T10" fmla="*/ 157 w 213"/>
              <a:gd name="T11" fmla="*/ 142 h 142"/>
              <a:gd name="T12" fmla="*/ 140 w 213"/>
              <a:gd name="T13" fmla="*/ 142 h 142"/>
              <a:gd name="T14" fmla="*/ 124 w 213"/>
              <a:gd name="T15" fmla="*/ 140 h 142"/>
              <a:gd name="T16" fmla="*/ 109 w 213"/>
              <a:gd name="T17" fmla="*/ 137 h 142"/>
              <a:gd name="T18" fmla="*/ 109 w 213"/>
              <a:gd name="T19" fmla="*/ 137 h 142"/>
              <a:gd name="T20" fmla="*/ 102 w 213"/>
              <a:gd name="T21" fmla="*/ 134 h 142"/>
              <a:gd name="T22" fmla="*/ 94 w 213"/>
              <a:gd name="T23" fmla="*/ 129 h 142"/>
              <a:gd name="T24" fmla="*/ 77 w 213"/>
              <a:gd name="T25" fmla="*/ 114 h 142"/>
              <a:gd name="T26" fmla="*/ 59 w 213"/>
              <a:gd name="T27" fmla="*/ 97 h 142"/>
              <a:gd name="T28" fmla="*/ 41 w 213"/>
              <a:gd name="T29" fmla="*/ 77 h 142"/>
              <a:gd name="T30" fmla="*/ 13 w 213"/>
              <a:gd name="T31" fmla="*/ 44 h 142"/>
              <a:gd name="T32" fmla="*/ 0 w 213"/>
              <a:gd name="T33" fmla="*/ 28 h 142"/>
              <a:gd name="T34" fmla="*/ 0 w 213"/>
              <a:gd name="T35" fmla="*/ 28 h 142"/>
              <a:gd name="T36" fmla="*/ 5 w 213"/>
              <a:gd name="T37" fmla="*/ 23 h 142"/>
              <a:gd name="T38" fmla="*/ 10 w 213"/>
              <a:gd name="T39" fmla="*/ 16 h 142"/>
              <a:gd name="T40" fmla="*/ 18 w 213"/>
              <a:gd name="T41" fmla="*/ 10 h 142"/>
              <a:gd name="T42" fmla="*/ 26 w 213"/>
              <a:gd name="T43" fmla="*/ 3 h 142"/>
              <a:gd name="T44" fmla="*/ 39 w 213"/>
              <a:gd name="T45" fmla="*/ 0 h 142"/>
              <a:gd name="T46" fmla="*/ 46 w 213"/>
              <a:gd name="T47" fmla="*/ 0 h 142"/>
              <a:gd name="T48" fmla="*/ 53 w 213"/>
              <a:gd name="T49" fmla="*/ 0 h 142"/>
              <a:gd name="T50" fmla="*/ 61 w 213"/>
              <a:gd name="T51" fmla="*/ 1 h 142"/>
              <a:gd name="T52" fmla="*/ 69 w 213"/>
              <a:gd name="T53" fmla="*/ 3 h 142"/>
              <a:gd name="T54" fmla="*/ 69 w 213"/>
              <a:gd name="T55" fmla="*/ 3 h 142"/>
              <a:gd name="T56" fmla="*/ 106 w 213"/>
              <a:gd name="T57" fmla="*/ 20 h 142"/>
              <a:gd name="T58" fmla="*/ 142 w 213"/>
              <a:gd name="T59" fmla="*/ 34 h 142"/>
              <a:gd name="T60" fmla="*/ 180 w 213"/>
              <a:gd name="T61" fmla="*/ 53 h 142"/>
              <a:gd name="T62" fmla="*/ 213 w 213"/>
              <a:gd name="T63"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 h="142">
                <a:moveTo>
                  <a:pt x="213" y="18"/>
                </a:moveTo>
                <a:lnTo>
                  <a:pt x="210" y="134"/>
                </a:lnTo>
                <a:lnTo>
                  <a:pt x="210" y="134"/>
                </a:lnTo>
                <a:lnTo>
                  <a:pt x="200" y="137"/>
                </a:lnTo>
                <a:lnTo>
                  <a:pt x="173" y="140"/>
                </a:lnTo>
                <a:lnTo>
                  <a:pt x="157" y="142"/>
                </a:lnTo>
                <a:lnTo>
                  <a:pt x="140" y="142"/>
                </a:lnTo>
                <a:lnTo>
                  <a:pt x="124" y="140"/>
                </a:lnTo>
                <a:lnTo>
                  <a:pt x="109" y="137"/>
                </a:lnTo>
                <a:lnTo>
                  <a:pt x="109" y="137"/>
                </a:lnTo>
                <a:lnTo>
                  <a:pt x="102" y="134"/>
                </a:lnTo>
                <a:lnTo>
                  <a:pt x="94" y="129"/>
                </a:lnTo>
                <a:lnTo>
                  <a:pt x="77" y="114"/>
                </a:lnTo>
                <a:lnTo>
                  <a:pt x="59" y="97"/>
                </a:lnTo>
                <a:lnTo>
                  <a:pt x="41" y="77"/>
                </a:lnTo>
                <a:lnTo>
                  <a:pt x="13" y="44"/>
                </a:lnTo>
                <a:lnTo>
                  <a:pt x="0" y="28"/>
                </a:lnTo>
                <a:lnTo>
                  <a:pt x="0" y="28"/>
                </a:lnTo>
                <a:lnTo>
                  <a:pt x="5" y="23"/>
                </a:lnTo>
                <a:lnTo>
                  <a:pt x="10" y="16"/>
                </a:lnTo>
                <a:lnTo>
                  <a:pt x="18" y="10"/>
                </a:lnTo>
                <a:lnTo>
                  <a:pt x="26" y="3"/>
                </a:lnTo>
                <a:lnTo>
                  <a:pt x="39" y="0"/>
                </a:lnTo>
                <a:lnTo>
                  <a:pt x="46" y="0"/>
                </a:lnTo>
                <a:lnTo>
                  <a:pt x="53" y="0"/>
                </a:lnTo>
                <a:lnTo>
                  <a:pt x="61" y="1"/>
                </a:lnTo>
                <a:lnTo>
                  <a:pt x="69" y="3"/>
                </a:lnTo>
                <a:lnTo>
                  <a:pt x="69" y="3"/>
                </a:lnTo>
                <a:lnTo>
                  <a:pt x="106" y="20"/>
                </a:lnTo>
                <a:lnTo>
                  <a:pt x="142" y="34"/>
                </a:lnTo>
                <a:lnTo>
                  <a:pt x="180" y="53"/>
                </a:lnTo>
                <a:lnTo>
                  <a:pt x="213"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7" name="Freeform 456"/>
          <p:cNvSpPr>
            <a:spLocks/>
          </p:cNvSpPr>
          <p:nvPr/>
        </p:nvSpPr>
        <p:spPr bwMode="auto">
          <a:xfrm>
            <a:off x="3535996" y="6331871"/>
            <a:ext cx="338138" cy="225425"/>
          </a:xfrm>
          <a:custGeom>
            <a:avLst/>
            <a:gdLst>
              <a:gd name="T0" fmla="*/ 48 w 213"/>
              <a:gd name="T1" fmla="*/ 0 h 142"/>
              <a:gd name="T2" fmla="*/ 48 w 213"/>
              <a:gd name="T3" fmla="*/ 0 h 142"/>
              <a:gd name="T4" fmla="*/ 36 w 213"/>
              <a:gd name="T5" fmla="*/ 1 h 142"/>
              <a:gd name="T6" fmla="*/ 26 w 213"/>
              <a:gd name="T7" fmla="*/ 5 h 142"/>
              <a:gd name="T8" fmla="*/ 18 w 213"/>
              <a:gd name="T9" fmla="*/ 8 h 142"/>
              <a:gd name="T10" fmla="*/ 11 w 213"/>
              <a:gd name="T11" fmla="*/ 15 h 142"/>
              <a:gd name="T12" fmla="*/ 3 w 213"/>
              <a:gd name="T13" fmla="*/ 25 h 142"/>
              <a:gd name="T14" fmla="*/ 0 w 213"/>
              <a:gd name="T15" fmla="*/ 28 h 142"/>
              <a:gd name="T16" fmla="*/ 0 w 213"/>
              <a:gd name="T17" fmla="*/ 28 h 142"/>
              <a:gd name="T18" fmla="*/ 13 w 213"/>
              <a:gd name="T19" fmla="*/ 44 h 142"/>
              <a:gd name="T20" fmla="*/ 41 w 213"/>
              <a:gd name="T21" fmla="*/ 77 h 142"/>
              <a:gd name="T22" fmla="*/ 59 w 213"/>
              <a:gd name="T23" fmla="*/ 97 h 142"/>
              <a:gd name="T24" fmla="*/ 77 w 213"/>
              <a:gd name="T25" fmla="*/ 114 h 142"/>
              <a:gd name="T26" fmla="*/ 94 w 213"/>
              <a:gd name="T27" fmla="*/ 129 h 142"/>
              <a:gd name="T28" fmla="*/ 102 w 213"/>
              <a:gd name="T29" fmla="*/ 134 h 142"/>
              <a:gd name="T30" fmla="*/ 109 w 213"/>
              <a:gd name="T31" fmla="*/ 137 h 142"/>
              <a:gd name="T32" fmla="*/ 109 w 213"/>
              <a:gd name="T33" fmla="*/ 137 h 142"/>
              <a:gd name="T34" fmla="*/ 119 w 213"/>
              <a:gd name="T35" fmla="*/ 139 h 142"/>
              <a:gd name="T36" fmla="*/ 127 w 213"/>
              <a:gd name="T37" fmla="*/ 140 h 142"/>
              <a:gd name="T38" fmla="*/ 147 w 213"/>
              <a:gd name="T39" fmla="*/ 142 h 142"/>
              <a:gd name="T40" fmla="*/ 147 w 213"/>
              <a:gd name="T41" fmla="*/ 142 h 142"/>
              <a:gd name="T42" fmla="*/ 170 w 213"/>
              <a:gd name="T43" fmla="*/ 140 h 142"/>
              <a:gd name="T44" fmla="*/ 190 w 213"/>
              <a:gd name="T45" fmla="*/ 139 h 142"/>
              <a:gd name="T46" fmla="*/ 210 w 213"/>
              <a:gd name="T47" fmla="*/ 134 h 142"/>
              <a:gd name="T48" fmla="*/ 213 w 213"/>
              <a:gd name="T49" fmla="*/ 18 h 142"/>
              <a:gd name="T50" fmla="*/ 180 w 213"/>
              <a:gd name="T51" fmla="*/ 53 h 142"/>
              <a:gd name="T52" fmla="*/ 180 w 213"/>
              <a:gd name="T53" fmla="*/ 53 h 142"/>
              <a:gd name="T54" fmla="*/ 142 w 213"/>
              <a:gd name="T55" fmla="*/ 34 h 142"/>
              <a:gd name="T56" fmla="*/ 106 w 213"/>
              <a:gd name="T57" fmla="*/ 20 h 142"/>
              <a:gd name="T58" fmla="*/ 69 w 213"/>
              <a:gd name="T59" fmla="*/ 3 h 142"/>
              <a:gd name="T60" fmla="*/ 69 w 213"/>
              <a:gd name="T61" fmla="*/ 3 h 142"/>
              <a:gd name="T62" fmla="*/ 58 w 213"/>
              <a:gd name="T63" fmla="*/ 0 h 142"/>
              <a:gd name="T64" fmla="*/ 48 w 213"/>
              <a:gd name="T6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3" h="142">
                <a:moveTo>
                  <a:pt x="48" y="0"/>
                </a:moveTo>
                <a:lnTo>
                  <a:pt x="48" y="0"/>
                </a:lnTo>
                <a:lnTo>
                  <a:pt x="36" y="1"/>
                </a:lnTo>
                <a:lnTo>
                  <a:pt x="26" y="5"/>
                </a:lnTo>
                <a:lnTo>
                  <a:pt x="18" y="8"/>
                </a:lnTo>
                <a:lnTo>
                  <a:pt x="11" y="15"/>
                </a:lnTo>
                <a:lnTo>
                  <a:pt x="3" y="25"/>
                </a:lnTo>
                <a:lnTo>
                  <a:pt x="0" y="28"/>
                </a:lnTo>
                <a:lnTo>
                  <a:pt x="0" y="28"/>
                </a:lnTo>
                <a:lnTo>
                  <a:pt x="13" y="44"/>
                </a:lnTo>
                <a:lnTo>
                  <a:pt x="41" y="77"/>
                </a:lnTo>
                <a:lnTo>
                  <a:pt x="59" y="97"/>
                </a:lnTo>
                <a:lnTo>
                  <a:pt x="77" y="114"/>
                </a:lnTo>
                <a:lnTo>
                  <a:pt x="94" y="129"/>
                </a:lnTo>
                <a:lnTo>
                  <a:pt x="102" y="134"/>
                </a:lnTo>
                <a:lnTo>
                  <a:pt x="109" y="137"/>
                </a:lnTo>
                <a:lnTo>
                  <a:pt x="109" y="137"/>
                </a:lnTo>
                <a:lnTo>
                  <a:pt x="119" y="139"/>
                </a:lnTo>
                <a:lnTo>
                  <a:pt x="127" y="140"/>
                </a:lnTo>
                <a:lnTo>
                  <a:pt x="147" y="142"/>
                </a:lnTo>
                <a:lnTo>
                  <a:pt x="147" y="142"/>
                </a:lnTo>
                <a:lnTo>
                  <a:pt x="170" y="140"/>
                </a:lnTo>
                <a:lnTo>
                  <a:pt x="190" y="139"/>
                </a:lnTo>
                <a:lnTo>
                  <a:pt x="210" y="134"/>
                </a:lnTo>
                <a:lnTo>
                  <a:pt x="213" y="18"/>
                </a:lnTo>
                <a:lnTo>
                  <a:pt x="180" y="53"/>
                </a:lnTo>
                <a:lnTo>
                  <a:pt x="180" y="53"/>
                </a:lnTo>
                <a:lnTo>
                  <a:pt x="142" y="34"/>
                </a:lnTo>
                <a:lnTo>
                  <a:pt x="106" y="20"/>
                </a:lnTo>
                <a:lnTo>
                  <a:pt x="69" y="3"/>
                </a:lnTo>
                <a:lnTo>
                  <a:pt x="69" y="3"/>
                </a:lnTo>
                <a:lnTo>
                  <a:pt x="58" y="0"/>
                </a:lnTo>
                <a:lnTo>
                  <a:pt x="48" y="0"/>
                </a:ln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98" name="Freeform 457"/>
          <p:cNvSpPr>
            <a:spLocks/>
          </p:cNvSpPr>
          <p:nvPr/>
        </p:nvSpPr>
        <p:spPr bwMode="auto">
          <a:xfrm>
            <a:off x="3535996" y="6331871"/>
            <a:ext cx="338138" cy="225425"/>
          </a:xfrm>
          <a:custGeom>
            <a:avLst/>
            <a:gdLst>
              <a:gd name="T0" fmla="*/ 48 w 213"/>
              <a:gd name="T1" fmla="*/ 0 h 142"/>
              <a:gd name="T2" fmla="*/ 48 w 213"/>
              <a:gd name="T3" fmla="*/ 0 h 142"/>
              <a:gd name="T4" fmla="*/ 36 w 213"/>
              <a:gd name="T5" fmla="*/ 1 h 142"/>
              <a:gd name="T6" fmla="*/ 26 w 213"/>
              <a:gd name="T7" fmla="*/ 5 h 142"/>
              <a:gd name="T8" fmla="*/ 18 w 213"/>
              <a:gd name="T9" fmla="*/ 8 h 142"/>
              <a:gd name="T10" fmla="*/ 11 w 213"/>
              <a:gd name="T11" fmla="*/ 15 h 142"/>
              <a:gd name="T12" fmla="*/ 3 w 213"/>
              <a:gd name="T13" fmla="*/ 25 h 142"/>
              <a:gd name="T14" fmla="*/ 0 w 213"/>
              <a:gd name="T15" fmla="*/ 28 h 142"/>
              <a:gd name="T16" fmla="*/ 0 w 213"/>
              <a:gd name="T17" fmla="*/ 28 h 142"/>
              <a:gd name="T18" fmla="*/ 13 w 213"/>
              <a:gd name="T19" fmla="*/ 44 h 142"/>
              <a:gd name="T20" fmla="*/ 41 w 213"/>
              <a:gd name="T21" fmla="*/ 77 h 142"/>
              <a:gd name="T22" fmla="*/ 59 w 213"/>
              <a:gd name="T23" fmla="*/ 97 h 142"/>
              <a:gd name="T24" fmla="*/ 77 w 213"/>
              <a:gd name="T25" fmla="*/ 114 h 142"/>
              <a:gd name="T26" fmla="*/ 94 w 213"/>
              <a:gd name="T27" fmla="*/ 129 h 142"/>
              <a:gd name="T28" fmla="*/ 102 w 213"/>
              <a:gd name="T29" fmla="*/ 134 h 142"/>
              <a:gd name="T30" fmla="*/ 109 w 213"/>
              <a:gd name="T31" fmla="*/ 137 h 142"/>
              <a:gd name="T32" fmla="*/ 109 w 213"/>
              <a:gd name="T33" fmla="*/ 137 h 142"/>
              <a:gd name="T34" fmla="*/ 119 w 213"/>
              <a:gd name="T35" fmla="*/ 139 h 142"/>
              <a:gd name="T36" fmla="*/ 127 w 213"/>
              <a:gd name="T37" fmla="*/ 140 h 142"/>
              <a:gd name="T38" fmla="*/ 147 w 213"/>
              <a:gd name="T39" fmla="*/ 142 h 142"/>
              <a:gd name="T40" fmla="*/ 147 w 213"/>
              <a:gd name="T41" fmla="*/ 142 h 142"/>
              <a:gd name="T42" fmla="*/ 170 w 213"/>
              <a:gd name="T43" fmla="*/ 140 h 142"/>
              <a:gd name="T44" fmla="*/ 190 w 213"/>
              <a:gd name="T45" fmla="*/ 139 h 142"/>
              <a:gd name="T46" fmla="*/ 210 w 213"/>
              <a:gd name="T47" fmla="*/ 134 h 142"/>
              <a:gd name="T48" fmla="*/ 213 w 213"/>
              <a:gd name="T49" fmla="*/ 18 h 142"/>
              <a:gd name="T50" fmla="*/ 180 w 213"/>
              <a:gd name="T51" fmla="*/ 53 h 142"/>
              <a:gd name="T52" fmla="*/ 180 w 213"/>
              <a:gd name="T53" fmla="*/ 53 h 142"/>
              <a:gd name="T54" fmla="*/ 142 w 213"/>
              <a:gd name="T55" fmla="*/ 34 h 142"/>
              <a:gd name="T56" fmla="*/ 106 w 213"/>
              <a:gd name="T57" fmla="*/ 20 h 142"/>
              <a:gd name="T58" fmla="*/ 69 w 213"/>
              <a:gd name="T59" fmla="*/ 3 h 142"/>
              <a:gd name="T60" fmla="*/ 69 w 213"/>
              <a:gd name="T61" fmla="*/ 3 h 142"/>
              <a:gd name="T62" fmla="*/ 58 w 213"/>
              <a:gd name="T63" fmla="*/ 0 h 142"/>
              <a:gd name="T64" fmla="*/ 48 w 213"/>
              <a:gd name="T6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3" h="142">
                <a:moveTo>
                  <a:pt x="48" y="0"/>
                </a:moveTo>
                <a:lnTo>
                  <a:pt x="48" y="0"/>
                </a:lnTo>
                <a:lnTo>
                  <a:pt x="36" y="1"/>
                </a:lnTo>
                <a:lnTo>
                  <a:pt x="26" y="5"/>
                </a:lnTo>
                <a:lnTo>
                  <a:pt x="18" y="8"/>
                </a:lnTo>
                <a:lnTo>
                  <a:pt x="11" y="15"/>
                </a:lnTo>
                <a:lnTo>
                  <a:pt x="3" y="25"/>
                </a:lnTo>
                <a:lnTo>
                  <a:pt x="0" y="28"/>
                </a:lnTo>
                <a:lnTo>
                  <a:pt x="0" y="28"/>
                </a:lnTo>
                <a:lnTo>
                  <a:pt x="13" y="44"/>
                </a:lnTo>
                <a:lnTo>
                  <a:pt x="41" y="77"/>
                </a:lnTo>
                <a:lnTo>
                  <a:pt x="59" y="97"/>
                </a:lnTo>
                <a:lnTo>
                  <a:pt x="77" y="114"/>
                </a:lnTo>
                <a:lnTo>
                  <a:pt x="94" y="129"/>
                </a:lnTo>
                <a:lnTo>
                  <a:pt x="102" y="134"/>
                </a:lnTo>
                <a:lnTo>
                  <a:pt x="109" y="137"/>
                </a:lnTo>
                <a:lnTo>
                  <a:pt x="109" y="137"/>
                </a:lnTo>
                <a:lnTo>
                  <a:pt x="119" y="139"/>
                </a:lnTo>
                <a:lnTo>
                  <a:pt x="127" y="140"/>
                </a:lnTo>
                <a:lnTo>
                  <a:pt x="147" y="142"/>
                </a:lnTo>
                <a:lnTo>
                  <a:pt x="147" y="142"/>
                </a:lnTo>
                <a:lnTo>
                  <a:pt x="170" y="140"/>
                </a:lnTo>
                <a:lnTo>
                  <a:pt x="190" y="139"/>
                </a:lnTo>
                <a:lnTo>
                  <a:pt x="210" y="134"/>
                </a:lnTo>
                <a:lnTo>
                  <a:pt x="213" y="18"/>
                </a:lnTo>
                <a:lnTo>
                  <a:pt x="180" y="53"/>
                </a:lnTo>
                <a:lnTo>
                  <a:pt x="180" y="53"/>
                </a:lnTo>
                <a:lnTo>
                  <a:pt x="142" y="34"/>
                </a:lnTo>
                <a:lnTo>
                  <a:pt x="106" y="20"/>
                </a:lnTo>
                <a:lnTo>
                  <a:pt x="69" y="3"/>
                </a:lnTo>
                <a:lnTo>
                  <a:pt x="69" y="3"/>
                </a:lnTo>
                <a:lnTo>
                  <a:pt x="5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9" name="Freeform 458"/>
          <p:cNvSpPr>
            <a:spLocks/>
          </p:cNvSpPr>
          <p:nvPr/>
        </p:nvSpPr>
        <p:spPr bwMode="auto">
          <a:xfrm>
            <a:off x="3535996" y="6352508"/>
            <a:ext cx="333375" cy="201613"/>
          </a:xfrm>
          <a:custGeom>
            <a:avLst/>
            <a:gdLst>
              <a:gd name="T0" fmla="*/ 0 w 210"/>
              <a:gd name="T1" fmla="*/ 15 h 127"/>
              <a:gd name="T2" fmla="*/ 8 w 210"/>
              <a:gd name="T3" fmla="*/ 0 h 127"/>
              <a:gd name="T4" fmla="*/ 8 w 210"/>
              <a:gd name="T5" fmla="*/ 0 h 127"/>
              <a:gd name="T6" fmla="*/ 63 w 210"/>
              <a:gd name="T7" fmla="*/ 58 h 127"/>
              <a:gd name="T8" fmla="*/ 63 w 210"/>
              <a:gd name="T9" fmla="*/ 58 h 127"/>
              <a:gd name="T10" fmla="*/ 74 w 210"/>
              <a:gd name="T11" fmla="*/ 68 h 127"/>
              <a:gd name="T12" fmla="*/ 91 w 210"/>
              <a:gd name="T13" fmla="*/ 81 h 127"/>
              <a:gd name="T14" fmla="*/ 109 w 210"/>
              <a:gd name="T15" fmla="*/ 96 h 127"/>
              <a:gd name="T16" fmla="*/ 119 w 210"/>
              <a:gd name="T17" fmla="*/ 101 h 127"/>
              <a:gd name="T18" fmla="*/ 129 w 210"/>
              <a:gd name="T19" fmla="*/ 106 h 127"/>
              <a:gd name="T20" fmla="*/ 129 w 210"/>
              <a:gd name="T21" fmla="*/ 106 h 127"/>
              <a:gd name="T22" fmla="*/ 139 w 210"/>
              <a:gd name="T23" fmla="*/ 108 h 127"/>
              <a:gd name="T24" fmla="*/ 150 w 210"/>
              <a:gd name="T25" fmla="*/ 109 h 127"/>
              <a:gd name="T26" fmla="*/ 177 w 210"/>
              <a:gd name="T27" fmla="*/ 108 h 127"/>
              <a:gd name="T28" fmla="*/ 198 w 210"/>
              <a:gd name="T29" fmla="*/ 106 h 127"/>
              <a:gd name="T30" fmla="*/ 206 w 210"/>
              <a:gd name="T31" fmla="*/ 104 h 127"/>
              <a:gd name="T32" fmla="*/ 210 w 210"/>
              <a:gd name="T33" fmla="*/ 121 h 127"/>
              <a:gd name="T34" fmla="*/ 210 w 210"/>
              <a:gd name="T35" fmla="*/ 121 h 127"/>
              <a:gd name="T36" fmla="*/ 196 w 210"/>
              <a:gd name="T37" fmla="*/ 122 h 127"/>
              <a:gd name="T38" fmla="*/ 168 w 210"/>
              <a:gd name="T39" fmla="*/ 126 h 127"/>
              <a:gd name="T40" fmla="*/ 135 w 210"/>
              <a:gd name="T41" fmla="*/ 127 h 127"/>
              <a:gd name="T42" fmla="*/ 122 w 210"/>
              <a:gd name="T43" fmla="*/ 127 h 127"/>
              <a:gd name="T44" fmla="*/ 114 w 210"/>
              <a:gd name="T45" fmla="*/ 126 h 127"/>
              <a:gd name="T46" fmla="*/ 114 w 210"/>
              <a:gd name="T47" fmla="*/ 126 h 127"/>
              <a:gd name="T48" fmla="*/ 104 w 210"/>
              <a:gd name="T49" fmla="*/ 119 h 127"/>
              <a:gd name="T50" fmla="*/ 91 w 210"/>
              <a:gd name="T51" fmla="*/ 109 h 127"/>
              <a:gd name="T52" fmla="*/ 58 w 210"/>
              <a:gd name="T53" fmla="*/ 79 h 127"/>
              <a:gd name="T54" fmla="*/ 24 w 210"/>
              <a:gd name="T55" fmla="*/ 46 h 127"/>
              <a:gd name="T56" fmla="*/ 10 w 210"/>
              <a:gd name="T57" fmla="*/ 30 h 127"/>
              <a:gd name="T58" fmla="*/ 0 w 210"/>
              <a:gd name="T59" fmla="*/ 15 h 127"/>
              <a:gd name="T60" fmla="*/ 0 w 210"/>
              <a:gd name="T61" fmla="*/ 1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0" h="127">
                <a:moveTo>
                  <a:pt x="0" y="15"/>
                </a:moveTo>
                <a:lnTo>
                  <a:pt x="8" y="0"/>
                </a:lnTo>
                <a:lnTo>
                  <a:pt x="8" y="0"/>
                </a:lnTo>
                <a:lnTo>
                  <a:pt x="63" y="58"/>
                </a:lnTo>
                <a:lnTo>
                  <a:pt x="63" y="58"/>
                </a:lnTo>
                <a:lnTo>
                  <a:pt x="74" y="68"/>
                </a:lnTo>
                <a:lnTo>
                  <a:pt x="91" y="81"/>
                </a:lnTo>
                <a:lnTo>
                  <a:pt x="109" y="96"/>
                </a:lnTo>
                <a:lnTo>
                  <a:pt x="119" y="101"/>
                </a:lnTo>
                <a:lnTo>
                  <a:pt x="129" y="106"/>
                </a:lnTo>
                <a:lnTo>
                  <a:pt x="129" y="106"/>
                </a:lnTo>
                <a:lnTo>
                  <a:pt x="139" y="108"/>
                </a:lnTo>
                <a:lnTo>
                  <a:pt x="150" y="109"/>
                </a:lnTo>
                <a:lnTo>
                  <a:pt x="177" y="108"/>
                </a:lnTo>
                <a:lnTo>
                  <a:pt x="198" y="106"/>
                </a:lnTo>
                <a:lnTo>
                  <a:pt x="206" y="104"/>
                </a:lnTo>
                <a:lnTo>
                  <a:pt x="210" y="121"/>
                </a:lnTo>
                <a:lnTo>
                  <a:pt x="210" y="121"/>
                </a:lnTo>
                <a:lnTo>
                  <a:pt x="196" y="122"/>
                </a:lnTo>
                <a:lnTo>
                  <a:pt x="168" y="126"/>
                </a:lnTo>
                <a:lnTo>
                  <a:pt x="135" y="127"/>
                </a:lnTo>
                <a:lnTo>
                  <a:pt x="122" y="127"/>
                </a:lnTo>
                <a:lnTo>
                  <a:pt x="114" y="126"/>
                </a:lnTo>
                <a:lnTo>
                  <a:pt x="114" y="126"/>
                </a:lnTo>
                <a:lnTo>
                  <a:pt x="104" y="119"/>
                </a:lnTo>
                <a:lnTo>
                  <a:pt x="91" y="109"/>
                </a:lnTo>
                <a:lnTo>
                  <a:pt x="58" y="79"/>
                </a:lnTo>
                <a:lnTo>
                  <a:pt x="24" y="46"/>
                </a:lnTo>
                <a:lnTo>
                  <a:pt x="10" y="30"/>
                </a:lnTo>
                <a:lnTo>
                  <a:pt x="0" y="15"/>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0" name="Freeform 459"/>
          <p:cNvSpPr>
            <a:spLocks/>
          </p:cNvSpPr>
          <p:nvPr/>
        </p:nvSpPr>
        <p:spPr bwMode="auto">
          <a:xfrm>
            <a:off x="3597908" y="6328696"/>
            <a:ext cx="187325" cy="87313"/>
          </a:xfrm>
          <a:custGeom>
            <a:avLst/>
            <a:gdLst>
              <a:gd name="T0" fmla="*/ 0 w 118"/>
              <a:gd name="T1" fmla="*/ 0 h 55"/>
              <a:gd name="T2" fmla="*/ 0 w 118"/>
              <a:gd name="T3" fmla="*/ 0 h 55"/>
              <a:gd name="T4" fmla="*/ 40 w 118"/>
              <a:gd name="T5" fmla="*/ 33 h 55"/>
              <a:gd name="T6" fmla="*/ 40 w 118"/>
              <a:gd name="T7" fmla="*/ 33 h 55"/>
              <a:gd name="T8" fmla="*/ 48 w 118"/>
              <a:gd name="T9" fmla="*/ 40 h 55"/>
              <a:gd name="T10" fmla="*/ 60 w 118"/>
              <a:gd name="T11" fmla="*/ 48 h 55"/>
              <a:gd name="T12" fmla="*/ 71 w 118"/>
              <a:gd name="T13" fmla="*/ 53 h 55"/>
              <a:gd name="T14" fmla="*/ 76 w 118"/>
              <a:gd name="T15" fmla="*/ 55 h 55"/>
              <a:gd name="T16" fmla="*/ 83 w 118"/>
              <a:gd name="T17" fmla="*/ 55 h 55"/>
              <a:gd name="T18" fmla="*/ 83 w 118"/>
              <a:gd name="T19" fmla="*/ 55 h 55"/>
              <a:gd name="T20" fmla="*/ 96 w 118"/>
              <a:gd name="T21" fmla="*/ 53 h 55"/>
              <a:gd name="T22" fmla="*/ 106 w 118"/>
              <a:gd name="T23" fmla="*/ 48 h 55"/>
              <a:gd name="T24" fmla="*/ 118 w 118"/>
              <a:gd name="T25" fmla="*/ 43 h 55"/>
              <a:gd name="T26" fmla="*/ 76 w 118"/>
              <a:gd name="T27" fmla="*/ 25 h 55"/>
              <a:gd name="T28" fmla="*/ 76 w 118"/>
              <a:gd name="T29" fmla="*/ 25 h 55"/>
              <a:gd name="T30" fmla="*/ 68 w 118"/>
              <a:gd name="T31" fmla="*/ 20 h 55"/>
              <a:gd name="T32" fmla="*/ 47 w 118"/>
              <a:gd name="T33" fmla="*/ 10 h 55"/>
              <a:gd name="T34" fmla="*/ 33 w 118"/>
              <a:gd name="T35" fmla="*/ 5 h 55"/>
              <a:gd name="T36" fmla="*/ 20 w 118"/>
              <a:gd name="T37" fmla="*/ 2 h 55"/>
              <a:gd name="T38" fmla="*/ 9 w 118"/>
              <a:gd name="T39" fmla="*/ 0 h 55"/>
              <a:gd name="T40" fmla="*/ 0 w 118"/>
              <a:gd name="T41" fmla="*/ 0 h 55"/>
              <a:gd name="T42" fmla="*/ 0 w 11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55">
                <a:moveTo>
                  <a:pt x="0" y="0"/>
                </a:moveTo>
                <a:lnTo>
                  <a:pt x="0" y="0"/>
                </a:lnTo>
                <a:lnTo>
                  <a:pt x="40" y="33"/>
                </a:lnTo>
                <a:lnTo>
                  <a:pt x="40" y="33"/>
                </a:lnTo>
                <a:lnTo>
                  <a:pt x="48" y="40"/>
                </a:lnTo>
                <a:lnTo>
                  <a:pt x="60" y="48"/>
                </a:lnTo>
                <a:lnTo>
                  <a:pt x="71" y="53"/>
                </a:lnTo>
                <a:lnTo>
                  <a:pt x="76" y="55"/>
                </a:lnTo>
                <a:lnTo>
                  <a:pt x="83" y="55"/>
                </a:lnTo>
                <a:lnTo>
                  <a:pt x="83" y="55"/>
                </a:lnTo>
                <a:lnTo>
                  <a:pt x="96" y="53"/>
                </a:lnTo>
                <a:lnTo>
                  <a:pt x="106" y="48"/>
                </a:lnTo>
                <a:lnTo>
                  <a:pt x="118" y="43"/>
                </a:lnTo>
                <a:lnTo>
                  <a:pt x="76" y="25"/>
                </a:lnTo>
                <a:lnTo>
                  <a:pt x="76" y="25"/>
                </a:lnTo>
                <a:lnTo>
                  <a:pt x="68" y="20"/>
                </a:lnTo>
                <a:lnTo>
                  <a:pt x="47" y="10"/>
                </a:lnTo>
                <a:lnTo>
                  <a:pt x="33" y="5"/>
                </a:lnTo>
                <a:lnTo>
                  <a:pt x="20" y="2"/>
                </a:lnTo>
                <a:lnTo>
                  <a:pt x="9"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1" name="Freeform 460"/>
          <p:cNvSpPr>
            <a:spLocks/>
          </p:cNvSpPr>
          <p:nvPr/>
        </p:nvSpPr>
        <p:spPr bwMode="auto">
          <a:xfrm>
            <a:off x="3532821" y="6323933"/>
            <a:ext cx="344488" cy="238125"/>
          </a:xfrm>
          <a:custGeom>
            <a:avLst/>
            <a:gdLst>
              <a:gd name="T0" fmla="*/ 127 w 217"/>
              <a:gd name="T1" fmla="*/ 31 h 150"/>
              <a:gd name="T2" fmla="*/ 99 w 217"/>
              <a:gd name="T3" fmla="*/ 16 h 150"/>
              <a:gd name="T4" fmla="*/ 71 w 217"/>
              <a:gd name="T5" fmla="*/ 5 h 150"/>
              <a:gd name="T6" fmla="*/ 43 w 217"/>
              <a:gd name="T7" fmla="*/ 0 h 150"/>
              <a:gd name="T8" fmla="*/ 41 w 217"/>
              <a:gd name="T9" fmla="*/ 0 h 150"/>
              <a:gd name="T10" fmla="*/ 30 w 217"/>
              <a:gd name="T11" fmla="*/ 1 h 150"/>
              <a:gd name="T12" fmla="*/ 13 w 217"/>
              <a:gd name="T13" fmla="*/ 10 h 150"/>
              <a:gd name="T14" fmla="*/ 8 w 217"/>
              <a:gd name="T15" fmla="*/ 16 h 150"/>
              <a:gd name="T16" fmla="*/ 0 w 217"/>
              <a:gd name="T17" fmla="*/ 33 h 150"/>
              <a:gd name="T18" fmla="*/ 0 w 217"/>
              <a:gd name="T19" fmla="*/ 36 h 150"/>
              <a:gd name="T20" fmla="*/ 13 w 217"/>
              <a:gd name="T21" fmla="*/ 53 h 150"/>
              <a:gd name="T22" fmla="*/ 45 w 217"/>
              <a:gd name="T23" fmla="*/ 91 h 150"/>
              <a:gd name="T24" fmla="*/ 66 w 217"/>
              <a:gd name="T25" fmla="*/ 111 h 150"/>
              <a:gd name="T26" fmla="*/ 86 w 217"/>
              <a:gd name="T27" fmla="*/ 129 h 150"/>
              <a:gd name="T28" fmla="*/ 108 w 217"/>
              <a:gd name="T29" fmla="*/ 144 h 150"/>
              <a:gd name="T30" fmla="*/ 126 w 217"/>
              <a:gd name="T31" fmla="*/ 150 h 150"/>
              <a:gd name="T32" fmla="*/ 149 w 217"/>
              <a:gd name="T33" fmla="*/ 150 h 150"/>
              <a:gd name="T34" fmla="*/ 174 w 217"/>
              <a:gd name="T35" fmla="*/ 149 h 150"/>
              <a:gd name="T36" fmla="*/ 213 w 217"/>
              <a:gd name="T37" fmla="*/ 142 h 150"/>
              <a:gd name="T38" fmla="*/ 215 w 217"/>
              <a:gd name="T39" fmla="*/ 140 h 150"/>
              <a:gd name="T40" fmla="*/ 217 w 217"/>
              <a:gd name="T41" fmla="*/ 43 h 150"/>
              <a:gd name="T42" fmla="*/ 217 w 217"/>
              <a:gd name="T43" fmla="*/ 41 h 150"/>
              <a:gd name="T44" fmla="*/ 215 w 217"/>
              <a:gd name="T45" fmla="*/ 39 h 150"/>
              <a:gd name="T46" fmla="*/ 212 w 217"/>
              <a:gd name="T47" fmla="*/ 43 h 150"/>
              <a:gd name="T48" fmla="*/ 212 w 217"/>
              <a:gd name="T49" fmla="*/ 139 h 150"/>
              <a:gd name="T50" fmla="*/ 210 w 217"/>
              <a:gd name="T51" fmla="*/ 135 h 150"/>
              <a:gd name="T52" fmla="*/ 210 w 217"/>
              <a:gd name="T53" fmla="*/ 137 h 150"/>
              <a:gd name="T54" fmla="*/ 170 w 217"/>
              <a:gd name="T55" fmla="*/ 144 h 150"/>
              <a:gd name="T56" fmla="*/ 149 w 217"/>
              <a:gd name="T57" fmla="*/ 144 h 150"/>
              <a:gd name="T58" fmla="*/ 127 w 217"/>
              <a:gd name="T59" fmla="*/ 144 h 150"/>
              <a:gd name="T60" fmla="*/ 109 w 217"/>
              <a:gd name="T61" fmla="*/ 137 h 150"/>
              <a:gd name="T62" fmla="*/ 91 w 217"/>
              <a:gd name="T63" fmla="*/ 124 h 150"/>
              <a:gd name="T64" fmla="*/ 74 w 217"/>
              <a:gd name="T65" fmla="*/ 111 h 150"/>
              <a:gd name="T66" fmla="*/ 33 w 217"/>
              <a:gd name="T67" fmla="*/ 66 h 150"/>
              <a:gd name="T68" fmla="*/ 13 w 217"/>
              <a:gd name="T69" fmla="*/ 41 h 150"/>
              <a:gd name="T70" fmla="*/ 7 w 217"/>
              <a:gd name="T71" fmla="*/ 35 h 150"/>
              <a:gd name="T72" fmla="*/ 5 w 217"/>
              <a:gd name="T73" fmla="*/ 31 h 150"/>
              <a:gd name="T74" fmla="*/ 5 w 217"/>
              <a:gd name="T75" fmla="*/ 35 h 150"/>
              <a:gd name="T76" fmla="*/ 5 w 217"/>
              <a:gd name="T77" fmla="*/ 35 h 150"/>
              <a:gd name="T78" fmla="*/ 13 w 217"/>
              <a:gd name="T79" fmla="*/ 20 h 150"/>
              <a:gd name="T80" fmla="*/ 18 w 217"/>
              <a:gd name="T81" fmla="*/ 15 h 150"/>
              <a:gd name="T82" fmla="*/ 33 w 217"/>
              <a:gd name="T83" fmla="*/ 8 h 150"/>
              <a:gd name="T84" fmla="*/ 43 w 217"/>
              <a:gd name="T85" fmla="*/ 6 h 150"/>
              <a:gd name="T86" fmla="*/ 56 w 217"/>
              <a:gd name="T87" fmla="*/ 8 h 150"/>
              <a:gd name="T88" fmla="*/ 96 w 217"/>
              <a:gd name="T89" fmla="*/ 21 h 150"/>
              <a:gd name="T90" fmla="*/ 116 w 217"/>
              <a:gd name="T91" fmla="*/ 31 h 150"/>
              <a:gd name="T92" fmla="*/ 122 w 217"/>
              <a:gd name="T93" fmla="*/ 35 h 150"/>
              <a:gd name="T94" fmla="*/ 124 w 217"/>
              <a:gd name="T95" fmla="*/ 36 h 150"/>
              <a:gd name="T96" fmla="*/ 127 w 217"/>
              <a:gd name="T97" fmla="*/ 36 h 150"/>
              <a:gd name="T98" fmla="*/ 129 w 217"/>
              <a:gd name="T99" fmla="*/ 35 h 150"/>
              <a:gd name="T100" fmla="*/ 127 w 217"/>
              <a:gd name="T101" fmla="*/ 3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7" h="150">
                <a:moveTo>
                  <a:pt x="127" y="31"/>
                </a:moveTo>
                <a:lnTo>
                  <a:pt x="127" y="31"/>
                </a:lnTo>
                <a:lnTo>
                  <a:pt x="119" y="26"/>
                </a:lnTo>
                <a:lnTo>
                  <a:pt x="99" y="16"/>
                </a:lnTo>
                <a:lnTo>
                  <a:pt x="99" y="16"/>
                </a:lnTo>
                <a:lnTo>
                  <a:pt x="71" y="5"/>
                </a:lnTo>
                <a:lnTo>
                  <a:pt x="56" y="1"/>
                </a:lnTo>
                <a:lnTo>
                  <a:pt x="43" y="0"/>
                </a:lnTo>
                <a:lnTo>
                  <a:pt x="43" y="0"/>
                </a:lnTo>
                <a:lnTo>
                  <a:pt x="41" y="0"/>
                </a:lnTo>
                <a:lnTo>
                  <a:pt x="41" y="0"/>
                </a:lnTo>
                <a:lnTo>
                  <a:pt x="30" y="1"/>
                </a:lnTo>
                <a:lnTo>
                  <a:pt x="22" y="5"/>
                </a:lnTo>
                <a:lnTo>
                  <a:pt x="13" y="10"/>
                </a:lnTo>
                <a:lnTo>
                  <a:pt x="8" y="16"/>
                </a:lnTo>
                <a:lnTo>
                  <a:pt x="8" y="16"/>
                </a:lnTo>
                <a:lnTo>
                  <a:pt x="2" y="28"/>
                </a:lnTo>
                <a:lnTo>
                  <a:pt x="0" y="33"/>
                </a:lnTo>
                <a:lnTo>
                  <a:pt x="0" y="33"/>
                </a:lnTo>
                <a:lnTo>
                  <a:pt x="0" y="36"/>
                </a:lnTo>
                <a:lnTo>
                  <a:pt x="0" y="36"/>
                </a:lnTo>
                <a:lnTo>
                  <a:pt x="13" y="53"/>
                </a:lnTo>
                <a:lnTo>
                  <a:pt x="28" y="71"/>
                </a:lnTo>
                <a:lnTo>
                  <a:pt x="45" y="91"/>
                </a:lnTo>
                <a:lnTo>
                  <a:pt x="45" y="91"/>
                </a:lnTo>
                <a:lnTo>
                  <a:pt x="66" y="111"/>
                </a:lnTo>
                <a:lnTo>
                  <a:pt x="86" y="129"/>
                </a:lnTo>
                <a:lnTo>
                  <a:pt x="86" y="129"/>
                </a:lnTo>
                <a:lnTo>
                  <a:pt x="96" y="137"/>
                </a:lnTo>
                <a:lnTo>
                  <a:pt x="108" y="144"/>
                </a:lnTo>
                <a:lnTo>
                  <a:pt x="117" y="147"/>
                </a:lnTo>
                <a:lnTo>
                  <a:pt x="126" y="150"/>
                </a:lnTo>
                <a:lnTo>
                  <a:pt x="126" y="150"/>
                </a:lnTo>
                <a:lnTo>
                  <a:pt x="149" y="150"/>
                </a:lnTo>
                <a:lnTo>
                  <a:pt x="149" y="150"/>
                </a:lnTo>
                <a:lnTo>
                  <a:pt x="174" y="149"/>
                </a:lnTo>
                <a:lnTo>
                  <a:pt x="194" y="147"/>
                </a:lnTo>
                <a:lnTo>
                  <a:pt x="213" y="142"/>
                </a:lnTo>
                <a:lnTo>
                  <a:pt x="213" y="142"/>
                </a:lnTo>
                <a:lnTo>
                  <a:pt x="215" y="140"/>
                </a:lnTo>
                <a:lnTo>
                  <a:pt x="215" y="139"/>
                </a:lnTo>
                <a:lnTo>
                  <a:pt x="217" y="43"/>
                </a:lnTo>
                <a:lnTo>
                  <a:pt x="217" y="43"/>
                </a:lnTo>
                <a:lnTo>
                  <a:pt x="217" y="41"/>
                </a:lnTo>
                <a:lnTo>
                  <a:pt x="215" y="39"/>
                </a:lnTo>
                <a:lnTo>
                  <a:pt x="215" y="39"/>
                </a:lnTo>
                <a:lnTo>
                  <a:pt x="212" y="41"/>
                </a:lnTo>
                <a:lnTo>
                  <a:pt x="212" y="43"/>
                </a:lnTo>
                <a:lnTo>
                  <a:pt x="208" y="139"/>
                </a:lnTo>
                <a:lnTo>
                  <a:pt x="212" y="139"/>
                </a:lnTo>
                <a:lnTo>
                  <a:pt x="210" y="135"/>
                </a:lnTo>
                <a:lnTo>
                  <a:pt x="210" y="135"/>
                </a:lnTo>
                <a:lnTo>
                  <a:pt x="210" y="137"/>
                </a:lnTo>
                <a:lnTo>
                  <a:pt x="210" y="137"/>
                </a:lnTo>
                <a:lnTo>
                  <a:pt x="189" y="140"/>
                </a:lnTo>
                <a:lnTo>
                  <a:pt x="170" y="144"/>
                </a:lnTo>
                <a:lnTo>
                  <a:pt x="149" y="144"/>
                </a:lnTo>
                <a:lnTo>
                  <a:pt x="149" y="144"/>
                </a:lnTo>
                <a:lnTo>
                  <a:pt x="127" y="144"/>
                </a:lnTo>
                <a:lnTo>
                  <a:pt x="127" y="144"/>
                </a:lnTo>
                <a:lnTo>
                  <a:pt x="119" y="140"/>
                </a:lnTo>
                <a:lnTo>
                  <a:pt x="109" y="137"/>
                </a:lnTo>
                <a:lnTo>
                  <a:pt x="101" y="132"/>
                </a:lnTo>
                <a:lnTo>
                  <a:pt x="91" y="124"/>
                </a:lnTo>
                <a:lnTo>
                  <a:pt x="91" y="124"/>
                </a:lnTo>
                <a:lnTo>
                  <a:pt x="74" y="111"/>
                </a:lnTo>
                <a:lnTo>
                  <a:pt x="60" y="96"/>
                </a:lnTo>
                <a:lnTo>
                  <a:pt x="33" y="66"/>
                </a:lnTo>
                <a:lnTo>
                  <a:pt x="33" y="66"/>
                </a:lnTo>
                <a:lnTo>
                  <a:pt x="13" y="41"/>
                </a:lnTo>
                <a:lnTo>
                  <a:pt x="13" y="41"/>
                </a:lnTo>
                <a:lnTo>
                  <a:pt x="7" y="35"/>
                </a:lnTo>
                <a:lnTo>
                  <a:pt x="7" y="35"/>
                </a:lnTo>
                <a:lnTo>
                  <a:pt x="5" y="31"/>
                </a:lnTo>
                <a:lnTo>
                  <a:pt x="2" y="33"/>
                </a:lnTo>
                <a:lnTo>
                  <a:pt x="5" y="35"/>
                </a:lnTo>
                <a:lnTo>
                  <a:pt x="5" y="35"/>
                </a:lnTo>
                <a:lnTo>
                  <a:pt x="5" y="35"/>
                </a:lnTo>
                <a:lnTo>
                  <a:pt x="8" y="28"/>
                </a:lnTo>
                <a:lnTo>
                  <a:pt x="13" y="20"/>
                </a:lnTo>
                <a:lnTo>
                  <a:pt x="13" y="20"/>
                </a:lnTo>
                <a:lnTo>
                  <a:pt x="18" y="15"/>
                </a:lnTo>
                <a:lnTo>
                  <a:pt x="25" y="10"/>
                </a:lnTo>
                <a:lnTo>
                  <a:pt x="33" y="8"/>
                </a:lnTo>
                <a:lnTo>
                  <a:pt x="41" y="6"/>
                </a:lnTo>
                <a:lnTo>
                  <a:pt x="43" y="6"/>
                </a:lnTo>
                <a:lnTo>
                  <a:pt x="43" y="6"/>
                </a:lnTo>
                <a:lnTo>
                  <a:pt x="56" y="8"/>
                </a:lnTo>
                <a:lnTo>
                  <a:pt x="69" y="11"/>
                </a:lnTo>
                <a:lnTo>
                  <a:pt x="96" y="21"/>
                </a:lnTo>
                <a:lnTo>
                  <a:pt x="96" y="21"/>
                </a:lnTo>
                <a:lnTo>
                  <a:pt x="116" y="31"/>
                </a:lnTo>
                <a:lnTo>
                  <a:pt x="116" y="31"/>
                </a:lnTo>
                <a:lnTo>
                  <a:pt x="122" y="35"/>
                </a:lnTo>
                <a:lnTo>
                  <a:pt x="122" y="35"/>
                </a:lnTo>
                <a:lnTo>
                  <a:pt x="124" y="36"/>
                </a:lnTo>
                <a:lnTo>
                  <a:pt x="124" y="36"/>
                </a:lnTo>
                <a:lnTo>
                  <a:pt x="127" y="36"/>
                </a:lnTo>
                <a:lnTo>
                  <a:pt x="129" y="35"/>
                </a:lnTo>
                <a:lnTo>
                  <a:pt x="129" y="35"/>
                </a:lnTo>
                <a:lnTo>
                  <a:pt x="129" y="33"/>
                </a:lnTo>
                <a:lnTo>
                  <a:pt x="127" y="31"/>
                </a:lnTo>
                <a:lnTo>
                  <a:pt x="127" y="3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2" name="Freeform 461"/>
          <p:cNvSpPr>
            <a:spLocks/>
          </p:cNvSpPr>
          <p:nvPr/>
        </p:nvSpPr>
        <p:spPr bwMode="auto">
          <a:xfrm>
            <a:off x="3545521" y="6347746"/>
            <a:ext cx="328613" cy="180975"/>
          </a:xfrm>
          <a:custGeom>
            <a:avLst/>
            <a:gdLst>
              <a:gd name="T0" fmla="*/ 0 w 207"/>
              <a:gd name="T1" fmla="*/ 5 h 114"/>
              <a:gd name="T2" fmla="*/ 0 w 207"/>
              <a:gd name="T3" fmla="*/ 5 h 114"/>
              <a:gd name="T4" fmla="*/ 14 w 207"/>
              <a:gd name="T5" fmla="*/ 20 h 114"/>
              <a:gd name="T6" fmla="*/ 45 w 207"/>
              <a:gd name="T7" fmla="*/ 54 h 114"/>
              <a:gd name="T8" fmla="*/ 45 w 207"/>
              <a:gd name="T9" fmla="*/ 54 h 114"/>
              <a:gd name="T10" fmla="*/ 65 w 207"/>
              <a:gd name="T11" fmla="*/ 72 h 114"/>
              <a:gd name="T12" fmla="*/ 83 w 207"/>
              <a:gd name="T13" fmla="*/ 89 h 114"/>
              <a:gd name="T14" fmla="*/ 83 w 207"/>
              <a:gd name="T15" fmla="*/ 89 h 114"/>
              <a:gd name="T16" fmla="*/ 101 w 207"/>
              <a:gd name="T17" fmla="*/ 102 h 114"/>
              <a:gd name="T18" fmla="*/ 109 w 207"/>
              <a:gd name="T19" fmla="*/ 107 h 114"/>
              <a:gd name="T20" fmla="*/ 116 w 207"/>
              <a:gd name="T21" fmla="*/ 111 h 114"/>
              <a:gd name="T22" fmla="*/ 116 w 207"/>
              <a:gd name="T23" fmla="*/ 111 h 114"/>
              <a:gd name="T24" fmla="*/ 136 w 207"/>
              <a:gd name="T25" fmla="*/ 114 h 114"/>
              <a:gd name="T26" fmla="*/ 154 w 207"/>
              <a:gd name="T27" fmla="*/ 114 h 114"/>
              <a:gd name="T28" fmla="*/ 154 w 207"/>
              <a:gd name="T29" fmla="*/ 114 h 114"/>
              <a:gd name="T30" fmla="*/ 174 w 207"/>
              <a:gd name="T31" fmla="*/ 114 h 114"/>
              <a:gd name="T32" fmla="*/ 189 w 207"/>
              <a:gd name="T33" fmla="*/ 112 h 114"/>
              <a:gd name="T34" fmla="*/ 205 w 207"/>
              <a:gd name="T35" fmla="*/ 111 h 114"/>
              <a:gd name="T36" fmla="*/ 205 w 207"/>
              <a:gd name="T37" fmla="*/ 111 h 114"/>
              <a:gd name="T38" fmla="*/ 207 w 207"/>
              <a:gd name="T39" fmla="*/ 109 h 114"/>
              <a:gd name="T40" fmla="*/ 207 w 207"/>
              <a:gd name="T41" fmla="*/ 107 h 114"/>
              <a:gd name="T42" fmla="*/ 207 w 207"/>
              <a:gd name="T43" fmla="*/ 107 h 114"/>
              <a:gd name="T44" fmla="*/ 205 w 207"/>
              <a:gd name="T45" fmla="*/ 104 h 114"/>
              <a:gd name="T46" fmla="*/ 204 w 207"/>
              <a:gd name="T47" fmla="*/ 104 h 114"/>
              <a:gd name="T48" fmla="*/ 204 w 207"/>
              <a:gd name="T49" fmla="*/ 104 h 114"/>
              <a:gd name="T50" fmla="*/ 200 w 207"/>
              <a:gd name="T51" fmla="*/ 104 h 114"/>
              <a:gd name="T52" fmla="*/ 200 w 207"/>
              <a:gd name="T53" fmla="*/ 104 h 114"/>
              <a:gd name="T54" fmla="*/ 182 w 207"/>
              <a:gd name="T55" fmla="*/ 107 h 114"/>
              <a:gd name="T56" fmla="*/ 154 w 207"/>
              <a:gd name="T57" fmla="*/ 107 h 114"/>
              <a:gd name="T58" fmla="*/ 154 w 207"/>
              <a:gd name="T59" fmla="*/ 107 h 114"/>
              <a:gd name="T60" fmla="*/ 136 w 207"/>
              <a:gd name="T61" fmla="*/ 107 h 114"/>
              <a:gd name="T62" fmla="*/ 118 w 207"/>
              <a:gd name="T63" fmla="*/ 104 h 114"/>
              <a:gd name="T64" fmla="*/ 118 w 207"/>
              <a:gd name="T65" fmla="*/ 104 h 114"/>
              <a:gd name="T66" fmla="*/ 113 w 207"/>
              <a:gd name="T67" fmla="*/ 102 h 114"/>
              <a:gd name="T68" fmla="*/ 104 w 207"/>
              <a:gd name="T69" fmla="*/ 97 h 114"/>
              <a:gd name="T70" fmla="*/ 88 w 207"/>
              <a:gd name="T71" fmla="*/ 84 h 114"/>
              <a:gd name="T72" fmla="*/ 88 w 207"/>
              <a:gd name="T73" fmla="*/ 84 h 114"/>
              <a:gd name="T74" fmla="*/ 60 w 207"/>
              <a:gd name="T75" fmla="*/ 59 h 114"/>
              <a:gd name="T76" fmla="*/ 33 w 207"/>
              <a:gd name="T77" fmla="*/ 31 h 114"/>
              <a:gd name="T78" fmla="*/ 33 w 207"/>
              <a:gd name="T79" fmla="*/ 31 h 114"/>
              <a:gd name="T80" fmla="*/ 14 w 207"/>
              <a:gd name="T81" fmla="*/ 10 h 114"/>
              <a:gd name="T82" fmla="*/ 14 w 207"/>
              <a:gd name="T83" fmla="*/ 10 h 114"/>
              <a:gd name="T84" fmla="*/ 5 w 207"/>
              <a:gd name="T85" fmla="*/ 0 h 114"/>
              <a:gd name="T86" fmla="*/ 5 w 207"/>
              <a:gd name="T87" fmla="*/ 0 h 114"/>
              <a:gd name="T88" fmla="*/ 4 w 207"/>
              <a:gd name="T89" fmla="*/ 0 h 114"/>
              <a:gd name="T90" fmla="*/ 0 w 207"/>
              <a:gd name="T91" fmla="*/ 0 h 114"/>
              <a:gd name="T92" fmla="*/ 0 w 207"/>
              <a:gd name="T93" fmla="*/ 0 h 114"/>
              <a:gd name="T94" fmla="*/ 0 w 207"/>
              <a:gd name="T95" fmla="*/ 3 h 114"/>
              <a:gd name="T96" fmla="*/ 0 w 207"/>
              <a:gd name="T97" fmla="*/ 5 h 114"/>
              <a:gd name="T98" fmla="*/ 0 w 207"/>
              <a:gd name="T99" fmla="*/ 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7" h="114">
                <a:moveTo>
                  <a:pt x="0" y="5"/>
                </a:moveTo>
                <a:lnTo>
                  <a:pt x="0" y="5"/>
                </a:lnTo>
                <a:lnTo>
                  <a:pt x="14" y="20"/>
                </a:lnTo>
                <a:lnTo>
                  <a:pt x="45" y="54"/>
                </a:lnTo>
                <a:lnTo>
                  <a:pt x="45" y="54"/>
                </a:lnTo>
                <a:lnTo>
                  <a:pt x="65" y="72"/>
                </a:lnTo>
                <a:lnTo>
                  <a:pt x="83" y="89"/>
                </a:lnTo>
                <a:lnTo>
                  <a:pt x="83" y="89"/>
                </a:lnTo>
                <a:lnTo>
                  <a:pt x="101" y="102"/>
                </a:lnTo>
                <a:lnTo>
                  <a:pt x="109" y="107"/>
                </a:lnTo>
                <a:lnTo>
                  <a:pt x="116" y="111"/>
                </a:lnTo>
                <a:lnTo>
                  <a:pt x="116" y="111"/>
                </a:lnTo>
                <a:lnTo>
                  <a:pt x="136" y="114"/>
                </a:lnTo>
                <a:lnTo>
                  <a:pt x="154" y="114"/>
                </a:lnTo>
                <a:lnTo>
                  <a:pt x="154" y="114"/>
                </a:lnTo>
                <a:lnTo>
                  <a:pt x="174" y="114"/>
                </a:lnTo>
                <a:lnTo>
                  <a:pt x="189" y="112"/>
                </a:lnTo>
                <a:lnTo>
                  <a:pt x="205" y="111"/>
                </a:lnTo>
                <a:lnTo>
                  <a:pt x="205" y="111"/>
                </a:lnTo>
                <a:lnTo>
                  <a:pt x="207" y="109"/>
                </a:lnTo>
                <a:lnTo>
                  <a:pt x="207" y="107"/>
                </a:lnTo>
                <a:lnTo>
                  <a:pt x="207" y="107"/>
                </a:lnTo>
                <a:lnTo>
                  <a:pt x="205" y="104"/>
                </a:lnTo>
                <a:lnTo>
                  <a:pt x="204" y="104"/>
                </a:lnTo>
                <a:lnTo>
                  <a:pt x="204" y="104"/>
                </a:lnTo>
                <a:lnTo>
                  <a:pt x="200" y="104"/>
                </a:lnTo>
                <a:lnTo>
                  <a:pt x="200" y="104"/>
                </a:lnTo>
                <a:lnTo>
                  <a:pt x="182" y="107"/>
                </a:lnTo>
                <a:lnTo>
                  <a:pt x="154" y="107"/>
                </a:lnTo>
                <a:lnTo>
                  <a:pt x="154" y="107"/>
                </a:lnTo>
                <a:lnTo>
                  <a:pt x="136" y="107"/>
                </a:lnTo>
                <a:lnTo>
                  <a:pt x="118" y="104"/>
                </a:lnTo>
                <a:lnTo>
                  <a:pt x="118" y="104"/>
                </a:lnTo>
                <a:lnTo>
                  <a:pt x="113" y="102"/>
                </a:lnTo>
                <a:lnTo>
                  <a:pt x="104" y="97"/>
                </a:lnTo>
                <a:lnTo>
                  <a:pt x="88" y="84"/>
                </a:lnTo>
                <a:lnTo>
                  <a:pt x="88" y="84"/>
                </a:lnTo>
                <a:lnTo>
                  <a:pt x="60" y="59"/>
                </a:lnTo>
                <a:lnTo>
                  <a:pt x="33" y="31"/>
                </a:lnTo>
                <a:lnTo>
                  <a:pt x="33" y="31"/>
                </a:lnTo>
                <a:lnTo>
                  <a:pt x="14" y="10"/>
                </a:lnTo>
                <a:lnTo>
                  <a:pt x="14" y="10"/>
                </a:lnTo>
                <a:lnTo>
                  <a:pt x="5" y="0"/>
                </a:lnTo>
                <a:lnTo>
                  <a:pt x="5" y="0"/>
                </a:lnTo>
                <a:lnTo>
                  <a:pt x="4" y="0"/>
                </a:lnTo>
                <a:lnTo>
                  <a:pt x="0" y="0"/>
                </a:lnTo>
                <a:lnTo>
                  <a:pt x="0" y="0"/>
                </a:lnTo>
                <a:lnTo>
                  <a:pt x="0" y="3"/>
                </a:lnTo>
                <a:lnTo>
                  <a:pt x="0" y="5"/>
                </a:lnTo>
                <a:lnTo>
                  <a:pt x="0"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3" name="Freeform 462"/>
          <p:cNvSpPr>
            <a:spLocks/>
          </p:cNvSpPr>
          <p:nvPr/>
        </p:nvSpPr>
        <p:spPr bwMode="auto">
          <a:xfrm>
            <a:off x="3580446" y="6325521"/>
            <a:ext cx="184150" cy="95250"/>
          </a:xfrm>
          <a:custGeom>
            <a:avLst/>
            <a:gdLst>
              <a:gd name="T0" fmla="*/ 3 w 116"/>
              <a:gd name="T1" fmla="*/ 7 h 60"/>
              <a:gd name="T2" fmla="*/ 3 w 116"/>
              <a:gd name="T3" fmla="*/ 7 h 60"/>
              <a:gd name="T4" fmla="*/ 11 w 116"/>
              <a:gd name="T5" fmla="*/ 9 h 60"/>
              <a:gd name="T6" fmla="*/ 21 w 116"/>
              <a:gd name="T7" fmla="*/ 14 h 60"/>
              <a:gd name="T8" fmla="*/ 30 w 116"/>
              <a:gd name="T9" fmla="*/ 20 h 60"/>
              <a:gd name="T10" fmla="*/ 36 w 116"/>
              <a:gd name="T11" fmla="*/ 27 h 60"/>
              <a:gd name="T12" fmla="*/ 36 w 116"/>
              <a:gd name="T13" fmla="*/ 27 h 60"/>
              <a:gd name="T14" fmla="*/ 53 w 116"/>
              <a:gd name="T15" fmla="*/ 42 h 60"/>
              <a:gd name="T16" fmla="*/ 61 w 116"/>
              <a:gd name="T17" fmla="*/ 48 h 60"/>
              <a:gd name="T18" fmla="*/ 69 w 116"/>
              <a:gd name="T19" fmla="*/ 53 h 60"/>
              <a:gd name="T20" fmla="*/ 69 w 116"/>
              <a:gd name="T21" fmla="*/ 53 h 60"/>
              <a:gd name="T22" fmla="*/ 81 w 116"/>
              <a:gd name="T23" fmla="*/ 58 h 60"/>
              <a:gd name="T24" fmla="*/ 94 w 116"/>
              <a:gd name="T25" fmla="*/ 60 h 60"/>
              <a:gd name="T26" fmla="*/ 94 w 116"/>
              <a:gd name="T27" fmla="*/ 60 h 60"/>
              <a:gd name="T28" fmla="*/ 104 w 116"/>
              <a:gd name="T29" fmla="*/ 58 h 60"/>
              <a:gd name="T30" fmla="*/ 114 w 116"/>
              <a:gd name="T31" fmla="*/ 55 h 60"/>
              <a:gd name="T32" fmla="*/ 114 w 116"/>
              <a:gd name="T33" fmla="*/ 55 h 60"/>
              <a:gd name="T34" fmla="*/ 116 w 116"/>
              <a:gd name="T35" fmla="*/ 52 h 60"/>
              <a:gd name="T36" fmla="*/ 114 w 116"/>
              <a:gd name="T37" fmla="*/ 50 h 60"/>
              <a:gd name="T38" fmla="*/ 114 w 116"/>
              <a:gd name="T39" fmla="*/ 50 h 60"/>
              <a:gd name="T40" fmla="*/ 112 w 116"/>
              <a:gd name="T41" fmla="*/ 48 h 60"/>
              <a:gd name="T42" fmla="*/ 109 w 116"/>
              <a:gd name="T43" fmla="*/ 48 h 60"/>
              <a:gd name="T44" fmla="*/ 109 w 116"/>
              <a:gd name="T45" fmla="*/ 48 h 60"/>
              <a:gd name="T46" fmla="*/ 102 w 116"/>
              <a:gd name="T47" fmla="*/ 52 h 60"/>
              <a:gd name="T48" fmla="*/ 94 w 116"/>
              <a:gd name="T49" fmla="*/ 53 h 60"/>
              <a:gd name="T50" fmla="*/ 94 w 116"/>
              <a:gd name="T51" fmla="*/ 53 h 60"/>
              <a:gd name="T52" fmla="*/ 82 w 116"/>
              <a:gd name="T53" fmla="*/ 52 h 60"/>
              <a:gd name="T54" fmla="*/ 73 w 116"/>
              <a:gd name="T55" fmla="*/ 48 h 60"/>
              <a:gd name="T56" fmla="*/ 73 w 116"/>
              <a:gd name="T57" fmla="*/ 48 h 60"/>
              <a:gd name="T58" fmla="*/ 64 w 116"/>
              <a:gd name="T59" fmla="*/ 42 h 60"/>
              <a:gd name="T60" fmla="*/ 56 w 116"/>
              <a:gd name="T61" fmla="*/ 37 h 60"/>
              <a:gd name="T62" fmla="*/ 41 w 116"/>
              <a:gd name="T63" fmla="*/ 22 h 60"/>
              <a:gd name="T64" fmla="*/ 41 w 116"/>
              <a:gd name="T65" fmla="*/ 22 h 60"/>
              <a:gd name="T66" fmla="*/ 33 w 116"/>
              <a:gd name="T67" fmla="*/ 14 h 60"/>
              <a:gd name="T68" fmla="*/ 25 w 116"/>
              <a:gd name="T69" fmla="*/ 9 h 60"/>
              <a:gd name="T70" fmla="*/ 15 w 116"/>
              <a:gd name="T71" fmla="*/ 2 h 60"/>
              <a:gd name="T72" fmla="*/ 3 w 116"/>
              <a:gd name="T73" fmla="*/ 0 h 60"/>
              <a:gd name="T74" fmla="*/ 3 w 116"/>
              <a:gd name="T75" fmla="*/ 0 h 60"/>
              <a:gd name="T76" fmla="*/ 1 w 116"/>
              <a:gd name="T77" fmla="*/ 0 h 60"/>
              <a:gd name="T78" fmla="*/ 0 w 116"/>
              <a:gd name="T79" fmla="*/ 2 h 60"/>
              <a:gd name="T80" fmla="*/ 0 w 116"/>
              <a:gd name="T81" fmla="*/ 2 h 60"/>
              <a:gd name="T82" fmla="*/ 0 w 116"/>
              <a:gd name="T83" fmla="*/ 5 h 60"/>
              <a:gd name="T84" fmla="*/ 3 w 116"/>
              <a:gd name="T85" fmla="*/ 7 h 60"/>
              <a:gd name="T86" fmla="*/ 3 w 116"/>
              <a:gd name="T87" fmla="*/ 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 h="60">
                <a:moveTo>
                  <a:pt x="3" y="7"/>
                </a:moveTo>
                <a:lnTo>
                  <a:pt x="3" y="7"/>
                </a:lnTo>
                <a:lnTo>
                  <a:pt x="11" y="9"/>
                </a:lnTo>
                <a:lnTo>
                  <a:pt x="21" y="14"/>
                </a:lnTo>
                <a:lnTo>
                  <a:pt x="30" y="20"/>
                </a:lnTo>
                <a:lnTo>
                  <a:pt x="36" y="27"/>
                </a:lnTo>
                <a:lnTo>
                  <a:pt x="36" y="27"/>
                </a:lnTo>
                <a:lnTo>
                  <a:pt x="53" y="42"/>
                </a:lnTo>
                <a:lnTo>
                  <a:pt x="61" y="48"/>
                </a:lnTo>
                <a:lnTo>
                  <a:pt x="69" y="53"/>
                </a:lnTo>
                <a:lnTo>
                  <a:pt x="69" y="53"/>
                </a:lnTo>
                <a:lnTo>
                  <a:pt x="81" y="58"/>
                </a:lnTo>
                <a:lnTo>
                  <a:pt x="94" y="60"/>
                </a:lnTo>
                <a:lnTo>
                  <a:pt x="94" y="60"/>
                </a:lnTo>
                <a:lnTo>
                  <a:pt x="104" y="58"/>
                </a:lnTo>
                <a:lnTo>
                  <a:pt x="114" y="55"/>
                </a:lnTo>
                <a:lnTo>
                  <a:pt x="114" y="55"/>
                </a:lnTo>
                <a:lnTo>
                  <a:pt x="116" y="52"/>
                </a:lnTo>
                <a:lnTo>
                  <a:pt x="114" y="50"/>
                </a:lnTo>
                <a:lnTo>
                  <a:pt x="114" y="50"/>
                </a:lnTo>
                <a:lnTo>
                  <a:pt x="112" y="48"/>
                </a:lnTo>
                <a:lnTo>
                  <a:pt x="109" y="48"/>
                </a:lnTo>
                <a:lnTo>
                  <a:pt x="109" y="48"/>
                </a:lnTo>
                <a:lnTo>
                  <a:pt x="102" y="52"/>
                </a:lnTo>
                <a:lnTo>
                  <a:pt x="94" y="53"/>
                </a:lnTo>
                <a:lnTo>
                  <a:pt x="94" y="53"/>
                </a:lnTo>
                <a:lnTo>
                  <a:pt x="82" y="52"/>
                </a:lnTo>
                <a:lnTo>
                  <a:pt x="73" y="48"/>
                </a:lnTo>
                <a:lnTo>
                  <a:pt x="73" y="48"/>
                </a:lnTo>
                <a:lnTo>
                  <a:pt x="64" y="42"/>
                </a:lnTo>
                <a:lnTo>
                  <a:pt x="56" y="37"/>
                </a:lnTo>
                <a:lnTo>
                  <a:pt x="41" y="22"/>
                </a:lnTo>
                <a:lnTo>
                  <a:pt x="41" y="22"/>
                </a:lnTo>
                <a:lnTo>
                  <a:pt x="33" y="14"/>
                </a:lnTo>
                <a:lnTo>
                  <a:pt x="25" y="9"/>
                </a:lnTo>
                <a:lnTo>
                  <a:pt x="15" y="2"/>
                </a:lnTo>
                <a:lnTo>
                  <a:pt x="3" y="0"/>
                </a:lnTo>
                <a:lnTo>
                  <a:pt x="3" y="0"/>
                </a:lnTo>
                <a:lnTo>
                  <a:pt x="1" y="0"/>
                </a:lnTo>
                <a:lnTo>
                  <a:pt x="0" y="2"/>
                </a:lnTo>
                <a:lnTo>
                  <a:pt x="0" y="2"/>
                </a:lnTo>
                <a:lnTo>
                  <a:pt x="0" y="5"/>
                </a:lnTo>
                <a:lnTo>
                  <a:pt x="3" y="7"/>
                </a:lnTo>
                <a:lnTo>
                  <a:pt x="3" y="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4" name="Freeform 463"/>
          <p:cNvSpPr>
            <a:spLocks/>
          </p:cNvSpPr>
          <p:nvPr/>
        </p:nvSpPr>
        <p:spPr bwMode="auto">
          <a:xfrm>
            <a:off x="3756658" y="3507708"/>
            <a:ext cx="419100" cy="463550"/>
          </a:xfrm>
          <a:custGeom>
            <a:avLst/>
            <a:gdLst>
              <a:gd name="T0" fmla="*/ 62 w 264"/>
              <a:gd name="T1" fmla="*/ 0 h 292"/>
              <a:gd name="T2" fmla="*/ 62 w 264"/>
              <a:gd name="T3" fmla="*/ 0 h 292"/>
              <a:gd name="T4" fmla="*/ 56 w 264"/>
              <a:gd name="T5" fmla="*/ 7 h 292"/>
              <a:gd name="T6" fmla="*/ 39 w 264"/>
              <a:gd name="T7" fmla="*/ 24 h 292"/>
              <a:gd name="T8" fmla="*/ 29 w 264"/>
              <a:gd name="T9" fmla="*/ 35 h 292"/>
              <a:gd name="T10" fmla="*/ 21 w 264"/>
              <a:gd name="T11" fmla="*/ 47 h 292"/>
              <a:gd name="T12" fmla="*/ 14 w 264"/>
              <a:gd name="T13" fmla="*/ 58 h 292"/>
              <a:gd name="T14" fmla="*/ 11 w 264"/>
              <a:gd name="T15" fmla="*/ 68 h 292"/>
              <a:gd name="T16" fmla="*/ 11 w 264"/>
              <a:gd name="T17" fmla="*/ 68 h 292"/>
              <a:gd name="T18" fmla="*/ 11 w 264"/>
              <a:gd name="T19" fmla="*/ 80 h 292"/>
              <a:gd name="T20" fmla="*/ 11 w 264"/>
              <a:gd name="T21" fmla="*/ 90 h 292"/>
              <a:gd name="T22" fmla="*/ 14 w 264"/>
              <a:gd name="T23" fmla="*/ 111 h 292"/>
              <a:gd name="T24" fmla="*/ 19 w 264"/>
              <a:gd name="T25" fmla="*/ 129 h 292"/>
              <a:gd name="T26" fmla="*/ 21 w 264"/>
              <a:gd name="T27" fmla="*/ 136 h 292"/>
              <a:gd name="T28" fmla="*/ 21 w 264"/>
              <a:gd name="T29" fmla="*/ 141 h 292"/>
              <a:gd name="T30" fmla="*/ 21 w 264"/>
              <a:gd name="T31" fmla="*/ 141 h 292"/>
              <a:gd name="T32" fmla="*/ 19 w 264"/>
              <a:gd name="T33" fmla="*/ 148 h 292"/>
              <a:gd name="T34" fmla="*/ 16 w 264"/>
              <a:gd name="T35" fmla="*/ 153 h 292"/>
              <a:gd name="T36" fmla="*/ 8 w 264"/>
              <a:gd name="T37" fmla="*/ 166 h 292"/>
              <a:gd name="T38" fmla="*/ 1 w 264"/>
              <a:gd name="T39" fmla="*/ 177 h 292"/>
              <a:gd name="T40" fmla="*/ 0 w 264"/>
              <a:gd name="T41" fmla="*/ 182 h 292"/>
              <a:gd name="T42" fmla="*/ 0 w 264"/>
              <a:gd name="T43" fmla="*/ 186 h 292"/>
              <a:gd name="T44" fmla="*/ 0 w 264"/>
              <a:gd name="T45" fmla="*/ 186 h 292"/>
              <a:gd name="T46" fmla="*/ 5 w 264"/>
              <a:gd name="T47" fmla="*/ 192 h 292"/>
              <a:gd name="T48" fmla="*/ 11 w 264"/>
              <a:gd name="T49" fmla="*/ 199 h 292"/>
              <a:gd name="T50" fmla="*/ 19 w 264"/>
              <a:gd name="T51" fmla="*/ 207 h 292"/>
              <a:gd name="T52" fmla="*/ 19 w 264"/>
              <a:gd name="T53" fmla="*/ 207 h 292"/>
              <a:gd name="T54" fmla="*/ 19 w 264"/>
              <a:gd name="T55" fmla="*/ 217 h 292"/>
              <a:gd name="T56" fmla="*/ 19 w 264"/>
              <a:gd name="T57" fmla="*/ 227 h 292"/>
              <a:gd name="T58" fmla="*/ 21 w 264"/>
              <a:gd name="T59" fmla="*/ 239 h 292"/>
              <a:gd name="T60" fmla="*/ 26 w 264"/>
              <a:gd name="T61" fmla="*/ 253 h 292"/>
              <a:gd name="T62" fmla="*/ 31 w 264"/>
              <a:gd name="T63" fmla="*/ 267 h 292"/>
              <a:gd name="T64" fmla="*/ 39 w 264"/>
              <a:gd name="T65" fmla="*/ 278 h 292"/>
              <a:gd name="T66" fmla="*/ 46 w 264"/>
              <a:gd name="T67" fmla="*/ 283 h 292"/>
              <a:gd name="T68" fmla="*/ 51 w 264"/>
              <a:gd name="T69" fmla="*/ 288 h 292"/>
              <a:gd name="T70" fmla="*/ 67 w 264"/>
              <a:gd name="T71" fmla="*/ 292 h 292"/>
              <a:gd name="T72" fmla="*/ 143 w 264"/>
              <a:gd name="T73" fmla="*/ 250 h 292"/>
              <a:gd name="T74" fmla="*/ 155 w 264"/>
              <a:gd name="T75" fmla="*/ 263 h 292"/>
              <a:gd name="T76" fmla="*/ 264 w 264"/>
              <a:gd name="T77" fmla="*/ 244 h 292"/>
              <a:gd name="T78" fmla="*/ 264 w 264"/>
              <a:gd name="T79" fmla="*/ 244 h 292"/>
              <a:gd name="T80" fmla="*/ 258 w 264"/>
              <a:gd name="T81" fmla="*/ 229 h 292"/>
              <a:gd name="T82" fmla="*/ 253 w 264"/>
              <a:gd name="T83" fmla="*/ 212 h 292"/>
              <a:gd name="T84" fmla="*/ 249 w 264"/>
              <a:gd name="T85" fmla="*/ 191 h 292"/>
              <a:gd name="T86" fmla="*/ 249 w 264"/>
              <a:gd name="T87" fmla="*/ 191 h 292"/>
              <a:gd name="T88" fmla="*/ 249 w 264"/>
              <a:gd name="T89" fmla="*/ 177 h 292"/>
              <a:gd name="T90" fmla="*/ 251 w 264"/>
              <a:gd name="T91" fmla="*/ 164 h 292"/>
              <a:gd name="T92" fmla="*/ 256 w 264"/>
              <a:gd name="T93" fmla="*/ 134 h 292"/>
              <a:gd name="T94" fmla="*/ 264 w 264"/>
              <a:gd name="T95" fmla="*/ 101 h 292"/>
              <a:gd name="T96" fmla="*/ 233 w 264"/>
              <a:gd name="T97" fmla="*/ 38 h 292"/>
              <a:gd name="T98" fmla="*/ 62 w 264"/>
              <a:gd name="T99"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4" h="292">
                <a:moveTo>
                  <a:pt x="62" y="0"/>
                </a:moveTo>
                <a:lnTo>
                  <a:pt x="62" y="0"/>
                </a:lnTo>
                <a:lnTo>
                  <a:pt x="56" y="7"/>
                </a:lnTo>
                <a:lnTo>
                  <a:pt x="39" y="24"/>
                </a:lnTo>
                <a:lnTo>
                  <a:pt x="29" y="35"/>
                </a:lnTo>
                <a:lnTo>
                  <a:pt x="21" y="47"/>
                </a:lnTo>
                <a:lnTo>
                  <a:pt x="14" y="58"/>
                </a:lnTo>
                <a:lnTo>
                  <a:pt x="11" y="68"/>
                </a:lnTo>
                <a:lnTo>
                  <a:pt x="11" y="68"/>
                </a:lnTo>
                <a:lnTo>
                  <a:pt x="11" y="80"/>
                </a:lnTo>
                <a:lnTo>
                  <a:pt x="11" y="90"/>
                </a:lnTo>
                <a:lnTo>
                  <a:pt x="14" y="111"/>
                </a:lnTo>
                <a:lnTo>
                  <a:pt x="19" y="129"/>
                </a:lnTo>
                <a:lnTo>
                  <a:pt x="21" y="136"/>
                </a:lnTo>
                <a:lnTo>
                  <a:pt x="21" y="141"/>
                </a:lnTo>
                <a:lnTo>
                  <a:pt x="21" y="141"/>
                </a:lnTo>
                <a:lnTo>
                  <a:pt x="19" y="148"/>
                </a:lnTo>
                <a:lnTo>
                  <a:pt x="16" y="153"/>
                </a:lnTo>
                <a:lnTo>
                  <a:pt x="8" y="166"/>
                </a:lnTo>
                <a:lnTo>
                  <a:pt x="1" y="177"/>
                </a:lnTo>
                <a:lnTo>
                  <a:pt x="0" y="182"/>
                </a:lnTo>
                <a:lnTo>
                  <a:pt x="0" y="186"/>
                </a:lnTo>
                <a:lnTo>
                  <a:pt x="0" y="186"/>
                </a:lnTo>
                <a:lnTo>
                  <a:pt x="5" y="192"/>
                </a:lnTo>
                <a:lnTo>
                  <a:pt x="11" y="199"/>
                </a:lnTo>
                <a:lnTo>
                  <a:pt x="19" y="207"/>
                </a:lnTo>
                <a:lnTo>
                  <a:pt x="19" y="207"/>
                </a:lnTo>
                <a:lnTo>
                  <a:pt x="19" y="217"/>
                </a:lnTo>
                <a:lnTo>
                  <a:pt x="19" y="227"/>
                </a:lnTo>
                <a:lnTo>
                  <a:pt x="21" y="239"/>
                </a:lnTo>
                <a:lnTo>
                  <a:pt x="26" y="253"/>
                </a:lnTo>
                <a:lnTo>
                  <a:pt x="31" y="267"/>
                </a:lnTo>
                <a:lnTo>
                  <a:pt x="39" y="278"/>
                </a:lnTo>
                <a:lnTo>
                  <a:pt x="46" y="283"/>
                </a:lnTo>
                <a:lnTo>
                  <a:pt x="51" y="288"/>
                </a:lnTo>
                <a:lnTo>
                  <a:pt x="67" y="292"/>
                </a:lnTo>
                <a:lnTo>
                  <a:pt x="143" y="250"/>
                </a:lnTo>
                <a:lnTo>
                  <a:pt x="155" y="263"/>
                </a:lnTo>
                <a:lnTo>
                  <a:pt x="264" y="244"/>
                </a:lnTo>
                <a:lnTo>
                  <a:pt x="264" y="244"/>
                </a:lnTo>
                <a:lnTo>
                  <a:pt x="258" y="229"/>
                </a:lnTo>
                <a:lnTo>
                  <a:pt x="253" y="212"/>
                </a:lnTo>
                <a:lnTo>
                  <a:pt x="249" y="191"/>
                </a:lnTo>
                <a:lnTo>
                  <a:pt x="249" y="191"/>
                </a:lnTo>
                <a:lnTo>
                  <a:pt x="249" y="177"/>
                </a:lnTo>
                <a:lnTo>
                  <a:pt x="251" y="164"/>
                </a:lnTo>
                <a:lnTo>
                  <a:pt x="256" y="134"/>
                </a:lnTo>
                <a:lnTo>
                  <a:pt x="264" y="101"/>
                </a:lnTo>
                <a:lnTo>
                  <a:pt x="233" y="38"/>
                </a:lnTo>
                <a:lnTo>
                  <a:pt x="6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5" name="Freeform 464"/>
          <p:cNvSpPr>
            <a:spLocks/>
          </p:cNvSpPr>
          <p:nvPr/>
        </p:nvSpPr>
        <p:spPr bwMode="auto">
          <a:xfrm>
            <a:off x="3756658" y="3507708"/>
            <a:ext cx="419100" cy="463550"/>
          </a:xfrm>
          <a:custGeom>
            <a:avLst/>
            <a:gdLst>
              <a:gd name="T0" fmla="*/ 62 w 264"/>
              <a:gd name="T1" fmla="*/ 0 h 292"/>
              <a:gd name="T2" fmla="*/ 62 w 264"/>
              <a:gd name="T3" fmla="*/ 0 h 292"/>
              <a:gd name="T4" fmla="*/ 56 w 264"/>
              <a:gd name="T5" fmla="*/ 7 h 292"/>
              <a:gd name="T6" fmla="*/ 39 w 264"/>
              <a:gd name="T7" fmla="*/ 24 h 292"/>
              <a:gd name="T8" fmla="*/ 29 w 264"/>
              <a:gd name="T9" fmla="*/ 35 h 292"/>
              <a:gd name="T10" fmla="*/ 21 w 264"/>
              <a:gd name="T11" fmla="*/ 47 h 292"/>
              <a:gd name="T12" fmla="*/ 14 w 264"/>
              <a:gd name="T13" fmla="*/ 58 h 292"/>
              <a:gd name="T14" fmla="*/ 11 w 264"/>
              <a:gd name="T15" fmla="*/ 68 h 292"/>
              <a:gd name="T16" fmla="*/ 11 w 264"/>
              <a:gd name="T17" fmla="*/ 68 h 292"/>
              <a:gd name="T18" fmla="*/ 11 w 264"/>
              <a:gd name="T19" fmla="*/ 80 h 292"/>
              <a:gd name="T20" fmla="*/ 11 w 264"/>
              <a:gd name="T21" fmla="*/ 90 h 292"/>
              <a:gd name="T22" fmla="*/ 14 w 264"/>
              <a:gd name="T23" fmla="*/ 111 h 292"/>
              <a:gd name="T24" fmla="*/ 19 w 264"/>
              <a:gd name="T25" fmla="*/ 129 h 292"/>
              <a:gd name="T26" fmla="*/ 21 w 264"/>
              <a:gd name="T27" fmla="*/ 136 h 292"/>
              <a:gd name="T28" fmla="*/ 21 w 264"/>
              <a:gd name="T29" fmla="*/ 141 h 292"/>
              <a:gd name="T30" fmla="*/ 21 w 264"/>
              <a:gd name="T31" fmla="*/ 141 h 292"/>
              <a:gd name="T32" fmla="*/ 19 w 264"/>
              <a:gd name="T33" fmla="*/ 148 h 292"/>
              <a:gd name="T34" fmla="*/ 16 w 264"/>
              <a:gd name="T35" fmla="*/ 153 h 292"/>
              <a:gd name="T36" fmla="*/ 8 w 264"/>
              <a:gd name="T37" fmla="*/ 166 h 292"/>
              <a:gd name="T38" fmla="*/ 1 w 264"/>
              <a:gd name="T39" fmla="*/ 177 h 292"/>
              <a:gd name="T40" fmla="*/ 0 w 264"/>
              <a:gd name="T41" fmla="*/ 182 h 292"/>
              <a:gd name="T42" fmla="*/ 0 w 264"/>
              <a:gd name="T43" fmla="*/ 186 h 292"/>
              <a:gd name="T44" fmla="*/ 0 w 264"/>
              <a:gd name="T45" fmla="*/ 186 h 292"/>
              <a:gd name="T46" fmla="*/ 5 w 264"/>
              <a:gd name="T47" fmla="*/ 192 h 292"/>
              <a:gd name="T48" fmla="*/ 11 w 264"/>
              <a:gd name="T49" fmla="*/ 199 h 292"/>
              <a:gd name="T50" fmla="*/ 19 w 264"/>
              <a:gd name="T51" fmla="*/ 207 h 292"/>
              <a:gd name="T52" fmla="*/ 19 w 264"/>
              <a:gd name="T53" fmla="*/ 207 h 292"/>
              <a:gd name="T54" fmla="*/ 19 w 264"/>
              <a:gd name="T55" fmla="*/ 217 h 292"/>
              <a:gd name="T56" fmla="*/ 19 w 264"/>
              <a:gd name="T57" fmla="*/ 227 h 292"/>
              <a:gd name="T58" fmla="*/ 21 w 264"/>
              <a:gd name="T59" fmla="*/ 239 h 292"/>
              <a:gd name="T60" fmla="*/ 26 w 264"/>
              <a:gd name="T61" fmla="*/ 253 h 292"/>
              <a:gd name="T62" fmla="*/ 31 w 264"/>
              <a:gd name="T63" fmla="*/ 267 h 292"/>
              <a:gd name="T64" fmla="*/ 39 w 264"/>
              <a:gd name="T65" fmla="*/ 278 h 292"/>
              <a:gd name="T66" fmla="*/ 46 w 264"/>
              <a:gd name="T67" fmla="*/ 283 h 292"/>
              <a:gd name="T68" fmla="*/ 51 w 264"/>
              <a:gd name="T69" fmla="*/ 288 h 292"/>
              <a:gd name="T70" fmla="*/ 67 w 264"/>
              <a:gd name="T71" fmla="*/ 292 h 292"/>
              <a:gd name="T72" fmla="*/ 143 w 264"/>
              <a:gd name="T73" fmla="*/ 250 h 292"/>
              <a:gd name="T74" fmla="*/ 155 w 264"/>
              <a:gd name="T75" fmla="*/ 263 h 292"/>
              <a:gd name="T76" fmla="*/ 264 w 264"/>
              <a:gd name="T77" fmla="*/ 244 h 292"/>
              <a:gd name="T78" fmla="*/ 264 w 264"/>
              <a:gd name="T79" fmla="*/ 244 h 292"/>
              <a:gd name="T80" fmla="*/ 258 w 264"/>
              <a:gd name="T81" fmla="*/ 229 h 292"/>
              <a:gd name="T82" fmla="*/ 253 w 264"/>
              <a:gd name="T83" fmla="*/ 212 h 292"/>
              <a:gd name="T84" fmla="*/ 249 w 264"/>
              <a:gd name="T85" fmla="*/ 191 h 292"/>
              <a:gd name="T86" fmla="*/ 249 w 264"/>
              <a:gd name="T87" fmla="*/ 191 h 292"/>
              <a:gd name="T88" fmla="*/ 249 w 264"/>
              <a:gd name="T89" fmla="*/ 177 h 292"/>
              <a:gd name="T90" fmla="*/ 251 w 264"/>
              <a:gd name="T91" fmla="*/ 164 h 292"/>
              <a:gd name="T92" fmla="*/ 256 w 264"/>
              <a:gd name="T93" fmla="*/ 134 h 292"/>
              <a:gd name="T94" fmla="*/ 264 w 264"/>
              <a:gd name="T95" fmla="*/ 101 h 292"/>
              <a:gd name="T96" fmla="*/ 233 w 264"/>
              <a:gd name="T97" fmla="*/ 38 h 292"/>
              <a:gd name="T98" fmla="*/ 62 w 264"/>
              <a:gd name="T99"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4" h="292">
                <a:moveTo>
                  <a:pt x="62" y="0"/>
                </a:moveTo>
                <a:lnTo>
                  <a:pt x="62" y="0"/>
                </a:lnTo>
                <a:lnTo>
                  <a:pt x="56" y="7"/>
                </a:lnTo>
                <a:lnTo>
                  <a:pt x="39" y="24"/>
                </a:lnTo>
                <a:lnTo>
                  <a:pt x="29" y="35"/>
                </a:lnTo>
                <a:lnTo>
                  <a:pt x="21" y="47"/>
                </a:lnTo>
                <a:lnTo>
                  <a:pt x="14" y="58"/>
                </a:lnTo>
                <a:lnTo>
                  <a:pt x="11" y="68"/>
                </a:lnTo>
                <a:lnTo>
                  <a:pt x="11" y="68"/>
                </a:lnTo>
                <a:lnTo>
                  <a:pt x="11" y="80"/>
                </a:lnTo>
                <a:lnTo>
                  <a:pt x="11" y="90"/>
                </a:lnTo>
                <a:lnTo>
                  <a:pt x="14" y="111"/>
                </a:lnTo>
                <a:lnTo>
                  <a:pt x="19" y="129"/>
                </a:lnTo>
                <a:lnTo>
                  <a:pt x="21" y="136"/>
                </a:lnTo>
                <a:lnTo>
                  <a:pt x="21" y="141"/>
                </a:lnTo>
                <a:lnTo>
                  <a:pt x="21" y="141"/>
                </a:lnTo>
                <a:lnTo>
                  <a:pt x="19" y="148"/>
                </a:lnTo>
                <a:lnTo>
                  <a:pt x="16" y="153"/>
                </a:lnTo>
                <a:lnTo>
                  <a:pt x="8" y="166"/>
                </a:lnTo>
                <a:lnTo>
                  <a:pt x="1" y="177"/>
                </a:lnTo>
                <a:lnTo>
                  <a:pt x="0" y="182"/>
                </a:lnTo>
                <a:lnTo>
                  <a:pt x="0" y="186"/>
                </a:lnTo>
                <a:lnTo>
                  <a:pt x="0" y="186"/>
                </a:lnTo>
                <a:lnTo>
                  <a:pt x="5" y="192"/>
                </a:lnTo>
                <a:lnTo>
                  <a:pt x="11" y="199"/>
                </a:lnTo>
                <a:lnTo>
                  <a:pt x="19" y="207"/>
                </a:lnTo>
                <a:lnTo>
                  <a:pt x="19" y="207"/>
                </a:lnTo>
                <a:lnTo>
                  <a:pt x="19" y="217"/>
                </a:lnTo>
                <a:lnTo>
                  <a:pt x="19" y="227"/>
                </a:lnTo>
                <a:lnTo>
                  <a:pt x="21" y="239"/>
                </a:lnTo>
                <a:lnTo>
                  <a:pt x="26" y="253"/>
                </a:lnTo>
                <a:lnTo>
                  <a:pt x="31" y="267"/>
                </a:lnTo>
                <a:lnTo>
                  <a:pt x="39" y="278"/>
                </a:lnTo>
                <a:lnTo>
                  <a:pt x="46" y="283"/>
                </a:lnTo>
                <a:lnTo>
                  <a:pt x="51" y="288"/>
                </a:lnTo>
                <a:lnTo>
                  <a:pt x="67" y="292"/>
                </a:lnTo>
                <a:lnTo>
                  <a:pt x="143" y="250"/>
                </a:lnTo>
                <a:lnTo>
                  <a:pt x="155" y="263"/>
                </a:lnTo>
                <a:lnTo>
                  <a:pt x="264" y="244"/>
                </a:lnTo>
                <a:lnTo>
                  <a:pt x="264" y="244"/>
                </a:lnTo>
                <a:lnTo>
                  <a:pt x="258" y="229"/>
                </a:lnTo>
                <a:lnTo>
                  <a:pt x="253" y="212"/>
                </a:lnTo>
                <a:lnTo>
                  <a:pt x="249" y="191"/>
                </a:lnTo>
                <a:lnTo>
                  <a:pt x="249" y="191"/>
                </a:lnTo>
                <a:lnTo>
                  <a:pt x="249" y="177"/>
                </a:lnTo>
                <a:lnTo>
                  <a:pt x="251" y="164"/>
                </a:lnTo>
                <a:lnTo>
                  <a:pt x="256" y="134"/>
                </a:lnTo>
                <a:lnTo>
                  <a:pt x="264" y="101"/>
                </a:lnTo>
                <a:lnTo>
                  <a:pt x="233" y="38"/>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6" name="Freeform 465"/>
          <p:cNvSpPr>
            <a:spLocks/>
          </p:cNvSpPr>
          <p:nvPr/>
        </p:nvSpPr>
        <p:spPr bwMode="auto">
          <a:xfrm>
            <a:off x="3435983" y="3864896"/>
            <a:ext cx="996950" cy="1300163"/>
          </a:xfrm>
          <a:custGeom>
            <a:avLst/>
            <a:gdLst>
              <a:gd name="T0" fmla="*/ 572 w 628"/>
              <a:gd name="T1" fmla="*/ 705 h 819"/>
              <a:gd name="T2" fmla="*/ 501 w 628"/>
              <a:gd name="T3" fmla="*/ 740 h 819"/>
              <a:gd name="T4" fmla="*/ 440 w 628"/>
              <a:gd name="T5" fmla="*/ 768 h 819"/>
              <a:gd name="T6" fmla="*/ 349 w 628"/>
              <a:gd name="T7" fmla="*/ 806 h 819"/>
              <a:gd name="T8" fmla="*/ 301 w 628"/>
              <a:gd name="T9" fmla="*/ 819 h 819"/>
              <a:gd name="T10" fmla="*/ 284 w 628"/>
              <a:gd name="T11" fmla="*/ 819 h 819"/>
              <a:gd name="T12" fmla="*/ 274 w 628"/>
              <a:gd name="T13" fmla="*/ 818 h 819"/>
              <a:gd name="T14" fmla="*/ 250 w 628"/>
              <a:gd name="T15" fmla="*/ 804 h 819"/>
              <a:gd name="T16" fmla="*/ 207 w 628"/>
              <a:gd name="T17" fmla="*/ 775 h 819"/>
              <a:gd name="T18" fmla="*/ 152 w 628"/>
              <a:gd name="T19" fmla="*/ 727 h 819"/>
              <a:gd name="T20" fmla="*/ 112 w 628"/>
              <a:gd name="T21" fmla="*/ 687 h 819"/>
              <a:gd name="T22" fmla="*/ 185 w 628"/>
              <a:gd name="T23" fmla="*/ 525 h 819"/>
              <a:gd name="T24" fmla="*/ 43 w 628"/>
              <a:gd name="T25" fmla="*/ 525 h 819"/>
              <a:gd name="T26" fmla="*/ 1 w 628"/>
              <a:gd name="T27" fmla="*/ 520 h 819"/>
              <a:gd name="T28" fmla="*/ 0 w 628"/>
              <a:gd name="T29" fmla="*/ 510 h 819"/>
              <a:gd name="T30" fmla="*/ 0 w 628"/>
              <a:gd name="T31" fmla="*/ 467 h 819"/>
              <a:gd name="T32" fmla="*/ 6 w 628"/>
              <a:gd name="T33" fmla="*/ 429 h 819"/>
              <a:gd name="T34" fmla="*/ 202 w 628"/>
              <a:gd name="T35" fmla="*/ 419 h 819"/>
              <a:gd name="T36" fmla="*/ 203 w 628"/>
              <a:gd name="T37" fmla="*/ 402 h 819"/>
              <a:gd name="T38" fmla="*/ 246 w 628"/>
              <a:gd name="T39" fmla="*/ 265 h 819"/>
              <a:gd name="T40" fmla="*/ 266 w 628"/>
              <a:gd name="T41" fmla="*/ 212 h 819"/>
              <a:gd name="T42" fmla="*/ 283 w 628"/>
              <a:gd name="T43" fmla="*/ 174 h 819"/>
              <a:gd name="T44" fmla="*/ 316 w 628"/>
              <a:gd name="T45" fmla="*/ 111 h 819"/>
              <a:gd name="T46" fmla="*/ 349 w 628"/>
              <a:gd name="T47" fmla="*/ 40 h 819"/>
              <a:gd name="T48" fmla="*/ 359 w 628"/>
              <a:gd name="T49" fmla="*/ 33 h 819"/>
              <a:gd name="T50" fmla="*/ 385 w 628"/>
              <a:gd name="T51" fmla="*/ 20 h 819"/>
              <a:gd name="T52" fmla="*/ 422 w 628"/>
              <a:gd name="T53" fmla="*/ 7 h 819"/>
              <a:gd name="T54" fmla="*/ 465 w 628"/>
              <a:gd name="T55" fmla="*/ 0 h 819"/>
              <a:gd name="T56" fmla="*/ 465 w 628"/>
              <a:gd name="T57" fmla="*/ 0 h 819"/>
              <a:gd name="T58" fmla="*/ 493 w 628"/>
              <a:gd name="T59" fmla="*/ 5 h 819"/>
              <a:gd name="T60" fmla="*/ 521 w 628"/>
              <a:gd name="T61" fmla="*/ 17 h 819"/>
              <a:gd name="T62" fmla="*/ 509 w 628"/>
              <a:gd name="T63" fmla="*/ 55 h 819"/>
              <a:gd name="T64" fmla="*/ 562 w 628"/>
              <a:gd name="T65" fmla="*/ 119 h 819"/>
              <a:gd name="T66" fmla="*/ 602 w 628"/>
              <a:gd name="T67" fmla="*/ 172 h 819"/>
              <a:gd name="T68" fmla="*/ 627 w 628"/>
              <a:gd name="T69" fmla="*/ 215 h 819"/>
              <a:gd name="T70" fmla="*/ 628 w 628"/>
              <a:gd name="T71" fmla="*/ 224 h 819"/>
              <a:gd name="T72" fmla="*/ 627 w 628"/>
              <a:gd name="T73" fmla="*/ 253 h 819"/>
              <a:gd name="T74" fmla="*/ 613 w 628"/>
              <a:gd name="T75" fmla="*/ 316 h 819"/>
              <a:gd name="T76" fmla="*/ 582 w 628"/>
              <a:gd name="T77" fmla="*/ 417 h 819"/>
              <a:gd name="T78" fmla="*/ 547 w 628"/>
              <a:gd name="T79" fmla="*/ 513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819">
                <a:moveTo>
                  <a:pt x="532" y="550"/>
                </a:moveTo>
                <a:lnTo>
                  <a:pt x="572" y="705"/>
                </a:lnTo>
                <a:lnTo>
                  <a:pt x="572" y="705"/>
                </a:lnTo>
                <a:lnTo>
                  <a:pt x="501" y="740"/>
                </a:lnTo>
                <a:lnTo>
                  <a:pt x="501" y="740"/>
                </a:lnTo>
                <a:lnTo>
                  <a:pt x="440" y="768"/>
                </a:lnTo>
                <a:lnTo>
                  <a:pt x="377" y="794"/>
                </a:lnTo>
                <a:lnTo>
                  <a:pt x="349" y="806"/>
                </a:lnTo>
                <a:lnTo>
                  <a:pt x="322" y="814"/>
                </a:lnTo>
                <a:lnTo>
                  <a:pt x="301" y="819"/>
                </a:lnTo>
                <a:lnTo>
                  <a:pt x="293" y="819"/>
                </a:lnTo>
                <a:lnTo>
                  <a:pt x="284" y="819"/>
                </a:lnTo>
                <a:lnTo>
                  <a:pt x="284" y="819"/>
                </a:lnTo>
                <a:lnTo>
                  <a:pt x="274" y="818"/>
                </a:lnTo>
                <a:lnTo>
                  <a:pt x="263" y="811"/>
                </a:lnTo>
                <a:lnTo>
                  <a:pt x="250" y="804"/>
                </a:lnTo>
                <a:lnTo>
                  <a:pt x="236" y="796"/>
                </a:lnTo>
                <a:lnTo>
                  <a:pt x="207" y="775"/>
                </a:lnTo>
                <a:lnTo>
                  <a:pt x="178" y="750"/>
                </a:lnTo>
                <a:lnTo>
                  <a:pt x="152" y="727"/>
                </a:lnTo>
                <a:lnTo>
                  <a:pt x="130" y="707"/>
                </a:lnTo>
                <a:lnTo>
                  <a:pt x="112" y="687"/>
                </a:lnTo>
                <a:lnTo>
                  <a:pt x="185" y="525"/>
                </a:lnTo>
                <a:lnTo>
                  <a:pt x="185" y="525"/>
                </a:lnTo>
                <a:lnTo>
                  <a:pt x="104" y="526"/>
                </a:lnTo>
                <a:lnTo>
                  <a:pt x="43" y="525"/>
                </a:lnTo>
                <a:lnTo>
                  <a:pt x="18" y="523"/>
                </a:lnTo>
                <a:lnTo>
                  <a:pt x="1" y="520"/>
                </a:lnTo>
                <a:lnTo>
                  <a:pt x="1" y="520"/>
                </a:lnTo>
                <a:lnTo>
                  <a:pt x="0" y="510"/>
                </a:lnTo>
                <a:lnTo>
                  <a:pt x="0" y="483"/>
                </a:lnTo>
                <a:lnTo>
                  <a:pt x="0" y="467"/>
                </a:lnTo>
                <a:lnTo>
                  <a:pt x="3" y="449"/>
                </a:lnTo>
                <a:lnTo>
                  <a:pt x="6" y="429"/>
                </a:lnTo>
                <a:lnTo>
                  <a:pt x="13" y="409"/>
                </a:lnTo>
                <a:lnTo>
                  <a:pt x="202" y="419"/>
                </a:lnTo>
                <a:lnTo>
                  <a:pt x="203" y="402"/>
                </a:lnTo>
                <a:lnTo>
                  <a:pt x="203" y="402"/>
                </a:lnTo>
                <a:lnTo>
                  <a:pt x="226" y="328"/>
                </a:lnTo>
                <a:lnTo>
                  <a:pt x="246" y="265"/>
                </a:lnTo>
                <a:lnTo>
                  <a:pt x="256" y="235"/>
                </a:lnTo>
                <a:lnTo>
                  <a:pt x="266" y="212"/>
                </a:lnTo>
                <a:lnTo>
                  <a:pt x="266" y="212"/>
                </a:lnTo>
                <a:lnTo>
                  <a:pt x="283" y="174"/>
                </a:lnTo>
                <a:lnTo>
                  <a:pt x="299" y="141"/>
                </a:lnTo>
                <a:lnTo>
                  <a:pt x="316" y="111"/>
                </a:lnTo>
                <a:lnTo>
                  <a:pt x="364" y="76"/>
                </a:lnTo>
                <a:lnTo>
                  <a:pt x="349" y="40"/>
                </a:lnTo>
                <a:lnTo>
                  <a:pt x="349" y="40"/>
                </a:lnTo>
                <a:lnTo>
                  <a:pt x="359" y="33"/>
                </a:lnTo>
                <a:lnTo>
                  <a:pt x="370" y="27"/>
                </a:lnTo>
                <a:lnTo>
                  <a:pt x="385" y="20"/>
                </a:lnTo>
                <a:lnTo>
                  <a:pt x="402" y="14"/>
                </a:lnTo>
                <a:lnTo>
                  <a:pt x="422" y="7"/>
                </a:lnTo>
                <a:lnTo>
                  <a:pt x="441" y="2"/>
                </a:lnTo>
                <a:lnTo>
                  <a:pt x="465" y="0"/>
                </a:lnTo>
                <a:lnTo>
                  <a:pt x="465" y="0"/>
                </a:lnTo>
                <a:lnTo>
                  <a:pt x="465" y="0"/>
                </a:lnTo>
                <a:lnTo>
                  <a:pt x="478" y="2"/>
                </a:lnTo>
                <a:lnTo>
                  <a:pt x="493" y="5"/>
                </a:lnTo>
                <a:lnTo>
                  <a:pt x="506" y="10"/>
                </a:lnTo>
                <a:lnTo>
                  <a:pt x="521" y="17"/>
                </a:lnTo>
                <a:lnTo>
                  <a:pt x="509" y="55"/>
                </a:lnTo>
                <a:lnTo>
                  <a:pt x="509" y="55"/>
                </a:lnTo>
                <a:lnTo>
                  <a:pt x="526" y="75"/>
                </a:lnTo>
                <a:lnTo>
                  <a:pt x="562" y="119"/>
                </a:lnTo>
                <a:lnTo>
                  <a:pt x="582" y="146"/>
                </a:lnTo>
                <a:lnTo>
                  <a:pt x="602" y="172"/>
                </a:lnTo>
                <a:lnTo>
                  <a:pt x="617" y="196"/>
                </a:lnTo>
                <a:lnTo>
                  <a:pt x="627" y="215"/>
                </a:lnTo>
                <a:lnTo>
                  <a:pt x="627" y="215"/>
                </a:lnTo>
                <a:lnTo>
                  <a:pt x="628" y="224"/>
                </a:lnTo>
                <a:lnTo>
                  <a:pt x="628" y="237"/>
                </a:lnTo>
                <a:lnTo>
                  <a:pt x="627" y="253"/>
                </a:lnTo>
                <a:lnTo>
                  <a:pt x="623" y="272"/>
                </a:lnTo>
                <a:lnTo>
                  <a:pt x="613" y="316"/>
                </a:lnTo>
                <a:lnTo>
                  <a:pt x="598" y="366"/>
                </a:lnTo>
                <a:lnTo>
                  <a:pt x="582" y="417"/>
                </a:lnTo>
                <a:lnTo>
                  <a:pt x="565" y="469"/>
                </a:lnTo>
                <a:lnTo>
                  <a:pt x="547" y="513"/>
                </a:lnTo>
                <a:lnTo>
                  <a:pt x="532" y="550"/>
                </a:lnTo>
                <a:close/>
              </a:path>
            </a:pathLst>
          </a:custGeom>
          <a:solidFill>
            <a:schemeClr val="accent6">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107" name="Freeform 466"/>
          <p:cNvSpPr>
            <a:spLocks/>
          </p:cNvSpPr>
          <p:nvPr/>
        </p:nvSpPr>
        <p:spPr bwMode="auto">
          <a:xfrm>
            <a:off x="3435983" y="3864896"/>
            <a:ext cx="996950" cy="1300163"/>
          </a:xfrm>
          <a:custGeom>
            <a:avLst/>
            <a:gdLst>
              <a:gd name="T0" fmla="*/ 572 w 628"/>
              <a:gd name="T1" fmla="*/ 705 h 819"/>
              <a:gd name="T2" fmla="*/ 501 w 628"/>
              <a:gd name="T3" fmla="*/ 740 h 819"/>
              <a:gd name="T4" fmla="*/ 440 w 628"/>
              <a:gd name="T5" fmla="*/ 768 h 819"/>
              <a:gd name="T6" fmla="*/ 349 w 628"/>
              <a:gd name="T7" fmla="*/ 806 h 819"/>
              <a:gd name="T8" fmla="*/ 301 w 628"/>
              <a:gd name="T9" fmla="*/ 819 h 819"/>
              <a:gd name="T10" fmla="*/ 284 w 628"/>
              <a:gd name="T11" fmla="*/ 819 h 819"/>
              <a:gd name="T12" fmla="*/ 274 w 628"/>
              <a:gd name="T13" fmla="*/ 818 h 819"/>
              <a:gd name="T14" fmla="*/ 250 w 628"/>
              <a:gd name="T15" fmla="*/ 804 h 819"/>
              <a:gd name="T16" fmla="*/ 207 w 628"/>
              <a:gd name="T17" fmla="*/ 775 h 819"/>
              <a:gd name="T18" fmla="*/ 152 w 628"/>
              <a:gd name="T19" fmla="*/ 727 h 819"/>
              <a:gd name="T20" fmla="*/ 112 w 628"/>
              <a:gd name="T21" fmla="*/ 687 h 819"/>
              <a:gd name="T22" fmla="*/ 185 w 628"/>
              <a:gd name="T23" fmla="*/ 525 h 819"/>
              <a:gd name="T24" fmla="*/ 43 w 628"/>
              <a:gd name="T25" fmla="*/ 525 h 819"/>
              <a:gd name="T26" fmla="*/ 1 w 628"/>
              <a:gd name="T27" fmla="*/ 520 h 819"/>
              <a:gd name="T28" fmla="*/ 0 w 628"/>
              <a:gd name="T29" fmla="*/ 510 h 819"/>
              <a:gd name="T30" fmla="*/ 0 w 628"/>
              <a:gd name="T31" fmla="*/ 467 h 819"/>
              <a:gd name="T32" fmla="*/ 6 w 628"/>
              <a:gd name="T33" fmla="*/ 429 h 819"/>
              <a:gd name="T34" fmla="*/ 202 w 628"/>
              <a:gd name="T35" fmla="*/ 419 h 819"/>
              <a:gd name="T36" fmla="*/ 203 w 628"/>
              <a:gd name="T37" fmla="*/ 402 h 819"/>
              <a:gd name="T38" fmla="*/ 246 w 628"/>
              <a:gd name="T39" fmla="*/ 265 h 819"/>
              <a:gd name="T40" fmla="*/ 266 w 628"/>
              <a:gd name="T41" fmla="*/ 212 h 819"/>
              <a:gd name="T42" fmla="*/ 283 w 628"/>
              <a:gd name="T43" fmla="*/ 174 h 819"/>
              <a:gd name="T44" fmla="*/ 316 w 628"/>
              <a:gd name="T45" fmla="*/ 111 h 819"/>
              <a:gd name="T46" fmla="*/ 349 w 628"/>
              <a:gd name="T47" fmla="*/ 40 h 819"/>
              <a:gd name="T48" fmla="*/ 359 w 628"/>
              <a:gd name="T49" fmla="*/ 33 h 819"/>
              <a:gd name="T50" fmla="*/ 385 w 628"/>
              <a:gd name="T51" fmla="*/ 20 h 819"/>
              <a:gd name="T52" fmla="*/ 422 w 628"/>
              <a:gd name="T53" fmla="*/ 7 h 819"/>
              <a:gd name="T54" fmla="*/ 465 w 628"/>
              <a:gd name="T55" fmla="*/ 0 h 819"/>
              <a:gd name="T56" fmla="*/ 465 w 628"/>
              <a:gd name="T57" fmla="*/ 0 h 819"/>
              <a:gd name="T58" fmla="*/ 493 w 628"/>
              <a:gd name="T59" fmla="*/ 5 h 819"/>
              <a:gd name="T60" fmla="*/ 521 w 628"/>
              <a:gd name="T61" fmla="*/ 17 h 819"/>
              <a:gd name="T62" fmla="*/ 509 w 628"/>
              <a:gd name="T63" fmla="*/ 55 h 819"/>
              <a:gd name="T64" fmla="*/ 562 w 628"/>
              <a:gd name="T65" fmla="*/ 119 h 819"/>
              <a:gd name="T66" fmla="*/ 602 w 628"/>
              <a:gd name="T67" fmla="*/ 172 h 819"/>
              <a:gd name="T68" fmla="*/ 627 w 628"/>
              <a:gd name="T69" fmla="*/ 215 h 819"/>
              <a:gd name="T70" fmla="*/ 628 w 628"/>
              <a:gd name="T71" fmla="*/ 224 h 819"/>
              <a:gd name="T72" fmla="*/ 627 w 628"/>
              <a:gd name="T73" fmla="*/ 253 h 819"/>
              <a:gd name="T74" fmla="*/ 613 w 628"/>
              <a:gd name="T75" fmla="*/ 316 h 819"/>
              <a:gd name="T76" fmla="*/ 582 w 628"/>
              <a:gd name="T77" fmla="*/ 417 h 819"/>
              <a:gd name="T78" fmla="*/ 547 w 628"/>
              <a:gd name="T79" fmla="*/ 513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819">
                <a:moveTo>
                  <a:pt x="532" y="550"/>
                </a:moveTo>
                <a:lnTo>
                  <a:pt x="572" y="705"/>
                </a:lnTo>
                <a:lnTo>
                  <a:pt x="572" y="705"/>
                </a:lnTo>
                <a:lnTo>
                  <a:pt x="501" y="740"/>
                </a:lnTo>
                <a:lnTo>
                  <a:pt x="501" y="740"/>
                </a:lnTo>
                <a:lnTo>
                  <a:pt x="440" y="768"/>
                </a:lnTo>
                <a:lnTo>
                  <a:pt x="377" y="794"/>
                </a:lnTo>
                <a:lnTo>
                  <a:pt x="349" y="806"/>
                </a:lnTo>
                <a:lnTo>
                  <a:pt x="322" y="814"/>
                </a:lnTo>
                <a:lnTo>
                  <a:pt x="301" y="819"/>
                </a:lnTo>
                <a:lnTo>
                  <a:pt x="293" y="819"/>
                </a:lnTo>
                <a:lnTo>
                  <a:pt x="284" y="819"/>
                </a:lnTo>
                <a:lnTo>
                  <a:pt x="284" y="819"/>
                </a:lnTo>
                <a:lnTo>
                  <a:pt x="274" y="818"/>
                </a:lnTo>
                <a:lnTo>
                  <a:pt x="263" y="811"/>
                </a:lnTo>
                <a:lnTo>
                  <a:pt x="250" y="804"/>
                </a:lnTo>
                <a:lnTo>
                  <a:pt x="236" y="796"/>
                </a:lnTo>
                <a:lnTo>
                  <a:pt x="207" y="775"/>
                </a:lnTo>
                <a:lnTo>
                  <a:pt x="178" y="750"/>
                </a:lnTo>
                <a:lnTo>
                  <a:pt x="152" y="727"/>
                </a:lnTo>
                <a:lnTo>
                  <a:pt x="130" y="707"/>
                </a:lnTo>
                <a:lnTo>
                  <a:pt x="112" y="687"/>
                </a:lnTo>
                <a:lnTo>
                  <a:pt x="185" y="525"/>
                </a:lnTo>
                <a:lnTo>
                  <a:pt x="185" y="525"/>
                </a:lnTo>
                <a:lnTo>
                  <a:pt x="104" y="526"/>
                </a:lnTo>
                <a:lnTo>
                  <a:pt x="43" y="525"/>
                </a:lnTo>
                <a:lnTo>
                  <a:pt x="18" y="523"/>
                </a:lnTo>
                <a:lnTo>
                  <a:pt x="1" y="520"/>
                </a:lnTo>
                <a:lnTo>
                  <a:pt x="1" y="520"/>
                </a:lnTo>
                <a:lnTo>
                  <a:pt x="0" y="510"/>
                </a:lnTo>
                <a:lnTo>
                  <a:pt x="0" y="483"/>
                </a:lnTo>
                <a:lnTo>
                  <a:pt x="0" y="467"/>
                </a:lnTo>
                <a:lnTo>
                  <a:pt x="3" y="449"/>
                </a:lnTo>
                <a:lnTo>
                  <a:pt x="6" y="429"/>
                </a:lnTo>
                <a:lnTo>
                  <a:pt x="13" y="409"/>
                </a:lnTo>
                <a:lnTo>
                  <a:pt x="202" y="419"/>
                </a:lnTo>
                <a:lnTo>
                  <a:pt x="203" y="402"/>
                </a:lnTo>
                <a:lnTo>
                  <a:pt x="203" y="402"/>
                </a:lnTo>
                <a:lnTo>
                  <a:pt x="226" y="328"/>
                </a:lnTo>
                <a:lnTo>
                  <a:pt x="246" y="265"/>
                </a:lnTo>
                <a:lnTo>
                  <a:pt x="256" y="235"/>
                </a:lnTo>
                <a:lnTo>
                  <a:pt x="266" y="212"/>
                </a:lnTo>
                <a:lnTo>
                  <a:pt x="266" y="212"/>
                </a:lnTo>
                <a:lnTo>
                  <a:pt x="283" y="174"/>
                </a:lnTo>
                <a:lnTo>
                  <a:pt x="299" y="141"/>
                </a:lnTo>
                <a:lnTo>
                  <a:pt x="316" y="111"/>
                </a:lnTo>
                <a:lnTo>
                  <a:pt x="364" y="76"/>
                </a:lnTo>
                <a:lnTo>
                  <a:pt x="349" y="40"/>
                </a:lnTo>
                <a:lnTo>
                  <a:pt x="349" y="40"/>
                </a:lnTo>
                <a:lnTo>
                  <a:pt x="359" y="33"/>
                </a:lnTo>
                <a:lnTo>
                  <a:pt x="370" y="27"/>
                </a:lnTo>
                <a:lnTo>
                  <a:pt x="385" y="20"/>
                </a:lnTo>
                <a:lnTo>
                  <a:pt x="402" y="14"/>
                </a:lnTo>
                <a:lnTo>
                  <a:pt x="422" y="7"/>
                </a:lnTo>
                <a:lnTo>
                  <a:pt x="441" y="2"/>
                </a:lnTo>
                <a:lnTo>
                  <a:pt x="465" y="0"/>
                </a:lnTo>
                <a:lnTo>
                  <a:pt x="465" y="0"/>
                </a:lnTo>
                <a:lnTo>
                  <a:pt x="465" y="0"/>
                </a:lnTo>
                <a:lnTo>
                  <a:pt x="478" y="2"/>
                </a:lnTo>
                <a:lnTo>
                  <a:pt x="493" y="5"/>
                </a:lnTo>
                <a:lnTo>
                  <a:pt x="506" y="10"/>
                </a:lnTo>
                <a:lnTo>
                  <a:pt x="521" y="17"/>
                </a:lnTo>
                <a:lnTo>
                  <a:pt x="509" y="55"/>
                </a:lnTo>
                <a:lnTo>
                  <a:pt x="509" y="55"/>
                </a:lnTo>
                <a:lnTo>
                  <a:pt x="526" y="75"/>
                </a:lnTo>
                <a:lnTo>
                  <a:pt x="562" y="119"/>
                </a:lnTo>
                <a:lnTo>
                  <a:pt x="582" y="146"/>
                </a:lnTo>
                <a:lnTo>
                  <a:pt x="602" y="172"/>
                </a:lnTo>
                <a:lnTo>
                  <a:pt x="617" y="196"/>
                </a:lnTo>
                <a:lnTo>
                  <a:pt x="627" y="215"/>
                </a:lnTo>
                <a:lnTo>
                  <a:pt x="627" y="215"/>
                </a:lnTo>
                <a:lnTo>
                  <a:pt x="628" y="224"/>
                </a:lnTo>
                <a:lnTo>
                  <a:pt x="628" y="237"/>
                </a:lnTo>
                <a:lnTo>
                  <a:pt x="627" y="253"/>
                </a:lnTo>
                <a:lnTo>
                  <a:pt x="623" y="272"/>
                </a:lnTo>
                <a:lnTo>
                  <a:pt x="613" y="316"/>
                </a:lnTo>
                <a:lnTo>
                  <a:pt x="598" y="366"/>
                </a:lnTo>
                <a:lnTo>
                  <a:pt x="582" y="417"/>
                </a:lnTo>
                <a:lnTo>
                  <a:pt x="565" y="469"/>
                </a:lnTo>
                <a:lnTo>
                  <a:pt x="547" y="513"/>
                </a:lnTo>
                <a:lnTo>
                  <a:pt x="532" y="5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8" name="Freeform 467"/>
          <p:cNvSpPr>
            <a:spLocks/>
          </p:cNvSpPr>
          <p:nvPr/>
        </p:nvSpPr>
        <p:spPr bwMode="auto">
          <a:xfrm>
            <a:off x="3710621" y="4388771"/>
            <a:ext cx="396875" cy="398463"/>
          </a:xfrm>
          <a:custGeom>
            <a:avLst/>
            <a:gdLst>
              <a:gd name="T0" fmla="*/ 250 w 250"/>
              <a:gd name="T1" fmla="*/ 0 h 251"/>
              <a:gd name="T2" fmla="*/ 250 w 250"/>
              <a:gd name="T3" fmla="*/ 0 h 251"/>
              <a:gd name="T4" fmla="*/ 224 w 250"/>
              <a:gd name="T5" fmla="*/ 56 h 251"/>
              <a:gd name="T6" fmla="*/ 224 w 250"/>
              <a:gd name="T7" fmla="*/ 56 h 251"/>
              <a:gd name="T8" fmla="*/ 204 w 250"/>
              <a:gd name="T9" fmla="*/ 94 h 251"/>
              <a:gd name="T10" fmla="*/ 182 w 250"/>
              <a:gd name="T11" fmla="*/ 132 h 251"/>
              <a:gd name="T12" fmla="*/ 159 w 250"/>
              <a:gd name="T13" fmla="*/ 165 h 251"/>
              <a:gd name="T14" fmla="*/ 148 w 250"/>
              <a:gd name="T15" fmla="*/ 180 h 251"/>
              <a:gd name="T16" fmla="*/ 138 w 250"/>
              <a:gd name="T17" fmla="*/ 193 h 251"/>
              <a:gd name="T18" fmla="*/ 138 w 250"/>
              <a:gd name="T19" fmla="*/ 193 h 251"/>
              <a:gd name="T20" fmla="*/ 134 w 250"/>
              <a:gd name="T21" fmla="*/ 193 h 251"/>
              <a:gd name="T22" fmla="*/ 134 w 250"/>
              <a:gd name="T23" fmla="*/ 193 h 251"/>
              <a:gd name="T24" fmla="*/ 100 w 250"/>
              <a:gd name="T25" fmla="*/ 195 h 251"/>
              <a:gd name="T26" fmla="*/ 15 w 250"/>
              <a:gd name="T27" fmla="*/ 198 h 251"/>
              <a:gd name="T28" fmla="*/ 0 w 250"/>
              <a:gd name="T29" fmla="*/ 228 h 251"/>
              <a:gd name="T30" fmla="*/ 134 w 250"/>
              <a:gd name="T31" fmla="*/ 251 h 251"/>
              <a:gd name="T32" fmla="*/ 134 w 250"/>
              <a:gd name="T33" fmla="*/ 251 h 251"/>
              <a:gd name="T34" fmla="*/ 148 w 250"/>
              <a:gd name="T35" fmla="*/ 238 h 251"/>
              <a:gd name="T36" fmla="*/ 163 w 250"/>
              <a:gd name="T37" fmla="*/ 220 h 251"/>
              <a:gd name="T38" fmla="*/ 179 w 250"/>
              <a:gd name="T39" fmla="*/ 193 h 251"/>
              <a:gd name="T40" fmla="*/ 199 w 250"/>
              <a:gd name="T41" fmla="*/ 158 h 251"/>
              <a:gd name="T42" fmla="*/ 209 w 250"/>
              <a:gd name="T43" fmla="*/ 139 h 251"/>
              <a:gd name="T44" fmla="*/ 217 w 250"/>
              <a:gd name="T45" fmla="*/ 115 h 251"/>
              <a:gd name="T46" fmla="*/ 227 w 250"/>
              <a:gd name="T47" fmla="*/ 91 h 251"/>
              <a:gd name="T48" fmla="*/ 235 w 250"/>
              <a:gd name="T49" fmla="*/ 62 h 251"/>
              <a:gd name="T50" fmla="*/ 244 w 250"/>
              <a:gd name="T51" fmla="*/ 33 h 251"/>
              <a:gd name="T52" fmla="*/ 250 w 250"/>
              <a:gd name="T53"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0" h="251">
                <a:moveTo>
                  <a:pt x="250" y="0"/>
                </a:moveTo>
                <a:lnTo>
                  <a:pt x="250" y="0"/>
                </a:lnTo>
                <a:lnTo>
                  <a:pt x="224" y="56"/>
                </a:lnTo>
                <a:lnTo>
                  <a:pt x="224" y="56"/>
                </a:lnTo>
                <a:lnTo>
                  <a:pt x="204" y="94"/>
                </a:lnTo>
                <a:lnTo>
                  <a:pt x="182" y="132"/>
                </a:lnTo>
                <a:lnTo>
                  <a:pt x="159" y="165"/>
                </a:lnTo>
                <a:lnTo>
                  <a:pt x="148" y="180"/>
                </a:lnTo>
                <a:lnTo>
                  <a:pt x="138" y="193"/>
                </a:lnTo>
                <a:lnTo>
                  <a:pt x="138" y="193"/>
                </a:lnTo>
                <a:lnTo>
                  <a:pt x="134" y="193"/>
                </a:lnTo>
                <a:lnTo>
                  <a:pt x="134" y="193"/>
                </a:lnTo>
                <a:lnTo>
                  <a:pt x="100" y="195"/>
                </a:lnTo>
                <a:lnTo>
                  <a:pt x="15" y="198"/>
                </a:lnTo>
                <a:lnTo>
                  <a:pt x="0" y="228"/>
                </a:lnTo>
                <a:lnTo>
                  <a:pt x="134" y="251"/>
                </a:lnTo>
                <a:lnTo>
                  <a:pt x="134" y="251"/>
                </a:lnTo>
                <a:lnTo>
                  <a:pt x="148" y="238"/>
                </a:lnTo>
                <a:lnTo>
                  <a:pt x="163" y="220"/>
                </a:lnTo>
                <a:lnTo>
                  <a:pt x="179" y="193"/>
                </a:lnTo>
                <a:lnTo>
                  <a:pt x="199" y="158"/>
                </a:lnTo>
                <a:lnTo>
                  <a:pt x="209" y="139"/>
                </a:lnTo>
                <a:lnTo>
                  <a:pt x="217" y="115"/>
                </a:lnTo>
                <a:lnTo>
                  <a:pt x="227" y="91"/>
                </a:lnTo>
                <a:lnTo>
                  <a:pt x="235" y="62"/>
                </a:lnTo>
                <a:lnTo>
                  <a:pt x="244" y="33"/>
                </a:lnTo>
                <a:lnTo>
                  <a:pt x="250" y="0"/>
                </a:ln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109" name="Freeform 468"/>
          <p:cNvSpPr>
            <a:spLocks/>
          </p:cNvSpPr>
          <p:nvPr/>
        </p:nvSpPr>
        <p:spPr bwMode="auto">
          <a:xfrm>
            <a:off x="3710621" y="4388771"/>
            <a:ext cx="396875" cy="398463"/>
          </a:xfrm>
          <a:custGeom>
            <a:avLst/>
            <a:gdLst>
              <a:gd name="T0" fmla="*/ 250 w 250"/>
              <a:gd name="T1" fmla="*/ 0 h 251"/>
              <a:gd name="T2" fmla="*/ 250 w 250"/>
              <a:gd name="T3" fmla="*/ 0 h 251"/>
              <a:gd name="T4" fmla="*/ 224 w 250"/>
              <a:gd name="T5" fmla="*/ 56 h 251"/>
              <a:gd name="T6" fmla="*/ 224 w 250"/>
              <a:gd name="T7" fmla="*/ 56 h 251"/>
              <a:gd name="T8" fmla="*/ 204 w 250"/>
              <a:gd name="T9" fmla="*/ 94 h 251"/>
              <a:gd name="T10" fmla="*/ 182 w 250"/>
              <a:gd name="T11" fmla="*/ 132 h 251"/>
              <a:gd name="T12" fmla="*/ 159 w 250"/>
              <a:gd name="T13" fmla="*/ 165 h 251"/>
              <a:gd name="T14" fmla="*/ 148 w 250"/>
              <a:gd name="T15" fmla="*/ 180 h 251"/>
              <a:gd name="T16" fmla="*/ 138 w 250"/>
              <a:gd name="T17" fmla="*/ 193 h 251"/>
              <a:gd name="T18" fmla="*/ 138 w 250"/>
              <a:gd name="T19" fmla="*/ 193 h 251"/>
              <a:gd name="T20" fmla="*/ 134 w 250"/>
              <a:gd name="T21" fmla="*/ 193 h 251"/>
              <a:gd name="T22" fmla="*/ 134 w 250"/>
              <a:gd name="T23" fmla="*/ 193 h 251"/>
              <a:gd name="T24" fmla="*/ 100 w 250"/>
              <a:gd name="T25" fmla="*/ 195 h 251"/>
              <a:gd name="T26" fmla="*/ 15 w 250"/>
              <a:gd name="T27" fmla="*/ 198 h 251"/>
              <a:gd name="T28" fmla="*/ 0 w 250"/>
              <a:gd name="T29" fmla="*/ 228 h 251"/>
              <a:gd name="T30" fmla="*/ 134 w 250"/>
              <a:gd name="T31" fmla="*/ 251 h 251"/>
              <a:gd name="T32" fmla="*/ 134 w 250"/>
              <a:gd name="T33" fmla="*/ 251 h 251"/>
              <a:gd name="T34" fmla="*/ 148 w 250"/>
              <a:gd name="T35" fmla="*/ 238 h 251"/>
              <a:gd name="T36" fmla="*/ 163 w 250"/>
              <a:gd name="T37" fmla="*/ 220 h 251"/>
              <a:gd name="T38" fmla="*/ 179 w 250"/>
              <a:gd name="T39" fmla="*/ 193 h 251"/>
              <a:gd name="T40" fmla="*/ 199 w 250"/>
              <a:gd name="T41" fmla="*/ 158 h 251"/>
              <a:gd name="T42" fmla="*/ 209 w 250"/>
              <a:gd name="T43" fmla="*/ 139 h 251"/>
              <a:gd name="T44" fmla="*/ 217 w 250"/>
              <a:gd name="T45" fmla="*/ 115 h 251"/>
              <a:gd name="T46" fmla="*/ 227 w 250"/>
              <a:gd name="T47" fmla="*/ 91 h 251"/>
              <a:gd name="T48" fmla="*/ 235 w 250"/>
              <a:gd name="T49" fmla="*/ 62 h 251"/>
              <a:gd name="T50" fmla="*/ 244 w 250"/>
              <a:gd name="T51" fmla="*/ 33 h 251"/>
              <a:gd name="T52" fmla="*/ 250 w 250"/>
              <a:gd name="T53"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0" h="251">
                <a:moveTo>
                  <a:pt x="250" y="0"/>
                </a:moveTo>
                <a:lnTo>
                  <a:pt x="250" y="0"/>
                </a:lnTo>
                <a:lnTo>
                  <a:pt x="224" y="56"/>
                </a:lnTo>
                <a:lnTo>
                  <a:pt x="224" y="56"/>
                </a:lnTo>
                <a:lnTo>
                  <a:pt x="204" y="94"/>
                </a:lnTo>
                <a:lnTo>
                  <a:pt x="182" y="132"/>
                </a:lnTo>
                <a:lnTo>
                  <a:pt x="159" y="165"/>
                </a:lnTo>
                <a:lnTo>
                  <a:pt x="148" y="180"/>
                </a:lnTo>
                <a:lnTo>
                  <a:pt x="138" y="193"/>
                </a:lnTo>
                <a:lnTo>
                  <a:pt x="138" y="193"/>
                </a:lnTo>
                <a:lnTo>
                  <a:pt x="134" y="193"/>
                </a:lnTo>
                <a:lnTo>
                  <a:pt x="134" y="193"/>
                </a:lnTo>
                <a:lnTo>
                  <a:pt x="100" y="195"/>
                </a:lnTo>
                <a:lnTo>
                  <a:pt x="15" y="198"/>
                </a:lnTo>
                <a:lnTo>
                  <a:pt x="0" y="228"/>
                </a:lnTo>
                <a:lnTo>
                  <a:pt x="134" y="251"/>
                </a:lnTo>
                <a:lnTo>
                  <a:pt x="134" y="251"/>
                </a:lnTo>
                <a:lnTo>
                  <a:pt x="148" y="238"/>
                </a:lnTo>
                <a:lnTo>
                  <a:pt x="163" y="220"/>
                </a:lnTo>
                <a:lnTo>
                  <a:pt x="179" y="193"/>
                </a:lnTo>
                <a:lnTo>
                  <a:pt x="199" y="158"/>
                </a:lnTo>
                <a:lnTo>
                  <a:pt x="209" y="139"/>
                </a:lnTo>
                <a:lnTo>
                  <a:pt x="217" y="115"/>
                </a:lnTo>
                <a:lnTo>
                  <a:pt x="227" y="91"/>
                </a:lnTo>
                <a:lnTo>
                  <a:pt x="235" y="62"/>
                </a:lnTo>
                <a:lnTo>
                  <a:pt x="244" y="33"/>
                </a:lnTo>
                <a:lnTo>
                  <a:pt x="2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0" name="Freeform 469"/>
          <p:cNvSpPr>
            <a:spLocks noEditPoints="1"/>
          </p:cNvSpPr>
          <p:nvPr/>
        </p:nvSpPr>
        <p:spPr bwMode="auto">
          <a:xfrm>
            <a:off x="4018596" y="3864896"/>
            <a:ext cx="414338" cy="1163638"/>
          </a:xfrm>
          <a:custGeom>
            <a:avLst/>
            <a:gdLst>
              <a:gd name="T0" fmla="*/ 107 w 261"/>
              <a:gd name="T1" fmla="*/ 40 h 733"/>
              <a:gd name="T2" fmla="*/ 107 w 261"/>
              <a:gd name="T3" fmla="*/ 40 h 733"/>
              <a:gd name="T4" fmla="*/ 107 w 261"/>
              <a:gd name="T5" fmla="*/ 40 h 733"/>
              <a:gd name="T6" fmla="*/ 76 w 261"/>
              <a:gd name="T7" fmla="*/ 45 h 733"/>
              <a:gd name="T8" fmla="*/ 56 w 261"/>
              <a:gd name="T9" fmla="*/ 50 h 733"/>
              <a:gd name="T10" fmla="*/ 55 w 261"/>
              <a:gd name="T11" fmla="*/ 52 h 733"/>
              <a:gd name="T12" fmla="*/ 51 w 261"/>
              <a:gd name="T13" fmla="*/ 52 h 733"/>
              <a:gd name="T14" fmla="*/ 43 w 261"/>
              <a:gd name="T15" fmla="*/ 57 h 733"/>
              <a:gd name="T16" fmla="*/ 16 w 261"/>
              <a:gd name="T17" fmla="*/ 68 h 733"/>
              <a:gd name="T18" fmla="*/ 0 w 261"/>
              <a:gd name="T19" fmla="*/ 76 h 733"/>
              <a:gd name="T20" fmla="*/ 36 w 261"/>
              <a:gd name="T21" fmla="*/ 81 h 733"/>
              <a:gd name="T22" fmla="*/ 69 w 261"/>
              <a:gd name="T23" fmla="*/ 88 h 733"/>
              <a:gd name="T24" fmla="*/ 89 w 261"/>
              <a:gd name="T25" fmla="*/ 93 h 733"/>
              <a:gd name="T26" fmla="*/ 93 w 261"/>
              <a:gd name="T27" fmla="*/ 98 h 733"/>
              <a:gd name="T28" fmla="*/ 102 w 261"/>
              <a:gd name="T29" fmla="*/ 113 h 733"/>
              <a:gd name="T30" fmla="*/ 167 w 261"/>
              <a:gd name="T31" fmla="*/ 268 h 733"/>
              <a:gd name="T32" fmla="*/ 179 w 261"/>
              <a:gd name="T33" fmla="*/ 300 h 733"/>
              <a:gd name="T34" fmla="*/ 184 w 261"/>
              <a:gd name="T35" fmla="*/ 333 h 733"/>
              <a:gd name="T36" fmla="*/ 184 w 261"/>
              <a:gd name="T37" fmla="*/ 346 h 733"/>
              <a:gd name="T38" fmla="*/ 175 w 261"/>
              <a:gd name="T39" fmla="*/ 384 h 733"/>
              <a:gd name="T40" fmla="*/ 137 w 261"/>
              <a:gd name="T41" fmla="*/ 533 h 733"/>
              <a:gd name="T42" fmla="*/ 136 w 261"/>
              <a:gd name="T43" fmla="*/ 538 h 733"/>
              <a:gd name="T44" fmla="*/ 134 w 261"/>
              <a:gd name="T45" fmla="*/ 541 h 733"/>
              <a:gd name="T46" fmla="*/ 122 w 261"/>
              <a:gd name="T47" fmla="*/ 545 h 733"/>
              <a:gd name="T48" fmla="*/ 117 w 261"/>
              <a:gd name="T49" fmla="*/ 545 h 733"/>
              <a:gd name="T50" fmla="*/ 106 w 261"/>
              <a:gd name="T51" fmla="*/ 545 h 733"/>
              <a:gd name="T52" fmla="*/ 71 w 261"/>
              <a:gd name="T53" fmla="*/ 538 h 733"/>
              <a:gd name="T54" fmla="*/ 25 w 261"/>
              <a:gd name="T55" fmla="*/ 526 h 733"/>
              <a:gd name="T56" fmla="*/ 35 w 261"/>
              <a:gd name="T57" fmla="*/ 538 h 733"/>
              <a:gd name="T58" fmla="*/ 63 w 261"/>
              <a:gd name="T59" fmla="*/ 563 h 733"/>
              <a:gd name="T60" fmla="*/ 76 w 261"/>
              <a:gd name="T61" fmla="*/ 571 h 733"/>
              <a:gd name="T62" fmla="*/ 84 w 261"/>
              <a:gd name="T63" fmla="*/ 578 h 733"/>
              <a:gd name="T64" fmla="*/ 91 w 261"/>
              <a:gd name="T65" fmla="*/ 588 h 733"/>
              <a:gd name="T66" fmla="*/ 99 w 261"/>
              <a:gd name="T67" fmla="*/ 604 h 733"/>
              <a:gd name="T68" fmla="*/ 117 w 261"/>
              <a:gd name="T69" fmla="*/ 669 h 733"/>
              <a:gd name="T70" fmla="*/ 132 w 261"/>
              <a:gd name="T71" fmla="*/ 733 h 733"/>
              <a:gd name="T72" fmla="*/ 192 w 261"/>
              <a:gd name="T73" fmla="*/ 707 h 733"/>
              <a:gd name="T74" fmla="*/ 164 w 261"/>
              <a:gd name="T75" fmla="*/ 551 h 733"/>
              <a:gd name="T76" fmla="*/ 164 w 261"/>
              <a:gd name="T77" fmla="*/ 550 h 733"/>
              <a:gd name="T78" fmla="*/ 165 w 261"/>
              <a:gd name="T79" fmla="*/ 543 h 733"/>
              <a:gd name="T80" fmla="*/ 172 w 261"/>
              <a:gd name="T81" fmla="*/ 526 h 733"/>
              <a:gd name="T82" fmla="*/ 193 w 261"/>
              <a:gd name="T83" fmla="*/ 470 h 733"/>
              <a:gd name="T84" fmla="*/ 220 w 261"/>
              <a:gd name="T85" fmla="*/ 401 h 733"/>
              <a:gd name="T86" fmla="*/ 243 w 261"/>
              <a:gd name="T87" fmla="*/ 328 h 733"/>
              <a:gd name="T88" fmla="*/ 260 w 261"/>
              <a:gd name="T89" fmla="*/ 253 h 733"/>
              <a:gd name="T90" fmla="*/ 261 w 261"/>
              <a:gd name="T91" fmla="*/ 235 h 733"/>
              <a:gd name="T92" fmla="*/ 260 w 261"/>
              <a:gd name="T93" fmla="*/ 224 h 733"/>
              <a:gd name="T94" fmla="*/ 238 w 261"/>
              <a:gd name="T95" fmla="*/ 184 h 733"/>
              <a:gd name="T96" fmla="*/ 203 w 261"/>
              <a:gd name="T97" fmla="*/ 133 h 733"/>
              <a:gd name="T98" fmla="*/ 165 w 261"/>
              <a:gd name="T99" fmla="*/ 86 h 733"/>
              <a:gd name="T100" fmla="*/ 134 w 261"/>
              <a:gd name="T101" fmla="*/ 52 h 733"/>
              <a:gd name="T102" fmla="*/ 124 w 261"/>
              <a:gd name="T103" fmla="*/ 43 h 733"/>
              <a:gd name="T104" fmla="*/ 117 w 261"/>
              <a:gd name="T105" fmla="*/ 42 h 733"/>
              <a:gd name="T106" fmla="*/ 98 w 261"/>
              <a:gd name="T107" fmla="*/ 0 h 733"/>
              <a:gd name="T108" fmla="*/ 98 w 261"/>
              <a:gd name="T109" fmla="*/ 0 h 733"/>
              <a:gd name="T110" fmla="*/ 94 w 261"/>
              <a:gd name="T111" fmla="*/ 35 h 733"/>
              <a:gd name="T112" fmla="*/ 107 w 261"/>
              <a:gd name="T113" fmla="*/ 33 h 733"/>
              <a:gd name="T114" fmla="*/ 117 w 261"/>
              <a:gd name="T115" fmla="*/ 35 h 733"/>
              <a:gd name="T116" fmla="*/ 127 w 261"/>
              <a:gd name="T117" fmla="*/ 38 h 733"/>
              <a:gd name="T118" fmla="*/ 136 w 261"/>
              <a:gd name="T119" fmla="*/ 43 h 733"/>
              <a:gd name="T120" fmla="*/ 154 w 261"/>
              <a:gd name="T121" fmla="*/ 17 h 733"/>
              <a:gd name="T122" fmla="*/ 139 w 261"/>
              <a:gd name="T123" fmla="*/ 10 h 733"/>
              <a:gd name="T124" fmla="*/ 111 w 261"/>
              <a:gd name="T125" fmla="*/ 2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 h="733">
                <a:moveTo>
                  <a:pt x="107" y="40"/>
                </a:moveTo>
                <a:lnTo>
                  <a:pt x="107" y="40"/>
                </a:lnTo>
                <a:lnTo>
                  <a:pt x="107" y="40"/>
                </a:lnTo>
                <a:lnTo>
                  <a:pt x="107" y="40"/>
                </a:lnTo>
                <a:lnTo>
                  <a:pt x="107" y="40"/>
                </a:lnTo>
                <a:lnTo>
                  <a:pt x="107" y="40"/>
                </a:lnTo>
                <a:lnTo>
                  <a:pt x="93" y="42"/>
                </a:lnTo>
                <a:lnTo>
                  <a:pt x="76" y="45"/>
                </a:lnTo>
                <a:lnTo>
                  <a:pt x="56" y="50"/>
                </a:lnTo>
                <a:lnTo>
                  <a:pt x="56" y="50"/>
                </a:lnTo>
                <a:lnTo>
                  <a:pt x="55" y="52"/>
                </a:lnTo>
                <a:lnTo>
                  <a:pt x="55" y="52"/>
                </a:lnTo>
                <a:lnTo>
                  <a:pt x="51" y="52"/>
                </a:lnTo>
                <a:lnTo>
                  <a:pt x="51" y="52"/>
                </a:lnTo>
                <a:lnTo>
                  <a:pt x="43" y="57"/>
                </a:lnTo>
                <a:lnTo>
                  <a:pt x="43" y="57"/>
                </a:lnTo>
                <a:lnTo>
                  <a:pt x="16" y="68"/>
                </a:lnTo>
                <a:lnTo>
                  <a:pt x="16" y="68"/>
                </a:lnTo>
                <a:lnTo>
                  <a:pt x="0" y="76"/>
                </a:lnTo>
                <a:lnTo>
                  <a:pt x="0" y="76"/>
                </a:lnTo>
                <a:lnTo>
                  <a:pt x="18" y="78"/>
                </a:lnTo>
                <a:lnTo>
                  <a:pt x="36" y="81"/>
                </a:lnTo>
                <a:lnTo>
                  <a:pt x="69" y="88"/>
                </a:lnTo>
                <a:lnTo>
                  <a:pt x="69" y="88"/>
                </a:lnTo>
                <a:lnTo>
                  <a:pt x="79" y="90"/>
                </a:lnTo>
                <a:lnTo>
                  <a:pt x="89" y="93"/>
                </a:lnTo>
                <a:lnTo>
                  <a:pt x="89" y="93"/>
                </a:lnTo>
                <a:lnTo>
                  <a:pt x="93" y="98"/>
                </a:lnTo>
                <a:lnTo>
                  <a:pt x="98" y="103"/>
                </a:lnTo>
                <a:lnTo>
                  <a:pt x="102" y="113"/>
                </a:lnTo>
                <a:lnTo>
                  <a:pt x="102" y="113"/>
                </a:lnTo>
                <a:lnTo>
                  <a:pt x="167" y="268"/>
                </a:lnTo>
                <a:lnTo>
                  <a:pt x="167" y="268"/>
                </a:lnTo>
                <a:lnTo>
                  <a:pt x="179" y="300"/>
                </a:lnTo>
                <a:lnTo>
                  <a:pt x="182" y="316"/>
                </a:lnTo>
                <a:lnTo>
                  <a:pt x="184" y="333"/>
                </a:lnTo>
                <a:lnTo>
                  <a:pt x="184" y="333"/>
                </a:lnTo>
                <a:lnTo>
                  <a:pt x="184" y="346"/>
                </a:lnTo>
                <a:lnTo>
                  <a:pt x="182" y="359"/>
                </a:lnTo>
                <a:lnTo>
                  <a:pt x="175" y="384"/>
                </a:lnTo>
                <a:lnTo>
                  <a:pt x="175" y="384"/>
                </a:lnTo>
                <a:lnTo>
                  <a:pt x="137" y="533"/>
                </a:lnTo>
                <a:lnTo>
                  <a:pt x="137" y="533"/>
                </a:lnTo>
                <a:lnTo>
                  <a:pt x="136" y="538"/>
                </a:lnTo>
                <a:lnTo>
                  <a:pt x="134" y="541"/>
                </a:lnTo>
                <a:lnTo>
                  <a:pt x="134" y="541"/>
                </a:lnTo>
                <a:lnTo>
                  <a:pt x="129" y="545"/>
                </a:lnTo>
                <a:lnTo>
                  <a:pt x="122" y="545"/>
                </a:lnTo>
                <a:lnTo>
                  <a:pt x="122" y="545"/>
                </a:lnTo>
                <a:lnTo>
                  <a:pt x="117" y="545"/>
                </a:lnTo>
                <a:lnTo>
                  <a:pt x="117" y="545"/>
                </a:lnTo>
                <a:lnTo>
                  <a:pt x="106" y="545"/>
                </a:lnTo>
                <a:lnTo>
                  <a:pt x="94" y="543"/>
                </a:lnTo>
                <a:lnTo>
                  <a:pt x="71" y="538"/>
                </a:lnTo>
                <a:lnTo>
                  <a:pt x="48" y="531"/>
                </a:lnTo>
                <a:lnTo>
                  <a:pt x="25" y="526"/>
                </a:lnTo>
                <a:lnTo>
                  <a:pt x="25" y="526"/>
                </a:lnTo>
                <a:lnTo>
                  <a:pt x="35" y="538"/>
                </a:lnTo>
                <a:lnTo>
                  <a:pt x="48" y="551"/>
                </a:lnTo>
                <a:lnTo>
                  <a:pt x="63" y="563"/>
                </a:lnTo>
                <a:lnTo>
                  <a:pt x="76" y="571"/>
                </a:lnTo>
                <a:lnTo>
                  <a:pt x="76" y="571"/>
                </a:lnTo>
                <a:lnTo>
                  <a:pt x="81" y="574"/>
                </a:lnTo>
                <a:lnTo>
                  <a:pt x="84" y="578"/>
                </a:lnTo>
                <a:lnTo>
                  <a:pt x="91" y="588"/>
                </a:lnTo>
                <a:lnTo>
                  <a:pt x="91" y="588"/>
                </a:lnTo>
                <a:lnTo>
                  <a:pt x="96" y="596"/>
                </a:lnTo>
                <a:lnTo>
                  <a:pt x="99" y="604"/>
                </a:lnTo>
                <a:lnTo>
                  <a:pt x="99" y="604"/>
                </a:lnTo>
                <a:lnTo>
                  <a:pt x="117" y="669"/>
                </a:lnTo>
                <a:lnTo>
                  <a:pt x="132" y="733"/>
                </a:lnTo>
                <a:lnTo>
                  <a:pt x="132" y="733"/>
                </a:lnTo>
                <a:lnTo>
                  <a:pt x="192" y="707"/>
                </a:lnTo>
                <a:lnTo>
                  <a:pt x="192" y="707"/>
                </a:lnTo>
                <a:lnTo>
                  <a:pt x="202" y="703"/>
                </a:lnTo>
                <a:lnTo>
                  <a:pt x="164" y="551"/>
                </a:lnTo>
                <a:lnTo>
                  <a:pt x="164" y="551"/>
                </a:lnTo>
                <a:lnTo>
                  <a:pt x="164" y="550"/>
                </a:lnTo>
                <a:lnTo>
                  <a:pt x="164" y="550"/>
                </a:lnTo>
                <a:lnTo>
                  <a:pt x="165" y="543"/>
                </a:lnTo>
                <a:lnTo>
                  <a:pt x="165" y="543"/>
                </a:lnTo>
                <a:lnTo>
                  <a:pt x="172" y="526"/>
                </a:lnTo>
                <a:lnTo>
                  <a:pt x="172" y="526"/>
                </a:lnTo>
                <a:lnTo>
                  <a:pt x="193" y="470"/>
                </a:lnTo>
                <a:lnTo>
                  <a:pt x="193" y="470"/>
                </a:lnTo>
                <a:lnTo>
                  <a:pt x="220" y="401"/>
                </a:lnTo>
                <a:lnTo>
                  <a:pt x="243" y="328"/>
                </a:lnTo>
                <a:lnTo>
                  <a:pt x="243" y="328"/>
                </a:lnTo>
                <a:lnTo>
                  <a:pt x="256" y="275"/>
                </a:lnTo>
                <a:lnTo>
                  <a:pt x="260" y="253"/>
                </a:lnTo>
                <a:lnTo>
                  <a:pt x="261" y="235"/>
                </a:lnTo>
                <a:lnTo>
                  <a:pt x="261" y="235"/>
                </a:lnTo>
                <a:lnTo>
                  <a:pt x="260" y="224"/>
                </a:lnTo>
                <a:lnTo>
                  <a:pt x="260" y="224"/>
                </a:lnTo>
                <a:lnTo>
                  <a:pt x="251" y="205"/>
                </a:lnTo>
                <a:lnTo>
                  <a:pt x="238" y="184"/>
                </a:lnTo>
                <a:lnTo>
                  <a:pt x="222" y="159"/>
                </a:lnTo>
                <a:lnTo>
                  <a:pt x="203" y="133"/>
                </a:lnTo>
                <a:lnTo>
                  <a:pt x="203" y="133"/>
                </a:lnTo>
                <a:lnTo>
                  <a:pt x="165" y="86"/>
                </a:lnTo>
                <a:lnTo>
                  <a:pt x="149" y="67"/>
                </a:lnTo>
                <a:lnTo>
                  <a:pt x="134" y="52"/>
                </a:lnTo>
                <a:lnTo>
                  <a:pt x="134" y="52"/>
                </a:lnTo>
                <a:lnTo>
                  <a:pt x="124" y="43"/>
                </a:lnTo>
                <a:lnTo>
                  <a:pt x="124" y="43"/>
                </a:lnTo>
                <a:lnTo>
                  <a:pt x="117" y="42"/>
                </a:lnTo>
                <a:lnTo>
                  <a:pt x="107" y="40"/>
                </a:lnTo>
                <a:close/>
                <a:moveTo>
                  <a:pt x="98" y="0"/>
                </a:moveTo>
                <a:lnTo>
                  <a:pt x="98" y="0"/>
                </a:lnTo>
                <a:lnTo>
                  <a:pt x="98" y="0"/>
                </a:lnTo>
                <a:lnTo>
                  <a:pt x="98" y="19"/>
                </a:lnTo>
                <a:lnTo>
                  <a:pt x="94" y="35"/>
                </a:lnTo>
                <a:lnTo>
                  <a:pt x="94" y="35"/>
                </a:lnTo>
                <a:lnTo>
                  <a:pt x="107" y="33"/>
                </a:lnTo>
                <a:lnTo>
                  <a:pt x="107" y="33"/>
                </a:lnTo>
                <a:lnTo>
                  <a:pt x="117" y="35"/>
                </a:lnTo>
                <a:lnTo>
                  <a:pt x="127" y="38"/>
                </a:lnTo>
                <a:lnTo>
                  <a:pt x="127" y="38"/>
                </a:lnTo>
                <a:lnTo>
                  <a:pt x="136" y="43"/>
                </a:lnTo>
                <a:lnTo>
                  <a:pt x="136" y="43"/>
                </a:lnTo>
                <a:lnTo>
                  <a:pt x="144" y="52"/>
                </a:lnTo>
                <a:lnTo>
                  <a:pt x="154" y="17"/>
                </a:lnTo>
                <a:lnTo>
                  <a:pt x="154" y="17"/>
                </a:lnTo>
                <a:lnTo>
                  <a:pt x="139" y="10"/>
                </a:lnTo>
                <a:lnTo>
                  <a:pt x="126" y="5"/>
                </a:lnTo>
                <a:lnTo>
                  <a:pt x="111" y="2"/>
                </a:lnTo>
                <a:lnTo>
                  <a:pt x="98" y="0"/>
                </a:ln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111" name="Freeform 470"/>
          <p:cNvSpPr>
            <a:spLocks/>
          </p:cNvSpPr>
          <p:nvPr/>
        </p:nvSpPr>
        <p:spPr bwMode="auto">
          <a:xfrm>
            <a:off x="4018596" y="3928396"/>
            <a:ext cx="414338" cy="1100138"/>
          </a:xfrm>
          <a:custGeom>
            <a:avLst/>
            <a:gdLst>
              <a:gd name="T0" fmla="*/ 107 w 261"/>
              <a:gd name="T1" fmla="*/ 0 h 693"/>
              <a:gd name="T2" fmla="*/ 107 w 261"/>
              <a:gd name="T3" fmla="*/ 0 h 693"/>
              <a:gd name="T4" fmla="*/ 107 w 261"/>
              <a:gd name="T5" fmla="*/ 0 h 693"/>
              <a:gd name="T6" fmla="*/ 76 w 261"/>
              <a:gd name="T7" fmla="*/ 5 h 693"/>
              <a:gd name="T8" fmla="*/ 56 w 261"/>
              <a:gd name="T9" fmla="*/ 10 h 693"/>
              <a:gd name="T10" fmla="*/ 55 w 261"/>
              <a:gd name="T11" fmla="*/ 12 h 693"/>
              <a:gd name="T12" fmla="*/ 51 w 261"/>
              <a:gd name="T13" fmla="*/ 12 h 693"/>
              <a:gd name="T14" fmla="*/ 43 w 261"/>
              <a:gd name="T15" fmla="*/ 17 h 693"/>
              <a:gd name="T16" fmla="*/ 16 w 261"/>
              <a:gd name="T17" fmla="*/ 28 h 693"/>
              <a:gd name="T18" fmla="*/ 0 w 261"/>
              <a:gd name="T19" fmla="*/ 36 h 693"/>
              <a:gd name="T20" fmla="*/ 36 w 261"/>
              <a:gd name="T21" fmla="*/ 41 h 693"/>
              <a:gd name="T22" fmla="*/ 69 w 261"/>
              <a:gd name="T23" fmla="*/ 48 h 693"/>
              <a:gd name="T24" fmla="*/ 89 w 261"/>
              <a:gd name="T25" fmla="*/ 53 h 693"/>
              <a:gd name="T26" fmla="*/ 93 w 261"/>
              <a:gd name="T27" fmla="*/ 58 h 693"/>
              <a:gd name="T28" fmla="*/ 102 w 261"/>
              <a:gd name="T29" fmla="*/ 73 h 693"/>
              <a:gd name="T30" fmla="*/ 167 w 261"/>
              <a:gd name="T31" fmla="*/ 228 h 693"/>
              <a:gd name="T32" fmla="*/ 179 w 261"/>
              <a:gd name="T33" fmla="*/ 260 h 693"/>
              <a:gd name="T34" fmla="*/ 184 w 261"/>
              <a:gd name="T35" fmla="*/ 293 h 693"/>
              <a:gd name="T36" fmla="*/ 184 w 261"/>
              <a:gd name="T37" fmla="*/ 306 h 693"/>
              <a:gd name="T38" fmla="*/ 175 w 261"/>
              <a:gd name="T39" fmla="*/ 344 h 693"/>
              <a:gd name="T40" fmla="*/ 137 w 261"/>
              <a:gd name="T41" fmla="*/ 493 h 693"/>
              <a:gd name="T42" fmla="*/ 136 w 261"/>
              <a:gd name="T43" fmla="*/ 498 h 693"/>
              <a:gd name="T44" fmla="*/ 134 w 261"/>
              <a:gd name="T45" fmla="*/ 501 h 693"/>
              <a:gd name="T46" fmla="*/ 122 w 261"/>
              <a:gd name="T47" fmla="*/ 505 h 693"/>
              <a:gd name="T48" fmla="*/ 117 w 261"/>
              <a:gd name="T49" fmla="*/ 505 h 693"/>
              <a:gd name="T50" fmla="*/ 106 w 261"/>
              <a:gd name="T51" fmla="*/ 505 h 693"/>
              <a:gd name="T52" fmla="*/ 71 w 261"/>
              <a:gd name="T53" fmla="*/ 498 h 693"/>
              <a:gd name="T54" fmla="*/ 25 w 261"/>
              <a:gd name="T55" fmla="*/ 486 h 693"/>
              <a:gd name="T56" fmla="*/ 35 w 261"/>
              <a:gd name="T57" fmla="*/ 498 h 693"/>
              <a:gd name="T58" fmla="*/ 63 w 261"/>
              <a:gd name="T59" fmla="*/ 523 h 693"/>
              <a:gd name="T60" fmla="*/ 76 w 261"/>
              <a:gd name="T61" fmla="*/ 531 h 693"/>
              <a:gd name="T62" fmla="*/ 84 w 261"/>
              <a:gd name="T63" fmla="*/ 538 h 693"/>
              <a:gd name="T64" fmla="*/ 91 w 261"/>
              <a:gd name="T65" fmla="*/ 548 h 693"/>
              <a:gd name="T66" fmla="*/ 99 w 261"/>
              <a:gd name="T67" fmla="*/ 564 h 693"/>
              <a:gd name="T68" fmla="*/ 117 w 261"/>
              <a:gd name="T69" fmla="*/ 629 h 693"/>
              <a:gd name="T70" fmla="*/ 132 w 261"/>
              <a:gd name="T71" fmla="*/ 693 h 693"/>
              <a:gd name="T72" fmla="*/ 192 w 261"/>
              <a:gd name="T73" fmla="*/ 667 h 693"/>
              <a:gd name="T74" fmla="*/ 164 w 261"/>
              <a:gd name="T75" fmla="*/ 511 h 693"/>
              <a:gd name="T76" fmla="*/ 164 w 261"/>
              <a:gd name="T77" fmla="*/ 510 h 693"/>
              <a:gd name="T78" fmla="*/ 165 w 261"/>
              <a:gd name="T79" fmla="*/ 503 h 693"/>
              <a:gd name="T80" fmla="*/ 172 w 261"/>
              <a:gd name="T81" fmla="*/ 486 h 693"/>
              <a:gd name="T82" fmla="*/ 193 w 261"/>
              <a:gd name="T83" fmla="*/ 430 h 693"/>
              <a:gd name="T84" fmla="*/ 220 w 261"/>
              <a:gd name="T85" fmla="*/ 361 h 693"/>
              <a:gd name="T86" fmla="*/ 243 w 261"/>
              <a:gd name="T87" fmla="*/ 288 h 693"/>
              <a:gd name="T88" fmla="*/ 260 w 261"/>
              <a:gd name="T89" fmla="*/ 213 h 693"/>
              <a:gd name="T90" fmla="*/ 261 w 261"/>
              <a:gd name="T91" fmla="*/ 195 h 693"/>
              <a:gd name="T92" fmla="*/ 260 w 261"/>
              <a:gd name="T93" fmla="*/ 184 h 693"/>
              <a:gd name="T94" fmla="*/ 238 w 261"/>
              <a:gd name="T95" fmla="*/ 144 h 693"/>
              <a:gd name="T96" fmla="*/ 203 w 261"/>
              <a:gd name="T97" fmla="*/ 93 h 693"/>
              <a:gd name="T98" fmla="*/ 165 w 261"/>
              <a:gd name="T99" fmla="*/ 46 h 693"/>
              <a:gd name="T100" fmla="*/ 134 w 261"/>
              <a:gd name="T101" fmla="*/ 12 h 693"/>
              <a:gd name="T102" fmla="*/ 124 w 261"/>
              <a:gd name="T103" fmla="*/ 3 h 693"/>
              <a:gd name="T104" fmla="*/ 117 w 261"/>
              <a:gd name="T105" fmla="*/ 2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1" h="693">
                <a:moveTo>
                  <a:pt x="107" y="0"/>
                </a:moveTo>
                <a:lnTo>
                  <a:pt x="107" y="0"/>
                </a:lnTo>
                <a:lnTo>
                  <a:pt x="107" y="0"/>
                </a:lnTo>
                <a:lnTo>
                  <a:pt x="107" y="0"/>
                </a:lnTo>
                <a:lnTo>
                  <a:pt x="107" y="0"/>
                </a:lnTo>
                <a:lnTo>
                  <a:pt x="107" y="0"/>
                </a:lnTo>
                <a:lnTo>
                  <a:pt x="93" y="2"/>
                </a:lnTo>
                <a:lnTo>
                  <a:pt x="76" y="5"/>
                </a:lnTo>
                <a:lnTo>
                  <a:pt x="56" y="10"/>
                </a:lnTo>
                <a:lnTo>
                  <a:pt x="56" y="10"/>
                </a:lnTo>
                <a:lnTo>
                  <a:pt x="55" y="12"/>
                </a:lnTo>
                <a:lnTo>
                  <a:pt x="55" y="12"/>
                </a:lnTo>
                <a:lnTo>
                  <a:pt x="51" y="12"/>
                </a:lnTo>
                <a:lnTo>
                  <a:pt x="51" y="12"/>
                </a:lnTo>
                <a:lnTo>
                  <a:pt x="43" y="17"/>
                </a:lnTo>
                <a:lnTo>
                  <a:pt x="43" y="17"/>
                </a:lnTo>
                <a:lnTo>
                  <a:pt x="16" y="28"/>
                </a:lnTo>
                <a:lnTo>
                  <a:pt x="16" y="28"/>
                </a:lnTo>
                <a:lnTo>
                  <a:pt x="0" y="36"/>
                </a:lnTo>
                <a:lnTo>
                  <a:pt x="0" y="36"/>
                </a:lnTo>
                <a:lnTo>
                  <a:pt x="18" y="38"/>
                </a:lnTo>
                <a:lnTo>
                  <a:pt x="36" y="41"/>
                </a:lnTo>
                <a:lnTo>
                  <a:pt x="69" y="48"/>
                </a:lnTo>
                <a:lnTo>
                  <a:pt x="69" y="48"/>
                </a:lnTo>
                <a:lnTo>
                  <a:pt x="79" y="50"/>
                </a:lnTo>
                <a:lnTo>
                  <a:pt x="89" y="53"/>
                </a:lnTo>
                <a:lnTo>
                  <a:pt x="89" y="53"/>
                </a:lnTo>
                <a:lnTo>
                  <a:pt x="93" y="58"/>
                </a:lnTo>
                <a:lnTo>
                  <a:pt x="98" y="63"/>
                </a:lnTo>
                <a:lnTo>
                  <a:pt x="102" y="73"/>
                </a:lnTo>
                <a:lnTo>
                  <a:pt x="102" y="73"/>
                </a:lnTo>
                <a:lnTo>
                  <a:pt x="167" y="228"/>
                </a:lnTo>
                <a:lnTo>
                  <a:pt x="167" y="228"/>
                </a:lnTo>
                <a:lnTo>
                  <a:pt x="179" y="260"/>
                </a:lnTo>
                <a:lnTo>
                  <a:pt x="182" y="276"/>
                </a:lnTo>
                <a:lnTo>
                  <a:pt x="184" y="293"/>
                </a:lnTo>
                <a:lnTo>
                  <a:pt x="184" y="293"/>
                </a:lnTo>
                <a:lnTo>
                  <a:pt x="184" y="306"/>
                </a:lnTo>
                <a:lnTo>
                  <a:pt x="182" y="319"/>
                </a:lnTo>
                <a:lnTo>
                  <a:pt x="175" y="344"/>
                </a:lnTo>
                <a:lnTo>
                  <a:pt x="175" y="344"/>
                </a:lnTo>
                <a:lnTo>
                  <a:pt x="137" y="493"/>
                </a:lnTo>
                <a:lnTo>
                  <a:pt x="137" y="493"/>
                </a:lnTo>
                <a:lnTo>
                  <a:pt x="136" y="498"/>
                </a:lnTo>
                <a:lnTo>
                  <a:pt x="134" y="501"/>
                </a:lnTo>
                <a:lnTo>
                  <a:pt x="134" y="501"/>
                </a:lnTo>
                <a:lnTo>
                  <a:pt x="129" y="505"/>
                </a:lnTo>
                <a:lnTo>
                  <a:pt x="122" y="505"/>
                </a:lnTo>
                <a:lnTo>
                  <a:pt x="122" y="505"/>
                </a:lnTo>
                <a:lnTo>
                  <a:pt x="117" y="505"/>
                </a:lnTo>
                <a:lnTo>
                  <a:pt x="117" y="505"/>
                </a:lnTo>
                <a:lnTo>
                  <a:pt x="106" y="505"/>
                </a:lnTo>
                <a:lnTo>
                  <a:pt x="94" y="503"/>
                </a:lnTo>
                <a:lnTo>
                  <a:pt x="71" y="498"/>
                </a:lnTo>
                <a:lnTo>
                  <a:pt x="48" y="491"/>
                </a:lnTo>
                <a:lnTo>
                  <a:pt x="25" y="486"/>
                </a:lnTo>
                <a:lnTo>
                  <a:pt x="25" y="486"/>
                </a:lnTo>
                <a:lnTo>
                  <a:pt x="35" y="498"/>
                </a:lnTo>
                <a:lnTo>
                  <a:pt x="48" y="511"/>
                </a:lnTo>
                <a:lnTo>
                  <a:pt x="63" y="523"/>
                </a:lnTo>
                <a:lnTo>
                  <a:pt x="76" y="531"/>
                </a:lnTo>
                <a:lnTo>
                  <a:pt x="76" y="531"/>
                </a:lnTo>
                <a:lnTo>
                  <a:pt x="81" y="534"/>
                </a:lnTo>
                <a:lnTo>
                  <a:pt x="84" y="538"/>
                </a:lnTo>
                <a:lnTo>
                  <a:pt x="91" y="548"/>
                </a:lnTo>
                <a:lnTo>
                  <a:pt x="91" y="548"/>
                </a:lnTo>
                <a:lnTo>
                  <a:pt x="96" y="556"/>
                </a:lnTo>
                <a:lnTo>
                  <a:pt x="99" y="564"/>
                </a:lnTo>
                <a:lnTo>
                  <a:pt x="99" y="564"/>
                </a:lnTo>
                <a:lnTo>
                  <a:pt x="117" y="629"/>
                </a:lnTo>
                <a:lnTo>
                  <a:pt x="132" y="693"/>
                </a:lnTo>
                <a:lnTo>
                  <a:pt x="132" y="693"/>
                </a:lnTo>
                <a:lnTo>
                  <a:pt x="192" y="667"/>
                </a:lnTo>
                <a:lnTo>
                  <a:pt x="192" y="667"/>
                </a:lnTo>
                <a:lnTo>
                  <a:pt x="202" y="663"/>
                </a:lnTo>
                <a:lnTo>
                  <a:pt x="164" y="511"/>
                </a:lnTo>
                <a:lnTo>
                  <a:pt x="164" y="511"/>
                </a:lnTo>
                <a:lnTo>
                  <a:pt x="164" y="510"/>
                </a:lnTo>
                <a:lnTo>
                  <a:pt x="164" y="510"/>
                </a:lnTo>
                <a:lnTo>
                  <a:pt x="165" y="503"/>
                </a:lnTo>
                <a:lnTo>
                  <a:pt x="165" y="503"/>
                </a:lnTo>
                <a:lnTo>
                  <a:pt x="172" y="486"/>
                </a:lnTo>
                <a:lnTo>
                  <a:pt x="172" y="486"/>
                </a:lnTo>
                <a:lnTo>
                  <a:pt x="193" y="430"/>
                </a:lnTo>
                <a:lnTo>
                  <a:pt x="193" y="430"/>
                </a:lnTo>
                <a:lnTo>
                  <a:pt x="220" y="361"/>
                </a:lnTo>
                <a:lnTo>
                  <a:pt x="243" y="288"/>
                </a:lnTo>
                <a:lnTo>
                  <a:pt x="243" y="288"/>
                </a:lnTo>
                <a:lnTo>
                  <a:pt x="256" y="235"/>
                </a:lnTo>
                <a:lnTo>
                  <a:pt x="260" y="213"/>
                </a:lnTo>
                <a:lnTo>
                  <a:pt x="261" y="195"/>
                </a:lnTo>
                <a:lnTo>
                  <a:pt x="261" y="195"/>
                </a:lnTo>
                <a:lnTo>
                  <a:pt x="260" y="184"/>
                </a:lnTo>
                <a:lnTo>
                  <a:pt x="260" y="184"/>
                </a:lnTo>
                <a:lnTo>
                  <a:pt x="251" y="165"/>
                </a:lnTo>
                <a:lnTo>
                  <a:pt x="238" y="144"/>
                </a:lnTo>
                <a:lnTo>
                  <a:pt x="222" y="119"/>
                </a:lnTo>
                <a:lnTo>
                  <a:pt x="203" y="93"/>
                </a:lnTo>
                <a:lnTo>
                  <a:pt x="203" y="93"/>
                </a:lnTo>
                <a:lnTo>
                  <a:pt x="165" y="46"/>
                </a:lnTo>
                <a:lnTo>
                  <a:pt x="149" y="27"/>
                </a:lnTo>
                <a:lnTo>
                  <a:pt x="134" y="12"/>
                </a:lnTo>
                <a:lnTo>
                  <a:pt x="134" y="12"/>
                </a:lnTo>
                <a:lnTo>
                  <a:pt x="124" y="3"/>
                </a:lnTo>
                <a:lnTo>
                  <a:pt x="124" y="3"/>
                </a:lnTo>
                <a:lnTo>
                  <a:pt x="117" y="2"/>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2" name="Freeform 471"/>
          <p:cNvSpPr>
            <a:spLocks/>
          </p:cNvSpPr>
          <p:nvPr/>
        </p:nvSpPr>
        <p:spPr bwMode="auto">
          <a:xfrm>
            <a:off x="4167821" y="3864896"/>
            <a:ext cx="95250" cy="82550"/>
          </a:xfrm>
          <a:custGeom>
            <a:avLst/>
            <a:gdLst>
              <a:gd name="T0" fmla="*/ 4 w 60"/>
              <a:gd name="T1" fmla="*/ 0 h 52"/>
              <a:gd name="T2" fmla="*/ 4 w 60"/>
              <a:gd name="T3" fmla="*/ 0 h 52"/>
              <a:gd name="T4" fmla="*/ 4 w 60"/>
              <a:gd name="T5" fmla="*/ 0 h 52"/>
              <a:gd name="T6" fmla="*/ 4 w 60"/>
              <a:gd name="T7" fmla="*/ 19 h 52"/>
              <a:gd name="T8" fmla="*/ 0 w 60"/>
              <a:gd name="T9" fmla="*/ 35 h 52"/>
              <a:gd name="T10" fmla="*/ 0 w 60"/>
              <a:gd name="T11" fmla="*/ 35 h 52"/>
              <a:gd name="T12" fmla="*/ 13 w 60"/>
              <a:gd name="T13" fmla="*/ 33 h 52"/>
              <a:gd name="T14" fmla="*/ 13 w 60"/>
              <a:gd name="T15" fmla="*/ 33 h 52"/>
              <a:gd name="T16" fmla="*/ 23 w 60"/>
              <a:gd name="T17" fmla="*/ 35 h 52"/>
              <a:gd name="T18" fmla="*/ 33 w 60"/>
              <a:gd name="T19" fmla="*/ 38 h 52"/>
              <a:gd name="T20" fmla="*/ 33 w 60"/>
              <a:gd name="T21" fmla="*/ 38 h 52"/>
              <a:gd name="T22" fmla="*/ 42 w 60"/>
              <a:gd name="T23" fmla="*/ 43 h 52"/>
              <a:gd name="T24" fmla="*/ 42 w 60"/>
              <a:gd name="T25" fmla="*/ 43 h 52"/>
              <a:gd name="T26" fmla="*/ 50 w 60"/>
              <a:gd name="T27" fmla="*/ 52 h 52"/>
              <a:gd name="T28" fmla="*/ 60 w 60"/>
              <a:gd name="T29" fmla="*/ 17 h 52"/>
              <a:gd name="T30" fmla="*/ 60 w 60"/>
              <a:gd name="T31" fmla="*/ 17 h 52"/>
              <a:gd name="T32" fmla="*/ 45 w 60"/>
              <a:gd name="T33" fmla="*/ 10 h 52"/>
              <a:gd name="T34" fmla="*/ 32 w 60"/>
              <a:gd name="T35" fmla="*/ 5 h 52"/>
              <a:gd name="T36" fmla="*/ 17 w 60"/>
              <a:gd name="T37" fmla="*/ 2 h 52"/>
              <a:gd name="T38" fmla="*/ 4 w 60"/>
              <a:gd name="T3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52">
                <a:moveTo>
                  <a:pt x="4" y="0"/>
                </a:moveTo>
                <a:lnTo>
                  <a:pt x="4" y="0"/>
                </a:lnTo>
                <a:lnTo>
                  <a:pt x="4" y="0"/>
                </a:lnTo>
                <a:lnTo>
                  <a:pt x="4" y="19"/>
                </a:lnTo>
                <a:lnTo>
                  <a:pt x="0" y="35"/>
                </a:lnTo>
                <a:lnTo>
                  <a:pt x="0" y="35"/>
                </a:lnTo>
                <a:lnTo>
                  <a:pt x="13" y="33"/>
                </a:lnTo>
                <a:lnTo>
                  <a:pt x="13" y="33"/>
                </a:lnTo>
                <a:lnTo>
                  <a:pt x="23" y="35"/>
                </a:lnTo>
                <a:lnTo>
                  <a:pt x="33" y="38"/>
                </a:lnTo>
                <a:lnTo>
                  <a:pt x="33" y="38"/>
                </a:lnTo>
                <a:lnTo>
                  <a:pt x="42" y="43"/>
                </a:lnTo>
                <a:lnTo>
                  <a:pt x="42" y="43"/>
                </a:lnTo>
                <a:lnTo>
                  <a:pt x="50" y="52"/>
                </a:lnTo>
                <a:lnTo>
                  <a:pt x="60" y="17"/>
                </a:lnTo>
                <a:lnTo>
                  <a:pt x="60" y="17"/>
                </a:lnTo>
                <a:lnTo>
                  <a:pt x="45" y="10"/>
                </a:lnTo>
                <a:lnTo>
                  <a:pt x="32" y="5"/>
                </a:lnTo>
                <a:lnTo>
                  <a:pt x="17"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3" name="Freeform 472"/>
          <p:cNvSpPr>
            <a:spLocks/>
          </p:cNvSpPr>
          <p:nvPr/>
        </p:nvSpPr>
        <p:spPr bwMode="auto">
          <a:xfrm>
            <a:off x="3832858" y="3674396"/>
            <a:ext cx="14288" cy="33338"/>
          </a:xfrm>
          <a:custGeom>
            <a:avLst/>
            <a:gdLst>
              <a:gd name="T0" fmla="*/ 9 w 9"/>
              <a:gd name="T1" fmla="*/ 9 h 21"/>
              <a:gd name="T2" fmla="*/ 9 w 9"/>
              <a:gd name="T3" fmla="*/ 9 h 21"/>
              <a:gd name="T4" fmla="*/ 9 w 9"/>
              <a:gd name="T5" fmla="*/ 18 h 21"/>
              <a:gd name="T6" fmla="*/ 8 w 9"/>
              <a:gd name="T7" fmla="*/ 21 h 21"/>
              <a:gd name="T8" fmla="*/ 6 w 9"/>
              <a:gd name="T9" fmla="*/ 21 h 21"/>
              <a:gd name="T10" fmla="*/ 6 w 9"/>
              <a:gd name="T11" fmla="*/ 21 h 21"/>
              <a:gd name="T12" fmla="*/ 5 w 9"/>
              <a:gd name="T13" fmla="*/ 21 h 21"/>
              <a:gd name="T14" fmla="*/ 3 w 9"/>
              <a:gd name="T15" fmla="*/ 19 h 21"/>
              <a:gd name="T16" fmla="*/ 0 w 9"/>
              <a:gd name="T17" fmla="*/ 11 h 21"/>
              <a:gd name="T18" fmla="*/ 0 w 9"/>
              <a:gd name="T19" fmla="*/ 11 h 21"/>
              <a:gd name="T20" fmla="*/ 1 w 9"/>
              <a:gd name="T21" fmla="*/ 3 h 21"/>
              <a:gd name="T22" fmla="*/ 3 w 9"/>
              <a:gd name="T23" fmla="*/ 1 h 21"/>
              <a:gd name="T24" fmla="*/ 5 w 9"/>
              <a:gd name="T25" fmla="*/ 0 h 21"/>
              <a:gd name="T26" fmla="*/ 5 w 9"/>
              <a:gd name="T27" fmla="*/ 0 h 21"/>
              <a:gd name="T28" fmla="*/ 6 w 9"/>
              <a:gd name="T29" fmla="*/ 0 h 21"/>
              <a:gd name="T30" fmla="*/ 8 w 9"/>
              <a:gd name="T31" fmla="*/ 3 h 21"/>
              <a:gd name="T32" fmla="*/ 9 w 9"/>
              <a:gd name="T33" fmla="*/ 9 h 21"/>
              <a:gd name="T34" fmla="*/ 9 w 9"/>
              <a:gd name="T35"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21">
                <a:moveTo>
                  <a:pt x="9" y="9"/>
                </a:moveTo>
                <a:lnTo>
                  <a:pt x="9" y="9"/>
                </a:lnTo>
                <a:lnTo>
                  <a:pt x="9" y="18"/>
                </a:lnTo>
                <a:lnTo>
                  <a:pt x="8" y="21"/>
                </a:lnTo>
                <a:lnTo>
                  <a:pt x="6" y="21"/>
                </a:lnTo>
                <a:lnTo>
                  <a:pt x="6" y="21"/>
                </a:lnTo>
                <a:lnTo>
                  <a:pt x="5" y="21"/>
                </a:lnTo>
                <a:lnTo>
                  <a:pt x="3" y="19"/>
                </a:lnTo>
                <a:lnTo>
                  <a:pt x="0" y="11"/>
                </a:lnTo>
                <a:lnTo>
                  <a:pt x="0" y="11"/>
                </a:lnTo>
                <a:lnTo>
                  <a:pt x="1" y="3"/>
                </a:lnTo>
                <a:lnTo>
                  <a:pt x="3" y="1"/>
                </a:lnTo>
                <a:lnTo>
                  <a:pt x="5" y="0"/>
                </a:lnTo>
                <a:lnTo>
                  <a:pt x="5" y="0"/>
                </a:lnTo>
                <a:lnTo>
                  <a:pt x="6" y="0"/>
                </a:lnTo>
                <a:lnTo>
                  <a:pt x="8" y="3"/>
                </a:lnTo>
                <a:lnTo>
                  <a:pt x="9" y="9"/>
                </a:lnTo>
                <a:lnTo>
                  <a:pt x="9" y="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4" name="Freeform 473"/>
          <p:cNvSpPr>
            <a:spLocks/>
          </p:cNvSpPr>
          <p:nvPr/>
        </p:nvSpPr>
        <p:spPr bwMode="auto">
          <a:xfrm>
            <a:off x="4018596" y="3623596"/>
            <a:ext cx="96838" cy="165100"/>
          </a:xfrm>
          <a:custGeom>
            <a:avLst/>
            <a:gdLst>
              <a:gd name="T0" fmla="*/ 53 w 61"/>
              <a:gd name="T1" fmla="*/ 94 h 104"/>
              <a:gd name="T2" fmla="*/ 55 w 61"/>
              <a:gd name="T3" fmla="*/ 93 h 104"/>
              <a:gd name="T4" fmla="*/ 58 w 61"/>
              <a:gd name="T5" fmla="*/ 76 h 104"/>
              <a:gd name="T6" fmla="*/ 61 w 61"/>
              <a:gd name="T7" fmla="*/ 43 h 104"/>
              <a:gd name="T8" fmla="*/ 61 w 61"/>
              <a:gd name="T9" fmla="*/ 28 h 104"/>
              <a:gd name="T10" fmla="*/ 58 w 61"/>
              <a:gd name="T11" fmla="*/ 20 h 104"/>
              <a:gd name="T12" fmla="*/ 53 w 61"/>
              <a:gd name="T13" fmla="*/ 13 h 104"/>
              <a:gd name="T14" fmla="*/ 45 w 61"/>
              <a:gd name="T15" fmla="*/ 7 h 104"/>
              <a:gd name="T16" fmla="*/ 35 w 61"/>
              <a:gd name="T17" fmla="*/ 2 h 104"/>
              <a:gd name="T18" fmla="*/ 15 w 61"/>
              <a:gd name="T19" fmla="*/ 0 h 104"/>
              <a:gd name="T20" fmla="*/ 12 w 61"/>
              <a:gd name="T21" fmla="*/ 0 h 104"/>
              <a:gd name="T22" fmla="*/ 7 w 61"/>
              <a:gd name="T23" fmla="*/ 2 h 104"/>
              <a:gd name="T24" fmla="*/ 5 w 61"/>
              <a:gd name="T25" fmla="*/ 5 h 104"/>
              <a:gd name="T26" fmla="*/ 3 w 61"/>
              <a:gd name="T27" fmla="*/ 8 h 104"/>
              <a:gd name="T28" fmla="*/ 0 w 61"/>
              <a:gd name="T29" fmla="*/ 33 h 104"/>
              <a:gd name="T30" fmla="*/ 0 w 61"/>
              <a:gd name="T31" fmla="*/ 40 h 104"/>
              <a:gd name="T32" fmla="*/ 2 w 61"/>
              <a:gd name="T33" fmla="*/ 41 h 104"/>
              <a:gd name="T34" fmla="*/ 5 w 61"/>
              <a:gd name="T35" fmla="*/ 43 h 104"/>
              <a:gd name="T36" fmla="*/ 7 w 61"/>
              <a:gd name="T37" fmla="*/ 40 h 104"/>
              <a:gd name="T38" fmla="*/ 7 w 61"/>
              <a:gd name="T39" fmla="*/ 38 h 104"/>
              <a:gd name="T40" fmla="*/ 7 w 61"/>
              <a:gd name="T41" fmla="*/ 33 h 104"/>
              <a:gd name="T42" fmla="*/ 8 w 61"/>
              <a:gd name="T43" fmla="*/ 15 h 104"/>
              <a:gd name="T44" fmla="*/ 10 w 61"/>
              <a:gd name="T45" fmla="*/ 8 h 104"/>
              <a:gd name="T46" fmla="*/ 12 w 61"/>
              <a:gd name="T47" fmla="*/ 7 h 104"/>
              <a:gd name="T48" fmla="*/ 12 w 61"/>
              <a:gd name="T49" fmla="*/ 7 h 104"/>
              <a:gd name="T50" fmla="*/ 15 w 61"/>
              <a:gd name="T51" fmla="*/ 7 h 104"/>
              <a:gd name="T52" fmla="*/ 38 w 61"/>
              <a:gd name="T53" fmla="*/ 10 h 104"/>
              <a:gd name="T54" fmla="*/ 43 w 61"/>
              <a:gd name="T55" fmla="*/ 13 h 104"/>
              <a:gd name="T56" fmla="*/ 48 w 61"/>
              <a:gd name="T57" fmla="*/ 18 h 104"/>
              <a:gd name="T58" fmla="*/ 55 w 61"/>
              <a:gd name="T59" fmla="*/ 28 h 104"/>
              <a:gd name="T60" fmla="*/ 55 w 61"/>
              <a:gd name="T61" fmla="*/ 43 h 104"/>
              <a:gd name="T62" fmla="*/ 55 w 61"/>
              <a:gd name="T63" fmla="*/ 60 h 104"/>
              <a:gd name="T64" fmla="*/ 51 w 61"/>
              <a:gd name="T65" fmla="*/ 75 h 104"/>
              <a:gd name="T66" fmla="*/ 50 w 61"/>
              <a:gd name="T67" fmla="*/ 86 h 104"/>
              <a:gd name="T68" fmla="*/ 51 w 61"/>
              <a:gd name="T69" fmla="*/ 91 h 104"/>
              <a:gd name="T70" fmla="*/ 15 w 61"/>
              <a:gd name="T71" fmla="*/ 98 h 104"/>
              <a:gd name="T72" fmla="*/ 12 w 61"/>
              <a:gd name="T73" fmla="*/ 99 h 104"/>
              <a:gd name="T74" fmla="*/ 12 w 61"/>
              <a:gd name="T75" fmla="*/ 103 h 104"/>
              <a:gd name="T76" fmla="*/ 16 w 61"/>
              <a:gd name="T7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 h="104">
                <a:moveTo>
                  <a:pt x="16" y="104"/>
                </a:moveTo>
                <a:lnTo>
                  <a:pt x="53" y="94"/>
                </a:lnTo>
                <a:lnTo>
                  <a:pt x="53" y="94"/>
                </a:lnTo>
                <a:lnTo>
                  <a:pt x="55" y="93"/>
                </a:lnTo>
                <a:lnTo>
                  <a:pt x="55" y="93"/>
                </a:lnTo>
                <a:lnTo>
                  <a:pt x="58" y="76"/>
                </a:lnTo>
                <a:lnTo>
                  <a:pt x="61" y="60"/>
                </a:lnTo>
                <a:lnTo>
                  <a:pt x="61" y="43"/>
                </a:lnTo>
                <a:lnTo>
                  <a:pt x="61" y="43"/>
                </a:lnTo>
                <a:lnTo>
                  <a:pt x="61" y="28"/>
                </a:lnTo>
                <a:lnTo>
                  <a:pt x="61" y="28"/>
                </a:lnTo>
                <a:lnTo>
                  <a:pt x="58" y="20"/>
                </a:lnTo>
                <a:lnTo>
                  <a:pt x="53" y="13"/>
                </a:lnTo>
                <a:lnTo>
                  <a:pt x="53" y="13"/>
                </a:lnTo>
                <a:lnTo>
                  <a:pt x="50" y="10"/>
                </a:lnTo>
                <a:lnTo>
                  <a:pt x="45" y="7"/>
                </a:lnTo>
                <a:lnTo>
                  <a:pt x="35" y="2"/>
                </a:lnTo>
                <a:lnTo>
                  <a:pt x="35" y="2"/>
                </a:lnTo>
                <a:lnTo>
                  <a:pt x="23" y="0"/>
                </a:lnTo>
                <a:lnTo>
                  <a:pt x="15" y="0"/>
                </a:lnTo>
                <a:lnTo>
                  <a:pt x="15" y="0"/>
                </a:lnTo>
                <a:lnTo>
                  <a:pt x="12" y="0"/>
                </a:lnTo>
                <a:lnTo>
                  <a:pt x="12" y="0"/>
                </a:lnTo>
                <a:lnTo>
                  <a:pt x="7" y="2"/>
                </a:lnTo>
                <a:lnTo>
                  <a:pt x="7" y="2"/>
                </a:lnTo>
                <a:lnTo>
                  <a:pt x="5" y="5"/>
                </a:lnTo>
                <a:lnTo>
                  <a:pt x="3" y="8"/>
                </a:lnTo>
                <a:lnTo>
                  <a:pt x="3" y="8"/>
                </a:lnTo>
                <a:lnTo>
                  <a:pt x="2" y="22"/>
                </a:lnTo>
                <a:lnTo>
                  <a:pt x="0" y="33"/>
                </a:lnTo>
                <a:lnTo>
                  <a:pt x="0" y="33"/>
                </a:lnTo>
                <a:lnTo>
                  <a:pt x="0" y="40"/>
                </a:lnTo>
                <a:lnTo>
                  <a:pt x="0" y="40"/>
                </a:lnTo>
                <a:lnTo>
                  <a:pt x="2" y="41"/>
                </a:lnTo>
                <a:lnTo>
                  <a:pt x="5" y="43"/>
                </a:lnTo>
                <a:lnTo>
                  <a:pt x="5" y="43"/>
                </a:lnTo>
                <a:lnTo>
                  <a:pt x="7" y="41"/>
                </a:lnTo>
                <a:lnTo>
                  <a:pt x="7" y="40"/>
                </a:lnTo>
                <a:lnTo>
                  <a:pt x="7" y="40"/>
                </a:lnTo>
                <a:lnTo>
                  <a:pt x="7" y="38"/>
                </a:lnTo>
                <a:lnTo>
                  <a:pt x="7" y="38"/>
                </a:lnTo>
                <a:lnTo>
                  <a:pt x="7" y="33"/>
                </a:lnTo>
                <a:lnTo>
                  <a:pt x="7" y="33"/>
                </a:lnTo>
                <a:lnTo>
                  <a:pt x="8" y="15"/>
                </a:lnTo>
                <a:lnTo>
                  <a:pt x="8" y="15"/>
                </a:lnTo>
                <a:lnTo>
                  <a:pt x="10" y="8"/>
                </a:lnTo>
                <a:lnTo>
                  <a:pt x="10" y="8"/>
                </a:lnTo>
                <a:lnTo>
                  <a:pt x="12" y="7"/>
                </a:lnTo>
                <a:lnTo>
                  <a:pt x="12" y="7"/>
                </a:lnTo>
                <a:lnTo>
                  <a:pt x="12" y="7"/>
                </a:lnTo>
                <a:lnTo>
                  <a:pt x="15" y="7"/>
                </a:lnTo>
                <a:lnTo>
                  <a:pt x="15" y="7"/>
                </a:lnTo>
                <a:lnTo>
                  <a:pt x="26" y="7"/>
                </a:lnTo>
                <a:lnTo>
                  <a:pt x="38" y="10"/>
                </a:lnTo>
                <a:lnTo>
                  <a:pt x="38" y="10"/>
                </a:lnTo>
                <a:lnTo>
                  <a:pt x="43" y="13"/>
                </a:lnTo>
                <a:lnTo>
                  <a:pt x="48" y="18"/>
                </a:lnTo>
                <a:lnTo>
                  <a:pt x="48" y="18"/>
                </a:lnTo>
                <a:lnTo>
                  <a:pt x="51" y="23"/>
                </a:lnTo>
                <a:lnTo>
                  <a:pt x="55" y="28"/>
                </a:lnTo>
                <a:lnTo>
                  <a:pt x="55" y="28"/>
                </a:lnTo>
                <a:lnTo>
                  <a:pt x="55" y="43"/>
                </a:lnTo>
                <a:lnTo>
                  <a:pt x="55" y="43"/>
                </a:lnTo>
                <a:lnTo>
                  <a:pt x="55" y="60"/>
                </a:lnTo>
                <a:lnTo>
                  <a:pt x="51" y="75"/>
                </a:lnTo>
                <a:lnTo>
                  <a:pt x="51" y="75"/>
                </a:lnTo>
                <a:lnTo>
                  <a:pt x="50" y="86"/>
                </a:lnTo>
                <a:lnTo>
                  <a:pt x="50" y="86"/>
                </a:lnTo>
                <a:lnTo>
                  <a:pt x="50" y="91"/>
                </a:lnTo>
                <a:lnTo>
                  <a:pt x="51" y="91"/>
                </a:lnTo>
                <a:lnTo>
                  <a:pt x="51" y="88"/>
                </a:lnTo>
                <a:lnTo>
                  <a:pt x="15" y="98"/>
                </a:lnTo>
                <a:lnTo>
                  <a:pt x="15" y="98"/>
                </a:lnTo>
                <a:lnTo>
                  <a:pt x="12" y="99"/>
                </a:lnTo>
                <a:lnTo>
                  <a:pt x="12" y="103"/>
                </a:lnTo>
                <a:lnTo>
                  <a:pt x="12" y="103"/>
                </a:lnTo>
                <a:lnTo>
                  <a:pt x="13" y="104"/>
                </a:lnTo>
                <a:lnTo>
                  <a:pt x="16" y="104"/>
                </a:lnTo>
                <a:lnTo>
                  <a:pt x="16" y="10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5" name="Freeform 474"/>
          <p:cNvSpPr>
            <a:spLocks/>
          </p:cNvSpPr>
          <p:nvPr/>
        </p:nvSpPr>
        <p:spPr bwMode="auto">
          <a:xfrm>
            <a:off x="3750308" y="3518821"/>
            <a:ext cx="273050" cy="457200"/>
          </a:xfrm>
          <a:custGeom>
            <a:avLst/>
            <a:gdLst>
              <a:gd name="T0" fmla="*/ 14 w 172"/>
              <a:gd name="T1" fmla="*/ 60 h 288"/>
              <a:gd name="T2" fmla="*/ 9 w 172"/>
              <a:gd name="T3" fmla="*/ 73 h 288"/>
              <a:gd name="T4" fmla="*/ 22 w 172"/>
              <a:gd name="T5" fmla="*/ 136 h 288"/>
              <a:gd name="T6" fmla="*/ 22 w 172"/>
              <a:gd name="T7" fmla="*/ 144 h 288"/>
              <a:gd name="T8" fmla="*/ 7 w 172"/>
              <a:gd name="T9" fmla="*/ 165 h 288"/>
              <a:gd name="T10" fmla="*/ 4 w 172"/>
              <a:gd name="T11" fmla="*/ 172 h 288"/>
              <a:gd name="T12" fmla="*/ 0 w 172"/>
              <a:gd name="T13" fmla="*/ 179 h 288"/>
              <a:gd name="T14" fmla="*/ 7 w 172"/>
              <a:gd name="T15" fmla="*/ 190 h 288"/>
              <a:gd name="T16" fmla="*/ 18 w 172"/>
              <a:gd name="T17" fmla="*/ 200 h 288"/>
              <a:gd name="T18" fmla="*/ 23 w 172"/>
              <a:gd name="T19" fmla="*/ 220 h 288"/>
              <a:gd name="T20" fmla="*/ 40 w 172"/>
              <a:gd name="T21" fmla="*/ 266 h 288"/>
              <a:gd name="T22" fmla="*/ 58 w 172"/>
              <a:gd name="T23" fmla="*/ 285 h 288"/>
              <a:gd name="T24" fmla="*/ 73 w 172"/>
              <a:gd name="T25" fmla="*/ 288 h 288"/>
              <a:gd name="T26" fmla="*/ 83 w 172"/>
              <a:gd name="T27" fmla="*/ 286 h 288"/>
              <a:gd name="T28" fmla="*/ 149 w 172"/>
              <a:gd name="T29" fmla="*/ 246 h 288"/>
              <a:gd name="T30" fmla="*/ 151 w 172"/>
              <a:gd name="T31" fmla="*/ 245 h 288"/>
              <a:gd name="T32" fmla="*/ 161 w 172"/>
              <a:gd name="T33" fmla="*/ 223 h 288"/>
              <a:gd name="T34" fmla="*/ 172 w 172"/>
              <a:gd name="T35" fmla="*/ 187 h 288"/>
              <a:gd name="T36" fmla="*/ 169 w 172"/>
              <a:gd name="T37" fmla="*/ 182 h 288"/>
              <a:gd name="T38" fmla="*/ 166 w 172"/>
              <a:gd name="T39" fmla="*/ 184 h 288"/>
              <a:gd name="T40" fmla="*/ 162 w 172"/>
              <a:gd name="T41" fmla="*/ 194 h 288"/>
              <a:gd name="T42" fmla="*/ 149 w 172"/>
              <a:gd name="T43" fmla="*/ 237 h 288"/>
              <a:gd name="T44" fmla="*/ 146 w 172"/>
              <a:gd name="T45" fmla="*/ 241 h 288"/>
              <a:gd name="T46" fmla="*/ 146 w 172"/>
              <a:gd name="T47" fmla="*/ 241 h 288"/>
              <a:gd name="T48" fmla="*/ 146 w 172"/>
              <a:gd name="T49" fmla="*/ 241 h 288"/>
              <a:gd name="T50" fmla="*/ 80 w 172"/>
              <a:gd name="T51" fmla="*/ 281 h 288"/>
              <a:gd name="T52" fmla="*/ 81 w 172"/>
              <a:gd name="T53" fmla="*/ 281 h 288"/>
              <a:gd name="T54" fmla="*/ 81 w 172"/>
              <a:gd name="T55" fmla="*/ 281 h 288"/>
              <a:gd name="T56" fmla="*/ 73 w 172"/>
              <a:gd name="T57" fmla="*/ 281 h 288"/>
              <a:gd name="T58" fmla="*/ 61 w 172"/>
              <a:gd name="T59" fmla="*/ 278 h 288"/>
              <a:gd name="T60" fmla="*/ 45 w 172"/>
              <a:gd name="T61" fmla="*/ 263 h 288"/>
              <a:gd name="T62" fmla="*/ 33 w 172"/>
              <a:gd name="T63" fmla="*/ 233 h 288"/>
              <a:gd name="T64" fmla="*/ 27 w 172"/>
              <a:gd name="T65" fmla="*/ 200 h 288"/>
              <a:gd name="T66" fmla="*/ 17 w 172"/>
              <a:gd name="T67" fmla="*/ 189 h 288"/>
              <a:gd name="T68" fmla="*/ 10 w 172"/>
              <a:gd name="T69" fmla="*/ 184 h 288"/>
              <a:gd name="T70" fmla="*/ 7 w 172"/>
              <a:gd name="T71" fmla="*/ 179 h 288"/>
              <a:gd name="T72" fmla="*/ 9 w 172"/>
              <a:gd name="T73" fmla="*/ 175 h 288"/>
              <a:gd name="T74" fmla="*/ 23 w 172"/>
              <a:gd name="T75" fmla="*/ 154 h 288"/>
              <a:gd name="T76" fmla="*/ 28 w 172"/>
              <a:gd name="T77" fmla="*/ 139 h 288"/>
              <a:gd name="T78" fmla="*/ 17 w 172"/>
              <a:gd name="T79" fmla="*/ 76 h 288"/>
              <a:gd name="T80" fmla="*/ 15 w 172"/>
              <a:gd name="T81" fmla="*/ 73 h 288"/>
              <a:gd name="T82" fmla="*/ 53 w 172"/>
              <a:gd name="T83" fmla="*/ 5 h 288"/>
              <a:gd name="T84" fmla="*/ 53 w 172"/>
              <a:gd name="T85" fmla="*/ 0 h 288"/>
              <a:gd name="T86" fmla="*/ 48 w 172"/>
              <a:gd name="T87" fmla="*/ 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288">
                <a:moveTo>
                  <a:pt x="48" y="2"/>
                </a:moveTo>
                <a:lnTo>
                  <a:pt x="14" y="60"/>
                </a:lnTo>
                <a:lnTo>
                  <a:pt x="14" y="60"/>
                </a:lnTo>
                <a:lnTo>
                  <a:pt x="10" y="66"/>
                </a:lnTo>
                <a:lnTo>
                  <a:pt x="9" y="73"/>
                </a:lnTo>
                <a:lnTo>
                  <a:pt x="9" y="73"/>
                </a:lnTo>
                <a:lnTo>
                  <a:pt x="10" y="78"/>
                </a:lnTo>
                <a:lnTo>
                  <a:pt x="22" y="136"/>
                </a:lnTo>
                <a:lnTo>
                  <a:pt x="22" y="136"/>
                </a:lnTo>
                <a:lnTo>
                  <a:pt x="22" y="139"/>
                </a:lnTo>
                <a:lnTo>
                  <a:pt x="22" y="139"/>
                </a:lnTo>
                <a:lnTo>
                  <a:pt x="22" y="144"/>
                </a:lnTo>
                <a:lnTo>
                  <a:pt x="18" y="149"/>
                </a:lnTo>
                <a:lnTo>
                  <a:pt x="18" y="149"/>
                </a:lnTo>
                <a:lnTo>
                  <a:pt x="7" y="165"/>
                </a:lnTo>
                <a:lnTo>
                  <a:pt x="7" y="165"/>
                </a:lnTo>
                <a:lnTo>
                  <a:pt x="4" y="172"/>
                </a:lnTo>
                <a:lnTo>
                  <a:pt x="4" y="172"/>
                </a:lnTo>
                <a:lnTo>
                  <a:pt x="0" y="179"/>
                </a:lnTo>
                <a:lnTo>
                  <a:pt x="0" y="179"/>
                </a:lnTo>
                <a:lnTo>
                  <a:pt x="0" y="179"/>
                </a:lnTo>
                <a:lnTo>
                  <a:pt x="2" y="184"/>
                </a:lnTo>
                <a:lnTo>
                  <a:pt x="2" y="184"/>
                </a:lnTo>
                <a:lnTo>
                  <a:pt x="7" y="190"/>
                </a:lnTo>
                <a:lnTo>
                  <a:pt x="14" y="195"/>
                </a:lnTo>
                <a:lnTo>
                  <a:pt x="14" y="195"/>
                </a:lnTo>
                <a:lnTo>
                  <a:pt x="18" y="200"/>
                </a:lnTo>
                <a:lnTo>
                  <a:pt x="22" y="207"/>
                </a:lnTo>
                <a:lnTo>
                  <a:pt x="22" y="207"/>
                </a:lnTo>
                <a:lnTo>
                  <a:pt x="23" y="220"/>
                </a:lnTo>
                <a:lnTo>
                  <a:pt x="27" y="235"/>
                </a:lnTo>
                <a:lnTo>
                  <a:pt x="32" y="251"/>
                </a:lnTo>
                <a:lnTo>
                  <a:pt x="40" y="266"/>
                </a:lnTo>
                <a:lnTo>
                  <a:pt x="40" y="266"/>
                </a:lnTo>
                <a:lnTo>
                  <a:pt x="48" y="278"/>
                </a:lnTo>
                <a:lnTo>
                  <a:pt x="58" y="285"/>
                </a:lnTo>
                <a:lnTo>
                  <a:pt x="58" y="285"/>
                </a:lnTo>
                <a:lnTo>
                  <a:pt x="66" y="288"/>
                </a:lnTo>
                <a:lnTo>
                  <a:pt x="73" y="288"/>
                </a:lnTo>
                <a:lnTo>
                  <a:pt x="73" y="288"/>
                </a:lnTo>
                <a:lnTo>
                  <a:pt x="80" y="288"/>
                </a:lnTo>
                <a:lnTo>
                  <a:pt x="83" y="286"/>
                </a:lnTo>
                <a:lnTo>
                  <a:pt x="83" y="286"/>
                </a:lnTo>
                <a:lnTo>
                  <a:pt x="149" y="246"/>
                </a:lnTo>
                <a:lnTo>
                  <a:pt x="149" y="246"/>
                </a:lnTo>
                <a:lnTo>
                  <a:pt x="149" y="246"/>
                </a:lnTo>
                <a:lnTo>
                  <a:pt x="151" y="245"/>
                </a:lnTo>
                <a:lnTo>
                  <a:pt x="151" y="245"/>
                </a:lnTo>
                <a:lnTo>
                  <a:pt x="154" y="238"/>
                </a:lnTo>
                <a:lnTo>
                  <a:pt x="154" y="238"/>
                </a:lnTo>
                <a:lnTo>
                  <a:pt x="161" y="223"/>
                </a:lnTo>
                <a:lnTo>
                  <a:pt x="166" y="207"/>
                </a:lnTo>
                <a:lnTo>
                  <a:pt x="166" y="207"/>
                </a:lnTo>
                <a:lnTo>
                  <a:pt x="172" y="187"/>
                </a:lnTo>
                <a:lnTo>
                  <a:pt x="172" y="187"/>
                </a:lnTo>
                <a:lnTo>
                  <a:pt x="171" y="184"/>
                </a:lnTo>
                <a:lnTo>
                  <a:pt x="169" y="182"/>
                </a:lnTo>
                <a:lnTo>
                  <a:pt x="169" y="182"/>
                </a:lnTo>
                <a:lnTo>
                  <a:pt x="167" y="182"/>
                </a:lnTo>
                <a:lnTo>
                  <a:pt x="166" y="184"/>
                </a:lnTo>
                <a:lnTo>
                  <a:pt x="166" y="184"/>
                </a:lnTo>
                <a:lnTo>
                  <a:pt x="162" y="194"/>
                </a:lnTo>
                <a:lnTo>
                  <a:pt x="162" y="194"/>
                </a:lnTo>
                <a:lnTo>
                  <a:pt x="154" y="223"/>
                </a:lnTo>
                <a:lnTo>
                  <a:pt x="154" y="223"/>
                </a:lnTo>
                <a:lnTo>
                  <a:pt x="149" y="237"/>
                </a:lnTo>
                <a:lnTo>
                  <a:pt x="149" y="237"/>
                </a:lnTo>
                <a:lnTo>
                  <a:pt x="146" y="240"/>
                </a:lnTo>
                <a:lnTo>
                  <a:pt x="146" y="241"/>
                </a:lnTo>
                <a:lnTo>
                  <a:pt x="146" y="241"/>
                </a:lnTo>
                <a:lnTo>
                  <a:pt x="146" y="241"/>
                </a:lnTo>
                <a:lnTo>
                  <a:pt x="146" y="241"/>
                </a:lnTo>
                <a:lnTo>
                  <a:pt x="146" y="241"/>
                </a:lnTo>
                <a:lnTo>
                  <a:pt x="146" y="241"/>
                </a:lnTo>
                <a:lnTo>
                  <a:pt x="146" y="241"/>
                </a:lnTo>
                <a:lnTo>
                  <a:pt x="147" y="243"/>
                </a:lnTo>
                <a:lnTo>
                  <a:pt x="146" y="241"/>
                </a:lnTo>
                <a:lnTo>
                  <a:pt x="80" y="281"/>
                </a:lnTo>
                <a:lnTo>
                  <a:pt x="81" y="283"/>
                </a:lnTo>
                <a:lnTo>
                  <a:pt x="81" y="281"/>
                </a:lnTo>
                <a:lnTo>
                  <a:pt x="81" y="281"/>
                </a:lnTo>
                <a:lnTo>
                  <a:pt x="81" y="281"/>
                </a:lnTo>
                <a:lnTo>
                  <a:pt x="81" y="281"/>
                </a:lnTo>
                <a:lnTo>
                  <a:pt x="81" y="281"/>
                </a:lnTo>
                <a:lnTo>
                  <a:pt x="81" y="281"/>
                </a:lnTo>
                <a:lnTo>
                  <a:pt x="81" y="281"/>
                </a:lnTo>
                <a:lnTo>
                  <a:pt x="73" y="281"/>
                </a:lnTo>
                <a:lnTo>
                  <a:pt x="73" y="281"/>
                </a:lnTo>
                <a:lnTo>
                  <a:pt x="68" y="281"/>
                </a:lnTo>
                <a:lnTo>
                  <a:pt x="61" y="278"/>
                </a:lnTo>
                <a:lnTo>
                  <a:pt x="61" y="278"/>
                </a:lnTo>
                <a:lnTo>
                  <a:pt x="53" y="273"/>
                </a:lnTo>
                <a:lnTo>
                  <a:pt x="45" y="263"/>
                </a:lnTo>
                <a:lnTo>
                  <a:pt x="45" y="263"/>
                </a:lnTo>
                <a:lnTo>
                  <a:pt x="38" y="248"/>
                </a:lnTo>
                <a:lnTo>
                  <a:pt x="33" y="233"/>
                </a:lnTo>
                <a:lnTo>
                  <a:pt x="28" y="205"/>
                </a:lnTo>
                <a:lnTo>
                  <a:pt x="28" y="205"/>
                </a:lnTo>
                <a:lnTo>
                  <a:pt x="27" y="200"/>
                </a:lnTo>
                <a:lnTo>
                  <a:pt x="25" y="197"/>
                </a:lnTo>
                <a:lnTo>
                  <a:pt x="22" y="192"/>
                </a:lnTo>
                <a:lnTo>
                  <a:pt x="17" y="189"/>
                </a:lnTo>
                <a:lnTo>
                  <a:pt x="17" y="189"/>
                </a:lnTo>
                <a:lnTo>
                  <a:pt x="10" y="184"/>
                </a:lnTo>
                <a:lnTo>
                  <a:pt x="10" y="184"/>
                </a:lnTo>
                <a:lnTo>
                  <a:pt x="9" y="180"/>
                </a:lnTo>
                <a:lnTo>
                  <a:pt x="9" y="180"/>
                </a:lnTo>
                <a:lnTo>
                  <a:pt x="7" y="179"/>
                </a:lnTo>
                <a:lnTo>
                  <a:pt x="7" y="179"/>
                </a:lnTo>
                <a:lnTo>
                  <a:pt x="7" y="179"/>
                </a:lnTo>
                <a:lnTo>
                  <a:pt x="9" y="175"/>
                </a:lnTo>
                <a:lnTo>
                  <a:pt x="9" y="175"/>
                </a:lnTo>
                <a:lnTo>
                  <a:pt x="15" y="164"/>
                </a:lnTo>
                <a:lnTo>
                  <a:pt x="23" y="154"/>
                </a:lnTo>
                <a:lnTo>
                  <a:pt x="23" y="154"/>
                </a:lnTo>
                <a:lnTo>
                  <a:pt x="27" y="147"/>
                </a:lnTo>
                <a:lnTo>
                  <a:pt x="28" y="139"/>
                </a:lnTo>
                <a:lnTo>
                  <a:pt x="28" y="139"/>
                </a:lnTo>
                <a:lnTo>
                  <a:pt x="28" y="134"/>
                </a:lnTo>
                <a:lnTo>
                  <a:pt x="17" y="76"/>
                </a:lnTo>
                <a:lnTo>
                  <a:pt x="17" y="76"/>
                </a:lnTo>
                <a:lnTo>
                  <a:pt x="15" y="73"/>
                </a:lnTo>
                <a:lnTo>
                  <a:pt x="15" y="73"/>
                </a:lnTo>
                <a:lnTo>
                  <a:pt x="17" y="68"/>
                </a:lnTo>
                <a:lnTo>
                  <a:pt x="18" y="63"/>
                </a:lnTo>
                <a:lnTo>
                  <a:pt x="53" y="5"/>
                </a:lnTo>
                <a:lnTo>
                  <a:pt x="53" y="5"/>
                </a:lnTo>
                <a:lnTo>
                  <a:pt x="55" y="3"/>
                </a:lnTo>
                <a:lnTo>
                  <a:pt x="53" y="0"/>
                </a:lnTo>
                <a:lnTo>
                  <a:pt x="53" y="0"/>
                </a:lnTo>
                <a:lnTo>
                  <a:pt x="50" y="0"/>
                </a:lnTo>
                <a:lnTo>
                  <a:pt x="48" y="2"/>
                </a:lnTo>
                <a:lnTo>
                  <a:pt x="48"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6" name="Freeform 475"/>
          <p:cNvSpPr>
            <a:spLocks/>
          </p:cNvSpPr>
          <p:nvPr/>
        </p:nvSpPr>
        <p:spPr bwMode="auto">
          <a:xfrm>
            <a:off x="3802696" y="3615658"/>
            <a:ext cx="76200" cy="31750"/>
          </a:xfrm>
          <a:custGeom>
            <a:avLst/>
            <a:gdLst>
              <a:gd name="T0" fmla="*/ 7 w 48"/>
              <a:gd name="T1" fmla="*/ 17 h 20"/>
              <a:gd name="T2" fmla="*/ 7 w 48"/>
              <a:gd name="T3" fmla="*/ 17 h 20"/>
              <a:gd name="T4" fmla="*/ 7 w 48"/>
              <a:gd name="T5" fmla="*/ 17 h 20"/>
              <a:gd name="T6" fmla="*/ 12 w 48"/>
              <a:gd name="T7" fmla="*/ 12 h 20"/>
              <a:gd name="T8" fmla="*/ 12 w 48"/>
              <a:gd name="T9" fmla="*/ 12 h 20"/>
              <a:gd name="T10" fmla="*/ 19 w 48"/>
              <a:gd name="T11" fmla="*/ 8 h 20"/>
              <a:gd name="T12" fmla="*/ 25 w 48"/>
              <a:gd name="T13" fmla="*/ 7 h 20"/>
              <a:gd name="T14" fmla="*/ 25 w 48"/>
              <a:gd name="T15" fmla="*/ 7 h 20"/>
              <a:gd name="T16" fmla="*/ 28 w 48"/>
              <a:gd name="T17" fmla="*/ 7 h 20"/>
              <a:gd name="T18" fmla="*/ 33 w 48"/>
              <a:gd name="T19" fmla="*/ 8 h 20"/>
              <a:gd name="T20" fmla="*/ 38 w 48"/>
              <a:gd name="T21" fmla="*/ 12 h 20"/>
              <a:gd name="T22" fmla="*/ 42 w 48"/>
              <a:gd name="T23" fmla="*/ 18 h 20"/>
              <a:gd name="T24" fmla="*/ 42 w 48"/>
              <a:gd name="T25" fmla="*/ 18 h 20"/>
              <a:gd name="T26" fmla="*/ 45 w 48"/>
              <a:gd name="T27" fmla="*/ 20 h 20"/>
              <a:gd name="T28" fmla="*/ 47 w 48"/>
              <a:gd name="T29" fmla="*/ 18 h 20"/>
              <a:gd name="T30" fmla="*/ 47 w 48"/>
              <a:gd name="T31" fmla="*/ 18 h 20"/>
              <a:gd name="T32" fmla="*/ 48 w 48"/>
              <a:gd name="T33" fmla="*/ 17 h 20"/>
              <a:gd name="T34" fmla="*/ 48 w 48"/>
              <a:gd name="T35" fmla="*/ 13 h 20"/>
              <a:gd name="T36" fmla="*/ 48 w 48"/>
              <a:gd name="T37" fmla="*/ 13 h 20"/>
              <a:gd name="T38" fmla="*/ 42 w 48"/>
              <a:gd name="T39" fmla="*/ 8 h 20"/>
              <a:gd name="T40" fmla="*/ 37 w 48"/>
              <a:gd name="T41" fmla="*/ 3 h 20"/>
              <a:gd name="T42" fmla="*/ 30 w 48"/>
              <a:gd name="T43" fmla="*/ 0 h 20"/>
              <a:gd name="T44" fmla="*/ 25 w 48"/>
              <a:gd name="T45" fmla="*/ 0 h 20"/>
              <a:gd name="T46" fmla="*/ 25 w 48"/>
              <a:gd name="T47" fmla="*/ 0 h 20"/>
              <a:gd name="T48" fmla="*/ 20 w 48"/>
              <a:gd name="T49" fmla="*/ 0 h 20"/>
              <a:gd name="T50" fmla="*/ 15 w 48"/>
              <a:gd name="T51" fmla="*/ 2 h 20"/>
              <a:gd name="T52" fmla="*/ 9 w 48"/>
              <a:gd name="T53" fmla="*/ 7 h 20"/>
              <a:gd name="T54" fmla="*/ 9 w 48"/>
              <a:gd name="T55" fmla="*/ 7 h 20"/>
              <a:gd name="T56" fmla="*/ 2 w 48"/>
              <a:gd name="T57" fmla="*/ 12 h 20"/>
              <a:gd name="T58" fmla="*/ 2 w 48"/>
              <a:gd name="T59" fmla="*/ 12 h 20"/>
              <a:gd name="T60" fmla="*/ 0 w 48"/>
              <a:gd name="T61" fmla="*/ 15 h 20"/>
              <a:gd name="T62" fmla="*/ 2 w 48"/>
              <a:gd name="T63" fmla="*/ 17 h 20"/>
              <a:gd name="T64" fmla="*/ 2 w 48"/>
              <a:gd name="T65" fmla="*/ 17 h 20"/>
              <a:gd name="T66" fmla="*/ 4 w 48"/>
              <a:gd name="T67" fmla="*/ 18 h 20"/>
              <a:gd name="T68" fmla="*/ 7 w 48"/>
              <a:gd name="T69" fmla="*/ 17 h 20"/>
              <a:gd name="T70" fmla="*/ 7 w 48"/>
              <a:gd name="T71"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20">
                <a:moveTo>
                  <a:pt x="7" y="17"/>
                </a:moveTo>
                <a:lnTo>
                  <a:pt x="7" y="17"/>
                </a:lnTo>
                <a:lnTo>
                  <a:pt x="7" y="17"/>
                </a:lnTo>
                <a:lnTo>
                  <a:pt x="12" y="12"/>
                </a:lnTo>
                <a:lnTo>
                  <a:pt x="12" y="12"/>
                </a:lnTo>
                <a:lnTo>
                  <a:pt x="19" y="8"/>
                </a:lnTo>
                <a:lnTo>
                  <a:pt x="25" y="7"/>
                </a:lnTo>
                <a:lnTo>
                  <a:pt x="25" y="7"/>
                </a:lnTo>
                <a:lnTo>
                  <a:pt x="28" y="7"/>
                </a:lnTo>
                <a:lnTo>
                  <a:pt x="33" y="8"/>
                </a:lnTo>
                <a:lnTo>
                  <a:pt x="38" y="12"/>
                </a:lnTo>
                <a:lnTo>
                  <a:pt x="42" y="18"/>
                </a:lnTo>
                <a:lnTo>
                  <a:pt x="42" y="18"/>
                </a:lnTo>
                <a:lnTo>
                  <a:pt x="45" y="20"/>
                </a:lnTo>
                <a:lnTo>
                  <a:pt x="47" y="18"/>
                </a:lnTo>
                <a:lnTo>
                  <a:pt x="47" y="18"/>
                </a:lnTo>
                <a:lnTo>
                  <a:pt x="48" y="17"/>
                </a:lnTo>
                <a:lnTo>
                  <a:pt x="48" y="13"/>
                </a:lnTo>
                <a:lnTo>
                  <a:pt x="48" y="13"/>
                </a:lnTo>
                <a:lnTo>
                  <a:pt x="42" y="8"/>
                </a:lnTo>
                <a:lnTo>
                  <a:pt x="37" y="3"/>
                </a:lnTo>
                <a:lnTo>
                  <a:pt x="30" y="0"/>
                </a:lnTo>
                <a:lnTo>
                  <a:pt x="25" y="0"/>
                </a:lnTo>
                <a:lnTo>
                  <a:pt x="25" y="0"/>
                </a:lnTo>
                <a:lnTo>
                  <a:pt x="20" y="0"/>
                </a:lnTo>
                <a:lnTo>
                  <a:pt x="15" y="2"/>
                </a:lnTo>
                <a:lnTo>
                  <a:pt x="9" y="7"/>
                </a:lnTo>
                <a:lnTo>
                  <a:pt x="9" y="7"/>
                </a:lnTo>
                <a:lnTo>
                  <a:pt x="2" y="12"/>
                </a:lnTo>
                <a:lnTo>
                  <a:pt x="2" y="12"/>
                </a:lnTo>
                <a:lnTo>
                  <a:pt x="0" y="15"/>
                </a:lnTo>
                <a:lnTo>
                  <a:pt x="2" y="17"/>
                </a:lnTo>
                <a:lnTo>
                  <a:pt x="2" y="17"/>
                </a:lnTo>
                <a:lnTo>
                  <a:pt x="4" y="18"/>
                </a:lnTo>
                <a:lnTo>
                  <a:pt x="7" y="17"/>
                </a:lnTo>
                <a:lnTo>
                  <a:pt x="7" y="1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7" name="Freeform 476"/>
          <p:cNvSpPr>
            <a:spLocks/>
          </p:cNvSpPr>
          <p:nvPr/>
        </p:nvSpPr>
        <p:spPr bwMode="auto">
          <a:xfrm>
            <a:off x="3826508" y="3760121"/>
            <a:ext cx="100013" cy="100013"/>
          </a:xfrm>
          <a:custGeom>
            <a:avLst/>
            <a:gdLst>
              <a:gd name="T0" fmla="*/ 0 w 63"/>
              <a:gd name="T1" fmla="*/ 53 h 63"/>
              <a:gd name="T2" fmla="*/ 0 w 63"/>
              <a:gd name="T3" fmla="*/ 53 h 63"/>
              <a:gd name="T4" fmla="*/ 28 w 63"/>
              <a:gd name="T5" fmla="*/ 33 h 63"/>
              <a:gd name="T6" fmla="*/ 50 w 63"/>
              <a:gd name="T7" fmla="*/ 15 h 63"/>
              <a:gd name="T8" fmla="*/ 56 w 63"/>
              <a:gd name="T9" fmla="*/ 7 h 63"/>
              <a:gd name="T10" fmla="*/ 63 w 63"/>
              <a:gd name="T11" fmla="*/ 0 h 63"/>
              <a:gd name="T12" fmla="*/ 63 w 63"/>
              <a:gd name="T13" fmla="*/ 0 h 63"/>
              <a:gd name="T14" fmla="*/ 63 w 63"/>
              <a:gd name="T15" fmla="*/ 8 h 63"/>
              <a:gd name="T16" fmla="*/ 61 w 63"/>
              <a:gd name="T17" fmla="*/ 27 h 63"/>
              <a:gd name="T18" fmla="*/ 60 w 63"/>
              <a:gd name="T19" fmla="*/ 38 h 63"/>
              <a:gd name="T20" fmla="*/ 56 w 63"/>
              <a:gd name="T21" fmla="*/ 48 h 63"/>
              <a:gd name="T22" fmla="*/ 52 w 63"/>
              <a:gd name="T23" fmla="*/ 55 h 63"/>
              <a:gd name="T24" fmla="*/ 50 w 63"/>
              <a:gd name="T25" fmla="*/ 58 h 63"/>
              <a:gd name="T26" fmla="*/ 45 w 63"/>
              <a:gd name="T27" fmla="*/ 61 h 63"/>
              <a:gd name="T28" fmla="*/ 45 w 63"/>
              <a:gd name="T29" fmla="*/ 61 h 63"/>
              <a:gd name="T30" fmla="*/ 37 w 63"/>
              <a:gd name="T31" fmla="*/ 63 h 63"/>
              <a:gd name="T32" fmla="*/ 30 w 63"/>
              <a:gd name="T33" fmla="*/ 63 h 63"/>
              <a:gd name="T34" fmla="*/ 22 w 63"/>
              <a:gd name="T35" fmla="*/ 63 h 63"/>
              <a:gd name="T36" fmla="*/ 15 w 63"/>
              <a:gd name="T37" fmla="*/ 60 h 63"/>
              <a:gd name="T38" fmla="*/ 4 w 63"/>
              <a:gd name="T39" fmla="*/ 55 h 63"/>
              <a:gd name="T40" fmla="*/ 0 w 63"/>
              <a:gd name="T41" fmla="*/ 53 h 63"/>
              <a:gd name="T42" fmla="*/ 0 w 63"/>
              <a:gd name="T43"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63">
                <a:moveTo>
                  <a:pt x="0" y="53"/>
                </a:moveTo>
                <a:lnTo>
                  <a:pt x="0" y="53"/>
                </a:lnTo>
                <a:lnTo>
                  <a:pt x="28" y="33"/>
                </a:lnTo>
                <a:lnTo>
                  <a:pt x="50" y="15"/>
                </a:lnTo>
                <a:lnTo>
                  <a:pt x="56" y="7"/>
                </a:lnTo>
                <a:lnTo>
                  <a:pt x="63" y="0"/>
                </a:lnTo>
                <a:lnTo>
                  <a:pt x="63" y="0"/>
                </a:lnTo>
                <a:lnTo>
                  <a:pt x="63" y="8"/>
                </a:lnTo>
                <a:lnTo>
                  <a:pt x="61" y="27"/>
                </a:lnTo>
                <a:lnTo>
                  <a:pt x="60" y="38"/>
                </a:lnTo>
                <a:lnTo>
                  <a:pt x="56" y="48"/>
                </a:lnTo>
                <a:lnTo>
                  <a:pt x="52" y="55"/>
                </a:lnTo>
                <a:lnTo>
                  <a:pt x="50" y="58"/>
                </a:lnTo>
                <a:lnTo>
                  <a:pt x="45" y="61"/>
                </a:lnTo>
                <a:lnTo>
                  <a:pt x="45" y="61"/>
                </a:lnTo>
                <a:lnTo>
                  <a:pt x="37" y="63"/>
                </a:lnTo>
                <a:lnTo>
                  <a:pt x="30" y="63"/>
                </a:lnTo>
                <a:lnTo>
                  <a:pt x="22" y="63"/>
                </a:lnTo>
                <a:lnTo>
                  <a:pt x="15" y="60"/>
                </a:lnTo>
                <a:lnTo>
                  <a:pt x="4" y="55"/>
                </a:lnTo>
                <a:lnTo>
                  <a:pt x="0" y="53"/>
                </a:lnTo>
                <a:lnTo>
                  <a:pt x="0" y="5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8" name="Freeform 477"/>
          <p:cNvSpPr>
            <a:spLocks/>
          </p:cNvSpPr>
          <p:nvPr/>
        </p:nvSpPr>
        <p:spPr bwMode="auto">
          <a:xfrm>
            <a:off x="4144008" y="3742658"/>
            <a:ext cx="23813" cy="130175"/>
          </a:xfrm>
          <a:custGeom>
            <a:avLst/>
            <a:gdLst>
              <a:gd name="T0" fmla="*/ 15 w 15"/>
              <a:gd name="T1" fmla="*/ 77 h 82"/>
              <a:gd name="T2" fmla="*/ 15 w 15"/>
              <a:gd name="T3" fmla="*/ 77 h 82"/>
              <a:gd name="T4" fmla="*/ 15 w 15"/>
              <a:gd name="T5" fmla="*/ 76 h 82"/>
              <a:gd name="T6" fmla="*/ 15 w 15"/>
              <a:gd name="T7" fmla="*/ 76 h 82"/>
              <a:gd name="T8" fmla="*/ 10 w 15"/>
              <a:gd name="T9" fmla="*/ 57 h 82"/>
              <a:gd name="T10" fmla="*/ 9 w 15"/>
              <a:gd name="T11" fmla="*/ 41 h 82"/>
              <a:gd name="T12" fmla="*/ 7 w 15"/>
              <a:gd name="T13" fmla="*/ 24 h 82"/>
              <a:gd name="T14" fmla="*/ 7 w 15"/>
              <a:gd name="T15" fmla="*/ 24 h 82"/>
              <a:gd name="T16" fmla="*/ 9 w 15"/>
              <a:gd name="T17" fmla="*/ 13 h 82"/>
              <a:gd name="T18" fmla="*/ 10 w 15"/>
              <a:gd name="T19" fmla="*/ 3 h 82"/>
              <a:gd name="T20" fmla="*/ 10 w 15"/>
              <a:gd name="T21" fmla="*/ 3 h 82"/>
              <a:gd name="T22" fmla="*/ 10 w 15"/>
              <a:gd name="T23" fmla="*/ 1 h 82"/>
              <a:gd name="T24" fmla="*/ 7 w 15"/>
              <a:gd name="T25" fmla="*/ 0 h 82"/>
              <a:gd name="T26" fmla="*/ 7 w 15"/>
              <a:gd name="T27" fmla="*/ 0 h 82"/>
              <a:gd name="T28" fmla="*/ 5 w 15"/>
              <a:gd name="T29" fmla="*/ 0 h 82"/>
              <a:gd name="T30" fmla="*/ 4 w 15"/>
              <a:gd name="T31" fmla="*/ 1 h 82"/>
              <a:gd name="T32" fmla="*/ 4 w 15"/>
              <a:gd name="T33" fmla="*/ 1 h 82"/>
              <a:gd name="T34" fmla="*/ 2 w 15"/>
              <a:gd name="T35" fmla="*/ 13 h 82"/>
              <a:gd name="T36" fmla="*/ 0 w 15"/>
              <a:gd name="T37" fmla="*/ 24 h 82"/>
              <a:gd name="T38" fmla="*/ 0 w 15"/>
              <a:gd name="T39" fmla="*/ 24 h 82"/>
              <a:gd name="T40" fmla="*/ 2 w 15"/>
              <a:gd name="T41" fmla="*/ 44 h 82"/>
              <a:gd name="T42" fmla="*/ 5 w 15"/>
              <a:gd name="T43" fmla="*/ 62 h 82"/>
              <a:gd name="T44" fmla="*/ 9 w 15"/>
              <a:gd name="T45" fmla="*/ 79 h 82"/>
              <a:gd name="T46" fmla="*/ 9 w 15"/>
              <a:gd name="T47" fmla="*/ 79 h 82"/>
              <a:gd name="T48" fmla="*/ 10 w 15"/>
              <a:gd name="T49" fmla="*/ 81 h 82"/>
              <a:gd name="T50" fmla="*/ 14 w 15"/>
              <a:gd name="T51" fmla="*/ 82 h 82"/>
              <a:gd name="T52" fmla="*/ 14 w 15"/>
              <a:gd name="T53" fmla="*/ 82 h 82"/>
              <a:gd name="T54" fmla="*/ 15 w 15"/>
              <a:gd name="T55" fmla="*/ 81 h 82"/>
              <a:gd name="T56" fmla="*/ 15 w 15"/>
              <a:gd name="T57" fmla="*/ 77 h 82"/>
              <a:gd name="T58" fmla="*/ 15 w 15"/>
              <a:gd name="T59" fmla="*/ 7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82">
                <a:moveTo>
                  <a:pt x="15" y="77"/>
                </a:moveTo>
                <a:lnTo>
                  <a:pt x="15" y="77"/>
                </a:lnTo>
                <a:lnTo>
                  <a:pt x="15" y="76"/>
                </a:lnTo>
                <a:lnTo>
                  <a:pt x="15" y="76"/>
                </a:lnTo>
                <a:lnTo>
                  <a:pt x="10" y="57"/>
                </a:lnTo>
                <a:lnTo>
                  <a:pt x="9" y="41"/>
                </a:lnTo>
                <a:lnTo>
                  <a:pt x="7" y="24"/>
                </a:lnTo>
                <a:lnTo>
                  <a:pt x="7" y="24"/>
                </a:lnTo>
                <a:lnTo>
                  <a:pt x="9" y="13"/>
                </a:lnTo>
                <a:lnTo>
                  <a:pt x="10" y="3"/>
                </a:lnTo>
                <a:lnTo>
                  <a:pt x="10" y="3"/>
                </a:lnTo>
                <a:lnTo>
                  <a:pt x="10" y="1"/>
                </a:lnTo>
                <a:lnTo>
                  <a:pt x="7" y="0"/>
                </a:lnTo>
                <a:lnTo>
                  <a:pt x="7" y="0"/>
                </a:lnTo>
                <a:lnTo>
                  <a:pt x="5" y="0"/>
                </a:lnTo>
                <a:lnTo>
                  <a:pt x="4" y="1"/>
                </a:lnTo>
                <a:lnTo>
                  <a:pt x="4" y="1"/>
                </a:lnTo>
                <a:lnTo>
                  <a:pt x="2" y="13"/>
                </a:lnTo>
                <a:lnTo>
                  <a:pt x="0" y="24"/>
                </a:lnTo>
                <a:lnTo>
                  <a:pt x="0" y="24"/>
                </a:lnTo>
                <a:lnTo>
                  <a:pt x="2" y="44"/>
                </a:lnTo>
                <a:lnTo>
                  <a:pt x="5" y="62"/>
                </a:lnTo>
                <a:lnTo>
                  <a:pt x="9" y="79"/>
                </a:lnTo>
                <a:lnTo>
                  <a:pt x="9" y="79"/>
                </a:lnTo>
                <a:lnTo>
                  <a:pt x="10" y="81"/>
                </a:lnTo>
                <a:lnTo>
                  <a:pt x="14" y="82"/>
                </a:lnTo>
                <a:lnTo>
                  <a:pt x="14" y="82"/>
                </a:lnTo>
                <a:lnTo>
                  <a:pt x="15" y="81"/>
                </a:lnTo>
                <a:lnTo>
                  <a:pt x="15" y="77"/>
                </a:lnTo>
                <a:lnTo>
                  <a:pt x="15" y="7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9" name="Freeform 478"/>
          <p:cNvSpPr>
            <a:spLocks/>
          </p:cNvSpPr>
          <p:nvPr/>
        </p:nvSpPr>
        <p:spPr bwMode="auto">
          <a:xfrm>
            <a:off x="3648708" y="4988846"/>
            <a:ext cx="787400" cy="1444625"/>
          </a:xfrm>
          <a:custGeom>
            <a:avLst/>
            <a:gdLst>
              <a:gd name="T0" fmla="*/ 0 w 496"/>
              <a:gd name="T1" fmla="*/ 0 h 910"/>
              <a:gd name="T2" fmla="*/ 0 w 496"/>
              <a:gd name="T3" fmla="*/ 0 h 910"/>
              <a:gd name="T4" fmla="*/ 0 w 496"/>
              <a:gd name="T5" fmla="*/ 37 h 910"/>
              <a:gd name="T6" fmla="*/ 1 w 496"/>
              <a:gd name="T7" fmla="*/ 133 h 910"/>
              <a:gd name="T8" fmla="*/ 6 w 496"/>
              <a:gd name="T9" fmla="*/ 277 h 910"/>
              <a:gd name="T10" fmla="*/ 10 w 496"/>
              <a:gd name="T11" fmla="*/ 363 h 910"/>
              <a:gd name="T12" fmla="*/ 15 w 496"/>
              <a:gd name="T13" fmla="*/ 455 h 910"/>
              <a:gd name="T14" fmla="*/ 15 w 496"/>
              <a:gd name="T15" fmla="*/ 455 h 910"/>
              <a:gd name="T16" fmla="*/ 28 w 496"/>
              <a:gd name="T17" fmla="*/ 629 h 910"/>
              <a:gd name="T18" fmla="*/ 41 w 496"/>
              <a:gd name="T19" fmla="*/ 768 h 910"/>
              <a:gd name="T20" fmla="*/ 51 w 496"/>
              <a:gd name="T21" fmla="*/ 857 h 910"/>
              <a:gd name="T22" fmla="*/ 56 w 496"/>
              <a:gd name="T23" fmla="*/ 890 h 910"/>
              <a:gd name="T24" fmla="*/ 56 w 496"/>
              <a:gd name="T25" fmla="*/ 890 h 910"/>
              <a:gd name="T26" fmla="*/ 64 w 496"/>
              <a:gd name="T27" fmla="*/ 897 h 910"/>
              <a:gd name="T28" fmla="*/ 74 w 496"/>
              <a:gd name="T29" fmla="*/ 902 h 910"/>
              <a:gd name="T30" fmla="*/ 87 w 496"/>
              <a:gd name="T31" fmla="*/ 907 h 910"/>
              <a:gd name="T32" fmla="*/ 104 w 496"/>
              <a:gd name="T33" fmla="*/ 910 h 910"/>
              <a:gd name="T34" fmla="*/ 112 w 496"/>
              <a:gd name="T35" fmla="*/ 910 h 910"/>
              <a:gd name="T36" fmla="*/ 121 w 496"/>
              <a:gd name="T37" fmla="*/ 910 h 910"/>
              <a:gd name="T38" fmla="*/ 129 w 496"/>
              <a:gd name="T39" fmla="*/ 907 h 910"/>
              <a:gd name="T40" fmla="*/ 137 w 496"/>
              <a:gd name="T41" fmla="*/ 904 h 910"/>
              <a:gd name="T42" fmla="*/ 145 w 496"/>
              <a:gd name="T43" fmla="*/ 899 h 910"/>
              <a:gd name="T44" fmla="*/ 154 w 496"/>
              <a:gd name="T45" fmla="*/ 890 h 910"/>
              <a:gd name="T46" fmla="*/ 226 w 496"/>
              <a:gd name="T47" fmla="*/ 235 h 910"/>
              <a:gd name="T48" fmla="*/ 393 w 496"/>
              <a:gd name="T49" fmla="*/ 846 h 910"/>
              <a:gd name="T50" fmla="*/ 393 w 496"/>
              <a:gd name="T51" fmla="*/ 846 h 910"/>
              <a:gd name="T52" fmla="*/ 400 w 496"/>
              <a:gd name="T53" fmla="*/ 849 h 910"/>
              <a:gd name="T54" fmla="*/ 413 w 496"/>
              <a:gd name="T55" fmla="*/ 857 h 910"/>
              <a:gd name="T56" fmla="*/ 423 w 496"/>
              <a:gd name="T57" fmla="*/ 862 h 910"/>
              <a:gd name="T58" fmla="*/ 433 w 496"/>
              <a:gd name="T59" fmla="*/ 864 h 910"/>
              <a:gd name="T60" fmla="*/ 445 w 496"/>
              <a:gd name="T61" fmla="*/ 864 h 910"/>
              <a:gd name="T62" fmla="*/ 455 w 496"/>
              <a:gd name="T63" fmla="*/ 861 h 910"/>
              <a:gd name="T64" fmla="*/ 455 w 496"/>
              <a:gd name="T65" fmla="*/ 861 h 910"/>
              <a:gd name="T66" fmla="*/ 464 w 496"/>
              <a:gd name="T67" fmla="*/ 854 h 910"/>
              <a:gd name="T68" fmla="*/ 473 w 496"/>
              <a:gd name="T69" fmla="*/ 847 h 910"/>
              <a:gd name="T70" fmla="*/ 486 w 496"/>
              <a:gd name="T71" fmla="*/ 834 h 910"/>
              <a:gd name="T72" fmla="*/ 494 w 496"/>
              <a:gd name="T73" fmla="*/ 824 h 910"/>
              <a:gd name="T74" fmla="*/ 496 w 496"/>
              <a:gd name="T75" fmla="*/ 819 h 910"/>
              <a:gd name="T76" fmla="*/ 496 w 496"/>
              <a:gd name="T77" fmla="*/ 819 h 910"/>
              <a:gd name="T78" fmla="*/ 484 w 496"/>
              <a:gd name="T79" fmla="*/ 713 h 910"/>
              <a:gd name="T80" fmla="*/ 458 w 496"/>
              <a:gd name="T81" fmla="*/ 470 h 910"/>
              <a:gd name="T82" fmla="*/ 445 w 496"/>
              <a:gd name="T83" fmla="*/ 331 h 910"/>
              <a:gd name="T84" fmla="*/ 433 w 496"/>
              <a:gd name="T85" fmla="*/ 197 h 910"/>
              <a:gd name="T86" fmla="*/ 423 w 496"/>
              <a:gd name="T87" fmla="*/ 85 h 910"/>
              <a:gd name="T88" fmla="*/ 421 w 496"/>
              <a:gd name="T89" fmla="*/ 40 h 910"/>
              <a:gd name="T90" fmla="*/ 420 w 496"/>
              <a:gd name="T91" fmla="*/ 5 h 910"/>
              <a:gd name="T92" fmla="*/ 420 w 496"/>
              <a:gd name="T93" fmla="*/ 5 h 910"/>
              <a:gd name="T94" fmla="*/ 383 w 496"/>
              <a:gd name="T95" fmla="*/ 22 h 910"/>
              <a:gd name="T96" fmla="*/ 297 w 496"/>
              <a:gd name="T97" fmla="*/ 60 h 910"/>
              <a:gd name="T98" fmla="*/ 249 w 496"/>
              <a:gd name="T99" fmla="*/ 80 h 910"/>
              <a:gd name="T100" fmla="*/ 206 w 496"/>
              <a:gd name="T101" fmla="*/ 96 h 910"/>
              <a:gd name="T102" fmla="*/ 172 w 496"/>
              <a:gd name="T103" fmla="*/ 108 h 910"/>
              <a:gd name="T104" fmla="*/ 159 w 496"/>
              <a:gd name="T105" fmla="*/ 111 h 910"/>
              <a:gd name="T106" fmla="*/ 150 w 496"/>
              <a:gd name="T107" fmla="*/ 111 h 910"/>
              <a:gd name="T108" fmla="*/ 150 w 496"/>
              <a:gd name="T109" fmla="*/ 111 h 910"/>
              <a:gd name="T110" fmla="*/ 144 w 496"/>
              <a:gd name="T111" fmla="*/ 110 h 910"/>
              <a:gd name="T112" fmla="*/ 135 w 496"/>
              <a:gd name="T113" fmla="*/ 105 h 910"/>
              <a:gd name="T114" fmla="*/ 114 w 496"/>
              <a:gd name="T115" fmla="*/ 93 h 910"/>
              <a:gd name="T116" fmla="*/ 89 w 496"/>
              <a:gd name="T117" fmla="*/ 75 h 910"/>
              <a:gd name="T118" fmla="*/ 64 w 496"/>
              <a:gd name="T119" fmla="*/ 55 h 910"/>
              <a:gd name="T120" fmla="*/ 20 w 496"/>
              <a:gd name="T121" fmla="*/ 17 h 910"/>
              <a:gd name="T122" fmla="*/ 0 w 496"/>
              <a:gd name="T123" fmla="*/ 0 h 910"/>
              <a:gd name="T124" fmla="*/ 0 w 496"/>
              <a:gd name="T125"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6" h="910">
                <a:moveTo>
                  <a:pt x="0" y="0"/>
                </a:moveTo>
                <a:lnTo>
                  <a:pt x="0" y="0"/>
                </a:lnTo>
                <a:lnTo>
                  <a:pt x="0" y="37"/>
                </a:lnTo>
                <a:lnTo>
                  <a:pt x="1" y="133"/>
                </a:lnTo>
                <a:lnTo>
                  <a:pt x="6" y="277"/>
                </a:lnTo>
                <a:lnTo>
                  <a:pt x="10" y="363"/>
                </a:lnTo>
                <a:lnTo>
                  <a:pt x="15" y="455"/>
                </a:lnTo>
                <a:lnTo>
                  <a:pt x="15" y="455"/>
                </a:lnTo>
                <a:lnTo>
                  <a:pt x="28" y="629"/>
                </a:lnTo>
                <a:lnTo>
                  <a:pt x="41" y="768"/>
                </a:lnTo>
                <a:lnTo>
                  <a:pt x="51" y="857"/>
                </a:lnTo>
                <a:lnTo>
                  <a:pt x="56" y="890"/>
                </a:lnTo>
                <a:lnTo>
                  <a:pt x="56" y="890"/>
                </a:lnTo>
                <a:lnTo>
                  <a:pt x="64" y="897"/>
                </a:lnTo>
                <a:lnTo>
                  <a:pt x="74" y="902"/>
                </a:lnTo>
                <a:lnTo>
                  <a:pt x="87" y="907"/>
                </a:lnTo>
                <a:lnTo>
                  <a:pt x="104" y="910"/>
                </a:lnTo>
                <a:lnTo>
                  <a:pt x="112" y="910"/>
                </a:lnTo>
                <a:lnTo>
                  <a:pt x="121" y="910"/>
                </a:lnTo>
                <a:lnTo>
                  <a:pt x="129" y="907"/>
                </a:lnTo>
                <a:lnTo>
                  <a:pt x="137" y="904"/>
                </a:lnTo>
                <a:lnTo>
                  <a:pt x="145" y="899"/>
                </a:lnTo>
                <a:lnTo>
                  <a:pt x="154" y="890"/>
                </a:lnTo>
                <a:lnTo>
                  <a:pt x="226" y="235"/>
                </a:lnTo>
                <a:lnTo>
                  <a:pt x="393" y="846"/>
                </a:lnTo>
                <a:lnTo>
                  <a:pt x="393" y="846"/>
                </a:lnTo>
                <a:lnTo>
                  <a:pt x="400" y="849"/>
                </a:lnTo>
                <a:lnTo>
                  <a:pt x="413" y="857"/>
                </a:lnTo>
                <a:lnTo>
                  <a:pt x="423" y="862"/>
                </a:lnTo>
                <a:lnTo>
                  <a:pt x="433" y="864"/>
                </a:lnTo>
                <a:lnTo>
                  <a:pt x="445" y="864"/>
                </a:lnTo>
                <a:lnTo>
                  <a:pt x="455" y="861"/>
                </a:lnTo>
                <a:lnTo>
                  <a:pt x="455" y="861"/>
                </a:lnTo>
                <a:lnTo>
                  <a:pt x="464" y="854"/>
                </a:lnTo>
                <a:lnTo>
                  <a:pt x="473" y="847"/>
                </a:lnTo>
                <a:lnTo>
                  <a:pt x="486" y="834"/>
                </a:lnTo>
                <a:lnTo>
                  <a:pt x="494" y="824"/>
                </a:lnTo>
                <a:lnTo>
                  <a:pt x="496" y="819"/>
                </a:lnTo>
                <a:lnTo>
                  <a:pt x="496" y="819"/>
                </a:lnTo>
                <a:lnTo>
                  <a:pt x="484" y="713"/>
                </a:lnTo>
                <a:lnTo>
                  <a:pt x="458" y="470"/>
                </a:lnTo>
                <a:lnTo>
                  <a:pt x="445" y="331"/>
                </a:lnTo>
                <a:lnTo>
                  <a:pt x="433" y="197"/>
                </a:lnTo>
                <a:lnTo>
                  <a:pt x="423" y="85"/>
                </a:lnTo>
                <a:lnTo>
                  <a:pt x="421" y="40"/>
                </a:lnTo>
                <a:lnTo>
                  <a:pt x="420" y="5"/>
                </a:lnTo>
                <a:lnTo>
                  <a:pt x="420" y="5"/>
                </a:lnTo>
                <a:lnTo>
                  <a:pt x="383" y="22"/>
                </a:lnTo>
                <a:lnTo>
                  <a:pt x="297" y="60"/>
                </a:lnTo>
                <a:lnTo>
                  <a:pt x="249" y="80"/>
                </a:lnTo>
                <a:lnTo>
                  <a:pt x="206" y="96"/>
                </a:lnTo>
                <a:lnTo>
                  <a:pt x="172" y="108"/>
                </a:lnTo>
                <a:lnTo>
                  <a:pt x="159" y="111"/>
                </a:lnTo>
                <a:lnTo>
                  <a:pt x="150" y="111"/>
                </a:lnTo>
                <a:lnTo>
                  <a:pt x="150" y="111"/>
                </a:lnTo>
                <a:lnTo>
                  <a:pt x="144" y="110"/>
                </a:lnTo>
                <a:lnTo>
                  <a:pt x="135" y="105"/>
                </a:lnTo>
                <a:lnTo>
                  <a:pt x="114" y="93"/>
                </a:lnTo>
                <a:lnTo>
                  <a:pt x="89" y="75"/>
                </a:lnTo>
                <a:lnTo>
                  <a:pt x="64" y="55"/>
                </a:lnTo>
                <a:lnTo>
                  <a:pt x="20" y="17"/>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0" name="Freeform 479"/>
          <p:cNvSpPr>
            <a:spLocks/>
          </p:cNvSpPr>
          <p:nvPr/>
        </p:nvSpPr>
        <p:spPr bwMode="auto">
          <a:xfrm>
            <a:off x="4002721" y="5241258"/>
            <a:ext cx="104775" cy="127000"/>
          </a:xfrm>
          <a:custGeom>
            <a:avLst/>
            <a:gdLst>
              <a:gd name="T0" fmla="*/ 7 w 66"/>
              <a:gd name="T1" fmla="*/ 76 h 80"/>
              <a:gd name="T2" fmla="*/ 7 w 66"/>
              <a:gd name="T3" fmla="*/ 35 h 80"/>
              <a:gd name="T4" fmla="*/ 65 w 66"/>
              <a:gd name="T5" fmla="*/ 7 h 80"/>
              <a:gd name="T6" fmla="*/ 65 w 66"/>
              <a:gd name="T7" fmla="*/ 7 h 80"/>
              <a:gd name="T8" fmla="*/ 66 w 66"/>
              <a:gd name="T9" fmla="*/ 5 h 80"/>
              <a:gd name="T10" fmla="*/ 66 w 66"/>
              <a:gd name="T11" fmla="*/ 2 h 80"/>
              <a:gd name="T12" fmla="*/ 66 w 66"/>
              <a:gd name="T13" fmla="*/ 2 h 80"/>
              <a:gd name="T14" fmla="*/ 65 w 66"/>
              <a:gd name="T15" fmla="*/ 0 h 80"/>
              <a:gd name="T16" fmla="*/ 63 w 66"/>
              <a:gd name="T17" fmla="*/ 0 h 80"/>
              <a:gd name="T18" fmla="*/ 2 w 66"/>
              <a:gd name="T19" fmla="*/ 30 h 80"/>
              <a:gd name="T20" fmla="*/ 2 w 66"/>
              <a:gd name="T21" fmla="*/ 30 h 80"/>
              <a:gd name="T22" fmla="*/ 2 w 66"/>
              <a:gd name="T23" fmla="*/ 32 h 80"/>
              <a:gd name="T24" fmla="*/ 0 w 66"/>
              <a:gd name="T25" fmla="*/ 33 h 80"/>
              <a:gd name="T26" fmla="*/ 0 w 66"/>
              <a:gd name="T27" fmla="*/ 76 h 80"/>
              <a:gd name="T28" fmla="*/ 0 w 66"/>
              <a:gd name="T29" fmla="*/ 76 h 80"/>
              <a:gd name="T30" fmla="*/ 2 w 66"/>
              <a:gd name="T31" fmla="*/ 78 h 80"/>
              <a:gd name="T32" fmla="*/ 3 w 66"/>
              <a:gd name="T33" fmla="*/ 80 h 80"/>
              <a:gd name="T34" fmla="*/ 3 w 66"/>
              <a:gd name="T35" fmla="*/ 80 h 80"/>
              <a:gd name="T36" fmla="*/ 7 w 66"/>
              <a:gd name="T37" fmla="*/ 78 h 80"/>
              <a:gd name="T38" fmla="*/ 7 w 66"/>
              <a:gd name="T39" fmla="*/ 76 h 80"/>
              <a:gd name="T40" fmla="*/ 7 w 66"/>
              <a:gd name="T41"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80">
                <a:moveTo>
                  <a:pt x="7" y="76"/>
                </a:moveTo>
                <a:lnTo>
                  <a:pt x="7" y="35"/>
                </a:lnTo>
                <a:lnTo>
                  <a:pt x="65" y="7"/>
                </a:lnTo>
                <a:lnTo>
                  <a:pt x="65" y="7"/>
                </a:lnTo>
                <a:lnTo>
                  <a:pt x="66" y="5"/>
                </a:lnTo>
                <a:lnTo>
                  <a:pt x="66" y="2"/>
                </a:lnTo>
                <a:lnTo>
                  <a:pt x="66" y="2"/>
                </a:lnTo>
                <a:lnTo>
                  <a:pt x="65" y="0"/>
                </a:lnTo>
                <a:lnTo>
                  <a:pt x="63" y="0"/>
                </a:lnTo>
                <a:lnTo>
                  <a:pt x="2" y="30"/>
                </a:lnTo>
                <a:lnTo>
                  <a:pt x="2" y="30"/>
                </a:lnTo>
                <a:lnTo>
                  <a:pt x="2" y="32"/>
                </a:lnTo>
                <a:lnTo>
                  <a:pt x="0" y="33"/>
                </a:lnTo>
                <a:lnTo>
                  <a:pt x="0" y="76"/>
                </a:lnTo>
                <a:lnTo>
                  <a:pt x="0" y="76"/>
                </a:lnTo>
                <a:lnTo>
                  <a:pt x="2" y="78"/>
                </a:lnTo>
                <a:lnTo>
                  <a:pt x="3" y="80"/>
                </a:lnTo>
                <a:lnTo>
                  <a:pt x="3" y="80"/>
                </a:lnTo>
                <a:lnTo>
                  <a:pt x="7" y="78"/>
                </a:lnTo>
                <a:lnTo>
                  <a:pt x="7" y="76"/>
                </a:lnTo>
                <a:lnTo>
                  <a:pt x="7"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1" name="Freeform 480"/>
          <p:cNvSpPr>
            <a:spLocks/>
          </p:cNvSpPr>
          <p:nvPr/>
        </p:nvSpPr>
        <p:spPr bwMode="auto">
          <a:xfrm>
            <a:off x="4099558" y="4707858"/>
            <a:ext cx="171450" cy="58738"/>
          </a:xfrm>
          <a:custGeom>
            <a:avLst/>
            <a:gdLst>
              <a:gd name="T0" fmla="*/ 0 w 108"/>
              <a:gd name="T1" fmla="*/ 7 h 37"/>
              <a:gd name="T2" fmla="*/ 0 w 108"/>
              <a:gd name="T3" fmla="*/ 7 h 37"/>
              <a:gd name="T4" fmla="*/ 7 w 108"/>
              <a:gd name="T5" fmla="*/ 10 h 37"/>
              <a:gd name="T6" fmla="*/ 27 w 108"/>
              <a:gd name="T7" fmla="*/ 20 h 37"/>
              <a:gd name="T8" fmla="*/ 42 w 108"/>
              <a:gd name="T9" fmla="*/ 25 h 37"/>
              <a:gd name="T10" fmla="*/ 60 w 108"/>
              <a:gd name="T11" fmla="*/ 30 h 37"/>
              <a:gd name="T12" fmla="*/ 81 w 108"/>
              <a:gd name="T13" fmla="*/ 35 h 37"/>
              <a:gd name="T14" fmla="*/ 104 w 108"/>
              <a:gd name="T15" fmla="*/ 37 h 37"/>
              <a:gd name="T16" fmla="*/ 104 w 108"/>
              <a:gd name="T17" fmla="*/ 37 h 37"/>
              <a:gd name="T18" fmla="*/ 108 w 108"/>
              <a:gd name="T19" fmla="*/ 37 h 37"/>
              <a:gd name="T20" fmla="*/ 108 w 108"/>
              <a:gd name="T21" fmla="*/ 33 h 37"/>
              <a:gd name="T22" fmla="*/ 108 w 108"/>
              <a:gd name="T23" fmla="*/ 33 h 37"/>
              <a:gd name="T24" fmla="*/ 108 w 108"/>
              <a:gd name="T25" fmla="*/ 32 h 37"/>
              <a:gd name="T26" fmla="*/ 106 w 108"/>
              <a:gd name="T27" fmla="*/ 30 h 37"/>
              <a:gd name="T28" fmla="*/ 106 w 108"/>
              <a:gd name="T29" fmla="*/ 30 h 37"/>
              <a:gd name="T30" fmla="*/ 81 w 108"/>
              <a:gd name="T31" fmla="*/ 28 h 37"/>
              <a:gd name="T32" fmla="*/ 61 w 108"/>
              <a:gd name="T33" fmla="*/ 24 h 37"/>
              <a:gd name="T34" fmla="*/ 43 w 108"/>
              <a:gd name="T35" fmla="*/ 19 h 37"/>
              <a:gd name="T36" fmla="*/ 30 w 108"/>
              <a:gd name="T37" fmla="*/ 14 h 37"/>
              <a:gd name="T38" fmla="*/ 30 w 108"/>
              <a:gd name="T39" fmla="*/ 14 h 37"/>
              <a:gd name="T40" fmla="*/ 10 w 108"/>
              <a:gd name="T41" fmla="*/ 5 h 37"/>
              <a:gd name="T42" fmla="*/ 10 w 108"/>
              <a:gd name="T43" fmla="*/ 5 h 37"/>
              <a:gd name="T44" fmla="*/ 7 w 108"/>
              <a:gd name="T45" fmla="*/ 2 h 37"/>
              <a:gd name="T46" fmla="*/ 5 w 108"/>
              <a:gd name="T47" fmla="*/ 2 h 37"/>
              <a:gd name="T48" fmla="*/ 5 w 108"/>
              <a:gd name="T49" fmla="*/ 2 h 37"/>
              <a:gd name="T50" fmla="*/ 5 w 108"/>
              <a:gd name="T51" fmla="*/ 2 h 37"/>
              <a:gd name="T52" fmla="*/ 2 w 108"/>
              <a:gd name="T53" fmla="*/ 0 h 37"/>
              <a:gd name="T54" fmla="*/ 0 w 108"/>
              <a:gd name="T55" fmla="*/ 2 h 37"/>
              <a:gd name="T56" fmla="*/ 0 w 108"/>
              <a:gd name="T57" fmla="*/ 2 h 37"/>
              <a:gd name="T58" fmla="*/ 0 w 108"/>
              <a:gd name="T59" fmla="*/ 5 h 37"/>
              <a:gd name="T60" fmla="*/ 0 w 108"/>
              <a:gd name="T61" fmla="*/ 7 h 37"/>
              <a:gd name="T62" fmla="*/ 0 w 108"/>
              <a:gd name="T6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37">
                <a:moveTo>
                  <a:pt x="0" y="7"/>
                </a:moveTo>
                <a:lnTo>
                  <a:pt x="0" y="7"/>
                </a:lnTo>
                <a:lnTo>
                  <a:pt x="7" y="10"/>
                </a:lnTo>
                <a:lnTo>
                  <a:pt x="27" y="20"/>
                </a:lnTo>
                <a:lnTo>
                  <a:pt x="42" y="25"/>
                </a:lnTo>
                <a:lnTo>
                  <a:pt x="60" y="30"/>
                </a:lnTo>
                <a:lnTo>
                  <a:pt x="81" y="35"/>
                </a:lnTo>
                <a:lnTo>
                  <a:pt x="104" y="37"/>
                </a:lnTo>
                <a:lnTo>
                  <a:pt x="104" y="37"/>
                </a:lnTo>
                <a:lnTo>
                  <a:pt x="108" y="37"/>
                </a:lnTo>
                <a:lnTo>
                  <a:pt x="108" y="33"/>
                </a:lnTo>
                <a:lnTo>
                  <a:pt x="108" y="33"/>
                </a:lnTo>
                <a:lnTo>
                  <a:pt x="108" y="32"/>
                </a:lnTo>
                <a:lnTo>
                  <a:pt x="106" y="30"/>
                </a:lnTo>
                <a:lnTo>
                  <a:pt x="106" y="30"/>
                </a:lnTo>
                <a:lnTo>
                  <a:pt x="81" y="28"/>
                </a:lnTo>
                <a:lnTo>
                  <a:pt x="61" y="24"/>
                </a:lnTo>
                <a:lnTo>
                  <a:pt x="43" y="19"/>
                </a:lnTo>
                <a:lnTo>
                  <a:pt x="30" y="14"/>
                </a:lnTo>
                <a:lnTo>
                  <a:pt x="30" y="14"/>
                </a:lnTo>
                <a:lnTo>
                  <a:pt x="10" y="5"/>
                </a:lnTo>
                <a:lnTo>
                  <a:pt x="10" y="5"/>
                </a:lnTo>
                <a:lnTo>
                  <a:pt x="7" y="2"/>
                </a:lnTo>
                <a:lnTo>
                  <a:pt x="5" y="2"/>
                </a:lnTo>
                <a:lnTo>
                  <a:pt x="5" y="2"/>
                </a:lnTo>
                <a:lnTo>
                  <a:pt x="5" y="2"/>
                </a:lnTo>
                <a:lnTo>
                  <a:pt x="2" y="0"/>
                </a:lnTo>
                <a:lnTo>
                  <a:pt x="0" y="2"/>
                </a:lnTo>
                <a:lnTo>
                  <a:pt x="0" y="2"/>
                </a:lnTo>
                <a:lnTo>
                  <a:pt x="0" y="5"/>
                </a:lnTo>
                <a:lnTo>
                  <a:pt x="0" y="7"/>
                </a:lnTo>
                <a:lnTo>
                  <a:pt x="0" y="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2" name="Freeform 481"/>
          <p:cNvSpPr>
            <a:spLocks/>
          </p:cNvSpPr>
          <p:nvPr/>
        </p:nvSpPr>
        <p:spPr bwMode="auto">
          <a:xfrm>
            <a:off x="4099558" y="4755483"/>
            <a:ext cx="147638" cy="20638"/>
          </a:xfrm>
          <a:custGeom>
            <a:avLst/>
            <a:gdLst>
              <a:gd name="T0" fmla="*/ 2 w 93"/>
              <a:gd name="T1" fmla="*/ 7 h 13"/>
              <a:gd name="T2" fmla="*/ 2 w 93"/>
              <a:gd name="T3" fmla="*/ 7 h 13"/>
              <a:gd name="T4" fmla="*/ 13 w 93"/>
              <a:gd name="T5" fmla="*/ 10 h 13"/>
              <a:gd name="T6" fmla="*/ 28 w 93"/>
              <a:gd name="T7" fmla="*/ 12 h 13"/>
              <a:gd name="T8" fmla="*/ 47 w 93"/>
              <a:gd name="T9" fmla="*/ 13 h 13"/>
              <a:gd name="T10" fmla="*/ 47 w 93"/>
              <a:gd name="T11" fmla="*/ 13 h 13"/>
              <a:gd name="T12" fmla="*/ 68 w 93"/>
              <a:gd name="T13" fmla="*/ 12 h 13"/>
              <a:gd name="T14" fmla="*/ 91 w 93"/>
              <a:gd name="T15" fmla="*/ 7 h 13"/>
              <a:gd name="T16" fmla="*/ 91 w 93"/>
              <a:gd name="T17" fmla="*/ 7 h 13"/>
              <a:gd name="T18" fmla="*/ 93 w 93"/>
              <a:gd name="T19" fmla="*/ 5 h 13"/>
              <a:gd name="T20" fmla="*/ 93 w 93"/>
              <a:gd name="T21" fmla="*/ 3 h 13"/>
              <a:gd name="T22" fmla="*/ 93 w 93"/>
              <a:gd name="T23" fmla="*/ 3 h 13"/>
              <a:gd name="T24" fmla="*/ 91 w 93"/>
              <a:gd name="T25" fmla="*/ 2 h 13"/>
              <a:gd name="T26" fmla="*/ 90 w 93"/>
              <a:gd name="T27" fmla="*/ 0 h 13"/>
              <a:gd name="T28" fmla="*/ 90 w 93"/>
              <a:gd name="T29" fmla="*/ 0 h 13"/>
              <a:gd name="T30" fmla="*/ 66 w 93"/>
              <a:gd name="T31" fmla="*/ 5 h 13"/>
              <a:gd name="T32" fmla="*/ 47 w 93"/>
              <a:gd name="T33" fmla="*/ 7 h 13"/>
              <a:gd name="T34" fmla="*/ 47 w 93"/>
              <a:gd name="T35" fmla="*/ 7 h 13"/>
              <a:gd name="T36" fmla="*/ 28 w 93"/>
              <a:gd name="T37" fmla="*/ 5 h 13"/>
              <a:gd name="T38" fmla="*/ 15 w 93"/>
              <a:gd name="T39" fmla="*/ 3 h 13"/>
              <a:gd name="T40" fmla="*/ 15 w 93"/>
              <a:gd name="T41" fmla="*/ 3 h 13"/>
              <a:gd name="T42" fmla="*/ 7 w 93"/>
              <a:gd name="T43" fmla="*/ 2 h 13"/>
              <a:gd name="T44" fmla="*/ 7 w 93"/>
              <a:gd name="T45" fmla="*/ 2 h 13"/>
              <a:gd name="T46" fmla="*/ 5 w 93"/>
              <a:gd name="T47" fmla="*/ 2 h 13"/>
              <a:gd name="T48" fmla="*/ 4 w 93"/>
              <a:gd name="T49" fmla="*/ 0 h 13"/>
              <a:gd name="T50" fmla="*/ 4 w 93"/>
              <a:gd name="T51" fmla="*/ 0 h 13"/>
              <a:gd name="T52" fmla="*/ 2 w 93"/>
              <a:gd name="T53" fmla="*/ 2 h 13"/>
              <a:gd name="T54" fmla="*/ 0 w 93"/>
              <a:gd name="T55" fmla="*/ 3 h 13"/>
              <a:gd name="T56" fmla="*/ 0 w 93"/>
              <a:gd name="T57" fmla="*/ 3 h 13"/>
              <a:gd name="T58" fmla="*/ 0 w 93"/>
              <a:gd name="T59" fmla="*/ 5 h 13"/>
              <a:gd name="T60" fmla="*/ 2 w 93"/>
              <a:gd name="T61" fmla="*/ 7 h 13"/>
              <a:gd name="T62" fmla="*/ 2 w 93"/>
              <a:gd name="T63"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13">
                <a:moveTo>
                  <a:pt x="2" y="7"/>
                </a:moveTo>
                <a:lnTo>
                  <a:pt x="2" y="7"/>
                </a:lnTo>
                <a:lnTo>
                  <a:pt x="13" y="10"/>
                </a:lnTo>
                <a:lnTo>
                  <a:pt x="28" y="12"/>
                </a:lnTo>
                <a:lnTo>
                  <a:pt x="47" y="13"/>
                </a:lnTo>
                <a:lnTo>
                  <a:pt x="47" y="13"/>
                </a:lnTo>
                <a:lnTo>
                  <a:pt x="68" y="12"/>
                </a:lnTo>
                <a:lnTo>
                  <a:pt x="91" y="7"/>
                </a:lnTo>
                <a:lnTo>
                  <a:pt x="91" y="7"/>
                </a:lnTo>
                <a:lnTo>
                  <a:pt x="93" y="5"/>
                </a:lnTo>
                <a:lnTo>
                  <a:pt x="93" y="3"/>
                </a:lnTo>
                <a:lnTo>
                  <a:pt x="93" y="3"/>
                </a:lnTo>
                <a:lnTo>
                  <a:pt x="91" y="2"/>
                </a:lnTo>
                <a:lnTo>
                  <a:pt x="90" y="0"/>
                </a:lnTo>
                <a:lnTo>
                  <a:pt x="90" y="0"/>
                </a:lnTo>
                <a:lnTo>
                  <a:pt x="66" y="5"/>
                </a:lnTo>
                <a:lnTo>
                  <a:pt x="47" y="7"/>
                </a:lnTo>
                <a:lnTo>
                  <a:pt x="47" y="7"/>
                </a:lnTo>
                <a:lnTo>
                  <a:pt x="28" y="5"/>
                </a:lnTo>
                <a:lnTo>
                  <a:pt x="15" y="3"/>
                </a:lnTo>
                <a:lnTo>
                  <a:pt x="15" y="3"/>
                </a:lnTo>
                <a:lnTo>
                  <a:pt x="7" y="2"/>
                </a:lnTo>
                <a:lnTo>
                  <a:pt x="7" y="2"/>
                </a:lnTo>
                <a:lnTo>
                  <a:pt x="5" y="2"/>
                </a:lnTo>
                <a:lnTo>
                  <a:pt x="4" y="0"/>
                </a:lnTo>
                <a:lnTo>
                  <a:pt x="4" y="0"/>
                </a:lnTo>
                <a:lnTo>
                  <a:pt x="2" y="2"/>
                </a:lnTo>
                <a:lnTo>
                  <a:pt x="0" y="3"/>
                </a:lnTo>
                <a:lnTo>
                  <a:pt x="0" y="3"/>
                </a:lnTo>
                <a:lnTo>
                  <a:pt x="0" y="5"/>
                </a:lnTo>
                <a:lnTo>
                  <a:pt x="2" y="7"/>
                </a:lnTo>
                <a:lnTo>
                  <a:pt x="2" y="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3" name="Freeform 482"/>
          <p:cNvSpPr>
            <a:spLocks/>
          </p:cNvSpPr>
          <p:nvPr/>
        </p:nvSpPr>
        <p:spPr bwMode="auto">
          <a:xfrm>
            <a:off x="3718558" y="3390233"/>
            <a:ext cx="504825" cy="377825"/>
          </a:xfrm>
          <a:custGeom>
            <a:avLst/>
            <a:gdLst>
              <a:gd name="T0" fmla="*/ 192 w 318"/>
              <a:gd name="T1" fmla="*/ 174 h 238"/>
              <a:gd name="T2" fmla="*/ 191 w 318"/>
              <a:gd name="T3" fmla="*/ 177 h 238"/>
              <a:gd name="T4" fmla="*/ 189 w 318"/>
              <a:gd name="T5" fmla="*/ 198 h 238"/>
              <a:gd name="T6" fmla="*/ 179 w 318"/>
              <a:gd name="T7" fmla="*/ 208 h 238"/>
              <a:gd name="T8" fmla="*/ 171 w 318"/>
              <a:gd name="T9" fmla="*/ 212 h 238"/>
              <a:gd name="T10" fmla="*/ 159 w 318"/>
              <a:gd name="T11" fmla="*/ 210 h 238"/>
              <a:gd name="T12" fmla="*/ 156 w 318"/>
              <a:gd name="T13" fmla="*/ 208 h 238"/>
              <a:gd name="T14" fmla="*/ 148 w 318"/>
              <a:gd name="T15" fmla="*/ 192 h 238"/>
              <a:gd name="T16" fmla="*/ 134 w 318"/>
              <a:gd name="T17" fmla="*/ 149 h 238"/>
              <a:gd name="T18" fmla="*/ 129 w 318"/>
              <a:gd name="T19" fmla="*/ 134 h 238"/>
              <a:gd name="T20" fmla="*/ 120 w 318"/>
              <a:gd name="T21" fmla="*/ 124 h 238"/>
              <a:gd name="T22" fmla="*/ 111 w 318"/>
              <a:gd name="T23" fmla="*/ 119 h 238"/>
              <a:gd name="T24" fmla="*/ 101 w 318"/>
              <a:gd name="T25" fmla="*/ 116 h 238"/>
              <a:gd name="T26" fmla="*/ 81 w 318"/>
              <a:gd name="T27" fmla="*/ 104 h 238"/>
              <a:gd name="T28" fmla="*/ 72 w 318"/>
              <a:gd name="T29" fmla="*/ 89 h 238"/>
              <a:gd name="T30" fmla="*/ 72 w 318"/>
              <a:gd name="T31" fmla="*/ 84 h 238"/>
              <a:gd name="T32" fmla="*/ 40 w 318"/>
              <a:gd name="T33" fmla="*/ 84 h 238"/>
              <a:gd name="T34" fmla="*/ 19 w 318"/>
              <a:gd name="T35" fmla="*/ 79 h 238"/>
              <a:gd name="T36" fmla="*/ 5 w 318"/>
              <a:gd name="T37" fmla="*/ 71 h 238"/>
              <a:gd name="T38" fmla="*/ 4 w 318"/>
              <a:gd name="T39" fmla="*/ 66 h 238"/>
              <a:gd name="T40" fmla="*/ 0 w 318"/>
              <a:gd name="T41" fmla="*/ 45 h 238"/>
              <a:gd name="T42" fmla="*/ 7 w 318"/>
              <a:gd name="T43" fmla="*/ 30 h 238"/>
              <a:gd name="T44" fmla="*/ 22 w 318"/>
              <a:gd name="T45" fmla="*/ 20 h 238"/>
              <a:gd name="T46" fmla="*/ 42 w 318"/>
              <a:gd name="T47" fmla="*/ 18 h 238"/>
              <a:gd name="T48" fmla="*/ 53 w 318"/>
              <a:gd name="T49" fmla="*/ 18 h 238"/>
              <a:gd name="T50" fmla="*/ 86 w 318"/>
              <a:gd name="T51" fmla="*/ 23 h 238"/>
              <a:gd name="T52" fmla="*/ 108 w 318"/>
              <a:gd name="T53" fmla="*/ 25 h 238"/>
              <a:gd name="T54" fmla="*/ 131 w 318"/>
              <a:gd name="T55" fmla="*/ 21 h 238"/>
              <a:gd name="T56" fmla="*/ 161 w 318"/>
              <a:gd name="T57" fmla="*/ 11 h 238"/>
              <a:gd name="T58" fmla="*/ 196 w 318"/>
              <a:gd name="T59" fmla="*/ 2 h 238"/>
              <a:gd name="T60" fmla="*/ 229 w 318"/>
              <a:gd name="T61" fmla="*/ 2 h 238"/>
              <a:gd name="T62" fmla="*/ 240 w 318"/>
              <a:gd name="T63" fmla="*/ 7 h 238"/>
              <a:gd name="T64" fmla="*/ 248 w 318"/>
              <a:gd name="T65" fmla="*/ 16 h 238"/>
              <a:gd name="T66" fmla="*/ 252 w 318"/>
              <a:gd name="T67" fmla="*/ 15 h 238"/>
              <a:gd name="T68" fmla="*/ 262 w 318"/>
              <a:gd name="T69" fmla="*/ 16 h 238"/>
              <a:gd name="T70" fmla="*/ 275 w 318"/>
              <a:gd name="T71" fmla="*/ 25 h 238"/>
              <a:gd name="T72" fmla="*/ 288 w 318"/>
              <a:gd name="T73" fmla="*/ 46 h 238"/>
              <a:gd name="T74" fmla="*/ 301 w 318"/>
              <a:gd name="T75" fmla="*/ 84 h 238"/>
              <a:gd name="T76" fmla="*/ 315 w 318"/>
              <a:gd name="T77" fmla="*/ 129 h 238"/>
              <a:gd name="T78" fmla="*/ 318 w 318"/>
              <a:gd name="T79" fmla="*/ 170 h 238"/>
              <a:gd name="T80" fmla="*/ 315 w 318"/>
              <a:gd name="T81" fmla="*/ 187 h 238"/>
              <a:gd name="T82" fmla="*/ 306 w 318"/>
              <a:gd name="T83" fmla="*/ 198 h 238"/>
              <a:gd name="T84" fmla="*/ 296 w 318"/>
              <a:gd name="T85" fmla="*/ 208 h 238"/>
              <a:gd name="T86" fmla="*/ 280 w 318"/>
              <a:gd name="T87" fmla="*/ 228 h 238"/>
              <a:gd name="T88" fmla="*/ 272 w 318"/>
              <a:gd name="T89" fmla="*/ 238 h 238"/>
              <a:gd name="T90" fmla="*/ 267 w 318"/>
              <a:gd name="T91" fmla="*/ 238 h 238"/>
              <a:gd name="T92" fmla="*/ 258 w 318"/>
              <a:gd name="T93" fmla="*/ 233 h 238"/>
              <a:gd name="T94" fmla="*/ 248 w 318"/>
              <a:gd name="T95" fmla="*/ 217 h 238"/>
              <a:gd name="T96" fmla="*/ 248 w 318"/>
              <a:gd name="T97" fmla="*/ 213 h 238"/>
              <a:gd name="T98" fmla="*/ 248 w 318"/>
              <a:gd name="T99" fmla="*/ 197 h 238"/>
              <a:gd name="T100" fmla="*/ 245 w 318"/>
              <a:gd name="T101" fmla="*/ 175 h 238"/>
              <a:gd name="T102" fmla="*/ 237 w 318"/>
              <a:gd name="T103" fmla="*/ 162 h 238"/>
              <a:gd name="T104" fmla="*/ 229 w 318"/>
              <a:gd name="T105" fmla="*/ 155 h 238"/>
              <a:gd name="T106" fmla="*/ 222 w 318"/>
              <a:gd name="T107" fmla="*/ 152 h 238"/>
              <a:gd name="T108" fmla="*/ 204 w 318"/>
              <a:gd name="T109" fmla="*/ 152 h 238"/>
              <a:gd name="T110" fmla="*/ 194 w 318"/>
              <a:gd name="T111" fmla="*/ 160 h 238"/>
              <a:gd name="T112" fmla="*/ 192 w 318"/>
              <a:gd name="T113" fmla="*/ 169 h 238"/>
              <a:gd name="T114" fmla="*/ 192 w 318"/>
              <a:gd name="T115" fmla="*/ 17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 h="238">
                <a:moveTo>
                  <a:pt x="192" y="174"/>
                </a:moveTo>
                <a:lnTo>
                  <a:pt x="192" y="174"/>
                </a:lnTo>
                <a:lnTo>
                  <a:pt x="191" y="174"/>
                </a:lnTo>
                <a:lnTo>
                  <a:pt x="191" y="177"/>
                </a:lnTo>
                <a:lnTo>
                  <a:pt x="191" y="190"/>
                </a:lnTo>
                <a:lnTo>
                  <a:pt x="189" y="198"/>
                </a:lnTo>
                <a:lnTo>
                  <a:pt x="186" y="203"/>
                </a:lnTo>
                <a:lnTo>
                  <a:pt x="179" y="208"/>
                </a:lnTo>
                <a:lnTo>
                  <a:pt x="171" y="212"/>
                </a:lnTo>
                <a:lnTo>
                  <a:pt x="171" y="212"/>
                </a:lnTo>
                <a:lnTo>
                  <a:pt x="162" y="212"/>
                </a:lnTo>
                <a:lnTo>
                  <a:pt x="159" y="210"/>
                </a:lnTo>
                <a:lnTo>
                  <a:pt x="156" y="208"/>
                </a:lnTo>
                <a:lnTo>
                  <a:pt x="156" y="208"/>
                </a:lnTo>
                <a:lnTo>
                  <a:pt x="151" y="200"/>
                </a:lnTo>
                <a:lnTo>
                  <a:pt x="148" y="192"/>
                </a:lnTo>
                <a:lnTo>
                  <a:pt x="148" y="192"/>
                </a:lnTo>
                <a:lnTo>
                  <a:pt x="134" y="149"/>
                </a:lnTo>
                <a:lnTo>
                  <a:pt x="134" y="149"/>
                </a:lnTo>
                <a:lnTo>
                  <a:pt x="129" y="134"/>
                </a:lnTo>
                <a:lnTo>
                  <a:pt x="126" y="129"/>
                </a:lnTo>
                <a:lnTo>
                  <a:pt x="120" y="124"/>
                </a:lnTo>
                <a:lnTo>
                  <a:pt x="120" y="124"/>
                </a:lnTo>
                <a:lnTo>
                  <a:pt x="111" y="119"/>
                </a:lnTo>
                <a:lnTo>
                  <a:pt x="101" y="116"/>
                </a:lnTo>
                <a:lnTo>
                  <a:pt x="101" y="116"/>
                </a:lnTo>
                <a:lnTo>
                  <a:pt x="90" y="112"/>
                </a:lnTo>
                <a:lnTo>
                  <a:pt x="81" y="104"/>
                </a:lnTo>
                <a:lnTo>
                  <a:pt x="75" y="96"/>
                </a:lnTo>
                <a:lnTo>
                  <a:pt x="72" y="89"/>
                </a:lnTo>
                <a:lnTo>
                  <a:pt x="72" y="84"/>
                </a:lnTo>
                <a:lnTo>
                  <a:pt x="72" y="84"/>
                </a:lnTo>
                <a:lnTo>
                  <a:pt x="62" y="84"/>
                </a:lnTo>
                <a:lnTo>
                  <a:pt x="40" y="84"/>
                </a:lnTo>
                <a:lnTo>
                  <a:pt x="29" y="83"/>
                </a:lnTo>
                <a:lnTo>
                  <a:pt x="19" y="79"/>
                </a:lnTo>
                <a:lnTo>
                  <a:pt x="9" y="74"/>
                </a:lnTo>
                <a:lnTo>
                  <a:pt x="5" y="71"/>
                </a:lnTo>
                <a:lnTo>
                  <a:pt x="4" y="66"/>
                </a:lnTo>
                <a:lnTo>
                  <a:pt x="4" y="66"/>
                </a:lnTo>
                <a:lnTo>
                  <a:pt x="0" y="54"/>
                </a:lnTo>
                <a:lnTo>
                  <a:pt x="0" y="45"/>
                </a:lnTo>
                <a:lnTo>
                  <a:pt x="2" y="36"/>
                </a:lnTo>
                <a:lnTo>
                  <a:pt x="7" y="30"/>
                </a:lnTo>
                <a:lnTo>
                  <a:pt x="14" y="25"/>
                </a:lnTo>
                <a:lnTo>
                  <a:pt x="22" y="20"/>
                </a:lnTo>
                <a:lnTo>
                  <a:pt x="32" y="18"/>
                </a:lnTo>
                <a:lnTo>
                  <a:pt x="42" y="18"/>
                </a:lnTo>
                <a:lnTo>
                  <a:pt x="42" y="18"/>
                </a:lnTo>
                <a:lnTo>
                  <a:pt x="53" y="18"/>
                </a:lnTo>
                <a:lnTo>
                  <a:pt x="65" y="20"/>
                </a:lnTo>
                <a:lnTo>
                  <a:pt x="86" y="23"/>
                </a:lnTo>
                <a:lnTo>
                  <a:pt x="96" y="25"/>
                </a:lnTo>
                <a:lnTo>
                  <a:pt x="108" y="25"/>
                </a:lnTo>
                <a:lnTo>
                  <a:pt x="120" y="25"/>
                </a:lnTo>
                <a:lnTo>
                  <a:pt x="131" y="21"/>
                </a:lnTo>
                <a:lnTo>
                  <a:pt x="131" y="21"/>
                </a:lnTo>
                <a:lnTo>
                  <a:pt x="161" y="11"/>
                </a:lnTo>
                <a:lnTo>
                  <a:pt x="179" y="7"/>
                </a:lnTo>
                <a:lnTo>
                  <a:pt x="196" y="2"/>
                </a:lnTo>
                <a:lnTo>
                  <a:pt x="214" y="0"/>
                </a:lnTo>
                <a:lnTo>
                  <a:pt x="229" y="2"/>
                </a:lnTo>
                <a:lnTo>
                  <a:pt x="234" y="3"/>
                </a:lnTo>
                <a:lnTo>
                  <a:pt x="240" y="7"/>
                </a:lnTo>
                <a:lnTo>
                  <a:pt x="245" y="11"/>
                </a:lnTo>
                <a:lnTo>
                  <a:pt x="248" y="16"/>
                </a:lnTo>
                <a:lnTo>
                  <a:pt x="248" y="16"/>
                </a:lnTo>
                <a:lnTo>
                  <a:pt x="252" y="15"/>
                </a:lnTo>
                <a:lnTo>
                  <a:pt x="257" y="15"/>
                </a:lnTo>
                <a:lnTo>
                  <a:pt x="262" y="16"/>
                </a:lnTo>
                <a:lnTo>
                  <a:pt x="268" y="20"/>
                </a:lnTo>
                <a:lnTo>
                  <a:pt x="275" y="25"/>
                </a:lnTo>
                <a:lnTo>
                  <a:pt x="282" y="33"/>
                </a:lnTo>
                <a:lnTo>
                  <a:pt x="288" y="46"/>
                </a:lnTo>
                <a:lnTo>
                  <a:pt x="288" y="46"/>
                </a:lnTo>
                <a:lnTo>
                  <a:pt x="301" y="84"/>
                </a:lnTo>
                <a:lnTo>
                  <a:pt x="308" y="106"/>
                </a:lnTo>
                <a:lnTo>
                  <a:pt x="315" y="129"/>
                </a:lnTo>
                <a:lnTo>
                  <a:pt x="318" y="150"/>
                </a:lnTo>
                <a:lnTo>
                  <a:pt x="318" y="170"/>
                </a:lnTo>
                <a:lnTo>
                  <a:pt x="318" y="179"/>
                </a:lnTo>
                <a:lnTo>
                  <a:pt x="315" y="187"/>
                </a:lnTo>
                <a:lnTo>
                  <a:pt x="311" y="193"/>
                </a:lnTo>
                <a:lnTo>
                  <a:pt x="306" y="198"/>
                </a:lnTo>
                <a:lnTo>
                  <a:pt x="306" y="198"/>
                </a:lnTo>
                <a:lnTo>
                  <a:pt x="296" y="208"/>
                </a:lnTo>
                <a:lnTo>
                  <a:pt x="288" y="217"/>
                </a:lnTo>
                <a:lnTo>
                  <a:pt x="280" y="228"/>
                </a:lnTo>
                <a:lnTo>
                  <a:pt x="275" y="236"/>
                </a:lnTo>
                <a:lnTo>
                  <a:pt x="272" y="238"/>
                </a:lnTo>
                <a:lnTo>
                  <a:pt x="267" y="238"/>
                </a:lnTo>
                <a:lnTo>
                  <a:pt x="267" y="238"/>
                </a:lnTo>
                <a:lnTo>
                  <a:pt x="262" y="236"/>
                </a:lnTo>
                <a:lnTo>
                  <a:pt x="258" y="233"/>
                </a:lnTo>
                <a:lnTo>
                  <a:pt x="252" y="225"/>
                </a:lnTo>
                <a:lnTo>
                  <a:pt x="248" y="217"/>
                </a:lnTo>
                <a:lnTo>
                  <a:pt x="248" y="213"/>
                </a:lnTo>
                <a:lnTo>
                  <a:pt x="248" y="213"/>
                </a:lnTo>
                <a:lnTo>
                  <a:pt x="248" y="205"/>
                </a:lnTo>
                <a:lnTo>
                  <a:pt x="248" y="197"/>
                </a:lnTo>
                <a:lnTo>
                  <a:pt x="247" y="187"/>
                </a:lnTo>
                <a:lnTo>
                  <a:pt x="245" y="175"/>
                </a:lnTo>
                <a:lnTo>
                  <a:pt x="240" y="165"/>
                </a:lnTo>
                <a:lnTo>
                  <a:pt x="237" y="162"/>
                </a:lnTo>
                <a:lnTo>
                  <a:pt x="234" y="157"/>
                </a:lnTo>
                <a:lnTo>
                  <a:pt x="229" y="155"/>
                </a:lnTo>
                <a:lnTo>
                  <a:pt x="222" y="152"/>
                </a:lnTo>
                <a:lnTo>
                  <a:pt x="222" y="152"/>
                </a:lnTo>
                <a:lnTo>
                  <a:pt x="210" y="150"/>
                </a:lnTo>
                <a:lnTo>
                  <a:pt x="204" y="152"/>
                </a:lnTo>
                <a:lnTo>
                  <a:pt x="197" y="155"/>
                </a:lnTo>
                <a:lnTo>
                  <a:pt x="194" y="160"/>
                </a:lnTo>
                <a:lnTo>
                  <a:pt x="192" y="165"/>
                </a:lnTo>
                <a:lnTo>
                  <a:pt x="192" y="169"/>
                </a:lnTo>
                <a:lnTo>
                  <a:pt x="192" y="174"/>
                </a:lnTo>
                <a:lnTo>
                  <a:pt x="192" y="17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4" name="Freeform 483"/>
          <p:cNvSpPr>
            <a:spLocks/>
          </p:cNvSpPr>
          <p:nvPr/>
        </p:nvSpPr>
        <p:spPr bwMode="auto">
          <a:xfrm>
            <a:off x="4075746" y="3361658"/>
            <a:ext cx="36513" cy="68263"/>
          </a:xfrm>
          <a:custGeom>
            <a:avLst/>
            <a:gdLst>
              <a:gd name="T0" fmla="*/ 2 w 23"/>
              <a:gd name="T1" fmla="*/ 6 h 43"/>
              <a:gd name="T2" fmla="*/ 2 w 23"/>
              <a:gd name="T3" fmla="*/ 6 h 43"/>
              <a:gd name="T4" fmla="*/ 2 w 23"/>
              <a:gd name="T5" fmla="*/ 6 h 43"/>
              <a:gd name="T6" fmla="*/ 2 w 23"/>
              <a:gd name="T7" fmla="*/ 6 h 43"/>
              <a:gd name="T8" fmla="*/ 2 w 23"/>
              <a:gd name="T9" fmla="*/ 6 h 43"/>
              <a:gd name="T10" fmla="*/ 2 w 23"/>
              <a:gd name="T11" fmla="*/ 6 h 43"/>
              <a:gd name="T12" fmla="*/ 2 w 23"/>
              <a:gd name="T13" fmla="*/ 6 h 43"/>
              <a:gd name="T14" fmla="*/ 5 w 23"/>
              <a:gd name="T15" fmla="*/ 8 h 43"/>
              <a:gd name="T16" fmla="*/ 10 w 23"/>
              <a:gd name="T17" fmla="*/ 11 h 43"/>
              <a:gd name="T18" fmla="*/ 10 w 23"/>
              <a:gd name="T19" fmla="*/ 11 h 43"/>
              <a:gd name="T20" fmla="*/ 15 w 23"/>
              <a:gd name="T21" fmla="*/ 20 h 43"/>
              <a:gd name="T22" fmla="*/ 17 w 23"/>
              <a:gd name="T23" fmla="*/ 25 h 43"/>
              <a:gd name="T24" fmla="*/ 17 w 23"/>
              <a:gd name="T25" fmla="*/ 29 h 43"/>
              <a:gd name="T26" fmla="*/ 17 w 23"/>
              <a:gd name="T27" fmla="*/ 29 h 43"/>
              <a:gd name="T28" fmla="*/ 15 w 23"/>
              <a:gd name="T29" fmla="*/ 38 h 43"/>
              <a:gd name="T30" fmla="*/ 15 w 23"/>
              <a:gd name="T31" fmla="*/ 38 h 43"/>
              <a:gd name="T32" fmla="*/ 15 w 23"/>
              <a:gd name="T33" fmla="*/ 41 h 43"/>
              <a:gd name="T34" fmla="*/ 19 w 23"/>
              <a:gd name="T35" fmla="*/ 43 h 43"/>
              <a:gd name="T36" fmla="*/ 19 w 23"/>
              <a:gd name="T37" fmla="*/ 43 h 43"/>
              <a:gd name="T38" fmla="*/ 20 w 23"/>
              <a:gd name="T39" fmla="*/ 41 h 43"/>
              <a:gd name="T40" fmla="*/ 22 w 23"/>
              <a:gd name="T41" fmla="*/ 39 h 43"/>
              <a:gd name="T42" fmla="*/ 22 w 23"/>
              <a:gd name="T43" fmla="*/ 39 h 43"/>
              <a:gd name="T44" fmla="*/ 23 w 23"/>
              <a:gd name="T45" fmla="*/ 29 h 43"/>
              <a:gd name="T46" fmla="*/ 23 w 23"/>
              <a:gd name="T47" fmla="*/ 29 h 43"/>
              <a:gd name="T48" fmla="*/ 22 w 23"/>
              <a:gd name="T49" fmla="*/ 23 h 43"/>
              <a:gd name="T50" fmla="*/ 20 w 23"/>
              <a:gd name="T51" fmla="*/ 16 h 43"/>
              <a:gd name="T52" fmla="*/ 17 w 23"/>
              <a:gd name="T53" fmla="*/ 11 h 43"/>
              <a:gd name="T54" fmla="*/ 14 w 23"/>
              <a:gd name="T55" fmla="*/ 6 h 43"/>
              <a:gd name="T56" fmla="*/ 14 w 23"/>
              <a:gd name="T57" fmla="*/ 6 h 43"/>
              <a:gd name="T58" fmla="*/ 9 w 23"/>
              <a:gd name="T59" fmla="*/ 1 h 43"/>
              <a:gd name="T60" fmla="*/ 5 w 23"/>
              <a:gd name="T61" fmla="*/ 0 h 43"/>
              <a:gd name="T62" fmla="*/ 5 w 23"/>
              <a:gd name="T63" fmla="*/ 0 h 43"/>
              <a:gd name="T64" fmla="*/ 2 w 23"/>
              <a:gd name="T65" fmla="*/ 0 h 43"/>
              <a:gd name="T66" fmla="*/ 0 w 23"/>
              <a:gd name="T67" fmla="*/ 3 h 43"/>
              <a:gd name="T68" fmla="*/ 0 w 23"/>
              <a:gd name="T69" fmla="*/ 3 h 43"/>
              <a:gd name="T70" fmla="*/ 0 w 23"/>
              <a:gd name="T71" fmla="*/ 5 h 43"/>
              <a:gd name="T72" fmla="*/ 2 w 23"/>
              <a:gd name="T73" fmla="*/ 6 h 43"/>
              <a:gd name="T74" fmla="*/ 2 w 23"/>
              <a:gd name="T75"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43">
                <a:moveTo>
                  <a:pt x="2" y="6"/>
                </a:moveTo>
                <a:lnTo>
                  <a:pt x="2" y="6"/>
                </a:lnTo>
                <a:lnTo>
                  <a:pt x="2" y="6"/>
                </a:lnTo>
                <a:lnTo>
                  <a:pt x="2" y="6"/>
                </a:lnTo>
                <a:lnTo>
                  <a:pt x="2" y="6"/>
                </a:lnTo>
                <a:lnTo>
                  <a:pt x="2" y="6"/>
                </a:lnTo>
                <a:lnTo>
                  <a:pt x="2" y="6"/>
                </a:lnTo>
                <a:lnTo>
                  <a:pt x="5" y="8"/>
                </a:lnTo>
                <a:lnTo>
                  <a:pt x="10" y="11"/>
                </a:lnTo>
                <a:lnTo>
                  <a:pt x="10" y="11"/>
                </a:lnTo>
                <a:lnTo>
                  <a:pt x="15" y="20"/>
                </a:lnTo>
                <a:lnTo>
                  <a:pt x="17" y="25"/>
                </a:lnTo>
                <a:lnTo>
                  <a:pt x="17" y="29"/>
                </a:lnTo>
                <a:lnTo>
                  <a:pt x="17" y="29"/>
                </a:lnTo>
                <a:lnTo>
                  <a:pt x="15" y="38"/>
                </a:lnTo>
                <a:lnTo>
                  <a:pt x="15" y="38"/>
                </a:lnTo>
                <a:lnTo>
                  <a:pt x="15" y="41"/>
                </a:lnTo>
                <a:lnTo>
                  <a:pt x="19" y="43"/>
                </a:lnTo>
                <a:lnTo>
                  <a:pt x="19" y="43"/>
                </a:lnTo>
                <a:lnTo>
                  <a:pt x="20" y="41"/>
                </a:lnTo>
                <a:lnTo>
                  <a:pt x="22" y="39"/>
                </a:lnTo>
                <a:lnTo>
                  <a:pt x="22" y="39"/>
                </a:lnTo>
                <a:lnTo>
                  <a:pt x="23" y="29"/>
                </a:lnTo>
                <a:lnTo>
                  <a:pt x="23" y="29"/>
                </a:lnTo>
                <a:lnTo>
                  <a:pt x="22" y="23"/>
                </a:lnTo>
                <a:lnTo>
                  <a:pt x="20" y="16"/>
                </a:lnTo>
                <a:lnTo>
                  <a:pt x="17" y="11"/>
                </a:lnTo>
                <a:lnTo>
                  <a:pt x="14" y="6"/>
                </a:lnTo>
                <a:lnTo>
                  <a:pt x="14" y="6"/>
                </a:lnTo>
                <a:lnTo>
                  <a:pt x="9" y="1"/>
                </a:lnTo>
                <a:lnTo>
                  <a:pt x="5" y="0"/>
                </a:lnTo>
                <a:lnTo>
                  <a:pt x="5" y="0"/>
                </a:lnTo>
                <a:lnTo>
                  <a:pt x="2" y="0"/>
                </a:lnTo>
                <a:lnTo>
                  <a:pt x="0" y="3"/>
                </a:lnTo>
                <a:lnTo>
                  <a:pt x="0" y="3"/>
                </a:lnTo>
                <a:lnTo>
                  <a:pt x="0" y="5"/>
                </a:lnTo>
                <a:lnTo>
                  <a:pt x="2" y="6"/>
                </a:lnTo>
                <a:lnTo>
                  <a:pt x="2"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5" name="Freeform 484"/>
          <p:cNvSpPr>
            <a:spLocks/>
          </p:cNvSpPr>
          <p:nvPr/>
        </p:nvSpPr>
        <p:spPr bwMode="auto">
          <a:xfrm>
            <a:off x="3994783" y="3896646"/>
            <a:ext cx="68263" cy="80963"/>
          </a:xfrm>
          <a:custGeom>
            <a:avLst/>
            <a:gdLst>
              <a:gd name="T0" fmla="*/ 35 w 43"/>
              <a:gd name="T1" fmla="*/ 0 h 51"/>
              <a:gd name="T2" fmla="*/ 0 w 43"/>
              <a:gd name="T3" fmla="*/ 20 h 51"/>
              <a:gd name="T4" fmla="*/ 10 w 43"/>
              <a:gd name="T5" fmla="*/ 51 h 51"/>
              <a:gd name="T6" fmla="*/ 10 w 43"/>
              <a:gd name="T7" fmla="*/ 51 h 51"/>
              <a:gd name="T8" fmla="*/ 28 w 43"/>
              <a:gd name="T9" fmla="*/ 43 h 51"/>
              <a:gd name="T10" fmla="*/ 28 w 43"/>
              <a:gd name="T11" fmla="*/ 43 h 51"/>
              <a:gd name="T12" fmla="*/ 43 w 43"/>
              <a:gd name="T13" fmla="*/ 35 h 51"/>
              <a:gd name="T14" fmla="*/ 35 w 43"/>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1">
                <a:moveTo>
                  <a:pt x="35" y="0"/>
                </a:moveTo>
                <a:lnTo>
                  <a:pt x="0" y="20"/>
                </a:lnTo>
                <a:lnTo>
                  <a:pt x="10" y="51"/>
                </a:lnTo>
                <a:lnTo>
                  <a:pt x="10" y="51"/>
                </a:lnTo>
                <a:lnTo>
                  <a:pt x="28" y="43"/>
                </a:lnTo>
                <a:lnTo>
                  <a:pt x="28" y="43"/>
                </a:lnTo>
                <a:lnTo>
                  <a:pt x="43" y="35"/>
                </a:lnTo>
                <a:lnTo>
                  <a:pt x="35" y="0"/>
                </a:lnTo>
                <a:close/>
              </a:path>
            </a:pathLst>
          </a:custGeom>
          <a:solidFill>
            <a:schemeClr val="accent6">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126" name="Freeform 485"/>
          <p:cNvSpPr>
            <a:spLocks/>
          </p:cNvSpPr>
          <p:nvPr/>
        </p:nvSpPr>
        <p:spPr bwMode="auto">
          <a:xfrm>
            <a:off x="3994783" y="3896646"/>
            <a:ext cx="68263" cy="80963"/>
          </a:xfrm>
          <a:custGeom>
            <a:avLst/>
            <a:gdLst>
              <a:gd name="T0" fmla="*/ 35 w 43"/>
              <a:gd name="T1" fmla="*/ 0 h 51"/>
              <a:gd name="T2" fmla="*/ 0 w 43"/>
              <a:gd name="T3" fmla="*/ 20 h 51"/>
              <a:gd name="T4" fmla="*/ 10 w 43"/>
              <a:gd name="T5" fmla="*/ 51 h 51"/>
              <a:gd name="T6" fmla="*/ 10 w 43"/>
              <a:gd name="T7" fmla="*/ 51 h 51"/>
              <a:gd name="T8" fmla="*/ 28 w 43"/>
              <a:gd name="T9" fmla="*/ 43 h 51"/>
              <a:gd name="T10" fmla="*/ 28 w 43"/>
              <a:gd name="T11" fmla="*/ 43 h 51"/>
              <a:gd name="T12" fmla="*/ 43 w 43"/>
              <a:gd name="T13" fmla="*/ 35 h 51"/>
              <a:gd name="T14" fmla="*/ 35 w 43"/>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1">
                <a:moveTo>
                  <a:pt x="35" y="0"/>
                </a:moveTo>
                <a:lnTo>
                  <a:pt x="0" y="20"/>
                </a:lnTo>
                <a:lnTo>
                  <a:pt x="10" y="51"/>
                </a:lnTo>
                <a:lnTo>
                  <a:pt x="10" y="51"/>
                </a:lnTo>
                <a:lnTo>
                  <a:pt x="28" y="43"/>
                </a:lnTo>
                <a:lnTo>
                  <a:pt x="28" y="43"/>
                </a:lnTo>
                <a:lnTo>
                  <a:pt x="43" y="35"/>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7" name="Freeform 486"/>
          <p:cNvSpPr>
            <a:spLocks/>
          </p:cNvSpPr>
          <p:nvPr/>
        </p:nvSpPr>
        <p:spPr bwMode="auto">
          <a:xfrm>
            <a:off x="4107496" y="3401346"/>
            <a:ext cx="87313" cy="30163"/>
          </a:xfrm>
          <a:custGeom>
            <a:avLst/>
            <a:gdLst>
              <a:gd name="T0" fmla="*/ 5 w 55"/>
              <a:gd name="T1" fmla="*/ 13 h 19"/>
              <a:gd name="T2" fmla="*/ 5 w 55"/>
              <a:gd name="T3" fmla="*/ 13 h 19"/>
              <a:gd name="T4" fmla="*/ 5 w 55"/>
              <a:gd name="T5" fmla="*/ 13 h 19"/>
              <a:gd name="T6" fmla="*/ 12 w 55"/>
              <a:gd name="T7" fmla="*/ 9 h 19"/>
              <a:gd name="T8" fmla="*/ 17 w 55"/>
              <a:gd name="T9" fmla="*/ 8 h 19"/>
              <a:gd name="T10" fmla="*/ 25 w 55"/>
              <a:gd name="T11" fmla="*/ 6 h 19"/>
              <a:gd name="T12" fmla="*/ 25 w 55"/>
              <a:gd name="T13" fmla="*/ 6 h 19"/>
              <a:gd name="T14" fmla="*/ 30 w 55"/>
              <a:gd name="T15" fmla="*/ 8 h 19"/>
              <a:gd name="T16" fmla="*/ 37 w 55"/>
              <a:gd name="T17" fmla="*/ 9 h 19"/>
              <a:gd name="T18" fmla="*/ 43 w 55"/>
              <a:gd name="T19" fmla="*/ 13 h 19"/>
              <a:gd name="T20" fmla="*/ 50 w 55"/>
              <a:gd name="T21" fmla="*/ 18 h 19"/>
              <a:gd name="T22" fmla="*/ 50 w 55"/>
              <a:gd name="T23" fmla="*/ 18 h 19"/>
              <a:gd name="T24" fmla="*/ 51 w 55"/>
              <a:gd name="T25" fmla="*/ 19 h 19"/>
              <a:gd name="T26" fmla="*/ 53 w 55"/>
              <a:gd name="T27" fmla="*/ 19 h 19"/>
              <a:gd name="T28" fmla="*/ 53 w 55"/>
              <a:gd name="T29" fmla="*/ 19 h 19"/>
              <a:gd name="T30" fmla="*/ 55 w 55"/>
              <a:gd name="T31" fmla="*/ 16 h 19"/>
              <a:gd name="T32" fmla="*/ 55 w 55"/>
              <a:gd name="T33" fmla="*/ 14 h 19"/>
              <a:gd name="T34" fmla="*/ 55 w 55"/>
              <a:gd name="T35" fmla="*/ 14 h 19"/>
              <a:gd name="T36" fmla="*/ 46 w 55"/>
              <a:gd name="T37" fmla="*/ 8 h 19"/>
              <a:gd name="T38" fmla="*/ 40 w 55"/>
              <a:gd name="T39" fmla="*/ 3 h 19"/>
              <a:gd name="T40" fmla="*/ 32 w 55"/>
              <a:gd name="T41" fmla="*/ 1 h 19"/>
              <a:gd name="T42" fmla="*/ 25 w 55"/>
              <a:gd name="T43" fmla="*/ 0 h 19"/>
              <a:gd name="T44" fmla="*/ 25 w 55"/>
              <a:gd name="T45" fmla="*/ 0 h 19"/>
              <a:gd name="T46" fmla="*/ 15 w 55"/>
              <a:gd name="T47" fmla="*/ 1 h 19"/>
              <a:gd name="T48" fmla="*/ 8 w 55"/>
              <a:gd name="T49" fmla="*/ 3 h 19"/>
              <a:gd name="T50" fmla="*/ 0 w 55"/>
              <a:gd name="T51" fmla="*/ 6 h 19"/>
              <a:gd name="T52" fmla="*/ 0 w 55"/>
              <a:gd name="T53" fmla="*/ 6 h 19"/>
              <a:gd name="T54" fmla="*/ 0 w 55"/>
              <a:gd name="T55" fmla="*/ 9 h 19"/>
              <a:gd name="T56" fmla="*/ 0 w 55"/>
              <a:gd name="T57" fmla="*/ 11 h 19"/>
              <a:gd name="T58" fmla="*/ 0 w 55"/>
              <a:gd name="T59" fmla="*/ 11 h 19"/>
              <a:gd name="T60" fmla="*/ 2 w 55"/>
              <a:gd name="T61" fmla="*/ 13 h 19"/>
              <a:gd name="T62" fmla="*/ 5 w 55"/>
              <a:gd name="T63" fmla="*/ 13 h 19"/>
              <a:gd name="T64" fmla="*/ 5 w 55"/>
              <a:gd name="T65"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9">
                <a:moveTo>
                  <a:pt x="5" y="13"/>
                </a:moveTo>
                <a:lnTo>
                  <a:pt x="5" y="13"/>
                </a:lnTo>
                <a:lnTo>
                  <a:pt x="5" y="13"/>
                </a:lnTo>
                <a:lnTo>
                  <a:pt x="12" y="9"/>
                </a:lnTo>
                <a:lnTo>
                  <a:pt x="17" y="8"/>
                </a:lnTo>
                <a:lnTo>
                  <a:pt x="25" y="6"/>
                </a:lnTo>
                <a:lnTo>
                  <a:pt x="25" y="6"/>
                </a:lnTo>
                <a:lnTo>
                  <a:pt x="30" y="8"/>
                </a:lnTo>
                <a:lnTo>
                  <a:pt x="37" y="9"/>
                </a:lnTo>
                <a:lnTo>
                  <a:pt x="43" y="13"/>
                </a:lnTo>
                <a:lnTo>
                  <a:pt x="50" y="18"/>
                </a:lnTo>
                <a:lnTo>
                  <a:pt x="50" y="18"/>
                </a:lnTo>
                <a:lnTo>
                  <a:pt x="51" y="19"/>
                </a:lnTo>
                <a:lnTo>
                  <a:pt x="53" y="19"/>
                </a:lnTo>
                <a:lnTo>
                  <a:pt x="53" y="19"/>
                </a:lnTo>
                <a:lnTo>
                  <a:pt x="55" y="16"/>
                </a:lnTo>
                <a:lnTo>
                  <a:pt x="55" y="14"/>
                </a:lnTo>
                <a:lnTo>
                  <a:pt x="55" y="14"/>
                </a:lnTo>
                <a:lnTo>
                  <a:pt x="46" y="8"/>
                </a:lnTo>
                <a:lnTo>
                  <a:pt x="40" y="3"/>
                </a:lnTo>
                <a:lnTo>
                  <a:pt x="32" y="1"/>
                </a:lnTo>
                <a:lnTo>
                  <a:pt x="25" y="0"/>
                </a:lnTo>
                <a:lnTo>
                  <a:pt x="25" y="0"/>
                </a:lnTo>
                <a:lnTo>
                  <a:pt x="15" y="1"/>
                </a:lnTo>
                <a:lnTo>
                  <a:pt x="8" y="3"/>
                </a:lnTo>
                <a:lnTo>
                  <a:pt x="0" y="6"/>
                </a:lnTo>
                <a:lnTo>
                  <a:pt x="0" y="6"/>
                </a:lnTo>
                <a:lnTo>
                  <a:pt x="0" y="9"/>
                </a:lnTo>
                <a:lnTo>
                  <a:pt x="0" y="11"/>
                </a:lnTo>
                <a:lnTo>
                  <a:pt x="0" y="11"/>
                </a:lnTo>
                <a:lnTo>
                  <a:pt x="2" y="13"/>
                </a:lnTo>
                <a:lnTo>
                  <a:pt x="5" y="13"/>
                </a:lnTo>
                <a:lnTo>
                  <a:pt x="5" y="1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8" name="Freeform 487"/>
          <p:cNvSpPr>
            <a:spLocks/>
          </p:cNvSpPr>
          <p:nvPr/>
        </p:nvSpPr>
        <p:spPr bwMode="auto">
          <a:xfrm>
            <a:off x="3983671" y="3863308"/>
            <a:ext cx="284163" cy="122238"/>
          </a:xfrm>
          <a:custGeom>
            <a:avLst/>
            <a:gdLst>
              <a:gd name="T0" fmla="*/ 20 w 179"/>
              <a:gd name="T1" fmla="*/ 72 h 77"/>
              <a:gd name="T2" fmla="*/ 7 w 179"/>
              <a:gd name="T3" fmla="*/ 39 h 77"/>
              <a:gd name="T4" fmla="*/ 4 w 179"/>
              <a:gd name="T5" fmla="*/ 41 h 77"/>
              <a:gd name="T6" fmla="*/ 5 w 179"/>
              <a:gd name="T7" fmla="*/ 44 h 77"/>
              <a:gd name="T8" fmla="*/ 5 w 179"/>
              <a:gd name="T9" fmla="*/ 44 h 77"/>
              <a:gd name="T10" fmla="*/ 9 w 179"/>
              <a:gd name="T11" fmla="*/ 43 h 77"/>
              <a:gd name="T12" fmla="*/ 9 w 179"/>
              <a:gd name="T13" fmla="*/ 43 h 77"/>
              <a:gd name="T14" fmla="*/ 22 w 179"/>
              <a:gd name="T15" fmla="*/ 34 h 77"/>
              <a:gd name="T16" fmla="*/ 47 w 179"/>
              <a:gd name="T17" fmla="*/ 24 h 77"/>
              <a:gd name="T18" fmla="*/ 62 w 179"/>
              <a:gd name="T19" fmla="*/ 18 h 77"/>
              <a:gd name="T20" fmla="*/ 77 w 179"/>
              <a:gd name="T21" fmla="*/ 13 h 77"/>
              <a:gd name="T22" fmla="*/ 95 w 179"/>
              <a:gd name="T23" fmla="*/ 8 h 77"/>
              <a:gd name="T24" fmla="*/ 111 w 179"/>
              <a:gd name="T25" fmla="*/ 6 h 77"/>
              <a:gd name="T26" fmla="*/ 111 w 179"/>
              <a:gd name="T27" fmla="*/ 6 h 77"/>
              <a:gd name="T28" fmla="*/ 118 w 179"/>
              <a:gd name="T29" fmla="*/ 6 h 77"/>
              <a:gd name="T30" fmla="*/ 118 w 179"/>
              <a:gd name="T31" fmla="*/ 6 h 77"/>
              <a:gd name="T32" fmla="*/ 131 w 179"/>
              <a:gd name="T33" fmla="*/ 8 h 77"/>
              <a:gd name="T34" fmla="*/ 146 w 179"/>
              <a:gd name="T35" fmla="*/ 11 h 77"/>
              <a:gd name="T36" fmla="*/ 174 w 179"/>
              <a:gd name="T37" fmla="*/ 21 h 77"/>
              <a:gd name="T38" fmla="*/ 176 w 179"/>
              <a:gd name="T39" fmla="*/ 18 h 77"/>
              <a:gd name="T40" fmla="*/ 172 w 179"/>
              <a:gd name="T41" fmla="*/ 18 h 77"/>
              <a:gd name="T42" fmla="*/ 161 w 179"/>
              <a:gd name="T43" fmla="*/ 56 h 77"/>
              <a:gd name="T44" fmla="*/ 161 w 179"/>
              <a:gd name="T45" fmla="*/ 56 h 77"/>
              <a:gd name="T46" fmla="*/ 161 w 179"/>
              <a:gd name="T47" fmla="*/ 58 h 77"/>
              <a:gd name="T48" fmla="*/ 163 w 179"/>
              <a:gd name="T49" fmla="*/ 59 h 77"/>
              <a:gd name="T50" fmla="*/ 163 w 179"/>
              <a:gd name="T51" fmla="*/ 59 h 77"/>
              <a:gd name="T52" fmla="*/ 166 w 179"/>
              <a:gd name="T53" fmla="*/ 59 h 77"/>
              <a:gd name="T54" fmla="*/ 167 w 179"/>
              <a:gd name="T55" fmla="*/ 58 h 77"/>
              <a:gd name="T56" fmla="*/ 179 w 179"/>
              <a:gd name="T57" fmla="*/ 20 h 77"/>
              <a:gd name="T58" fmla="*/ 179 w 179"/>
              <a:gd name="T59" fmla="*/ 20 h 77"/>
              <a:gd name="T60" fmla="*/ 177 w 179"/>
              <a:gd name="T61" fmla="*/ 18 h 77"/>
              <a:gd name="T62" fmla="*/ 176 w 179"/>
              <a:gd name="T63" fmla="*/ 16 h 77"/>
              <a:gd name="T64" fmla="*/ 176 w 179"/>
              <a:gd name="T65" fmla="*/ 16 h 77"/>
              <a:gd name="T66" fmla="*/ 148 w 179"/>
              <a:gd name="T67" fmla="*/ 5 h 77"/>
              <a:gd name="T68" fmla="*/ 133 w 179"/>
              <a:gd name="T69" fmla="*/ 1 h 77"/>
              <a:gd name="T70" fmla="*/ 118 w 179"/>
              <a:gd name="T71" fmla="*/ 0 h 77"/>
              <a:gd name="T72" fmla="*/ 118 w 179"/>
              <a:gd name="T73" fmla="*/ 0 h 77"/>
              <a:gd name="T74" fmla="*/ 111 w 179"/>
              <a:gd name="T75" fmla="*/ 0 h 77"/>
              <a:gd name="T76" fmla="*/ 111 w 179"/>
              <a:gd name="T77" fmla="*/ 0 h 77"/>
              <a:gd name="T78" fmla="*/ 90 w 179"/>
              <a:gd name="T79" fmla="*/ 3 h 77"/>
              <a:gd name="T80" fmla="*/ 70 w 179"/>
              <a:gd name="T81" fmla="*/ 8 h 77"/>
              <a:gd name="T82" fmla="*/ 52 w 179"/>
              <a:gd name="T83" fmla="*/ 15 h 77"/>
              <a:gd name="T84" fmla="*/ 37 w 179"/>
              <a:gd name="T85" fmla="*/ 21 h 77"/>
              <a:gd name="T86" fmla="*/ 12 w 179"/>
              <a:gd name="T87" fmla="*/ 33 h 77"/>
              <a:gd name="T88" fmla="*/ 2 w 179"/>
              <a:gd name="T89" fmla="*/ 38 h 77"/>
              <a:gd name="T90" fmla="*/ 2 w 179"/>
              <a:gd name="T91" fmla="*/ 38 h 77"/>
              <a:gd name="T92" fmla="*/ 0 w 179"/>
              <a:gd name="T93" fmla="*/ 39 h 77"/>
              <a:gd name="T94" fmla="*/ 2 w 179"/>
              <a:gd name="T95" fmla="*/ 43 h 77"/>
              <a:gd name="T96" fmla="*/ 14 w 179"/>
              <a:gd name="T97" fmla="*/ 76 h 77"/>
              <a:gd name="T98" fmla="*/ 14 w 179"/>
              <a:gd name="T99" fmla="*/ 76 h 77"/>
              <a:gd name="T100" fmla="*/ 15 w 179"/>
              <a:gd name="T101" fmla="*/ 77 h 77"/>
              <a:gd name="T102" fmla="*/ 19 w 179"/>
              <a:gd name="T103" fmla="*/ 77 h 77"/>
              <a:gd name="T104" fmla="*/ 19 w 179"/>
              <a:gd name="T105" fmla="*/ 77 h 77"/>
              <a:gd name="T106" fmla="*/ 20 w 179"/>
              <a:gd name="T107" fmla="*/ 76 h 77"/>
              <a:gd name="T108" fmla="*/ 20 w 179"/>
              <a:gd name="T109" fmla="*/ 72 h 77"/>
              <a:gd name="T110" fmla="*/ 20 w 179"/>
              <a:gd name="T111" fmla="*/ 7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77">
                <a:moveTo>
                  <a:pt x="20" y="72"/>
                </a:moveTo>
                <a:lnTo>
                  <a:pt x="7" y="39"/>
                </a:lnTo>
                <a:lnTo>
                  <a:pt x="4" y="41"/>
                </a:lnTo>
                <a:lnTo>
                  <a:pt x="5" y="44"/>
                </a:lnTo>
                <a:lnTo>
                  <a:pt x="5" y="44"/>
                </a:lnTo>
                <a:lnTo>
                  <a:pt x="9" y="43"/>
                </a:lnTo>
                <a:lnTo>
                  <a:pt x="9" y="43"/>
                </a:lnTo>
                <a:lnTo>
                  <a:pt x="22" y="34"/>
                </a:lnTo>
                <a:lnTo>
                  <a:pt x="47" y="24"/>
                </a:lnTo>
                <a:lnTo>
                  <a:pt x="62" y="18"/>
                </a:lnTo>
                <a:lnTo>
                  <a:pt x="77" y="13"/>
                </a:lnTo>
                <a:lnTo>
                  <a:pt x="95" y="8"/>
                </a:lnTo>
                <a:lnTo>
                  <a:pt x="111" y="6"/>
                </a:lnTo>
                <a:lnTo>
                  <a:pt x="111" y="6"/>
                </a:lnTo>
                <a:lnTo>
                  <a:pt x="118" y="6"/>
                </a:lnTo>
                <a:lnTo>
                  <a:pt x="118" y="6"/>
                </a:lnTo>
                <a:lnTo>
                  <a:pt x="131" y="8"/>
                </a:lnTo>
                <a:lnTo>
                  <a:pt x="146" y="11"/>
                </a:lnTo>
                <a:lnTo>
                  <a:pt x="174" y="21"/>
                </a:lnTo>
                <a:lnTo>
                  <a:pt x="176" y="18"/>
                </a:lnTo>
                <a:lnTo>
                  <a:pt x="172" y="18"/>
                </a:lnTo>
                <a:lnTo>
                  <a:pt x="161" y="56"/>
                </a:lnTo>
                <a:lnTo>
                  <a:pt x="161" y="56"/>
                </a:lnTo>
                <a:lnTo>
                  <a:pt x="161" y="58"/>
                </a:lnTo>
                <a:lnTo>
                  <a:pt x="163" y="59"/>
                </a:lnTo>
                <a:lnTo>
                  <a:pt x="163" y="59"/>
                </a:lnTo>
                <a:lnTo>
                  <a:pt x="166" y="59"/>
                </a:lnTo>
                <a:lnTo>
                  <a:pt x="167" y="58"/>
                </a:lnTo>
                <a:lnTo>
                  <a:pt x="179" y="20"/>
                </a:lnTo>
                <a:lnTo>
                  <a:pt x="179" y="20"/>
                </a:lnTo>
                <a:lnTo>
                  <a:pt x="177" y="18"/>
                </a:lnTo>
                <a:lnTo>
                  <a:pt x="176" y="16"/>
                </a:lnTo>
                <a:lnTo>
                  <a:pt x="176" y="16"/>
                </a:lnTo>
                <a:lnTo>
                  <a:pt x="148" y="5"/>
                </a:lnTo>
                <a:lnTo>
                  <a:pt x="133" y="1"/>
                </a:lnTo>
                <a:lnTo>
                  <a:pt x="118" y="0"/>
                </a:lnTo>
                <a:lnTo>
                  <a:pt x="118" y="0"/>
                </a:lnTo>
                <a:lnTo>
                  <a:pt x="111" y="0"/>
                </a:lnTo>
                <a:lnTo>
                  <a:pt x="111" y="0"/>
                </a:lnTo>
                <a:lnTo>
                  <a:pt x="90" y="3"/>
                </a:lnTo>
                <a:lnTo>
                  <a:pt x="70" y="8"/>
                </a:lnTo>
                <a:lnTo>
                  <a:pt x="52" y="15"/>
                </a:lnTo>
                <a:lnTo>
                  <a:pt x="37" y="21"/>
                </a:lnTo>
                <a:lnTo>
                  <a:pt x="12" y="33"/>
                </a:lnTo>
                <a:lnTo>
                  <a:pt x="2" y="38"/>
                </a:lnTo>
                <a:lnTo>
                  <a:pt x="2" y="38"/>
                </a:lnTo>
                <a:lnTo>
                  <a:pt x="0" y="39"/>
                </a:lnTo>
                <a:lnTo>
                  <a:pt x="2" y="43"/>
                </a:lnTo>
                <a:lnTo>
                  <a:pt x="14" y="76"/>
                </a:lnTo>
                <a:lnTo>
                  <a:pt x="14" y="76"/>
                </a:lnTo>
                <a:lnTo>
                  <a:pt x="15" y="77"/>
                </a:lnTo>
                <a:lnTo>
                  <a:pt x="19" y="77"/>
                </a:lnTo>
                <a:lnTo>
                  <a:pt x="19" y="77"/>
                </a:lnTo>
                <a:lnTo>
                  <a:pt x="20" y="76"/>
                </a:lnTo>
                <a:lnTo>
                  <a:pt x="20" y="72"/>
                </a:lnTo>
                <a:lnTo>
                  <a:pt x="20" y="7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9" name="Freeform 488"/>
          <p:cNvSpPr>
            <a:spLocks/>
          </p:cNvSpPr>
          <p:nvPr/>
        </p:nvSpPr>
        <p:spPr bwMode="auto">
          <a:xfrm>
            <a:off x="3609021" y="3917283"/>
            <a:ext cx="835025" cy="1254125"/>
          </a:xfrm>
          <a:custGeom>
            <a:avLst/>
            <a:gdLst>
              <a:gd name="T0" fmla="*/ 0 w 526"/>
              <a:gd name="T1" fmla="*/ 656 h 790"/>
              <a:gd name="T2" fmla="*/ 66 w 526"/>
              <a:gd name="T3" fmla="*/ 715 h 790"/>
              <a:gd name="T4" fmla="*/ 146 w 526"/>
              <a:gd name="T5" fmla="*/ 771 h 790"/>
              <a:gd name="T6" fmla="*/ 175 w 526"/>
              <a:gd name="T7" fmla="*/ 790 h 790"/>
              <a:gd name="T8" fmla="*/ 187 w 526"/>
              <a:gd name="T9" fmla="*/ 788 h 790"/>
              <a:gd name="T10" fmla="*/ 321 w 526"/>
              <a:gd name="T11" fmla="*/ 737 h 790"/>
              <a:gd name="T12" fmla="*/ 466 w 526"/>
              <a:gd name="T13" fmla="*/ 674 h 790"/>
              <a:gd name="T14" fmla="*/ 427 w 526"/>
              <a:gd name="T15" fmla="*/ 518 h 790"/>
              <a:gd name="T16" fmla="*/ 476 w 526"/>
              <a:gd name="T17" fmla="*/ 389 h 790"/>
              <a:gd name="T18" fmla="*/ 523 w 526"/>
              <a:gd name="T19" fmla="*/ 240 h 790"/>
              <a:gd name="T20" fmla="*/ 526 w 526"/>
              <a:gd name="T21" fmla="*/ 196 h 790"/>
              <a:gd name="T22" fmla="*/ 514 w 526"/>
              <a:gd name="T23" fmla="*/ 166 h 790"/>
              <a:gd name="T24" fmla="*/ 433 w 526"/>
              <a:gd name="T25" fmla="*/ 55 h 790"/>
              <a:gd name="T26" fmla="*/ 394 w 526"/>
              <a:gd name="T27" fmla="*/ 10 h 790"/>
              <a:gd name="T28" fmla="*/ 375 w 526"/>
              <a:gd name="T29" fmla="*/ 2 h 790"/>
              <a:gd name="T30" fmla="*/ 329 w 526"/>
              <a:gd name="T31" fmla="*/ 7 h 790"/>
              <a:gd name="T32" fmla="*/ 299 w 526"/>
              <a:gd name="T33" fmla="*/ 17 h 790"/>
              <a:gd name="T34" fmla="*/ 223 w 526"/>
              <a:gd name="T35" fmla="*/ 57 h 790"/>
              <a:gd name="T36" fmla="*/ 200 w 526"/>
              <a:gd name="T37" fmla="*/ 81 h 790"/>
              <a:gd name="T38" fmla="*/ 142 w 526"/>
              <a:gd name="T39" fmla="*/ 207 h 790"/>
              <a:gd name="T40" fmla="*/ 112 w 526"/>
              <a:gd name="T41" fmla="*/ 303 h 790"/>
              <a:gd name="T42" fmla="*/ 117 w 526"/>
              <a:gd name="T43" fmla="*/ 306 h 790"/>
              <a:gd name="T44" fmla="*/ 136 w 526"/>
              <a:gd name="T45" fmla="*/ 245 h 790"/>
              <a:gd name="T46" fmla="*/ 177 w 526"/>
              <a:gd name="T47" fmla="*/ 139 h 790"/>
              <a:gd name="T48" fmla="*/ 217 w 526"/>
              <a:gd name="T49" fmla="*/ 72 h 790"/>
              <a:gd name="T50" fmla="*/ 274 w 526"/>
              <a:gd name="T51" fmla="*/ 35 h 790"/>
              <a:gd name="T52" fmla="*/ 309 w 526"/>
              <a:gd name="T53" fmla="*/ 19 h 790"/>
              <a:gd name="T54" fmla="*/ 313 w 526"/>
              <a:gd name="T55" fmla="*/ 19 h 790"/>
              <a:gd name="T56" fmla="*/ 334 w 526"/>
              <a:gd name="T57" fmla="*/ 12 h 790"/>
              <a:gd name="T58" fmla="*/ 375 w 526"/>
              <a:gd name="T59" fmla="*/ 9 h 790"/>
              <a:gd name="T60" fmla="*/ 392 w 526"/>
              <a:gd name="T61" fmla="*/ 19 h 790"/>
              <a:gd name="T62" fmla="*/ 461 w 526"/>
              <a:gd name="T63" fmla="*/ 100 h 790"/>
              <a:gd name="T64" fmla="*/ 518 w 526"/>
              <a:gd name="T65" fmla="*/ 191 h 790"/>
              <a:gd name="T66" fmla="*/ 519 w 526"/>
              <a:gd name="T67" fmla="*/ 204 h 790"/>
              <a:gd name="T68" fmla="*/ 504 w 526"/>
              <a:gd name="T69" fmla="*/ 283 h 790"/>
              <a:gd name="T70" fmla="*/ 451 w 526"/>
              <a:gd name="T71" fmla="*/ 437 h 790"/>
              <a:gd name="T72" fmla="*/ 423 w 526"/>
              <a:gd name="T73" fmla="*/ 510 h 790"/>
              <a:gd name="T74" fmla="*/ 460 w 526"/>
              <a:gd name="T75" fmla="*/ 674 h 790"/>
              <a:gd name="T76" fmla="*/ 450 w 526"/>
              <a:gd name="T77" fmla="*/ 674 h 790"/>
              <a:gd name="T78" fmla="*/ 304 w 526"/>
              <a:gd name="T79" fmla="*/ 737 h 790"/>
              <a:gd name="T80" fmla="*/ 193 w 526"/>
              <a:gd name="T81" fmla="*/ 780 h 790"/>
              <a:gd name="T82" fmla="*/ 177 w 526"/>
              <a:gd name="T83" fmla="*/ 785 h 790"/>
              <a:gd name="T84" fmla="*/ 177 w 526"/>
              <a:gd name="T85" fmla="*/ 783 h 790"/>
              <a:gd name="T86" fmla="*/ 131 w 526"/>
              <a:gd name="T87" fmla="*/ 755 h 790"/>
              <a:gd name="T88" fmla="*/ 38 w 526"/>
              <a:gd name="T89" fmla="*/ 684 h 790"/>
              <a:gd name="T90" fmla="*/ 5 w 526"/>
              <a:gd name="T91" fmla="*/ 654 h 790"/>
              <a:gd name="T92" fmla="*/ 78 w 526"/>
              <a:gd name="T93" fmla="*/ 488 h 790"/>
              <a:gd name="T94" fmla="*/ 73 w 526"/>
              <a:gd name="T95" fmla="*/ 490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6" h="790">
                <a:moveTo>
                  <a:pt x="73" y="490"/>
                </a:moveTo>
                <a:lnTo>
                  <a:pt x="0" y="652"/>
                </a:lnTo>
                <a:lnTo>
                  <a:pt x="0" y="652"/>
                </a:lnTo>
                <a:lnTo>
                  <a:pt x="0" y="656"/>
                </a:lnTo>
                <a:lnTo>
                  <a:pt x="0" y="656"/>
                </a:lnTo>
                <a:lnTo>
                  <a:pt x="17" y="674"/>
                </a:lnTo>
                <a:lnTo>
                  <a:pt x="40" y="694"/>
                </a:lnTo>
                <a:lnTo>
                  <a:pt x="66" y="715"/>
                </a:lnTo>
                <a:lnTo>
                  <a:pt x="94" y="737"/>
                </a:lnTo>
                <a:lnTo>
                  <a:pt x="94" y="737"/>
                </a:lnTo>
                <a:lnTo>
                  <a:pt x="146" y="771"/>
                </a:lnTo>
                <a:lnTo>
                  <a:pt x="146" y="771"/>
                </a:lnTo>
                <a:lnTo>
                  <a:pt x="164" y="783"/>
                </a:lnTo>
                <a:lnTo>
                  <a:pt x="164" y="783"/>
                </a:lnTo>
                <a:lnTo>
                  <a:pt x="175" y="790"/>
                </a:lnTo>
                <a:lnTo>
                  <a:pt x="175" y="790"/>
                </a:lnTo>
                <a:lnTo>
                  <a:pt x="177" y="790"/>
                </a:lnTo>
                <a:lnTo>
                  <a:pt x="177" y="790"/>
                </a:lnTo>
                <a:lnTo>
                  <a:pt x="187" y="788"/>
                </a:lnTo>
                <a:lnTo>
                  <a:pt x="187" y="788"/>
                </a:lnTo>
                <a:lnTo>
                  <a:pt x="213" y="780"/>
                </a:lnTo>
                <a:lnTo>
                  <a:pt x="251" y="765"/>
                </a:lnTo>
                <a:lnTo>
                  <a:pt x="251" y="765"/>
                </a:lnTo>
                <a:lnTo>
                  <a:pt x="321" y="737"/>
                </a:lnTo>
                <a:lnTo>
                  <a:pt x="390" y="708"/>
                </a:lnTo>
                <a:lnTo>
                  <a:pt x="465" y="675"/>
                </a:lnTo>
                <a:lnTo>
                  <a:pt x="465" y="675"/>
                </a:lnTo>
                <a:lnTo>
                  <a:pt x="466" y="674"/>
                </a:lnTo>
                <a:lnTo>
                  <a:pt x="466" y="672"/>
                </a:lnTo>
                <a:lnTo>
                  <a:pt x="427" y="517"/>
                </a:lnTo>
                <a:lnTo>
                  <a:pt x="423" y="517"/>
                </a:lnTo>
                <a:lnTo>
                  <a:pt x="427" y="518"/>
                </a:lnTo>
                <a:lnTo>
                  <a:pt x="427" y="518"/>
                </a:lnTo>
                <a:lnTo>
                  <a:pt x="443" y="480"/>
                </a:lnTo>
                <a:lnTo>
                  <a:pt x="476" y="389"/>
                </a:lnTo>
                <a:lnTo>
                  <a:pt x="476" y="389"/>
                </a:lnTo>
                <a:lnTo>
                  <a:pt x="494" y="338"/>
                </a:lnTo>
                <a:lnTo>
                  <a:pt x="511" y="285"/>
                </a:lnTo>
                <a:lnTo>
                  <a:pt x="511" y="285"/>
                </a:lnTo>
                <a:lnTo>
                  <a:pt x="523" y="240"/>
                </a:lnTo>
                <a:lnTo>
                  <a:pt x="524" y="220"/>
                </a:lnTo>
                <a:lnTo>
                  <a:pt x="526" y="204"/>
                </a:lnTo>
                <a:lnTo>
                  <a:pt x="526" y="204"/>
                </a:lnTo>
                <a:lnTo>
                  <a:pt x="526" y="196"/>
                </a:lnTo>
                <a:lnTo>
                  <a:pt x="524" y="189"/>
                </a:lnTo>
                <a:lnTo>
                  <a:pt x="524" y="189"/>
                </a:lnTo>
                <a:lnTo>
                  <a:pt x="519" y="179"/>
                </a:lnTo>
                <a:lnTo>
                  <a:pt x="514" y="166"/>
                </a:lnTo>
                <a:lnTo>
                  <a:pt x="498" y="139"/>
                </a:lnTo>
                <a:lnTo>
                  <a:pt x="498" y="139"/>
                </a:lnTo>
                <a:lnTo>
                  <a:pt x="466" y="96"/>
                </a:lnTo>
                <a:lnTo>
                  <a:pt x="433" y="55"/>
                </a:lnTo>
                <a:lnTo>
                  <a:pt x="433" y="55"/>
                </a:lnTo>
                <a:lnTo>
                  <a:pt x="405" y="22"/>
                </a:lnTo>
                <a:lnTo>
                  <a:pt x="405" y="22"/>
                </a:lnTo>
                <a:lnTo>
                  <a:pt x="394" y="10"/>
                </a:lnTo>
                <a:lnTo>
                  <a:pt x="394" y="10"/>
                </a:lnTo>
                <a:lnTo>
                  <a:pt x="385" y="5"/>
                </a:lnTo>
                <a:lnTo>
                  <a:pt x="385" y="5"/>
                </a:lnTo>
                <a:lnTo>
                  <a:pt x="375" y="2"/>
                </a:lnTo>
                <a:lnTo>
                  <a:pt x="365" y="0"/>
                </a:lnTo>
                <a:lnTo>
                  <a:pt x="365" y="0"/>
                </a:lnTo>
                <a:lnTo>
                  <a:pt x="347" y="2"/>
                </a:lnTo>
                <a:lnTo>
                  <a:pt x="329" y="7"/>
                </a:lnTo>
                <a:lnTo>
                  <a:pt x="311" y="12"/>
                </a:lnTo>
                <a:lnTo>
                  <a:pt x="311" y="12"/>
                </a:lnTo>
                <a:lnTo>
                  <a:pt x="311" y="12"/>
                </a:lnTo>
                <a:lnTo>
                  <a:pt x="299" y="17"/>
                </a:lnTo>
                <a:lnTo>
                  <a:pt x="271" y="30"/>
                </a:lnTo>
                <a:lnTo>
                  <a:pt x="271" y="30"/>
                </a:lnTo>
                <a:lnTo>
                  <a:pt x="238" y="47"/>
                </a:lnTo>
                <a:lnTo>
                  <a:pt x="223" y="57"/>
                </a:lnTo>
                <a:lnTo>
                  <a:pt x="212" y="67"/>
                </a:lnTo>
                <a:lnTo>
                  <a:pt x="212" y="67"/>
                </a:lnTo>
                <a:lnTo>
                  <a:pt x="207" y="73"/>
                </a:lnTo>
                <a:lnTo>
                  <a:pt x="200" y="81"/>
                </a:lnTo>
                <a:lnTo>
                  <a:pt x="187" y="106"/>
                </a:lnTo>
                <a:lnTo>
                  <a:pt x="187" y="106"/>
                </a:lnTo>
                <a:lnTo>
                  <a:pt x="164" y="153"/>
                </a:lnTo>
                <a:lnTo>
                  <a:pt x="142" y="207"/>
                </a:lnTo>
                <a:lnTo>
                  <a:pt x="124" y="260"/>
                </a:lnTo>
                <a:lnTo>
                  <a:pt x="117" y="283"/>
                </a:lnTo>
                <a:lnTo>
                  <a:pt x="112" y="303"/>
                </a:lnTo>
                <a:lnTo>
                  <a:pt x="112" y="303"/>
                </a:lnTo>
                <a:lnTo>
                  <a:pt x="112" y="305"/>
                </a:lnTo>
                <a:lnTo>
                  <a:pt x="114" y="306"/>
                </a:lnTo>
                <a:lnTo>
                  <a:pt x="114" y="306"/>
                </a:lnTo>
                <a:lnTo>
                  <a:pt x="117" y="306"/>
                </a:lnTo>
                <a:lnTo>
                  <a:pt x="119" y="303"/>
                </a:lnTo>
                <a:lnTo>
                  <a:pt x="119" y="303"/>
                </a:lnTo>
                <a:lnTo>
                  <a:pt x="126" y="277"/>
                </a:lnTo>
                <a:lnTo>
                  <a:pt x="136" y="245"/>
                </a:lnTo>
                <a:lnTo>
                  <a:pt x="149" y="209"/>
                </a:lnTo>
                <a:lnTo>
                  <a:pt x="162" y="174"/>
                </a:lnTo>
                <a:lnTo>
                  <a:pt x="162" y="174"/>
                </a:lnTo>
                <a:lnTo>
                  <a:pt x="177" y="139"/>
                </a:lnTo>
                <a:lnTo>
                  <a:pt x="192" y="110"/>
                </a:lnTo>
                <a:lnTo>
                  <a:pt x="192" y="110"/>
                </a:lnTo>
                <a:lnTo>
                  <a:pt x="205" y="86"/>
                </a:lnTo>
                <a:lnTo>
                  <a:pt x="217" y="72"/>
                </a:lnTo>
                <a:lnTo>
                  <a:pt x="217" y="72"/>
                </a:lnTo>
                <a:lnTo>
                  <a:pt x="227" y="62"/>
                </a:lnTo>
                <a:lnTo>
                  <a:pt x="241" y="53"/>
                </a:lnTo>
                <a:lnTo>
                  <a:pt x="274" y="35"/>
                </a:lnTo>
                <a:lnTo>
                  <a:pt x="274" y="35"/>
                </a:lnTo>
                <a:lnTo>
                  <a:pt x="301" y="24"/>
                </a:lnTo>
                <a:lnTo>
                  <a:pt x="301" y="24"/>
                </a:lnTo>
                <a:lnTo>
                  <a:pt x="309" y="19"/>
                </a:lnTo>
                <a:lnTo>
                  <a:pt x="309" y="19"/>
                </a:lnTo>
                <a:lnTo>
                  <a:pt x="313" y="19"/>
                </a:lnTo>
                <a:lnTo>
                  <a:pt x="313" y="15"/>
                </a:lnTo>
                <a:lnTo>
                  <a:pt x="313" y="19"/>
                </a:lnTo>
                <a:lnTo>
                  <a:pt x="313" y="19"/>
                </a:lnTo>
                <a:lnTo>
                  <a:pt x="314" y="17"/>
                </a:lnTo>
                <a:lnTo>
                  <a:pt x="314" y="17"/>
                </a:lnTo>
                <a:lnTo>
                  <a:pt x="334" y="12"/>
                </a:lnTo>
                <a:lnTo>
                  <a:pt x="351" y="9"/>
                </a:lnTo>
                <a:lnTo>
                  <a:pt x="365" y="7"/>
                </a:lnTo>
                <a:lnTo>
                  <a:pt x="365" y="7"/>
                </a:lnTo>
                <a:lnTo>
                  <a:pt x="375" y="9"/>
                </a:lnTo>
                <a:lnTo>
                  <a:pt x="382" y="10"/>
                </a:lnTo>
                <a:lnTo>
                  <a:pt x="382" y="10"/>
                </a:lnTo>
                <a:lnTo>
                  <a:pt x="392" y="19"/>
                </a:lnTo>
                <a:lnTo>
                  <a:pt x="392" y="19"/>
                </a:lnTo>
                <a:lnTo>
                  <a:pt x="407" y="34"/>
                </a:lnTo>
                <a:lnTo>
                  <a:pt x="423" y="53"/>
                </a:lnTo>
                <a:lnTo>
                  <a:pt x="461" y="100"/>
                </a:lnTo>
                <a:lnTo>
                  <a:pt x="461" y="100"/>
                </a:lnTo>
                <a:lnTo>
                  <a:pt x="480" y="126"/>
                </a:lnTo>
                <a:lnTo>
                  <a:pt x="496" y="151"/>
                </a:lnTo>
                <a:lnTo>
                  <a:pt x="509" y="172"/>
                </a:lnTo>
                <a:lnTo>
                  <a:pt x="518" y="191"/>
                </a:lnTo>
                <a:lnTo>
                  <a:pt x="518" y="191"/>
                </a:lnTo>
                <a:lnTo>
                  <a:pt x="519" y="197"/>
                </a:lnTo>
                <a:lnTo>
                  <a:pt x="519" y="204"/>
                </a:lnTo>
                <a:lnTo>
                  <a:pt x="519" y="204"/>
                </a:lnTo>
                <a:lnTo>
                  <a:pt x="519" y="220"/>
                </a:lnTo>
                <a:lnTo>
                  <a:pt x="516" y="239"/>
                </a:lnTo>
                <a:lnTo>
                  <a:pt x="504" y="283"/>
                </a:lnTo>
                <a:lnTo>
                  <a:pt x="504" y="283"/>
                </a:lnTo>
                <a:lnTo>
                  <a:pt x="493" y="321"/>
                </a:lnTo>
                <a:lnTo>
                  <a:pt x="480" y="361"/>
                </a:lnTo>
                <a:lnTo>
                  <a:pt x="451" y="437"/>
                </a:lnTo>
                <a:lnTo>
                  <a:pt x="451" y="437"/>
                </a:lnTo>
                <a:lnTo>
                  <a:pt x="430" y="493"/>
                </a:lnTo>
                <a:lnTo>
                  <a:pt x="430" y="493"/>
                </a:lnTo>
                <a:lnTo>
                  <a:pt x="423" y="510"/>
                </a:lnTo>
                <a:lnTo>
                  <a:pt x="423" y="510"/>
                </a:lnTo>
                <a:lnTo>
                  <a:pt x="422" y="517"/>
                </a:lnTo>
                <a:lnTo>
                  <a:pt x="422" y="517"/>
                </a:lnTo>
                <a:lnTo>
                  <a:pt x="422" y="518"/>
                </a:lnTo>
                <a:lnTo>
                  <a:pt x="460" y="674"/>
                </a:lnTo>
                <a:lnTo>
                  <a:pt x="463" y="672"/>
                </a:lnTo>
                <a:lnTo>
                  <a:pt x="461" y="669"/>
                </a:lnTo>
                <a:lnTo>
                  <a:pt x="461" y="669"/>
                </a:lnTo>
                <a:lnTo>
                  <a:pt x="450" y="674"/>
                </a:lnTo>
                <a:lnTo>
                  <a:pt x="450" y="674"/>
                </a:lnTo>
                <a:lnTo>
                  <a:pt x="390" y="700"/>
                </a:lnTo>
                <a:lnTo>
                  <a:pt x="304" y="737"/>
                </a:lnTo>
                <a:lnTo>
                  <a:pt x="304" y="737"/>
                </a:lnTo>
                <a:lnTo>
                  <a:pt x="223" y="770"/>
                </a:lnTo>
                <a:lnTo>
                  <a:pt x="223" y="770"/>
                </a:lnTo>
                <a:lnTo>
                  <a:pt x="193" y="780"/>
                </a:lnTo>
                <a:lnTo>
                  <a:pt x="193" y="780"/>
                </a:lnTo>
                <a:lnTo>
                  <a:pt x="177" y="783"/>
                </a:lnTo>
                <a:lnTo>
                  <a:pt x="177" y="783"/>
                </a:lnTo>
                <a:lnTo>
                  <a:pt x="177" y="783"/>
                </a:lnTo>
                <a:lnTo>
                  <a:pt x="177" y="785"/>
                </a:lnTo>
                <a:lnTo>
                  <a:pt x="177" y="783"/>
                </a:lnTo>
                <a:lnTo>
                  <a:pt x="177" y="783"/>
                </a:lnTo>
                <a:lnTo>
                  <a:pt x="177" y="785"/>
                </a:lnTo>
                <a:lnTo>
                  <a:pt x="177" y="783"/>
                </a:lnTo>
                <a:lnTo>
                  <a:pt x="177" y="783"/>
                </a:lnTo>
                <a:lnTo>
                  <a:pt x="167" y="778"/>
                </a:lnTo>
                <a:lnTo>
                  <a:pt x="167" y="778"/>
                </a:lnTo>
                <a:lnTo>
                  <a:pt x="131" y="755"/>
                </a:lnTo>
                <a:lnTo>
                  <a:pt x="84" y="722"/>
                </a:lnTo>
                <a:lnTo>
                  <a:pt x="84" y="722"/>
                </a:lnTo>
                <a:lnTo>
                  <a:pt x="60" y="702"/>
                </a:lnTo>
                <a:lnTo>
                  <a:pt x="38" y="684"/>
                </a:lnTo>
                <a:lnTo>
                  <a:pt x="20" y="667"/>
                </a:lnTo>
                <a:lnTo>
                  <a:pt x="5" y="651"/>
                </a:lnTo>
                <a:lnTo>
                  <a:pt x="3" y="654"/>
                </a:lnTo>
                <a:lnTo>
                  <a:pt x="5" y="654"/>
                </a:lnTo>
                <a:lnTo>
                  <a:pt x="79" y="493"/>
                </a:lnTo>
                <a:lnTo>
                  <a:pt x="79" y="493"/>
                </a:lnTo>
                <a:lnTo>
                  <a:pt x="79" y="492"/>
                </a:lnTo>
                <a:lnTo>
                  <a:pt x="78" y="488"/>
                </a:lnTo>
                <a:lnTo>
                  <a:pt x="78" y="488"/>
                </a:lnTo>
                <a:lnTo>
                  <a:pt x="76" y="488"/>
                </a:lnTo>
                <a:lnTo>
                  <a:pt x="73" y="490"/>
                </a:lnTo>
                <a:lnTo>
                  <a:pt x="73" y="49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0" name="Freeform 489"/>
          <p:cNvSpPr>
            <a:spLocks/>
          </p:cNvSpPr>
          <p:nvPr/>
        </p:nvSpPr>
        <p:spPr bwMode="auto">
          <a:xfrm>
            <a:off x="3609021" y="3917283"/>
            <a:ext cx="835025" cy="1254125"/>
          </a:xfrm>
          <a:custGeom>
            <a:avLst/>
            <a:gdLst>
              <a:gd name="T0" fmla="*/ 0 w 526"/>
              <a:gd name="T1" fmla="*/ 656 h 790"/>
              <a:gd name="T2" fmla="*/ 66 w 526"/>
              <a:gd name="T3" fmla="*/ 715 h 790"/>
              <a:gd name="T4" fmla="*/ 146 w 526"/>
              <a:gd name="T5" fmla="*/ 771 h 790"/>
              <a:gd name="T6" fmla="*/ 175 w 526"/>
              <a:gd name="T7" fmla="*/ 790 h 790"/>
              <a:gd name="T8" fmla="*/ 187 w 526"/>
              <a:gd name="T9" fmla="*/ 788 h 790"/>
              <a:gd name="T10" fmla="*/ 321 w 526"/>
              <a:gd name="T11" fmla="*/ 737 h 790"/>
              <a:gd name="T12" fmla="*/ 466 w 526"/>
              <a:gd name="T13" fmla="*/ 674 h 790"/>
              <a:gd name="T14" fmla="*/ 427 w 526"/>
              <a:gd name="T15" fmla="*/ 518 h 790"/>
              <a:gd name="T16" fmla="*/ 476 w 526"/>
              <a:gd name="T17" fmla="*/ 389 h 790"/>
              <a:gd name="T18" fmla="*/ 523 w 526"/>
              <a:gd name="T19" fmla="*/ 240 h 790"/>
              <a:gd name="T20" fmla="*/ 526 w 526"/>
              <a:gd name="T21" fmla="*/ 196 h 790"/>
              <a:gd name="T22" fmla="*/ 514 w 526"/>
              <a:gd name="T23" fmla="*/ 166 h 790"/>
              <a:gd name="T24" fmla="*/ 433 w 526"/>
              <a:gd name="T25" fmla="*/ 55 h 790"/>
              <a:gd name="T26" fmla="*/ 394 w 526"/>
              <a:gd name="T27" fmla="*/ 10 h 790"/>
              <a:gd name="T28" fmla="*/ 375 w 526"/>
              <a:gd name="T29" fmla="*/ 2 h 790"/>
              <a:gd name="T30" fmla="*/ 329 w 526"/>
              <a:gd name="T31" fmla="*/ 7 h 790"/>
              <a:gd name="T32" fmla="*/ 299 w 526"/>
              <a:gd name="T33" fmla="*/ 17 h 790"/>
              <a:gd name="T34" fmla="*/ 223 w 526"/>
              <a:gd name="T35" fmla="*/ 57 h 790"/>
              <a:gd name="T36" fmla="*/ 200 w 526"/>
              <a:gd name="T37" fmla="*/ 81 h 790"/>
              <a:gd name="T38" fmla="*/ 142 w 526"/>
              <a:gd name="T39" fmla="*/ 207 h 790"/>
              <a:gd name="T40" fmla="*/ 112 w 526"/>
              <a:gd name="T41" fmla="*/ 303 h 790"/>
              <a:gd name="T42" fmla="*/ 117 w 526"/>
              <a:gd name="T43" fmla="*/ 306 h 790"/>
              <a:gd name="T44" fmla="*/ 136 w 526"/>
              <a:gd name="T45" fmla="*/ 245 h 790"/>
              <a:gd name="T46" fmla="*/ 177 w 526"/>
              <a:gd name="T47" fmla="*/ 139 h 790"/>
              <a:gd name="T48" fmla="*/ 217 w 526"/>
              <a:gd name="T49" fmla="*/ 72 h 790"/>
              <a:gd name="T50" fmla="*/ 274 w 526"/>
              <a:gd name="T51" fmla="*/ 35 h 790"/>
              <a:gd name="T52" fmla="*/ 309 w 526"/>
              <a:gd name="T53" fmla="*/ 19 h 790"/>
              <a:gd name="T54" fmla="*/ 313 w 526"/>
              <a:gd name="T55" fmla="*/ 19 h 790"/>
              <a:gd name="T56" fmla="*/ 334 w 526"/>
              <a:gd name="T57" fmla="*/ 12 h 790"/>
              <a:gd name="T58" fmla="*/ 375 w 526"/>
              <a:gd name="T59" fmla="*/ 9 h 790"/>
              <a:gd name="T60" fmla="*/ 392 w 526"/>
              <a:gd name="T61" fmla="*/ 19 h 790"/>
              <a:gd name="T62" fmla="*/ 461 w 526"/>
              <a:gd name="T63" fmla="*/ 100 h 790"/>
              <a:gd name="T64" fmla="*/ 518 w 526"/>
              <a:gd name="T65" fmla="*/ 191 h 790"/>
              <a:gd name="T66" fmla="*/ 519 w 526"/>
              <a:gd name="T67" fmla="*/ 204 h 790"/>
              <a:gd name="T68" fmla="*/ 504 w 526"/>
              <a:gd name="T69" fmla="*/ 283 h 790"/>
              <a:gd name="T70" fmla="*/ 451 w 526"/>
              <a:gd name="T71" fmla="*/ 437 h 790"/>
              <a:gd name="T72" fmla="*/ 423 w 526"/>
              <a:gd name="T73" fmla="*/ 510 h 790"/>
              <a:gd name="T74" fmla="*/ 460 w 526"/>
              <a:gd name="T75" fmla="*/ 674 h 790"/>
              <a:gd name="T76" fmla="*/ 450 w 526"/>
              <a:gd name="T77" fmla="*/ 674 h 790"/>
              <a:gd name="T78" fmla="*/ 304 w 526"/>
              <a:gd name="T79" fmla="*/ 737 h 790"/>
              <a:gd name="T80" fmla="*/ 193 w 526"/>
              <a:gd name="T81" fmla="*/ 780 h 790"/>
              <a:gd name="T82" fmla="*/ 177 w 526"/>
              <a:gd name="T83" fmla="*/ 785 h 790"/>
              <a:gd name="T84" fmla="*/ 177 w 526"/>
              <a:gd name="T85" fmla="*/ 783 h 790"/>
              <a:gd name="T86" fmla="*/ 131 w 526"/>
              <a:gd name="T87" fmla="*/ 755 h 790"/>
              <a:gd name="T88" fmla="*/ 38 w 526"/>
              <a:gd name="T89" fmla="*/ 684 h 790"/>
              <a:gd name="T90" fmla="*/ 5 w 526"/>
              <a:gd name="T91" fmla="*/ 654 h 790"/>
              <a:gd name="T92" fmla="*/ 78 w 526"/>
              <a:gd name="T93" fmla="*/ 488 h 790"/>
              <a:gd name="T94" fmla="*/ 73 w 526"/>
              <a:gd name="T95" fmla="*/ 490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6" h="790">
                <a:moveTo>
                  <a:pt x="73" y="490"/>
                </a:moveTo>
                <a:lnTo>
                  <a:pt x="0" y="652"/>
                </a:lnTo>
                <a:lnTo>
                  <a:pt x="0" y="652"/>
                </a:lnTo>
                <a:lnTo>
                  <a:pt x="0" y="656"/>
                </a:lnTo>
                <a:lnTo>
                  <a:pt x="0" y="656"/>
                </a:lnTo>
                <a:lnTo>
                  <a:pt x="17" y="674"/>
                </a:lnTo>
                <a:lnTo>
                  <a:pt x="40" y="694"/>
                </a:lnTo>
                <a:lnTo>
                  <a:pt x="66" y="715"/>
                </a:lnTo>
                <a:lnTo>
                  <a:pt x="94" y="737"/>
                </a:lnTo>
                <a:lnTo>
                  <a:pt x="94" y="737"/>
                </a:lnTo>
                <a:lnTo>
                  <a:pt x="146" y="771"/>
                </a:lnTo>
                <a:lnTo>
                  <a:pt x="146" y="771"/>
                </a:lnTo>
                <a:lnTo>
                  <a:pt x="164" y="783"/>
                </a:lnTo>
                <a:lnTo>
                  <a:pt x="164" y="783"/>
                </a:lnTo>
                <a:lnTo>
                  <a:pt x="175" y="790"/>
                </a:lnTo>
                <a:lnTo>
                  <a:pt x="175" y="790"/>
                </a:lnTo>
                <a:lnTo>
                  <a:pt x="177" y="790"/>
                </a:lnTo>
                <a:lnTo>
                  <a:pt x="177" y="790"/>
                </a:lnTo>
                <a:lnTo>
                  <a:pt x="187" y="788"/>
                </a:lnTo>
                <a:lnTo>
                  <a:pt x="187" y="788"/>
                </a:lnTo>
                <a:lnTo>
                  <a:pt x="213" y="780"/>
                </a:lnTo>
                <a:lnTo>
                  <a:pt x="251" y="765"/>
                </a:lnTo>
                <a:lnTo>
                  <a:pt x="251" y="765"/>
                </a:lnTo>
                <a:lnTo>
                  <a:pt x="321" y="737"/>
                </a:lnTo>
                <a:lnTo>
                  <a:pt x="390" y="708"/>
                </a:lnTo>
                <a:lnTo>
                  <a:pt x="465" y="675"/>
                </a:lnTo>
                <a:lnTo>
                  <a:pt x="465" y="675"/>
                </a:lnTo>
                <a:lnTo>
                  <a:pt x="466" y="674"/>
                </a:lnTo>
                <a:lnTo>
                  <a:pt x="466" y="672"/>
                </a:lnTo>
                <a:lnTo>
                  <a:pt x="427" y="517"/>
                </a:lnTo>
                <a:lnTo>
                  <a:pt x="423" y="517"/>
                </a:lnTo>
                <a:lnTo>
                  <a:pt x="427" y="518"/>
                </a:lnTo>
                <a:lnTo>
                  <a:pt x="427" y="518"/>
                </a:lnTo>
                <a:lnTo>
                  <a:pt x="443" y="480"/>
                </a:lnTo>
                <a:lnTo>
                  <a:pt x="476" y="389"/>
                </a:lnTo>
                <a:lnTo>
                  <a:pt x="476" y="389"/>
                </a:lnTo>
                <a:lnTo>
                  <a:pt x="494" y="338"/>
                </a:lnTo>
                <a:lnTo>
                  <a:pt x="511" y="285"/>
                </a:lnTo>
                <a:lnTo>
                  <a:pt x="511" y="285"/>
                </a:lnTo>
                <a:lnTo>
                  <a:pt x="523" y="240"/>
                </a:lnTo>
                <a:lnTo>
                  <a:pt x="524" y="220"/>
                </a:lnTo>
                <a:lnTo>
                  <a:pt x="526" y="204"/>
                </a:lnTo>
                <a:lnTo>
                  <a:pt x="526" y="204"/>
                </a:lnTo>
                <a:lnTo>
                  <a:pt x="526" y="196"/>
                </a:lnTo>
                <a:lnTo>
                  <a:pt x="524" y="189"/>
                </a:lnTo>
                <a:lnTo>
                  <a:pt x="524" y="189"/>
                </a:lnTo>
                <a:lnTo>
                  <a:pt x="519" y="179"/>
                </a:lnTo>
                <a:lnTo>
                  <a:pt x="514" y="166"/>
                </a:lnTo>
                <a:lnTo>
                  <a:pt x="498" y="139"/>
                </a:lnTo>
                <a:lnTo>
                  <a:pt x="498" y="139"/>
                </a:lnTo>
                <a:lnTo>
                  <a:pt x="466" y="96"/>
                </a:lnTo>
                <a:lnTo>
                  <a:pt x="433" y="55"/>
                </a:lnTo>
                <a:lnTo>
                  <a:pt x="433" y="55"/>
                </a:lnTo>
                <a:lnTo>
                  <a:pt x="405" y="22"/>
                </a:lnTo>
                <a:lnTo>
                  <a:pt x="405" y="22"/>
                </a:lnTo>
                <a:lnTo>
                  <a:pt x="394" y="10"/>
                </a:lnTo>
                <a:lnTo>
                  <a:pt x="394" y="10"/>
                </a:lnTo>
                <a:lnTo>
                  <a:pt x="385" y="5"/>
                </a:lnTo>
                <a:lnTo>
                  <a:pt x="385" y="5"/>
                </a:lnTo>
                <a:lnTo>
                  <a:pt x="375" y="2"/>
                </a:lnTo>
                <a:lnTo>
                  <a:pt x="365" y="0"/>
                </a:lnTo>
                <a:lnTo>
                  <a:pt x="365" y="0"/>
                </a:lnTo>
                <a:lnTo>
                  <a:pt x="347" y="2"/>
                </a:lnTo>
                <a:lnTo>
                  <a:pt x="329" y="7"/>
                </a:lnTo>
                <a:lnTo>
                  <a:pt x="311" y="12"/>
                </a:lnTo>
                <a:lnTo>
                  <a:pt x="311" y="12"/>
                </a:lnTo>
                <a:lnTo>
                  <a:pt x="311" y="12"/>
                </a:lnTo>
                <a:lnTo>
                  <a:pt x="299" y="17"/>
                </a:lnTo>
                <a:lnTo>
                  <a:pt x="271" y="30"/>
                </a:lnTo>
                <a:lnTo>
                  <a:pt x="271" y="30"/>
                </a:lnTo>
                <a:lnTo>
                  <a:pt x="238" y="47"/>
                </a:lnTo>
                <a:lnTo>
                  <a:pt x="223" y="57"/>
                </a:lnTo>
                <a:lnTo>
                  <a:pt x="212" y="67"/>
                </a:lnTo>
                <a:lnTo>
                  <a:pt x="212" y="67"/>
                </a:lnTo>
                <a:lnTo>
                  <a:pt x="207" y="73"/>
                </a:lnTo>
                <a:lnTo>
                  <a:pt x="200" y="81"/>
                </a:lnTo>
                <a:lnTo>
                  <a:pt x="187" y="106"/>
                </a:lnTo>
                <a:lnTo>
                  <a:pt x="187" y="106"/>
                </a:lnTo>
                <a:lnTo>
                  <a:pt x="164" y="153"/>
                </a:lnTo>
                <a:lnTo>
                  <a:pt x="142" y="207"/>
                </a:lnTo>
                <a:lnTo>
                  <a:pt x="124" y="260"/>
                </a:lnTo>
                <a:lnTo>
                  <a:pt x="117" y="283"/>
                </a:lnTo>
                <a:lnTo>
                  <a:pt x="112" y="303"/>
                </a:lnTo>
                <a:lnTo>
                  <a:pt x="112" y="303"/>
                </a:lnTo>
                <a:lnTo>
                  <a:pt x="112" y="305"/>
                </a:lnTo>
                <a:lnTo>
                  <a:pt x="114" y="306"/>
                </a:lnTo>
                <a:lnTo>
                  <a:pt x="114" y="306"/>
                </a:lnTo>
                <a:lnTo>
                  <a:pt x="117" y="306"/>
                </a:lnTo>
                <a:lnTo>
                  <a:pt x="119" y="303"/>
                </a:lnTo>
                <a:lnTo>
                  <a:pt x="119" y="303"/>
                </a:lnTo>
                <a:lnTo>
                  <a:pt x="126" y="277"/>
                </a:lnTo>
                <a:lnTo>
                  <a:pt x="136" y="245"/>
                </a:lnTo>
                <a:lnTo>
                  <a:pt x="149" y="209"/>
                </a:lnTo>
                <a:lnTo>
                  <a:pt x="162" y="174"/>
                </a:lnTo>
                <a:lnTo>
                  <a:pt x="162" y="174"/>
                </a:lnTo>
                <a:lnTo>
                  <a:pt x="177" y="139"/>
                </a:lnTo>
                <a:lnTo>
                  <a:pt x="192" y="110"/>
                </a:lnTo>
                <a:lnTo>
                  <a:pt x="192" y="110"/>
                </a:lnTo>
                <a:lnTo>
                  <a:pt x="205" y="86"/>
                </a:lnTo>
                <a:lnTo>
                  <a:pt x="217" y="72"/>
                </a:lnTo>
                <a:lnTo>
                  <a:pt x="217" y="72"/>
                </a:lnTo>
                <a:lnTo>
                  <a:pt x="227" y="62"/>
                </a:lnTo>
                <a:lnTo>
                  <a:pt x="241" y="53"/>
                </a:lnTo>
                <a:lnTo>
                  <a:pt x="274" y="35"/>
                </a:lnTo>
                <a:lnTo>
                  <a:pt x="274" y="35"/>
                </a:lnTo>
                <a:lnTo>
                  <a:pt x="301" y="24"/>
                </a:lnTo>
                <a:lnTo>
                  <a:pt x="301" y="24"/>
                </a:lnTo>
                <a:lnTo>
                  <a:pt x="309" y="19"/>
                </a:lnTo>
                <a:lnTo>
                  <a:pt x="309" y="19"/>
                </a:lnTo>
                <a:lnTo>
                  <a:pt x="313" y="19"/>
                </a:lnTo>
                <a:lnTo>
                  <a:pt x="313" y="15"/>
                </a:lnTo>
                <a:lnTo>
                  <a:pt x="313" y="19"/>
                </a:lnTo>
                <a:lnTo>
                  <a:pt x="313" y="19"/>
                </a:lnTo>
                <a:lnTo>
                  <a:pt x="314" y="17"/>
                </a:lnTo>
                <a:lnTo>
                  <a:pt x="314" y="17"/>
                </a:lnTo>
                <a:lnTo>
                  <a:pt x="334" y="12"/>
                </a:lnTo>
                <a:lnTo>
                  <a:pt x="351" y="9"/>
                </a:lnTo>
                <a:lnTo>
                  <a:pt x="365" y="7"/>
                </a:lnTo>
                <a:lnTo>
                  <a:pt x="365" y="7"/>
                </a:lnTo>
                <a:lnTo>
                  <a:pt x="375" y="9"/>
                </a:lnTo>
                <a:lnTo>
                  <a:pt x="382" y="10"/>
                </a:lnTo>
                <a:lnTo>
                  <a:pt x="382" y="10"/>
                </a:lnTo>
                <a:lnTo>
                  <a:pt x="392" y="19"/>
                </a:lnTo>
                <a:lnTo>
                  <a:pt x="392" y="19"/>
                </a:lnTo>
                <a:lnTo>
                  <a:pt x="407" y="34"/>
                </a:lnTo>
                <a:lnTo>
                  <a:pt x="423" y="53"/>
                </a:lnTo>
                <a:lnTo>
                  <a:pt x="461" y="100"/>
                </a:lnTo>
                <a:lnTo>
                  <a:pt x="461" y="100"/>
                </a:lnTo>
                <a:lnTo>
                  <a:pt x="480" y="126"/>
                </a:lnTo>
                <a:lnTo>
                  <a:pt x="496" y="151"/>
                </a:lnTo>
                <a:lnTo>
                  <a:pt x="509" y="172"/>
                </a:lnTo>
                <a:lnTo>
                  <a:pt x="518" y="191"/>
                </a:lnTo>
                <a:lnTo>
                  <a:pt x="518" y="191"/>
                </a:lnTo>
                <a:lnTo>
                  <a:pt x="519" y="197"/>
                </a:lnTo>
                <a:lnTo>
                  <a:pt x="519" y="204"/>
                </a:lnTo>
                <a:lnTo>
                  <a:pt x="519" y="204"/>
                </a:lnTo>
                <a:lnTo>
                  <a:pt x="519" y="220"/>
                </a:lnTo>
                <a:lnTo>
                  <a:pt x="516" y="239"/>
                </a:lnTo>
                <a:lnTo>
                  <a:pt x="504" y="283"/>
                </a:lnTo>
                <a:lnTo>
                  <a:pt x="504" y="283"/>
                </a:lnTo>
                <a:lnTo>
                  <a:pt x="493" y="321"/>
                </a:lnTo>
                <a:lnTo>
                  <a:pt x="480" y="361"/>
                </a:lnTo>
                <a:lnTo>
                  <a:pt x="451" y="437"/>
                </a:lnTo>
                <a:lnTo>
                  <a:pt x="451" y="437"/>
                </a:lnTo>
                <a:lnTo>
                  <a:pt x="430" y="493"/>
                </a:lnTo>
                <a:lnTo>
                  <a:pt x="430" y="493"/>
                </a:lnTo>
                <a:lnTo>
                  <a:pt x="423" y="510"/>
                </a:lnTo>
                <a:lnTo>
                  <a:pt x="423" y="510"/>
                </a:lnTo>
                <a:lnTo>
                  <a:pt x="422" y="517"/>
                </a:lnTo>
                <a:lnTo>
                  <a:pt x="422" y="517"/>
                </a:lnTo>
                <a:lnTo>
                  <a:pt x="422" y="518"/>
                </a:lnTo>
                <a:lnTo>
                  <a:pt x="460" y="674"/>
                </a:lnTo>
                <a:lnTo>
                  <a:pt x="463" y="672"/>
                </a:lnTo>
                <a:lnTo>
                  <a:pt x="461" y="669"/>
                </a:lnTo>
                <a:lnTo>
                  <a:pt x="461" y="669"/>
                </a:lnTo>
                <a:lnTo>
                  <a:pt x="450" y="674"/>
                </a:lnTo>
                <a:lnTo>
                  <a:pt x="450" y="674"/>
                </a:lnTo>
                <a:lnTo>
                  <a:pt x="390" y="700"/>
                </a:lnTo>
                <a:lnTo>
                  <a:pt x="304" y="737"/>
                </a:lnTo>
                <a:lnTo>
                  <a:pt x="304" y="737"/>
                </a:lnTo>
                <a:lnTo>
                  <a:pt x="223" y="770"/>
                </a:lnTo>
                <a:lnTo>
                  <a:pt x="223" y="770"/>
                </a:lnTo>
                <a:lnTo>
                  <a:pt x="193" y="780"/>
                </a:lnTo>
                <a:lnTo>
                  <a:pt x="193" y="780"/>
                </a:lnTo>
                <a:lnTo>
                  <a:pt x="177" y="783"/>
                </a:lnTo>
                <a:lnTo>
                  <a:pt x="177" y="783"/>
                </a:lnTo>
                <a:lnTo>
                  <a:pt x="177" y="783"/>
                </a:lnTo>
                <a:lnTo>
                  <a:pt x="177" y="785"/>
                </a:lnTo>
                <a:lnTo>
                  <a:pt x="177" y="783"/>
                </a:lnTo>
                <a:lnTo>
                  <a:pt x="177" y="783"/>
                </a:lnTo>
                <a:lnTo>
                  <a:pt x="177" y="785"/>
                </a:lnTo>
                <a:lnTo>
                  <a:pt x="177" y="783"/>
                </a:lnTo>
                <a:lnTo>
                  <a:pt x="177" y="783"/>
                </a:lnTo>
                <a:lnTo>
                  <a:pt x="167" y="778"/>
                </a:lnTo>
                <a:lnTo>
                  <a:pt x="167" y="778"/>
                </a:lnTo>
                <a:lnTo>
                  <a:pt x="131" y="755"/>
                </a:lnTo>
                <a:lnTo>
                  <a:pt x="84" y="722"/>
                </a:lnTo>
                <a:lnTo>
                  <a:pt x="84" y="722"/>
                </a:lnTo>
                <a:lnTo>
                  <a:pt x="60" y="702"/>
                </a:lnTo>
                <a:lnTo>
                  <a:pt x="38" y="684"/>
                </a:lnTo>
                <a:lnTo>
                  <a:pt x="20" y="667"/>
                </a:lnTo>
                <a:lnTo>
                  <a:pt x="5" y="651"/>
                </a:lnTo>
                <a:lnTo>
                  <a:pt x="3" y="654"/>
                </a:lnTo>
                <a:lnTo>
                  <a:pt x="5" y="654"/>
                </a:lnTo>
                <a:lnTo>
                  <a:pt x="79" y="493"/>
                </a:lnTo>
                <a:lnTo>
                  <a:pt x="79" y="493"/>
                </a:lnTo>
                <a:lnTo>
                  <a:pt x="79" y="492"/>
                </a:lnTo>
                <a:lnTo>
                  <a:pt x="78" y="488"/>
                </a:lnTo>
                <a:lnTo>
                  <a:pt x="78" y="488"/>
                </a:lnTo>
                <a:lnTo>
                  <a:pt x="76" y="488"/>
                </a:lnTo>
                <a:lnTo>
                  <a:pt x="73" y="490"/>
                </a:lnTo>
                <a:lnTo>
                  <a:pt x="73" y="4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1" name="Freeform 490"/>
          <p:cNvSpPr>
            <a:spLocks/>
          </p:cNvSpPr>
          <p:nvPr/>
        </p:nvSpPr>
        <p:spPr bwMode="auto">
          <a:xfrm>
            <a:off x="3424871" y="4156996"/>
            <a:ext cx="709613" cy="549275"/>
          </a:xfrm>
          <a:custGeom>
            <a:avLst/>
            <a:gdLst>
              <a:gd name="T0" fmla="*/ 20 w 447"/>
              <a:gd name="T1" fmla="*/ 222 h 346"/>
              <a:gd name="T2" fmla="*/ 18 w 447"/>
              <a:gd name="T3" fmla="*/ 223 h 346"/>
              <a:gd name="T4" fmla="*/ 18 w 447"/>
              <a:gd name="T5" fmla="*/ 225 h 346"/>
              <a:gd name="T6" fmla="*/ 4 w 447"/>
              <a:gd name="T7" fmla="*/ 270 h 346"/>
              <a:gd name="T8" fmla="*/ 0 w 447"/>
              <a:gd name="T9" fmla="*/ 304 h 346"/>
              <a:gd name="T10" fmla="*/ 2 w 447"/>
              <a:gd name="T11" fmla="*/ 318 h 346"/>
              <a:gd name="T12" fmla="*/ 5 w 447"/>
              <a:gd name="T13" fmla="*/ 337 h 346"/>
              <a:gd name="T14" fmla="*/ 7 w 447"/>
              <a:gd name="T15" fmla="*/ 339 h 346"/>
              <a:gd name="T16" fmla="*/ 25 w 447"/>
              <a:gd name="T17" fmla="*/ 342 h 346"/>
              <a:gd name="T18" fmla="*/ 50 w 447"/>
              <a:gd name="T19" fmla="*/ 344 h 346"/>
              <a:gd name="T20" fmla="*/ 113 w 447"/>
              <a:gd name="T21" fmla="*/ 346 h 346"/>
              <a:gd name="T22" fmla="*/ 248 w 447"/>
              <a:gd name="T23" fmla="*/ 342 h 346"/>
              <a:gd name="T24" fmla="*/ 314 w 447"/>
              <a:gd name="T25" fmla="*/ 339 h 346"/>
              <a:gd name="T26" fmla="*/ 318 w 447"/>
              <a:gd name="T27" fmla="*/ 339 h 346"/>
              <a:gd name="T28" fmla="*/ 339 w 447"/>
              <a:gd name="T29" fmla="*/ 311 h 346"/>
              <a:gd name="T30" fmla="*/ 384 w 447"/>
              <a:gd name="T31" fmla="*/ 240 h 346"/>
              <a:gd name="T32" fmla="*/ 404 w 447"/>
              <a:gd name="T33" fmla="*/ 202 h 346"/>
              <a:gd name="T34" fmla="*/ 445 w 447"/>
              <a:gd name="T35" fmla="*/ 111 h 346"/>
              <a:gd name="T36" fmla="*/ 445 w 447"/>
              <a:gd name="T37" fmla="*/ 109 h 346"/>
              <a:gd name="T38" fmla="*/ 447 w 447"/>
              <a:gd name="T39" fmla="*/ 93 h 346"/>
              <a:gd name="T40" fmla="*/ 445 w 447"/>
              <a:gd name="T41" fmla="*/ 74 h 346"/>
              <a:gd name="T42" fmla="*/ 435 w 447"/>
              <a:gd name="T43" fmla="*/ 28 h 346"/>
              <a:gd name="T44" fmla="*/ 424 w 447"/>
              <a:gd name="T45" fmla="*/ 2 h 346"/>
              <a:gd name="T46" fmla="*/ 420 w 447"/>
              <a:gd name="T47" fmla="*/ 0 h 346"/>
              <a:gd name="T48" fmla="*/ 419 w 447"/>
              <a:gd name="T49" fmla="*/ 0 h 346"/>
              <a:gd name="T50" fmla="*/ 417 w 447"/>
              <a:gd name="T51" fmla="*/ 5 h 346"/>
              <a:gd name="T52" fmla="*/ 424 w 447"/>
              <a:gd name="T53" fmla="*/ 18 h 346"/>
              <a:gd name="T54" fmla="*/ 435 w 447"/>
              <a:gd name="T55" fmla="*/ 55 h 346"/>
              <a:gd name="T56" fmla="*/ 440 w 447"/>
              <a:gd name="T57" fmla="*/ 93 h 346"/>
              <a:gd name="T58" fmla="*/ 438 w 447"/>
              <a:gd name="T59" fmla="*/ 104 h 346"/>
              <a:gd name="T60" fmla="*/ 438 w 447"/>
              <a:gd name="T61" fmla="*/ 107 h 346"/>
              <a:gd name="T62" fmla="*/ 438 w 447"/>
              <a:gd name="T63" fmla="*/ 109 h 346"/>
              <a:gd name="T64" fmla="*/ 438 w 447"/>
              <a:gd name="T65" fmla="*/ 107 h 346"/>
              <a:gd name="T66" fmla="*/ 435 w 447"/>
              <a:gd name="T67" fmla="*/ 116 h 346"/>
              <a:gd name="T68" fmla="*/ 417 w 447"/>
              <a:gd name="T69" fmla="*/ 155 h 346"/>
              <a:gd name="T70" fmla="*/ 387 w 447"/>
              <a:gd name="T71" fmla="*/ 218 h 346"/>
              <a:gd name="T72" fmla="*/ 351 w 447"/>
              <a:gd name="T73" fmla="*/ 283 h 346"/>
              <a:gd name="T74" fmla="*/ 321 w 447"/>
              <a:gd name="T75" fmla="*/ 323 h 346"/>
              <a:gd name="T76" fmla="*/ 314 w 447"/>
              <a:gd name="T77" fmla="*/ 336 h 346"/>
              <a:gd name="T78" fmla="*/ 314 w 447"/>
              <a:gd name="T79" fmla="*/ 332 h 346"/>
              <a:gd name="T80" fmla="*/ 296 w 447"/>
              <a:gd name="T81" fmla="*/ 334 h 346"/>
              <a:gd name="T82" fmla="*/ 113 w 447"/>
              <a:gd name="T83" fmla="*/ 339 h 346"/>
              <a:gd name="T84" fmla="*/ 50 w 447"/>
              <a:gd name="T85" fmla="*/ 337 h 346"/>
              <a:gd name="T86" fmla="*/ 25 w 447"/>
              <a:gd name="T87" fmla="*/ 336 h 346"/>
              <a:gd name="T88" fmla="*/ 8 w 447"/>
              <a:gd name="T89" fmla="*/ 336 h 346"/>
              <a:gd name="T90" fmla="*/ 10 w 447"/>
              <a:gd name="T91" fmla="*/ 334 h 346"/>
              <a:gd name="T92" fmla="*/ 8 w 447"/>
              <a:gd name="T93" fmla="*/ 326 h 346"/>
              <a:gd name="T94" fmla="*/ 7 w 447"/>
              <a:gd name="T95" fmla="*/ 304 h 346"/>
              <a:gd name="T96" fmla="*/ 8 w 447"/>
              <a:gd name="T97" fmla="*/ 288 h 346"/>
              <a:gd name="T98" fmla="*/ 15 w 447"/>
              <a:gd name="T99" fmla="*/ 250 h 346"/>
              <a:gd name="T100" fmla="*/ 20 w 447"/>
              <a:gd name="T101" fmla="*/ 225 h 346"/>
              <a:gd name="T102" fmla="*/ 209 w 447"/>
              <a:gd name="T103" fmla="*/ 238 h 346"/>
              <a:gd name="T104" fmla="*/ 210 w 447"/>
              <a:gd name="T105" fmla="*/ 237 h 346"/>
              <a:gd name="T106" fmla="*/ 212 w 447"/>
              <a:gd name="T107" fmla="*/ 235 h 346"/>
              <a:gd name="T108" fmla="*/ 209 w 447"/>
              <a:gd name="T109" fmla="*/ 23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7" h="346">
                <a:moveTo>
                  <a:pt x="209" y="232"/>
                </a:moveTo>
                <a:lnTo>
                  <a:pt x="20" y="222"/>
                </a:lnTo>
                <a:lnTo>
                  <a:pt x="20" y="222"/>
                </a:lnTo>
                <a:lnTo>
                  <a:pt x="18" y="223"/>
                </a:lnTo>
                <a:lnTo>
                  <a:pt x="18" y="225"/>
                </a:lnTo>
                <a:lnTo>
                  <a:pt x="18" y="225"/>
                </a:lnTo>
                <a:lnTo>
                  <a:pt x="8" y="248"/>
                </a:lnTo>
                <a:lnTo>
                  <a:pt x="4" y="270"/>
                </a:lnTo>
                <a:lnTo>
                  <a:pt x="2" y="288"/>
                </a:lnTo>
                <a:lnTo>
                  <a:pt x="0" y="304"/>
                </a:lnTo>
                <a:lnTo>
                  <a:pt x="0" y="304"/>
                </a:lnTo>
                <a:lnTo>
                  <a:pt x="2" y="318"/>
                </a:lnTo>
                <a:lnTo>
                  <a:pt x="2" y="328"/>
                </a:lnTo>
                <a:lnTo>
                  <a:pt x="5" y="337"/>
                </a:lnTo>
                <a:lnTo>
                  <a:pt x="5" y="337"/>
                </a:lnTo>
                <a:lnTo>
                  <a:pt x="7" y="339"/>
                </a:lnTo>
                <a:lnTo>
                  <a:pt x="7" y="339"/>
                </a:lnTo>
                <a:lnTo>
                  <a:pt x="25" y="342"/>
                </a:lnTo>
                <a:lnTo>
                  <a:pt x="50" y="344"/>
                </a:lnTo>
                <a:lnTo>
                  <a:pt x="50" y="344"/>
                </a:lnTo>
                <a:lnTo>
                  <a:pt x="113" y="346"/>
                </a:lnTo>
                <a:lnTo>
                  <a:pt x="113" y="346"/>
                </a:lnTo>
                <a:lnTo>
                  <a:pt x="182" y="344"/>
                </a:lnTo>
                <a:lnTo>
                  <a:pt x="248" y="342"/>
                </a:lnTo>
                <a:lnTo>
                  <a:pt x="314" y="339"/>
                </a:lnTo>
                <a:lnTo>
                  <a:pt x="314" y="339"/>
                </a:lnTo>
                <a:lnTo>
                  <a:pt x="318" y="339"/>
                </a:lnTo>
                <a:lnTo>
                  <a:pt x="318" y="339"/>
                </a:lnTo>
                <a:lnTo>
                  <a:pt x="328" y="326"/>
                </a:lnTo>
                <a:lnTo>
                  <a:pt x="339" y="311"/>
                </a:lnTo>
                <a:lnTo>
                  <a:pt x="362" y="278"/>
                </a:lnTo>
                <a:lnTo>
                  <a:pt x="384" y="240"/>
                </a:lnTo>
                <a:lnTo>
                  <a:pt x="404" y="202"/>
                </a:lnTo>
                <a:lnTo>
                  <a:pt x="404" y="202"/>
                </a:lnTo>
                <a:lnTo>
                  <a:pt x="433" y="137"/>
                </a:lnTo>
                <a:lnTo>
                  <a:pt x="445" y="111"/>
                </a:lnTo>
                <a:lnTo>
                  <a:pt x="445" y="109"/>
                </a:lnTo>
                <a:lnTo>
                  <a:pt x="445" y="109"/>
                </a:lnTo>
                <a:lnTo>
                  <a:pt x="445" y="104"/>
                </a:lnTo>
                <a:lnTo>
                  <a:pt x="447" y="93"/>
                </a:lnTo>
                <a:lnTo>
                  <a:pt x="447" y="93"/>
                </a:lnTo>
                <a:lnTo>
                  <a:pt x="445" y="74"/>
                </a:lnTo>
                <a:lnTo>
                  <a:pt x="442" y="53"/>
                </a:lnTo>
                <a:lnTo>
                  <a:pt x="435" y="28"/>
                </a:lnTo>
                <a:lnTo>
                  <a:pt x="430" y="15"/>
                </a:lnTo>
                <a:lnTo>
                  <a:pt x="424" y="2"/>
                </a:lnTo>
                <a:lnTo>
                  <a:pt x="424" y="2"/>
                </a:lnTo>
                <a:lnTo>
                  <a:pt x="420" y="0"/>
                </a:lnTo>
                <a:lnTo>
                  <a:pt x="419" y="0"/>
                </a:lnTo>
                <a:lnTo>
                  <a:pt x="419" y="0"/>
                </a:lnTo>
                <a:lnTo>
                  <a:pt x="417" y="3"/>
                </a:lnTo>
                <a:lnTo>
                  <a:pt x="417" y="5"/>
                </a:lnTo>
                <a:lnTo>
                  <a:pt x="417" y="5"/>
                </a:lnTo>
                <a:lnTo>
                  <a:pt x="424" y="18"/>
                </a:lnTo>
                <a:lnTo>
                  <a:pt x="429" y="30"/>
                </a:lnTo>
                <a:lnTo>
                  <a:pt x="435" y="55"/>
                </a:lnTo>
                <a:lnTo>
                  <a:pt x="438" y="74"/>
                </a:lnTo>
                <a:lnTo>
                  <a:pt x="440" y="93"/>
                </a:lnTo>
                <a:lnTo>
                  <a:pt x="440" y="93"/>
                </a:lnTo>
                <a:lnTo>
                  <a:pt x="438" y="104"/>
                </a:lnTo>
                <a:lnTo>
                  <a:pt x="438" y="104"/>
                </a:lnTo>
                <a:lnTo>
                  <a:pt x="438" y="107"/>
                </a:lnTo>
                <a:lnTo>
                  <a:pt x="438" y="107"/>
                </a:lnTo>
                <a:lnTo>
                  <a:pt x="438" y="109"/>
                </a:lnTo>
                <a:lnTo>
                  <a:pt x="442" y="109"/>
                </a:lnTo>
                <a:lnTo>
                  <a:pt x="438" y="107"/>
                </a:lnTo>
                <a:lnTo>
                  <a:pt x="438" y="107"/>
                </a:lnTo>
                <a:lnTo>
                  <a:pt x="435" y="116"/>
                </a:lnTo>
                <a:lnTo>
                  <a:pt x="435" y="116"/>
                </a:lnTo>
                <a:lnTo>
                  <a:pt x="417" y="155"/>
                </a:lnTo>
                <a:lnTo>
                  <a:pt x="387" y="218"/>
                </a:lnTo>
                <a:lnTo>
                  <a:pt x="387" y="218"/>
                </a:lnTo>
                <a:lnTo>
                  <a:pt x="369" y="251"/>
                </a:lnTo>
                <a:lnTo>
                  <a:pt x="351" y="283"/>
                </a:lnTo>
                <a:lnTo>
                  <a:pt x="331" y="311"/>
                </a:lnTo>
                <a:lnTo>
                  <a:pt x="321" y="323"/>
                </a:lnTo>
                <a:lnTo>
                  <a:pt x="313" y="334"/>
                </a:lnTo>
                <a:lnTo>
                  <a:pt x="314" y="336"/>
                </a:lnTo>
                <a:lnTo>
                  <a:pt x="314" y="332"/>
                </a:lnTo>
                <a:lnTo>
                  <a:pt x="314" y="332"/>
                </a:lnTo>
                <a:lnTo>
                  <a:pt x="296" y="334"/>
                </a:lnTo>
                <a:lnTo>
                  <a:pt x="296" y="334"/>
                </a:lnTo>
                <a:lnTo>
                  <a:pt x="215" y="336"/>
                </a:lnTo>
                <a:lnTo>
                  <a:pt x="113" y="339"/>
                </a:lnTo>
                <a:lnTo>
                  <a:pt x="113" y="339"/>
                </a:lnTo>
                <a:lnTo>
                  <a:pt x="50" y="337"/>
                </a:lnTo>
                <a:lnTo>
                  <a:pt x="50" y="337"/>
                </a:lnTo>
                <a:lnTo>
                  <a:pt x="25" y="336"/>
                </a:lnTo>
                <a:lnTo>
                  <a:pt x="8" y="332"/>
                </a:lnTo>
                <a:lnTo>
                  <a:pt x="8" y="336"/>
                </a:lnTo>
                <a:lnTo>
                  <a:pt x="10" y="334"/>
                </a:lnTo>
                <a:lnTo>
                  <a:pt x="10" y="334"/>
                </a:lnTo>
                <a:lnTo>
                  <a:pt x="10" y="334"/>
                </a:lnTo>
                <a:lnTo>
                  <a:pt x="8" y="326"/>
                </a:lnTo>
                <a:lnTo>
                  <a:pt x="8" y="316"/>
                </a:lnTo>
                <a:lnTo>
                  <a:pt x="7" y="304"/>
                </a:lnTo>
                <a:lnTo>
                  <a:pt x="7" y="304"/>
                </a:lnTo>
                <a:lnTo>
                  <a:pt x="8" y="288"/>
                </a:lnTo>
                <a:lnTo>
                  <a:pt x="10" y="270"/>
                </a:lnTo>
                <a:lnTo>
                  <a:pt x="15" y="250"/>
                </a:lnTo>
                <a:lnTo>
                  <a:pt x="23" y="227"/>
                </a:lnTo>
                <a:lnTo>
                  <a:pt x="20" y="225"/>
                </a:lnTo>
                <a:lnTo>
                  <a:pt x="20" y="228"/>
                </a:lnTo>
                <a:lnTo>
                  <a:pt x="209" y="238"/>
                </a:lnTo>
                <a:lnTo>
                  <a:pt x="209" y="238"/>
                </a:lnTo>
                <a:lnTo>
                  <a:pt x="210" y="237"/>
                </a:lnTo>
                <a:lnTo>
                  <a:pt x="212" y="235"/>
                </a:lnTo>
                <a:lnTo>
                  <a:pt x="212" y="235"/>
                </a:lnTo>
                <a:lnTo>
                  <a:pt x="210" y="233"/>
                </a:lnTo>
                <a:lnTo>
                  <a:pt x="209" y="232"/>
                </a:lnTo>
                <a:lnTo>
                  <a:pt x="209" y="23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2" name="Freeform 491"/>
          <p:cNvSpPr>
            <a:spLocks/>
          </p:cNvSpPr>
          <p:nvPr/>
        </p:nvSpPr>
        <p:spPr bwMode="auto">
          <a:xfrm>
            <a:off x="3424871" y="4156996"/>
            <a:ext cx="709613" cy="549275"/>
          </a:xfrm>
          <a:custGeom>
            <a:avLst/>
            <a:gdLst>
              <a:gd name="T0" fmla="*/ 20 w 447"/>
              <a:gd name="T1" fmla="*/ 222 h 346"/>
              <a:gd name="T2" fmla="*/ 18 w 447"/>
              <a:gd name="T3" fmla="*/ 223 h 346"/>
              <a:gd name="T4" fmla="*/ 18 w 447"/>
              <a:gd name="T5" fmla="*/ 225 h 346"/>
              <a:gd name="T6" fmla="*/ 4 w 447"/>
              <a:gd name="T7" fmla="*/ 270 h 346"/>
              <a:gd name="T8" fmla="*/ 0 w 447"/>
              <a:gd name="T9" fmla="*/ 304 h 346"/>
              <a:gd name="T10" fmla="*/ 2 w 447"/>
              <a:gd name="T11" fmla="*/ 318 h 346"/>
              <a:gd name="T12" fmla="*/ 5 w 447"/>
              <a:gd name="T13" fmla="*/ 337 h 346"/>
              <a:gd name="T14" fmla="*/ 7 w 447"/>
              <a:gd name="T15" fmla="*/ 339 h 346"/>
              <a:gd name="T16" fmla="*/ 25 w 447"/>
              <a:gd name="T17" fmla="*/ 342 h 346"/>
              <a:gd name="T18" fmla="*/ 50 w 447"/>
              <a:gd name="T19" fmla="*/ 344 h 346"/>
              <a:gd name="T20" fmla="*/ 113 w 447"/>
              <a:gd name="T21" fmla="*/ 346 h 346"/>
              <a:gd name="T22" fmla="*/ 248 w 447"/>
              <a:gd name="T23" fmla="*/ 342 h 346"/>
              <a:gd name="T24" fmla="*/ 314 w 447"/>
              <a:gd name="T25" fmla="*/ 339 h 346"/>
              <a:gd name="T26" fmla="*/ 318 w 447"/>
              <a:gd name="T27" fmla="*/ 339 h 346"/>
              <a:gd name="T28" fmla="*/ 339 w 447"/>
              <a:gd name="T29" fmla="*/ 311 h 346"/>
              <a:gd name="T30" fmla="*/ 384 w 447"/>
              <a:gd name="T31" fmla="*/ 240 h 346"/>
              <a:gd name="T32" fmla="*/ 404 w 447"/>
              <a:gd name="T33" fmla="*/ 202 h 346"/>
              <a:gd name="T34" fmla="*/ 445 w 447"/>
              <a:gd name="T35" fmla="*/ 111 h 346"/>
              <a:gd name="T36" fmla="*/ 445 w 447"/>
              <a:gd name="T37" fmla="*/ 109 h 346"/>
              <a:gd name="T38" fmla="*/ 447 w 447"/>
              <a:gd name="T39" fmla="*/ 93 h 346"/>
              <a:gd name="T40" fmla="*/ 445 w 447"/>
              <a:gd name="T41" fmla="*/ 74 h 346"/>
              <a:gd name="T42" fmla="*/ 435 w 447"/>
              <a:gd name="T43" fmla="*/ 28 h 346"/>
              <a:gd name="T44" fmla="*/ 424 w 447"/>
              <a:gd name="T45" fmla="*/ 2 h 346"/>
              <a:gd name="T46" fmla="*/ 420 w 447"/>
              <a:gd name="T47" fmla="*/ 0 h 346"/>
              <a:gd name="T48" fmla="*/ 419 w 447"/>
              <a:gd name="T49" fmla="*/ 0 h 346"/>
              <a:gd name="T50" fmla="*/ 417 w 447"/>
              <a:gd name="T51" fmla="*/ 5 h 346"/>
              <a:gd name="T52" fmla="*/ 424 w 447"/>
              <a:gd name="T53" fmla="*/ 18 h 346"/>
              <a:gd name="T54" fmla="*/ 435 w 447"/>
              <a:gd name="T55" fmla="*/ 55 h 346"/>
              <a:gd name="T56" fmla="*/ 440 w 447"/>
              <a:gd name="T57" fmla="*/ 93 h 346"/>
              <a:gd name="T58" fmla="*/ 438 w 447"/>
              <a:gd name="T59" fmla="*/ 104 h 346"/>
              <a:gd name="T60" fmla="*/ 438 w 447"/>
              <a:gd name="T61" fmla="*/ 107 h 346"/>
              <a:gd name="T62" fmla="*/ 438 w 447"/>
              <a:gd name="T63" fmla="*/ 109 h 346"/>
              <a:gd name="T64" fmla="*/ 438 w 447"/>
              <a:gd name="T65" fmla="*/ 107 h 346"/>
              <a:gd name="T66" fmla="*/ 435 w 447"/>
              <a:gd name="T67" fmla="*/ 116 h 346"/>
              <a:gd name="T68" fmla="*/ 417 w 447"/>
              <a:gd name="T69" fmla="*/ 155 h 346"/>
              <a:gd name="T70" fmla="*/ 387 w 447"/>
              <a:gd name="T71" fmla="*/ 218 h 346"/>
              <a:gd name="T72" fmla="*/ 351 w 447"/>
              <a:gd name="T73" fmla="*/ 283 h 346"/>
              <a:gd name="T74" fmla="*/ 321 w 447"/>
              <a:gd name="T75" fmla="*/ 323 h 346"/>
              <a:gd name="T76" fmla="*/ 314 w 447"/>
              <a:gd name="T77" fmla="*/ 336 h 346"/>
              <a:gd name="T78" fmla="*/ 314 w 447"/>
              <a:gd name="T79" fmla="*/ 332 h 346"/>
              <a:gd name="T80" fmla="*/ 296 w 447"/>
              <a:gd name="T81" fmla="*/ 334 h 346"/>
              <a:gd name="T82" fmla="*/ 113 w 447"/>
              <a:gd name="T83" fmla="*/ 339 h 346"/>
              <a:gd name="T84" fmla="*/ 50 w 447"/>
              <a:gd name="T85" fmla="*/ 337 h 346"/>
              <a:gd name="T86" fmla="*/ 25 w 447"/>
              <a:gd name="T87" fmla="*/ 336 h 346"/>
              <a:gd name="T88" fmla="*/ 8 w 447"/>
              <a:gd name="T89" fmla="*/ 336 h 346"/>
              <a:gd name="T90" fmla="*/ 10 w 447"/>
              <a:gd name="T91" fmla="*/ 334 h 346"/>
              <a:gd name="T92" fmla="*/ 8 w 447"/>
              <a:gd name="T93" fmla="*/ 326 h 346"/>
              <a:gd name="T94" fmla="*/ 7 w 447"/>
              <a:gd name="T95" fmla="*/ 304 h 346"/>
              <a:gd name="T96" fmla="*/ 8 w 447"/>
              <a:gd name="T97" fmla="*/ 288 h 346"/>
              <a:gd name="T98" fmla="*/ 15 w 447"/>
              <a:gd name="T99" fmla="*/ 250 h 346"/>
              <a:gd name="T100" fmla="*/ 20 w 447"/>
              <a:gd name="T101" fmla="*/ 225 h 346"/>
              <a:gd name="T102" fmla="*/ 209 w 447"/>
              <a:gd name="T103" fmla="*/ 238 h 346"/>
              <a:gd name="T104" fmla="*/ 210 w 447"/>
              <a:gd name="T105" fmla="*/ 237 h 346"/>
              <a:gd name="T106" fmla="*/ 212 w 447"/>
              <a:gd name="T107" fmla="*/ 235 h 346"/>
              <a:gd name="T108" fmla="*/ 209 w 447"/>
              <a:gd name="T109" fmla="*/ 23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7" h="346">
                <a:moveTo>
                  <a:pt x="209" y="232"/>
                </a:moveTo>
                <a:lnTo>
                  <a:pt x="20" y="222"/>
                </a:lnTo>
                <a:lnTo>
                  <a:pt x="20" y="222"/>
                </a:lnTo>
                <a:lnTo>
                  <a:pt x="18" y="223"/>
                </a:lnTo>
                <a:lnTo>
                  <a:pt x="18" y="225"/>
                </a:lnTo>
                <a:lnTo>
                  <a:pt x="18" y="225"/>
                </a:lnTo>
                <a:lnTo>
                  <a:pt x="8" y="248"/>
                </a:lnTo>
                <a:lnTo>
                  <a:pt x="4" y="270"/>
                </a:lnTo>
                <a:lnTo>
                  <a:pt x="2" y="288"/>
                </a:lnTo>
                <a:lnTo>
                  <a:pt x="0" y="304"/>
                </a:lnTo>
                <a:lnTo>
                  <a:pt x="0" y="304"/>
                </a:lnTo>
                <a:lnTo>
                  <a:pt x="2" y="318"/>
                </a:lnTo>
                <a:lnTo>
                  <a:pt x="2" y="328"/>
                </a:lnTo>
                <a:lnTo>
                  <a:pt x="5" y="337"/>
                </a:lnTo>
                <a:lnTo>
                  <a:pt x="5" y="337"/>
                </a:lnTo>
                <a:lnTo>
                  <a:pt x="7" y="339"/>
                </a:lnTo>
                <a:lnTo>
                  <a:pt x="7" y="339"/>
                </a:lnTo>
                <a:lnTo>
                  <a:pt x="25" y="342"/>
                </a:lnTo>
                <a:lnTo>
                  <a:pt x="50" y="344"/>
                </a:lnTo>
                <a:lnTo>
                  <a:pt x="50" y="344"/>
                </a:lnTo>
                <a:lnTo>
                  <a:pt x="113" y="346"/>
                </a:lnTo>
                <a:lnTo>
                  <a:pt x="113" y="346"/>
                </a:lnTo>
                <a:lnTo>
                  <a:pt x="182" y="344"/>
                </a:lnTo>
                <a:lnTo>
                  <a:pt x="248" y="342"/>
                </a:lnTo>
                <a:lnTo>
                  <a:pt x="314" y="339"/>
                </a:lnTo>
                <a:lnTo>
                  <a:pt x="314" y="339"/>
                </a:lnTo>
                <a:lnTo>
                  <a:pt x="318" y="339"/>
                </a:lnTo>
                <a:lnTo>
                  <a:pt x="318" y="339"/>
                </a:lnTo>
                <a:lnTo>
                  <a:pt x="328" y="326"/>
                </a:lnTo>
                <a:lnTo>
                  <a:pt x="339" y="311"/>
                </a:lnTo>
                <a:lnTo>
                  <a:pt x="362" y="278"/>
                </a:lnTo>
                <a:lnTo>
                  <a:pt x="384" y="240"/>
                </a:lnTo>
                <a:lnTo>
                  <a:pt x="404" y="202"/>
                </a:lnTo>
                <a:lnTo>
                  <a:pt x="404" y="202"/>
                </a:lnTo>
                <a:lnTo>
                  <a:pt x="433" y="137"/>
                </a:lnTo>
                <a:lnTo>
                  <a:pt x="445" y="111"/>
                </a:lnTo>
                <a:lnTo>
                  <a:pt x="445" y="109"/>
                </a:lnTo>
                <a:lnTo>
                  <a:pt x="445" y="109"/>
                </a:lnTo>
                <a:lnTo>
                  <a:pt x="445" y="104"/>
                </a:lnTo>
                <a:lnTo>
                  <a:pt x="447" y="93"/>
                </a:lnTo>
                <a:lnTo>
                  <a:pt x="447" y="93"/>
                </a:lnTo>
                <a:lnTo>
                  <a:pt x="445" y="74"/>
                </a:lnTo>
                <a:lnTo>
                  <a:pt x="442" y="53"/>
                </a:lnTo>
                <a:lnTo>
                  <a:pt x="435" y="28"/>
                </a:lnTo>
                <a:lnTo>
                  <a:pt x="430" y="15"/>
                </a:lnTo>
                <a:lnTo>
                  <a:pt x="424" y="2"/>
                </a:lnTo>
                <a:lnTo>
                  <a:pt x="424" y="2"/>
                </a:lnTo>
                <a:lnTo>
                  <a:pt x="420" y="0"/>
                </a:lnTo>
                <a:lnTo>
                  <a:pt x="419" y="0"/>
                </a:lnTo>
                <a:lnTo>
                  <a:pt x="419" y="0"/>
                </a:lnTo>
                <a:lnTo>
                  <a:pt x="417" y="3"/>
                </a:lnTo>
                <a:lnTo>
                  <a:pt x="417" y="5"/>
                </a:lnTo>
                <a:lnTo>
                  <a:pt x="417" y="5"/>
                </a:lnTo>
                <a:lnTo>
                  <a:pt x="424" y="18"/>
                </a:lnTo>
                <a:lnTo>
                  <a:pt x="429" y="30"/>
                </a:lnTo>
                <a:lnTo>
                  <a:pt x="435" y="55"/>
                </a:lnTo>
                <a:lnTo>
                  <a:pt x="438" y="74"/>
                </a:lnTo>
                <a:lnTo>
                  <a:pt x="440" y="93"/>
                </a:lnTo>
                <a:lnTo>
                  <a:pt x="440" y="93"/>
                </a:lnTo>
                <a:lnTo>
                  <a:pt x="438" y="104"/>
                </a:lnTo>
                <a:lnTo>
                  <a:pt x="438" y="104"/>
                </a:lnTo>
                <a:lnTo>
                  <a:pt x="438" y="107"/>
                </a:lnTo>
                <a:lnTo>
                  <a:pt x="438" y="107"/>
                </a:lnTo>
                <a:lnTo>
                  <a:pt x="438" y="109"/>
                </a:lnTo>
                <a:lnTo>
                  <a:pt x="442" y="109"/>
                </a:lnTo>
                <a:lnTo>
                  <a:pt x="438" y="107"/>
                </a:lnTo>
                <a:lnTo>
                  <a:pt x="438" y="107"/>
                </a:lnTo>
                <a:lnTo>
                  <a:pt x="435" y="116"/>
                </a:lnTo>
                <a:lnTo>
                  <a:pt x="435" y="116"/>
                </a:lnTo>
                <a:lnTo>
                  <a:pt x="417" y="155"/>
                </a:lnTo>
                <a:lnTo>
                  <a:pt x="387" y="218"/>
                </a:lnTo>
                <a:lnTo>
                  <a:pt x="387" y="218"/>
                </a:lnTo>
                <a:lnTo>
                  <a:pt x="369" y="251"/>
                </a:lnTo>
                <a:lnTo>
                  <a:pt x="351" y="283"/>
                </a:lnTo>
                <a:lnTo>
                  <a:pt x="331" y="311"/>
                </a:lnTo>
                <a:lnTo>
                  <a:pt x="321" y="323"/>
                </a:lnTo>
                <a:lnTo>
                  <a:pt x="313" y="334"/>
                </a:lnTo>
                <a:lnTo>
                  <a:pt x="314" y="336"/>
                </a:lnTo>
                <a:lnTo>
                  <a:pt x="314" y="332"/>
                </a:lnTo>
                <a:lnTo>
                  <a:pt x="314" y="332"/>
                </a:lnTo>
                <a:lnTo>
                  <a:pt x="296" y="334"/>
                </a:lnTo>
                <a:lnTo>
                  <a:pt x="296" y="334"/>
                </a:lnTo>
                <a:lnTo>
                  <a:pt x="215" y="336"/>
                </a:lnTo>
                <a:lnTo>
                  <a:pt x="113" y="339"/>
                </a:lnTo>
                <a:lnTo>
                  <a:pt x="113" y="339"/>
                </a:lnTo>
                <a:lnTo>
                  <a:pt x="50" y="337"/>
                </a:lnTo>
                <a:lnTo>
                  <a:pt x="50" y="337"/>
                </a:lnTo>
                <a:lnTo>
                  <a:pt x="25" y="336"/>
                </a:lnTo>
                <a:lnTo>
                  <a:pt x="8" y="332"/>
                </a:lnTo>
                <a:lnTo>
                  <a:pt x="8" y="336"/>
                </a:lnTo>
                <a:lnTo>
                  <a:pt x="10" y="334"/>
                </a:lnTo>
                <a:lnTo>
                  <a:pt x="10" y="334"/>
                </a:lnTo>
                <a:lnTo>
                  <a:pt x="10" y="334"/>
                </a:lnTo>
                <a:lnTo>
                  <a:pt x="8" y="326"/>
                </a:lnTo>
                <a:lnTo>
                  <a:pt x="8" y="316"/>
                </a:lnTo>
                <a:lnTo>
                  <a:pt x="7" y="304"/>
                </a:lnTo>
                <a:lnTo>
                  <a:pt x="7" y="304"/>
                </a:lnTo>
                <a:lnTo>
                  <a:pt x="8" y="288"/>
                </a:lnTo>
                <a:lnTo>
                  <a:pt x="10" y="270"/>
                </a:lnTo>
                <a:lnTo>
                  <a:pt x="15" y="250"/>
                </a:lnTo>
                <a:lnTo>
                  <a:pt x="23" y="227"/>
                </a:lnTo>
                <a:lnTo>
                  <a:pt x="20" y="225"/>
                </a:lnTo>
                <a:lnTo>
                  <a:pt x="20" y="228"/>
                </a:lnTo>
                <a:lnTo>
                  <a:pt x="209" y="238"/>
                </a:lnTo>
                <a:lnTo>
                  <a:pt x="209" y="238"/>
                </a:lnTo>
                <a:lnTo>
                  <a:pt x="210" y="237"/>
                </a:lnTo>
                <a:lnTo>
                  <a:pt x="212" y="235"/>
                </a:lnTo>
                <a:lnTo>
                  <a:pt x="212" y="235"/>
                </a:lnTo>
                <a:lnTo>
                  <a:pt x="210" y="233"/>
                </a:lnTo>
                <a:lnTo>
                  <a:pt x="209" y="232"/>
                </a:lnTo>
                <a:lnTo>
                  <a:pt x="209" y="2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3" name="Freeform 492"/>
          <p:cNvSpPr>
            <a:spLocks/>
          </p:cNvSpPr>
          <p:nvPr/>
        </p:nvSpPr>
        <p:spPr bwMode="auto">
          <a:xfrm>
            <a:off x="3758246" y="4083971"/>
            <a:ext cx="255588" cy="474663"/>
          </a:xfrm>
          <a:custGeom>
            <a:avLst/>
            <a:gdLst>
              <a:gd name="T0" fmla="*/ 161 w 161"/>
              <a:gd name="T1" fmla="*/ 0 h 299"/>
              <a:gd name="T2" fmla="*/ 104 w 161"/>
              <a:gd name="T3" fmla="*/ 28 h 299"/>
              <a:gd name="T4" fmla="*/ 104 w 161"/>
              <a:gd name="T5" fmla="*/ 28 h 299"/>
              <a:gd name="T6" fmla="*/ 98 w 161"/>
              <a:gd name="T7" fmla="*/ 38 h 299"/>
              <a:gd name="T8" fmla="*/ 80 w 161"/>
              <a:gd name="T9" fmla="*/ 67 h 299"/>
              <a:gd name="T10" fmla="*/ 56 w 161"/>
              <a:gd name="T11" fmla="*/ 109 h 299"/>
              <a:gd name="T12" fmla="*/ 45 w 161"/>
              <a:gd name="T13" fmla="*/ 135 h 299"/>
              <a:gd name="T14" fmla="*/ 35 w 161"/>
              <a:gd name="T15" fmla="*/ 162 h 299"/>
              <a:gd name="T16" fmla="*/ 35 w 161"/>
              <a:gd name="T17" fmla="*/ 162 h 299"/>
              <a:gd name="T18" fmla="*/ 28 w 161"/>
              <a:gd name="T19" fmla="*/ 182 h 299"/>
              <a:gd name="T20" fmla="*/ 25 w 161"/>
              <a:gd name="T21" fmla="*/ 198 h 299"/>
              <a:gd name="T22" fmla="*/ 25 w 161"/>
              <a:gd name="T23" fmla="*/ 198 h 299"/>
              <a:gd name="T24" fmla="*/ 23 w 161"/>
              <a:gd name="T25" fmla="*/ 201 h 299"/>
              <a:gd name="T26" fmla="*/ 22 w 161"/>
              <a:gd name="T27" fmla="*/ 201 h 299"/>
              <a:gd name="T28" fmla="*/ 22 w 161"/>
              <a:gd name="T29" fmla="*/ 201 h 299"/>
              <a:gd name="T30" fmla="*/ 22 w 161"/>
              <a:gd name="T31" fmla="*/ 201 h 299"/>
              <a:gd name="T32" fmla="*/ 22 w 161"/>
              <a:gd name="T33" fmla="*/ 201 h 299"/>
              <a:gd name="T34" fmla="*/ 9 w 161"/>
              <a:gd name="T35" fmla="*/ 251 h 299"/>
              <a:gd name="T36" fmla="*/ 2 w 161"/>
              <a:gd name="T37" fmla="*/ 281 h 299"/>
              <a:gd name="T38" fmla="*/ 2 w 161"/>
              <a:gd name="T39" fmla="*/ 281 h 299"/>
              <a:gd name="T40" fmla="*/ 2 w 161"/>
              <a:gd name="T41" fmla="*/ 281 h 299"/>
              <a:gd name="T42" fmla="*/ 2 w 161"/>
              <a:gd name="T43" fmla="*/ 281 h 299"/>
              <a:gd name="T44" fmla="*/ 2 w 161"/>
              <a:gd name="T45" fmla="*/ 283 h 299"/>
              <a:gd name="T46" fmla="*/ 2 w 161"/>
              <a:gd name="T47" fmla="*/ 283 h 299"/>
              <a:gd name="T48" fmla="*/ 0 w 161"/>
              <a:gd name="T49" fmla="*/ 299 h 299"/>
              <a:gd name="T50" fmla="*/ 0 w 161"/>
              <a:gd name="T51" fmla="*/ 299 h 299"/>
              <a:gd name="T52" fmla="*/ 2 w 161"/>
              <a:gd name="T53" fmla="*/ 287 h 299"/>
              <a:gd name="T54" fmla="*/ 7 w 161"/>
              <a:gd name="T55" fmla="*/ 274 h 299"/>
              <a:gd name="T56" fmla="*/ 13 w 161"/>
              <a:gd name="T57" fmla="*/ 258 h 299"/>
              <a:gd name="T58" fmla="*/ 23 w 161"/>
              <a:gd name="T59" fmla="*/ 240 h 299"/>
              <a:gd name="T60" fmla="*/ 47 w 161"/>
              <a:gd name="T61" fmla="*/ 197 h 299"/>
              <a:gd name="T62" fmla="*/ 73 w 161"/>
              <a:gd name="T63" fmla="*/ 152 h 299"/>
              <a:gd name="T64" fmla="*/ 124 w 161"/>
              <a:gd name="T65" fmla="*/ 74 h 299"/>
              <a:gd name="T66" fmla="*/ 147 w 161"/>
              <a:gd name="T67" fmla="*/ 41 h 299"/>
              <a:gd name="T68" fmla="*/ 161 w 161"/>
              <a:gd name="T6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 h="299">
                <a:moveTo>
                  <a:pt x="161" y="0"/>
                </a:moveTo>
                <a:lnTo>
                  <a:pt x="104" y="28"/>
                </a:lnTo>
                <a:lnTo>
                  <a:pt x="104" y="28"/>
                </a:lnTo>
                <a:lnTo>
                  <a:pt x="98" y="38"/>
                </a:lnTo>
                <a:lnTo>
                  <a:pt x="80" y="67"/>
                </a:lnTo>
                <a:lnTo>
                  <a:pt x="56" y="109"/>
                </a:lnTo>
                <a:lnTo>
                  <a:pt x="45" y="135"/>
                </a:lnTo>
                <a:lnTo>
                  <a:pt x="35" y="162"/>
                </a:lnTo>
                <a:lnTo>
                  <a:pt x="35" y="162"/>
                </a:lnTo>
                <a:lnTo>
                  <a:pt x="28" y="182"/>
                </a:lnTo>
                <a:lnTo>
                  <a:pt x="25" y="198"/>
                </a:lnTo>
                <a:lnTo>
                  <a:pt x="25" y="198"/>
                </a:lnTo>
                <a:lnTo>
                  <a:pt x="23" y="201"/>
                </a:lnTo>
                <a:lnTo>
                  <a:pt x="22" y="201"/>
                </a:lnTo>
                <a:lnTo>
                  <a:pt x="22" y="201"/>
                </a:lnTo>
                <a:lnTo>
                  <a:pt x="22" y="201"/>
                </a:lnTo>
                <a:lnTo>
                  <a:pt x="22" y="201"/>
                </a:lnTo>
                <a:lnTo>
                  <a:pt x="9" y="251"/>
                </a:lnTo>
                <a:lnTo>
                  <a:pt x="2" y="281"/>
                </a:lnTo>
                <a:lnTo>
                  <a:pt x="2" y="281"/>
                </a:lnTo>
                <a:lnTo>
                  <a:pt x="2" y="281"/>
                </a:lnTo>
                <a:lnTo>
                  <a:pt x="2" y="281"/>
                </a:lnTo>
                <a:lnTo>
                  <a:pt x="2" y="283"/>
                </a:lnTo>
                <a:lnTo>
                  <a:pt x="2" y="283"/>
                </a:lnTo>
                <a:lnTo>
                  <a:pt x="0" y="299"/>
                </a:lnTo>
                <a:lnTo>
                  <a:pt x="0" y="299"/>
                </a:lnTo>
                <a:lnTo>
                  <a:pt x="2" y="287"/>
                </a:lnTo>
                <a:lnTo>
                  <a:pt x="7" y="274"/>
                </a:lnTo>
                <a:lnTo>
                  <a:pt x="13" y="258"/>
                </a:lnTo>
                <a:lnTo>
                  <a:pt x="23" y="240"/>
                </a:lnTo>
                <a:lnTo>
                  <a:pt x="47" y="197"/>
                </a:lnTo>
                <a:lnTo>
                  <a:pt x="73" y="152"/>
                </a:lnTo>
                <a:lnTo>
                  <a:pt x="124" y="74"/>
                </a:lnTo>
                <a:lnTo>
                  <a:pt x="147" y="41"/>
                </a:lnTo>
                <a:lnTo>
                  <a:pt x="161" y="0"/>
                </a:lnTo>
                <a:close/>
              </a:path>
            </a:pathLst>
          </a:custGeom>
          <a:solidFill>
            <a:schemeClr val="accent6">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134" name="Freeform 493"/>
          <p:cNvSpPr>
            <a:spLocks/>
          </p:cNvSpPr>
          <p:nvPr/>
        </p:nvSpPr>
        <p:spPr bwMode="auto">
          <a:xfrm>
            <a:off x="3758246" y="4083971"/>
            <a:ext cx="255588" cy="474663"/>
          </a:xfrm>
          <a:custGeom>
            <a:avLst/>
            <a:gdLst>
              <a:gd name="T0" fmla="*/ 161 w 161"/>
              <a:gd name="T1" fmla="*/ 0 h 299"/>
              <a:gd name="T2" fmla="*/ 104 w 161"/>
              <a:gd name="T3" fmla="*/ 28 h 299"/>
              <a:gd name="T4" fmla="*/ 104 w 161"/>
              <a:gd name="T5" fmla="*/ 28 h 299"/>
              <a:gd name="T6" fmla="*/ 98 w 161"/>
              <a:gd name="T7" fmla="*/ 38 h 299"/>
              <a:gd name="T8" fmla="*/ 80 w 161"/>
              <a:gd name="T9" fmla="*/ 67 h 299"/>
              <a:gd name="T10" fmla="*/ 56 w 161"/>
              <a:gd name="T11" fmla="*/ 109 h 299"/>
              <a:gd name="T12" fmla="*/ 45 w 161"/>
              <a:gd name="T13" fmla="*/ 135 h 299"/>
              <a:gd name="T14" fmla="*/ 35 w 161"/>
              <a:gd name="T15" fmla="*/ 162 h 299"/>
              <a:gd name="T16" fmla="*/ 35 w 161"/>
              <a:gd name="T17" fmla="*/ 162 h 299"/>
              <a:gd name="T18" fmla="*/ 28 w 161"/>
              <a:gd name="T19" fmla="*/ 182 h 299"/>
              <a:gd name="T20" fmla="*/ 25 w 161"/>
              <a:gd name="T21" fmla="*/ 198 h 299"/>
              <a:gd name="T22" fmla="*/ 25 w 161"/>
              <a:gd name="T23" fmla="*/ 198 h 299"/>
              <a:gd name="T24" fmla="*/ 23 w 161"/>
              <a:gd name="T25" fmla="*/ 201 h 299"/>
              <a:gd name="T26" fmla="*/ 22 w 161"/>
              <a:gd name="T27" fmla="*/ 201 h 299"/>
              <a:gd name="T28" fmla="*/ 22 w 161"/>
              <a:gd name="T29" fmla="*/ 201 h 299"/>
              <a:gd name="T30" fmla="*/ 22 w 161"/>
              <a:gd name="T31" fmla="*/ 201 h 299"/>
              <a:gd name="T32" fmla="*/ 22 w 161"/>
              <a:gd name="T33" fmla="*/ 201 h 299"/>
              <a:gd name="T34" fmla="*/ 9 w 161"/>
              <a:gd name="T35" fmla="*/ 251 h 299"/>
              <a:gd name="T36" fmla="*/ 2 w 161"/>
              <a:gd name="T37" fmla="*/ 281 h 299"/>
              <a:gd name="T38" fmla="*/ 2 w 161"/>
              <a:gd name="T39" fmla="*/ 281 h 299"/>
              <a:gd name="T40" fmla="*/ 2 w 161"/>
              <a:gd name="T41" fmla="*/ 281 h 299"/>
              <a:gd name="T42" fmla="*/ 2 w 161"/>
              <a:gd name="T43" fmla="*/ 281 h 299"/>
              <a:gd name="T44" fmla="*/ 2 w 161"/>
              <a:gd name="T45" fmla="*/ 283 h 299"/>
              <a:gd name="T46" fmla="*/ 2 w 161"/>
              <a:gd name="T47" fmla="*/ 283 h 299"/>
              <a:gd name="T48" fmla="*/ 0 w 161"/>
              <a:gd name="T49" fmla="*/ 299 h 299"/>
              <a:gd name="T50" fmla="*/ 0 w 161"/>
              <a:gd name="T51" fmla="*/ 299 h 299"/>
              <a:gd name="T52" fmla="*/ 2 w 161"/>
              <a:gd name="T53" fmla="*/ 287 h 299"/>
              <a:gd name="T54" fmla="*/ 7 w 161"/>
              <a:gd name="T55" fmla="*/ 274 h 299"/>
              <a:gd name="T56" fmla="*/ 13 w 161"/>
              <a:gd name="T57" fmla="*/ 258 h 299"/>
              <a:gd name="T58" fmla="*/ 23 w 161"/>
              <a:gd name="T59" fmla="*/ 240 h 299"/>
              <a:gd name="T60" fmla="*/ 47 w 161"/>
              <a:gd name="T61" fmla="*/ 197 h 299"/>
              <a:gd name="T62" fmla="*/ 73 w 161"/>
              <a:gd name="T63" fmla="*/ 152 h 299"/>
              <a:gd name="T64" fmla="*/ 124 w 161"/>
              <a:gd name="T65" fmla="*/ 74 h 299"/>
              <a:gd name="T66" fmla="*/ 147 w 161"/>
              <a:gd name="T67" fmla="*/ 41 h 299"/>
              <a:gd name="T68" fmla="*/ 161 w 161"/>
              <a:gd name="T6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 h="299">
                <a:moveTo>
                  <a:pt x="161" y="0"/>
                </a:moveTo>
                <a:lnTo>
                  <a:pt x="104" y="28"/>
                </a:lnTo>
                <a:lnTo>
                  <a:pt x="104" y="28"/>
                </a:lnTo>
                <a:lnTo>
                  <a:pt x="98" y="38"/>
                </a:lnTo>
                <a:lnTo>
                  <a:pt x="80" y="67"/>
                </a:lnTo>
                <a:lnTo>
                  <a:pt x="56" y="109"/>
                </a:lnTo>
                <a:lnTo>
                  <a:pt x="45" y="135"/>
                </a:lnTo>
                <a:lnTo>
                  <a:pt x="35" y="162"/>
                </a:lnTo>
                <a:lnTo>
                  <a:pt x="35" y="162"/>
                </a:lnTo>
                <a:lnTo>
                  <a:pt x="28" y="182"/>
                </a:lnTo>
                <a:lnTo>
                  <a:pt x="25" y="198"/>
                </a:lnTo>
                <a:lnTo>
                  <a:pt x="25" y="198"/>
                </a:lnTo>
                <a:lnTo>
                  <a:pt x="23" y="201"/>
                </a:lnTo>
                <a:lnTo>
                  <a:pt x="22" y="201"/>
                </a:lnTo>
                <a:lnTo>
                  <a:pt x="22" y="201"/>
                </a:lnTo>
                <a:lnTo>
                  <a:pt x="22" y="201"/>
                </a:lnTo>
                <a:lnTo>
                  <a:pt x="22" y="201"/>
                </a:lnTo>
                <a:lnTo>
                  <a:pt x="9" y="251"/>
                </a:lnTo>
                <a:lnTo>
                  <a:pt x="2" y="281"/>
                </a:lnTo>
                <a:lnTo>
                  <a:pt x="2" y="281"/>
                </a:lnTo>
                <a:lnTo>
                  <a:pt x="2" y="281"/>
                </a:lnTo>
                <a:lnTo>
                  <a:pt x="2" y="281"/>
                </a:lnTo>
                <a:lnTo>
                  <a:pt x="2" y="283"/>
                </a:lnTo>
                <a:lnTo>
                  <a:pt x="2" y="283"/>
                </a:lnTo>
                <a:lnTo>
                  <a:pt x="0" y="299"/>
                </a:lnTo>
                <a:lnTo>
                  <a:pt x="0" y="299"/>
                </a:lnTo>
                <a:lnTo>
                  <a:pt x="2" y="287"/>
                </a:lnTo>
                <a:lnTo>
                  <a:pt x="7" y="274"/>
                </a:lnTo>
                <a:lnTo>
                  <a:pt x="13" y="258"/>
                </a:lnTo>
                <a:lnTo>
                  <a:pt x="23" y="240"/>
                </a:lnTo>
                <a:lnTo>
                  <a:pt x="47" y="197"/>
                </a:lnTo>
                <a:lnTo>
                  <a:pt x="73" y="152"/>
                </a:lnTo>
                <a:lnTo>
                  <a:pt x="124" y="74"/>
                </a:lnTo>
                <a:lnTo>
                  <a:pt x="147" y="41"/>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5" name="Freeform 494"/>
          <p:cNvSpPr>
            <a:spLocks/>
          </p:cNvSpPr>
          <p:nvPr/>
        </p:nvSpPr>
        <p:spPr bwMode="auto">
          <a:xfrm>
            <a:off x="3793171" y="4341146"/>
            <a:ext cx="20638" cy="61913"/>
          </a:xfrm>
          <a:custGeom>
            <a:avLst/>
            <a:gdLst>
              <a:gd name="T0" fmla="*/ 13 w 13"/>
              <a:gd name="T1" fmla="*/ 0 h 39"/>
              <a:gd name="T2" fmla="*/ 13 w 13"/>
              <a:gd name="T3" fmla="*/ 0 h 39"/>
              <a:gd name="T4" fmla="*/ 1 w 13"/>
              <a:gd name="T5" fmla="*/ 30 h 39"/>
              <a:gd name="T6" fmla="*/ 1 w 13"/>
              <a:gd name="T7" fmla="*/ 30 h 39"/>
              <a:gd name="T8" fmla="*/ 0 w 13"/>
              <a:gd name="T9" fmla="*/ 39 h 39"/>
              <a:gd name="T10" fmla="*/ 0 w 13"/>
              <a:gd name="T11" fmla="*/ 39 h 39"/>
              <a:gd name="T12" fmla="*/ 0 w 13"/>
              <a:gd name="T13" fmla="*/ 39 h 39"/>
              <a:gd name="T14" fmla="*/ 0 w 13"/>
              <a:gd name="T15" fmla="*/ 39 h 39"/>
              <a:gd name="T16" fmla="*/ 1 w 13"/>
              <a:gd name="T17" fmla="*/ 39 h 39"/>
              <a:gd name="T18" fmla="*/ 3 w 13"/>
              <a:gd name="T19" fmla="*/ 36 h 39"/>
              <a:gd name="T20" fmla="*/ 3 w 13"/>
              <a:gd name="T21" fmla="*/ 36 h 39"/>
              <a:gd name="T22" fmla="*/ 6 w 13"/>
              <a:gd name="T23" fmla="*/ 20 h 39"/>
              <a:gd name="T24" fmla="*/ 13 w 13"/>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39">
                <a:moveTo>
                  <a:pt x="13" y="0"/>
                </a:moveTo>
                <a:lnTo>
                  <a:pt x="13" y="0"/>
                </a:lnTo>
                <a:lnTo>
                  <a:pt x="1" y="30"/>
                </a:lnTo>
                <a:lnTo>
                  <a:pt x="1" y="30"/>
                </a:lnTo>
                <a:lnTo>
                  <a:pt x="0" y="39"/>
                </a:lnTo>
                <a:lnTo>
                  <a:pt x="0" y="39"/>
                </a:lnTo>
                <a:lnTo>
                  <a:pt x="0" y="39"/>
                </a:lnTo>
                <a:lnTo>
                  <a:pt x="0" y="39"/>
                </a:lnTo>
                <a:lnTo>
                  <a:pt x="1" y="39"/>
                </a:lnTo>
                <a:lnTo>
                  <a:pt x="3" y="36"/>
                </a:lnTo>
                <a:lnTo>
                  <a:pt x="3" y="36"/>
                </a:lnTo>
                <a:lnTo>
                  <a:pt x="6" y="20"/>
                </a:lnTo>
                <a:lnTo>
                  <a:pt x="13" y="0"/>
                </a:lnTo>
                <a:close/>
              </a:path>
            </a:pathLst>
          </a:custGeom>
          <a:solidFill>
            <a:srgbClr val="A8AD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6" name="Freeform 495"/>
          <p:cNvSpPr>
            <a:spLocks/>
          </p:cNvSpPr>
          <p:nvPr/>
        </p:nvSpPr>
        <p:spPr bwMode="auto">
          <a:xfrm>
            <a:off x="3793171" y="4341146"/>
            <a:ext cx="20638" cy="61913"/>
          </a:xfrm>
          <a:custGeom>
            <a:avLst/>
            <a:gdLst>
              <a:gd name="T0" fmla="*/ 13 w 13"/>
              <a:gd name="T1" fmla="*/ 0 h 39"/>
              <a:gd name="T2" fmla="*/ 13 w 13"/>
              <a:gd name="T3" fmla="*/ 0 h 39"/>
              <a:gd name="T4" fmla="*/ 1 w 13"/>
              <a:gd name="T5" fmla="*/ 30 h 39"/>
              <a:gd name="T6" fmla="*/ 1 w 13"/>
              <a:gd name="T7" fmla="*/ 30 h 39"/>
              <a:gd name="T8" fmla="*/ 0 w 13"/>
              <a:gd name="T9" fmla="*/ 39 h 39"/>
              <a:gd name="T10" fmla="*/ 0 w 13"/>
              <a:gd name="T11" fmla="*/ 39 h 39"/>
              <a:gd name="T12" fmla="*/ 0 w 13"/>
              <a:gd name="T13" fmla="*/ 39 h 39"/>
              <a:gd name="T14" fmla="*/ 0 w 13"/>
              <a:gd name="T15" fmla="*/ 39 h 39"/>
              <a:gd name="T16" fmla="*/ 1 w 13"/>
              <a:gd name="T17" fmla="*/ 39 h 39"/>
              <a:gd name="T18" fmla="*/ 3 w 13"/>
              <a:gd name="T19" fmla="*/ 36 h 39"/>
              <a:gd name="T20" fmla="*/ 3 w 13"/>
              <a:gd name="T21" fmla="*/ 36 h 39"/>
              <a:gd name="T22" fmla="*/ 6 w 13"/>
              <a:gd name="T23" fmla="*/ 20 h 39"/>
              <a:gd name="T24" fmla="*/ 13 w 13"/>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39">
                <a:moveTo>
                  <a:pt x="13" y="0"/>
                </a:moveTo>
                <a:lnTo>
                  <a:pt x="13" y="0"/>
                </a:lnTo>
                <a:lnTo>
                  <a:pt x="1" y="30"/>
                </a:lnTo>
                <a:lnTo>
                  <a:pt x="1" y="30"/>
                </a:lnTo>
                <a:lnTo>
                  <a:pt x="0" y="39"/>
                </a:lnTo>
                <a:lnTo>
                  <a:pt x="0" y="39"/>
                </a:lnTo>
                <a:lnTo>
                  <a:pt x="0" y="39"/>
                </a:lnTo>
                <a:lnTo>
                  <a:pt x="0" y="39"/>
                </a:lnTo>
                <a:lnTo>
                  <a:pt x="1" y="39"/>
                </a:lnTo>
                <a:lnTo>
                  <a:pt x="3" y="36"/>
                </a:lnTo>
                <a:lnTo>
                  <a:pt x="3" y="36"/>
                </a:lnTo>
                <a:lnTo>
                  <a:pt x="6" y="20"/>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7" name="Freeform 496"/>
          <p:cNvSpPr>
            <a:spLocks noEditPoints="1"/>
          </p:cNvSpPr>
          <p:nvPr/>
        </p:nvSpPr>
        <p:spPr bwMode="auto">
          <a:xfrm>
            <a:off x="3758246" y="4558633"/>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close/>
                <a:moveTo>
                  <a:pt x="0" y="0"/>
                </a:moveTo>
                <a:lnTo>
                  <a:pt x="0" y="0"/>
                </a:lnTo>
                <a:lnTo>
                  <a:pt x="0" y="0"/>
                </a:lnTo>
                <a:lnTo>
                  <a:pt x="0" y="0"/>
                </a:lnTo>
                <a:lnTo>
                  <a:pt x="0" y="0"/>
                </a:lnTo>
                <a:close/>
              </a:path>
            </a:pathLst>
          </a:custGeom>
          <a:solidFill>
            <a:srgbClr val="E8F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8" name="Rectangle 497"/>
          <p:cNvSpPr>
            <a:spLocks noChangeArrowheads="1"/>
          </p:cNvSpPr>
          <p:nvPr/>
        </p:nvSpPr>
        <p:spPr bwMode="auto">
          <a:xfrm>
            <a:off x="3758246" y="4558633"/>
            <a:ext cx="1588"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9" name="Rectangle 498"/>
          <p:cNvSpPr>
            <a:spLocks noChangeArrowheads="1"/>
          </p:cNvSpPr>
          <p:nvPr/>
        </p:nvSpPr>
        <p:spPr bwMode="auto">
          <a:xfrm>
            <a:off x="3758246" y="4558633"/>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0" name="Freeform 499"/>
          <p:cNvSpPr>
            <a:spLocks/>
          </p:cNvSpPr>
          <p:nvPr/>
        </p:nvSpPr>
        <p:spPr bwMode="auto">
          <a:xfrm>
            <a:off x="3761421" y="4530058"/>
            <a:ext cx="0" cy="3175"/>
          </a:xfrm>
          <a:custGeom>
            <a:avLst/>
            <a:gdLst>
              <a:gd name="T0" fmla="*/ 0 h 2"/>
              <a:gd name="T1" fmla="*/ 0 h 2"/>
              <a:gd name="T2" fmla="*/ 2 h 2"/>
              <a:gd name="T3" fmla="*/ 2 h 2"/>
              <a:gd name="T4" fmla="*/ 0 h 2"/>
              <a:gd name="T5" fmla="*/ 0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0"/>
                </a:lnTo>
                <a:lnTo>
                  <a:pt x="0" y="2"/>
                </a:lnTo>
                <a:lnTo>
                  <a:pt x="0" y="2"/>
                </a:lnTo>
                <a:lnTo>
                  <a:pt x="0" y="0"/>
                </a:lnTo>
                <a:lnTo>
                  <a:pt x="0" y="0"/>
                </a:lnTo>
                <a:lnTo>
                  <a:pt x="0" y="0"/>
                </a:lnTo>
                <a:close/>
              </a:path>
            </a:pathLst>
          </a:custGeom>
          <a:solidFill>
            <a:srgbClr val="A8AD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1" name="Freeform 500"/>
          <p:cNvSpPr>
            <a:spLocks/>
          </p:cNvSpPr>
          <p:nvPr/>
        </p:nvSpPr>
        <p:spPr bwMode="auto">
          <a:xfrm>
            <a:off x="3761421" y="4530058"/>
            <a:ext cx="0" cy="3175"/>
          </a:xfrm>
          <a:custGeom>
            <a:avLst/>
            <a:gdLst>
              <a:gd name="T0" fmla="*/ 0 h 2"/>
              <a:gd name="T1" fmla="*/ 0 h 2"/>
              <a:gd name="T2" fmla="*/ 2 h 2"/>
              <a:gd name="T3" fmla="*/ 2 h 2"/>
              <a:gd name="T4" fmla="*/ 0 h 2"/>
              <a:gd name="T5" fmla="*/ 0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0"/>
                </a:lnTo>
                <a:lnTo>
                  <a:pt x="0" y="2"/>
                </a:lnTo>
                <a:lnTo>
                  <a:pt x="0" y="2"/>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2" name="Freeform 501"/>
          <p:cNvSpPr>
            <a:spLocks/>
          </p:cNvSpPr>
          <p:nvPr/>
        </p:nvSpPr>
        <p:spPr bwMode="auto">
          <a:xfrm>
            <a:off x="3750308" y="4069683"/>
            <a:ext cx="279400" cy="549275"/>
          </a:xfrm>
          <a:custGeom>
            <a:avLst/>
            <a:gdLst>
              <a:gd name="T0" fmla="*/ 20 w 176"/>
              <a:gd name="T1" fmla="*/ 341 h 346"/>
              <a:gd name="T2" fmla="*/ 20 w 176"/>
              <a:gd name="T3" fmla="*/ 341 h 346"/>
              <a:gd name="T4" fmla="*/ 20 w 176"/>
              <a:gd name="T5" fmla="*/ 341 h 346"/>
              <a:gd name="T6" fmla="*/ 18 w 176"/>
              <a:gd name="T7" fmla="*/ 336 h 346"/>
              <a:gd name="T8" fmla="*/ 14 w 176"/>
              <a:gd name="T9" fmla="*/ 326 h 346"/>
              <a:gd name="T10" fmla="*/ 9 w 176"/>
              <a:gd name="T11" fmla="*/ 311 h 346"/>
              <a:gd name="T12" fmla="*/ 7 w 176"/>
              <a:gd name="T13" fmla="*/ 301 h 346"/>
              <a:gd name="T14" fmla="*/ 7 w 176"/>
              <a:gd name="T15" fmla="*/ 292 h 346"/>
              <a:gd name="T16" fmla="*/ 7 w 176"/>
              <a:gd name="T17" fmla="*/ 292 h 346"/>
              <a:gd name="T18" fmla="*/ 7 w 176"/>
              <a:gd name="T19" fmla="*/ 282 h 346"/>
              <a:gd name="T20" fmla="*/ 7 w 176"/>
              <a:gd name="T21" fmla="*/ 282 h 346"/>
              <a:gd name="T22" fmla="*/ 12 w 176"/>
              <a:gd name="T23" fmla="*/ 263 h 346"/>
              <a:gd name="T24" fmla="*/ 18 w 176"/>
              <a:gd name="T25" fmla="*/ 239 h 346"/>
              <a:gd name="T26" fmla="*/ 18 w 176"/>
              <a:gd name="T27" fmla="*/ 239 h 346"/>
              <a:gd name="T28" fmla="*/ 37 w 176"/>
              <a:gd name="T29" fmla="*/ 192 h 346"/>
              <a:gd name="T30" fmla="*/ 58 w 176"/>
              <a:gd name="T31" fmla="*/ 138 h 346"/>
              <a:gd name="T32" fmla="*/ 85 w 176"/>
              <a:gd name="T33" fmla="*/ 85 h 346"/>
              <a:gd name="T34" fmla="*/ 98 w 176"/>
              <a:gd name="T35" fmla="*/ 62 h 346"/>
              <a:gd name="T36" fmla="*/ 113 w 176"/>
              <a:gd name="T37" fmla="*/ 38 h 346"/>
              <a:gd name="T38" fmla="*/ 109 w 176"/>
              <a:gd name="T39" fmla="*/ 37 h 346"/>
              <a:gd name="T40" fmla="*/ 111 w 176"/>
              <a:gd name="T41" fmla="*/ 40 h 346"/>
              <a:gd name="T42" fmla="*/ 174 w 176"/>
              <a:gd name="T43" fmla="*/ 7 h 346"/>
              <a:gd name="T44" fmla="*/ 174 w 176"/>
              <a:gd name="T45" fmla="*/ 7 h 346"/>
              <a:gd name="T46" fmla="*/ 176 w 176"/>
              <a:gd name="T47" fmla="*/ 5 h 346"/>
              <a:gd name="T48" fmla="*/ 176 w 176"/>
              <a:gd name="T49" fmla="*/ 2 h 346"/>
              <a:gd name="T50" fmla="*/ 176 w 176"/>
              <a:gd name="T51" fmla="*/ 2 h 346"/>
              <a:gd name="T52" fmla="*/ 174 w 176"/>
              <a:gd name="T53" fmla="*/ 0 h 346"/>
              <a:gd name="T54" fmla="*/ 171 w 176"/>
              <a:gd name="T55" fmla="*/ 0 h 346"/>
              <a:gd name="T56" fmla="*/ 108 w 176"/>
              <a:gd name="T57" fmla="*/ 33 h 346"/>
              <a:gd name="T58" fmla="*/ 106 w 176"/>
              <a:gd name="T59" fmla="*/ 35 h 346"/>
              <a:gd name="T60" fmla="*/ 106 w 176"/>
              <a:gd name="T61" fmla="*/ 35 h 346"/>
              <a:gd name="T62" fmla="*/ 88 w 176"/>
              <a:gd name="T63" fmla="*/ 65 h 346"/>
              <a:gd name="T64" fmla="*/ 70 w 176"/>
              <a:gd name="T65" fmla="*/ 100 h 346"/>
              <a:gd name="T66" fmla="*/ 53 w 176"/>
              <a:gd name="T67" fmla="*/ 136 h 346"/>
              <a:gd name="T68" fmla="*/ 37 w 176"/>
              <a:gd name="T69" fmla="*/ 172 h 346"/>
              <a:gd name="T70" fmla="*/ 37 w 176"/>
              <a:gd name="T71" fmla="*/ 172 h 346"/>
              <a:gd name="T72" fmla="*/ 23 w 176"/>
              <a:gd name="T73" fmla="*/ 206 h 346"/>
              <a:gd name="T74" fmla="*/ 12 w 176"/>
              <a:gd name="T75" fmla="*/ 237 h 346"/>
              <a:gd name="T76" fmla="*/ 12 w 176"/>
              <a:gd name="T77" fmla="*/ 237 h 346"/>
              <a:gd name="T78" fmla="*/ 5 w 176"/>
              <a:gd name="T79" fmla="*/ 262 h 346"/>
              <a:gd name="T80" fmla="*/ 0 w 176"/>
              <a:gd name="T81" fmla="*/ 280 h 346"/>
              <a:gd name="T82" fmla="*/ 0 w 176"/>
              <a:gd name="T83" fmla="*/ 280 h 346"/>
              <a:gd name="T84" fmla="*/ 0 w 176"/>
              <a:gd name="T85" fmla="*/ 292 h 346"/>
              <a:gd name="T86" fmla="*/ 0 w 176"/>
              <a:gd name="T87" fmla="*/ 292 h 346"/>
              <a:gd name="T88" fmla="*/ 0 w 176"/>
              <a:gd name="T89" fmla="*/ 303 h 346"/>
              <a:gd name="T90" fmla="*/ 2 w 176"/>
              <a:gd name="T91" fmla="*/ 313 h 346"/>
              <a:gd name="T92" fmla="*/ 7 w 176"/>
              <a:gd name="T93" fmla="*/ 330 h 346"/>
              <a:gd name="T94" fmla="*/ 14 w 176"/>
              <a:gd name="T95" fmla="*/ 341 h 346"/>
              <a:gd name="T96" fmla="*/ 15 w 176"/>
              <a:gd name="T97" fmla="*/ 344 h 346"/>
              <a:gd name="T98" fmla="*/ 15 w 176"/>
              <a:gd name="T99" fmla="*/ 344 h 346"/>
              <a:gd name="T100" fmla="*/ 17 w 176"/>
              <a:gd name="T101" fmla="*/ 346 h 346"/>
              <a:gd name="T102" fmla="*/ 20 w 176"/>
              <a:gd name="T103" fmla="*/ 346 h 346"/>
              <a:gd name="T104" fmla="*/ 20 w 176"/>
              <a:gd name="T105" fmla="*/ 346 h 346"/>
              <a:gd name="T106" fmla="*/ 22 w 176"/>
              <a:gd name="T107" fmla="*/ 343 h 346"/>
              <a:gd name="T108" fmla="*/ 20 w 176"/>
              <a:gd name="T109" fmla="*/ 341 h 346"/>
              <a:gd name="T110" fmla="*/ 20 w 176"/>
              <a:gd name="T111" fmla="*/ 34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346">
                <a:moveTo>
                  <a:pt x="20" y="341"/>
                </a:moveTo>
                <a:lnTo>
                  <a:pt x="20" y="341"/>
                </a:lnTo>
                <a:lnTo>
                  <a:pt x="20" y="341"/>
                </a:lnTo>
                <a:lnTo>
                  <a:pt x="18" y="336"/>
                </a:lnTo>
                <a:lnTo>
                  <a:pt x="14" y="326"/>
                </a:lnTo>
                <a:lnTo>
                  <a:pt x="9" y="311"/>
                </a:lnTo>
                <a:lnTo>
                  <a:pt x="7" y="301"/>
                </a:lnTo>
                <a:lnTo>
                  <a:pt x="7" y="292"/>
                </a:lnTo>
                <a:lnTo>
                  <a:pt x="7" y="292"/>
                </a:lnTo>
                <a:lnTo>
                  <a:pt x="7" y="282"/>
                </a:lnTo>
                <a:lnTo>
                  <a:pt x="7" y="282"/>
                </a:lnTo>
                <a:lnTo>
                  <a:pt x="12" y="263"/>
                </a:lnTo>
                <a:lnTo>
                  <a:pt x="18" y="239"/>
                </a:lnTo>
                <a:lnTo>
                  <a:pt x="18" y="239"/>
                </a:lnTo>
                <a:lnTo>
                  <a:pt x="37" y="192"/>
                </a:lnTo>
                <a:lnTo>
                  <a:pt x="58" y="138"/>
                </a:lnTo>
                <a:lnTo>
                  <a:pt x="85" y="85"/>
                </a:lnTo>
                <a:lnTo>
                  <a:pt x="98" y="62"/>
                </a:lnTo>
                <a:lnTo>
                  <a:pt x="113" y="38"/>
                </a:lnTo>
                <a:lnTo>
                  <a:pt x="109" y="37"/>
                </a:lnTo>
                <a:lnTo>
                  <a:pt x="111" y="40"/>
                </a:lnTo>
                <a:lnTo>
                  <a:pt x="174" y="7"/>
                </a:lnTo>
                <a:lnTo>
                  <a:pt x="174" y="7"/>
                </a:lnTo>
                <a:lnTo>
                  <a:pt x="176" y="5"/>
                </a:lnTo>
                <a:lnTo>
                  <a:pt x="176" y="2"/>
                </a:lnTo>
                <a:lnTo>
                  <a:pt x="176" y="2"/>
                </a:lnTo>
                <a:lnTo>
                  <a:pt x="174" y="0"/>
                </a:lnTo>
                <a:lnTo>
                  <a:pt x="171" y="0"/>
                </a:lnTo>
                <a:lnTo>
                  <a:pt x="108" y="33"/>
                </a:lnTo>
                <a:lnTo>
                  <a:pt x="106" y="35"/>
                </a:lnTo>
                <a:lnTo>
                  <a:pt x="106" y="35"/>
                </a:lnTo>
                <a:lnTo>
                  <a:pt x="88" y="65"/>
                </a:lnTo>
                <a:lnTo>
                  <a:pt x="70" y="100"/>
                </a:lnTo>
                <a:lnTo>
                  <a:pt x="53" y="136"/>
                </a:lnTo>
                <a:lnTo>
                  <a:pt x="37" y="172"/>
                </a:lnTo>
                <a:lnTo>
                  <a:pt x="37" y="172"/>
                </a:lnTo>
                <a:lnTo>
                  <a:pt x="23" y="206"/>
                </a:lnTo>
                <a:lnTo>
                  <a:pt x="12" y="237"/>
                </a:lnTo>
                <a:lnTo>
                  <a:pt x="12" y="237"/>
                </a:lnTo>
                <a:lnTo>
                  <a:pt x="5" y="262"/>
                </a:lnTo>
                <a:lnTo>
                  <a:pt x="0" y="280"/>
                </a:lnTo>
                <a:lnTo>
                  <a:pt x="0" y="280"/>
                </a:lnTo>
                <a:lnTo>
                  <a:pt x="0" y="292"/>
                </a:lnTo>
                <a:lnTo>
                  <a:pt x="0" y="292"/>
                </a:lnTo>
                <a:lnTo>
                  <a:pt x="0" y="303"/>
                </a:lnTo>
                <a:lnTo>
                  <a:pt x="2" y="313"/>
                </a:lnTo>
                <a:lnTo>
                  <a:pt x="7" y="330"/>
                </a:lnTo>
                <a:lnTo>
                  <a:pt x="14" y="341"/>
                </a:lnTo>
                <a:lnTo>
                  <a:pt x="15" y="344"/>
                </a:lnTo>
                <a:lnTo>
                  <a:pt x="15" y="344"/>
                </a:lnTo>
                <a:lnTo>
                  <a:pt x="17" y="346"/>
                </a:lnTo>
                <a:lnTo>
                  <a:pt x="20" y="346"/>
                </a:lnTo>
                <a:lnTo>
                  <a:pt x="20" y="346"/>
                </a:lnTo>
                <a:lnTo>
                  <a:pt x="22" y="343"/>
                </a:lnTo>
                <a:lnTo>
                  <a:pt x="20" y="341"/>
                </a:lnTo>
                <a:lnTo>
                  <a:pt x="20" y="34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3" name="Freeform 502"/>
          <p:cNvSpPr>
            <a:spLocks/>
          </p:cNvSpPr>
          <p:nvPr/>
        </p:nvSpPr>
        <p:spPr bwMode="auto">
          <a:xfrm>
            <a:off x="3978908" y="3899821"/>
            <a:ext cx="23813" cy="28575"/>
          </a:xfrm>
          <a:custGeom>
            <a:avLst/>
            <a:gdLst>
              <a:gd name="T0" fmla="*/ 15 w 15"/>
              <a:gd name="T1" fmla="*/ 13 h 18"/>
              <a:gd name="T2" fmla="*/ 7 w 15"/>
              <a:gd name="T3" fmla="*/ 1 h 18"/>
              <a:gd name="T4" fmla="*/ 7 w 15"/>
              <a:gd name="T5" fmla="*/ 1 h 18"/>
              <a:gd name="T6" fmla="*/ 3 w 15"/>
              <a:gd name="T7" fmla="*/ 0 h 18"/>
              <a:gd name="T8" fmla="*/ 2 w 15"/>
              <a:gd name="T9" fmla="*/ 1 h 18"/>
              <a:gd name="T10" fmla="*/ 2 w 15"/>
              <a:gd name="T11" fmla="*/ 1 h 18"/>
              <a:gd name="T12" fmla="*/ 0 w 15"/>
              <a:gd name="T13" fmla="*/ 3 h 18"/>
              <a:gd name="T14" fmla="*/ 2 w 15"/>
              <a:gd name="T15" fmla="*/ 6 h 18"/>
              <a:gd name="T16" fmla="*/ 10 w 15"/>
              <a:gd name="T17" fmla="*/ 16 h 18"/>
              <a:gd name="T18" fmla="*/ 10 w 15"/>
              <a:gd name="T19" fmla="*/ 16 h 18"/>
              <a:gd name="T20" fmla="*/ 12 w 15"/>
              <a:gd name="T21" fmla="*/ 18 h 18"/>
              <a:gd name="T22" fmla="*/ 13 w 15"/>
              <a:gd name="T23" fmla="*/ 18 h 18"/>
              <a:gd name="T24" fmla="*/ 13 w 15"/>
              <a:gd name="T25" fmla="*/ 18 h 18"/>
              <a:gd name="T26" fmla="*/ 15 w 15"/>
              <a:gd name="T27" fmla="*/ 15 h 18"/>
              <a:gd name="T28" fmla="*/ 15 w 15"/>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8">
                <a:moveTo>
                  <a:pt x="15" y="13"/>
                </a:moveTo>
                <a:lnTo>
                  <a:pt x="7" y="1"/>
                </a:lnTo>
                <a:lnTo>
                  <a:pt x="7" y="1"/>
                </a:lnTo>
                <a:lnTo>
                  <a:pt x="3" y="0"/>
                </a:lnTo>
                <a:lnTo>
                  <a:pt x="2" y="1"/>
                </a:lnTo>
                <a:lnTo>
                  <a:pt x="2" y="1"/>
                </a:lnTo>
                <a:lnTo>
                  <a:pt x="0" y="3"/>
                </a:lnTo>
                <a:lnTo>
                  <a:pt x="2" y="6"/>
                </a:lnTo>
                <a:lnTo>
                  <a:pt x="10" y="16"/>
                </a:lnTo>
                <a:lnTo>
                  <a:pt x="10" y="16"/>
                </a:lnTo>
                <a:lnTo>
                  <a:pt x="12" y="18"/>
                </a:lnTo>
                <a:lnTo>
                  <a:pt x="13" y="18"/>
                </a:lnTo>
                <a:lnTo>
                  <a:pt x="13" y="18"/>
                </a:lnTo>
                <a:lnTo>
                  <a:pt x="15" y="15"/>
                </a:lnTo>
                <a:lnTo>
                  <a:pt x="15" y="1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4" name="Freeform 503"/>
          <p:cNvSpPr>
            <a:spLocks/>
          </p:cNvSpPr>
          <p:nvPr/>
        </p:nvSpPr>
        <p:spPr bwMode="auto">
          <a:xfrm>
            <a:off x="3978908" y="3899821"/>
            <a:ext cx="23813" cy="28575"/>
          </a:xfrm>
          <a:custGeom>
            <a:avLst/>
            <a:gdLst>
              <a:gd name="T0" fmla="*/ 15 w 15"/>
              <a:gd name="T1" fmla="*/ 13 h 18"/>
              <a:gd name="T2" fmla="*/ 7 w 15"/>
              <a:gd name="T3" fmla="*/ 1 h 18"/>
              <a:gd name="T4" fmla="*/ 7 w 15"/>
              <a:gd name="T5" fmla="*/ 1 h 18"/>
              <a:gd name="T6" fmla="*/ 3 w 15"/>
              <a:gd name="T7" fmla="*/ 0 h 18"/>
              <a:gd name="T8" fmla="*/ 2 w 15"/>
              <a:gd name="T9" fmla="*/ 1 h 18"/>
              <a:gd name="T10" fmla="*/ 2 w 15"/>
              <a:gd name="T11" fmla="*/ 1 h 18"/>
              <a:gd name="T12" fmla="*/ 0 w 15"/>
              <a:gd name="T13" fmla="*/ 3 h 18"/>
              <a:gd name="T14" fmla="*/ 2 w 15"/>
              <a:gd name="T15" fmla="*/ 6 h 18"/>
              <a:gd name="T16" fmla="*/ 10 w 15"/>
              <a:gd name="T17" fmla="*/ 16 h 18"/>
              <a:gd name="T18" fmla="*/ 10 w 15"/>
              <a:gd name="T19" fmla="*/ 16 h 18"/>
              <a:gd name="T20" fmla="*/ 12 w 15"/>
              <a:gd name="T21" fmla="*/ 18 h 18"/>
              <a:gd name="T22" fmla="*/ 13 w 15"/>
              <a:gd name="T23" fmla="*/ 18 h 18"/>
              <a:gd name="T24" fmla="*/ 13 w 15"/>
              <a:gd name="T25" fmla="*/ 18 h 18"/>
              <a:gd name="T26" fmla="*/ 15 w 15"/>
              <a:gd name="T27" fmla="*/ 15 h 18"/>
              <a:gd name="T28" fmla="*/ 15 w 15"/>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8">
                <a:moveTo>
                  <a:pt x="15" y="13"/>
                </a:moveTo>
                <a:lnTo>
                  <a:pt x="7" y="1"/>
                </a:lnTo>
                <a:lnTo>
                  <a:pt x="7" y="1"/>
                </a:lnTo>
                <a:lnTo>
                  <a:pt x="3" y="0"/>
                </a:lnTo>
                <a:lnTo>
                  <a:pt x="2" y="1"/>
                </a:lnTo>
                <a:lnTo>
                  <a:pt x="2" y="1"/>
                </a:lnTo>
                <a:lnTo>
                  <a:pt x="0" y="3"/>
                </a:lnTo>
                <a:lnTo>
                  <a:pt x="2" y="6"/>
                </a:lnTo>
                <a:lnTo>
                  <a:pt x="10" y="16"/>
                </a:lnTo>
                <a:lnTo>
                  <a:pt x="10" y="16"/>
                </a:lnTo>
                <a:lnTo>
                  <a:pt x="12" y="18"/>
                </a:lnTo>
                <a:lnTo>
                  <a:pt x="13" y="18"/>
                </a:lnTo>
                <a:lnTo>
                  <a:pt x="13" y="18"/>
                </a:lnTo>
                <a:lnTo>
                  <a:pt x="15" y="15"/>
                </a:lnTo>
                <a:lnTo>
                  <a:pt x="15"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 name="Rectangle 6"/>
          <p:cNvSpPr/>
          <p:nvPr/>
        </p:nvSpPr>
        <p:spPr>
          <a:xfrm>
            <a:off x="605800" y="1673947"/>
            <a:ext cx="3875891" cy="720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3000"/>
              </a:lnSpc>
              <a:spcAft>
                <a:spcPts val="700"/>
              </a:spcAft>
            </a:pPr>
            <a:r>
              <a:rPr lang="en-AU" sz="1400" dirty="0">
                <a:solidFill>
                  <a:schemeClr val="accent1"/>
                </a:solidFill>
                <a:latin typeface="Segoe UI Semibold" panose="020B0702040204020203" pitchFamily="34" charset="0"/>
                <a:cs typeface="Segoe UI Semibold" panose="020B0702040204020203" pitchFamily="34" charset="0"/>
              </a:rPr>
              <a:t>We’ve created this playbook to help you </a:t>
            </a:r>
            <a:r>
              <a:rPr lang="en-AU" sz="1400" dirty="0" smtClean="0">
                <a:solidFill>
                  <a:schemeClr val="accent1"/>
                </a:solidFill>
                <a:latin typeface="Segoe UI Semibold" panose="020B0702040204020203" pitchFamily="34" charset="0"/>
                <a:cs typeface="Segoe UI Semibold" panose="020B0702040204020203" pitchFamily="34" charset="0"/>
              </a:rPr>
              <a:t/>
            </a:r>
            <a:br>
              <a:rPr lang="en-AU" sz="1400" dirty="0" smtClean="0">
                <a:solidFill>
                  <a:schemeClr val="accent1"/>
                </a:solidFill>
                <a:latin typeface="Segoe UI Semibold" panose="020B0702040204020203" pitchFamily="34" charset="0"/>
                <a:cs typeface="Segoe UI Semibold" panose="020B0702040204020203" pitchFamily="34" charset="0"/>
              </a:rPr>
            </a:br>
            <a:r>
              <a:rPr lang="en-AU" sz="1400" dirty="0" smtClean="0">
                <a:solidFill>
                  <a:schemeClr val="accent1"/>
                </a:solidFill>
                <a:latin typeface="Segoe UI Semibold" panose="020B0702040204020203" pitchFamily="34" charset="0"/>
                <a:cs typeface="Segoe UI Semibold" panose="020B0702040204020203" pitchFamily="34" charset="0"/>
              </a:rPr>
              <a:t>work </a:t>
            </a:r>
            <a:r>
              <a:rPr lang="en-AU" sz="1400" dirty="0">
                <a:solidFill>
                  <a:schemeClr val="accent1"/>
                </a:solidFill>
                <a:latin typeface="Segoe UI Semibold" panose="020B0702040204020203" pitchFamily="34" charset="0"/>
                <a:cs typeface="Segoe UI Semibold" panose="020B0702040204020203" pitchFamily="34" charset="0"/>
              </a:rPr>
              <a:t>more effectively as a </a:t>
            </a:r>
            <a:r>
              <a:rPr lang="en-AU" sz="1400" dirty="0" smtClean="0">
                <a:solidFill>
                  <a:schemeClr val="accent1"/>
                </a:solidFill>
                <a:latin typeface="Segoe UI Semibold" panose="020B0702040204020203" pitchFamily="34" charset="0"/>
                <a:cs typeface="Segoe UI Semibold" panose="020B0702040204020203" pitchFamily="34" charset="0"/>
              </a:rPr>
              <a:t>team by using ‘</a:t>
            </a:r>
            <a:r>
              <a:rPr lang="en-AU" sz="1400" dirty="0">
                <a:solidFill>
                  <a:schemeClr val="accent1"/>
                </a:solidFill>
                <a:latin typeface="Segoe UI Semibold" panose="020B0702040204020203" pitchFamily="34" charset="0"/>
                <a:cs typeface="Segoe UI Semibold" panose="020B0702040204020203" pitchFamily="34" charset="0"/>
              </a:rPr>
              <a:t>A</a:t>
            </a:r>
            <a:r>
              <a:rPr lang="en-AU" sz="1400" dirty="0" smtClean="0">
                <a:solidFill>
                  <a:schemeClr val="accent1"/>
                </a:solidFill>
                <a:latin typeface="Segoe UI Semibold" panose="020B0702040204020203" pitchFamily="34" charset="0"/>
                <a:cs typeface="Segoe UI Semibold" panose="020B0702040204020203" pitchFamily="34" charset="0"/>
              </a:rPr>
              <a:t>gile-inspired</a:t>
            </a:r>
            <a:r>
              <a:rPr lang="en-AU" sz="1400" dirty="0">
                <a:solidFill>
                  <a:schemeClr val="accent1"/>
                </a:solidFill>
                <a:latin typeface="Segoe UI Semibold" panose="020B0702040204020203" pitchFamily="34" charset="0"/>
                <a:cs typeface="Segoe UI Semibold" panose="020B0702040204020203" pitchFamily="34" charset="0"/>
              </a:rPr>
              <a:t>’ tools and </a:t>
            </a:r>
            <a:r>
              <a:rPr lang="en-AU" sz="1400" dirty="0" smtClean="0">
                <a:solidFill>
                  <a:schemeClr val="accent1"/>
                </a:solidFill>
                <a:latin typeface="Segoe UI Semibold" panose="020B0702040204020203" pitchFamily="34" charset="0"/>
                <a:cs typeface="Segoe UI Semibold" panose="020B0702040204020203" pitchFamily="34" charset="0"/>
              </a:rPr>
              <a:t>techniques</a:t>
            </a:r>
            <a:endParaRPr lang="en-AU" sz="1400" dirty="0">
              <a:solidFill>
                <a:schemeClr val="accent1"/>
              </a:solidFill>
              <a:latin typeface="Segoe UI Semibold" panose="020B0702040204020203" pitchFamily="34" charset="0"/>
              <a:cs typeface="Segoe UI Semibold" panose="020B0702040204020203" pitchFamily="34" charset="0"/>
            </a:endParaRPr>
          </a:p>
        </p:txBody>
      </p:sp>
      <p:sp>
        <p:nvSpPr>
          <p:cNvPr id="574" name="Rectangle 573"/>
          <p:cNvSpPr/>
          <p:nvPr/>
        </p:nvSpPr>
        <p:spPr>
          <a:xfrm>
            <a:off x="7351705" y="3846815"/>
            <a:ext cx="3047864" cy="629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3000"/>
              </a:lnSpc>
              <a:spcAft>
                <a:spcPts val="700"/>
              </a:spcAft>
            </a:pPr>
            <a:r>
              <a:rPr lang="en-AU" sz="1400" dirty="0">
                <a:solidFill>
                  <a:schemeClr val="tx1">
                    <a:lumMod val="75000"/>
                    <a:lumOff val="25000"/>
                  </a:schemeClr>
                </a:solidFill>
              </a:rPr>
              <a:t>Common challenges and lessons </a:t>
            </a:r>
            <a:br>
              <a:rPr lang="en-AU" sz="1400" dirty="0">
                <a:solidFill>
                  <a:schemeClr val="tx1">
                    <a:lumMod val="75000"/>
                    <a:lumOff val="25000"/>
                  </a:schemeClr>
                </a:solidFill>
              </a:rPr>
            </a:br>
            <a:r>
              <a:rPr lang="en-AU" sz="1400" dirty="0">
                <a:solidFill>
                  <a:schemeClr val="tx1">
                    <a:lumMod val="75000"/>
                    <a:lumOff val="25000"/>
                  </a:schemeClr>
                </a:solidFill>
              </a:rPr>
              <a:t>from </a:t>
            </a:r>
            <a:r>
              <a:rPr lang="en-AU" sz="1400" dirty="0" smtClean="0">
                <a:solidFill>
                  <a:schemeClr val="tx1">
                    <a:lumMod val="75000"/>
                    <a:lumOff val="25000"/>
                  </a:schemeClr>
                </a:solidFill>
              </a:rPr>
              <a:t>the Policy Projects and Taskforce </a:t>
            </a:r>
            <a:r>
              <a:rPr lang="en-AU" sz="1400" dirty="0">
                <a:solidFill>
                  <a:schemeClr val="tx1">
                    <a:lumMod val="75000"/>
                    <a:lumOff val="25000"/>
                  </a:schemeClr>
                </a:solidFill>
              </a:rPr>
              <a:t>Office</a:t>
            </a:r>
          </a:p>
        </p:txBody>
      </p:sp>
      <p:sp>
        <p:nvSpPr>
          <p:cNvPr id="575" name="Rectangle 574"/>
          <p:cNvSpPr/>
          <p:nvPr/>
        </p:nvSpPr>
        <p:spPr>
          <a:xfrm>
            <a:off x="6646247" y="5674897"/>
            <a:ext cx="3237386" cy="608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3000"/>
              </a:lnSpc>
              <a:spcAft>
                <a:spcPts val="700"/>
              </a:spcAft>
            </a:pPr>
            <a:r>
              <a:rPr lang="en-AU" sz="1400" dirty="0">
                <a:solidFill>
                  <a:schemeClr val="tx1">
                    <a:lumMod val="75000"/>
                    <a:lumOff val="25000"/>
                  </a:schemeClr>
                </a:solidFill>
              </a:rPr>
              <a:t>Tips and templates for you </a:t>
            </a:r>
            <a:r>
              <a:rPr lang="en-AU" sz="1400">
                <a:solidFill>
                  <a:schemeClr val="tx1">
                    <a:lumMod val="75000"/>
                    <a:lumOff val="25000"/>
                  </a:schemeClr>
                </a:solidFill>
              </a:rPr>
              <a:t>to </a:t>
            </a:r>
            <a:r>
              <a:rPr lang="en-AU" sz="1400" dirty="0">
                <a:solidFill>
                  <a:schemeClr val="tx1">
                    <a:lumMod val="75000"/>
                    <a:lumOff val="25000"/>
                  </a:schemeClr>
                </a:solidFill>
              </a:rPr>
              <a:t/>
            </a:r>
            <a:br>
              <a:rPr lang="en-AU" sz="1400" dirty="0">
                <a:solidFill>
                  <a:schemeClr val="tx1">
                    <a:lumMod val="75000"/>
                    <a:lumOff val="25000"/>
                  </a:schemeClr>
                </a:solidFill>
              </a:rPr>
            </a:br>
            <a:r>
              <a:rPr lang="en-AU" sz="1400">
                <a:solidFill>
                  <a:schemeClr val="tx1">
                    <a:lumMod val="75000"/>
                    <a:lumOff val="25000"/>
                  </a:schemeClr>
                </a:solidFill>
              </a:rPr>
              <a:t>use </a:t>
            </a:r>
            <a:r>
              <a:rPr lang="en-AU" sz="1400" dirty="0">
                <a:solidFill>
                  <a:schemeClr val="tx1">
                    <a:lumMod val="75000"/>
                    <a:lumOff val="25000"/>
                  </a:schemeClr>
                </a:solidFill>
              </a:rPr>
              <a:t>with your team</a:t>
            </a:r>
          </a:p>
        </p:txBody>
      </p:sp>
      <p:sp>
        <p:nvSpPr>
          <p:cNvPr id="547" name="Google Shape;374;p20"/>
          <p:cNvSpPr/>
          <p:nvPr/>
        </p:nvSpPr>
        <p:spPr>
          <a:xfrm rot="2641953">
            <a:off x="6489494" y="4775710"/>
            <a:ext cx="297405" cy="718727"/>
          </a:xfrm>
          <a:custGeom>
            <a:avLst/>
            <a:gdLst/>
            <a:ahLst/>
            <a:cxnLst/>
            <a:rect l="l" t="t" r="r" b="b"/>
            <a:pathLst>
              <a:path w="83" h="200" extrusionOk="0">
                <a:moveTo>
                  <a:pt x="0" y="0"/>
                </a:moveTo>
                <a:cubicBezTo>
                  <a:pt x="38" y="63"/>
                  <a:pt x="66" y="130"/>
                  <a:pt x="83" y="200"/>
                </a:cubicBezTo>
              </a:path>
            </a:pathLst>
          </a:custGeom>
          <a:ln>
            <a:headEnd type="none" w="sm" len="sm"/>
            <a:tailEnd type="none" w="sm" len="sm"/>
          </a:ln>
        </p:spPr>
        <p:style>
          <a:lnRef idx="1">
            <a:schemeClr val="accent1"/>
          </a:lnRef>
          <a:fillRef idx="0">
            <a:schemeClr val="accent1"/>
          </a:fillRef>
          <a:effectRef idx="0">
            <a:schemeClr val="accent1"/>
          </a:effectRef>
          <a:fontRef idx="minor">
            <a:schemeClr val="tx1"/>
          </a:fontRef>
        </p:style>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48" name="Google Shape;375;p20"/>
          <p:cNvSpPr/>
          <p:nvPr/>
        </p:nvSpPr>
        <p:spPr>
          <a:xfrm rot="2641953">
            <a:off x="6234279" y="3101370"/>
            <a:ext cx="743510" cy="313057"/>
          </a:xfrm>
          <a:custGeom>
            <a:avLst/>
            <a:gdLst/>
            <a:ahLst/>
            <a:cxnLst/>
            <a:rect l="l" t="t" r="r" b="b"/>
            <a:pathLst>
              <a:path w="207" h="87" extrusionOk="0">
                <a:moveTo>
                  <a:pt x="0" y="0"/>
                </a:moveTo>
                <a:cubicBezTo>
                  <a:pt x="72" y="17"/>
                  <a:pt x="142" y="46"/>
                  <a:pt x="207" y="87"/>
                </a:cubicBezTo>
              </a:path>
            </a:pathLst>
          </a:custGeom>
          <a:ln>
            <a:headEnd type="none" w="sm" len="sm"/>
            <a:tailEnd type="none" w="sm" len="sm"/>
          </a:ln>
        </p:spPr>
        <p:style>
          <a:lnRef idx="1">
            <a:schemeClr val="accent1"/>
          </a:lnRef>
          <a:fillRef idx="0">
            <a:schemeClr val="accent1"/>
          </a:fillRef>
          <a:effectRef idx="0">
            <a:schemeClr val="accent1"/>
          </a:effectRef>
          <a:fontRef idx="minor">
            <a:schemeClr val="tx1"/>
          </a:fontRef>
        </p:style>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51" name="Google Shape;378;p20"/>
          <p:cNvSpPr/>
          <p:nvPr/>
        </p:nvSpPr>
        <p:spPr>
          <a:xfrm rot="2641953">
            <a:off x="6338309" y="3690437"/>
            <a:ext cx="1000478" cy="997869"/>
          </a:xfrm>
          <a:custGeom>
            <a:avLst/>
            <a:gdLst/>
            <a:ahLst/>
            <a:cxnLst/>
            <a:rect l="l" t="t" r="r" b="b"/>
            <a:pathLst>
              <a:path w="279" h="278" extrusionOk="0">
                <a:moveTo>
                  <a:pt x="229" y="229"/>
                </a:moveTo>
                <a:cubicBezTo>
                  <a:pt x="180" y="278"/>
                  <a:pt x="99" y="278"/>
                  <a:pt x="50" y="229"/>
                </a:cubicBezTo>
                <a:cubicBezTo>
                  <a:pt x="0" y="179"/>
                  <a:pt x="0" y="99"/>
                  <a:pt x="50" y="49"/>
                </a:cubicBezTo>
                <a:cubicBezTo>
                  <a:pt x="99" y="0"/>
                  <a:pt x="180" y="0"/>
                  <a:pt x="229" y="49"/>
                </a:cubicBezTo>
                <a:cubicBezTo>
                  <a:pt x="279" y="99"/>
                  <a:pt x="279" y="179"/>
                  <a:pt x="229" y="229"/>
                </a:cubicBezTo>
                <a:close/>
              </a:path>
            </a:pathLst>
          </a:custGeom>
          <a:solidFill>
            <a:schemeClr val="tx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52" name="Google Shape;379;p20"/>
          <p:cNvSpPr/>
          <p:nvPr/>
        </p:nvSpPr>
        <p:spPr>
          <a:xfrm rot="2641953">
            <a:off x="5683491" y="5508112"/>
            <a:ext cx="907866" cy="909170"/>
          </a:xfrm>
          <a:prstGeom prst="ellipse">
            <a:avLst/>
          </a:pr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55" name="Google Shape;382;p20"/>
          <p:cNvSpPr/>
          <p:nvPr/>
        </p:nvSpPr>
        <p:spPr>
          <a:xfrm rot="2641953">
            <a:off x="5624572" y="1985732"/>
            <a:ext cx="910474" cy="911779"/>
          </a:xfrm>
          <a:prstGeom prst="ellipse">
            <a:avLst/>
          </a:pr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550" name="Google Shape;5349;p23"/>
          <p:cNvGrpSpPr>
            <a:grpSpLocks noChangeAspect="1"/>
          </p:cNvGrpSpPr>
          <p:nvPr/>
        </p:nvGrpSpPr>
        <p:grpSpPr>
          <a:xfrm>
            <a:off x="6569026" y="3941518"/>
            <a:ext cx="582775" cy="491287"/>
            <a:chOff x="5130801" y="1885949"/>
            <a:chExt cx="273050" cy="230187"/>
          </a:xfrm>
          <a:solidFill>
            <a:schemeClr val="bg1"/>
          </a:solidFill>
        </p:grpSpPr>
        <p:sp>
          <p:nvSpPr>
            <p:cNvPr id="553" name="Google Shape;5350;p23"/>
            <p:cNvSpPr/>
            <p:nvPr/>
          </p:nvSpPr>
          <p:spPr>
            <a:xfrm>
              <a:off x="5284788" y="1944686"/>
              <a:ext cx="101600" cy="44450"/>
            </a:xfrm>
            <a:custGeom>
              <a:avLst/>
              <a:gdLst/>
              <a:ahLst/>
              <a:cxnLst/>
              <a:rect l="l" t="t" r="r" b="b"/>
              <a:pathLst>
                <a:path w="44" h="19" extrusionOk="0">
                  <a:moveTo>
                    <a:pt x="44" y="1"/>
                  </a:moveTo>
                  <a:cubicBezTo>
                    <a:pt x="44" y="1"/>
                    <a:pt x="43" y="0"/>
                    <a:pt x="43" y="0"/>
                  </a:cubicBezTo>
                  <a:cubicBezTo>
                    <a:pt x="43" y="0"/>
                    <a:pt x="42" y="0"/>
                    <a:pt x="42" y="0"/>
                  </a:cubicBezTo>
                  <a:cubicBezTo>
                    <a:pt x="41" y="0"/>
                    <a:pt x="41" y="0"/>
                    <a:pt x="41" y="0"/>
                  </a:cubicBezTo>
                  <a:cubicBezTo>
                    <a:pt x="41" y="0"/>
                    <a:pt x="34" y="8"/>
                    <a:pt x="31" y="11"/>
                  </a:cubicBezTo>
                  <a:cubicBezTo>
                    <a:pt x="31" y="11"/>
                    <a:pt x="31" y="11"/>
                    <a:pt x="31" y="11"/>
                  </a:cubicBezTo>
                  <a:cubicBezTo>
                    <a:pt x="20" y="6"/>
                    <a:pt x="20" y="6"/>
                    <a:pt x="20" y="6"/>
                  </a:cubicBezTo>
                  <a:cubicBezTo>
                    <a:pt x="20" y="6"/>
                    <a:pt x="19" y="6"/>
                    <a:pt x="19" y="6"/>
                  </a:cubicBezTo>
                  <a:cubicBezTo>
                    <a:pt x="18" y="6"/>
                    <a:pt x="17" y="6"/>
                    <a:pt x="16" y="7"/>
                  </a:cubicBezTo>
                  <a:cubicBezTo>
                    <a:pt x="9" y="16"/>
                    <a:pt x="9" y="16"/>
                    <a:pt x="9" y="16"/>
                  </a:cubicBezTo>
                  <a:cubicBezTo>
                    <a:pt x="9" y="16"/>
                    <a:pt x="9" y="16"/>
                    <a:pt x="9" y="16"/>
                  </a:cubicBezTo>
                  <a:cubicBezTo>
                    <a:pt x="1" y="16"/>
                    <a:pt x="1" y="16"/>
                    <a:pt x="1" y="16"/>
                  </a:cubicBezTo>
                  <a:cubicBezTo>
                    <a:pt x="0" y="16"/>
                    <a:pt x="0" y="17"/>
                    <a:pt x="0" y="18"/>
                  </a:cubicBezTo>
                  <a:cubicBezTo>
                    <a:pt x="0" y="19"/>
                    <a:pt x="0" y="19"/>
                    <a:pt x="1" y="19"/>
                  </a:cubicBezTo>
                  <a:cubicBezTo>
                    <a:pt x="9" y="19"/>
                    <a:pt x="9" y="19"/>
                    <a:pt x="9" y="19"/>
                  </a:cubicBezTo>
                  <a:cubicBezTo>
                    <a:pt x="10" y="19"/>
                    <a:pt x="11" y="19"/>
                    <a:pt x="12" y="18"/>
                  </a:cubicBezTo>
                  <a:cubicBezTo>
                    <a:pt x="12" y="18"/>
                    <a:pt x="17" y="11"/>
                    <a:pt x="19" y="9"/>
                  </a:cubicBezTo>
                  <a:cubicBezTo>
                    <a:pt x="19" y="9"/>
                    <a:pt x="19" y="9"/>
                    <a:pt x="19" y="9"/>
                  </a:cubicBezTo>
                  <a:cubicBezTo>
                    <a:pt x="30" y="14"/>
                    <a:pt x="30" y="14"/>
                    <a:pt x="30" y="14"/>
                  </a:cubicBezTo>
                  <a:cubicBezTo>
                    <a:pt x="30" y="14"/>
                    <a:pt x="31" y="14"/>
                    <a:pt x="32" y="14"/>
                  </a:cubicBezTo>
                  <a:cubicBezTo>
                    <a:pt x="32" y="14"/>
                    <a:pt x="33" y="14"/>
                    <a:pt x="33" y="14"/>
                  </a:cubicBezTo>
                  <a:cubicBezTo>
                    <a:pt x="43" y="2"/>
                    <a:pt x="43" y="2"/>
                    <a:pt x="43" y="2"/>
                  </a:cubicBezTo>
                  <a:cubicBezTo>
                    <a:pt x="44" y="2"/>
                    <a:pt x="44" y="2"/>
                    <a:pt x="44" y="1"/>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4" name="Google Shape;5351;p23"/>
            <p:cNvSpPr/>
            <p:nvPr/>
          </p:nvSpPr>
          <p:spPr>
            <a:xfrm>
              <a:off x="5164138" y="1892299"/>
              <a:ext cx="52388" cy="52388"/>
            </a:xfrm>
            <a:prstGeom prst="ellipse">
              <a:avLst/>
            </a:pr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352;p23"/>
            <p:cNvSpPr/>
            <p:nvPr/>
          </p:nvSpPr>
          <p:spPr>
            <a:xfrm>
              <a:off x="5130801" y="1951036"/>
              <a:ext cx="174625" cy="165100"/>
            </a:xfrm>
            <a:custGeom>
              <a:avLst/>
              <a:gdLst/>
              <a:ahLst/>
              <a:cxnLst/>
              <a:rect l="l" t="t" r="r" b="b"/>
              <a:pathLst>
                <a:path w="76" h="72" extrusionOk="0">
                  <a:moveTo>
                    <a:pt x="30" y="20"/>
                  </a:moveTo>
                  <a:cubicBezTo>
                    <a:pt x="26" y="24"/>
                    <a:pt x="26" y="24"/>
                    <a:pt x="26" y="24"/>
                  </a:cubicBezTo>
                  <a:cubicBezTo>
                    <a:pt x="26" y="24"/>
                    <a:pt x="25" y="24"/>
                    <a:pt x="25" y="24"/>
                  </a:cubicBezTo>
                  <a:cubicBezTo>
                    <a:pt x="20" y="20"/>
                    <a:pt x="20" y="20"/>
                    <a:pt x="20" y="20"/>
                  </a:cubicBezTo>
                  <a:cubicBezTo>
                    <a:pt x="20" y="20"/>
                    <a:pt x="20" y="19"/>
                    <a:pt x="20" y="18"/>
                  </a:cubicBezTo>
                  <a:cubicBezTo>
                    <a:pt x="22" y="8"/>
                    <a:pt x="22" y="8"/>
                    <a:pt x="22" y="8"/>
                  </a:cubicBezTo>
                  <a:cubicBezTo>
                    <a:pt x="22" y="8"/>
                    <a:pt x="22" y="8"/>
                    <a:pt x="22" y="8"/>
                  </a:cubicBezTo>
                  <a:cubicBezTo>
                    <a:pt x="22" y="7"/>
                    <a:pt x="22" y="6"/>
                    <a:pt x="22" y="6"/>
                  </a:cubicBezTo>
                  <a:cubicBezTo>
                    <a:pt x="22" y="5"/>
                    <a:pt x="22" y="5"/>
                    <a:pt x="23" y="5"/>
                  </a:cubicBezTo>
                  <a:cubicBezTo>
                    <a:pt x="28" y="5"/>
                    <a:pt x="28" y="5"/>
                    <a:pt x="28" y="5"/>
                  </a:cubicBezTo>
                  <a:cubicBezTo>
                    <a:pt x="28" y="5"/>
                    <a:pt x="28" y="5"/>
                    <a:pt x="28" y="6"/>
                  </a:cubicBezTo>
                  <a:cubicBezTo>
                    <a:pt x="28" y="6"/>
                    <a:pt x="28" y="7"/>
                    <a:pt x="28" y="8"/>
                  </a:cubicBezTo>
                  <a:cubicBezTo>
                    <a:pt x="28" y="8"/>
                    <a:pt x="28" y="8"/>
                    <a:pt x="28" y="8"/>
                  </a:cubicBezTo>
                  <a:cubicBezTo>
                    <a:pt x="30" y="18"/>
                    <a:pt x="30" y="18"/>
                    <a:pt x="30" y="18"/>
                  </a:cubicBezTo>
                  <a:cubicBezTo>
                    <a:pt x="31" y="19"/>
                    <a:pt x="30" y="20"/>
                    <a:pt x="30" y="20"/>
                  </a:cubicBezTo>
                  <a:moveTo>
                    <a:pt x="76" y="23"/>
                  </a:moveTo>
                  <a:cubicBezTo>
                    <a:pt x="75" y="23"/>
                    <a:pt x="75" y="22"/>
                    <a:pt x="74" y="22"/>
                  </a:cubicBezTo>
                  <a:cubicBezTo>
                    <a:pt x="55" y="24"/>
                    <a:pt x="55" y="24"/>
                    <a:pt x="55" y="24"/>
                  </a:cubicBezTo>
                  <a:cubicBezTo>
                    <a:pt x="54" y="24"/>
                    <a:pt x="54" y="23"/>
                    <a:pt x="53" y="23"/>
                  </a:cubicBezTo>
                  <a:cubicBezTo>
                    <a:pt x="53" y="23"/>
                    <a:pt x="53" y="23"/>
                    <a:pt x="53" y="22"/>
                  </a:cubicBezTo>
                  <a:cubicBezTo>
                    <a:pt x="50" y="20"/>
                    <a:pt x="46" y="22"/>
                    <a:pt x="45" y="18"/>
                  </a:cubicBezTo>
                  <a:cubicBezTo>
                    <a:pt x="42" y="9"/>
                    <a:pt x="39" y="0"/>
                    <a:pt x="33" y="0"/>
                  </a:cubicBezTo>
                  <a:cubicBezTo>
                    <a:pt x="18" y="0"/>
                    <a:pt x="18" y="0"/>
                    <a:pt x="18" y="0"/>
                  </a:cubicBezTo>
                  <a:cubicBezTo>
                    <a:pt x="12" y="0"/>
                    <a:pt x="8" y="12"/>
                    <a:pt x="5" y="20"/>
                  </a:cubicBezTo>
                  <a:cubicBezTo>
                    <a:pt x="4" y="24"/>
                    <a:pt x="3" y="27"/>
                    <a:pt x="1" y="30"/>
                  </a:cubicBezTo>
                  <a:cubicBezTo>
                    <a:pt x="0" y="33"/>
                    <a:pt x="1" y="35"/>
                    <a:pt x="3" y="36"/>
                  </a:cubicBezTo>
                  <a:cubicBezTo>
                    <a:pt x="3" y="37"/>
                    <a:pt x="4" y="37"/>
                    <a:pt x="5" y="37"/>
                  </a:cubicBezTo>
                  <a:cubicBezTo>
                    <a:pt x="6" y="37"/>
                    <a:pt x="8" y="35"/>
                    <a:pt x="8" y="34"/>
                  </a:cubicBezTo>
                  <a:cubicBezTo>
                    <a:pt x="9" y="31"/>
                    <a:pt x="11" y="26"/>
                    <a:pt x="12" y="22"/>
                  </a:cubicBezTo>
                  <a:cubicBezTo>
                    <a:pt x="13" y="21"/>
                    <a:pt x="13" y="21"/>
                    <a:pt x="13" y="22"/>
                  </a:cubicBezTo>
                  <a:cubicBezTo>
                    <a:pt x="13" y="34"/>
                    <a:pt x="13" y="34"/>
                    <a:pt x="13" y="34"/>
                  </a:cubicBezTo>
                  <a:cubicBezTo>
                    <a:pt x="13" y="34"/>
                    <a:pt x="13" y="35"/>
                    <a:pt x="13" y="35"/>
                  </a:cubicBezTo>
                  <a:cubicBezTo>
                    <a:pt x="13" y="36"/>
                    <a:pt x="14" y="36"/>
                    <a:pt x="14" y="37"/>
                  </a:cubicBezTo>
                  <a:cubicBezTo>
                    <a:pt x="14" y="67"/>
                    <a:pt x="14" y="67"/>
                    <a:pt x="14" y="67"/>
                  </a:cubicBezTo>
                  <a:cubicBezTo>
                    <a:pt x="14" y="70"/>
                    <a:pt x="16" y="72"/>
                    <a:pt x="19" y="72"/>
                  </a:cubicBezTo>
                  <a:cubicBezTo>
                    <a:pt x="22" y="72"/>
                    <a:pt x="24" y="70"/>
                    <a:pt x="24" y="67"/>
                  </a:cubicBezTo>
                  <a:cubicBezTo>
                    <a:pt x="24" y="38"/>
                    <a:pt x="24" y="38"/>
                    <a:pt x="24" y="38"/>
                  </a:cubicBezTo>
                  <a:cubicBezTo>
                    <a:pt x="24" y="38"/>
                    <a:pt x="24" y="37"/>
                    <a:pt x="25" y="37"/>
                  </a:cubicBezTo>
                  <a:cubicBezTo>
                    <a:pt x="25" y="37"/>
                    <a:pt x="25" y="37"/>
                    <a:pt x="25" y="37"/>
                  </a:cubicBezTo>
                  <a:cubicBezTo>
                    <a:pt x="26" y="37"/>
                    <a:pt x="26" y="38"/>
                    <a:pt x="26" y="38"/>
                  </a:cubicBezTo>
                  <a:cubicBezTo>
                    <a:pt x="26" y="67"/>
                    <a:pt x="26" y="67"/>
                    <a:pt x="26" y="67"/>
                  </a:cubicBezTo>
                  <a:cubicBezTo>
                    <a:pt x="26" y="70"/>
                    <a:pt x="28" y="72"/>
                    <a:pt x="31" y="72"/>
                  </a:cubicBezTo>
                  <a:cubicBezTo>
                    <a:pt x="34" y="72"/>
                    <a:pt x="36" y="70"/>
                    <a:pt x="36" y="67"/>
                  </a:cubicBezTo>
                  <a:cubicBezTo>
                    <a:pt x="36" y="38"/>
                    <a:pt x="36" y="38"/>
                    <a:pt x="36" y="38"/>
                  </a:cubicBezTo>
                  <a:cubicBezTo>
                    <a:pt x="36" y="37"/>
                    <a:pt x="36" y="36"/>
                    <a:pt x="37" y="36"/>
                  </a:cubicBezTo>
                  <a:cubicBezTo>
                    <a:pt x="37" y="35"/>
                    <a:pt x="37" y="35"/>
                    <a:pt x="37" y="34"/>
                  </a:cubicBezTo>
                  <a:cubicBezTo>
                    <a:pt x="37" y="22"/>
                    <a:pt x="37" y="22"/>
                    <a:pt x="37" y="22"/>
                  </a:cubicBezTo>
                  <a:cubicBezTo>
                    <a:pt x="37" y="19"/>
                    <a:pt x="39" y="25"/>
                    <a:pt x="42" y="27"/>
                  </a:cubicBezTo>
                  <a:cubicBezTo>
                    <a:pt x="44" y="28"/>
                    <a:pt x="51" y="29"/>
                    <a:pt x="53" y="28"/>
                  </a:cubicBezTo>
                  <a:cubicBezTo>
                    <a:pt x="53" y="28"/>
                    <a:pt x="54" y="28"/>
                    <a:pt x="54" y="27"/>
                  </a:cubicBezTo>
                  <a:cubicBezTo>
                    <a:pt x="54" y="27"/>
                    <a:pt x="54" y="27"/>
                    <a:pt x="55" y="27"/>
                  </a:cubicBezTo>
                  <a:cubicBezTo>
                    <a:pt x="74" y="25"/>
                    <a:pt x="74" y="25"/>
                    <a:pt x="74" y="25"/>
                  </a:cubicBezTo>
                  <a:cubicBezTo>
                    <a:pt x="75" y="25"/>
                    <a:pt x="76" y="24"/>
                    <a:pt x="76" y="23"/>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7" name="Google Shape;5353;p23"/>
            <p:cNvSpPr/>
            <p:nvPr/>
          </p:nvSpPr>
          <p:spPr>
            <a:xfrm>
              <a:off x="5264151" y="1922461"/>
              <a:ext cx="139700" cy="111125"/>
            </a:xfrm>
            <a:custGeom>
              <a:avLst/>
              <a:gdLst/>
              <a:ahLst/>
              <a:cxnLst/>
              <a:rect l="l" t="t" r="r" b="b"/>
              <a:pathLst>
                <a:path w="61" h="49" extrusionOk="0">
                  <a:moveTo>
                    <a:pt x="60" y="6"/>
                  </a:moveTo>
                  <a:cubicBezTo>
                    <a:pt x="61" y="5"/>
                    <a:pt x="61" y="5"/>
                    <a:pt x="61" y="4"/>
                  </a:cubicBezTo>
                  <a:cubicBezTo>
                    <a:pt x="61" y="2"/>
                    <a:pt x="61" y="2"/>
                    <a:pt x="61" y="2"/>
                  </a:cubicBezTo>
                  <a:cubicBezTo>
                    <a:pt x="61" y="1"/>
                    <a:pt x="60" y="0"/>
                    <a:pt x="59" y="0"/>
                  </a:cubicBezTo>
                  <a:cubicBezTo>
                    <a:pt x="2" y="0"/>
                    <a:pt x="2" y="0"/>
                    <a:pt x="2" y="0"/>
                  </a:cubicBezTo>
                  <a:cubicBezTo>
                    <a:pt x="1" y="0"/>
                    <a:pt x="0" y="1"/>
                    <a:pt x="0" y="2"/>
                  </a:cubicBezTo>
                  <a:cubicBezTo>
                    <a:pt x="0" y="4"/>
                    <a:pt x="0" y="4"/>
                    <a:pt x="0" y="4"/>
                  </a:cubicBezTo>
                  <a:cubicBezTo>
                    <a:pt x="0" y="4"/>
                    <a:pt x="0" y="5"/>
                    <a:pt x="1" y="6"/>
                  </a:cubicBezTo>
                  <a:cubicBezTo>
                    <a:pt x="1" y="6"/>
                    <a:pt x="2" y="6"/>
                    <a:pt x="2" y="6"/>
                  </a:cubicBezTo>
                  <a:cubicBezTo>
                    <a:pt x="2" y="31"/>
                    <a:pt x="2" y="31"/>
                    <a:pt x="2" y="31"/>
                  </a:cubicBezTo>
                  <a:cubicBezTo>
                    <a:pt x="2" y="31"/>
                    <a:pt x="2" y="31"/>
                    <a:pt x="2" y="31"/>
                  </a:cubicBezTo>
                  <a:cubicBezTo>
                    <a:pt x="5" y="31"/>
                    <a:pt x="5" y="31"/>
                    <a:pt x="5" y="31"/>
                  </a:cubicBezTo>
                  <a:cubicBezTo>
                    <a:pt x="5" y="31"/>
                    <a:pt x="5" y="31"/>
                    <a:pt x="5" y="31"/>
                  </a:cubicBezTo>
                  <a:cubicBezTo>
                    <a:pt x="5" y="6"/>
                    <a:pt x="5" y="6"/>
                    <a:pt x="5" y="6"/>
                  </a:cubicBezTo>
                  <a:cubicBezTo>
                    <a:pt x="5" y="6"/>
                    <a:pt x="6" y="6"/>
                    <a:pt x="6" y="6"/>
                  </a:cubicBezTo>
                  <a:cubicBezTo>
                    <a:pt x="55" y="6"/>
                    <a:pt x="55" y="6"/>
                    <a:pt x="55" y="6"/>
                  </a:cubicBezTo>
                  <a:cubicBezTo>
                    <a:pt x="55" y="6"/>
                    <a:pt x="56" y="6"/>
                    <a:pt x="56" y="6"/>
                  </a:cubicBezTo>
                  <a:cubicBezTo>
                    <a:pt x="56" y="42"/>
                    <a:pt x="56" y="42"/>
                    <a:pt x="56" y="42"/>
                  </a:cubicBezTo>
                  <a:cubicBezTo>
                    <a:pt x="56" y="43"/>
                    <a:pt x="55" y="43"/>
                    <a:pt x="55" y="43"/>
                  </a:cubicBezTo>
                  <a:cubicBezTo>
                    <a:pt x="12" y="43"/>
                    <a:pt x="12" y="43"/>
                    <a:pt x="12" y="43"/>
                  </a:cubicBezTo>
                  <a:cubicBezTo>
                    <a:pt x="9" y="43"/>
                    <a:pt x="0" y="44"/>
                    <a:pt x="0" y="44"/>
                  </a:cubicBezTo>
                  <a:cubicBezTo>
                    <a:pt x="0" y="44"/>
                    <a:pt x="0" y="45"/>
                    <a:pt x="0" y="45"/>
                  </a:cubicBezTo>
                  <a:cubicBezTo>
                    <a:pt x="0" y="46"/>
                    <a:pt x="0" y="46"/>
                    <a:pt x="0" y="46"/>
                  </a:cubicBezTo>
                  <a:cubicBezTo>
                    <a:pt x="0" y="48"/>
                    <a:pt x="1" y="49"/>
                    <a:pt x="2" y="49"/>
                  </a:cubicBezTo>
                  <a:cubicBezTo>
                    <a:pt x="59" y="49"/>
                    <a:pt x="59" y="49"/>
                    <a:pt x="59" y="49"/>
                  </a:cubicBezTo>
                  <a:cubicBezTo>
                    <a:pt x="60" y="49"/>
                    <a:pt x="61" y="48"/>
                    <a:pt x="61" y="46"/>
                  </a:cubicBezTo>
                  <a:cubicBezTo>
                    <a:pt x="61" y="45"/>
                    <a:pt x="61" y="45"/>
                    <a:pt x="61" y="45"/>
                  </a:cubicBezTo>
                  <a:cubicBezTo>
                    <a:pt x="61" y="44"/>
                    <a:pt x="61" y="43"/>
                    <a:pt x="60" y="43"/>
                  </a:cubicBezTo>
                  <a:cubicBezTo>
                    <a:pt x="60" y="43"/>
                    <a:pt x="59" y="43"/>
                    <a:pt x="59" y="43"/>
                  </a:cubicBezTo>
                  <a:cubicBezTo>
                    <a:pt x="59" y="6"/>
                    <a:pt x="59" y="6"/>
                    <a:pt x="59" y="6"/>
                  </a:cubicBezTo>
                  <a:cubicBezTo>
                    <a:pt x="59" y="6"/>
                    <a:pt x="60" y="6"/>
                    <a:pt x="60" y="6"/>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354;p23"/>
            <p:cNvSpPr/>
            <p:nvPr/>
          </p:nvSpPr>
          <p:spPr>
            <a:xfrm>
              <a:off x="5310188" y="1885949"/>
              <a:ext cx="47625" cy="22225"/>
            </a:xfrm>
            <a:custGeom>
              <a:avLst/>
              <a:gdLst/>
              <a:ahLst/>
              <a:cxnLst/>
              <a:rect l="l" t="t" r="r" b="b"/>
              <a:pathLst>
                <a:path w="21" h="10" extrusionOk="0">
                  <a:moveTo>
                    <a:pt x="18" y="10"/>
                  </a:moveTo>
                  <a:cubicBezTo>
                    <a:pt x="17" y="10"/>
                    <a:pt x="16" y="10"/>
                    <a:pt x="15" y="9"/>
                  </a:cubicBezTo>
                  <a:cubicBezTo>
                    <a:pt x="12" y="6"/>
                    <a:pt x="12" y="6"/>
                    <a:pt x="12" y="6"/>
                  </a:cubicBezTo>
                  <a:cubicBezTo>
                    <a:pt x="11" y="6"/>
                    <a:pt x="10" y="6"/>
                    <a:pt x="9" y="6"/>
                  </a:cubicBezTo>
                  <a:cubicBezTo>
                    <a:pt x="7" y="9"/>
                    <a:pt x="7" y="9"/>
                    <a:pt x="7" y="9"/>
                  </a:cubicBezTo>
                  <a:cubicBezTo>
                    <a:pt x="6" y="9"/>
                    <a:pt x="5" y="10"/>
                    <a:pt x="4" y="10"/>
                  </a:cubicBezTo>
                  <a:cubicBezTo>
                    <a:pt x="1" y="10"/>
                    <a:pt x="1" y="10"/>
                    <a:pt x="1" y="10"/>
                  </a:cubicBezTo>
                  <a:cubicBezTo>
                    <a:pt x="1" y="10"/>
                    <a:pt x="0" y="10"/>
                    <a:pt x="1" y="9"/>
                  </a:cubicBezTo>
                  <a:cubicBezTo>
                    <a:pt x="9" y="1"/>
                    <a:pt x="9" y="1"/>
                    <a:pt x="9" y="1"/>
                  </a:cubicBezTo>
                  <a:cubicBezTo>
                    <a:pt x="10" y="0"/>
                    <a:pt x="11" y="0"/>
                    <a:pt x="12" y="1"/>
                  </a:cubicBezTo>
                  <a:cubicBezTo>
                    <a:pt x="21" y="9"/>
                    <a:pt x="21" y="9"/>
                    <a:pt x="21" y="9"/>
                  </a:cubicBezTo>
                  <a:cubicBezTo>
                    <a:pt x="21" y="10"/>
                    <a:pt x="21" y="10"/>
                    <a:pt x="20" y="10"/>
                  </a:cubicBezTo>
                  <a:lnTo>
                    <a:pt x="18" y="10"/>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59" name="Group 558"/>
          <p:cNvGrpSpPr/>
          <p:nvPr/>
        </p:nvGrpSpPr>
        <p:grpSpPr>
          <a:xfrm rot="9753249">
            <a:off x="8198687" y="359467"/>
            <a:ext cx="2070767" cy="1998926"/>
            <a:chOff x="6642615" y="1962170"/>
            <a:chExt cx="339374" cy="327600"/>
          </a:xfrm>
          <a:solidFill>
            <a:schemeClr val="bg1">
              <a:lumMod val="95000"/>
            </a:schemeClr>
          </a:solidFill>
        </p:grpSpPr>
        <p:sp>
          <p:nvSpPr>
            <p:cNvPr id="560" name="Freeform 75">
              <a:hlinkClick r:id="" action="ppaction://noaction"/>
            </p:cNvPr>
            <p:cNvSpPr>
              <a:spLocks/>
            </p:cNvSpPr>
            <p:nvPr/>
          </p:nvSpPr>
          <p:spPr bwMode="auto">
            <a:xfrm>
              <a:off x="6642615" y="1979539"/>
              <a:ext cx="184011" cy="310231"/>
            </a:xfrm>
            <a:custGeom>
              <a:avLst/>
              <a:gdLst>
                <a:gd name="T0" fmla="*/ 146 w 161"/>
                <a:gd name="T1" fmla="*/ 241 h 272"/>
                <a:gd name="T2" fmla="*/ 30 w 161"/>
                <a:gd name="T3" fmla="*/ 141 h 272"/>
                <a:gd name="T4" fmla="*/ 45 w 161"/>
                <a:gd name="T5" fmla="*/ 74 h 272"/>
                <a:gd name="T6" fmla="*/ 52 w 161"/>
                <a:gd name="T7" fmla="*/ 96 h 272"/>
                <a:gd name="T8" fmla="*/ 72 w 161"/>
                <a:gd name="T9" fmla="*/ 52 h 272"/>
                <a:gd name="T10" fmla="*/ 108 w 161"/>
                <a:gd name="T11" fmla="*/ 3 h 272"/>
                <a:gd name="T12" fmla="*/ 109 w 161"/>
                <a:gd name="T13" fmla="*/ 2 h 272"/>
                <a:gd name="T14" fmla="*/ 108 w 161"/>
                <a:gd name="T15" fmla="*/ 3 h 272"/>
                <a:gd name="T16" fmla="*/ 111 w 161"/>
                <a:gd name="T17" fmla="*/ 0 h 272"/>
                <a:gd name="T18" fmla="*/ 105 w 161"/>
                <a:gd name="T19" fmla="*/ 4 h 272"/>
                <a:gd name="T20" fmla="*/ 64 w 161"/>
                <a:gd name="T21" fmla="*/ 18 h 272"/>
                <a:gd name="T22" fmla="*/ 64 w 161"/>
                <a:gd name="T23" fmla="*/ 18 h 272"/>
                <a:gd name="T24" fmla="*/ 63 w 161"/>
                <a:gd name="T25" fmla="*/ 18 h 272"/>
                <a:gd name="T26" fmla="*/ 47 w 161"/>
                <a:gd name="T27" fmla="*/ 22 h 272"/>
                <a:gd name="T28" fmla="*/ 0 w 161"/>
                <a:gd name="T29" fmla="*/ 27 h 272"/>
                <a:gd name="T30" fmla="*/ 30 w 161"/>
                <a:gd name="T31" fmla="*/ 50 h 272"/>
                <a:gd name="T32" fmla="*/ 3 w 161"/>
                <a:gd name="T33" fmla="*/ 144 h 272"/>
                <a:gd name="T34" fmla="*/ 148 w 161"/>
                <a:gd name="T35" fmla="*/ 267 h 272"/>
                <a:gd name="T36" fmla="*/ 160 w 161"/>
                <a:gd name="T37" fmla="*/ 253 h 272"/>
                <a:gd name="T38" fmla="*/ 146 w 161"/>
                <a:gd name="T39" fmla="*/ 24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272">
                  <a:moveTo>
                    <a:pt x="146" y="241"/>
                  </a:moveTo>
                  <a:cubicBezTo>
                    <a:pt x="87" y="244"/>
                    <a:pt x="35" y="200"/>
                    <a:pt x="30" y="141"/>
                  </a:cubicBezTo>
                  <a:cubicBezTo>
                    <a:pt x="27" y="117"/>
                    <a:pt x="33" y="93"/>
                    <a:pt x="45" y="74"/>
                  </a:cubicBezTo>
                  <a:cubicBezTo>
                    <a:pt x="52" y="96"/>
                    <a:pt x="52" y="96"/>
                    <a:pt x="52" y="96"/>
                  </a:cubicBezTo>
                  <a:cubicBezTo>
                    <a:pt x="52" y="96"/>
                    <a:pt x="56" y="76"/>
                    <a:pt x="72" y="52"/>
                  </a:cubicBezTo>
                  <a:cubicBezTo>
                    <a:pt x="87" y="28"/>
                    <a:pt x="102" y="10"/>
                    <a:pt x="108" y="3"/>
                  </a:cubicBezTo>
                  <a:cubicBezTo>
                    <a:pt x="109" y="2"/>
                    <a:pt x="109" y="2"/>
                    <a:pt x="109" y="2"/>
                  </a:cubicBezTo>
                  <a:cubicBezTo>
                    <a:pt x="109" y="2"/>
                    <a:pt x="109" y="2"/>
                    <a:pt x="108" y="3"/>
                  </a:cubicBezTo>
                  <a:cubicBezTo>
                    <a:pt x="110" y="1"/>
                    <a:pt x="111" y="0"/>
                    <a:pt x="111" y="0"/>
                  </a:cubicBezTo>
                  <a:cubicBezTo>
                    <a:pt x="105" y="4"/>
                    <a:pt x="105" y="4"/>
                    <a:pt x="105" y="4"/>
                  </a:cubicBezTo>
                  <a:cubicBezTo>
                    <a:pt x="98" y="7"/>
                    <a:pt x="83" y="12"/>
                    <a:pt x="64" y="18"/>
                  </a:cubicBezTo>
                  <a:cubicBezTo>
                    <a:pt x="64" y="18"/>
                    <a:pt x="64" y="18"/>
                    <a:pt x="64" y="18"/>
                  </a:cubicBezTo>
                  <a:cubicBezTo>
                    <a:pt x="64" y="18"/>
                    <a:pt x="63" y="18"/>
                    <a:pt x="63" y="18"/>
                  </a:cubicBezTo>
                  <a:cubicBezTo>
                    <a:pt x="58" y="19"/>
                    <a:pt x="53" y="21"/>
                    <a:pt x="47" y="22"/>
                  </a:cubicBezTo>
                  <a:cubicBezTo>
                    <a:pt x="19" y="29"/>
                    <a:pt x="0" y="27"/>
                    <a:pt x="0" y="27"/>
                  </a:cubicBezTo>
                  <a:cubicBezTo>
                    <a:pt x="30" y="50"/>
                    <a:pt x="30" y="50"/>
                    <a:pt x="30" y="50"/>
                  </a:cubicBezTo>
                  <a:cubicBezTo>
                    <a:pt x="10" y="76"/>
                    <a:pt x="0" y="109"/>
                    <a:pt x="3" y="144"/>
                  </a:cubicBezTo>
                  <a:cubicBezTo>
                    <a:pt x="10" y="217"/>
                    <a:pt x="74" y="272"/>
                    <a:pt x="148" y="267"/>
                  </a:cubicBezTo>
                  <a:cubicBezTo>
                    <a:pt x="148" y="267"/>
                    <a:pt x="161" y="266"/>
                    <a:pt x="160" y="253"/>
                  </a:cubicBezTo>
                  <a:cubicBezTo>
                    <a:pt x="159" y="240"/>
                    <a:pt x="146" y="241"/>
                    <a:pt x="146" y="2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42657" rtl="0" eaLnBrk="1" fontAlgn="auto" latinLnBrk="0" hangingPunct="1">
                <a:lnSpc>
                  <a:spcPct val="100000"/>
                </a:lnSpc>
                <a:spcBef>
                  <a:spcPts val="0"/>
                </a:spcBef>
                <a:spcAft>
                  <a:spcPts val="0"/>
                </a:spcAft>
                <a:buClrTx/>
                <a:buSzTx/>
                <a:buFontTx/>
                <a:buNone/>
                <a:tabLst/>
                <a:defRPr/>
              </a:pPr>
              <a:endParaRPr kumimoji="0" lang="en-AU" sz="2053" b="0" i="0" u="none" strike="noStrike" kern="1200" cap="none" spc="0" normalizeH="0" baseline="0" noProof="0">
                <a:ln>
                  <a:noFill/>
                </a:ln>
                <a:solidFill>
                  <a:prstClr val="black"/>
                </a:solidFill>
                <a:effectLst/>
                <a:uLnTx/>
                <a:uFillTx/>
                <a:latin typeface="Helvetica"/>
                <a:ea typeface="+mn-ea"/>
                <a:cs typeface="+mn-cs"/>
              </a:endParaRPr>
            </a:p>
          </p:txBody>
        </p:sp>
        <p:sp>
          <p:nvSpPr>
            <p:cNvPr id="561" name="Freeform 76">
              <a:hlinkClick r:id="" action="ppaction://noaction"/>
            </p:cNvPr>
            <p:cNvSpPr>
              <a:spLocks/>
            </p:cNvSpPr>
            <p:nvPr/>
          </p:nvSpPr>
          <p:spPr bwMode="auto">
            <a:xfrm>
              <a:off x="6791217" y="1962170"/>
              <a:ext cx="190772" cy="305889"/>
            </a:xfrm>
            <a:custGeom>
              <a:avLst/>
              <a:gdLst>
                <a:gd name="T0" fmla="*/ 162 w 167"/>
                <a:gd name="T1" fmla="*/ 124 h 268"/>
                <a:gd name="T2" fmla="*/ 12 w 167"/>
                <a:gd name="T3" fmla="*/ 7 h 268"/>
                <a:gd name="T4" fmla="*/ 1 w 167"/>
                <a:gd name="T5" fmla="*/ 22 h 268"/>
                <a:gd name="T6" fmla="*/ 16 w 167"/>
                <a:gd name="T7" fmla="*/ 33 h 268"/>
                <a:gd name="T8" fmla="*/ 136 w 167"/>
                <a:gd name="T9" fmla="*/ 128 h 268"/>
                <a:gd name="T10" fmla="*/ 121 w 167"/>
                <a:gd name="T11" fmla="*/ 200 h 268"/>
                <a:gd name="T12" fmla="*/ 113 w 167"/>
                <a:gd name="T13" fmla="*/ 174 h 268"/>
                <a:gd name="T14" fmla="*/ 92 w 167"/>
                <a:gd name="T15" fmla="*/ 217 h 268"/>
                <a:gd name="T16" fmla="*/ 52 w 167"/>
                <a:gd name="T17" fmla="*/ 267 h 268"/>
                <a:gd name="T18" fmla="*/ 51 w 167"/>
                <a:gd name="T19" fmla="*/ 268 h 268"/>
                <a:gd name="T20" fmla="*/ 52 w 167"/>
                <a:gd name="T21" fmla="*/ 268 h 268"/>
                <a:gd name="T22" fmla="*/ 52 w 167"/>
                <a:gd name="T23" fmla="*/ 268 h 268"/>
                <a:gd name="T24" fmla="*/ 52 w 167"/>
                <a:gd name="T25" fmla="*/ 267 h 268"/>
                <a:gd name="T26" fmla="*/ 103 w 167"/>
                <a:gd name="T27" fmla="*/ 252 h 268"/>
                <a:gd name="T28" fmla="*/ 105 w 167"/>
                <a:gd name="T29" fmla="*/ 252 h 268"/>
                <a:gd name="T30" fmla="*/ 107 w 167"/>
                <a:gd name="T31" fmla="*/ 253 h 268"/>
                <a:gd name="T32" fmla="*/ 111 w 167"/>
                <a:gd name="T33" fmla="*/ 250 h 268"/>
                <a:gd name="T34" fmla="*/ 114 w 167"/>
                <a:gd name="T35" fmla="*/ 250 h 268"/>
                <a:gd name="T36" fmla="*/ 161 w 167"/>
                <a:gd name="T37" fmla="*/ 246 h 268"/>
                <a:gd name="T38" fmla="*/ 135 w 167"/>
                <a:gd name="T39" fmla="*/ 226 h 268"/>
                <a:gd name="T40" fmla="*/ 162 w 167"/>
                <a:gd name="T41" fmla="*/ 12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7" h="268">
                  <a:moveTo>
                    <a:pt x="162" y="124"/>
                  </a:moveTo>
                  <a:cubicBezTo>
                    <a:pt x="152" y="51"/>
                    <a:pt x="86" y="0"/>
                    <a:pt x="12" y="7"/>
                  </a:cubicBezTo>
                  <a:cubicBezTo>
                    <a:pt x="12" y="7"/>
                    <a:pt x="0" y="9"/>
                    <a:pt x="1" y="22"/>
                  </a:cubicBezTo>
                  <a:cubicBezTo>
                    <a:pt x="2" y="34"/>
                    <a:pt x="16" y="33"/>
                    <a:pt x="16" y="33"/>
                  </a:cubicBezTo>
                  <a:cubicBezTo>
                    <a:pt x="75" y="28"/>
                    <a:pt x="128" y="69"/>
                    <a:pt x="136" y="128"/>
                  </a:cubicBezTo>
                  <a:cubicBezTo>
                    <a:pt x="140" y="154"/>
                    <a:pt x="134" y="179"/>
                    <a:pt x="121" y="200"/>
                  </a:cubicBezTo>
                  <a:cubicBezTo>
                    <a:pt x="113" y="174"/>
                    <a:pt x="113" y="174"/>
                    <a:pt x="113" y="174"/>
                  </a:cubicBezTo>
                  <a:cubicBezTo>
                    <a:pt x="113" y="174"/>
                    <a:pt x="108" y="193"/>
                    <a:pt x="92" y="217"/>
                  </a:cubicBezTo>
                  <a:cubicBezTo>
                    <a:pt x="73" y="244"/>
                    <a:pt x="56" y="263"/>
                    <a:pt x="52" y="267"/>
                  </a:cubicBezTo>
                  <a:cubicBezTo>
                    <a:pt x="51" y="268"/>
                    <a:pt x="51" y="268"/>
                    <a:pt x="51" y="268"/>
                  </a:cubicBezTo>
                  <a:cubicBezTo>
                    <a:pt x="51" y="268"/>
                    <a:pt x="51" y="268"/>
                    <a:pt x="52" y="268"/>
                  </a:cubicBezTo>
                  <a:cubicBezTo>
                    <a:pt x="52" y="268"/>
                    <a:pt x="52" y="268"/>
                    <a:pt x="52" y="268"/>
                  </a:cubicBezTo>
                  <a:cubicBezTo>
                    <a:pt x="52" y="267"/>
                    <a:pt x="52" y="267"/>
                    <a:pt x="52" y="267"/>
                  </a:cubicBezTo>
                  <a:cubicBezTo>
                    <a:pt x="57" y="266"/>
                    <a:pt x="77" y="259"/>
                    <a:pt x="103" y="252"/>
                  </a:cubicBezTo>
                  <a:cubicBezTo>
                    <a:pt x="104" y="252"/>
                    <a:pt x="104" y="252"/>
                    <a:pt x="105" y="252"/>
                  </a:cubicBezTo>
                  <a:cubicBezTo>
                    <a:pt x="105" y="252"/>
                    <a:pt x="106" y="253"/>
                    <a:pt x="107" y="253"/>
                  </a:cubicBezTo>
                  <a:cubicBezTo>
                    <a:pt x="108" y="252"/>
                    <a:pt x="109" y="251"/>
                    <a:pt x="111" y="250"/>
                  </a:cubicBezTo>
                  <a:cubicBezTo>
                    <a:pt x="112" y="250"/>
                    <a:pt x="113" y="250"/>
                    <a:pt x="114" y="250"/>
                  </a:cubicBezTo>
                  <a:cubicBezTo>
                    <a:pt x="142" y="244"/>
                    <a:pt x="161" y="246"/>
                    <a:pt x="161" y="246"/>
                  </a:cubicBezTo>
                  <a:cubicBezTo>
                    <a:pt x="135" y="226"/>
                    <a:pt x="135" y="226"/>
                    <a:pt x="135" y="226"/>
                  </a:cubicBezTo>
                  <a:cubicBezTo>
                    <a:pt x="157" y="198"/>
                    <a:pt x="167" y="162"/>
                    <a:pt x="162"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42657" rtl="0" eaLnBrk="1" fontAlgn="auto" latinLnBrk="0" hangingPunct="1">
                <a:lnSpc>
                  <a:spcPct val="100000"/>
                </a:lnSpc>
                <a:spcBef>
                  <a:spcPts val="0"/>
                </a:spcBef>
                <a:spcAft>
                  <a:spcPts val="0"/>
                </a:spcAft>
                <a:buClrTx/>
                <a:buSzTx/>
                <a:buFontTx/>
                <a:buNone/>
                <a:tabLst/>
                <a:defRPr/>
              </a:pPr>
              <a:endParaRPr kumimoji="0" lang="en-AU" sz="2053" b="0" i="0" u="none" strike="noStrike" kern="1200" cap="none" spc="0" normalizeH="0" baseline="0" noProof="0">
                <a:ln>
                  <a:noFill/>
                </a:ln>
                <a:solidFill>
                  <a:prstClr val="black"/>
                </a:solidFill>
                <a:effectLst/>
                <a:uLnTx/>
                <a:uFillTx/>
                <a:latin typeface="Helvetica"/>
                <a:ea typeface="+mn-ea"/>
                <a:cs typeface="+mn-cs"/>
              </a:endParaRPr>
            </a:p>
          </p:txBody>
        </p:sp>
      </p:grpSp>
      <p:sp>
        <p:nvSpPr>
          <p:cNvPr id="573" name="Rectangle 572"/>
          <p:cNvSpPr/>
          <p:nvPr/>
        </p:nvSpPr>
        <p:spPr>
          <a:xfrm>
            <a:off x="6549383" y="2167474"/>
            <a:ext cx="2960325" cy="548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3000"/>
              </a:lnSpc>
              <a:spcAft>
                <a:spcPts val="700"/>
              </a:spcAft>
            </a:pPr>
            <a:r>
              <a:rPr lang="en-AU" sz="1400" dirty="0">
                <a:solidFill>
                  <a:schemeClr val="tx1">
                    <a:lumMod val="75000"/>
                    <a:lumOff val="25000"/>
                  </a:schemeClr>
                </a:solidFill>
                <a:cs typeface="Segoe UI Semibold" panose="020B0702040204020203" pitchFamily="34" charset="0"/>
              </a:rPr>
              <a:t>Agile methodology ‘in a nutshell’</a:t>
            </a:r>
          </a:p>
          <a:p>
            <a:pPr>
              <a:lnSpc>
                <a:spcPct val="113000"/>
              </a:lnSpc>
              <a:spcAft>
                <a:spcPts val="700"/>
              </a:spcAft>
            </a:pPr>
            <a:r>
              <a:rPr lang="en-AU" sz="1400" dirty="0">
                <a:solidFill>
                  <a:schemeClr val="tx1">
                    <a:lumMod val="75000"/>
                    <a:lumOff val="25000"/>
                  </a:schemeClr>
                </a:solidFill>
                <a:cs typeface="Segoe UI Semibold" panose="020B0702040204020203" pitchFamily="34" charset="0"/>
              </a:rPr>
              <a:t>Key concepts and terms</a:t>
            </a:r>
          </a:p>
        </p:txBody>
      </p:sp>
      <p:sp>
        <p:nvSpPr>
          <p:cNvPr id="562" name="Google Shape;497;p3"/>
          <p:cNvSpPr>
            <a:spLocks noChangeAspect="1"/>
          </p:cNvSpPr>
          <p:nvPr/>
        </p:nvSpPr>
        <p:spPr>
          <a:xfrm>
            <a:off x="5841008" y="2200907"/>
            <a:ext cx="477602" cy="481427"/>
          </a:xfrm>
          <a:custGeom>
            <a:avLst/>
            <a:gdLst/>
            <a:ahLst/>
            <a:cxnLst/>
            <a:rect l="l" t="t" r="r" b="b"/>
            <a:pathLst>
              <a:path w="58" h="58" extrusionOk="0">
                <a:moveTo>
                  <a:pt x="29" y="58"/>
                </a:moveTo>
                <a:cubicBezTo>
                  <a:pt x="20" y="58"/>
                  <a:pt x="12" y="54"/>
                  <a:pt x="6" y="47"/>
                </a:cubicBezTo>
                <a:cubicBezTo>
                  <a:pt x="6" y="47"/>
                  <a:pt x="6" y="46"/>
                  <a:pt x="7" y="46"/>
                </a:cubicBezTo>
                <a:cubicBezTo>
                  <a:pt x="12" y="40"/>
                  <a:pt x="12" y="40"/>
                  <a:pt x="12" y="40"/>
                </a:cubicBezTo>
                <a:cubicBezTo>
                  <a:pt x="12" y="40"/>
                  <a:pt x="12" y="40"/>
                  <a:pt x="13" y="40"/>
                </a:cubicBezTo>
                <a:cubicBezTo>
                  <a:pt x="13" y="40"/>
                  <a:pt x="13" y="40"/>
                  <a:pt x="14" y="41"/>
                </a:cubicBezTo>
                <a:cubicBezTo>
                  <a:pt x="17" y="45"/>
                  <a:pt x="23" y="48"/>
                  <a:pt x="29" y="48"/>
                </a:cubicBezTo>
                <a:cubicBezTo>
                  <a:pt x="40" y="48"/>
                  <a:pt x="48" y="39"/>
                  <a:pt x="48" y="29"/>
                </a:cubicBezTo>
                <a:cubicBezTo>
                  <a:pt x="48" y="18"/>
                  <a:pt x="40" y="9"/>
                  <a:pt x="29" y="9"/>
                </a:cubicBezTo>
                <a:cubicBezTo>
                  <a:pt x="24" y="9"/>
                  <a:pt x="19" y="11"/>
                  <a:pt x="16" y="14"/>
                </a:cubicBezTo>
                <a:cubicBezTo>
                  <a:pt x="21" y="20"/>
                  <a:pt x="21" y="20"/>
                  <a:pt x="21" y="20"/>
                </a:cubicBezTo>
                <a:cubicBezTo>
                  <a:pt x="22" y="20"/>
                  <a:pt x="22" y="21"/>
                  <a:pt x="21" y="22"/>
                </a:cubicBezTo>
                <a:cubicBezTo>
                  <a:pt x="21" y="23"/>
                  <a:pt x="20" y="24"/>
                  <a:pt x="19" y="24"/>
                </a:cubicBezTo>
                <a:cubicBezTo>
                  <a:pt x="2" y="24"/>
                  <a:pt x="2" y="24"/>
                  <a:pt x="2" y="24"/>
                </a:cubicBezTo>
                <a:cubicBezTo>
                  <a:pt x="1" y="24"/>
                  <a:pt x="0" y="23"/>
                  <a:pt x="0" y="21"/>
                </a:cubicBezTo>
                <a:cubicBezTo>
                  <a:pt x="0" y="4"/>
                  <a:pt x="0" y="4"/>
                  <a:pt x="0" y="4"/>
                </a:cubicBezTo>
                <a:cubicBezTo>
                  <a:pt x="0" y="3"/>
                  <a:pt x="0" y="3"/>
                  <a:pt x="1" y="2"/>
                </a:cubicBezTo>
                <a:cubicBezTo>
                  <a:pt x="2" y="2"/>
                  <a:pt x="3" y="2"/>
                  <a:pt x="4" y="3"/>
                </a:cubicBezTo>
                <a:cubicBezTo>
                  <a:pt x="9" y="8"/>
                  <a:pt x="9" y="8"/>
                  <a:pt x="9" y="8"/>
                </a:cubicBezTo>
                <a:cubicBezTo>
                  <a:pt x="14" y="3"/>
                  <a:pt x="21" y="0"/>
                  <a:pt x="29" y="0"/>
                </a:cubicBezTo>
                <a:cubicBezTo>
                  <a:pt x="45" y="0"/>
                  <a:pt x="58" y="13"/>
                  <a:pt x="58" y="29"/>
                </a:cubicBezTo>
                <a:cubicBezTo>
                  <a:pt x="58" y="45"/>
                  <a:pt x="45" y="58"/>
                  <a:pt x="29" y="58"/>
                </a:cubicBezTo>
                <a:close/>
                <a:moveTo>
                  <a:pt x="34" y="35"/>
                </a:moveTo>
                <a:cubicBezTo>
                  <a:pt x="34" y="35"/>
                  <a:pt x="33" y="36"/>
                  <a:pt x="33" y="36"/>
                </a:cubicBezTo>
                <a:cubicBezTo>
                  <a:pt x="20" y="36"/>
                  <a:pt x="20" y="36"/>
                  <a:pt x="20" y="36"/>
                </a:cubicBezTo>
                <a:cubicBezTo>
                  <a:pt x="20" y="36"/>
                  <a:pt x="19" y="35"/>
                  <a:pt x="19" y="35"/>
                </a:cubicBezTo>
                <a:cubicBezTo>
                  <a:pt x="19" y="32"/>
                  <a:pt x="19" y="32"/>
                  <a:pt x="19" y="32"/>
                </a:cubicBezTo>
                <a:cubicBezTo>
                  <a:pt x="19" y="32"/>
                  <a:pt x="20" y="31"/>
                  <a:pt x="20" y="31"/>
                </a:cubicBezTo>
                <a:cubicBezTo>
                  <a:pt x="29" y="31"/>
                  <a:pt x="29" y="31"/>
                  <a:pt x="29" y="31"/>
                </a:cubicBezTo>
                <a:cubicBezTo>
                  <a:pt x="29" y="18"/>
                  <a:pt x="29" y="18"/>
                  <a:pt x="29" y="18"/>
                </a:cubicBezTo>
                <a:cubicBezTo>
                  <a:pt x="29" y="17"/>
                  <a:pt x="29" y="17"/>
                  <a:pt x="30" y="17"/>
                </a:cubicBezTo>
                <a:cubicBezTo>
                  <a:pt x="33" y="17"/>
                  <a:pt x="33" y="17"/>
                  <a:pt x="33" y="17"/>
                </a:cubicBezTo>
                <a:cubicBezTo>
                  <a:pt x="33" y="17"/>
                  <a:pt x="34" y="17"/>
                  <a:pt x="34" y="18"/>
                </a:cubicBezTo>
                <a:lnTo>
                  <a:pt x="34" y="35"/>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3" name="Google Shape;389;p2"/>
          <p:cNvSpPr>
            <a:spLocks noChangeAspect="1"/>
          </p:cNvSpPr>
          <p:nvPr/>
        </p:nvSpPr>
        <p:spPr>
          <a:xfrm>
            <a:off x="5847819" y="5741807"/>
            <a:ext cx="568582" cy="441779"/>
          </a:xfrm>
          <a:custGeom>
            <a:avLst/>
            <a:gdLst/>
            <a:ahLst/>
            <a:cxnLst/>
            <a:rect l="l" t="t" r="r" b="b"/>
            <a:pathLst>
              <a:path w="64" h="50" extrusionOk="0">
                <a:moveTo>
                  <a:pt x="50" y="40"/>
                </a:moveTo>
                <a:cubicBezTo>
                  <a:pt x="50" y="46"/>
                  <a:pt x="45" y="50"/>
                  <a:pt x="40" y="50"/>
                </a:cubicBezTo>
                <a:cubicBezTo>
                  <a:pt x="10" y="50"/>
                  <a:pt x="10" y="50"/>
                  <a:pt x="10" y="50"/>
                </a:cubicBezTo>
                <a:cubicBezTo>
                  <a:pt x="4" y="50"/>
                  <a:pt x="0" y="46"/>
                  <a:pt x="0" y="40"/>
                </a:cubicBezTo>
                <a:cubicBezTo>
                  <a:pt x="0" y="10"/>
                  <a:pt x="0" y="10"/>
                  <a:pt x="0" y="10"/>
                </a:cubicBezTo>
                <a:cubicBezTo>
                  <a:pt x="0" y="5"/>
                  <a:pt x="4" y="0"/>
                  <a:pt x="10" y="0"/>
                </a:cubicBezTo>
                <a:cubicBezTo>
                  <a:pt x="40" y="0"/>
                  <a:pt x="40" y="0"/>
                  <a:pt x="40" y="0"/>
                </a:cubicBezTo>
                <a:cubicBezTo>
                  <a:pt x="41" y="0"/>
                  <a:pt x="43" y="0"/>
                  <a:pt x="44" y="1"/>
                </a:cubicBezTo>
                <a:cubicBezTo>
                  <a:pt x="44" y="1"/>
                  <a:pt x="44" y="1"/>
                  <a:pt x="45" y="2"/>
                </a:cubicBezTo>
                <a:cubicBezTo>
                  <a:pt x="45" y="2"/>
                  <a:pt x="45" y="2"/>
                  <a:pt x="44" y="3"/>
                </a:cubicBezTo>
                <a:cubicBezTo>
                  <a:pt x="42" y="4"/>
                  <a:pt x="42" y="4"/>
                  <a:pt x="42" y="4"/>
                </a:cubicBezTo>
                <a:cubicBezTo>
                  <a:pt x="42" y="5"/>
                  <a:pt x="42" y="5"/>
                  <a:pt x="41" y="5"/>
                </a:cubicBezTo>
                <a:cubicBezTo>
                  <a:pt x="41" y="5"/>
                  <a:pt x="40" y="4"/>
                  <a:pt x="40" y="4"/>
                </a:cubicBezTo>
                <a:cubicBezTo>
                  <a:pt x="10" y="4"/>
                  <a:pt x="10" y="4"/>
                  <a:pt x="10" y="4"/>
                </a:cubicBezTo>
                <a:cubicBezTo>
                  <a:pt x="7" y="4"/>
                  <a:pt x="4" y="7"/>
                  <a:pt x="4" y="10"/>
                </a:cubicBezTo>
                <a:cubicBezTo>
                  <a:pt x="4" y="40"/>
                  <a:pt x="4" y="40"/>
                  <a:pt x="4" y="40"/>
                </a:cubicBezTo>
                <a:cubicBezTo>
                  <a:pt x="4" y="43"/>
                  <a:pt x="7" y="46"/>
                  <a:pt x="10" y="46"/>
                </a:cubicBezTo>
                <a:cubicBezTo>
                  <a:pt x="40" y="46"/>
                  <a:pt x="40" y="46"/>
                  <a:pt x="40" y="46"/>
                </a:cubicBezTo>
                <a:cubicBezTo>
                  <a:pt x="43" y="46"/>
                  <a:pt x="45" y="43"/>
                  <a:pt x="45" y="40"/>
                </a:cubicBezTo>
                <a:cubicBezTo>
                  <a:pt x="45" y="35"/>
                  <a:pt x="45" y="35"/>
                  <a:pt x="45" y="35"/>
                </a:cubicBezTo>
                <a:cubicBezTo>
                  <a:pt x="45" y="35"/>
                  <a:pt x="46" y="35"/>
                  <a:pt x="46" y="35"/>
                </a:cubicBezTo>
                <a:cubicBezTo>
                  <a:pt x="48" y="32"/>
                  <a:pt x="48" y="32"/>
                  <a:pt x="48" y="32"/>
                </a:cubicBezTo>
                <a:cubicBezTo>
                  <a:pt x="48" y="32"/>
                  <a:pt x="49" y="32"/>
                  <a:pt x="49" y="32"/>
                </a:cubicBezTo>
                <a:cubicBezTo>
                  <a:pt x="50" y="32"/>
                  <a:pt x="50" y="33"/>
                  <a:pt x="50" y="33"/>
                </a:cubicBezTo>
                <a:lnTo>
                  <a:pt x="50" y="40"/>
                </a:lnTo>
                <a:close/>
                <a:moveTo>
                  <a:pt x="57" y="17"/>
                </a:moveTo>
                <a:cubicBezTo>
                  <a:pt x="33" y="41"/>
                  <a:pt x="33" y="41"/>
                  <a:pt x="33" y="41"/>
                </a:cubicBezTo>
                <a:cubicBezTo>
                  <a:pt x="23" y="41"/>
                  <a:pt x="23" y="41"/>
                  <a:pt x="23" y="41"/>
                </a:cubicBezTo>
                <a:cubicBezTo>
                  <a:pt x="23" y="31"/>
                  <a:pt x="23" y="31"/>
                  <a:pt x="23" y="31"/>
                </a:cubicBezTo>
                <a:cubicBezTo>
                  <a:pt x="47" y="7"/>
                  <a:pt x="47" y="7"/>
                  <a:pt x="47" y="7"/>
                </a:cubicBezTo>
                <a:lnTo>
                  <a:pt x="57" y="17"/>
                </a:lnTo>
                <a:close/>
                <a:moveTo>
                  <a:pt x="36" y="33"/>
                </a:moveTo>
                <a:cubicBezTo>
                  <a:pt x="30" y="28"/>
                  <a:pt x="30" y="28"/>
                  <a:pt x="30" y="28"/>
                </a:cubicBezTo>
                <a:cubicBezTo>
                  <a:pt x="26" y="32"/>
                  <a:pt x="26" y="32"/>
                  <a:pt x="26" y="32"/>
                </a:cubicBezTo>
                <a:cubicBezTo>
                  <a:pt x="26" y="34"/>
                  <a:pt x="26" y="34"/>
                  <a:pt x="26" y="34"/>
                </a:cubicBezTo>
                <a:cubicBezTo>
                  <a:pt x="29" y="34"/>
                  <a:pt x="29" y="34"/>
                  <a:pt x="29" y="34"/>
                </a:cubicBezTo>
                <a:cubicBezTo>
                  <a:pt x="29" y="38"/>
                  <a:pt x="29" y="38"/>
                  <a:pt x="29" y="38"/>
                </a:cubicBezTo>
                <a:cubicBezTo>
                  <a:pt x="31" y="38"/>
                  <a:pt x="31" y="38"/>
                  <a:pt x="31" y="38"/>
                </a:cubicBezTo>
                <a:lnTo>
                  <a:pt x="36" y="33"/>
                </a:lnTo>
                <a:close/>
                <a:moveTo>
                  <a:pt x="46" y="12"/>
                </a:moveTo>
                <a:cubicBezTo>
                  <a:pt x="34" y="24"/>
                  <a:pt x="34" y="24"/>
                  <a:pt x="34" y="24"/>
                </a:cubicBezTo>
                <a:cubicBezTo>
                  <a:pt x="33" y="25"/>
                  <a:pt x="33" y="25"/>
                  <a:pt x="33" y="26"/>
                </a:cubicBezTo>
                <a:cubicBezTo>
                  <a:pt x="34" y="26"/>
                  <a:pt x="34" y="26"/>
                  <a:pt x="35" y="26"/>
                </a:cubicBezTo>
                <a:cubicBezTo>
                  <a:pt x="47" y="13"/>
                  <a:pt x="47" y="13"/>
                  <a:pt x="47" y="13"/>
                </a:cubicBezTo>
                <a:cubicBezTo>
                  <a:pt x="47" y="13"/>
                  <a:pt x="47" y="12"/>
                  <a:pt x="47" y="12"/>
                </a:cubicBezTo>
                <a:cubicBezTo>
                  <a:pt x="47" y="12"/>
                  <a:pt x="46" y="12"/>
                  <a:pt x="46" y="12"/>
                </a:cubicBezTo>
                <a:close/>
                <a:moveTo>
                  <a:pt x="59" y="15"/>
                </a:moveTo>
                <a:cubicBezTo>
                  <a:pt x="49" y="4"/>
                  <a:pt x="49" y="4"/>
                  <a:pt x="49" y="4"/>
                </a:cubicBezTo>
                <a:cubicBezTo>
                  <a:pt x="52" y="1"/>
                  <a:pt x="52" y="1"/>
                  <a:pt x="52" y="1"/>
                </a:cubicBezTo>
                <a:cubicBezTo>
                  <a:pt x="53" y="0"/>
                  <a:pt x="56" y="0"/>
                  <a:pt x="57" y="1"/>
                </a:cubicBezTo>
                <a:cubicBezTo>
                  <a:pt x="62" y="7"/>
                  <a:pt x="62" y="7"/>
                  <a:pt x="62" y="7"/>
                </a:cubicBezTo>
                <a:cubicBezTo>
                  <a:pt x="64" y="8"/>
                  <a:pt x="64" y="10"/>
                  <a:pt x="62" y="11"/>
                </a:cubicBezTo>
                <a:lnTo>
                  <a:pt x="59" y="15"/>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5629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is Agile?</a:t>
            </a:r>
            <a:endParaRPr lang="en-AU" dirty="0"/>
          </a:p>
        </p:txBody>
      </p:sp>
      <p:sp>
        <p:nvSpPr>
          <p:cNvPr id="3" name="Footer Placeholder 2"/>
          <p:cNvSpPr>
            <a:spLocks noGrp="1"/>
          </p:cNvSpPr>
          <p:nvPr>
            <p:ph type="ftr" sz="quarter" idx="16"/>
          </p:nvPr>
        </p:nvSpPr>
        <p:spPr/>
        <p:txBody>
          <a:bodyPr/>
          <a:lstStyle/>
          <a:p>
            <a:r>
              <a:rPr lang="en-US" dirty="0" err="1" smtClean="0"/>
              <a:t>Atlassian</a:t>
            </a:r>
            <a:r>
              <a:rPr lang="en-US" dirty="0" smtClean="0"/>
              <a:t>, 2020, </a:t>
            </a:r>
            <a:r>
              <a:rPr lang="en-US" i="1" dirty="0" smtClean="0"/>
              <a:t>What is Agile?</a:t>
            </a:r>
            <a:r>
              <a:rPr lang="en-US" dirty="0" smtClean="0"/>
              <a:t> </a:t>
            </a:r>
            <a:r>
              <a:rPr lang="en-AU" dirty="0">
                <a:hlinkClick r:id="rId2"/>
              </a:rPr>
              <a:t>https://</a:t>
            </a:r>
            <a:r>
              <a:rPr lang="en-AU" dirty="0" smtClean="0">
                <a:hlinkClick r:id="rId2"/>
              </a:rPr>
              <a:t>www.atlassian.com/agile</a:t>
            </a:r>
            <a:endParaRPr lang="en-AU" dirty="0" smtClean="0"/>
          </a:p>
          <a:p>
            <a:r>
              <a:rPr lang="en-AU" i="1" dirty="0"/>
              <a:t>Agile best practice for more effective teams</a:t>
            </a:r>
            <a:r>
              <a:rPr lang="en-AU" dirty="0"/>
              <a:t>, 2020, </a:t>
            </a:r>
            <a:r>
              <a:rPr lang="en-AU" dirty="0">
                <a:hlinkClick r:id="rId3"/>
              </a:rPr>
              <a:t>https://www.planview.com/resources/guide/agile-methodologies-a-beginners-guide/agile-best-practices-effective-teams/</a:t>
            </a:r>
            <a:endParaRPr lang="en-AU" dirty="0"/>
          </a:p>
          <a:p>
            <a:endParaRPr lang="en-US" dirty="0"/>
          </a:p>
        </p:txBody>
      </p:sp>
      <p:sp>
        <p:nvSpPr>
          <p:cNvPr id="13" name="Rectangle 12"/>
          <p:cNvSpPr/>
          <p:nvPr/>
        </p:nvSpPr>
        <p:spPr>
          <a:xfrm>
            <a:off x="634428" y="6554209"/>
            <a:ext cx="5007043" cy="856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300"/>
              </a:spcAft>
            </a:pPr>
            <a:endParaRPr lang="en-AU" sz="1100" dirty="0" smtClean="0">
              <a:solidFill>
                <a:schemeClr val="tx1">
                  <a:lumMod val="75000"/>
                  <a:lumOff val="25000"/>
                </a:schemeClr>
              </a:solidFill>
            </a:endParaRPr>
          </a:p>
        </p:txBody>
      </p:sp>
      <p:sp>
        <p:nvSpPr>
          <p:cNvPr id="25" name="Rectangle 24"/>
          <p:cNvSpPr/>
          <p:nvPr/>
        </p:nvSpPr>
        <p:spPr>
          <a:xfrm>
            <a:off x="612446" y="1634706"/>
            <a:ext cx="68528" cy="3053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TextBox 46"/>
          <p:cNvSpPr txBox="1"/>
          <p:nvPr/>
        </p:nvSpPr>
        <p:spPr>
          <a:xfrm>
            <a:off x="798362" y="1634706"/>
            <a:ext cx="2117999" cy="3104568"/>
          </a:xfrm>
          <a:prstGeom prst="rect">
            <a:avLst/>
          </a:prstGeom>
          <a:noFill/>
        </p:spPr>
        <p:txBody>
          <a:bodyPr wrap="square" lIns="0" tIns="0" rIns="0" bIns="0" rtlCol="0">
            <a:spAutoFit/>
          </a:bodyPr>
          <a:lstStyle/>
          <a:p>
            <a:pPr>
              <a:lnSpc>
                <a:spcPct val="113000"/>
              </a:lnSpc>
              <a:spcAft>
                <a:spcPts val="700"/>
              </a:spcAft>
            </a:pPr>
            <a:r>
              <a:rPr lang="en-AU" sz="1200" dirty="0">
                <a:solidFill>
                  <a:schemeClr val="tx1">
                    <a:lumMod val="75000"/>
                    <a:lumOff val="25000"/>
                  </a:schemeClr>
                </a:solidFill>
                <a:cs typeface="Segoe UI Semibold" panose="020B0702040204020203" pitchFamily="34" charset="0"/>
              </a:rPr>
              <a:t>Originating in software development, Agile is an iterative approach </a:t>
            </a:r>
            <a:r>
              <a:rPr lang="en-AU" sz="1200" dirty="0" smtClean="0">
                <a:solidFill>
                  <a:schemeClr val="tx1">
                    <a:lumMod val="75000"/>
                    <a:lumOff val="25000"/>
                  </a:schemeClr>
                </a:solidFill>
                <a:cs typeface="Segoe UI Semibold" panose="020B0702040204020203" pitchFamily="34" charset="0"/>
              </a:rPr>
              <a:t>to problem solving and project management that empowers teams and can improve the quality and speed of delivery</a:t>
            </a:r>
            <a:r>
              <a:rPr lang="en-AU" sz="1200" baseline="30000" dirty="0" smtClean="0">
                <a:solidFill>
                  <a:schemeClr val="tx1">
                    <a:lumMod val="75000"/>
                    <a:lumOff val="25000"/>
                  </a:schemeClr>
                </a:solidFill>
                <a:cs typeface="Segoe UI Semibold" panose="020B0702040204020203" pitchFamily="34" charset="0"/>
              </a:rPr>
              <a:t>1,2</a:t>
            </a:r>
            <a:r>
              <a:rPr lang="en-AU" sz="1200" dirty="0">
                <a:solidFill>
                  <a:schemeClr val="tx1">
                    <a:lumMod val="75000"/>
                    <a:lumOff val="25000"/>
                  </a:schemeClr>
                </a:solidFill>
                <a:cs typeface="Segoe UI Semibold" panose="020B0702040204020203" pitchFamily="34" charset="0"/>
              </a:rPr>
              <a:t>.</a:t>
            </a:r>
          </a:p>
          <a:p>
            <a:pPr>
              <a:spcAft>
                <a:spcPts val="600"/>
              </a:spcAft>
            </a:pPr>
            <a:r>
              <a:rPr lang="en-AU" sz="1200" dirty="0" smtClean="0">
                <a:solidFill>
                  <a:schemeClr val="tx1">
                    <a:lumMod val="75000"/>
                    <a:lumOff val="25000"/>
                  </a:schemeClr>
                </a:solidFill>
                <a:cs typeface="Segoe UI Semibold" panose="020B0702040204020203" pitchFamily="34" charset="0"/>
              </a:rPr>
              <a:t>A </a:t>
            </a:r>
            <a:r>
              <a:rPr lang="en-AU" sz="1200" dirty="0">
                <a:solidFill>
                  <a:schemeClr val="tx1">
                    <a:lumMod val="75000"/>
                    <a:lumOff val="25000"/>
                  </a:schemeClr>
                </a:solidFill>
                <a:cs typeface="Segoe UI Semibold" panose="020B0702040204020203" pitchFamily="34" charset="0"/>
              </a:rPr>
              <a:t>key benefit of the </a:t>
            </a:r>
            <a:r>
              <a:rPr lang="en-AU" sz="1200" dirty="0" smtClean="0">
                <a:solidFill>
                  <a:schemeClr val="tx1">
                    <a:lumMod val="75000"/>
                    <a:lumOff val="25000"/>
                  </a:schemeClr>
                </a:solidFill>
                <a:cs typeface="Segoe UI Semibold" panose="020B0702040204020203" pitchFamily="34" charset="0"/>
              </a:rPr>
              <a:t>Agile methodology </a:t>
            </a:r>
            <a:r>
              <a:rPr lang="en-AU" sz="1200" dirty="0">
                <a:solidFill>
                  <a:schemeClr val="tx1">
                    <a:lumMod val="75000"/>
                    <a:lumOff val="25000"/>
                  </a:schemeClr>
                </a:solidFill>
                <a:cs typeface="Segoe UI Semibold" panose="020B0702040204020203" pitchFamily="34" charset="0"/>
              </a:rPr>
              <a:t>is the ability to apply </a:t>
            </a:r>
            <a:r>
              <a:rPr lang="en-AU" sz="1200" i="1" dirty="0">
                <a:solidFill>
                  <a:schemeClr val="tx1">
                    <a:lumMod val="75000"/>
                    <a:lumOff val="25000"/>
                  </a:schemeClr>
                </a:solidFill>
                <a:cs typeface="Segoe UI Semibold" panose="020B0702040204020203" pitchFamily="34" charset="0"/>
              </a:rPr>
              <a:t>some</a:t>
            </a:r>
            <a:r>
              <a:rPr lang="en-AU" sz="1200" dirty="0">
                <a:solidFill>
                  <a:schemeClr val="tx1">
                    <a:lumMod val="75000"/>
                    <a:lumOff val="25000"/>
                  </a:schemeClr>
                </a:solidFill>
                <a:cs typeface="Segoe UI Semibold" panose="020B0702040204020203" pitchFamily="34" charset="0"/>
              </a:rPr>
              <a:t> or </a:t>
            </a:r>
            <a:r>
              <a:rPr lang="en-AU" sz="1200" i="1" dirty="0">
                <a:solidFill>
                  <a:schemeClr val="tx1">
                    <a:lumMod val="75000"/>
                    <a:lumOff val="25000"/>
                  </a:schemeClr>
                </a:solidFill>
                <a:cs typeface="Segoe UI Semibold" panose="020B0702040204020203" pitchFamily="34" charset="0"/>
              </a:rPr>
              <a:t>all</a:t>
            </a:r>
            <a:r>
              <a:rPr lang="en-AU" sz="1200" dirty="0">
                <a:solidFill>
                  <a:schemeClr val="tx1">
                    <a:lumMod val="75000"/>
                    <a:lumOff val="25000"/>
                  </a:schemeClr>
                </a:solidFill>
                <a:cs typeface="Segoe UI Semibold" panose="020B0702040204020203" pitchFamily="34" charset="0"/>
              </a:rPr>
              <a:t> of its aspects to suit the needs </a:t>
            </a:r>
            <a:r>
              <a:rPr lang="en-AU" sz="1200" dirty="0" smtClean="0">
                <a:solidFill>
                  <a:schemeClr val="tx1">
                    <a:lumMod val="75000"/>
                    <a:lumOff val="25000"/>
                  </a:schemeClr>
                </a:solidFill>
                <a:cs typeface="Segoe UI Semibold" panose="020B0702040204020203" pitchFamily="34" charset="0"/>
              </a:rPr>
              <a:t>and objectives of your team</a:t>
            </a:r>
            <a:r>
              <a:rPr lang="en-AU" sz="1200" dirty="0">
                <a:solidFill>
                  <a:schemeClr val="tx1">
                    <a:lumMod val="75000"/>
                    <a:lumOff val="25000"/>
                  </a:schemeClr>
                </a:solidFill>
                <a:cs typeface="Segoe UI Semibold" panose="020B0702040204020203" pitchFamily="34" charset="0"/>
              </a:rPr>
              <a:t>.</a:t>
            </a:r>
            <a:r>
              <a:rPr lang="en-AU" sz="1200" dirty="0" smtClean="0">
                <a:solidFill>
                  <a:schemeClr val="tx1">
                    <a:lumMod val="75000"/>
                    <a:lumOff val="25000"/>
                  </a:schemeClr>
                </a:solidFill>
                <a:cs typeface="Segoe UI Semibold" panose="020B0702040204020203" pitchFamily="34" charset="0"/>
              </a:rPr>
              <a:t> </a:t>
            </a:r>
            <a:endParaRPr lang="en-AU" sz="1200" dirty="0">
              <a:solidFill>
                <a:schemeClr val="tx1">
                  <a:lumMod val="75000"/>
                  <a:lumOff val="25000"/>
                </a:schemeClr>
              </a:solidFill>
              <a:cs typeface="Segoe UI Semibold" panose="020B0702040204020203" pitchFamily="34" charset="0"/>
            </a:endParaRPr>
          </a:p>
          <a:p>
            <a:pPr>
              <a:spcAft>
                <a:spcPts val="600"/>
              </a:spcAft>
            </a:pPr>
            <a:r>
              <a:rPr lang="en-AU" sz="1200" dirty="0">
                <a:solidFill>
                  <a:schemeClr val="tx1">
                    <a:lumMod val="75000"/>
                    <a:lumOff val="25000"/>
                  </a:schemeClr>
                </a:solidFill>
                <a:cs typeface="Segoe UI Semibold" panose="020B0702040204020203" pitchFamily="34" charset="0"/>
              </a:rPr>
              <a:t>Core features and benefits of the methodology are summarised in the diagram. </a:t>
            </a:r>
          </a:p>
        </p:txBody>
      </p:sp>
      <p:sp>
        <p:nvSpPr>
          <p:cNvPr id="32" name="Google Shape;353;p20"/>
          <p:cNvSpPr/>
          <p:nvPr/>
        </p:nvSpPr>
        <p:spPr>
          <a:xfrm>
            <a:off x="6129338" y="4512854"/>
            <a:ext cx="925512" cy="923925"/>
          </a:xfrm>
          <a:custGeom>
            <a:avLst/>
            <a:gdLst/>
            <a:ahLst/>
            <a:cxnLst/>
            <a:rect l="l" t="t" r="r" b="b"/>
            <a:pathLst>
              <a:path w="246" h="246" extrusionOk="0">
                <a:moveTo>
                  <a:pt x="192" y="246"/>
                </a:moveTo>
                <a:cubicBezTo>
                  <a:pt x="54" y="246"/>
                  <a:pt x="54" y="246"/>
                  <a:pt x="54" y="246"/>
                </a:cubicBezTo>
                <a:cubicBezTo>
                  <a:pt x="24" y="246"/>
                  <a:pt x="0" y="221"/>
                  <a:pt x="0" y="192"/>
                </a:cubicBezTo>
                <a:cubicBezTo>
                  <a:pt x="0" y="53"/>
                  <a:pt x="0" y="53"/>
                  <a:pt x="0" y="53"/>
                </a:cubicBezTo>
                <a:cubicBezTo>
                  <a:pt x="0" y="24"/>
                  <a:pt x="24" y="0"/>
                  <a:pt x="54" y="0"/>
                </a:cubicBezTo>
                <a:cubicBezTo>
                  <a:pt x="192" y="0"/>
                  <a:pt x="192" y="0"/>
                  <a:pt x="192" y="0"/>
                </a:cubicBezTo>
                <a:cubicBezTo>
                  <a:pt x="222" y="0"/>
                  <a:pt x="246" y="24"/>
                  <a:pt x="246" y="53"/>
                </a:cubicBezTo>
                <a:cubicBezTo>
                  <a:pt x="246" y="192"/>
                  <a:pt x="246" y="192"/>
                  <a:pt x="246" y="192"/>
                </a:cubicBezTo>
                <a:cubicBezTo>
                  <a:pt x="246" y="221"/>
                  <a:pt x="222" y="246"/>
                  <a:pt x="192" y="246"/>
                </a:cubicBezTo>
                <a:close/>
              </a:path>
            </a:pathLst>
          </a:custGeom>
          <a:solidFill>
            <a:srgbClr val="4C4C4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3" name="Google Shape;354;p20"/>
          <p:cNvSpPr/>
          <p:nvPr/>
        </p:nvSpPr>
        <p:spPr>
          <a:xfrm>
            <a:off x="5268913" y="1287054"/>
            <a:ext cx="2644775" cy="955675"/>
          </a:xfrm>
          <a:custGeom>
            <a:avLst/>
            <a:gdLst/>
            <a:ahLst/>
            <a:cxnLst/>
            <a:rect l="l" t="t" r="r" b="b"/>
            <a:pathLst>
              <a:path w="704" h="254" extrusionOk="0">
                <a:moveTo>
                  <a:pt x="352" y="96"/>
                </a:moveTo>
                <a:cubicBezTo>
                  <a:pt x="478" y="96"/>
                  <a:pt x="587" y="166"/>
                  <a:pt x="603" y="249"/>
                </a:cubicBezTo>
                <a:cubicBezTo>
                  <a:pt x="603" y="252"/>
                  <a:pt x="606" y="254"/>
                  <a:pt x="609" y="254"/>
                </a:cubicBezTo>
                <a:cubicBezTo>
                  <a:pt x="698" y="254"/>
                  <a:pt x="698" y="254"/>
                  <a:pt x="698" y="254"/>
                </a:cubicBezTo>
                <a:cubicBezTo>
                  <a:pt x="701" y="254"/>
                  <a:pt x="704" y="251"/>
                  <a:pt x="704" y="248"/>
                </a:cubicBezTo>
                <a:cubicBezTo>
                  <a:pt x="697" y="181"/>
                  <a:pt x="659" y="120"/>
                  <a:pt x="596" y="74"/>
                </a:cubicBezTo>
                <a:cubicBezTo>
                  <a:pt x="530" y="27"/>
                  <a:pt x="443" y="0"/>
                  <a:pt x="352" y="0"/>
                </a:cubicBezTo>
                <a:cubicBezTo>
                  <a:pt x="261" y="0"/>
                  <a:pt x="174" y="27"/>
                  <a:pt x="108" y="74"/>
                </a:cubicBezTo>
                <a:cubicBezTo>
                  <a:pt x="45" y="120"/>
                  <a:pt x="7" y="181"/>
                  <a:pt x="0" y="248"/>
                </a:cubicBezTo>
                <a:cubicBezTo>
                  <a:pt x="0" y="251"/>
                  <a:pt x="3" y="254"/>
                  <a:pt x="6" y="254"/>
                </a:cubicBezTo>
                <a:cubicBezTo>
                  <a:pt x="95" y="254"/>
                  <a:pt x="95" y="254"/>
                  <a:pt x="95" y="254"/>
                </a:cubicBezTo>
                <a:cubicBezTo>
                  <a:pt x="98" y="254"/>
                  <a:pt x="101" y="252"/>
                  <a:pt x="101" y="249"/>
                </a:cubicBezTo>
                <a:cubicBezTo>
                  <a:pt x="117" y="166"/>
                  <a:pt x="226" y="96"/>
                  <a:pt x="352" y="96"/>
                </a:cubicBezTo>
                <a:close/>
              </a:path>
            </a:pathLst>
          </a:custGeom>
          <a:solidFill>
            <a:srgbClr val="4C4C4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4" name="Google Shape;355;p20"/>
          <p:cNvSpPr/>
          <p:nvPr/>
        </p:nvSpPr>
        <p:spPr>
          <a:xfrm>
            <a:off x="7286626" y="2295116"/>
            <a:ext cx="887412" cy="104775"/>
          </a:xfrm>
          <a:custGeom>
            <a:avLst/>
            <a:gdLst/>
            <a:ahLst/>
            <a:cxnLst/>
            <a:rect l="l" t="t" r="r" b="b"/>
            <a:pathLst>
              <a:path w="236" h="28" extrusionOk="0">
                <a:moveTo>
                  <a:pt x="231" y="28"/>
                </a:moveTo>
                <a:cubicBezTo>
                  <a:pt x="5" y="28"/>
                  <a:pt x="5" y="28"/>
                  <a:pt x="5" y="28"/>
                </a:cubicBezTo>
                <a:cubicBezTo>
                  <a:pt x="2" y="28"/>
                  <a:pt x="0" y="25"/>
                  <a:pt x="0" y="22"/>
                </a:cubicBezTo>
                <a:cubicBezTo>
                  <a:pt x="0" y="6"/>
                  <a:pt x="0" y="6"/>
                  <a:pt x="0" y="6"/>
                </a:cubicBezTo>
                <a:cubicBezTo>
                  <a:pt x="0" y="2"/>
                  <a:pt x="2" y="0"/>
                  <a:pt x="5" y="0"/>
                </a:cubicBezTo>
                <a:cubicBezTo>
                  <a:pt x="231" y="0"/>
                  <a:pt x="231" y="0"/>
                  <a:pt x="231" y="0"/>
                </a:cubicBezTo>
                <a:cubicBezTo>
                  <a:pt x="234" y="0"/>
                  <a:pt x="236" y="2"/>
                  <a:pt x="236" y="6"/>
                </a:cubicBezTo>
                <a:cubicBezTo>
                  <a:pt x="236" y="22"/>
                  <a:pt x="236" y="22"/>
                  <a:pt x="236" y="22"/>
                </a:cubicBezTo>
                <a:cubicBezTo>
                  <a:pt x="236" y="25"/>
                  <a:pt x="234" y="28"/>
                  <a:pt x="231" y="28"/>
                </a:cubicBezTo>
                <a:close/>
              </a:path>
            </a:pathLst>
          </a:custGeom>
          <a:solidFill>
            <a:srgbClr val="35353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5" name="Google Shape;356;p20"/>
          <p:cNvSpPr/>
          <p:nvPr/>
        </p:nvSpPr>
        <p:spPr>
          <a:xfrm>
            <a:off x="5010151" y="2295116"/>
            <a:ext cx="887412" cy="104775"/>
          </a:xfrm>
          <a:custGeom>
            <a:avLst/>
            <a:gdLst/>
            <a:ahLst/>
            <a:cxnLst/>
            <a:rect l="l" t="t" r="r" b="b"/>
            <a:pathLst>
              <a:path w="236" h="28" extrusionOk="0">
                <a:moveTo>
                  <a:pt x="231" y="28"/>
                </a:moveTo>
                <a:cubicBezTo>
                  <a:pt x="5" y="28"/>
                  <a:pt x="5" y="28"/>
                  <a:pt x="5" y="28"/>
                </a:cubicBezTo>
                <a:cubicBezTo>
                  <a:pt x="2" y="28"/>
                  <a:pt x="0" y="25"/>
                  <a:pt x="0" y="22"/>
                </a:cubicBezTo>
                <a:cubicBezTo>
                  <a:pt x="0" y="6"/>
                  <a:pt x="0" y="6"/>
                  <a:pt x="0" y="6"/>
                </a:cubicBezTo>
                <a:cubicBezTo>
                  <a:pt x="0" y="2"/>
                  <a:pt x="2" y="0"/>
                  <a:pt x="5" y="0"/>
                </a:cubicBezTo>
                <a:cubicBezTo>
                  <a:pt x="231" y="0"/>
                  <a:pt x="231" y="0"/>
                  <a:pt x="231" y="0"/>
                </a:cubicBezTo>
                <a:cubicBezTo>
                  <a:pt x="234" y="0"/>
                  <a:pt x="236" y="2"/>
                  <a:pt x="236" y="6"/>
                </a:cubicBezTo>
                <a:cubicBezTo>
                  <a:pt x="236" y="22"/>
                  <a:pt x="236" y="22"/>
                  <a:pt x="236" y="22"/>
                </a:cubicBezTo>
                <a:cubicBezTo>
                  <a:pt x="236" y="25"/>
                  <a:pt x="234" y="28"/>
                  <a:pt x="231" y="28"/>
                </a:cubicBezTo>
                <a:close/>
              </a:path>
            </a:pathLst>
          </a:custGeom>
          <a:solidFill>
            <a:srgbClr val="35353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6" name="Google Shape;357;p20"/>
          <p:cNvSpPr/>
          <p:nvPr/>
        </p:nvSpPr>
        <p:spPr>
          <a:xfrm>
            <a:off x="8267701" y="6252755"/>
            <a:ext cx="1603375" cy="550036"/>
          </a:xfrm>
          <a:custGeom>
            <a:avLst/>
            <a:gdLst/>
            <a:ahLst/>
            <a:cxnLst/>
            <a:rect l="l" t="t" r="r" b="b"/>
            <a:pathLst>
              <a:path w="427" h="202" extrusionOk="0">
                <a:moveTo>
                  <a:pt x="0" y="0"/>
                </a:moveTo>
                <a:cubicBezTo>
                  <a:pt x="0" y="186"/>
                  <a:pt x="0" y="186"/>
                  <a:pt x="0" y="186"/>
                </a:cubicBezTo>
                <a:cubicBezTo>
                  <a:pt x="0" y="195"/>
                  <a:pt x="7" y="202"/>
                  <a:pt x="16" y="202"/>
                </a:cubicBezTo>
                <a:cubicBezTo>
                  <a:pt x="259" y="202"/>
                  <a:pt x="259" y="202"/>
                  <a:pt x="259" y="202"/>
                </a:cubicBezTo>
                <a:cubicBezTo>
                  <a:pt x="352" y="202"/>
                  <a:pt x="427" y="127"/>
                  <a:pt x="427" y="35"/>
                </a:cubicBezTo>
                <a:cubicBezTo>
                  <a:pt x="427" y="0"/>
                  <a:pt x="427" y="0"/>
                  <a:pt x="427" y="0"/>
                </a:cubicBezTo>
                <a:lnTo>
                  <a:pt x="0" y="0"/>
                </a:lnTo>
                <a:close/>
              </a:path>
            </a:pathLst>
          </a:custGeom>
          <a:solidFill>
            <a:srgbClr val="78012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7" name="Google Shape;358;p20"/>
          <p:cNvSpPr txBox="1"/>
          <p:nvPr/>
        </p:nvSpPr>
        <p:spPr>
          <a:xfrm>
            <a:off x="8267701" y="5493929"/>
            <a:ext cx="1603375" cy="758825"/>
          </a:xfrm>
          <a:prstGeom prst="rect">
            <a:avLst/>
          </a:prstGeom>
          <a:solidFill>
            <a:srgbClr val="78012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8" name="Google Shape;359;p20"/>
          <p:cNvSpPr/>
          <p:nvPr/>
        </p:nvSpPr>
        <p:spPr>
          <a:xfrm>
            <a:off x="8267701" y="4373154"/>
            <a:ext cx="1603375" cy="1120775"/>
          </a:xfrm>
          <a:custGeom>
            <a:avLst/>
            <a:gdLst/>
            <a:ahLst/>
            <a:cxnLst/>
            <a:rect l="l" t="t" r="r" b="b"/>
            <a:pathLst>
              <a:path w="427" h="298" extrusionOk="0">
                <a:moveTo>
                  <a:pt x="427" y="20"/>
                </a:moveTo>
                <a:cubicBezTo>
                  <a:pt x="427" y="8"/>
                  <a:pt x="414" y="0"/>
                  <a:pt x="403" y="5"/>
                </a:cubicBezTo>
                <a:cubicBezTo>
                  <a:pt x="393" y="9"/>
                  <a:pt x="384" y="13"/>
                  <a:pt x="374" y="17"/>
                </a:cubicBezTo>
                <a:cubicBezTo>
                  <a:pt x="257" y="67"/>
                  <a:pt x="136" y="105"/>
                  <a:pt x="13" y="133"/>
                </a:cubicBezTo>
                <a:cubicBezTo>
                  <a:pt x="5" y="134"/>
                  <a:pt x="0" y="141"/>
                  <a:pt x="0" y="149"/>
                </a:cubicBezTo>
                <a:cubicBezTo>
                  <a:pt x="0" y="298"/>
                  <a:pt x="0" y="298"/>
                  <a:pt x="0" y="298"/>
                </a:cubicBezTo>
                <a:cubicBezTo>
                  <a:pt x="427" y="298"/>
                  <a:pt x="427" y="298"/>
                  <a:pt x="427" y="298"/>
                </a:cubicBezTo>
                <a:lnTo>
                  <a:pt x="427" y="20"/>
                </a:lnTo>
                <a:close/>
              </a:path>
            </a:pathLst>
          </a:custGeom>
          <a:solidFill>
            <a:srgbClr val="78012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0" name="Google Shape;360;p20"/>
          <p:cNvSpPr/>
          <p:nvPr/>
        </p:nvSpPr>
        <p:spPr>
          <a:xfrm>
            <a:off x="4987926" y="6252755"/>
            <a:ext cx="1570037" cy="550036"/>
          </a:xfrm>
          <a:custGeom>
            <a:avLst/>
            <a:gdLst/>
            <a:ahLst/>
            <a:cxnLst/>
            <a:rect l="l" t="t" r="r" b="b"/>
            <a:pathLst>
              <a:path w="418" h="202" extrusionOk="0">
                <a:moveTo>
                  <a:pt x="0" y="186"/>
                </a:moveTo>
                <a:cubicBezTo>
                  <a:pt x="0" y="195"/>
                  <a:pt x="7" y="202"/>
                  <a:pt x="17" y="202"/>
                </a:cubicBezTo>
                <a:cubicBezTo>
                  <a:pt x="401" y="202"/>
                  <a:pt x="401" y="202"/>
                  <a:pt x="401" y="202"/>
                </a:cubicBezTo>
                <a:cubicBezTo>
                  <a:pt x="410" y="202"/>
                  <a:pt x="418" y="195"/>
                  <a:pt x="418" y="186"/>
                </a:cubicBezTo>
                <a:cubicBezTo>
                  <a:pt x="418" y="0"/>
                  <a:pt x="418" y="0"/>
                  <a:pt x="418" y="0"/>
                </a:cubicBezTo>
                <a:cubicBezTo>
                  <a:pt x="0" y="0"/>
                  <a:pt x="0" y="0"/>
                  <a:pt x="0" y="0"/>
                </a:cubicBezTo>
                <a:lnTo>
                  <a:pt x="0" y="186"/>
                </a:lnTo>
                <a:close/>
              </a:path>
            </a:pathLst>
          </a:custGeom>
          <a:solidFill>
            <a:srgbClr val="FA79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1" name="Google Shape;361;p20"/>
          <p:cNvSpPr/>
          <p:nvPr/>
        </p:nvSpPr>
        <p:spPr>
          <a:xfrm>
            <a:off x="4987926" y="5493929"/>
            <a:ext cx="1570037" cy="758825"/>
          </a:xfrm>
          <a:custGeom>
            <a:avLst/>
            <a:gdLst/>
            <a:ahLst/>
            <a:cxnLst/>
            <a:rect l="l" t="t" r="r" b="b"/>
            <a:pathLst>
              <a:path w="418" h="202" extrusionOk="0">
                <a:moveTo>
                  <a:pt x="401" y="1"/>
                </a:moveTo>
                <a:cubicBezTo>
                  <a:pt x="349" y="1"/>
                  <a:pt x="349" y="1"/>
                  <a:pt x="349" y="1"/>
                </a:cubicBezTo>
                <a:cubicBezTo>
                  <a:pt x="346" y="1"/>
                  <a:pt x="343" y="1"/>
                  <a:pt x="340" y="0"/>
                </a:cubicBezTo>
                <a:cubicBezTo>
                  <a:pt x="0" y="0"/>
                  <a:pt x="0" y="0"/>
                  <a:pt x="0" y="0"/>
                </a:cubicBezTo>
                <a:cubicBezTo>
                  <a:pt x="0" y="202"/>
                  <a:pt x="0" y="202"/>
                  <a:pt x="0" y="202"/>
                </a:cubicBezTo>
                <a:cubicBezTo>
                  <a:pt x="418" y="202"/>
                  <a:pt x="418" y="202"/>
                  <a:pt x="418" y="202"/>
                </a:cubicBezTo>
                <a:cubicBezTo>
                  <a:pt x="418" y="18"/>
                  <a:pt x="418" y="18"/>
                  <a:pt x="418" y="18"/>
                </a:cubicBezTo>
                <a:cubicBezTo>
                  <a:pt x="418" y="8"/>
                  <a:pt x="410" y="1"/>
                  <a:pt x="401" y="1"/>
                </a:cubicBezTo>
                <a:close/>
              </a:path>
            </a:pathLst>
          </a:custGeom>
          <a:solidFill>
            <a:srgbClr val="FA79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2" name="Google Shape;362;p20"/>
          <p:cNvSpPr/>
          <p:nvPr/>
        </p:nvSpPr>
        <p:spPr>
          <a:xfrm>
            <a:off x="4987926" y="4906554"/>
            <a:ext cx="1277937" cy="587375"/>
          </a:xfrm>
          <a:custGeom>
            <a:avLst/>
            <a:gdLst/>
            <a:ahLst/>
            <a:cxnLst/>
            <a:rect l="l" t="t" r="r" b="b"/>
            <a:pathLst>
              <a:path w="340" h="156" extrusionOk="0">
                <a:moveTo>
                  <a:pt x="288" y="96"/>
                </a:moveTo>
                <a:cubicBezTo>
                  <a:pt x="288" y="52"/>
                  <a:pt x="288" y="52"/>
                  <a:pt x="288" y="52"/>
                </a:cubicBezTo>
                <a:cubicBezTo>
                  <a:pt x="288" y="43"/>
                  <a:pt x="281" y="36"/>
                  <a:pt x="272" y="35"/>
                </a:cubicBezTo>
                <a:cubicBezTo>
                  <a:pt x="187" y="29"/>
                  <a:pt x="103" y="18"/>
                  <a:pt x="20" y="2"/>
                </a:cubicBezTo>
                <a:cubicBezTo>
                  <a:pt x="10" y="0"/>
                  <a:pt x="0" y="7"/>
                  <a:pt x="0" y="18"/>
                </a:cubicBezTo>
                <a:cubicBezTo>
                  <a:pt x="0" y="156"/>
                  <a:pt x="0" y="156"/>
                  <a:pt x="0" y="156"/>
                </a:cubicBezTo>
                <a:cubicBezTo>
                  <a:pt x="340" y="156"/>
                  <a:pt x="340" y="156"/>
                  <a:pt x="340" y="156"/>
                </a:cubicBezTo>
                <a:cubicBezTo>
                  <a:pt x="310" y="152"/>
                  <a:pt x="288" y="126"/>
                  <a:pt x="288" y="96"/>
                </a:cubicBezTo>
                <a:close/>
              </a:path>
            </a:pathLst>
          </a:custGeom>
          <a:solidFill>
            <a:srgbClr val="FA79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3" name="Google Shape;363;p20"/>
          <p:cNvSpPr/>
          <p:nvPr/>
        </p:nvSpPr>
        <p:spPr>
          <a:xfrm>
            <a:off x="6918326" y="4906554"/>
            <a:ext cx="1277937" cy="587375"/>
          </a:xfrm>
          <a:custGeom>
            <a:avLst/>
            <a:gdLst/>
            <a:ahLst/>
            <a:cxnLst/>
            <a:rect l="l" t="t" r="r" b="b"/>
            <a:pathLst>
              <a:path w="340" h="156" extrusionOk="0">
                <a:moveTo>
                  <a:pt x="340" y="18"/>
                </a:moveTo>
                <a:cubicBezTo>
                  <a:pt x="340" y="7"/>
                  <a:pt x="330" y="0"/>
                  <a:pt x="320" y="2"/>
                </a:cubicBezTo>
                <a:cubicBezTo>
                  <a:pt x="237" y="18"/>
                  <a:pt x="153" y="29"/>
                  <a:pt x="68" y="35"/>
                </a:cubicBezTo>
                <a:cubicBezTo>
                  <a:pt x="59" y="36"/>
                  <a:pt x="52" y="43"/>
                  <a:pt x="52" y="52"/>
                </a:cubicBezTo>
                <a:cubicBezTo>
                  <a:pt x="52" y="96"/>
                  <a:pt x="52" y="96"/>
                  <a:pt x="52" y="96"/>
                </a:cubicBezTo>
                <a:cubicBezTo>
                  <a:pt x="52" y="126"/>
                  <a:pt x="30" y="152"/>
                  <a:pt x="0" y="156"/>
                </a:cubicBezTo>
                <a:cubicBezTo>
                  <a:pt x="340" y="156"/>
                  <a:pt x="340" y="156"/>
                  <a:pt x="340" y="156"/>
                </a:cubicBezTo>
                <a:lnTo>
                  <a:pt x="340" y="18"/>
                </a:lnTo>
                <a:close/>
              </a:path>
            </a:pathLst>
          </a:custGeom>
          <a:solidFill>
            <a:srgbClr val="CC23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4" name="Google Shape;364;p20"/>
          <p:cNvSpPr/>
          <p:nvPr/>
        </p:nvSpPr>
        <p:spPr>
          <a:xfrm>
            <a:off x="6626226" y="6252755"/>
            <a:ext cx="1570037" cy="550036"/>
          </a:xfrm>
          <a:custGeom>
            <a:avLst/>
            <a:gdLst/>
            <a:ahLst/>
            <a:cxnLst/>
            <a:rect l="l" t="t" r="r" b="b"/>
            <a:pathLst>
              <a:path w="418" h="202" extrusionOk="0">
                <a:moveTo>
                  <a:pt x="0" y="186"/>
                </a:moveTo>
                <a:cubicBezTo>
                  <a:pt x="0" y="195"/>
                  <a:pt x="8" y="202"/>
                  <a:pt x="17" y="202"/>
                </a:cubicBezTo>
                <a:cubicBezTo>
                  <a:pt x="401" y="202"/>
                  <a:pt x="401" y="202"/>
                  <a:pt x="401" y="202"/>
                </a:cubicBezTo>
                <a:cubicBezTo>
                  <a:pt x="411" y="202"/>
                  <a:pt x="418" y="195"/>
                  <a:pt x="418" y="186"/>
                </a:cubicBezTo>
                <a:cubicBezTo>
                  <a:pt x="418" y="0"/>
                  <a:pt x="418" y="0"/>
                  <a:pt x="418" y="0"/>
                </a:cubicBezTo>
                <a:cubicBezTo>
                  <a:pt x="0" y="0"/>
                  <a:pt x="0" y="0"/>
                  <a:pt x="0" y="0"/>
                </a:cubicBezTo>
                <a:lnTo>
                  <a:pt x="0" y="186"/>
                </a:lnTo>
                <a:close/>
              </a:path>
            </a:pathLst>
          </a:custGeom>
          <a:solidFill>
            <a:srgbClr val="CC23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6" name="Google Shape;365;p20"/>
          <p:cNvSpPr/>
          <p:nvPr/>
        </p:nvSpPr>
        <p:spPr>
          <a:xfrm>
            <a:off x="6626226" y="5493929"/>
            <a:ext cx="1570037" cy="758825"/>
          </a:xfrm>
          <a:custGeom>
            <a:avLst/>
            <a:gdLst/>
            <a:ahLst/>
            <a:cxnLst/>
            <a:rect l="l" t="t" r="r" b="b"/>
            <a:pathLst>
              <a:path w="418" h="202" extrusionOk="0">
                <a:moveTo>
                  <a:pt x="78" y="0"/>
                </a:moveTo>
                <a:cubicBezTo>
                  <a:pt x="75" y="1"/>
                  <a:pt x="72" y="1"/>
                  <a:pt x="69" y="1"/>
                </a:cubicBezTo>
                <a:cubicBezTo>
                  <a:pt x="17" y="1"/>
                  <a:pt x="17" y="1"/>
                  <a:pt x="17" y="1"/>
                </a:cubicBezTo>
                <a:cubicBezTo>
                  <a:pt x="8" y="1"/>
                  <a:pt x="0" y="8"/>
                  <a:pt x="0" y="18"/>
                </a:cubicBezTo>
                <a:cubicBezTo>
                  <a:pt x="0" y="202"/>
                  <a:pt x="0" y="202"/>
                  <a:pt x="0" y="202"/>
                </a:cubicBezTo>
                <a:cubicBezTo>
                  <a:pt x="418" y="202"/>
                  <a:pt x="418" y="202"/>
                  <a:pt x="418" y="202"/>
                </a:cubicBezTo>
                <a:cubicBezTo>
                  <a:pt x="418" y="0"/>
                  <a:pt x="418" y="0"/>
                  <a:pt x="418" y="0"/>
                </a:cubicBezTo>
                <a:lnTo>
                  <a:pt x="78" y="0"/>
                </a:lnTo>
                <a:close/>
              </a:path>
            </a:pathLst>
          </a:custGeom>
          <a:solidFill>
            <a:srgbClr val="CC23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8" name="Google Shape;366;p20"/>
          <p:cNvSpPr/>
          <p:nvPr/>
        </p:nvSpPr>
        <p:spPr>
          <a:xfrm>
            <a:off x="3313113" y="6252755"/>
            <a:ext cx="1603375" cy="550036"/>
          </a:xfrm>
          <a:custGeom>
            <a:avLst/>
            <a:gdLst/>
            <a:ahLst/>
            <a:cxnLst/>
            <a:rect l="l" t="t" r="r" b="b"/>
            <a:pathLst>
              <a:path w="427" h="202" extrusionOk="0">
                <a:moveTo>
                  <a:pt x="0" y="35"/>
                </a:moveTo>
                <a:cubicBezTo>
                  <a:pt x="0" y="127"/>
                  <a:pt x="75" y="202"/>
                  <a:pt x="168" y="202"/>
                </a:cubicBezTo>
                <a:cubicBezTo>
                  <a:pt x="411" y="202"/>
                  <a:pt x="411" y="202"/>
                  <a:pt x="411" y="202"/>
                </a:cubicBezTo>
                <a:cubicBezTo>
                  <a:pt x="420" y="202"/>
                  <a:pt x="427" y="195"/>
                  <a:pt x="427" y="186"/>
                </a:cubicBezTo>
                <a:cubicBezTo>
                  <a:pt x="427" y="0"/>
                  <a:pt x="427" y="0"/>
                  <a:pt x="427" y="0"/>
                </a:cubicBezTo>
                <a:cubicBezTo>
                  <a:pt x="0" y="0"/>
                  <a:pt x="0" y="0"/>
                  <a:pt x="0" y="0"/>
                </a:cubicBezTo>
                <a:lnTo>
                  <a:pt x="0" y="35"/>
                </a:lnTo>
                <a:close/>
              </a:path>
            </a:pathLst>
          </a:custGeom>
          <a:solidFill>
            <a:srgbClr val="FAB3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9" name="Google Shape;367;p20"/>
          <p:cNvSpPr/>
          <p:nvPr/>
        </p:nvSpPr>
        <p:spPr>
          <a:xfrm>
            <a:off x="3313113" y="4373154"/>
            <a:ext cx="1603375" cy="1120775"/>
          </a:xfrm>
          <a:custGeom>
            <a:avLst/>
            <a:gdLst/>
            <a:ahLst/>
            <a:cxnLst/>
            <a:rect l="l" t="t" r="r" b="b"/>
            <a:pathLst>
              <a:path w="427" h="298" extrusionOk="0">
                <a:moveTo>
                  <a:pt x="427" y="149"/>
                </a:moveTo>
                <a:cubicBezTo>
                  <a:pt x="427" y="141"/>
                  <a:pt x="422" y="134"/>
                  <a:pt x="414" y="133"/>
                </a:cubicBezTo>
                <a:cubicBezTo>
                  <a:pt x="291" y="105"/>
                  <a:pt x="170" y="67"/>
                  <a:pt x="53" y="17"/>
                </a:cubicBezTo>
                <a:cubicBezTo>
                  <a:pt x="43" y="13"/>
                  <a:pt x="34" y="9"/>
                  <a:pt x="24" y="5"/>
                </a:cubicBezTo>
                <a:cubicBezTo>
                  <a:pt x="13" y="0"/>
                  <a:pt x="0" y="8"/>
                  <a:pt x="0" y="20"/>
                </a:cubicBezTo>
                <a:cubicBezTo>
                  <a:pt x="0" y="298"/>
                  <a:pt x="0" y="298"/>
                  <a:pt x="0" y="298"/>
                </a:cubicBezTo>
                <a:cubicBezTo>
                  <a:pt x="427" y="298"/>
                  <a:pt x="427" y="298"/>
                  <a:pt x="427" y="298"/>
                </a:cubicBezTo>
                <a:lnTo>
                  <a:pt x="427" y="149"/>
                </a:lnTo>
                <a:close/>
              </a:path>
            </a:pathLst>
          </a:custGeom>
          <a:solidFill>
            <a:srgbClr val="FAB3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0" name="Google Shape;368;p20"/>
          <p:cNvSpPr txBox="1"/>
          <p:nvPr/>
        </p:nvSpPr>
        <p:spPr>
          <a:xfrm>
            <a:off x="3313113" y="5493929"/>
            <a:ext cx="1603375" cy="758825"/>
          </a:xfrm>
          <a:prstGeom prst="rect">
            <a:avLst/>
          </a:prstGeom>
          <a:solidFill>
            <a:srgbClr val="FAB3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1" name="Google Shape;369;p20"/>
          <p:cNvSpPr/>
          <p:nvPr/>
        </p:nvSpPr>
        <p:spPr>
          <a:xfrm>
            <a:off x="4987926" y="2457042"/>
            <a:ext cx="1570037" cy="664578"/>
          </a:xfrm>
          <a:custGeom>
            <a:avLst/>
            <a:gdLst/>
            <a:ahLst/>
            <a:cxnLst/>
            <a:rect l="l" t="t" r="r" b="b"/>
            <a:pathLst>
              <a:path w="418" h="202" extrusionOk="0">
                <a:moveTo>
                  <a:pt x="418" y="16"/>
                </a:moveTo>
                <a:cubicBezTo>
                  <a:pt x="418" y="7"/>
                  <a:pt x="410" y="0"/>
                  <a:pt x="401" y="0"/>
                </a:cubicBezTo>
                <a:cubicBezTo>
                  <a:pt x="17" y="0"/>
                  <a:pt x="17" y="0"/>
                  <a:pt x="17" y="0"/>
                </a:cubicBezTo>
                <a:cubicBezTo>
                  <a:pt x="7" y="0"/>
                  <a:pt x="0" y="7"/>
                  <a:pt x="0" y="16"/>
                </a:cubicBezTo>
                <a:cubicBezTo>
                  <a:pt x="0" y="202"/>
                  <a:pt x="0" y="202"/>
                  <a:pt x="0" y="202"/>
                </a:cubicBezTo>
                <a:cubicBezTo>
                  <a:pt x="418" y="202"/>
                  <a:pt x="418" y="202"/>
                  <a:pt x="418" y="202"/>
                </a:cubicBezTo>
                <a:lnTo>
                  <a:pt x="418" y="16"/>
                </a:lnTo>
                <a:close/>
              </a:path>
            </a:pathLst>
          </a:custGeom>
          <a:solidFill>
            <a:srgbClr val="FA79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2" name="Google Shape;370;p20"/>
          <p:cNvSpPr txBox="1"/>
          <p:nvPr/>
        </p:nvSpPr>
        <p:spPr>
          <a:xfrm>
            <a:off x="4987926" y="3062155"/>
            <a:ext cx="1570037" cy="903012"/>
          </a:xfrm>
          <a:prstGeom prst="rect">
            <a:avLst/>
          </a:prstGeom>
          <a:solidFill>
            <a:srgbClr val="FA79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3" name="Google Shape;371;p20"/>
          <p:cNvSpPr/>
          <p:nvPr/>
        </p:nvSpPr>
        <p:spPr>
          <a:xfrm>
            <a:off x="4987926" y="3926185"/>
            <a:ext cx="1570037" cy="954968"/>
          </a:xfrm>
          <a:custGeom>
            <a:avLst/>
            <a:gdLst/>
            <a:ahLst/>
            <a:cxnLst/>
            <a:rect l="l" t="t" r="r" b="b"/>
            <a:pathLst>
              <a:path w="418" h="241" extrusionOk="0">
                <a:moveTo>
                  <a:pt x="0" y="188"/>
                </a:moveTo>
                <a:cubicBezTo>
                  <a:pt x="0" y="196"/>
                  <a:pt x="6" y="203"/>
                  <a:pt x="13" y="205"/>
                </a:cubicBezTo>
                <a:cubicBezTo>
                  <a:pt x="97" y="222"/>
                  <a:pt x="183" y="234"/>
                  <a:pt x="270" y="240"/>
                </a:cubicBezTo>
                <a:cubicBezTo>
                  <a:pt x="279" y="241"/>
                  <a:pt x="288" y="233"/>
                  <a:pt x="288" y="223"/>
                </a:cubicBezTo>
                <a:cubicBezTo>
                  <a:pt x="288" y="187"/>
                  <a:pt x="288" y="187"/>
                  <a:pt x="288" y="187"/>
                </a:cubicBezTo>
                <a:cubicBezTo>
                  <a:pt x="288" y="154"/>
                  <a:pt x="315" y="126"/>
                  <a:pt x="349" y="126"/>
                </a:cubicBezTo>
                <a:cubicBezTo>
                  <a:pt x="401" y="126"/>
                  <a:pt x="401" y="126"/>
                  <a:pt x="401" y="126"/>
                </a:cubicBezTo>
                <a:cubicBezTo>
                  <a:pt x="410" y="126"/>
                  <a:pt x="418" y="119"/>
                  <a:pt x="418" y="110"/>
                </a:cubicBezTo>
                <a:cubicBezTo>
                  <a:pt x="418" y="0"/>
                  <a:pt x="418" y="0"/>
                  <a:pt x="418" y="0"/>
                </a:cubicBezTo>
                <a:cubicBezTo>
                  <a:pt x="0" y="0"/>
                  <a:pt x="0" y="0"/>
                  <a:pt x="0" y="0"/>
                </a:cubicBezTo>
                <a:lnTo>
                  <a:pt x="0" y="188"/>
                </a:lnTo>
                <a:close/>
              </a:path>
            </a:pathLst>
          </a:custGeom>
          <a:solidFill>
            <a:srgbClr val="FA79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4" name="Google Shape;372;p20"/>
          <p:cNvSpPr/>
          <p:nvPr/>
        </p:nvSpPr>
        <p:spPr>
          <a:xfrm>
            <a:off x="3313113" y="3935275"/>
            <a:ext cx="1603375" cy="776016"/>
          </a:xfrm>
          <a:custGeom>
            <a:avLst/>
            <a:gdLst/>
            <a:ahLst/>
            <a:cxnLst/>
            <a:rect l="l" t="t" r="r" b="b"/>
            <a:pathLst>
              <a:path w="427" h="196" extrusionOk="0">
                <a:moveTo>
                  <a:pt x="0" y="42"/>
                </a:moveTo>
                <a:cubicBezTo>
                  <a:pt x="0" y="48"/>
                  <a:pt x="4" y="54"/>
                  <a:pt x="10" y="57"/>
                </a:cubicBezTo>
                <a:cubicBezTo>
                  <a:pt x="136" y="115"/>
                  <a:pt x="269" y="161"/>
                  <a:pt x="407" y="193"/>
                </a:cubicBezTo>
                <a:cubicBezTo>
                  <a:pt x="417" y="196"/>
                  <a:pt x="427" y="187"/>
                  <a:pt x="427" y="177"/>
                </a:cubicBezTo>
                <a:cubicBezTo>
                  <a:pt x="427" y="0"/>
                  <a:pt x="427" y="0"/>
                  <a:pt x="427" y="0"/>
                </a:cubicBezTo>
                <a:cubicBezTo>
                  <a:pt x="0" y="0"/>
                  <a:pt x="0" y="0"/>
                  <a:pt x="0" y="0"/>
                </a:cubicBezTo>
                <a:lnTo>
                  <a:pt x="0" y="42"/>
                </a:lnTo>
                <a:close/>
              </a:path>
            </a:pathLst>
          </a:custGeom>
          <a:solidFill>
            <a:srgbClr val="FAB3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5" name="Google Shape;373;p20"/>
          <p:cNvSpPr/>
          <p:nvPr/>
        </p:nvSpPr>
        <p:spPr>
          <a:xfrm>
            <a:off x="3313113" y="2457042"/>
            <a:ext cx="1603375" cy="664578"/>
          </a:xfrm>
          <a:custGeom>
            <a:avLst/>
            <a:gdLst/>
            <a:ahLst/>
            <a:cxnLst/>
            <a:rect l="l" t="t" r="r" b="b"/>
            <a:pathLst>
              <a:path w="427" h="202" extrusionOk="0">
                <a:moveTo>
                  <a:pt x="427" y="16"/>
                </a:moveTo>
                <a:cubicBezTo>
                  <a:pt x="427" y="7"/>
                  <a:pt x="420" y="0"/>
                  <a:pt x="411" y="0"/>
                </a:cubicBezTo>
                <a:cubicBezTo>
                  <a:pt x="168" y="0"/>
                  <a:pt x="168" y="0"/>
                  <a:pt x="168" y="0"/>
                </a:cubicBezTo>
                <a:cubicBezTo>
                  <a:pt x="75" y="0"/>
                  <a:pt x="0" y="75"/>
                  <a:pt x="0" y="167"/>
                </a:cubicBezTo>
                <a:cubicBezTo>
                  <a:pt x="0" y="202"/>
                  <a:pt x="0" y="202"/>
                  <a:pt x="0" y="202"/>
                </a:cubicBezTo>
                <a:cubicBezTo>
                  <a:pt x="427" y="202"/>
                  <a:pt x="427" y="202"/>
                  <a:pt x="427" y="202"/>
                </a:cubicBezTo>
                <a:lnTo>
                  <a:pt x="427" y="16"/>
                </a:lnTo>
                <a:close/>
              </a:path>
            </a:pathLst>
          </a:custGeom>
          <a:solidFill>
            <a:srgbClr val="FAB3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6" name="Google Shape;374;p20"/>
          <p:cNvSpPr txBox="1"/>
          <p:nvPr/>
        </p:nvSpPr>
        <p:spPr>
          <a:xfrm>
            <a:off x="3313113" y="3062155"/>
            <a:ext cx="1603375" cy="903012"/>
          </a:xfrm>
          <a:prstGeom prst="rect">
            <a:avLst/>
          </a:prstGeom>
          <a:solidFill>
            <a:srgbClr val="FAB3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8" name="Google Shape;376;p20"/>
          <p:cNvSpPr/>
          <p:nvPr/>
        </p:nvSpPr>
        <p:spPr>
          <a:xfrm>
            <a:off x="8267701" y="2457042"/>
            <a:ext cx="1603375" cy="664578"/>
          </a:xfrm>
          <a:custGeom>
            <a:avLst/>
            <a:gdLst/>
            <a:ahLst/>
            <a:cxnLst/>
            <a:rect l="l" t="t" r="r" b="b"/>
            <a:pathLst>
              <a:path w="427" h="202" extrusionOk="0">
                <a:moveTo>
                  <a:pt x="427" y="167"/>
                </a:moveTo>
                <a:cubicBezTo>
                  <a:pt x="427" y="75"/>
                  <a:pt x="352" y="0"/>
                  <a:pt x="259" y="0"/>
                </a:cubicBezTo>
                <a:cubicBezTo>
                  <a:pt x="16" y="0"/>
                  <a:pt x="16" y="0"/>
                  <a:pt x="16" y="0"/>
                </a:cubicBezTo>
                <a:cubicBezTo>
                  <a:pt x="7" y="0"/>
                  <a:pt x="0" y="7"/>
                  <a:pt x="0" y="16"/>
                </a:cubicBezTo>
                <a:cubicBezTo>
                  <a:pt x="0" y="202"/>
                  <a:pt x="0" y="202"/>
                  <a:pt x="0" y="202"/>
                </a:cubicBezTo>
                <a:cubicBezTo>
                  <a:pt x="427" y="202"/>
                  <a:pt x="427" y="202"/>
                  <a:pt x="427" y="202"/>
                </a:cubicBezTo>
                <a:lnTo>
                  <a:pt x="427" y="167"/>
                </a:lnTo>
                <a:close/>
              </a:path>
            </a:pathLst>
          </a:custGeom>
          <a:solidFill>
            <a:srgbClr val="78012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9" name="Google Shape;377;p20"/>
          <p:cNvSpPr/>
          <p:nvPr/>
        </p:nvSpPr>
        <p:spPr>
          <a:xfrm>
            <a:off x="8267701" y="3935275"/>
            <a:ext cx="1603375" cy="776016"/>
          </a:xfrm>
          <a:custGeom>
            <a:avLst/>
            <a:gdLst/>
            <a:ahLst/>
            <a:cxnLst/>
            <a:rect l="l" t="t" r="r" b="b"/>
            <a:pathLst>
              <a:path w="427" h="196" extrusionOk="0">
                <a:moveTo>
                  <a:pt x="0" y="177"/>
                </a:moveTo>
                <a:cubicBezTo>
                  <a:pt x="0" y="187"/>
                  <a:pt x="10" y="196"/>
                  <a:pt x="20" y="193"/>
                </a:cubicBezTo>
                <a:cubicBezTo>
                  <a:pt x="158" y="161"/>
                  <a:pt x="291" y="115"/>
                  <a:pt x="417" y="57"/>
                </a:cubicBezTo>
                <a:cubicBezTo>
                  <a:pt x="423" y="54"/>
                  <a:pt x="427" y="48"/>
                  <a:pt x="427" y="42"/>
                </a:cubicBezTo>
                <a:cubicBezTo>
                  <a:pt x="427" y="0"/>
                  <a:pt x="427" y="0"/>
                  <a:pt x="427" y="0"/>
                </a:cubicBezTo>
                <a:cubicBezTo>
                  <a:pt x="0" y="0"/>
                  <a:pt x="0" y="0"/>
                  <a:pt x="0" y="0"/>
                </a:cubicBezTo>
                <a:lnTo>
                  <a:pt x="0" y="177"/>
                </a:lnTo>
                <a:close/>
              </a:path>
            </a:pathLst>
          </a:custGeom>
          <a:solidFill>
            <a:srgbClr val="78012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1" name="Google Shape;379;p20"/>
          <p:cNvSpPr/>
          <p:nvPr/>
        </p:nvSpPr>
        <p:spPr>
          <a:xfrm>
            <a:off x="6626226" y="2457042"/>
            <a:ext cx="1570037" cy="664578"/>
          </a:xfrm>
          <a:custGeom>
            <a:avLst/>
            <a:gdLst/>
            <a:ahLst/>
            <a:cxnLst/>
            <a:rect l="l" t="t" r="r" b="b"/>
            <a:pathLst>
              <a:path w="418" h="202" extrusionOk="0">
                <a:moveTo>
                  <a:pt x="418" y="16"/>
                </a:moveTo>
                <a:cubicBezTo>
                  <a:pt x="418" y="7"/>
                  <a:pt x="411" y="0"/>
                  <a:pt x="401" y="0"/>
                </a:cubicBezTo>
                <a:cubicBezTo>
                  <a:pt x="17" y="0"/>
                  <a:pt x="17" y="0"/>
                  <a:pt x="17" y="0"/>
                </a:cubicBezTo>
                <a:cubicBezTo>
                  <a:pt x="8" y="0"/>
                  <a:pt x="0" y="7"/>
                  <a:pt x="0" y="16"/>
                </a:cubicBezTo>
                <a:cubicBezTo>
                  <a:pt x="0" y="202"/>
                  <a:pt x="0" y="202"/>
                  <a:pt x="0" y="202"/>
                </a:cubicBezTo>
                <a:cubicBezTo>
                  <a:pt x="418" y="202"/>
                  <a:pt x="418" y="202"/>
                  <a:pt x="418" y="202"/>
                </a:cubicBezTo>
                <a:lnTo>
                  <a:pt x="418" y="16"/>
                </a:lnTo>
                <a:close/>
              </a:path>
            </a:pathLst>
          </a:custGeom>
          <a:solidFill>
            <a:srgbClr val="CC23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2" name="Google Shape;380;p20"/>
          <p:cNvSpPr/>
          <p:nvPr/>
        </p:nvSpPr>
        <p:spPr>
          <a:xfrm>
            <a:off x="6626226" y="3926185"/>
            <a:ext cx="1570037" cy="954968"/>
          </a:xfrm>
          <a:custGeom>
            <a:avLst/>
            <a:gdLst/>
            <a:ahLst/>
            <a:cxnLst/>
            <a:rect l="l" t="t" r="r" b="b"/>
            <a:pathLst>
              <a:path w="418" h="241" extrusionOk="0">
                <a:moveTo>
                  <a:pt x="0" y="110"/>
                </a:moveTo>
                <a:cubicBezTo>
                  <a:pt x="0" y="119"/>
                  <a:pt x="8" y="126"/>
                  <a:pt x="17" y="126"/>
                </a:cubicBezTo>
                <a:cubicBezTo>
                  <a:pt x="69" y="126"/>
                  <a:pt x="69" y="126"/>
                  <a:pt x="69" y="126"/>
                </a:cubicBezTo>
                <a:cubicBezTo>
                  <a:pt x="103" y="126"/>
                  <a:pt x="130" y="154"/>
                  <a:pt x="130" y="187"/>
                </a:cubicBezTo>
                <a:cubicBezTo>
                  <a:pt x="130" y="223"/>
                  <a:pt x="130" y="223"/>
                  <a:pt x="130" y="223"/>
                </a:cubicBezTo>
                <a:cubicBezTo>
                  <a:pt x="130" y="233"/>
                  <a:pt x="139" y="241"/>
                  <a:pt x="148" y="240"/>
                </a:cubicBezTo>
                <a:cubicBezTo>
                  <a:pt x="235" y="234"/>
                  <a:pt x="321" y="222"/>
                  <a:pt x="405" y="205"/>
                </a:cubicBezTo>
                <a:cubicBezTo>
                  <a:pt x="412" y="203"/>
                  <a:pt x="418" y="196"/>
                  <a:pt x="418" y="188"/>
                </a:cubicBezTo>
                <a:cubicBezTo>
                  <a:pt x="418" y="0"/>
                  <a:pt x="418" y="0"/>
                  <a:pt x="418" y="0"/>
                </a:cubicBezTo>
                <a:cubicBezTo>
                  <a:pt x="0" y="0"/>
                  <a:pt x="0" y="0"/>
                  <a:pt x="0" y="0"/>
                </a:cubicBezTo>
                <a:lnTo>
                  <a:pt x="0" y="110"/>
                </a:lnTo>
                <a:close/>
              </a:path>
            </a:pathLst>
          </a:custGeom>
          <a:solidFill>
            <a:srgbClr val="CC23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3" name="Google Shape;381;p20"/>
          <p:cNvSpPr txBox="1"/>
          <p:nvPr/>
        </p:nvSpPr>
        <p:spPr>
          <a:xfrm>
            <a:off x="3483552" y="4010303"/>
            <a:ext cx="1359574" cy="3794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Open Sans SemiBold"/>
              <a:buNone/>
            </a:pPr>
            <a:r>
              <a:rPr lang="en-US" sz="1200" b="1" i="0" u="none" dirty="0" smtClean="0">
                <a:solidFill>
                  <a:srgbClr val="FFFFFF"/>
                </a:solidFill>
                <a:latin typeface="Segoe UI Semibold" panose="020B0702040204020203" pitchFamily="34" charset="0"/>
                <a:ea typeface="Open Sans SemiBold"/>
                <a:cs typeface="Segoe UI Semibold" panose="020B0702040204020203" pitchFamily="34" charset="0"/>
                <a:sym typeface="Open Sans SemiBold"/>
              </a:rPr>
              <a:t>Iterative </a:t>
            </a:r>
            <a:r>
              <a:rPr lang="en-US" sz="1200" b="1" dirty="0" smtClean="0">
                <a:solidFill>
                  <a:srgbClr val="FFFFFF"/>
                </a:solidFill>
                <a:latin typeface="Segoe UI Semibold" panose="020B0702040204020203" pitchFamily="34" charset="0"/>
                <a:ea typeface="Open Sans SemiBold"/>
                <a:cs typeface="Segoe UI Semibold" panose="020B0702040204020203" pitchFamily="34" charset="0"/>
                <a:sym typeface="Open Sans SemiBold"/>
              </a:rPr>
              <a:t>approach</a:t>
            </a:r>
            <a:endParaRPr sz="1200" dirty="0">
              <a:latin typeface="Segoe UI Semibold" panose="020B0702040204020203" pitchFamily="34" charset="0"/>
              <a:cs typeface="Segoe UI Semibold" panose="020B0702040204020203" pitchFamily="34" charset="0"/>
            </a:endParaRPr>
          </a:p>
        </p:txBody>
      </p:sp>
      <p:sp>
        <p:nvSpPr>
          <p:cNvPr id="64" name="Google Shape;382;p20"/>
          <p:cNvSpPr txBox="1"/>
          <p:nvPr/>
        </p:nvSpPr>
        <p:spPr>
          <a:xfrm>
            <a:off x="5086927" y="4010303"/>
            <a:ext cx="1467861" cy="3794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Open Sans SemiBold"/>
              <a:buNone/>
            </a:pPr>
            <a:r>
              <a:rPr lang="en-US" sz="1200" b="1" i="0" u="none" dirty="0" smtClean="0">
                <a:solidFill>
                  <a:srgbClr val="FFFFFF"/>
                </a:solidFill>
                <a:latin typeface="Segoe UI Semibold" panose="020B0702040204020203" pitchFamily="34" charset="0"/>
                <a:ea typeface="Open Sans SemiBold"/>
                <a:cs typeface="Segoe UI Semibold" panose="020B0702040204020203" pitchFamily="34" charset="0"/>
                <a:sym typeface="Open Sans SemiBold"/>
              </a:rPr>
              <a:t>Goal-oriented planning</a:t>
            </a:r>
            <a:endParaRPr sz="1200" dirty="0">
              <a:latin typeface="Segoe UI Semibold" panose="020B0702040204020203" pitchFamily="34" charset="0"/>
              <a:cs typeface="Segoe UI Semibold" panose="020B0702040204020203" pitchFamily="34" charset="0"/>
            </a:endParaRPr>
          </a:p>
        </p:txBody>
      </p:sp>
      <p:sp>
        <p:nvSpPr>
          <p:cNvPr id="65" name="Google Shape;383;p20"/>
          <p:cNvSpPr txBox="1"/>
          <p:nvPr/>
        </p:nvSpPr>
        <p:spPr>
          <a:xfrm>
            <a:off x="6723411" y="4010303"/>
            <a:ext cx="1463414" cy="3794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Open Sans SemiBold"/>
              <a:buNone/>
            </a:pPr>
            <a:r>
              <a:rPr lang="en-US" sz="1200" b="1" i="0" u="none" dirty="0" smtClean="0">
                <a:solidFill>
                  <a:srgbClr val="FFFFFF"/>
                </a:solidFill>
                <a:latin typeface="Segoe UI Semibold" panose="020B0702040204020203" pitchFamily="34" charset="0"/>
                <a:ea typeface="Open Sans SemiBold"/>
                <a:cs typeface="Segoe UI Semibold" panose="020B0702040204020203" pitchFamily="34" charset="0"/>
                <a:sym typeface="Open Sans SemiBold"/>
              </a:rPr>
              <a:t>Team collaboration</a:t>
            </a:r>
            <a:endParaRPr sz="1200" dirty="0">
              <a:latin typeface="Segoe UI Semibold" panose="020B0702040204020203" pitchFamily="34" charset="0"/>
              <a:cs typeface="Segoe UI Semibold" panose="020B0702040204020203" pitchFamily="34" charset="0"/>
            </a:endParaRPr>
          </a:p>
        </p:txBody>
      </p:sp>
      <p:sp>
        <p:nvSpPr>
          <p:cNvPr id="66" name="Google Shape;384;p20"/>
          <p:cNvSpPr txBox="1"/>
          <p:nvPr/>
        </p:nvSpPr>
        <p:spPr>
          <a:xfrm>
            <a:off x="8304213" y="4010303"/>
            <a:ext cx="1506972" cy="3794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Open Sans SemiBold"/>
              <a:buNone/>
            </a:pPr>
            <a:r>
              <a:rPr lang="en-US" sz="1200" b="1" i="0" u="none" dirty="0" smtClean="0">
                <a:solidFill>
                  <a:srgbClr val="FFFFFF"/>
                </a:solidFill>
                <a:latin typeface="Segoe UI Semibold" panose="020B0702040204020203" pitchFamily="34" charset="0"/>
                <a:ea typeface="Open Sans SemiBold"/>
                <a:cs typeface="Segoe UI Semibold" panose="020B0702040204020203" pitchFamily="34" charset="0"/>
                <a:sym typeface="Open Sans SemiBold"/>
              </a:rPr>
              <a:t>Continuous learning</a:t>
            </a:r>
            <a:endParaRPr sz="1200" dirty="0">
              <a:latin typeface="Segoe UI Semibold" panose="020B0702040204020203" pitchFamily="34" charset="0"/>
              <a:cs typeface="Segoe UI Semibold" panose="020B0702040204020203" pitchFamily="34" charset="0"/>
            </a:endParaRPr>
          </a:p>
        </p:txBody>
      </p:sp>
      <p:sp>
        <p:nvSpPr>
          <p:cNvPr id="79" name="Google Shape;397;p20"/>
          <p:cNvSpPr txBox="1"/>
          <p:nvPr/>
        </p:nvSpPr>
        <p:spPr>
          <a:xfrm>
            <a:off x="3296559" y="3105016"/>
            <a:ext cx="1643742"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Open Sans"/>
              <a:buNone/>
            </a:pPr>
            <a:r>
              <a:rPr lang="en-US" sz="1050" dirty="0" smtClean="0">
                <a:solidFill>
                  <a:schemeClr val="lt1"/>
                </a:solidFill>
                <a:cs typeface="Open Sans"/>
                <a:sym typeface="Open Sans"/>
              </a:rPr>
              <a:t>Concepts (rather than details) are used to seek feedback early and accelerate delivery and design</a:t>
            </a:r>
            <a:endParaRPr sz="1050" dirty="0"/>
          </a:p>
        </p:txBody>
      </p:sp>
      <p:sp>
        <p:nvSpPr>
          <p:cNvPr id="80" name="Google Shape;398;p20"/>
          <p:cNvSpPr txBox="1"/>
          <p:nvPr/>
        </p:nvSpPr>
        <p:spPr>
          <a:xfrm>
            <a:off x="5011739" y="3105016"/>
            <a:ext cx="1489076"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Open Sans"/>
              <a:buNone/>
            </a:pPr>
            <a:r>
              <a:rPr lang="en-US" sz="1050" dirty="0" smtClean="0">
                <a:solidFill>
                  <a:schemeClr val="lt1"/>
                </a:solidFill>
                <a:cs typeface="Open Sans"/>
                <a:sym typeface="Open Sans"/>
              </a:rPr>
              <a:t>Goals and outcomes </a:t>
            </a:r>
            <a:r>
              <a:rPr lang="en-US" sz="1050" smtClean="0">
                <a:solidFill>
                  <a:schemeClr val="lt1"/>
                </a:solidFill>
                <a:cs typeface="Open Sans"/>
                <a:sym typeface="Open Sans"/>
              </a:rPr>
              <a:t>are used </a:t>
            </a:r>
            <a:r>
              <a:rPr lang="en-US" sz="1050" dirty="0" smtClean="0">
                <a:solidFill>
                  <a:schemeClr val="lt1"/>
                </a:solidFill>
                <a:cs typeface="Open Sans"/>
                <a:sym typeface="Open Sans"/>
              </a:rPr>
              <a:t>to focus and prioritise work</a:t>
            </a:r>
            <a:endParaRPr sz="1050" dirty="0"/>
          </a:p>
        </p:txBody>
      </p:sp>
      <p:grpSp>
        <p:nvGrpSpPr>
          <p:cNvPr id="4" name="Group 3"/>
          <p:cNvGrpSpPr/>
          <p:nvPr/>
        </p:nvGrpSpPr>
        <p:grpSpPr>
          <a:xfrm>
            <a:off x="6626226" y="3062155"/>
            <a:ext cx="1570037" cy="903012"/>
            <a:chOff x="6626226" y="3062155"/>
            <a:chExt cx="1570037" cy="903012"/>
          </a:xfrm>
        </p:grpSpPr>
        <p:sp>
          <p:nvSpPr>
            <p:cNvPr id="60" name="Google Shape;378;p20"/>
            <p:cNvSpPr txBox="1"/>
            <p:nvPr/>
          </p:nvSpPr>
          <p:spPr>
            <a:xfrm>
              <a:off x="6626226" y="3062155"/>
              <a:ext cx="1570037" cy="903012"/>
            </a:xfrm>
            <a:prstGeom prst="rect">
              <a:avLst/>
            </a:prstGeom>
            <a:solidFill>
              <a:srgbClr val="CC23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81" name="Google Shape;399;p20"/>
            <p:cNvSpPr txBox="1"/>
            <p:nvPr/>
          </p:nvSpPr>
          <p:spPr>
            <a:xfrm>
              <a:off x="6626226" y="3105016"/>
              <a:ext cx="1560599"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Open Sans"/>
                <a:buNone/>
              </a:pPr>
              <a:r>
                <a:rPr lang="en-US" sz="1050" dirty="0" smtClean="0">
                  <a:solidFill>
                    <a:schemeClr val="lt1"/>
                  </a:solidFill>
                  <a:cs typeface="Open Sans"/>
                  <a:sym typeface="Open Sans"/>
                </a:rPr>
                <a:t>Increased transparency and team engagement empowers teams to solve problems together </a:t>
              </a:r>
              <a:endParaRPr sz="1050" dirty="0"/>
            </a:p>
          </p:txBody>
        </p:sp>
      </p:grpSp>
      <p:grpSp>
        <p:nvGrpSpPr>
          <p:cNvPr id="5" name="Group 4"/>
          <p:cNvGrpSpPr/>
          <p:nvPr/>
        </p:nvGrpSpPr>
        <p:grpSpPr>
          <a:xfrm>
            <a:off x="8267701" y="3062155"/>
            <a:ext cx="1603375" cy="903012"/>
            <a:chOff x="8267701" y="3062155"/>
            <a:chExt cx="1603375" cy="903012"/>
          </a:xfrm>
        </p:grpSpPr>
        <p:sp>
          <p:nvSpPr>
            <p:cNvPr id="57" name="Google Shape;375;p20"/>
            <p:cNvSpPr txBox="1"/>
            <p:nvPr/>
          </p:nvSpPr>
          <p:spPr>
            <a:xfrm>
              <a:off x="8267701" y="3062155"/>
              <a:ext cx="1603375" cy="903012"/>
            </a:xfrm>
            <a:prstGeom prst="rect">
              <a:avLst/>
            </a:prstGeom>
            <a:solidFill>
              <a:srgbClr val="78012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82" name="Google Shape;400;p20"/>
            <p:cNvSpPr txBox="1"/>
            <p:nvPr/>
          </p:nvSpPr>
          <p:spPr>
            <a:xfrm>
              <a:off x="8304213" y="3105016"/>
              <a:ext cx="1449475"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Open Sans"/>
                <a:buNone/>
              </a:pPr>
              <a:r>
                <a:rPr lang="en-US" sz="1050" dirty="0" smtClean="0">
                  <a:solidFill>
                    <a:schemeClr val="lt1"/>
                  </a:solidFill>
                  <a:ea typeface="Open Sans"/>
                  <a:cs typeface="Open Sans"/>
                  <a:sym typeface="Open Sans"/>
                </a:rPr>
                <a:t>Regular, structured</a:t>
              </a:r>
              <a:r>
                <a:rPr lang="en-US" sz="1050" b="0" i="0" u="none" dirty="0" smtClean="0">
                  <a:solidFill>
                    <a:schemeClr val="lt1"/>
                  </a:solidFill>
                  <a:ea typeface="Open Sans"/>
                  <a:cs typeface="Open Sans"/>
                  <a:sym typeface="Open Sans"/>
                </a:rPr>
                <a:t> reflection increases team effectiveness over time </a:t>
              </a:r>
              <a:endParaRPr sz="1050" dirty="0"/>
            </a:p>
          </p:txBody>
        </p:sp>
      </p:grpSp>
      <p:sp>
        <p:nvSpPr>
          <p:cNvPr id="83" name="Google Shape;401;p20"/>
          <p:cNvSpPr txBox="1"/>
          <p:nvPr/>
        </p:nvSpPr>
        <p:spPr>
          <a:xfrm>
            <a:off x="3359152" y="5536790"/>
            <a:ext cx="1502418" cy="92307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200"/>
              </a:spcAft>
              <a:buClr>
                <a:schemeClr val="lt1"/>
              </a:buClr>
              <a:buSzPts val="1200"/>
              <a:buFont typeface="Arial" panose="020B0604020202020204" pitchFamily="34" charset="0"/>
              <a:buChar char="•"/>
            </a:pPr>
            <a:r>
              <a:rPr lang="en-US" sz="1050" dirty="0" smtClean="0">
                <a:solidFill>
                  <a:schemeClr val="lt1"/>
                </a:solidFill>
                <a:cs typeface="Open Sans"/>
                <a:sym typeface="Open Sans"/>
              </a:rPr>
              <a:t>Increased flexibility</a:t>
            </a:r>
          </a:p>
          <a:p>
            <a:pPr marL="171450" marR="0" lvl="0" indent="-171450" algn="l" rtl="0">
              <a:lnSpc>
                <a:spcPct val="100000"/>
              </a:lnSpc>
              <a:spcBef>
                <a:spcPts val="0"/>
              </a:spcBef>
              <a:spcAft>
                <a:spcPts val="200"/>
              </a:spcAft>
              <a:buClr>
                <a:schemeClr val="lt1"/>
              </a:buClr>
              <a:buSzPts val="1200"/>
              <a:buFont typeface="Arial" panose="020B0604020202020204" pitchFamily="34" charset="0"/>
              <a:buChar char="•"/>
            </a:pPr>
            <a:r>
              <a:rPr lang="en-US" sz="1050" dirty="0" smtClean="0">
                <a:solidFill>
                  <a:schemeClr val="lt1"/>
                </a:solidFill>
                <a:cs typeface="Open Sans"/>
                <a:sym typeface="Open Sans"/>
              </a:rPr>
              <a:t>Greater ‘customer’ satisfaction</a:t>
            </a:r>
          </a:p>
          <a:p>
            <a:pPr marL="171450" lvl="0" indent="-171450">
              <a:spcAft>
                <a:spcPts val="200"/>
              </a:spcAft>
              <a:buClr>
                <a:schemeClr val="lt1"/>
              </a:buClr>
              <a:buSzPts val="1200"/>
              <a:buFont typeface="Arial" panose="020B0604020202020204" pitchFamily="34" charset="0"/>
              <a:buChar char="•"/>
            </a:pPr>
            <a:r>
              <a:rPr lang="en-AU" sz="1050" dirty="0" smtClean="0">
                <a:solidFill>
                  <a:schemeClr val="lt1"/>
                </a:solidFill>
                <a:cs typeface="Open Sans"/>
                <a:sym typeface="Open Sans"/>
              </a:rPr>
              <a:t>Builds consensus with stakeholders</a:t>
            </a:r>
            <a:endParaRPr lang="en-AU" sz="1050" baseline="30000" dirty="0"/>
          </a:p>
          <a:p>
            <a:pPr marL="171450" marR="0" lvl="0" indent="-171450" algn="l" rtl="0">
              <a:lnSpc>
                <a:spcPct val="100000"/>
              </a:lnSpc>
              <a:spcBef>
                <a:spcPts val="0"/>
              </a:spcBef>
              <a:spcAft>
                <a:spcPts val="200"/>
              </a:spcAft>
              <a:buClr>
                <a:schemeClr val="lt1"/>
              </a:buClr>
              <a:buSzPts val="1200"/>
              <a:buFont typeface="Arial" panose="020B0604020202020204" pitchFamily="34" charset="0"/>
              <a:buChar char="•"/>
            </a:pPr>
            <a:endParaRPr sz="1050" dirty="0"/>
          </a:p>
        </p:txBody>
      </p:sp>
      <p:sp>
        <p:nvSpPr>
          <p:cNvPr id="84" name="Google Shape;402;p20"/>
          <p:cNvSpPr txBox="1"/>
          <p:nvPr/>
        </p:nvSpPr>
        <p:spPr>
          <a:xfrm>
            <a:off x="5042844" y="5536790"/>
            <a:ext cx="1431069" cy="1096171"/>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200"/>
              </a:spcAft>
              <a:buClr>
                <a:schemeClr val="lt1"/>
              </a:buClr>
              <a:buSzPts val="1200"/>
              <a:buFont typeface="Arial" panose="020B0604020202020204" pitchFamily="34" charset="0"/>
              <a:buChar char="•"/>
            </a:pPr>
            <a:r>
              <a:rPr lang="en-US" sz="1050" dirty="0">
                <a:solidFill>
                  <a:schemeClr val="lt1"/>
                </a:solidFill>
                <a:ea typeface="Open Sans"/>
                <a:cs typeface="Open Sans"/>
                <a:sym typeface="Open Sans"/>
              </a:rPr>
              <a:t>G</a:t>
            </a:r>
            <a:r>
              <a:rPr lang="en-US" sz="1050" b="0" i="0" u="none" dirty="0" smtClean="0">
                <a:solidFill>
                  <a:schemeClr val="lt1"/>
                </a:solidFill>
                <a:ea typeface="Open Sans"/>
                <a:cs typeface="Open Sans"/>
                <a:sym typeface="Open Sans"/>
              </a:rPr>
              <a:t>reater team satisfaction</a:t>
            </a:r>
          </a:p>
          <a:p>
            <a:pPr marL="171450" marR="0" lvl="0" indent="-171450" algn="l" rtl="0">
              <a:lnSpc>
                <a:spcPct val="100000"/>
              </a:lnSpc>
              <a:spcBef>
                <a:spcPts val="0"/>
              </a:spcBef>
              <a:spcAft>
                <a:spcPts val="200"/>
              </a:spcAft>
              <a:buClr>
                <a:schemeClr val="lt1"/>
              </a:buClr>
              <a:buSzPts val="1200"/>
              <a:buFont typeface="Arial" panose="020B0604020202020204" pitchFamily="34" charset="0"/>
              <a:buChar char="•"/>
            </a:pPr>
            <a:r>
              <a:rPr lang="en-US" sz="1050" dirty="0" smtClean="0">
                <a:solidFill>
                  <a:schemeClr val="lt1"/>
                </a:solidFill>
                <a:ea typeface="Open Sans"/>
                <a:cs typeface="Open Sans"/>
                <a:sym typeface="Open Sans"/>
              </a:rPr>
              <a:t>Teams think more broadly when developing solutions</a:t>
            </a:r>
            <a:r>
              <a:rPr lang="en-US" sz="1050" b="0" i="0" u="none" dirty="0" smtClean="0">
                <a:solidFill>
                  <a:schemeClr val="lt1"/>
                </a:solidFill>
                <a:ea typeface="Open Sans"/>
                <a:cs typeface="Open Sans"/>
                <a:sym typeface="Open Sans"/>
              </a:rPr>
              <a:t> </a:t>
            </a:r>
            <a:endParaRPr sz="1050" dirty="0"/>
          </a:p>
        </p:txBody>
      </p:sp>
      <p:sp>
        <p:nvSpPr>
          <p:cNvPr id="85" name="Google Shape;403;p20"/>
          <p:cNvSpPr txBox="1"/>
          <p:nvPr/>
        </p:nvSpPr>
        <p:spPr>
          <a:xfrm>
            <a:off x="6648451" y="5536790"/>
            <a:ext cx="1525587" cy="1146099"/>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200"/>
              </a:spcAft>
              <a:buClr>
                <a:schemeClr val="lt1"/>
              </a:buClr>
              <a:buSzPts val="1200"/>
              <a:buFont typeface="Arial" panose="020B0604020202020204" pitchFamily="34" charset="0"/>
              <a:buChar char="•"/>
            </a:pPr>
            <a:r>
              <a:rPr lang="en-US" sz="1050" dirty="0" smtClean="0">
                <a:solidFill>
                  <a:schemeClr val="lt1"/>
                </a:solidFill>
                <a:ea typeface="Open Sans"/>
                <a:cs typeface="Open Sans"/>
                <a:sym typeface="Open Sans"/>
              </a:rPr>
              <a:t>Diversity of perspectives and skills used to solve problems leads to improved quality of output</a:t>
            </a:r>
          </a:p>
        </p:txBody>
      </p:sp>
      <p:sp>
        <p:nvSpPr>
          <p:cNvPr id="86" name="Google Shape;404;p20"/>
          <p:cNvSpPr txBox="1"/>
          <p:nvPr/>
        </p:nvSpPr>
        <p:spPr>
          <a:xfrm>
            <a:off x="8285163" y="5536790"/>
            <a:ext cx="1526023" cy="6461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200"/>
              </a:spcAft>
              <a:buClr>
                <a:schemeClr val="lt1"/>
              </a:buClr>
              <a:buSzPts val="1200"/>
              <a:buFont typeface="Arial" panose="020B0604020202020204" pitchFamily="34" charset="0"/>
              <a:buChar char="•"/>
            </a:pPr>
            <a:r>
              <a:rPr lang="en-US" sz="1050" b="0" i="0" u="none" dirty="0" smtClean="0">
                <a:solidFill>
                  <a:schemeClr val="lt1"/>
                </a:solidFill>
                <a:ea typeface="Open Sans"/>
                <a:cs typeface="Open Sans"/>
                <a:sym typeface="Open Sans"/>
              </a:rPr>
              <a:t>Teams learn from their mistakes quickly </a:t>
            </a:r>
            <a:r>
              <a:rPr lang="en-US" sz="1050" dirty="0" smtClean="0">
                <a:solidFill>
                  <a:schemeClr val="lt1"/>
                </a:solidFill>
                <a:ea typeface="Open Sans"/>
                <a:cs typeface="Open Sans"/>
                <a:sym typeface="Open Sans"/>
              </a:rPr>
              <a:t>and </a:t>
            </a:r>
            <a:r>
              <a:rPr lang="en-US" sz="1050" b="0" i="0" u="none" dirty="0" smtClean="0">
                <a:solidFill>
                  <a:schemeClr val="lt1"/>
                </a:solidFill>
                <a:ea typeface="Open Sans"/>
                <a:cs typeface="Open Sans"/>
                <a:sym typeface="Open Sans"/>
              </a:rPr>
              <a:t>apply lessons learned</a:t>
            </a:r>
          </a:p>
        </p:txBody>
      </p:sp>
      <p:sp>
        <p:nvSpPr>
          <p:cNvPr id="17" name="TextBox 16"/>
          <p:cNvSpPr txBox="1"/>
          <p:nvPr/>
        </p:nvSpPr>
        <p:spPr>
          <a:xfrm>
            <a:off x="6209620" y="4687911"/>
            <a:ext cx="764948" cy="625941"/>
          </a:xfrm>
          <a:prstGeom prst="rect">
            <a:avLst/>
          </a:prstGeom>
          <a:noFill/>
        </p:spPr>
        <p:txBody>
          <a:bodyPr wrap="square" lIns="0" tIns="0" rIns="0" bIns="0" rtlCol="0">
            <a:spAutoFit/>
          </a:bodyPr>
          <a:lstStyle/>
          <a:p>
            <a:pPr algn="ctr">
              <a:lnSpc>
                <a:spcPct val="113000"/>
              </a:lnSpc>
            </a:pPr>
            <a:r>
              <a:rPr lang="en-AU" sz="1200" dirty="0" smtClean="0">
                <a:solidFill>
                  <a:schemeClr val="bg1"/>
                </a:solidFill>
                <a:latin typeface="Segoe UI Semibold" panose="020B0702040204020203" pitchFamily="34" charset="0"/>
                <a:cs typeface="Segoe UI Semibold" panose="020B0702040204020203" pitchFamily="34" charset="0"/>
              </a:rPr>
              <a:t>Features </a:t>
            </a:r>
          </a:p>
          <a:p>
            <a:pPr algn="ctr">
              <a:lnSpc>
                <a:spcPct val="113000"/>
              </a:lnSpc>
            </a:pPr>
            <a:r>
              <a:rPr lang="en-AU" sz="1200" dirty="0" smtClean="0">
                <a:solidFill>
                  <a:schemeClr val="bg1"/>
                </a:solidFill>
                <a:latin typeface="Segoe UI Semibold" panose="020B0702040204020203" pitchFamily="34" charset="0"/>
                <a:cs typeface="Segoe UI Semibold" panose="020B0702040204020203" pitchFamily="34" charset="0"/>
              </a:rPr>
              <a:t>&amp; </a:t>
            </a:r>
          </a:p>
          <a:p>
            <a:pPr algn="ctr">
              <a:lnSpc>
                <a:spcPct val="113000"/>
              </a:lnSpc>
              <a:spcAft>
                <a:spcPts val="700"/>
              </a:spcAft>
            </a:pPr>
            <a:r>
              <a:rPr lang="en-AU" sz="1200" dirty="0" smtClean="0">
                <a:solidFill>
                  <a:schemeClr val="bg1"/>
                </a:solidFill>
                <a:latin typeface="Segoe UI Semibold" panose="020B0702040204020203" pitchFamily="34" charset="0"/>
                <a:cs typeface="Segoe UI Semibold" panose="020B0702040204020203" pitchFamily="34" charset="0"/>
              </a:rPr>
              <a:t>Benefits</a:t>
            </a:r>
            <a:r>
              <a:rPr lang="en-AU" sz="1200" baseline="30000" dirty="0">
                <a:solidFill>
                  <a:schemeClr val="bg1"/>
                </a:solidFill>
                <a:latin typeface="Segoe UI Semibold" panose="020B0702040204020203" pitchFamily="34" charset="0"/>
                <a:cs typeface="Segoe UI Semibold" panose="020B0702040204020203" pitchFamily="34" charset="0"/>
              </a:rPr>
              <a:t>2</a:t>
            </a:r>
          </a:p>
        </p:txBody>
      </p:sp>
      <p:grpSp>
        <p:nvGrpSpPr>
          <p:cNvPr id="87" name="Group 86"/>
          <p:cNvGrpSpPr/>
          <p:nvPr/>
        </p:nvGrpSpPr>
        <p:grpSpPr>
          <a:xfrm rot="607828">
            <a:off x="3912574" y="2534628"/>
            <a:ext cx="501290" cy="483899"/>
            <a:chOff x="6642615" y="1962170"/>
            <a:chExt cx="339374" cy="327600"/>
          </a:xfrm>
          <a:solidFill>
            <a:schemeClr val="bg1"/>
          </a:solidFill>
        </p:grpSpPr>
        <p:sp>
          <p:nvSpPr>
            <p:cNvPr id="88" name="Freeform 75">
              <a:hlinkClick r:id="" action="ppaction://noaction"/>
            </p:cNvPr>
            <p:cNvSpPr>
              <a:spLocks/>
            </p:cNvSpPr>
            <p:nvPr/>
          </p:nvSpPr>
          <p:spPr bwMode="auto">
            <a:xfrm>
              <a:off x="6642615" y="1979539"/>
              <a:ext cx="184011" cy="310231"/>
            </a:xfrm>
            <a:custGeom>
              <a:avLst/>
              <a:gdLst>
                <a:gd name="T0" fmla="*/ 146 w 161"/>
                <a:gd name="T1" fmla="*/ 241 h 272"/>
                <a:gd name="T2" fmla="*/ 30 w 161"/>
                <a:gd name="T3" fmla="*/ 141 h 272"/>
                <a:gd name="T4" fmla="*/ 45 w 161"/>
                <a:gd name="T5" fmla="*/ 74 h 272"/>
                <a:gd name="T6" fmla="*/ 52 w 161"/>
                <a:gd name="T7" fmla="*/ 96 h 272"/>
                <a:gd name="T8" fmla="*/ 72 w 161"/>
                <a:gd name="T9" fmla="*/ 52 h 272"/>
                <a:gd name="T10" fmla="*/ 108 w 161"/>
                <a:gd name="T11" fmla="*/ 3 h 272"/>
                <a:gd name="T12" fmla="*/ 109 w 161"/>
                <a:gd name="T13" fmla="*/ 2 h 272"/>
                <a:gd name="T14" fmla="*/ 108 w 161"/>
                <a:gd name="T15" fmla="*/ 3 h 272"/>
                <a:gd name="T16" fmla="*/ 111 w 161"/>
                <a:gd name="T17" fmla="*/ 0 h 272"/>
                <a:gd name="T18" fmla="*/ 105 w 161"/>
                <a:gd name="T19" fmla="*/ 4 h 272"/>
                <a:gd name="T20" fmla="*/ 64 w 161"/>
                <a:gd name="T21" fmla="*/ 18 h 272"/>
                <a:gd name="T22" fmla="*/ 64 w 161"/>
                <a:gd name="T23" fmla="*/ 18 h 272"/>
                <a:gd name="T24" fmla="*/ 63 w 161"/>
                <a:gd name="T25" fmla="*/ 18 h 272"/>
                <a:gd name="T26" fmla="*/ 47 w 161"/>
                <a:gd name="T27" fmla="*/ 22 h 272"/>
                <a:gd name="T28" fmla="*/ 0 w 161"/>
                <a:gd name="T29" fmla="*/ 27 h 272"/>
                <a:gd name="T30" fmla="*/ 30 w 161"/>
                <a:gd name="T31" fmla="*/ 50 h 272"/>
                <a:gd name="T32" fmla="*/ 3 w 161"/>
                <a:gd name="T33" fmla="*/ 144 h 272"/>
                <a:gd name="T34" fmla="*/ 148 w 161"/>
                <a:gd name="T35" fmla="*/ 267 h 272"/>
                <a:gd name="T36" fmla="*/ 160 w 161"/>
                <a:gd name="T37" fmla="*/ 253 h 272"/>
                <a:gd name="T38" fmla="*/ 146 w 161"/>
                <a:gd name="T39" fmla="*/ 24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272">
                  <a:moveTo>
                    <a:pt x="146" y="241"/>
                  </a:moveTo>
                  <a:cubicBezTo>
                    <a:pt x="87" y="244"/>
                    <a:pt x="35" y="200"/>
                    <a:pt x="30" y="141"/>
                  </a:cubicBezTo>
                  <a:cubicBezTo>
                    <a:pt x="27" y="117"/>
                    <a:pt x="33" y="93"/>
                    <a:pt x="45" y="74"/>
                  </a:cubicBezTo>
                  <a:cubicBezTo>
                    <a:pt x="52" y="96"/>
                    <a:pt x="52" y="96"/>
                    <a:pt x="52" y="96"/>
                  </a:cubicBezTo>
                  <a:cubicBezTo>
                    <a:pt x="52" y="96"/>
                    <a:pt x="56" y="76"/>
                    <a:pt x="72" y="52"/>
                  </a:cubicBezTo>
                  <a:cubicBezTo>
                    <a:pt x="87" y="28"/>
                    <a:pt x="102" y="10"/>
                    <a:pt x="108" y="3"/>
                  </a:cubicBezTo>
                  <a:cubicBezTo>
                    <a:pt x="109" y="2"/>
                    <a:pt x="109" y="2"/>
                    <a:pt x="109" y="2"/>
                  </a:cubicBezTo>
                  <a:cubicBezTo>
                    <a:pt x="109" y="2"/>
                    <a:pt x="109" y="2"/>
                    <a:pt x="108" y="3"/>
                  </a:cubicBezTo>
                  <a:cubicBezTo>
                    <a:pt x="110" y="1"/>
                    <a:pt x="111" y="0"/>
                    <a:pt x="111" y="0"/>
                  </a:cubicBezTo>
                  <a:cubicBezTo>
                    <a:pt x="105" y="4"/>
                    <a:pt x="105" y="4"/>
                    <a:pt x="105" y="4"/>
                  </a:cubicBezTo>
                  <a:cubicBezTo>
                    <a:pt x="98" y="7"/>
                    <a:pt x="83" y="12"/>
                    <a:pt x="64" y="18"/>
                  </a:cubicBezTo>
                  <a:cubicBezTo>
                    <a:pt x="64" y="18"/>
                    <a:pt x="64" y="18"/>
                    <a:pt x="64" y="18"/>
                  </a:cubicBezTo>
                  <a:cubicBezTo>
                    <a:pt x="64" y="18"/>
                    <a:pt x="63" y="18"/>
                    <a:pt x="63" y="18"/>
                  </a:cubicBezTo>
                  <a:cubicBezTo>
                    <a:pt x="58" y="19"/>
                    <a:pt x="53" y="21"/>
                    <a:pt x="47" y="22"/>
                  </a:cubicBezTo>
                  <a:cubicBezTo>
                    <a:pt x="19" y="29"/>
                    <a:pt x="0" y="27"/>
                    <a:pt x="0" y="27"/>
                  </a:cubicBezTo>
                  <a:cubicBezTo>
                    <a:pt x="30" y="50"/>
                    <a:pt x="30" y="50"/>
                    <a:pt x="30" y="50"/>
                  </a:cubicBezTo>
                  <a:cubicBezTo>
                    <a:pt x="10" y="76"/>
                    <a:pt x="0" y="109"/>
                    <a:pt x="3" y="144"/>
                  </a:cubicBezTo>
                  <a:cubicBezTo>
                    <a:pt x="10" y="217"/>
                    <a:pt x="74" y="272"/>
                    <a:pt x="148" y="267"/>
                  </a:cubicBezTo>
                  <a:cubicBezTo>
                    <a:pt x="148" y="267"/>
                    <a:pt x="161" y="266"/>
                    <a:pt x="160" y="253"/>
                  </a:cubicBezTo>
                  <a:cubicBezTo>
                    <a:pt x="159" y="240"/>
                    <a:pt x="146" y="241"/>
                    <a:pt x="146" y="2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42657" rtl="0" eaLnBrk="1" fontAlgn="auto" latinLnBrk="0" hangingPunct="1">
                <a:lnSpc>
                  <a:spcPct val="100000"/>
                </a:lnSpc>
                <a:spcBef>
                  <a:spcPts val="0"/>
                </a:spcBef>
                <a:spcAft>
                  <a:spcPts val="0"/>
                </a:spcAft>
                <a:buClrTx/>
                <a:buSzTx/>
                <a:buFontTx/>
                <a:buNone/>
                <a:tabLst/>
                <a:defRPr/>
              </a:pPr>
              <a:endParaRPr kumimoji="0" lang="en-AU" sz="2053" b="0" i="0" u="none" strike="noStrike" kern="1200" cap="none" spc="0" normalizeH="0" baseline="0" noProof="0">
                <a:ln>
                  <a:noFill/>
                </a:ln>
                <a:solidFill>
                  <a:prstClr val="black"/>
                </a:solidFill>
                <a:effectLst/>
                <a:uLnTx/>
                <a:uFillTx/>
                <a:latin typeface="Helvetica"/>
                <a:ea typeface="+mn-ea"/>
                <a:cs typeface="+mn-cs"/>
              </a:endParaRPr>
            </a:p>
          </p:txBody>
        </p:sp>
        <p:sp>
          <p:nvSpPr>
            <p:cNvPr id="89" name="Freeform 76">
              <a:hlinkClick r:id="" action="ppaction://noaction"/>
            </p:cNvPr>
            <p:cNvSpPr>
              <a:spLocks/>
            </p:cNvSpPr>
            <p:nvPr/>
          </p:nvSpPr>
          <p:spPr bwMode="auto">
            <a:xfrm>
              <a:off x="6791217" y="1962170"/>
              <a:ext cx="190772" cy="305889"/>
            </a:xfrm>
            <a:custGeom>
              <a:avLst/>
              <a:gdLst>
                <a:gd name="T0" fmla="*/ 162 w 167"/>
                <a:gd name="T1" fmla="*/ 124 h 268"/>
                <a:gd name="T2" fmla="*/ 12 w 167"/>
                <a:gd name="T3" fmla="*/ 7 h 268"/>
                <a:gd name="T4" fmla="*/ 1 w 167"/>
                <a:gd name="T5" fmla="*/ 22 h 268"/>
                <a:gd name="T6" fmla="*/ 16 w 167"/>
                <a:gd name="T7" fmla="*/ 33 h 268"/>
                <a:gd name="T8" fmla="*/ 136 w 167"/>
                <a:gd name="T9" fmla="*/ 128 h 268"/>
                <a:gd name="T10" fmla="*/ 121 w 167"/>
                <a:gd name="T11" fmla="*/ 200 h 268"/>
                <a:gd name="T12" fmla="*/ 113 w 167"/>
                <a:gd name="T13" fmla="*/ 174 h 268"/>
                <a:gd name="T14" fmla="*/ 92 w 167"/>
                <a:gd name="T15" fmla="*/ 217 h 268"/>
                <a:gd name="T16" fmla="*/ 52 w 167"/>
                <a:gd name="T17" fmla="*/ 267 h 268"/>
                <a:gd name="T18" fmla="*/ 51 w 167"/>
                <a:gd name="T19" fmla="*/ 268 h 268"/>
                <a:gd name="T20" fmla="*/ 52 w 167"/>
                <a:gd name="T21" fmla="*/ 268 h 268"/>
                <a:gd name="T22" fmla="*/ 52 w 167"/>
                <a:gd name="T23" fmla="*/ 268 h 268"/>
                <a:gd name="T24" fmla="*/ 52 w 167"/>
                <a:gd name="T25" fmla="*/ 267 h 268"/>
                <a:gd name="T26" fmla="*/ 103 w 167"/>
                <a:gd name="T27" fmla="*/ 252 h 268"/>
                <a:gd name="T28" fmla="*/ 105 w 167"/>
                <a:gd name="T29" fmla="*/ 252 h 268"/>
                <a:gd name="T30" fmla="*/ 107 w 167"/>
                <a:gd name="T31" fmla="*/ 253 h 268"/>
                <a:gd name="T32" fmla="*/ 111 w 167"/>
                <a:gd name="T33" fmla="*/ 250 h 268"/>
                <a:gd name="T34" fmla="*/ 114 w 167"/>
                <a:gd name="T35" fmla="*/ 250 h 268"/>
                <a:gd name="T36" fmla="*/ 161 w 167"/>
                <a:gd name="T37" fmla="*/ 246 h 268"/>
                <a:gd name="T38" fmla="*/ 135 w 167"/>
                <a:gd name="T39" fmla="*/ 226 h 268"/>
                <a:gd name="T40" fmla="*/ 162 w 167"/>
                <a:gd name="T41" fmla="*/ 12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7" h="268">
                  <a:moveTo>
                    <a:pt x="162" y="124"/>
                  </a:moveTo>
                  <a:cubicBezTo>
                    <a:pt x="152" y="51"/>
                    <a:pt x="86" y="0"/>
                    <a:pt x="12" y="7"/>
                  </a:cubicBezTo>
                  <a:cubicBezTo>
                    <a:pt x="12" y="7"/>
                    <a:pt x="0" y="9"/>
                    <a:pt x="1" y="22"/>
                  </a:cubicBezTo>
                  <a:cubicBezTo>
                    <a:pt x="2" y="34"/>
                    <a:pt x="16" y="33"/>
                    <a:pt x="16" y="33"/>
                  </a:cubicBezTo>
                  <a:cubicBezTo>
                    <a:pt x="75" y="28"/>
                    <a:pt x="128" y="69"/>
                    <a:pt x="136" y="128"/>
                  </a:cubicBezTo>
                  <a:cubicBezTo>
                    <a:pt x="140" y="154"/>
                    <a:pt x="134" y="179"/>
                    <a:pt x="121" y="200"/>
                  </a:cubicBezTo>
                  <a:cubicBezTo>
                    <a:pt x="113" y="174"/>
                    <a:pt x="113" y="174"/>
                    <a:pt x="113" y="174"/>
                  </a:cubicBezTo>
                  <a:cubicBezTo>
                    <a:pt x="113" y="174"/>
                    <a:pt x="108" y="193"/>
                    <a:pt x="92" y="217"/>
                  </a:cubicBezTo>
                  <a:cubicBezTo>
                    <a:pt x="73" y="244"/>
                    <a:pt x="56" y="263"/>
                    <a:pt x="52" y="267"/>
                  </a:cubicBezTo>
                  <a:cubicBezTo>
                    <a:pt x="51" y="268"/>
                    <a:pt x="51" y="268"/>
                    <a:pt x="51" y="268"/>
                  </a:cubicBezTo>
                  <a:cubicBezTo>
                    <a:pt x="51" y="268"/>
                    <a:pt x="51" y="268"/>
                    <a:pt x="52" y="268"/>
                  </a:cubicBezTo>
                  <a:cubicBezTo>
                    <a:pt x="52" y="268"/>
                    <a:pt x="52" y="268"/>
                    <a:pt x="52" y="268"/>
                  </a:cubicBezTo>
                  <a:cubicBezTo>
                    <a:pt x="52" y="267"/>
                    <a:pt x="52" y="267"/>
                    <a:pt x="52" y="267"/>
                  </a:cubicBezTo>
                  <a:cubicBezTo>
                    <a:pt x="57" y="266"/>
                    <a:pt x="77" y="259"/>
                    <a:pt x="103" y="252"/>
                  </a:cubicBezTo>
                  <a:cubicBezTo>
                    <a:pt x="104" y="252"/>
                    <a:pt x="104" y="252"/>
                    <a:pt x="105" y="252"/>
                  </a:cubicBezTo>
                  <a:cubicBezTo>
                    <a:pt x="105" y="252"/>
                    <a:pt x="106" y="253"/>
                    <a:pt x="107" y="253"/>
                  </a:cubicBezTo>
                  <a:cubicBezTo>
                    <a:pt x="108" y="252"/>
                    <a:pt x="109" y="251"/>
                    <a:pt x="111" y="250"/>
                  </a:cubicBezTo>
                  <a:cubicBezTo>
                    <a:pt x="112" y="250"/>
                    <a:pt x="113" y="250"/>
                    <a:pt x="114" y="250"/>
                  </a:cubicBezTo>
                  <a:cubicBezTo>
                    <a:pt x="142" y="244"/>
                    <a:pt x="161" y="246"/>
                    <a:pt x="161" y="246"/>
                  </a:cubicBezTo>
                  <a:cubicBezTo>
                    <a:pt x="135" y="226"/>
                    <a:pt x="135" y="226"/>
                    <a:pt x="135" y="226"/>
                  </a:cubicBezTo>
                  <a:cubicBezTo>
                    <a:pt x="157" y="198"/>
                    <a:pt x="167" y="162"/>
                    <a:pt x="162"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42657" rtl="0" eaLnBrk="1" fontAlgn="auto" latinLnBrk="0" hangingPunct="1">
                <a:lnSpc>
                  <a:spcPct val="100000"/>
                </a:lnSpc>
                <a:spcBef>
                  <a:spcPts val="0"/>
                </a:spcBef>
                <a:spcAft>
                  <a:spcPts val="0"/>
                </a:spcAft>
                <a:buClrTx/>
                <a:buSzTx/>
                <a:buFontTx/>
                <a:buNone/>
                <a:tabLst/>
                <a:defRPr/>
              </a:pPr>
              <a:endParaRPr kumimoji="0" lang="en-AU" sz="2053" b="0" i="0" u="none" strike="noStrike" kern="1200" cap="none" spc="0" normalizeH="0" baseline="0" noProof="0">
                <a:ln>
                  <a:noFill/>
                </a:ln>
                <a:solidFill>
                  <a:prstClr val="black"/>
                </a:solidFill>
                <a:effectLst/>
                <a:uLnTx/>
                <a:uFillTx/>
                <a:latin typeface="Helvetica"/>
                <a:ea typeface="+mn-ea"/>
                <a:cs typeface="+mn-cs"/>
              </a:endParaRPr>
            </a:p>
          </p:txBody>
        </p:sp>
      </p:grpSp>
      <p:sp>
        <p:nvSpPr>
          <p:cNvPr id="90" name="Google Shape;5592;p23"/>
          <p:cNvSpPr>
            <a:spLocks noChangeAspect="1"/>
          </p:cNvSpPr>
          <p:nvPr/>
        </p:nvSpPr>
        <p:spPr>
          <a:xfrm>
            <a:off x="5572489" y="2543716"/>
            <a:ext cx="400909" cy="491812"/>
          </a:xfrm>
          <a:custGeom>
            <a:avLst/>
            <a:gdLst/>
            <a:ahLst/>
            <a:cxnLst/>
            <a:rect l="l" t="t" r="r" b="b"/>
            <a:pathLst>
              <a:path w="119" h="146" extrusionOk="0">
                <a:moveTo>
                  <a:pt x="58" y="108"/>
                </a:moveTo>
                <a:cubicBezTo>
                  <a:pt x="19" y="108"/>
                  <a:pt x="19" y="108"/>
                  <a:pt x="19" y="108"/>
                </a:cubicBezTo>
                <a:cubicBezTo>
                  <a:pt x="18" y="108"/>
                  <a:pt x="17" y="107"/>
                  <a:pt x="17" y="106"/>
                </a:cubicBezTo>
                <a:cubicBezTo>
                  <a:pt x="17" y="104"/>
                  <a:pt x="17" y="104"/>
                  <a:pt x="17" y="104"/>
                </a:cubicBezTo>
                <a:cubicBezTo>
                  <a:pt x="17" y="103"/>
                  <a:pt x="18" y="102"/>
                  <a:pt x="19" y="102"/>
                </a:cubicBezTo>
                <a:cubicBezTo>
                  <a:pt x="58" y="102"/>
                  <a:pt x="58" y="102"/>
                  <a:pt x="58" y="102"/>
                </a:cubicBezTo>
                <a:cubicBezTo>
                  <a:pt x="59" y="102"/>
                  <a:pt x="60" y="103"/>
                  <a:pt x="60" y="104"/>
                </a:cubicBezTo>
                <a:cubicBezTo>
                  <a:pt x="60" y="106"/>
                  <a:pt x="60" y="106"/>
                  <a:pt x="60" y="106"/>
                </a:cubicBezTo>
                <a:cubicBezTo>
                  <a:pt x="60" y="107"/>
                  <a:pt x="59" y="108"/>
                  <a:pt x="58" y="108"/>
                </a:cubicBezTo>
                <a:moveTo>
                  <a:pt x="62" y="90"/>
                </a:moveTo>
                <a:cubicBezTo>
                  <a:pt x="19" y="90"/>
                  <a:pt x="19" y="90"/>
                  <a:pt x="19" y="90"/>
                </a:cubicBezTo>
                <a:cubicBezTo>
                  <a:pt x="18" y="90"/>
                  <a:pt x="17" y="89"/>
                  <a:pt x="17" y="87"/>
                </a:cubicBezTo>
                <a:cubicBezTo>
                  <a:pt x="17" y="85"/>
                  <a:pt x="17" y="85"/>
                  <a:pt x="17" y="85"/>
                </a:cubicBezTo>
                <a:cubicBezTo>
                  <a:pt x="17" y="84"/>
                  <a:pt x="18" y="83"/>
                  <a:pt x="19" y="83"/>
                </a:cubicBezTo>
                <a:cubicBezTo>
                  <a:pt x="62" y="83"/>
                  <a:pt x="62" y="83"/>
                  <a:pt x="62" y="83"/>
                </a:cubicBezTo>
                <a:cubicBezTo>
                  <a:pt x="64" y="83"/>
                  <a:pt x="65" y="84"/>
                  <a:pt x="65" y="85"/>
                </a:cubicBezTo>
                <a:cubicBezTo>
                  <a:pt x="65" y="87"/>
                  <a:pt x="65" y="87"/>
                  <a:pt x="65" y="87"/>
                </a:cubicBezTo>
                <a:cubicBezTo>
                  <a:pt x="65" y="89"/>
                  <a:pt x="64" y="90"/>
                  <a:pt x="62" y="90"/>
                </a:cubicBezTo>
                <a:moveTo>
                  <a:pt x="73" y="54"/>
                </a:moveTo>
                <a:cubicBezTo>
                  <a:pt x="19" y="54"/>
                  <a:pt x="19" y="54"/>
                  <a:pt x="19" y="54"/>
                </a:cubicBezTo>
                <a:cubicBezTo>
                  <a:pt x="18" y="54"/>
                  <a:pt x="17" y="53"/>
                  <a:pt x="17" y="52"/>
                </a:cubicBezTo>
                <a:cubicBezTo>
                  <a:pt x="17" y="50"/>
                  <a:pt x="17" y="50"/>
                  <a:pt x="17" y="50"/>
                </a:cubicBezTo>
                <a:cubicBezTo>
                  <a:pt x="17" y="49"/>
                  <a:pt x="18" y="48"/>
                  <a:pt x="19" y="48"/>
                </a:cubicBezTo>
                <a:cubicBezTo>
                  <a:pt x="73" y="48"/>
                  <a:pt x="73" y="48"/>
                  <a:pt x="73" y="48"/>
                </a:cubicBezTo>
                <a:cubicBezTo>
                  <a:pt x="74" y="48"/>
                  <a:pt x="75" y="49"/>
                  <a:pt x="75" y="50"/>
                </a:cubicBezTo>
                <a:cubicBezTo>
                  <a:pt x="75" y="52"/>
                  <a:pt x="75" y="52"/>
                  <a:pt x="75" y="52"/>
                </a:cubicBezTo>
                <a:cubicBezTo>
                  <a:pt x="75" y="53"/>
                  <a:pt x="74" y="54"/>
                  <a:pt x="73" y="54"/>
                </a:cubicBezTo>
                <a:moveTo>
                  <a:pt x="73" y="73"/>
                </a:moveTo>
                <a:cubicBezTo>
                  <a:pt x="19" y="73"/>
                  <a:pt x="19" y="73"/>
                  <a:pt x="19" y="73"/>
                </a:cubicBezTo>
                <a:cubicBezTo>
                  <a:pt x="18" y="73"/>
                  <a:pt x="17" y="72"/>
                  <a:pt x="17" y="71"/>
                </a:cubicBezTo>
                <a:cubicBezTo>
                  <a:pt x="17" y="69"/>
                  <a:pt x="17" y="69"/>
                  <a:pt x="17" y="69"/>
                </a:cubicBezTo>
                <a:cubicBezTo>
                  <a:pt x="17" y="68"/>
                  <a:pt x="18" y="67"/>
                  <a:pt x="19" y="67"/>
                </a:cubicBezTo>
                <a:cubicBezTo>
                  <a:pt x="73" y="67"/>
                  <a:pt x="73" y="67"/>
                  <a:pt x="73" y="67"/>
                </a:cubicBezTo>
                <a:cubicBezTo>
                  <a:pt x="74" y="67"/>
                  <a:pt x="75" y="68"/>
                  <a:pt x="75" y="69"/>
                </a:cubicBezTo>
                <a:cubicBezTo>
                  <a:pt x="75" y="71"/>
                  <a:pt x="75" y="71"/>
                  <a:pt x="75" y="71"/>
                </a:cubicBezTo>
                <a:cubicBezTo>
                  <a:pt x="75" y="72"/>
                  <a:pt x="74" y="73"/>
                  <a:pt x="73" y="73"/>
                </a:cubicBezTo>
                <a:moveTo>
                  <a:pt x="109" y="113"/>
                </a:moveTo>
                <a:cubicBezTo>
                  <a:pt x="93" y="132"/>
                  <a:pt x="93" y="132"/>
                  <a:pt x="93" y="132"/>
                </a:cubicBezTo>
                <a:cubicBezTo>
                  <a:pt x="92" y="133"/>
                  <a:pt x="91" y="133"/>
                  <a:pt x="89" y="133"/>
                </a:cubicBezTo>
                <a:cubicBezTo>
                  <a:pt x="89" y="133"/>
                  <a:pt x="88" y="133"/>
                  <a:pt x="87" y="132"/>
                </a:cubicBezTo>
                <a:cubicBezTo>
                  <a:pt x="76" y="124"/>
                  <a:pt x="76" y="124"/>
                  <a:pt x="76" y="124"/>
                </a:cubicBezTo>
                <a:cubicBezTo>
                  <a:pt x="75" y="123"/>
                  <a:pt x="74" y="120"/>
                  <a:pt x="76" y="118"/>
                </a:cubicBezTo>
                <a:cubicBezTo>
                  <a:pt x="77" y="116"/>
                  <a:pt x="80" y="116"/>
                  <a:pt x="82" y="118"/>
                </a:cubicBezTo>
                <a:cubicBezTo>
                  <a:pt x="89" y="123"/>
                  <a:pt x="89" y="123"/>
                  <a:pt x="89" y="123"/>
                </a:cubicBezTo>
                <a:cubicBezTo>
                  <a:pt x="103" y="108"/>
                  <a:pt x="103" y="108"/>
                  <a:pt x="103" y="108"/>
                </a:cubicBezTo>
                <a:cubicBezTo>
                  <a:pt x="105" y="106"/>
                  <a:pt x="107" y="106"/>
                  <a:pt x="109" y="107"/>
                </a:cubicBezTo>
                <a:cubicBezTo>
                  <a:pt x="111" y="109"/>
                  <a:pt x="111" y="111"/>
                  <a:pt x="109" y="113"/>
                </a:cubicBezTo>
                <a:moveTo>
                  <a:pt x="92" y="92"/>
                </a:moveTo>
                <a:cubicBezTo>
                  <a:pt x="77" y="92"/>
                  <a:pt x="65" y="104"/>
                  <a:pt x="65" y="119"/>
                </a:cubicBezTo>
                <a:cubicBezTo>
                  <a:pt x="65" y="134"/>
                  <a:pt x="77" y="146"/>
                  <a:pt x="92" y="146"/>
                </a:cubicBezTo>
                <a:cubicBezTo>
                  <a:pt x="106" y="146"/>
                  <a:pt x="119" y="134"/>
                  <a:pt x="119" y="119"/>
                </a:cubicBezTo>
                <a:cubicBezTo>
                  <a:pt x="119" y="104"/>
                  <a:pt x="106" y="92"/>
                  <a:pt x="92" y="92"/>
                </a:cubicBezTo>
                <a:moveTo>
                  <a:pt x="61" y="131"/>
                </a:moveTo>
                <a:cubicBezTo>
                  <a:pt x="8" y="131"/>
                  <a:pt x="8" y="131"/>
                  <a:pt x="8" y="131"/>
                </a:cubicBezTo>
                <a:cubicBezTo>
                  <a:pt x="4" y="131"/>
                  <a:pt x="0" y="127"/>
                  <a:pt x="0" y="123"/>
                </a:cubicBezTo>
                <a:cubicBezTo>
                  <a:pt x="0" y="23"/>
                  <a:pt x="0" y="23"/>
                  <a:pt x="0" y="23"/>
                </a:cubicBezTo>
                <a:cubicBezTo>
                  <a:pt x="0" y="18"/>
                  <a:pt x="4" y="15"/>
                  <a:pt x="6" y="15"/>
                </a:cubicBezTo>
                <a:cubicBezTo>
                  <a:pt x="23" y="15"/>
                  <a:pt x="23" y="15"/>
                  <a:pt x="23" y="15"/>
                </a:cubicBezTo>
                <a:cubicBezTo>
                  <a:pt x="23" y="15"/>
                  <a:pt x="23" y="16"/>
                  <a:pt x="23" y="17"/>
                </a:cubicBezTo>
                <a:cubicBezTo>
                  <a:pt x="23" y="23"/>
                  <a:pt x="28" y="27"/>
                  <a:pt x="33" y="27"/>
                </a:cubicBezTo>
                <a:cubicBezTo>
                  <a:pt x="60" y="27"/>
                  <a:pt x="60" y="27"/>
                  <a:pt x="60" y="27"/>
                </a:cubicBezTo>
                <a:cubicBezTo>
                  <a:pt x="66" y="27"/>
                  <a:pt x="71" y="23"/>
                  <a:pt x="71" y="17"/>
                </a:cubicBezTo>
                <a:cubicBezTo>
                  <a:pt x="71" y="16"/>
                  <a:pt x="71" y="15"/>
                  <a:pt x="71" y="15"/>
                </a:cubicBezTo>
                <a:cubicBezTo>
                  <a:pt x="83" y="15"/>
                  <a:pt x="83" y="15"/>
                  <a:pt x="83" y="15"/>
                </a:cubicBezTo>
                <a:cubicBezTo>
                  <a:pt x="90" y="15"/>
                  <a:pt x="94" y="18"/>
                  <a:pt x="94" y="23"/>
                </a:cubicBezTo>
                <a:cubicBezTo>
                  <a:pt x="94" y="86"/>
                  <a:pt x="94" y="86"/>
                  <a:pt x="94" y="86"/>
                </a:cubicBezTo>
                <a:cubicBezTo>
                  <a:pt x="93" y="85"/>
                  <a:pt x="92" y="85"/>
                  <a:pt x="92" y="85"/>
                </a:cubicBezTo>
                <a:cubicBezTo>
                  <a:pt x="89" y="85"/>
                  <a:pt x="86" y="86"/>
                  <a:pt x="83" y="87"/>
                </a:cubicBezTo>
                <a:cubicBezTo>
                  <a:pt x="83" y="38"/>
                  <a:pt x="83" y="38"/>
                  <a:pt x="83" y="38"/>
                </a:cubicBezTo>
                <a:cubicBezTo>
                  <a:pt x="11" y="38"/>
                  <a:pt x="11" y="38"/>
                  <a:pt x="11" y="38"/>
                </a:cubicBezTo>
                <a:cubicBezTo>
                  <a:pt x="11" y="121"/>
                  <a:pt x="11" y="121"/>
                  <a:pt x="11" y="121"/>
                </a:cubicBezTo>
                <a:cubicBezTo>
                  <a:pt x="58" y="121"/>
                  <a:pt x="58" y="121"/>
                  <a:pt x="58" y="121"/>
                </a:cubicBezTo>
                <a:cubicBezTo>
                  <a:pt x="59" y="124"/>
                  <a:pt x="59" y="128"/>
                  <a:pt x="61" y="131"/>
                </a:cubicBezTo>
                <a:moveTo>
                  <a:pt x="47" y="11"/>
                </a:moveTo>
                <a:cubicBezTo>
                  <a:pt x="45" y="11"/>
                  <a:pt x="44" y="9"/>
                  <a:pt x="44" y="7"/>
                </a:cubicBezTo>
                <a:cubicBezTo>
                  <a:pt x="44" y="6"/>
                  <a:pt x="45" y="4"/>
                  <a:pt x="47" y="4"/>
                </a:cubicBezTo>
                <a:cubicBezTo>
                  <a:pt x="49" y="4"/>
                  <a:pt x="50" y="6"/>
                  <a:pt x="50" y="7"/>
                </a:cubicBezTo>
                <a:cubicBezTo>
                  <a:pt x="50" y="9"/>
                  <a:pt x="49" y="11"/>
                  <a:pt x="47" y="11"/>
                </a:cubicBezTo>
                <a:moveTo>
                  <a:pt x="60" y="11"/>
                </a:moveTo>
                <a:cubicBezTo>
                  <a:pt x="57" y="11"/>
                  <a:pt x="57" y="11"/>
                  <a:pt x="57" y="11"/>
                </a:cubicBezTo>
                <a:cubicBezTo>
                  <a:pt x="56" y="11"/>
                  <a:pt x="54" y="9"/>
                  <a:pt x="54" y="7"/>
                </a:cubicBezTo>
                <a:cubicBezTo>
                  <a:pt x="54" y="7"/>
                  <a:pt x="54" y="7"/>
                  <a:pt x="54" y="7"/>
                </a:cubicBezTo>
                <a:cubicBezTo>
                  <a:pt x="54" y="3"/>
                  <a:pt x="51" y="0"/>
                  <a:pt x="47" y="0"/>
                </a:cubicBezTo>
                <a:cubicBezTo>
                  <a:pt x="47" y="0"/>
                  <a:pt x="47" y="0"/>
                  <a:pt x="47" y="0"/>
                </a:cubicBezTo>
                <a:cubicBezTo>
                  <a:pt x="43" y="0"/>
                  <a:pt x="40" y="3"/>
                  <a:pt x="40" y="7"/>
                </a:cubicBezTo>
                <a:cubicBezTo>
                  <a:pt x="40" y="7"/>
                  <a:pt x="40" y="7"/>
                  <a:pt x="40" y="7"/>
                </a:cubicBezTo>
                <a:cubicBezTo>
                  <a:pt x="40" y="9"/>
                  <a:pt x="38" y="11"/>
                  <a:pt x="37" y="11"/>
                </a:cubicBezTo>
                <a:cubicBezTo>
                  <a:pt x="33" y="11"/>
                  <a:pt x="33" y="11"/>
                  <a:pt x="33" y="11"/>
                </a:cubicBezTo>
                <a:cubicBezTo>
                  <a:pt x="30" y="11"/>
                  <a:pt x="27" y="13"/>
                  <a:pt x="27" y="17"/>
                </a:cubicBezTo>
                <a:cubicBezTo>
                  <a:pt x="27" y="17"/>
                  <a:pt x="27" y="17"/>
                  <a:pt x="27" y="17"/>
                </a:cubicBezTo>
                <a:cubicBezTo>
                  <a:pt x="27" y="20"/>
                  <a:pt x="30" y="23"/>
                  <a:pt x="33" y="23"/>
                </a:cubicBezTo>
                <a:cubicBezTo>
                  <a:pt x="60" y="23"/>
                  <a:pt x="60" y="23"/>
                  <a:pt x="60" y="23"/>
                </a:cubicBezTo>
                <a:cubicBezTo>
                  <a:pt x="64" y="23"/>
                  <a:pt x="67" y="20"/>
                  <a:pt x="67" y="17"/>
                </a:cubicBezTo>
                <a:cubicBezTo>
                  <a:pt x="67" y="17"/>
                  <a:pt x="67" y="17"/>
                  <a:pt x="67" y="17"/>
                </a:cubicBezTo>
                <a:cubicBezTo>
                  <a:pt x="67" y="13"/>
                  <a:pt x="64" y="11"/>
                  <a:pt x="60" y="11"/>
                </a:cubicBezTo>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1" name="Google Shape;1890;p10"/>
          <p:cNvGrpSpPr>
            <a:grpSpLocks noChangeAspect="1"/>
          </p:cNvGrpSpPr>
          <p:nvPr/>
        </p:nvGrpSpPr>
        <p:grpSpPr>
          <a:xfrm>
            <a:off x="7124549" y="2541410"/>
            <a:ext cx="573391" cy="474727"/>
            <a:chOff x="2897188" y="3733800"/>
            <a:chExt cx="636587" cy="527050"/>
          </a:xfrm>
          <a:solidFill>
            <a:schemeClr val="bg1"/>
          </a:solidFill>
        </p:grpSpPr>
        <p:sp>
          <p:nvSpPr>
            <p:cNvPr id="92" name="Google Shape;1891;p10"/>
            <p:cNvSpPr/>
            <p:nvPr/>
          </p:nvSpPr>
          <p:spPr>
            <a:xfrm>
              <a:off x="2952750" y="3838575"/>
              <a:ext cx="98425" cy="100012"/>
            </a:xfrm>
            <a:custGeom>
              <a:avLst/>
              <a:gdLst/>
              <a:ahLst/>
              <a:cxnLst/>
              <a:rect l="l" t="t" r="r" b="b"/>
              <a:pathLst>
                <a:path w="59" h="60" extrusionOk="0">
                  <a:moveTo>
                    <a:pt x="59" y="30"/>
                  </a:moveTo>
                  <a:cubicBezTo>
                    <a:pt x="59" y="46"/>
                    <a:pt x="46" y="60"/>
                    <a:pt x="29" y="60"/>
                  </a:cubicBezTo>
                  <a:cubicBezTo>
                    <a:pt x="13" y="60"/>
                    <a:pt x="0" y="46"/>
                    <a:pt x="0" y="30"/>
                  </a:cubicBezTo>
                  <a:cubicBezTo>
                    <a:pt x="0" y="14"/>
                    <a:pt x="13" y="0"/>
                    <a:pt x="29" y="0"/>
                  </a:cubicBezTo>
                  <a:cubicBezTo>
                    <a:pt x="46" y="0"/>
                    <a:pt x="59" y="14"/>
                    <a:pt x="59" y="30"/>
                  </a:cubicBezTo>
                  <a:close/>
                  <a:moveTo>
                    <a:pt x="59" y="30"/>
                  </a:moveTo>
                  <a:cubicBezTo>
                    <a:pt x="59" y="30"/>
                    <a:pt x="59" y="30"/>
                    <a:pt x="59" y="30"/>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1892;p10"/>
            <p:cNvSpPr/>
            <p:nvPr/>
          </p:nvSpPr>
          <p:spPr>
            <a:xfrm>
              <a:off x="2944813" y="3940175"/>
              <a:ext cx="193675" cy="317500"/>
            </a:xfrm>
            <a:custGeom>
              <a:avLst/>
              <a:gdLst/>
              <a:ahLst/>
              <a:cxnLst/>
              <a:rect l="l" t="t" r="r" b="b"/>
              <a:pathLst>
                <a:path w="117" h="191" extrusionOk="0">
                  <a:moveTo>
                    <a:pt x="92" y="97"/>
                  </a:moveTo>
                  <a:cubicBezTo>
                    <a:pt x="91" y="90"/>
                    <a:pt x="85" y="85"/>
                    <a:pt x="79" y="85"/>
                  </a:cubicBezTo>
                  <a:cubicBezTo>
                    <a:pt x="55" y="85"/>
                    <a:pt x="55" y="85"/>
                    <a:pt x="55" y="85"/>
                  </a:cubicBezTo>
                  <a:cubicBezTo>
                    <a:pt x="55" y="52"/>
                    <a:pt x="55" y="52"/>
                    <a:pt x="55" y="52"/>
                  </a:cubicBezTo>
                  <a:cubicBezTo>
                    <a:pt x="63" y="59"/>
                    <a:pt x="72" y="64"/>
                    <a:pt x="84" y="64"/>
                  </a:cubicBezTo>
                  <a:cubicBezTo>
                    <a:pt x="91" y="64"/>
                    <a:pt x="99" y="62"/>
                    <a:pt x="108" y="58"/>
                  </a:cubicBezTo>
                  <a:cubicBezTo>
                    <a:pt x="114" y="56"/>
                    <a:pt x="117" y="49"/>
                    <a:pt x="115" y="43"/>
                  </a:cubicBezTo>
                  <a:cubicBezTo>
                    <a:pt x="113" y="37"/>
                    <a:pt x="106" y="34"/>
                    <a:pt x="100" y="37"/>
                  </a:cubicBezTo>
                  <a:cubicBezTo>
                    <a:pt x="77" y="46"/>
                    <a:pt x="72" y="41"/>
                    <a:pt x="52" y="13"/>
                  </a:cubicBezTo>
                  <a:cubicBezTo>
                    <a:pt x="52" y="13"/>
                    <a:pt x="52" y="13"/>
                    <a:pt x="52" y="12"/>
                  </a:cubicBezTo>
                  <a:cubicBezTo>
                    <a:pt x="48" y="6"/>
                    <a:pt x="41" y="2"/>
                    <a:pt x="34" y="1"/>
                  </a:cubicBezTo>
                  <a:cubicBezTo>
                    <a:pt x="34" y="1"/>
                    <a:pt x="31" y="0"/>
                    <a:pt x="28" y="0"/>
                  </a:cubicBezTo>
                  <a:cubicBezTo>
                    <a:pt x="25" y="0"/>
                    <a:pt x="21" y="1"/>
                    <a:pt x="21" y="1"/>
                  </a:cubicBezTo>
                  <a:cubicBezTo>
                    <a:pt x="21" y="1"/>
                    <a:pt x="21" y="1"/>
                    <a:pt x="21" y="1"/>
                  </a:cubicBezTo>
                  <a:cubicBezTo>
                    <a:pt x="11" y="3"/>
                    <a:pt x="0" y="11"/>
                    <a:pt x="0" y="23"/>
                  </a:cubicBezTo>
                  <a:cubicBezTo>
                    <a:pt x="0" y="89"/>
                    <a:pt x="0" y="89"/>
                    <a:pt x="0" y="89"/>
                  </a:cubicBezTo>
                  <a:cubicBezTo>
                    <a:pt x="0" y="103"/>
                    <a:pt x="15" y="112"/>
                    <a:pt x="28" y="112"/>
                  </a:cubicBezTo>
                  <a:cubicBezTo>
                    <a:pt x="28" y="112"/>
                    <a:pt x="29" y="112"/>
                    <a:pt x="30" y="112"/>
                  </a:cubicBezTo>
                  <a:cubicBezTo>
                    <a:pt x="66" y="112"/>
                    <a:pt x="66" y="112"/>
                    <a:pt x="66" y="112"/>
                  </a:cubicBezTo>
                  <a:cubicBezTo>
                    <a:pt x="74" y="179"/>
                    <a:pt x="74" y="179"/>
                    <a:pt x="74" y="179"/>
                  </a:cubicBezTo>
                  <a:cubicBezTo>
                    <a:pt x="75" y="186"/>
                    <a:pt x="81" y="191"/>
                    <a:pt x="88" y="191"/>
                  </a:cubicBezTo>
                  <a:cubicBezTo>
                    <a:pt x="88" y="191"/>
                    <a:pt x="89" y="191"/>
                    <a:pt x="89" y="191"/>
                  </a:cubicBezTo>
                  <a:cubicBezTo>
                    <a:pt x="97" y="190"/>
                    <a:pt x="102" y="184"/>
                    <a:pt x="101" y="176"/>
                  </a:cubicBezTo>
                  <a:lnTo>
                    <a:pt x="92" y="97"/>
                  </a:lnTo>
                  <a:close/>
                  <a:moveTo>
                    <a:pt x="92" y="97"/>
                  </a:moveTo>
                  <a:cubicBezTo>
                    <a:pt x="92" y="97"/>
                    <a:pt x="92" y="97"/>
                    <a:pt x="92" y="97"/>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1893;p10"/>
            <p:cNvSpPr/>
            <p:nvPr/>
          </p:nvSpPr>
          <p:spPr>
            <a:xfrm>
              <a:off x="2897188" y="3960813"/>
              <a:ext cx="152400" cy="300037"/>
            </a:xfrm>
            <a:custGeom>
              <a:avLst/>
              <a:gdLst/>
              <a:ahLst/>
              <a:cxnLst/>
              <a:rect l="l" t="t" r="r" b="b"/>
              <a:pathLst>
                <a:path w="92" h="180" extrusionOk="0">
                  <a:moveTo>
                    <a:pt x="92" y="114"/>
                  </a:moveTo>
                  <a:cubicBezTo>
                    <a:pt x="92" y="108"/>
                    <a:pt x="87" y="103"/>
                    <a:pt x="80" y="103"/>
                  </a:cubicBezTo>
                  <a:cubicBezTo>
                    <a:pt x="23" y="103"/>
                    <a:pt x="23" y="103"/>
                    <a:pt x="23" y="103"/>
                  </a:cubicBezTo>
                  <a:cubicBezTo>
                    <a:pt x="23" y="11"/>
                    <a:pt x="23" y="11"/>
                    <a:pt x="23" y="11"/>
                  </a:cubicBezTo>
                  <a:cubicBezTo>
                    <a:pt x="23" y="5"/>
                    <a:pt x="18" y="0"/>
                    <a:pt x="12" y="0"/>
                  </a:cubicBezTo>
                  <a:cubicBezTo>
                    <a:pt x="5" y="0"/>
                    <a:pt x="0" y="5"/>
                    <a:pt x="0" y="11"/>
                  </a:cubicBezTo>
                  <a:cubicBezTo>
                    <a:pt x="0" y="114"/>
                    <a:pt x="0" y="114"/>
                    <a:pt x="0" y="114"/>
                  </a:cubicBezTo>
                  <a:cubicBezTo>
                    <a:pt x="0" y="119"/>
                    <a:pt x="2" y="122"/>
                    <a:pt x="6" y="124"/>
                  </a:cubicBezTo>
                  <a:cubicBezTo>
                    <a:pt x="4" y="128"/>
                    <a:pt x="2" y="133"/>
                    <a:pt x="2" y="138"/>
                  </a:cubicBezTo>
                  <a:cubicBezTo>
                    <a:pt x="2" y="170"/>
                    <a:pt x="2" y="170"/>
                    <a:pt x="2" y="170"/>
                  </a:cubicBezTo>
                  <a:cubicBezTo>
                    <a:pt x="2" y="175"/>
                    <a:pt x="7" y="180"/>
                    <a:pt x="12" y="180"/>
                  </a:cubicBezTo>
                  <a:cubicBezTo>
                    <a:pt x="17" y="180"/>
                    <a:pt x="22" y="175"/>
                    <a:pt x="22" y="170"/>
                  </a:cubicBezTo>
                  <a:cubicBezTo>
                    <a:pt x="22" y="138"/>
                    <a:pt x="22" y="138"/>
                    <a:pt x="22" y="138"/>
                  </a:cubicBezTo>
                  <a:cubicBezTo>
                    <a:pt x="22" y="133"/>
                    <a:pt x="25" y="130"/>
                    <a:pt x="30" y="130"/>
                  </a:cubicBezTo>
                  <a:cubicBezTo>
                    <a:pt x="62" y="130"/>
                    <a:pt x="62" y="130"/>
                    <a:pt x="62" y="130"/>
                  </a:cubicBezTo>
                  <a:cubicBezTo>
                    <a:pt x="66" y="130"/>
                    <a:pt x="70" y="133"/>
                    <a:pt x="70" y="138"/>
                  </a:cubicBezTo>
                  <a:cubicBezTo>
                    <a:pt x="70" y="170"/>
                    <a:pt x="70" y="170"/>
                    <a:pt x="70" y="170"/>
                  </a:cubicBezTo>
                  <a:cubicBezTo>
                    <a:pt x="70" y="175"/>
                    <a:pt x="74" y="180"/>
                    <a:pt x="79" y="180"/>
                  </a:cubicBezTo>
                  <a:cubicBezTo>
                    <a:pt x="85" y="180"/>
                    <a:pt x="89" y="175"/>
                    <a:pt x="89" y="170"/>
                  </a:cubicBezTo>
                  <a:cubicBezTo>
                    <a:pt x="89" y="138"/>
                    <a:pt x="89" y="138"/>
                    <a:pt x="89" y="138"/>
                  </a:cubicBezTo>
                  <a:cubicBezTo>
                    <a:pt x="89" y="133"/>
                    <a:pt x="88" y="128"/>
                    <a:pt x="86" y="125"/>
                  </a:cubicBezTo>
                  <a:cubicBezTo>
                    <a:pt x="89" y="123"/>
                    <a:pt x="92" y="119"/>
                    <a:pt x="92" y="114"/>
                  </a:cubicBezTo>
                  <a:close/>
                  <a:moveTo>
                    <a:pt x="92" y="114"/>
                  </a:moveTo>
                  <a:cubicBezTo>
                    <a:pt x="92" y="114"/>
                    <a:pt x="92" y="114"/>
                    <a:pt x="92" y="114"/>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1894;p10"/>
            <p:cNvSpPr/>
            <p:nvPr/>
          </p:nvSpPr>
          <p:spPr>
            <a:xfrm>
              <a:off x="3379788" y="3838575"/>
              <a:ext cx="98425" cy="100012"/>
            </a:xfrm>
            <a:custGeom>
              <a:avLst/>
              <a:gdLst/>
              <a:ahLst/>
              <a:cxnLst/>
              <a:rect l="l" t="t" r="r" b="b"/>
              <a:pathLst>
                <a:path w="59" h="60" extrusionOk="0">
                  <a:moveTo>
                    <a:pt x="59" y="30"/>
                  </a:moveTo>
                  <a:cubicBezTo>
                    <a:pt x="59" y="46"/>
                    <a:pt x="46" y="60"/>
                    <a:pt x="30" y="60"/>
                  </a:cubicBezTo>
                  <a:cubicBezTo>
                    <a:pt x="13" y="60"/>
                    <a:pt x="0" y="46"/>
                    <a:pt x="0" y="30"/>
                  </a:cubicBezTo>
                  <a:cubicBezTo>
                    <a:pt x="0" y="14"/>
                    <a:pt x="13" y="0"/>
                    <a:pt x="30" y="0"/>
                  </a:cubicBezTo>
                  <a:cubicBezTo>
                    <a:pt x="46" y="0"/>
                    <a:pt x="59" y="14"/>
                    <a:pt x="59" y="30"/>
                  </a:cubicBezTo>
                  <a:close/>
                  <a:moveTo>
                    <a:pt x="59" y="30"/>
                  </a:moveTo>
                  <a:cubicBezTo>
                    <a:pt x="59" y="30"/>
                    <a:pt x="59" y="30"/>
                    <a:pt x="59" y="30"/>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1895;p10"/>
            <p:cNvSpPr/>
            <p:nvPr/>
          </p:nvSpPr>
          <p:spPr>
            <a:xfrm>
              <a:off x="3292475" y="3940175"/>
              <a:ext cx="193675" cy="317500"/>
            </a:xfrm>
            <a:custGeom>
              <a:avLst/>
              <a:gdLst/>
              <a:ahLst/>
              <a:cxnLst/>
              <a:rect l="l" t="t" r="r" b="b"/>
              <a:pathLst>
                <a:path w="117" h="191" extrusionOk="0">
                  <a:moveTo>
                    <a:pt x="89" y="112"/>
                  </a:moveTo>
                  <a:cubicBezTo>
                    <a:pt x="102" y="112"/>
                    <a:pt x="117" y="103"/>
                    <a:pt x="117" y="89"/>
                  </a:cubicBezTo>
                  <a:cubicBezTo>
                    <a:pt x="117" y="23"/>
                    <a:pt x="117" y="23"/>
                    <a:pt x="117" y="23"/>
                  </a:cubicBezTo>
                  <a:cubicBezTo>
                    <a:pt x="117" y="11"/>
                    <a:pt x="106" y="3"/>
                    <a:pt x="96" y="1"/>
                  </a:cubicBezTo>
                  <a:cubicBezTo>
                    <a:pt x="96" y="1"/>
                    <a:pt x="96" y="1"/>
                    <a:pt x="96" y="1"/>
                  </a:cubicBezTo>
                  <a:cubicBezTo>
                    <a:pt x="96" y="1"/>
                    <a:pt x="92" y="0"/>
                    <a:pt x="89" y="0"/>
                  </a:cubicBezTo>
                  <a:cubicBezTo>
                    <a:pt x="86" y="0"/>
                    <a:pt x="83" y="1"/>
                    <a:pt x="83" y="1"/>
                  </a:cubicBezTo>
                  <a:cubicBezTo>
                    <a:pt x="76" y="2"/>
                    <a:pt x="69" y="6"/>
                    <a:pt x="65" y="12"/>
                  </a:cubicBezTo>
                  <a:cubicBezTo>
                    <a:pt x="65" y="13"/>
                    <a:pt x="65" y="13"/>
                    <a:pt x="65" y="13"/>
                  </a:cubicBezTo>
                  <a:cubicBezTo>
                    <a:pt x="45" y="41"/>
                    <a:pt x="40" y="46"/>
                    <a:pt x="17" y="37"/>
                  </a:cubicBezTo>
                  <a:cubicBezTo>
                    <a:pt x="11" y="34"/>
                    <a:pt x="4" y="37"/>
                    <a:pt x="2" y="43"/>
                  </a:cubicBezTo>
                  <a:cubicBezTo>
                    <a:pt x="0" y="49"/>
                    <a:pt x="3" y="56"/>
                    <a:pt x="9" y="58"/>
                  </a:cubicBezTo>
                  <a:cubicBezTo>
                    <a:pt x="18" y="62"/>
                    <a:pt x="26" y="64"/>
                    <a:pt x="33" y="64"/>
                  </a:cubicBezTo>
                  <a:cubicBezTo>
                    <a:pt x="45" y="64"/>
                    <a:pt x="54" y="59"/>
                    <a:pt x="62" y="52"/>
                  </a:cubicBezTo>
                  <a:cubicBezTo>
                    <a:pt x="62" y="85"/>
                    <a:pt x="62" y="85"/>
                    <a:pt x="62" y="85"/>
                  </a:cubicBezTo>
                  <a:cubicBezTo>
                    <a:pt x="38" y="85"/>
                    <a:pt x="38" y="85"/>
                    <a:pt x="38" y="85"/>
                  </a:cubicBezTo>
                  <a:cubicBezTo>
                    <a:pt x="38" y="85"/>
                    <a:pt x="38" y="85"/>
                    <a:pt x="38" y="85"/>
                  </a:cubicBezTo>
                  <a:cubicBezTo>
                    <a:pt x="31" y="85"/>
                    <a:pt x="26" y="90"/>
                    <a:pt x="25" y="97"/>
                  </a:cubicBezTo>
                  <a:cubicBezTo>
                    <a:pt x="16" y="176"/>
                    <a:pt x="16" y="176"/>
                    <a:pt x="16" y="176"/>
                  </a:cubicBezTo>
                  <a:cubicBezTo>
                    <a:pt x="15" y="184"/>
                    <a:pt x="20" y="190"/>
                    <a:pt x="28" y="191"/>
                  </a:cubicBezTo>
                  <a:cubicBezTo>
                    <a:pt x="28" y="191"/>
                    <a:pt x="29" y="191"/>
                    <a:pt x="29" y="191"/>
                  </a:cubicBezTo>
                  <a:cubicBezTo>
                    <a:pt x="36" y="191"/>
                    <a:pt x="42" y="186"/>
                    <a:pt x="43" y="179"/>
                  </a:cubicBezTo>
                  <a:cubicBezTo>
                    <a:pt x="51" y="112"/>
                    <a:pt x="51" y="112"/>
                    <a:pt x="51" y="112"/>
                  </a:cubicBezTo>
                  <a:cubicBezTo>
                    <a:pt x="87" y="112"/>
                    <a:pt x="87" y="112"/>
                    <a:pt x="87" y="112"/>
                  </a:cubicBezTo>
                  <a:cubicBezTo>
                    <a:pt x="88" y="112"/>
                    <a:pt x="89" y="112"/>
                    <a:pt x="89" y="112"/>
                  </a:cubicBezTo>
                  <a:close/>
                  <a:moveTo>
                    <a:pt x="89" y="112"/>
                  </a:moveTo>
                  <a:cubicBezTo>
                    <a:pt x="89" y="112"/>
                    <a:pt x="89" y="112"/>
                    <a:pt x="89" y="112"/>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1896;p10"/>
            <p:cNvSpPr/>
            <p:nvPr/>
          </p:nvSpPr>
          <p:spPr>
            <a:xfrm>
              <a:off x="3381375" y="3960813"/>
              <a:ext cx="152400" cy="300037"/>
            </a:xfrm>
            <a:custGeom>
              <a:avLst/>
              <a:gdLst/>
              <a:ahLst/>
              <a:cxnLst/>
              <a:rect l="l" t="t" r="r" b="b"/>
              <a:pathLst>
                <a:path w="92" h="180" extrusionOk="0">
                  <a:moveTo>
                    <a:pt x="92" y="114"/>
                  </a:moveTo>
                  <a:cubicBezTo>
                    <a:pt x="92" y="11"/>
                    <a:pt x="92" y="11"/>
                    <a:pt x="92" y="11"/>
                  </a:cubicBezTo>
                  <a:cubicBezTo>
                    <a:pt x="92" y="5"/>
                    <a:pt x="87" y="0"/>
                    <a:pt x="80" y="0"/>
                  </a:cubicBezTo>
                  <a:cubicBezTo>
                    <a:pt x="74" y="0"/>
                    <a:pt x="69" y="5"/>
                    <a:pt x="69" y="11"/>
                  </a:cubicBezTo>
                  <a:cubicBezTo>
                    <a:pt x="69" y="103"/>
                    <a:pt x="69" y="103"/>
                    <a:pt x="69" y="103"/>
                  </a:cubicBezTo>
                  <a:cubicBezTo>
                    <a:pt x="12" y="103"/>
                    <a:pt x="12" y="103"/>
                    <a:pt x="12" y="103"/>
                  </a:cubicBezTo>
                  <a:cubicBezTo>
                    <a:pt x="5" y="103"/>
                    <a:pt x="0" y="108"/>
                    <a:pt x="0" y="114"/>
                  </a:cubicBezTo>
                  <a:cubicBezTo>
                    <a:pt x="0" y="119"/>
                    <a:pt x="3" y="123"/>
                    <a:pt x="6" y="125"/>
                  </a:cubicBezTo>
                  <a:cubicBezTo>
                    <a:pt x="4" y="128"/>
                    <a:pt x="3" y="133"/>
                    <a:pt x="3" y="138"/>
                  </a:cubicBezTo>
                  <a:cubicBezTo>
                    <a:pt x="3" y="170"/>
                    <a:pt x="3" y="170"/>
                    <a:pt x="3" y="170"/>
                  </a:cubicBezTo>
                  <a:cubicBezTo>
                    <a:pt x="3" y="175"/>
                    <a:pt x="7" y="180"/>
                    <a:pt x="12" y="180"/>
                  </a:cubicBezTo>
                  <a:cubicBezTo>
                    <a:pt x="18" y="180"/>
                    <a:pt x="22" y="175"/>
                    <a:pt x="22" y="170"/>
                  </a:cubicBezTo>
                  <a:cubicBezTo>
                    <a:pt x="22" y="138"/>
                    <a:pt x="22" y="138"/>
                    <a:pt x="22" y="138"/>
                  </a:cubicBezTo>
                  <a:cubicBezTo>
                    <a:pt x="22" y="133"/>
                    <a:pt x="26" y="130"/>
                    <a:pt x="30" y="130"/>
                  </a:cubicBezTo>
                  <a:cubicBezTo>
                    <a:pt x="62" y="130"/>
                    <a:pt x="62" y="130"/>
                    <a:pt x="62" y="130"/>
                  </a:cubicBezTo>
                  <a:cubicBezTo>
                    <a:pt x="67" y="130"/>
                    <a:pt x="70" y="133"/>
                    <a:pt x="70" y="138"/>
                  </a:cubicBezTo>
                  <a:cubicBezTo>
                    <a:pt x="70" y="170"/>
                    <a:pt x="70" y="170"/>
                    <a:pt x="70" y="170"/>
                  </a:cubicBezTo>
                  <a:cubicBezTo>
                    <a:pt x="70" y="175"/>
                    <a:pt x="75" y="180"/>
                    <a:pt x="80" y="180"/>
                  </a:cubicBezTo>
                  <a:cubicBezTo>
                    <a:pt x="85" y="180"/>
                    <a:pt x="90" y="175"/>
                    <a:pt x="90" y="170"/>
                  </a:cubicBezTo>
                  <a:cubicBezTo>
                    <a:pt x="90" y="138"/>
                    <a:pt x="90" y="138"/>
                    <a:pt x="90" y="138"/>
                  </a:cubicBezTo>
                  <a:cubicBezTo>
                    <a:pt x="90" y="133"/>
                    <a:pt x="88" y="128"/>
                    <a:pt x="86" y="124"/>
                  </a:cubicBezTo>
                  <a:cubicBezTo>
                    <a:pt x="89" y="122"/>
                    <a:pt x="92" y="119"/>
                    <a:pt x="92" y="114"/>
                  </a:cubicBezTo>
                  <a:close/>
                  <a:moveTo>
                    <a:pt x="92" y="114"/>
                  </a:moveTo>
                  <a:cubicBezTo>
                    <a:pt x="92" y="114"/>
                    <a:pt x="92" y="114"/>
                    <a:pt x="92" y="114"/>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1897;p10"/>
            <p:cNvSpPr/>
            <p:nvPr/>
          </p:nvSpPr>
          <p:spPr>
            <a:xfrm>
              <a:off x="3087688" y="4049713"/>
              <a:ext cx="247650" cy="200025"/>
            </a:xfrm>
            <a:custGeom>
              <a:avLst/>
              <a:gdLst/>
              <a:ahLst/>
              <a:cxnLst/>
              <a:rect l="l" t="t" r="r" b="b"/>
              <a:pathLst>
                <a:path w="150" h="120" extrusionOk="0">
                  <a:moveTo>
                    <a:pt x="150" y="11"/>
                  </a:moveTo>
                  <a:cubicBezTo>
                    <a:pt x="150" y="5"/>
                    <a:pt x="145" y="0"/>
                    <a:pt x="139" y="0"/>
                  </a:cubicBezTo>
                  <a:cubicBezTo>
                    <a:pt x="11" y="0"/>
                    <a:pt x="11" y="0"/>
                    <a:pt x="11" y="0"/>
                  </a:cubicBezTo>
                  <a:cubicBezTo>
                    <a:pt x="5" y="0"/>
                    <a:pt x="0" y="5"/>
                    <a:pt x="0" y="11"/>
                  </a:cubicBezTo>
                  <a:cubicBezTo>
                    <a:pt x="0" y="17"/>
                    <a:pt x="5" y="22"/>
                    <a:pt x="11" y="22"/>
                  </a:cubicBezTo>
                  <a:cubicBezTo>
                    <a:pt x="26" y="22"/>
                    <a:pt x="26" y="22"/>
                    <a:pt x="26" y="22"/>
                  </a:cubicBezTo>
                  <a:cubicBezTo>
                    <a:pt x="26" y="120"/>
                    <a:pt x="26" y="120"/>
                    <a:pt x="26" y="120"/>
                  </a:cubicBezTo>
                  <a:cubicBezTo>
                    <a:pt x="124" y="120"/>
                    <a:pt x="124" y="120"/>
                    <a:pt x="124" y="120"/>
                  </a:cubicBezTo>
                  <a:cubicBezTo>
                    <a:pt x="124" y="22"/>
                    <a:pt x="124" y="22"/>
                    <a:pt x="124" y="22"/>
                  </a:cubicBezTo>
                  <a:cubicBezTo>
                    <a:pt x="139" y="22"/>
                    <a:pt x="139" y="22"/>
                    <a:pt x="139" y="22"/>
                  </a:cubicBezTo>
                  <a:cubicBezTo>
                    <a:pt x="145" y="22"/>
                    <a:pt x="150" y="17"/>
                    <a:pt x="150" y="11"/>
                  </a:cubicBezTo>
                  <a:close/>
                  <a:moveTo>
                    <a:pt x="150" y="11"/>
                  </a:moveTo>
                  <a:cubicBezTo>
                    <a:pt x="150" y="11"/>
                    <a:pt x="150" y="11"/>
                    <a:pt x="150" y="11"/>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1898;p10"/>
            <p:cNvSpPr/>
            <p:nvPr/>
          </p:nvSpPr>
          <p:spPr>
            <a:xfrm>
              <a:off x="3071813" y="3733800"/>
              <a:ext cx="206375" cy="153987"/>
            </a:xfrm>
            <a:custGeom>
              <a:avLst/>
              <a:gdLst/>
              <a:ahLst/>
              <a:cxnLst/>
              <a:rect l="l" t="t" r="r" b="b"/>
              <a:pathLst>
                <a:path w="124" h="93" extrusionOk="0">
                  <a:moveTo>
                    <a:pt x="8" y="77"/>
                  </a:moveTo>
                  <a:cubicBezTo>
                    <a:pt x="11" y="77"/>
                    <a:pt x="11" y="77"/>
                    <a:pt x="11" y="77"/>
                  </a:cubicBezTo>
                  <a:cubicBezTo>
                    <a:pt x="4" y="93"/>
                    <a:pt x="4" y="93"/>
                    <a:pt x="4" y="93"/>
                  </a:cubicBezTo>
                  <a:cubicBezTo>
                    <a:pt x="23" y="77"/>
                    <a:pt x="23" y="77"/>
                    <a:pt x="23" y="77"/>
                  </a:cubicBezTo>
                  <a:cubicBezTo>
                    <a:pt x="41" y="77"/>
                    <a:pt x="41" y="77"/>
                    <a:pt x="41" y="77"/>
                  </a:cubicBezTo>
                  <a:cubicBezTo>
                    <a:pt x="41" y="69"/>
                    <a:pt x="41" y="69"/>
                    <a:pt x="41" y="69"/>
                  </a:cubicBezTo>
                  <a:cubicBezTo>
                    <a:pt x="41" y="65"/>
                    <a:pt x="45" y="61"/>
                    <a:pt x="50" y="61"/>
                  </a:cubicBezTo>
                  <a:cubicBezTo>
                    <a:pt x="124" y="61"/>
                    <a:pt x="124" y="61"/>
                    <a:pt x="124" y="61"/>
                  </a:cubicBezTo>
                  <a:cubicBezTo>
                    <a:pt x="124" y="8"/>
                    <a:pt x="124" y="8"/>
                    <a:pt x="124" y="8"/>
                  </a:cubicBezTo>
                  <a:cubicBezTo>
                    <a:pt x="124" y="4"/>
                    <a:pt x="120" y="0"/>
                    <a:pt x="116" y="0"/>
                  </a:cubicBezTo>
                  <a:cubicBezTo>
                    <a:pt x="8" y="0"/>
                    <a:pt x="8" y="0"/>
                    <a:pt x="8" y="0"/>
                  </a:cubicBezTo>
                  <a:cubicBezTo>
                    <a:pt x="3" y="0"/>
                    <a:pt x="0" y="4"/>
                    <a:pt x="0" y="8"/>
                  </a:cubicBezTo>
                  <a:cubicBezTo>
                    <a:pt x="0" y="69"/>
                    <a:pt x="0" y="69"/>
                    <a:pt x="0" y="69"/>
                  </a:cubicBezTo>
                  <a:cubicBezTo>
                    <a:pt x="0" y="73"/>
                    <a:pt x="3" y="77"/>
                    <a:pt x="8" y="77"/>
                  </a:cubicBezTo>
                  <a:close/>
                  <a:moveTo>
                    <a:pt x="87" y="27"/>
                  </a:moveTo>
                  <a:cubicBezTo>
                    <a:pt x="92" y="27"/>
                    <a:pt x="95" y="31"/>
                    <a:pt x="95" y="35"/>
                  </a:cubicBezTo>
                  <a:cubicBezTo>
                    <a:pt x="95" y="40"/>
                    <a:pt x="92" y="43"/>
                    <a:pt x="87" y="43"/>
                  </a:cubicBezTo>
                  <a:cubicBezTo>
                    <a:pt x="83" y="43"/>
                    <a:pt x="79" y="40"/>
                    <a:pt x="79" y="35"/>
                  </a:cubicBezTo>
                  <a:cubicBezTo>
                    <a:pt x="79" y="31"/>
                    <a:pt x="83" y="27"/>
                    <a:pt x="87" y="27"/>
                  </a:cubicBezTo>
                  <a:close/>
                  <a:moveTo>
                    <a:pt x="62" y="27"/>
                  </a:moveTo>
                  <a:cubicBezTo>
                    <a:pt x="67" y="27"/>
                    <a:pt x="70" y="31"/>
                    <a:pt x="70" y="35"/>
                  </a:cubicBezTo>
                  <a:cubicBezTo>
                    <a:pt x="70" y="40"/>
                    <a:pt x="67" y="43"/>
                    <a:pt x="62" y="43"/>
                  </a:cubicBezTo>
                  <a:cubicBezTo>
                    <a:pt x="58" y="43"/>
                    <a:pt x="54" y="40"/>
                    <a:pt x="54" y="35"/>
                  </a:cubicBezTo>
                  <a:cubicBezTo>
                    <a:pt x="54" y="31"/>
                    <a:pt x="58" y="27"/>
                    <a:pt x="62" y="27"/>
                  </a:cubicBezTo>
                  <a:close/>
                  <a:moveTo>
                    <a:pt x="36" y="27"/>
                  </a:moveTo>
                  <a:cubicBezTo>
                    <a:pt x="41" y="27"/>
                    <a:pt x="44" y="31"/>
                    <a:pt x="44" y="35"/>
                  </a:cubicBezTo>
                  <a:cubicBezTo>
                    <a:pt x="44" y="40"/>
                    <a:pt x="41" y="43"/>
                    <a:pt x="36" y="43"/>
                  </a:cubicBezTo>
                  <a:cubicBezTo>
                    <a:pt x="32" y="43"/>
                    <a:pt x="28" y="40"/>
                    <a:pt x="28" y="35"/>
                  </a:cubicBezTo>
                  <a:cubicBezTo>
                    <a:pt x="28" y="31"/>
                    <a:pt x="32" y="27"/>
                    <a:pt x="36" y="27"/>
                  </a:cubicBezTo>
                  <a:close/>
                  <a:moveTo>
                    <a:pt x="36" y="27"/>
                  </a:moveTo>
                  <a:cubicBezTo>
                    <a:pt x="36" y="27"/>
                    <a:pt x="36" y="27"/>
                    <a:pt x="36" y="27"/>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899;p10"/>
            <p:cNvSpPr/>
            <p:nvPr/>
          </p:nvSpPr>
          <p:spPr>
            <a:xfrm>
              <a:off x="3149600" y="3844925"/>
              <a:ext cx="207963" cy="155575"/>
            </a:xfrm>
            <a:custGeom>
              <a:avLst/>
              <a:gdLst/>
              <a:ahLst/>
              <a:cxnLst/>
              <a:rect l="l" t="t" r="r" b="b"/>
              <a:pathLst>
                <a:path w="125" h="93" extrusionOk="0">
                  <a:moveTo>
                    <a:pt x="0" y="9"/>
                  </a:moveTo>
                  <a:cubicBezTo>
                    <a:pt x="0" y="69"/>
                    <a:pt x="0" y="69"/>
                    <a:pt x="0" y="69"/>
                  </a:cubicBezTo>
                  <a:cubicBezTo>
                    <a:pt x="0" y="74"/>
                    <a:pt x="4" y="77"/>
                    <a:pt x="9" y="77"/>
                  </a:cubicBezTo>
                  <a:cubicBezTo>
                    <a:pt x="102" y="77"/>
                    <a:pt x="102" y="77"/>
                    <a:pt x="102" y="77"/>
                  </a:cubicBezTo>
                  <a:cubicBezTo>
                    <a:pt x="120" y="93"/>
                    <a:pt x="120" y="93"/>
                    <a:pt x="120" y="93"/>
                  </a:cubicBezTo>
                  <a:cubicBezTo>
                    <a:pt x="114" y="77"/>
                    <a:pt x="114" y="77"/>
                    <a:pt x="114" y="77"/>
                  </a:cubicBezTo>
                  <a:cubicBezTo>
                    <a:pt x="116" y="77"/>
                    <a:pt x="116" y="77"/>
                    <a:pt x="116" y="77"/>
                  </a:cubicBezTo>
                  <a:cubicBezTo>
                    <a:pt x="121" y="77"/>
                    <a:pt x="125" y="74"/>
                    <a:pt x="125" y="69"/>
                  </a:cubicBezTo>
                  <a:cubicBezTo>
                    <a:pt x="125" y="9"/>
                    <a:pt x="125" y="9"/>
                    <a:pt x="125" y="9"/>
                  </a:cubicBezTo>
                  <a:cubicBezTo>
                    <a:pt x="125" y="4"/>
                    <a:pt x="121" y="0"/>
                    <a:pt x="116" y="0"/>
                  </a:cubicBezTo>
                  <a:cubicBezTo>
                    <a:pt x="9" y="0"/>
                    <a:pt x="9" y="0"/>
                    <a:pt x="9" y="0"/>
                  </a:cubicBezTo>
                  <a:cubicBezTo>
                    <a:pt x="4" y="0"/>
                    <a:pt x="0" y="4"/>
                    <a:pt x="0" y="9"/>
                  </a:cubicBezTo>
                  <a:close/>
                  <a:moveTo>
                    <a:pt x="88" y="29"/>
                  </a:moveTo>
                  <a:cubicBezTo>
                    <a:pt x="93" y="29"/>
                    <a:pt x="96" y="33"/>
                    <a:pt x="96" y="37"/>
                  </a:cubicBezTo>
                  <a:cubicBezTo>
                    <a:pt x="96" y="41"/>
                    <a:pt x="93" y="45"/>
                    <a:pt x="88" y="45"/>
                  </a:cubicBezTo>
                  <a:cubicBezTo>
                    <a:pt x="84" y="45"/>
                    <a:pt x="80" y="41"/>
                    <a:pt x="80" y="37"/>
                  </a:cubicBezTo>
                  <a:cubicBezTo>
                    <a:pt x="80" y="33"/>
                    <a:pt x="84" y="29"/>
                    <a:pt x="88" y="29"/>
                  </a:cubicBezTo>
                  <a:close/>
                  <a:moveTo>
                    <a:pt x="63" y="29"/>
                  </a:moveTo>
                  <a:cubicBezTo>
                    <a:pt x="67" y="29"/>
                    <a:pt x="71" y="33"/>
                    <a:pt x="71" y="37"/>
                  </a:cubicBezTo>
                  <a:cubicBezTo>
                    <a:pt x="71" y="41"/>
                    <a:pt x="67" y="45"/>
                    <a:pt x="63" y="45"/>
                  </a:cubicBezTo>
                  <a:cubicBezTo>
                    <a:pt x="59" y="45"/>
                    <a:pt x="55" y="41"/>
                    <a:pt x="55" y="37"/>
                  </a:cubicBezTo>
                  <a:cubicBezTo>
                    <a:pt x="55" y="33"/>
                    <a:pt x="59" y="29"/>
                    <a:pt x="63" y="29"/>
                  </a:cubicBezTo>
                  <a:close/>
                  <a:moveTo>
                    <a:pt x="37" y="29"/>
                  </a:moveTo>
                  <a:cubicBezTo>
                    <a:pt x="41" y="29"/>
                    <a:pt x="45" y="33"/>
                    <a:pt x="45" y="37"/>
                  </a:cubicBezTo>
                  <a:cubicBezTo>
                    <a:pt x="45" y="41"/>
                    <a:pt x="41" y="45"/>
                    <a:pt x="37" y="45"/>
                  </a:cubicBezTo>
                  <a:cubicBezTo>
                    <a:pt x="32" y="45"/>
                    <a:pt x="29" y="41"/>
                    <a:pt x="29" y="37"/>
                  </a:cubicBezTo>
                  <a:cubicBezTo>
                    <a:pt x="29" y="33"/>
                    <a:pt x="32" y="29"/>
                    <a:pt x="37" y="29"/>
                  </a:cubicBezTo>
                  <a:close/>
                  <a:moveTo>
                    <a:pt x="37" y="29"/>
                  </a:moveTo>
                  <a:cubicBezTo>
                    <a:pt x="37" y="29"/>
                    <a:pt x="37" y="29"/>
                    <a:pt x="37" y="29"/>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 name="Cloud Callout 17"/>
          <p:cNvSpPr/>
          <p:nvPr/>
        </p:nvSpPr>
        <p:spPr>
          <a:xfrm>
            <a:off x="8736509" y="2553439"/>
            <a:ext cx="511707" cy="333054"/>
          </a:xfrm>
          <a:prstGeom prst="cloudCallout">
            <a:avLst>
              <a:gd name="adj1" fmla="val -33991"/>
              <a:gd name="adj2" fmla="val 849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11430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Key concepts and terms</a:t>
            </a:r>
            <a:endParaRPr lang="en-AU" dirty="0"/>
          </a:p>
        </p:txBody>
      </p:sp>
      <p:sp>
        <p:nvSpPr>
          <p:cNvPr id="3" name="Footer Placeholder 2"/>
          <p:cNvSpPr>
            <a:spLocks noGrp="1"/>
          </p:cNvSpPr>
          <p:nvPr>
            <p:ph type="ftr" sz="quarter" idx="16"/>
          </p:nvPr>
        </p:nvSpPr>
        <p:spPr>
          <a:xfrm>
            <a:off x="589603" y="7095971"/>
            <a:ext cx="9014400" cy="435600"/>
          </a:xfrm>
        </p:spPr>
        <p:txBody>
          <a:bodyPr/>
          <a:lstStyle/>
          <a:p>
            <a:r>
              <a:rPr lang="en-AU" dirty="0"/>
              <a:t>Scrum.org – What is Scrum? 2020,</a:t>
            </a:r>
            <a:r>
              <a:rPr lang="en-AU" dirty="0">
                <a:hlinkClick r:id="rId2"/>
              </a:rPr>
              <a:t> https://www.scrum.org/resources/what-is-scrum</a:t>
            </a:r>
            <a:endParaRPr lang="en-US" dirty="0"/>
          </a:p>
          <a:p>
            <a:r>
              <a:rPr lang="en-US" dirty="0" err="1" smtClean="0"/>
              <a:t>Smartsheet</a:t>
            </a:r>
            <a:r>
              <a:rPr lang="en-US" dirty="0" smtClean="0"/>
              <a:t>: Scrum methodology, 2020, </a:t>
            </a:r>
            <a:r>
              <a:rPr lang="en-AU" dirty="0">
                <a:hlinkClick r:id="rId3"/>
              </a:rPr>
              <a:t>https://</a:t>
            </a:r>
            <a:r>
              <a:rPr lang="en-AU" dirty="0" smtClean="0">
                <a:hlinkClick r:id="rId3"/>
              </a:rPr>
              <a:t>www.smartsheet.com/agile-vs-scrum-vs-waterfall-vs-kanban</a:t>
            </a:r>
            <a:endParaRPr lang="en-AU" dirty="0" smtClean="0"/>
          </a:p>
        </p:txBody>
      </p:sp>
      <p:sp>
        <p:nvSpPr>
          <p:cNvPr id="48" name="Title 1"/>
          <p:cNvSpPr txBox="1">
            <a:spLocks/>
          </p:cNvSpPr>
          <p:nvPr/>
        </p:nvSpPr>
        <p:spPr>
          <a:xfrm>
            <a:off x="584281" y="634936"/>
            <a:ext cx="7103982" cy="671748"/>
          </a:xfrm>
          <a:prstGeom prst="rect">
            <a:avLst/>
          </a:prstGeom>
        </p:spPr>
        <p:txBody>
          <a:bodyPr vert="horz" lIns="0" tIns="0" rIns="0" bIns="0" rtlCol="0" anchor="t">
            <a:noAutofit/>
          </a:bodyPr>
          <a:lstStyle>
            <a:lvl1pPr algn="l" defTabSz="1007943" rtl="0" eaLnBrk="1" latinLnBrk="0" hangingPunct="1">
              <a:lnSpc>
                <a:spcPct val="110000"/>
              </a:lnSpc>
              <a:spcBef>
                <a:spcPct val="0"/>
              </a:spcBef>
              <a:buNone/>
              <a:defRPr sz="1800" kern="1200" baseline="0">
                <a:solidFill>
                  <a:schemeClr val="tx1">
                    <a:lumMod val="85000"/>
                    <a:lumOff val="15000"/>
                  </a:schemeClr>
                </a:solidFill>
                <a:latin typeface="Montserrat Light" panose="00000400000000000000" pitchFamily="50" charset="0"/>
                <a:ea typeface="+mj-ea"/>
                <a:cs typeface="+mj-cs"/>
              </a:defRPr>
            </a:lvl1pPr>
          </a:lstStyle>
          <a:p>
            <a:endParaRPr lang="en-AU" dirty="0"/>
          </a:p>
        </p:txBody>
      </p:sp>
      <p:sp>
        <p:nvSpPr>
          <p:cNvPr id="49" name="Rectangle 48"/>
          <p:cNvSpPr/>
          <p:nvPr/>
        </p:nvSpPr>
        <p:spPr>
          <a:xfrm>
            <a:off x="581025" y="1588081"/>
            <a:ext cx="4038600" cy="3533531"/>
          </a:xfrm>
          <a:prstGeom prst="rect">
            <a:avLst/>
          </a:prstGeom>
        </p:spPr>
        <p:txBody>
          <a:bodyPr wrap="square">
            <a:spAutoFit/>
          </a:bodyPr>
          <a:lstStyle/>
          <a:p>
            <a:pPr>
              <a:lnSpc>
                <a:spcPct val="113000"/>
              </a:lnSpc>
              <a:spcAft>
                <a:spcPts val="600"/>
              </a:spcAft>
            </a:pPr>
            <a:r>
              <a:rPr lang="en-AU" sz="1200" dirty="0">
                <a:solidFill>
                  <a:schemeClr val="tx1">
                    <a:lumMod val="75000"/>
                    <a:lumOff val="25000"/>
                  </a:schemeClr>
                </a:solidFill>
                <a:latin typeface="Segoe UI Semibold" panose="020B0702040204020203" pitchFamily="34" charset="0"/>
                <a:cs typeface="Segoe UI Semibold" panose="020B0702040204020203" pitchFamily="34" charset="0"/>
              </a:rPr>
              <a:t>What is scrum?</a:t>
            </a:r>
          </a:p>
          <a:p>
            <a:pPr>
              <a:lnSpc>
                <a:spcPct val="113000"/>
              </a:lnSpc>
              <a:spcAft>
                <a:spcPts val="600"/>
              </a:spcAft>
            </a:pPr>
            <a:r>
              <a:rPr lang="en-AU" sz="1200" dirty="0">
                <a:solidFill>
                  <a:schemeClr val="tx1">
                    <a:lumMod val="75000"/>
                    <a:lumOff val="25000"/>
                  </a:schemeClr>
                </a:solidFill>
              </a:rPr>
              <a:t>‘</a:t>
            </a:r>
            <a:r>
              <a:rPr lang="en-AU" sz="1200" dirty="0">
                <a:solidFill>
                  <a:srgbClr val="E8505B"/>
                </a:solidFill>
                <a:latin typeface="Segoe UI Semibold" panose="020B0702040204020203" pitchFamily="34" charset="0"/>
                <a:cs typeface="Segoe UI Semibold" panose="020B0702040204020203" pitchFamily="34" charset="0"/>
              </a:rPr>
              <a:t>Scrum</a:t>
            </a:r>
            <a:r>
              <a:rPr lang="en-AU" sz="1200" dirty="0">
                <a:solidFill>
                  <a:schemeClr val="tx1">
                    <a:lumMod val="75000"/>
                    <a:lumOff val="25000"/>
                  </a:schemeClr>
                </a:solidFill>
              </a:rPr>
              <a:t>’ is one of the most popular Agile methods to </a:t>
            </a:r>
            <a:r>
              <a:rPr lang="en-AU" sz="1200" dirty="0" smtClean="0">
                <a:solidFill>
                  <a:schemeClr val="tx1">
                    <a:lumMod val="75000"/>
                    <a:lumOff val="25000"/>
                  </a:schemeClr>
                </a:solidFill>
              </a:rPr>
              <a:t>tackle </a:t>
            </a:r>
            <a:r>
              <a:rPr lang="en-AU" sz="1200" dirty="0">
                <a:solidFill>
                  <a:schemeClr val="tx1">
                    <a:lumMod val="75000"/>
                    <a:lumOff val="25000"/>
                  </a:schemeClr>
                </a:solidFill>
              </a:rPr>
              <a:t>complex problems</a:t>
            </a:r>
            <a:r>
              <a:rPr lang="en-AU" sz="1200" baseline="30000" dirty="0">
                <a:solidFill>
                  <a:schemeClr val="tx1">
                    <a:lumMod val="75000"/>
                    <a:lumOff val="25000"/>
                  </a:schemeClr>
                </a:solidFill>
              </a:rPr>
              <a:t>1</a:t>
            </a:r>
            <a:r>
              <a:rPr lang="en-AU" sz="1200" dirty="0">
                <a:solidFill>
                  <a:schemeClr val="tx1">
                    <a:lumMod val="75000"/>
                    <a:lumOff val="25000"/>
                  </a:schemeClr>
                </a:solidFill>
              </a:rPr>
              <a:t>. It comprises a series of meetings and roles</a:t>
            </a:r>
            <a:r>
              <a:rPr lang="en-AU" sz="1200" baseline="30000" dirty="0">
                <a:solidFill>
                  <a:schemeClr val="tx1">
                    <a:lumMod val="75000"/>
                    <a:lumOff val="25000"/>
                  </a:schemeClr>
                </a:solidFill>
              </a:rPr>
              <a:t>2</a:t>
            </a:r>
            <a:r>
              <a:rPr lang="en-AU" sz="1200" dirty="0">
                <a:solidFill>
                  <a:schemeClr val="tx1">
                    <a:lumMod val="75000"/>
                    <a:lumOff val="25000"/>
                  </a:schemeClr>
                </a:solidFill>
              </a:rPr>
              <a:t>. </a:t>
            </a:r>
            <a:endParaRPr lang="en-AU" sz="1200" dirty="0">
              <a:solidFill>
                <a:schemeClr val="tx1">
                  <a:lumMod val="75000"/>
                  <a:lumOff val="25000"/>
                </a:schemeClr>
              </a:solidFill>
              <a:latin typeface="Segoe UI Semibold" panose="020B0702040204020203" pitchFamily="34" charset="0"/>
              <a:cs typeface="Segoe UI Semibold" panose="020B0702040204020203" pitchFamily="34" charset="0"/>
            </a:endParaRPr>
          </a:p>
          <a:p>
            <a:pPr>
              <a:lnSpc>
                <a:spcPct val="113000"/>
              </a:lnSpc>
              <a:spcAft>
                <a:spcPts val="600"/>
              </a:spcAft>
            </a:pPr>
            <a:r>
              <a:rPr lang="en-AU" sz="1200" dirty="0">
                <a:solidFill>
                  <a:schemeClr val="tx1">
                    <a:lumMod val="75000"/>
                    <a:lumOff val="25000"/>
                  </a:schemeClr>
                </a:solidFill>
                <a:latin typeface="Segoe UI Semibold" panose="020B0702040204020203" pitchFamily="34" charset="0"/>
                <a:cs typeface="Segoe UI Semibold" panose="020B0702040204020203" pitchFamily="34" charset="0"/>
              </a:rPr>
              <a:t>How it works</a:t>
            </a:r>
          </a:p>
          <a:p>
            <a:pPr marL="171450" indent="-171450">
              <a:lnSpc>
                <a:spcPct val="113000"/>
              </a:lnSpc>
              <a:spcAft>
                <a:spcPts val="300"/>
              </a:spcAft>
              <a:buFont typeface="Arial" panose="020B0604020202020204" pitchFamily="34" charset="0"/>
              <a:buChar char="•"/>
            </a:pPr>
            <a:r>
              <a:rPr lang="en-AU" sz="1200" dirty="0">
                <a:solidFill>
                  <a:schemeClr val="tx1">
                    <a:lumMod val="75000"/>
                    <a:lumOff val="25000"/>
                  </a:schemeClr>
                </a:solidFill>
                <a:cs typeface="Segoe UI Semibold" panose="020B0702040204020203" pitchFamily="34" charset="0"/>
              </a:rPr>
              <a:t>The work is divided into ‘</a:t>
            </a:r>
            <a:r>
              <a:rPr lang="en-AU" sz="1200" dirty="0">
                <a:solidFill>
                  <a:srgbClr val="E8505B"/>
                </a:solidFill>
                <a:latin typeface="Segoe UI Semibold" panose="020B0702040204020203" pitchFamily="34" charset="0"/>
                <a:cs typeface="Segoe UI Semibold" panose="020B0702040204020203" pitchFamily="34" charset="0"/>
              </a:rPr>
              <a:t>sprints</a:t>
            </a:r>
            <a:r>
              <a:rPr lang="en-AU" sz="1200" dirty="0">
                <a:solidFill>
                  <a:schemeClr val="tx1">
                    <a:lumMod val="75000"/>
                    <a:lumOff val="25000"/>
                  </a:schemeClr>
                </a:solidFill>
                <a:cs typeface="Segoe UI Semibold" panose="020B0702040204020203" pitchFamily="34" charset="0"/>
              </a:rPr>
              <a:t>’ - a set duration (often a week) for goals and tasks to be achieved. </a:t>
            </a:r>
          </a:p>
          <a:p>
            <a:pPr marL="171450" indent="-171450">
              <a:lnSpc>
                <a:spcPct val="113000"/>
              </a:lnSpc>
              <a:spcAft>
                <a:spcPts val="300"/>
              </a:spcAft>
              <a:buFont typeface="Arial" panose="020B0604020202020204" pitchFamily="34" charset="0"/>
              <a:buChar char="•"/>
            </a:pPr>
            <a:r>
              <a:rPr lang="en-AU" sz="1200" dirty="0">
                <a:solidFill>
                  <a:schemeClr val="tx1">
                    <a:lumMod val="75000"/>
                    <a:lumOff val="25000"/>
                  </a:schemeClr>
                </a:solidFill>
                <a:cs typeface="Segoe UI Semibold" panose="020B0702040204020203" pitchFamily="34" charset="0"/>
              </a:rPr>
              <a:t>Team members commit to a series of </a:t>
            </a:r>
            <a:r>
              <a:rPr lang="en-AU" sz="1200" dirty="0">
                <a:solidFill>
                  <a:srgbClr val="E8505B"/>
                </a:solidFill>
                <a:latin typeface="Segoe UI Semibold" panose="020B0702040204020203" pitchFamily="34" charset="0"/>
                <a:cs typeface="Segoe UI Semibold" panose="020B0702040204020203" pitchFamily="34" charset="0"/>
              </a:rPr>
              <a:t>meetings</a:t>
            </a:r>
            <a:r>
              <a:rPr lang="en-AU" sz="1200" dirty="0">
                <a:solidFill>
                  <a:schemeClr val="tx1">
                    <a:lumMod val="75000"/>
                    <a:lumOff val="25000"/>
                  </a:schemeClr>
                </a:solidFill>
                <a:cs typeface="Segoe UI Semibold" panose="020B0702040204020203" pitchFamily="34" charset="0"/>
              </a:rPr>
              <a:t> aimed to increase transparency, facilitate collaboration and encourage continuous improvement (see ‘Tips and Templates’ for more detail).     </a:t>
            </a:r>
          </a:p>
          <a:p>
            <a:pPr marL="171450" indent="-171450">
              <a:lnSpc>
                <a:spcPct val="113000"/>
              </a:lnSpc>
              <a:spcAft>
                <a:spcPts val="300"/>
              </a:spcAft>
              <a:buFont typeface="Arial" panose="020B0604020202020204" pitchFamily="34" charset="0"/>
              <a:buChar char="•"/>
            </a:pPr>
            <a:r>
              <a:rPr lang="en-AU" sz="1200" dirty="0">
                <a:solidFill>
                  <a:schemeClr val="tx1">
                    <a:lumMod val="75000"/>
                    <a:lumOff val="25000"/>
                  </a:schemeClr>
                </a:solidFill>
                <a:cs typeface="Segoe UI Semibold" panose="020B0702040204020203" pitchFamily="34" charset="0"/>
              </a:rPr>
              <a:t>Certain </a:t>
            </a:r>
            <a:r>
              <a:rPr lang="en-AU" sz="1200" dirty="0">
                <a:solidFill>
                  <a:srgbClr val="E8505B"/>
                </a:solidFill>
                <a:latin typeface="Segoe UI Semibold" panose="020B0702040204020203" pitchFamily="34" charset="0"/>
                <a:cs typeface="Segoe UI Semibold" panose="020B0702040204020203" pitchFamily="34" charset="0"/>
              </a:rPr>
              <a:t>roles</a:t>
            </a:r>
            <a:r>
              <a:rPr lang="en-AU" sz="1200" dirty="0">
                <a:solidFill>
                  <a:schemeClr val="tx1">
                    <a:lumMod val="75000"/>
                    <a:lumOff val="25000"/>
                  </a:schemeClr>
                </a:solidFill>
                <a:cs typeface="Segoe UI Semibold" panose="020B0702040204020203" pitchFamily="34" charset="0"/>
              </a:rPr>
              <a:t> can be assigned to provide direction and clarity, and these can be rotated amongst team members between sprints. </a:t>
            </a:r>
          </a:p>
          <a:p>
            <a:pPr>
              <a:lnSpc>
                <a:spcPct val="113000"/>
              </a:lnSpc>
              <a:spcAft>
                <a:spcPts val="300"/>
              </a:spcAft>
            </a:pPr>
            <a:r>
              <a:rPr lang="en-AU" sz="1000" dirty="0">
                <a:solidFill>
                  <a:srgbClr val="E8505B"/>
                </a:solidFill>
                <a:latin typeface="Segoe UI Semibold" panose="020B0702040204020203" pitchFamily="34" charset="0"/>
                <a:cs typeface="Segoe UI Semibold" panose="020B0702040204020203" pitchFamily="34" charset="0"/>
              </a:rPr>
              <a:t>Tip</a:t>
            </a:r>
            <a:r>
              <a:rPr lang="en-AU" sz="1000" dirty="0">
                <a:solidFill>
                  <a:schemeClr val="tx1">
                    <a:lumMod val="75000"/>
                    <a:lumOff val="25000"/>
                  </a:schemeClr>
                </a:solidFill>
                <a:cs typeface="Segoe UI Semibold" panose="020B0702040204020203" pitchFamily="34" charset="0"/>
              </a:rPr>
              <a:t>: Watch this </a:t>
            </a:r>
            <a:r>
              <a:rPr lang="en-AU" sz="1000" dirty="0">
                <a:solidFill>
                  <a:schemeClr val="tx1">
                    <a:lumMod val="75000"/>
                    <a:lumOff val="25000"/>
                  </a:schemeClr>
                </a:solidFill>
                <a:cs typeface="Segoe UI Semibold" panose="020B0702040204020203" pitchFamily="34" charset="0"/>
                <a:hlinkClick r:id="rId4"/>
              </a:rPr>
              <a:t>video</a:t>
            </a:r>
            <a:r>
              <a:rPr lang="en-AU" sz="1000" dirty="0">
                <a:solidFill>
                  <a:schemeClr val="tx1">
                    <a:lumMod val="75000"/>
                    <a:lumOff val="25000"/>
                  </a:schemeClr>
                </a:solidFill>
                <a:cs typeface="Segoe UI Semibold" panose="020B0702040204020203" pitchFamily="34" charset="0"/>
              </a:rPr>
              <a:t> for a 5 minute overview. </a:t>
            </a:r>
          </a:p>
        </p:txBody>
      </p:sp>
      <p:sp>
        <p:nvSpPr>
          <p:cNvPr id="51" name="Rounded Rectangle 50"/>
          <p:cNvSpPr/>
          <p:nvPr/>
        </p:nvSpPr>
        <p:spPr>
          <a:xfrm>
            <a:off x="5181031" y="1514492"/>
            <a:ext cx="4288790" cy="5491405"/>
          </a:xfrm>
          <a:prstGeom prst="roundRect">
            <a:avLst>
              <a:gd name="adj" fmla="val 266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300"/>
              </a:spcAft>
            </a:pPr>
            <a:endParaRPr lang="en-AU" sz="900" dirty="0" smtClean="0">
              <a:solidFill>
                <a:schemeClr val="tx1">
                  <a:lumMod val="75000"/>
                  <a:lumOff val="25000"/>
                </a:schemeClr>
              </a:solidFill>
            </a:endParaRPr>
          </a:p>
        </p:txBody>
      </p:sp>
      <p:grpSp>
        <p:nvGrpSpPr>
          <p:cNvPr id="10" name="Group 9"/>
          <p:cNvGrpSpPr/>
          <p:nvPr/>
        </p:nvGrpSpPr>
        <p:grpSpPr>
          <a:xfrm>
            <a:off x="1154060" y="5160084"/>
            <a:ext cx="2892530" cy="1728079"/>
            <a:chOff x="236212" y="4142466"/>
            <a:chExt cx="3771086" cy="2252953"/>
          </a:xfrm>
        </p:grpSpPr>
        <p:sp>
          <p:nvSpPr>
            <p:cNvPr id="74" name="AutoShape 3"/>
            <p:cNvSpPr>
              <a:spLocks noChangeAspect="1" noChangeArrowheads="1" noTextEdit="1"/>
            </p:cNvSpPr>
            <p:nvPr/>
          </p:nvSpPr>
          <p:spPr bwMode="auto">
            <a:xfrm>
              <a:off x="236212" y="4142466"/>
              <a:ext cx="3771085" cy="225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nvGrpSpPr>
            <p:cNvPr id="75" name="Group 205"/>
            <p:cNvGrpSpPr>
              <a:grpSpLocks/>
            </p:cNvGrpSpPr>
            <p:nvPr/>
          </p:nvGrpSpPr>
          <p:grpSpPr bwMode="auto">
            <a:xfrm>
              <a:off x="835819" y="4142466"/>
              <a:ext cx="3171479" cy="2250155"/>
              <a:chOff x="1501" y="496"/>
              <a:chExt cx="3401" cy="2413"/>
            </a:xfrm>
          </p:grpSpPr>
          <p:sp>
            <p:nvSpPr>
              <p:cNvPr id="437" name="Rectangle 5"/>
              <p:cNvSpPr>
                <a:spLocks noChangeArrowheads="1"/>
              </p:cNvSpPr>
              <p:nvPr/>
            </p:nvSpPr>
            <p:spPr bwMode="auto">
              <a:xfrm>
                <a:off x="1501" y="513"/>
                <a:ext cx="608" cy="400"/>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8" name="Rectangle 6"/>
              <p:cNvSpPr>
                <a:spLocks noChangeArrowheads="1"/>
              </p:cNvSpPr>
              <p:nvPr/>
            </p:nvSpPr>
            <p:spPr bwMode="auto">
              <a:xfrm>
                <a:off x="1521" y="529"/>
                <a:ext cx="566" cy="367"/>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9" name="Rectangle 7"/>
              <p:cNvSpPr>
                <a:spLocks noChangeArrowheads="1"/>
              </p:cNvSpPr>
              <p:nvPr/>
            </p:nvSpPr>
            <p:spPr bwMode="auto">
              <a:xfrm>
                <a:off x="1713" y="663"/>
                <a:ext cx="184" cy="100"/>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3" name="Rectangle 11"/>
              <p:cNvSpPr>
                <a:spLocks noChangeArrowheads="1"/>
              </p:cNvSpPr>
              <p:nvPr/>
            </p:nvSpPr>
            <p:spPr bwMode="auto">
              <a:xfrm>
                <a:off x="4406" y="1087"/>
                <a:ext cx="13" cy="115"/>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4" name="Rectangle 12"/>
              <p:cNvSpPr>
                <a:spLocks noChangeArrowheads="1"/>
              </p:cNvSpPr>
              <p:nvPr/>
            </p:nvSpPr>
            <p:spPr bwMode="auto">
              <a:xfrm>
                <a:off x="4834" y="1087"/>
                <a:ext cx="13" cy="115"/>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5" name="Rectangle 13"/>
              <p:cNvSpPr>
                <a:spLocks noChangeArrowheads="1"/>
              </p:cNvSpPr>
              <p:nvPr/>
            </p:nvSpPr>
            <p:spPr bwMode="auto">
              <a:xfrm>
                <a:off x="4359" y="1039"/>
                <a:ext cx="543" cy="48"/>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6" name="Rectangle 14"/>
              <p:cNvSpPr>
                <a:spLocks noChangeArrowheads="1"/>
              </p:cNvSpPr>
              <p:nvPr/>
            </p:nvSpPr>
            <p:spPr bwMode="auto">
              <a:xfrm>
                <a:off x="4720" y="690"/>
                <a:ext cx="75" cy="349"/>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7" name="Freeform 15"/>
              <p:cNvSpPr>
                <a:spLocks/>
              </p:cNvSpPr>
              <p:nvPr/>
            </p:nvSpPr>
            <p:spPr bwMode="auto">
              <a:xfrm>
                <a:off x="4744" y="941"/>
                <a:ext cx="30" cy="30"/>
              </a:xfrm>
              <a:custGeom>
                <a:avLst/>
                <a:gdLst>
                  <a:gd name="T0" fmla="*/ 30 w 30"/>
                  <a:gd name="T1" fmla="*/ 15 h 30"/>
                  <a:gd name="T2" fmla="*/ 30 w 30"/>
                  <a:gd name="T3" fmla="*/ 15 h 30"/>
                  <a:gd name="T4" fmla="*/ 28 w 30"/>
                  <a:gd name="T5" fmla="*/ 21 h 30"/>
                  <a:gd name="T6" fmla="*/ 25 w 30"/>
                  <a:gd name="T7" fmla="*/ 26 h 30"/>
                  <a:gd name="T8" fmla="*/ 21 w 30"/>
                  <a:gd name="T9" fmla="*/ 29 h 30"/>
                  <a:gd name="T10" fmla="*/ 14 w 30"/>
                  <a:gd name="T11" fmla="*/ 30 h 30"/>
                  <a:gd name="T12" fmla="*/ 14 w 30"/>
                  <a:gd name="T13" fmla="*/ 30 h 30"/>
                  <a:gd name="T14" fmla="*/ 10 w 30"/>
                  <a:gd name="T15" fmla="*/ 29 h 30"/>
                  <a:gd name="T16" fmla="*/ 5 w 30"/>
                  <a:gd name="T17" fmla="*/ 26 h 30"/>
                  <a:gd name="T18" fmla="*/ 2 w 30"/>
                  <a:gd name="T19" fmla="*/ 21 h 30"/>
                  <a:gd name="T20" fmla="*/ 0 w 30"/>
                  <a:gd name="T21" fmla="*/ 15 h 30"/>
                  <a:gd name="T22" fmla="*/ 0 w 30"/>
                  <a:gd name="T23" fmla="*/ 15 h 30"/>
                  <a:gd name="T24" fmla="*/ 2 w 30"/>
                  <a:gd name="T25" fmla="*/ 10 h 30"/>
                  <a:gd name="T26" fmla="*/ 5 w 30"/>
                  <a:gd name="T27" fmla="*/ 5 h 30"/>
                  <a:gd name="T28" fmla="*/ 10 w 30"/>
                  <a:gd name="T29" fmla="*/ 2 h 30"/>
                  <a:gd name="T30" fmla="*/ 14 w 30"/>
                  <a:gd name="T31" fmla="*/ 0 h 30"/>
                  <a:gd name="T32" fmla="*/ 14 w 30"/>
                  <a:gd name="T33" fmla="*/ 0 h 30"/>
                  <a:gd name="T34" fmla="*/ 21 w 30"/>
                  <a:gd name="T35" fmla="*/ 2 h 30"/>
                  <a:gd name="T36" fmla="*/ 25 w 30"/>
                  <a:gd name="T37" fmla="*/ 5 h 30"/>
                  <a:gd name="T38" fmla="*/ 28 w 30"/>
                  <a:gd name="T39" fmla="*/ 10 h 30"/>
                  <a:gd name="T40" fmla="*/ 30 w 30"/>
                  <a:gd name="T41" fmla="*/ 15 h 30"/>
                  <a:gd name="T42" fmla="*/ 30 w 30"/>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30" y="15"/>
                    </a:moveTo>
                    <a:lnTo>
                      <a:pt x="30" y="15"/>
                    </a:lnTo>
                    <a:lnTo>
                      <a:pt x="28" y="21"/>
                    </a:lnTo>
                    <a:lnTo>
                      <a:pt x="25" y="26"/>
                    </a:lnTo>
                    <a:lnTo>
                      <a:pt x="21" y="29"/>
                    </a:lnTo>
                    <a:lnTo>
                      <a:pt x="14" y="30"/>
                    </a:lnTo>
                    <a:lnTo>
                      <a:pt x="14" y="30"/>
                    </a:lnTo>
                    <a:lnTo>
                      <a:pt x="10" y="29"/>
                    </a:lnTo>
                    <a:lnTo>
                      <a:pt x="5" y="26"/>
                    </a:lnTo>
                    <a:lnTo>
                      <a:pt x="2" y="21"/>
                    </a:lnTo>
                    <a:lnTo>
                      <a:pt x="0" y="15"/>
                    </a:lnTo>
                    <a:lnTo>
                      <a:pt x="0" y="15"/>
                    </a:lnTo>
                    <a:lnTo>
                      <a:pt x="2" y="10"/>
                    </a:lnTo>
                    <a:lnTo>
                      <a:pt x="5" y="5"/>
                    </a:lnTo>
                    <a:lnTo>
                      <a:pt x="10" y="2"/>
                    </a:lnTo>
                    <a:lnTo>
                      <a:pt x="14" y="0"/>
                    </a:lnTo>
                    <a:lnTo>
                      <a:pt x="14" y="0"/>
                    </a:lnTo>
                    <a:lnTo>
                      <a:pt x="21" y="2"/>
                    </a:lnTo>
                    <a:lnTo>
                      <a:pt x="25" y="5"/>
                    </a:lnTo>
                    <a:lnTo>
                      <a:pt x="28" y="10"/>
                    </a:lnTo>
                    <a:lnTo>
                      <a:pt x="30" y="15"/>
                    </a:lnTo>
                    <a:lnTo>
                      <a:pt x="30" y="15"/>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8" name="Rectangle 16"/>
              <p:cNvSpPr>
                <a:spLocks noChangeArrowheads="1"/>
              </p:cNvSpPr>
              <p:nvPr/>
            </p:nvSpPr>
            <p:spPr bwMode="auto">
              <a:xfrm>
                <a:off x="4747" y="783"/>
                <a:ext cx="22" cy="143"/>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9" name="Rectangle 17"/>
              <p:cNvSpPr>
                <a:spLocks noChangeArrowheads="1"/>
              </p:cNvSpPr>
              <p:nvPr/>
            </p:nvSpPr>
            <p:spPr bwMode="auto">
              <a:xfrm>
                <a:off x="4643" y="690"/>
                <a:ext cx="76" cy="349"/>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0" name="Freeform 18"/>
              <p:cNvSpPr>
                <a:spLocks/>
              </p:cNvSpPr>
              <p:nvPr/>
            </p:nvSpPr>
            <p:spPr bwMode="auto">
              <a:xfrm>
                <a:off x="4668" y="941"/>
                <a:ext cx="29" cy="30"/>
              </a:xfrm>
              <a:custGeom>
                <a:avLst/>
                <a:gdLst>
                  <a:gd name="T0" fmla="*/ 29 w 29"/>
                  <a:gd name="T1" fmla="*/ 15 h 30"/>
                  <a:gd name="T2" fmla="*/ 29 w 29"/>
                  <a:gd name="T3" fmla="*/ 15 h 30"/>
                  <a:gd name="T4" fmla="*/ 29 w 29"/>
                  <a:gd name="T5" fmla="*/ 21 h 30"/>
                  <a:gd name="T6" fmla="*/ 25 w 29"/>
                  <a:gd name="T7" fmla="*/ 26 h 30"/>
                  <a:gd name="T8" fmla="*/ 21 w 29"/>
                  <a:gd name="T9" fmla="*/ 29 h 30"/>
                  <a:gd name="T10" fmla="*/ 14 w 29"/>
                  <a:gd name="T11" fmla="*/ 30 h 30"/>
                  <a:gd name="T12" fmla="*/ 14 w 29"/>
                  <a:gd name="T13" fmla="*/ 30 h 30"/>
                  <a:gd name="T14" fmla="*/ 8 w 29"/>
                  <a:gd name="T15" fmla="*/ 29 h 30"/>
                  <a:gd name="T16" fmla="*/ 3 w 29"/>
                  <a:gd name="T17" fmla="*/ 26 h 30"/>
                  <a:gd name="T18" fmla="*/ 0 w 29"/>
                  <a:gd name="T19" fmla="*/ 21 h 30"/>
                  <a:gd name="T20" fmla="*/ 0 w 29"/>
                  <a:gd name="T21" fmla="*/ 15 h 30"/>
                  <a:gd name="T22" fmla="*/ 0 w 29"/>
                  <a:gd name="T23" fmla="*/ 15 h 30"/>
                  <a:gd name="T24" fmla="*/ 0 w 29"/>
                  <a:gd name="T25" fmla="*/ 10 h 30"/>
                  <a:gd name="T26" fmla="*/ 3 w 29"/>
                  <a:gd name="T27" fmla="*/ 5 h 30"/>
                  <a:gd name="T28" fmla="*/ 8 w 29"/>
                  <a:gd name="T29" fmla="*/ 2 h 30"/>
                  <a:gd name="T30" fmla="*/ 14 w 29"/>
                  <a:gd name="T31" fmla="*/ 0 h 30"/>
                  <a:gd name="T32" fmla="*/ 14 w 29"/>
                  <a:gd name="T33" fmla="*/ 0 h 30"/>
                  <a:gd name="T34" fmla="*/ 21 w 29"/>
                  <a:gd name="T35" fmla="*/ 2 h 30"/>
                  <a:gd name="T36" fmla="*/ 25 w 29"/>
                  <a:gd name="T37" fmla="*/ 5 h 30"/>
                  <a:gd name="T38" fmla="*/ 29 w 29"/>
                  <a:gd name="T39" fmla="*/ 10 h 30"/>
                  <a:gd name="T40" fmla="*/ 29 w 29"/>
                  <a:gd name="T41" fmla="*/ 15 h 30"/>
                  <a:gd name="T42" fmla="*/ 29 w 29"/>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30">
                    <a:moveTo>
                      <a:pt x="29" y="15"/>
                    </a:moveTo>
                    <a:lnTo>
                      <a:pt x="29" y="15"/>
                    </a:lnTo>
                    <a:lnTo>
                      <a:pt x="29" y="21"/>
                    </a:lnTo>
                    <a:lnTo>
                      <a:pt x="25" y="26"/>
                    </a:lnTo>
                    <a:lnTo>
                      <a:pt x="21" y="29"/>
                    </a:lnTo>
                    <a:lnTo>
                      <a:pt x="14" y="30"/>
                    </a:lnTo>
                    <a:lnTo>
                      <a:pt x="14" y="30"/>
                    </a:lnTo>
                    <a:lnTo>
                      <a:pt x="8" y="29"/>
                    </a:lnTo>
                    <a:lnTo>
                      <a:pt x="3" y="26"/>
                    </a:lnTo>
                    <a:lnTo>
                      <a:pt x="0" y="21"/>
                    </a:lnTo>
                    <a:lnTo>
                      <a:pt x="0" y="15"/>
                    </a:lnTo>
                    <a:lnTo>
                      <a:pt x="0" y="15"/>
                    </a:lnTo>
                    <a:lnTo>
                      <a:pt x="0" y="10"/>
                    </a:lnTo>
                    <a:lnTo>
                      <a:pt x="3" y="5"/>
                    </a:lnTo>
                    <a:lnTo>
                      <a:pt x="8" y="2"/>
                    </a:lnTo>
                    <a:lnTo>
                      <a:pt x="14" y="0"/>
                    </a:lnTo>
                    <a:lnTo>
                      <a:pt x="14" y="0"/>
                    </a:lnTo>
                    <a:lnTo>
                      <a:pt x="21" y="2"/>
                    </a:lnTo>
                    <a:lnTo>
                      <a:pt x="25" y="5"/>
                    </a:lnTo>
                    <a:lnTo>
                      <a:pt x="29" y="10"/>
                    </a:lnTo>
                    <a:lnTo>
                      <a:pt x="29" y="15"/>
                    </a:lnTo>
                    <a:lnTo>
                      <a:pt x="29" y="15"/>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1" name="Rectangle 19"/>
              <p:cNvSpPr>
                <a:spLocks noChangeArrowheads="1"/>
              </p:cNvSpPr>
              <p:nvPr/>
            </p:nvSpPr>
            <p:spPr bwMode="auto">
              <a:xfrm>
                <a:off x="4670" y="783"/>
                <a:ext cx="23" cy="143"/>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2" name="Rectangle 20"/>
              <p:cNvSpPr>
                <a:spLocks noChangeArrowheads="1"/>
              </p:cNvSpPr>
              <p:nvPr/>
            </p:nvSpPr>
            <p:spPr bwMode="auto">
              <a:xfrm>
                <a:off x="4570" y="690"/>
                <a:ext cx="76" cy="34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3" name="Freeform 21"/>
              <p:cNvSpPr>
                <a:spLocks/>
              </p:cNvSpPr>
              <p:nvPr/>
            </p:nvSpPr>
            <p:spPr bwMode="auto">
              <a:xfrm>
                <a:off x="4596" y="941"/>
                <a:ext cx="30" cy="30"/>
              </a:xfrm>
              <a:custGeom>
                <a:avLst/>
                <a:gdLst>
                  <a:gd name="T0" fmla="*/ 30 w 30"/>
                  <a:gd name="T1" fmla="*/ 15 h 30"/>
                  <a:gd name="T2" fmla="*/ 30 w 30"/>
                  <a:gd name="T3" fmla="*/ 15 h 30"/>
                  <a:gd name="T4" fmla="*/ 28 w 30"/>
                  <a:gd name="T5" fmla="*/ 21 h 30"/>
                  <a:gd name="T6" fmla="*/ 25 w 30"/>
                  <a:gd name="T7" fmla="*/ 26 h 30"/>
                  <a:gd name="T8" fmla="*/ 20 w 30"/>
                  <a:gd name="T9" fmla="*/ 29 h 30"/>
                  <a:gd name="T10" fmla="*/ 14 w 30"/>
                  <a:gd name="T11" fmla="*/ 30 h 30"/>
                  <a:gd name="T12" fmla="*/ 14 w 30"/>
                  <a:gd name="T13" fmla="*/ 30 h 30"/>
                  <a:gd name="T14" fmla="*/ 9 w 30"/>
                  <a:gd name="T15" fmla="*/ 29 h 30"/>
                  <a:gd name="T16" fmla="*/ 4 w 30"/>
                  <a:gd name="T17" fmla="*/ 26 h 30"/>
                  <a:gd name="T18" fmla="*/ 0 w 30"/>
                  <a:gd name="T19" fmla="*/ 21 h 30"/>
                  <a:gd name="T20" fmla="*/ 0 w 30"/>
                  <a:gd name="T21" fmla="*/ 15 h 30"/>
                  <a:gd name="T22" fmla="*/ 0 w 30"/>
                  <a:gd name="T23" fmla="*/ 15 h 30"/>
                  <a:gd name="T24" fmla="*/ 0 w 30"/>
                  <a:gd name="T25" fmla="*/ 10 h 30"/>
                  <a:gd name="T26" fmla="*/ 4 w 30"/>
                  <a:gd name="T27" fmla="*/ 5 h 30"/>
                  <a:gd name="T28" fmla="*/ 9 w 30"/>
                  <a:gd name="T29" fmla="*/ 2 h 30"/>
                  <a:gd name="T30" fmla="*/ 14 w 30"/>
                  <a:gd name="T31" fmla="*/ 0 h 30"/>
                  <a:gd name="T32" fmla="*/ 14 w 30"/>
                  <a:gd name="T33" fmla="*/ 0 h 30"/>
                  <a:gd name="T34" fmla="*/ 20 w 30"/>
                  <a:gd name="T35" fmla="*/ 2 h 30"/>
                  <a:gd name="T36" fmla="*/ 25 w 30"/>
                  <a:gd name="T37" fmla="*/ 5 h 30"/>
                  <a:gd name="T38" fmla="*/ 28 w 30"/>
                  <a:gd name="T39" fmla="*/ 10 h 30"/>
                  <a:gd name="T40" fmla="*/ 30 w 30"/>
                  <a:gd name="T41" fmla="*/ 15 h 30"/>
                  <a:gd name="T42" fmla="*/ 30 w 30"/>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30" y="15"/>
                    </a:moveTo>
                    <a:lnTo>
                      <a:pt x="30" y="15"/>
                    </a:lnTo>
                    <a:lnTo>
                      <a:pt x="28" y="21"/>
                    </a:lnTo>
                    <a:lnTo>
                      <a:pt x="25" y="26"/>
                    </a:lnTo>
                    <a:lnTo>
                      <a:pt x="20" y="29"/>
                    </a:lnTo>
                    <a:lnTo>
                      <a:pt x="14" y="30"/>
                    </a:lnTo>
                    <a:lnTo>
                      <a:pt x="14" y="30"/>
                    </a:lnTo>
                    <a:lnTo>
                      <a:pt x="9" y="29"/>
                    </a:lnTo>
                    <a:lnTo>
                      <a:pt x="4" y="26"/>
                    </a:lnTo>
                    <a:lnTo>
                      <a:pt x="0" y="21"/>
                    </a:lnTo>
                    <a:lnTo>
                      <a:pt x="0" y="15"/>
                    </a:lnTo>
                    <a:lnTo>
                      <a:pt x="0" y="15"/>
                    </a:lnTo>
                    <a:lnTo>
                      <a:pt x="0" y="10"/>
                    </a:lnTo>
                    <a:lnTo>
                      <a:pt x="4" y="5"/>
                    </a:lnTo>
                    <a:lnTo>
                      <a:pt x="9" y="2"/>
                    </a:lnTo>
                    <a:lnTo>
                      <a:pt x="14" y="0"/>
                    </a:lnTo>
                    <a:lnTo>
                      <a:pt x="14" y="0"/>
                    </a:lnTo>
                    <a:lnTo>
                      <a:pt x="20" y="2"/>
                    </a:lnTo>
                    <a:lnTo>
                      <a:pt x="25" y="5"/>
                    </a:lnTo>
                    <a:lnTo>
                      <a:pt x="28" y="10"/>
                    </a:lnTo>
                    <a:lnTo>
                      <a:pt x="30" y="15"/>
                    </a:lnTo>
                    <a:lnTo>
                      <a:pt x="30" y="15"/>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4" name="Rectangle 22"/>
              <p:cNvSpPr>
                <a:spLocks noChangeArrowheads="1"/>
              </p:cNvSpPr>
              <p:nvPr/>
            </p:nvSpPr>
            <p:spPr bwMode="auto">
              <a:xfrm>
                <a:off x="4597" y="783"/>
                <a:ext cx="24" cy="143"/>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5" name="Freeform 23"/>
              <p:cNvSpPr>
                <a:spLocks/>
              </p:cNvSpPr>
              <p:nvPr/>
            </p:nvSpPr>
            <p:spPr bwMode="auto">
              <a:xfrm>
                <a:off x="4445" y="714"/>
                <a:ext cx="124" cy="320"/>
              </a:xfrm>
              <a:custGeom>
                <a:avLst/>
                <a:gdLst>
                  <a:gd name="T0" fmla="*/ 34 w 124"/>
                  <a:gd name="T1" fmla="*/ 320 h 320"/>
                  <a:gd name="T2" fmla="*/ 124 w 124"/>
                  <a:gd name="T3" fmla="*/ 13 h 320"/>
                  <a:gd name="T4" fmla="*/ 92 w 124"/>
                  <a:gd name="T5" fmla="*/ 0 h 320"/>
                  <a:gd name="T6" fmla="*/ 0 w 124"/>
                  <a:gd name="T7" fmla="*/ 309 h 320"/>
                  <a:gd name="T8" fmla="*/ 34 w 124"/>
                  <a:gd name="T9" fmla="*/ 320 h 320"/>
                </a:gdLst>
                <a:ahLst/>
                <a:cxnLst>
                  <a:cxn ang="0">
                    <a:pos x="T0" y="T1"/>
                  </a:cxn>
                  <a:cxn ang="0">
                    <a:pos x="T2" y="T3"/>
                  </a:cxn>
                  <a:cxn ang="0">
                    <a:pos x="T4" y="T5"/>
                  </a:cxn>
                  <a:cxn ang="0">
                    <a:pos x="T6" y="T7"/>
                  </a:cxn>
                  <a:cxn ang="0">
                    <a:pos x="T8" y="T9"/>
                  </a:cxn>
                </a:cxnLst>
                <a:rect l="0" t="0" r="r" b="b"/>
                <a:pathLst>
                  <a:path w="124" h="320">
                    <a:moveTo>
                      <a:pt x="34" y="320"/>
                    </a:moveTo>
                    <a:lnTo>
                      <a:pt x="124" y="13"/>
                    </a:lnTo>
                    <a:lnTo>
                      <a:pt x="92" y="0"/>
                    </a:lnTo>
                    <a:lnTo>
                      <a:pt x="0" y="309"/>
                    </a:lnTo>
                    <a:lnTo>
                      <a:pt x="34" y="32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6" name="Freeform 24"/>
              <p:cNvSpPr>
                <a:spLocks/>
              </p:cNvSpPr>
              <p:nvPr/>
            </p:nvSpPr>
            <p:spPr bwMode="auto">
              <a:xfrm>
                <a:off x="2442" y="496"/>
                <a:ext cx="1038" cy="878"/>
              </a:xfrm>
              <a:custGeom>
                <a:avLst/>
                <a:gdLst>
                  <a:gd name="T0" fmla="*/ 267 w 1038"/>
                  <a:gd name="T1" fmla="*/ 799 h 878"/>
                  <a:gd name="T2" fmla="*/ 305 w 1038"/>
                  <a:gd name="T3" fmla="*/ 791 h 878"/>
                  <a:gd name="T4" fmla="*/ 387 w 1038"/>
                  <a:gd name="T5" fmla="*/ 799 h 878"/>
                  <a:gd name="T6" fmla="*/ 500 w 1038"/>
                  <a:gd name="T7" fmla="*/ 796 h 878"/>
                  <a:gd name="T8" fmla="*/ 640 w 1038"/>
                  <a:gd name="T9" fmla="*/ 777 h 878"/>
                  <a:gd name="T10" fmla="*/ 779 w 1038"/>
                  <a:gd name="T11" fmla="*/ 748 h 878"/>
                  <a:gd name="T12" fmla="*/ 827 w 1038"/>
                  <a:gd name="T13" fmla="*/ 810 h 878"/>
                  <a:gd name="T14" fmla="*/ 893 w 1038"/>
                  <a:gd name="T15" fmla="*/ 851 h 878"/>
                  <a:gd name="T16" fmla="*/ 942 w 1038"/>
                  <a:gd name="T17" fmla="*/ 862 h 878"/>
                  <a:gd name="T18" fmla="*/ 907 w 1038"/>
                  <a:gd name="T19" fmla="*/ 813 h 878"/>
                  <a:gd name="T20" fmla="*/ 887 w 1038"/>
                  <a:gd name="T21" fmla="*/ 756 h 878"/>
                  <a:gd name="T22" fmla="*/ 882 w 1038"/>
                  <a:gd name="T23" fmla="*/ 717 h 878"/>
                  <a:gd name="T24" fmla="*/ 942 w 1038"/>
                  <a:gd name="T25" fmla="*/ 685 h 878"/>
                  <a:gd name="T26" fmla="*/ 972 w 1038"/>
                  <a:gd name="T27" fmla="*/ 657 h 878"/>
                  <a:gd name="T28" fmla="*/ 1005 w 1038"/>
                  <a:gd name="T29" fmla="*/ 605 h 878"/>
                  <a:gd name="T30" fmla="*/ 1026 w 1038"/>
                  <a:gd name="T31" fmla="*/ 542 h 878"/>
                  <a:gd name="T32" fmla="*/ 1037 w 1038"/>
                  <a:gd name="T33" fmla="*/ 474 h 878"/>
                  <a:gd name="T34" fmla="*/ 1038 w 1038"/>
                  <a:gd name="T35" fmla="*/ 406 h 878"/>
                  <a:gd name="T36" fmla="*/ 1030 w 1038"/>
                  <a:gd name="T37" fmla="*/ 344 h 878"/>
                  <a:gd name="T38" fmla="*/ 1010 w 1038"/>
                  <a:gd name="T39" fmla="*/ 276 h 878"/>
                  <a:gd name="T40" fmla="*/ 966 w 1038"/>
                  <a:gd name="T41" fmla="*/ 191 h 878"/>
                  <a:gd name="T42" fmla="*/ 899 w 1038"/>
                  <a:gd name="T43" fmla="*/ 115 h 878"/>
                  <a:gd name="T44" fmla="*/ 846 w 1038"/>
                  <a:gd name="T45" fmla="*/ 74 h 878"/>
                  <a:gd name="T46" fmla="*/ 759 w 1038"/>
                  <a:gd name="T47" fmla="*/ 30 h 878"/>
                  <a:gd name="T48" fmla="*/ 645 w 1038"/>
                  <a:gd name="T49" fmla="*/ 6 h 878"/>
                  <a:gd name="T50" fmla="*/ 569 w 1038"/>
                  <a:gd name="T51" fmla="*/ 0 h 878"/>
                  <a:gd name="T52" fmla="*/ 452 w 1038"/>
                  <a:gd name="T53" fmla="*/ 3 h 878"/>
                  <a:gd name="T54" fmla="*/ 338 w 1038"/>
                  <a:gd name="T55" fmla="*/ 21 h 878"/>
                  <a:gd name="T56" fmla="*/ 263 w 1038"/>
                  <a:gd name="T57" fmla="*/ 43 h 878"/>
                  <a:gd name="T58" fmla="*/ 160 w 1038"/>
                  <a:gd name="T59" fmla="*/ 99 h 878"/>
                  <a:gd name="T60" fmla="*/ 102 w 1038"/>
                  <a:gd name="T61" fmla="*/ 152 h 878"/>
                  <a:gd name="T62" fmla="*/ 76 w 1038"/>
                  <a:gd name="T63" fmla="*/ 183 h 878"/>
                  <a:gd name="T64" fmla="*/ 41 w 1038"/>
                  <a:gd name="T65" fmla="*/ 240 h 878"/>
                  <a:gd name="T66" fmla="*/ 16 w 1038"/>
                  <a:gd name="T67" fmla="*/ 303 h 878"/>
                  <a:gd name="T68" fmla="*/ 4 w 1038"/>
                  <a:gd name="T69" fmla="*/ 371 h 878"/>
                  <a:gd name="T70" fmla="*/ 0 w 1038"/>
                  <a:gd name="T71" fmla="*/ 439 h 878"/>
                  <a:gd name="T72" fmla="*/ 11 w 1038"/>
                  <a:gd name="T73" fmla="*/ 507 h 878"/>
                  <a:gd name="T74" fmla="*/ 27 w 1038"/>
                  <a:gd name="T75" fmla="*/ 557 h 878"/>
                  <a:gd name="T76" fmla="*/ 72 w 1038"/>
                  <a:gd name="T77" fmla="*/ 640 h 878"/>
                  <a:gd name="T78" fmla="*/ 133 w 1038"/>
                  <a:gd name="T79" fmla="*/ 709 h 878"/>
                  <a:gd name="T80" fmla="*/ 158 w 1038"/>
                  <a:gd name="T81" fmla="*/ 748 h 878"/>
                  <a:gd name="T82" fmla="*/ 144 w 1038"/>
                  <a:gd name="T83" fmla="*/ 805 h 878"/>
                  <a:gd name="T84" fmla="*/ 111 w 1038"/>
                  <a:gd name="T85" fmla="*/ 861 h 878"/>
                  <a:gd name="T86" fmla="*/ 143 w 1038"/>
                  <a:gd name="T87" fmla="*/ 867 h 878"/>
                  <a:gd name="T88" fmla="*/ 228 w 1038"/>
                  <a:gd name="T89" fmla="*/ 831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38" h="878">
                    <a:moveTo>
                      <a:pt x="253" y="813"/>
                    </a:moveTo>
                    <a:lnTo>
                      <a:pt x="253" y="813"/>
                    </a:lnTo>
                    <a:lnTo>
                      <a:pt x="267" y="799"/>
                    </a:lnTo>
                    <a:lnTo>
                      <a:pt x="278" y="785"/>
                    </a:lnTo>
                    <a:lnTo>
                      <a:pt x="278" y="785"/>
                    </a:lnTo>
                    <a:lnTo>
                      <a:pt x="305" y="791"/>
                    </a:lnTo>
                    <a:lnTo>
                      <a:pt x="332" y="796"/>
                    </a:lnTo>
                    <a:lnTo>
                      <a:pt x="361" y="799"/>
                    </a:lnTo>
                    <a:lnTo>
                      <a:pt x="387" y="799"/>
                    </a:lnTo>
                    <a:lnTo>
                      <a:pt x="416" y="801"/>
                    </a:lnTo>
                    <a:lnTo>
                      <a:pt x="444" y="799"/>
                    </a:lnTo>
                    <a:lnTo>
                      <a:pt x="500" y="796"/>
                    </a:lnTo>
                    <a:lnTo>
                      <a:pt x="500" y="796"/>
                    </a:lnTo>
                    <a:lnTo>
                      <a:pt x="571" y="788"/>
                    </a:lnTo>
                    <a:lnTo>
                      <a:pt x="640" y="777"/>
                    </a:lnTo>
                    <a:lnTo>
                      <a:pt x="710" y="764"/>
                    </a:lnTo>
                    <a:lnTo>
                      <a:pt x="779" y="748"/>
                    </a:lnTo>
                    <a:lnTo>
                      <a:pt x="779" y="748"/>
                    </a:lnTo>
                    <a:lnTo>
                      <a:pt x="792" y="771"/>
                    </a:lnTo>
                    <a:lnTo>
                      <a:pt x="808" y="791"/>
                    </a:lnTo>
                    <a:lnTo>
                      <a:pt x="827" y="810"/>
                    </a:lnTo>
                    <a:lnTo>
                      <a:pt x="847" y="827"/>
                    </a:lnTo>
                    <a:lnTo>
                      <a:pt x="869" y="840"/>
                    </a:lnTo>
                    <a:lnTo>
                      <a:pt x="893" y="851"/>
                    </a:lnTo>
                    <a:lnTo>
                      <a:pt x="917" y="859"/>
                    </a:lnTo>
                    <a:lnTo>
                      <a:pt x="942" y="862"/>
                    </a:lnTo>
                    <a:lnTo>
                      <a:pt x="942" y="862"/>
                    </a:lnTo>
                    <a:lnTo>
                      <a:pt x="929" y="848"/>
                    </a:lnTo>
                    <a:lnTo>
                      <a:pt x="918" y="831"/>
                    </a:lnTo>
                    <a:lnTo>
                      <a:pt x="907" y="813"/>
                    </a:lnTo>
                    <a:lnTo>
                      <a:pt x="899" y="796"/>
                    </a:lnTo>
                    <a:lnTo>
                      <a:pt x="893" y="777"/>
                    </a:lnTo>
                    <a:lnTo>
                      <a:pt x="887" y="756"/>
                    </a:lnTo>
                    <a:lnTo>
                      <a:pt x="883" y="737"/>
                    </a:lnTo>
                    <a:lnTo>
                      <a:pt x="882" y="717"/>
                    </a:lnTo>
                    <a:lnTo>
                      <a:pt x="882" y="717"/>
                    </a:lnTo>
                    <a:lnTo>
                      <a:pt x="902" y="707"/>
                    </a:lnTo>
                    <a:lnTo>
                      <a:pt x="923" y="696"/>
                    </a:lnTo>
                    <a:lnTo>
                      <a:pt x="942" y="685"/>
                    </a:lnTo>
                    <a:lnTo>
                      <a:pt x="959" y="671"/>
                    </a:lnTo>
                    <a:lnTo>
                      <a:pt x="959" y="671"/>
                    </a:lnTo>
                    <a:lnTo>
                      <a:pt x="972" y="657"/>
                    </a:lnTo>
                    <a:lnTo>
                      <a:pt x="985" y="641"/>
                    </a:lnTo>
                    <a:lnTo>
                      <a:pt x="996" y="624"/>
                    </a:lnTo>
                    <a:lnTo>
                      <a:pt x="1005" y="605"/>
                    </a:lnTo>
                    <a:lnTo>
                      <a:pt x="1013" y="584"/>
                    </a:lnTo>
                    <a:lnTo>
                      <a:pt x="1021" y="564"/>
                    </a:lnTo>
                    <a:lnTo>
                      <a:pt x="1026" y="542"/>
                    </a:lnTo>
                    <a:lnTo>
                      <a:pt x="1030" y="520"/>
                    </a:lnTo>
                    <a:lnTo>
                      <a:pt x="1035" y="497"/>
                    </a:lnTo>
                    <a:lnTo>
                      <a:pt x="1037" y="474"/>
                    </a:lnTo>
                    <a:lnTo>
                      <a:pt x="1038" y="450"/>
                    </a:lnTo>
                    <a:lnTo>
                      <a:pt x="1038" y="428"/>
                    </a:lnTo>
                    <a:lnTo>
                      <a:pt x="1038" y="406"/>
                    </a:lnTo>
                    <a:lnTo>
                      <a:pt x="1037" y="384"/>
                    </a:lnTo>
                    <a:lnTo>
                      <a:pt x="1034" y="363"/>
                    </a:lnTo>
                    <a:lnTo>
                      <a:pt x="1030" y="344"/>
                    </a:lnTo>
                    <a:lnTo>
                      <a:pt x="1030" y="344"/>
                    </a:lnTo>
                    <a:lnTo>
                      <a:pt x="1021" y="310"/>
                    </a:lnTo>
                    <a:lnTo>
                      <a:pt x="1010" y="276"/>
                    </a:lnTo>
                    <a:lnTo>
                      <a:pt x="997" y="246"/>
                    </a:lnTo>
                    <a:lnTo>
                      <a:pt x="983" y="218"/>
                    </a:lnTo>
                    <a:lnTo>
                      <a:pt x="966" y="191"/>
                    </a:lnTo>
                    <a:lnTo>
                      <a:pt x="947" y="164"/>
                    </a:lnTo>
                    <a:lnTo>
                      <a:pt x="925" y="139"/>
                    </a:lnTo>
                    <a:lnTo>
                      <a:pt x="899" y="115"/>
                    </a:lnTo>
                    <a:lnTo>
                      <a:pt x="899" y="115"/>
                    </a:lnTo>
                    <a:lnTo>
                      <a:pt x="872" y="93"/>
                    </a:lnTo>
                    <a:lnTo>
                      <a:pt x="846" y="74"/>
                    </a:lnTo>
                    <a:lnTo>
                      <a:pt x="819" y="57"/>
                    </a:lnTo>
                    <a:lnTo>
                      <a:pt x="790" y="43"/>
                    </a:lnTo>
                    <a:lnTo>
                      <a:pt x="759" y="30"/>
                    </a:lnTo>
                    <a:lnTo>
                      <a:pt x="726" y="21"/>
                    </a:lnTo>
                    <a:lnTo>
                      <a:pt x="688" y="13"/>
                    </a:lnTo>
                    <a:lnTo>
                      <a:pt x="645" y="6"/>
                    </a:lnTo>
                    <a:lnTo>
                      <a:pt x="645" y="6"/>
                    </a:lnTo>
                    <a:lnTo>
                      <a:pt x="607" y="3"/>
                    </a:lnTo>
                    <a:lnTo>
                      <a:pt x="569" y="0"/>
                    </a:lnTo>
                    <a:lnTo>
                      <a:pt x="530" y="0"/>
                    </a:lnTo>
                    <a:lnTo>
                      <a:pt x="492" y="0"/>
                    </a:lnTo>
                    <a:lnTo>
                      <a:pt x="452" y="3"/>
                    </a:lnTo>
                    <a:lnTo>
                      <a:pt x="414" y="6"/>
                    </a:lnTo>
                    <a:lnTo>
                      <a:pt x="376" y="13"/>
                    </a:lnTo>
                    <a:lnTo>
                      <a:pt x="338" y="21"/>
                    </a:lnTo>
                    <a:lnTo>
                      <a:pt x="338" y="21"/>
                    </a:lnTo>
                    <a:lnTo>
                      <a:pt x="301" y="30"/>
                    </a:lnTo>
                    <a:lnTo>
                      <a:pt x="263" y="43"/>
                    </a:lnTo>
                    <a:lnTo>
                      <a:pt x="226" y="58"/>
                    </a:lnTo>
                    <a:lnTo>
                      <a:pt x="192" y="77"/>
                    </a:lnTo>
                    <a:lnTo>
                      <a:pt x="160" y="99"/>
                    </a:lnTo>
                    <a:lnTo>
                      <a:pt x="128" y="125"/>
                    </a:lnTo>
                    <a:lnTo>
                      <a:pt x="114" y="137"/>
                    </a:lnTo>
                    <a:lnTo>
                      <a:pt x="102" y="152"/>
                    </a:lnTo>
                    <a:lnTo>
                      <a:pt x="87" y="167"/>
                    </a:lnTo>
                    <a:lnTo>
                      <a:pt x="76" y="183"/>
                    </a:lnTo>
                    <a:lnTo>
                      <a:pt x="76" y="183"/>
                    </a:lnTo>
                    <a:lnTo>
                      <a:pt x="64" y="201"/>
                    </a:lnTo>
                    <a:lnTo>
                      <a:pt x="51" y="221"/>
                    </a:lnTo>
                    <a:lnTo>
                      <a:pt x="41" y="240"/>
                    </a:lnTo>
                    <a:lnTo>
                      <a:pt x="32" y="261"/>
                    </a:lnTo>
                    <a:lnTo>
                      <a:pt x="24" y="283"/>
                    </a:lnTo>
                    <a:lnTo>
                      <a:pt x="16" y="303"/>
                    </a:lnTo>
                    <a:lnTo>
                      <a:pt x="11" y="325"/>
                    </a:lnTo>
                    <a:lnTo>
                      <a:pt x="7" y="349"/>
                    </a:lnTo>
                    <a:lnTo>
                      <a:pt x="4" y="371"/>
                    </a:lnTo>
                    <a:lnTo>
                      <a:pt x="2" y="393"/>
                    </a:lnTo>
                    <a:lnTo>
                      <a:pt x="0" y="417"/>
                    </a:lnTo>
                    <a:lnTo>
                      <a:pt x="0" y="439"/>
                    </a:lnTo>
                    <a:lnTo>
                      <a:pt x="4" y="461"/>
                    </a:lnTo>
                    <a:lnTo>
                      <a:pt x="7" y="485"/>
                    </a:lnTo>
                    <a:lnTo>
                      <a:pt x="11" y="507"/>
                    </a:lnTo>
                    <a:lnTo>
                      <a:pt x="16" y="529"/>
                    </a:lnTo>
                    <a:lnTo>
                      <a:pt x="16" y="529"/>
                    </a:lnTo>
                    <a:lnTo>
                      <a:pt x="27" y="557"/>
                    </a:lnTo>
                    <a:lnTo>
                      <a:pt x="40" y="586"/>
                    </a:lnTo>
                    <a:lnTo>
                      <a:pt x="54" y="614"/>
                    </a:lnTo>
                    <a:lnTo>
                      <a:pt x="72" y="640"/>
                    </a:lnTo>
                    <a:lnTo>
                      <a:pt x="90" y="665"/>
                    </a:lnTo>
                    <a:lnTo>
                      <a:pt x="111" y="687"/>
                    </a:lnTo>
                    <a:lnTo>
                      <a:pt x="133" y="709"/>
                    </a:lnTo>
                    <a:lnTo>
                      <a:pt x="157" y="728"/>
                    </a:lnTo>
                    <a:lnTo>
                      <a:pt x="157" y="728"/>
                    </a:lnTo>
                    <a:lnTo>
                      <a:pt x="158" y="748"/>
                    </a:lnTo>
                    <a:lnTo>
                      <a:pt x="157" y="767"/>
                    </a:lnTo>
                    <a:lnTo>
                      <a:pt x="150" y="786"/>
                    </a:lnTo>
                    <a:lnTo>
                      <a:pt x="144" y="805"/>
                    </a:lnTo>
                    <a:lnTo>
                      <a:pt x="135" y="824"/>
                    </a:lnTo>
                    <a:lnTo>
                      <a:pt x="124" y="843"/>
                    </a:lnTo>
                    <a:lnTo>
                      <a:pt x="111" y="861"/>
                    </a:lnTo>
                    <a:lnTo>
                      <a:pt x="97" y="878"/>
                    </a:lnTo>
                    <a:lnTo>
                      <a:pt x="143" y="867"/>
                    </a:lnTo>
                    <a:lnTo>
                      <a:pt x="143" y="867"/>
                    </a:lnTo>
                    <a:lnTo>
                      <a:pt x="173" y="859"/>
                    </a:lnTo>
                    <a:lnTo>
                      <a:pt x="201" y="846"/>
                    </a:lnTo>
                    <a:lnTo>
                      <a:pt x="228" y="831"/>
                    </a:lnTo>
                    <a:lnTo>
                      <a:pt x="241" y="823"/>
                    </a:lnTo>
                    <a:lnTo>
                      <a:pt x="253" y="813"/>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7" name="Freeform 25"/>
              <p:cNvSpPr>
                <a:spLocks/>
              </p:cNvSpPr>
              <p:nvPr/>
            </p:nvSpPr>
            <p:spPr bwMode="auto">
              <a:xfrm>
                <a:off x="2442" y="496"/>
                <a:ext cx="1038" cy="878"/>
              </a:xfrm>
              <a:custGeom>
                <a:avLst/>
                <a:gdLst>
                  <a:gd name="T0" fmla="*/ 267 w 1038"/>
                  <a:gd name="T1" fmla="*/ 799 h 878"/>
                  <a:gd name="T2" fmla="*/ 305 w 1038"/>
                  <a:gd name="T3" fmla="*/ 791 h 878"/>
                  <a:gd name="T4" fmla="*/ 387 w 1038"/>
                  <a:gd name="T5" fmla="*/ 799 h 878"/>
                  <a:gd name="T6" fmla="*/ 500 w 1038"/>
                  <a:gd name="T7" fmla="*/ 796 h 878"/>
                  <a:gd name="T8" fmla="*/ 640 w 1038"/>
                  <a:gd name="T9" fmla="*/ 777 h 878"/>
                  <a:gd name="T10" fmla="*/ 779 w 1038"/>
                  <a:gd name="T11" fmla="*/ 748 h 878"/>
                  <a:gd name="T12" fmla="*/ 827 w 1038"/>
                  <a:gd name="T13" fmla="*/ 810 h 878"/>
                  <a:gd name="T14" fmla="*/ 893 w 1038"/>
                  <a:gd name="T15" fmla="*/ 851 h 878"/>
                  <a:gd name="T16" fmla="*/ 942 w 1038"/>
                  <a:gd name="T17" fmla="*/ 862 h 878"/>
                  <a:gd name="T18" fmla="*/ 907 w 1038"/>
                  <a:gd name="T19" fmla="*/ 813 h 878"/>
                  <a:gd name="T20" fmla="*/ 887 w 1038"/>
                  <a:gd name="T21" fmla="*/ 756 h 878"/>
                  <a:gd name="T22" fmla="*/ 882 w 1038"/>
                  <a:gd name="T23" fmla="*/ 717 h 878"/>
                  <a:gd name="T24" fmla="*/ 942 w 1038"/>
                  <a:gd name="T25" fmla="*/ 685 h 878"/>
                  <a:gd name="T26" fmla="*/ 972 w 1038"/>
                  <a:gd name="T27" fmla="*/ 657 h 878"/>
                  <a:gd name="T28" fmla="*/ 1005 w 1038"/>
                  <a:gd name="T29" fmla="*/ 605 h 878"/>
                  <a:gd name="T30" fmla="*/ 1026 w 1038"/>
                  <a:gd name="T31" fmla="*/ 542 h 878"/>
                  <a:gd name="T32" fmla="*/ 1037 w 1038"/>
                  <a:gd name="T33" fmla="*/ 474 h 878"/>
                  <a:gd name="T34" fmla="*/ 1038 w 1038"/>
                  <a:gd name="T35" fmla="*/ 406 h 878"/>
                  <a:gd name="T36" fmla="*/ 1030 w 1038"/>
                  <a:gd name="T37" fmla="*/ 344 h 878"/>
                  <a:gd name="T38" fmla="*/ 1010 w 1038"/>
                  <a:gd name="T39" fmla="*/ 276 h 878"/>
                  <a:gd name="T40" fmla="*/ 966 w 1038"/>
                  <a:gd name="T41" fmla="*/ 191 h 878"/>
                  <a:gd name="T42" fmla="*/ 899 w 1038"/>
                  <a:gd name="T43" fmla="*/ 115 h 878"/>
                  <a:gd name="T44" fmla="*/ 846 w 1038"/>
                  <a:gd name="T45" fmla="*/ 74 h 878"/>
                  <a:gd name="T46" fmla="*/ 759 w 1038"/>
                  <a:gd name="T47" fmla="*/ 30 h 878"/>
                  <a:gd name="T48" fmla="*/ 645 w 1038"/>
                  <a:gd name="T49" fmla="*/ 6 h 878"/>
                  <a:gd name="T50" fmla="*/ 569 w 1038"/>
                  <a:gd name="T51" fmla="*/ 0 h 878"/>
                  <a:gd name="T52" fmla="*/ 452 w 1038"/>
                  <a:gd name="T53" fmla="*/ 3 h 878"/>
                  <a:gd name="T54" fmla="*/ 338 w 1038"/>
                  <a:gd name="T55" fmla="*/ 21 h 878"/>
                  <a:gd name="T56" fmla="*/ 263 w 1038"/>
                  <a:gd name="T57" fmla="*/ 43 h 878"/>
                  <a:gd name="T58" fmla="*/ 160 w 1038"/>
                  <a:gd name="T59" fmla="*/ 99 h 878"/>
                  <a:gd name="T60" fmla="*/ 102 w 1038"/>
                  <a:gd name="T61" fmla="*/ 152 h 878"/>
                  <a:gd name="T62" fmla="*/ 76 w 1038"/>
                  <a:gd name="T63" fmla="*/ 183 h 878"/>
                  <a:gd name="T64" fmla="*/ 41 w 1038"/>
                  <a:gd name="T65" fmla="*/ 240 h 878"/>
                  <a:gd name="T66" fmla="*/ 16 w 1038"/>
                  <a:gd name="T67" fmla="*/ 303 h 878"/>
                  <a:gd name="T68" fmla="*/ 4 w 1038"/>
                  <a:gd name="T69" fmla="*/ 371 h 878"/>
                  <a:gd name="T70" fmla="*/ 0 w 1038"/>
                  <a:gd name="T71" fmla="*/ 439 h 878"/>
                  <a:gd name="T72" fmla="*/ 11 w 1038"/>
                  <a:gd name="T73" fmla="*/ 507 h 878"/>
                  <a:gd name="T74" fmla="*/ 27 w 1038"/>
                  <a:gd name="T75" fmla="*/ 557 h 878"/>
                  <a:gd name="T76" fmla="*/ 72 w 1038"/>
                  <a:gd name="T77" fmla="*/ 640 h 878"/>
                  <a:gd name="T78" fmla="*/ 133 w 1038"/>
                  <a:gd name="T79" fmla="*/ 709 h 878"/>
                  <a:gd name="T80" fmla="*/ 158 w 1038"/>
                  <a:gd name="T81" fmla="*/ 748 h 878"/>
                  <a:gd name="T82" fmla="*/ 144 w 1038"/>
                  <a:gd name="T83" fmla="*/ 805 h 878"/>
                  <a:gd name="T84" fmla="*/ 111 w 1038"/>
                  <a:gd name="T85" fmla="*/ 861 h 878"/>
                  <a:gd name="T86" fmla="*/ 143 w 1038"/>
                  <a:gd name="T87" fmla="*/ 867 h 878"/>
                  <a:gd name="T88" fmla="*/ 228 w 1038"/>
                  <a:gd name="T89" fmla="*/ 831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38" h="878">
                    <a:moveTo>
                      <a:pt x="253" y="813"/>
                    </a:moveTo>
                    <a:lnTo>
                      <a:pt x="253" y="813"/>
                    </a:lnTo>
                    <a:lnTo>
                      <a:pt x="267" y="799"/>
                    </a:lnTo>
                    <a:lnTo>
                      <a:pt x="278" y="785"/>
                    </a:lnTo>
                    <a:lnTo>
                      <a:pt x="278" y="785"/>
                    </a:lnTo>
                    <a:lnTo>
                      <a:pt x="305" y="791"/>
                    </a:lnTo>
                    <a:lnTo>
                      <a:pt x="332" y="796"/>
                    </a:lnTo>
                    <a:lnTo>
                      <a:pt x="361" y="799"/>
                    </a:lnTo>
                    <a:lnTo>
                      <a:pt x="387" y="799"/>
                    </a:lnTo>
                    <a:lnTo>
                      <a:pt x="416" y="801"/>
                    </a:lnTo>
                    <a:lnTo>
                      <a:pt x="444" y="799"/>
                    </a:lnTo>
                    <a:lnTo>
                      <a:pt x="500" y="796"/>
                    </a:lnTo>
                    <a:lnTo>
                      <a:pt x="500" y="796"/>
                    </a:lnTo>
                    <a:lnTo>
                      <a:pt x="571" y="788"/>
                    </a:lnTo>
                    <a:lnTo>
                      <a:pt x="640" y="777"/>
                    </a:lnTo>
                    <a:lnTo>
                      <a:pt x="710" y="764"/>
                    </a:lnTo>
                    <a:lnTo>
                      <a:pt x="779" y="748"/>
                    </a:lnTo>
                    <a:lnTo>
                      <a:pt x="779" y="748"/>
                    </a:lnTo>
                    <a:lnTo>
                      <a:pt x="792" y="771"/>
                    </a:lnTo>
                    <a:lnTo>
                      <a:pt x="808" y="791"/>
                    </a:lnTo>
                    <a:lnTo>
                      <a:pt x="827" y="810"/>
                    </a:lnTo>
                    <a:lnTo>
                      <a:pt x="847" y="827"/>
                    </a:lnTo>
                    <a:lnTo>
                      <a:pt x="869" y="840"/>
                    </a:lnTo>
                    <a:lnTo>
                      <a:pt x="893" y="851"/>
                    </a:lnTo>
                    <a:lnTo>
                      <a:pt x="917" y="859"/>
                    </a:lnTo>
                    <a:lnTo>
                      <a:pt x="942" y="862"/>
                    </a:lnTo>
                    <a:lnTo>
                      <a:pt x="942" y="862"/>
                    </a:lnTo>
                    <a:lnTo>
                      <a:pt x="929" y="848"/>
                    </a:lnTo>
                    <a:lnTo>
                      <a:pt x="918" y="831"/>
                    </a:lnTo>
                    <a:lnTo>
                      <a:pt x="907" y="813"/>
                    </a:lnTo>
                    <a:lnTo>
                      <a:pt x="899" y="796"/>
                    </a:lnTo>
                    <a:lnTo>
                      <a:pt x="893" y="777"/>
                    </a:lnTo>
                    <a:lnTo>
                      <a:pt x="887" y="756"/>
                    </a:lnTo>
                    <a:lnTo>
                      <a:pt x="883" y="737"/>
                    </a:lnTo>
                    <a:lnTo>
                      <a:pt x="882" y="717"/>
                    </a:lnTo>
                    <a:lnTo>
                      <a:pt x="882" y="717"/>
                    </a:lnTo>
                    <a:lnTo>
                      <a:pt x="902" y="707"/>
                    </a:lnTo>
                    <a:lnTo>
                      <a:pt x="923" y="696"/>
                    </a:lnTo>
                    <a:lnTo>
                      <a:pt x="942" y="685"/>
                    </a:lnTo>
                    <a:lnTo>
                      <a:pt x="959" y="671"/>
                    </a:lnTo>
                    <a:lnTo>
                      <a:pt x="959" y="671"/>
                    </a:lnTo>
                    <a:lnTo>
                      <a:pt x="972" y="657"/>
                    </a:lnTo>
                    <a:lnTo>
                      <a:pt x="985" y="641"/>
                    </a:lnTo>
                    <a:lnTo>
                      <a:pt x="996" y="624"/>
                    </a:lnTo>
                    <a:lnTo>
                      <a:pt x="1005" y="605"/>
                    </a:lnTo>
                    <a:lnTo>
                      <a:pt x="1013" y="584"/>
                    </a:lnTo>
                    <a:lnTo>
                      <a:pt x="1021" y="564"/>
                    </a:lnTo>
                    <a:lnTo>
                      <a:pt x="1026" y="542"/>
                    </a:lnTo>
                    <a:lnTo>
                      <a:pt x="1030" y="520"/>
                    </a:lnTo>
                    <a:lnTo>
                      <a:pt x="1035" y="497"/>
                    </a:lnTo>
                    <a:lnTo>
                      <a:pt x="1037" y="474"/>
                    </a:lnTo>
                    <a:lnTo>
                      <a:pt x="1038" y="450"/>
                    </a:lnTo>
                    <a:lnTo>
                      <a:pt x="1038" y="428"/>
                    </a:lnTo>
                    <a:lnTo>
                      <a:pt x="1038" y="406"/>
                    </a:lnTo>
                    <a:lnTo>
                      <a:pt x="1037" y="384"/>
                    </a:lnTo>
                    <a:lnTo>
                      <a:pt x="1034" y="363"/>
                    </a:lnTo>
                    <a:lnTo>
                      <a:pt x="1030" y="344"/>
                    </a:lnTo>
                    <a:lnTo>
                      <a:pt x="1030" y="344"/>
                    </a:lnTo>
                    <a:lnTo>
                      <a:pt x="1021" y="310"/>
                    </a:lnTo>
                    <a:lnTo>
                      <a:pt x="1010" y="276"/>
                    </a:lnTo>
                    <a:lnTo>
                      <a:pt x="997" y="246"/>
                    </a:lnTo>
                    <a:lnTo>
                      <a:pt x="983" y="218"/>
                    </a:lnTo>
                    <a:lnTo>
                      <a:pt x="966" y="191"/>
                    </a:lnTo>
                    <a:lnTo>
                      <a:pt x="947" y="164"/>
                    </a:lnTo>
                    <a:lnTo>
                      <a:pt x="925" y="139"/>
                    </a:lnTo>
                    <a:lnTo>
                      <a:pt x="899" y="115"/>
                    </a:lnTo>
                    <a:lnTo>
                      <a:pt x="899" y="115"/>
                    </a:lnTo>
                    <a:lnTo>
                      <a:pt x="872" y="93"/>
                    </a:lnTo>
                    <a:lnTo>
                      <a:pt x="846" y="74"/>
                    </a:lnTo>
                    <a:lnTo>
                      <a:pt x="819" y="57"/>
                    </a:lnTo>
                    <a:lnTo>
                      <a:pt x="790" y="43"/>
                    </a:lnTo>
                    <a:lnTo>
                      <a:pt x="759" y="30"/>
                    </a:lnTo>
                    <a:lnTo>
                      <a:pt x="726" y="21"/>
                    </a:lnTo>
                    <a:lnTo>
                      <a:pt x="688" y="13"/>
                    </a:lnTo>
                    <a:lnTo>
                      <a:pt x="645" y="6"/>
                    </a:lnTo>
                    <a:lnTo>
                      <a:pt x="645" y="6"/>
                    </a:lnTo>
                    <a:lnTo>
                      <a:pt x="607" y="3"/>
                    </a:lnTo>
                    <a:lnTo>
                      <a:pt x="569" y="0"/>
                    </a:lnTo>
                    <a:lnTo>
                      <a:pt x="530" y="0"/>
                    </a:lnTo>
                    <a:lnTo>
                      <a:pt x="492" y="0"/>
                    </a:lnTo>
                    <a:lnTo>
                      <a:pt x="452" y="3"/>
                    </a:lnTo>
                    <a:lnTo>
                      <a:pt x="414" y="6"/>
                    </a:lnTo>
                    <a:lnTo>
                      <a:pt x="376" y="13"/>
                    </a:lnTo>
                    <a:lnTo>
                      <a:pt x="338" y="21"/>
                    </a:lnTo>
                    <a:lnTo>
                      <a:pt x="338" y="21"/>
                    </a:lnTo>
                    <a:lnTo>
                      <a:pt x="301" y="30"/>
                    </a:lnTo>
                    <a:lnTo>
                      <a:pt x="263" y="43"/>
                    </a:lnTo>
                    <a:lnTo>
                      <a:pt x="226" y="58"/>
                    </a:lnTo>
                    <a:lnTo>
                      <a:pt x="192" y="77"/>
                    </a:lnTo>
                    <a:lnTo>
                      <a:pt x="160" y="99"/>
                    </a:lnTo>
                    <a:lnTo>
                      <a:pt x="128" y="125"/>
                    </a:lnTo>
                    <a:lnTo>
                      <a:pt x="114" y="137"/>
                    </a:lnTo>
                    <a:lnTo>
                      <a:pt x="102" y="152"/>
                    </a:lnTo>
                    <a:lnTo>
                      <a:pt x="87" y="167"/>
                    </a:lnTo>
                    <a:lnTo>
                      <a:pt x="76" y="183"/>
                    </a:lnTo>
                    <a:lnTo>
                      <a:pt x="76" y="183"/>
                    </a:lnTo>
                    <a:lnTo>
                      <a:pt x="64" y="201"/>
                    </a:lnTo>
                    <a:lnTo>
                      <a:pt x="51" y="221"/>
                    </a:lnTo>
                    <a:lnTo>
                      <a:pt x="41" y="240"/>
                    </a:lnTo>
                    <a:lnTo>
                      <a:pt x="32" y="261"/>
                    </a:lnTo>
                    <a:lnTo>
                      <a:pt x="24" y="283"/>
                    </a:lnTo>
                    <a:lnTo>
                      <a:pt x="16" y="303"/>
                    </a:lnTo>
                    <a:lnTo>
                      <a:pt x="11" y="325"/>
                    </a:lnTo>
                    <a:lnTo>
                      <a:pt x="7" y="349"/>
                    </a:lnTo>
                    <a:lnTo>
                      <a:pt x="4" y="371"/>
                    </a:lnTo>
                    <a:lnTo>
                      <a:pt x="2" y="393"/>
                    </a:lnTo>
                    <a:lnTo>
                      <a:pt x="0" y="417"/>
                    </a:lnTo>
                    <a:lnTo>
                      <a:pt x="0" y="439"/>
                    </a:lnTo>
                    <a:lnTo>
                      <a:pt x="4" y="461"/>
                    </a:lnTo>
                    <a:lnTo>
                      <a:pt x="7" y="485"/>
                    </a:lnTo>
                    <a:lnTo>
                      <a:pt x="11" y="507"/>
                    </a:lnTo>
                    <a:lnTo>
                      <a:pt x="16" y="529"/>
                    </a:lnTo>
                    <a:lnTo>
                      <a:pt x="16" y="529"/>
                    </a:lnTo>
                    <a:lnTo>
                      <a:pt x="27" y="557"/>
                    </a:lnTo>
                    <a:lnTo>
                      <a:pt x="40" y="586"/>
                    </a:lnTo>
                    <a:lnTo>
                      <a:pt x="54" y="614"/>
                    </a:lnTo>
                    <a:lnTo>
                      <a:pt x="72" y="640"/>
                    </a:lnTo>
                    <a:lnTo>
                      <a:pt x="90" y="665"/>
                    </a:lnTo>
                    <a:lnTo>
                      <a:pt x="111" y="687"/>
                    </a:lnTo>
                    <a:lnTo>
                      <a:pt x="133" y="709"/>
                    </a:lnTo>
                    <a:lnTo>
                      <a:pt x="157" y="728"/>
                    </a:lnTo>
                    <a:lnTo>
                      <a:pt x="157" y="728"/>
                    </a:lnTo>
                    <a:lnTo>
                      <a:pt x="158" y="748"/>
                    </a:lnTo>
                    <a:lnTo>
                      <a:pt x="157" y="767"/>
                    </a:lnTo>
                    <a:lnTo>
                      <a:pt x="150" y="786"/>
                    </a:lnTo>
                    <a:lnTo>
                      <a:pt x="144" y="805"/>
                    </a:lnTo>
                    <a:lnTo>
                      <a:pt x="135" y="824"/>
                    </a:lnTo>
                    <a:lnTo>
                      <a:pt x="124" y="843"/>
                    </a:lnTo>
                    <a:lnTo>
                      <a:pt x="111" y="861"/>
                    </a:lnTo>
                    <a:lnTo>
                      <a:pt x="97" y="878"/>
                    </a:lnTo>
                    <a:lnTo>
                      <a:pt x="143" y="867"/>
                    </a:lnTo>
                    <a:lnTo>
                      <a:pt x="143" y="867"/>
                    </a:lnTo>
                    <a:lnTo>
                      <a:pt x="173" y="859"/>
                    </a:lnTo>
                    <a:lnTo>
                      <a:pt x="201" y="846"/>
                    </a:lnTo>
                    <a:lnTo>
                      <a:pt x="228" y="831"/>
                    </a:lnTo>
                    <a:lnTo>
                      <a:pt x="241" y="823"/>
                    </a:lnTo>
                    <a:lnTo>
                      <a:pt x="253" y="8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8" name="Freeform 26"/>
              <p:cNvSpPr>
                <a:spLocks/>
              </p:cNvSpPr>
              <p:nvPr/>
            </p:nvSpPr>
            <p:spPr bwMode="auto">
              <a:xfrm>
                <a:off x="3107" y="558"/>
                <a:ext cx="7" cy="1"/>
              </a:xfrm>
              <a:custGeom>
                <a:avLst/>
                <a:gdLst>
                  <a:gd name="T0" fmla="*/ 0 w 7"/>
                  <a:gd name="T1" fmla="*/ 0 h 1"/>
                  <a:gd name="T2" fmla="*/ 0 w 7"/>
                  <a:gd name="T3" fmla="*/ 0 h 1"/>
                  <a:gd name="T4" fmla="*/ 4 w 7"/>
                  <a:gd name="T5" fmla="*/ 0 h 1"/>
                  <a:gd name="T6" fmla="*/ 4 w 7"/>
                  <a:gd name="T7" fmla="*/ 0 h 1"/>
                  <a:gd name="T8" fmla="*/ 7 w 7"/>
                  <a:gd name="T9" fmla="*/ 1 h 1"/>
                  <a:gd name="T10" fmla="*/ 0 w 7"/>
                  <a:gd name="T11" fmla="*/ 0 h 1"/>
                </a:gdLst>
                <a:ahLst/>
                <a:cxnLst>
                  <a:cxn ang="0">
                    <a:pos x="T0" y="T1"/>
                  </a:cxn>
                  <a:cxn ang="0">
                    <a:pos x="T2" y="T3"/>
                  </a:cxn>
                  <a:cxn ang="0">
                    <a:pos x="T4" y="T5"/>
                  </a:cxn>
                  <a:cxn ang="0">
                    <a:pos x="T6" y="T7"/>
                  </a:cxn>
                  <a:cxn ang="0">
                    <a:pos x="T8" y="T9"/>
                  </a:cxn>
                  <a:cxn ang="0">
                    <a:pos x="T10" y="T11"/>
                  </a:cxn>
                </a:cxnLst>
                <a:rect l="0" t="0" r="r" b="b"/>
                <a:pathLst>
                  <a:path w="7" h="1">
                    <a:moveTo>
                      <a:pt x="0" y="0"/>
                    </a:moveTo>
                    <a:lnTo>
                      <a:pt x="0" y="0"/>
                    </a:lnTo>
                    <a:lnTo>
                      <a:pt x="4" y="0"/>
                    </a:lnTo>
                    <a:lnTo>
                      <a:pt x="4" y="0"/>
                    </a:lnTo>
                    <a:lnTo>
                      <a:pt x="7" y="1"/>
                    </a:lnTo>
                    <a:lnTo>
                      <a:pt x="0" y="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9" name="Freeform 27"/>
              <p:cNvSpPr>
                <a:spLocks/>
              </p:cNvSpPr>
              <p:nvPr/>
            </p:nvSpPr>
            <p:spPr bwMode="auto">
              <a:xfrm>
                <a:off x="3784" y="815"/>
                <a:ext cx="274" cy="396"/>
              </a:xfrm>
              <a:custGeom>
                <a:avLst/>
                <a:gdLst>
                  <a:gd name="T0" fmla="*/ 246 w 274"/>
                  <a:gd name="T1" fmla="*/ 58 h 396"/>
                  <a:gd name="T2" fmla="*/ 237 w 274"/>
                  <a:gd name="T3" fmla="*/ 41 h 396"/>
                  <a:gd name="T4" fmla="*/ 224 w 274"/>
                  <a:gd name="T5" fmla="*/ 25 h 396"/>
                  <a:gd name="T6" fmla="*/ 207 w 274"/>
                  <a:gd name="T7" fmla="*/ 14 h 396"/>
                  <a:gd name="T8" fmla="*/ 188 w 274"/>
                  <a:gd name="T9" fmla="*/ 8 h 396"/>
                  <a:gd name="T10" fmla="*/ 165 w 274"/>
                  <a:gd name="T11" fmla="*/ 3 h 396"/>
                  <a:gd name="T12" fmla="*/ 134 w 274"/>
                  <a:gd name="T13" fmla="*/ 0 h 396"/>
                  <a:gd name="T14" fmla="*/ 113 w 274"/>
                  <a:gd name="T15" fmla="*/ 3 h 396"/>
                  <a:gd name="T16" fmla="*/ 104 w 274"/>
                  <a:gd name="T17" fmla="*/ 6 h 396"/>
                  <a:gd name="T18" fmla="*/ 83 w 274"/>
                  <a:gd name="T19" fmla="*/ 21 h 396"/>
                  <a:gd name="T20" fmla="*/ 69 w 274"/>
                  <a:gd name="T21" fmla="*/ 43 h 396"/>
                  <a:gd name="T22" fmla="*/ 68 w 274"/>
                  <a:gd name="T23" fmla="*/ 49 h 396"/>
                  <a:gd name="T24" fmla="*/ 69 w 274"/>
                  <a:gd name="T25" fmla="*/ 79 h 396"/>
                  <a:gd name="T26" fmla="*/ 79 w 274"/>
                  <a:gd name="T27" fmla="*/ 115 h 396"/>
                  <a:gd name="T28" fmla="*/ 83 w 274"/>
                  <a:gd name="T29" fmla="*/ 129 h 396"/>
                  <a:gd name="T30" fmla="*/ 85 w 274"/>
                  <a:gd name="T31" fmla="*/ 153 h 396"/>
                  <a:gd name="T32" fmla="*/ 82 w 274"/>
                  <a:gd name="T33" fmla="*/ 167 h 396"/>
                  <a:gd name="T34" fmla="*/ 79 w 274"/>
                  <a:gd name="T35" fmla="*/ 174 h 396"/>
                  <a:gd name="T36" fmla="*/ 69 w 274"/>
                  <a:gd name="T37" fmla="*/ 185 h 396"/>
                  <a:gd name="T38" fmla="*/ 45 w 274"/>
                  <a:gd name="T39" fmla="*/ 202 h 396"/>
                  <a:gd name="T40" fmla="*/ 34 w 274"/>
                  <a:gd name="T41" fmla="*/ 212 h 396"/>
                  <a:gd name="T42" fmla="*/ 25 w 274"/>
                  <a:gd name="T43" fmla="*/ 229 h 396"/>
                  <a:gd name="T44" fmla="*/ 23 w 274"/>
                  <a:gd name="T45" fmla="*/ 249 h 396"/>
                  <a:gd name="T46" fmla="*/ 30 w 274"/>
                  <a:gd name="T47" fmla="*/ 268 h 396"/>
                  <a:gd name="T48" fmla="*/ 42 w 274"/>
                  <a:gd name="T49" fmla="*/ 284 h 396"/>
                  <a:gd name="T50" fmla="*/ 33 w 274"/>
                  <a:gd name="T51" fmla="*/ 286 h 396"/>
                  <a:gd name="T52" fmla="*/ 19 w 274"/>
                  <a:gd name="T53" fmla="*/ 292 h 396"/>
                  <a:gd name="T54" fmla="*/ 6 w 274"/>
                  <a:gd name="T55" fmla="*/ 306 h 396"/>
                  <a:gd name="T56" fmla="*/ 1 w 274"/>
                  <a:gd name="T57" fmla="*/ 322 h 396"/>
                  <a:gd name="T58" fmla="*/ 0 w 274"/>
                  <a:gd name="T59" fmla="*/ 332 h 396"/>
                  <a:gd name="T60" fmla="*/ 4 w 274"/>
                  <a:gd name="T61" fmla="*/ 347 h 396"/>
                  <a:gd name="T62" fmla="*/ 12 w 274"/>
                  <a:gd name="T63" fmla="*/ 363 h 396"/>
                  <a:gd name="T64" fmla="*/ 25 w 274"/>
                  <a:gd name="T65" fmla="*/ 376 h 396"/>
                  <a:gd name="T66" fmla="*/ 41 w 274"/>
                  <a:gd name="T67" fmla="*/ 385 h 396"/>
                  <a:gd name="T68" fmla="*/ 56 w 274"/>
                  <a:gd name="T69" fmla="*/ 392 h 396"/>
                  <a:gd name="T70" fmla="*/ 91 w 274"/>
                  <a:gd name="T71" fmla="*/ 396 h 396"/>
                  <a:gd name="T72" fmla="*/ 109 w 274"/>
                  <a:gd name="T73" fmla="*/ 396 h 396"/>
                  <a:gd name="T74" fmla="*/ 151 w 274"/>
                  <a:gd name="T75" fmla="*/ 393 h 396"/>
                  <a:gd name="T76" fmla="*/ 195 w 274"/>
                  <a:gd name="T77" fmla="*/ 385 h 396"/>
                  <a:gd name="T78" fmla="*/ 213 w 274"/>
                  <a:gd name="T79" fmla="*/ 381 h 396"/>
                  <a:gd name="T80" fmla="*/ 244 w 274"/>
                  <a:gd name="T81" fmla="*/ 366 h 396"/>
                  <a:gd name="T82" fmla="*/ 257 w 274"/>
                  <a:gd name="T83" fmla="*/ 354 h 396"/>
                  <a:gd name="T84" fmla="*/ 262 w 274"/>
                  <a:gd name="T85" fmla="*/ 347 h 396"/>
                  <a:gd name="T86" fmla="*/ 271 w 274"/>
                  <a:gd name="T87" fmla="*/ 324 h 396"/>
                  <a:gd name="T88" fmla="*/ 274 w 274"/>
                  <a:gd name="T89" fmla="*/ 291 h 396"/>
                  <a:gd name="T90" fmla="*/ 271 w 274"/>
                  <a:gd name="T91" fmla="*/ 262 h 396"/>
                  <a:gd name="T92" fmla="*/ 254 w 274"/>
                  <a:gd name="T93" fmla="*/ 175 h 396"/>
                  <a:gd name="T94" fmla="*/ 244 w 274"/>
                  <a:gd name="T95" fmla="*/ 118 h 396"/>
                  <a:gd name="T96" fmla="*/ 243 w 274"/>
                  <a:gd name="T97" fmla="*/ 90 h 396"/>
                  <a:gd name="T98" fmla="*/ 248 w 274"/>
                  <a:gd name="T99" fmla="*/ 6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4" h="396">
                    <a:moveTo>
                      <a:pt x="246" y="58"/>
                    </a:moveTo>
                    <a:lnTo>
                      <a:pt x="246" y="58"/>
                    </a:lnTo>
                    <a:lnTo>
                      <a:pt x="243" y="49"/>
                    </a:lnTo>
                    <a:lnTo>
                      <a:pt x="237" y="41"/>
                    </a:lnTo>
                    <a:lnTo>
                      <a:pt x="230" y="33"/>
                    </a:lnTo>
                    <a:lnTo>
                      <a:pt x="224" y="25"/>
                    </a:lnTo>
                    <a:lnTo>
                      <a:pt x="214" y="19"/>
                    </a:lnTo>
                    <a:lnTo>
                      <a:pt x="207" y="14"/>
                    </a:lnTo>
                    <a:lnTo>
                      <a:pt x="197" y="11"/>
                    </a:lnTo>
                    <a:lnTo>
                      <a:pt x="188" y="8"/>
                    </a:lnTo>
                    <a:lnTo>
                      <a:pt x="188" y="8"/>
                    </a:lnTo>
                    <a:lnTo>
                      <a:pt x="165" y="3"/>
                    </a:lnTo>
                    <a:lnTo>
                      <a:pt x="145" y="0"/>
                    </a:lnTo>
                    <a:lnTo>
                      <a:pt x="134" y="0"/>
                    </a:lnTo>
                    <a:lnTo>
                      <a:pt x="123" y="0"/>
                    </a:lnTo>
                    <a:lnTo>
                      <a:pt x="113" y="3"/>
                    </a:lnTo>
                    <a:lnTo>
                      <a:pt x="104" y="6"/>
                    </a:lnTo>
                    <a:lnTo>
                      <a:pt x="104" y="6"/>
                    </a:lnTo>
                    <a:lnTo>
                      <a:pt x="93" y="13"/>
                    </a:lnTo>
                    <a:lnTo>
                      <a:pt x="83" y="21"/>
                    </a:lnTo>
                    <a:lnTo>
                      <a:pt x="74" y="30"/>
                    </a:lnTo>
                    <a:lnTo>
                      <a:pt x="69" y="43"/>
                    </a:lnTo>
                    <a:lnTo>
                      <a:pt x="69" y="43"/>
                    </a:lnTo>
                    <a:lnTo>
                      <a:pt x="68" y="49"/>
                    </a:lnTo>
                    <a:lnTo>
                      <a:pt x="66" y="58"/>
                    </a:lnTo>
                    <a:lnTo>
                      <a:pt x="69" y="79"/>
                    </a:lnTo>
                    <a:lnTo>
                      <a:pt x="74" y="98"/>
                    </a:lnTo>
                    <a:lnTo>
                      <a:pt x="79" y="115"/>
                    </a:lnTo>
                    <a:lnTo>
                      <a:pt x="79" y="115"/>
                    </a:lnTo>
                    <a:lnTo>
                      <a:pt x="83" y="129"/>
                    </a:lnTo>
                    <a:lnTo>
                      <a:pt x="85" y="145"/>
                    </a:lnTo>
                    <a:lnTo>
                      <a:pt x="85" y="153"/>
                    </a:lnTo>
                    <a:lnTo>
                      <a:pt x="85" y="159"/>
                    </a:lnTo>
                    <a:lnTo>
                      <a:pt x="82" y="167"/>
                    </a:lnTo>
                    <a:lnTo>
                      <a:pt x="79" y="174"/>
                    </a:lnTo>
                    <a:lnTo>
                      <a:pt x="79" y="174"/>
                    </a:lnTo>
                    <a:lnTo>
                      <a:pt x="75" y="180"/>
                    </a:lnTo>
                    <a:lnTo>
                      <a:pt x="69" y="185"/>
                    </a:lnTo>
                    <a:lnTo>
                      <a:pt x="58" y="194"/>
                    </a:lnTo>
                    <a:lnTo>
                      <a:pt x="45" y="202"/>
                    </a:lnTo>
                    <a:lnTo>
                      <a:pt x="34" y="212"/>
                    </a:lnTo>
                    <a:lnTo>
                      <a:pt x="34" y="212"/>
                    </a:lnTo>
                    <a:lnTo>
                      <a:pt x="30" y="219"/>
                    </a:lnTo>
                    <a:lnTo>
                      <a:pt x="25" y="229"/>
                    </a:lnTo>
                    <a:lnTo>
                      <a:pt x="23" y="240"/>
                    </a:lnTo>
                    <a:lnTo>
                      <a:pt x="23" y="249"/>
                    </a:lnTo>
                    <a:lnTo>
                      <a:pt x="25" y="259"/>
                    </a:lnTo>
                    <a:lnTo>
                      <a:pt x="30" y="268"/>
                    </a:lnTo>
                    <a:lnTo>
                      <a:pt x="34" y="278"/>
                    </a:lnTo>
                    <a:lnTo>
                      <a:pt x="42" y="284"/>
                    </a:lnTo>
                    <a:lnTo>
                      <a:pt x="42" y="284"/>
                    </a:lnTo>
                    <a:lnTo>
                      <a:pt x="33" y="286"/>
                    </a:lnTo>
                    <a:lnTo>
                      <a:pt x="25" y="287"/>
                    </a:lnTo>
                    <a:lnTo>
                      <a:pt x="19" y="292"/>
                    </a:lnTo>
                    <a:lnTo>
                      <a:pt x="12" y="298"/>
                    </a:lnTo>
                    <a:lnTo>
                      <a:pt x="6" y="306"/>
                    </a:lnTo>
                    <a:lnTo>
                      <a:pt x="3" y="314"/>
                    </a:lnTo>
                    <a:lnTo>
                      <a:pt x="1" y="322"/>
                    </a:lnTo>
                    <a:lnTo>
                      <a:pt x="0" y="332"/>
                    </a:lnTo>
                    <a:lnTo>
                      <a:pt x="0" y="332"/>
                    </a:lnTo>
                    <a:lnTo>
                      <a:pt x="1" y="339"/>
                    </a:lnTo>
                    <a:lnTo>
                      <a:pt x="4" y="347"/>
                    </a:lnTo>
                    <a:lnTo>
                      <a:pt x="7" y="355"/>
                    </a:lnTo>
                    <a:lnTo>
                      <a:pt x="12" y="363"/>
                    </a:lnTo>
                    <a:lnTo>
                      <a:pt x="19" y="369"/>
                    </a:lnTo>
                    <a:lnTo>
                      <a:pt x="25" y="376"/>
                    </a:lnTo>
                    <a:lnTo>
                      <a:pt x="33" y="381"/>
                    </a:lnTo>
                    <a:lnTo>
                      <a:pt x="41" y="385"/>
                    </a:lnTo>
                    <a:lnTo>
                      <a:pt x="41" y="385"/>
                    </a:lnTo>
                    <a:lnTo>
                      <a:pt x="56" y="392"/>
                    </a:lnTo>
                    <a:lnTo>
                      <a:pt x="74" y="395"/>
                    </a:lnTo>
                    <a:lnTo>
                      <a:pt x="91" y="396"/>
                    </a:lnTo>
                    <a:lnTo>
                      <a:pt x="109" y="396"/>
                    </a:lnTo>
                    <a:lnTo>
                      <a:pt x="109" y="396"/>
                    </a:lnTo>
                    <a:lnTo>
                      <a:pt x="131" y="396"/>
                    </a:lnTo>
                    <a:lnTo>
                      <a:pt x="151" y="393"/>
                    </a:lnTo>
                    <a:lnTo>
                      <a:pt x="173" y="390"/>
                    </a:lnTo>
                    <a:lnTo>
                      <a:pt x="195" y="385"/>
                    </a:lnTo>
                    <a:lnTo>
                      <a:pt x="195" y="385"/>
                    </a:lnTo>
                    <a:lnTo>
                      <a:pt x="213" y="381"/>
                    </a:lnTo>
                    <a:lnTo>
                      <a:pt x="229" y="374"/>
                    </a:lnTo>
                    <a:lnTo>
                      <a:pt x="244" y="366"/>
                    </a:lnTo>
                    <a:lnTo>
                      <a:pt x="251" y="360"/>
                    </a:lnTo>
                    <a:lnTo>
                      <a:pt x="257" y="354"/>
                    </a:lnTo>
                    <a:lnTo>
                      <a:pt x="257" y="354"/>
                    </a:lnTo>
                    <a:lnTo>
                      <a:pt x="262" y="347"/>
                    </a:lnTo>
                    <a:lnTo>
                      <a:pt x="265" y="339"/>
                    </a:lnTo>
                    <a:lnTo>
                      <a:pt x="271" y="324"/>
                    </a:lnTo>
                    <a:lnTo>
                      <a:pt x="273" y="308"/>
                    </a:lnTo>
                    <a:lnTo>
                      <a:pt x="274" y="291"/>
                    </a:lnTo>
                    <a:lnTo>
                      <a:pt x="274" y="291"/>
                    </a:lnTo>
                    <a:lnTo>
                      <a:pt x="271" y="262"/>
                    </a:lnTo>
                    <a:lnTo>
                      <a:pt x="267" y="234"/>
                    </a:lnTo>
                    <a:lnTo>
                      <a:pt x="254" y="175"/>
                    </a:lnTo>
                    <a:lnTo>
                      <a:pt x="248" y="147"/>
                    </a:lnTo>
                    <a:lnTo>
                      <a:pt x="244" y="118"/>
                    </a:lnTo>
                    <a:lnTo>
                      <a:pt x="243" y="104"/>
                    </a:lnTo>
                    <a:lnTo>
                      <a:pt x="243" y="90"/>
                    </a:lnTo>
                    <a:lnTo>
                      <a:pt x="244" y="76"/>
                    </a:lnTo>
                    <a:lnTo>
                      <a:pt x="248" y="62"/>
                    </a:lnTo>
                    <a:lnTo>
                      <a:pt x="246" y="5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0" name="Freeform 28"/>
              <p:cNvSpPr>
                <a:spLocks/>
              </p:cNvSpPr>
              <p:nvPr/>
            </p:nvSpPr>
            <p:spPr bwMode="auto">
              <a:xfrm>
                <a:off x="3784" y="815"/>
                <a:ext cx="274" cy="396"/>
              </a:xfrm>
              <a:custGeom>
                <a:avLst/>
                <a:gdLst>
                  <a:gd name="T0" fmla="*/ 246 w 274"/>
                  <a:gd name="T1" fmla="*/ 58 h 396"/>
                  <a:gd name="T2" fmla="*/ 237 w 274"/>
                  <a:gd name="T3" fmla="*/ 41 h 396"/>
                  <a:gd name="T4" fmla="*/ 224 w 274"/>
                  <a:gd name="T5" fmla="*/ 25 h 396"/>
                  <a:gd name="T6" fmla="*/ 207 w 274"/>
                  <a:gd name="T7" fmla="*/ 14 h 396"/>
                  <a:gd name="T8" fmla="*/ 188 w 274"/>
                  <a:gd name="T9" fmla="*/ 8 h 396"/>
                  <a:gd name="T10" fmla="*/ 165 w 274"/>
                  <a:gd name="T11" fmla="*/ 3 h 396"/>
                  <a:gd name="T12" fmla="*/ 134 w 274"/>
                  <a:gd name="T13" fmla="*/ 0 h 396"/>
                  <a:gd name="T14" fmla="*/ 113 w 274"/>
                  <a:gd name="T15" fmla="*/ 3 h 396"/>
                  <a:gd name="T16" fmla="*/ 104 w 274"/>
                  <a:gd name="T17" fmla="*/ 6 h 396"/>
                  <a:gd name="T18" fmla="*/ 83 w 274"/>
                  <a:gd name="T19" fmla="*/ 21 h 396"/>
                  <a:gd name="T20" fmla="*/ 69 w 274"/>
                  <a:gd name="T21" fmla="*/ 43 h 396"/>
                  <a:gd name="T22" fmla="*/ 68 w 274"/>
                  <a:gd name="T23" fmla="*/ 49 h 396"/>
                  <a:gd name="T24" fmla="*/ 69 w 274"/>
                  <a:gd name="T25" fmla="*/ 79 h 396"/>
                  <a:gd name="T26" fmla="*/ 79 w 274"/>
                  <a:gd name="T27" fmla="*/ 115 h 396"/>
                  <a:gd name="T28" fmla="*/ 83 w 274"/>
                  <a:gd name="T29" fmla="*/ 129 h 396"/>
                  <a:gd name="T30" fmla="*/ 85 w 274"/>
                  <a:gd name="T31" fmla="*/ 153 h 396"/>
                  <a:gd name="T32" fmla="*/ 82 w 274"/>
                  <a:gd name="T33" fmla="*/ 167 h 396"/>
                  <a:gd name="T34" fmla="*/ 79 w 274"/>
                  <a:gd name="T35" fmla="*/ 174 h 396"/>
                  <a:gd name="T36" fmla="*/ 69 w 274"/>
                  <a:gd name="T37" fmla="*/ 185 h 396"/>
                  <a:gd name="T38" fmla="*/ 45 w 274"/>
                  <a:gd name="T39" fmla="*/ 202 h 396"/>
                  <a:gd name="T40" fmla="*/ 34 w 274"/>
                  <a:gd name="T41" fmla="*/ 212 h 396"/>
                  <a:gd name="T42" fmla="*/ 25 w 274"/>
                  <a:gd name="T43" fmla="*/ 229 h 396"/>
                  <a:gd name="T44" fmla="*/ 23 w 274"/>
                  <a:gd name="T45" fmla="*/ 249 h 396"/>
                  <a:gd name="T46" fmla="*/ 30 w 274"/>
                  <a:gd name="T47" fmla="*/ 268 h 396"/>
                  <a:gd name="T48" fmla="*/ 42 w 274"/>
                  <a:gd name="T49" fmla="*/ 284 h 396"/>
                  <a:gd name="T50" fmla="*/ 33 w 274"/>
                  <a:gd name="T51" fmla="*/ 286 h 396"/>
                  <a:gd name="T52" fmla="*/ 19 w 274"/>
                  <a:gd name="T53" fmla="*/ 292 h 396"/>
                  <a:gd name="T54" fmla="*/ 6 w 274"/>
                  <a:gd name="T55" fmla="*/ 306 h 396"/>
                  <a:gd name="T56" fmla="*/ 1 w 274"/>
                  <a:gd name="T57" fmla="*/ 322 h 396"/>
                  <a:gd name="T58" fmla="*/ 0 w 274"/>
                  <a:gd name="T59" fmla="*/ 332 h 396"/>
                  <a:gd name="T60" fmla="*/ 4 w 274"/>
                  <a:gd name="T61" fmla="*/ 347 h 396"/>
                  <a:gd name="T62" fmla="*/ 12 w 274"/>
                  <a:gd name="T63" fmla="*/ 363 h 396"/>
                  <a:gd name="T64" fmla="*/ 25 w 274"/>
                  <a:gd name="T65" fmla="*/ 376 h 396"/>
                  <a:gd name="T66" fmla="*/ 41 w 274"/>
                  <a:gd name="T67" fmla="*/ 385 h 396"/>
                  <a:gd name="T68" fmla="*/ 56 w 274"/>
                  <a:gd name="T69" fmla="*/ 392 h 396"/>
                  <a:gd name="T70" fmla="*/ 91 w 274"/>
                  <a:gd name="T71" fmla="*/ 396 h 396"/>
                  <a:gd name="T72" fmla="*/ 109 w 274"/>
                  <a:gd name="T73" fmla="*/ 396 h 396"/>
                  <a:gd name="T74" fmla="*/ 151 w 274"/>
                  <a:gd name="T75" fmla="*/ 393 h 396"/>
                  <a:gd name="T76" fmla="*/ 195 w 274"/>
                  <a:gd name="T77" fmla="*/ 385 h 396"/>
                  <a:gd name="T78" fmla="*/ 213 w 274"/>
                  <a:gd name="T79" fmla="*/ 381 h 396"/>
                  <a:gd name="T80" fmla="*/ 244 w 274"/>
                  <a:gd name="T81" fmla="*/ 366 h 396"/>
                  <a:gd name="T82" fmla="*/ 257 w 274"/>
                  <a:gd name="T83" fmla="*/ 354 h 396"/>
                  <a:gd name="T84" fmla="*/ 262 w 274"/>
                  <a:gd name="T85" fmla="*/ 347 h 396"/>
                  <a:gd name="T86" fmla="*/ 271 w 274"/>
                  <a:gd name="T87" fmla="*/ 324 h 396"/>
                  <a:gd name="T88" fmla="*/ 274 w 274"/>
                  <a:gd name="T89" fmla="*/ 291 h 396"/>
                  <a:gd name="T90" fmla="*/ 271 w 274"/>
                  <a:gd name="T91" fmla="*/ 262 h 396"/>
                  <a:gd name="T92" fmla="*/ 254 w 274"/>
                  <a:gd name="T93" fmla="*/ 175 h 396"/>
                  <a:gd name="T94" fmla="*/ 244 w 274"/>
                  <a:gd name="T95" fmla="*/ 118 h 396"/>
                  <a:gd name="T96" fmla="*/ 243 w 274"/>
                  <a:gd name="T97" fmla="*/ 90 h 396"/>
                  <a:gd name="T98" fmla="*/ 248 w 274"/>
                  <a:gd name="T99" fmla="*/ 6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4" h="396">
                    <a:moveTo>
                      <a:pt x="246" y="58"/>
                    </a:moveTo>
                    <a:lnTo>
                      <a:pt x="246" y="58"/>
                    </a:lnTo>
                    <a:lnTo>
                      <a:pt x="243" y="49"/>
                    </a:lnTo>
                    <a:lnTo>
                      <a:pt x="237" y="41"/>
                    </a:lnTo>
                    <a:lnTo>
                      <a:pt x="230" y="33"/>
                    </a:lnTo>
                    <a:lnTo>
                      <a:pt x="224" y="25"/>
                    </a:lnTo>
                    <a:lnTo>
                      <a:pt x="214" y="19"/>
                    </a:lnTo>
                    <a:lnTo>
                      <a:pt x="207" y="14"/>
                    </a:lnTo>
                    <a:lnTo>
                      <a:pt x="197" y="11"/>
                    </a:lnTo>
                    <a:lnTo>
                      <a:pt x="188" y="8"/>
                    </a:lnTo>
                    <a:lnTo>
                      <a:pt x="188" y="8"/>
                    </a:lnTo>
                    <a:lnTo>
                      <a:pt x="165" y="3"/>
                    </a:lnTo>
                    <a:lnTo>
                      <a:pt x="145" y="0"/>
                    </a:lnTo>
                    <a:lnTo>
                      <a:pt x="134" y="0"/>
                    </a:lnTo>
                    <a:lnTo>
                      <a:pt x="123" y="0"/>
                    </a:lnTo>
                    <a:lnTo>
                      <a:pt x="113" y="3"/>
                    </a:lnTo>
                    <a:lnTo>
                      <a:pt x="104" y="6"/>
                    </a:lnTo>
                    <a:lnTo>
                      <a:pt x="104" y="6"/>
                    </a:lnTo>
                    <a:lnTo>
                      <a:pt x="93" y="13"/>
                    </a:lnTo>
                    <a:lnTo>
                      <a:pt x="83" y="21"/>
                    </a:lnTo>
                    <a:lnTo>
                      <a:pt x="74" y="30"/>
                    </a:lnTo>
                    <a:lnTo>
                      <a:pt x="69" y="43"/>
                    </a:lnTo>
                    <a:lnTo>
                      <a:pt x="69" y="43"/>
                    </a:lnTo>
                    <a:lnTo>
                      <a:pt x="68" y="49"/>
                    </a:lnTo>
                    <a:lnTo>
                      <a:pt x="66" y="58"/>
                    </a:lnTo>
                    <a:lnTo>
                      <a:pt x="69" y="79"/>
                    </a:lnTo>
                    <a:lnTo>
                      <a:pt x="74" y="98"/>
                    </a:lnTo>
                    <a:lnTo>
                      <a:pt x="79" y="115"/>
                    </a:lnTo>
                    <a:lnTo>
                      <a:pt x="79" y="115"/>
                    </a:lnTo>
                    <a:lnTo>
                      <a:pt x="83" y="129"/>
                    </a:lnTo>
                    <a:lnTo>
                      <a:pt x="85" y="145"/>
                    </a:lnTo>
                    <a:lnTo>
                      <a:pt x="85" y="153"/>
                    </a:lnTo>
                    <a:lnTo>
                      <a:pt x="85" y="159"/>
                    </a:lnTo>
                    <a:lnTo>
                      <a:pt x="82" y="167"/>
                    </a:lnTo>
                    <a:lnTo>
                      <a:pt x="79" y="174"/>
                    </a:lnTo>
                    <a:lnTo>
                      <a:pt x="79" y="174"/>
                    </a:lnTo>
                    <a:lnTo>
                      <a:pt x="75" y="180"/>
                    </a:lnTo>
                    <a:lnTo>
                      <a:pt x="69" y="185"/>
                    </a:lnTo>
                    <a:lnTo>
                      <a:pt x="58" y="194"/>
                    </a:lnTo>
                    <a:lnTo>
                      <a:pt x="45" y="202"/>
                    </a:lnTo>
                    <a:lnTo>
                      <a:pt x="34" y="212"/>
                    </a:lnTo>
                    <a:lnTo>
                      <a:pt x="34" y="212"/>
                    </a:lnTo>
                    <a:lnTo>
                      <a:pt x="30" y="219"/>
                    </a:lnTo>
                    <a:lnTo>
                      <a:pt x="25" y="229"/>
                    </a:lnTo>
                    <a:lnTo>
                      <a:pt x="23" y="240"/>
                    </a:lnTo>
                    <a:lnTo>
                      <a:pt x="23" y="249"/>
                    </a:lnTo>
                    <a:lnTo>
                      <a:pt x="25" y="259"/>
                    </a:lnTo>
                    <a:lnTo>
                      <a:pt x="30" y="268"/>
                    </a:lnTo>
                    <a:lnTo>
                      <a:pt x="34" y="278"/>
                    </a:lnTo>
                    <a:lnTo>
                      <a:pt x="42" y="284"/>
                    </a:lnTo>
                    <a:lnTo>
                      <a:pt x="42" y="284"/>
                    </a:lnTo>
                    <a:lnTo>
                      <a:pt x="33" y="286"/>
                    </a:lnTo>
                    <a:lnTo>
                      <a:pt x="25" y="287"/>
                    </a:lnTo>
                    <a:lnTo>
                      <a:pt x="19" y="292"/>
                    </a:lnTo>
                    <a:lnTo>
                      <a:pt x="12" y="298"/>
                    </a:lnTo>
                    <a:lnTo>
                      <a:pt x="6" y="306"/>
                    </a:lnTo>
                    <a:lnTo>
                      <a:pt x="3" y="314"/>
                    </a:lnTo>
                    <a:lnTo>
                      <a:pt x="1" y="322"/>
                    </a:lnTo>
                    <a:lnTo>
                      <a:pt x="0" y="332"/>
                    </a:lnTo>
                    <a:lnTo>
                      <a:pt x="0" y="332"/>
                    </a:lnTo>
                    <a:lnTo>
                      <a:pt x="1" y="339"/>
                    </a:lnTo>
                    <a:lnTo>
                      <a:pt x="4" y="347"/>
                    </a:lnTo>
                    <a:lnTo>
                      <a:pt x="7" y="355"/>
                    </a:lnTo>
                    <a:lnTo>
                      <a:pt x="12" y="363"/>
                    </a:lnTo>
                    <a:lnTo>
                      <a:pt x="19" y="369"/>
                    </a:lnTo>
                    <a:lnTo>
                      <a:pt x="25" y="376"/>
                    </a:lnTo>
                    <a:lnTo>
                      <a:pt x="33" y="381"/>
                    </a:lnTo>
                    <a:lnTo>
                      <a:pt x="41" y="385"/>
                    </a:lnTo>
                    <a:lnTo>
                      <a:pt x="41" y="385"/>
                    </a:lnTo>
                    <a:lnTo>
                      <a:pt x="56" y="392"/>
                    </a:lnTo>
                    <a:lnTo>
                      <a:pt x="74" y="395"/>
                    </a:lnTo>
                    <a:lnTo>
                      <a:pt x="91" y="396"/>
                    </a:lnTo>
                    <a:lnTo>
                      <a:pt x="109" y="396"/>
                    </a:lnTo>
                    <a:lnTo>
                      <a:pt x="109" y="396"/>
                    </a:lnTo>
                    <a:lnTo>
                      <a:pt x="131" y="396"/>
                    </a:lnTo>
                    <a:lnTo>
                      <a:pt x="151" y="393"/>
                    </a:lnTo>
                    <a:lnTo>
                      <a:pt x="173" y="390"/>
                    </a:lnTo>
                    <a:lnTo>
                      <a:pt x="195" y="385"/>
                    </a:lnTo>
                    <a:lnTo>
                      <a:pt x="195" y="385"/>
                    </a:lnTo>
                    <a:lnTo>
                      <a:pt x="213" y="381"/>
                    </a:lnTo>
                    <a:lnTo>
                      <a:pt x="229" y="374"/>
                    </a:lnTo>
                    <a:lnTo>
                      <a:pt x="244" y="366"/>
                    </a:lnTo>
                    <a:lnTo>
                      <a:pt x="251" y="360"/>
                    </a:lnTo>
                    <a:lnTo>
                      <a:pt x="257" y="354"/>
                    </a:lnTo>
                    <a:lnTo>
                      <a:pt x="257" y="354"/>
                    </a:lnTo>
                    <a:lnTo>
                      <a:pt x="262" y="347"/>
                    </a:lnTo>
                    <a:lnTo>
                      <a:pt x="265" y="339"/>
                    </a:lnTo>
                    <a:lnTo>
                      <a:pt x="271" y="324"/>
                    </a:lnTo>
                    <a:lnTo>
                      <a:pt x="273" y="308"/>
                    </a:lnTo>
                    <a:lnTo>
                      <a:pt x="274" y="291"/>
                    </a:lnTo>
                    <a:lnTo>
                      <a:pt x="274" y="291"/>
                    </a:lnTo>
                    <a:lnTo>
                      <a:pt x="271" y="262"/>
                    </a:lnTo>
                    <a:lnTo>
                      <a:pt x="267" y="234"/>
                    </a:lnTo>
                    <a:lnTo>
                      <a:pt x="254" y="175"/>
                    </a:lnTo>
                    <a:lnTo>
                      <a:pt x="248" y="147"/>
                    </a:lnTo>
                    <a:lnTo>
                      <a:pt x="244" y="118"/>
                    </a:lnTo>
                    <a:lnTo>
                      <a:pt x="243" y="104"/>
                    </a:lnTo>
                    <a:lnTo>
                      <a:pt x="243" y="90"/>
                    </a:lnTo>
                    <a:lnTo>
                      <a:pt x="244" y="76"/>
                    </a:lnTo>
                    <a:lnTo>
                      <a:pt x="248" y="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1" name="Freeform 29"/>
              <p:cNvSpPr>
                <a:spLocks/>
              </p:cNvSpPr>
              <p:nvPr/>
            </p:nvSpPr>
            <p:spPr bwMode="auto">
              <a:xfrm>
                <a:off x="3281" y="913"/>
                <a:ext cx="144" cy="133"/>
              </a:xfrm>
              <a:custGeom>
                <a:avLst/>
                <a:gdLst>
                  <a:gd name="T0" fmla="*/ 76 w 144"/>
                  <a:gd name="T1" fmla="*/ 121 h 133"/>
                  <a:gd name="T2" fmla="*/ 52 w 144"/>
                  <a:gd name="T3" fmla="*/ 104 h 133"/>
                  <a:gd name="T4" fmla="*/ 19 w 144"/>
                  <a:gd name="T5" fmla="*/ 80 h 133"/>
                  <a:gd name="T6" fmla="*/ 7 w 144"/>
                  <a:gd name="T7" fmla="*/ 69 h 133"/>
                  <a:gd name="T8" fmla="*/ 0 w 144"/>
                  <a:gd name="T9" fmla="*/ 58 h 133"/>
                  <a:gd name="T10" fmla="*/ 2 w 144"/>
                  <a:gd name="T11" fmla="*/ 57 h 133"/>
                  <a:gd name="T12" fmla="*/ 5 w 144"/>
                  <a:gd name="T13" fmla="*/ 57 h 133"/>
                  <a:gd name="T14" fmla="*/ 24 w 144"/>
                  <a:gd name="T15" fmla="*/ 69 h 133"/>
                  <a:gd name="T16" fmla="*/ 38 w 144"/>
                  <a:gd name="T17" fmla="*/ 79 h 133"/>
                  <a:gd name="T18" fmla="*/ 38 w 144"/>
                  <a:gd name="T19" fmla="*/ 76 h 133"/>
                  <a:gd name="T20" fmla="*/ 35 w 144"/>
                  <a:gd name="T21" fmla="*/ 71 h 133"/>
                  <a:gd name="T22" fmla="*/ 16 w 144"/>
                  <a:gd name="T23" fmla="*/ 50 h 133"/>
                  <a:gd name="T24" fmla="*/ 2 w 144"/>
                  <a:gd name="T25" fmla="*/ 33 h 133"/>
                  <a:gd name="T26" fmla="*/ 2 w 144"/>
                  <a:gd name="T27" fmla="*/ 30 h 133"/>
                  <a:gd name="T28" fmla="*/ 3 w 144"/>
                  <a:gd name="T29" fmla="*/ 28 h 133"/>
                  <a:gd name="T30" fmla="*/ 13 w 144"/>
                  <a:gd name="T31" fmla="*/ 31 h 133"/>
                  <a:gd name="T32" fmla="*/ 27 w 144"/>
                  <a:gd name="T33" fmla="*/ 44 h 133"/>
                  <a:gd name="T34" fmla="*/ 46 w 144"/>
                  <a:gd name="T35" fmla="*/ 65 h 133"/>
                  <a:gd name="T36" fmla="*/ 49 w 144"/>
                  <a:gd name="T37" fmla="*/ 66 h 133"/>
                  <a:gd name="T38" fmla="*/ 52 w 144"/>
                  <a:gd name="T39" fmla="*/ 63 h 133"/>
                  <a:gd name="T40" fmla="*/ 51 w 144"/>
                  <a:gd name="T41" fmla="*/ 61 h 133"/>
                  <a:gd name="T42" fmla="*/ 29 w 144"/>
                  <a:gd name="T43" fmla="*/ 36 h 133"/>
                  <a:gd name="T44" fmla="*/ 16 w 144"/>
                  <a:gd name="T45" fmla="*/ 19 h 133"/>
                  <a:gd name="T46" fmla="*/ 13 w 144"/>
                  <a:gd name="T47" fmla="*/ 9 h 133"/>
                  <a:gd name="T48" fmla="*/ 14 w 144"/>
                  <a:gd name="T49" fmla="*/ 8 h 133"/>
                  <a:gd name="T50" fmla="*/ 19 w 144"/>
                  <a:gd name="T51" fmla="*/ 8 h 133"/>
                  <a:gd name="T52" fmla="*/ 26 w 144"/>
                  <a:gd name="T53" fmla="*/ 14 h 133"/>
                  <a:gd name="T54" fmla="*/ 44 w 144"/>
                  <a:gd name="T55" fmla="*/ 35 h 133"/>
                  <a:gd name="T56" fmla="*/ 63 w 144"/>
                  <a:gd name="T57" fmla="*/ 52 h 133"/>
                  <a:gd name="T58" fmla="*/ 67 w 144"/>
                  <a:gd name="T59" fmla="*/ 52 h 133"/>
                  <a:gd name="T60" fmla="*/ 67 w 144"/>
                  <a:gd name="T61" fmla="*/ 46 h 133"/>
                  <a:gd name="T62" fmla="*/ 43 w 144"/>
                  <a:gd name="T63" fmla="*/ 16 h 133"/>
                  <a:gd name="T64" fmla="*/ 40 w 144"/>
                  <a:gd name="T65" fmla="*/ 9 h 133"/>
                  <a:gd name="T66" fmla="*/ 40 w 144"/>
                  <a:gd name="T67" fmla="*/ 1 h 133"/>
                  <a:gd name="T68" fmla="*/ 43 w 144"/>
                  <a:gd name="T69" fmla="*/ 0 h 133"/>
                  <a:gd name="T70" fmla="*/ 59 w 144"/>
                  <a:gd name="T71" fmla="*/ 13 h 133"/>
                  <a:gd name="T72" fmla="*/ 78 w 144"/>
                  <a:gd name="T73" fmla="*/ 31 h 133"/>
                  <a:gd name="T74" fmla="*/ 93 w 144"/>
                  <a:gd name="T75" fmla="*/ 47 h 133"/>
                  <a:gd name="T76" fmla="*/ 101 w 144"/>
                  <a:gd name="T77" fmla="*/ 50 h 133"/>
                  <a:gd name="T78" fmla="*/ 103 w 144"/>
                  <a:gd name="T79" fmla="*/ 44 h 133"/>
                  <a:gd name="T80" fmla="*/ 105 w 144"/>
                  <a:gd name="T81" fmla="*/ 43 h 133"/>
                  <a:gd name="T82" fmla="*/ 106 w 144"/>
                  <a:gd name="T83" fmla="*/ 19 h 133"/>
                  <a:gd name="T84" fmla="*/ 112 w 144"/>
                  <a:gd name="T85" fmla="*/ 6 h 133"/>
                  <a:gd name="T86" fmla="*/ 116 w 144"/>
                  <a:gd name="T87" fmla="*/ 5 h 133"/>
                  <a:gd name="T88" fmla="*/ 122 w 144"/>
                  <a:gd name="T89" fmla="*/ 8 h 133"/>
                  <a:gd name="T90" fmla="*/ 122 w 144"/>
                  <a:gd name="T91" fmla="*/ 13 h 133"/>
                  <a:gd name="T92" fmla="*/ 122 w 144"/>
                  <a:gd name="T93" fmla="*/ 16 h 133"/>
                  <a:gd name="T94" fmla="*/ 120 w 144"/>
                  <a:gd name="T95" fmla="*/ 25 h 133"/>
                  <a:gd name="T96" fmla="*/ 120 w 144"/>
                  <a:gd name="T97" fmla="*/ 35 h 133"/>
                  <a:gd name="T98" fmla="*/ 123 w 144"/>
                  <a:gd name="T99" fmla="*/ 52 h 133"/>
                  <a:gd name="T100" fmla="*/ 131 w 144"/>
                  <a:gd name="T101" fmla="*/ 68 h 133"/>
                  <a:gd name="T102" fmla="*/ 108 w 144"/>
                  <a:gd name="T103"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33">
                    <a:moveTo>
                      <a:pt x="76" y="121"/>
                    </a:moveTo>
                    <a:lnTo>
                      <a:pt x="76" y="121"/>
                    </a:lnTo>
                    <a:lnTo>
                      <a:pt x="76" y="121"/>
                    </a:lnTo>
                    <a:lnTo>
                      <a:pt x="52" y="104"/>
                    </a:lnTo>
                    <a:lnTo>
                      <a:pt x="33" y="90"/>
                    </a:lnTo>
                    <a:lnTo>
                      <a:pt x="19" y="80"/>
                    </a:lnTo>
                    <a:lnTo>
                      <a:pt x="19" y="80"/>
                    </a:lnTo>
                    <a:lnTo>
                      <a:pt x="7" y="69"/>
                    </a:lnTo>
                    <a:lnTo>
                      <a:pt x="2" y="61"/>
                    </a:lnTo>
                    <a:lnTo>
                      <a:pt x="0" y="58"/>
                    </a:lnTo>
                    <a:lnTo>
                      <a:pt x="2" y="57"/>
                    </a:lnTo>
                    <a:lnTo>
                      <a:pt x="2" y="57"/>
                    </a:lnTo>
                    <a:lnTo>
                      <a:pt x="3" y="57"/>
                    </a:lnTo>
                    <a:lnTo>
                      <a:pt x="5" y="57"/>
                    </a:lnTo>
                    <a:lnTo>
                      <a:pt x="11" y="60"/>
                    </a:lnTo>
                    <a:lnTo>
                      <a:pt x="24" y="69"/>
                    </a:lnTo>
                    <a:lnTo>
                      <a:pt x="35" y="77"/>
                    </a:lnTo>
                    <a:lnTo>
                      <a:pt x="38" y="79"/>
                    </a:lnTo>
                    <a:lnTo>
                      <a:pt x="38" y="77"/>
                    </a:lnTo>
                    <a:lnTo>
                      <a:pt x="38" y="76"/>
                    </a:lnTo>
                    <a:lnTo>
                      <a:pt x="38" y="76"/>
                    </a:lnTo>
                    <a:lnTo>
                      <a:pt x="35" y="71"/>
                    </a:lnTo>
                    <a:lnTo>
                      <a:pt x="30" y="65"/>
                    </a:lnTo>
                    <a:lnTo>
                      <a:pt x="16" y="50"/>
                    </a:lnTo>
                    <a:lnTo>
                      <a:pt x="3" y="38"/>
                    </a:lnTo>
                    <a:lnTo>
                      <a:pt x="2" y="33"/>
                    </a:lnTo>
                    <a:lnTo>
                      <a:pt x="0" y="31"/>
                    </a:lnTo>
                    <a:lnTo>
                      <a:pt x="2" y="30"/>
                    </a:lnTo>
                    <a:lnTo>
                      <a:pt x="2" y="30"/>
                    </a:lnTo>
                    <a:lnTo>
                      <a:pt x="3" y="28"/>
                    </a:lnTo>
                    <a:lnTo>
                      <a:pt x="7" y="28"/>
                    </a:lnTo>
                    <a:lnTo>
                      <a:pt x="13" y="31"/>
                    </a:lnTo>
                    <a:lnTo>
                      <a:pt x="19" y="36"/>
                    </a:lnTo>
                    <a:lnTo>
                      <a:pt x="27" y="44"/>
                    </a:lnTo>
                    <a:lnTo>
                      <a:pt x="40" y="57"/>
                    </a:lnTo>
                    <a:lnTo>
                      <a:pt x="46" y="65"/>
                    </a:lnTo>
                    <a:lnTo>
                      <a:pt x="46" y="65"/>
                    </a:lnTo>
                    <a:lnTo>
                      <a:pt x="49" y="66"/>
                    </a:lnTo>
                    <a:lnTo>
                      <a:pt x="51" y="65"/>
                    </a:lnTo>
                    <a:lnTo>
                      <a:pt x="52" y="63"/>
                    </a:lnTo>
                    <a:lnTo>
                      <a:pt x="51" y="61"/>
                    </a:lnTo>
                    <a:lnTo>
                      <a:pt x="51" y="61"/>
                    </a:lnTo>
                    <a:lnTo>
                      <a:pt x="43" y="52"/>
                    </a:lnTo>
                    <a:lnTo>
                      <a:pt x="29" y="36"/>
                    </a:lnTo>
                    <a:lnTo>
                      <a:pt x="21" y="27"/>
                    </a:lnTo>
                    <a:lnTo>
                      <a:pt x="16" y="19"/>
                    </a:lnTo>
                    <a:lnTo>
                      <a:pt x="13" y="13"/>
                    </a:lnTo>
                    <a:lnTo>
                      <a:pt x="13" y="9"/>
                    </a:lnTo>
                    <a:lnTo>
                      <a:pt x="14" y="8"/>
                    </a:lnTo>
                    <a:lnTo>
                      <a:pt x="14" y="8"/>
                    </a:lnTo>
                    <a:lnTo>
                      <a:pt x="16" y="8"/>
                    </a:lnTo>
                    <a:lnTo>
                      <a:pt x="19" y="8"/>
                    </a:lnTo>
                    <a:lnTo>
                      <a:pt x="22" y="9"/>
                    </a:lnTo>
                    <a:lnTo>
                      <a:pt x="26" y="14"/>
                    </a:lnTo>
                    <a:lnTo>
                      <a:pt x="26" y="14"/>
                    </a:lnTo>
                    <a:lnTo>
                      <a:pt x="44" y="35"/>
                    </a:lnTo>
                    <a:lnTo>
                      <a:pt x="59" y="47"/>
                    </a:lnTo>
                    <a:lnTo>
                      <a:pt x="63" y="52"/>
                    </a:lnTo>
                    <a:lnTo>
                      <a:pt x="67" y="52"/>
                    </a:lnTo>
                    <a:lnTo>
                      <a:pt x="67" y="52"/>
                    </a:lnTo>
                    <a:lnTo>
                      <a:pt x="68" y="50"/>
                    </a:lnTo>
                    <a:lnTo>
                      <a:pt x="67" y="46"/>
                    </a:lnTo>
                    <a:lnTo>
                      <a:pt x="60" y="36"/>
                    </a:lnTo>
                    <a:lnTo>
                      <a:pt x="43" y="16"/>
                    </a:lnTo>
                    <a:lnTo>
                      <a:pt x="43" y="16"/>
                    </a:lnTo>
                    <a:lnTo>
                      <a:pt x="40" y="9"/>
                    </a:lnTo>
                    <a:lnTo>
                      <a:pt x="38" y="5"/>
                    </a:lnTo>
                    <a:lnTo>
                      <a:pt x="40" y="1"/>
                    </a:lnTo>
                    <a:lnTo>
                      <a:pt x="43" y="0"/>
                    </a:lnTo>
                    <a:lnTo>
                      <a:pt x="43" y="0"/>
                    </a:lnTo>
                    <a:lnTo>
                      <a:pt x="49" y="3"/>
                    </a:lnTo>
                    <a:lnTo>
                      <a:pt x="59" y="13"/>
                    </a:lnTo>
                    <a:lnTo>
                      <a:pt x="78" y="31"/>
                    </a:lnTo>
                    <a:lnTo>
                      <a:pt x="78" y="31"/>
                    </a:lnTo>
                    <a:lnTo>
                      <a:pt x="86" y="39"/>
                    </a:lnTo>
                    <a:lnTo>
                      <a:pt x="93" y="47"/>
                    </a:lnTo>
                    <a:lnTo>
                      <a:pt x="98" y="50"/>
                    </a:lnTo>
                    <a:lnTo>
                      <a:pt x="101" y="50"/>
                    </a:lnTo>
                    <a:lnTo>
                      <a:pt x="103" y="49"/>
                    </a:lnTo>
                    <a:lnTo>
                      <a:pt x="103" y="44"/>
                    </a:lnTo>
                    <a:lnTo>
                      <a:pt x="105" y="43"/>
                    </a:lnTo>
                    <a:lnTo>
                      <a:pt x="105" y="43"/>
                    </a:lnTo>
                    <a:lnTo>
                      <a:pt x="105" y="30"/>
                    </a:lnTo>
                    <a:lnTo>
                      <a:pt x="106" y="19"/>
                    </a:lnTo>
                    <a:lnTo>
                      <a:pt x="109" y="9"/>
                    </a:lnTo>
                    <a:lnTo>
                      <a:pt x="112" y="6"/>
                    </a:lnTo>
                    <a:lnTo>
                      <a:pt x="112" y="6"/>
                    </a:lnTo>
                    <a:lnTo>
                      <a:pt x="116" y="5"/>
                    </a:lnTo>
                    <a:lnTo>
                      <a:pt x="119" y="6"/>
                    </a:lnTo>
                    <a:lnTo>
                      <a:pt x="122" y="8"/>
                    </a:lnTo>
                    <a:lnTo>
                      <a:pt x="122" y="13"/>
                    </a:lnTo>
                    <a:lnTo>
                      <a:pt x="122" y="13"/>
                    </a:lnTo>
                    <a:lnTo>
                      <a:pt x="122" y="14"/>
                    </a:lnTo>
                    <a:lnTo>
                      <a:pt x="122" y="16"/>
                    </a:lnTo>
                    <a:lnTo>
                      <a:pt x="122" y="16"/>
                    </a:lnTo>
                    <a:lnTo>
                      <a:pt x="120" y="25"/>
                    </a:lnTo>
                    <a:lnTo>
                      <a:pt x="120" y="35"/>
                    </a:lnTo>
                    <a:lnTo>
                      <a:pt x="120" y="35"/>
                    </a:lnTo>
                    <a:lnTo>
                      <a:pt x="122" y="44"/>
                    </a:lnTo>
                    <a:lnTo>
                      <a:pt x="123" y="52"/>
                    </a:lnTo>
                    <a:lnTo>
                      <a:pt x="123" y="52"/>
                    </a:lnTo>
                    <a:lnTo>
                      <a:pt x="131" y="68"/>
                    </a:lnTo>
                    <a:lnTo>
                      <a:pt x="144" y="98"/>
                    </a:lnTo>
                    <a:lnTo>
                      <a:pt x="108" y="133"/>
                    </a:lnTo>
                    <a:lnTo>
                      <a:pt x="76" y="121"/>
                    </a:lnTo>
                    <a:close/>
                  </a:path>
                </a:pathLst>
              </a:custGeom>
              <a:solidFill>
                <a:srgbClr val="B78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2" name="Freeform 30"/>
              <p:cNvSpPr>
                <a:spLocks/>
              </p:cNvSpPr>
              <p:nvPr/>
            </p:nvSpPr>
            <p:spPr bwMode="auto">
              <a:xfrm>
                <a:off x="4190" y="2025"/>
                <a:ext cx="169" cy="849"/>
              </a:xfrm>
              <a:custGeom>
                <a:avLst/>
                <a:gdLst>
                  <a:gd name="T0" fmla="*/ 0 w 169"/>
                  <a:gd name="T1" fmla="*/ 0 h 849"/>
                  <a:gd name="T2" fmla="*/ 37 w 169"/>
                  <a:gd name="T3" fmla="*/ 846 h 849"/>
                  <a:gd name="T4" fmla="*/ 142 w 169"/>
                  <a:gd name="T5" fmla="*/ 849 h 849"/>
                  <a:gd name="T6" fmla="*/ 142 w 169"/>
                  <a:gd name="T7" fmla="*/ 849 h 849"/>
                  <a:gd name="T8" fmla="*/ 158 w 169"/>
                  <a:gd name="T9" fmla="*/ 611 h 849"/>
                  <a:gd name="T10" fmla="*/ 165 w 169"/>
                  <a:gd name="T11" fmla="*/ 435 h 849"/>
                  <a:gd name="T12" fmla="*/ 169 w 169"/>
                  <a:gd name="T13" fmla="*/ 371 h 849"/>
                  <a:gd name="T14" fmla="*/ 169 w 169"/>
                  <a:gd name="T15" fmla="*/ 349 h 849"/>
                  <a:gd name="T16" fmla="*/ 167 w 169"/>
                  <a:gd name="T17" fmla="*/ 336 h 849"/>
                  <a:gd name="T18" fmla="*/ 167 w 169"/>
                  <a:gd name="T19" fmla="*/ 336 h 849"/>
                  <a:gd name="T20" fmla="*/ 161 w 169"/>
                  <a:gd name="T21" fmla="*/ 270 h 849"/>
                  <a:gd name="T22" fmla="*/ 153 w 169"/>
                  <a:gd name="T23" fmla="*/ 169 h 849"/>
                  <a:gd name="T24" fmla="*/ 143 w 169"/>
                  <a:gd name="T25" fmla="*/ 37 h 849"/>
                  <a:gd name="T26" fmla="*/ 0 w 169"/>
                  <a:gd name="T27"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849">
                    <a:moveTo>
                      <a:pt x="0" y="0"/>
                    </a:moveTo>
                    <a:lnTo>
                      <a:pt x="37" y="846"/>
                    </a:lnTo>
                    <a:lnTo>
                      <a:pt x="142" y="849"/>
                    </a:lnTo>
                    <a:lnTo>
                      <a:pt x="142" y="849"/>
                    </a:lnTo>
                    <a:lnTo>
                      <a:pt x="158" y="611"/>
                    </a:lnTo>
                    <a:lnTo>
                      <a:pt x="165" y="435"/>
                    </a:lnTo>
                    <a:lnTo>
                      <a:pt x="169" y="371"/>
                    </a:lnTo>
                    <a:lnTo>
                      <a:pt x="169" y="349"/>
                    </a:lnTo>
                    <a:lnTo>
                      <a:pt x="167" y="336"/>
                    </a:lnTo>
                    <a:lnTo>
                      <a:pt x="167" y="336"/>
                    </a:lnTo>
                    <a:lnTo>
                      <a:pt x="161" y="270"/>
                    </a:lnTo>
                    <a:lnTo>
                      <a:pt x="153" y="169"/>
                    </a:lnTo>
                    <a:lnTo>
                      <a:pt x="143" y="37"/>
                    </a:lnTo>
                    <a:lnTo>
                      <a:pt x="0" y="0"/>
                    </a:lnTo>
                    <a:close/>
                  </a:path>
                </a:pathLst>
              </a:custGeom>
              <a:solidFill>
                <a:srgbClr val="B78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3" name="Freeform 31"/>
              <p:cNvSpPr>
                <a:spLocks/>
              </p:cNvSpPr>
              <p:nvPr/>
            </p:nvSpPr>
            <p:spPr bwMode="auto">
              <a:xfrm>
                <a:off x="4030" y="2025"/>
                <a:ext cx="167" cy="849"/>
              </a:xfrm>
              <a:custGeom>
                <a:avLst/>
                <a:gdLst>
                  <a:gd name="T0" fmla="*/ 0 w 167"/>
                  <a:gd name="T1" fmla="*/ 0 h 849"/>
                  <a:gd name="T2" fmla="*/ 36 w 167"/>
                  <a:gd name="T3" fmla="*/ 846 h 849"/>
                  <a:gd name="T4" fmla="*/ 142 w 167"/>
                  <a:gd name="T5" fmla="*/ 849 h 849"/>
                  <a:gd name="T6" fmla="*/ 142 w 167"/>
                  <a:gd name="T7" fmla="*/ 849 h 849"/>
                  <a:gd name="T8" fmla="*/ 156 w 167"/>
                  <a:gd name="T9" fmla="*/ 611 h 849"/>
                  <a:gd name="T10" fmla="*/ 166 w 167"/>
                  <a:gd name="T11" fmla="*/ 435 h 849"/>
                  <a:gd name="T12" fmla="*/ 167 w 167"/>
                  <a:gd name="T13" fmla="*/ 371 h 849"/>
                  <a:gd name="T14" fmla="*/ 167 w 167"/>
                  <a:gd name="T15" fmla="*/ 349 h 849"/>
                  <a:gd name="T16" fmla="*/ 166 w 167"/>
                  <a:gd name="T17" fmla="*/ 336 h 849"/>
                  <a:gd name="T18" fmla="*/ 166 w 167"/>
                  <a:gd name="T19" fmla="*/ 336 h 849"/>
                  <a:gd name="T20" fmla="*/ 160 w 167"/>
                  <a:gd name="T21" fmla="*/ 270 h 849"/>
                  <a:gd name="T22" fmla="*/ 152 w 167"/>
                  <a:gd name="T23" fmla="*/ 169 h 849"/>
                  <a:gd name="T24" fmla="*/ 144 w 167"/>
                  <a:gd name="T25" fmla="*/ 37 h 849"/>
                  <a:gd name="T26" fmla="*/ 0 w 167"/>
                  <a:gd name="T27"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7" h="849">
                    <a:moveTo>
                      <a:pt x="0" y="0"/>
                    </a:moveTo>
                    <a:lnTo>
                      <a:pt x="36" y="846"/>
                    </a:lnTo>
                    <a:lnTo>
                      <a:pt x="142" y="849"/>
                    </a:lnTo>
                    <a:lnTo>
                      <a:pt x="142" y="849"/>
                    </a:lnTo>
                    <a:lnTo>
                      <a:pt x="156" y="611"/>
                    </a:lnTo>
                    <a:lnTo>
                      <a:pt x="166" y="435"/>
                    </a:lnTo>
                    <a:lnTo>
                      <a:pt x="167" y="371"/>
                    </a:lnTo>
                    <a:lnTo>
                      <a:pt x="167" y="349"/>
                    </a:lnTo>
                    <a:lnTo>
                      <a:pt x="166" y="336"/>
                    </a:lnTo>
                    <a:lnTo>
                      <a:pt x="166" y="336"/>
                    </a:lnTo>
                    <a:lnTo>
                      <a:pt x="160" y="270"/>
                    </a:lnTo>
                    <a:lnTo>
                      <a:pt x="152" y="169"/>
                    </a:lnTo>
                    <a:lnTo>
                      <a:pt x="144" y="37"/>
                    </a:lnTo>
                    <a:lnTo>
                      <a:pt x="0" y="0"/>
                    </a:lnTo>
                    <a:close/>
                  </a:path>
                </a:pathLst>
              </a:custGeom>
              <a:solidFill>
                <a:srgbClr val="B78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4" name="Freeform 32"/>
              <p:cNvSpPr>
                <a:spLocks/>
              </p:cNvSpPr>
              <p:nvPr/>
            </p:nvSpPr>
            <p:spPr bwMode="auto">
              <a:xfrm>
                <a:off x="4044" y="2377"/>
                <a:ext cx="153" cy="42"/>
              </a:xfrm>
              <a:custGeom>
                <a:avLst/>
                <a:gdLst>
                  <a:gd name="T0" fmla="*/ 0 w 153"/>
                  <a:gd name="T1" fmla="*/ 3 h 42"/>
                  <a:gd name="T2" fmla="*/ 2 w 153"/>
                  <a:gd name="T3" fmla="*/ 33 h 42"/>
                  <a:gd name="T4" fmla="*/ 153 w 153"/>
                  <a:gd name="T5" fmla="*/ 42 h 42"/>
                  <a:gd name="T6" fmla="*/ 153 w 153"/>
                  <a:gd name="T7" fmla="*/ 0 h 42"/>
                  <a:gd name="T8" fmla="*/ 0 w 153"/>
                  <a:gd name="T9" fmla="*/ 3 h 42"/>
                </a:gdLst>
                <a:ahLst/>
                <a:cxnLst>
                  <a:cxn ang="0">
                    <a:pos x="T0" y="T1"/>
                  </a:cxn>
                  <a:cxn ang="0">
                    <a:pos x="T2" y="T3"/>
                  </a:cxn>
                  <a:cxn ang="0">
                    <a:pos x="T4" y="T5"/>
                  </a:cxn>
                  <a:cxn ang="0">
                    <a:pos x="T6" y="T7"/>
                  </a:cxn>
                  <a:cxn ang="0">
                    <a:pos x="T8" y="T9"/>
                  </a:cxn>
                </a:cxnLst>
                <a:rect l="0" t="0" r="r" b="b"/>
                <a:pathLst>
                  <a:path w="153" h="42">
                    <a:moveTo>
                      <a:pt x="0" y="3"/>
                    </a:moveTo>
                    <a:lnTo>
                      <a:pt x="2" y="33"/>
                    </a:lnTo>
                    <a:lnTo>
                      <a:pt x="153" y="42"/>
                    </a:lnTo>
                    <a:lnTo>
                      <a:pt x="153" y="0"/>
                    </a:lnTo>
                    <a:lnTo>
                      <a:pt x="0" y="3"/>
                    </a:lnTo>
                    <a:close/>
                  </a:path>
                </a:pathLst>
              </a:custGeom>
              <a:solidFill>
                <a:srgbClr val="AA65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5" name="Freeform 33"/>
              <p:cNvSpPr>
                <a:spLocks/>
              </p:cNvSpPr>
              <p:nvPr/>
            </p:nvSpPr>
            <p:spPr bwMode="auto">
              <a:xfrm>
                <a:off x="4205" y="2372"/>
                <a:ext cx="154" cy="57"/>
              </a:xfrm>
              <a:custGeom>
                <a:avLst/>
                <a:gdLst>
                  <a:gd name="T0" fmla="*/ 0 w 154"/>
                  <a:gd name="T1" fmla="*/ 5 h 57"/>
                  <a:gd name="T2" fmla="*/ 2 w 154"/>
                  <a:gd name="T3" fmla="*/ 47 h 57"/>
                  <a:gd name="T4" fmla="*/ 152 w 154"/>
                  <a:gd name="T5" fmla="*/ 57 h 57"/>
                  <a:gd name="T6" fmla="*/ 154 w 154"/>
                  <a:gd name="T7" fmla="*/ 0 h 57"/>
                  <a:gd name="T8" fmla="*/ 0 w 154"/>
                  <a:gd name="T9" fmla="*/ 5 h 57"/>
                </a:gdLst>
                <a:ahLst/>
                <a:cxnLst>
                  <a:cxn ang="0">
                    <a:pos x="T0" y="T1"/>
                  </a:cxn>
                  <a:cxn ang="0">
                    <a:pos x="T2" y="T3"/>
                  </a:cxn>
                  <a:cxn ang="0">
                    <a:pos x="T4" y="T5"/>
                  </a:cxn>
                  <a:cxn ang="0">
                    <a:pos x="T6" y="T7"/>
                  </a:cxn>
                  <a:cxn ang="0">
                    <a:pos x="T8" y="T9"/>
                  </a:cxn>
                </a:cxnLst>
                <a:rect l="0" t="0" r="r" b="b"/>
                <a:pathLst>
                  <a:path w="154" h="57">
                    <a:moveTo>
                      <a:pt x="0" y="5"/>
                    </a:moveTo>
                    <a:lnTo>
                      <a:pt x="2" y="47"/>
                    </a:lnTo>
                    <a:lnTo>
                      <a:pt x="152" y="57"/>
                    </a:lnTo>
                    <a:lnTo>
                      <a:pt x="154" y="0"/>
                    </a:lnTo>
                    <a:lnTo>
                      <a:pt x="0" y="5"/>
                    </a:lnTo>
                    <a:close/>
                  </a:path>
                </a:pathLst>
              </a:custGeom>
              <a:solidFill>
                <a:srgbClr val="AA65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6" name="Freeform 34"/>
              <p:cNvSpPr>
                <a:spLocks/>
              </p:cNvSpPr>
              <p:nvPr/>
            </p:nvSpPr>
            <p:spPr bwMode="auto">
              <a:xfrm>
                <a:off x="3354" y="965"/>
                <a:ext cx="1095" cy="1416"/>
              </a:xfrm>
              <a:custGeom>
                <a:avLst/>
                <a:gdLst>
                  <a:gd name="T0" fmla="*/ 1058 w 1095"/>
                  <a:gd name="T1" fmla="*/ 1405 h 1416"/>
                  <a:gd name="T2" fmla="*/ 1074 w 1095"/>
                  <a:gd name="T3" fmla="*/ 1402 h 1416"/>
                  <a:gd name="T4" fmla="*/ 1085 w 1095"/>
                  <a:gd name="T5" fmla="*/ 1393 h 1416"/>
                  <a:gd name="T6" fmla="*/ 1093 w 1095"/>
                  <a:gd name="T7" fmla="*/ 1380 h 1416"/>
                  <a:gd name="T8" fmla="*/ 1095 w 1095"/>
                  <a:gd name="T9" fmla="*/ 1364 h 1416"/>
                  <a:gd name="T10" fmla="*/ 1085 w 1095"/>
                  <a:gd name="T11" fmla="*/ 1255 h 1416"/>
                  <a:gd name="T12" fmla="*/ 1055 w 1095"/>
                  <a:gd name="T13" fmla="*/ 970 h 1416"/>
                  <a:gd name="T14" fmla="*/ 1041 w 1095"/>
                  <a:gd name="T15" fmla="*/ 864 h 1416"/>
                  <a:gd name="T16" fmla="*/ 1033 w 1095"/>
                  <a:gd name="T17" fmla="*/ 826 h 1416"/>
                  <a:gd name="T18" fmla="*/ 1009 w 1095"/>
                  <a:gd name="T19" fmla="*/ 760 h 1416"/>
                  <a:gd name="T20" fmla="*/ 984 w 1095"/>
                  <a:gd name="T21" fmla="*/ 709 h 1416"/>
                  <a:gd name="T22" fmla="*/ 952 w 1095"/>
                  <a:gd name="T23" fmla="*/ 663 h 1416"/>
                  <a:gd name="T24" fmla="*/ 848 w 1095"/>
                  <a:gd name="T25" fmla="*/ 388 h 1416"/>
                  <a:gd name="T26" fmla="*/ 862 w 1095"/>
                  <a:gd name="T27" fmla="*/ 300 h 1416"/>
                  <a:gd name="T28" fmla="*/ 861 w 1095"/>
                  <a:gd name="T29" fmla="*/ 283 h 1416"/>
                  <a:gd name="T30" fmla="*/ 848 w 1095"/>
                  <a:gd name="T31" fmla="*/ 253 h 1416"/>
                  <a:gd name="T32" fmla="*/ 826 w 1095"/>
                  <a:gd name="T33" fmla="*/ 229 h 1416"/>
                  <a:gd name="T34" fmla="*/ 798 w 1095"/>
                  <a:gd name="T35" fmla="*/ 212 h 1416"/>
                  <a:gd name="T36" fmla="*/ 764 w 1095"/>
                  <a:gd name="T37" fmla="*/ 201 h 1416"/>
                  <a:gd name="T38" fmla="*/ 730 w 1095"/>
                  <a:gd name="T39" fmla="*/ 194 h 1416"/>
                  <a:gd name="T40" fmla="*/ 678 w 1095"/>
                  <a:gd name="T41" fmla="*/ 193 h 1416"/>
                  <a:gd name="T42" fmla="*/ 607 w 1095"/>
                  <a:gd name="T43" fmla="*/ 197 h 1416"/>
                  <a:gd name="T44" fmla="*/ 259 w 1095"/>
                  <a:gd name="T45" fmla="*/ 189 h 1416"/>
                  <a:gd name="T46" fmla="*/ 0 w 1095"/>
                  <a:gd name="T47" fmla="*/ 90 h 1416"/>
                  <a:gd name="T48" fmla="*/ 513 w 1095"/>
                  <a:gd name="T49" fmla="*/ 351 h 1416"/>
                  <a:gd name="T50" fmla="*/ 512 w 1095"/>
                  <a:gd name="T51" fmla="*/ 381 h 1416"/>
                  <a:gd name="T52" fmla="*/ 510 w 1095"/>
                  <a:gd name="T53" fmla="*/ 396 h 1416"/>
                  <a:gd name="T54" fmla="*/ 512 w 1095"/>
                  <a:gd name="T55" fmla="*/ 429 h 1416"/>
                  <a:gd name="T56" fmla="*/ 520 w 1095"/>
                  <a:gd name="T57" fmla="*/ 464 h 1416"/>
                  <a:gd name="T58" fmla="*/ 542 w 1095"/>
                  <a:gd name="T59" fmla="*/ 497 h 1416"/>
                  <a:gd name="T60" fmla="*/ 559 w 1095"/>
                  <a:gd name="T61" fmla="*/ 515 h 1416"/>
                  <a:gd name="T62" fmla="*/ 589 w 1095"/>
                  <a:gd name="T63" fmla="*/ 583 h 1416"/>
                  <a:gd name="T64" fmla="*/ 611 w 1095"/>
                  <a:gd name="T65" fmla="*/ 649 h 1416"/>
                  <a:gd name="T66" fmla="*/ 622 w 1095"/>
                  <a:gd name="T67" fmla="*/ 717 h 1416"/>
                  <a:gd name="T68" fmla="*/ 624 w 1095"/>
                  <a:gd name="T69" fmla="*/ 793 h 1416"/>
                  <a:gd name="T70" fmla="*/ 630 w 1095"/>
                  <a:gd name="T71" fmla="*/ 1416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5" h="1416">
                    <a:moveTo>
                      <a:pt x="1058" y="1405"/>
                    </a:moveTo>
                    <a:lnTo>
                      <a:pt x="1058" y="1405"/>
                    </a:lnTo>
                    <a:lnTo>
                      <a:pt x="1066" y="1405"/>
                    </a:lnTo>
                    <a:lnTo>
                      <a:pt x="1074" y="1402"/>
                    </a:lnTo>
                    <a:lnTo>
                      <a:pt x="1080" y="1397"/>
                    </a:lnTo>
                    <a:lnTo>
                      <a:pt x="1085" y="1393"/>
                    </a:lnTo>
                    <a:lnTo>
                      <a:pt x="1090" y="1386"/>
                    </a:lnTo>
                    <a:lnTo>
                      <a:pt x="1093" y="1380"/>
                    </a:lnTo>
                    <a:lnTo>
                      <a:pt x="1095" y="1372"/>
                    </a:lnTo>
                    <a:lnTo>
                      <a:pt x="1095" y="1364"/>
                    </a:lnTo>
                    <a:lnTo>
                      <a:pt x="1095" y="1364"/>
                    </a:lnTo>
                    <a:lnTo>
                      <a:pt x="1085" y="1255"/>
                    </a:lnTo>
                    <a:lnTo>
                      <a:pt x="1071" y="1112"/>
                    </a:lnTo>
                    <a:lnTo>
                      <a:pt x="1055" y="970"/>
                    </a:lnTo>
                    <a:lnTo>
                      <a:pt x="1049" y="910"/>
                    </a:lnTo>
                    <a:lnTo>
                      <a:pt x="1041" y="864"/>
                    </a:lnTo>
                    <a:lnTo>
                      <a:pt x="1041" y="864"/>
                    </a:lnTo>
                    <a:lnTo>
                      <a:pt x="1033" y="826"/>
                    </a:lnTo>
                    <a:lnTo>
                      <a:pt x="1022" y="791"/>
                    </a:lnTo>
                    <a:lnTo>
                      <a:pt x="1009" y="760"/>
                    </a:lnTo>
                    <a:lnTo>
                      <a:pt x="997" y="733"/>
                    </a:lnTo>
                    <a:lnTo>
                      <a:pt x="984" y="709"/>
                    </a:lnTo>
                    <a:lnTo>
                      <a:pt x="971" y="688"/>
                    </a:lnTo>
                    <a:lnTo>
                      <a:pt x="952" y="663"/>
                    </a:lnTo>
                    <a:lnTo>
                      <a:pt x="850" y="510"/>
                    </a:lnTo>
                    <a:lnTo>
                      <a:pt x="848" y="388"/>
                    </a:lnTo>
                    <a:lnTo>
                      <a:pt x="848" y="388"/>
                    </a:lnTo>
                    <a:lnTo>
                      <a:pt x="862" y="300"/>
                    </a:lnTo>
                    <a:lnTo>
                      <a:pt x="862" y="300"/>
                    </a:lnTo>
                    <a:lnTo>
                      <a:pt x="861" y="283"/>
                    </a:lnTo>
                    <a:lnTo>
                      <a:pt x="856" y="267"/>
                    </a:lnTo>
                    <a:lnTo>
                      <a:pt x="848" y="253"/>
                    </a:lnTo>
                    <a:lnTo>
                      <a:pt x="839" y="240"/>
                    </a:lnTo>
                    <a:lnTo>
                      <a:pt x="826" y="229"/>
                    </a:lnTo>
                    <a:lnTo>
                      <a:pt x="812" y="219"/>
                    </a:lnTo>
                    <a:lnTo>
                      <a:pt x="798" y="212"/>
                    </a:lnTo>
                    <a:lnTo>
                      <a:pt x="782" y="205"/>
                    </a:lnTo>
                    <a:lnTo>
                      <a:pt x="764" y="201"/>
                    </a:lnTo>
                    <a:lnTo>
                      <a:pt x="747" y="197"/>
                    </a:lnTo>
                    <a:lnTo>
                      <a:pt x="730" y="194"/>
                    </a:lnTo>
                    <a:lnTo>
                      <a:pt x="711" y="193"/>
                    </a:lnTo>
                    <a:lnTo>
                      <a:pt x="678" y="193"/>
                    </a:lnTo>
                    <a:lnTo>
                      <a:pt x="649" y="196"/>
                    </a:lnTo>
                    <a:lnTo>
                      <a:pt x="607" y="197"/>
                    </a:lnTo>
                    <a:lnTo>
                      <a:pt x="599" y="197"/>
                    </a:lnTo>
                    <a:lnTo>
                      <a:pt x="259" y="189"/>
                    </a:lnTo>
                    <a:lnTo>
                      <a:pt x="60" y="0"/>
                    </a:lnTo>
                    <a:lnTo>
                      <a:pt x="0" y="90"/>
                    </a:lnTo>
                    <a:lnTo>
                      <a:pt x="219" y="314"/>
                    </a:lnTo>
                    <a:lnTo>
                      <a:pt x="513" y="351"/>
                    </a:lnTo>
                    <a:lnTo>
                      <a:pt x="513" y="351"/>
                    </a:lnTo>
                    <a:lnTo>
                      <a:pt x="512" y="381"/>
                    </a:lnTo>
                    <a:lnTo>
                      <a:pt x="512" y="381"/>
                    </a:lnTo>
                    <a:lnTo>
                      <a:pt x="510" y="396"/>
                    </a:lnTo>
                    <a:lnTo>
                      <a:pt x="510" y="412"/>
                    </a:lnTo>
                    <a:lnTo>
                      <a:pt x="512" y="429"/>
                    </a:lnTo>
                    <a:lnTo>
                      <a:pt x="515" y="447"/>
                    </a:lnTo>
                    <a:lnTo>
                      <a:pt x="520" y="464"/>
                    </a:lnTo>
                    <a:lnTo>
                      <a:pt x="529" y="480"/>
                    </a:lnTo>
                    <a:lnTo>
                      <a:pt x="542" y="497"/>
                    </a:lnTo>
                    <a:lnTo>
                      <a:pt x="559" y="515"/>
                    </a:lnTo>
                    <a:lnTo>
                      <a:pt x="559" y="515"/>
                    </a:lnTo>
                    <a:lnTo>
                      <a:pt x="575" y="550"/>
                    </a:lnTo>
                    <a:lnTo>
                      <a:pt x="589" y="583"/>
                    </a:lnTo>
                    <a:lnTo>
                      <a:pt x="600" y="616"/>
                    </a:lnTo>
                    <a:lnTo>
                      <a:pt x="611" y="649"/>
                    </a:lnTo>
                    <a:lnTo>
                      <a:pt x="618" y="682"/>
                    </a:lnTo>
                    <a:lnTo>
                      <a:pt x="622" y="717"/>
                    </a:lnTo>
                    <a:lnTo>
                      <a:pt x="625" y="755"/>
                    </a:lnTo>
                    <a:lnTo>
                      <a:pt x="624" y="793"/>
                    </a:lnTo>
                    <a:lnTo>
                      <a:pt x="624" y="793"/>
                    </a:lnTo>
                    <a:lnTo>
                      <a:pt x="630" y="1416"/>
                    </a:lnTo>
                    <a:lnTo>
                      <a:pt x="1058" y="1405"/>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7" name="Freeform 35"/>
              <p:cNvSpPr>
                <a:spLocks/>
              </p:cNvSpPr>
              <p:nvPr/>
            </p:nvSpPr>
            <p:spPr bwMode="auto">
              <a:xfrm>
                <a:off x="3957" y="1473"/>
                <a:ext cx="244" cy="111"/>
              </a:xfrm>
              <a:custGeom>
                <a:avLst/>
                <a:gdLst>
                  <a:gd name="T0" fmla="*/ 244 w 244"/>
                  <a:gd name="T1" fmla="*/ 0 h 111"/>
                  <a:gd name="T2" fmla="*/ 244 w 244"/>
                  <a:gd name="T3" fmla="*/ 0 h 111"/>
                  <a:gd name="T4" fmla="*/ 236 w 244"/>
                  <a:gd name="T5" fmla="*/ 8 h 111"/>
                  <a:gd name="T6" fmla="*/ 236 w 244"/>
                  <a:gd name="T7" fmla="*/ 8 h 111"/>
                  <a:gd name="T8" fmla="*/ 226 w 244"/>
                  <a:gd name="T9" fmla="*/ 16 h 111"/>
                  <a:gd name="T10" fmla="*/ 226 w 244"/>
                  <a:gd name="T11" fmla="*/ 16 h 111"/>
                  <a:gd name="T12" fmla="*/ 214 w 244"/>
                  <a:gd name="T13" fmla="*/ 26 h 111"/>
                  <a:gd name="T14" fmla="*/ 214 w 244"/>
                  <a:gd name="T15" fmla="*/ 26 h 111"/>
                  <a:gd name="T16" fmla="*/ 198 w 244"/>
                  <a:gd name="T17" fmla="*/ 38 h 111"/>
                  <a:gd name="T18" fmla="*/ 177 w 244"/>
                  <a:gd name="T19" fmla="*/ 51 h 111"/>
                  <a:gd name="T20" fmla="*/ 177 w 244"/>
                  <a:gd name="T21" fmla="*/ 51 h 111"/>
                  <a:gd name="T22" fmla="*/ 155 w 244"/>
                  <a:gd name="T23" fmla="*/ 64 h 111"/>
                  <a:gd name="T24" fmla="*/ 131 w 244"/>
                  <a:gd name="T25" fmla="*/ 76 h 111"/>
                  <a:gd name="T26" fmla="*/ 131 w 244"/>
                  <a:gd name="T27" fmla="*/ 76 h 111"/>
                  <a:gd name="T28" fmla="*/ 106 w 244"/>
                  <a:gd name="T29" fmla="*/ 86 h 111"/>
                  <a:gd name="T30" fmla="*/ 81 w 244"/>
                  <a:gd name="T31" fmla="*/ 95 h 111"/>
                  <a:gd name="T32" fmla="*/ 81 w 244"/>
                  <a:gd name="T33" fmla="*/ 95 h 111"/>
                  <a:gd name="T34" fmla="*/ 59 w 244"/>
                  <a:gd name="T35" fmla="*/ 102 h 111"/>
                  <a:gd name="T36" fmla="*/ 40 w 244"/>
                  <a:gd name="T37" fmla="*/ 105 h 111"/>
                  <a:gd name="T38" fmla="*/ 40 w 244"/>
                  <a:gd name="T39" fmla="*/ 105 h 111"/>
                  <a:gd name="T40" fmla="*/ 24 w 244"/>
                  <a:gd name="T41" fmla="*/ 108 h 111"/>
                  <a:gd name="T42" fmla="*/ 24 w 244"/>
                  <a:gd name="T43" fmla="*/ 108 h 111"/>
                  <a:gd name="T44" fmla="*/ 11 w 244"/>
                  <a:gd name="T45" fmla="*/ 109 h 111"/>
                  <a:gd name="T46" fmla="*/ 11 w 244"/>
                  <a:gd name="T47" fmla="*/ 109 h 111"/>
                  <a:gd name="T48" fmla="*/ 0 w 244"/>
                  <a:gd name="T49" fmla="*/ 111 h 111"/>
                  <a:gd name="T50" fmla="*/ 0 w 244"/>
                  <a:gd name="T51" fmla="*/ 111 h 111"/>
                  <a:gd name="T52" fmla="*/ 11 w 244"/>
                  <a:gd name="T53" fmla="*/ 108 h 111"/>
                  <a:gd name="T54" fmla="*/ 11 w 244"/>
                  <a:gd name="T55" fmla="*/ 108 h 111"/>
                  <a:gd name="T56" fmla="*/ 22 w 244"/>
                  <a:gd name="T57" fmla="*/ 106 h 111"/>
                  <a:gd name="T58" fmla="*/ 22 w 244"/>
                  <a:gd name="T59" fmla="*/ 106 h 111"/>
                  <a:gd name="T60" fmla="*/ 40 w 244"/>
                  <a:gd name="T61" fmla="*/ 103 h 111"/>
                  <a:gd name="T62" fmla="*/ 40 w 244"/>
                  <a:gd name="T63" fmla="*/ 103 h 111"/>
                  <a:gd name="T64" fmla="*/ 59 w 244"/>
                  <a:gd name="T65" fmla="*/ 98 h 111"/>
                  <a:gd name="T66" fmla="*/ 81 w 244"/>
                  <a:gd name="T67" fmla="*/ 92 h 111"/>
                  <a:gd name="T68" fmla="*/ 81 w 244"/>
                  <a:gd name="T69" fmla="*/ 92 h 111"/>
                  <a:gd name="T70" fmla="*/ 105 w 244"/>
                  <a:gd name="T71" fmla="*/ 83 h 111"/>
                  <a:gd name="T72" fmla="*/ 130 w 244"/>
                  <a:gd name="T73" fmla="*/ 73 h 111"/>
                  <a:gd name="T74" fmla="*/ 130 w 244"/>
                  <a:gd name="T75" fmla="*/ 73 h 111"/>
                  <a:gd name="T76" fmla="*/ 154 w 244"/>
                  <a:gd name="T77" fmla="*/ 60 h 111"/>
                  <a:gd name="T78" fmla="*/ 176 w 244"/>
                  <a:gd name="T79" fmla="*/ 48 h 111"/>
                  <a:gd name="T80" fmla="*/ 176 w 244"/>
                  <a:gd name="T81" fmla="*/ 48 h 111"/>
                  <a:gd name="T82" fmla="*/ 196 w 244"/>
                  <a:gd name="T83" fmla="*/ 37 h 111"/>
                  <a:gd name="T84" fmla="*/ 212 w 244"/>
                  <a:gd name="T85" fmla="*/ 24 h 111"/>
                  <a:gd name="T86" fmla="*/ 212 w 244"/>
                  <a:gd name="T87" fmla="*/ 24 h 111"/>
                  <a:gd name="T88" fmla="*/ 225 w 244"/>
                  <a:gd name="T89" fmla="*/ 15 h 111"/>
                  <a:gd name="T90" fmla="*/ 225 w 244"/>
                  <a:gd name="T91" fmla="*/ 15 h 111"/>
                  <a:gd name="T92" fmla="*/ 236 w 244"/>
                  <a:gd name="T93" fmla="*/ 7 h 111"/>
                  <a:gd name="T94" fmla="*/ 236 w 244"/>
                  <a:gd name="T95" fmla="*/ 7 h 111"/>
                  <a:gd name="T96" fmla="*/ 244 w 244"/>
                  <a:gd name="T97" fmla="*/ 0 h 111"/>
                  <a:gd name="T98" fmla="*/ 244 w 244"/>
                  <a:gd name="T9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4" h="111">
                    <a:moveTo>
                      <a:pt x="244" y="0"/>
                    </a:moveTo>
                    <a:lnTo>
                      <a:pt x="244" y="0"/>
                    </a:lnTo>
                    <a:lnTo>
                      <a:pt x="236" y="8"/>
                    </a:lnTo>
                    <a:lnTo>
                      <a:pt x="236" y="8"/>
                    </a:lnTo>
                    <a:lnTo>
                      <a:pt x="226" y="16"/>
                    </a:lnTo>
                    <a:lnTo>
                      <a:pt x="226" y="16"/>
                    </a:lnTo>
                    <a:lnTo>
                      <a:pt x="214" y="26"/>
                    </a:lnTo>
                    <a:lnTo>
                      <a:pt x="214" y="26"/>
                    </a:lnTo>
                    <a:lnTo>
                      <a:pt x="198" y="38"/>
                    </a:lnTo>
                    <a:lnTo>
                      <a:pt x="177" y="51"/>
                    </a:lnTo>
                    <a:lnTo>
                      <a:pt x="177" y="51"/>
                    </a:lnTo>
                    <a:lnTo>
                      <a:pt x="155" y="64"/>
                    </a:lnTo>
                    <a:lnTo>
                      <a:pt x="131" y="76"/>
                    </a:lnTo>
                    <a:lnTo>
                      <a:pt x="131" y="76"/>
                    </a:lnTo>
                    <a:lnTo>
                      <a:pt x="106" y="86"/>
                    </a:lnTo>
                    <a:lnTo>
                      <a:pt x="81" y="95"/>
                    </a:lnTo>
                    <a:lnTo>
                      <a:pt x="81" y="95"/>
                    </a:lnTo>
                    <a:lnTo>
                      <a:pt x="59" y="102"/>
                    </a:lnTo>
                    <a:lnTo>
                      <a:pt x="40" y="105"/>
                    </a:lnTo>
                    <a:lnTo>
                      <a:pt x="40" y="105"/>
                    </a:lnTo>
                    <a:lnTo>
                      <a:pt x="24" y="108"/>
                    </a:lnTo>
                    <a:lnTo>
                      <a:pt x="24" y="108"/>
                    </a:lnTo>
                    <a:lnTo>
                      <a:pt x="11" y="109"/>
                    </a:lnTo>
                    <a:lnTo>
                      <a:pt x="11" y="109"/>
                    </a:lnTo>
                    <a:lnTo>
                      <a:pt x="0" y="111"/>
                    </a:lnTo>
                    <a:lnTo>
                      <a:pt x="0" y="111"/>
                    </a:lnTo>
                    <a:lnTo>
                      <a:pt x="11" y="108"/>
                    </a:lnTo>
                    <a:lnTo>
                      <a:pt x="11" y="108"/>
                    </a:lnTo>
                    <a:lnTo>
                      <a:pt x="22" y="106"/>
                    </a:lnTo>
                    <a:lnTo>
                      <a:pt x="22" y="106"/>
                    </a:lnTo>
                    <a:lnTo>
                      <a:pt x="40" y="103"/>
                    </a:lnTo>
                    <a:lnTo>
                      <a:pt x="40" y="103"/>
                    </a:lnTo>
                    <a:lnTo>
                      <a:pt x="59" y="98"/>
                    </a:lnTo>
                    <a:lnTo>
                      <a:pt x="81" y="92"/>
                    </a:lnTo>
                    <a:lnTo>
                      <a:pt x="81" y="92"/>
                    </a:lnTo>
                    <a:lnTo>
                      <a:pt x="105" y="83"/>
                    </a:lnTo>
                    <a:lnTo>
                      <a:pt x="130" y="73"/>
                    </a:lnTo>
                    <a:lnTo>
                      <a:pt x="130" y="73"/>
                    </a:lnTo>
                    <a:lnTo>
                      <a:pt x="154" y="60"/>
                    </a:lnTo>
                    <a:lnTo>
                      <a:pt x="176" y="48"/>
                    </a:lnTo>
                    <a:lnTo>
                      <a:pt x="176" y="48"/>
                    </a:lnTo>
                    <a:lnTo>
                      <a:pt x="196" y="37"/>
                    </a:lnTo>
                    <a:lnTo>
                      <a:pt x="212" y="24"/>
                    </a:lnTo>
                    <a:lnTo>
                      <a:pt x="212" y="24"/>
                    </a:lnTo>
                    <a:lnTo>
                      <a:pt x="225" y="15"/>
                    </a:lnTo>
                    <a:lnTo>
                      <a:pt x="225" y="15"/>
                    </a:lnTo>
                    <a:lnTo>
                      <a:pt x="236" y="7"/>
                    </a:lnTo>
                    <a:lnTo>
                      <a:pt x="236" y="7"/>
                    </a:lnTo>
                    <a:lnTo>
                      <a:pt x="244" y="0"/>
                    </a:lnTo>
                    <a:lnTo>
                      <a:pt x="244"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8" name="Freeform 36"/>
              <p:cNvSpPr>
                <a:spLocks/>
              </p:cNvSpPr>
              <p:nvPr/>
            </p:nvSpPr>
            <p:spPr bwMode="auto">
              <a:xfrm>
                <a:off x="4202" y="1453"/>
                <a:ext cx="78" cy="25"/>
              </a:xfrm>
              <a:custGeom>
                <a:avLst/>
                <a:gdLst>
                  <a:gd name="T0" fmla="*/ 0 w 78"/>
                  <a:gd name="T1" fmla="*/ 22 h 25"/>
                  <a:gd name="T2" fmla="*/ 0 w 78"/>
                  <a:gd name="T3" fmla="*/ 22 h 25"/>
                  <a:gd name="T4" fmla="*/ 7 w 78"/>
                  <a:gd name="T5" fmla="*/ 19 h 25"/>
                  <a:gd name="T6" fmla="*/ 7 w 78"/>
                  <a:gd name="T7" fmla="*/ 19 h 25"/>
                  <a:gd name="T8" fmla="*/ 22 w 78"/>
                  <a:gd name="T9" fmla="*/ 11 h 25"/>
                  <a:gd name="T10" fmla="*/ 22 w 78"/>
                  <a:gd name="T11" fmla="*/ 11 h 25"/>
                  <a:gd name="T12" fmla="*/ 33 w 78"/>
                  <a:gd name="T13" fmla="*/ 8 h 25"/>
                  <a:gd name="T14" fmla="*/ 46 w 78"/>
                  <a:gd name="T15" fmla="*/ 3 h 25"/>
                  <a:gd name="T16" fmla="*/ 46 w 78"/>
                  <a:gd name="T17" fmla="*/ 3 h 25"/>
                  <a:gd name="T18" fmla="*/ 62 w 78"/>
                  <a:gd name="T19" fmla="*/ 0 h 25"/>
                  <a:gd name="T20" fmla="*/ 62 w 78"/>
                  <a:gd name="T21" fmla="*/ 0 h 25"/>
                  <a:gd name="T22" fmla="*/ 70 w 78"/>
                  <a:gd name="T23" fmla="*/ 0 h 25"/>
                  <a:gd name="T24" fmla="*/ 70 w 78"/>
                  <a:gd name="T25" fmla="*/ 0 h 25"/>
                  <a:gd name="T26" fmla="*/ 73 w 78"/>
                  <a:gd name="T27" fmla="*/ 0 h 25"/>
                  <a:gd name="T28" fmla="*/ 74 w 78"/>
                  <a:gd name="T29" fmla="*/ 2 h 25"/>
                  <a:gd name="T30" fmla="*/ 74 w 78"/>
                  <a:gd name="T31" fmla="*/ 2 h 25"/>
                  <a:gd name="T32" fmla="*/ 76 w 78"/>
                  <a:gd name="T33" fmla="*/ 3 h 25"/>
                  <a:gd name="T34" fmla="*/ 78 w 78"/>
                  <a:gd name="T35" fmla="*/ 6 h 25"/>
                  <a:gd name="T36" fmla="*/ 78 w 78"/>
                  <a:gd name="T37" fmla="*/ 6 h 25"/>
                  <a:gd name="T38" fmla="*/ 76 w 78"/>
                  <a:gd name="T39" fmla="*/ 11 h 25"/>
                  <a:gd name="T40" fmla="*/ 73 w 78"/>
                  <a:gd name="T41" fmla="*/ 14 h 25"/>
                  <a:gd name="T42" fmla="*/ 73 w 78"/>
                  <a:gd name="T43" fmla="*/ 14 h 25"/>
                  <a:gd name="T44" fmla="*/ 67 w 78"/>
                  <a:gd name="T45" fmla="*/ 20 h 25"/>
                  <a:gd name="T46" fmla="*/ 67 w 78"/>
                  <a:gd name="T47" fmla="*/ 20 h 25"/>
                  <a:gd name="T48" fmla="*/ 59 w 78"/>
                  <a:gd name="T49" fmla="*/ 22 h 25"/>
                  <a:gd name="T50" fmla="*/ 51 w 78"/>
                  <a:gd name="T51" fmla="*/ 24 h 25"/>
                  <a:gd name="T52" fmla="*/ 51 w 78"/>
                  <a:gd name="T53" fmla="*/ 24 h 25"/>
                  <a:gd name="T54" fmla="*/ 37 w 78"/>
                  <a:gd name="T55" fmla="*/ 25 h 25"/>
                  <a:gd name="T56" fmla="*/ 25 w 78"/>
                  <a:gd name="T57" fmla="*/ 25 h 25"/>
                  <a:gd name="T58" fmla="*/ 25 w 78"/>
                  <a:gd name="T59" fmla="*/ 25 h 25"/>
                  <a:gd name="T60" fmla="*/ 8 w 78"/>
                  <a:gd name="T61" fmla="*/ 24 h 25"/>
                  <a:gd name="T62" fmla="*/ 8 w 78"/>
                  <a:gd name="T63" fmla="*/ 24 h 25"/>
                  <a:gd name="T64" fmla="*/ 2 w 78"/>
                  <a:gd name="T65" fmla="*/ 22 h 25"/>
                  <a:gd name="T66" fmla="*/ 2 w 78"/>
                  <a:gd name="T67" fmla="*/ 22 h 25"/>
                  <a:gd name="T68" fmla="*/ 8 w 78"/>
                  <a:gd name="T69" fmla="*/ 22 h 25"/>
                  <a:gd name="T70" fmla="*/ 25 w 78"/>
                  <a:gd name="T71" fmla="*/ 22 h 25"/>
                  <a:gd name="T72" fmla="*/ 25 w 78"/>
                  <a:gd name="T73" fmla="*/ 22 h 25"/>
                  <a:gd name="T74" fmla="*/ 37 w 78"/>
                  <a:gd name="T75" fmla="*/ 22 h 25"/>
                  <a:gd name="T76" fmla="*/ 51 w 78"/>
                  <a:gd name="T77" fmla="*/ 20 h 25"/>
                  <a:gd name="T78" fmla="*/ 51 w 78"/>
                  <a:gd name="T79" fmla="*/ 20 h 25"/>
                  <a:gd name="T80" fmla="*/ 57 w 78"/>
                  <a:gd name="T81" fmla="*/ 19 h 25"/>
                  <a:gd name="T82" fmla="*/ 65 w 78"/>
                  <a:gd name="T83" fmla="*/ 17 h 25"/>
                  <a:gd name="T84" fmla="*/ 65 w 78"/>
                  <a:gd name="T85" fmla="*/ 17 h 25"/>
                  <a:gd name="T86" fmla="*/ 71 w 78"/>
                  <a:gd name="T87" fmla="*/ 13 h 25"/>
                  <a:gd name="T88" fmla="*/ 71 w 78"/>
                  <a:gd name="T89" fmla="*/ 13 h 25"/>
                  <a:gd name="T90" fmla="*/ 73 w 78"/>
                  <a:gd name="T91" fmla="*/ 9 h 25"/>
                  <a:gd name="T92" fmla="*/ 74 w 78"/>
                  <a:gd name="T93" fmla="*/ 6 h 25"/>
                  <a:gd name="T94" fmla="*/ 74 w 78"/>
                  <a:gd name="T95" fmla="*/ 6 h 25"/>
                  <a:gd name="T96" fmla="*/ 73 w 78"/>
                  <a:gd name="T97" fmla="*/ 3 h 25"/>
                  <a:gd name="T98" fmla="*/ 70 w 78"/>
                  <a:gd name="T99" fmla="*/ 3 h 25"/>
                  <a:gd name="T100" fmla="*/ 70 w 78"/>
                  <a:gd name="T101" fmla="*/ 3 h 25"/>
                  <a:gd name="T102" fmla="*/ 62 w 78"/>
                  <a:gd name="T103" fmla="*/ 3 h 25"/>
                  <a:gd name="T104" fmla="*/ 62 w 78"/>
                  <a:gd name="T105" fmla="*/ 3 h 25"/>
                  <a:gd name="T106" fmla="*/ 48 w 78"/>
                  <a:gd name="T107" fmla="*/ 6 h 25"/>
                  <a:gd name="T108" fmla="*/ 48 w 78"/>
                  <a:gd name="T109" fmla="*/ 6 h 25"/>
                  <a:gd name="T110" fmla="*/ 22 w 78"/>
                  <a:gd name="T111" fmla="*/ 14 h 25"/>
                  <a:gd name="T112" fmla="*/ 22 w 78"/>
                  <a:gd name="T113" fmla="*/ 14 h 25"/>
                  <a:gd name="T114" fmla="*/ 0 w 78"/>
                  <a:gd name="T115" fmla="*/ 22 h 25"/>
                  <a:gd name="T116" fmla="*/ 0 w 78"/>
                  <a:gd name="T1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25">
                    <a:moveTo>
                      <a:pt x="0" y="22"/>
                    </a:moveTo>
                    <a:lnTo>
                      <a:pt x="0" y="22"/>
                    </a:lnTo>
                    <a:lnTo>
                      <a:pt x="7" y="19"/>
                    </a:lnTo>
                    <a:lnTo>
                      <a:pt x="7" y="19"/>
                    </a:lnTo>
                    <a:lnTo>
                      <a:pt x="22" y="11"/>
                    </a:lnTo>
                    <a:lnTo>
                      <a:pt x="22" y="11"/>
                    </a:lnTo>
                    <a:lnTo>
                      <a:pt x="33" y="8"/>
                    </a:lnTo>
                    <a:lnTo>
                      <a:pt x="46" y="3"/>
                    </a:lnTo>
                    <a:lnTo>
                      <a:pt x="46" y="3"/>
                    </a:lnTo>
                    <a:lnTo>
                      <a:pt x="62" y="0"/>
                    </a:lnTo>
                    <a:lnTo>
                      <a:pt x="62" y="0"/>
                    </a:lnTo>
                    <a:lnTo>
                      <a:pt x="70" y="0"/>
                    </a:lnTo>
                    <a:lnTo>
                      <a:pt x="70" y="0"/>
                    </a:lnTo>
                    <a:lnTo>
                      <a:pt x="73" y="0"/>
                    </a:lnTo>
                    <a:lnTo>
                      <a:pt x="74" y="2"/>
                    </a:lnTo>
                    <a:lnTo>
                      <a:pt x="74" y="2"/>
                    </a:lnTo>
                    <a:lnTo>
                      <a:pt x="76" y="3"/>
                    </a:lnTo>
                    <a:lnTo>
                      <a:pt x="78" y="6"/>
                    </a:lnTo>
                    <a:lnTo>
                      <a:pt x="78" y="6"/>
                    </a:lnTo>
                    <a:lnTo>
                      <a:pt x="76" y="11"/>
                    </a:lnTo>
                    <a:lnTo>
                      <a:pt x="73" y="14"/>
                    </a:lnTo>
                    <a:lnTo>
                      <a:pt x="73" y="14"/>
                    </a:lnTo>
                    <a:lnTo>
                      <a:pt x="67" y="20"/>
                    </a:lnTo>
                    <a:lnTo>
                      <a:pt x="67" y="20"/>
                    </a:lnTo>
                    <a:lnTo>
                      <a:pt x="59" y="22"/>
                    </a:lnTo>
                    <a:lnTo>
                      <a:pt x="51" y="24"/>
                    </a:lnTo>
                    <a:lnTo>
                      <a:pt x="51" y="24"/>
                    </a:lnTo>
                    <a:lnTo>
                      <a:pt x="37" y="25"/>
                    </a:lnTo>
                    <a:lnTo>
                      <a:pt x="25" y="25"/>
                    </a:lnTo>
                    <a:lnTo>
                      <a:pt x="25" y="25"/>
                    </a:lnTo>
                    <a:lnTo>
                      <a:pt x="8" y="24"/>
                    </a:lnTo>
                    <a:lnTo>
                      <a:pt x="8" y="24"/>
                    </a:lnTo>
                    <a:lnTo>
                      <a:pt x="2" y="22"/>
                    </a:lnTo>
                    <a:lnTo>
                      <a:pt x="2" y="22"/>
                    </a:lnTo>
                    <a:lnTo>
                      <a:pt x="8" y="22"/>
                    </a:lnTo>
                    <a:lnTo>
                      <a:pt x="25" y="22"/>
                    </a:lnTo>
                    <a:lnTo>
                      <a:pt x="25" y="22"/>
                    </a:lnTo>
                    <a:lnTo>
                      <a:pt x="37" y="22"/>
                    </a:lnTo>
                    <a:lnTo>
                      <a:pt x="51" y="20"/>
                    </a:lnTo>
                    <a:lnTo>
                      <a:pt x="51" y="20"/>
                    </a:lnTo>
                    <a:lnTo>
                      <a:pt x="57" y="19"/>
                    </a:lnTo>
                    <a:lnTo>
                      <a:pt x="65" y="17"/>
                    </a:lnTo>
                    <a:lnTo>
                      <a:pt x="65" y="17"/>
                    </a:lnTo>
                    <a:lnTo>
                      <a:pt x="71" y="13"/>
                    </a:lnTo>
                    <a:lnTo>
                      <a:pt x="71" y="13"/>
                    </a:lnTo>
                    <a:lnTo>
                      <a:pt x="73" y="9"/>
                    </a:lnTo>
                    <a:lnTo>
                      <a:pt x="74" y="6"/>
                    </a:lnTo>
                    <a:lnTo>
                      <a:pt x="74" y="6"/>
                    </a:lnTo>
                    <a:lnTo>
                      <a:pt x="73" y="3"/>
                    </a:lnTo>
                    <a:lnTo>
                      <a:pt x="70" y="3"/>
                    </a:lnTo>
                    <a:lnTo>
                      <a:pt x="70" y="3"/>
                    </a:lnTo>
                    <a:lnTo>
                      <a:pt x="62" y="3"/>
                    </a:lnTo>
                    <a:lnTo>
                      <a:pt x="62" y="3"/>
                    </a:lnTo>
                    <a:lnTo>
                      <a:pt x="48" y="6"/>
                    </a:lnTo>
                    <a:lnTo>
                      <a:pt x="48" y="6"/>
                    </a:lnTo>
                    <a:lnTo>
                      <a:pt x="22" y="14"/>
                    </a:lnTo>
                    <a:lnTo>
                      <a:pt x="22" y="14"/>
                    </a:lnTo>
                    <a:lnTo>
                      <a:pt x="0" y="22"/>
                    </a:lnTo>
                    <a:lnTo>
                      <a:pt x="0" y="2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9" name="Freeform 37"/>
              <p:cNvSpPr>
                <a:spLocks/>
              </p:cNvSpPr>
              <p:nvPr/>
            </p:nvSpPr>
            <p:spPr bwMode="auto">
              <a:xfrm>
                <a:off x="4201" y="1412"/>
                <a:ext cx="47" cy="63"/>
              </a:xfrm>
              <a:custGeom>
                <a:avLst/>
                <a:gdLst>
                  <a:gd name="T0" fmla="*/ 0 w 47"/>
                  <a:gd name="T1" fmla="*/ 60 h 63"/>
                  <a:gd name="T2" fmla="*/ 0 w 47"/>
                  <a:gd name="T3" fmla="*/ 60 h 63"/>
                  <a:gd name="T4" fmla="*/ 1 w 47"/>
                  <a:gd name="T5" fmla="*/ 54 h 63"/>
                  <a:gd name="T6" fmla="*/ 1 w 47"/>
                  <a:gd name="T7" fmla="*/ 54 h 63"/>
                  <a:gd name="T8" fmla="*/ 8 w 47"/>
                  <a:gd name="T9" fmla="*/ 39 h 63"/>
                  <a:gd name="T10" fmla="*/ 8 w 47"/>
                  <a:gd name="T11" fmla="*/ 39 h 63"/>
                  <a:gd name="T12" fmla="*/ 14 w 47"/>
                  <a:gd name="T13" fmla="*/ 28 h 63"/>
                  <a:gd name="T14" fmla="*/ 22 w 47"/>
                  <a:gd name="T15" fmla="*/ 19 h 63"/>
                  <a:gd name="T16" fmla="*/ 22 w 47"/>
                  <a:gd name="T17" fmla="*/ 19 h 63"/>
                  <a:gd name="T18" fmla="*/ 31 w 47"/>
                  <a:gd name="T19" fmla="*/ 8 h 63"/>
                  <a:gd name="T20" fmla="*/ 31 w 47"/>
                  <a:gd name="T21" fmla="*/ 8 h 63"/>
                  <a:gd name="T22" fmla="*/ 38 w 47"/>
                  <a:gd name="T23" fmla="*/ 3 h 63"/>
                  <a:gd name="T24" fmla="*/ 38 w 47"/>
                  <a:gd name="T25" fmla="*/ 3 h 63"/>
                  <a:gd name="T26" fmla="*/ 41 w 47"/>
                  <a:gd name="T27" fmla="*/ 0 h 63"/>
                  <a:gd name="T28" fmla="*/ 41 w 47"/>
                  <a:gd name="T29" fmla="*/ 0 h 63"/>
                  <a:gd name="T30" fmla="*/ 44 w 47"/>
                  <a:gd name="T31" fmla="*/ 1 h 63"/>
                  <a:gd name="T32" fmla="*/ 47 w 47"/>
                  <a:gd name="T33" fmla="*/ 3 h 63"/>
                  <a:gd name="T34" fmla="*/ 47 w 47"/>
                  <a:gd name="T35" fmla="*/ 3 h 63"/>
                  <a:gd name="T36" fmla="*/ 47 w 47"/>
                  <a:gd name="T37" fmla="*/ 6 h 63"/>
                  <a:gd name="T38" fmla="*/ 47 w 47"/>
                  <a:gd name="T39" fmla="*/ 8 h 63"/>
                  <a:gd name="T40" fmla="*/ 45 w 47"/>
                  <a:gd name="T41" fmla="*/ 13 h 63"/>
                  <a:gd name="T42" fmla="*/ 45 w 47"/>
                  <a:gd name="T43" fmla="*/ 13 h 63"/>
                  <a:gd name="T44" fmla="*/ 42 w 47"/>
                  <a:gd name="T45" fmla="*/ 19 h 63"/>
                  <a:gd name="T46" fmla="*/ 42 w 47"/>
                  <a:gd name="T47" fmla="*/ 19 h 63"/>
                  <a:gd name="T48" fmla="*/ 34 w 47"/>
                  <a:gd name="T49" fmla="*/ 31 h 63"/>
                  <a:gd name="T50" fmla="*/ 34 w 47"/>
                  <a:gd name="T51" fmla="*/ 31 h 63"/>
                  <a:gd name="T52" fmla="*/ 26 w 47"/>
                  <a:gd name="T53" fmla="*/ 41 h 63"/>
                  <a:gd name="T54" fmla="*/ 19 w 47"/>
                  <a:gd name="T55" fmla="*/ 49 h 63"/>
                  <a:gd name="T56" fmla="*/ 19 w 47"/>
                  <a:gd name="T57" fmla="*/ 49 h 63"/>
                  <a:gd name="T58" fmla="*/ 6 w 47"/>
                  <a:gd name="T59" fmla="*/ 60 h 63"/>
                  <a:gd name="T60" fmla="*/ 6 w 47"/>
                  <a:gd name="T61" fmla="*/ 60 h 63"/>
                  <a:gd name="T62" fmla="*/ 0 w 47"/>
                  <a:gd name="T63" fmla="*/ 63 h 63"/>
                  <a:gd name="T64" fmla="*/ 0 w 47"/>
                  <a:gd name="T65" fmla="*/ 63 h 63"/>
                  <a:gd name="T66" fmla="*/ 17 w 47"/>
                  <a:gd name="T67" fmla="*/ 47 h 63"/>
                  <a:gd name="T68" fmla="*/ 17 w 47"/>
                  <a:gd name="T69" fmla="*/ 47 h 63"/>
                  <a:gd name="T70" fmla="*/ 25 w 47"/>
                  <a:gd name="T71" fmla="*/ 39 h 63"/>
                  <a:gd name="T72" fmla="*/ 33 w 47"/>
                  <a:gd name="T73" fmla="*/ 30 h 63"/>
                  <a:gd name="T74" fmla="*/ 33 w 47"/>
                  <a:gd name="T75" fmla="*/ 30 h 63"/>
                  <a:gd name="T76" fmla="*/ 39 w 47"/>
                  <a:gd name="T77" fmla="*/ 17 h 63"/>
                  <a:gd name="T78" fmla="*/ 39 w 47"/>
                  <a:gd name="T79" fmla="*/ 17 h 63"/>
                  <a:gd name="T80" fmla="*/ 42 w 47"/>
                  <a:gd name="T81" fmla="*/ 11 h 63"/>
                  <a:gd name="T82" fmla="*/ 42 w 47"/>
                  <a:gd name="T83" fmla="*/ 11 h 63"/>
                  <a:gd name="T84" fmla="*/ 44 w 47"/>
                  <a:gd name="T85" fmla="*/ 8 h 63"/>
                  <a:gd name="T86" fmla="*/ 44 w 47"/>
                  <a:gd name="T87" fmla="*/ 5 h 63"/>
                  <a:gd name="T88" fmla="*/ 44 w 47"/>
                  <a:gd name="T89" fmla="*/ 5 h 63"/>
                  <a:gd name="T90" fmla="*/ 42 w 47"/>
                  <a:gd name="T91" fmla="*/ 5 h 63"/>
                  <a:gd name="T92" fmla="*/ 42 w 47"/>
                  <a:gd name="T93" fmla="*/ 5 h 63"/>
                  <a:gd name="T94" fmla="*/ 39 w 47"/>
                  <a:gd name="T95" fmla="*/ 6 h 63"/>
                  <a:gd name="T96" fmla="*/ 39 w 47"/>
                  <a:gd name="T97" fmla="*/ 6 h 63"/>
                  <a:gd name="T98" fmla="*/ 34 w 47"/>
                  <a:gd name="T99" fmla="*/ 11 h 63"/>
                  <a:gd name="T100" fmla="*/ 34 w 47"/>
                  <a:gd name="T101" fmla="*/ 11 h 63"/>
                  <a:gd name="T102" fmla="*/ 25 w 47"/>
                  <a:gd name="T103" fmla="*/ 20 h 63"/>
                  <a:gd name="T104" fmla="*/ 25 w 47"/>
                  <a:gd name="T105" fmla="*/ 20 h 63"/>
                  <a:gd name="T106" fmla="*/ 15 w 47"/>
                  <a:gd name="T107" fmla="*/ 30 h 63"/>
                  <a:gd name="T108" fmla="*/ 11 w 47"/>
                  <a:gd name="T109" fmla="*/ 39 h 63"/>
                  <a:gd name="T110" fmla="*/ 11 w 47"/>
                  <a:gd name="T111" fmla="*/ 39 h 63"/>
                  <a:gd name="T112" fmla="*/ 3 w 47"/>
                  <a:gd name="T113" fmla="*/ 54 h 63"/>
                  <a:gd name="T114" fmla="*/ 0 w 47"/>
                  <a:gd name="T115" fmla="*/ 60 h 63"/>
                  <a:gd name="T116" fmla="*/ 0 w 47"/>
                  <a:gd name="T117"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 h="63">
                    <a:moveTo>
                      <a:pt x="0" y="60"/>
                    </a:moveTo>
                    <a:lnTo>
                      <a:pt x="0" y="60"/>
                    </a:lnTo>
                    <a:lnTo>
                      <a:pt x="1" y="54"/>
                    </a:lnTo>
                    <a:lnTo>
                      <a:pt x="1" y="54"/>
                    </a:lnTo>
                    <a:lnTo>
                      <a:pt x="8" y="39"/>
                    </a:lnTo>
                    <a:lnTo>
                      <a:pt x="8" y="39"/>
                    </a:lnTo>
                    <a:lnTo>
                      <a:pt x="14" y="28"/>
                    </a:lnTo>
                    <a:lnTo>
                      <a:pt x="22" y="19"/>
                    </a:lnTo>
                    <a:lnTo>
                      <a:pt x="22" y="19"/>
                    </a:lnTo>
                    <a:lnTo>
                      <a:pt x="31" y="8"/>
                    </a:lnTo>
                    <a:lnTo>
                      <a:pt x="31" y="8"/>
                    </a:lnTo>
                    <a:lnTo>
                      <a:pt x="38" y="3"/>
                    </a:lnTo>
                    <a:lnTo>
                      <a:pt x="38" y="3"/>
                    </a:lnTo>
                    <a:lnTo>
                      <a:pt x="41" y="0"/>
                    </a:lnTo>
                    <a:lnTo>
                      <a:pt x="41" y="0"/>
                    </a:lnTo>
                    <a:lnTo>
                      <a:pt x="44" y="1"/>
                    </a:lnTo>
                    <a:lnTo>
                      <a:pt x="47" y="3"/>
                    </a:lnTo>
                    <a:lnTo>
                      <a:pt x="47" y="3"/>
                    </a:lnTo>
                    <a:lnTo>
                      <a:pt x="47" y="6"/>
                    </a:lnTo>
                    <a:lnTo>
                      <a:pt x="47" y="8"/>
                    </a:lnTo>
                    <a:lnTo>
                      <a:pt x="45" y="13"/>
                    </a:lnTo>
                    <a:lnTo>
                      <a:pt x="45" y="13"/>
                    </a:lnTo>
                    <a:lnTo>
                      <a:pt x="42" y="19"/>
                    </a:lnTo>
                    <a:lnTo>
                      <a:pt x="42" y="19"/>
                    </a:lnTo>
                    <a:lnTo>
                      <a:pt x="34" y="31"/>
                    </a:lnTo>
                    <a:lnTo>
                      <a:pt x="34" y="31"/>
                    </a:lnTo>
                    <a:lnTo>
                      <a:pt x="26" y="41"/>
                    </a:lnTo>
                    <a:lnTo>
                      <a:pt x="19" y="49"/>
                    </a:lnTo>
                    <a:lnTo>
                      <a:pt x="19" y="49"/>
                    </a:lnTo>
                    <a:lnTo>
                      <a:pt x="6" y="60"/>
                    </a:lnTo>
                    <a:lnTo>
                      <a:pt x="6" y="60"/>
                    </a:lnTo>
                    <a:lnTo>
                      <a:pt x="0" y="63"/>
                    </a:lnTo>
                    <a:lnTo>
                      <a:pt x="0" y="63"/>
                    </a:lnTo>
                    <a:lnTo>
                      <a:pt x="17" y="47"/>
                    </a:lnTo>
                    <a:lnTo>
                      <a:pt x="17" y="47"/>
                    </a:lnTo>
                    <a:lnTo>
                      <a:pt x="25" y="39"/>
                    </a:lnTo>
                    <a:lnTo>
                      <a:pt x="33" y="30"/>
                    </a:lnTo>
                    <a:lnTo>
                      <a:pt x="33" y="30"/>
                    </a:lnTo>
                    <a:lnTo>
                      <a:pt x="39" y="17"/>
                    </a:lnTo>
                    <a:lnTo>
                      <a:pt x="39" y="17"/>
                    </a:lnTo>
                    <a:lnTo>
                      <a:pt x="42" y="11"/>
                    </a:lnTo>
                    <a:lnTo>
                      <a:pt x="42" y="11"/>
                    </a:lnTo>
                    <a:lnTo>
                      <a:pt x="44" y="8"/>
                    </a:lnTo>
                    <a:lnTo>
                      <a:pt x="44" y="5"/>
                    </a:lnTo>
                    <a:lnTo>
                      <a:pt x="44" y="5"/>
                    </a:lnTo>
                    <a:lnTo>
                      <a:pt x="42" y="5"/>
                    </a:lnTo>
                    <a:lnTo>
                      <a:pt x="42" y="5"/>
                    </a:lnTo>
                    <a:lnTo>
                      <a:pt x="39" y="6"/>
                    </a:lnTo>
                    <a:lnTo>
                      <a:pt x="39" y="6"/>
                    </a:lnTo>
                    <a:lnTo>
                      <a:pt x="34" y="11"/>
                    </a:lnTo>
                    <a:lnTo>
                      <a:pt x="34" y="11"/>
                    </a:lnTo>
                    <a:lnTo>
                      <a:pt x="25" y="20"/>
                    </a:lnTo>
                    <a:lnTo>
                      <a:pt x="25" y="20"/>
                    </a:lnTo>
                    <a:lnTo>
                      <a:pt x="15" y="30"/>
                    </a:lnTo>
                    <a:lnTo>
                      <a:pt x="11" y="39"/>
                    </a:lnTo>
                    <a:lnTo>
                      <a:pt x="11" y="39"/>
                    </a:lnTo>
                    <a:lnTo>
                      <a:pt x="3" y="54"/>
                    </a:lnTo>
                    <a:lnTo>
                      <a:pt x="0" y="60"/>
                    </a:lnTo>
                    <a:lnTo>
                      <a:pt x="0" y="6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0" name="Freeform 38"/>
              <p:cNvSpPr>
                <a:spLocks/>
              </p:cNvSpPr>
              <p:nvPr/>
            </p:nvSpPr>
            <p:spPr bwMode="auto">
              <a:xfrm>
                <a:off x="3978" y="1210"/>
                <a:ext cx="229" cy="633"/>
              </a:xfrm>
              <a:custGeom>
                <a:avLst/>
                <a:gdLst>
                  <a:gd name="T0" fmla="*/ 88 w 229"/>
                  <a:gd name="T1" fmla="*/ 55 h 633"/>
                  <a:gd name="T2" fmla="*/ 0 w 229"/>
                  <a:gd name="T3" fmla="*/ 633 h 633"/>
                  <a:gd name="T4" fmla="*/ 107 w 229"/>
                  <a:gd name="T5" fmla="*/ 633 h 633"/>
                  <a:gd name="T6" fmla="*/ 226 w 229"/>
                  <a:gd name="T7" fmla="*/ 118 h 633"/>
                  <a:gd name="T8" fmla="*/ 226 w 229"/>
                  <a:gd name="T9" fmla="*/ 118 h 633"/>
                  <a:gd name="T10" fmla="*/ 229 w 229"/>
                  <a:gd name="T11" fmla="*/ 101 h 633"/>
                  <a:gd name="T12" fmla="*/ 229 w 229"/>
                  <a:gd name="T13" fmla="*/ 87 h 633"/>
                  <a:gd name="T14" fmla="*/ 229 w 229"/>
                  <a:gd name="T15" fmla="*/ 72 h 633"/>
                  <a:gd name="T16" fmla="*/ 227 w 229"/>
                  <a:gd name="T17" fmla="*/ 60 h 633"/>
                  <a:gd name="T18" fmla="*/ 226 w 229"/>
                  <a:gd name="T19" fmla="*/ 49 h 633"/>
                  <a:gd name="T20" fmla="*/ 223 w 229"/>
                  <a:gd name="T21" fmla="*/ 39 h 633"/>
                  <a:gd name="T22" fmla="*/ 218 w 229"/>
                  <a:gd name="T23" fmla="*/ 30 h 633"/>
                  <a:gd name="T24" fmla="*/ 213 w 229"/>
                  <a:gd name="T25" fmla="*/ 22 h 633"/>
                  <a:gd name="T26" fmla="*/ 207 w 229"/>
                  <a:gd name="T27" fmla="*/ 16 h 633"/>
                  <a:gd name="T28" fmla="*/ 199 w 229"/>
                  <a:gd name="T29" fmla="*/ 11 h 633"/>
                  <a:gd name="T30" fmla="*/ 193 w 229"/>
                  <a:gd name="T31" fmla="*/ 6 h 633"/>
                  <a:gd name="T32" fmla="*/ 183 w 229"/>
                  <a:gd name="T33" fmla="*/ 3 h 633"/>
                  <a:gd name="T34" fmla="*/ 175 w 229"/>
                  <a:gd name="T35" fmla="*/ 1 h 633"/>
                  <a:gd name="T36" fmla="*/ 166 w 229"/>
                  <a:gd name="T37" fmla="*/ 0 h 633"/>
                  <a:gd name="T38" fmla="*/ 147 w 229"/>
                  <a:gd name="T39" fmla="*/ 0 h 633"/>
                  <a:gd name="T40" fmla="*/ 147 w 229"/>
                  <a:gd name="T41" fmla="*/ 0 h 633"/>
                  <a:gd name="T42" fmla="*/ 142 w 229"/>
                  <a:gd name="T43" fmla="*/ 0 h 633"/>
                  <a:gd name="T44" fmla="*/ 142 w 229"/>
                  <a:gd name="T45" fmla="*/ 0 h 633"/>
                  <a:gd name="T46" fmla="*/ 131 w 229"/>
                  <a:gd name="T47" fmla="*/ 3 h 633"/>
                  <a:gd name="T48" fmla="*/ 122 w 229"/>
                  <a:gd name="T49" fmla="*/ 6 h 633"/>
                  <a:gd name="T50" fmla="*/ 114 w 229"/>
                  <a:gd name="T51" fmla="*/ 12 h 633"/>
                  <a:gd name="T52" fmla="*/ 106 w 229"/>
                  <a:gd name="T53" fmla="*/ 19 h 633"/>
                  <a:gd name="T54" fmla="*/ 99 w 229"/>
                  <a:gd name="T55" fmla="*/ 27 h 633"/>
                  <a:gd name="T56" fmla="*/ 95 w 229"/>
                  <a:gd name="T57" fmla="*/ 36 h 633"/>
                  <a:gd name="T58" fmla="*/ 92 w 229"/>
                  <a:gd name="T59" fmla="*/ 46 h 633"/>
                  <a:gd name="T60" fmla="*/ 88 w 229"/>
                  <a:gd name="T61" fmla="*/ 55 h 633"/>
                  <a:gd name="T62" fmla="*/ 88 w 229"/>
                  <a:gd name="T63" fmla="*/ 55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9" h="633">
                    <a:moveTo>
                      <a:pt x="88" y="55"/>
                    </a:moveTo>
                    <a:lnTo>
                      <a:pt x="0" y="633"/>
                    </a:lnTo>
                    <a:lnTo>
                      <a:pt x="107" y="633"/>
                    </a:lnTo>
                    <a:lnTo>
                      <a:pt x="226" y="118"/>
                    </a:lnTo>
                    <a:lnTo>
                      <a:pt x="226" y="118"/>
                    </a:lnTo>
                    <a:lnTo>
                      <a:pt x="229" y="101"/>
                    </a:lnTo>
                    <a:lnTo>
                      <a:pt x="229" y="87"/>
                    </a:lnTo>
                    <a:lnTo>
                      <a:pt x="229" y="72"/>
                    </a:lnTo>
                    <a:lnTo>
                      <a:pt x="227" y="60"/>
                    </a:lnTo>
                    <a:lnTo>
                      <a:pt x="226" y="49"/>
                    </a:lnTo>
                    <a:lnTo>
                      <a:pt x="223" y="39"/>
                    </a:lnTo>
                    <a:lnTo>
                      <a:pt x="218" y="30"/>
                    </a:lnTo>
                    <a:lnTo>
                      <a:pt x="213" y="22"/>
                    </a:lnTo>
                    <a:lnTo>
                      <a:pt x="207" y="16"/>
                    </a:lnTo>
                    <a:lnTo>
                      <a:pt x="199" y="11"/>
                    </a:lnTo>
                    <a:lnTo>
                      <a:pt x="193" y="6"/>
                    </a:lnTo>
                    <a:lnTo>
                      <a:pt x="183" y="3"/>
                    </a:lnTo>
                    <a:lnTo>
                      <a:pt x="175" y="1"/>
                    </a:lnTo>
                    <a:lnTo>
                      <a:pt x="166" y="0"/>
                    </a:lnTo>
                    <a:lnTo>
                      <a:pt x="147" y="0"/>
                    </a:lnTo>
                    <a:lnTo>
                      <a:pt x="147" y="0"/>
                    </a:lnTo>
                    <a:lnTo>
                      <a:pt x="142" y="0"/>
                    </a:lnTo>
                    <a:lnTo>
                      <a:pt x="142" y="0"/>
                    </a:lnTo>
                    <a:lnTo>
                      <a:pt x="131" y="3"/>
                    </a:lnTo>
                    <a:lnTo>
                      <a:pt x="122" y="6"/>
                    </a:lnTo>
                    <a:lnTo>
                      <a:pt x="114" y="12"/>
                    </a:lnTo>
                    <a:lnTo>
                      <a:pt x="106" y="19"/>
                    </a:lnTo>
                    <a:lnTo>
                      <a:pt x="99" y="27"/>
                    </a:lnTo>
                    <a:lnTo>
                      <a:pt x="95" y="36"/>
                    </a:lnTo>
                    <a:lnTo>
                      <a:pt x="92" y="46"/>
                    </a:lnTo>
                    <a:lnTo>
                      <a:pt x="88" y="55"/>
                    </a:lnTo>
                    <a:lnTo>
                      <a:pt x="88" y="55"/>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1" name="Freeform 39"/>
              <p:cNvSpPr>
                <a:spLocks/>
              </p:cNvSpPr>
              <p:nvPr/>
            </p:nvSpPr>
            <p:spPr bwMode="auto">
              <a:xfrm>
                <a:off x="3975" y="1210"/>
                <a:ext cx="218" cy="635"/>
              </a:xfrm>
              <a:custGeom>
                <a:avLst/>
                <a:gdLst>
                  <a:gd name="T0" fmla="*/ 173 w 218"/>
                  <a:gd name="T1" fmla="*/ 1 h 635"/>
                  <a:gd name="T2" fmla="*/ 170 w 218"/>
                  <a:gd name="T3" fmla="*/ 1 h 635"/>
                  <a:gd name="T4" fmla="*/ 161 w 218"/>
                  <a:gd name="T5" fmla="*/ 0 h 635"/>
                  <a:gd name="T6" fmla="*/ 136 w 218"/>
                  <a:gd name="T7" fmla="*/ 3 h 635"/>
                  <a:gd name="T8" fmla="*/ 125 w 218"/>
                  <a:gd name="T9" fmla="*/ 8 h 635"/>
                  <a:gd name="T10" fmla="*/ 106 w 218"/>
                  <a:gd name="T11" fmla="*/ 23 h 635"/>
                  <a:gd name="T12" fmla="*/ 101 w 218"/>
                  <a:gd name="T13" fmla="*/ 30 h 635"/>
                  <a:gd name="T14" fmla="*/ 95 w 218"/>
                  <a:gd name="T15" fmla="*/ 44 h 635"/>
                  <a:gd name="T16" fmla="*/ 95 w 218"/>
                  <a:gd name="T17" fmla="*/ 52 h 635"/>
                  <a:gd name="T18" fmla="*/ 82 w 218"/>
                  <a:gd name="T19" fmla="*/ 129 h 635"/>
                  <a:gd name="T20" fmla="*/ 14 w 218"/>
                  <a:gd name="T21" fmla="*/ 571 h 635"/>
                  <a:gd name="T22" fmla="*/ 3 w 218"/>
                  <a:gd name="T23" fmla="*/ 631 h 635"/>
                  <a:gd name="T24" fmla="*/ 110 w 218"/>
                  <a:gd name="T25" fmla="*/ 631 h 635"/>
                  <a:gd name="T26" fmla="*/ 109 w 218"/>
                  <a:gd name="T27" fmla="*/ 633 h 635"/>
                  <a:gd name="T28" fmla="*/ 186 w 218"/>
                  <a:gd name="T29" fmla="*/ 311 h 635"/>
                  <a:gd name="T30" fmla="*/ 210 w 218"/>
                  <a:gd name="T31" fmla="*/ 218 h 635"/>
                  <a:gd name="T32" fmla="*/ 216 w 218"/>
                  <a:gd name="T33" fmla="*/ 192 h 635"/>
                  <a:gd name="T34" fmla="*/ 218 w 218"/>
                  <a:gd name="T35" fmla="*/ 186 h 635"/>
                  <a:gd name="T36" fmla="*/ 218 w 218"/>
                  <a:gd name="T37" fmla="*/ 183 h 635"/>
                  <a:gd name="T38" fmla="*/ 218 w 218"/>
                  <a:gd name="T39" fmla="*/ 186 h 635"/>
                  <a:gd name="T40" fmla="*/ 216 w 218"/>
                  <a:gd name="T41" fmla="*/ 192 h 635"/>
                  <a:gd name="T42" fmla="*/ 210 w 218"/>
                  <a:gd name="T43" fmla="*/ 218 h 635"/>
                  <a:gd name="T44" fmla="*/ 188 w 218"/>
                  <a:gd name="T45" fmla="*/ 311 h 635"/>
                  <a:gd name="T46" fmla="*/ 112 w 218"/>
                  <a:gd name="T47" fmla="*/ 635 h 635"/>
                  <a:gd name="T48" fmla="*/ 110 w 218"/>
                  <a:gd name="T49" fmla="*/ 635 h 635"/>
                  <a:gd name="T50" fmla="*/ 0 w 218"/>
                  <a:gd name="T51" fmla="*/ 635 h 635"/>
                  <a:gd name="T52" fmla="*/ 1 w 218"/>
                  <a:gd name="T53" fmla="*/ 633 h 635"/>
                  <a:gd name="T54" fmla="*/ 11 w 218"/>
                  <a:gd name="T55" fmla="*/ 571 h 635"/>
                  <a:gd name="T56" fmla="*/ 79 w 218"/>
                  <a:gd name="T57" fmla="*/ 129 h 635"/>
                  <a:gd name="T58" fmla="*/ 91 w 218"/>
                  <a:gd name="T59" fmla="*/ 52 h 635"/>
                  <a:gd name="T60" fmla="*/ 93 w 218"/>
                  <a:gd name="T61" fmla="*/ 44 h 635"/>
                  <a:gd name="T62" fmla="*/ 96 w 218"/>
                  <a:gd name="T63" fmla="*/ 36 h 635"/>
                  <a:gd name="T64" fmla="*/ 104 w 218"/>
                  <a:gd name="T65" fmla="*/ 23 h 635"/>
                  <a:gd name="T66" fmla="*/ 113 w 218"/>
                  <a:gd name="T67" fmla="*/ 12 h 635"/>
                  <a:gd name="T68" fmla="*/ 125 w 218"/>
                  <a:gd name="T69" fmla="*/ 6 h 635"/>
                  <a:gd name="T70" fmla="*/ 145 w 218"/>
                  <a:gd name="T71" fmla="*/ 0 h 635"/>
                  <a:gd name="T72" fmla="*/ 161 w 218"/>
                  <a:gd name="T73" fmla="*/ 0 h 635"/>
                  <a:gd name="T74" fmla="*/ 170 w 218"/>
                  <a:gd name="T75" fmla="*/ 0 h 635"/>
                  <a:gd name="T76" fmla="*/ 173 w 218"/>
                  <a:gd name="T77" fmla="*/ 1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 h="635">
                    <a:moveTo>
                      <a:pt x="173" y="1"/>
                    </a:moveTo>
                    <a:lnTo>
                      <a:pt x="173" y="1"/>
                    </a:lnTo>
                    <a:lnTo>
                      <a:pt x="170" y="1"/>
                    </a:lnTo>
                    <a:lnTo>
                      <a:pt x="170" y="1"/>
                    </a:lnTo>
                    <a:lnTo>
                      <a:pt x="161" y="0"/>
                    </a:lnTo>
                    <a:lnTo>
                      <a:pt x="161" y="0"/>
                    </a:lnTo>
                    <a:lnTo>
                      <a:pt x="145" y="1"/>
                    </a:lnTo>
                    <a:lnTo>
                      <a:pt x="136" y="3"/>
                    </a:lnTo>
                    <a:lnTo>
                      <a:pt x="125" y="8"/>
                    </a:lnTo>
                    <a:lnTo>
                      <a:pt x="125" y="8"/>
                    </a:lnTo>
                    <a:lnTo>
                      <a:pt x="115" y="14"/>
                    </a:lnTo>
                    <a:lnTo>
                      <a:pt x="106" y="23"/>
                    </a:lnTo>
                    <a:lnTo>
                      <a:pt x="106" y="23"/>
                    </a:lnTo>
                    <a:lnTo>
                      <a:pt x="101" y="30"/>
                    </a:lnTo>
                    <a:lnTo>
                      <a:pt x="98" y="36"/>
                    </a:lnTo>
                    <a:lnTo>
                      <a:pt x="95" y="44"/>
                    </a:lnTo>
                    <a:lnTo>
                      <a:pt x="95" y="52"/>
                    </a:lnTo>
                    <a:lnTo>
                      <a:pt x="95" y="52"/>
                    </a:lnTo>
                    <a:lnTo>
                      <a:pt x="82" y="129"/>
                    </a:lnTo>
                    <a:lnTo>
                      <a:pt x="82" y="129"/>
                    </a:lnTo>
                    <a:lnTo>
                      <a:pt x="14" y="571"/>
                    </a:lnTo>
                    <a:lnTo>
                      <a:pt x="14" y="571"/>
                    </a:lnTo>
                    <a:lnTo>
                      <a:pt x="4" y="633"/>
                    </a:lnTo>
                    <a:lnTo>
                      <a:pt x="3" y="631"/>
                    </a:lnTo>
                    <a:lnTo>
                      <a:pt x="3" y="631"/>
                    </a:lnTo>
                    <a:lnTo>
                      <a:pt x="110" y="631"/>
                    </a:lnTo>
                    <a:lnTo>
                      <a:pt x="109" y="633"/>
                    </a:lnTo>
                    <a:lnTo>
                      <a:pt x="109" y="633"/>
                    </a:lnTo>
                    <a:lnTo>
                      <a:pt x="186" y="311"/>
                    </a:lnTo>
                    <a:lnTo>
                      <a:pt x="186" y="311"/>
                    </a:lnTo>
                    <a:lnTo>
                      <a:pt x="210" y="218"/>
                    </a:lnTo>
                    <a:lnTo>
                      <a:pt x="210" y="218"/>
                    </a:lnTo>
                    <a:lnTo>
                      <a:pt x="216" y="192"/>
                    </a:lnTo>
                    <a:lnTo>
                      <a:pt x="216" y="192"/>
                    </a:lnTo>
                    <a:lnTo>
                      <a:pt x="218" y="186"/>
                    </a:lnTo>
                    <a:lnTo>
                      <a:pt x="218" y="186"/>
                    </a:lnTo>
                    <a:lnTo>
                      <a:pt x="218" y="183"/>
                    </a:lnTo>
                    <a:lnTo>
                      <a:pt x="218" y="183"/>
                    </a:lnTo>
                    <a:lnTo>
                      <a:pt x="218" y="186"/>
                    </a:lnTo>
                    <a:lnTo>
                      <a:pt x="218" y="186"/>
                    </a:lnTo>
                    <a:lnTo>
                      <a:pt x="216" y="192"/>
                    </a:lnTo>
                    <a:lnTo>
                      <a:pt x="216" y="192"/>
                    </a:lnTo>
                    <a:lnTo>
                      <a:pt x="210" y="218"/>
                    </a:lnTo>
                    <a:lnTo>
                      <a:pt x="210" y="218"/>
                    </a:lnTo>
                    <a:lnTo>
                      <a:pt x="188" y="311"/>
                    </a:lnTo>
                    <a:lnTo>
                      <a:pt x="188" y="311"/>
                    </a:lnTo>
                    <a:lnTo>
                      <a:pt x="112" y="633"/>
                    </a:lnTo>
                    <a:lnTo>
                      <a:pt x="112" y="635"/>
                    </a:lnTo>
                    <a:lnTo>
                      <a:pt x="110" y="635"/>
                    </a:lnTo>
                    <a:lnTo>
                      <a:pt x="110" y="635"/>
                    </a:lnTo>
                    <a:lnTo>
                      <a:pt x="3" y="635"/>
                    </a:lnTo>
                    <a:lnTo>
                      <a:pt x="0" y="635"/>
                    </a:lnTo>
                    <a:lnTo>
                      <a:pt x="1" y="633"/>
                    </a:lnTo>
                    <a:lnTo>
                      <a:pt x="1" y="633"/>
                    </a:lnTo>
                    <a:lnTo>
                      <a:pt x="11" y="571"/>
                    </a:lnTo>
                    <a:lnTo>
                      <a:pt x="11" y="571"/>
                    </a:lnTo>
                    <a:lnTo>
                      <a:pt x="79" y="129"/>
                    </a:lnTo>
                    <a:lnTo>
                      <a:pt x="79" y="129"/>
                    </a:lnTo>
                    <a:lnTo>
                      <a:pt x="91" y="52"/>
                    </a:lnTo>
                    <a:lnTo>
                      <a:pt x="91" y="52"/>
                    </a:lnTo>
                    <a:lnTo>
                      <a:pt x="93" y="44"/>
                    </a:lnTo>
                    <a:lnTo>
                      <a:pt x="93" y="44"/>
                    </a:lnTo>
                    <a:lnTo>
                      <a:pt x="96" y="36"/>
                    </a:lnTo>
                    <a:lnTo>
                      <a:pt x="96" y="36"/>
                    </a:lnTo>
                    <a:lnTo>
                      <a:pt x="99" y="30"/>
                    </a:lnTo>
                    <a:lnTo>
                      <a:pt x="104" y="23"/>
                    </a:lnTo>
                    <a:lnTo>
                      <a:pt x="104" y="23"/>
                    </a:lnTo>
                    <a:lnTo>
                      <a:pt x="113" y="12"/>
                    </a:lnTo>
                    <a:lnTo>
                      <a:pt x="125" y="6"/>
                    </a:lnTo>
                    <a:lnTo>
                      <a:pt x="125" y="6"/>
                    </a:lnTo>
                    <a:lnTo>
                      <a:pt x="136" y="1"/>
                    </a:lnTo>
                    <a:lnTo>
                      <a:pt x="145" y="0"/>
                    </a:lnTo>
                    <a:lnTo>
                      <a:pt x="161" y="0"/>
                    </a:lnTo>
                    <a:lnTo>
                      <a:pt x="161" y="0"/>
                    </a:lnTo>
                    <a:lnTo>
                      <a:pt x="170" y="0"/>
                    </a:lnTo>
                    <a:lnTo>
                      <a:pt x="170" y="0"/>
                    </a:lnTo>
                    <a:lnTo>
                      <a:pt x="173" y="1"/>
                    </a:lnTo>
                    <a:lnTo>
                      <a:pt x="173"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2" name="Freeform 40"/>
              <p:cNvSpPr>
                <a:spLocks/>
              </p:cNvSpPr>
              <p:nvPr/>
            </p:nvSpPr>
            <p:spPr bwMode="auto">
              <a:xfrm>
                <a:off x="3863" y="1292"/>
                <a:ext cx="72" cy="188"/>
              </a:xfrm>
              <a:custGeom>
                <a:avLst/>
                <a:gdLst>
                  <a:gd name="T0" fmla="*/ 72 w 72"/>
                  <a:gd name="T1" fmla="*/ 188 h 188"/>
                  <a:gd name="T2" fmla="*/ 72 w 72"/>
                  <a:gd name="T3" fmla="*/ 188 h 188"/>
                  <a:gd name="T4" fmla="*/ 71 w 72"/>
                  <a:gd name="T5" fmla="*/ 188 h 188"/>
                  <a:gd name="T6" fmla="*/ 71 w 72"/>
                  <a:gd name="T7" fmla="*/ 188 h 188"/>
                  <a:gd name="T8" fmla="*/ 64 w 72"/>
                  <a:gd name="T9" fmla="*/ 188 h 188"/>
                  <a:gd name="T10" fmla="*/ 64 w 72"/>
                  <a:gd name="T11" fmla="*/ 188 h 188"/>
                  <a:gd name="T12" fmla="*/ 53 w 72"/>
                  <a:gd name="T13" fmla="*/ 183 h 188"/>
                  <a:gd name="T14" fmla="*/ 42 w 72"/>
                  <a:gd name="T15" fmla="*/ 177 h 188"/>
                  <a:gd name="T16" fmla="*/ 42 w 72"/>
                  <a:gd name="T17" fmla="*/ 177 h 188"/>
                  <a:gd name="T18" fmla="*/ 30 w 72"/>
                  <a:gd name="T19" fmla="*/ 167 h 188"/>
                  <a:gd name="T20" fmla="*/ 23 w 72"/>
                  <a:gd name="T21" fmla="*/ 159 h 188"/>
                  <a:gd name="T22" fmla="*/ 17 w 72"/>
                  <a:gd name="T23" fmla="*/ 151 h 188"/>
                  <a:gd name="T24" fmla="*/ 17 w 72"/>
                  <a:gd name="T25" fmla="*/ 151 h 188"/>
                  <a:gd name="T26" fmla="*/ 12 w 72"/>
                  <a:gd name="T27" fmla="*/ 142 h 188"/>
                  <a:gd name="T28" fmla="*/ 7 w 72"/>
                  <a:gd name="T29" fmla="*/ 133 h 188"/>
                  <a:gd name="T30" fmla="*/ 4 w 72"/>
                  <a:gd name="T31" fmla="*/ 121 h 188"/>
                  <a:gd name="T32" fmla="*/ 1 w 72"/>
                  <a:gd name="T33" fmla="*/ 110 h 188"/>
                  <a:gd name="T34" fmla="*/ 1 w 72"/>
                  <a:gd name="T35" fmla="*/ 110 h 188"/>
                  <a:gd name="T36" fmla="*/ 0 w 72"/>
                  <a:gd name="T37" fmla="*/ 88 h 188"/>
                  <a:gd name="T38" fmla="*/ 0 w 72"/>
                  <a:gd name="T39" fmla="*/ 66 h 188"/>
                  <a:gd name="T40" fmla="*/ 3 w 72"/>
                  <a:gd name="T41" fmla="*/ 47 h 188"/>
                  <a:gd name="T42" fmla="*/ 6 w 72"/>
                  <a:gd name="T43" fmla="*/ 31 h 188"/>
                  <a:gd name="T44" fmla="*/ 6 w 72"/>
                  <a:gd name="T45" fmla="*/ 31 h 188"/>
                  <a:gd name="T46" fmla="*/ 12 w 72"/>
                  <a:gd name="T47" fmla="*/ 9 h 188"/>
                  <a:gd name="T48" fmla="*/ 12 w 72"/>
                  <a:gd name="T49" fmla="*/ 9 h 188"/>
                  <a:gd name="T50" fmla="*/ 15 w 72"/>
                  <a:gd name="T51" fmla="*/ 0 h 188"/>
                  <a:gd name="T52" fmla="*/ 15 w 72"/>
                  <a:gd name="T53" fmla="*/ 0 h 188"/>
                  <a:gd name="T54" fmla="*/ 14 w 72"/>
                  <a:gd name="T55" fmla="*/ 9 h 188"/>
                  <a:gd name="T56" fmla="*/ 14 w 72"/>
                  <a:gd name="T57" fmla="*/ 9 h 188"/>
                  <a:gd name="T58" fmla="*/ 9 w 72"/>
                  <a:gd name="T59" fmla="*/ 31 h 188"/>
                  <a:gd name="T60" fmla="*/ 9 w 72"/>
                  <a:gd name="T61" fmla="*/ 31 h 188"/>
                  <a:gd name="T62" fmla="*/ 6 w 72"/>
                  <a:gd name="T63" fmla="*/ 49 h 188"/>
                  <a:gd name="T64" fmla="*/ 3 w 72"/>
                  <a:gd name="T65" fmla="*/ 68 h 188"/>
                  <a:gd name="T66" fmla="*/ 3 w 72"/>
                  <a:gd name="T67" fmla="*/ 88 h 188"/>
                  <a:gd name="T68" fmla="*/ 4 w 72"/>
                  <a:gd name="T69" fmla="*/ 110 h 188"/>
                  <a:gd name="T70" fmla="*/ 4 w 72"/>
                  <a:gd name="T71" fmla="*/ 110 h 188"/>
                  <a:gd name="T72" fmla="*/ 7 w 72"/>
                  <a:gd name="T73" fmla="*/ 121 h 188"/>
                  <a:gd name="T74" fmla="*/ 11 w 72"/>
                  <a:gd name="T75" fmla="*/ 131 h 188"/>
                  <a:gd name="T76" fmla="*/ 14 w 72"/>
                  <a:gd name="T77" fmla="*/ 140 h 188"/>
                  <a:gd name="T78" fmla="*/ 20 w 72"/>
                  <a:gd name="T79" fmla="*/ 150 h 188"/>
                  <a:gd name="T80" fmla="*/ 20 w 72"/>
                  <a:gd name="T81" fmla="*/ 150 h 188"/>
                  <a:gd name="T82" fmla="*/ 25 w 72"/>
                  <a:gd name="T83" fmla="*/ 158 h 188"/>
                  <a:gd name="T84" fmla="*/ 31 w 72"/>
                  <a:gd name="T85" fmla="*/ 164 h 188"/>
                  <a:gd name="T86" fmla="*/ 44 w 72"/>
                  <a:gd name="T87" fmla="*/ 175 h 188"/>
                  <a:gd name="T88" fmla="*/ 44 w 72"/>
                  <a:gd name="T89" fmla="*/ 175 h 188"/>
                  <a:gd name="T90" fmla="*/ 55 w 72"/>
                  <a:gd name="T91" fmla="*/ 181 h 188"/>
                  <a:gd name="T92" fmla="*/ 64 w 72"/>
                  <a:gd name="T93" fmla="*/ 186 h 188"/>
                  <a:gd name="T94" fmla="*/ 72 w 72"/>
                  <a:gd name="T95" fmla="*/ 188 h 188"/>
                  <a:gd name="T96" fmla="*/ 72 w 72"/>
                  <a:gd name="T97"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 h="188">
                    <a:moveTo>
                      <a:pt x="72" y="188"/>
                    </a:moveTo>
                    <a:lnTo>
                      <a:pt x="72" y="188"/>
                    </a:lnTo>
                    <a:lnTo>
                      <a:pt x="71" y="188"/>
                    </a:lnTo>
                    <a:lnTo>
                      <a:pt x="71" y="188"/>
                    </a:lnTo>
                    <a:lnTo>
                      <a:pt x="64" y="188"/>
                    </a:lnTo>
                    <a:lnTo>
                      <a:pt x="64" y="188"/>
                    </a:lnTo>
                    <a:lnTo>
                      <a:pt x="53" y="183"/>
                    </a:lnTo>
                    <a:lnTo>
                      <a:pt x="42" y="177"/>
                    </a:lnTo>
                    <a:lnTo>
                      <a:pt x="42" y="177"/>
                    </a:lnTo>
                    <a:lnTo>
                      <a:pt x="30" y="167"/>
                    </a:lnTo>
                    <a:lnTo>
                      <a:pt x="23" y="159"/>
                    </a:lnTo>
                    <a:lnTo>
                      <a:pt x="17" y="151"/>
                    </a:lnTo>
                    <a:lnTo>
                      <a:pt x="17" y="151"/>
                    </a:lnTo>
                    <a:lnTo>
                      <a:pt x="12" y="142"/>
                    </a:lnTo>
                    <a:lnTo>
                      <a:pt x="7" y="133"/>
                    </a:lnTo>
                    <a:lnTo>
                      <a:pt x="4" y="121"/>
                    </a:lnTo>
                    <a:lnTo>
                      <a:pt x="1" y="110"/>
                    </a:lnTo>
                    <a:lnTo>
                      <a:pt x="1" y="110"/>
                    </a:lnTo>
                    <a:lnTo>
                      <a:pt x="0" y="88"/>
                    </a:lnTo>
                    <a:lnTo>
                      <a:pt x="0" y="66"/>
                    </a:lnTo>
                    <a:lnTo>
                      <a:pt x="3" y="47"/>
                    </a:lnTo>
                    <a:lnTo>
                      <a:pt x="6" y="31"/>
                    </a:lnTo>
                    <a:lnTo>
                      <a:pt x="6" y="31"/>
                    </a:lnTo>
                    <a:lnTo>
                      <a:pt x="12" y="9"/>
                    </a:lnTo>
                    <a:lnTo>
                      <a:pt x="12" y="9"/>
                    </a:lnTo>
                    <a:lnTo>
                      <a:pt x="15" y="0"/>
                    </a:lnTo>
                    <a:lnTo>
                      <a:pt x="15" y="0"/>
                    </a:lnTo>
                    <a:lnTo>
                      <a:pt x="14" y="9"/>
                    </a:lnTo>
                    <a:lnTo>
                      <a:pt x="14" y="9"/>
                    </a:lnTo>
                    <a:lnTo>
                      <a:pt x="9" y="31"/>
                    </a:lnTo>
                    <a:lnTo>
                      <a:pt x="9" y="31"/>
                    </a:lnTo>
                    <a:lnTo>
                      <a:pt x="6" y="49"/>
                    </a:lnTo>
                    <a:lnTo>
                      <a:pt x="3" y="68"/>
                    </a:lnTo>
                    <a:lnTo>
                      <a:pt x="3" y="88"/>
                    </a:lnTo>
                    <a:lnTo>
                      <a:pt x="4" y="110"/>
                    </a:lnTo>
                    <a:lnTo>
                      <a:pt x="4" y="110"/>
                    </a:lnTo>
                    <a:lnTo>
                      <a:pt x="7" y="121"/>
                    </a:lnTo>
                    <a:lnTo>
                      <a:pt x="11" y="131"/>
                    </a:lnTo>
                    <a:lnTo>
                      <a:pt x="14" y="140"/>
                    </a:lnTo>
                    <a:lnTo>
                      <a:pt x="20" y="150"/>
                    </a:lnTo>
                    <a:lnTo>
                      <a:pt x="20" y="150"/>
                    </a:lnTo>
                    <a:lnTo>
                      <a:pt x="25" y="158"/>
                    </a:lnTo>
                    <a:lnTo>
                      <a:pt x="31" y="164"/>
                    </a:lnTo>
                    <a:lnTo>
                      <a:pt x="44" y="175"/>
                    </a:lnTo>
                    <a:lnTo>
                      <a:pt x="44" y="175"/>
                    </a:lnTo>
                    <a:lnTo>
                      <a:pt x="55" y="181"/>
                    </a:lnTo>
                    <a:lnTo>
                      <a:pt x="64" y="186"/>
                    </a:lnTo>
                    <a:lnTo>
                      <a:pt x="72" y="188"/>
                    </a:lnTo>
                    <a:lnTo>
                      <a:pt x="72" y="18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3" name="Freeform 41"/>
              <p:cNvSpPr>
                <a:spLocks/>
              </p:cNvSpPr>
              <p:nvPr/>
            </p:nvSpPr>
            <p:spPr bwMode="auto">
              <a:xfrm>
                <a:off x="3989" y="1415"/>
                <a:ext cx="46" cy="33"/>
              </a:xfrm>
              <a:custGeom>
                <a:avLst/>
                <a:gdLst>
                  <a:gd name="T0" fmla="*/ 46 w 46"/>
                  <a:gd name="T1" fmla="*/ 33 h 33"/>
                  <a:gd name="T2" fmla="*/ 46 w 46"/>
                  <a:gd name="T3" fmla="*/ 33 h 33"/>
                  <a:gd name="T4" fmla="*/ 43 w 46"/>
                  <a:gd name="T5" fmla="*/ 33 h 33"/>
                  <a:gd name="T6" fmla="*/ 38 w 46"/>
                  <a:gd name="T7" fmla="*/ 32 h 33"/>
                  <a:gd name="T8" fmla="*/ 28 w 46"/>
                  <a:gd name="T9" fmla="*/ 28 h 33"/>
                  <a:gd name="T10" fmla="*/ 19 w 46"/>
                  <a:gd name="T11" fmla="*/ 24 h 33"/>
                  <a:gd name="T12" fmla="*/ 19 w 46"/>
                  <a:gd name="T13" fmla="*/ 24 h 33"/>
                  <a:gd name="T14" fmla="*/ 9 w 46"/>
                  <a:gd name="T15" fmla="*/ 16 h 33"/>
                  <a:gd name="T16" fmla="*/ 5 w 46"/>
                  <a:gd name="T17" fmla="*/ 8 h 33"/>
                  <a:gd name="T18" fmla="*/ 2 w 46"/>
                  <a:gd name="T19" fmla="*/ 3 h 33"/>
                  <a:gd name="T20" fmla="*/ 0 w 46"/>
                  <a:gd name="T21" fmla="*/ 0 h 33"/>
                  <a:gd name="T22" fmla="*/ 0 w 46"/>
                  <a:gd name="T23" fmla="*/ 0 h 33"/>
                  <a:gd name="T24" fmla="*/ 6 w 46"/>
                  <a:gd name="T25" fmla="*/ 6 h 33"/>
                  <a:gd name="T26" fmla="*/ 13 w 46"/>
                  <a:gd name="T27" fmla="*/ 14 h 33"/>
                  <a:gd name="T28" fmla="*/ 20 w 46"/>
                  <a:gd name="T29" fmla="*/ 21 h 33"/>
                  <a:gd name="T30" fmla="*/ 20 w 46"/>
                  <a:gd name="T31" fmla="*/ 21 h 33"/>
                  <a:gd name="T32" fmla="*/ 30 w 46"/>
                  <a:gd name="T33" fmla="*/ 27 h 33"/>
                  <a:gd name="T34" fmla="*/ 38 w 46"/>
                  <a:gd name="T35" fmla="*/ 30 h 33"/>
                  <a:gd name="T36" fmla="*/ 46 w 46"/>
                  <a:gd name="T37" fmla="*/ 33 h 33"/>
                  <a:gd name="T38" fmla="*/ 46 w 46"/>
                  <a:gd name="T3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33">
                    <a:moveTo>
                      <a:pt x="46" y="33"/>
                    </a:moveTo>
                    <a:lnTo>
                      <a:pt x="46" y="33"/>
                    </a:lnTo>
                    <a:lnTo>
                      <a:pt x="43" y="33"/>
                    </a:lnTo>
                    <a:lnTo>
                      <a:pt x="38" y="32"/>
                    </a:lnTo>
                    <a:lnTo>
                      <a:pt x="28" y="28"/>
                    </a:lnTo>
                    <a:lnTo>
                      <a:pt x="19" y="24"/>
                    </a:lnTo>
                    <a:lnTo>
                      <a:pt x="19" y="24"/>
                    </a:lnTo>
                    <a:lnTo>
                      <a:pt x="9" y="16"/>
                    </a:lnTo>
                    <a:lnTo>
                      <a:pt x="5" y="8"/>
                    </a:lnTo>
                    <a:lnTo>
                      <a:pt x="2" y="3"/>
                    </a:lnTo>
                    <a:lnTo>
                      <a:pt x="0" y="0"/>
                    </a:lnTo>
                    <a:lnTo>
                      <a:pt x="0" y="0"/>
                    </a:lnTo>
                    <a:lnTo>
                      <a:pt x="6" y="6"/>
                    </a:lnTo>
                    <a:lnTo>
                      <a:pt x="13" y="14"/>
                    </a:lnTo>
                    <a:lnTo>
                      <a:pt x="20" y="21"/>
                    </a:lnTo>
                    <a:lnTo>
                      <a:pt x="20" y="21"/>
                    </a:lnTo>
                    <a:lnTo>
                      <a:pt x="30" y="27"/>
                    </a:lnTo>
                    <a:lnTo>
                      <a:pt x="38" y="30"/>
                    </a:lnTo>
                    <a:lnTo>
                      <a:pt x="46" y="33"/>
                    </a:lnTo>
                    <a:lnTo>
                      <a:pt x="46" y="3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4" name="Freeform 42"/>
              <p:cNvSpPr>
                <a:spLocks/>
              </p:cNvSpPr>
              <p:nvPr/>
            </p:nvSpPr>
            <p:spPr bwMode="auto">
              <a:xfrm>
                <a:off x="3929" y="1298"/>
                <a:ext cx="103" cy="138"/>
              </a:xfrm>
              <a:custGeom>
                <a:avLst/>
                <a:gdLst>
                  <a:gd name="T0" fmla="*/ 58 w 103"/>
                  <a:gd name="T1" fmla="*/ 11 h 138"/>
                  <a:gd name="T2" fmla="*/ 60 w 103"/>
                  <a:gd name="T3" fmla="*/ 8 h 138"/>
                  <a:gd name="T4" fmla="*/ 63 w 103"/>
                  <a:gd name="T5" fmla="*/ 5 h 138"/>
                  <a:gd name="T6" fmla="*/ 68 w 103"/>
                  <a:gd name="T7" fmla="*/ 2 h 138"/>
                  <a:gd name="T8" fmla="*/ 84 w 103"/>
                  <a:gd name="T9" fmla="*/ 0 h 138"/>
                  <a:gd name="T10" fmla="*/ 88 w 103"/>
                  <a:gd name="T11" fmla="*/ 2 h 138"/>
                  <a:gd name="T12" fmla="*/ 98 w 103"/>
                  <a:gd name="T13" fmla="*/ 8 h 138"/>
                  <a:gd name="T14" fmla="*/ 101 w 103"/>
                  <a:gd name="T15" fmla="*/ 13 h 138"/>
                  <a:gd name="T16" fmla="*/ 103 w 103"/>
                  <a:gd name="T17" fmla="*/ 25 h 138"/>
                  <a:gd name="T18" fmla="*/ 99 w 103"/>
                  <a:gd name="T19" fmla="*/ 40 h 138"/>
                  <a:gd name="T20" fmla="*/ 82 w 103"/>
                  <a:gd name="T21" fmla="*/ 65 h 138"/>
                  <a:gd name="T22" fmla="*/ 44 w 103"/>
                  <a:gd name="T23" fmla="*/ 122 h 138"/>
                  <a:gd name="T24" fmla="*/ 43 w 103"/>
                  <a:gd name="T25" fmla="*/ 122 h 138"/>
                  <a:gd name="T26" fmla="*/ 38 w 103"/>
                  <a:gd name="T27" fmla="*/ 123 h 138"/>
                  <a:gd name="T28" fmla="*/ 1 w 103"/>
                  <a:gd name="T29" fmla="*/ 138 h 138"/>
                  <a:gd name="T30" fmla="*/ 0 w 103"/>
                  <a:gd name="T31" fmla="*/ 136 h 138"/>
                  <a:gd name="T32" fmla="*/ 0 w 103"/>
                  <a:gd name="T33" fmla="*/ 93 h 138"/>
                  <a:gd name="T34" fmla="*/ 0 w 103"/>
                  <a:gd name="T35" fmla="*/ 93 h 138"/>
                  <a:gd name="T36" fmla="*/ 41 w 103"/>
                  <a:gd name="T37" fmla="*/ 33 h 138"/>
                  <a:gd name="T38" fmla="*/ 54 w 103"/>
                  <a:gd name="T39" fmla="*/ 18 h 138"/>
                  <a:gd name="T40" fmla="*/ 57 w 103"/>
                  <a:gd name="T41" fmla="*/ 11 h 138"/>
                  <a:gd name="T42" fmla="*/ 54 w 103"/>
                  <a:gd name="T43" fmla="*/ 18 h 138"/>
                  <a:gd name="T44" fmla="*/ 43 w 103"/>
                  <a:gd name="T45" fmla="*/ 35 h 138"/>
                  <a:gd name="T46" fmla="*/ 3 w 103"/>
                  <a:gd name="T47" fmla="*/ 95 h 138"/>
                  <a:gd name="T48" fmla="*/ 3 w 103"/>
                  <a:gd name="T49" fmla="*/ 93 h 138"/>
                  <a:gd name="T50" fmla="*/ 0 w 103"/>
                  <a:gd name="T51" fmla="*/ 134 h 138"/>
                  <a:gd name="T52" fmla="*/ 38 w 103"/>
                  <a:gd name="T53" fmla="*/ 120 h 138"/>
                  <a:gd name="T54" fmla="*/ 41 w 103"/>
                  <a:gd name="T55" fmla="*/ 119 h 138"/>
                  <a:gd name="T56" fmla="*/ 41 w 103"/>
                  <a:gd name="T57" fmla="*/ 120 h 138"/>
                  <a:gd name="T58" fmla="*/ 80 w 103"/>
                  <a:gd name="T59" fmla="*/ 63 h 138"/>
                  <a:gd name="T60" fmla="*/ 96 w 103"/>
                  <a:gd name="T61" fmla="*/ 38 h 138"/>
                  <a:gd name="T62" fmla="*/ 101 w 103"/>
                  <a:gd name="T63" fmla="*/ 25 h 138"/>
                  <a:gd name="T64" fmla="*/ 98 w 103"/>
                  <a:gd name="T65" fmla="*/ 14 h 138"/>
                  <a:gd name="T66" fmla="*/ 96 w 103"/>
                  <a:gd name="T67" fmla="*/ 10 h 138"/>
                  <a:gd name="T68" fmla="*/ 88 w 103"/>
                  <a:gd name="T69" fmla="*/ 3 h 138"/>
                  <a:gd name="T70" fmla="*/ 84 w 103"/>
                  <a:gd name="T71" fmla="*/ 2 h 138"/>
                  <a:gd name="T72" fmla="*/ 68 w 103"/>
                  <a:gd name="T73" fmla="*/ 3 h 138"/>
                  <a:gd name="T74" fmla="*/ 63 w 103"/>
                  <a:gd name="T75" fmla="*/ 6 h 138"/>
                  <a:gd name="T76" fmla="*/ 57 w 103"/>
                  <a:gd name="T77"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3" h="138">
                    <a:moveTo>
                      <a:pt x="57" y="11"/>
                    </a:moveTo>
                    <a:lnTo>
                      <a:pt x="58" y="11"/>
                    </a:lnTo>
                    <a:lnTo>
                      <a:pt x="58" y="11"/>
                    </a:lnTo>
                    <a:lnTo>
                      <a:pt x="60" y="8"/>
                    </a:lnTo>
                    <a:lnTo>
                      <a:pt x="60" y="8"/>
                    </a:lnTo>
                    <a:lnTo>
                      <a:pt x="63" y="5"/>
                    </a:lnTo>
                    <a:lnTo>
                      <a:pt x="68" y="2"/>
                    </a:lnTo>
                    <a:lnTo>
                      <a:pt x="68" y="2"/>
                    </a:lnTo>
                    <a:lnTo>
                      <a:pt x="74" y="0"/>
                    </a:lnTo>
                    <a:lnTo>
                      <a:pt x="84" y="0"/>
                    </a:lnTo>
                    <a:lnTo>
                      <a:pt x="84" y="0"/>
                    </a:lnTo>
                    <a:lnTo>
                      <a:pt x="88" y="2"/>
                    </a:lnTo>
                    <a:lnTo>
                      <a:pt x="93" y="5"/>
                    </a:lnTo>
                    <a:lnTo>
                      <a:pt x="98" y="8"/>
                    </a:lnTo>
                    <a:lnTo>
                      <a:pt x="101" y="13"/>
                    </a:lnTo>
                    <a:lnTo>
                      <a:pt x="101" y="13"/>
                    </a:lnTo>
                    <a:lnTo>
                      <a:pt x="103" y="19"/>
                    </a:lnTo>
                    <a:lnTo>
                      <a:pt x="103" y="25"/>
                    </a:lnTo>
                    <a:lnTo>
                      <a:pt x="103" y="33"/>
                    </a:lnTo>
                    <a:lnTo>
                      <a:pt x="99" y="40"/>
                    </a:lnTo>
                    <a:lnTo>
                      <a:pt x="99" y="40"/>
                    </a:lnTo>
                    <a:lnTo>
                      <a:pt x="82" y="65"/>
                    </a:lnTo>
                    <a:lnTo>
                      <a:pt x="82" y="65"/>
                    </a:lnTo>
                    <a:lnTo>
                      <a:pt x="44" y="122"/>
                    </a:lnTo>
                    <a:lnTo>
                      <a:pt x="43" y="122"/>
                    </a:lnTo>
                    <a:lnTo>
                      <a:pt x="43" y="122"/>
                    </a:lnTo>
                    <a:lnTo>
                      <a:pt x="43" y="122"/>
                    </a:lnTo>
                    <a:lnTo>
                      <a:pt x="38" y="123"/>
                    </a:lnTo>
                    <a:lnTo>
                      <a:pt x="38" y="123"/>
                    </a:lnTo>
                    <a:lnTo>
                      <a:pt x="1" y="138"/>
                    </a:lnTo>
                    <a:lnTo>
                      <a:pt x="0" y="138"/>
                    </a:lnTo>
                    <a:lnTo>
                      <a:pt x="0" y="136"/>
                    </a:lnTo>
                    <a:lnTo>
                      <a:pt x="0" y="136"/>
                    </a:lnTo>
                    <a:lnTo>
                      <a:pt x="0" y="93"/>
                    </a:lnTo>
                    <a:lnTo>
                      <a:pt x="0" y="93"/>
                    </a:lnTo>
                    <a:lnTo>
                      <a:pt x="0" y="93"/>
                    </a:lnTo>
                    <a:lnTo>
                      <a:pt x="0" y="93"/>
                    </a:lnTo>
                    <a:lnTo>
                      <a:pt x="41" y="33"/>
                    </a:lnTo>
                    <a:lnTo>
                      <a:pt x="41" y="33"/>
                    </a:lnTo>
                    <a:lnTo>
                      <a:pt x="54" y="18"/>
                    </a:lnTo>
                    <a:lnTo>
                      <a:pt x="54" y="18"/>
                    </a:lnTo>
                    <a:lnTo>
                      <a:pt x="57" y="11"/>
                    </a:lnTo>
                    <a:lnTo>
                      <a:pt x="57" y="11"/>
                    </a:lnTo>
                    <a:lnTo>
                      <a:pt x="54" y="18"/>
                    </a:lnTo>
                    <a:lnTo>
                      <a:pt x="54" y="18"/>
                    </a:lnTo>
                    <a:lnTo>
                      <a:pt x="43" y="35"/>
                    </a:lnTo>
                    <a:lnTo>
                      <a:pt x="43" y="35"/>
                    </a:lnTo>
                    <a:lnTo>
                      <a:pt x="3" y="95"/>
                    </a:lnTo>
                    <a:lnTo>
                      <a:pt x="3" y="93"/>
                    </a:lnTo>
                    <a:lnTo>
                      <a:pt x="3" y="93"/>
                    </a:lnTo>
                    <a:lnTo>
                      <a:pt x="3" y="136"/>
                    </a:lnTo>
                    <a:lnTo>
                      <a:pt x="0" y="134"/>
                    </a:lnTo>
                    <a:lnTo>
                      <a:pt x="0" y="134"/>
                    </a:lnTo>
                    <a:lnTo>
                      <a:pt x="38" y="120"/>
                    </a:lnTo>
                    <a:lnTo>
                      <a:pt x="38" y="120"/>
                    </a:lnTo>
                    <a:lnTo>
                      <a:pt x="41" y="119"/>
                    </a:lnTo>
                    <a:lnTo>
                      <a:pt x="41" y="120"/>
                    </a:lnTo>
                    <a:lnTo>
                      <a:pt x="41" y="120"/>
                    </a:lnTo>
                    <a:lnTo>
                      <a:pt x="80" y="63"/>
                    </a:lnTo>
                    <a:lnTo>
                      <a:pt x="80" y="63"/>
                    </a:lnTo>
                    <a:lnTo>
                      <a:pt x="96" y="38"/>
                    </a:lnTo>
                    <a:lnTo>
                      <a:pt x="96" y="38"/>
                    </a:lnTo>
                    <a:lnTo>
                      <a:pt x="99" y="32"/>
                    </a:lnTo>
                    <a:lnTo>
                      <a:pt x="101" y="25"/>
                    </a:lnTo>
                    <a:lnTo>
                      <a:pt x="101" y="21"/>
                    </a:lnTo>
                    <a:lnTo>
                      <a:pt x="98" y="14"/>
                    </a:lnTo>
                    <a:lnTo>
                      <a:pt x="98" y="14"/>
                    </a:lnTo>
                    <a:lnTo>
                      <a:pt x="96" y="10"/>
                    </a:lnTo>
                    <a:lnTo>
                      <a:pt x="92" y="6"/>
                    </a:lnTo>
                    <a:lnTo>
                      <a:pt x="88" y="3"/>
                    </a:lnTo>
                    <a:lnTo>
                      <a:pt x="84" y="2"/>
                    </a:lnTo>
                    <a:lnTo>
                      <a:pt x="84" y="2"/>
                    </a:lnTo>
                    <a:lnTo>
                      <a:pt x="74" y="2"/>
                    </a:lnTo>
                    <a:lnTo>
                      <a:pt x="68" y="3"/>
                    </a:lnTo>
                    <a:lnTo>
                      <a:pt x="68" y="3"/>
                    </a:lnTo>
                    <a:lnTo>
                      <a:pt x="63" y="6"/>
                    </a:lnTo>
                    <a:lnTo>
                      <a:pt x="60" y="8"/>
                    </a:lnTo>
                    <a:lnTo>
                      <a:pt x="57" y="11"/>
                    </a:lnTo>
                    <a:lnTo>
                      <a:pt x="57" y="1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5" name="Freeform 43"/>
              <p:cNvSpPr>
                <a:spLocks/>
              </p:cNvSpPr>
              <p:nvPr/>
            </p:nvSpPr>
            <p:spPr bwMode="auto">
              <a:xfrm>
                <a:off x="3932" y="1390"/>
                <a:ext cx="40" cy="28"/>
              </a:xfrm>
              <a:custGeom>
                <a:avLst/>
                <a:gdLst>
                  <a:gd name="T0" fmla="*/ 40 w 40"/>
                  <a:gd name="T1" fmla="*/ 28 h 28"/>
                  <a:gd name="T2" fmla="*/ 40 w 40"/>
                  <a:gd name="T3" fmla="*/ 28 h 28"/>
                  <a:gd name="T4" fmla="*/ 33 w 40"/>
                  <a:gd name="T5" fmla="*/ 25 h 28"/>
                  <a:gd name="T6" fmla="*/ 19 w 40"/>
                  <a:gd name="T7" fmla="*/ 16 h 28"/>
                  <a:gd name="T8" fmla="*/ 19 w 40"/>
                  <a:gd name="T9" fmla="*/ 16 h 28"/>
                  <a:gd name="T10" fmla="*/ 5 w 40"/>
                  <a:gd name="T11" fmla="*/ 6 h 28"/>
                  <a:gd name="T12" fmla="*/ 0 w 40"/>
                  <a:gd name="T13" fmla="*/ 0 h 28"/>
                  <a:gd name="T14" fmla="*/ 0 w 40"/>
                  <a:gd name="T15" fmla="*/ 0 h 28"/>
                  <a:gd name="T16" fmla="*/ 6 w 40"/>
                  <a:gd name="T17" fmla="*/ 3 h 28"/>
                  <a:gd name="T18" fmla="*/ 21 w 40"/>
                  <a:gd name="T19" fmla="*/ 12 h 28"/>
                  <a:gd name="T20" fmla="*/ 21 w 40"/>
                  <a:gd name="T21" fmla="*/ 12 h 28"/>
                  <a:gd name="T22" fmla="*/ 35 w 40"/>
                  <a:gd name="T23" fmla="*/ 23 h 28"/>
                  <a:gd name="T24" fmla="*/ 40 w 40"/>
                  <a:gd name="T25" fmla="*/ 28 h 28"/>
                  <a:gd name="T26" fmla="*/ 40 w 40"/>
                  <a:gd name="T2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28">
                    <a:moveTo>
                      <a:pt x="40" y="28"/>
                    </a:moveTo>
                    <a:lnTo>
                      <a:pt x="40" y="28"/>
                    </a:lnTo>
                    <a:lnTo>
                      <a:pt x="33" y="25"/>
                    </a:lnTo>
                    <a:lnTo>
                      <a:pt x="19" y="16"/>
                    </a:lnTo>
                    <a:lnTo>
                      <a:pt x="19" y="16"/>
                    </a:lnTo>
                    <a:lnTo>
                      <a:pt x="5" y="6"/>
                    </a:lnTo>
                    <a:lnTo>
                      <a:pt x="0" y="0"/>
                    </a:lnTo>
                    <a:lnTo>
                      <a:pt x="0" y="0"/>
                    </a:lnTo>
                    <a:lnTo>
                      <a:pt x="6" y="3"/>
                    </a:lnTo>
                    <a:lnTo>
                      <a:pt x="21" y="12"/>
                    </a:lnTo>
                    <a:lnTo>
                      <a:pt x="21" y="12"/>
                    </a:lnTo>
                    <a:lnTo>
                      <a:pt x="35" y="23"/>
                    </a:lnTo>
                    <a:lnTo>
                      <a:pt x="40" y="28"/>
                    </a:lnTo>
                    <a:lnTo>
                      <a:pt x="40" y="28"/>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6" name="Freeform 44"/>
              <p:cNvSpPr>
                <a:spLocks/>
              </p:cNvSpPr>
              <p:nvPr/>
            </p:nvSpPr>
            <p:spPr bwMode="auto">
              <a:xfrm>
                <a:off x="3930" y="1417"/>
                <a:ext cx="15" cy="11"/>
              </a:xfrm>
              <a:custGeom>
                <a:avLst/>
                <a:gdLst>
                  <a:gd name="T0" fmla="*/ 15 w 15"/>
                  <a:gd name="T1" fmla="*/ 11 h 11"/>
                  <a:gd name="T2" fmla="*/ 15 w 15"/>
                  <a:gd name="T3" fmla="*/ 11 h 11"/>
                  <a:gd name="T4" fmla="*/ 13 w 15"/>
                  <a:gd name="T5" fmla="*/ 9 h 11"/>
                  <a:gd name="T6" fmla="*/ 8 w 15"/>
                  <a:gd name="T7" fmla="*/ 6 h 11"/>
                  <a:gd name="T8" fmla="*/ 8 w 15"/>
                  <a:gd name="T9" fmla="*/ 6 h 11"/>
                  <a:gd name="T10" fmla="*/ 4 w 15"/>
                  <a:gd name="T11" fmla="*/ 1 h 11"/>
                  <a:gd name="T12" fmla="*/ 0 w 15"/>
                  <a:gd name="T13" fmla="*/ 0 h 11"/>
                  <a:gd name="T14" fmla="*/ 0 w 15"/>
                  <a:gd name="T15" fmla="*/ 0 h 11"/>
                  <a:gd name="T16" fmla="*/ 4 w 15"/>
                  <a:gd name="T17" fmla="*/ 0 h 11"/>
                  <a:gd name="T18" fmla="*/ 10 w 15"/>
                  <a:gd name="T19" fmla="*/ 3 h 11"/>
                  <a:gd name="T20" fmla="*/ 10 w 15"/>
                  <a:gd name="T21" fmla="*/ 3 h 11"/>
                  <a:gd name="T22" fmla="*/ 15 w 15"/>
                  <a:gd name="T23" fmla="*/ 8 h 11"/>
                  <a:gd name="T24" fmla="*/ 15 w 15"/>
                  <a:gd name="T25" fmla="*/ 11 h 11"/>
                  <a:gd name="T26" fmla="*/ 15 w 15"/>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1">
                    <a:moveTo>
                      <a:pt x="15" y="11"/>
                    </a:moveTo>
                    <a:lnTo>
                      <a:pt x="15" y="11"/>
                    </a:lnTo>
                    <a:lnTo>
                      <a:pt x="13" y="9"/>
                    </a:lnTo>
                    <a:lnTo>
                      <a:pt x="8" y="6"/>
                    </a:lnTo>
                    <a:lnTo>
                      <a:pt x="8" y="6"/>
                    </a:lnTo>
                    <a:lnTo>
                      <a:pt x="4" y="1"/>
                    </a:lnTo>
                    <a:lnTo>
                      <a:pt x="0" y="0"/>
                    </a:lnTo>
                    <a:lnTo>
                      <a:pt x="0" y="0"/>
                    </a:lnTo>
                    <a:lnTo>
                      <a:pt x="4" y="0"/>
                    </a:lnTo>
                    <a:lnTo>
                      <a:pt x="10" y="3"/>
                    </a:lnTo>
                    <a:lnTo>
                      <a:pt x="10" y="3"/>
                    </a:lnTo>
                    <a:lnTo>
                      <a:pt x="15" y="8"/>
                    </a:lnTo>
                    <a:lnTo>
                      <a:pt x="15" y="11"/>
                    </a:lnTo>
                    <a:lnTo>
                      <a:pt x="15" y="1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7" name="Freeform 45"/>
              <p:cNvSpPr>
                <a:spLocks/>
              </p:cNvSpPr>
              <p:nvPr/>
            </p:nvSpPr>
            <p:spPr bwMode="auto">
              <a:xfrm>
                <a:off x="3991" y="1308"/>
                <a:ext cx="36" cy="26"/>
              </a:xfrm>
              <a:custGeom>
                <a:avLst/>
                <a:gdLst>
                  <a:gd name="T0" fmla="*/ 36 w 36"/>
                  <a:gd name="T1" fmla="*/ 26 h 26"/>
                  <a:gd name="T2" fmla="*/ 36 w 36"/>
                  <a:gd name="T3" fmla="*/ 26 h 26"/>
                  <a:gd name="T4" fmla="*/ 30 w 36"/>
                  <a:gd name="T5" fmla="*/ 23 h 26"/>
                  <a:gd name="T6" fmla="*/ 17 w 36"/>
                  <a:gd name="T7" fmla="*/ 15 h 26"/>
                  <a:gd name="T8" fmla="*/ 17 w 36"/>
                  <a:gd name="T9" fmla="*/ 15 h 26"/>
                  <a:gd name="T10" fmla="*/ 4 w 36"/>
                  <a:gd name="T11" fmla="*/ 4 h 26"/>
                  <a:gd name="T12" fmla="*/ 0 w 36"/>
                  <a:gd name="T13" fmla="*/ 0 h 26"/>
                  <a:gd name="T14" fmla="*/ 0 w 36"/>
                  <a:gd name="T15" fmla="*/ 0 h 26"/>
                  <a:gd name="T16" fmla="*/ 6 w 36"/>
                  <a:gd name="T17" fmla="*/ 3 h 26"/>
                  <a:gd name="T18" fmla="*/ 18 w 36"/>
                  <a:gd name="T19" fmla="*/ 12 h 26"/>
                  <a:gd name="T20" fmla="*/ 18 w 36"/>
                  <a:gd name="T21" fmla="*/ 12 h 26"/>
                  <a:gd name="T22" fmla="*/ 31 w 36"/>
                  <a:gd name="T23" fmla="*/ 22 h 26"/>
                  <a:gd name="T24" fmla="*/ 36 w 36"/>
                  <a:gd name="T25" fmla="*/ 26 h 26"/>
                  <a:gd name="T26" fmla="*/ 36 w 36"/>
                  <a:gd name="T2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6">
                    <a:moveTo>
                      <a:pt x="36" y="26"/>
                    </a:moveTo>
                    <a:lnTo>
                      <a:pt x="36" y="26"/>
                    </a:lnTo>
                    <a:lnTo>
                      <a:pt x="30" y="23"/>
                    </a:lnTo>
                    <a:lnTo>
                      <a:pt x="17" y="15"/>
                    </a:lnTo>
                    <a:lnTo>
                      <a:pt x="17" y="15"/>
                    </a:lnTo>
                    <a:lnTo>
                      <a:pt x="4" y="4"/>
                    </a:lnTo>
                    <a:lnTo>
                      <a:pt x="0" y="0"/>
                    </a:lnTo>
                    <a:lnTo>
                      <a:pt x="0" y="0"/>
                    </a:lnTo>
                    <a:lnTo>
                      <a:pt x="6" y="3"/>
                    </a:lnTo>
                    <a:lnTo>
                      <a:pt x="18" y="12"/>
                    </a:lnTo>
                    <a:lnTo>
                      <a:pt x="18" y="12"/>
                    </a:lnTo>
                    <a:lnTo>
                      <a:pt x="31" y="22"/>
                    </a:lnTo>
                    <a:lnTo>
                      <a:pt x="36" y="26"/>
                    </a:lnTo>
                    <a:lnTo>
                      <a:pt x="36" y="26"/>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8" name="Freeform 46"/>
              <p:cNvSpPr>
                <a:spLocks/>
              </p:cNvSpPr>
              <p:nvPr/>
            </p:nvSpPr>
            <p:spPr bwMode="auto">
              <a:xfrm>
                <a:off x="3953" y="1322"/>
                <a:ext cx="53" cy="80"/>
              </a:xfrm>
              <a:custGeom>
                <a:avLst/>
                <a:gdLst>
                  <a:gd name="T0" fmla="*/ 0 w 53"/>
                  <a:gd name="T1" fmla="*/ 80 h 80"/>
                  <a:gd name="T2" fmla="*/ 0 w 53"/>
                  <a:gd name="T3" fmla="*/ 80 h 80"/>
                  <a:gd name="T4" fmla="*/ 6 w 53"/>
                  <a:gd name="T5" fmla="*/ 68 h 80"/>
                  <a:gd name="T6" fmla="*/ 6 w 53"/>
                  <a:gd name="T7" fmla="*/ 68 h 80"/>
                  <a:gd name="T8" fmla="*/ 25 w 53"/>
                  <a:gd name="T9" fmla="*/ 39 h 80"/>
                  <a:gd name="T10" fmla="*/ 25 w 53"/>
                  <a:gd name="T11" fmla="*/ 39 h 80"/>
                  <a:gd name="T12" fmla="*/ 45 w 53"/>
                  <a:gd name="T13" fmla="*/ 11 h 80"/>
                  <a:gd name="T14" fmla="*/ 45 w 53"/>
                  <a:gd name="T15" fmla="*/ 11 h 80"/>
                  <a:gd name="T16" fmla="*/ 53 w 53"/>
                  <a:gd name="T17" fmla="*/ 0 h 80"/>
                  <a:gd name="T18" fmla="*/ 53 w 53"/>
                  <a:gd name="T19" fmla="*/ 0 h 80"/>
                  <a:gd name="T20" fmla="*/ 53 w 53"/>
                  <a:gd name="T21" fmla="*/ 3 h 80"/>
                  <a:gd name="T22" fmla="*/ 47 w 53"/>
                  <a:gd name="T23" fmla="*/ 12 h 80"/>
                  <a:gd name="T24" fmla="*/ 28 w 53"/>
                  <a:gd name="T25" fmla="*/ 41 h 80"/>
                  <a:gd name="T26" fmla="*/ 28 w 53"/>
                  <a:gd name="T27" fmla="*/ 41 h 80"/>
                  <a:gd name="T28" fmla="*/ 8 w 53"/>
                  <a:gd name="T29" fmla="*/ 69 h 80"/>
                  <a:gd name="T30" fmla="*/ 8 w 53"/>
                  <a:gd name="T31" fmla="*/ 69 h 80"/>
                  <a:gd name="T32" fmla="*/ 0 w 53"/>
                  <a:gd name="T33" fmla="*/ 80 h 80"/>
                  <a:gd name="T34" fmla="*/ 0 w 53"/>
                  <a:gd name="T3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0">
                    <a:moveTo>
                      <a:pt x="0" y="80"/>
                    </a:moveTo>
                    <a:lnTo>
                      <a:pt x="0" y="80"/>
                    </a:lnTo>
                    <a:lnTo>
                      <a:pt x="6" y="68"/>
                    </a:lnTo>
                    <a:lnTo>
                      <a:pt x="6" y="68"/>
                    </a:lnTo>
                    <a:lnTo>
                      <a:pt x="25" y="39"/>
                    </a:lnTo>
                    <a:lnTo>
                      <a:pt x="25" y="39"/>
                    </a:lnTo>
                    <a:lnTo>
                      <a:pt x="45" y="11"/>
                    </a:lnTo>
                    <a:lnTo>
                      <a:pt x="45" y="11"/>
                    </a:lnTo>
                    <a:lnTo>
                      <a:pt x="53" y="0"/>
                    </a:lnTo>
                    <a:lnTo>
                      <a:pt x="53" y="0"/>
                    </a:lnTo>
                    <a:lnTo>
                      <a:pt x="53" y="3"/>
                    </a:lnTo>
                    <a:lnTo>
                      <a:pt x="47" y="12"/>
                    </a:lnTo>
                    <a:lnTo>
                      <a:pt x="28" y="41"/>
                    </a:lnTo>
                    <a:lnTo>
                      <a:pt x="28" y="41"/>
                    </a:lnTo>
                    <a:lnTo>
                      <a:pt x="8" y="69"/>
                    </a:lnTo>
                    <a:lnTo>
                      <a:pt x="8" y="69"/>
                    </a:lnTo>
                    <a:lnTo>
                      <a:pt x="0" y="80"/>
                    </a:lnTo>
                    <a:lnTo>
                      <a:pt x="0" y="8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9" name="Freeform 47"/>
              <p:cNvSpPr>
                <a:spLocks/>
              </p:cNvSpPr>
              <p:nvPr/>
            </p:nvSpPr>
            <p:spPr bwMode="auto">
              <a:xfrm>
                <a:off x="3886" y="1845"/>
                <a:ext cx="182" cy="47"/>
              </a:xfrm>
              <a:custGeom>
                <a:avLst/>
                <a:gdLst>
                  <a:gd name="T0" fmla="*/ 97 w 182"/>
                  <a:gd name="T1" fmla="*/ 0 h 47"/>
                  <a:gd name="T2" fmla="*/ 87 w 182"/>
                  <a:gd name="T3" fmla="*/ 31 h 47"/>
                  <a:gd name="T4" fmla="*/ 0 w 182"/>
                  <a:gd name="T5" fmla="*/ 47 h 47"/>
                  <a:gd name="T6" fmla="*/ 168 w 182"/>
                  <a:gd name="T7" fmla="*/ 47 h 47"/>
                  <a:gd name="T8" fmla="*/ 182 w 182"/>
                  <a:gd name="T9" fmla="*/ 1 h 47"/>
                  <a:gd name="T10" fmla="*/ 97 w 182"/>
                  <a:gd name="T11" fmla="*/ 0 h 47"/>
                </a:gdLst>
                <a:ahLst/>
                <a:cxnLst>
                  <a:cxn ang="0">
                    <a:pos x="T0" y="T1"/>
                  </a:cxn>
                  <a:cxn ang="0">
                    <a:pos x="T2" y="T3"/>
                  </a:cxn>
                  <a:cxn ang="0">
                    <a:pos x="T4" y="T5"/>
                  </a:cxn>
                  <a:cxn ang="0">
                    <a:pos x="T6" y="T7"/>
                  </a:cxn>
                  <a:cxn ang="0">
                    <a:pos x="T8" y="T9"/>
                  </a:cxn>
                  <a:cxn ang="0">
                    <a:pos x="T10" y="T11"/>
                  </a:cxn>
                </a:cxnLst>
                <a:rect l="0" t="0" r="r" b="b"/>
                <a:pathLst>
                  <a:path w="182" h="47">
                    <a:moveTo>
                      <a:pt x="97" y="0"/>
                    </a:moveTo>
                    <a:lnTo>
                      <a:pt x="87" y="31"/>
                    </a:lnTo>
                    <a:lnTo>
                      <a:pt x="0" y="47"/>
                    </a:lnTo>
                    <a:lnTo>
                      <a:pt x="168" y="47"/>
                    </a:lnTo>
                    <a:lnTo>
                      <a:pt x="182" y="1"/>
                    </a:lnTo>
                    <a:lnTo>
                      <a:pt x="97" y="0"/>
                    </a:lnTo>
                    <a:close/>
                  </a:path>
                </a:pathLst>
              </a:custGeom>
              <a:solidFill>
                <a:srgbClr val="B78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0" name="Freeform 48"/>
              <p:cNvSpPr>
                <a:spLocks/>
              </p:cNvSpPr>
              <p:nvPr/>
            </p:nvSpPr>
            <p:spPr bwMode="auto">
              <a:xfrm>
                <a:off x="3984" y="2849"/>
                <a:ext cx="196" cy="58"/>
              </a:xfrm>
              <a:custGeom>
                <a:avLst/>
                <a:gdLst>
                  <a:gd name="T0" fmla="*/ 79 w 196"/>
                  <a:gd name="T1" fmla="*/ 25 h 58"/>
                  <a:gd name="T2" fmla="*/ 79 w 196"/>
                  <a:gd name="T3" fmla="*/ 0 h 58"/>
                  <a:gd name="T4" fmla="*/ 196 w 196"/>
                  <a:gd name="T5" fmla="*/ 3 h 58"/>
                  <a:gd name="T6" fmla="*/ 195 w 196"/>
                  <a:gd name="T7" fmla="*/ 57 h 58"/>
                  <a:gd name="T8" fmla="*/ 188 w 196"/>
                  <a:gd name="T9" fmla="*/ 57 h 58"/>
                  <a:gd name="T10" fmla="*/ 188 w 196"/>
                  <a:gd name="T11" fmla="*/ 57 h 58"/>
                  <a:gd name="T12" fmla="*/ 149 w 196"/>
                  <a:gd name="T13" fmla="*/ 58 h 58"/>
                  <a:gd name="T14" fmla="*/ 92 w 196"/>
                  <a:gd name="T15" fmla="*/ 58 h 58"/>
                  <a:gd name="T16" fmla="*/ 37 w 196"/>
                  <a:gd name="T17" fmla="*/ 57 h 58"/>
                  <a:gd name="T18" fmla="*/ 16 w 196"/>
                  <a:gd name="T19" fmla="*/ 55 h 58"/>
                  <a:gd name="T20" fmla="*/ 3 w 196"/>
                  <a:gd name="T21" fmla="*/ 54 h 58"/>
                  <a:gd name="T22" fmla="*/ 3 w 196"/>
                  <a:gd name="T23" fmla="*/ 54 h 58"/>
                  <a:gd name="T24" fmla="*/ 0 w 196"/>
                  <a:gd name="T25" fmla="*/ 52 h 58"/>
                  <a:gd name="T26" fmla="*/ 0 w 196"/>
                  <a:gd name="T27" fmla="*/ 50 h 58"/>
                  <a:gd name="T28" fmla="*/ 2 w 196"/>
                  <a:gd name="T29" fmla="*/ 47 h 58"/>
                  <a:gd name="T30" fmla="*/ 5 w 196"/>
                  <a:gd name="T31" fmla="*/ 46 h 58"/>
                  <a:gd name="T32" fmla="*/ 16 w 196"/>
                  <a:gd name="T33" fmla="*/ 41 h 58"/>
                  <a:gd name="T34" fmla="*/ 32 w 196"/>
                  <a:gd name="T35" fmla="*/ 36 h 58"/>
                  <a:gd name="T36" fmla="*/ 63 w 196"/>
                  <a:gd name="T37" fmla="*/ 28 h 58"/>
                  <a:gd name="T38" fmla="*/ 79 w 196"/>
                  <a:gd name="T39"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6" h="58">
                    <a:moveTo>
                      <a:pt x="79" y="25"/>
                    </a:moveTo>
                    <a:lnTo>
                      <a:pt x="79" y="0"/>
                    </a:lnTo>
                    <a:lnTo>
                      <a:pt x="196" y="3"/>
                    </a:lnTo>
                    <a:lnTo>
                      <a:pt x="195" y="57"/>
                    </a:lnTo>
                    <a:lnTo>
                      <a:pt x="188" y="57"/>
                    </a:lnTo>
                    <a:lnTo>
                      <a:pt x="188" y="57"/>
                    </a:lnTo>
                    <a:lnTo>
                      <a:pt x="149" y="58"/>
                    </a:lnTo>
                    <a:lnTo>
                      <a:pt x="92" y="58"/>
                    </a:lnTo>
                    <a:lnTo>
                      <a:pt x="37" y="57"/>
                    </a:lnTo>
                    <a:lnTo>
                      <a:pt x="16" y="55"/>
                    </a:lnTo>
                    <a:lnTo>
                      <a:pt x="3" y="54"/>
                    </a:lnTo>
                    <a:lnTo>
                      <a:pt x="3" y="54"/>
                    </a:lnTo>
                    <a:lnTo>
                      <a:pt x="0" y="52"/>
                    </a:lnTo>
                    <a:lnTo>
                      <a:pt x="0" y="50"/>
                    </a:lnTo>
                    <a:lnTo>
                      <a:pt x="2" y="47"/>
                    </a:lnTo>
                    <a:lnTo>
                      <a:pt x="5" y="46"/>
                    </a:lnTo>
                    <a:lnTo>
                      <a:pt x="16" y="41"/>
                    </a:lnTo>
                    <a:lnTo>
                      <a:pt x="32" y="36"/>
                    </a:lnTo>
                    <a:lnTo>
                      <a:pt x="63" y="28"/>
                    </a:lnTo>
                    <a:lnTo>
                      <a:pt x="79" y="25"/>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1" name="Freeform 49"/>
              <p:cNvSpPr>
                <a:spLocks/>
              </p:cNvSpPr>
              <p:nvPr/>
            </p:nvSpPr>
            <p:spPr bwMode="auto">
              <a:xfrm>
                <a:off x="3984" y="2849"/>
                <a:ext cx="196" cy="58"/>
              </a:xfrm>
              <a:custGeom>
                <a:avLst/>
                <a:gdLst>
                  <a:gd name="T0" fmla="*/ 79 w 196"/>
                  <a:gd name="T1" fmla="*/ 25 h 58"/>
                  <a:gd name="T2" fmla="*/ 79 w 196"/>
                  <a:gd name="T3" fmla="*/ 0 h 58"/>
                  <a:gd name="T4" fmla="*/ 196 w 196"/>
                  <a:gd name="T5" fmla="*/ 3 h 58"/>
                  <a:gd name="T6" fmla="*/ 195 w 196"/>
                  <a:gd name="T7" fmla="*/ 57 h 58"/>
                  <a:gd name="T8" fmla="*/ 188 w 196"/>
                  <a:gd name="T9" fmla="*/ 57 h 58"/>
                  <a:gd name="T10" fmla="*/ 188 w 196"/>
                  <a:gd name="T11" fmla="*/ 57 h 58"/>
                  <a:gd name="T12" fmla="*/ 149 w 196"/>
                  <a:gd name="T13" fmla="*/ 58 h 58"/>
                  <a:gd name="T14" fmla="*/ 92 w 196"/>
                  <a:gd name="T15" fmla="*/ 58 h 58"/>
                  <a:gd name="T16" fmla="*/ 37 w 196"/>
                  <a:gd name="T17" fmla="*/ 57 h 58"/>
                  <a:gd name="T18" fmla="*/ 16 w 196"/>
                  <a:gd name="T19" fmla="*/ 55 h 58"/>
                  <a:gd name="T20" fmla="*/ 3 w 196"/>
                  <a:gd name="T21" fmla="*/ 54 h 58"/>
                  <a:gd name="T22" fmla="*/ 3 w 196"/>
                  <a:gd name="T23" fmla="*/ 54 h 58"/>
                  <a:gd name="T24" fmla="*/ 0 w 196"/>
                  <a:gd name="T25" fmla="*/ 52 h 58"/>
                  <a:gd name="T26" fmla="*/ 0 w 196"/>
                  <a:gd name="T27" fmla="*/ 50 h 58"/>
                  <a:gd name="T28" fmla="*/ 2 w 196"/>
                  <a:gd name="T29" fmla="*/ 47 h 58"/>
                  <a:gd name="T30" fmla="*/ 5 w 196"/>
                  <a:gd name="T31" fmla="*/ 46 h 58"/>
                  <a:gd name="T32" fmla="*/ 16 w 196"/>
                  <a:gd name="T33" fmla="*/ 41 h 58"/>
                  <a:gd name="T34" fmla="*/ 32 w 196"/>
                  <a:gd name="T35" fmla="*/ 36 h 58"/>
                  <a:gd name="T36" fmla="*/ 63 w 196"/>
                  <a:gd name="T37" fmla="*/ 28 h 58"/>
                  <a:gd name="T38" fmla="*/ 79 w 196"/>
                  <a:gd name="T39"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6" h="58">
                    <a:moveTo>
                      <a:pt x="79" y="25"/>
                    </a:moveTo>
                    <a:lnTo>
                      <a:pt x="79" y="0"/>
                    </a:lnTo>
                    <a:lnTo>
                      <a:pt x="196" y="3"/>
                    </a:lnTo>
                    <a:lnTo>
                      <a:pt x="195" y="57"/>
                    </a:lnTo>
                    <a:lnTo>
                      <a:pt x="188" y="57"/>
                    </a:lnTo>
                    <a:lnTo>
                      <a:pt x="188" y="57"/>
                    </a:lnTo>
                    <a:lnTo>
                      <a:pt x="149" y="58"/>
                    </a:lnTo>
                    <a:lnTo>
                      <a:pt x="92" y="58"/>
                    </a:lnTo>
                    <a:lnTo>
                      <a:pt x="37" y="57"/>
                    </a:lnTo>
                    <a:lnTo>
                      <a:pt x="16" y="55"/>
                    </a:lnTo>
                    <a:lnTo>
                      <a:pt x="3" y="54"/>
                    </a:lnTo>
                    <a:lnTo>
                      <a:pt x="3" y="54"/>
                    </a:lnTo>
                    <a:lnTo>
                      <a:pt x="0" y="52"/>
                    </a:lnTo>
                    <a:lnTo>
                      <a:pt x="0" y="50"/>
                    </a:lnTo>
                    <a:lnTo>
                      <a:pt x="2" y="47"/>
                    </a:lnTo>
                    <a:lnTo>
                      <a:pt x="5" y="46"/>
                    </a:lnTo>
                    <a:lnTo>
                      <a:pt x="16" y="41"/>
                    </a:lnTo>
                    <a:lnTo>
                      <a:pt x="32" y="36"/>
                    </a:lnTo>
                    <a:lnTo>
                      <a:pt x="63" y="28"/>
                    </a:lnTo>
                    <a:lnTo>
                      <a:pt x="79" y="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2" name="Freeform 50"/>
              <p:cNvSpPr>
                <a:spLocks/>
              </p:cNvSpPr>
              <p:nvPr/>
            </p:nvSpPr>
            <p:spPr bwMode="auto">
              <a:xfrm>
                <a:off x="4066" y="2906"/>
                <a:ext cx="106" cy="1"/>
              </a:xfrm>
              <a:custGeom>
                <a:avLst/>
                <a:gdLst>
                  <a:gd name="T0" fmla="*/ 106 w 106"/>
                  <a:gd name="T1" fmla="*/ 0 h 1"/>
                  <a:gd name="T2" fmla="*/ 106 w 106"/>
                  <a:gd name="T3" fmla="*/ 0 h 1"/>
                  <a:gd name="T4" fmla="*/ 106 w 106"/>
                  <a:gd name="T5" fmla="*/ 0 h 1"/>
                  <a:gd name="T6" fmla="*/ 16 w 106"/>
                  <a:gd name="T7" fmla="*/ 1 h 1"/>
                  <a:gd name="T8" fmla="*/ 16 w 106"/>
                  <a:gd name="T9" fmla="*/ 1 h 1"/>
                  <a:gd name="T10" fmla="*/ 0 w 106"/>
                  <a:gd name="T11" fmla="*/ 1 h 1"/>
                  <a:gd name="T12" fmla="*/ 0 w 106"/>
                  <a:gd name="T13" fmla="*/ 1 h 1"/>
                  <a:gd name="T14" fmla="*/ 37 w 106"/>
                  <a:gd name="T15" fmla="*/ 1 h 1"/>
                  <a:gd name="T16" fmla="*/ 37 w 106"/>
                  <a:gd name="T17" fmla="*/ 1 h 1"/>
                  <a:gd name="T18" fmla="*/ 75 w 106"/>
                  <a:gd name="T19" fmla="*/ 1 h 1"/>
                  <a:gd name="T20" fmla="*/ 106 w 106"/>
                  <a:gd name="T21" fmla="*/ 0 h 1"/>
                  <a:gd name="T22" fmla="*/ 106 w 106"/>
                  <a:gd name="T23" fmla="*/ 0 h 1"/>
                  <a:gd name="T24" fmla="*/ 106 w 106"/>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
                    <a:moveTo>
                      <a:pt x="106" y="0"/>
                    </a:moveTo>
                    <a:lnTo>
                      <a:pt x="106" y="0"/>
                    </a:lnTo>
                    <a:lnTo>
                      <a:pt x="106" y="0"/>
                    </a:lnTo>
                    <a:lnTo>
                      <a:pt x="16" y="1"/>
                    </a:lnTo>
                    <a:lnTo>
                      <a:pt x="16" y="1"/>
                    </a:lnTo>
                    <a:lnTo>
                      <a:pt x="0" y="1"/>
                    </a:lnTo>
                    <a:lnTo>
                      <a:pt x="0" y="1"/>
                    </a:lnTo>
                    <a:lnTo>
                      <a:pt x="37" y="1"/>
                    </a:lnTo>
                    <a:lnTo>
                      <a:pt x="37" y="1"/>
                    </a:lnTo>
                    <a:lnTo>
                      <a:pt x="75" y="1"/>
                    </a:lnTo>
                    <a:lnTo>
                      <a:pt x="106" y="0"/>
                    </a:lnTo>
                    <a:lnTo>
                      <a:pt x="106" y="0"/>
                    </a:lnTo>
                    <a:lnTo>
                      <a:pt x="1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3" name="Freeform 51"/>
              <p:cNvSpPr>
                <a:spLocks/>
              </p:cNvSpPr>
              <p:nvPr/>
            </p:nvSpPr>
            <p:spPr bwMode="auto">
              <a:xfrm>
                <a:off x="4066" y="2906"/>
                <a:ext cx="106" cy="1"/>
              </a:xfrm>
              <a:custGeom>
                <a:avLst/>
                <a:gdLst>
                  <a:gd name="T0" fmla="*/ 106 w 106"/>
                  <a:gd name="T1" fmla="*/ 0 h 1"/>
                  <a:gd name="T2" fmla="*/ 106 w 106"/>
                  <a:gd name="T3" fmla="*/ 0 h 1"/>
                  <a:gd name="T4" fmla="*/ 106 w 106"/>
                  <a:gd name="T5" fmla="*/ 0 h 1"/>
                  <a:gd name="T6" fmla="*/ 16 w 106"/>
                  <a:gd name="T7" fmla="*/ 1 h 1"/>
                  <a:gd name="T8" fmla="*/ 16 w 106"/>
                  <a:gd name="T9" fmla="*/ 1 h 1"/>
                  <a:gd name="T10" fmla="*/ 0 w 106"/>
                  <a:gd name="T11" fmla="*/ 1 h 1"/>
                  <a:gd name="T12" fmla="*/ 0 w 106"/>
                  <a:gd name="T13" fmla="*/ 1 h 1"/>
                  <a:gd name="T14" fmla="*/ 37 w 106"/>
                  <a:gd name="T15" fmla="*/ 1 h 1"/>
                  <a:gd name="T16" fmla="*/ 37 w 106"/>
                  <a:gd name="T17" fmla="*/ 1 h 1"/>
                  <a:gd name="T18" fmla="*/ 75 w 106"/>
                  <a:gd name="T19" fmla="*/ 1 h 1"/>
                  <a:gd name="T20" fmla="*/ 106 w 106"/>
                  <a:gd name="T21" fmla="*/ 0 h 1"/>
                  <a:gd name="T22" fmla="*/ 106 w 106"/>
                  <a:gd name="T23" fmla="*/ 0 h 1"/>
                  <a:gd name="T24" fmla="*/ 106 w 106"/>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
                    <a:moveTo>
                      <a:pt x="106" y="0"/>
                    </a:moveTo>
                    <a:lnTo>
                      <a:pt x="106" y="0"/>
                    </a:lnTo>
                    <a:lnTo>
                      <a:pt x="106" y="0"/>
                    </a:lnTo>
                    <a:lnTo>
                      <a:pt x="16" y="1"/>
                    </a:lnTo>
                    <a:lnTo>
                      <a:pt x="16" y="1"/>
                    </a:lnTo>
                    <a:lnTo>
                      <a:pt x="0" y="1"/>
                    </a:lnTo>
                    <a:lnTo>
                      <a:pt x="0" y="1"/>
                    </a:lnTo>
                    <a:lnTo>
                      <a:pt x="37" y="1"/>
                    </a:lnTo>
                    <a:lnTo>
                      <a:pt x="37" y="1"/>
                    </a:lnTo>
                    <a:lnTo>
                      <a:pt x="75" y="1"/>
                    </a:lnTo>
                    <a:lnTo>
                      <a:pt x="106" y="0"/>
                    </a:lnTo>
                    <a:lnTo>
                      <a:pt x="106" y="0"/>
                    </a:lnTo>
                    <a:lnTo>
                      <a:pt x="1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4" name="Freeform 52"/>
              <p:cNvSpPr>
                <a:spLocks noEditPoints="1"/>
              </p:cNvSpPr>
              <p:nvPr/>
            </p:nvSpPr>
            <p:spPr bwMode="auto">
              <a:xfrm>
                <a:off x="4024" y="2898"/>
                <a:ext cx="148" cy="9"/>
              </a:xfrm>
              <a:custGeom>
                <a:avLst/>
                <a:gdLst>
                  <a:gd name="T0" fmla="*/ 113 w 148"/>
                  <a:gd name="T1" fmla="*/ 5 h 9"/>
                  <a:gd name="T2" fmla="*/ 113 w 148"/>
                  <a:gd name="T3" fmla="*/ 5 h 9"/>
                  <a:gd name="T4" fmla="*/ 113 w 148"/>
                  <a:gd name="T5" fmla="*/ 5 h 9"/>
                  <a:gd name="T6" fmla="*/ 113 w 148"/>
                  <a:gd name="T7" fmla="*/ 5 h 9"/>
                  <a:gd name="T8" fmla="*/ 118 w 148"/>
                  <a:gd name="T9" fmla="*/ 5 h 9"/>
                  <a:gd name="T10" fmla="*/ 118 w 148"/>
                  <a:gd name="T11" fmla="*/ 5 h 9"/>
                  <a:gd name="T12" fmla="*/ 121 w 148"/>
                  <a:gd name="T13" fmla="*/ 5 h 9"/>
                  <a:gd name="T14" fmla="*/ 121 w 148"/>
                  <a:gd name="T15" fmla="*/ 5 h 9"/>
                  <a:gd name="T16" fmla="*/ 121 w 148"/>
                  <a:gd name="T17" fmla="*/ 5 h 9"/>
                  <a:gd name="T18" fmla="*/ 121 w 148"/>
                  <a:gd name="T19" fmla="*/ 5 h 9"/>
                  <a:gd name="T20" fmla="*/ 120 w 148"/>
                  <a:gd name="T21" fmla="*/ 5 h 9"/>
                  <a:gd name="T22" fmla="*/ 113 w 148"/>
                  <a:gd name="T23" fmla="*/ 5 h 9"/>
                  <a:gd name="T24" fmla="*/ 0 w 148"/>
                  <a:gd name="T25" fmla="*/ 3 h 9"/>
                  <a:gd name="T26" fmla="*/ 0 w 148"/>
                  <a:gd name="T27" fmla="*/ 8 h 9"/>
                  <a:gd name="T28" fmla="*/ 0 w 148"/>
                  <a:gd name="T29" fmla="*/ 8 h 9"/>
                  <a:gd name="T30" fmla="*/ 42 w 148"/>
                  <a:gd name="T31" fmla="*/ 9 h 9"/>
                  <a:gd name="T32" fmla="*/ 42 w 148"/>
                  <a:gd name="T33" fmla="*/ 9 h 9"/>
                  <a:gd name="T34" fmla="*/ 58 w 148"/>
                  <a:gd name="T35" fmla="*/ 9 h 9"/>
                  <a:gd name="T36" fmla="*/ 58 w 148"/>
                  <a:gd name="T37" fmla="*/ 9 h 9"/>
                  <a:gd name="T38" fmla="*/ 148 w 148"/>
                  <a:gd name="T39" fmla="*/ 8 h 9"/>
                  <a:gd name="T40" fmla="*/ 148 w 148"/>
                  <a:gd name="T41" fmla="*/ 8 h 9"/>
                  <a:gd name="T42" fmla="*/ 148 w 148"/>
                  <a:gd name="T43" fmla="*/ 8 h 9"/>
                  <a:gd name="T44" fmla="*/ 126 w 148"/>
                  <a:gd name="T45" fmla="*/ 6 h 9"/>
                  <a:gd name="T46" fmla="*/ 126 w 148"/>
                  <a:gd name="T47" fmla="*/ 6 h 9"/>
                  <a:gd name="T48" fmla="*/ 96 w 148"/>
                  <a:gd name="T49" fmla="*/ 6 h 9"/>
                  <a:gd name="T50" fmla="*/ 96 w 148"/>
                  <a:gd name="T51" fmla="*/ 6 h 9"/>
                  <a:gd name="T52" fmla="*/ 58 w 148"/>
                  <a:gd name="T53" fmla="*/ 6 h 9"/>
                  <a:gd name="T54" fmla="*/ 58 w 148"/>
                  <a:gd name="T55" fmla="*/ 6 h 9"/>
                  <a:gd name="T56" fmla="*/ 0 w 148"/>
                  <a:gd name="T57" fmla="*/ 3 h 9"/>
                  <a:gd name="T58" fmla="*/ 28 w 148"/>
                  <a:gd name="T59" fmla="*/ 3 h 9"/>
                  <a:gd name="T60" fmla="*/ 28 w 148"/>
                  <a:gd name="T61" fmla="*/ 3 h 9"/>
                  <a:gd name="T62" fmla="*/ 58 w 148"/>
                  <a:gd name="T63" fmla="*/ 5 h 9"/>
                  <a:gd name="T64" fmla="*/ 58 w 148"/>
                  <a:gd name="T65" fmla="*/ 5 h 9"/>
                  <a:gd name="T66" fmla="*/ 113 w 148"/>
                  <a:gd name="T67" fmla="*/ 5 h 9"/>
                  <a:gd name="T68" fmla="*/ 113 w 148"/>
                  <a:gd name="T69" fmla="*/ 5 h 9"/>
                  <a:gd name="T70" fmla="*/ 113 w 148"/>
                  <a:gd name="T71" fmla="*/ 5 h 9"/>
                  <a:gd name="T72" fmla="*/ 28 w 148"/>
                  <a:gd name="T73" fmla="*/ 3 h 9"/>
                  <a:gd name="T74" fmla="*/ 0 w 148"/>
                  <a:gd name="T75" fmla="*/ 0 h 9"/>
                  <a:gd name="T76" fmla="*/ 0 w 148"/>
                  <a:gd name="T77" fmla="*/ 3 h 9"/>
                  <a:gd name="T78" fmla="*/ 0 w 148"/>
                  <a:gd name="T79" fmla="*/ 3 h 9"/>
                  <a:gd name="T80" fmla="*/ 0 w 148"/>
                  <a:gd name="T81" fmla="*/ 3 h 9"/>
                  <a:gd name="T82" fmla="*/ 0 w 148"/>
                  <a:gd name="T83" fmla="*/ 3 h 9"/>
                  <a:gd name="T84" fmla="*/ 0 w 148"/>
                  <a:gd name="T8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9">
                    <a:moveTo>
                      <a:pt x="113" y="5"/>
                    </a:moveTo>
                    <a:lnTo>
                      <a:pt x="113" y="5"/>
                    </a:lnTo>
                    <a:lnTo>
                      <a:pt x="113" y="5"/>
                    </a:lnTo>
                    <a:lnTo>
                      <a:pt x="113" y="5"/>
                    </a:lnTo>
                    <a:lnTo>
                      <a:pt x="118" y="5"/>
                    </a:lnTo>
                    <a:lnTo>
                      <a:pt x="118" y="5"/>
                    </a:lnTo>
                    <a:lnTo>
                      <a:pt x="121" y="5"/>
                    </a:lnTo>
                    <a:lnTo>
                      <a:pt x="121" y="5"/>
                    </a:lnTo>
                    <a:lnTo>
                      <a:pt x="121" y="5"/>
                    </a:lnTo>
                    <a:lnTo>
                      <a:pt x="121" y="5"/>
                    </a:lnTo>
                    <a:lnTo>
                      <a:pt x="120" y="5"/>
                    </a:lnTo>
                    <a:lnTo>
                      <a:pt x="113" y="5"/>
                    </a:lnTo>
                    <a:close/>
                    <a:moveTo>
                      <a:pt x="0" y="3"/>
                    </a:moveTo>
                    <a:lnTo>
                      <a:pt x="0" y="8"/>
                    </a:lnTo>
                    <a:lnTo>
                      <a:pt x="0" y="8"/>
                    </a:lnTo>
                    <a:lnTo>
                      <a:pt x="42" y="9"/>
                    </a:lnTo>
                    <a:lnTo>
                      <a:pt x="42" y="9"/>
                    </a:lnTo>
                    <a:lnTo>
                      <a:pt x="58" y="9"/>
                    </a:lnTo>
                    <a:lnTo>
                      <a:pt x="58" y="9"/>
                    </a:lnTo>
                    <a:lnTo>
                      <a:pt x="148" y="8"/>
                    </a:lnTo>
                    <a:lnTo>
                      <a:pt x="148" y="8"/>
                    </a:lnTo>
                    <a:lnTo>
                      <a:pt x="148" y="8"/>
                    </a:lnTo>
                    <a:lnTo>
                      <a:pt x="126" y="6"/>
                    </a:lnTo>
                    <a:lnTo>
                      <a:pt x="126" y="6"/>
                    </a:lnTo>
                    <a:lnTo>
                      <a:pt x="96" y="6"/>
                    </a:lnTo>
                    <a:lnTo>
                      <a:pt x="96" y="6"/>
                    </a:lnTo>
                    <a:lnTo>
                      <a:pt x="58" y="6"/>
                    </a:lnTo>
                    <a:lnTo>
                      <a:pt x="58" y="6"/>
                    </a:lnTo>
                    <a:lnTo>
                      <a:pt x="0" y="3"/>
                    </a:lnTo>
                    <a:close/>
                    <a:moveTo>
                      <a:pt x="28" y="3"/>
                    </a:moveTo>
                    <a:lnTo>
                      <a:pt x="28" y="3"/>
                    </a:lnTo>
                    <a:lnTo>
                      <a:pt x="58" y="5"/>
                    </a:lnTo>
                    <a:lnTo>
                      <a:pt x="58" y="5"/>
                    </a:lnTo>
                    <a:lnTo>
                      <a:pt x="113" y="5"/>
                    </a:lnTo>
                    <a:lnTo>
                      <a:pt x="113" y="5"/>
                    </a:lnTo>
                    <a:lnTo>
                      <a:pt x="113" y="5"/>
                    </a:lnTo>
                    <a:lnTo>
                      <a:pt x="28" y="3"/>
                    </a:lnTo>
                    <a:close/>
                    <a:moveTo>
                      <a:pt x="0" y="0"/>
                    </a:moveTo>
                    <a:lnTo>
                      <a:pt x="0" y="3"/>
                    </a:lnTo>
                    <a:lnTo>
                      <a:pt x="0" y="3"/>
                    </a:lnTo>
                    <a:lnTo>
                      <a:pt x="0" y="3"/>
                    </a:lnTo>
                    <a:lnTo>
                      <a:pt x="0" y="3"/>
                    </a:lnTo>
                    <a:lnTo>
                      <a:pt x="0" y="0"/>
                    </a:lnTo>
                    <a:close/>
                  </a:path>
                </a:pathLst>
              </a:custGeom>
              <a:solidFill>
                <a:srgbClr val="F196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5" name="Freeform 53"/>
              <p:cNvSpPr>
                <a:spLocks/>
              </p:cNvSpPr>
              <p:nvPr/>
            </p:nvSpPr>
            <p:spPr bwMode="auto">
              <a:xfrm>
                <a:off x="4137" y="2903"/>
                <a:ext cx="8" cy="0"/>
              </a:xfrm>
              <a:custGeom>
                <a:avLst/>
                <a:gdLst>
                  <a:gd name="T0" fmla="*/ 0 w 8"/>
                  <a:gd name="T1" fmla="*/ 0 w 8"/>
                  <a:gd name="T2" fmla="*/ 0 w 8"/>
                  <a:gd name="T3" fmla="*/ 0 w 8"/>
                  <a:gd name="T4" fmla="*/ 5 w 8"/>
                  <a:gd name="T5" fmla="*/ 5 w 8"/>
                  <a:gd name="T6" fmla="*/ 8 w 8"/>
                  <a:gd name="T7" fmla="*/ 8 w 8"/>
                  <a:gd name="T8" fmla="*/ 8 w 8"/>
                  <a:gd name="T9" fmla="*/ 8 w 8"/>
                  <a:gd name="T10" fmla="*/ 7 w 8"/>
                  <a:gd name="T11" fmla="*/ 0 w 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8">
                    <a:moveTo>
                      <a:pt x="0" y="0"/>
                    </a:moveTo>
                    <a:lnTo>
                      <a:pt x="0" y="0"/>
                    </a:lnTo>
                    <a:lnTo>
                      <a:pt x="0" y="0"/>
                    </a:lnTo>
                    <a:lnTo>
                      <a:pt x="0" y="0"/>
                    </a:lnTo>
                    <a:lnTo>
                      <a:pt x="5" y="0"/>
                    </a:lnTo>
                    <a:lnTo>
                      <a:pt x="5" y="0"/>
                    </a:lnTo>
                    <a:lnTo>
                      <a:pt x="8" y="0"/>
                    </a:lnTo>
                    <a:lnTo>
                      <a:pt x="8" y="0"/>
                    </a:lnTo>
                    <a:lnTo>
                      <a:pt x="8" y="0"/>
                    </a:lnTo>
                    <a:lnTo>
                      <a:pt x="8" y="0"/>
                    </a:lnTo>
                    <a:lnTo>
                      <a:pt x="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6" name="Freeform 54"/>
              <p:cNvSpPr>
                <a:spLocks/>
              </p:cNvSpPr>
              <p:nvPr/>
            </p:nvSpPr>
            <p:spPr bwMode="auto">
              <a:xfrm>
                <a:off x="4024" y="2901"/>
                <a:ext cx="148" cy="6"/>
              </a:xfrm>
              <a:custGeom>
                <a:avLst/>
                <a:gdLst>
                  <a:gd name="T0" fmla="*/ 0 w 148"/>
                  <a:gd name="T1" fmla="*/ 0 h 6"/>
                  <a:gd name="T2" fmla="*/ 0 w 148"/>
                  <a:gd name="T3" fmla="*/ 5 h 6"/>
                  <a:gd name="T4" fmla="*/ 0 w 148"/>
                  <a:gd name="T5" fmla="*/ 5 h 6"/>
                  <a:gd name="T6" fmla="*/ 42 w 148"/>
                  <a:gd name="T7" fmla="*/ 6 h 6"/>
                  <a:gd name="T8" fmla="*/ 42 w 148"/>
                  <a:gd name="T9" fmla="*/ 6 h 6"/>
                  <a:gd name="T10" fmla="*/ 58 w 148"/>
                  <a:gd name="T11" fmla="*/ 6 h 6"/>
                  <a:gd name="T12" fmla="*/ 58 w 148"/>
                  <a:gd name="T13" fmla="*/ 6 h 6"/>
                  <a:gd name="T14" fmla="*/ 148 w 148"/>
                  <a:gd name="T15" fmla="*/ 5 h 6"/>
                  <a:gd name="T16" fmla="*/ 148 w 148"/>
                  <a:gd name="T17" fmla="*/ 5 h 6"/>
                  <a:gd name="T18" fmla="*/ 148 w 148"/>
                  <a:gd name="T19" fmla="*/ 5 h 6"/>
                  <a:gd name="T20" fmla="*/ 126 w 148"/>
                  <a:gd name="T21" fmla="*/ 3 h 6"/>
                  <a:gd name="T22" fmla="*/ 126 w 148"/>
                  <a:gd name="T23" fmla="*/ 3 h 6"/>
                  <a:gd name="T24" fmla="*/ 96 w 148"/>
                  <a:gd name="T25" fmla="*/ 3 h 6"/>
                  <a:gd name="T26" fmla="*/ 96 w 148"/>
                  <a:gd name="T27" fmla="*/ 3 h 6"/>
                  <a:gd name="T28" fmla="*/ 58 w 148"/>
                  <a:gd name="T29" fmla="*/ 3 h 6"/>
                  <a:gd name="T30" fmla="*/ 58 w 148"/>
                  <a:gd name="T31" fmla="*/ 3 h 6"/>
                  <a:gd name="T32" fmla="*/ 0 w 148"/>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6">
                    <a:moveTo>
                      <a:pt x="0" y="0"/>
                    </a:moveTo>
                    <a:lnTo>
                      <a:pt x="0" y="5"/>
                    </a:lnTo>
                    <a:lnTo>
                      <a:pt x="0" y="5"/>
                    </a:lnTo>
                    <a:lnTo>
                      <a:pt x="42" y="6"/>
                    </a:lnTo>
                    <a:lnTo>
                      <a:pt x="42" y="6"/>
                    </a:lnTo>
                    <a:lnTo>
                      <a:pt x="58" y="6"/>
                    </a:lnTo>
                    <a:lnTo>
                      <a:pt x="58" y="6"/>
                    </a:lnTo>
                    <a:lnTo>
                      <a:pt x="148" y="5"/>
                    </a:lnTo>
                    <a:lnTo>
                      <a:pt x="148" y="5"/>
                    </a:lnTo>
                    <a:lnTo>
                      <a:pt x="148" y="5"/>
                    </a:lnTo>
                    <a:lnTo>
                      <a:pt x="126" y="3"/>
                    </a:lnTo>
                    <a:lnTo>
                      <a:pt x="126" y="3"/>
                    </a:lnTo>
                    <a:lnTo>
                      <a:pt x="96" y="3"/>
                    </a:lnTo>
                    <a:lnTo>
                      <a:pt x="96" y="3"/>
                    </a:lnTo>
                    <a:lnTo>
                      <a:pt x="58" y="3"/>
                    </a:lnTo>
                    <a:lnTo>
                      <a:pt x="5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7" name="Freeform 55"/>
              <p:cNvSpPr>
                <a:spLocks/>
              </p:cNvSpPr>
              <p:nvPr/>
            </p:nvSpPr>
            <p:spPr bwMode="auto">
              <a:xfrm>
                <a:off x="4052" y="2901"/>
                <a:ext cx="85" cy="2"/>
              </a:xfrm>
              <a:custGeom>
                <a:avLst/>
                <a:gdLst>
                  <a:gd name="T0" fmla="*/ 0 w 85"/>
                  <a:gd name="T1" fmla="*/ 0 h 2"/>
                  <a:gd name="T2" fmla="*/ 0 w 85"/>
                  <a:gd name="T3" fmla="*/ 0 h 2"/>
                  <a:gd name="T4" fmla="*/ 30 w 85"/>
                  <a:gd name="T5" fmla="*/ 2 h 2"/>
                  <a:gd name="T6" fmla="*/ 30 w 85"/>
                  <a:gd name="T7" fmla="*/ 2 h 2"/>
                  <a:gd name="T8" fmla="*/ 85 w 85"/>
                  <a:gd name="T9" fmla="*/ 2 h 2"/>
                  <a:gd name="T10" fmla="*/ 85 w 85"/>
                  <a:gd name="T11" fmla="*/ 2 h 2"/>
                  <a:gd name="T12" fmla="*/ 85 w 85"/>
                  <a:gd name="T13" fmla="*/ 2 h 2"/>
                  <a:gd name="T14" fmla="*/ 0 w 85"/>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2">
                    <a:moveTo>
                      <a:pt x="0" y="0"/>
                    </a:moveTo>
                    <a:lnTo>
                      <a:pt x="0" y="0"/>
                    </a:lnTo>
                    <a:lnTo>
                      <a:pt x="30" y="2"/>
                    </a:lnTo>
                    <a:lnTo>
                      <a:pt x="30" y="2"/>
                    </a:lnTo>
                    <a:lnTo>
                      <a:pt x="85" y="2"/>
                    </a:lnTo>
                    <a:lnTo>
                      <a:pt x="85" y="2"/>
                    </a:lnTo>
                    <a:lnTo>
                      <a:pt x="85"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8" name="Freeform 56"/>
              <p:cNvSpPr>
                <a:spLocks/>
              </p:cNvSpPr>
              <p:nvPr/>
            </p:nvSpPr>
            <p:spPr bwMode="auto">
              <a:xfrm>
                <a:off x="4024" y="2898"/>
                <a:ext cx="0" cy="3"/>
              </a:xfrm>
              <a:custGeom>
                <a:avLst/>
                <a:gdLst>
                  <a:gd name="T0" fmla="*/ 0 h 3"/>
                  <a:gd name="T1" fmla="*/ 3 h 3"/>
                  <a:gd name="T2" fmla="*/ 3 h 3"/>
                  <a:gd name="T3" fmla="*/ 3 h 3"/>
                  <a:gd name="T4" fmla="*/ 3 h 3"/>
                  <a:gd name="T5" fmla="*/ 0 h 3"/>
                </a:gdLst>
                <a:ahLst/>
                <a:cxnLst>
                  <a:cxn ang="0">
                    <a:pos x="0" y="T0"/>
                  </a:cxn>
                  <a:cxn ang="0">
                    <a:pos x="0" y="T1"/>
                  </a:cxn>
                  <a:cxn ang="0">
                    <a:pos x="0" y="T2"/>
                  </a:cxn>
                  <a:cxn ang="0">
                    <a:pos x="0" y="T3"/>
                  </a:cxn>
                  <a:cxn ang="0">
                    <a:pos x="0" y="T4"/>
                  </a:cxn>
                  <a:cxn ang="0">
                    <a:pos x="0" y="T5"/>
                  </a:cxn>
                </a:cxnLst>
                <a:rect l="0" t="0" r="r" b="b"/>
                <a:pathLst>
                  <a:path h="3">
                    <a:moveTo>
                      <a:pt x="0" y="0"/>
                    </a:moveTo>
                    <a:lnTo>
                      <a:pt x="0" y="3"/>
                    </a:lnTo>
                    <a:lnTo>
                      <a:pt x="0" y="3"/>
                    </a:lnTo>
                    <a:lnTo>
                      <a:pt x="0" y="3"/>
                    </a:ln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9" name="Freeform 57"/>
              <p:cNvSpPr>
                <a:spLocks/>
              </p:cNvSpPr>
              <p:nvPr/>
            </p:nvSpPr>
            <p:spPr bwMode="auto">
              <a:xfrm>
                <a:off x="3984" y="2899"/>
                <a:ext cx="196" cy="5"/>
              </a:xfrm>
              <a:custGeom>
                <a:avLst/>
                <a:gdLst>
                  <a:gd name="T0" fmla="*/ 196 w 196"/>
                  <a:gd name="T1" fmla="*/ 4 h 5"/>
                  <a:gd name="T2" fmla="*/ 196 w 196"/>
                  <a:gd name="T3" fmla="*/ 4 h 5"/>
                  <a:gd name="T4" fmla="*/ 195 w 196"/>
                  <a:gd name="T5" fmla="*/ 4 h 5"/>
                  <a:gd name="T6" fmla="*/ 195 w 196"/>
                  <a:gd name="T7" fmla="*/ 4 h 5"/>
                  <a:gd name="T8" fmla="*/ 188 w 196"/>
                  <a:gd name="T9" fmla="*/ 4 h 5"/>
                  <a:gd name="T10" fmla="*/ 188 w 196"/>
                  <a:gd name="T11" fmla="*/ 4 h 5"/>
                  <a:gd name="T12" fmla="*/ 168 w 196"/>
                  <a:gd name="T13" fmla="*/ 5 h 5"/>
                  <a:gd name="T14" fmla="*/ 168 w 196"/>
                  <a:gd name="T15" fmla="*/ 5 h 5"/>
                  <a:gd name="T16" fmla="*/ 98 w 196"/>
                  <a:gd name="T17" fmla="*/ 5 h 5"/>
                  <a:gd name="T18" fmla="*/ 98 w 196"/>
                  <a:gd name="T19" fmla="*/ 5 h 5"/>
                  <a:gd name="T20" fmla="*/ 29 w 196"/>
                  <a:gd name="T21" fmla="*/ 2 h 5"/>
                  <a:gd name="T22" fmla="*/ 29 w 196"/>
                  <a:gd name="T23" fmla="*/ 2 h 5"/>
                  <a:gd name="T24" fmla="*/ 7 w 196"/>
                  <a:gd name="T25" fmla="*/ 0 h 5"/>
                  <a:gd name="T26" fmla="*/ 7 w 196"/>
                  <a:gd name="T27" fmla="*/ 0 h 5"/>
                  <a:gd name="T28" fmla="*/ 2 w 196"/>
                  <a:gd name="T29" fmla="*/ 0 h 5"/>
                  <a:gd name="T30" fmla="*/ 2 w 196"/>
                  <a:gd name="T31" fmla="*/ 0 h 5"/>
                  <a:gd name="T32" fmla="*/ 0 w 196"/>
                  <a:gd name="T33" fmla="*/ 0 h 5"/>
                  <a:gd name="T34" fmla="*/ 0 w 196"/>
                  <a:gd name="T35" fmla="*/ 0 h 5"/>
                  <a:gd name="T36" fmla="*/ 2 w 196"/>
                  <a:gd name="T37" fmla="*/ 0 h 5"/>
                  <a:gd name="T38" fmla="*/ 2 w 196"/>
                  <a:gd name="T39" fmla="*/ 0 h 5"/>
                  <a:gd name="T40" fmla="*/ 7 w 196"/>
                  <a:gd name="T41" fmla="*/ 0 h 5"/>
                  <a:gd name="T42" fmla="*/ 7 w 196"/>
                  <a:gd name="T43" fmla="*/ 0 h 5"/>
                  <a:gd name="T44" fmla="*/ 29 w 196"/>
                  <a:gd name="T45" fmla="*/ 0 h 5"/>
                  <a:gd name="T46" fmla="*/ 29 w 196"/>
                  <a:gd name="T47" fmla="*/ 0 h 5"/>
                  <a:gd name="T48" fmla="*/ 98 w 196"/>
                  <a:gd name="T49" fmla="*/ 4 h 5"/>
                  <a:gd name="T50" fmla="*/ 98 w 196"/>
                  <a:gd name="T51" fmla="*/ 4 h 5"/>
                  <a:gd name="T52" fmla="*/ 168 w 196"/>
                  <a:gd name="T53" fmla="*/ 4 h 5"/>
                  <a:gd name="T54" fmla="*/ 168 w 196"/>
                  <a:gd name="T55" fmla="*/ 4 h 5"/>
                  <a:gd name="T56" fmla="*/ 188 w 196"/>
                  <a:gd name="T57" fmla="*/ 4 h 5"/>
                  <a:gd name="T58" fmla="*/ 188 w 196"/>
                  <a:gd name="T59" fmla="*/ 4 h 5"/>
                  <a:gd name="T60" fmla="*/ 195 w 196"/>
                  <a:gd name="T61" fmla="*/ 4 h 5"/>
                  <a:gd name="T62" fmla="*/ 195 w 196"/>
                  <a:gd name="T63" fmla="*/ 4 h 5"/>
                  <a:gd name="T64" fmla="*/ 196 w 196"/>
                  <a:gd name="T6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6" h="5">
                    <a:moveTo>
                      <a:pt x="196" y="4"/>
                    </a:moveTo>
                    <a:lnTo>
                      <a:pt x="196" y="4"/>
                    </a:lnTo>
                    <a:lnTo>
                      <a:pt x="195" y="4"/>
                    </a:lnTo>
                    <a:lnTo>
                      <a:pt x="195" y="4"/>
                    </a:lnTo>
                    <a:lnTo>
                      <a:pt x="188" y="4"/>
                    </a:lnTo>
                    <a:lnTo>
                      <a:pt x="188" y="4"/>
                    </a:lnTo>
                    <a:lnTo>
                      <a:pt x="168" y="5"/>
                    </a:lnTo>
                    <a:lnTo>
                      <a:pt x="168" y="5"/>
                    </a:lnTo>
                    <a:lnTo>
                      <a:pt x="98" y="5"/>
                    </a:lnTo>
                    <a:lnTo>
                      <a:pt x="98" y="5"/>
                    </a:lnTo>
                    <a:lnTo>
                      <a:pt x="29" y="2"/>
                    </a:lnTo>
                    <a:lnTo>
                      <a:pt x="29" y="2"/>
                    </a:lnTo>
                    <a:lnTo>
                      <a:pt x="7" y="0"/>
                    </a:lnTo>
                    <a:lnTo>
                      <a:pt x="7" y="0"/>
                    </a:lnTo>
                    <a:lnTo>
                      <a:pt x="2" y="0"/>
                    </a:lnTo>
                    <a:lnTo>
                      <a:pt x="2" y="0"/>
                    </a:lnTo>
                    <a:lnTo>
                      <a:pt x="0" y="0"/>
                    </a:lnTo>
                    <a:lnTo>
                      <a:pt x="0" y="0"/>
                    </a:lnTo>
                    <a:lnTo>
                      <a:pt x="2" y="0"/>
                    </a:lnTo>
                    <a:lnTo>
                      <a:pt x="2" y="0"/>
                    </a:lnTo>
                    <a:lnTo>
                      <a:pt x="7" y="0"/>
                    </a:lnTo>
                    <a:lnTo>
                      <a:pt x="7" y="0"/>
                    </a:lnTo>
                    <a:lnTo>
                      <a:pt x="29" y="0"/>
                    </a:lnTo>
                    <a:lnTo>
                      <a:pt x="29" y="0"/>
                    </a:lnTo>
                    <a:lnTo>
                      <a:pt x="98" y="4"/>
                    </a:lnTo>
                    <a:lnTo>
                      <a:pt x="98" y="4"/>
                    </a:lnTo>
                    <a:lnTo>
                      <a:pt x="168" y="4"/>
                    </a:lnTo>
                    <a:lnTo>
                      <a:pt x="168" y="4"/>
                    </a:lnTo>
                    <a:lnTo>
                      <a:pt x="188" y="4"/>
                    </a:lnTo>
                    <a:lnTo>
                      <a:pt x="188" y="4"/>
                    </a:lnTo>
                    <a:lnTo>
                      <a:pt x="195" y="4"/>
                    </a:lnTo>
                    <a:lnTo>
                      <a:pt x="195" y="4"/>
                    </a:lnTo>
                    <a:lnTo>
                      <a:pt x="196" y="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0" name="Freeform 58"/>
              <p:cNvSpPr>
                <a:spLocks/>
              </p:cNvSpPr>
              <p:nvPr/>
            </p:nvSpPr>
            <p:spPr bwMode="auto">
              <a:xfrm>
                <a:off x="3984" y="2899"/>
                <a:ext cx="196" cy="5"/>
              </a:xfrm>
              <a:custGeom>
                <a:avLst/>
                <a:gdLst>
                  <a:gd name="T0" fmla="*/ 196 w 196"/>
                  <a:gd name="T1" fmla="*/ 4 h 5"/>
                  <a:gd name="T2" fmla="*/ 196 w 196"/>
                  <a:gd name="T3" fmla="*/ 4 h 5"/>
                  <a:gd name="T4" fmla="*/ 195 w 196"/>
                  <a:gd name="T5" fmla="*/ 4 h 5"/>
                  <a:gd name="T6" fmla="*/ 195 w 196"/>
                  <a:gd name="T7" fmla="*/ 4 h 5"/>
                  <a:gd name="T8" fmla="*/ 188 w 196"/>
                  <a:gd name="T9" fmla="*/ 4 h 5"/>
                  <a:gd name="T10" fmla="*/ 188 w 196"/>
                  <a:gd name="T11" fmla="*/ 4 h 5"/>
                  <a:gd name="T12" fmla="*/ 168 w 196"/>
                  <a:gd name="T13" fmla="*/ 5 h 5"/>
                  <a:gd name="T14" fmla="*/ 168 w 196"/>
                  <a:gd name="T15" fmla="*/ 5 h 5"/>
                  <a:gd name="T16" fmla="*/ 98 w 196"/>
                  <a:gd name="T17" fmla="*/ 5 h 5"/>
                  <a:gd name="T18" fmla="*/ 98 w 196"/>
                  <a:gd name="T19" fmla="*/ 5 h 5"/>
                  <a:gd name="T20" fmla="*/ 29 w 196"/>
                  <a:gd name="T21" fmla="*/ 2 h 5"/>
                  <a:gd name="T22" fmla="*/ 29 w 196"/>
                  <a:gd name="T23" fmla="*/ 2 h 5"/>
                  <a:gd name="T24" fmla="*/ 7 w 196"/>
                  <a:gd name="T25" fmla="*/ 0 h 5"/>
                  <a:gd name="T26" fmla="*/ 7 w 196"/>
                  <a:gd name="T27" fmla="*/ 0 h 5"/>
                  <a:gd name="T28" fmla="*/ 2 w 196"/>
                  <a:gd name="T29" fmla="*/ 0 h 5"/>
                  <a:gd name="T30" fmla="*/ 2 w 196"/>
                  <a:gd name="T31" fmla="*/ 0 h 5"/>
                  <a:gd name="T32" fmla="*/ 0 w 196"/>
                  <a:gd name="T33" fmla="*/ 0 h 5"/>
                  <a:gd name="T34" fmla="*/ 0 w 196"/>
                  <a:gd name="T35" fmla="*/ 0 h 5"/>
                  <a:gd name="T36" fmla="*/ 2 w 196"/>
                  <a:gd name="T37" fmla="*/ 0 h 5"/>
                  <a:gd name="T38" fmla="*/ 2 w 196"/>
                  <a:gd name="T39" fmla="*/ 0 h 5"/>
                  <a:gd name="T40" fmla="*/ 7 w 196"/>
                  <a:gd name="T41" fmla="*/ 0 h 5"/>
                  <a:gd name="T42" fmla="*/ 7 w 196"/>
                  <a:gd name="T43" fmla="*/ 0 h 5"/>
                  <a:gd name="T44" fmla="*/ 29 w 196"/>
                  <a:gd name="T45" fmla="*/ 0 h 5"/>
                  <a:gd name="T46" fmla="*/ 29 w 196"/>
                  <a:gd name="T47" fmla="*/ 0 h 5"/>
                  <a:gd name="T48" fmla="*/ 98 w 196"/>
                  <a:gd name="T49" fmla="*/ 4 h 5"/>
                  <a:gd name="T50" fmla="*/ 98 w 196"/>
                  <a:gd name="T51" fmla="*/ 4 h 5"/>
                  <a:gd name="T52" fmla="*/ 168 w 196"/>
                  <a:gd name="T53" fmla="*/ 4 h 5"/>
                  <a:gd name="T54" fmla="*/ 168 w 196"/>
                  <a:gd name="T55" fmla="*/ 4 h 5"/>
                  <a:gd name="T56" fmla="*/ 188 w 196"/>
                  <a:gd name="T57" fmla="*/ 4 h 5"/>
                  <a:gd name="T58" fmla="*/ 188 w 196"/>
                  <a:gd name="T59" fmla="*/ 4 h 5"/>
                  <a:gd name="T60" fmla="*/ 195 w 196"/>
                  <a:gd name="T61" fmla="*/ 4 h 5"/>
                  <a:gd name="T62" fmla="*/ 195 w 196"/>
                  <a:gd name="T63" fmla="*/ 4 h 5"/>
                  <a:gd name="T64" fmla="*/ 196 w 196"/>
                  <a:gd name="T6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6" h="5">
                    <a:moveTo>
                      <a:pt x="196" y="4"/>
                    </a:moveTo>
                    <a:lnTo>
                      <a:pt x="196" y="4"/>
                    </a:lnTo>
                    <a:lnTo>
                      <a:pt x="195" y="4"/>
                    </a:lnTo>
                    <a:lnTo>
                      <a:pt x="195" y="4"/>
                    </a:lnTo>
                    <a:lnTo>
                      <a:pt x="188" y="4"/>
                    </a:lnTo>
                    <a:lnTo>
                      <a:pt x="188" y="4"/>
                    </a:lnTo>
                    <a:lnTo>
                      <a:pt x="168" y="5"/>
                    </a:lnTo>
                    <a:lnTo>
                      <a:pt x="168" y="5"/>
                    </a:lnTo>
                    <a:lnTo>
                      <a:pt x="98" y="5"/>
                    </a:lnTo>
                    <a:lnTo>
                      <a:pt x="98" y="5"/>
                    </a:lnTo>
                    <a:lnTo>
                      <a:pt x="29" y="2"/>
                    </a:lnTo>
                    <a:lnTo>
                      <a:pt x="29" y="2"/>
                    </a:lnTo>
                    <a:lnTo>
                      <a:pt x="7" y="0"/>
                    </a:lnTo>
                    <a:lnTo>
                      <a:pt x="7" y="0"/>
                    </a:lnTo>
                    <a:lnTo>
                      <a:pt x="2" y="0"/>
                    </a:lnTo>
                    <a:lnTo>
                      <a:pt x="2" y="0"/>
                    </a:lnTo>
                    <a:lnTo>
                      <a:pt x="0" y="0"/>
                    </a:lnTo>
                    <a:lnTo>
                      <a:pt x="0" y="0"/>
                    </a:lnTo>
                    <a:lnTo>
                      <a:pt x="2" y="0"/>
                    </a:lnTo>
                    <a:lnTo>
                      <a:pt x="2" y="0"/>
                    </a:lnTo>
                    <a:lnTo>
                      <a:pt x="7" y="0"/>
                    </a:lnTo>
                    <a:lnTo>
                      <a:pt x="7" y="0"/>
                    </a:lnTo>
                    <a:lnTo>
                      <a:pt x="29" y="0"/>
                    </a:lnTo>
                    <a:lnTo>
                      <a:pt x="29" y="0"/>
                    </a:lnTo>
                    <a:lnTo>
                      <a:pt x="98" y="4"/>
                    </a:lnTo>
                    <a:lnTo>
                      <a:pt x="98" y="4"/>
                    </a:lnTo>
                    <a:lnTo>
                      <a:pt x="168" y="4"/>
                    </a:lnTo>
                    <a:lnTo>
                      <a:pt x="168" y="4"/>
                    </a:lnTo>
                    <a:lnTo>
                      <a:pt x="188" y="4"/>
                    </a:lnTo>
                    <a:lnTo>
                      <a:pt x="188" y="4"/>
                    </a:lnTo>
                    <a:lnTo>
                      <a:pt x="195" y="4"/>
                    </a:lnTo>
                    <a:lnTo>
                      <a:pt x="195" y="4"/>
                    </a:lnTo>
                    <a:lnTo>
                      <a:pt x="196"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1" name="Freeform 59"/>
              <p:cNvSpPr>
                <a:spLocks/>
              </p:cNvSpPr>
              <p:nvPr/>
            </p:nvSpPr>
            <p:spPr bwMode="auto">
              <a:xfrm>
                <a:off x="4013" y="2885"/>
                <a:ext cx="11" cy="18"/>
              </a:xfrm>
              <a:custGeom>
                <a:avLst/>
                <a:gdLst>
                  <a:gd name="T0" fmla="*/ 11 w 11"/>
                  <a:gd name="T1" fmla="*/ 18 h 18"/>
                  <a:gd name="T2" fmla="*/ 11 w 11"/>
                  <a:gd name="T3" fmla="*/ 18 h 18"/>
                  <a:gd name="T4" fmla="*/ 11 w 11"/>
                  <a:gd name="T5" fmla="*/ 14 h 18"/>
                  <a:gd name="T6" fmla="*/ 8 w 11"/>
                  <a:gd name="T7" fmla="*/ 8 h 18"/>
                  <a:gd name="T8" fmla="*/ 8 w 11"/>
                  <a:gd name="T9" fmla="*/ 8 h 18"/>
                  <a:gd name="T10" fmla="*/ 3 w 11"/>
                  <a:gd name="T11" fmla="*/ 2 h 18"/>
                  <a:gd name="T12" fmla="*/ 0 w 11"/>
                  <a:gd name="T13" fmla="*/ 0 h 18"/>
                  <a:gd name="T14" fmla="*/ 0 w 11"/>
                  <a:gd name="T15" fmla="*/ 0 h 18"/>
                  <a:gd name="T16" fmla="*/ 3 w 11"/>
                  <a:gd name="T17" fmla="*/ 2 h 18"/>
                  <a:gd name="T18" fmla="*/ 6 w 11"/>
                  <a:gd name="T19" fmla="*/ 3 h 18"/>
                  <a:gd name="T20" fmla="*/ 9 w 11"/>
                  <a:gd name="T21" fmla="*/ 6 h 18"/>
                  <a:gd name="T22" fmla="*/ 9 w 11"/>
                  <a:gd name="T23" fmla="*/ 6 h 18"/>
                  <a:gd name="T24" fmla="*/ 11 w 11"/>
                  <a:gd name="T25" fmla="*/ 11 h 18"/>
                  <a:gd name="T26" fmla="*/ 11 w 11"/>
                  <a:gd name="T27" fmla="*/ 14 h 18"/>
                  <a:gd name="T28" fmla="*/ 11 w 11"/>
                  <a:gd name="T29" fmla="*/ 18 h 18"/>
                  <a:gd name="T30" fmla="*/ 11 w 11"/>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11" y="18"/>
                    </a:moveTo>
                    <a:lnTo>
                      <a:pt x="11" y="18"/>
                    </a:lnTo>
                    <a:lnTo>
                      <a:pt x="11" y="14"/>
                    </a:lnTo>
                    <a:lnTo>
                      <a:pt x="8" y="8"/>
                    </a:lnTo>
                    <a:lnTo>
                      <a:pt x="8" y="8"/>
                    </a:lnTo>
                    <a:lnTo>
                      <a:pt x="3" y="2"/>
                    </a:lnTo>
                    <a:lnTo>
                      <a:pt x="0" y="0"/>
                    </a:lnTo>
                    <a:lnTo>
                      <a:pt x="0" y="0"/>
                    </a:lnTo>
                    <a:lnTo>
                      <a:pt x="3" y="2"/>
                    </a:lnTo>
                    <a:lnTo>
                      <a:pt x="6" y="3"/>
                    </a:lnTo>
                    <a:lnTo>
                      <a:pt x="9" y="6"/>
                    </a:lnTo>
                    <a:lnTo>
                      <a:pt x="9" y="6"/>
                    </a:lnTo>
                    <a:lnTo>
                      <a:pt x="11" y="11"/>
                    </a:lnTo>
                    <a:lnTo>
                      <a:pt x="11" y="14"/>
                    </a:lnTo>
                    <a:lnTo>
                      <a:pt x="11" y="18"/>
                    </a:lnTo>
                    <a:lnTo>
                      <a:pt x="11" y="1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2" name="Freeform 60"/>
              <p:cNvSpPr>
                <a:spLocks/>
              </p:cNvSpPr>
              <p:nvPr/>
            </p:nvSpPr>
            <p:spPr bwMode="auto">
              <a:xfrm>
                <a:off x="4052" y="2876"/>
                <a:ext cx="6" cy="11"/>
              </a:xfrm>
              <a:custGeom>
                <a:avLst/>
                <a:gdLst>
                  <a:gd name="T0" fmla="*/ 6 w 6"/>
                  <a:gd name="T1" fmla="*/ 11 h 11"/>
                  <a:gd name="T2" fmla="*/ 6 w 6"/>
                  <a:gd name="T3" fmla="*/ 11 h 11"/>
                  <a:gd name="T4" fmla="*/ 3 w 6"/>
                  <a:gd name="T5" fmla="*/ 6 h 11"/>
                  <a:gd name="T6" fmla="*/ 3 w 6"/>
                  <a:gd name="T7" fmla="*/ 6 h 11"/>
                  <a:gd name="T8" fmla="*/ 0 w 6"/>
                  <a:gd name="T9" fmla="*/ 0 h 11"/>
                  <a:gd name="T10" fmla="*/ 0 w 6"/>
                  <a:gd name="T11" fmla="*/ 0 h 11"/>
                  <a:gd name="T12" fmla="*/ 5 w 6"/>
                  <a:gd name="T13" fmla="*/ 4 h 11"/>
                  <a:gd name="T14" fmla="*/ 5 w 6"/>
                  <a:gd name="T15" fmla="*/ 4 h 11"/>
                  <a:gd name="T16" fmla="*/ 6 w 6"/>
                  <a:gd name="T17" fmla="*/ 11 h 11"/>
                  <a:gd name="T18" fmla="*/ 6 w 6"/>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1">
                    <a:moveTo>
                      <a:pt x="6" y="11"/>
                    </a:moveTo>
                    <a:lnTo>
                      <a:pt x="6" y="11"/>
                    </a:lnTo>
                    <a:lnTo>
                      <a:pt x="3" y="6"/>
                    </a:lnTo>
                    <a:lnTo>
                      <a:pt x="3" y="6"/>
                    </a:lnTo>
                    <a:lnTo>
                      <a:pt x="0" y="0"/>
                    </a:lnTo>
                    <a:lnTo>
                      <a:pt x="0" y="0"/>
                    </a:lnTo>
                    <a:lnTo>
                      <a:pt x="5" y="4"/>
                    </a:lnTo>
                    <a:lnTo>
                      <a:pt x="5" y="4"/>
                    </a:lnTo>
                    <a:lnTo>
                      <a:pt x="6" y="11"/>
                    </a:lnTo>
                    <a:lnTo>
                      <a:pt x="6" y="1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3" name="Freeform 61"/>
              <p:cNvSpPr>
                <a:spLocks/>
              </p:cNvSpPr>
              <p:nvPr/>
            </p:nvSpPr>
            <p:spPr bwMode="auto">
              <a:xfrm>
                <a:off x="4062" y="2874"/>
                <a:ext cx="6" cy="8"/>
              </a:xfrm>
              <a:custGeom>
                <a:avLst/>
                <a:gdLst>
                  <a:gd name="T0" fmla="*/ 6 w 6"/>
                  <a:gd name="T1" fmla="*/ 8 h 8"/>
                  <a:gd name="T2" fmla="*/ 6 w 6"/>
                  <a:gd name="T3" fmla="*/ 8 h 8"/>
                  <a:gd name="T4" fmla="*/ 1 w 6"/>
                  <a:gd name="T5" fmla="*/ 5 h 8"/>
                  <a:gd name="T6" fmla="*/ 1 w 6"/>
                  <a:gd name="T7" fmla="*/ 5 h 8"/>
                  <a:gd name="T8" fmla="*/ 0 w 6"/>
                  <a:gd name="T9" fmla="*/ 0 h 8"/>
                  <a:gd name="T10" fmla="*/ 0 w 6"/>
                  <a:gd name="T11" fmla="*/ 0 h 8"/>
                  <a:gd name="T12" fmla="*/ 3 w 6"/>
                  <a:gd name="T13" fmla="*/ 3 h 8"/>
                  <a:gd name="T14" fmla="*/ 3 w 6"/>
                  <a:gd name="T15" fmla="*/ 3 h 8"/>
                  <a:gd name="T16" fmla="*/ 6 w 6"/>
                  <a:gd name="T17" fmla="*/ 8 h 8"/>
                  <a:gd name="T18" fmla="*/ 6 w 6"/>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6" y="8"/>
                    </a:moveTo>
                    <a:lnTo>
                      <a:pt x="6" y="8"/>
                    </a:lnTo>
                    <a:lnTo>
                      <a:pt x="1" y="5"/>
                    </a:lnTo>
                    <a:lnTo>
                      <a:pt x="1" y="5"/>
                    </a:lnTo>
                    <a:lnTo>
                      <a:pt x="0" y="0"/>
                    </a:lnTo>
                    <a:lnTo>
                      <a:pt x="0" y="0"/>
                    </a:lnTo>
                    <a:lnTo>
                      <a:pt x="3" y="3"/>
                    </a:lnTo>
                    <a:lnTo>
                      <a:pt x="3" y="3"/>
                    </a:lnTo>
                    <a:lnTo>
                      <a:pt x="6" y="8"/>
                    </a:lnTo>
                    <a:lnTo>
                      <a:pt x="6"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4" name="Freeform 62"/>
              <p:cNvSpPr>
                <a:spLocks/>
              </p:cNvSpPr>
              <p:nvPr/>
            </p:nvSpPr>
            <p:spPr bwMode="auto">
              <a:xfrm>
                <a:off x="4062" y="2869"/>
                <a:ext cx="12" cy="2"/>
              </a:xfrm>
              <a:custGeom>
                <a:avLst/>
                <a:gdLst>
                  <a:gd name="T0" fmla="*/ 12 w 12"/>
                  <a:gd name="T1" fmla="*/ 2 h 2"/>
                  <a:gd name="T2" fmla="*/ 12 w 12"/>
                  <a:gd name="T3" fmla="*/ 2 h 2"/>
                  <a:gd name="T4" fmla="*/ 6 w 12"/>
                  <a:gd name="T5" fmla="*/ 2 h 2"/>
                  <a:gd name="T6" fmla="*/ 6 w 12"/>
                  <a:gd name="T7" fmla="*/ 2 h 2"/>
                  <a:gd name="T8" fmla="*/ 0 w 12"/>
                  <a:gd name="T9" fmla="*/ 2 h 2"/>
                  <a:gd name="T10" fmla="*/ 0 w 12"/>
                  <a:gd name="T11" fmla="*/ 2 h 2"/>
                  <a:gd name="T12" fmla="*/ 6 w 12"/>
                  <a:gd name="T13" fmla="*/ 0 h 2"/>
                  <a:gd name="T14" fmla="*/ 6 w 12"/>
                  <a:gd name="T15" fmla="*/ 0 h 2"/>
                  <a:gd name="T16" fmla="*/ 12 w 12"/>
                  <a:gd name="T17" fmla="*/ 2 h 2"/>
                  <a:gd name="T18" fmla="*/ 12 w 1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
                    <a:moveTo>
                      <a:pt x="12" y="2"/>
                    </a:moveTo>
                    <a:lnTo>
                      <a:pt x="12" y="2"/>
                    </a:lnTo>
                    <a:lnTo>
                      <a:pt x="6" y="2"/>
                    </a:lnTo>
                    <a:lnTo>
                      <a:pt x="6" y="2"/>
                    </a:lnTo>
                    <a:lnTo>
                      <a:pt x="0" y="2"/>
                    </a:lnTo>
                    <a:lnTo>
                      <a:pt x="0" y="2"/>
                    </a:lnTo>
                    <a:lnTo>
                      <a:pt x="6" y="0"/>
                    </a:lnTo>
                    <a:lnTo>
                      <a:pt x="6" y="0"/>
                    </a:lnTo>
                    <a:lnTo>
                      <a:pt x="12" y="2"/>
                    </a:lnTo>
                    <a:lnTo>
                      <a:pt x="12"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5" name="Freeform 63"/>
              <p:cNvSpPr>
                <a:spLocks/>
              </p:cNvSpPr>
              <p:nvPr/>
            </p:nvSpPr>
            <p:spPr bwMode="auto">
              <a:xfrm>
                <a:off x="4063" y="2863"/>
                <a:ext cx="13" cy="2"/>
              </a:xfrm>
              <a:custGeom>
                <a:avLst/>
                <a:gdLst>
                  <a:gd name="T0" fmla="*/ 13 w 13"/>
                  <a:gd name="T1" fmla="*/ 0 h 2"/>
                  <a:gd name="T2" fmla="*/ 13 w 13"/>
                  <a:gd name="T3" fmla="*/ 0 h 2"/>
                  <a:gd name="T4" fmla="*/ 11 w 13"/>
                  <a:gd name="T5" fmla="*/ 0 h 2"/>
                  <a:gd name="T6" fmla="*/ 7 w 13"/>
                  <a:gd name="T7" fmla="*/ 2 h 2"/>
                  <a:gd name="T8" fmla="*/ 7 w 13"/>
                  <a:gd name="T9" fmla="*/ 2 h 2"/>
                  <a:gd name="T10" fmla="*/ 2 w 13"/>
                  <a:gd name="T11" fmla="*/ 2 h 2"/>
                  <a:gd name="T12" fmla="*/ 0 w 13"/>
                  <a:gd name="T13" fmla="*/ 0 h 2"/>
                  <a:gd name="T14" fmla="*/ 0 w 13"/>
                  <a:gd name="T15" fmla="*/ 0 h 2"/>
                  <a:gd name="T16" fmla="*/ 7 w 13"/>
                  <a:gd name="T17" fmla="*/ 0 h 2"/>
                  <a:gd name="T18" fmla="*/ 7 w 13"/>
                  <a:gd name="T19" fmla="*/ 0 h 2"/>
                  <a:gd name="T20" fmla="*/ 13 w 13"/>
                  <a:gd name="T21" fmla="*/ 0 h 2"/>
                  <a:gd name="T22" fmla="*/ 13 w 13"/>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2">
                    <a:moveTo>
                      <a:pt x="13" y="0"/>
                    </a:moveTo>
                    <a:lnTo>
                      <a:pt x="13" y="0"/>
                    </a:lnTo>
                    <a:lnTo>
                      <a:pt x="11" y="0"/>
                    </a:lnTo>
                    <a:lnTo>
                      <a:pt x="7" y="2"/>
                    </a:lnTo>
                    <a:lnTo>
                      <a:pt x="7" y="2"/>
                    </a:lnTo>
                    <a:lnTo>
                      <a:pt x="2" y="2"/>
                    </a:lnTo>
                    <a:lnTo>
                      <a:pt x="0" y="0"/>
                    </a:lnTo>
                    <a:lnTo>
                      <a:pt x="0" y="0"/>
                    </a:lnTo>
                    <a:lnTo>
                      <a:pt x="7" y="0"/>
                    </a:lnTo>
                    <a:lnTo>
                      <a:pt x="7" y="0"/>
                    </a:lnTo>
                    <a:lnTo>
                      <a:pt x="13" y="0"/>
                    </a:lnTo>
                    <a:lnTo>
                      <a:pt x="13"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6" name="Freeform 64"/>
              <p:cNvSpPr>
                <a:spLocks/>
              </p:cNvSpPr>
              <p:nvPr/>
            </p:nvSpPr>
            <p:spPr bwMode="auto">
              <a:xfrm>
                <a:off x="4033" y="2865"/>
                <a:ext cx="22" cy="12"/>
              </a:xfrm>
              <a:custGeom>
                <a:avLst/>
                <a:gdLst>
                  <a:gd name="T0" fmla="*/ 22 w 22"/>
                  <a:gd name="T1" fmla="*/ 11 h 12"/>
                  <a:gd name="T2" fmla="*/ 22 w 22"/>
                  <a:gd name="T3" fmla="*/ 11 h 12"/>
                  <a:gd name="T4" fmla="*/ 14 w 22"/>
                  <a:gd name="T5" fmla="*/ 11 h 12"/>
                  <a:gd name="T6" fmla="*/ 14 w 22"/>
                  <a:gd name="T7" fmla="*/ 11 h 12"/>
                  <a:gd name="T8" fmla="*/ 6 w 22"/>
                  <a:gd name="T9" fmla="*/ 9 h 12"/>
                  <a:gd name="T10" fmla="*/ 6 w 22"/>
                  <a:gd name="T11" fmla="*/ 9 h 12"/>
                  <a:gd name="T12" fmla="*/ 2 w 22"/>
                  <a:gd name="T13" fmla="*/ 8 h 12"/>
                  <a:gd name="T14" fmla="*/ 2 w 22"/>
                  <a:gd name="T15" fmla="*/ 8 h 12"/>
                  <a:gd name="T16" fmla="*/ 0 w 22"/>
                  <a:gd name="T17" fmla="*/ 4 h 12"/>
                  <a:gd name="T18" fmla="*/ 0 w 22"/>
                  <a:gd name="T19" fmla="*/ 4 h 12"/>
                  <a:gd name="T20" fmla="*/ 0 w 22"/>
                  <a:gd name="T21" fmla="*/ 3 h 12"/>
                  <a:gd name="T22" fmla="*/ 2 w 22"/>
                  <a:gd name="T23" fmla="*/ 1 h 12"/>
                  <a:gd name="T24" fmla="*/ 2 w 22"/>
                  <a:gd name="T25" fmla="*/ 1 h 12"/>
                  <a:gd name="T26" fmla="*/ 6 w 22"/>
                  <a:gd name="T27" fmla="*/ 0 h 12"/>
                  <a:gd name="T28" fmla="*/ 11 w 22"/>
                  <a:gd name="T29" fmla="*/ 1 h 12"/>
                  <a:gd name="T30" fmla="*/ 16 w 22"/>
                  <a:gd name="T31" fmla="*/ 3 h 12"/>
                  <a:gd name="T32" fmla="*/ 18 w 22"/>
                  <a:gd name="T33" fmla="*/ 6 h 12"/>
                  <a:gd name="T34" fmla="*/ 18 w 22"/>
                  <a:gd name="T35" fmla="*/ 6 h 12"/>
                  <a:gd name="T36" fmla="*/ 21 w 22"/>
                  <a:gd name="T37" fmla="*/ 11 h 12"/>
                  <a:gd name="T38" fmla="*/ 21 w 22"/>
                  <a:gd name="T39" fmla="*/ 11 h 12"/>
                  <a:gd name="T40" fmla="*/ 21 w 22"/>
                  <a:gd name="T41" fmla="*/ 12 h 12"/>
                  <a:gd name="T42" fmla="*/ 21 w 22"/>
                  <a:gd name="T43" fmla="*/ 12 h 12"/>
                  <a:gd name="T44" fmla="*/ 21 w 22"/>
                  <a:gd name="T45" fmla="*/ 11 h 12"/>
                  <a:gd name="T46" fmla="*/ 18 w 22"/>
                  <a:gd name="T47" fmla="*/ 6 h 12"/>
                  <a:gd name="T48" fmla="*/ 18 w 22"/>
                  <a:gd name="T49" fmla="*/ 6 h 12"/>
                  <a:gd name="T50" fmla="*/ 14 w 22"/>
                  <a:gd name="T51" fmla="*/ 4 h 12"/>
                  <a:gd name="T52" fmla="*/ 11 w 22"/>
                  <a:gd name="T53" fmla="*/ 3 h 12"/>
                  <a:gd name="T54" fmla="*/ 11 w 22"/>
                  <a:gd name="T55" fmla="*/ 3 h 12"/>
                  <a:gd name="T56" fmla="*/ 6 w 22"/>
                  <a:gd name="T57" fmla="*/ 1 h 12"/>
                  <a:gd name="T58" fmla="*/ 2 w 22"/>
                  <a:gd name="T59" fmla="*/ 3 h 12"/>
                  <a:gd name="T60" fmla="*/ 2 w 22"/>
                  <a:gd name="T61" fmla="*/ 3 h 12"/>
                  <a:gd name="T62" fmla="*/ 2 w 22"/>
                  <a:gd name="T63" fmla="*/ 4 h 12"/>
                  <a:gd name="T64" fmla="*/ 3 w 22"/>
                  <a:gd name="T65" fmla="*/ 6 h 12"/>
                  <a:gd name="T66" fmla="*/ 3 w 22"/>
                  <a:gd name="T67" fmla="*/ 6 h 12"/>
                  <a:gd name="T68" fmla="*/ 6 w 22"/>
                  <a:gd name="T69" fmla="*/ 8 h 12"/>
                  <a:gd name="T70" fmla="*/ 6 w 22"/>
                  <a:gd name="T71" fmla="*/ 8 h 12"/>
                  <a:gd name="T72" fmla="*/ 14 w 22"/>
                  <a:gd name="T73" fmla="*/ 9 h 12"/>
                  <a:gd name="T74" fmla="*/ 14 w 22"/>
                  <a:gd name="T75" fmla="*/ 9 h 12"/>
                  <a:gd name="T76" fmla="*/ 22 w 22"/>
                  <a:gd name="T77" fmla="*/ 11 h 12"/>
                  <a:gd name="T78" fmla="*/ 22 w 22"/>
                  <a:gd name="T7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 h="12">
                    <a:moveTo>
                      <a:pt x="22" y="11"/>
                    </a:moveTo>
                    <a:lnTo>
                      <a:pt x="22" y="11"/>
                    </a:lnTo>
                    <a:lnTo>
                      <a:pt x="14" y="11"/>
                    </a:lnTo>
                    <a:lnTo>
                      <a:pt x="14" y="11"/>
                    </a:lnTo>
                    <a:lnTo>
                      <a:pt x="6" y="9"/>
                    </a:lnTo>
                    <a:lnTo>
                      <a:pt x="6" y="9"/>
                    </a:lnTo>
                    <a:lnTo>
                      <a:pt x="2" y="8"/>
                    </a:lnTo>
                    <a:lnTo>
                      <a:pt x="2" y="8"/>
                    </a:lnTo>
                    <a:lnTo>
                      <a:pt x="0" y="4"/>
                    </a:lnTo>
                    <a:lnTo>
                      <a:pt x="0" y="4"/>
                    </a:lnTo>
                    <a:lnTo>
                      <a:pt x="0" y="3"/>
                    </a:lnTo>
                    <a:lnTo>
                      <a:pt x="2" y="1"/>
                    </a:lnTo>
                    <a:lnTo>
                      <a:pt x="2" y="1"/>
                    </a:lnTo>
                    <a:lnTo>
                      <a:pt x="6" y="0"/>
                    </a:lnTo>
                    <a:lnTo>
                      <a:pt x="11" y="1"/>
                    </a:lnTo>
                    <a:lnTo>
                      <a:pt x="16" y="3"/>
                    </a:lnTo>
                    <a:lnTo>
                      <a:pt x="18" y="6"/>
                    </a:lnTo>
                    <a:lnTo>
                      <a:pt x="18" y="6"/>
                    </a:lnTo>
                    <a:lnTo>
                      <a:pt x="21" y="11"/>
                    </a:lnTo>
                    <a:lnTo>
                      <a:pt x="21" y="11"/>
                    </a:lnTo>
                    <a:lnTo>
                      <a:pt x="21" y="12"/>
                    </a:lnTo>
                    <a:lnTo>
                      <a:pt x="21" y="12"/>
                    </a:lnTo>
                    <a:lnTo>
                      <a:pt x="21" y="11"/>
                    </a:lnTo>
                    <a:lnTo>
                      <a:pt x="18" y="6"/>
                    </a:lnTo>
                    <a:lnTo>
                      <a:pt x="18" y="6"/>
                    </a:lnTo>
                    <a:lnTo>
                      <a:pt x="14" y="4"/>
                    </a:lnTo>
                    <a:lnTo>
                      <a:pt x="11" y="3"/>
                    </a:lnTo>
                    <a:lnTo>
                      <a:pt x="11" y="3"/>
                    </a:lnTo>
                    <a:lnTo>
                      <a:pt x="6" y="1"/>
                    </a:lnTo>
                    <a:lnTo>
                      <a:pt x="2" y="3"/>
                    </a:lnTo>
                    <a:lnTo>
                      <a:pt x="2" y="3"/>
                    </a:lnTo>
                    <a:lnTo>
                      <a:pt x="2" y="4"/>
                    </a:lnTo>
                    <a:lnTo>
                      <a:pt x="3" y="6"/>
                    </a:lnTo>
                    <a:lnTo>
                      <a:pt x="3" y="6"/>
                    </a:lnTo>
                    <a:lnTo>
                      <a:pt x="6" y="8"/>
                    </a:lnTo>
                    <a:lnTo>
                      <a:pt x="6" y="8"/>
                    </a:lnTo>
                    <a:lnTo>
                      <a:pt x="14" y="9"/>
                    </a:lnTo>
                    <a:lnTo>
                      <a:pt x="14" y="9"/>
                    </a:lnTo>
                    <a:lnTo>
                      <a:pt x="22" y="11"/>
                    </a:lnTo>
                    <a:lnTo>
                      <a:pt x="22" y="1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7" name="Freeform 65"/>
              <p:cNvSpPr>
                <a:spLocks/>
              </p:cNvSpPr>
              <p:nvPr/>
            </p:nvSpPr>
            <p:spPr bwMode="auto">
              <a:xfrm>
                <a:off x="4052" y="2861"/>
                <a:ext cx="11" cy="15"/>
              </a:xfrm>
              <a:custGeom>
                <a:avLst/>
                <a:gdLst>
                  <a:gd name="T0" fmla="*/ 0 w 11"/>
                  <a:gd name="T1" fmla="*/ 15 h 15"/>
                  <a:gd name="T2" fmla="*/ 0 w 11"/>
                  <a:gd name="T3" fmla="*/ 15 h 15"/>
                  <a:gd name="T4" fmla="*/ 0 w 11"/>
                  <a:gd name="T5" fmla="*/ 15 h 15"/>
                  <a:gd name="T6" fmla="*/ 0 w 11"/>
                  <a:gd name="T7" fmla="*/ 10 h 15"/>
                  <a:gd name="T8" fmla="*/ 0 w 11"/>
                  <a:gd name="T9" fmla="*/ 10 h 15"/>
                  <a:gd name="T10" fmla="*/ 2 w 11"/>
                  <a:gd name="T11" fmla="*/ 5 h 15"/>
                  <a:gd name="T12" fmla="*/ 2 w 11"/>
                  <a:gd name="T13" fmla="*/ 5 h 15"/>
                  <a:gd name="T14" fmla="*/ 5 w 11"/>
                  <a:gd name="T15" fmla="*/ 2 h 15"/>
                  <a:gd name="T16" fmla="*/ 8 w 11"/>
                  <a:gd name="T17" fmla="*/ 0 h 15"/>
                  <a:gd name="T18" fmla="*/ 8 w 11"/>
                  <a:gd name="T19" fmla="*/ 0 h 15"/>
                  <a:gd name="T20" fmla="*/ 10 w 11"/>
                  <a:gd name="T21" fmla="*/ 2 h 15"/>
                  <a:gd name="T22" fmla="*/ 11 w 11"/>
                  <a:gd name="T23" fmla="*/ 5 h 15"/>
                  <a:gd name="T24" fmla="*/ 11 w 11"/>
                  <a:gd name="T25" fmla="*/ 5 h 15"/>
                  <a:gd name="T26" fmla="*/ 10 w 11"/>
                  <a:gd name="T27" fmla="*/ 8 h 15"/>
                  <a:gd name="T28" fmla="*/ 10 w 11"/>
                  <a:gd name="T29" fmla="*/ 8 h 15"/>
                  <a:gd name="T30" fmla="*/ 6 w 11"/>
                  <a:gd name="T31" fmla="*/ 12 h 15"/>
                  <a:gd name="T32" fmla="*/ 6 w 11"/>
                  <a:gd name="T33" fmla="*/ 12 h 15"/>
                  <a:gd name="T34" fmla="*/ 2 w 11"/>
                  <a:gd name="T35" fmla="*/ 15 h 15"/>
                  <a:gd name="T36" fmla="*/ 2 w 11"/>
                  <a:gd name="T37" fmla="*/ 15 h 15"/>
                  <a:gd name="T38" fmla="*/ 5 w 11"/>
                  <a:gd name="T39" fmla="*/ 12 h 15"/>
                  <a:gd name="T40" fmla="*/ 5 w 11"/>
                  <a:gd name="T41" fmla="*/ 12 h 15"/>
                  <a:gd name="T42" fmla="*/ 8 w 11"/>
                  <a:gd name="T43" fmla="*/ 7 h 15"/>
                  <a:gd name="T44" fmla="*/ 8 w 11"/>
                  <a:gd name="T45" fmla="*/ 7 h 15"/>
                  <a:gd name="T46" fmla="*/ 10 w 11"/>
                  <a:gd name="T47" fmla="*/ 4 h 15"/>
                  <a:gd name="T48" fmla="*/ 10 w 11"/>
                  <a:gd name="T49" fmla="*/ 4 h 15"/>
                  <a:gd name="T50" fmla="*/ 8 w 11"/>
                  <a:gd name="T51" fmla="*/ 2 h 15"/>
                  <a:gd name="T52" fmla="*/ 8 w 11"/>
                  <a:gd name="T53" fmla="*/ 2 h 15"/>
                  <a:gd name="T54" fmla="*/ 5 w 11"/>
                  <a:gd name="T55" fmla="*/ 4 h 15"/>
                  <a:gd name="T56" fmla="*/ 3 w 11"/>
                  <a:gd name="T57" fmla="*/ 5 h 15"/>
                  <a:gd name="T58" fmla="*/ 3 w 11"/>
                  <a:gd name="T59" fmla="*/ 5 h 15"/>
                  <a:gd name="T60" fmla="*/ 2 w 11"/>
                  <a:gd name="T61" fmla="*/ 10 h 15"/>
                  <a:gd name="T62" fmla="*/ 2 w 11"/>
                  <a:gd name="T63" fmla="*/ 10 h 15"/>
                  <a:gd name="T64" fmla="*/ 0 w 11"/>
                  <a:gd name="T65" fmla="*/ 15 h 15"/>
                  <a:gd name="T66" fmla="*/ 0 w 11"/>
                  <a:gd name="T6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 h="15">
                    <a:moveTo>
                      <a:pt x="0" y="15"/>
                    </a:moveTo>
                    <a:lnTo>
                      <a:pt x="0" y="15"/>
                    </a:lnTo>
                    <a:lnTo>
                      <a:pt x="0" y="15"/>
                    </a:lnTo>
                    <a:lnTo>
                      <a:pt x="0" y="10"/>
                    </a:lnTo>
                    <a:lnTo>
                      <a:pt x="0" y="10"/>
                    </a:lnTo>
                    <a:lnTo>
                      <a:pt x="2" y="5"/>
                    </a:lnTo>
                    <a:lnTo>
                      <a:pt x="2" y="5"/>
                    </a:lnTo>
                    <a:lnTo>
                      <a:pt x="5" y="2"/>
                    </a:lnTo>
                    <a:lnTo>
                      <a:pt x="8" y="0"/>
                    </a:lnTo>
                    <a:lnTo>
                      <a:pt x="8" y="0"/>
                    </a:lnTo>
                    <a:lnTo>
                      <a:pt x="10" y="2"/>
                    </a:lnTo>
                    <a:lnTo>
                      <a:pt x="11" y="5"/>
                    </a:lnTo>
                    <a:lnTo>
                      <a:pt x="11" y="5"/>
                    </a:lnTo>
                    <a:lnTo>
                      <a:pt x="10" y="8"/>
                    </a:lnTo>
                    <a:lnTo>
                      <a:pt x="10" y="8"/>
                    </a:lnTo>
                    <a:lnTo>
                      <a:pt x="6" y="12"/>
                    </a:lnTo>
                    <a:lnTo>
                      <a:pt x="6" y="12"/>
                    </a:lnTo>
                    <a:lnTo>
                      <a:pt x="2" y="15"/>
                    </a:lnTo>
                    <a:lnTo>
                      <a:pt x="2" y="15"/>
                    </a:lnTo>
                    <a:lnTo>
                      <a:pt x="5" y="12"/>
                    </a:lnTo>
                    <a:lnTo>
                      <a:pt x="5" y="12"/>
                    </a:lnTo>
                    <a:lnTo>
                      <a:pt x="8" y="7"/>
                    </a:lnTo>
                    <a:lnTo>
                      <a:pt x="8" y="7"/>
                    </a:lnTo>
                    <a:lnTo>
                      <a:pt x="10" y="4"/>
                    </a:lnTo>
                    <a:lnTo>
                      <a:pt x="10" y="4"/>
                    </a:lnTo>
                    <a:lnTo>
                      <a:pt x="8" y="2"/>
                    </a:lnTo>
                    <a:lnTo>
                      <a:pt x="8" y="2"/>
                    </a:lnTo>
                    <a:lnTo>
                      <a:pt x="5" y="4"/>
                    </a:lnTo>
                    <a:lnTo>
                      <a:pt x="3" y="5"/>
                    </a:lnTo>
                    <a:lnTo>
                      <a:pt x="3" y="5"/>
                    </a:lnTo>
                    <a:lnTo>
                      <a:pt x="2" y="10"/>
                    </a:lnTo>
                    <a:lnTo>
                      <a:pt x="2" y="10"/>
                    </a:lnTo>
                    <a:lnTo>
                      <a:pt x="0" y="15"/>
                    </a:lnTo>
                    <a:lnTo>
                      <a:pt x="0" y="1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8" name="Freeform 66"/>
              <p:cNvSpPr>
                <a:spLocks/>
              </p:cNvSpPr>
              <p:nvPr/>
            </p:nvSpPr>
            <p:spPr bwMode="auto">
              <a:xfrm>
                <a:off x="4137" y="2869"/>
                <a:ext cx="42" cy="34"/>
              </a:xfrm>
              <a:custGeom>
                <a:avLst/>
                <a:gdLst>
                  <a:gd name="T0" fmla="*/ 42 w 42"/>
                  <a:gd name="T1" fmla="*/ 2 h 34"/>
                  <a:gd name="T2" fmla="*/ 42 w 42"/>
                  <a:gd name="T3" fmla="*/ 2 h 34"/>
                  <a:gd name="T4" fmla="*/ 40 w 42"/>
                  <a:gd name="T5" fmla="*/ 2 h 34"/>
                  <a:gd name="T6" fmla="*/ 40 w 42"/>
                  <a:gd name="T7" fmla="*/ 2 h 34"/>
                  <a:gd name="T8" fmla="*/ 34 w 42"/>
                  <a:gd name="T9" fmla="*/ 2 h 34"/>
                  <a:gd name="T10" fmla="*/ 34 w 42"/>
                  <a:gd name="T11" fmla="*/ 2 h 34"/>
                  <a:gd name="T12" fmla="*/ 24 w 42"/>
                  <a:gd name="T13" fmla="*/ 4 h 34"/>
                  <a:gd name="T14" fmla="*/ 15 w 42"/>
                  <a:gd name="T15" fmla="*/ 10 h 34"/>
                  <a:gd name="T16" fmla="*/ 15 w 42"/>
                  <a:gd name="T17" fmla="*/ 10 h 34"/>
                  <a:gd name="T18" fmla="*/ 10 w 42"/>
                  <a:gd name="T19" fmla="*/ 13 h 34"/>
                  <a:gd name="T20" fmla="*/ 7 w 42"/>
                  <a:gd name="T21" fmla="*/ 18 h 34"/>
                  <a:gd name="T22" fmla="*/ 2 w 42"/>
                  <a:gd name="T23" fmla="*/ 26 h 34"/>
                  <a:gd name="T24" fmla="*/ 2 w 42"/>
                  <a:gd name="T25" fmla="*/ 26 h 34"/>
                  <a:gd name="T26" fmla="*/ 0 w 42"/>
                  <a:gd name="T27" fmla="*/ 34 h 34"/>
                  <a:gd name="T28" fmla="*/ 0 w 42"/>
                  <a:gd name="T29" fmla="*/ 34 h 34"/>
                  <a:gd name="T30" fmla="*/ 0 w 42"/>
                  <a:gd name="T31" fmla="*/ 32 h 34"/>
                  <a:gd name="T32" fmla="*/ 0 w 42"/>
                  <a:gd name="T33" fmla="*/ 32 h 34"/>
                  <a:gd name="T34" fmla="*/ 0 w 42"/>
                  <a:gd name="T35" fmla="*/ 26 h 34"/>
                  <a:gd name="T36" fmla="*/ 0 w 42"/>
                  <a:gd name="T37" fmla="*/ 26 h 34"/>
                  <a:gd name="T38" fmla="*/ 5 w 42"/>
                  <a:gd name="T39" fmla="*/ 16 h 34"/>
                  <a:gd name="T40" fmla="*/ 8 w 42"/>
                  <a:gd name="T41" fmla="*/ 13 h 34"/>
                  <a:gd name="T42" fmla="*/ 13 w 42"/>
                  <a:gd name="T43" fmla="*/ 8 h 34"/>
                  <a:gd name="T44" fmla="*/ 13 w 42"/>
                  <a:gd name="T45" fmla="*/ 8 h 34"/>
                  <a:gd name="T46" fmla="*/ 18 w 42"/>
                  <a:gd name="T47" fmla="*/ 5 h 34"/>
                  <a:gd name="T48" fmla="*/ 24 w 42"/>
                  <a:gd name="T49" fmla="*/ 4 h 34"/>
                  <a:gd name="T50" fmla="*/ 34 w 42"/>
                  <a:gd name="T51" fmla="*/ 0 h 34"/>
                  <a:gd name="T52" fmla="*/ 34 w 42"/>
                  <a:gd name="T53" fmla="*/ 0 h 34"/>
                  <a:gd name="T54" fmla="*/ 40 w 42"/>
                  <a:gd name="T55" fmla="*/ 2 h 34"/>
                  <a:gd name="T56" fmla="*/ 40 w 42"/>
                  <a:gd name="T57" fmla="*/ 2 h 34"/>
                  <a:gd name="T58" fmla="*/ 42 w 42"/>
                  <a:gd name="T5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4">
                    <a:moveTo>
                      <a:pt x="42" y="2"/>
                    </a:moveTo>
                    <a:lnTo>
                      <a:pt x="42" y="2"/>
                    </a:lnTo>
                    <a:lnTo>
                      <a:pt x="40" y="2"/>
                    </a:lnTo>
                    <a:lnTo>
                      <a:pt x="40" y="2"/>
                    </a:lnTo>
                    <a:lnTo>
                      <a:pt x="34" y="2"/>
                    </a:lnTo>
                    <a:lnTo>
                      <a:pt x="34" y="2"/>
                    </a:lnTo>
                    <a:lnTo>
                      <a:pt x="24" y="4"/>
                    </a:lnTo>
                    <a:lnTo>
                      <a:pt x="15" y="10"/>
                    </a:lnTo>
                    <a:lnTo>
                      <a:pt x="15" y="10"/>
                    </a:lnTo>
                    <a:lnTo>
                      <a:pt x="10" y="13"/>
                    </a:lnTo>
                    <a:lnTo>
                      <a:pt x="7" y="18"/>
                    </a:lnTo>
                    <a:lnTo>
                      <a:pt x="2" y="26"/>
                    </a:lnTo>
                    <a:lnTo>
                      <a:pt x="2" y="26"/>
                    </a:lnTo>
                    <a:lnTo>
                      <a:pt x="0" y="34"/>
                    </a:lnTo>
                    <a:lnTo>
                      <a:pt x="0" y="34"/>
                    </a:lnTo>
                    <a:lnTo>
                      <a:pt x="0" y="32"/>
                    </a:lnTo>
                    <a:lnTo>
                      <a:pt x="0" y="32"/>
                    </a:lnTo>
                    <a:lnTo>
                      <a:pt x="0" y="26"/>
                    </a:lnTo>
                    <a:lnTo>
                      <a:pt x="0" y="26"/>
                    </a:lnTo>
                    <a:lnTo>
                      <a:pt x="5" y="16"/>
                    </a:lnTo>
                    <a:lnTo>
                      <a:pt x="8" y="13"/>
                    </a:lnTo>
                    <a:lnTo>
                      <a:pt x="13" y="8"/>
                    </a:lnTo>
                    <a:lnTo>
                      <a:pt x="13" y="8"/>
                    </a:lnTo>
                    <a:lnTo>
                      <a:pt x="18" y="5"/>
                    </a:lnTo>
                    <a:lnTo>
                      <a:pt x="24" y="4"/>
                    </a:lnTo>
                    <a:lnTo>
                      <a:pt x="34" y="0"/>
                    </a:lnTo>
                    <a:lnTo>
                      <a:pt x="34" y="0"/>
                    </a:lnTo>
                    <a:lnTo>
                      <a:pt x="40" y="2"/>
                    </a:lnTo>
                    <a:lnTo>
                      <a:pt x="40" y="2"/>
                    </a:lnTo>
                    <a:lnTo>
                      <a:pt x="42"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9" name="Freeform 67"/>
              <p:cNvSpPr>
                <a:spLocks/>
              </p:cNvSpPr>
              <p:nvPr/>
            </p:nvSpPr>
            <p:spPr bwMode="auto">
              <a:xfrm>
                <a:off x="4137" y="2869"/>
                <a:ext cx="42" cy="34"/>
              </a:xfrm>
              <a:custGeom>
                <a:avLst/>
                <a:gdLst>
                  <a:gd name="T0" fmla="*/ 42 w 42"/>
                  <a:gd name="T1" fmla="*/ 2 h 34"/>
                  <a:gd name="T2" fmla="*/ 42 w 42"/>
                  <a:gd name="T3" fmla="*/ 2 h 34"/>
                  <a:gd name="T4" fmla="*/ 40 w 42"/>
                  <a:gd name="T5" fmla="*/ 2 h 34"/>
                  <a:gd name="T6" fmla="*/ 40 w 42"/>
                  <a:gd name="T7" fmla="*/ 2 h 34"/>
                  <a:gd name="T8" fmla="*/ 34 w 42"/>
                  <a:gd name="T9" fmla="*/ 2 h 34"/>
                  <a:gd name="T10" fmla="*/ 34 w 42"/>
                  <a:gd name="T11" fmla="*/ 2 h 34"/>
                  <a:gd name="T12" fmla="*/ 24 w 42"/>
                  <a:gd name="T13" fmla="*/ 4 h 34"/>
                  <a:gd name="T14" fmla="*/ 15 w 42"/>
                  <a:gd name="T15" fmla="*/ 10 h 34"/>
                  <a:gd name="T16" fmla="*/ 15 w 42"/>
                  <a:gd name="T17" fmla="*/ 10 h 34"/>
                  <a:gd name="T18" fmla="*/ 10 w 42"/>
                  <a:gd name="T19" fmla="*/ 13 h 34"/>
                  <a:gd name="T20" fmla="*/ 7 w 42"/>
                  <a:gd name="T21" fmla="*/ 18 h 34"/>
                  <a:gd name="T22" fmla="*/ 2 w 42"/>
                  <a:gd name="T23" fmla="*/ 26 h 34"/>
                  <a:gd name="T24" fmla="*/ 2 w 42"/>
                  <a:gd name="T25" fmla="*/ 26 h 34"/>
                  <a:gd name="T26" fmla="*/ 0 w 42"/>
                  <a:gd name="T27" fmla="*/ 34 h 34"/>
                  <a:gd name="T28" fmla="*/ 0 w 42"/>
                  <a:gd name="T29" fmla="*/ 34 h 34"/>
                  <a:gd name="T30" fmla="*/ 0 w 42"/>
                  <a:gd name="T31" fmla="*/ 32 h 34"/>
                  <a:gd name="T32" fmla="*/ 0 w 42"/>
                  <a:gd name="T33" fmla="*/ 32 h 34"/>
                  <a:gd name="T34" fmla="*/ 0 w 42"/>
                  <a:gd name="T35" fmla="*/ 26 h 34"/>
                  <a:gd name="T36" fmla="*/ 0 w 42"/>
                  <a:gd name="T37" fmla="*/ 26 h 34"/>
                  <a:gd name="T38" fmla="*/ 5 w 42"/>
                  <a:gd name="T39" fmla="*/ 16 h 34"/>
                  <a:gd name="T40" fmla="*/ 8 w 42"/>
                  <a:gd name="T41" fmla="*/ 13 h 34"/>
                  <a:gd name="T42" fmla="*/ 13 w 42"/>
                  <a:gd name="T43" fmla="*/ 8 h 34"/>
                  <a:gd name="T44" fmla="*/ 13 w 42"/>
                  <a:gd name="T45" fmla="*/ 8 h 34"/>
                  <a:gd name="T46" fmla="*/ 18 w 42"/>
                  <a:gd name="T47" fmla="*/ 5 h 34"/>
                  <a:gd name="T48" fmla="*/ 24 w 42"/>
                  <a:gd name="T49" fmla="*/ 4 h 34"/>
                  <a:gd name="T50" fmla="*/ 34 w 42"/>
                  <a:gd name="T51" fmla="*/ 0 h 34"/>
                  <a:gd name="T52" fmla="*/ 34 w 42"/>
                  <a:gd name="T53" fmla="*/ 0 h 34"/>
                  <a:gd name="T54" fmla="*/ 40 w 42"/>
                  <a:gd name="T55" fmla="*/ 2 h 34"/>
                  <a:gd name="T56" fmla="*/ 40 w 42"/>
                  <a:gd name="T57" fmla="*/ 2 h 34"/>
                  <a:gd name="T58" fmla="*/ 42 w 42"/>
                  <a:gd name="T5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4">
                    <a:moveTo>
                      <a:pt x="42" y="2"/>
                    </a:moveTo>
                    <a:lnTo>
                      <a:pt x="42" y="2"/>
                    </a:lnTo>
                    <a:lnTo>
                      <a:pt x="40" y="2"/>
                    </a:lnTo>
                    <a:lnTo>
                      <a:pt x="40" y="2"/>
                    </a:lnTo>
                    <a:lnTo>
                      <a:pt x="34" y="2"/>
                    </a:lnTo>
                    <a:lnTo>
                      <a:pt x="34" y="2"/>
                    </a:lnTo>
                    <a:lnTo>
                      <a:pt x="24" y="4"/>
                    </a:lnTo>
                    <a:lnTo>
                      <a:pt x="15" y="10"/>
                    </a:lnTo>
                    <a:lnTo>
                      <a:pt x="15" y="10"/>
                    </a:lnTo>
                    <a:lnTo>
                      <a:pt x="10" y="13"/>
                    </a:lnTo>
                    <a:lnTo>
                      <a:pt x="7" y="18"/>
                    </a:lnTo>
                    <a:lnTo>
                      <a:pt x="2" y="26"/>
                    </a:lnTo>
                    <a:lnTo>
                      <a:pt x="2" y="26"/>
                    </a:lnTo>
                    <a:lnTo>
                      <a:pt x="0" y="34"/>
                    </a:lnTo>
                    <a:lnTo>
                      <a:pt x="0" y="34"/>
                    </a:lnTo>
                    <a:lnTo>
                      <a:pt x="0" y="32"/>
                    </a:lnTo>
                    <a:lnTo>
                      <a:pt x="0" y="32"/>
                    </a:lnTo>
                    <a:lnTo>
                      <a:pt x="0" y="26"/>
                    </a:lnTo>
                    <a:lnTo>
                      <a:pt x="0" y="26"/>
                    </a:lnTo>
                    <a:lnTo>
                      <a:pt x="5" y="16"/>
                    </a:lnTo>
                    <a:lnTo>
                      <a:pt x="8" y="13"/>
                    </a:lnTo>
                    <a:lnTo>
                      <a:pt x="13" y="8"/>
                    </a:lnTo>
                    <a:lnTo>
                      <a:pt x="13" y="8"/>
                    </a:lnTo>
                    <a:lnTo>
                      <a:pt x="18" y="5"/>
                    </a:lnTo>
                    <a:lnTo>
                      <a:pt x="24" y="4"/>
                    </a:lnTo>
                    <a:lnTo>
                      <a:pt x="34" y="0"/>
                    </a:lnTo>
                    <a:lnTo>
                      <a:pt x="34" y="0"/>
                    </a:lnTo>
                    <a:lnTo>
                      <a:pt x="40" y="2"/>
                    </a:lnTo>
                    <a:lnTo>
                      <a:pt x="40" y="2"/>
                    </a:lnTo>
                    <a:lnTo>
                      <a:pt x="4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0" name="Freeform 68"/>
              <p:cNvSpPr>
                <a:spLocks/>
              </p:cNvSpPr>
              <p:nvPr/>
            </p:nvSpPr>
            <p:spPr bwMode="auto">
              <a:xfrm>
                <a:off x="4088" y="2891"/>
                <a:ext cx="34" cy="2"/>
              </a:xfrm>
              <a:custGeom>
                <a:avLst/>
                <a:gdLst>
                  <a:gd name="T0" fmla="*/ 34 w 34"/>
                  <a:gd name="T1" fmla="*/ 0 h 2"/>
                  <a:gd name="T2" fmla="*/ 34 w 34"/>
                  <a:gd name="T3" fmla="*/ 0 h 2"/>
                  <a:gd name="T4" fmla="*/ 29 w 34"/>
                  <a:gd name="T5" fmla="*/ 2 h 2"/>
                  <a:gd name="T6" fmla="*/ 18 w 34"/>
                  <a:gd name="T7" fmla="*/ 2 h 2"/>
                  <a:gd name="T8" fmla="*/ 18 w 34"/>
                  <a:gd name="T9" fmla="*/ 2 h 2"/>
                  <a:gd name="T10" fmla="*/ 5 w 34"/>
                  <a:gd name="T11" fmla="*/ 2 h 2"/>
                  <a:gd name="T12" fmla="*/ 0 w 34"/>
                  <a:gd name="T13" fmla="*/ 0 h 2"/>
                  <a:gd name="T14" fmla="*/ 0 w 34"/>
                  <a:gd name="T15" fmla="*/ 0 h 2"/>
                  <a:gd name="T16" fmla="*/ 18 w 34"/>
                  <a:gd name="T17" fmla="*/ 0 h 2"/>
                  <a:gd name="T18" fmla="*/ 18 w 34"/>
                  <a:gd name="T19" fmla="*/ 0 h 2"/>
                  <a:gd name="T20" fmla="*/ 34 w 34"/>
                  <a:gd name="T21" fmla="*/ 0 h 2"/>
                  <a:gd name="T22" fmla="*/ 34 w 34"/>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
                    <a:moveTo>
                      <a:pt x="34" y="0"/>
                    </a:moveTo>
                    <a:lnTo>
                      <a:pt x="34" y="0"/>
                    </a:lnTo>
                    <a:lnTo>
                      <a:pt x="29" y="2"/>
                    </a:lnTo>
                    <a:lnTo>
                      <a:pt x="18" y="2"/>
                    </a:lnTo>
                    <a:lnTo>
                      <a:pt x="18" y="2"/>
                    </a:lnTo>
                    <a:lnTo>
                      <a:pt x="5" y="2"/>
                    </a:lnTo>
                    <a:lnTo>
                      <a:pt x="0" y="0"/>
                    </a:lnTo>
                    <a:lnTo>
                      <a:pt x="0" y="0"/>
                    </a:lnTo>
                    <a:lnTo>
                      <a:pt x="18" y="0"/>
                    </a:lnTo>
                    <a:lnTo>
                      <a:pt x="18" y="0"/>
                    </a:lnTo>
                    <a:lnTo>
                      <a:pt x="34" y="0"/>
                    </a:lnTo>
                    <a:lnTo>
                      <a:pt x="34"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1" name="Freeform 69"/>
              <p:cNvSpPr>
                <a:spLocks/>
              </p:cNvSpPr>
              <p:nvPr/>
            </p:nvSpPr>
            <p:spPr bwMode="auto">
              <a:xfrm>
                <a:off x="4142" y="2893"/>
                <a:ext cx="3" cy="6"/>
              </a:xfrm>
              <a:custGeom>
                <a:avLst/>
                <a:gdLst>
                  <a:gd name="T0" fmla="*/ 3 w 3"/>
                  <a:gd name="T1" fmla="*/ 0 h 6"/>
                  <a:gd name="T2" fmla="*/ 3 w 3"/>
                  <a:gd name="T3" fmla="*/ 0 h 6"/>
                  <a:gd name="T4" fmla="*/ 2 w 3"/>
                  <a:gd name="T5" fmla="*/ 3 h 6"/>
                  <a:gd name="T6" fmla="*/ 2 w 3"/>
                  <a:gd name="T7" fmla="*/ 3 h 6"/>
                  <a:gd name="T8" fmla="*/ 0 w 3"/>
                  <a:gd name="T9" fmla="*/ 6 h 6"/>
                  <a:gd name="T10" fmla="*/ 0 w 3"/>
                  <a:gd name="T11" fmla="*/ 6 h 6"/>
                  <a:gd name="T12" fmla="*/ 0 w 3"/>
                  <a:gd name="T13" fmla="*/ 5 h 6"/>
                  <a:gd name="T14" fmla="*/ 0 w 3"/>
                  <a:gd name="T15" fmla="*/ 2 h 6"/>
                  <a:gd name="T16" fmla="*/ 0 w 3"/>
                  <a:gd name="T17" fmla="*/ 2 h 6"/>
                  <a:gd name="T18" fmla="*/ 2 w 3"/>
                  <a:gd name="T19" fmla="*/ 0 h 6"/>
                  <a:gd name="T20" fmla="*/ 3 w 3"/>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6">
                    <a:moveTo>
                      <a:pt x="3" y="0"/>
                    </a:moveTo>
                    <a:lnTo>
                      <a:pt x="3" y="0"/>
                    </a:lnTo>
                    <a:lnTo>
                      <a:pt x="2" y="3"/>
                    </a:lnTo>
                    <a:lnTo>
                      <a:pt x="2" y="3"/>
                    </a:lnTo>
                    <a:lnTo>
                      <a:pt x="0" y="6"/>
                    </a:lnTo>
                    <a:lnTo>
                      <a:pt x="0" y="6"/>
                    </a:lnTo>
                    <a:lnTo>
                      <a:pt x="0" y="5"/>
                    </a:lnTo>
                    <a:lnTo>
                      <a:pt x="0" y="2"/>
                    </a:lnTo>
                    <a:lnTo>
                      <a:pt x="0" y="2"/>
                    </a:lnTo>
                    <a:lnTo>
                      <a:pt x="2" y="0"/>
                    </a:lnTo>
                    <a:lnTo>
                      <a:pt x="3"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2" name="Freeform 70"/>
              <p:cNvSpPr>
                <a:spLocks/>
              </p:cNvSpPr>
              <p:nvPr/>
            </p:nvSpPr>
            <p:spPr bwMode="auto">
              <a:xfrm>
                <a:off x="4142" y="2893"/>
                <a:ext cx="3" cy="6"/>
              </a:xfrm>
              <a:custGeom>
                <a:avLst/>
                <a:gdLst>
                  <a:gd name="T0" fmla="*/ 3 w 3"/>
                  <a:gd name="T1" fmla="*/ 0 h 6"/>
                  <a:gd name="T2" fmla="*/ 3 w 3"/>
                  <a:gd name="T3" fmla="*/ 0 h 6"/>
                  <a:gd name="T4" fmla="*/ 2 w 3"/>
                  <a:gd name="T5" fmla="*/ 3 h 6"/>
                  <a:gd name="T6" fmla="*/ 2 w 3"/>
                  <a:gd name="T7" fmla="*/ 3 h 6"/>
                  <a:gd name="T8" fmla="*/ 0 w 3"/>
                  <a:gd name="T9" fmla="*/ 6 h 6"/>
                  <a:gd name="T10" fmla="*/ 0 w 3"/>
                  <a:gd name="T11" fmla="*/ 6 h 6"/>
                  <a:gd name="T12" fmla="*/ 0 w 3"/>
                  <a:gd name="T13" fmla="*/ 5 h 6"/>
                  <a:gd name="T14" fmla="*/ 0 w 3"/>
                  <a:gd name="T15" fmla="*/ 2 h 6"/>
                  <a:gd name="T16" fmla="*/ 0 w 3"/>
                  <a:gd name="T17" fmla="*/ 2 h 6"/>
                  <a:gd name="T18" fmla="*/ 2 w 3"/>
                  <a:gd name="T19" fmla="*/ 0 h 6"/>
                  <a:gd name="T20" fmla="*/ 3 w 3"/>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6">
                    <a:moveTo>
                      <a:pt x="3" y="0"/>
                    </a:moveTo>
                    <a:lnTo>
                      <a:pt x="3" y="0"/>
                    </a:lnTo>
                    <a:lnTo>
                      <a:pt x="2" y="3"/>
                    </a:lnTo>
                    <a:lnTo>
                      <a:pt x="2" y="3"/>
                    </a:lnTo>
                    <a:lnTo>
                      <a:pt x="0" y="6"/>
                    </a:lnTo>
                    <a:lnTo>
                      <a:pt x="0" y="6"/>
                    </a:lnTo>
                    <a:lnTo>
                      <a:pt x="0" y="5"/>
                    </a:lnTo>
                    <a:lnTo>
                      <a:pt x="0" y="2"/>
                    </a:lnTo>
                    <a:lnTo>
                      <a:pt x="0" y="2"/>
                    </a:lnTo>
                    <a:lnTo>
                      <a:pt x="2"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3" name="Freeform 71"/>
              <p:cNvSpPr>
                <a:spLocks/>
              </p:cNvSpPr>
              <p:nvPr/>
            </p:nvSpPr>
            <p:spPr bwMode="auto">
              <a:xfrm>
                <a:off x="4150" y="2882"/>
                <a:ext cx="3" cy="5"/>
              </a:xfrm>
              <a:custGeom>
                <a:avLst/>
                <a:gdLst>
                  <a:gd name="T0" fmla="*/ 3 w 3"/>
                  <a:gd name="T1" fmla="*/ 0 h 5"/>
                  <a:gd name="T2" fmla="*/ 3 w 3"/>
                  <a:gd name="T3" fmla="*/ 0 h 5"/>
                  <a:gd name="T4" fmla="*/ 2 w 3"/>
                  <a:gd name="T5" fmla="*/ 3 h 5"/>
                  <a:gd name="T6" fmla="*/ 2 w 3"/>
                  <a:gd name="T7" fmla="*/ 3 h 5"/>
                  <a:gd name="T8" fmla="*/ 0 w 3"/>
                  <a:gd name="T9" fmla="*/ 5 h 5"/>
                  <a:gd name="T10" fmla="*/ 0 w 3"/>
                  <a:gd name="T11" fmla="*/ 5 h 5"/>
                  <a:gd name="T12" fmla="*/ 2 w 3"/>
                  <a:gd name="T13" fmla="*/ 2 h 5"/>
                  <a:gd name="T14" fmla="*/ 2 w 3"/>
                  <a:gd name="T15" fmla="*/ 2 h 5"/>
                  <a:gd name="T16" fmla="*/ 3 w 3"/>
                  <a:gd name="T17" fmla="*/ 0 h 5"/>
                  <a:gd name="T18" fmla="*/ 3 w 3"/>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3" y="0"/>
                    </a:moveTo>
                    <a:lnTo>
                      <a:pt x="3" y="0"/>
                    </a:lnTo>
                    <a:lnTo>
                      <a:pt x="2" y="3"/>
                    </a:lnTo>
                    <a:lnTo>
                      <a:pt x="2" y="3"/>
                    </a:lnTo>
                    <a:lnTo>
                      <a:pt x="0" y="5"/>
                    </a:lnTo>
                    <a:lnTo>
                      <a:pt x="0" y="5"/>
                    </a:lnTo>
                    <a:lnTo>
                      <a:pt x="2" y="2"/>
                    </a:lnTo>
                    <a:lnTo>
                      <a:pt x="2" y="2"/>
                    </a:lnTo>
                    <a:lnTo>
                      <a:pt x="3" y="0"/>
                    </a:lnTo>
                    <a:lnTo>
                      <a:pt x="3"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4" name="Freeform 72"/>
              <p:cNvSpPr>
                <a:spLocks/>
              </p:cNvSpPr>
              <p:nvPr/>
            </p:nvSpPr>
            <p:spPr bwMode="auto">
              <a:xfrm>
                <a:off x="4160" y="2877"/>
                <a:ext cx="6" cy="2"/>
              </a:xfrm>
              <a:custGeom>
                <a:avLst/>
                <a:gdLst>
                  <a:gd name="T0" fmla="*/ 6 w 6"/>
                  <a:gd name="T1" fmla="*/ 0 h 2"/>
                  <a:gd name="T2" fmla="*/ 6 w 6"/>
                  <a:gd name="T3" fmla="*/ 0 h 2"/>
                  <a:gd name="T4" fmla="*/ 3 w 6"/>
                  <a:gd name="T5" fmla="*/ 2 h 2"/>
                  <a:gd name="T6" fmla="*/ 3 w 6"/>
                  <a:gd name="T7" fmla="*/ 2 h 2"/>
                  <a:gd name="T8" fmla="*/ 0 w 6"/>
                  <a:gd name="T9" fmla="*/ 2 h 2"/>
                  <a:gd name="T10" fmla="*/ 0 w 6"/>
                  <a:gd name="T11" fmla="*/ 2 h 2"/>
                  <a:gd name="T12" fmla="*/ 0 w 6"/>
                  <a:gd name="T13" fmla="*/ 2 h 2"/>
                  <a:gd name="T14" fmla="*/ 3 w 6"/>
                  <a:gd name="T15" fmla="*/ 0 h 2"/>
                  <a:gd name="T16" fmla="*/ 3 w 6"/>
                  <a:gd name="T17" fmla="*/ 0 h 2"/>
                  <a:gd name="T18" fmla="*/ 4 w 6"/>
                  <a:gd name="T19" fmla="*/ 0 h 2"/>
                  <a:gd name="T20" fmla="*/ 6 w 6"/>
                  <a:gd name="T21" fmla="*/ 0 h 2"/>
                  <a:gd name="T22" fmla="*/ 6 w 6"/>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2">
                    <a:moveTo>
                      <a:pt x="6" y="0"/>
                    </a:moveTo>
                    <a:lnTo>
                      <a:pt x="6" y="0"/>
                    </a:lnTo>
                    <a:lnTo>
                      <a:pt x="3" y="2"/>
                    </a:lnTo>
                    <a:lnTo>
                      <a:pt x="3" y="2"/>
                    </a:lnTo>
                    <a:lnTo>
                      <a:pt x="0" y="2"/>
                    </a:lnTo>
                    <a:lnTo>
                      <a:pt x="0" y="2"/>
                    </a:lnTo>
                    <a:lnTo>
                      <a:pt x="0" y="2"/>
                    </a:lnTo>
                    <a:lnTo>
                      <a:pt x="3" y="0"/>
                    </a:lnTo>
                    <a:lnTo>
                      <a:pt x="3" y="0"/>
                    </a:lnTo>
                    <a:lnTo>
                      <a:pt x="4" y="0"/>
                    </a:lnTo>
                    <a:lnTo>
                      <a:pt x="6" y="0"/>
                    </a:lnTo>
                    <a:lnTo>
                      <a:pt x="6"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5" name="Freeform 73"/>
              <p:cNvSpPr>
                <a:spLocks/>
              </p:cNvSpPr>
              <p:nvPr/>
            </p:nvSpPr>
            <p:spPr bwMode="auto">
              <a:xfrm>
                <a:off x="4171" y="2876"/>
                <a:ext cx="4" cy="0"/>
              </a:xfrm>
              <a:custGeom>
                <a:avLst/>
                <a:gdLst>
                  <a:gd name="T0" fmla="*/ 4 w 4"/>
                  <a:gd name="T1" fmla="*/ 4 w 4"/>
                  <a:gd name="T2" fmla="*/ 3 w 4"/>
                  <a:gd name="T3" fmla="*/ 3 w 4"/>
                  <a:gd name="T4" fmla="*/ 0 w 4"/>
                  <a:gd name="T5" fmla="*/ 0 w 4"/>
                  <a:gd name="T6" fmla="*/ 1 w 4"/>
                  <a:gd name="T7" fmla="*/ 1 w 4"/>
                  <a:gd name="T8" fmla="*/ 4 w 4"/>
                  <a:gd name="T9" fmla="*/ 4 w 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4">
                    <a:moveTo>
                      <a:pt x="4" y="0"/>
                    </a:moveTo>
                    <a:lnTo>
                      <a:pt x="4" y="0"/>
                    </a:lnTo>
                    <a:lnTo>
                      <a:pt x="3" y="0"/>
                    </a:lnTo>
                    <a:lnTo>
                      <a:pt x="3" y="0"/>
                    </a:lnTo>
                    <a:lnTo>
                      <a:pt x="0" y="0"/>
                    </a:lnTo>
                    <a:lnTo>
                      <a:pt x="0" y="0"/>
                    </a:lnTo>
                    <a:lnTo>
                      <a:pt x="1" y="0"/>
                    </a:lnTo>
                    <a:lnTo>
                      <a:pt x="1" y="0"/>
                    </a:lnTo>
                    <a:lnTo>
                      <a:pt x="4" y="0"/>
                    </a:lnTo>
                    <a:lnTo>
                      <a:pt x="4"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6" name="Freeform 74"/>
              <p:cNvSpPr>
                <a:spLocks/>
              </p:cNvSpPr>
              <p:nvPr/>
            </p:nvSpPr>
            <p:spPr bwMode="auto">
              <a:xfrm>
                <a:off x="4141" y="2849"/>
                <a:ext cx="195" cy="58"/>
              </a:xfrm>
              <a:custGeom>
                <a:avLst/>
                <a:gdLst>
                  <a:gd name="T0" fmla="*/ 79 w 195"/>
                  <a:gd name="T1" fmla="*/ 25 h 58"/>
                  <a:gd name="T2" fmla="*/ 79 w 195"/>
                  <a:gd name="T3" fmla="*/ 0 h 58"/>
                  <a:gd name="T4" fmla="*/ 195 w 195"/>
                  <a:gd name="T5" fmla="*/ 3 h 58"/>
                  <a:gd name="T6" fmla="*/ 194 w 195"/>
                  <a:gd name="T7" fmla="*/ 57 h 58"/>
                  <a:gd name="T8" fmla="*/ 188 w 195"/>
                  <a:gd name="T9" fmla="*/ 57 h 58"/>
                  <a:gd name="T10" fmla="*/ 188 w 195"/>
                  <a:gd name="T11" fmla="*/ 57 h 58"/>
                  <a:gd name="T12" fmla="*/ 148 w 195"/>
                  <a:gd name="T13" fmla="*/ 58 h 58"/>
                  <a:gd name="T14" fmla="*/ 91 w 195"/>
                  <a:gd name="T15" fmla="*/ 58 h 58"/>
                  <a:gd name="T16" fmla="*/ 36 w 195"/>
                  <a:gd name="T17" fmla="*/ 57 h 58"/>
                  <a:gd name="T18" fmla="*/ 15 w 195"/>
                  <a:gd name="T19" fmla="*/ 55 h 58"/>
                  <a:gd name="T20" fmla="*/ 3 w 195"/>
                  <a:gd name="T21" fmla="*/ 54 h 58"/>
                  <a:gd name="T22" fmla="*/ 3 w 195"/>
                  <a:gd name="T23" fmla="*/ 54 h 58"/>
                  <a:gd name="T24" fmla="*/ 0 w 195"/>
                  <a:gd name="T25" fmla="*/ 52 h 58"/>
                  <a:gd name="T26" fmla="*/ 0 w 195"/>
                  <a:gd name="T27" fmla="*/ 50 h 58"/>
                  <a:gd name="T28" fmla="*/ 1 w 195"/>
                  <a:gd name="T29" fmla="*/ 47 h 58"/>
                  <a:gd name="T30" fmla="*/ 4 w 195"/>
                  <a:gd name="T31" fmla="*/ 46 h 58"/>
                  <a:gd name="T32" fmla="*/ 15 w 195"/>
                  <a:gd name="T33" fmla="*/ 41 h 58"/>
                  <a:gd name="T34" fmla="*/ 31 w 195"/>
                  <a:gd name="T35" fmla="*/ 36 h 58"/>
                  <a:gd name="T36" fmla="*/ 63 w 195"/>
                  <a:gd name="T37" fmla="*/ 28 h 58"/>
                  <a:gd name="T38" fmla="*/ 79 w 195"/>
                  <a:gd name="T39"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58">
                    <a:moveTo>
                      <a:pt x="79" y="25"/>
                    </a:moveTo>
                    <a:lnTo>
                      <a:pt x="79" y="0"/>
                    </a:lnTo>
                    <a:lnTo>
                      <a:pt x="195" y="3"/>
                    </a:lnTo>
                    <a:lnTo>
                      <a:pt x="194" y="57"/>
                    </a:lnTo>
                    <a:lnTo>
                      <a:pt x="188" y="57"/>
                    </a:lnTo>
                    <a:lnTo>
                      <a:pt x="188" y="57"/>
                    </a:lnTo>
                    <a:lnTo>
                      <a:pt x="148" y="58"/>
                    </a:lnTo>
                    <a:lnTo>
                      <a:pt x="91" y="58"/>
                    </a:lnTo>
                    <a:lnTo>
                      <a:pt x="36" y="57"/>
                    </a:lnTo>
                    <a:lnTo>
                      <a:pt x="15" y="55"/>
                    </a:lnTo>
                    <a:lnTo>
                      <a:pt x="3" y="54"/>
                    </a:lnTo>
                    <a:lnTo>
                      <a:pt x="3" y="54"/>
                    </a:lnTo>
                    <a:lnTo>
                      <a:pt x="0" y="52"/>
                    </a:lnTo>
                    <a:lnTo>
                      <a:pt x="0" y="50"/>
                    </a:lnTo>
                    <a:lnTo>
                      <a:pt x="1" y="47"/>
                    </a:lnTo>
                    <a:lnTo>
                      <a:pt x="4" y="46"/>
                    </a:lnTo>
                    <a:lnTo>
                      <a:pt x="15" y="41"/>
                    </a:lnTo>
                    <a:lnTo>
                      <a:pt x="31" y="36"/>
                    </a:lnTo>
                    <a:lnTo>
                      <a:pt x="63" y="28"/>
                    </a:lnTo>
                    <a:lnTo>
                      <a:pt x="79" y="25"/>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7" name="Freeform 75"/>
              <p:cNvSpPr>
                <a:spLocks/>
              </p:cNvSpPr>
              <p:nvPr/>
            </p:nvSpPr>
            <p:spPr bwMode="auto">
              <a:xfrm>
                <a:off x="4141" y="2849"/>
                <a:ext cx="195" cy="58"/>
              </a:xfrm>
              <a:custGeom>
                <a:avLst/>
                <a:gdLst>
                  <a:gd name="T0" fmla="*/ 79 w 195"/>
                  <a:gd name="T1" fmla="*/ 25 h 58"/>
                  <a:gd name="T2" fmla="*/ 79 w 195"/>
                  <a:gd name="T3" fmla="*/ 0 h 58"/>
                  <a:gd name="T4" fmla="*/ 195 w 195"/>
                  <a:gd name="T5" fmla="*/ 3 h 58"/>
                  <a:gd name="T6" fmla="*/ 194 w 195"/>
                  <a:gd name="T7" fmla="*/ 57 h 58"/>
                  <a:gd name="T8" fmla="*/ 188 w 195"/>
                  <a:gd name="T9" fmla="*/ 57 h 58"/>
                  <a:gd name="T10" fmla="*/ 188 w 195"/>
                  <a:gd name="T11" fmla="*/ 57 h 58"/>
                  <a:gd name="T12" fmla="*/ 148 w 195"/>
                  <a:gd name="T13" fmla="*/ 58 h 58"/>
                  <a:gd name="T14" fmla="*/ 91 w 195"/>
                  <a:gd name="T15" fmla="*/ 58 h 58"/>
                  <a:gd name="T16" fmla="*/ 36 w 195"/>
                  <a:gd name="T17" fmla="*/ 57 h 58"/>
                  <a:gd name="T18" fmla="*/ 15 w 195"/>
                  <a:gd name="T19" fmla="*/ 55 h 58"/>
                  <a:gd name="T20" fmla="*/ 3 w 195"/>
                  <a:gd name="T21" fmla="*/ 54 h 58"/>
                  <a:gd name="T22" fmla="*/ 3 w 195"/>
                  <a:gd name="T23" fmla="*/ 54 h 58"/>
                  <a:gd name="T24" fmla="*/ 0 w 195"/>
                  <a:gd name="T25" fmla="*/ 52 h 58"/>
                  <a:gd name="T26" fmla="*/ 0 w 195"/>
                  <a:gd name="T27" fmla="*/ 50 h 58"/>
                  <a:gd name="T28" fmla="*/ 1 w 195"/>
                  <a:gd name="T29" fmla="*/ 47 h 58"/>
                  <a:gd name="T30" fmla="*/ 4 w 195"/>
                  <a:gd name="T31" fmla="*/ 46 h 58"/>
                  <a:gd name="T32" fmla="*/ 15 w 195"/>
                  <a:gd name="T33" fmla="*/ 41 h 58"/>
                  <a:gd name="T34" fmla="*/ 31 w 195"/>
                  <a:gd name="T35" fmla="*/ 36 h 58"/>
                  <a:gd name="T36" fmla="*/ 63 w 195"/>
                  <a:gd name="T37" fmla="*/ 28 h 58"/>
                  <a:gd name="T38" fmla="*/ 79 w 195"/>
                  <a:gd name="T39"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58">
                    <a:moveTo>
                      <a:pt x="79" y="25"/>
                    </a:moveTo>
                    <a:lnTo>
                      <a:pt x="79" y="0"/>
                    </a:lnTo>
                    <a:lnTo>
                      <a:pt x="195" y="3"/>
                    </a:lnTo>
                    <a:lnTo>
                      <a:pt x="194" y="57"/>
                    </a:lnTo>
                    <a:lnTo>
                      <a:pt x="188" y="57"/>
                    </a:lnTo>
                    <a:lnTo>
                      <a:pt x="188" y="57"/>
                    </a:lnTo>
                    <a:lnTo>
                      <a:pt x="148" y="58"/>
                    </a:lnTo>
                    <a:lnTo>
                      <a:pt x="91" y="58"/>
                    </a:lnTo>
                    <a:lnTo>
                      <a:pt x="36" y="57"/>
                    </a:lnTo>
                    <a:lnTo>
                      <a:pt x="15" y="55"/>
                    </a:lnTo>
                    <a:lnTo>
                      <a:pt x="3" y="54"/>
                    </a:lnTo>
                    <a:lnTo>
                      <a:pt x="3" y="54"/>
                    </a:lnTo>
                    <a:lnTo>
                      <a:pt x="0" y="52"/>
                    </a:lnTo>
                    <a:lnTo>
                      <a:pt x="0" y="50"/>
                    </a:lnTo>
                    <a:lnTo>
                      <a:pt x="1" y="47"/>
                    </a:lnTo>
                    <a:lnTo>
                      <a:pt x="4" y="46"/>
                    </a:lnTo>
                    <a:lnTo>
                      <a:pt x="15" y="41"/>
                    </a:lnTo>
                    <a:lnTo>
                      <a:pt x="31" y="36"/>
                    </a:lnTo>
                    <a:lnTo>
                      <a:pt x="63" y="28"/>
                    </a:lnTo>
                    <a:lnTo>
                      <a:pt x="79" y="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8" name="Freeform 76"/>
              <p:cNvSpPr>
                <a:spLocks noEditPoints="1"/>
              </p:cNvSpPr>
              <p:nvPr/>
            </p:nvSpPr>
            <p:spPr bwMode="auto">
              <a:xfrm>
                <a:off x="4139" y="2885"/>
                <a:ext cx="32" cy="18"/>
              </a:xfrm>
              <a:custGeom>
                <a:avLst/>
                <a:gdLst>
                  <a:gd name="T0" fmla="*/ 2 w 32"/>
                  <a:gd name="T1" fmla="*/ 13 h 18"/>
                  <a:gd name="T2" fmla="*/ 2 w 32"/>
                  <a:gd name="T3" fmla="*/ 13 h 18"/>
                  <a:gd name="T4" fmla="*/ 0 w 32"/>
                  <a:gd name="T5" fmla="*/ 14 h 18"/>
                  <a:gd name="T6" fmla="*/ 2 w 32"/>
                  <a:gd name="T7" fmla="*/ 16 h 18"/>
                  <a:gd name="T8" fmla="*/ 2 w 32"/>
                  <a:gd name="T9" fmla="*/ 16 h 18"/>
                  <a:gd name="T10" fmla="*/ 5 w 32"/>
                  <a:gd name="T11" fmla="*/ 18 h 18"/>
                  <a:gd name="T12" fmla="*/ 5 w 32"/>
                  <a:gd name="T13" fmla="*/ 18 h 18"/>
                  <a:gd name="T14" fmla="*/ 5 w 32"/>
                  <a:gd name="T15" fmla="*/ 18 h 18"/>
                  <a:gd name="T16" fmla="*/ 5 w 32"/>
                  <a:gd name="T17" fmla="*/ 18 h 18"/>
                  <a:gd name="T18" fmla="*/ 5 w 32"/>
                  <a:gd name="T19" fmla="*/ 18 h 18"/>
                  <a:gd name="T20" fmla="*/ 2 w 32"/>
                  <a:gd name="T21" fmla="*/ 16 h 18"/>
                  <a:gd name="T22" fmla="*/ 2 w 32"/>
                  <a:gd name="T23" fmla="*/ 13 h 18"/>
                  <a:gd name="T24" fmla="*/ 32 w 32"/>
                  <a:gd name="T25" fmla="*/ 0 h 18"/>
                  <a:gd name="T26" fmla="*/ 32 w 32"/>
                  <a:gd name="T27" fmla="*/ 0 h 18"/>
                  <a:gd name="T28" fmla="*/ 24 w 32"/>
                  <a:gd name="T29" fmla="*/ 3 h 18"/>
                  <a:gd name="T30" fmla="*/ 24 w 32"/>
                  <a:gd name="T31" fmla="*/ 3 h 18"/>
                  <a:gd name="T32" fmla="*/ 32 w 32"/>
                  <a:gd name="T33" fmla="*/ 0 h 18"/>
                  <a:gd name="T34" fmla="*/ 32 w 32"/>
                  <a:gd name="T3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18">
                    <a:moveTo>
                      <a:pt x="2" y="13"/>
                    </a:moveTo>
                    <a:lnTo>
                      <a:pt x="2" y="13"/>
                    </a:lnTo>
                    <a:lnTo>
                      <a:pt x="0" y="14"/>
                    </a:lnTo>
                    <a:lnTo>
                      <a:pt x="2" y="16"/>
                    </a:lnTo>
                    <a:lnTo>
                      <a:pt x="2" y="16"/>
                    </a:lnTo>
                    <a:lnTo>
                      <a:pt x="5" y="18"/>
                    </a:lnTo>
                    <a:lnTo>
                      <a:pt x="5" y="18"/>
                    </a:lnTo>
                    <a:lnTo>
                      <a:pt x="5" y="18"/>
                    </a:lnTo>
                    <a:lnTo>
                      <a:pt x="5" y="18"/>
                    </a:lnTo>
                    <a:lnTo>
                      <a:pt x="5" y="18"/>
                    </a:lnTo>
                    <a:lnTo>
                      <a:pt x="2" y="16"/>
                    </a:lnTo>
                    <a:lnTo>
                      <a:pt x="2" y="13"/>
                    </a:lnTo>
                    <a:close/>
                    <a:moveTo>
                      <a:pt x="32" y="0"/>
                    </a:moveTo>
                    <a:lnTo>
                      <a:pt x="32" y="0"/>
                    </a:lnTo>
                    <a:lnTo>
                      <a:pt x="24" y="3"/>
                    </a:lnTo>
                    <a:lnTo>
                      <a:pt x="24" y="3"/>
                    </a:lnTo>
                    <a:lnTo>
                      <a:pt x="32" y="0"/>
                    </a:lnTo>
                    <a:lnTo>
                      <a:pt x="32" y="0"/>
                    </a:lnTo>
                    <a:close/>
                  </a:path>
                </a:pathLst>
              </a:custGeom>
              <a:solidFill>
                <a:srgbClr val="F196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9" name="Freeform 77"/>
              <p:cNvSpPr>
                <a:spLocks/>
              </p:cNvSpPr>
              <p:nvPr/>
            </p:nvSpPr>
            <p:spPr bwMode="auto">
              <a:xfrm>
                <a:off x="4139" y="2898"/>
                <a:ext cx="5" cy="5"/>
              </a:xfrm>
              <a:custGeom>
                <a:avLst/>
                <a:gdLst>
                  <a:gd name="T0" fmla="*/ 2 w 5"/>
                  <a:gd name="T1" fmla="*/ 0 h 5"/>
                  <a:gd name="T2" fmla="*/ 2 w 5"/>
                  <a:gd name="T3" fmla="*/ 0 h 5"/>
                  <a:gd name="T4" fmla="*/ 0 w 5"/>
                  <a:gd name="T5" fmla="*/ 1 h 5"/>
                  <a:gd name="T6" fmla="*/ 2 w 5"/>
                  <a:gd name="T7" fmla="*/ 3 h 5"/>
                  <a:gd name="T8" fmla="*/ 2 w 5"/>
                  <a:gd name="T9" fmla="*/ 3 h 5"/>
                  <a:gd name="T10" fmla="*/ 5 w 5"/>
                  <a:gd name="T11" fmla="*/ 5 h 5"/>
                  <a:gd name="T12" fmla="*/ 5 w 5"/>
                  <a:gd name="T13" fmla="*/ 5 h 5"/>
                  <a:gd name="T14" fmla="*/ 5 w 5"/>
                  <a:gd name="T15" fmla="*/ 5 h 5"/>
                  <a:gd name="T16" fmla="*/ 5 w 5"/>
                  <a:gd name="T17" fmla="*/ 5 h 5"/>
                  <a:gd name="T18" fmla="*/ 5 w 5"/>
                  <a:gd name="T19" fmla="*/ 5 h 5"/>
                  <a:gd name="T20" fmla="*/ 2 w 5"/>
                  <a:gd name="T21" fmla="*/ 3 h 5"/>
                  <a:gd name="T22" fmla="*/ 2 w 5"/>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5">
                    <a:moveTo>
                      <a:pt x="2" y="0"/>
                    </a:moveTo>
                    <a:lnTo>
                      <a:pt x="2" y="0"/>
                    </a:lnTo>
                    <a:lnTo>
                      <a:pt x="0" y="1"/>
                    </a:lnTo>
                    <a:lnTo>
                      <a:pt x="2" y="3"/>
                    </a:lnTo>
                    <a:lnTo>
                      <a:pt x="2" y="3"/>
                    </a:lnTo>
                    <a:lnTo>
                      <a:pt x="5" y="5"/>
                    </a:lnTo>
                    <a:lnTo>
                      <a:pt x="5" y="5"/>
                    </a:lnTo>
                    <a:lnTo>
                      <a:pt x="5" y="5"/>
                    </a:lnTo>
                    <a:lnTo>
                      <a:pt x="5" y="5"/>
                    </a:lnTo>
                    <a:lnTo>
                      <a:pt x="5" y="5"/>
                    </a:lnTo>
                    <a:lnTo>
                      <a:pt x="2" y="3"/>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0" name="Freeform 78"/>
              <p:cNvSpPr>
                <a:spLocks/>
              </p:cNvSpPr>
              <p:nvPr/>
            </p:nvSpPr>
            <p:spPr bwMode="auto">
              <a:xfrm>
                <a:off x="4163" y="2885"/>
                <a:ext cx="8" cy="3"/>
              </a:xfrm>
              <a:custGeom>
                <a:avLst/>
                <a:gdLst>
                  <a:gd name="T0" fmla="*/ 8 w 8"/>
                  <a:gd name="T1" fmla="*/ 0 h 3"/>
                  <a:gd name="T2" fmla="*/ 8 w 8"/>
                  <a:gd name="T3" fmla="*/ 0 h 3"/>
                  <a:gd name="T4" fmla="*/ 0 w 8"/>
                  <a:gd name="T5" fmla="*/ 3 h 3"/>
                  <a:gd name="T6" fmla="*/ 0 w 8"/>
                  <a:gd name="T7" fmla="*/ 3 h 3"/>
                  <a:gd name="T8" fmla="*/ 8 w 8"/>
                  <a:gd name="T9" fmla="*/ 0 h 3"/>
                  <a:gd name="T10" fmla="*/ 8 w 8"/>
                  <a:gd name="T11" fmla="*/ 0 h 3"/>
                </a:gdLst>
                <a:ahLst/>
                <a:cxnLst>
                  <a:cxn ang="0">
                    <a:pos x="T0" y="T1"/>
                  </a:cxn>
                  <a:cxn ang="0">
                    <a:pos x="T2" y="T3"/>
                  </a:cxn>
                  <a:cxn ang="0">
                    <a:pos x="T4" y="T5"/>
                  </a:cxn>
                  <a:cxn ang="0">
                    <a:pos x="T6" y="T7"/>
                  </a:cxn>
                  <a:cxn ang="0">
                    <a:pos x="T8" y="T9"/>
                  </a:cxn>
                  <a:cxn ang="0">
                    <a:pos x="T10" y="T11"/>
                  </a:cxn>
                </a:cxnLst>
                <a:rect l="0" t="0" r="r" b="b"/>
                <a:pathLst>
                  <a:path w="8" h="3">
                    <a:moveTo>
                      <a:pt x="8" y="0"/>
                    </a:moveTo>
                    <a:lnTo>
                      <a:pt x="8" y="0"/>
                    </a:lnTo>
                    <a:lnTo>
                      <a:pt x="0" y="3"/>
                    </a:lnTo>
                    <a:lnTo>
                      <a:pt x="0" y="3"/>
                    </a:lnTo>
                    <a:lnTo>
                      <a:pt x="8"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1" name="Freeform 79"/>
              <p:cNvSpPr>
                <a:spLocks/>
              </p:cNvSpPr>
              <p:nvPr/>
            </p:nvSpPr>
            <p:spPr bwMode="auto">
              <a:xfrm>
                <a:off x="4144" y="2903"/>
                <a:ext cx="1" cy="0"/>
              </a:xfrm>
              <a:custGeom>
                <a:avLst/>
                <a:gdLst>
                  <a:gd name="T0" fmla="*/ 0 w 1"/>
                  <a:gd name="T1" fmla="*/ 0 w 1"/>
                  <a:gd name="T2" fmla="*/ 1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lnTo>
                      <a:pt x="0" y="0"/>
                    </a:lnTo>
                    <a:lnTo>
                      <a:pt x="1" y="0"/>
                    </a:lnTo>
                    <a:lnTo>
                      <a:pt x="1" y="0"/>
                    </a:lnTo>
                    <a:lnTo>
                      <a:pt x="0" y="0"/>
                    </a:lnTo>
                    <a:lnTo>
                      <a:pt x="0" y="0"/>
                    </a:lnTo>
                    <a:close/>
                  </a:path>
                </a:pathLst>
              </a:custGeom>
              <a:solidFill>
                <a:srgbClr val="F7C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2" name="Freeform 80"/>
              <p:cNvSpPr>
                <a:spLocks/>
              </p:cNvSpPr>
              <p:nvPr/>
            </p:nvSpPr>
            <p:spPr bwMode="auto">
              <a:xfrm>
                <a:off x="4144" y="2903"/>
                <a:ext cx="1" cy="0"/>
              </a:xfrm>
              <a:custGeom>
                <a:avLst/>
                <a:gdLst>
                  <a:gd name="T0" fmla="*/ 0 w 1"/>
                  <a:gd name="T1" fmla="*/ 0 w 1"/>
                  <a:gd name="T2" fmla="*/ 1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lnTo>
                      <a:pt x="0" y="0"/>
                    </a:lnTo>
                    <a:lnTo>
                      <a:pt x="1" y="0"/>
                    </a:lnTo>
                    <a:lnTo>
                      <a:pt x="1"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3" name="Freeform 81"/>
              <p:cNvSpPr>
                <a:spLocks/>
              </p:cNvSpPr>
              <p:nvPr/>
            </p:nvSpPr>
            <p:spPr bwMode="auto">
              <a:xfrm>
                <a:off x="4224" y="2906"/>
                <a:ext cx="111" cy="1"/>
              </a:xfrm>
              <a:custGeom>
                <a:avLst/>
                <a:gdLst>
                  <a:gd name="T0" fmla="*/ 111 w 111"/>
                  <a:gd name="T1" fmla="*/ 0 h 1"/>
                  <a:gd name="T2" fmla="*/ 105 w 111"/>
                  <a:gd name="T3" fmla="*/ 0 h 1"/>
                  <a:gd name="T4" fmla="*/ 105 w 111"/>
                  <a:gd name="T5" fmla="*/ 0 h 1"/>
                  <a:gd name="T6" fmla="*/ 15 w 111"/>
                  <a:gd name="T7" fmla="*/ 1 h 1"/>
                  <a:gd name="T8" fmla="*/ 15 w 111"/>
                  <a:gd name="T9" fmla="*/ 1 h 1"/>
                  <a:gd name="T10" fmla="*/ 0 w 111"/>
                  <a:gd name="T11" fmla="*/ 1 h 1"/>
                  <a:gd name="T12" fmla="*/ 0 w 111"/>
                  <a:gd name="T13" fmla="*/ 1 h 1"/>
                  <a:gd name="T14" fmla="*/ 35 w 111"/>
                  <a:gd name="T15" fmla="*/ 1 h 1"/>
                  <a:gd name="T16" fmla="*/ 35 w 111"/>
                  <a:gd name="T17" fmla="*/ 1 h 1"/>
                  <a:gd name="T18" fmla="*/ 76 w 111"/>
                  <a:gd name="T19" fmla="*/ 1 h 1"/>
                  <a:gd name="T20" fmla="*/ 111 w 111"/>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
                    <a:moveTo>
                      <a:pt x="111" y="0"/>
                    </a:moveTo>
                    <a:lnTo>
                      <a:pt x="105" y="0"/>
                    </a:lnTo>
                    <a:lnTo>
                      <a:pt x="105" y="0"/>
                    </a:lnTo>
                    <a:lnTo>
                      <a:pt x="15" y="1"/>
                    </a:lnTo>
                    <a:lnTo>
                      <a:pt x="15" y="1"/>
                    </a:lnTo>
                    <a:lnTo>
                      <a:pt x="0" y="1"/>
                    </a:lnTo>
                    <a:lnTo>
                      <a:pt x="0" y="1"/>
                    </a:lnTo>
                    <a:lnTo>
                      <a:pt x="35" y="1"/>
                    </a:lnTo>
                    <a:lnTo>
                      <a:pt x="35" y="1"/>
                    </a:lnTo>
                    <a:lnTo>
                      <a:pt x="76" y="1"/>
                    </a:lnTo>
                    <a:lnTo>
                      <a:pt x="1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4" name="Freeform 82"/>
              <p:cNvSpPr>
                <a:spLocks/>
              </p:cNvSpPr>
              <p:nvPr/>
            </p:nvSpPr>
            <p:spPr bwMode="auto">
              <a:xfrm>
                <a:off x="4224" y="2906"/>
                <a:ext cx="111" cy="1"/>
              </a:xfrm>
              <a:custGeom>
                <a:avLst/>
                <a:gdLst>
                  <a:gd name="T0" fmla="*/ 111 w 111"/>
                  <a:gd name="T1" fmla="*/ 0 h 1"/>
                  <a:gd name="T2" fmla="*/ 105 w 111"/>
                  <a:gd name="T3" fmla="*/ 0 h 1"/>
                  <a:gd name="T4" fmla="*/ 105 w 111"/>
                  <a:gd name="T5" fmla="*/ 0 h 1"/>
                  <a:gd name="T6" fmla="*/ 15 w 111"/>
                  <a:gd name="T7" fmla="*/ 1 h 1"/>
                  <a:gd name="T8" fmla="*/ 15 w 111"/>
                  <a:gd name="T9" fmla="*/ 1 h 1"/>
                  <a:gd name="T10" fmla="*/ 0 w 111"/>
                  <a:gd name="T11" fmla="*/ 1 h 1"/>
                  <a:gd name="T12" fmla="*/ 0 w 111"/>
                  <a:gd name="T13" fmla="*/ 1 h 1"/>
                  <a:gd name="T14" fmla="*/ 35 w 111"/>
                  <a:gd name="T15" fmla="*/ 1 h 1"/>
                  <a:gd name="T16" fmla="*/ 35 w 111"/>
                  <a:gd name="T17" fmla="*/ 1 h 1"/>
                  <a:gd name="T18" fmla="*/ 76 w 111"/>
                  <a:gd name="T19" fmla="*/ 1 h 1"/>
                  <a:gd name="T20" fmla="*/ 111 w 111"/>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
                    <a:moveTo>
                      <a:pt x="111" y="0"/>
                    </a:moveTo>
                    <a:lnTo>
                      <a:pt x="105" y="0"/>
                    </a:lnTo>
                    <a:lnTo>
                      <a:pt x="105" y="0"/>
                    </a:lnTo>
                    <a:lnTo>
                      <a:pt x="15" y="1"/>
                    </a:lnTo>
                    <a:lnTo>
                      <a:pt x="15" y="1"/>
                    </a:lnTo>
                    <a:lnTo>
                      <a:pt x="0" y="1"/>
                    </a:lnTo>
                    <a:lnTo>
                      <a:pt x="0" y="1"/>
                    </a:lnTo>
                    <a:lnTo>
                      <a:pt x="35" y="1"/>
                    </a:lnTo>
                    <a:lnTo>
                      <a:pt x="35" y="1"/>
                    </a:lnTo>
                    <a:lnTo>
                      <a:pt x="76" y="1"/>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5" name="Freeform 83"/>
              <p:cNvSpPr>
                <a:spLocks/>
              </p:cNvSpPr>
              <p:nvPr/>
            </p:nvSpPr>
            <p:spPr bwMode="auto">
              <a:xfrm>
                <a:off x="4141" y="2885"/>
                <a:ext cx="194" cy="22"/>
              </a:xfrm>
              <a:custGeom>
                <a:avLst/>
                <a:gdLst>
                  <a:gd name="T0" fmla="*/ 30 w 194"/>
                  <a:gd name="T1" fmla="*/ 0 h 22"/>
                  <a:gd name="T2" fmla="*/ 30 w 194"/>
                  <a:gd name="T3" fmla="*/ 0 h 22"/>
                  <a:gd name="T4" fmla="*/ 22 w 194"/>
                  <a:gd name="T5" fmla="*/ 3 h 22"/>
                  <a:gd name="T6" fmla="*/ 22 w 194"/>
                  <a:gd name="T7" fmla="*/ 3 h 22"/>
                  <a:gd name="T8" fmla="*/ 9 w 194"/>
                  <a:gd name="T9" fmla="*/ 8 h 22"/>
                  <a:gd name="T10" fmla="*/ 3 w 194"/>
                  <a:gd name="T11" fmla="*/ 11 h 22"/>
                  <a:gd name="T12" fmla="*/ 0 w 194"/>
                  <a:gd name="T13" fmla="*/ 13 h 22"/>
                  <a:gd name="T14" fmla="*/ 0 w 194"/>
                  <a:gd name="T15" fmla="*/ 13 h 22"/>
                  <a:gd name="T16" fmla="*/ 0 w 194"/>
                  <a:gd name="T17" fmla="*/ 16 h 22"/>
                  <a:gd name="T18" fmla="*/ 3 w 194"/>
                  <a:gd name="T19" fmla="*/ 18 h 22"/>
                  <a:gd name="T20" fmla="*/ 3 w 194"/>
                  <a:gd name="T21" fmla="*/ 18 h 22"/>
                  <a:gd name="T22" fmla="*/ 3 w 194"/>
                  <a:gd name="T23" fmla="*/ 18 h 22"/>
                  <a:gd name="T24" fmla="*/ 3 w 194"/>
                  <a:gd name="T25" fmla="*/ 18 h 22"/>
                  <a:gd name="T26" fmla="*/ 4 w 194"/>
                  <a:gd name="T27" fmla="*/ 18 h 22"/>
                  <a:gd name="T28" fmla="*/ 4 w 194"/>
                  <a:gd name="T29" fmla="*/ 18 h 22"/>
                  <a:gd name="T30" fmla="*/ 34 w 194"/>
                  <a:gd name="T31" fmla="*/ 21 h 22"/>
                  <a:gd name="T32" fmla="*/ 83 w 194"/>
                  <a:gd name="T33" fmla="*/ 22 h 22"/>
                  <a:gd name="T34" fmla="*/ 83 w 194"/>
                  <a:gd name="T35" fmla="*/ 22 h 22"/>
                  <a:gd name="T36" fmla="*/ 98 w 194"/>
                  <a:gd name="T37" fmla="*/ 22 h 22"/>
                  <a:gd name="T38" fmla="*/ 98 w 194"/>
                  <a:gd name="T39" fmla="*/ 22 h 22"/>
                  <a:gd name="T40" fmla="*/ 188 w 194"/>
                  <a:gd name="T41" fmla="*/ 21 h 22"/>
                  <a:gd name="T42" fmla="*/ 194 w 194"/>
                  <a:gd name="T43" fmla="*/ 21 h 22"/>
                  <a:gd name="T44" fmla="*/ 194 w 194"/>
                  <a:gd name="T45" fmla="*/ 21 h 22"/>
                  <a:gd name="T46" fmla="*/ 194 w 194"/>
                  <a:gd name="T47" fmla="*/ 18 h 22"/>
                  <a:gd name="T48" fmla="*/ 39 w 194"/>
                  <a:gd name="T49" fmla="*/ 16 h 22"/>
                  <a:gd name="T50" fmla="*/ 39 w 194"/>
                  <a:gd name="T51" fmla="*/ 16 h 22"/>
                  <a:gd name="T52" fmla="*/ 38 w 194"/>
                  <a:gd name="T53" fmla="*/ 8 h 22"/>
                  <a:gd name="T54" fmla="*/ 34 w 194"/>
                  <a:gd name="T55" fmla="*/ 3 h 22"/>
                  <a:gd name="T56" fmla="*/ 33 w 194"/>
                  <a:gd name="T57" fmla="*/ 2 h 22"/>
                  <a:gd name="T58" fmla="*/ 30 w 194"/>
                  <a:gd name="T5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22">
                    <a:moveTo>
                      <a:pt x="30" y="0"/>
                    </a:moveTo>
                    <a:lnTo>
                      <a:pt x="30" y="0"/>
                    </a:lnTo>
                    <a:lnTo>
                      <a:pt x="22" y="3"/>
                    </a:lnTo>
                    <a:lnTo>
                      <a:pt x="22" y="3"/>
                    </a:lnTo>
                    <a:lnTo>
                      <a:pt x="9" y="8"/>
                    </a:lnTo>
                    <a:lnTo>
                      <a:pt x="3" y="11"/>
                    </a:lnTo>
                    <a:lnTo>
                      <a:pt x="0" y="13"/>
                    </a:lnTo>
                    <a:lnTo>
                      <a:pt x="0" y="13"/>
                    </a:lnTo>
                    <a:lnTo>
                      <a:pt x="0" y="16"/>
                    </a:lnTo>
                    <a:lnTo>
                      <a:pt x="3" y="18"/>
                    </a:lnTo>
                    <a:lnTo>
                      <a:pt x="3" y="18"/>
                    </a:lnTo>
                    <a:lnTo>
                      <a:pt x="3" y="18"/>
                    </a:lnTo>
                    <a:lnTo>
                      <a:pt x="3" y="18"/>
                    </a:lnTo>
                    <a:lnTo>
                      <a:pt x="4" y="18"/>
                    </a:lnTo>
                    <a:lnTo>
                      <a:pt x="4" y="18"/>
                    </a:lnTo>
                    <a:lnTo>
                      <a:pt x="34" y="21"/>
                    </a:lnTo>
                    <a:lnTo>
                      <a:pt x="83" y="22"/>
                    </a:lnTo>
                    <a:lnTo>
                      <a:pt x="83" y="22"/>
                    </a:lnTo>
                    <a:lnTo>
                      <a:pt x="98" y="22"/>
                    </a:lnTo>
                    <a:lnTo>
                      <a:pt x="98" y="22"/>
                    </a:lnTo>
                    <a:lnTo>
                      <a:pt x="188" y="21"/>
                    </a:lnTo>
                    <a:lnTo>
                      <a:pt x="194" y="21"/>
                    </a:lnTo>
                    <a:lnTo>
                      <a:pt x="194" y="21"/>
                    </a:lnTo>
                    <a:lnTo>
                      <a:pt x="194" y="18"/>
                    </a:lnTo>
                    <a:lnTo>
                      <a:pt x="39" y="16"/>
                    </a:lnTo>
                    <a:lnTo>
                      <a:pt x="39" y="16"/>
                    </a:lnTo>
                    <a:lnTo>
                      <a:pt x="38" y="8"/>
                    </a:lnTo>
                    <a:lnTo>
                      <a:pt x="34" y="3"/>
                    </a:lnTo>
                    <a:lnTo>
                      <a:pt x="33" y="2"/>
                    </a:lnTo>
                    <a:lnTo>
                      <a:pt x="30" y="0"/>
                    </a:lnTo>
                    <a:close/>
                  </a:path>
                </a:pathLst>
              </a:custGeom>
              <a:solidFill>
                <a:srgbClr val="F196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6" name="Freeform 84"/>
              <p:cNvSpPr>
                <a:spLocks/>
              </p:cNvSpPr>
              <p:nvPr/>
            </p:nvSpPr>
            <p:spPr bwMode="auto">
              <a:xfrm>
                <a:off x="4141" y="2885"/>
                <a:ext cx="194" cy="22"/>
              </a:xfrm>
              <a:custGeom>
                <a:avLst/>
                <a:gdLst>
                  <a:gd name="T0" fmla="*/ 30 w 194"/>
                  <a:gd name="T1" fmla="*/ 0 h 22"/>
                  <a:gd name="T2" fmla="*/ 30 w 194"/>
                  <a:gd name="T3" fmla="*/ 0 h 22"/>
                  <a:gd name="T4" fmla="*/ 22 w 194"/>
                  <a:gd name="T5" fmla="*/ 3 h 22"/>
                  <a:gd name="T6" fmla="*/ 22 w 194"/>
                  <a:gd name="T7" fmla="*/ 3 h 22"/>
                  <a:gd name="T8" fmla="*/ 9 w 194"/>
                  <a:gd name="T9" fmla="*/ 8 h 22"/>
                  <a:gd name="T10" fmla="*/ 3 w 194"/>
                  <a:gd name="T11" fmla="*/ 11 h 22"/>
                  <a:gd name="T12" fmla="*/ 0 w 194"/>
                  <a:gd name="T13" fmla="*/ 13 h 22"/>
                  <a:gd name="T14" fmla="*/ 0 w 194"/>
                  <a:gd name="T15" fmla="*/ 13 h 22"/>
                  <a:gd name="T16" fmla="*/ 0 w 194"/>
                  <a:gd name="T17" fmla="*/ 16 h 22"/>
                  <a:gd name="T18" fmla="*/ 3 w 194"/>
                  <a:gd name="T19" fmla="*/ 18 h 22"/>
                  <a:gd name="T20" fmla="*/ 3 w 194"/>
                  <a:gd name="T21" fmla="*/ 18 h 22"/>
                  <a:gd name="T22" fmla="*/ 3 w 194"/>
                  <a:gd name="T23" fmla="*/ 18 h 22"/>
                  <a:gd name="T24" fmla="*/ 3 w 194"/>
                  <a:gd name="T25" fmla="*/ 18 h 22"/>
                  <a:gd name="T26" fmla="*/ 4 w 194"/>
                  <a:gd name="T27" fmla="*/ 18 h 22"/>
                  <a:gd name="T28" fmla="*/ 4 w 194"/>
                  <a:gd name="T29" fmla="*/ 18 h 22"/>
                  <a:gd name="T30" fmla="*/ 34 w 194"/>
                  <a:gd name="T31" fmla="*/ 21 h 22"/>
                  <a:gd name="T32" fmla="*/ 83 w 194"/>
                  <a:gd name="T33" fmla="*/ 22 h 22"/>
                  <a:gd name="T34" fmla="*/ 83 w 194"/>
                  <a:gd name="T35" fmla="*/ 22 h 22"/>
                  <a:gd name="T36" fmla="*/ 98 w 194"/>
                  <a:gd name="T37" fmla="*/ 22 h 22"/>
                  <a:gd name="T38" fmla="*/ 98 w 194"/>
                  <a:gd name="T39" fmla="*/ 22 h 22"/>
                  <a:gd name="T40" fmla="*/ 188 w 194"/>
                  <a:gd name="T41" fmla="*/ 21 h 22"/>
                  <a:gd name="T42" fmla="*/ 194 w 194"/>
                  <a:gd name="T43" fmla="*/ 21 h 22"/>
                  <a:gd name="T44" fmla="*/ 194 w 194"/>
                  <a:gd name="T45" fmla="*/ 21 h 22"/>
                  <a:gd name="T46" fmla="*/ 194 w 194"/>
                  <a:gd name="T47" fmla="*/ 18 h 22"/>
                  <a:gd name="T48" fmla="*/ 39 w 194"/>
                  <a:gd name="T49" fmla="*/ 16 h 22"/>
                  <a:gd name="T50" fmla="*/ 39 w 194"/>
                  <a:gd name="T51" fmla="*/ 16 h 22"/>
                  <a:gd name="T52" fmla="*/ 38 w 194"/>
                  <a:gd name="T53" fmla="*/ 8 h 22"/>
                  <a:gd name="T54" fmla="*/ 34 w 194"/>
                  <a:gd name="T55" fmla="*/ 3 h 22"/>
                  <a:gd name="T56" fmla="*/ 33 w 194"/>
                  <a:gd name="T57" fmla="*/ 2 h 22"/>
                  <a:gd name="T58" fmla="*/ 30 w 194"/>
                  <a:gd name="T5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22">
                    <a:moveTo>
                      <a:pt x="30" y="0"/>
                    </a:moveTo>
                    <a:lnTo>
                      <a:pt x="30" y="0"/>
                    </a:lnTo>
                    <a:lnTo>
                      <a:pt x="22" y="3"/>
                    </a:lnTo>
                    <a:lnTo>
                      <a:pt x="22" y="3"/>
                    </a:lnTo>
                    <a:lnTo>
                      <a:pt x="9" y="8"/>
                    </a:lnTo>
                    <a:lnTo>
                      <a:pt x="3" y="11"/>
                    </a:lnTo>
                    <a:lnTo>
                      <a:pt x="0" y="13"/>
                    </a:lnTo>
                    <a:lnTo>
                      <a:pt x="0" y="13"/>
                    </a:lnTo>
                    <a:lnTo>
                      <a:pt x="0" y="16"/>
                    </a:lnTo>
                    <a:lnTo>
                      <a:pt x="3" y="18"/>
                    </a:lnTo>
                    <a:lnTo>
                      <a:pt x="3" y="18"/>
                    </a:lnTo>
                    <a:lnTo>
                      <a:pt x="3" y="18"/>
                    </a:lnTo>
                    <a:lnTo>
                      <a:pt x="3" y="18"/>
                    </a:lnTo>
                    <a:lnTo>
                      <a:pt x="4" y="18"/>
                    </a:lnTo>
                    <a:lnTo>
                      <a:pt x="4" y="18"/>
                    </a:lnTo>
                    <a:lnTo>
                      <a:pt x="34" y="21"/>
                    </a:lnTo>
                    <a:lnTo>
                      <a:pt x="83" y="22"/>
                    </a:lnTo>
                    <a:lnTo>
                      <a:pt x="83" y="22"/>
                    </a:lnTo>
                    <a:lnTo>
                      <a:pt x="98" y="22"/>
                    </a:lnTo>
                    <a:lnTo>
                      <a:pt x="98" y="22"/>
                    </a:lnTo>
                    <a:lnTo>
                      <a:pt x="188" y="21"/>
                    </a:lnTo>
                    <a:lnTo>
                      <a:pt x="194" y="21"/>
                    </a:lnTo>
                    <a:lnTo>
                      <a:pt x="194" y="21"/>
                    </a:lnTo>
                    <a:lnTo>
                      <a:pt x="194" y="18"/>
                    </a:lnTo>
                    <a:lnTo>
                      <a:pt x="39" y="16"/>
                    </a:lnTo>
                    <a:lnTo>
                      <a:pt x="39" y="16"/>
                    </a:lnTo>
                    <a:lnTo>
                      <a:pt x="38" y="8"/>
                    </a:lnTo>
                    <a:lnTo>
                      <a:pt x="34" y="3"/>
                    </a:lnTo>
                    <a:lnTo>
                      <a:pt x="33" y="2"/>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7" name="Freeform 85"/>
              <p:cNvSpPr>
                <a:spLocks/>
              </p:cNvSpPr>
              <p:nvPr/>
            </p:nvSpPr>
            <p:spPr bwMode="auto">
              <a:xfrm>
                <a:off x="4141" y="2899"/>
                <a:ext cx="195" cy="5"/>
              </a:xfrm>
              <a:custGeom>
                <a:avLst/>
                <a:gdLst>
                  <a:gd name="T0" fmla="*/ 195 w 195"/>
                  <a:gd name="T1" fmla="*/ 4 h 5"/>
                  <a:gd name="T2" fmla="*/ 195 w 195"/>
                  <a:gd name="T3" fmla="*/ 4 h 5"/>
                  <a:gd name="T4" fmla="*/ 194 w 195"/>
                  <a:gd name="T5" fmla="*/ 4 h 5"/>
                  <a:gd name="T6" fmla="*/ 194 w 195"/>
                  <a:gd name="T7" fmla="*/ 4 h 5"/>
                  <a:gd name="T8" fmla="*/ 188 w 195"/>
                  <a:gd name="T9" fmla="*/ 4 h 5"/>
                  <a:gd name="T10" fmla="*/ 188 w 195"/>
                  <a:gd name="T11" fmla="*/ 4 h 5"/>
                  <a:gd name="T12" fmla="*/ 167 w 195"/>
                  <a:gd name="T13" fmla="*/ 5 h 5"/>
                  <a:gd name="T14" fmla="*/ 167 w 195"/>
                  <a:gd name="T15" fmla="*/ 5 h 5"/>
                  <a:gd name="T16" fmla="*/ 98 w 195"/>
                  <a:gd name="T17" fmla="*/ 5 h 5"/>
                  <a:gd name="T18" fmla="*/ 98 w 195"/>
                  <a:gd name="T19" fmla="*/ 5 h 5"/>
                  <a:gd name="T20" fmla="*/ 28 w 195"/>
                  <a:gd name="T21" fmla="*/ 2 h 5"/>
                  <a:gd name="T22" fmla="*/ 28 w 195"/>
                  <a:gd name="T23" fmla="*/ 2 h 5"/>
                  <a:gd name="T24" fmla="*/ 7 w 195"/>
                  <a:gd name="T25" fmla="*/ 0 h 5"/>
                  <a:gd name="T26" fmla="*/ 7 w 195"/>
                  <a:gd name="T27" fmla="*/ 0 h 5"/>
                  <a:gd name="T28" fmla="*/ 1 w 195"/>
                  <a:gd name="T29" fmla="*/ 0 h 5"/>
                  <a:gd name="T30" fmla="*/ 1 w 195"/>
                  <a:gd name="T31" fmla="*/ 0 h 5"/>
                  <a:gd name="T32" fmla="*/ 0 w 195"/>
                  <a:gd name="T33" fmla="*/ 0 h 5"/>
                  <a:gd name="T34" fmla="*/ 0 w 195"/>
                  <a:gd name="T35" fmla="*/ 0 h 5"/>
                  <a:gd name="T36" fmla="*/ 1 w 195"/>
                  <a:gd name="T37" fmla="*/ 0 h 5"/>
                  <a:gd name="T38" fmla="*/ 1 w 195"/>
                  <a:gd name="T39" fmla="*/ 0 h 5"/>
                  <a:gd name="T40" fmla="*/ 7 w 195"/>
                  <a:gd name="T41" fmla="*/ 0 h 5"/>
                  <a:gd name="T42" fmla="*/ 7 w 195"/>
                  <a:gd name="T43" fmla="*/ 0 h 5"/>
                  <a:gd name="T44" fmla="*/ 28 w 195"/>
                  <a:gd name="T45" fmla="*/ 0 h 5"/>
                  <a:gd name="T46" fmla="*/ 28 w 195"/>
                  <a:gd name="T47" fmla="*/ 0 h 5"/>
                  <a:gd name="T48" fmla="*/ 98 w 195"/>
                  <a:gd name="T49" fmla="*/ 4 h 5"/>
                  <a:gd name="T50" fmla="*/ 98 w 195"/>
                  <a:gd name="T51" fmla="*/ 4 h 5"/>
                  <a:gd name="T52" fmla="*/ 167 w 195"/>
                  <a:gd name="T53" fmla="*/ 4 h 5"/>
                  <a:gd name="T54" fmla="*/ 167 w 195"/>
                  <a:gd name="T55" fmla="*/ 4 h 5"/>
                  <a:gd name="T56" fmla="*/ 188 w 195"/>
                  <a:gd name="T57" fmla="*/ 4 h 5"/>
                  <a:gd name="T58" fmla="*/ 188 w 195"/>
                  <a:gd name="T59" fmla="*/ 4 h 5"/>
                  <a:gd name="T60" fmla="*/ 194 w 195"/>
                  <a:gd name="T61" fmla="*/ 4 h 5"/>
                  <a:gd name="T62" fmla="*/ 194 w 195"/>
                  <a:gd name="T63" fmla="*/ 4 h 5"/>
                  <a:gd name="T64" fmla="*/ 195 w 195"/>
                  <a:gd name="T65" fmla="*/ 4 h 5"/>
                  <a:gd name="T66" fmla="*/ 195 w 195"/>
                  <a:gd name="T6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5" h="5">
                    <a:moveTo>
                      <a:pt x="195" y="4"/>
                    </a:moveTo>
                    <a:lnTo>
                      <a:pt x="195" y="4"/>
                    </a:lnTo>
                    <a:lnTo>
                      <a:pt x="194" y="4"/>
                    </a:lnTo>
                    <a:lnTo>
                      <a:pt x="194" y="4"/>
                    </a:lnTo>
                    <a:lnTo>
                      <a:pt x="188" y="4"/>
                    </a:lnTo>
                    <a:lnTo>
                      <a:pt x="188" y="4"/>
                    </a:lnTo>
                    <a:lnTo>
                      <a:pt x="167" y="5"/>
                    </a:lnTo>
                    <a:lnTo>
                      <a:pt x="167" y="5"/>
                    </a:lnTo>
                    <a:lnTo>
                      <a:pt x="98" y="5"/>
                    </a:lnTo>
                    <a:lnTo>
                      <a:pt x="98" y="5"/>
                    </a:lnTo>
                    <a:lnTo>
                      <a:pt x="28" y="2"/>
                    </a:lnTo>
                    <a:lnTo>
                      <a:pt x="28" y="2"/>
                    </a:lnTo>
                    <a:lnTo>
                      <a:pt x="7" y="0"/>
                    </a:lnTo>
                    <a:lnTo>
                      <a:pt x="7" y="0"/>
                    </a:lnTo>
                    <a:lnTo>
                      <a:pt x="1" y="0"/>
                    </a:lnTo>
                    <a:lnTo>
                      <a:pt x="1" y="0"/>
                    </a:lnTo>
                    <a:lnTo>
                      <a:pt x="0" y="0"/>
                    </a:lnTo>
                    <a:lnTo>
                      <a:pt x="0" y="0"/>
                    </a:lnTo>
                    <a:lnTo>
                      <a:pt x="1" y="0"/>
                    </a:lnTo>
                    <a:lnTo>
                      <a:pt x="1" y="0"/>
                    </a:lnTo>
                    <a:lnTo>
                      <a:pt x="7" y="0"/>
                    </a:lnTo>
                    <a:lnTo>
                      <a:pt x="7" y="0"/>
                    </a:lnTo>
                    <a:lnTo>
                      <a:pt x="28" y="0"/>
                    </a:lnTo>
                    <a:lnTo>
                      <a:pt x="28" y="0"/>
                    </a:lnTo>
                    <a:lnTo>
                      <a:pt x="98" y="4"/>
                    </a:lnTo>
                    <a:lnTo>
                      <a:pt x="98" y="4"/>
                    </a:lnTo>
                    <a:lnTo>
                      <a:pt x="167" y="4"/>
                    </a:lnTo>
                    <a:lnTo>
                      <a:pt x="167" y="4"/>
                    </a:lnTo>
                    <a:lnTo>
                      <a:pt x="188" y="4"/>
                    </a:lnTo>
                    <a:lnTo>
                      <a:pt x="188" y="4"/>
                    </a:lnTo>
                    <a:lnTo>
                      <a:pt x="194" y="4"/>
                    </a:lnTo>
                    <a:lnTo>
                      <a:pt x="194" y="4"/>
                    </a:lnTo>
                    <a:lnTo>
                      <a:pt x="195" y="4"/>
                    </a:lnTo>
                    <a:lnTo>
                      <a:pt x="195" y="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8" name="Freeform 86"/>
              <p:cNvSpPr>
                <a:spLocks/>
              </p:cNvSpPr>
              <p:nvPr/>
            </p:nvSpPr>
            <p:spPr bwMode="auto">
              <a:xfrm>
                <a:off x="4171" y="2885"/>
                <a:ext cx="9" cy="18"/>
              </a:xfrm>
              <a:custGeom>
                <a:avLst/>
                <a:gdLst>
                  <a:gd name="T0" fmla="*/ 9 w 9"/>
                  <a:gd name="T1" fmla="*/ 18 h 18"/>
                  <a:gd name="T2" fmla="*/ 9 w 9"/>
                  <a:gd name="T3" fmla="*/ 18 h 18"/>
                  <a:gd name="T4" fmla="*/ 9 w 9"/>
                  <a:gd name="T5" fmla="*/ 14 h 18"/>
                  <a:gd name="T6" fmla="*/ 6 w 9"/>
                  <a:gd name="T7" fmla="*/ 8 h 18"/>
                  <a:gd name="T8" fmla="*/ 6 w 9"/>
                  <a:gd name="T9" fmla="*/ 8 h 18"/>
                  <a:gd name="T10" fmla="*/ 1 w 9"/>
                  <a:gd name="T11" fmla="*/ 2 h 18"/>
                  <a:gd name="T12" fmla="*/ 0 w 9"/>
                  <a:gd name="T13" fmla="*/ 0 h 18"/>
                  <a:gd name="T14" fmla="*/ 0 w 9"/>
                  <a:gd name="T15" fmla="*/ 0 h 18"/>
                  <a:gd name="T16" fmla="*/ 1 w 9"/>
                  <a:gd name="T17" fmla="*/ 2 h 18"/>
                  <a:gd name="T18" fmla="*/ 4 w 9"/>
                  <a:gd name="T19" fmla="*/ 3 h 18"/>
                  <a:gd name="T20" fmla="*/ 8 w 9"/>
                  <a:gd name="T21" fmla="*/ 6 h 18"/>
                  <a:gd name="T22" fmla="*/ 8 w 9"/>
                  <a:gd name="T23" fmla="*/ 6 h 18"/>
                  <a:gd name="T24" fmla="*/ 9 w 9"/>
                  <a:gd name="T25" fmla="*/ 11 h 18"/>
                  <a:gd name="T26" fmla="*/ 9 w 9"/>
                  <a:gd name="T27" fmla="*/ 14 h 18"/>
                  <a:gd name="T28" fmla="*/ 9 w 9"/>
                  <a:gd name="T29" fmla="*/ 18 h 18"/>
                  <a:gd name="T30" fmla="*/ 9 w 9"/>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8">
                    <a:moveTo>
                      <a:pt x="9" y="18"/>
                    </a:moveTo>
                    <a:lnTo>
                      <a:pt x="9" y="18"/>
                    </a:lnTo>
                    <a:lnTo>
                      <a:pt x="9" y="14"/>
                    </a:lnTo>
                    <a:lnTo>
                      <a:pt x="6" y="8"/>
                    </a:lnTo>
                    <a:lnTo>
                      <a:pt x="6" y="8"/>
                    </a:lnTo>
                    <a:lnTo>
                      <a:pt x="1" y="2"/>
                    </a:lnTo>
                    <a:lnTo>
                      <a:pt x="0" y="0"/>
                    </a:lnTo>
                    <a:lnTo>
                      <a:pt x="0" y="0"/>
                    </a:lnTo>
                    <a:lnTo>
                      <a:pt x="1" y="2"/>
                    </a:lnTo>
                    <a:lnTo>
                      <a:pt x="4" y="3"/>
                    </a:lnTo>
                    <a:lnTo>
                      <a:pt x="8" y="6"/>
                    </a:lnTo>
                    <a:lnTo>
                      <a:pt x="8" y="6"/>
                    </a:lnTo>
                    <a:lnTo>
                      <a:pt x="9" y="11"/>
                    </a:lnTo>
                    <a:lnTo>
                      <a:pt x="9" y="14"/>
                    </a:lnTo>
                    <a:lnTo>
                      <a:pt x="9" y="18"/>
                    </a:lnTo>
                    <a:lnTo>
                      <a:pt x="9" y="1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9" name="Freeform 87"/>
              <p:cNvSpPr>
                <a:spLocks/>
              </p:cNvSpPr>
              <p:nvPr/>
            </p:nvSpPr>
            <p:spPr bwMode="auto">
              <a:xfrm>
                <a:off x="4209" y="2876"/>
                <a:ext cx="6" cy="11"/>
              </a:xfrm>
              <a:custGeom>
                <a:avLst/>
                <a:gdLst>
                  <a:gd name="T0" fmla="*/ 6 w 6"/>
                  <a:gd name="T1" fmla="*/ 11 h 11"/>
                  <a:gd name="T2" fmla="*/ 6 w 6"/>
                  <a:gd name="T3" fmla="*/ 11 h 11"/>
                  <a:gd name="T4" fmla="*/ 3 w 6"/>
                  <a:gd name="T5" fmla="*/ 6 h 11"/>
                  <a:gd name="T6" fmla="*/ 3 w 6"/>
                  <a:gd name="T7" fmla="*/ 6 h 11"/>
                  <a:gd name="T8" fmla="*/ 0 w 6"/>
                  <a:gd name="T9" fmla="*/ 0 h 11"/>
                  <a:gd name="T10" fmla="*/ 0 w 6"/>
                  <a:gd name="T11" fmla="*/ 0 h 11"/>
                  <a:gd name="T12" fmla="*/ 4 w 6"/>
                  <a:gd name="T13" fmla="*/ 4 h 11"/>
                  <a:gd name="T14" fmla="*/ 4 w 6"/>
                  <a:gd name="T15" fmla="*/ 4 h 11"/>
                  <a:gd name="T16" fmla="*/ 6 w 6"/>
                  <a:gd name="T17" fmla="*/ 11 h 11"/>
                  <a:gd name="T18" fmla="*/ 6 w 6"/>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1">
                    <a:moveTo>
                      <a:pt x="6" y="11"/>
                    </a:moveTo>
                    <a:lnTo>
                      <a:pt x="6" y="11"/>
                    </a:lnTo>
                    <a:lnTo>
                      <a:pt x="3" y="6"/>
                    </a:lnTo>
                    <a:lnTo>
                      <a:pt x="3" y="6"/>
                    </a:lnTo>
                    <a:lnTo>
                      <a:pt x="0" y="0"/>
                    </a:lnTo>
                    <a:lnTo>
                      <a:pt x="0" y="0"/>
                    </a:lnTo>
                    <a:lnTo>
                      <a:pt x="4" y="4"/>
                    </a:lnTo>
                    <a:lnTo>
                      <a:pt x="4" y="4"/>
                    </a:lnTo>
                    <a:lnTo>
                      <a:pt x="6" y="11"/>
                    </a:lnTo>
                    <a:lnTo>
                      <a:pt x="6" y="1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0" name="Freeform 88"/>
              <p:cNvSpPr>
                <a:spLocks/>
              </p:cNvSpPr>
              <p:nvPr/>
            </p:nvSpPr>
            <p:spPr bwMode="auto">
              <a:xfrm>
                <a:off x="4218" y="2874"/>
                <a:ext cx="6" cy="8"/>
              </a:xfrm>
              <a:custGeom>
                <a:avLst/>
                <a:gdLst>
                  <a:gd name="T0" fmla="*/ 6 w 6"/>
                  <a:gd name="T1" fmla="*/ 8 h 8"/>
                  <a:gd name="T2" fmla="*/ 6 w 6"/>
                  <a:gd name="T3" fmla="*/ 8 h 8"/>
                  <a:gd name="T4" fmla="*/ 3 w 6"/>
                  <a:gd name="T5" fmla="*/ 5 h 8"/>
                  <a:gd name="T6" fmla="*/ 3 w 6"/>
                  <a:gd name="T7" fmla="*/ 5 h 8"/>
                  <a:gd name="T8" fmla="*/ 0 w 6"/>
                  <a:gd name="T9" fmla="*/ 0 h 8"/>
                  <a:gd name="T10" fmla="*/ 0 w 6"/>
                  <a:gd name="T11" fmla="*/ 0 h 8"/>
                  <a:gd name="T12" fmla="*/ 3 w 6"/>
                  <a:gd name="T13" fmla="*/ 3 h 8"/>
                  <a:gd name="T14" fmla="*/ 3 w 6"/>
                  <a:gd name="T15" fmla="*/ 3 h 8"/>
                  <a:gd name="T16" fmla="*/ 6 w 6"/>
                  <a:gd name="T17" fmla="*/ 8 h 8"/>
                  <a:gd name="T18" fmla="*/ 6 w 6"/>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6" y="8"/>
                    </a:moveTo>
                    <a:lnTo>
                      <a:pt x="6" y="8"/>
                    </a:lnTo>
                    <a:lnTo>
                      <a:pt x="3" y="5"/>
                    </a:lnTo>
                    <a:lnTo>
                      <a:pt x="3" y="5"/>
                    </a:lnTo>
                    <a:lnTo>
                      <a:pt x="0" y="0"/>
                    </a:lnTo>
                    <a:lnTo>
                      <a:pt x="0" y="0"/>
                    </a:lnTo>
                    <a:lnTo>
                      <a:pt x="3" y="3"/>
                    </a:lnTo>
                    <a:lnTo>
                      <a:pt x="3" y="3"/>
                    </a:lnTo>
                    <a:lnTo>
                      <a:pt x="6" y="8"/>
                    </a:lnTo>
                    <a:lnTo>
                      <a:pt x="6"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1" name="Freeform 89"/>
              <p:cNvSpPr>
                <a:spLocks/>
              </p:cNvSpPr>
              <p:nvPr/>
            </p:nvSpPr>
            <p:spPr bwMode="auto">
              <a:xfrm>
                <a:off x="4218" y="2869"/>
                <a:ext cx="13" cy="2"/>
              </a:xfrm>
              <a:custGeom>
                <a:avLst/>
                <a:gdLst>
                  <a:gd name="T0" fmla="*/ 13 w 13"/>
                  <a:gd name="T1" fmla="*/ 2 h 2"/>
                  <a:gd name="T2" fmla="*/ 13 w 13"/>
                  <a:gd name="T3" fmla="*/ 2 h 2"/>
                  <a:gd name="T4" fmla="*/ 6 w 13"/>
                  <a:gd name="T5" fmla="*/ 2 h 2"/>
                  <a:gd name="T6" fmla="*/ 6 w 13"/>
                  <a:gd name="T7" fmla="*/ 2 h 2"/>
                  <a:gd name="T8" fmla="*/ 0 w 13"/>
                  <a:gd name="T9" fmla="*/ 2 h 2"/>
                  <a:gd name="T10" fmla="*/ 0 w 13"/>
                  <a:gd name="T11" fmla="*/ 2 h 2"/>
                  <a:gd name="T12" fmla="*/ 6 w 13"/>
                  <a:gd name="T13" fmla="*/ 0 h 2"/>
                  <a:gd name="T14" fmla="*/ 6 w 13"/>
                  <a:gd name="T15" fmla="*/ 0 h 2"/>
                  <a:gd name="T16" fmla="*/ 13 w 13"/>
                  <a:gd name="T17" fmla="*/ 2 h 2"/>
                  <a:gd name="T18" fmla="*/ 13 w 1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
                    <a:moveTo>
                      <a:pt x="13" y="2"/>
                    </a:moveTo>
                    <a:lnTo>
                      <a:pt x="13" y="2"/>
                    </a:lnTo>
                    <a:lnTo>
                      <a:pt x="6" y="2"/>
                    </a:lnTo>
                    <a:lnTo>
                      <a:pt x="6" y="2"/>
                    </a:lnTo>
                    <a:lnTo>
                      <a:pt x="0" y="2"/>
                    </a:lnTo>
                    <a:lnTo>
                      <a:pt x="0" y="2"/>
                    </a:lnTo>
                    <a:lnTo>
                      <a:pt x="6" y="0"/>
                    </a:lnTo>
                    <a:lnTo>
                      <a:pt x="6" y="0"/>
                    </a:lnTo>
                    <a:lnTo>
                      <a:pt x="13" y="2"/>
                    </a:lnTo>
                    <a:lnTo>
                      <a:pt x="13"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2" name="Freeform 90"/>
              <p:cNvSpPr>
                <a:spLocks/>
              </p:cNvSpPr>
              <p:nvPr/>
            </p:nvSpPr>
            <p:spPr bwMode="auto">
              <a:xfrm>
                <a:off x="4220" y="2863"/>
                <a:ext cx="14" cy="2"/>
              </a:xfrm>
              <a:custGeom>
                <a:avLst/>
                <a:gdLst>
                  <a:gd name="T0" fmla="*/ 14 w 14"/>
                  <a:gd name="T1" fmla="*/ 0 h 2"/>
                  <a:gd name="T2" fmla="*/ 14 w 14"/>
                  <a:gd name="T3" fmla="*/ 0 h 2"/>
                  <a:gd name="T4" fmla="*/ 11 w 14"/>
                  <a:gd name="T5" fmla="*/ 0 h 2"/>
                  <a:gd name="T6" fmla="*/ 6 w 14"/>
                  <a:gd name="T7" fmla="*/ 2 h 2"/>
                  <a:gd name="T8" fmla="*/ 6 w 14"/>
                  <a:gd name="T9" fmla="*/ 2 h 2"/>
                  <a:gd name="T10" fmla="*/ 1 w 14"/>
                  <a:gd name="T11" fmla="*/ 2 h 2"/>
                  <a:gd name="T12" fmla="*/ 0 w 14"/>
                  <a:gd name="T13" fmla="*/ 0 h 2"/>
                  <a:gd name="T14" fmla="*/ 0 w 14"/>
                  <a:gd name="T15" fmla="*/ 0 h 2"/>
                  <a:gd name="T16" fmla="*/ 6 w 14"/>
                  <a:gd name="T17" fmla="*/ 0 h 2"/>
                  <a:gd name="T18" fmla="*/ 6 w 14"/>
                  <a:gd name="T19" fmla="*/ 0 h 2"/>
                  <a:gd name="T20" fmla="*/ 14 w 14"/>
                  <a:gd name="T21" fmla="*/ 0 h 2"/>
                  <a:gd name="T22" fmla="*/ 14 w 14"/>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
                    <a:moveTo>
                      <a:pt x="14" y="0"/>
                    </a:moveTo>
                    <a:lnTo>
                      <a:pt x="14" y="0"/>
                    </a:lnTo>
                    <a:lnTo>
                      <a:pt x="11" y="0"/>
                    </a:lnTo>
                    <a:lnTo>
                      <a:pt x="6" y="2"/>
                    </a:lnTo>
                    <a:lnTo>
                      <a:pt x="6" y="2"/>
                    </a:lnTo>
                    <a:lnTo>
                      <a:pt x="1" y="2"/>
                    </a:lnTo>
                    <a:lnTo>
                      <a:pt x="0" y="0"/>
                    </a:lnTo>
                    <a:lnTo>
                      <a:pt x="0" y="0"/>
                    </a:lnTo>
                    <a:lnTo>
                      <a:pt x="6" y="0"/>
                    </a:lnTo>
                    <a:lnTo>
                      <a:pt x="6" y="0"/>
                    </a:lnTo>
                    <a:lnTo>
                      <a:pt x="14" y="0"/>
                    </a:lnTo>
                    <a:lnTo>
                      <a:pt x="14"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3" name="Freeform 91"/>
              <p:cNvSpPr>
                <a:spLocks/>
              </p:cNvSpPr>
              <p:nvPr/>
            </p:nvSpPr>
            <p:spPr bwMode="auto">
              <a:xfrm>
                <a:off x="4190" y="2865"/>
                <a:ext cx="22" cy="12"/>
              </a:xfrm>
              <a:custGeom>
                <a:avLst/>
                <a:gdLst>
                  <a:gd name="T0" fmla="*/ 22 w 22"/>
                  <a:gd name="T1" fmla="*/ 11 h 12"/>
                  <a:gd name="T2" fmla="*/ 22 w 22"/>
                  <a:gd name="T3" fmla="*/ 11 h 12"/>
                  <a:gd name="T4" fmla="*/ 14 w 22"/>
                  <a:gd name="T5" fmla="*/ 11 h 12"/>
                  <a:gd name="T6" fmla="*/ 14 w 22"/>
                  <a:gd name="T7" fmla="*/ 11 h 12"/>
                  <a:gd name="T8" fmla="*/ 6 w 22"/>
                  <a:gd name="T9" fmla="*/ 9 h 12"/>
                  <a:gd name="T10" fmla="*/ 6 w 22"/>
                  <a:gd name="T11" fmla="*/ 9 h 12"/>
                  <a:gd name="T12" fmla="*/ 1 w 22"/>
                  <a:gd name="T13" fmla="*/ 8 h 12"/>
                  <a:gd name="T14" fmla="*/ 1 w 22"/>
                  <a:gd name="T15" fmla="*/ 8 h 12"/>
                  <a:gd name="T16" fmla="*/ 0 w 22"/>
                  <a:gd name="T17" fmla="*/ 4 h 12"/>
                  <a:gd name="T18" fmla="*/ 0 w 22"/>
                  <a:gd name="T19" fmla="*/ 4 h 12"/>
                  <a:gd name="T20" fmla="*/ 0 w 22"/>
                  <a:gd name="T21" fmla="*/ 3 h 12"/>
                  <a:gd name="T22" fmla="*/ 1 w 22"/>
                  <a:gd name="T23" fmla="*/ 1 h 12"/>
                  <a:gd name="T24" fmla="*/ 1 w 22"/>
                  <a:gd name="T25" fmla="*/ 1 h 12"/>
                  <a:gd name="T26" fmla="*/ 6 w 22"/>
                  <a:gd name="T27" fmla="*/ 0 h 12"/>
                  <a:gd name="T28" fmla="*/ 11 w 22"/>
                  <a:gd name="T29" fmla="*/ 1 h 12"/>
                  <a:gd name="T30" fmla="*/ 15 w 22"/>
                  <a:gd name="T31" fmla="*/ 3 h 12"/>
                  <a:gd name="T32" fmla="*/ 19 w 22"/>
                  <a:gd name="T33" fmla="*/ 6 h 12"/>
                  <a:gd name="T34" fmla="*/ 19 w 22"/>
                  <a:gd name="T35" fmla="*/ 6 h 12"/>
                  <a:gd name="T36" fmla="*/ 20 w 22"/>
                  <a:gd name="T37" fmla="*/ 11 h 12"/>
                  <a:gd name="T38" fmla="*/ 20 w 22"/>
                  <a:gd name="T39" fmla="*/ 11 h 12"/>
                  <a:gd name="T40" fmla="*/ 20 w 22"/>
                  <a:gd name="T41" fmla="*/ 12 h 12"/>
                  <a:gd name="T42" fmla="*/ 20 w 22"/>
                  <a:gd name="T43" fmla="*/ 12 h 12"/>
                  <a:gd name="T44" fmla="*/ 20 w 22"/>
                  <a:gd name="T45" fmla="*/ 11 h 12"/>
                  <a:gd name="T46" fmla="*/ 17 w 22"/>
                  <a:gd name="T47" fmla="*/ 6 h 12"/>
                  <a:gd name="T48" fmla="*/ 17 w 22"/>
                  <a:gd name="T49" fmla="*/ 6 h 12"/>
                  <a:gd name="T50" fmla="*/ 14 w 22"/>
                  <a:gd name="T51" fmla="*/ 4 h 12"/>
                  <a:gd name="T52" fmla="*/ 11 w 22"/>
                  <a:gd name="T53" fmla="*/ 3 h 12"/>
                  <a:gd name="T54" fmla="*/ 11 w 22"/>
                  <a:gd name="T55" fmla="*/ 3 h 12"/>
                  <a:gd name="T56" fmla="*/ 6 w 22"/>
                  <a:gd name="T57" fmla="*/ 1 h 12"/>
                  <a:gd name="T58" fmla="*/ 1 w 22"/>
                  <a:gd name="T59" fmla="*/ 3 h 12"/>
                  <a:gd name="T60" fmla="*/ 1 w 22"/>
                  <a:gd name="T61" fmla="*/ 3 h 12"/>
                  <a:gd name="T62" fmla="*/ 1 w 22"/>
                  <a:gd name="T63" fmla="*/ 4 h 12"/>
                  <a:gd name="T64" fmla="*/ 3 w 22"/>
                  <a:gd name="T65" fmla="*/ 6 h 12"/>
                  <a:gd name="T66" fmla="*/ 3 w 22"/>
                  <a:gd name="T67" fmla="*/ 6 h 12"/>
                  <a:gd name="T68" fmla="*/ 6 w 22"/>
                  <a:gd name="T69" fmla="*/ 8 h 12"/>
                  <a:gd name="T70" fmla="*/ 6 w 22"/>
                  <a:gd name="T71" fmla="*/ 8 h 12"/>
                  <a:gd name="T72" fmla="*/ 14 w 22"/>
                  <a:gd name="T73" fmla="*/ 9 h 12"/>
                  <a:gd name="T74" fmla="*/ 14 w 22"/>
                  <a:gd name="T75" fmla="*/ 9 h 12"/>
                  <a:gd name="T76" fmla="*/ 22 w 22"/>
                  <a:gd name="T77" fmla="*/ 11 h 12"/>
                  <a:gd name="T78" fmla="*/ 22 w 22"/>
                  <a:gd name="T7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 h="12">
                    <a:moveTo>
                      <a:pt x="22" y="11"/>
                    </a:moveTo>
                    <a:lnTo>
                      <a:pt x="22" y="11"/>
                    </a:lnTo>
                    <a:lnTo>
                      <a:pt x="14" y="11"/>
                    </a:lnTo>
                    <a:lnTo>
                      <a:pt x="14" y="11"/>
                    </a:lnTo>
                    <a:lnTo>
                      <a:pt x="6" y="9"/>
                    </a:lnTo>
                    <a:lnTo>
                      <a:pt x="6" y="9"/>
                    </a:lnTo>
                    <a:lnTo>
                      <a:pt x="1" y="8"/>
                    </a:lnTo>
                    <a:lnTo>
                      <a:pt x="1" y="8"/>
                    </a:lnTo>
                    <a:lnTo>
                      <a:pt x="0" y="4"/>
                    </a:lnTo>
                    <a:lnTo>
                      <a:pt x="0" y="4"/>
                    </a:lnTo>
                    <a:lnTo>
                      <a:pt x="0" y="3"/>
                    </a:lnTo>
                    <a:lnTo>
                      <a:pt x="1" y="1"/>
                    </a:lnTo>
                    <a:lnTo>
                      <a:pt x="1" y="1"/>
                    </a:lnTo>
                    <a:lnTo>
                      <a:pt x="6" y="0"/>
                    </a:lnTo>
                    <a:lnTo>
                      <a:pt x="11" y="1"/>
                    </a:lnTo>
                    <a:lnTo>
                      <a:pt x="15" y="3"/>
                    </a:lnTo>
                    <a:lnTo>
                      <a:pt x="19" y="6"/>
                    </a:lnTo>
                    <a:lnTo>
                      <a:pt x="19" y="6"/>
                    </a:lnTo>
                    <a:lnTo>
                      <a:pt x="20" y="11"/>
                    </a:lnTo>
                    <a:lnTo>
                      <a:pt x="20" y="11"/>
                    </a:lnTo>
                    <a:lnTo>
                      <a:pt x="20" y="12"/>
                    </a:lnTo>
                    <a:lnTo>
                      <a:pt x="20" y="12"/>
                    </a:lnTo>
                    <a:lnTo>
                      <a:pt x="20" y="11"/>
                    </a:lnTo>
                    <a:lnTo>
                      <a:pt x="17" y="6"/>
                    </a:lnTo>
                    <a:lnTo>
                      <a:pt x="17" y="6"/>
                    </a:lnTo>
                    <a:lnTo>
                      <a:pt x="14" y="4"/>
                    </a:lnTo>
                    <a:lnTo>
                      <a:pt x="11" y="3"/>
                    </a:lnTo>
                    <a:lnTo>
                      <a:pt x="11" y="3"/>
                    </a:lnTo>
                    <a:lnTo>
                      <a:pt x="6" y="1"/>
                    </a:lnTo>
                    <a:lnTo>
                      <a:pt x="1" y="3"/>
                    </a:lnTo>
                    <a:lnTo>
                      <a:pt x="1" y="3"/>
                    </a:lnTo>
                    <a:lnTo>
                      <a:pt x="1" y="4"/>
                    </a:lnTo>
                    <a:lnTo>
                      <a:pt x="3" y="6"/>
                    </a:lnTo>
                    <a:lnTo>
                      <a:pt x="3" y="6"/>
                    </a:lnTo>
                    <a:lnTo>
                      <a:pt x="6" y="8"/>
                    </a:lnTo>
                    <a:lnTo>
                      <a:pt x="6" y="8"/>
                    </a:lnTo>
                    <a:lnTo>
                      <a:pt x="14" y="9"/>
                    </a:lnTo>
                    <a:lnTo>
                      <a:pt x="14" y="9"/>
                    </a:lnTo>
                    <a:lnTo>
                      <a:pt x="22" y="11"/>
                    </a:lnTo>
                    <a:lnTo>
                      <a:pt x="22" y="1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4" name="Freeform 92"/>
              <p:cNvSpPr>
                <a:spLocks/>
              </p:cNvSpPr>
              <p:nvPr/>
            </p:nvSpPr>
            <p:spPr bwMode="auto">
              <a:xfrm>
                <a:off x="4209" y="2861"/>
                <a:ext cx="11" cy="15"/>
              </a:xfrm>
              <a:custGeom>
                <a:avLst/>
                <a:gdLst>
                  <a:gd name="T0" fmla="*/ 1 w 11"/>
                  <a:gd name="T1" fmla="*/ 15 h 15"/>
                  <a:gd name="T2" fmla="*/ 1 w 11"/>
                  <a:gd name="T3" fmla="*/ 15 h 15"/>
                  <a:gd name="T4" fmla="*/ 0 w 11"/>
                  <a:gd name="T5" fmla="*/ 15 h 15"/>
                  <a:gd name="T6" fmla="*/ 0 w 11"/>
                  <a:gd name="T7" fmla="*/ 10 h 15"/>
                  <a:gd name="T8" fmla="*/ 0 w 11"/>
                  <a:gd name="T9" fmla="*/ 10 h 15"/>
                  <a:gd name="T10" fmla="*/ 1 w 11"/>
                  <a:gd name="T11" fmla="*/ 5 h 15"/>
                  <a:gd name="T12" fmla="*/ 1 w 11"/>
                  <a:gd name="T13" fmla="*/ 5 h 15"/>
                  <a:gd name="T14" fmla="*/ 4 w 11"/>
                  <a:gd name="T15" fmla="*/ 2 h 15"/>
                  <a:gd name="T16" fmla="*/ 7 w 11"/>
                  <a:gd name="T17" fmla="*/ 0 h 15"/>
                  <a:gd name="T18" fmla="*/ 7 w 11"/>
                  <a:gd name="T19" fmla="*/ 0 h 15"/>
                  <a:gd name="T20" fmla="*/ 11 w 11"/>
                  <a:gd name="T21" fmla="*/ 2 h 15"/>
                  <a:gd name="T22" fmla="*/ 11 w 11"/>
                  <a:gd name="T23" fmla="*/ 5 h 15"/>
                  <a:gd name="T24" fmla="*/ 11 w 11"/>
                  <a:gd name="T25" fmla="*/ 5 h 15"/>
                  <a:gd name="T26" fmla="*/ 9 w 11"/>
                  <a:gd name="T27" fmla="*/ 8 h 15"/>
                  <a:gd name="T28" fmla="*/ 9 w 11"/>
                  <a:gd name="T29" fmla="*/ 8 h 15"/>
                  <a:gd name="T30" fmla="*/ 6 w 11"/>
                  <a:gd name="T31" fmla="*/ 12 h 15"/>
                  <a:gd name="T32" fmla="*/ 6 w 11"/>
                  <a:gd name="T33" fmla="*/ 12 h 15"/>
                  <a:gd name="T34" fmla="*/ 1 w 11"/>
                  <a:gd name="T35" fmla="*/ 15 h 15"/>
                  <a:gd name="T36" fmla="*/ 1 w 11"/>
                  <a:gd name="T37" fmla="*/ 15 h 15"/>
                  <a:gd name="T38" fmla="*/ 4 w 11"/>
                  <a:gd name="T39" fmla="*/ 12 h 15"/>
                  <a:gd name="T40" fmla="*/ 4 w 11"/>
                  <a:gd name="T41" fmla="*/ 12 h 15"/>
                  <a:gd name="T42" fmla="*/ 7 w 11"/>
                  <a:gd name="T43" fmla="*/ 7 h 15"/>
                  <a:gd name="T44" fmla="*/ 7 w 11"/>
                  <a:gd name="T45" fmla="*/ 7 h 15"/>
                  <a:gd name="T46" fmla="*/ 9 w 11"/>
                  <a:gd name="T47" fmla="*/ 4 h 15"/>
                  <a:gd name="T48" fmla="*/ 9 w 11"/>
                  <a:gd name="T49" fmla="*/ 4 h 15"/>
                  <a:gd name="T50" fmla="*/ 7 w 11"/>
                  <a:gd name="T51" fmla="*/ 2 h 15"/>
                  <a:gd name="T52" fmla="*/ 7 w 11"/>
                  <a:gd name="T53" fmla="*/ 2 h 15"/>
                  <a:gd name="T54" fmla="*/ 6 w 11"/>
                  <a:gd name="T55" fmla="*/ 4 h 15"/>
                  <a:gd name="T56" fmla="*/ 3 w 11"/>
                  <a:gd name="T57" fmla="*/ 5 h 15"/>
                  <a:gd name="T58" fmla="*/ 3 w 11"/>
                  <a:gd name="T59" fmla="*/ 5 h 15"/>
                  <a:gd name="T60" fmla="*/ 1 w 11"/>
                  <a:gd name="T61" fmla="*/ 10 h 15"/>
                  <a:gd name="T62" fmla="*/ 1 w 11"/>
                  <a:gd name="T63" fmla="*/ 10 h 15"/>
                  <a:gd name="T64" fmla="*/ 1 w 11"/>
                  <a:gd name="T65" fmla="*/ 15 h 15"/>
                  <a:gd name="T66" fmla="*/ 1 w 11"/>
                  <a:gd name="T6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 h="15">
                    <a:moveTo>
                      <a:pt x="1" y="15"/>
                    </a:moveTo>
                    <a:lnTo>
                      <a:pt x="1" y="15"/>
                    </a:lnTo>
                    <a:lnTo>
                      <a:pt x="0" y="15"/>
                    </a:lnTo>
                    <a:lnTo>
                      <a:pt x="0" y="10"/>
                    </a:lnTo>
                    <a:lnTo>
                      <a:pt x="0" y="10"/>
                    </a:lnTo>
                    <a:lnTo>
                      <a:pt x="1" y="5"/>
                    </a:lnTo>
                    <a:lnTo>
                      <a:pt x="1" y="5"/>
                    </a:lnTo>
                    <a:lnTo>
                      <a:pt x="4" y="2"/>
                    </a:lnTo>
                    <a:lnTo>
                      <a:pt x="7" y="0"/>
                    </a:lnTo>
                    <a:lnTo>
                      <a:pt x="7" y="0"/>
                    </a:lnTo>
                    <a:lnTo>
                      <a:pt x="11" y="2"/>
                    </a:lnTo>
                    <a:lnTo>
                      <a:pt x="11" y="5"/>
                    </a:lnTo>
                    <a:lnTo>
                      <a:pt x="11" y="5"/>
                    </a:lnTo>
                    <a:lnTo>
                      <a:pt x="9" y="8"/>
                    </a:lnTo>
                    <a:lnTo>
                      <a:pt x="9" y="8"/>
                    </a:lnTo>
                    <a:lnTo>
                      <a:pt x="6" y="12"/>
                    </a:lnTo>
                    <a:lnTo>
                      <a:pt x="6" y="12"/>
                    </a:lnTo>
                    <a:lnTo>
                      <a:pt x="1" y="15"/>
                    </a:lnTo>
                    <a:lnTo>
                      <a:pt x="1" y="15"/>
                    </a:lnTo>
                    <a:lnTo>
                      <a:pt x="4" y="12"/>
                    </a:lnTo>
                    <a:lnTo>
                      <a:pt x="4" y="12"/>
                    </a:lnTo>
                    <a:lnTo>
                      <a:pt x="7" y="7"/>
                    </a:lnTo>
                    <a:lnTo>
                      <a:pt x="7" y="7"/>
                    </a:lnTo>
                    <a:lnTo>
                      <a:pt x="9" y="4"/>
                    </a:lnTo>
                    <a:lnTo>
                      <a:pt x="9" y="4"/>
                    </a:lnTo>
                    <a:lnTo>
                      <a:pt x="7" y="2"/>
                    </a:lnTo>
                    <a:lnTo>
                      <a:pt x="7" y="2"/>
                    </a:lnTo>
                    <a:lnTo>
                      <a:pt x="6" y="4"/>
                    </a:lnTo>
                    <a:lnTo>
                      <a:pt x="3" y="5"/>
                    </a:lnTo>
                    <a:lnTo>
                      <a:pt x="3" y="5"/>
                    </a:lnTo>
                    <a:lnTo>
                      <a:pt x="1" y="10"/>
                    </a:lnTo>
                    <a:lnTo>
                      <a:pt x="1" y="10"/>
                    </a:lnTo>
                    <a:lnTo>
                      <a:pt x="1" y="15"/>
                    </a:lnTo>
                    <a:lnTo>
                      <a:pt x="1" y="1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5" name="Freeform 93"/>
              <p:cNvSpPr>
                <a:spLocks/>
              </p:cNvSpPr>
              <p:nvPr/>
            </p:nvSpPr>
            <p:spPr bwMode="auto">
              <a:xfrm>
                <a:off x="4294" y="2869"/>
                <a:ext cx="41" cy="34"/>
              </a:xfrm>
              <a:custGeom>
                <a:avLst/>
                <a:gdLst>
                  <a:gd name="T0" fmla="*/ 41 w 41"/>
                  <a:gd name="T1" fmla="*/ 2 h 34"/>
                  <a:gd name="T2" fmla="*/ 41 w 41"/>
                  <a:gd name="T3" fmla="*/ 2 h 34"/>
                  <a:gd name="T4" fmla="*/ 33 w 41"/>
                  <a:gd name="T5" fmla="*/ 2 h 34"/>
                  <a:gd name="T6" fmla="*/ 33 w 41"/>
                  <a:gd name="T7" fmla="*/ 2 h 34"/>
                  <a:gd name="T8" fmla="*/ 24 w 41"/>
                  <a:gd name="T9" fmla="*/ 4 h 34"/>
                  <a:gd name="T10" fmla="*/ 19 w 41"/>
                  <a:gd name="T11" fmla="*/ 7 h 34"/>
                  <a:gd name="T12" fmla="*/ 14 w 41"/>
                  <a:gd name="T13" fmla="*/ 10 h 34"/>
                  <a:gd name="T14" fmla="*/ 14 w 41"/>
                  <a:gd name="T15" fmla="*/ 10 h 34"/>
                  <a:gd name="T16" fmla="*/ 6 w 41"/>
                  <a:gd name="T17" fmla="*/ 18 h 34"/>
                  <a:gd name="T18" fmla="*/ 1 w 41"/>
                  <a:gd name="T19" fmla="*/ 26 h 34"/>
                  <a:gd name="T20" fmla="*/ 1 w 41"/>
                  <a:gd name="T21" fmla="*/ 26 h 34"/>
                  <a:gd name="T22" fmla="*/ 0 w 41"/>
                  <a:gd name="T23" fmla="*/ 34 h 34"/>
                  <a:gd name="T24" fmla="*/ 0 w 41"/>
                  <a:gd name="T25" fmla="*/ 34 h 34"/>
                  <a:gd name="T26" fmla="*/ 0 w 41"/>
                  <a:gd name="T27" fmla="*/ 32 h 34"/>
                  <a:gd name="T28" fmla="*/ 0 w 41"/>
                  <a:gd name="T29" fmla="*/ 32 h 34"/>
                  <a:gd name="T30" fmla="*/ 1 w 41"/>
                  <a:gd name="T31" fmla="*/ 26 h 34"/>
                  <a:gd name="T32" fmla="*/ 1 w 41"/>
                  <a:gd name="T33" fmla="*/ 26 h 34"/>
                  <a:gd name="T34" fmla="*/ 5 w 41"/>
                  <a:gd name="T35" fmla="*/ 16 h 34"/>
                  <a:gd name="T36" fmla="*/ 8 w 41"/>
                  <a:gd name="T37" fmla="*/ 13 h 34"/>
                  <a:gd name="T38" fmla="*/ 12 w 41"/>
                  <a:gd name="T39" fmla="*/ 8 h 34"/>
                  <a:gd name="T40" fmla="*/ 12 w 41"/>
                  <a:gd name="T41" fmla="*/ 8 h 34"/>
                  <a:gd name="T42" fmla="*/ 19 w 41"/>
                  <a:gd name="T43" fmla="*/ 5 h 34"/>
                  <a:gd name="T44" fmla="*/ 24 w 41"/>
                  <a:gd name="T45" fmla="*/ 4 h 34"/>
                  <a:gd name="T46" fmla="*/ 33 w 41"/>
                  <a:gd name="T47" fmla="*/ 0 h 34"/>
                  <a:gd name="T48" fmla="*/ 33 w 41"/>
                  <a:gd name="T49" fmla="*/ 0 h 34"/>
                  <a:gd name="T50" fmla="*/ 39 w 41"/>
                  <a:gd name="T51" fmla="*/ 2 h 34"/>
                  <a:gd name="T52" fmla="*/ 39 w 41"/>
                  <a:gd name="T53" fmla="*/ 2 h 34"/>
                  <a:gd name="T54" fmla="*/ 41 w 41"/>
                  <a:gd name="T55" fmla="*/ 2 h 34"/>
                  <a:gd name="T56" fmla="*/ 41 w 41"/>
                  <a:gd name="T57"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4">
                    <a:moveTo>
                      <a:pt x="41" y="2"/>
                    </a:moveTo>
                    <a:lnTo>
                      <a:pt x="41" y="2"/>
                    </a:lnTo>
                    <a:lnTo>
                      <a:pt x="33" y="2"/>
                    </a:lnTo>
                    <a:lnTo>
                      <a:pt x="33" y="2"/>
                    </a:lnTo>
                    <a:lnTo>
                      <a:pt x="24" y="4"/>
                    </a:lnTo>
                    <a:lnTo>
                      <a:pt x="19" y="7"/>
                    </a:lnTo>
                    <a:lnTo>
                      <a:pt x="14" y="10"/>
                    </a:lnTo>
                    <a:lnTo>
                      <a:pt x="14" y="10"/>
                    </a:lnTo>
                    <a:lnTo>
                      <a:pt x="6" y="18"/>
                    </a:lnTo>
                    <a:lnTo>
                      <a:pt x="1" y="26"/>
                    </a:lnTo>
                    <a:lnTo>
                      <a:pt x="1" y="26"/>
                    </a:lnTo>
                    <a:lnTo>
                      <a:pt x="0" y="34"/>
                    </a:lnTo>
                    <a:lnTo>
                      <a:pt x="0" y="34"/>
                    </a:lnTo>
                    <a:lnTo>
                      <a:pt x="0" y="32"/>
                    </a:lnTo>
                    <a:lnTo>
                      <a:pt x="0" y="32"/>
                    </a:lnTo>
                    <a:lnTo>
                      <a:pt x="1" y="26"/>
                    </a:lnTo>
                    <a:lnTo>
                      <a:pt x="1" y="26"/>
                    </a:lnTo>
                    <a:lnTo>
                      <a:pt x="5" y="16"/>
                    </a:lnTo>
                    <a:lnTo>
                      <a:pt x="8" y="13"/>
                    </a:lnTo>
                    <a:lnTo>
                      <a:pt x="12" y="8"/>
                    </a:lnTo>
                    <a:lnTo>
                      <a:pt x="12" y="8"/>
                    </a:lnTo>
                    <a:lnTo>
                      <a:pt x="19" y="5"/>
                    </a:lnTo>
                    <a:lnTo>
                      <a:pt x="24" y="4"/>
                    </a:lnTo>
                    <a:lnTo>
                      <a:pt x="33" y="0"/>
                    </a:lnTo>
                    <a:lnTo>
                      <a:pt x="33" y="0"/>
                    </a:lnTo>
                    <a:lnTo>
                      <a:pt x="39" y="2"/>
                    </a:lnTo>
                    <a:lnTo>
                      <a:pt x="39" y="2"/>
                    </a:lnTo>
                    <a:lnTo>
                      <a:pt x="41" y="2"/>
                    </a:lnTo>
                    <a:lnTo>
                      <a:pt x="41"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6" name="Freeform 94"/>
              <p:cNvSpPr>
                <a:spLocks/>
              </p:cNvSpPr>
              <p:nvPr/>
            </p:nvSpPr>
            <p:spPr bwMode="auto">
              <a:xfrm>
                <a:off x="4245" y="2891"/>
                <a:ext cx="35" cy="2"/>
              </a:xfrm>
              <a:custGeom>
                <a:avLst/>
                <a:gdLst>
                  <a:gd name="T0" fmla="*/ 35 w 35"/>
                  <a:gd name="T1" fmla="*/ 0 h 2"/>
                  <a:gd name="T2" fmla="*/ 35 w 35"/>
                  <a:gd name="T3" fmla="*/ 0 h 2"/>
                  <a:gd name="T4" fmla="*/ 28 w 35"/>
                  <a:gd name="T5" fmla="*/ 2 h 2"/>
                  <a:gd name="T6" fmla="*/ 17 w 35"/>
                  <a:gd name="T7" fmla="*/ 2 h 2"/>
                  <a:gd name="T8" fmla="*/ 17 w 35"/>
                  <a:gd name="T9" fmla="*/ 2 h 2"/>
                  <a:gd name="T10" fmla="*/ 5 w 35"/>
                  <a:gd name="T11" fmla="*/ 2 h 2"/>
                  <a:gd name="T12" fmla="*/ 0 w 35"/>
                  <a:gd name="T13" fmla="*/ 0 h 2"/>
                  <a:gd name="T14" fmla="*/ 0 w 35"/>
                  <a:gd name="T15" fmla="*/ 0 h 2"/>
                  <a:gd name="T16" fmla="*/ 17 w 35"/>
                  <a:gd name="T17" fmla="*/ 0 h 2"/>
                  <a:gd name="T18" fmla="*/ 17 w 35"/>
                  <a:gd name="T19" fmla="*/ 0 h 2"/>
                  <a:gd name="T20" fmla="*/ 35 w 35"/>
                  <a:gd name="T21" fmla="*/ 0 h 2"/>
                  <a:gd name="T22" fmla="*/ 35 w 35"/>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
                    <a:moveTo>
                      <a:pt x="35" y="0"/>
                    </a:moveTo>
                    <a:lnTo>
                      <a:pt x="35" y="0"/>
                    </a:lnTo>
                    <a:lnTo>
                      <a:pt x="28" y="2"/>
                    </a:lnTo>
                    <a:lnTo>
                      <a:pt x="17" y="2"/>
                    </a:lnTo>
                    <a:lnTo>
                      <a:pt x="17" y="2"/>
                    </a:lnTo>
                    <a:lnTo>
                      <a:pt x="5" y="2"/>
                    </a:lnTo>
                    <a:lnTo>
                      <a:pt x="0" y="0"/>
                    </a:lnTo>
                    <a:lnTo>
                      <a:pt x="0" y="0"/>
                    </a:lnTo>
                    <a:lnTo>
                      <a:pt x="17" y="0"/>
                    </a:lnTo>
                    <a:lnTo>
                      <a:pt x="17" y="0"/>
                    </a:lnTo>
                    <a:lnTo>
                      <a:pt x="35" y="0"/>
                    </a:lnTo>
                    <a:lnTo>
                      <a:pt x="35"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7" name="Freeform 95"/>
              <p:cNvSpPr>
                <a:spLocks/>
              </p:cNvSpPr>
              <p:nvPr/>
            </p:nvSpPr>
            <p:spPr bwMode="auto">
              <a:xfrm>
                <a:off x="4299" y="2893"/>
                <a:ext cx="3" cy="6"/>
              </a:xfrm>
              <a:custGeom>
                <a:avLst/>
                <a:gdLst>
                  <a:gd name="T0" fmla="*/ 3 w 3"/>
                  <a:gd name="T1" fmla="*/ 0 h 6"/>
                  <a:gd name="T2" fmla="*/ 3 w 3"/>
                  <a:gd name="T3" fmla="*/ 0 h 6"/>
                  <a:gd name="T4" fmla="*/ 1 w 3"/>
                  <a:gd name="T5" fmla="*/ 3 h 6"/>
                  <a:gd name="T6" fmla="*/ 1 w 3"/>
                  <a:gd name="T7" fmla="*/ 3 h 6"/>
                  <a:gd name="T8" fmla="*/ 0 w 3"/>
                  <a:gd name="T9" fmla="*/ 6 h 6"/>
                  <a:gd name="T10" fmla="*/ 0 w 3"/>
                  <a:gd name="T11" fmla="*/ 6 h 6"/>
                  <a:gd name="T12" fmla="*/ 0 w 3"/>
                  <a:gd name="T13" fmla="*/ 5 h 6"/>
                  <a:gd name="T14" fmla="*/ 0 w 3"/>
                  <a:gd name="T15" fmla="*/ 2 h 6"/>
                  <a:gd name="T16" fmla="*/ 0 w 3"/>
                  <a:gd name="T17" fmla="*/ 2 h 6"/>
                  <a:gd name="T18" fmla="*/ 1 w 3"/>
                  <a:gd name="T19" fmla="*/ 0 h 6"/>
                  <a:gd name="T20" fmla="*/ 3 w 3"/>
                  <a:gd name="T21" fmla="*/ 0 h 6"/>
                  <a:gd name="T22" fmla="*/ 3 w 3"/>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6">
                    <a:moveTo>
                      <a:pt x="3" y="0"/>
                    </a:moveTo>
                    <a:lnTo>
                      <a:pt x="3" y="0"/>
                    </a:lnTo>
                    <a:lnTo>
                      <a:pt x="1" y="3"/>
                    </a:lnTo>
                    <a:lnTo>
                      <a:pt x="1" y="3"/>
                    </a:lnTo>
                    <a:lnTo>
                      <a:pt x="0" y="6"/>
                    </a:lnTo>
                    <a:lnTo>
                      <a:pt x="0" y="6"/>
                    </a:lnTo>
                    <a:lnTo>
                      <a:pt x="0" y="5"/>
                    </a:lnTo>
                    <a:lnTo>
                      <a:pt x="0" y="2"/>
                    </a:lnTo>
                    <a:lnTo>
                      <a:pt x="0" y="2"/>
                    </a:lnTo>
                    <a:lnTo>
                      <a:pt x="1" y="0"/>
                    </a:lnTo>
                    <a:lnTo>
                      <a:pt x="3" y="0"/>
                    </a:lnTo>
                    <a:lnTo>
                      <a:pt x="3"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8" name="Freeform 96"/>
              <p:cNvSpPr>
                <a:spLocks/>
              </p:cNvSpPr>
              <p:nvPr/>
            </p:nvSpPr>
            <p:spPr bwMode="auto">
              <a:xfrm>
                <a:off x="4306" y="2882"/>
                <a:ext cx="4" cy="5"/>
              </a:xfrm>
              <a:custGeom>
                <a:avLst/>
                <a:gdLst>
                  <a:gd name="T0" fmla="*/ 4 w 4"/>
                  <a:gd name="T1" fmla="*/ 0 h 5"/>
                  <a:gd name="T2" fmla="*/ 4 w 4"/>
                  <a:gd name="T3" fmla="*/ 0 h 5"/>
                  <a:gd name="T4" fmla="*/ 2 w 4"/>
                  <a:gd name="T5" fmla="*/ 3 h 5"/>
                  <a:gd name="T6" fmla="*/ 2 w 4"/>
                  <a:gd name="T7" fmla="*/ 3 h 5"/>
                  <a:gd name="T8" fmla="*/ 0 w 4"/>
                  <a:gd name="T9" fmla="*/ 5 h 5"/>
                  <a:gd name="T10" fmla="*/ 0 w 4"/>
                  <a:gd name="T11" fmla="*/ 5 h 5"/>
                  <a:gd name="T12" fmla="*/ 2 w 4"/>
                  <a:gd name="T13" fmla="*/ 2 h 5"/>
                  <a:gd name="T14" fmla="*/ 2 w 4"/>
                  <a:gd name="T15" fmla="*/ 2 h 5"/>
                  <a:gd name="T16" fmla="*/ 4 w 4"/>
                  <a:gd name="T17" fmla="*/ 0 h 5"/>
                  <a:gd name="T18" fmla="*/ 4 w 4"/>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4" y="0"/>
                    </a:moveTo>
                    <a:lnTo>
                      <a:pt x="4" y="0"/>
                    </a:lnTo>
                    <a:lnTo>
                      <a:pt x="2" y="3"/>
                    </a:lnTo>
                    <a:lnTo>
                      <a:pt x="2" y="3"/>
                    </a:lnTo>
                    <a:lnTo>
                      <a:pt x="0" y="5"/>
                    </a:lnTo>
                    <a:lnTo>
                      <a:pt x="0" y="5"/>
                    </a:lnTo>
                    <a:lnTo>
                      <a:pt x="2" y="2"/>
                    </a:lnTo>
                    <a:lnTo>
                      <a:pt x="2" y="2"/>
                    </a:lnTo>
                    <a:lnTo>
                      <a:pt x="4" y="0"/>
                    </a:lnTo>
                    <a:lnTo>
                      <a:pt x="4"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9" name="Freeform 97"/>
              <p:cNvSpPr>
                <a:spLocks/>
              </p:cNvSpPr>
              <p:nvPr/>
            </p:nvSpPr>
            <p:spPr bwMode="auto">
              <a:xfrm>
                <a:off x="4316" y="2877"/>
                <a:ext cx="6" cy="2"/>
              </a:xfrm>
              <a:custGeom>
                <a:avLst/>
                <a:gdLst>
                  <a:gd name="T0" fmla="*/ 6 w 6"/>
                  <a:gd name="T1" fmla="*/ 0 h 2"/>
                  <a:gd name="T2" fmla="*/ 6 w 6"/>
                  <a:gd name="T3" fmla="*/ 0 h 2"/>
                  <a:gd name="T4" fmla="*/ 3 w 6"/>
                  <a:gd name="T5" fmla="*/ 2 h 2"/>
                  <a:gd name="T6" fmla="*/ 3 w 6"/>
                  <a:gd name="T7" fmla="*/ 2 h 2"/>
                  <a:gd name="T8" fmla="*/ 0 w 6"/>
                  <a:gd name="T9" fmla="*/ 2 h 2"/>
                  <a:gd name="T10" fmla="*/ 0 w 6"/>
                  <a:gd name="T11" fmla="*/ 2 h 2"/>
                  <a:gd name="T12" fmla="*/ 0 w 6"/>
                  <a:gd name="T13" fmla="*/ 2 h 2"/>
                  <a:gd name="T14" fmla="*/ 3 w 6"/>
                  <a:gd name="T15" fmla="*/ 0 h 2"/>
                  <a:gd name="T16" fmla="*/ 3 w 6"/>
                  <a:gd name="T17" fmla="*/ 0 h 2"/>
                  <a:gd name="T18" fmla="*/ 6 w 6"/>
                  <a:gd name="T19" fmla="*/ 0 h 2"/>
                  <a:gd name="T20" fmla="*/ 6 w 6"/>
                  <a:gd name="T21" fmla="*/ 0 h 2"/>
                  <a:gd name="T22" fmla="*/ 6 w 6"/>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2">
                    <a:moveTo>
                      <a:pt x="6" y="0"/>
                    </a:moveTo>
                    <a:lnTo>
                      <a:pt x="6" y="0"/>
                    </a:lnTo>
                    <a:lnTo>
                      <a:pt x="3" y="2"/>
                    </a:lnTo>
                    <a:lnTo>
                      <a:pt x="3" y="2"/>
                    </a:lnTo>
                    <a:lnTo>
                      <a:pt x="0" y="2"/>
                    </a:lnTo>
                    <a:lnTo>
                      <a:pt x="0" y="2"/>
                    </a:lnTo>
                    <a:lnTo>
                      <a:pt x="0" y="2"/>
                    </a:lnTo>
                    <a:lnTo>
                      <a:pt x="3" y="0"/>
                    </a:lnTo>
                    <a:lnTo>
                      <a:pt x="3" y="0"/>
                    </a:lnTo>
                    <a:lnTo>
                      <a:pt x="6" y="0"/>
                    </a:lnTo>
                    <a:lnTo>
                      <a:pt x="6" y="0"/>
                    </a:lnTo>
                    <a:lnTo>
                      <a:pt x="6"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0" name="Freeform 98"/>
              <p:cNvSpPr>
                <a:spLocks/>
              </p:cNvSpPr>
              <p:nvPr/>
            </p:nvSpPr>
            <p:spPr bwMode="auto">
              <a:xfrm>
                <a:off x="4329" y="2876"/>
                <a:ext cx="3" cy="0"/>
              </a:xfrm>
              <a:custGeom>
                <a:avLst/>
                <a:gdLst>
                  <a:gd name="T0" fmla="*/ 3 w 3"/>
                  <a:gd name="T1" fmla="*/ 3 w 3"/>
                  <a:gd name="T2" fmla="*/ 1 w 3"/>
                  <a:gd name="T3" fmla="*/ 1 w 3"/>
                  <a:gd name="T4" fmla="*/ 0 w 3"/>
                  <a:gd name="T5" fmla="*/ 0 w 3"/>
                  <a:gd name="T6" fmla="*/ 1 w 3"/>
                  <a:gd name="T7" fmla="*/ 1 w 3"/>
                  <a:gd name="T8" fmla="*/ 3 w 3"/>
                  <a:gd name="T9" fmla="*/ 3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3">
                    <a:moveTo>
                      <a:pt x="3" y="0"/>
                    </a:moveTo>
                    <a:lnTo>
                      <a:pt x="3" y="0"/>
                    </a:lnTo>
                    <a:lnTo>
                      <a:pt x="1" y="0"/>
                    </a:lnTo>
                    <a:lnTo>
                      <a:pt x="1" y="0"/>
                    </a:lnTo>
                    <a:lnTo>
                      <a:pt x="0" y="0"/>
                    </a:lnTo>
                    <a:lnTo>
                      <a:pt x="0" y="0"/>
                    </a:lnTo>
                    <a:lnTo>
                      <a:pt x="1" y="0"/>
                    </a:lnTo>
                    <a:lnTo>
                      <a:pt x="1" y="0"/>
                    </a:lnTo>
                    <a:lnTo>
                      <a:pt x="3" y="0"/>
                    </a:lnTo>
                    <a:lnTo>
                      <a:pt x="3"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1" name="Freeform 99"/>
              <p:cNvSpPr>
                <a:spLocks/>
              </p:cNvSpPr>
              <p:nvPr/>
            </p:nvSpPr>
            <p:spPr bwMode="auto">
              <a:xfrm>
                <a:off x="3883" y="875"/>
                <a:ext cx="187" cy="365"/>
              </a:xfrm>
              <a:custGeom>
                <a:avLst/>
                <a:gdLst>
                  <a:gd name="T0" fmla="*/ 185 w 187"/>
                  <a:gd name="T1" fmla="*/ 11 h 365"/>
                  <a:gd name="T2" fmla="*/ 185 w 187"/>
                  <a:gd name="T3" fmla="*/ 30 h 365"/>
                  <a:gd name="T4" fmla="*/ 187 w 187"/>
                  <a:gd name="T5" fmla="*/ 306 h 365"/>
                  <a:gd name="T6" fmla="*/ 187 w 187"/>
                  <a:gd name="T7" fmla="*/ 306 h 365"/>
                  <a:gd name="T8" fmla="*/ 185 w 187"/>
                  <a:gd name="T9" fmla="*/ 317 h 365"/>
                  <a:gd name="T10" fmla="*/ 182 w 187"/>
                  <a:gd name="T11" fmla="*/ 328 h 365"/>
                  <a:gd name="T12" fmla="*/ 175 w 187"/>
                  <a:gd name="T13" fmla="*/ 339 h 365"/>
                  <a:gd name="T14" fmla="*/ 168 w 187"/>
                  <a:gd name="T15" fmla="*/ 347 h 365"/>
                  <a:gd name="T16" fmla="*/ 160 w 187"/>
                  <a:gd name="T17" fmla="*/ 354 h 365"/>
                  <a:gd name="T18" fmla="*/ 149 w 187"/>
                  <a:gd name="T19" fmla="*/ 360 h 365"/>
                  <a:gd name="T20" fmla="*/ 138 w 187"/>
                  <a:gd name="T21" fmla="*/ 363 h 365"/>
                  <a:gd name="T22" fmla="*/ 125 w 187"/>
                  <a:gd name="T23" fmla="*/ 365 h 365"/>
                  <a:gd name="T24" fmla="*/ 125 w 187"/>
                  <a:gd name="T25" fmla="*/ 365 h 365"/>
                  <a:gd name="T26" fmla="*/ 112 w 187"/>
                  <a:gd name="T27" fmla="*/ 363 h 365"/>
                  <a:gd name="T28" fmla="*/ 100 w 187"/>
                  <a:gd name="T29" fmla="*/ 360 h 365"/>
                  <a:gd name="T30" fmla="*/ 89 w 187"/>
                  <a:gd name="T31" fmla="*/ 354 h 365"/>
                  <a:gd name="T32" fmla="*/ 79 w 187"/>
                  <a:gd name="T33" fmla="*/ 347 h 365"/>
                  <a:gd name="T34" fmla="*/ 71 w 187"/>
                  <a:gd name="T35" fmla="*/ 338 h 365"/>
                  <a:gd name="T36" fmla="*/ 65 w 187"/>
                  <a:gd name="T37" fmla="*/ 328 h 365"/>
                  <a:gd name="T38" fmla="*/ 62 w 187"/>
                  <a:gd name="T39" fmla="*/ 317 h 365"/>
                  <a:gd name="T40" fmla="*/ 60 w 187"/>
                  <a:gd name="T41" fmla="*/ 305 h 365"/>
                  <a:gd name="T42" fmla="*/ 60 w 187"/>
                  <a:gd name="T43" fmla="*/ 305 h 365"/>
                  <a:gd name="T44" fmla="*/ 59 w 187"/>
                  <a:gd name="T45" fmla="*/ 235 h 365"/>
                  <a:gd name="T46" fmla="*/ 59 w 187"/>
                  <a:gd name="T47" fmla="*/ 235 h 365"/>
                  <a:gd name="T48" fmla="*/ 51 w 187"/>
                  <a:gd name="T49" fmla="*/ 234 h 365"/>
                  <a:gd name="T50" fmla="*/ 44 w 187"/>
                  <a:gd name="T51" fmla="*/ 231 h 365"/>
                  <a:gd name="T52" fmla="*/ 35 w 187"/>
                  <a:gd name="T53" fmla="*/ 224 h 365"/>
                  <a:gd name="T54" fmla="*/ 25 w 187"/>
                  <a:gd name="T55" fmla="*/ 216 h 365"/>
                  <a:gd name="T56" fmla="*/ 17 w 187"/>
                  <a:gd name="T57" fmla="*/ 205 h 365"/>
                  <a:gd name="T58" fmla="*/ 10 w 187"/>
                  <a:gd name="T59" fmla="*/ 191 h 365"/>
                  <a:gd name="T60" fmla="*/ 6 w 187"/>
                  <a:gd name="T61" fmla="*/ 182 h 365"/>
                  <a:gd name="T62" fmla="*/ 3 w 187"/>
                  <a:gd name="T63" fmla="*/ 172 h 365"/>
                  <a:gd name="T64" fmla="*/ 3 w 187"/>
                  <a:gd name="T65" fmla="*/ 172 h 365"/>
                  <a:gd name="T66" fmla="*/ 2 w 187"/>
                  <a:gd name="T67" fmla="*/ 147 h 365"/>
                  <a:gd name="T68" fmla="*/ 0 w 187"/>
                  <a:gd name="T69" fmla="*/ 118 h 365"/>
                  <a:gd name="T70" fmla="*/ 0 w 187"/>
                  <a:gd name="T71" fmla="*/ 88 h 365"/>
                  <a:gd name="T72" fmla="*/ 2 w 187"/>
                  <a:gd name="T73" fmla="*/ 58 h 365"/>
                  <a:gd name="T74" fmla="*/ 2 w 187"/>
                  <a:gd name="T75" fmla="*/ 58 h 365"/>
                  <a:gd name="T76" fmla="*/ 3 w 187"/>
                  <a:gd name="T77" fmla="*/ 46 h 365"/>
                  <a:gd name="T78" fmla="*/ 8 w 187"/>
                  <a:gd name="T79" fmla="*/ 35 h 365"/>
                  <a:gd name="T80" fmla="*/ 14 w 187"/>
                  <a:gd name="T81" fmla="*/ 24 h 365"/>
                  <a:gd name="T82" fmla="*/ 22 w 187"/>
                  <a:gd name="T83" fmla="*/ 16 h 365"/>
                  <a:gd name="T84" fmla="*/ 32 w 187"/>
                  <a:gd name="T85" fmla="*/ 8 h 365"/>
                  <a:gd name="T86" fmla="*/ 43 w 187"/>
                  <a:gd name="T87" fmla="*/ 3 h 365"/>
                  <a:gd name="T88" fmla="*/ 54 w 187"/>
                  <a:gd name="T89" fmla="*/ 2 h 365"/>
                  <a:gd name="T90" fmla="*/ 66 w 187"/>
                  <a:gd name="T91" fmla="*/ 0 h 365"/>
                  <a:gd name="T92" fmla="*/ 185 w 187"/>
                  <a:gd name="T93" fmla="*/ 1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7" h="365">
                    <a:moveTo>
                      <a:pt x="185" y="11"/>
                    </a:moveTo>
                    <a:lnTo>
                      <a:pt x="185" y="30"/>
                    </a:lnTo>
                    <a:lnTo>
                      <a:pt x="187" y="306"/>
                    </a:lnTo>
                    <a:lnTo>
                      <a:pt x="187" y="306"/>
                    </a:lnTo>
                    <a:lnTo>
                      <a:pt x="185" y="317"/>
                    </a:lnTo>
                    <a:lnTo>
                      <a:pt x="182" y="328"/>
                    </a:lnTo>
                    <a:lnTo>
                      <a:pt x="175" y="339"/>
                    </a:lnTo>
                    <a:lnTo>
                      <a:pt x="168" y="347"/>
                    </a:lnTo>
                    <a:lnTo>
                      <a:pt x="160" y="354"/>
                    </a:lnTo>
                    <a:lnTo>
                      <a:pt x="149" y="360"/>
                    </a:lnTo>
                    <a:lnTo>
                      <a:pt x="138" y="363"/>
                    </a:lnTo>
                    <a:lnTo>
                      <a:pt x="125" y="365"/>
                    </a:lnTo>
                    <a:lnTo>
                      <a:pt x="125" y="365"/>
                    </a:lnTo>
                    <a:lnTo>
                      <a:pt x="112" y="363"/>
                    </a:lnTo>
                    <a:lnTo>
                      <a:pt x="100" y="360"/>
                    </a:lnTo>
                    <a:lnTo>
                      <a:pt x="89" y="354"/>
                    </a:lnTo>
                    <a:lnTo>
                      <a:pt x="79" y="347"/>
                    </a:lnTo>
                    <a:lnTo>
                      <a:pt x="71" y="338"/>
                    </a:lnTo>
                    <a:lnTo>
                      <a:pt x="65" y="328"/>
                    </a:lnTo>
                    <a:lnTo>
                      <a:pt x="62" y="317"/>
                    </a:lnTo>
                    <a:lnTo>
                      <a:pt x="60" y="305"/>
                    </a:lnTo>
                    <a:lnTo>
                      <a:pt x="60" y="305"/>
                    </a:lnTo>
                    <a:lnTo>
                      <a:pt x="59" y="235"/>
                    </a:lnTo>
                    <a:lnTo>
                      <a:pt x="59" y="235"/>
                    </a:lnTo>
                    <a:lnTo>
                      <a:pt x="51" y="234"/>
                    </a:lnTo>
                    <a:lnTo>
                      <a:pt x="44" y="231"/>
                    </a:lnTo>
                    <a:lnTo>
                      <a:pt x="35" y="224"/>
                    </a:lnTo>
                    <a:lnTo>
                      <a:pt x="25" y="216"/>
                    </a:lnTo>
                    <a:lnTo>
                      <a:pt x="17" y="205"/>
                    </a:lnTo>
                    <a:lnTo>
                      <a:pt x="10" y="191"/>
                    </a:lnTo>
                    <a:lnTo>
                      <a:pt x="6" y="182"/>
                    </a:lnTo>
                    <a:lnTo>
                      <a:pt x="3" y="172"/>
                    </a:lnTo>
                    <a:lnTo>
                      <a:pt x="3" y="172"/>
                    </a:lnTo>
                    <a:lnTo>
                      <a:pt x="2" y="147"/>
                    </a:lnTo>
                    <a:lnTo>
                      <a:pt x="0" y="118"/>
                    </a:lnTo>
                    <a:lnTo>
                      <a:pt x="0" y="88"/>
                    </a:lnTo>
                    <a:lnTo>
                      <a:pt x="2" y="58"/>
                    </a:lnTo>
                    <a:lnTo>
                      <a:pt x="2" y="58"/>
                    </a:lnTo>
                    <a:lnTo>
                      <a:pt x="3" y="46"/>
                    </a:lnTo>
                    <a:lnTo>
                      <a:pt x="8" y="35"/>
                    </a:lnTo>
                    <a:lnTo>
                      <a:pt x="14" y="24"/>
                    </a:lnTo>
                    <a:lnTo>
                      <a:pt x="22" y="16"/>
                    </a:lnTo>
                    <a:lnTo>
                      <a:pt x="32" y="8"/>
                    </a:lnTo>
                    <a:lnTo>
                      <a:pt x="43" y="3"/>
                    </a:lnTo>
                    <a:lnTo>
                      <a:pt x="54" y="2"/>
                    </a:lnTo>
                    <a:lnTo>
                      <a:pt x="66" y="0"/>
                    </a:lnTo>
                    <a:lnTo>
                      <a:pt x="185" y="11"/>
                    </a:lnTo>
                    <a:close/>
                  </a:path>
                </a:pathLst>
              </a:custGeom>
              <a:solidFill>
                <a:srgbClr val="B78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2" name="Freeform 100"/>
              <p:cNvSpPr>
                <a:spLocks/>
              </p:cNvSpPr>
              <p:nvPr/>
            </p:nvSpPr>
            <p:spPr bwMode="auto">
              <a:xfrm>
                <a:off x="3897" y="962"/>
                <a:ext cx="16" cy="14"/>
              </a:xfrm>
              <a:custGeom>
                <a:avLst/>
                <a:gdLst>
                  <a:gd name="T0" fmla="*/ 0 w 16"/>
                  <a:gd name="T1" fmla="*/ 6 h 14"/>
                  <a:gd name="T2" fmla="*/ 0 w 16"/>
                  <a:gd name="T3" fmla="*/ 6 h 14"/>
                  <a:gd name="T4" fmla="*/ 2 w 16"/>
                  <a:gd name="T5" fmla="*/ 9 h 14"/>
                  <a:gd name="T6" fmla="*/ 3 w 16"/>
                  <a:gd name="T7" fmla="*/ 11 h 14"/>
                  <a:gd name="T8" fmla="*/ 5 w 16"/>
                  <a:gd name="T9" fmla="*/ 12 h 14"/>
                  <a:gd name="T10" fmla="*/ 8 w 16"/>
                  <a:gd name="T11" fmla="*/ 14 h 14"/>
                  <a:gd name="T12" fmla="*/ 8 w 16"/>
                  <a:gd name="T13" fmla="*/ 14 h 14"/>
                  <a:gd name="T14" fmla="*/ 11 w 16"/>
                  <a:gd name="T15" fmla="*/ 12 h 14"/>
                  <a:gd name="T16" fmla="*/ 13 w 16"/>
                  <a:gd name="T17" fmla="*/ 11 h 14"/>
                  <a:gd name="T18" fmla="*/ 15 w 16"/>
                  <a:gd name="T19" fmla="*/ 9 h 14"/>
                  <a:gd name="T20" fmla="*/ 16 w 16"/>
                  <a:gd name="T21" fmla="*/ 6 h 14"/>
                  <a:gd name="T22" fmla="*/ 16 w 16"/>
                  <a:gd name="T23" fmla="*/ 6 h 14"/>
                  <a:gd name="T24" fmla="*/ 15 w 16"/>
                  <a:gd name="T25" fmla="*/ 5 h 14"/>
                  <a:gd name="T26" fmla="*/ 13 w 16"/>
                  <a:gd name="T27" fmla="*/ 1 h 14"/>
                  <a:gd name="T28" fmla="*/ 11 w 16"/>
                  <a:gd name="T29" fmla="*/ 0 h 14"/>
                  <a:gd name="T30" fmla="*/ 8 w 16"/>
                  <a:gd name="T31" fmla="*/ 0 h 14"/>
                  <a:gd name="T32" fmla="*/ 8 w 16"/>
                  <a:gd name="T33" fmla="*/ 0 h 14"/>
                  <a:gd name="T34" fmla="*/ 5 w 16"/>
                  <a:gd name="T35" fmla="*/ 0 h 14"/>
                  <a:gd name="T36" fmla="*/ 3 w 16"/>
                  <a:gd name="T37" fmla="*/ 1 h 14"/>
                  <a:gd name="T38" fmla="*/ 2 w 16"/>
                  <a:gd name="T39" fmla="*/ 3 h 14"/>
                  <a:gd name="T40" fmla="*/ 0 w 16"/>
                  <a:gd name="T41" fmla="*/ 6 h 14"/>
                  <a:gd name="T42" fmla="*/ 0 w 16"/>
                  <a:gd name="T4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4">
                    <a:moveTo>
                      <a:pt x="0" y="6"/>
                    </a:moveTo>
                    <a:lnTo>
                      <a:pt x="0" y="6"/>
                    </a:lnTo>
                    <a:lnTo>
                      <a:pt x="2" y="9"/>
                    </a:lnTo>
                    <a:lnTo>
                      <a:pt x="3" y="11"/>
                    </a:lnTo>
                    <a:lnTo>
                      <a:pt x="5" y="12"/>
                    </a:lnTo>
                    <a:lnTo>
                      <a:pt x="8" y="14"/>
                    </a:lnTo>
                    <a:lnTo>
                      <a:pt x="8" y="14"/>
                    </a:lnTo>
                    <a:lnTo>
                      <a:pt x="11" y="12"/>
                    </a:lnTo>
                    <a:lnTo>
                      <a:pt x="13" y="11"/>
                    </a:lnTo>
                    <a:lnTo>
                      <a:pt x="15" y="9"/>
                    </a:lnTo>
                    <a:lnTo>
                      <a:pt x="16" y="6"/>
                    </a:lnTo>
                    <a:lnTo>
                      <a:pt x="16" y="6"/>
                    </a:lnTo>
                    <a:lnTo>
                      <a:pt x="15" y="5"/>
                    </a:lnTo>
                    <a:lnTo>
                      <a:pt x="13" y="1"/>
                    </a:lnTo>
                    <a:lnTo>
                      <a:pt x="11" y="0"/>
                    </a:lnTo>
                    <a:lnTo>
                      <a:pt x="8" y="0"/>
                    </a:lnTo>
                    <a:lnTo>
                      <a:pt x="8" y="0"/>
                    </a:lnTo>
                    <a:lnTo>
                      <a:pt x="5" y="0"/>
                    </a:lnTo>
                    <a:lnTo>
                      <a:pt x="3" y="1"/>
                    </a:lnTo>
                    <a:lnTo>
                      <a:pt x="2" y="3"/>
                    </a:lnTo>
                    <a:lnTo>
                      <a:pt x="0" y="6"/>
                    </a:lnTo>
                    <a:lnTo>
                      <a:pt x="0"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3" name="Freeform 101"/>
              <p:cNvSpPr>
                <a:spLocks/>
              </p:cNvSpPr>
              <p:nvPr/>
            </p:nvSpPr>
            <p:spPr bwMode="auto">
              <a:xfrm>
                <a:off x="3894" y="949"/>
                <a:ext cx="30" cy="8"/>
              </a:xfrm>
              <a:custGeom>
                <a:avLst/>
                <a:gdLst>
                  <a:gd name="T0" fmla="*/ 0 w 30"/>
                  <a:gd name="T1" fmla="*/ 8 h 8"/>
                  <a:gd name="T2" fmla="*/ 0 w 30"/>
                  <a:gd name="T3" fmla="*/ 8 h 8"/>
                  <a:gd name="T4" fmla="*/ 5 w 30"/>
                  <a:gd name="T5" fmla="*/ 7 h 8"/>
                  <a:gd name="T6" fmla="*/ 10 w 30"/>
                  <a:gd name="T7" fmla="*/ 5 h 8"/>
                  <a:gd name="T8" fmla="*/ 16 w 30"/>
                  <a:gd name="T9" fmla="*/ 5 h 8"/>
                  <a:gd name="T10" fmla="*/ 16 w 30"/>
                  <a:gd name="T11" fmla="*/ 5 h 8"/>
                  <a:gd name="T12" fmla="*/ 21 w 30"/>
                  <a:gd name="T13" fmla="*/ 5 h 8"/>
                  <a:gd name="T14" fmla="*/ 25 w 30"/>
                  <a:gd name="T15" fmla="*/ 7 h 8"/>
                  <a:gd name="T16" fmla="*/ 30 w 30"/>
                  <a:gd name="T17" fmla="*/ 8 h 8"/>
                  <a:gd name="T18" fmla="*/ 30 w 30"/>
                  <a:gd name="T19" fmla="*/ 8 h 8"/>
                  <a:gd name="T20" fmla="*/ 29 w 30"/>
                  <a:gd name="T21" fmla="*/ 7 h 8"/>
                  <a:gd name="T22" fmla="*/ 27 w 30"/>
                  <a:gd name="T23" fmla="*/ 3 h 8"/>
                  <a:gd name="T24" fmla="*/ 27 w 30"/>
                  <a:gd name="T25" fmla="*/ 3 h 8"/>
                  <a:gd name="T26" fmla="*/ 22 w 30"/>
                  <a:gd name="T27" fmla="*/ 2 h 8"/>
                  <a:gd name="T28" fmla="*/ 14 w 30"/>
                  <a:gd name="T29" fmla="*/ 0 h 8"/>
                  <a:gd name="T30" fmla="*/ 14 w 30"/>
                  <a:gd name="T31" fmla="*/ 0 h 8"/>
                  <a:gd name="T32" fmla="*/ 8 w 30"/>
                  <a:gd name="T33" fmla="*/ 2 h 8"/>
                  <a:gd name="T34" fmla="*/ 3 w 30"/>
                  <a:gd name="T35" fmla="*/ 5 h 8"/>
                  <a:gd name="T36" fmla="*/ 3 w 30"/>
                  <a:gd name="T37" fmla="*/ 5 h 8"/>
                  <a:gd name="T38" fmla="*/ 2 w 30"/>
                  <a:gd name="T39" fmla="*/ 7 h 8"/>
                  <a:gd name="T40" fmla="*/ 0 w 30"/>
                  <a:gd name="T41" fmla="*/ 8 h 8"/>
                  <a:gd name="T42" fmla="*/ 0 w 30"/>
                  <a:gd name="T4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8">
                    <a:moveTo>
                      <a:pt x="0" y="8"/>
                    </a:moveTo>
                    <a:lnTo>
                      <a:pt x="0" y="8"/>
                    </a:lnTo>
                    <a:lnTo>
                      <a:pt x="5" y="7"/>
                    </a:lnTo>
                    <a:lnTo>
                      <a:pt x="10" y="5"/>
                    </a:lnTo>
                    <a:lnTo>
                      <a:pt x="16" y="5"/>
                    </a:lnTo>
                    <a:lnTo>
                      <a:pt x="16" y="5"/>
                    </a:lnTo>
                    <a:lnTo>
                      <a:pt x="21" y="5"/>
                    </a:lnTo>
                    <a:lnTo>
                      <a:pt x="25" y="7"/>
                    </a:lnTo>
                    <a:lnTo>
                      <a:pt x="30" y="8"/>
                    </a:lnTo>
                    <a:lnTo>
                      <a:pt x="30" y="8"/>
                    </a:lnTo>
                    <a:lnTo>
                      <a:pt x="29" y="7"/>
                    </a:lnTo>
                    <a:lnTo>
                      <a:pt x="27" y="3"/>
                    </a:lnTo>
                    <a:lnTo>
                      <a:pt x="27" y="3"/>
                    </a:lnTo>
                    <a:lnTo>
                      <a:pt x="22" y="2"/>
                    </a:lnTo>
                    <a:lnTo>
                      <a:pt x="14" y="0"/>
                    </a:lnTo>
                    <a:lnTo>
                      <a:pt x="14" y="0"/>
                    </a:lnTo>
                    <a:lnTo>
                      <a:pt x="8" y="2"/>
                    </a:lnTo>
                    <a:lnTo>
                      <a:pt x="3" y="5"/>
                    </a:lnTo>
                    <a:lnTo>
                      <a:pt x="3" y="5"/>
                    </a:lnTo>
                    <a:lnTo>
                      <a:pt x="2" y="7"/>
                    </a:lnTo>
                    <a:lnTo>
                      <a:pt x="0" y="8"/>
                    </a:lnTo>
                    <a:lnTo>
                      <a:pt x="0"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4" name="Freeform 102"/>
              <p:cNvSpPr>
                <a:spLocks/>
              </p:cNvSpPr>
              <p:nvPr/>
            </p:nvSpPr>
            <p:spPr bwMode="auto">
              <a:xfrm>
                <a:off x="3973" y="960"/>
                <a:ext cx="14" cy="14"/>
              </a:xfrm>
              <a:custGeom>
                <a:avLst/>
                <a:gdLst>
                  <a:gd name="T0" fmla="*/ 0 w 14"/>
                  <a:gd name="T1" fmla="*/ 7 h 14"/>
                  <a:gd name="T2" fmla="*/ 0 w 14"/>
                  <a:gd name="T3" fmla="*/ 7 h 14"/>
                  <a:gd name="T4" fmla="*/ 0 w 14"/>
                  <a:gd name="T5" fmla="*/ 10 h 14"/>
                  <a:gd name="T6" fmla="*/ 2 w 14"/>
                  <a:gd name="T7" fmla="*/ 11 h 14"/>
                  <a:gd name="T8" fmla="*/ 3 w 14"/>
                  <a:gd name="T9" fmla="*/ 13 h 14"/>
                  <a:gd name="T10" fmla="*/ 6 w 14"/>
                  <a:gd name="T11" fmla="*/ 14 h 14"/>
                  <a:gd name="T12" fmla="*/ 6 w 14"/>
                  <a:gd name="T13" fmla="*/ 14 h 14"/>
                  <a:gd name="T14" fmla="*/ 10 w 14"/>
                  <a:gd name="T15" fmla="*/ 13 h 14"/>
                  <a:gd name="T16" fmla="*/ 13 w 14"/>
                  <a:gd name="T17" fmla="*/ 13 h 14"/>
                  <a:gd name="T18" fmla="*/ 14 w 14"/>
                  <a:gd name="T19" fmla="*/ 10 h 14"/>
                  <a:gd name="T20" fmla="*/ 14 w 14"/>
                  <a:gd name="T21" fmla="*/ 7 h 14"/>
                  <a:gd name="T22" fmla="*/ 14 w 14"/>
                  <a:gd name="T23" fmla="*/ 7 h 14"/>
                  <a:gd name="T24" fmla="*/ 14 w 14"/>
                  <a:gd name="T25" fmla="*/ 5 h 14"/>
                  <a:gd name="T26" fmla="*/ 13 w 14"/>
                  <a:gd name="T27" fmla="*/ 2 h 14"/>
                  <a:gd name="T28" fmla="*/ 10 w 14"/>
                  <a:gd name="T29" fmla="*/ 0 h 14"/>
                  <a:gd name="T30" fmla="*/ 6 w 14"/>
                  <a:gd name="T31" fmla="*/ 0 h 14"/>
                  <a:gd name="T32" fmla="*/ 6 w 14"/>
                  <a:gd name="T33" fmla="*/ 0 h 14"/>
                  <a:gd name="T34" fmla="*/ 5 w 14"/>
                  <a:gd name="T35" fmla="*/ 0 h 14"/>
                  <a:gd name="T36" fmla="*/ 2 w 14"/>
                  <a:gd name="T37" fmla="*/ 2 h 14"/>
                  <a:gd name="T38" fmla="*/ 0 w 14"/>
                  <a:gd name="T39" fmla="*/ 3 h 14"/>
                  <a:gd name="T40" fmla="*/ 0 w 14"/>
                  <a:gd name="T41" fmla="*/ 7 h 14"/>
                  <a:gd name="T42" fmla="*/ 0 w 14"/>
                  <a:gd name="T4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4">
                    <a:moveTo>
                      <a:pt x="0" y="7"/>
                    </a:moveTo>
                    <a:lnTo>
                      <a:pt x="0" y="7"/>
                    </a:lnTo>
                    <a:lnTo>
                      <a:pt x="0" y="10"/>
                    </a:lnTo>
                    <a:lnTo>
                      <a:pt x="2" y="11"/>
                    </a:lnTo>
                    <a:lnTo>
                      <a:pt x="3" y="13"/>
                    </a:lnTo>
                    <a:lnTo>
                      <a:pt x="6" y="14"/>
                    </a:lnTo>
                    <a:lnTo>
                      <a:pt x="6" y="14"/>
                    </a:lnTo>
                    <a:lnTo>
                      <a:pt x="10" y="13"/>
                    </a:lnTo>
                    <a:lnTo>
                      <a:pt x="13" y="13"/>
                    </a:lnTo>
                    <a:lnTo>
                      <a:pt x="14" y="10"/>
                    </a:lnTo>
                    <a:lnTo>
                      <a:pt x="14" y="7"/>
                    </a:lnTo>
                    <a:lnTo>
                      <a:pt x="14" y="7"/>
                    </a:lnTo>
                    <a:lnTo>
                      <a:pt x="14" y="5"/>
                    </a:lnTo>
                    <a:lnTo>
                      <a:pt x="13" y="2"/>
                    </a:lnTo>
                    <a:lnTo>
                      <a:pt x="10" y="0"/>
                    </a:lnTo>
                    <a:lnTo>
                      <a:pt x="6" y="0"/>
                    </a:lnTo>
                    <a:lnTo>
                      <a:pt x="6" y="0"/>
                    </a:lnTo>
                    <a:lnTo>
                      <a:pt x="5" y="0"/>
                    </a:lnTo>
                    <a:lnTo>
                      <a:pt x="2" y="2"/>
                    </a:lnTo>
                    <a:lnTo>
                      <a:pt x="0" y="3"/>
                    </a:lnTo>
                    <a:lnTo>
                      <a:pt x="0" y="7"/>
                    </a:lnTo>
                    <a:lnTo>
                      <a:pt x="0" y="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5" name="Freeform 103"/>
              <p:cNvSpPr>
                <a:spLocks/>
              </p:cNvSpPr>
              <p:nvPr/>
            </p:nvSpPr>
            <p:spPr bwMode="auto">
              <a:xfrm>
                <a:off x="3973" y="949"/>
                <a:ext cx="29" cy="8"/>
              </a:xfrm>
              <a:custGeom>
                <a:avLst/>
                <a:gdLst>
                  <a:gd name="T0" fmla="*/ 0 w 29"/>
                  <a:gd name="T1" fmla="*/ 8 h 8"/>
                  <a:gd name="T2" fmla="*/ 0 w 29"/>
                  <a:gd name="T3" fmla="*/ 8 h 8"/>
                  <a:gd name="T4" fmla="*/ 5 w 29"/>
                  <a:gd name="T5" fmla="*/ 7 h 8"/>
                  <a:gd name="T6" fmla="*/ 8 w 29"/>
                  <a:gd name="T7" fmla="*/ 7 h 8"/>
                  <a:gd name="T8" fmla="*/ 14 w 29"/>
                  <a:gd name="T9" fmla="*/ 5 h 8"/>
                  <a:gd name="T10" fmla="*/ 14 w 29"/>
                  <a:gd name="T11" fmla="*/ 5 h 8"/>
                  <a:gd name="T12" fmla="*/ 19 w 29"/>
                  <a:gd name="T13" fmla="*/ 5 h 8"/>
                  <a:gd name="T14" fmla="*/ 24 w 29"/>
                  <a:gd name="T15" fmla="*/ 7 h 8"/>
                  <a:gd name="T16" fmla="*/ 29 w 29"/>
                  <a:gd name="T17" fmla="*/ 8 h 8"/>
                  <a:gd name="T18" fmla="*/ 29 w 29"/>
                  <a:gd name="T19" fmla="*/ 8 h 8"/>
                  <a:gd name="T20" fmla="*/ 29 w 29"/>
                  <a:gd name="T21" fmla="*/ 7 h 8"/>
                  <a:gd name="T22" fmla="*/ 25 w 29"/>
                  <a:gd name="T23" fmla="*/ 3 h 8"/>
                  <a:gd name="T24" fmla="*/ 25 w 29"/>
                  <a:gd name="T25" fmla="*/ 3 h 8"/>
                  <a:gd name="T26" fmla="*/ 21 w 29"/>
                  <a:gd name="T27" fmla="*/ 2 h 8"/>
                  <a:gd name="T28" fmla="*/ 14 w 29"/>
                  <a:gd name="T29" fmla="*/ 0 h 8"/>
                  <a:gd name="T30" fmla="*/ 14 w 29"/>
                  <a:gd name="T31" fmla="*/ 0 h 8"/>
                  <a:gd name="T32" fmla="*/ 6 w 29"/>
                  <a:gd name="T33" fmla="*/ 2 h 8"/>
                  <a:gd name="T34" fmla="*/ 2 w 29"/>
                  <a:gd name="T35" fmla="*/ 5 h 8"/>
                  <a:gd name="T36" fmla="*/ 2 w 29"/>
                  <a:gd name="T37" fmla="*/ 5 h 8"/>
                  <a:gd name="T38" fmla="*/ 0 w 29"/>
                  <a:gd name="T39" fmla="*/ 7 h 8"/>
                  <a:gd name="T40" fmla="*/ 0 w 29"/>
                  <a:gd name="T41" fmla="*/ 8 h 8"/>
                  <a:gd name="T42" fmla="*/ 0 w 29"/>
                  <a:gd name="T4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8">
                    <a:moveTo>
                      <a:pt x="0" y="8"/>
                    </a:moveTo>
                    <a:lnTo>
                      <a:pt x="0" y="8"/>
                    </a:lnTo>
                    <a:lnTo>
                      <a:pt x="5" y="7"/>
                    </a:lnTo>
                    <a:lnTo>
                      <a:pt x="8" y="7"/>
                    </a:lnTo>
                    <a:lnTo>
                      <a:pt x="14" y="5"/>
                    </a:lnTo>
                    <a:lnTo>
                      <a:pt x="14" y="5"/>
                    </a:lnTo>
                    <a:lnTo>
                      <a:pt x="19" y="5"/>
                    </a:lnTo>
                    <a:lnTo>
                      <a:pt x="24" y="7"/>
                    </a:lnTo>
                    <a:lnTo>
                      <a:pt x="29" y="8"/>
                    </a:lnTo>
                    <a:lnTo>
                      <a:pt x="29" y="8"/>
                    </a:lnTo>
                    <a:lnTo>
                      <a:pt x="29" y="7"/>
                    </a:lnTo>
                    <a:lnTo>
                      <a:pt x="25" y="3"/>
                    </a:lnTo>
                    <a:lnTo>
                      <a:pt x="25" y="3"/>
                    </a:lnTo>
                    <a:lnTo>
                      <a:pt x="21" y="2"/>
                    </a:lnTo>
                    <a:lnTo>
                      <a:pt x="14" y="0"/>
                    </a:lnTo>
                    <a:lnTo>
                      <a:pt x="14" y="0"/>
                    </a:lnTo>
                    <a:lnTo>
                      <a:pt x="6" y="2"/>
                    </a:lnTo>
                    <a:lnTo>
                      <a:pt x="2" y="5"/>
                    </a:lnTo>
                    <a:lnTo>
                      <a:pt x="2" y="5"/>
                    </a:lnTo>
                    <a:lnTo>
                      <a:pt x="0" y="7"/>
                    </a:lnTo>
                    <a:lnTo>
                      <a:pt x="0" y="8"/>
                    </a:lnTo>
                    <a:lnTo>
                      <a:pt x="0"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6" name="Freeform 104"/>
              <p:cNvSpPr>
                <a:spLocks/>
              </p:cNvSpPr>
              <p:nvPr/>
            </p:nvSpPr>
            <p:spPr bwMode="auto">
              <a:xfrm>
                <a:off x="3924" y="951"/>
                <a:ext cx="24" cy="66"/>
              </a:xfrm>
              <a:custGeom>
                <a:avLst/>
                <a:gdLst>
                  <a:gd name="T0" fmla="*/ 21 w 24"/>
                  <a:gd name="T1" fmla="*/ 66 h 66"/>
                  <a:gd name="T2" fmla="*/ 21 w 24"/>
                  <a:gd name="T3" fmla="*/ 66 h 66"/>
                  <a:gd name="T4" fmla="*/ 8 w 24"/>
                  <a:gd name="T5" fmla="*/ 63 h 66"/>
                  <a:gd name="T6" fmla="*/ 8 w 24"/>
                  <a:gd name="T7" fmla="*/ 63 h 66"/>
                  <a:gd name="T8" fmla="*/ 5 w 24"/>
                  <a:gd name="T9" fmla="*/ 63 h 66"/>
                  <a:gd name="T10" fmla="*/ 3 w 24"/>
                  <a:gd name="T11" fmla="*/ 61 h 66"/>
                  <a:gd name="T12" fmla="*/ 3 w 24"/>
                  <a:gd name="T13" fmla="*/ 61 h 66"/>
                  <a:gd name="T14" fmla="*/ 3 w 24"/>
                  <a:gd name="T15" fmla="*/ 58 h 66"/>
                  <a:gd name="T16" fmla="*/ 5 w 24"/>
                  <a:gd name="T17" fmla="*/ 55 h 66"/>
                  <a:gd name="T18" fmla="*/ 5 w 24"/>
                  <a:gd name="T19" fmla="*/ 55 h 66"/>
                  <a:gd name="T20" fmla="*/ 11 w 24"/>
                  <a:gd name="T21" fmla="*/ 41 h 66"/>
                  <a:gd name="T22" fmla="*/ 11 w 24"/>
                  <a:gd name="T23" fmla="*/ 41 h 66"/>
                  <a:gd name="T24" fmla="*/ 21 w 24"/>
                  <a:gd name="T25" fmla="*/ 12 h 66"/>
                  <a:gd name="T26" fmla="*/ 24 w 24"/>
                  <a:gd name="T27" fmla="*/ 0 h 66"/>
                  <a:gd name="T28" fmla="*/ 24 w 24"/>
                  <a:gd name="T29" fmla="*/ 0 h 66"/>
                  <a:gd name="T30" fmla="*/ 18 w 24"/>
                  <a:gd name="T31" fmla="*/ 11 h 66"/>
                  <a:gd name="T32" fmla="*/ 8 w 24"/>
                  <a:gd name="T33" fmla="*/ 39 h 66"/>
                  <a:gd name="T34" fmla="*/ 8 w 24"/>
                  <a:gd name="T35" fmla="*/ 39 h 66"/>
                  <a:gd name="T36" fmla="*/ 2 w 24"/>
                  <a:gd name="T37" fmla="*/ 55 h 66"/>
                  <a:gd name="T38" fmla="*/ 2 w 24"/>
                  <a:gd name="T39" fmla="*/ 55 h 66"/>
                  <a:gd name="T40" fmla="*/ 0 w 24"/>
                  <a:gd name="T41" fmla="*/ 58 h 66"/>
                  <a:gd name="T42" fmla="*/ 2 w 24"/>
                  <a:gd name="T43" fmla="*/ 63 h 66"/>
                  <a:gd name="T44" fmla="*/ 2 w 24"/>
                  <a:gd name="T45" fmla="*/ 63 h 66"/>
                  <a:gd name="T46" fmla="*/ 2 w 24"/>
                  <a:gd name="T47" fmla="*/ 65 h 66"/>
                  <a:gd name="T48" fmla="*/ 5 w 24"/>
                  <a:gd name="T49" fmla="*/ 66 h 66"/>
                  <a:gd name="T50" fmla="*/ 5 w 24"/>
                  <a:gd name="T51" fmla="*/ 66 h 66"/>
                  <a:gd name="T52" fmla="*/ 8 w 24"/>
                  <a:gd name="T53" fmla="*/ 66 h 66"/>
                  <a:gd name="T54" fmla="*/ 8 w 24"/>
                  <a:gd name="T55" fmla="*/ 66 h 66"/>
                  <a:gd name="T56" fmla="*/ 21 w 24"/>
                  <a:gd name="T57" fmla="*/ 66 h 66"/>
                  <a:gd name="T58" fmla="*/ 21 w 24"/>
                  <a:gd name="T5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66">
                    <a:moveTo>
                      <a:pt x="21" y="66"/>
                    </a:moveTo>
                    <a:lnTo>
                      <a:pt x="21" y="66"/>
                    </a:lnTo>
                    <a:lnTo>
                      <a:pt x="8" y="63"/>
                    </a:lnTo>
                    <a:lnTo>
                      <a:pt x="8" y="63"/>
                    </a:lnTo>
                    <a:lnTo>
                      <a:pt x="5" y="63"/>
                    </a:lnTo>
                    <a:lnTo>
                      <a:pt x="3" y="61"/>
                    </a:lnTo>
                    <a:lnTo>
                      <a:pt x="3" y="61"/>
                    </a:lnTo>
                    <a:lnTo>
                      <a:pt x="3" y="58"/>
                    </a:lnTo>
                    <a:lnTo>
                      <a:pt x="5" y="55"/>
                    </a:lnTo>
                    <a:lnTo>
                      <a:pt x="5" y="55"/>
                    </a:lnTo>
                    <a:lnTo>
                      <a:pt x="11" y="41"/>
                    </a:lnTo>
                    <a:lnTo>
                      <a:pt x="11" y="41"/>
                    </a:lnTo>
                    <a:lnTo>
                      <a:pt x="21" y="12"/>
                    </a:lnTo>
                    <a:lnTo>
                      <a:pt x="24" y="0"/>
                    </a:lnTo>
                    <a:lnTo>
                      <a:pt x="24" y="0"/>
                    </a:lnTo>
                    <a:lnTo>
                      <a:pt x="18" y="11"/>
                    </a:lnTo>
                    <a:lnTo>
                      <a:pt x="8" y="39"/>
                    </a:lnTo>
                    <a:lnTo>
                      <a:pt x="8" y="39"/>
                    </a:lnTo>
                    <a:lnTo>
                      <a:pt x="2" y="55"/>
                    </a:lnTo>
                    <a:lnTo>
                      <a:pt x="2" y="55"/>
                    </a:lnTo>
                    <a:lnTo>
                      <a:pt x="0" y="58"/>
                    </a:lnTo>
                    <a:lnTo>
                      <a:pt x="2" y="63"/>
                    </a:lnTo>
                    <a:lnTo>
                      <a:pt x="2" y="63"/>
                    </a:lnTo>
                    <a:lnTo>
                      <a:pt x="2" y="65"/>
                    </a:lnTo>
                    <a:lnTo>
                      <a:pt x="5" y="66"/>
                    </a:lnTo>
                    <a:lnTo>
                      <a:pt x="5" y="66"/>
                    </a:lnTo>
                    <a:lnTo>
                      <a:pt x="8" y="66"/>
                    </a:lnTo>
                    <a:lnTo>
                      <a:pt x="8" y="66"/>
                    </a:lnTo>
                    <a:lnTo>
                      <a:pt x="21" y="66"/>
                    </a:lnTo>
                    <a:lnTo>
                      <a:pt x="21" y="6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7" name="Freeform 105"/>
              <p:cNvSpPr>
                <a:spLocks/>
              </p:cNvSpPr>
              <p:nvPr/>
            </p:nvSpPr>
            <p:spPr bwMode="auto">
              <a:xfrm>
                <a:off x="3942" y="1088"/>
                <a:ext cx="75" cy="36"/>
              </a:xfrm>
              <a:custGeom>
                <a:avLst/>
                <a:gdLst>
                  <a:gd name="T0" fmla="*/ 0 w 75"/>
                  <a:gd name="T1" fmla="*/ 22 h 36"/>
                  <a:gd name="T2" fmla="*/ 0 w 75"/>
                  <a:gd name="T3" fmla="*/ 22 h 36"/>
                  <a:gd name="T4" fmla="*/ 6 w 75"/>
                  <a:gd name="T5" fmla="*/ 22 h 36"/>
                  <a:gd name="T6" fmla="*/ 23 w 75"/>
                  <a:gd name="T7" fmla="*/ 21 h 36"/>
                  <a:gd name="T8" fmla="*/ 34 w 75"/>
                  <a:gd name="T9" fmla="*/ 18 h 36"/>
                  <a:gd name="T10" fmla="*/ 47 w 75"/>
                  <a:gd name="T11" fmla="*/ 14 h 36"/>
                  <a:gd name="T12" fmla="*/ 61 w 75"/>
                  <a:gd name="T13" fmla="*/ 8 h 36"/>
                  <a:gd name="T14" fmla="*/ 75 w 75"/>
                  <a:gd name="T15" fmla="*/ 0 h 36"/>
                  <a:gd name="T16" fmla="*/ 75 w 75"/>
                  <a:gd name="T17" fmla="*/ 0 h 36"/>
                  <a:gd name="T18" fmla="*/ 72 w 75"/>
                  <a:gd name="T19" fmla="*/ 6 h 36"/>
                  <a:gd name="T20" fmla="*/ 67 w 75"/>
                  <a:gd name="T21" fmla="*/ 13 h 36"/>
                  <a:gd name="T22" fmla="*/ 60 w 75"/>
                  <a:gd name="T23" fmla="*/ 19 h 36"/>
                  <a:gd name="T24" fmla="*/ 49 w 75"/>
                  <a:gd name="T25" fmla="*/ 27 h 36"/>
                  <a:gd name="T26" fmla="*/ 36 w 75"/>
                  <a:gd name="T27" fmla="*/ 32 h 36"/>
                  <a:gd name="T28" fmla="*/ 20 w 75"/>
                  <a:gd name="T29" fmla="*/ 35 h 36"/>
                  <a:gd name="T30" fmla="*/ 11 w 75"/>
                  <a:gd name="T31" fmla="*/ 36 h 36"/>
                  <a:gd name="T32" fmla="*/ 0 w 75"/>
                  <a:gd name="T33" fmla="*/ 36 h 36"/>
                  <a:gd name="T34" fmla="*/ 0 w 75"/>
                  <a:gd name="T35"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36">
                    <a:moveTo>
                      <a:pt x="0" y="22"/>
                    </a:moveTo>
                    <a:lnTo>
                      <a:pt x="0" y="22"/>
                    </a:lnTo>
                    <a:lnTo>
                      <a:pt x="6" y="22"/>
                    </a:lnTo>
                    <a:lnTo>
                      <a:pt x="23" y="21"/>
                    </a:lnTo>
                    <a:lnTo>
                      <a:pt x="34" y="18"/>
                    </a:lnTo>
                    <a:lnTo>
                      <a:pt x="47" y="14"/>
                    </a:lnTo>
                    <a:lnTo>
                      <a:pt x="61" y="8"/>
                    </a:lnTo>
                    <a:lnTo>
                      <a:pt x="75" y="0"/>
                    </a:lnTo>
                    <a:lnTo>
                      <a:pt x="75" y="0"/>
                    </a:lnTo>
                    <a:lnTo>
                      <a:pt x="72" y="6"/>
                    </a:lnTo>
                    <a:lnTo>
                      <a:pt x="67" y="13"/>
                    </a:lnTo>
                    <a:lnTo>
                      <a:pt x="60" y="19"/>
                    </a:lnTo>
                    <a:lnTo>
                      <a:pt x="49" y="27"/>
                    </a:lnTo>
                    <a:lnTo>
                      <a:pt x="36" y="32"/>
                    </a:lnTo>
                    <a:lnTo>
                      <a:pt x="20" y="35"/>
                    </a:lnTo>
                    <a:lnTo>
                      <a:pt x="11" y="36"/>
                    </a:lnTo>
                    <a:lnTo>
                      <a:pt x="0" y="36"/>
                    </a:lnTo>
                    <a:lnTo>
                      <a:pt x="0" y="22"/>
                    </a:lnTo>
                    <a:close/>
                  </a:path>
                </a:pathLst>
              </a:custGeom>
              <a:solidFill>
                <a:srgbClr val="AA65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8" name="Freeform 106"/>
              <p:cNvSpPr>
                <a:spLocks/>
              </p:cNvSpPr>
              <p:nvPr/>
            </p:nvSpPr>
            <p:spPr bwMode="auto">
              <a:xfrm>
                <a:off x="3948" y="1030"/>
                <a:ext cx="24" cy="17"/>
              </a:xfrm>
              <a:custGeom>
                <a:avLst/>
                <a:gdLst>
                  <a:gd name="T0" fmla="*/ 0 w 24"/>
                  <a:gd name="T1" fmla="*/ 6 h 17"/>
                  <a:gd name="T2" fmla="*/ 0 w 24"/>
                  <a:gd name="T3" fmla="*/ 6 h 17"/>
                  <a:gd name="T4" fmla="*/ 3 w 24"/>
                  <a:gd name="T5" fmla="*/ 3 h 17"/>
                  <a:gd name="T6" fmla="*/ 6 w 24"/>
                  <a:gd name="T7" fmla="*/ 1 h 17"/>
                  <a:gd name="T8" fmla="*/ 13 w 24"/>
                  <a:gd name="T9" fmla="*/ 0 h 17"/>
                  <a:gd name="T10" fmla="*/ 13 w 24"/>
                  <a:gd name="T11" fmla="*/ 0 h 17"/>
                  <a:gd name="T12" fmla="*/ 19 w 24"/>
                  <a:gd name="T13" fmla="*/ 1 h 17"/>
                  <a:gd name="T14" fmla="*/ 22 w 24"/>
                  <a:gd name="T15" fmla="*/ 4 h 17"/>
                  <a:gd name="T16" fmla="*/ 22 w 24"/>
                  <a:gd name="T17" fmla="*/ 4 h 17"/>
                  <a:gd name="T18" fmla="*/ 24 w 24"/>
                  <a:gd name="T19" fmla="*/ 9 h 17"/>
                  <a:gd name="T20" fmla="*/ 24 w 24"/>
                  <a:gd name="T21" fmla="*/ 14 h 17"/>
                  <a:gd name="T22" fmla="*/ 24 w 24"/>
                  <a:gd name="T23" fmla="*/ 14 h 17"/>
                  <a:gd name="T24" fmla="*/ 22 w 24"/>
                  <a:gd name="T25" fmla="*/ 16 h 17"/>
                  <a:gd name="T26" fmla="*/ 19 w 24"/>
                  <a:gd name="T27" fmla="*/ 17 h 17"/>
                  <a:gd name="T28" fmla="*/ 13 w 24"/>
                  <a:gd name="T29" fmla="*/ 17 h 17"/>
                  <a:gd name="T30" fmla="*/ 13 w 24"/>
                  <a:gd name="T31" fmla="*/ 17 h 17"/>
                  <a:gd name="T32" fmla="*/ 8 w 24"/>
                  <a:gd name="T33" fmla="*/ 14 h 17"/>
                  <a:gd name="T34" fmla="*/ 3 w 24"/>
                  <a:gd name="T35" fmla="*/ 11 h 17"/>
                  <a:gd name="T36" fmla="*/ 3 w 24"/>
                  <a:gd name="T37" fmla="*/ 11 h 17"/>
                  <a:gd name="T38" fmla="*/ 0 w 24"/>
                  <a:gd name="T39" fmla="*/ 9 h 17"/>
                  <a:gd name="T40" fmla="*/ 0 w 24"/>
                  <a:gd name="T41" fmla="*/ 9 h 17"/>
                  <a:gd name="T42" fmla="*/ 0 w 24"/>
                  <a:gd name="T43" fmla="*/ 8 h 17"/>
                  <a:gd name="T44" fmla="*/ 0 w 24"/>
                  <a:gd name="T45"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17">
                    <a:moveTo>
                      <a:pt x="0" y="6"/>
                    </a:moveTo>
                    <a:lnTo>
                      <a:pt x="0" y="6"/>
                    </a:lnTo>
                    <a:lnTo>
                      <a:pt x="3" y="3"/>
                    </a:lnTo>
                    <a:lnTo>
                      <a:pt x="6" y="1"/>
                    </a:lnTo>
                    <a:lnTo>
                      <a:pt x="13" y="0"/>
                    </a:lnTo>
                    <a:lnTo>
                      <a:pt x="13" y="0"/>
                    </a:lnTo>
                    <a:lnTo>
                      <a:pt x="19" y="1"/>
                    </a:lnTo>
                    <a:lnTo>
                      <a:pt x="22" y="4"/>
                    </a:lnTo>
                    <a:lnTo>
                      <a:pt x="22" y="4"/>
                    </a:lnTo>
                    <a:lnTo>
                      <a:pt x="24" y="9"/>
                    </a:lnTo>
                    <a:lnTo>
                      <a:pt x="24" y="14"/>
                    </a:lnTo>
                    <a:lnTo>
                      <a:pt x="24" y="14"/>
                    </a:lnTo>
                    <a:lnTo>
                      <a:pt x="22" y="16"/>
                    </a:lnTo>
                    <a:lnTo>
                      <a:pt x="19" y="17"/>
                    </a:lnTo>
                    <a:lnTo>
                      <a:pt x="13" y="17"/>
                    </a:lnTo>
                    <a:lnTo>
                      <a:pt x="13" y="17"/>
                    </a:lnTo>
                    <a:lnTo>
                      <a:pt x="8" y="14"/>
                    </a:lnTo>
                    <a:lnTo>
                      <a:pt x="3" y="11"/>
                    </a:lnTo>
                    <a:lnTo>
                      <a:pt x="3" y="11"/>
                    </a:lnTo>
                    <a:lnTo>
                      <a:pt x="0" y="9"/>
                    </a:lnTo>
                    <a:lnTo>
                      <a:pt x="0" y="9"/>
                    </a:lnTo>
                    <a:lnTo>
                      <a:pt x="0" y="8"/>
                    </a:lnTo>
                    <a:lnTo>
                      <a:pt x="0" y="6"/>
                    </a:lnTo>
                    <a:close/>
                  </a:path>
                </a:pathLst>
              </a:custGeom>
              <a:solidFill>
                <a:srgbClr val="AA65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9" name="Freeform 107"/>
              <p:cNvSpPr>
                <a:spLocks/>
              </p:cNvSpPr>
              <p:nvPr/>
            </p:nvSpPr>
            <p:spPr bwMode="auto">
              <a:xfrm>
                <a:off x="3948" y="1030"/>
                <a:ext cx="24" cy="17"/>
              </a:xfrm>
              <a:custGeom>
                <a:avLst/>
                <a:gdLst>
                  <a:gd name="T0" fmla="*/ 0 w 24"/>
                  <a:gd name="T1" fmla="*/ 6 h 17"/>
                  <a:gd name="T2" fmla="*/ 0 w 24"/>
                  <a:gd name="T3" fmla="*/ 6 h 17"/>
                  <a:gd name="T4" fmla="*/ 3 w 24"/>
                  <a:gd name="T5" fmla="*/ 3 h 17"/>
                  <a:gd name="T6" fmla="*/ 6 w 24"/>
                  <a:gd name="T7" fmla="*/ 1 h 17"/>
                  <a:gd name="T8" fmla="*/ 13 w 24"/>
                  <a:gd name="T9" fmla="*/ 0 h 17"/>
                  <a:gd name="T10" fmla="*/ 13 w 24"/>
                  <a:gd name="T11" fmla="*/ 0 h 17"/>
                  <a:gd name="T12" fmla="*/ 19 w 24"/>
                  <a:gd name="T13" fmla="*/ 1 h 17"/>
                  <a:gd name="T14" fmla="*/ 22 w 24"/>
                  <a:gd name="T15" fmla="*/ 4 h 17"/>
                  <a:gd name="T16" fmla="*/ 22 w 24"/>
                  <a:gd name="T17" fmla="*/ 4 h 17"/>
                  <a:gd name="T18" fmla="*/ 24 w 24"/>
                  <a:gd name="T19" fmla="*/ 9 h 17"/>
                  <a:gd name="T20" fmla="*/ 24 w 24"/>
                  <a:gd name="T21" fmla="*/ 14 h 17"/>
                  <a:gd name="T22" fmla="*/ 24 w 24"/>
                  <a:gd name="T23" fmla="*/ 14 h 17"/>
                  <a:gd name="T24" fmla="*/ 22 w 24"/>
                  <a:gd name="T25" fmla="*/ 16 h 17"/>
                  <a:gd name="T26" fmla="*/ 19 w 24"/>
                  <a:gd name="T27" fmla="*/ 17 h 17"/>
                  <a:gd name="T28" fmla="*/ 13 w 24"/>
                  <a:gd name="T29" fmla="*/ 17 h 17"/>
                  <a:gd name="T30" fmla="*/ 13 w 24"/>
                  <a:gd name="T31" fmla="*/ 17 h 17"/>
                  <a:gd name="T32" fmla="*/ 8 w 24"/>
                  <a:gd name="T33" fmla="*/ 14 h 17"/>
                  <a:gd name="T34" fmla="*/ 3 w 24"/>
                  <a:gd name="T35" fmla="*/ 11 h 17"/>
                  <a:gd name="T36" fmla="*/ 3 w 24"/>
                  <a:gd name="T37" fmla="*/ 11 h 17"/>
                  <a:gd name="T38" fmla="*/ 0 w 24"/>
                  <a:gd name="T39" fmla="*/ 9 h 17"/>
                  <a:gd name="T40" fmla="*/ 0 w 24"/>
                  <a:gd name="T41" fmla="*/ 9 h 17"/>
                  <a:gd name="T42" fmla="*/ 0 w 24"/>
                  <a:gd name="T43" fmla="*/ 8 h 17"/>
                  <a:gd name="T44" fmla="*/ 0 w 24"/>
                  <a:gd name="T45"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17">
                    <a:moveTo>
                      <a:pt x="0" y="6"/>
                    </a:moveTo>
                    <a:lnTo>
                      <a:pt x="0" y="6"/>
                    </a:lnTo>
                    <a:lnTo>
                      <a:pt x="3" y="3"/>
                    </a:lnTo>
                    <a:lnTo>
                      <a:pt x="6" y="1"/>
                    </a:lnTo>
                    <a:lnTo>
                      <a:pt x="13" y="0"/>
                    </a:lnTo>
                    <a:lnTo>
                      <a:pt x="13" y="0"/>
                    </a:lnTo>
                    <a:lnTo>
                      <a:pt x="19" y="1"/>
                    </a:lnTo>
                    <a:lnTo>
                      <a:pt x="22" y="4"/>
                    </a:lnTo>
                    <a:lnTo>
                      <a:pt x="22" y="4"/>
                    </a:lnTo>
                    <a:lnTo>
                      <a:pt x="24" y="9"/>
                    </a:lnTo>
                    <a:lnTo>
                      <a:pt x="24" y="14"/>
                    </a:lnTo>
                    <a:lnTo>
                      <a:pt x="24" y="14"/>
                    </a:lnTo>
                    <a:lnTo>
                      <a:pt x="22" y="16"/>
                    </a:lnTo>
                    <a:lnTo>
                      <a:pt x="19" y="17"/>
                    </a:lnTo>
                    <a:lnTo>
                      <a:pt x="13" y="17"/>
                    </a:lnTo>
                    <a:lnTo>
                      <a:pt x="13" y="17"/>
                    </a:lnTo>
                    <a:lnTo>
                      <a:pt x="8" y="14"/>
                    </a:lnTo>
                    <a:lnTo>
                      <a:pt x="3" y="11"/>
                    </a:lnTo>
                    <a:lnTo>
                      <a:pt x="3" y="11"/>
                    </a:lnTo>
                    <a:lnTo>
                      <a:pt x="0" y="9"/>
                    </a:lnTo>
                    <a:lnTo>
                      <a:pt x="0" y="9"/>
                    </a:lnTo>
                    <a:lnTo>
                      <a:pt x="0" y="8"/>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0" name="Freeform 108"/>
              <p:cNvSpPr>
                <a:spLocks/>
              </p:cNvSpPr>
              <p:nvPr/>
            </p:nvSpPr>
            <p:spPr bwMode="auto">
              <a:xfrm>
                <a:off x="3943" y="1022"/>
                <a:ext cx="27" cy="22"/>
              </a:xfrm>
              <a:custGeom>
                <a:avLst/>
                <a:gdLst>
                  <a:gd name="T0" fmla="*/ 25 w 27"/>
                  <a:gd name="T1" fmla="*/ 0 h 22"/>
                  <a:gd name="T2" fmla="*/ 25 w 27"/>
                  <a:gd name="T3" fmla="*/ 0 h 22"/>
                  <a:gd name="T4" fmla="*/ 24 w 27"/>
                  <a:gd name="T5" fmla="*/ 5 h 22"/>
                  <a:gd name="T6" fmla="*/ 21 w 27"/>
                  <a:gd name="T7" fmla="*/ 9 h 22"/>
                  <a:gd name="T8" fmla="*/ 18 w 27"/>
                  <a:gd name="T9" fmla="*/ 14 h 22"/>
                  <a:gd name="T10" fmla="*/ 18 w 27"/>
                  <a:gd name="T11" fmla="*/ 14 h 22"/>
                  <a:gd name="T12" fmla="*/ 11 w 27"/>
                  <a:gd name="T13" fmla="*/ 17 h 22"/>
                  <a:gd name="T14" fmla="*/ 6 w 27"/>
                  <a:gd name="T15" fmla="*/ 20 h 22"/>
                  <a:gd name="T16" fmla="*/ 0 w 27"/>
                  <a:gd name="T17" fmla="*/ 20 h 22"/>
                  <a:gd name="T18" fmla="*/ 0 w 27"/>
                  <a:gd name="T19" fmla="*/ 20 h 22"/>
                  <a:gd name="T20" fmla="*/ 2 w 27"/>
                  <a:gd name="T21" fmla="*/ 22 h 22"/>
                  <a:gd name="T22" fmla="*/ 6 w 27"/>
                  <a:gd name="T23" fmla="*/ 22 h 22"/>
                  <a:gd name="T24" fmla="*/ 6 w 27"/>
                  <a:gd name="T25" fmla="*/ 22 h 22"/>
                  <a:gd name="T26" fmla="*/ 13 w 27"/>
                  <a:gd name="T27" fmla="*/ 22 h 22"/>
                  <a:gd name="T28" fmla="*/ 21 w 27"/>
                  <a:gd name="T29" fmla="*/ 17 h 22"/>
                  <a:gd name="T30" fmla="*/ 21 w 27"/>
                  <a:gd name="T31" fmla="*/ 17 h 22"/>
                  <a:gd name="T32" fmla="*/ 25 w 27"/>
                  <a:gd name="T33" fmla="*/ 11 h 22"/>
                  <a:gd name="T34" fmla="*/ 27 w 27"/>
                  <a:gd name="T35" fmla="*/ 5 h 22"/>
                  <a:gd name="T36" fmla="*/ 27 w 27"/>
                  <a:gd name="T37" fmla="*/ 5 h 22"/>
                  <a:gd name="T38" fmla="*/ 27 w 27"/>
                  <a:gd name="T39" fmla="*/ 1 h 22"/>
                  <a:gd name="T40" fmla="*/ 25 w 27"/>
                  <a:gd name="T41" fmla="*/ 0 h 22"/>
                  <a:gd name="T42" fmla="*/ 25 w 27"/>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5" y="0"/>
                    </a:moveTo>
                    <a:lnTo>
                      <a:pt x="25" y="0"/>
                    </a:lnTo>
                    <a:lnTo>
                      <a:pt x="24" y="5"/>
                    </a:lnTo>
                    <a:lnTo>
                      <a:pt x="21" y="9"/>
                    </a:lnTo>
                    <a:lnTo>
                      <a:pt x="18" y="14"/>
                    </a:lnTo>
                    <a:lnTo>
                      <a:pt x="18" y="14"/>
                    </a:lnTo>
                    <a:lnTo>
                      <a:pt x="11" y="17"/>
                    </a:lnTo>
                    <a:lnTo>
                      <a:pt x="6" y="20"/>
                    </a:lnTo>
                    <a:lnTo>
                      <a:pt x="0" y="20"/>
                    </a:lnTo>
                    <a:lnTo>
                      <a:pt x="0" y="20"/>
                    </a:lnTo>
                    <a:lnTo>
                      <a:pt x="2" y="22"/>
                    </a:lnTo>
                    <a:lnTo>
                      <a:pt x="6" y="22"/>
                    </a:lnTo>
                    <a:lnTo>
                      <a:pt x="6" y="22"/>
                    </a:lnTo>
                    <a:lnTo>
                      <a:pt x="13" y="22"/>
                    </a:lnTo>
                    <a:lnTo>
                      <a:pt x="21" y="17"/>
                    </a:lnTo>
                    <a:lnTo>
                      <a:pt x="21" y="17"/>
                    </a:lnTo>
                    <a:lnTo>
                      <a:pt x="25" y="11"/>
                    </a:lnTo>
                    <a:lnTo>
                      <a:pt x="27" y="5"/>
                    </a:lnTo>
                    <a:lnTo>
                      <a:pt x="27" y="5"/>
                    </a:lnTo>
                    <a:lnTo>
                      <a:pt x="27" y="1"/>
                    </a:lnTo>
                    <a:lnTo>
                      <a:pt x="25" y="0"/>
                    </a:lnTo>
                    <a:lnTo>
                      <a:pt x="25"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1" name="Freeform 109"/>
              <p:cNvSpPr>
                <a:spLocks/>
              </p:cNvSpPr>
              <p:nvPr/>
            </p:nvSpPr>
            <p:spPr bwMode="auto">
              <a:xfrm>
                <a:off x="3983" y="861"/>
                <a:ext cx="109" cy="287"/>
              </a:xfrm>
              <a:custGeom>
                <a:avLst/>
                <a:gdLst>
                  <a:gd name="T0" fmla="*/ 99 w 109"/>
                  <a:gd name="T1" fmla="*/ 287 h 287"/>
                  <a:gd name="T2" fmla="*/ 74 w 109"/>
                  <a:gd name="T3" fmla="*/ 278 h 287"/>
                  <a:gd name="T4" fmla="*/ 63 w 109"/>
                  <a:gd name="T5" fmla="*/ 270 h 287"/>
                  <a:gd name="T6" fmla="*/ 55 w 109"/>
                  <a:gd name="T7" fmla="*/ 260 h 287"/>
                  <a:gd name="T8" fmla="*/ 52 w 109"/>
                  <a:gd name="T9" fmla="*/ 246 h 287"/>
                  <a:gd name="T10" fmla="*/ 50 w 109"/>
                  <a:gd name="T11" fmla="*/ 219 h 287"/>
                  <a:gd name="T12" fmla="*/ 53 w 109"/>
                  <a:gd name="T13" fmla="*/ 207 h 287"/>
                  <a:gd name="T14" fmla="*/ 56 w 109"/>
                  <a:gd name="T15" fmla="*/ 188 h 287"/>
                  <a:gd name="T16" fmla="*/ 55 w 109"/>
                  <a:gd name="T17" fmla="*/ 183 h 287"/>
                  <a:gd name="T18" fmla="*/ 49 w 109"/>
                  <a:gd name="T19" fmla="*/ 175 h 287"/>
                  <a:gd name="T20" fmla="*/ 42 w 109"/>
                  <a:gd name="T21" fmla="*/ 170 h 287"/>
                  <a:gd name="T22" fmla="*/ 30 w 109"/>
                  <a:gd name="T23" fmla="*/ 155 h 287"/>
                  <a:gd name="T24" fmla="*/ 25 w 109"/>
                  <a:gd name="T25" fmla="*/ 134 h 287"/>
                  <a:gd name="T26" fmla="*/ 25 w 109"/>
                  <a:gd name="T27" fmla="*/ 125 h 287"/>
                  <a:gd name="T28" fmla="*/ 28 w 109"/>
                  <a:gd name="T29" fmla="*/ 104 h 287"/>
                  <a:gd name="T30" fmla="*/ 31 w 109"/>
                  <a:gd name="T31" fmla="*/ 95 h 287"/>
                  <a:gd name="T32" fmla="*/ 36 w 109"/>
                  <a:gd name="T33" fmla="*/ 79 h 287"/>
                  <a:gd name="T34" fmla="*/ 34 w 109"/>
                  <a:gd name="T35" fmla="*/ 72 h 287"/>
                  <a:gd name="T36" fmla="*/ 25 w 109"/>
                  <a:gd name="T37" fmla="*/ 61 h 287"/>
                  <a:gd name="T38" fmla="*/ 14 w 109"/>
                  <a:gd name="T39" fmla="*/ 49 h 287"/>
                  <a:gd name="T40" fmla="*/ 4 w 109"/>
                  <a:gd name="T41" fmla="*/ 35 h 287"/>
                  <a:gd name="T42" fmla="*/ 0 w 109"/>
                  <a:gd name="T43" fmla="*/ 23 h 287"/>
                  <a:gd name="T44" fmla="*/ 1 w 109"/>
                  <a:gd name="T45" fmla="*/ 12 h 287"/>
                  <a:gd name="T46" fmla="*/ 6 w 109"/>
                  <a:gd name="T47" fmla="*/ 6 h 287"/>
                  <a:gd name="T48" fmla="*/ 19 w 109"/>
                  <a:gd name="T49" fmla="*/ 1 h 287"/>
                  <a:gd name="T50" fmla="*/ 25 w 109"/>
                  <a:gd name="T51" fmla="*/ 0 h 287"/>
                  <a:gd name="T52" fmla="*/ 60 w 109"/>
                  <a:gd name="T53" fmla="*/ 3 h 287"/>
                  <a:gd name="T54" fmla="*/ 75 w 109"/>
                  <a:gd name="T55" fmla="*/ 9 h 287"/>
                  <a:gd name="T56" fmla="*/ 88 w 109"/>
                  <a:gd name="T57" fmla="*/ 19 h 287"/>
                  <a:gd name="T58" fmla="*/ 93 w 109"/>
                  <a:gd name="T59" fmla="*/ 25 h 287"/>
                  <a:gd name="T60" fmla="*/ 101 w 109"/>
                  <a:gd name="T61" fmla="*/ 47 h 287"/>
                  <a:gd name="T62" fmla="*/ 104 w 109"/>
                  <a:gd name="T63" fmla="*/ 77 h 287"/>
                  <a:gd name="T64" fmla="*/ 107 w 109"/>
                  <a:gd name="T65" fmla="*/ 125 h 287"/>
                  <a:gd name="T66" fmla="*/ 107 w 109"/>
                  <a:gd name="T67" fmla="*/ 221 h 287"/>
                  <a:gd name="T68" fmla="*/ 102 w 109"/>
                  <a:gd name="T69" fmla="*/ 27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287">
                    <a:moveTo>
                      <a:pt x="99" y="287"/>
                    </a:moveTo>
                    <a:lnTo>
                      <a:pt x="99" y="287"/>
                    </a:lnTo>
                    <a:lnTo>
                      <a:pt x="87" y="282"/>
                    </a:lnTo>
                    <a:lnTo>
                      <a:pt x="74" y="278"/>
                    </a:lnTo>
                    <a:lnTo>
                      <a:pt x="68" y="275"/>
                    </a:lnTo>
                    <a:lnTo>
                      <a:pt x="63" y="270"/>
                    </a:lnTo>
                    <a:lnTo>
                      <a:pt x="58" y="265"/>
                    </a:lnTo>
                    <a:lnTo>
                      <a:pt x="55" y="260"/>
                    </a:lnTo>
                    <a:lnTo>
                      <a:pt x="55" y="260"/>
                    </a:lnTo>
                    <a:lnTo>
                      <a:pt x="52" y="246"/>
                    </a:lnTo>
                    <a:lnTo>
                      <a:pt x="50" y="233"/>
                    </a:lnTo>
                    <a:lnTo>
                      <a:pt x="50" y="219"/>
                    </a:lnTo>
                    <a:lnTo>
                      <a:pt x="53" y="207"/>
                    </a:lnTo>
                    <a:lnTo>
                      <a:pt x="53" y="207"/>
                    </a:lnTo>
                    <a:lnTo>
                      <a:pt x="56" y="194"/>
                    </a:lnTo>
                    <a:lnTo>
                      <a:pt x="56" y="188"/>
                    </a:lnTo>
                    <a:lnTo>
                      <a:pt x="55" y="183"/>
                    </a:lnTo>
                    <a:lnTo>
                      <a:pt x="55" y="183"/>
                    </a:lnTo>
                    <a:lnTo>
                      <a:pt x="52" y="178"/>
                    </a:lnTo>
                    <a:lnTo>
                      <a:pt x="49" y="175"/>
                    </a:lnTo>
                    <a:lnTo>
                      <a:pt x="42" y="170"/>
                    </a:lnTo>
                    <a:lnTo>
                      <a:pt x="42" y="170"/>
                    </a:lnTo>
                    <a:lnTo>
                      <a:pt x="36" y="162"/>
                    </a:lnTo>
                    <a:lnTo>
                      <a:pt x="30" y="155"/>
                    </a:lnTo>
                    <a:lnTo>
                      <a:pt x="26" y="143"/>
                    </a:lnTo>
                    <a:lnTo>
                      <a:pt x="25" y="134"/>
                    </a:lnTo>
                    <a:lnTo>
                      <a:pt x="25" y="134"/>
                    </a:lnTo>
                    <a:lnTo>
                      <a:pt x="25" y="125"/>
                    </a:lnTo>
                    <a:lnTo>
                      <a:pt x="26" y="113"/>
                    </a:lnTo>
                    <a:lnTo>
                      <a:pt x="28" y="104"/>
                    </a:lnTo>
                    <a:lnTo>
                      <a:pt x="31" y="95"/>
                    </a:lnTo>
                    <a:lnTo>
                      <a:pt x="31" y="95"/>
                    </a:lnTo>
                    <a:lnTo>
                      <a:pt x="36" y="83"/>
                    </a:lnTo>
                    <a:lnTo>
                      <a:pt x="36" y="79"/>
                    </a:lnTo>
                    <a:lnTo>
                      <a:pt x="34" y="72"/>
                    </a:lnTo>
                    <a:lnTo>
                      <a:pt x="34" y="72"/>
                    </a:lnTo>
                    <a:lnTo>
                      <a:pt x="31" y="66"/>
                    </a:lnTo>
                    <a:lnTo>
                      <a:pt x="25" y="61"/>
                    </a:lnTo>
                    <a:lnTo>
                      <a:pt x="25" y="61"/>
                    </a:lnTo>
                    <a:lnTo>
                      <a:pt x="14" y="49"/>
                    </a:lnTo>
                    <a:lnTo>
                      <a:pt x="4" y="35"/>
                    </a:lnTo>
                    <a:lnTo>
                      <a:pt x="4" y="35"/>
                    </a:lnTo>
                    <a:lnTo>
                      <a:pt x="1" y="30"/>
                    </a:lnTo>
                    <a:lnTo>
                      <a:pt x="0" y="23"/>
                    </a:lnTo>
                    <a:lnTo>
                      <a:pt x="0" y="17"/>
                    </a:lnTo>
                    <a:lnTo>
                      <a:pt x="1" y="12"/>
                    </a:lnTo>
                    <a:lnTo>
                      <a:pt x="1" y="12"/>
                    </a:lnTo>
                    <a:lnTo>
                      <a:pt x="6" y="6"/>
                    </a:lnTo>
                    <a:lnTo>
                      <a:pt x="11" y="3"/>
                    </a:lnTo>
                    <a:lnTo>
                      <a:pt x="19" y="1"/>
                    </a:lnTo>
                    <a:lnTo>
                      <a:pt x="25" y="0"/>
                    </a:lnTo>
                    <a:lnTo>
                      <a:pt x="25" y="0"/>
                    </a:lnTo>
                    <a:lnTo>
                      <a:pt x="42" y="0"/>
                    </a:lnTo>
                    <a:lnTo>
                      <a:pt x="60" y="3"/>
                    </a:lnTo>
                    <a:lnTo>
                      <a:pt x="68" y="5"/>
                    </a:lnTo>
                    <a:lnTo>
                      <a:pt x="75" y="9"/>
                    </a:lnTo>
                    <a:lnTo>
                      <a:pt x="82" y="14"/>
                    </a:lnTo>
                    <a:lnTo>
                      <a:pt x="88" y="19"/>
                    </a:lnTo>
                    <a:lnTo>
                      <a:pt x="88" y="19"/>
                    </a:lnTo>
                    <a:lnTo>
                      <a:pt x="93" y="25"/>
                    </a:lnTo>
                    <a:lnTo>
                      <a:pt x="96" y="31"/>
                    </a:lnTo>
                    <a:lnTo>
                      <a:pt x="101" y="47"/>
                    </a:lnTo>
                    <a:lnTo>
                      <a:pt x="104" y="61"/>
                    </a:lnTo>
                    <a:lnTo>
                      <a:pt x="104" y="77"/>
                    </a:lnTo>
                    <a:lnTo>
                      <a:pt x="104" y="77"/>
                    </a:lnTo>
                    <a:lnTo>
                      <a:pt x="107" y="125"/>
                    </a:lnTo>
                    <a:lnTo>
                      <a:pt x="109" y="173"/>
                    </a:lnTo>
                    <a:lnTo>
                      <a:pt x="107" y="221"/>
                    </a:lnTo>
                    <a:lnTo>
                      <a:pt x="105" y="246"/>
                    </a:lnTo>
                    <a:lnTo>
                      <a:pt x="102" y="270"/>
                    </a:lnTo>
                    <a:lnTo>
                      <a:pt x="99" y="28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2" name="Freeform 110"/>
              <p:cNvSpPr>
                <a:spLocks/>
              </p:cNvSpPr>
              <p:nvPr/>
            </p:nvSpPr>
            <p:spPr bwMode="auto">
              <a:xfrm>
                <a:off x="3983" y="861"/>
                <a:ext cx="109" cy="287"/>
              </a:xfrm>
              <a:custGeom>
                <a:avLst/>
                <a:gdLst>
                  <a:gd name="T0" fmla="*/ 99 w 109"/>
                  <a:gd name="T1" fmla="*/ 287 h 287"/>
                  <a:gd name="T2" fmla="*/ 74 w 109"/>
                  <a:gd name="T3" fmla="*/ 278 h 287"/>
                  <a:gd name="T4" fmla="*/ 63 w 109"/>
                  <a:gd name="T5" fmla="*/ 270 h 287"/>
                  <a:gd name="T6" fmla="*/ 55 w 109"/>
                  <a:gd name="T7" fmla="*/ 260 h 287"/>
                  <a:gd name="T8" fmla="*/ 52 w 109"/>
                  <a:gd name="T9" fmla="*/ 246 h 287"/>
                  <a:gd name="T10" fmla="*/ 50 w 109"/>
                  <a:gd name="T11" fmla="*/ 219 h 287"/>
                  <a:gd name="T12" fmla="*/ 53 w 109"/>
                  <a:gd name="T13" fmla="*/ 207 h 287"/>
                  <a:gd name="T14" fmla="*/ 56 w 109"/>
                  <a:gd name="T15" fmla="*/ 188 h 287"/>
                  <a:gd name="T16" fmla="*/ 55 w 109"/>
                  <a:gd name="T17" fmla="*/ 183 h 287"/>
                  <a:gd name="T18" fmla="*/ 49 w 109"/>
                  <a:gd name="T19" fmla="*/ 175 h 287"/>
                  <a:gd name="T20" fmla="*/ 42 w 109"/>
                  <a:gd name="T21" fmla="*/ 170 h 287"/>
                  <a:gd name="T22" fmla="*/ 30 w 109"/>
                  <a:gd name="T23" fmla="*/ 155 h 287"/>
                  <a:gd name="T24" fmla="*/ 25 w 109"/>
                  <a:gd name="T25" fmla="*/ 134 h 287"/>
                  <a:gd name="T26" fmla="*/ 25 w 109"/>
                  <a:gd name="T27" fmla="*/ 125 h 287"/>
                  <a:gd name="T28" fmla="*/ 28 w 109"/>
                  <a:gd name="T29" fmla="*/ 104 h 287"/>
                  <a:gd name="T30" fmla="*/ 31 w 109"/>
                  <a:gd name="T31" fmla="*/ 95 h 287"/>
                  <a:gd name="T32" fmla="*/ 36 w 109"/>
                  <a:gd name="T33" fmla="*/ 79 h 287"/>
                  <a:gd name="T34" fmla="*/ 34 w 109"/>
                  <a:gd name="T35" fmla="*/ 72 h 287"/>
                  <a:gd name="T36" fmla="*/ 25 w 109"/>
                  <a:gd name="T37" fmla="*/ 61 h 287"/>
                  <a:gd name="T38" fmla="*/ 14 w 109"/>
                  <a:gd name="T39" fmla="*/ 49 h 287"/>
                  <a:gd name="T40" fmla="*/ 4 w 109"/>
                  <a:gd name="T41" fmla="*/ 35 h 287"/>
                  <a:gd name="T42" fmla="*/ 0 w 109"/>
                  <a:gd name="T43" fmla="*/ 23 h 287"/>
                  <a:gd name="T44" fmla="*/ 1 w 109"/>
                  <a:gd name="T45" fmla="*/ 12 h 287"/>
                  <a:gd name="T46" fmla="*/ 6 w 109"/>
                  <a:gd name="T47" fmla="*/ 6 h 287"/>
                  <a:gd name="T48" fmla="*/ 19 w 109"/>
                  <a:gd name="T49" fmla="*/ 1 h 287"/>
                  <a:gd name="T50" fmla="*/ 25 w 109"/>
                  <a:gd name="T51" fmla="*/ 0 h 287"/>
                  <a:gd name="T52" fmla="*/ 60 w 109"/>
                  <a:gd name="T53" fmla="*/ 3 h 287"/>
                  <a:gd name="T54" fmla="*/ 75 w 109"/>
                  <a:gd name="T55" fmla="*/ 9 h 287"/>
                  <a:gd name="T56" fmla="*/ 88 w 109"/>
                  <a:gd name="T57" fmla="*/ 19 h 287"/>
                  <a:gd name="T58" fmla="*/ 93 w 109"/>
                  <a:gd name="T59" fmla="*/ 25 h 287"/>
                  <a:gd name="T60" fmla="*/ 101 w 109"/>
                  <a:gd name="T61" fmla="*/ 47 h 287"/>
                  <a:gd name="T62" fmla="*/ 104 w 109"/>
                  <a:gd name="T63" fmla="*/ 77 h 287"/>
                  <a:gd name="T64" fmla="*/ 107 w 109"/>
                  <a:gd name="T65" fmla="*/ 125 h 287"/>
                  <a:gd name="T66" fmla="*/ 107 w 109"/>
                  <a:gd name="T67" fmla="*/ 221 h 287"/>
                  <a:gd name="T68" fmla="*/ 102 w 109"/>
                  <a:gd name="T69" fmla="*/ 27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287">
                    <a:moveTo>
                      <a:pt x="99" y="287"/>
                    </a:moveTo>
                    <a:lnTo>
                      <a:pt x="99" y="287"/>
                    </a:lnTo>
                    <a:lnTo>
                      <a:pt x="87" y="282"/>
                    </a:lnTo>
                    <a:lnTo>
                      <a:pt x="74" y="278"/>
                    </a:lnTo>
                    <a:lnTo>
                      <a:pt x="68" y="275"/>
                    </a:lnTo>
                    <a:lnTo>
                      <a:pt x="63" y="270"/>
                    </a:lnTo>
                    <a:lnTo>
                      <a:pt x="58" y="265"/>
                    </a:lnTo>
                    <a:lnTo>
                      <a:pt x="55" y="260"/>
                    </a:lnTo>
                    <a:lnTo>
                      <a:pt x="55" y="260"/>
                    </a:lnTo>
                    <a:lnTo>
                      <a:pt x="52" y="246"/>
                    </a:lnTo>
                    <a:lnTo>
                      <a:pt x="50" y="233"/>
                    </a:lnTo>
                    <a:lnTo>
                      <a:pt x="50" y="219"/>
                    </a:lnTo>
                    <a:lnTo>
                      <a:pt x="53" y="207"/>
                    </a:lnTo>
                    <a:lnTo>
                      <a:pt x="53" y="207"/>
                    </a:lnTo>
                    <a:lnTo>
                      <a:pt x="56" y="194"/>
                    </a:lnTo>
                    <a:lnTo>
                      <a:pt x="56" y="188"/>
                    </a:lnTo>
                    <a:lnTo>
                      <a:pt x="55" y="183"/>
                    </a:lnTo>
                    <a:lnTo>
                      <a:pt x="55" y="183"/>
                    </a:lnTo>
                    <a:lnTo>
                      <a:pt x="52" y="178"/>
                    </a:lnTo>
                    <a:lnTo>
                      <a:pt x="49" y="175"/>
                    </a:lnTo>
                    <a:lnTo>
                      <a:pt x="42" y="170"/>
                    </a:lnTo>
                    <a:lnTo>
                      <a:pt x="42" y="170"/>
                    </a:lnTo>
                    <a:lnTo>
                      <a:pt x="36" y="162"/>
                    </a:lnTo>
                    <a:lnTo>
                      <a:pt x="30" y="155"/>
                    </a:lnTo>
                    <a:lnTo>
                      <a:pt x="26" y="143"/>
                    </a:lnTo>
                    <a:lnTo>
                      <a:pt x="25" y="134"/>
                    </a:lnTo>
                    <a:lnTo>
                      <a:pt x="25" y="134"/>
                    </a:lnTo>
                    <a:lnTo>
                      <a:pt x="25" y="125"/>
                    </a:lnTo>
                    <a:lnTo>
                      <a:pt x="26" y="113"/>
                    </a:lnTo>
                    <a:lnTo>
                      <a:pt x="28" y="104"/>
                    </a:lnTo>
                    <a:lnTo>
                      <a:pt x="31" y="95"/>
                    </a:lnTo>
                    <a:lnTo>
                      <a:pt x="31" y="95"/>
                    </a:lnTo>
                    <a:lnTo>
                      <a:pt x="36" y="83"/>
                    </a:lnTo>
                    <a:lnTo>
                      <a:pt x="36" y="79"/>
                    </a:lnTo>
                    <a:lnTo>
                      <a:pt x="34" y="72"/>
                    </a:lnTo>
                    <a:lnTo>
                      <a:pt x="34" y="72"/>
                    </a:lnTo>
                    <a:lnTo>
                      <a:pt x="31" y="66"/>
                    </a:lnTo>
                    <a:lnTo>
                      <a:pt x="25" y="61"/>
                    </a:lnTo>
                    <a:lnTo>
                      <a:pt x="25" y="61"/>
                    </a:lnTo>
                    <a:lnTo>
                      <a:pt x="14" y="49"/>
                    </a:lnTo>
                    <a:lnTo>
                      <a:pt x="4" y="35"/>
                    </a:lnTo>
                    <a:lnTo>
                      <a:pt x="4" y="35"/>
                    </a:lnTo>
                    <a:lnTo>
                      <a:pt x="1" y="30"/>
                    </a:lnTo>
                    <a:lnTo>
                      <a:pt x="0" y="23"/>
                    </a:lnTo>
                    <a:lnTo>
                      <a:pt x="0" y="17"/>
                    </a:lnTo>
                    <a:lnTo>
                      <a:pt x="1" y="12"/>
                    </a:lnTo>
                    <a:lnTo>
                      <a:pt x="1" y="12"/>
                    </a:lnTo>
                    <a:lnTo>
                      <a:pt x="6" y="6"/>
                    </a:lnTo>
                    <a:lnTo>
                      <a:pt x="11" y="3"/>
                    </a:lnTo>
                    <a:lnTo>
                      <a:pt x="19" y="1"/>
                    </a:lnTo>
                    <a:lnTo>
                      <a:pt x="25" y="0"/>
                    </a:lnTo>
                    <a:lnTo>
                      <a:pt x="25" y="0"/>
                    </a:lnTo>
                    <a:lnTo>
                      <a:pt x="42" y="0"/>
                    </a:lnTo>
                    <a:lnTo>
                      <a:pt x="60" y="3"/>
                    </a:lnTo>
                    <a:lnTo>
                      <a:pt x="68" y="5"/>
                    </a:lnTo>
                    <a:lnTo>
                      <a:pt x="75" y="9"/>
                    </a:lnTo>
                    <a:lnTo>
                      <a:pt x="82" y="14"/>
                    </a:lnTo>
                    <a:lnTo>
                      <a:pt x="88" y="19"/>
                    </a:lnTo>
                    <a:lnTo>
                      <a:pt x="88" y="19"/>
                    </a:lnTo>
                    <a:lnTo>
                      <a:pt x="93" y="25"/>
                    </a:lnTo>
                    <a:lnTo>
                      <a:pt x="96" y="31"/>
                    </a:lnTo>
                    <a:lnTo>
                      <a:pt x="101" y="47"/>
                    </a:lnTo>
                    <a:lnTo>
                      <a:pt x="104" y="61"/>
                    </a:lnTo>
                    <a:lnTo>
                      <a:pt x="104" y="77"/>
                    </a:lnTo>
                    <a:lnTo>
                      <a:pt x="104" y="77"/>
                    </a:lnTo>
                    <a:lnTo>
                      <a:pt x="107" y="125"/>
                    </a:lnTo>
                    <a:lnTo>
                      <a:pt x="109" y="173"/>
                    </a:lnTo>
                    <a:lnTo>
                      <a:pt x="107" y="221"/>
                    </a:lnTo>
                    <a:lnTo>
                      <a:pt x="105" y="246"/>
                    </a:lnTo>
                    <a:lnTo>
                      <a:pt x="102" y="2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3" name="Freeform 111"/>
              <p:cNvSpPr>
                <a:spLocks/>
              </p:cNvSpPr>
              <p:nvPr/>
            </p:nvSpPr>
            <p:spPr bwMode="auto">
              <a:xfrm>
                <a:off x="3859" y="858"/>
                <a:ext cx="141" cy="69"/>
              </a:xfrm>
              <a:custGeom>
                <a:avLst/>
                <a:gdLst>
                  <a:gd name="T0" fmla="*/ 2 w 141"/>
                  <a:gd name="T1" fmla="*/ 25 h 69"/>
                  <a:gd name="T2" fmla="*/ 13 w 141"/>
                  <a:gd name="T3" fmla="*/ 31 h 69"/>
                  <a:gd name="T4" fmla="*/ 21 w 141"/>
                  <a:gd name="T5" fmla="*/ 38 h 69"/>
                  <a:gd name="T6" fmla="*/ 26 w 141"/>
                  <a:gd name="T7" fmla="*/ 42 h 69"/>
                  <a:gd name="T8" fmla="*/ 29 w 141"/>
                  <a:gd name="T9" fmla="*/ 45 h 69"/>
                  <a:gd name="T10" fmla="*/ 32 w 141"/>
                  <a:gd name="T11" fmla="*/ 49 h 69"/>
                  <a:gd name="T12" fmla="*/ 45 w 141"/>
                  <a:gd name="T13" fmla="*/ 58 h 69"/>
                  <a:gd name="T14" fmla="*/ 54 w 141"/>
                  <a:gd name="T15" fmla="*/ 63 h 69"/>
                  <a:gd name="T16" fmla="*/ 67 w 141"/>
                  <a:gd name="T17" fmla="*/ 68 h 69"/>
                  <a:gd name="T18" fmla="*/ 90 w 141"/>
                  <a:gd name="T19" fmla="*/ 68 h 69"/>
                  <a:gd name="T20" fmla="*/ 109 w 141"/>
                  <a:gd name="T21" fmla="*/ 61 h 69"/>
                  <a:gd name="T22" fmla="*/ 117 w 141"/>
                  <a:gd name="T23" fmla="*/ 56 h 69"/>
                  <a:gd name="T24" fmla="*/ 133 w 141"/>
                  <a:gd name="T25" fmla="*/ 41 h 69"/>
                  <a:gd name="T26" fmla="*/ 139 w 141"/>
                  <a:gd name="T27" fmla="*/ 33 h 69"/>
                  <a:gd name="T28" fmla="*/ 141 w 141"/>
                  <a:gd name="T29" fmla="*/ 17 h 69"/>
                  <a:gd name="T30" fmla="*/ 139 w 141"/>
                  <a:gd name="T31" fmla="*/ 12 h 69"/>
                  <a:gd name="T32" fmla="*/ 128 w 141"/>
                  <a:gd name="T33" fmla="*/ 8 h 69"/>
                  <a:gd name="T34" fmla="*/ 111 w 141"/>
                  <a:gd name="T35" fmla="*/ 11 h 69"/>
                  <a:gd name="T36" fmla="*/ 92 w 141"/>
                  <a:gd name="T37" fmla="*/ 15 h 69"/>
                  <a:gd name="T38" fmla="*/ 84 w 141"/>
                  <a:gd name="T39" fmla="*/ 15 h 69"/>
                  <a:gd name="T40" fmla="*/ 78 w 141"/>
                  <a:gd name="T41" fmla="*/ 15 h 69"/>
                  <a:gd name="T42" fmla="*/ 70 w 141"/>
                  <a:gd name="T43" fmla="*/ 12 h 69"/>
                  <a:gd name="T44" fmla="*/ 59 w 141"/>
                  <a:gd name="T45" fmla="*/ 8 h 69"/>
                  <a:gd name="T46" fmla="*/ 51 w 141"/>
                  <a:gd name="T47" fmla="*/ 4 h 69"/>
                  <a:gd name="T48" fmla="*/ 46 w 141"/>
                  <a:gd name="T49" fmla="*/ 3 h 69"/>
                  <a:gd name="T50" fmla="*/ 43 w 141"/>
                  <a:gd name="T51" fmla="*/ 1 h 69"/>
                  <a:gd name="T52" fmla="*/ 26 w 141"/>
                  <a:gd name="T53" fmla="*/ 0 h 69"/>
                  <a:gd name="T54" fmla="*/ 18 w 141"/>
                  <a:gd name="T55" fmla="*/ 1 h 69"/>
                  <a:gd name="T56" fmla="*/ 5 w 141"/>
                  <a:gd name="T57" fmla="*/ 8 h 69"/>
                  <a:gd name="T58" fmla="*/ 2 w 141"/>
                  <a:gd name="T59" fmla="*/ 12 h 69"/>
                  <a:gd name="T60" fmla="*/ 0 w 141"/>
                  <a:gd name="T61" fmla="*/ 20 h 69"/>
                  <a:gd name="T62" fmla="*/ 2 w 141"/>
                  <a:gd name="T63"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 h="69">
                    <a:moveTo>
                      <a:pt x="2" y="25"/>
                    </a:moveTo>
                    <a:lnTo>
                      <a:pt x="2" y="25"/>
                    </a:lnTo>
                    <a:lnTo>
                      <a:pt x="8" y="28"/>
                    </a:lnTo>
                    <a:lnTo>
                      <a:pt x="13" y="31"/>
                    </a:lnTo>
                    <a:lnTo>
                      <a:pt x="13" y="31"/>
                    </a:lnTo>
                    <a:lnTo>
                      <a:pt x="21" y="38"/>
                    </a:lnTo>
                    <a:lnTo>
                      <a:pt x="21" y="38"/>
                    </a:lnTo>
                    <a:lnTo>
                      <a:pt x="26" y="42"/>
                    </a:lnTo>
                    <a:lnTo>
                      <a:pt x="27" y="44"/>
                    </a:lnTo>
                    <a:lnTo>
                      <a:pt x="29" y="45"/>
                    </a:lnTo>
                    <a:lnTo>
                      <a:pt x="29" y="45"/>
                    </a:lnTo>
                    <a:lnTo>
                      <a:pt x="32" y="49"/>
                    </a:lnTo>
                    <a:lnTo>
                      <a:pt x="32" y="49"/>
                    </a:lnTo>
                    <a:lnTo>
                      <a:pt x="45" y="58"/>
                    </a:lnTo>
                    <a:lnTo>
                      <a:pt x="45" y="58"/>
                    </a:lnTo>
                    <a:lnTo>
                      <a:pt x="54" y="63"/>
                    </a:lnTo>
                    <a:lnTo>
                      <a:pt x="67" y="68"/>
                    </a:lnTo>
                    <a:lnTo>
                      <a:pt x="67" y="68"/>
                    </a:lnTo>
                    <a:lnTo>
                      <a:pt x="79" y="69"/>
                    </a:lnTo>
                    <a:lnTo>
                      <a:pt x="90" y="68"/>
                    </a:lnTo>
                    <a:lnTo>
                      <a:pt x="100" y="64"/>
                    </a:lnTo>
                    <a:lnTo>
                      <a:pt x="109" y="61"/>
                    </a:lnTo>
                    <a:lnTo>
                      <a:pt x="109" y="61"/>
                    </a:lnTo>
                    <a:lnTo>
                      <a:pt x="117" y="56"/>
                    </a:lnTo>
                    <a:lnTo>
                      <a:pt x="124" y="52"/>
                    </a:lnTo>
                    <a:lnTo>
                      <a:pt x="133" y="41"/>
                    </a:lnTo>
                    <a:lnTo>
                      <a:pt x="133" y="41"/>
                    </a:lnTo>
                    <a:lnTo>
                      <a:pt x="139" y="33"/>
                    </a:lnTo>
                    <a:lnTo>
                      <a:pt x="141" y="23"/>
                    </a:lnTo>
                    <a:lnTo>
                      <a:pt x="141" y="17"/>
                    </a:lnTo>
                    <a:lnTo>
                      <a:pt x="139" y="12"/>
                    </a:lnTo>
                    <a:lnTo>
                      <a:pt x="139" y="12"/>
                    </a:lnTo>
                    <a:lnTo>
                      <a:pt x="135" y="9"/>
                    </a:lnTo>
                    <a:lnTo>
                      <a:pt x="128" y="8"/>
                    </a:lnTo>
                    <a:lnTo>
                      <a:pt x="120" y="9"/>
                    </a:lnTo>
                    <a:lnTo>
                      <a:pt x="111" y="11"/>
                    </a:lnTo>
                    <a:lnTo>
                      <a:pt x="111" y="11"/>
                    </a:lnTo>
                    <a:lnTo>
                      <a:pt x="92" y="15"/>
                    </a:lnTo>
                    <a:lnTo>
                      <a:pt x="92" y="15"/>
                    </a:lnTo>
                    <a:lnTo>
                      <a:pt x="84" y="15"/>
                    </a:lnTo>
                    <a:lnTo>
                      <a:pt x="78" y="15"/>
                    </a:lnTo>
                    <a:lnTo>
                      <a:pt x="78" y="15"/>
                    </a:lnTo>
                    <a:lnTo>
                      <a:pt x="70" y="12"/>
                    </a:lnTo>
                    <a:lnTo>
                      <a:pt x="70" y="12"/>
                    </a:lnTo>
                    <a:lnTo>
                      <a:pt x="59" y="8"/>
                    </a:lnTo>
                    <a:lnTo>
                      <a:pt x="59" y="8"/>
                    </a:lnTo>
                    <a:lnTo>
                      <a:pt x="51" y="4"/>
                    </a:lnTo>
                    <a:lnTo>
                      <a:pt x="51" y="4"/>
                    </a:lnTo>
                    <a:lnTo>
                      <a:pt x="46" y="3"/>
                    </a:lnTo>
                    <a:lnTo>
                      <a:pt x="46" y="3"/>
                    </a:lnTo>
                    <a:lnTo>
                      <a:pt x="43" y="1"/>
                    </a:lnTo>
                    <a:lnTo>
                      <a:pt x="43" y="1"/>
                    </a:lnTo>
                    <a:lnTo>
                      <a:pt x="34" y="0"/>
                    </a:lnTo>
                    <a:lnTo>
                      <a:pt x="26" y="0"/>
                    </a:lnTo>
                    <a:lnTo>
                      <a:pt x="26" y="0"/>
                    </a:lnTo>
                    <a:lnTo>
                      <a:pt x="18" y="1"/>
                    </a:lnTo>
                    <a:lnTo>
                      <a:pt x="11" y="4"/>
                    </a:lnTo>
                    <a:lnTo>
                      <a:pt x="5" y="8"/>
                    </a:lnTo>
                    <a:lnTo>
                      <a:pt x="2" y="12"/>
                    </a:lnTo>
                    <a:lnTo>
                      <a:pt x="2" y="12"/>
                    </a:lnTo>
                    <a:lnTo>
                      <a:pt x="0" y="17"/>
                    </a:lnTo>
                    <a:lnTo>
                      <a:pt x="0" y="20"/>
                    </a:lnTo>
                    <a:lnTo>
                      <a:pt x="0" y="23"/>
                    </a:lnTo>
                    <a:lnTo>
                      <a:pt x="2" y="25"/>
                    </a:lnTo>
                    <a:lnTo>
                      <a:pt x="2" y="2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4" name="Freeform 112"/>
              <p:cNvSpPr>
                <a:spLocks/>
              </p:cNvSpPr>
              <p:nvPr/>
            </p:nvSpPr>
            <p:spPr bwMode="auto">
              <a:xfrm>
                <a:off x="3970" y="921"/>
                <a:ext cx="36" cy="9"/>
              </a:xfrm>
              <a:custGeom>
                <a:avLst/>
                <a:gdLst>
                  <a:gd name="T0" fmla="*/ 0 w 36"/>
                  <a:gd name="T1" fmla="*/ 6 h 9"/>
                  <a:gd name="T2" fmla="*/ 0 w 36"/>
                  <a:gd name="T3" fmla="*/ 6 h 9"/>
                  <a:gd name="T4" fmla="*/ 2 w 36"/>
                  <a:gd name="T5" fmla="*/ 6 h 9"/>
                  <a:gd name="T6" fmla="*/ 6 w 36"/>
                  <a:gd name="T7" fmla="*/ 8 h 9"/>
                  <a:gd name="T8" fmla="*/ 17 w 36"/>
                  <a:gd name="T9" fmla="*/ 8 h 9"/>
                  <a:gd name="T10" fmla="*/ 17 w 36"/>
                  <a:gd name="T11" fmla="*/ 8 h 9"/>
                  <a:gd name="T12" fmla="*/ 30 w 36"/>
                  <a:gd name="T13" fmla="*/ 9 h 9"/>
                  <a:gd name="T14" fmla="*/ 35 w 36"/>
                  <a:gd name="T15" fmla="*/ 9 h 9"/>
                  <a:gd name="T16" fmla="*/ 36 w 36"/>
                  <a:gd name="T17" fmla="*/ 9 h 9"/>
                  <a:gd name="T18" fmla="*/ 36 w 36"/>
                  <a:gd name="T19" fmla="*/ 9 h 9"/>
                  <a:gd name="T20" fmla="*/ 35 w 36"/>
                  <a:gd name="T21" fmla="*/ 6 h 9"/>
                  <a:gd name="T22" fmla="*/ 32 w 36"/>
                  <a:gd name="T23" fmla="*/ 5 h 9"/>
                  <a:gd name="T24" fmla="*/ 32 w 36"/>
                  <a:gd name="T25" fmla="*/ 5 h 9"/>
                  <a:gd name="T26" fmla="*/ 27 w 36"/>
                  <a:gd name="T27" fmla="*/ 1 h 9"/>
                  <a:gd name="T28" fmla="*/ 19 w 36"/>
                  <a:gd name="T29" fmla="*/ 0 h 9"/>
                  <a:gd name="T30" fmla="*/ 19 w 36"/>
                  <a:gd name="T31" fmla="*/ 0 h 9"/>
                  <a:gd name="T32" fmla="*/ 11 w 36"/>
                  <a:gd name="T33" fmla="*/ 0 h 9"/>
                  <a:gd name="T34" fmla="*/ 5 w 36"/>
                  <a:gd name="T35" fmla="*/ 1 h 9"/>
                  <a:gd name="T36" fmla="*/ 5 w 36"/>
                  <a:gd name="T37" fmla="*/ 1 h 9"/>
                  <a:gd name="T38" fmla="*/ 2 w 36"/>
                  <a:gd name="T39" fmla="*/ 3 h 9"/>
                  <a:gd name="T40" fmla="*/ 0 w 36"/>
                  <a:gd name="T41" fmla="*/ 6 h 9"/>
                  <a:gd name="T42" fmla="*/ 0 w 36"/>
                  <a:gd name="T4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9">
                    <a:moveTo>
                      <a:pt x="0" y="6"/>
                    </a:moveTo>
                    <a:lnTo>
                      <a:pt x="0" y="6"/>
                    </a:lnTo>
                    <a:lnTo>
                      <a:pt x="2" y="6"/>
                    </a:lnTo>
                    <a:lnTo>
                      <a:pt x="6" y="8"/>
                    </a:lnTo>
                    <a:lnTo>
                      <a:pt x="17" y="8"/>
                    </a:lnTo>
                    <a:lnTo>
                      <a:pt x="17" y="8"/>
                    </a:lnTo>
                    <a:lnTo>
                      <a:pt x="30" y="9"/>
                    </a:lnTo>
                    <a:lnTo>
                      <a:pt x="35" y="9"/>
                    </a:lnTo>
                    <a:lnTo>
                      <a:pt x="36" y="9"/>
                    </a:lnTo>
                    <a:lnTo>
                      <a:pt x="36" y="9"/>
                    </a:lnTo>
                    <a:lnTo>
                      <a:pt x="35" y="6"/>
                    </a:lnTo>
                    <a:lnTo>
                      <a:pt x="32" y="5"/>
                    </a:lnTo>
                    <a:lnTo>
                      <a:pt x="32" y="5"/>
                    </a:lnTo>
                    <a:lnTo>
                      <a:pt x="27" y="1"/>
                    </a:lnTo>
                    <a:lnTo>
                      <a:pt x="19" y="0"/>
                    </a:lnTo>
                    <a:lnTo>
                      <a:pt x="19" y="0"/>
                    </a:lnTo>
                    <a:lnTo>
                      <a:pt x="11" y="0"/>
                    </a:lnTo>
                    <a:lnTo>
                      <a:pt x="5" y="1"/>
                    </a:lnTo>
                    <a:lnTo>
                      <a:pt x="5" y="1"/>
                    </a:lnTo>
                    <a:lnTo>
                      <a:pt x="2" y="3"/>
                    </a:lnTo>
                    <a:lnTo>
                      <a:pt x="0" y="6"/>
                    </a:lnTo>
                    <a:lnTo>
                      <a:pt x="0"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5" name="Freeform 113"/>
              <p:cNvSpPr>
                <a:spLocks/>
              </p:cNvSpPr>
              <p:nvPr/>
            </p:nvSpPr>
            <p:spPr bwMode="auto">
              <a:xfrm>
                <a:off x="3897" y="926"/>
                <a:ext cx="27" cy="9"/>
              </a:xfrm>
              <a:custGeom>
                <a:avLst/>
                <a:gdLst>
                  <a:gd name="T0" fmla="*/ 0 w 27"/>
                  <a:gd name="T1" fmla="*/ 9 h 9"/>
                  <a:gd name="T2" fmla="*/ 0 w 27"/>
                  <a:gd name="T3" fmla="*/ 9 h 9"/>
                  <a:gd name="T4" fmla="*/ 2 w 27"/>
                  <a:gd name="T5" fmla="*/ 9 h 9"/>
                  <a:gd name="T6" fmla="*/ 5 w 27"/>
                  <a:gd name="T7" fmla="*/ 9 h 9"/>
                  <a:gd name="T8" fmla="*/ 13 w 27"/>
                  <a:gd name="T9" fmla="*/ 7 h 9"/>
                  <a:gd name="T10" fmla="*/ 13 w 27"/>
                  <a:gd name="T11" fmla="*/ 7 h 9"/>
                  <a:gd name="T12" fmla="*/ 22 w 27"/>
                  <a:gd name="T13" fmla="*/ 7 h 9"/>
                  <a:gd name="T14" fmla="*/ 26 w 27"/>
                  <a:gd name="T15" fmla="*/ 7 h 9"/>
                  <a:gd name="T16" fmla="*/ 27 w 27"/>
                  <a:gd name="T17" fmla="*/ 7 h 9"/>
                  <a:gd name="T18" fmla="*/ 27 w 27"/>
                  <a:gd name="T19" fmla="*/ 7 h 9"/>
                  <a:gd name="T20" fmla="*/ 27 w 27"/>
                  <a:gd name="T21" fmla="*/ 6 h 9"/>
                  <a:gd name="T22" fmla="*/ 24 w 27"/>
                  <a:gd name="T23" fmla="*/ 3 h 9"/>
                  <a:gd name="T24" fmla="*/ 24 w 27"/>
                  <a:gd name="T25" fmla="*/ 3 h 9"/>
                  <a:gd name="T26" fmla="*/ 19 w 27"/>
                  <a:gd name="T27" fmla="*/ 1 h 9"/>
                  <a:gd name="T28" fmla="*/ 13 w 27"/>
                  <a:gd name="T29" fmla="*/ 0 h 9"/>
                  <a:gd name="T30" fmla="*/ 13 w 27"/>
                  <a:gd name="T31" fmla="*/ 0 h 9"/>
                  <a:gd name="T32" fmla="*/ 7 w 27"/>
                  <a:gd name="T33" fmla="*/ 1 h 9"/>
                  <a:gd name="T34" fmla="*/ 3 w 27"/>
                  <a:gd name="T35" fmla="*/ 4 h 9"/>
                  <a:gd name="T36" fmla="*/ 3 w 27"/>
                  <a:gd name="T37" fmla="*/ 4 h 9"/>
                  <a:gd name="T38" fmla="*/ 0 w 27"/>
                  <a:gd name="T39" fmla="*/ 6 h 9"/>
                  <a:gd name="T40" fmla="*/ 0 w 27"/>
                  <a:gd name="T41" fmla="*/ 9 h 9"/>
                  <a:gd name="T42" fmla="*/ 0 w 27"/>
                  <a:gd name="T4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9">
                    <a:moveTo>
                      <a:pt x="0" y="9"/>
                    </a:moveTo>
                    <a:lnTo>
                      <a:pt x="0" y="9"/>
                    </a:lnTo>
                    <a:lnTo>
                      <a:pt x="2" y="9"/>
                    </a:lnTo>
                    <a:lnTo>
                      <a:pt x="5" y="9"/>
                    </a:lnTo>
                    <a:lnTo>
                      <a:pt x="13" y="7"/>
                    </a:lnTo>
                    <a:lnTo>
                      <a:pt x="13" y="7"/>
                    </a:lnTo>
                    <a:lnTo>
                      <a:pt x="22" y="7"/>
                    </a:lnTo>
                    <a:lnTo>
                      <a:pt x="26" y="7"/>
                    </a:lnTo>
                    <a:lnTo>
                      <a:pt x="27" y="7"/>
                    </a:lnTo>
                    <a:lnTo>
                      <a:pt x="27" y="7"/>
                    </a:lnTo>
                    <a:lnTo>
                      <a:pt x="27" y="6"/>
                    </a:lnTo>
                    <a:lnTo>
                      <a:pt x="24" y="3"/>
                    </a:lnTo>
                    <a:lnTo>
                      <a:pt x="24" y="3"/>
                    </a:lnTo>
                    <a:lnTo>
                      <a:pt x="19" y="1"/>
                    </a:lnTo>
                    <a:lnTo>
                      <a:pt x="13" y="0"/>
                    </a:lnTo>
                    <a:lnTo>
                      <a:pt x="13" y="0"/>
                    </a:lnTo>
                    <a:lnTo>
                      <a:pt x="7" y="1"/>
                    </a:lnTo>
                    <a:lnTo>
                      <a:pt x="3" y="4"/>
                    </a:lnTo>
                    <a:lnTo>
                      <a:pt x="3" y="4"/>
                    </a:lnTo>
                    <a:lnTo>
                      <a:pt x="0" y="6"/>
                    </a:lnTo>
                    <a:lnTo>
                      <a:pt x="0" y="9"/>
                    </a:lnTo>
                    <a:lnTo>
                      <a:pt x="0" y="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6" name="Freeform 114"/>
              <p:cNvSpPr>
                <a:spLocks/>
              </p:cNvSpPr>
              <p:nvPr/>
            </p:nvSpPr>
            <p:spPr bwMode="auto">
              <a:xfrm>
                <a:off x="4055" y="785"/>
                <a:ext cx="92" cy="95"/>
              </a:xfrm>
              <a:custGeom>
                <a:avLst/>
                <a:gdLst>
                  <a:gd name="T0" fmla="*/ 24 w 92"/>
                  <a:gd name="T1" fmla="*/ 90 h 95"/>
                  <a:gd name="T2" fmla="*/ 24 w 92"/>
                  <a:gd name="T3" fmla="*/ 90 h 95"/>
                  <a:gd name="T4" fmla="*/ 37 w 92"/>
                  <a:gd name="T5" fmla="*/ 90 h 95"/>
                  <a:gd name="T6" fmla="*/ 49 w 92"/>
                  <a:gd name="T7" fmla="*/ 90 h 95"/>
                  <a:gd name="T8" fmla="*/ 62 w 92"/>
                  <a:gd name="T9" fmla="*/ 87 h 95"/>
                  <a:gd name="T10" fmla="*/ 73 w 92"/>
                  <a:gd name="T11" fmla="*/ 81 h 95"/>
                  <a:gd name="T12" fmla="*/ 73 w 92"/>
                  <a:gd name="T13" fmla="*/ 81 h 95"/>
                  <a:gd name="T14" fmla="*/ 82 w 92"/>
                  <a:gd name="T15" fmla="*/ 71 h 95"/>
                  <a:gd name="T16" fmla="*/ 89 w 92"/>
                  <a:gd name="T17" fmla="*/ 62 h 95"/>
                  <a:gd name="T18" fmla="*/ 90 w 92"/>
                  <a:gd name="T19" fmla="*/ 55 h 95"/>
                  <a:gd name="T20" fmla="*/ 92 w 92"/>
                  <a:gd name="T21" fmla="*/ 49 h 95"/>
                  <a:gd name="T22" fmla="*/ 92 w 92"/>
                  <a:gd name="T23" fmla="*/ 43 h 95"/>
                  <a:gd name="T24" fmla="*/ 90 w 92"/>
                  <a:gd name="T25" fmla="*/ 36 h 95"/>
                  <a:gd name="T26" fmla="*/ 90 w 92"/>
                  <a:gd name="T27" fmla="*/ 36 h 95"/>
                  <a:gd name="T28" fmla="*/ 87 w 92"/>
                  <a:gd name="T29" fmla="*/ 28 h 95"/>
                  <a:gd name="T30" fmla="*/ 82 w 92"/>
                  <a:gd name="T31" fmla="*/ 22 h 95"/>
                  <a:gd name="T32" fmla="*/ 76 w 92"/>
                  <a:gd name="T33" fmla="*/ 16 h 95"/>
                  <a:gd name="T34" fmla="*/ 70 w 92"/>
                  <a:gd name="T35" fmla="*/ 9 h 95"/>
                  <a:gd name="T36" fmla="*/ 70 w 92"/>
                  <a:gd name="T37" fmla="*/ 9 h 95"/>
                  <a:gd name="T38" fmla="*/ 62 w 92"/>
                  <a:gd name="T39" fmla="*/ 6 h 95"/>
                  <a:gd name="T40" fmla="*/ 56 w 92"/>
                  <a:gd name="T41" fmla="*/ 3 h 95"/>
                  <a:gd name="T42" fmla="*/ 48 w 92"/>
                  <a:gd name="T43" fmla="*/ 0 h 95"/>
                  <a:gd name="T44" fmla="*/ 40 w 92"/>
                  <a:gd name="T45" fmla="*/ 0 h 95"/>
                  <a:gd name="T46" fmla="*/ 40 w 92"/>
                  <a:gd name="T47" fmla="*/ 0 h 95"/>
                  <a:gd name="T48" fmla="*/ 30 w 92"/>
                  <a:gd name="T49" fmla="*/ 2 h 95"/>
                  <a:gd name="T50" fmla="*/ 21 w 92"/>
                  <a:gd name="T51" fmla="*/ 8 h 95"/>
                  <a:gd name="T52" fmla="*/ 13 w 92"/>
                  <a:gd name="T53" fmla="*/ 14 h 95"/>
                  <a:gd name="T54" fmla="*/ 7 w 92"/>
                  <a:gd name="T55" fmla="*/ 24 h 95"/>
                  <a:gd name="T56" fmla="*/ 7 w 92"/>
                  <a:gd name="T57" fmla="*/ 24 h 95"/>
                  <a:gd name="T58" fmla="*/ 2 w 92"/>
                  <a:gd name="T59" fmla="*/ 35 h 95"/>
                  <a:gd name="T60" fmla="*/ 0 w 92"/>
                  <a:gd name="T61" fmla="*/ 46 h 95"/>
                  <a:gd name="T62" fmla="*/ 0 w 92"/>
                  <a:gd name="T63" fmla="*/ 58 h 95"/>
                  <a:gd name="T64" fmla="*/ 3 w 92"/>
                  <a:gd name="T65" fmla="*/ 69 h 95"/>
                  <a:gd name="T66" fmla="*/ 3 w 92"/>
                  <a:gd name="T67" fmla="*/ 69 h 95"/>
                  <a:gd name="T68" fmla="*/ 10 w 92"/>
                  <a:gd name="T69" fmla="*/ 81 h 95"/>
                  <a:gd name="T70" fmla="*/ 19 w 92"/>
                  <a:gd name="T71" fmla="*/ 88 h 95"/>
                  <a:gd name="T72" fmla="*/ 24 w 92"/>
                  <a:gd name="T73" fmla="*/ 92 h 95"/>
                  <a:gd name="T74" fmla="*/ 30 w 92"/>
                  <a:gd name="T75" fmla="*/ 93 h 95"/>
                  <a:gd name="T76" fmla="*/ 37 w 92"/>
                  <a:gd name="T77" fmla="*/ 95 h 95"/>
                  <a:gd name="T78" fmla="*/ 43 w 92"/>
                  <a:gd name="T79" fmla="*/ 95 h 95"/>
                  <a:gd name="T80" fmla="*/ 24 w 92"/>
                  <a:gd name="T81"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95">
                    <a:moveTo>
                      <a:pt x="24" y="90"/>
                    </a:moveTo>
                    <a:lnTo>
                      <a:pt x="24" y="90"/>
                    </a:lnTo>
                    <a:lnTo>
                      <a:pt x="37" y="90"/>
                    </a:lnTo>
                    <a:lnTo>
                      <a:pt x="49" y="90"/>
                    </a:lnTo>
                    <a:lnTo>
                      <a:pt x="62" y="87"/>
                    </a:lnTo>
                    <a:lnTo>
                      <a:pt x="73" y="81"/>
                    </a:lnTo>
                    <a:lnTo>
                      <a:pt x="73" y="81"/>
                    </a:lnTo>
                    <a:lnTo>
                      <a:pt x="82" y="71"/>
                    </a:lnTo>
                    <a:lnTo>
                      <a:pt x="89" y="62"/>
                    </a:lnTo>
                    <a:lnTo>
                      <a:pt x="90" y="55"/>
                    </a:lnTo>
                    <a:lnTo>
                      <a:pt x="92" y="49"/>
                    </a:lnTo>
                    <a:lnTo>
                      <a:pt x="92" y="43"/>
                    </a:lnTo>
                    <a:lnTo>
                      <a:pt x="90" y="36"/>
                    </a:lnTo>
                    <a:lnTo>
                      <a:pt x="90" y="36"/>
                    </a:lnTo>
                    <a:lnTo>
                      <a:pt x="87" y="28"/>
                    </a:lnTo>
                    <a:lnTo>
                      <a:pt x="82" y="22"/>
                    </a:lnTo>
                    <a:lnTo>
                      <a:pt x="76" y="16"/>
                    </a:lnTo>
                    <a:lnTo>
                      <a:pt x="70" y="9"/>
                    </a:lnTo>
                    <a:lnTo>
                      <a:pt x="70" y="9"/>
                    </a:lnTo>
                    <a:lnTo>
                      <a:pt x="62" y="6"/>
                    </a:lnTo>
                    <a:lnTo>
                      <a:pt x="56" y="3"/>
                    </a:lnTo>
                    <a:lnTo>
                      <a:pt x="48" y="0"/>
                    </a:lnTo>
                    <a:lnTo>
                      <a:pt x="40" y="0"/>
                    </a:lnTo>
                    <a:lnTo>
                      <a:pt x="40" y="0"/>
                    </a:lnTo>
                    <a:lnTo>
                      <a:pt x="30" y="2"/>
                    </a:lnTo>
                    <a:lnTo>
                      <a:pt x="21" y="8"/>
                    </a:lnTo>
                    <a:lnTo>
                      <a:pt x="13" y="14"/>
                    </a:lnTo>
                    <a:lnTo>
                      <a:pt x="7" y="24"/>
                    </a:lnTo>
                    <a:lnTo>
                      <a:pt x="7" y="24"/>
                    </a:lnTo>
                    <a:lnTo>
                      <a:pt x="2" y="35"/>
                    </a:lnTo>
                    <a:lnTo>
                      <a:pt x="0" y="46"/>
                    </a:lnTo>
                    <a:lnTo>
                      <a:pt x="0" y="58"/>
                    </a:lnTo>
                    <a:lnTo>
                      <a:pt x="3" y="69"/>
                    </a:lnTo>
                    <a:lnTo>
                      <a:pt x="3" y="69"/>
                    </a:lnTo>
                    <a:lnTo>
                      <a:pt x="10" y="81"/>
                    </a:lnTo>
                    <a:lnTo>
                      <a:pt x="19" y="88"/>
                    </a:lnTo>
                    <a:lnTo>
                      <a:pt x="24" y="92"/>
                    </a:lnTo>
                    <a:lnTo>
                      <a:pt x="30" y="93"/>
                    </a:lnTo>
                    <a:lnTo>
                      <a:pt x="37" y="95"/>
                    </a:lnTo>
                    <a:lnTo>
                      <a:pt x="43" y="95"/>
                    </a:lnTo>
                    <a:lnTo>
                      <a:pt x="24" y="9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7" name="Freeform 115"/>
              <p:cNvSpPr>
                <a:spLocks/>
              </p:cNvSpPr>
              <p:nvPr/>
            </p:nvSpPr>
            <p:spPr bwMode="auto">
              <a:xfrm>
                <a:off x="4055" y="785"/>
                <a:ext cx="92" cy="95"/>
              </a:xfrm>
              <a:custGeom>
                <a:avLst/>
                <a:gdLst>
                  <a:gd name="T0" fmla="*/ 24 w 92"/>
                  <a:gd name="T1" fmla="*/ 90 h 95"/>
                  <a:gd name="T2" fmla="*/ 24 w 92"/>
                  <a:gd name="T3" fmla="*/ 90 h 95"/>
                  <a:gd name="T4" fmla="*/ 37 w 92"/>
                  <a:gd name="T5" fmla="*/ 90 h 95"/>
                  <a:gd name="T6" fmla="*/ 49 w 92"/>
                  <a:gd name="T7" fmla="*/ 90 h 95"/>
                  <a:gd name="T8" fmla="*/ 62 w 92"/>
                  <a:gd name="T9" fmla="*/ 87 h 95"/>
                  <a:gd name="T10" fmla="*/ 73 w 92"/>
                  <a:gd name="T11" fmla="*/ 81 h 95"/>
                  <a:gd name="T12" fmla="*/ 73 w 92"/>
                  <a:gd name="T13" fmla="*/ 81 h 95"/>
                  <a:gd name="T14" fmla="*/ 82 w 92"/>
                  <a:gd name="T15" fmla="*/ 71 h 95"/>
                  <a:gd name="T16" fmla="*/ 89 w 92"/>
                  <a:gd name="T17" fmla="*/ 62 h 95"/>
                  <a:gd name="T18" fmla="*/ 90 w 92"/>
                  <a:gd name="T19" fmla="*/ 55 h 95"/>
                  <a:gd name="T20" fmla="*/ 92 w 92"/>
                  <a:gd name="T21" fmla="*/ 49 h 95"/>
                  <a:gd name="T22" fmla="*/ 92 w 92"/>
                  <a:gd name="T23" fmla="*/ 43 h 95"/>
                  <a:gd name="T24" fmla="*/ 90 w 92"/>
                  <a:gd name="T25" fmla="*/ 36 h 95"/>
                  <a:gd name="T26" fmla="*/ 90 w 92"/>
                  <a:gd name="T27" fmla="*/ 36 h 95"/>
                  <a:gd name="T28" fmla="*/ 87 w 92"/>
                  <a:gd name="T29" fmla="*/ 28 h 95"/>
                  <a:gd name="T30" fmla="*/ 82 w 92"/>
                  <a:gd name="T31" fmla="*/ 22 h 95"/>
                  <a:gd name="T32" fmla="*/ 76 w 92"/>
                  <a:gd name="T33" fmla="*/ 16 h 95"/>
                  <a:gd name="T34" fmla="*/ 70 w 92"/>
                  <a:gd name="T35" fmla="*/ 9 h 95"/>
                  <a:gd name="T36" fmla="*/ 70 w 92"/>
                  <a:gd name="T37" fmla="*/ 9 h 95"/>
                  <a:gd name="T38" fmla="*/ 62 w 92"/>
                  <a:gd name="T39" fmla="*/ 6 h 95"/>
                  <a:gd name="T40" fmla="*/ 56 w 92"/>
                  <a:gd name="T41" fmla="*/ 3 h 95"/>
                  <a:gd name="T42" fmla="*/ 48 w 92"/>
                  <a:gd name="T43" fmla="*/ 0 h 95"/>
                  <a:gd name="T44" fmla="*/ 40 w 92"/>
                  <a:gd name="T45" fmla="*/ 0 h 95"/>
                  <a:gd name="T46" fmla="*/ 40 w 92"/>
                  <a:gd name="T47" fmla="*/ 0 h 95"/>
                  <a:gd name="T48" fmla="*/ 30 w 92"/>
                  <a:gd name="T49" fmla="*/ 2 h 95"/>
                  <a:gd name="T50" fmla="*/ 21 w 92"/>
                  <a:gd name="T51" fmla="*/ 8 h 95"/>
                  <a:gd name="T52" fmla="*/ 13 w 92"/>
                  <a:gd name="T53" fmla="*/ 14 h 95"/>
                  <a:gd name="T54" fmla="*/ 7 w 92"/>
                  <a:gd name="T55" fmla="*/ 24 h 95"/>
                  <a:gd name="T56" fmla="*/ 7 w 92"/>
                  <a:gd name="T57" fmla="*/ 24 h 95"/>
                  <a:gd name="T58" fmla="*/ 2 w 92"/>
                  <a:gd name="T59" fmla="*/ 35 h 95"/>
                  <a:gd name="T60" fmla="*/ 0 w 92"/>
                  <a:gd name="T61" fmla="*/ 46 h 95"/>
                  <a:gd name="T62" fmla="*/ 0 w 92"/>
                  <a:gd name="T63" fmla="*/ 58 h 95"/>
                  <a:gd name="T64" fmla="*/ 3 w 92"/>
                  <a:gd name="T65" fmla="*/ 69 h 95"/>
                  <a:gd name="T66" fmla="*/ 3 w 92"/>
                  <a:gd name="T67" fmla="*/ 69 h 95"/>
                  <a:gd name="T68" fmla="*/ 10 w 92"/>
                  <a:gd name="T69" fmla="*/ 81 h 95"/>
                  <a:gd name="T70" fmla="*/ 19 w 92"/>
                  <a:gd name="T71" fmla="*/ 88 h 95"/>
                  <a:gd name="T72" fmla="*/ 24 w 92"/>
                  <a:gd name="T73" fmla="*/ 92 h 95"/>
                  <a:gd name="T74" fmla="*/ 30 w 92"/>
                  <a:gd name="T75" fmla="*/ 93 h 95"/>
                  <a:gd name="T76" fmla="*/ 37 w 92"/>
                  <a:gd name="T77" fmla="*/ 95 h 95"/>
                  <a:gd name="T78" fmla="*/ 43 w 92"/>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 h="95">
                    <a:moveTo>
                      <a:pt x="24" y="90"/>
                    </a:moveTo>
                    <a:lnTo>
                      <a:pt x="24" y="90"/>
                    </a:lnTo>
                    <a:lnTo>
                      <a:pt x="37" y="90"/>
                    </a:lnTo>
                    <a:lnTo>
                      <a:pt x="49" y="90"/>
                    </a:lnTo>
                    <a:lnTo>
                      <a:pt x="62" y="87"/>
                    </a:lnTo>
                    <a:lnTo>
                      <a:pt x="73" y="81"/>
                    </a:lnTo>
                    <a:lnTo>
                      <a:pt x="73" y="81"/>
                    </a:lnTo>
                    <a:lnTo>
                      <a:pt x="82" y="71"/>
                    </a:lnTo>
                    <a:lnTo>
                      <a:pt x="89" y="62"/>
                    </a:lnTo>
                    <a:lnTo>
                      <a:pt x="90" y="55"/>
                    </a:lnTo>
                    <a:lnTo>
                      <a:pt x="92" y="49"/>
                    </a:lnTo>
                    <a:lnTo>
                      <a:pt x="92" y="43"/>
                    </a:lnTo>
                    <a:lnTo>
                      <a:pt x="90" y="36"/>
                    </a:lnTo>
                    <a:lnTo>
                      <a:pt x="90" y="36"/>
                    </a:lnTo>
                    <a:lnTo>
                      <a:pt x="87" y="28"/>
                    </a:lnTo>
                    <a:lnTo>
                      <a:pt x="82" y="22"/>
                    </a:lnTo>
                    <a:lnTo>
                      <a:pt x="76" y="16"/>
                    </a:lnTo>
                    <a:lnTo>
                      <a:pt x="70" y="9"/>
                    </a:lnTo>
                    <a:lnTo>
                      <a:pt x="70" y="9"/>
                    </a:lnTo>
                    <a:lnTo>
                      <a:pt x="62" y="6"/>
                    </a:lnTo>
                    <a:lnTo>
                      <a:pt x="56" y="3"/>
                    </a:lnTo>
                    <a:lnTo>
                      <a:pt x="48" y="0"/>
                    </a:lnTo>
                    <a:lnTo>
                      <a:pt x="40" y="0"/>
                    </a:lnTo>
                    <a:lnTo>
                      <a:pt x="40" y="0"/>
                    </a:lnTo>
                    <a:lnTo>
                      <a:pt x="30" y="2"/>
                    </a:lnTo>
                    <a:lnTo>
                      <a:pt x="21" y="8"/>
                    </a:lnTo>
                    <a:lnTo>
                      <a:pt x="13" y="14"/>
                    </a:lnTo>
                    <a:lnTo>
                      <a:pt x="7" y="24"/>
                    </a:lnTo>
                    <a:lnTo>
                      <a:pt x="7" y="24"/>
                    </a:lnTo>
                    <a:lnTo>
                      <a:pt x="2" y="35"/>
                    </a:lnTo>
                    <a:lnTo>
                      <a:pt x="0" y="46"/>
                    </a:lnTo>
                    <a:lnTo>
                      <a:pt x="0" y="58"/>
                    </a:lnTo>
                    <a:lnTo>
                      <a:pt x="3" y="69"/>
                    </a:lnTo>
                    <a:lnTo>
                      <a:pt x="3" y="69"/>
                    </a:lnTo>
                    <a:lnTo>
                      <a:pt x="10" y="81"/>
                    </a:lnTo>
                    <a:lnTo>
                      <a:pt x="19" y="88"/>
                    </a:lnTo>
                    <a:lnTo>
                      <a:pt x="24" y="92"/>
                    </a:lnTo>
                    <a:lnTo>
                      <a:pt x="30" y="93"/>
                    </a:lnTo>
                    <a:lnTo>
                      <a:pt x="37" y="95"/>
                    </a:lnTo>
                    <a:lnTo>
                      <a:pt x="43"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8" name="Freeform 116"/>
              <p:cNvSpPr>
                <a:spLocks/>
              </p:cNvSpPr>
              <p:nvPr/>
            </p:nvSpPr>
            <p:spPr bwMode="auto">
              <a:xfrm>
                <a:off x="4058" y="854"/>
                <a:ext cx="42" cy="24"/>
              </a:xfrm>
              <a:custGeom>
                <a:avLst/>
                <a:gdLst>
                  <a:gd name="T0" fmla="*/ 42 w 42"/>
                  <a:gd name="T1" fmla="*/ 23 h 24"/>
                  <a:gd name="T2" fmla="*/ 42 w 42"/>
                  <a:gd name="T3" fmla="*/ 23 h 24"/>
                  <a:gd name="T4" fmla="*/ 40 w 42"/>
                  <a:gd name="T5" fmla="*/ 23 h 24"/>
                  <a:gd name="T6" fmla="*/ 35 w 42"/>
                  <a:gd name="T7" fmla="*/ 24 h 24"/>
                  <a:gd name="T8" fmla="*/ 35 w 42"/>
                  <a:gd name="T9" fmla="*/ 24 h 24"/>
                  <a:gd name="T10" fmla="*/ 26 w 42"/>
                  <a:gd name="T11" fmla="*/ 23 h 24"/>
                  <a:gd name="T12" fmla="*/ 18 w 42"/>
                  <a:gd name="T13" fmla="*/ 19 h 24"/>
                  <a:gd name="T14" fmla="*/ 18 w 42"/>
                  <a:gd name="T15" fmla="*/ 19 h 24"/>
                  <a:gd name="T16" fmla="*/ 8 w 42"/>
                  <a:gd name="T17" fmla="*/ 13 h 24"/>
                  <a:gd name="T18" fmla="*/ 4 w 42"/>
                  <a:gd name="T19" fmla="*/ 7 h 24"/>
                  <a:gd name="T20" fmla="*/ 4 w 42"/>
                  <a:gd name="T21" fmla="*/ 7 h 24"/>
                  <a:gd name="T22" fmla="*/ 0 w 42"/>
                  <a:gd name="T23" fmla="*/ 2 h 24"/>
                  <a:gd name="T24" fmla="*/ 0 w 42"/>
                  <a:gd name="T25" fmla="*/ 0 h 24"/>
                  <a:gd name="T26" fmla="*/ 0 w 42"/>
                  <a:gd name="T27" fmla="*/ 0 h 24"/>
                  <a:gd name="T28" fmla="*/ 5 w 42"/>
                  <a:gd name="T29" fmla="*/ 5 h 24"/>
                  <a:gd name="T30" fmla="*/ 12 w 42"/>
                  <a:gd name="T31" fmla="*/ 12 h 24"/>
                  <a:gd name="T32" fmla="*/ 19 w 42"/>
                  <a:gd name="T33" fmla="*/ 16 h 24"/>
                  <a:gd name="T34" fmla="*/ 19 w 42"/>
                  <a:gd name="T35" fmla="*/ 16 h 24"/>
                  <a:gd name="T36" fmla="*/ 27 w 42"/>
                  <a:gd name="T37" fmla="*/ 19 h 24"/>
                  <a:gd name="T38" fmla="*/ 35 w 42"/>
                  <a:gd name="T39" fmla="*/ 21 h 24"/>
                  <a:gd name="T40" fmla="*/ 42 w 42"/>
                  <a:gd name="T41" fmla="*/ 23 h 24"/>
                  <a:gd name="T42" fmla="*/ 42 w 42"/>
                  <a:gd name="T4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24">
                    <a:moveTo>
                      <a:pt x="42" y="23"/>
                    </a:moveTo>
                    <a:lnTo>
                      <a:pt x="42" y="23"/>
                    </a:lnTo>
                    <a:lnTo>
                      <a:pt x="40" y="23"/>
                    </a:lnTo>
                    <a:lnTo>
                      <a:pt x="35" y="24"/>
                    </a:lnTo>
                    <a:lnTo>
                      <a:pt x="35" y="24"/>
                    </a:lnTo>
                    <a:lnTo>
                      <a:pt x="26" y="23"/>
                    </a:lnTo>
                    <a:lnTo>
                      <a:pt x="18" y="19"/>
                    </a:lnTo>
                    <a:lnTo>
                      <a:pt x="18" y="19"/>
                    </a:lnTo>
                    <a:lnTo>
                      <a:pt x="8" y="13"/>
                    </a:lnTo>
                    <a:lnTo>
                      <a:pt x="4" y="7"/>
                    </a:lnTo>
                    <a:lnTo>
                      <a:pt x="4" y="7"/>
                    </a:lnTo>
                    <a:lnTo>
                      <a:pt x="0" y="2"/>
                    </a:lnTo>
                    <a:lnTo>
                      <a:pt x="0" y="0"/>
                    </a:lnTo>
                    <a:lnTo>
                      <a:pt x="0" y="0"/>
                    </a:lnTo>
                    <a:lnTo>
                      <a:pt x="5" y="5"/>
                    </a:lnTo>
                    <a:lnTo>
                      <a:pt x="12" y="12"/>
                    </a:lnTo>
                    <a:lnTo>
                      <a:pt x="19" y="16"/>
                    </a:lnTo>
                    <a:lnTo>
                      <a:pt x="19" y="16"/>
                    </a:lnTo>
                    <a:lnTo>
                      <a:pt x="27" y="19"/>
                    </a:lnTo>
                    <a:lnTo>
                      <a:pt x="35" y="21"/>
                    </a:lnTo>
                    <a:lnTo>
                      <a:pt x="42" y="23"/>
                    </a:lnTo>
                    <a:lnTo>
                      <a:pt x="42" y="23"/>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9" name="Freeform 117"/>
              <p:cNvSpPr>
                <a:spLocks/>
              </p:cNvSpPr>
              <p:nvPr/>
            </p:nvSpPr>
            <p:spPr bwMode="auto">
              <a:xfrm>
                <a:off x="4022" y="856"/>
                <a:ext cx="171" cy="436"/>
              </a:xfrm>
              <a:custGeom>
                <a:avLst/>
                <a:gdLst>
                  <a:gd name="T0" fmla="*/ 0 w 171"/>
                  <a:gd name="T1" fmla="*/ 2 h 436"/>
                  <a:gd name="T2" fmla="*/ 17 w 171"/>
                  <a:gd name="T3" fmla="*/ 0 h 436"/>
                  <a:gd name="T4" fmla="*/ 36 w 171"/>
                  <a:gd name="T5" fmla="*/ 2 h 436"/>
                  <a:gd name="T6" fmla="*/ 54 w 171"/>
                  <a:gd name="T7" fmla="*/ 6 h 436"/>
                  <a:gd name="T8" fmla="*/ 71 w 171"/>
                  <a:gd name="T9" fmla="*/ 16 h 436"/>
                  <a:gd name="T10" fmla="*/ 78 w 171"/>
                  <a:gd name="T11" fmla="*/ 21 h 436"/>
                  <a:gd name="T12" fmla="*/ 90 w 171"/>
                  <a:gd name="T13" fmla="*/ 35 h 436"/>
                  <a:gd name="T14" fmla="*/ 100 w 171"/>
                  <a:gd name="T15" fmla="*/ 52 h 436"/>
                  <a:gd name="T16" fmla="*/ 104 w 171"/>
                  <a:gd name="T17" fmla="*/ 70 h 436"/>
                  <a:gd name="T18" fmla="*/ 106 w 171"/>
                  <a:gd name="T19" fmla="*/ 79 h 436"/>
                  <a:gd name="T20" fmla="*/ 104 w 171"/>
                  <a:gd name="T21" fmla="*/ 101 h 436"/>
                  <a:gd name="T22" fmla="*/ 101 w 171"/>
                  <a:gd name="T23" fmla="*/ 134 h 436"/>
                  <a:gd name="T24" fmla="*/ 103 w 171"/>
                  <a:gd name="T25" fmla="*/ 156 h 436"/>
                  <a:gd name="T26" fmla="*/ 106 w 171"/>
                  <a:gd name="T27" fmla="*/ 167 h 436"/>
                  <a:gd name="T28" fmla="*/ 115 w 171"/>
                  <a:gd name="T29" fmla="*/ 185 h 436"/>
                  <a:gd name="T30" fmla="*/ 141 w 171"/>
                  <a:gd name="T31" fmla="*/ 216 h 436"/>
                  <a:gd name="T32" fmla="*/ 150 w 171"/>
                  <a:gd name="T33" fmla="*/ 234 h 436"/>
                  <a:gd name="T34" fmla="*/ 152 w 171"/>
                  <a:gd name="T35" fmla="*/ 243 h 436"/>
                  <a:gd name="T36" fmla="*/ 150 w 171"/>
                  <a:gd name="T37" fmla="*/ 273 h 436"/>
                  <a:gd name="T38" fmla="*/ 147 w 171"/>
                  <a:gd name="T39" fmla="*/ 303 h 436"/>
                  <a:gd name="T40" fmla="*/ 147 w 171"/>
                  <a:gd name="T41" fmla="*/ 314 h 436"/>
                  <a:gd name="T42" fmla="*/ 153 w 171"/>
                  <a:gd name="T43" fmla="*/ 330 h 436"/>
                  <a:gd name="T44" fmla="*/ 168 w 171"/>
                  <a:gd name="T45" fmla="*/ 360 h 436"/>
                  <a:gd name="T46" fmla="*/ 171 w 171"/>
                  <a:gd name="T47" fmla="*/ 376 h 436"/>
                  <a:gd name="T48" fmla="*/ 169 w 171"/>
                  <a:gd name="T49" fmla="*/ 388 h 436"/>
                  <a:gd name="T50" fmla="*/ 158 w 171"/>
                  <a:gd name="T51" fmla="*/ 411 h 436"/>
                  <a:gd name="T52" fmla="*/ 149 w 171"/>
                  <a:gd name="T53" fmla="*/ 418 h 436"/>
                  <a:gd name="T54" fmla="*/ 126 w 171"/>
                  <a:gd name="T55" fmla="*/ 430 h 436"/>
                  <a:gd name="T56" fmla="*/ 103 w 171"/>
                  <a:gd name="T57" fmla="*/ 436 h 436"/>
                  <a:gd name="T58" fmla="*/ 89 w 171"/>
                  <a:gd name="T59" fmla="*/ 436 h 436"/>
                  <a:gd name="T60" fmla="*/ 63 w 171"/>
                  <a:gd name="T61" fmla="*/ 431 h 436"/>
                  <a:gd name="T62" fmla="*/ 52 w 171"/>
                  <a:gd name="T63" fmla="*/ 425 h 436"/>
                  <a:gd name="T64" fmla="*/ 41 w 171"/>
                  <a:gd name="T65" fmla="*/ 412 h 436"/>
                  <a:gd name="T66" fmla="*/ 33 w 171"/>
                  <a:gd name="T67" fmla="*/ 398 h 436"/>
                  <a:gd name="T68" fmla="*/ 27 w 171"/>
                  <a:gd name="T69" fmla="*/ 363 h 436"/>
                  <a:gd name="T70" fmla="*/ 22 w 171"/>
                  <a:gd name="T71" fmla="*/ 313 h 436"/>
                  <a:gd name="T72" fmla="*/ 24 w 171"/>
                  <a:gd name="T73" fmla="*/ 210 h 436"/>
                  <a:gd name="T74" fmla="*/ 0 w 171"/>
                  <a:gd name="T75" fmla="*/ 2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1" h="436">
                    <a:moveTo>
                      <a:pt x="0" y="2"/>
                    </a:moveTo>
                    <a:lnTo>
                      <a:pt x="0" y="2"/>
                    </a:lnTo>
                    <a:lnTo>
                      <a:pt x="10" y="0"/>
                    </a:lnTo>
                    <a:lnTo>
                      <a:pt x="17" y="0"/>
                    </a:lnTo>
                    <a:lnTo>
                      <a:pt x="27" y="0"/>
                    </a:lnTo>
                    <a:lnTo>
                      <a:pt x="36" y="2"/>
                    </a:lnTo>
                    <a:lnTo>
                      <a:pt x="46" y="3"/>
                    </a:lnTo>
                    <a:lnTo>
                      <a:pt x="54" y="6"/>
                    </a:lnTo>
                    <a:lnTo>
                      <a:pt x="63" y="11"/>
                    </a:lnTo>
                    <a:lnTo>
                      <a:pt x="71" y="16"/>
                    </a:lnTo>
                    <a:lnTo>
                      <a:pt x="71" y="16"/>
                    </a:lnTo>
                    <a:lnTo>
                      <a:pt x="78" y="21"/>
                    </a:lnTo>
                    <a:lnTo>
                      <a:pt x="84" y="28"/>
                    </a:lnTo>
                    <a:lnTo>
                      <a:pt x="90" y="35"/>
                    </a:lnTo>
                    <a:lnTo>
                      <a:pt x="95" y="43"/>
                    </a:lnTo>
                    <a:lnTo>
                      <a:pt x="100" y="52"/>
                    </a:lnTo>
                    <a:lnTo>
                      <a:pt x="103" y="60"/>
                    </a:lnTo>
                    <a:lnTo>
                      <a:pt x="104" y="70"/>
                    </a:lnTo>
                    <a:lnTo>
                      <a:pt x="106" y="79"/>
                    </a:lnTo>
                    <a:lnTo>
                      <a:pt x="106" y="79"/>
                    </a:lnTo>
                    <a:lnTo>
                      <a:pt x="106" y="90"/>
                    </a:lnTo>
                    <a:lnTo>
                      <a:pt x="104" y="101"/>
                    </a:lnTo>
                    <a:lnTo>
                      <a:pt x="103" y="123"/>
                    </a:lnTo>
                    <a:lnTo>
                      <a:pt x="101" y="134"/>
                    </a:lnTo>
                    <a:lnTo>
                      <a:pt x="101" y="145"/>
                    </a:lnTo>
                    <a:lnTo>
                      <a:pt x="103" y="156"/>
                    </a:lnTo>
                    <a:lnTo>
                      <a:pt x="106" y="167"/>
                    </a:lnTo>
                    <a:lnTo>
                      <a:pt x="106" y="167"/>
                    </a:lnTo>
                    <a:lnTo>
                      <a:pt x="109" y="175"/>
                    </a:lnTo>
                    <a:lnTo>
                      <a:pt x="115" y="185"/>
                    </a:lnTo>
                    <a:lnTo>
                      <a:pt x="128" y="201"/>
                    </a:lnTo>
                    <a:lnTo>
                      <a:pt x="141" y="216"/>
                    </a:lnTo>
                    <a:lnTo>
                      <a:pt x="147" y="224"/>
                    </a:lnTo>
                    <a:lnTo>
                      <a:pt x="150" y="234"/>
                    </a:lnTo>
                    <a:lnTo>
                      <a:pt x="150" y="234"/>
                    </a:lnTo>
                    <a:lnTo>
                      <a:pt x="152" y="243"/>
                    </a:lnTo>
                    <a:lnTo>
                      <a:pt x="152" y="253"/>
                    </a:lnTo>
                    <a:lnTo>
                      <a:pt x="150" y="273"/>
                    </a:lnTo>
                    <a:lnTo>
                      <a:pt x="147" y="294"/>
                    </a:lnTo>
                    <a:lnTo>
                      <a:pt x="147" y="303"/>
                    </a:lnTo>
                    <a:lnTo>
                      <a:pt x="147" y="314"/>
                    </a:lnTo>
                    <a:lnTo>
                      <a:pt x="147" y="314"/>
                    </a:lnTo>
                    <a:lnTo>
                      <a:pt x="150" y="322"/>
                    </a:lnTo>
                    <a:lnTo>
                      <a:pt x="153" y="330"/>
                    </a:lnTo>
                    <a:lnTo>
                      <a:pt x="160" y="344"/>
                    </a:lnTo>
                    <a:lnTo>
                      <a:pt x="168" y="360"/>
                    </a:lnTo>
                    <a:lnTo>
                      <a:pt x="169" y="368"/>
                    </a:lnTo>
                    <a:lnTo>
                      <a:pt x="171" y="376"/>
                    </a:lnTo>
                    <a:lnTo>
                      <a:pt x="171" y="376"/>
                    </a:lnTo>
                    <a:lnTo>
                      <a:pt x="169" y="388"/>
                    </a:lnTo>
                    <a:lnTo>
                      <a:pt x="164" y="400"/>
                    </a:lnTo>
                    <a:lnTo>
                      <a:pt x="158" y="411"/>
                    </a:lnTo>
                    <a:lnTo>
                      <a:pt x="149" y="418"/>
                    </a:lnTo>
                    <a:lnTo>
                      <a:pt x="149" y="418"/>
                    </a:lnTo>
                    <a:lnTo>
                      <a:pt x="138" y="425"/>
                    </a:lnTo>
                    <a:lnTo>
                      <a:pt x="126" y="430"/>
                    </a:lnTo>
                    <a:lnTo>
                      <a:pt x="114" y="433"/>
                    </a:lnTo>
                    <a:lnTo>
                      <a:pt x="103" y="436"/>
                    </a:lnTo>
                    <a:lnTo>
                      <a:pt x="103" y="436"/>
                    </a:lnTo>
                    <a:lnTo>
                      <a:pt x="89" y="436"/>
                    </a:lnTo>
                    <a:lnTo>
                      <a:pt x="76" y="434"/>
                    </a:lnTo>
                    <a:lnTo>
                      <a:pt x="63" y="431"/>
                    </a:lnTo>
                    <a:lnTo>
                      <a:pt x="52" y="425"/>
                    </a:lnTo>
                    <a:lnTo>
                      <a:pt x="52" y="425"/>
                    </a:lnTo>
                    <a:lnTo>
                      <a:pt x="46" y="420"/>
                    </a:lnTo>
                    <a:lnTo>
                      <a:pt x="41" y="412"/>
                    </a:lnTo>
                    <a:lnTo>
                      <a:pt x="36" y="406"/>
                    </a:lnTo>
                    <a:lnTo>
                      <a:pt x="33" y="398"/>
                    </a:lnTo>
                    <a:lnTo>
                      <a:pt x="29" y="381"/>
                    </a:lnTo>
                    <a:lnTo>
                      <a:pt x="27" y="363"/>
                    </a:lnTo>
                    <a:lnTo>
                      <a:pt x="27" y="363"/>
                    </a:lnTo>
                    <a:lnTo>
                      <a:pt x="22" y="313"/>
                    </a:lnTo>
                    <a:lnTo>
                      <a:pt x="21" y="261"/>
                    </a:lnTo>
                    <a:lnTo>
                      <a:pt x="24" y="210"/>
                    </a:lnTo>
                    <a:lnTo>
                      <a:pt x="30" y="160"/>
                    </a:lnTo>
                    <a:lnTo>
                      <a:pt x="0"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0" name="Freeform 118"/>
              <p:cNvSpPr>
                <a:spLocks/>
              </p:cNvSpPr>
              <p:nvPr/>
            </p:nvSpPr>
            <p:spPr bwMode="auto">
              <a:xfrm>
                <a:off x="4022" y="856"/>
                <a:ext cx="171" cy="436"/>
              </a:xfrm>
              <a:custGeom>
                <a:avLst/>
                <a:gdLst>
                  <a:gd name="T0" fmla="*/ 0 w 171"/>
                  <a:gd name="T1" fmla="*/ 2 h 436"/>
                  <a:gd name="T2" fmla="*/ 17 w 171"/>
                  <a:gd name="T3" fmla="*/ 0 h 436"/>
                  <a:gd name="T4" fmla="*/ 36 w 171"/>
                  <a:gd name="T5" fmla="*/ 2 h 436"/>
                  <a:gd name="T6" fmla="*/ 54 w 171"/>
                  <a:gd name="T7" fmla="*/ 6 h 436"/>
                  <a:gd name="T8" fmla="*/ 71 w 171"/>
                  <a:gd name="T9" fmla="*/ 16 h 436"/>
                  <a:gd name="T10" fmla="*/ 78 w 171"/>
                  <a:gd name="T11" fmla="*/ 21 h 436"/>
                  <a:gd name="T12" fmla="*/ 90 w 171"/>
                  <a:gd name="T13" fmla="*/ 35 h 436"/>
                  <a:gd name="T14" fmla="*/ 100 w 171"/>
                  <a:gd name="T15" fmla="*/ 52 h 436"/>
                  <a:gd name="T16" fmla="*/ 104 w 171"/>
                  <a:gd name="T17" fmla="*/ 70 h 436"/>
                  <a:gd name="T18" fmla="*/ 106 w 171"/>
                  <a:gd name="T19" fmla="*/ 79 h 436"/>
                  <a:gd name="T20" fmla="*/ 104 w 171"/>
                  <a:gd name="T21" fmla="*/ 101 h 436"/>
                  <a:gd name="T22" fmla="*/ 101 w 171"/>
                  <a:gd name="T23" fmla="*/ 134 h 436"/>
                  <a:gd name="T24" fmla="*/ 103 w 171"/>
                  <a:gd name="T25" fmla="*/ 156 h 436"/>
                  <a:gd name="T26" fmla="*/ 106 w 171"/>
                  <a:gd name="T27" fmla="*/ 167 h 436"/>
                  <a:gd name="T28" fmla="*/ 115 w 171"/>
                  <a:gd name="T29" fmla="*/ 185 h 436"/>
                  <a:gd name="T30" fmla="*/ 141 w 171"/>
                  <a:gd name="T31" fmla="*/ 216 h 436"/>
                  <a:gd name="T32" fmla="*/ 150 w 171"/>
                  <a:gd name="T33" fmla="*/ 234 h 436"/>
                  <a:gd name="T34" fmla="*/ 152 w 171"/>
                  <a:gd name="T35" fmla="*/ 243 h 436"/>
                  <a:gd name="T36" fmla="*/ 150 w 171"/>
                  <a:gd name="T37" fmla="*/ 273 h 436"/>
                  <a:gd name="T38" fmla="*/ 147 w 171"/>
                  <a:gd name="T39" fmla="*/ 303 h 436"/>
                  <a:gd name="T40" fmla="*/ 147 w 171"/>
                  <a:gd name="T41" fmla="*/ 314 h 436"/>
                  <a:gd name="T42" fmla="*/ 153 w 171"/>
                  <a:gd name="T43" fmla="*/ 330 h 436"/>
                  <a:gd name="T44" fmla="*/ 168 w 171"/>
                  <a:gd name="T45" fmla="*/ 360 h 436"/>
                  <a:gd name="T46" fmla="*/ 171 w 171"/>
                  <a:gd name="T47" fmla="*/ 376 h 436"/>
                  <a:gd name="T48" fmla="*/ 169 w 171"/>
                  <a:gd name="T49" fmla="*/ 388 h 436"/>
                  <a:gd name="T50" fmla="*/ 158 w 171"/>
                  <a:gd name="T51" fmla="*/ 411 h 436"/>
                  <a:gd name="T52" fmla="*/ 149 w 171"/>
                  <a:gd name="T53" fmla="*/ 418 h 436"/>
                  <a:gd name="T54" fmla="*/ 126 w 171"/>
                  <a:gd name="T55" fmla="*/ 430 h 436"/>
                  <a:gd name="T56" fmla="*/ 103 w 171"/>
                  <a:gd name="T57" fmla="*/ 436 h 436"/>
                  <a:gd name="T58" fmla="*/ 89 w 171"/>
                  <a:gd name="T59" fmla="*/ 436 h 436"/>
                  <a:gd name="T60" fmla="*/ 63 w 171"/>
                  <a:gd name="T61" fmla="*/ 431 h 436"/>
                  <a:gd name="T62" fmla="*/ 52 w 171"/>
                  <a:gd name="T63" fmla="*/ 425 h 436"/>
                  <a:gd name="T64" fmla="*/ 41 w 171"/>
                  <a:gd name="T65" fmla="*/ 412 h 436"/>
                  <a:gd name="T66" fmla="*/ 33 w 171"/>
                  <a:gd name="T67" fmla="*/ 398 h 436"/>
                  <a:gd name="T68" fmla="*/ 27 w 171"/>
                  <a:gd name="T69" fmla="*/ 363 h 436"/>
                  <a:gd name="T70" fmla="*/ 22 w 171"/>
                  <a:gd name="T71" fmla="*/ 313 h 436"/>
                  <a:gd name="T72" fmla="*/ 24 w 171"/>
                  <a:gd name="T73" fmla="*/ 21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 h="436">
                    <a:moveTo>
                      <a:pt x="0" y="2"/>
                    </a:moveTo>
                    <a:lnTo>
                      <a:pt x="0" y="2"/>
                    </a:lnTo>
                    <a:lnTo>
                      <a:pt x="10" y="0"/>
                    </a:lnTo>
                    <a:lnTo>
                      <a:pt x="17" y="0"/>
                    </a:lnTo>
                    <a:lnTo>
                      <a:pt x="27" y="0"/>
                    </a:lnTo>
                    <a:lnTo>
                      <a:pt x="36" y="2"/>
                    </a:lnTo>
                    <a:lnTo>
                      <a:pt x="46" y="3"/>
                    </a:lnTo>
                    <a:lnTo>
                      <a:pt x="54" y="6"/>
                    </a:lnTo>
                    <a:lnTo>
                      <a:pt x="63" y="11"/>
                    </a:lnTo>
                    <a:lnTo>
                      <a:pt x="71" y="16"/>
                    </a:lnTo>
                    <a:lnTo>
                      <a:pt x="71" y="16"/>
                    </a:lnTo>
                    <a:lnTo>
                      <a:pt x="78" y="21"/>
                    </a:lnTo>
                    <a:lnTo>
                      <a:pt x="84" y="28"/>
                    </a:lnTo>
                    <a:lnTo>
                      <a:pt x="90" y="35"/>
                    </a:lnTo>
                    <a:lnTo>
                      <a:pt x="95" y="43"/>
                    </a:lnTo>
                    <a:lnTo>
                      <a:pt x="100" y="52"/>
                    </a:lnTo>
                    <a:lnTo>
                      <a:pt x="103" y="60"/>
                    </a:lnTo>
                    <a:lnTo>
                      <a:pt x="104" y="70"/>
                    </a:lnTo>
                    <a:lnTo>
                      <a:pt x="106" y="79"/>
                    </a:lnTo>
                    <a:lnTo>
                      <a:pt x="106" y="79"/>
                    </a:lnTo>
                    <a:lnTo>
                      <a:pt x="106" y="90"/>
                    </a:lnTo>
                    <a:lnTo>
                      <a:pt x="104" y="101"/>
                    </a:lnTo>
                    <a:lnTo>
                      <a:pt x="103" y="123"/>
                    </a:lnTo>
                    <a:lnTo>
                      <a:pt x="101" y="134"/>
                    </a:lnTo>
                    <a:lnTo>
                      <a:pt x="101" y="145"/>
                    </a:lnTo>
                    <a:lnTo>
                      <a:pt x="103" y="156"/>
                    </a:lnTo>
                    <a:lnTo>
                      <a:pt x="106" y="167"/>
                    </a:lnTo>
                    <a:lnTo>
                      <a:pt x="106" y="167"/>
                    </a:lnTo>
                    <a:lnTo>
                      <a:pt x="109" y="175"/>
                    </a:lnTo>
                    <a:lnTo>
                      <a:pt x="115" y="185"/>
                    </a:lnTo>
                    <a:lnTo>
                      <a:pt x="128" y="201"/>
                    </a:lnTo>
                    <a:lnTo>
                      <a:pt x="141" y="216"/>
                    </a:lnTo>
                    <a:lnTo>
                      <a:pt x="147" y="224"/>
                    </a:lnTo>
                    <a:lnTo>
                      <a:pt x="150" y="234"/>
                    </a:lnTo>
                    <a:lnTo>
                      <a:pt x="150" y="234"/>
                    </a:lnTo>
                    <a:lnTo>
                      <a:pt x="152" y="243"/>
                    </a:lnTo>
                    <a:lnTo>
                      <a:pt x="152" y="253"/>
                    </a:lnTo>
                    <a:lnTo>
                      <a:pt x="150" y="273"/>
                    </a:lnTo>
                    <a:lnTo>
                      <a:pt x="147" y="294"/>
                    </a:lnTo>
                    <a:lnTo>
                      <a:pt x="147" y="303"/>
                    </a:lnTo>
                    <a:lnTo>
                      <a:pt x="147" y="314"/>
                    </a:lnTo>
                    <a:lnTo>
                      <a:pt x="147" y="314"/>
                    </a:lnTo>
                    <a:lnTo>
                      <a:pt x="150" y="322"/>
                    </a:lnTo>
                    <a:lnTo>
                      <a:pt x="153" y="330"/>
                    </a:lnTo>
                    <a:lnTo>
                      <a:pt x="160" y="344"/>
                    </a:lnTo>
                    <a:lnTo>
                      <a:pt x="168" y="360"/>
                    </a:lnTo>
                    <a:lnTo>
                      <a:pt x="169" y="368"/>
                    </a:lnTo>
                    <a:lnTo>
                      <a:pt x="171" y="376"/>
                    </a:lnTo>
                    <a:lnTo>
                      <a:pt x="171" y="376"/>
                    </a:lnTo>
                    <a:lnTo>
                      <a:pt x="169" y="388"/>
                    </a:lnTo>
                    <a:lnTo>
                      <a:pt x="164" y="400"/>
                    </a:lnTo>
                    <a:lnTo>
                      <a:pt x="158" y="411"/>
                    </a:lnTo>
                    <a:lnTo>
                      <a:pt x="149" y="418"/>
                    </a:lnTo>
                    <a:lnTo>
                      <a:pt x="149" y="418"/>
                    </a:lnTo>
                    <a:lnTo>
                      <a:pt x="138" y="425"/>
                    </a:lnTo>
                    <a:lnTo>
                      <a:pt x="126" y="430"/>
                    </a:lnTo>
                    <a:lnTo>
                      <a:pt x="114" y="433"/>
                    </a:lnTo>
                    <a:lnTo>
                      <a:pt x="103" y="436"/>
                    </a:lnTo>
                    <a:lnTo>
                      <a:pt x="103" y="436"/>
                    </a:lnTo>
                    <a:lnTo>
                      <a:pt x="89" y="436"/>
                    </a:lnTo>
                    <a:lnTo>
                      <a:pt x="76" y="434"/>
                    </a:lnTo>
                    <a:lnTo>
                      <a:pt x="63" y="431"/>
                    </a:lnTo>
                    <a:lnTo>
                      <a:pt x="52" y="425"/>
                    </a:lnTo>
                    <a:lnTo>
                      <a:pt x="52" y="425"/>
                    </a:lnTo>
                    <a:lnTo>
                      <a:pt x="46" y="420"/>
                    </a:lnTo>
                    <a:lnTo>
                      <a:pt x="41" y="412"/>
                    </a:lnTo>
                    <a:lnTo>
                      <a:pt x="36" y="406"/>
                    </a:lnTo>
                    <a:lnTo>
                      <a:pt x="33" y="398"/>
                    </a:lnTo>
                    <a:lnTo>
                      <a:pt x="29" y="381"/>
                    </a:lnTo>
                    <a:lnTo>
                      <a:pt x="27" y="363"/>
                    </a:lnTo>
                    <a:lnTo>
                      <a:pt x="27" y="363"/>
                    </a:lnTo>
                    <a:lnTo>
                      <a:pt x="22" y="313"/>
                    </a:lnTo>
                    <a:lnTo>
                      <a:pt x="21" y="261"/>
                    </a:lnTo>
                    <a:lnTo>
                      <a:pt x="24" y="210"/>
                    </a:lnTo>
                    <a:lnTo>
                      <a:pt x="30" y="1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1" name="Freeform 119"/>
              <p:cNvSpPr>
                <a:spLocks/>
              </p:cNvSpPr>
              <p:nvPr/>
            </p:nvSpPr>
            <p:spPr bwMode="auto">
              <a:xfrm>
                <a:off x="2338" y="1867"/>
                <a:ext cx="327" cy="336"/>
              </a:xfrm>
              <a:custGeom>
                <a:avLst/>
                <a:gdLst>
                  <a:gd name="T0" fmla="*/ 297 w 327"/>
                  <a:gd name="T1" fmla="*/ 336 h 336"/>
                  <a:gd name="T2" fmla="*/ 297 w 327"/>
                  <a:gd name="T3" fmla="*/ 336 h 336"/>
                  <a:gd name="T4" fmla="*/ 305 w 327"/>
                  <a:gd name="T5" fmla="*/ 334 h 336"/>
                  <a:gd name="T6" fmla="*/ 311 w 327"/>
                  <a:gd name="T7" fmla="*/ 333 h 336"/>
                  <a:gd name="T8" fmla="*/ 318 w 327"/>
                  <a:gd name="T9" fmla="*/ 328 h 336"/>
                  <a:gd name="T10" fmla="*/ 321 w 327"/>
                  <a:gd name="T11" fmla="*/ 322 h 336"/>
                  <a:gd name="T12" fmla="*/ 324 w 327"/>
                  <a:gd name="T13" fmla="*/ 315 h 336"/>
                  <a:gd name="T14" fmla="*/ 326 w 327"/>
                  <a:gd name="T15" fmla="*/ 308 h 336"/>
                  <a:gd name="T16" fmla="*/ 327 w 327"/>
                  <a:gd name="T17" fmla="*/ 289 h 336"/>
                  <a:gd name="T18" fmla="*/ 327 w 327"/>
                  <a:gd name="T19" fmla="*/ 267 h 336"/>
                  <a:gd name="T20" fmla="*/ 326 w 327"/>
                  <a:gd name="T21" fmla="*/ 241 h 336"/>
                  <a:gd name="T22" fmla="*/ 322 w 327"/>
                  <a:gd name="T23" fmla="*/ 213 h 336"/>
                  <a:gd name="T24" fmla="*/ 321 w 327"/>
                  <a:gd name="T25" fmla="*/ 184 h 336"/>
                  <a:gd name="T26" fmla="*/ 321 w 327"/>
                  <a:gd name="T27" fmla="*/ 184 h 336"/>
                  <a:gd name="T28" fmla="*/ 319 w 327"/>
                  <a:gd name="T29" fmla="*/ 165 h 336"/>
                  <a:gd name="T30" fmla="*/ 315 w 327"/>
                  <a:gd name="T31" fmla="*/ 148 h 336"/>
                  <a:gd name="T32" fmla="*/ 308 w 327"/>
                  <a:gd name="T33" fmla="*/ 129 h 336"/>
                  <a:gd name="T34" fmla="*/ 300 w 327"/>
                  <a:gd name="T35" fmla="*/ 113 h 336"/>
                  <a:gd name="T36" fmla="*/ 289 w 327"/>
                  <a:gd name="T37" fmla="*/ 96 h 336"/>
                  <a:gd name="T38" fmla="*/ 278 w 327"/>
                  <a:gd name="T39" fmla="*/ 80 h 336"/>
                  <a:gd name="T40" fmla="*/ 266 w 327"/>
                  <a:gd name="T41" fmla="*/ 66 h 336"/>
                  <a:gd name="T42" fmla="*/ 253 w 327"/>
                  <a:gd name="T43" fmla="*/ 53 h 336"/>
                  <a:gd name="T44" fmla="*/ 253 w 327"/>
                  <a:gd name="T45" fmla="*/ 53 h 336"/>
                  <a:gd name="T46" fmla="*/ 239 w 327"/>
                  <a:gd name="T47" fmla="*/ 42 h 336"/>
                  <a:gd name="T48" fmla="*/ 223 w 327"/>
                  <a:gd name="T49" fmla="*/ 33 h 336"/>
                  <a:gd name="T50" fmla="*/ 207 w 327"/>
                  <a:gd name="T51" fmla="*/ 25 h 336"/>
                  <a:gd name="T52" fmla="*/ 190 w 327"/>
                  <a:gd name="T53" fmla="*/ 19 h 336"/>
                  <a:gd name="T54" fmla="*/ 190 w 327"/>
                  <a:gd name="T55" fmla="*/ 19 h 336"/>
                  <a:gd name="T56" fmla="*/ 168 w 327"/>
                  <a:gd name="T57" fmla="*/ 11 h 336"/>
                  <a:gd name="T58" fmla="*/ 144 w 327"/>
                  <a:gd name="T59" fmla="*/ 6 h 336"/>
                  <a:gd name="T60" fmla="*/ 120 w 327"/>
                  <a:gd name="T61" fmla="*/ 3 h 336"/>
                  <a:gd name="T62" fmla="*/ 97 w 327"/>
                  <a:gd name="T63" fmla="*/ 0 h 336"/>
                  <a:gd name="T64" fmla="*/ 71 w 327"/>
                  <a:gd name="T65" fmla="*/ 0 h 336"/>
                  <a:gd name="T66" fmla="*/ 48 w 327"/>
                  <a:gd name="T67" fmla="*/ 0 h 336"/>
                  <a:gd name="T68" fmla="*/ 24 w 327"/>
                  <a:gd name="T69" fmla="*/ 3 h 336"/>
                  <a:gd name="T70" fmla="*/ 0 w 327"/>
                  <a:gd name="T71" fmla="*/ 6 h 336"/>
                  <a:gd name="T72" fmla="*/ 0 w 327"/>
                  <a:gd name="T73" fmla="*/ 6 h 336"/>
                  <a:gd name="T74" fmla="*/ 0 w 327"/>
                  <a:gd name="T75" fmla="*/ 20 h 336"/>
                  <a:gd name="T76" fmla="*/ 0 w 327"/>
                  <a:gd name="T77" fmla="*/ 38 h 336"/>
                  <a:gd name="T78" fmla="*/ 3 w 327"/>
                  <a:gd name="T79" fmla="*/ 58 h 336"/>
                  <a:gd name="T80" fmla="*/ 6 w 327"/>
                  <a:gd name="T81" fmla="*/ 85 h 336"/>
                  <a:gd name="T82" fmla="*/ 11 w 327"/>
                  <a:gd name="T83" fmla="*/ 113 h 336"/>
                  <a:gd name="T84" fmla="*/ 21 w 327"/>
                  <a:gd name="T85" fmla="*/ 143 h 336"/>
                  <a:gd name="T86" fmla="*/ 32 w 327"/>
                  <a:gd name="T87" fmla="*/ 175 h 336"/>
                  <a:gd name="T88" fmla="*/ 38 w 327"/>
                  <a:gd name="T89" fmla="*/ 191 h 336"/>
                  <a:gd name="T90" fmla="*/ 48 w 327"/>
                  <a:gd name="T91" fmla="*/ 205 h 336"/>
                  <a:gd name="T92" fmla="*/ 55 w 327"/>
                  <a:gd name="T93" fmla="*/ 221 h 336"/>
                  <a:gd name="T94" fmla="*/ 67 w 327"/>
                  <a:gd name="T95" fmla="*/ 237 h 336"/>
                  <a:gd name="T96" fmla="*/ 78 w 327"/>
                  <a:gd name="T97" fmla="*/ 251 h 336"/>
                  <a:gd name="T98" fmla="*/ 90 w 327"/>
                  <a:gd name="T99" fmla="*/ 263 h 336"/>
                  <a:gd name="T100" fmla="*/ 104 w 327"/>
                  <a:gd name="T101" fmla="*/ 276 h 336"/>
                  <a:gd name="T102" fmla="*/ 119 w 327"/>
                  <a:gd name="T103" fmla="*/ 289 h 336"/>
                  <a:gd name="T104" fmla="*/ 136 w 327"/>
                  <a:gd name="T105" fmla="*/ 300 h 336"/>
                  <a:gd name="T106" fmla="*/ 153 w 327"/>
                  <a:gd name="T107" fmla="*/ 309 h 336"/>
                  <a:gd name="T108" fmla="*/ 174 w 327"/>
                  <a:gd name="T109" fmla="*/ 317 h 336"/>
                  <a:gd name="T110" fmla="*/ 194 w 327"/>
                  <a:gd name="T111" fmla="*/ 325 h 336"/>
                  <a:gd name="T112" fmla="*/ 218 w 327"/>
                  <a:gd name="T113" fmla="*/ 330 h 336"/>
                  <a:gd name="T114" fmla="*/ 242 w 327"/>
                  <a:gd name="T115" fmla="*/ 334 h 336"/>
                  <a:gd name="T116" fmla="*/ 269 w 327"/>
                  <a:gd name="T117" fmla="*/ 336 h 336"/>
                  <a:gd name="T118" fmla="*/ 297 w 327"/>
                  <a:gd name="T119" fmla="*/ 336 h 336"/>
                  <a:gd name="T120" fmla="*/ 297 w 327"/>
                  <a:gd name="T121"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7" h="336">
                    <a:moveTo>
                      <a:pt x="297" y="336"/>
                    </a:moveTo>
                    <a:lnTo>
                      <a:pt x="297" y="336"/>
                    </a:lnTo>
                    <a:lnTo>
                      <a:pt x="305" y="334"/>
                    </a:lnTo>
                    <a:lnTo>
                      <a:pt x="311" y="333"/>
                    </a:lnTo>
                    <a:lnTo>
                      <a:pt x="318" y="328"/>
                    </a:lnTo>
                    <a:lnTo>
                      <a:pt x="321" y="322"/>
                    </a:lnTo>
                    <a:lnTo>
                      <a:pt x="324" y="315"/>
                    </a:lnTo>
                    <a:lnTo>
                      <a:pt x="326" y="308"/>
                    </a:lnTo>
                    <a:lnTo>
                      <a:pt x="327" y="289"/>
                    </a:lnTo>
                    <a:lnTo>
                      <a:pt x="327" y="267"/>
                    </a:lnTo>
                    <a:lnTo>
                      <a:pt x="326" y="241"/>
                    </a:lnTo>
                    <a:lnTo>
                      <a:pt x="322" y="213"/>
                    </a:lnTo>
                    <a:lnTo>
                      <a:pt x="321" y="184"/>
                    </a:lnTo>
                    <a:lnTo>
                      <a:pt x="321" y="184"/>
                    </a:lnTo>
                    <a:lnTo>
                      <a:pt x="319" y="165"/>
                    </a:lnTo>
                    <a:lnTo>
                      <a:pt x="315" y="148"/>
                    </a:lnTo>
                    <a:lnTo>
                      <a:pt x="308" y="129"/>
                    </a:lnTo>
                    <a:lnTo>
                      <a:pt x="300" y="113"/>
                    </a:lnTo>
                    <a:lnTo>
                      <a:pt x="289" y="96"/>
                    </a:lnTo>
                    <a:lnTo>
                      <a:pt x="278" y="80"/>
                    </a:lnTo>
                    <a:lnTo>
                      <a:pt x="266" y="66"/>
                    </a:lnTo>
                    <a:lnTo>
                      <a:pt x="253" y="53"/>
                    </a:lnTo>
                    <a:lnTo>
                      <a:pt x="253" y="53"/>
                    </a:lnTo>
                    <a:lnTo>
                      <a:pt x="239" y="42"/>
                    </a:lnTo>
                    <a:lnTo>
                      <a:pt x="223" y="33"/>
                    </a:lnTo>
                    <a:lnTo>
                      <a:pt x="207" y="25"/>
                    </a:lnTo>
                    <a:lnTo>
                      <a:pt x="190" y="19"/>
                    </a:lnTo>
                    <a:lnTo>
                      <a:pt x="190" y="19"/>
                    </a:lnTo>
                    <a:lnTo>
                      <a:pt x="168" y="11"/>
                    </a:lnTo>
                    <a:lnTo>
                      <a:pt x="144" y="6"/>
                    </a:lnTo>
                    <a:lnTo>
                      <a:pt x="120" y="3"/>
                    </a:lnTo>
                    <a:lnTo>
                      <a:pt x="97" y="0"/>
                    </a:lnTo>
                    <a:lnTo>
                      <a:pt x="71" y="0"/>
                    </a:lnTo>
                    <a:lnTo>
                      <a:pt x="48" y="0"/>
                    </a:lnTo>
                    <a:lnTo>
                      <a:pt x="24" y="3"/>
                    </a:lnTo>
                    <a:lnTo>
                      <a:pt x="0" y="6"/>
                    </a:lnTo>
                    <a:lnTo>
                      <a:pt x="0" y="6"/>
                    </a:lnTo>
                    <a:lnTo>
                      <a:pt x="0" y="20"/>
                    </a:lnTo>
                    <a:lnTo>
                      <a:pt x="0" y="38"/>
                    </a:lnTo>
                    <a:lnTo>
                      <a:pt x="3" y="58"/>
                    </a:lnTo>
                    <a:lnTo>
                      <a:pt x="6" y="85"/>
                    </a:lnTo>
                    <a:lnTo>
                      <a:pt x="11" y="113"/>
                    </a:lnTo>
                    <a:lnTo>
                      <a:pt x="21" y="143"/>
                    </a:lnTo>
                    <a:lnTo>
                      <a:pt x="32" y="175"/>
                    </a:lnTo>
                    <a:lnTo>
                      <a:pt x="38" y="191"/>
                    </a:lnTo>
                    <a:lnTo>
                      <a:pt x="48" y="205"/>
                    </a:lnTo>
                    <a:lnTo>
                      <a:pt x="55" y="221"/>
                    </a:lnTo>
                    <a:lnTo>
                      <a:pt x="67" y="237"/>
                    </a:lnTo>
                    <a:lnTo>
                      <a:pt x="78" y="251"/>
                    </a:lnTo>
                    <a:lnTo>
                      <a:pt x="90" y="263"/>
                    </a:lnTo>
                    <a:lnTo>
                      <a:pt x="104" y="276"/>
                    </a:lnTo>
                    <a:lnTo>
                      <a:pt x="119" y="289"/>
                    </a:lnTo>
                    <a:lnTo>
                      <a:pt x="136" y="300"/>
                    </a:lnTo>
                    <a:lnTo>
                      <a:pt x="153" y="309"/>
                    </a:lnTo>
                    <a:lnTo>
                      <a:pt x="174" y="317"/>
                    </a:lnTo>
                    <a:lnTo>
                      <a:pt x="194" y="325"/>
                    </a:lnTo>
                    <a:lnTo>
                      <a:pt x="218" y="330"/>
                    </a:lnTo>
                    <a:lnTo>
                      <a:pt x="242" y="334"/>
                    </a:lnTo>
                    <a:lnTo>
                      <a:pt x="269" y="336"/>
                    </a:lnTo>
                    <a:lnTo>
                      <a:pt x="297" y="336"/>
                    </a:lnTo>
                    <a:lnTo>
                      <a:pt x="297" y="336"/>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2" name="Freeform 120"/>
              <p:cNvSpPr>
                <a:spLocks/>
              </p:cNvSpPr>
              <p:nvPr/>
            </p:nvSpPr>
            <p:spPr bwMode="auto">
              <a:xfrm>
                <a:off x="2453" y="1317"/>
                <a:ext cx="329" cy="444"/>
              </a:xfrm>
              <a:custGeom>
                <a:avLst/>
                <a:gdLst>
                  <a:gd name="T0" fmla="*/ 321 w 329"/>
                  <a:gd name="T1" fmla="*/ 41 h 444"/>
                  <a:gd name="T2" fmla="*/ 304 w 329"/>
                  <a:gd name="T3" fmla="*/ 73 h 444"/>
                  <a:gd name="T4" fmla="*/ 316 w 329"/>
                  <a:gd name="T5" fmla="*/ 24 h 444"/>
                  <a:gd name="T6" fmla="*/ 316 w 329"/>
                  <a:gd name="T7" fmla="*/ 14 h 444"/>
                  <a:gd name="T8" fmla="*/ 315 w 329"/>
                  <a:gd name="T9" fmla="*/ 11 h 444"/>
                  <a:gd name="T10" fmla="*/ 309 w 329"/>
                  <a:gd name="T11" fmla="*/ 14 h 444"/>
                  <a:gd name="T12" fmla="*/ 296 w 329"/>
                  <a:gd name="T13" fmla="*/ 43 h 444"/>
                  <a:gd name="T14" fmla="*/ 288 w 329"/>
                  <a:gd name="T15" fmla="*/ 68 h 444"/>
                  <a:gd name="T16" fmla="*/ 299 w 329"/>
                  <a:gd name="T17" fmla="*/ 11 h 444"/>
                  <a:gd name="T18" fmla="*/ 297 w 329"/>
                  <a:gd name="T19" fmla="*/ 2 h 444"/>
                  <a:gd name="T20" fmla="*/ 294 w 329"/>
                  <a:gd name="T21" fmla="*/ 0 h 444"/>
                  <a:gd name="T22" fmla="*/ 293 w 329"/>
                  <a:gd name="T23" fmla="*/ 2 h 444"/>
                  <a:gd name="T24" fmla="*/ 283 w 329"/>
                  <a:gd name="T25" fmla="*/ 27 h 444"/>
                  <a:gd name="T26" fmla="*/ 275 w 329"/>
                  <a:gd name="T27" fmla="*/ 55 h 444"/>
                  <a:gd name="T28" fmla="*/ 267 w 329"/>
                  <a:gd name="T29" fmla="*/ 44 h 444"/>
                  <a:gd name="T30" fmla="*/ 261 w 329"/>
                  <a:gd name="T31" fmla="*/ 38 h 444"/>
                  <a:gd name="T32" fmla="*/ 248 w 329"/>
                  <a:gd name="T33" fmla="*/ 35 h 444"/>
                  <a:gd name="T34" fmla="*/ 234 w 329"/>
                  <a:gd name="T35" fmla="*/ 36 h 444"/>
                  <a:gd name="T36" fmla="*/ 222 w 329"/>
                  <a:gd name="T37" fmla="*/ 43 h 444"/>
                  <a:gd name="T38" fmla="*/ 220 w 329"/>
                  <a:gd name="T39" fmla="*/ 46 h 444"/>
                  <a:gd name="T40" fmla="*/ 223 w 329"/>
                  <a:gd name="T41" fmla="*/ 52 h 444"/>
                  <a:gd name="T42" fmla="*/ 228 w 329"/>
                  <a:gd name="T43" fmla="*/ 54 h 444"/>
                  <a:gd name="T44" fmla="*/ 241 w 329"/>
                  <a:gd name="T45" fmla="*/ 51 h 444"/>
                  <a:gd name="T46" fmla="*/ 253 w 329"/>
                  <a:gd name="T47" fmla="*/ 54 h 444"/>
                  <a:gd name="T48" fmla="*/ 261 w 329"/>
                  <a:gd name="T49" fmla="*/ 62 h 444"/>
                  <a:gd name="T50" fmla="*/ 263 w 329"/>
                  <a:gd name="T51" fmla="*/ 74 h 444"/>
                  <a:gd name="T52" fmla="*/ 261 w 329"/>
                  <a:gd name="T53" fmla="*/ 81 h 444"/>
                  <a:gd name="T54" fmla="*/ 255 w 329"/>
                  <a:gd name="T55" fmla="*/ 87 h 444"/>
                  <a:gd name="T56" fmla="*/ 245 w 329"/>
                  <a:gd name="T57" fmla="*/ 87 h 444"/>
                  <a:gd name="T58" fmla="*/ 237 w 329"/>
                  <a:gd name="T59" fmla="*/ 82 h 444"/>
                  <a:gd name="T60" fmla="*/ 236 w 329"/>
                  <a:gd name="T61" fmla="*/ 77 h 444"/>
                  <a:gd name="T62" fmla="*/ 231 w 329"/>
                  <a:gd name="T63" fmla="*/ 63 h 444"/>
                  <a:gd name="T64" fmla="*/ 226 w 329"/>
                  <a:gd name="T65" fmla="*/ 57 h 444"/>
                  <a:gd name="T66" fmla="*/ 220 w 329"/>
                  <a:gd name="T67" fmla="*/ 59 h 444"/>
                  <a:gd name="T68" fmla="*/ 220 w 329"/>
                  <a:gd name="T69" fmla="*/ 150 h 444"/>
                  <a:gd name="T70" fmla="*/ 59 w 329"/>
                  <a:gd name="T71" fmla="*/ 190 h 444"/>
                  <a:gd name="T72" fmla="*/ 0 w 329"/>
                  <a:gd name="T73" fmla="*/ 319 h 444"/>
                  <a:gd name="T74" fmla="*/ 10 w 329"/>
                  <a:gd name="T75" fmla="*/ 330 h 444"/>
                  <a:gd name="T76" fmla="*/ 89 w 329"/>
                  <a:gd name="T77" fmla="*/ 414 h 444"/>
                  <a:gd name="T78" fmla="*/ 97 w 329"/>
                  <a:gd name="T79" fmla="*/ 422 h 444"/>
                  <a:gd name="T80" fmla="*/ 114 w 329"/>
                  <a:gd name="T81" fmla="*/ 433 h 444"/>
                  <a:gd name="T82" fmla="*/ 132 w 329"/>
                  <a:gd name="T83" fmla="*/ 441 h 444"/>
                  <a:gd name="T84" fmla="*/ 152 w 329"/>
                  <a:gd name="T85" fmla="*/ 444 h 444"/>
                  <a:gd name="T86" fmla="*/ 162 w 329"/>
                  <a:gd name="T87" fmla="*/ 444 h 444"/>
                  <a:gd name="T88" fmla="*/ 195 w 329"/>
                  <a:gd name="T89" fmla="*/ 438 h 444"/>
                  <a:gd name="T90" fmla="*/ 223 w 329"/>
                  <a:gd name="T91" fmla="*/ 422 h 444"/>
                  <a:gd name="T92" fmla="*/ 245 w 329"/>
                  <a:gd name="T93" fmla="*/ 398 h 444"/>
                  <a:gd name="T94" fmla="*/ 258 w 329"/>
                  <a:gd name="T95" fmla="*/ 368 h 444"/>
                  <a:gd name="T96" fmla="*/ 320 w 329"/>
                  <a:gd name="T97" fmla="*/ 82 h 444"/>
                  <a:gd name="T98" fmla="*/ 327 w 329"/>
                  <a:gd name="T99" fmla="*/ 47 h 444"/>
                  <a:gd name="T100" fmla="*/ 329 w 329"/>
                  <a:gd name="T101" fmla="*/ 41 h 444"/>
                  <a:gd name="T102" fmla="*/ 324 w 329"/>
                  <a:gd name="T103" fmla="*/ 3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9" h="444">
                    <a:moveTo>
                      <a:pt x="321" y="41"/>
                    </a:moveTo>
                    <a:lnTo>
                      <a:pt x="321" y="41"/>
                    </a:lnTo>
                    <a:lnTo>
                      <a:pt x="304" y="73"/>
                    </a:lnTo>
                    <a:lnTo>
                      <a:pt x="304" y="73"/>
                    </a:lnTo>
                    <a:lnTo>
                      <a:pt x="316" y="24"/>
                    </a:lnTo>
                    <a:lnTo>
                      <a:pt x="316" y="24"/>
                    </a:lnTo>
                    <a:lnTo>
                      <a:pt x="318" y="17"/>
                    </a:lnTo>
                    <a:lnTo>
                      <a:pt x="316" y="14"/>
                    </a:lnTo>
                    <a:lnTo>
                      <a:pt x="316" y="13"/>
                    </a:lnTo>
                    <a:lnTo>
                      <a:pt x="315" y="11"/>
                    </a:lnTo>
                    <a:lnTo>
                      <a:pt x="312" y="11"/>
                    </a:lnTo>
                    <a:lnTo>
                      <a:pt x="309" y="14"/>
                    </a:lnTo>
                    <a:lnTo>
                      <a:pt x="309" y="14"/>
                    </a:lnTo>
                    <a:lnTo>
                      <a:pt x="296" y="43"/>
                    </a:lnTo>
                    <a:lnTo>
                      <a:pt x="288" y="68"/>
                    </a:lnTo>
                    <a:lnTo>
                      <a:pt x="288" y="68"/>
                    </a:lnTo>
                    <a:lnTo>
                      <a:pt x="296" y="32"/>
                    </a:lnTo>
                    <a:lnTo>
                      <a:pt x="299" y="11"/>
                    </a:lnTo>
                    <a:lnTo>
                      <a:pt x="299" y="5"/>
                    </a:lnTo>
                    <a:lnTo>
                      <a:pt x="297" y="2"/>
                    </a:lnTo>
                    <a:lnTo>
                      <a:pt x="296" y="0"/>
                    </a:lnTo>
                    <a:lnTo>
                      <a:pt x="294" y="0"/>
                    </a:lnTo>
                    <a:lnTo>
                      <a:pt x="294" y="0"/>
                    </a:lnTo>
                    <a:lnTo>
                      <a:pt x="293" y="2"/>
                    </a:lnTo>
                    <a:lnTo>
                      <a:pt x="290" y="8"/>
                    </a:lnTo>
                    <a:lnTo>
                      <a:pt x="283" y="27"/>
                    </a:lnTo>
                    <a:lnTo>
                      <a:pt x="275" y="55"/>
                    </a:lnTo>
                    <a:lnTo>
                      <a:pt x="275" y="55"/>
                    </a:lnTo>
                    <a:lnTo>
                      <a:pt x="271" y="49"/>
                    </a:lnTo>
                    <a:lnTo>
                      <a:pt x="267" y="44"/>
                    </a:lnTo>
                    <a:lnTo>
                      <a:pt x="261" y="38"/>
                    </a:lnTo>
                    <a:lnTo>
                      <a:pt x="261" y="38"/>
                    </a:lnTo>
                    <a:lnTo>
                      <a:pt x="255" y="36"/>
                    </a:lnTo>
                    <a:lnTo>
                      <a:pt x="248" y="35"/>
                    </a:lnTo>
                    <a:lnTo>
                      <a:pt x="241" y="35"/>
                    </a:lnTo>
                    <a:lnTo>
                      <a:pt x="234" y="36"/>
                    </a:lnTo>
                    <a:lnTo>
                      <a:pt x="225" y="40"/>
                    </a:lnTo>
                    <a:lnTo>
                      <a:pt x="222" y="43"/>
                    </a:lnTo>
                    <a:lnTo>
                      <a:pt x="220" y="46"/>
                    </a:lnTo>
                    <a:lnTo>
                      <a:pt x="220" y="46"/>
                    </a:lnTo>
                    <a:lnTo>
                      <a:pt x="220" y="51"/>
                    </a:lnTo>
                    <a:lnTo>
                      <a:pt x="223" y="52"/>
                    </a:lnTo>
                    <a:lnTo>
                      <a:pt x="228" y="54"/>
                    </a:lnTo>
                    <a:lnTo>
                      <a:pt x="228" y="54"/>
                    </a:lnTo>
                    <a:lnTo>
                      <a:pt x="234" y="51"/>
                    </a:lnTo>
                    <a:lnTo>
                      <a:pt x="241" y="51"/>
                    </a:lnTo>
                    <a:lnTo>
                      <a:pt x="247" y="51"/>
                    </a:lnTo>
                    <a:lnTo>
                      <a:pt x="253" y="54"/>
                    </a:lnTo>
                    <a:lnTo>
                      <a:pt x="258" y="57"/>
                    </a:lnTo>
                    <a:lnTo>
                      <a:pt x="261" y="62"/>
                    </a:lnTo>
                    <a:lnTo>
                      <a:pt x="263" y="68"/>
                    </a:lnTo>
                    <a:lnTo>
                      <a:pt x="263" y="74"/>
                    </a:lnTo>
                    <a:lnTo>
                      <a:pt x="263" y="74"/>
                    </a:lnTo>
                    <a:lnTo>
                      <a:pt x="261" y="81"/>
                    </a:lnTo>
                    <a:lnTo>
                      <a:pt x="258" y="84"/>
                    </a:lnTo>
                    <a:lnTo>
                      <a:pt x="255" y="87"/>
                    </a:lnTo>
                    <a:lnTo>
                      <a:pt x="250" y="87"/>
                    </a:lnTo>
                    <a:lnTo>
                      <a:pt x="245" y="87"/>
                    </a:lnTo>
                    <a:lnTo>
                      <a:pt x="241" y="85"/>
                    </a:lnTo>
                    <a:lnTo>
                      <a:pt x="237" y="82"/>
                    </a:lnTo>
                    <a:lnTo>
                      <a:pt x="236" y="77"/>
                    </a:lnTo>
                    <a:lnTo>
                      <a:pt x="236" y="77"/>
                    </a:lnTo>
                    <a:lnTo>
                      <a:pt x="233" y="68"/>
                    </a:lnTo>
                    <a:lnTo>
                      <a:pt x="231" y="63"/>
                    </a:lnTo>
                    <a:lnTo>
                      <a:pt x="228" y="60"/>
                    </a:lnTo>
                    <a:lnTo>
                      <a:pt x="226" y="57"/>
                    </a:lnTo>
                    <a:lnTo>
                      <a:pt x="222" y="59"/>
                    </a:lnTo>
                    <a:lnTo>
                      <a:pt x="220" y="59"/>
                    </a:lnTo>
                    <a:lnTo>
                      <a:pt x="230" y="120"/>
                    </a:lnTo>
                    <a:lnTo>
                      <a:pt x="220" y="150"/>
                    </a:lnTo>
                    <a:lnTo>
                      <a:pt x="165" y="300"/>
                    </a:lnTo>
                    <a:lnTo>
                      <a:pt x="59" y="190"/>
                    </a:lnTo>
                    <a:lnTo>
                      <a:pt x="59" y="190"/>
                    </a:lnTo>
                    <a:lnTo>
                      <a:pt x="0" y="319"/>
                    </a:lnTo>
                    <a:lnTo>
                      <a:pt x="0" y="319"/>
                    </a:lnTo>
                    <a:lnTo>
                      <a:pt x="10" y="330"/>
                    </a:lnTo>
                    <a:lnTo>
                      <a:pt x="32" y="354"/>
                    </a:lnTo>
                    <a:lnTo>
                      <a:pt x="89" y="414"/>
                    </a:lnTo>
                    <a:lnTo>
                      <a:pt x="89" y="414"/>
                    </a:lnTo>
                    <a:lnTo>
                      <a:pt x="97" y="422"/>
                    </a:lnTo>
                    <a:lnTo>
                      <a:pt x="105" y="426"/>
                    </a:lnTo>
                    <a:lnTo>
                      <a:pt x="114" y="433"/>
                    </a:lnTo>
                    <a:lnTo>
                      <a:pt x="122" y="438"/>
                    </a:lnTo>
                    <a:lnTo>
                      <a:pt x="132" y="441"/>
                    </a:lnTo>
                    <a:lnTo>
                      <a:pt x="143" y="442"/>
                    </a:lnTo>
                    <a:lnTo>
                      <a:pt x="152" y="444"/>
                    </a:lnTo>
                    <a:lnTo>
                      <a:pt x="162" y="444"/>
                    </a:lnTo>
                    <a:lnTo>
                      <a:pt x="162" y="444"/>
                    </a:lnTo>
                    <a:lnTo>
                      <a:pt x="179" y="442"/>
                    </a:lnTo>
                    <a:lnTo>
                      <a:pt x="195" y="438"/>
                    </a:lnTo>
                    <a:lnTo>
                      <a:pt x="211" y="431"/>
                    </a:lnTo>
                    <a:lnTo>
                      <a:pt x="223" y="422"/>
                    </a:lnTo>
                    <a:lnTo>
                      <a:pt x="236" y="411"/>
                    </a:lnTo>
                    <a:lnTo>
                      <a:pt x="245" y="398"/>
                    </a:lnTo>
                    <a:lnTo>
                      <a:pt x="253" y="384"/>
                    </a:lnTo>
                    <a:lnTo>
                      <a:pt x="258" y="368"/>
                    </a:lnTo>
                    <a:lnTo>
                      <a:pt x="301" y="152"/>
                    </a:lnTo>
                    <a:lnTo>
                      <a:pt x="320" y="82"/>
                    </a:lnTo>
                    <a:lnTo>
                      <a:pt x="320" y="82"/>
                    </a:lnTo>
                    <a:lnTo>
                      <a:pt x="327" y="47"/>
                    </a:lnTo>
                    <a:lnTo>
                      <a:pt x="327" y="47"/>
                    </a:lnTo>
                    <a:lnTo>
                      <a:pt x="329" y="41"/>
                    </a:lnTo>
                    <a:lnTo>
                      <a:pt x="326" y="38"/>
                    </a:lnTo>
                    <a:lnTo>
                      <a:pt x="324" y="38"/>
                    </a:lnTo>
                    <a:lnTo>
                      <a:pt x="321" y="41"/>
                    </a:ln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3" name="Freeform 121"/>
              <p:cNvSpPr>
                <a:spLocks/>
              </p:cNvSpPr>
              <p:nvPr/>
            </p:nvSpPr>
            <p:spPr bwMode="auto">
              <a:xfrm>
                <a:off x="2453" y="1317"/>
                <a:ext cx="329" cy="444"/>
              </a:xfrm>
              <a:custGeom>
                <a:avLst/>
                <a:gdLst>
                  <a:gd name="T0" fmla="*/ 321 w 329"/>
                  <a:gd name="T1" fmla="*/ 41 h 444"/>
                  <a:gd name="T2" fmla="*/ 304 w 329"/>
                  <a:gd name="T3" fmla="*/ 73 h 444"/>
                  <a:gd name="T4" fmla="*/ 316 w 329"/>
                  <a:gd name="T5" fmla="*/ 24 h 444"/>
                  <a:gd name="T6" fmla="*/ 316 w 329"/>
                  <a:gd name="T7" fmla="*/ 14 h 444"/>
                  <a:gd name="T8" fmla="*/ 315 w 329"/>
                  <a:gd name="T9" fmla="*/ 11 h 444"/>
                  <a:gd name="T10" fmla="*/ 309 w 329"/>
                  <a:gd name="T11" fmla="*/ 14 h 444"/>
                  <a:gd name="T12" fmla="*/ 296 w 329"/>
                  <a:gd name="T13" fmla="*/ 43 h 444"/>
                  <a:gd name="T14" fmla="*/ 288 w 329"/>
                  <a:gd name="T15" fmla="*/ 68 h 444"/>
                  <a:gd name="T16" fmla="*/ 299 w 329"/>
                  <a:gd name="T17" fmla="*/ 11 h 444"/>
                  <a:gd name="T18" fmla="*/ 297 w 329"/>
                  <a:gd name="T19" fmla="*/ 2 h 444"/>
                  <a:gd name="T20" fmla="*/ 294 w 329"/>
                  <a:gd name="T21" fmla="*/ 0 h 444"/>
                  <a:gd name="T22" fmla="*/ 293 w 329"/>
                  <a:gd name="T23" fmla="*/ 2 h 444"/>
                  <a:gd name="T24" fmla="*/ 283 w 329"/>
                  <a:gd name="T25" fmla="*/ 27 h 444"/>
                  <a:gd name="T26" fmla="*/ 275 w 329"/>
                  <a:gd name="T27" fmla="*/ 55 h 444"/>
                  <a:gd name="T28" fmla="*/ 267 w 329"/>
                  <a:gd name="T29" fmla="*/ 44 h 444"/>
                  <a:gd name="T30" fmla="*/ 261 w 329"/>
                  <a:gd name="T31" fmla="*/ 38 h 444"/>
                  <a:gd name="T32" fmla="*/ 248 w 329"/>
                  <a:gd name="T33" fmla="*/ 35 h 444"/>
                  <a:gd name="T34" fmla="*/ 234 w 329"/>
                  <a:gd name="T35" fmla="*/ 36 h 444"/>
                  <a:gd name="T36" fmla="*/ 222 w 329"/>
                  <a:gd name="T37" fmla="*/ 43 h 444"/>
                  <a:gd name="T38" fmla="*/ 220 w 329"/>
                  <a:gd name="T39" fmla="*/ 46 h 444"/>
                  <a:gd name="T40" fmla="*/ 223 w 329"/>
                  <a:gd name="T41" fmla="*/ 52 h 444"/>
                  <a:gd name="T42" fmla="*/ 228 w 329"/>
                  <a:gd name="T43" fmla="*/ 54 h 444"/>
                  <a:gd name="T44" fmla="*/ 241 w 329"/>
                  <a:gd name="T45" fmla="*/ 51 h 444"/>
                  <a:gd name="T46" fmla="*/ 253 w 329"/>
                  <a:gd name="T47" fmla="*/ 54 h 444"/>
                  <a:gd name="T48" fmla="*/ 261 w 329"/>
                  <a:gd name="T49" fmla="*/ 62 h 444"/>
                  <a:gd name="T50" fmla="*/ 263 w 329"/>
                  <a:gd name="T51" fmla="*/ 74 h 444"/>
                  <a:gd name="T52" fmla="*/ 261 w 329"/>
                  <a:gd name="T53" fmla="*/ 81 h 444"/>
                  <a:gd name="T54" fmla="*/ 255 w 329"/>
                  <a:gd name="T55" fmla="*/ 87 h 444"/>
                  <a:gd name="T56" fmla="*/ 245 w 329"/>
                  <a:gd name="T57" fmla="*/ 87 h 444"/>
                  <a:gd name="T58" fmla="*/ 237 w 329"/>
                  <a:gd name="T59" fmla="*/ 82 h 444"/>
                  <a:gd name="T60" fmla="*/ 236 w 329"/>
                  <a:gd name="T61" fmla="*/ 77 h 444"/>
                  <a:gd name="T62" fmla="*/ 231 w 329"/>
                  <a:gd name="T63" fmla="*/ 63 h 444"/>
                  <a:gd name="T64" fmla="*/ 226 w 329"/>
                  <a:gd name="T65" fmla="*/ 57 h 444"/>
                  <a:gd name="T66" fmla="*/ 220 w 329"/>
                  <a:gd name="T67" fmla="*/ 59 h 444"/>
                  <a:gd name="T68" fmla="*/ 220 w 329"/>
                  <a:gd name="T69" fmla="*/ 150 h 444"/>
                  <a:gd name="T70" fmla="*/ 59 w 329"/>
                  <a:gd name="T71" fmla="*/ 190 h 444"/>
                  <a:gd name="T72" fmla="*/ 0 w 329"/>
                  <a:gd name="T73" fmla="*/ 319 h 444"/>
                  <a:gd name="T74" fmla="*/ 10 w 329"/>
                  <a:gd name="T75" fmla="*/ 330 h 444"/>
                  <a:gd name="T76" fmla="*/ 89 w 329"/>
                  <a:gd name="T77" fmla="*/ 414 h 444"/>
                  <a:gd name="T78" fmla="*/ 97 w 329"/>
                  <a:gd name="T79" fmla="*/ 422 h 444"/>
                  <a:gd name="T80" fmla="*/ 114 w 329"/>
                  <a:gd name="T81" fmla="*/ 433 h 444"/>
                  <a:gd name="T82" fmla="*/ 132 w 329"/>
                  <a:gd name="T83" fmla="*/ 441 h 444"/>
                  <a:gd name="T84" fmla="*/ 152 w 329"/>
                  <a:gd name="T85" fmla="*/ 444 h 444"/>
                  <a:gd name="T86" fmla="*/ 162 w 329"/>
                  <a:gd name="T87" fmla="*/ 444 h 444"/>
                  <a:gd name="T88" fmla="*/ 195 w 329"/>
                  <a:gd name="T89" fmla="*/ 438 h 444"/>
                  <a:gd name="T90" fmla="*/ 223 w 329"/>
                  <a:gd name="T91" fmla="*/ 422 h 444"/>
                  <a:gd name="T92" fmla="*/ 245 w 329"/>
                  <a:gd name="T93" fmla="*/ 398 h 444"/>
                  <a:gd name="T94" fmla="*/ 258 w 329"/>
                  <a:gd name="T95" fmla="*/ 368 h 444"/>
                  <a:gd name="T96" fmla="*/ 320 w 329"/>
                  <a:gd name="T97" fmla="*/ 82 h 444"/>
                  <a:gd name="T98" fmla="*/ 327 w 329"/>
                  <a:gd name="T99" fmla="*/ 47 h 444"/>
                  <a:gd name="T100" fmla="*/ 329 w 329"/>
                  <a:gd name="T101" fmla="*/ 41 h 444"/>
                  <a:gd name="T102" fmla="*/ 324 w 329"/>
                  <a:gd name="T103" fmla="*/ 3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9" h="444">
                    <a:moveTo>
                      <a:pt x="321" y="41"/>
                    </a:moveTo>
                    <a:lnTo>
                      <a:pt x="321" y="41"/>
                    </a:lnTo>
                    <a:lnTo>
                      <a:pt x="304" y="73"/>
                    </a:lnTo>
                    <a:lnTo>
                      <a:pt x="304" y="73"/>
                    </a:lnTo>
                    <a:lnTo>
                      <a:pt x="316" y="24"/>
                    </a:lnTo>
                    <a:lnTo>
                      <a:pt x="316" y="24"/>
                    </a:lnTo>
                    <a:lnTo>
                      <a:pt x="318" y="17"/>
                    </a:lnTo>
                    <a:lnTo>
                      <a:pt x="316" y="14"/>
                    </a:lnTo>
                    <a:lnTo>
                      <a:pt x="316" y="13"/>
                    </a:lnTo>
                    <a:lnTo>
                      <a:pt x="315" y="11"/>
                    </a:lnTo>
                    <a:lnTo>
                      <a:pt x="312" y="11"/>
                    </a:lnTo>
                    <a:lnTo>
                      <a:pt x="309" y="14"/>
                    </a:lnTo>
                    <a:lnTo>
                      <a:pt x="309" y="14"/>
                    </a:lnTo>
                    <a:lnTo>
                      <a:pt x="296" y="43"/>
                    </a:lnTo>
                    <a:lnTo>
                      <a:pt x="288" y="68"/>
                    </a:lnTo>
                    <a:lnTo>
                      <a:pt x="288" y="68"/>
                    </a:lnTo>
                    <a:lnTo>
                      <a:pt x="296" y="32"/>
                    </a:lnTo>
                    <a:lnTo>
                      <a:pt x="299" y="11"/>
                    </a:lnTo>
                    <a:lnTo>
                      <a:pt x="299" y="5"/>
                    </a:lnTo>
                    <a:lnTo>
                      <a:pt x="297" y="2"/>
                    </a:lnTo>
                    <a:lnTo>
                      <a:pt x="296" y="0"/>
                    </a:lnTo>
                    <a:lnTo>
                      <a:pt x="294" y="0"/>
                    </a:lnTo>
                    <a:lnTo>
                      <a:pt x="294" y="0"/>
                    </a:lnTo>
                    <a:lnTo>
                      <a:pt x="293" y="2"/>
                    </a:lnTo>
                    <a:lnTo>
                      <a:pt x="290" y="8"/>
                    </a:lnTo>
                    <a:lnTo>
                      <a:pt x="283" y="27"/>
                    </a:lnTo>
                    <a:lnTo>
                      <a:pt x="275" y="55"/>
                    </a:lnTo>
                    <a:lnTo>
                      <a:pt x="275" y="55"/>
                    </a:lnTo>
                    <a:lnTo>
                      <a:pt x="271" y="49"/>
                    </a:lnTo>
                    <a:lnTo>
                      <a:pt x="267" y="44"/>
                    </a:lnTo>
                    <a:lnTo>
                      <a:pt x="261" y="38"/>
                    </a:lnTo>
                    <a:lnTo>
                      <a:pt x="261" y="38"/>
                    </a:lnTo>
                    <a:lnTo>
                      <a:pt x="255" y="36"/>
                    </a:lnTo>
                    <a:lnTo>
                      <a:pt x="248" y="35"/>
                    </a:lnTo>
                    <a:lnTo>
                      <a:pt x="241" y="35"/>
                    </a:lnTo>
                    <a:lnTo>
                      <a:pt x="234" y="36"/>
                    </a:lnTo>
                    <a:lnTo>
                      <a:pt x="225" y="40"/>
                    </a:lnTo>
                    <a:lnTo>
                      <a:pt x="222" y="43"/>
                    </a:lnTo>
                    <a:lnTo>
                      <a:pt x="220" y="46"/>
                    </a:lnTo>
                    <a:lnTo>
                      <a:pt x="220" y="46"/>
                    </a:lnTo>
                    <a:lnTo>
                      <a:pt x="220" y="51"/>
                    </a:lnTo>
                    <a:lnTo>
                      <a:pt x="223" y="52"/>
                    </a:lnTo>
                    <a:lnTo>
                      <a:pt x="228" y="54"/>
                    </a:lnTo>
                    <a:lnTo>
                      <a:pt x="228" y="54"/>
                    </a:lnTo>
                    <a:lnTo>
                      <a:pt x="234" y="51"/>
                    </a:lnTo>
                    <a:lnTo>
                      <a:pt x="241" y="51"/>
                    </a:lnTo>
                    <a:lnTo>
                      <a:pt x="247" y="51"/>
                    </a:lnTo>
                    <a:lnTo>
                      <a:pt x="253" y="54"/>
                    </a:lnTo>
                    <a:lnTo>
                      <a:pt x="258" y="57"/>
                    </a:lnTo>
                    <a:lnTo>
                      <a:pt x="261" y="62"/>
                    </a:lnTo>
                    <a:lnTo>
                      <a:pt x="263" y="68"/>
                    </a:lnTo>
                    <a:lnTo>
                      <a:pt x="263" y="74"/>
                    </a:lnTo>
                    <a:lnTo>
                      <a:pt x="263" y="74"/>
                    </a:lnTo>
                    <a:lnTo>
                      <a:pt x="261" y="81"/>
                    </a:lnTo>
                    <a:lnTo>
                      <a:pt x="258" y="84"/>
                    </a:lnTo>
                    <a:lnTo>
                      <a:pt x="255" y="87"/>
                    </a:lnTo>
                    <a:lnTo>
                      <a:pt x="250" y="87"/>
                    </a:lnTo>
                    <a:lnTo>
                      <a:pt x="245" y="87"/>
                    </a:lnTo>
                    <a:lnTo>
                      <a:pt x="241" y="85"/>
                    </a:lnTo>
                    <a:lnTo>
                      <a:pt x="237" y="82"/>
                    </a:lnTo>
                    <a:lnTo>
                      <a:pt x="236" y="77"/>
                    </a:lnTo>
                    <a:lnTo>
                      <a:pt x="236" y="77"/>
                    </a:lnTo>
                    <a:lnTo>
                      <a:pt x="233" y="68"/>
                    </a:lnTo>
                    <a:lnTo>
                      <a:pt x="231" y="63"/>
                    </a:lnTo>
                    <a:lnTo>
                      <a:pt x="228" y="60"/>
                    </a:lnTo>
                    <a:lnTo>
                      <a:pt x="226" y="57"/>
                    </a:lnTo>
                    <a:lnTo>
                      <a:pt x="222" y="59"/>
                    </a:lnTo>
                    <a:lnTo>
                      <a:pt x="220" y="59"/>
                    </a:lnTo>
                    <a:lnTo>
                      <a:pt x="230" y="120"/>
                    </a:lnTo>
                    <a:lnTo>
                      <a:pt x="220" y="150"/>
                    </a:lnTo>
                    <a:lnTo>
                      <a:pt x="165" y="300"/>
                    </a:lnTo>
                    <a:lnTo>
                      <a:pt x="59" y="190"/>
                    </a:lnTo>
                    <a:lnTo>
                      <a:pt x="59" y="190"/>
                    </a:lnTo>
                    <a:lnTo>
                      <a:pt x="0" y="319"/>
                    </a:lnTo>
                    <a:lnTo>
                      <a:pt x="0" y="319"/>
                    </a:lnTo>
                    <a:lnTo>
                      <a:pt x="10" y="330"/>
                    </a:lnTo>
                    <a:lnTo>
                      <a:pt x="32" y="354"/>
                    </a:lnTo>
                    <a:lnTo>
                      <a:pt x="89" y="414"/>
                    </a:lnTo>
                    <a:lnTo>
                      <a:pt x="89" y="414"/>
                    </a:lnTo>
                    <a:lnTo>
                      <a:pt x="97" y="422"/>
                    </a:lnTo>
                    <a:lnTo>
                      <a:pt x="105" y="426"/>
                    </a:lnTo>
                    <a:lnTo>
                      <a:pt x="114" y="433"/>
                    </a:lnTo>
                    <a:lnTo>
                      <a:pt x="122" y="438"/>
                    </a:lnTo>
                    <a:lnTo>
                      <a:pt x="132" y="441"/>
                    </a:lnTo>
                    <a:lnTo>
                      <a:pt x="143" y="442"/>
                    </a:lnTo>
                    <a:lnTo>
                      <a:pt x="152" y="444"/>
                    </a:lnTo>
                    <a:lnTo>
                      <a:pt x="162" y="444"/>
                    </a:lnTo>
                    <a:lnTo>
                      <a:pt x="162" y="444"/>
                    </a:lnTo>
                    <a:lnTo>
                      <a:pt x="179" y="442"/>
                    </a:lnTo>
                    <a:lnTo>
                      <a:pt x="195" y="438"/>
                    </a:lnTo>
                    <a:lnTo>
                      <a:pt x="211" y="431"/>
                    </a:lnTo>
                    <a:lnTo>
                      <a:pt x="223" y="422"/>
                    </a:lnTo>
                    <a:lnTo>
                      <a:pt x="236" y="411"/>
                    </a:lnTo>
                    <a:lnTo>
                      <a:pt x="245" y="398"/>
                    </a:lnTo>
                    <a:lnTo>
                      <a:pt x="253" y="384"/>
                    </a:lnTo>
                    <a:lnTo>
                      <a:pt x="258" y="368"/>
                    </a:lnTo>
                    <a:lnTo>
                      <a:pt x="301" y="152"/>
                    </a:lnTo>
                    <a:lnTo>
                      <a:pt x="320" y="82"/>
                    </a:lnTo>
                    <a:lnTo>
                      <a:pt x="320" y="82"/>
                    </a:lnTo>
                    <a:lnTo>
                      <a:pt x="327" y="47"/>
                    </a:lnTo>
                    <a:lnTo>
                      <a:pt x="327" y="47"/>
                    </a:lnTo>
                    <a:lnTo>
                      <a:pt x="329" y="41"/>
                    </a:lnTo>
                    <a:lnTo>
                      <a:pt x="326" y="38"/>
                    </a:lnTo>
                    <a:lnTo>
                      <a:pt x="324" y="38"/>
                    </a:lnTo>
                    <a:lnTo>
                      <a:pt x="321"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4" name="Freeform 122"/>
              <p:cNvSpPr>
                <a:spLocks/>
              </p:cNvSpPr>
              <p:nvPr/>
            </p:nvSpPr>
            <p:spPr bwMode="auto">
              <a:xfrm>
                <a:off x="2084" y="2235"/>
                <a:ext cx="248" cy="674"/>
              </a:xfrm>
              <a:custGeom>
                <a:avLst/>
                <a:gdLst>
                  <a:gd name="T0" fmla="*/ 248 w 248"/>
                  <a:gd name="T1" fmla="*/ 674 h 674"/>
                  <a:gd name="T2" fmla="*/ 248 w 248"/>
                  <a:gd name="T3" fmla="*/ 674 h 674"/>
                  <a:gd name="T4" fmla="*/ 242 w 248"/>
                  <a:gd name="T5" fmla="*/ 668 h 674"/>
                  <a:gd name="T6" fmla="*/ 232 w 248"/>
                  <a:gd name="T7" fmla="*/ 661 h 674"/>
                  <a:gd name="T8" fmla="*/ 219 w 248"/>
                  <a:gd name="T9" fmla="*/ 655 h 674"/>
                  <a:gd name="T10" fmla="*/ 204 w 248"/>
                  <a:gd name="T11" fmla="*/ 649 h 674"/>
                  <a:gd name="T12" fmla="*/ 185 w 248"/>
                  <a:gd name="T13" fmla="*/ 642 h 674"/>
                  <a:gd name="T14" fmla="*/ 163 w 248"/>
                  <a:gd name="T15" fmla="*/ 638 h 674"/>
                  <a:gd name="T16" fmla="*/ 137 w 248"/>
                  <a:gd name="T17" fmla="*/ 634 h 674"/>
                  <a:gd name="T18" fmla="*/ 137 w 248"/>
                  <a:gd name="T19" fmla="*/ 0 h 674"/>
                  <a:gd name="T20" fmla="*/ 110 w 248"/>
                  <a:gd name="T21" fmla="*/ 0 h 674"/>
                  <a:gd name="T22" fmla="*/ 110 w 248"/>
                  <a:gd name="T23" fmla="*/ 636 h 674"/>
                  <a:gd name="T24" fmla="*/ 110 w 248"/>
                  <a:gd name="T25" fmla="*/ 636 h 674"/>
                  <a:gd name="T26" fmla="*/ 85 w 248"/>
                  <a:gd name="T27" fmla="*/ 639 h 674"/>
                  <a:gd name="T28" fmla="*/ 63 w 248"/>
                  <a:gd name="T29" fmla="*/ 644 h 674"/>
                  <a:gd name="T30" fmla="*/ 44 w 248"/>
                  <a:gd name="T31" fmla="*/ 650 h 674"/>
                  <a:gd name="T32" fmla="*/ 30 w 248"/>
                  <a:gd name="T33" fmla="*/ 656 h 674"/>
                  <a:gd name="T34" fmla="*/ 17 w 248"/>
                  <a:gd name="T35" fmla="*/ 663 h 674"/>
                  <a:gd name="T36" fmla="*/ 8 w 248"/>
                  <a:gd name="T37" fmla="*/ 668 h 674"/>
                  <a:gd name="T38" fmla="*/ 0 w 248"/>
                  <a:gd name="T39" fmla="*/ 674 h 674"/>
                  <a:gd name="T40" fmla="*/ 110 w 248"/>
                  <a:gd name="T41" fmla="*/ 674 h 674"/>
                  <a:gd name="T42" fmla="*/ 110 w 248"/>
                  <a:gd name="T43" fmla="*/ 674 h 674"/>
                  <a:gd name="T44" fmla="*/ 137 w 248"/>
                  <a:gd name="T45" fmla="*/ 674 h 674"/>
                  <a:gd name="T46" fmla="*/ 137 w 248"/>
                  <a:gd name="T47" fmla="*/ 674 h 674"/>
                  <a:gd name="T48" fmla="*/ 248 w 248"/>
                  <a:gd name="T49" fmla="*/ 674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8" h="674">
                    <a:moveTo>
                      <a:pt x="248" y="674"/>
                    </a:moveTo>
                    <a:lnTo>
                      <a:pt x="248" y="674"/>
                    </a:lnTo>
                    <a:lnTo>
                      <a:pt x="242" y="668"/>
                    </a:lnTo>
                    <a:lnTo>
                      <a:pt x="232" y="661"/>
                    </a:lnTo>
                    <a:lnTo>
                      <a:pt x="219" y="655"/>
                    </a:lnTo>
                    <a:lnTo>
                      <a:pt x="204" y="649"/>
                    </a:lnTo>
                    <a:lnTo>
                      <a:pt x="185" y="642"/>
                    </a:lnTo>
                    <a:lnTo>
                      <a:pt x="163" y="638"/>
                    </a:lnTo>
                    <a:lnTo>
                      <a:pt x="137" y="634"/>
                    </a:lnTo>
                    <a:lnTo>
                      <a:pt x="137" y="0"/>
                    </a:lnTo>
                    <a:lnTo>
                      <a:pt x="110" y="0"/>
                    </a:lnTo>
                    <a:lnTo>
                      <a:pt x="110" y="636"/>
                    </a:lnTo>
                    <a:lnTo>
                      <a:pt x="110" y="636"/>
                    </a:lnTo>
                    <a:lnTo>
                      <a:pt x="85" y="639"/>
                    </a:lnTo>
                    <a:lnTo>
                      <a:pt x="63" y="644"/>
                    </a:lnTo>
                    <a:lnTo>
                      <a:pt x="44" y="650"/>
                    </a:lnTo>
                    <a:lnTo>
                      <a:pt x="30" y="656"/>
                    </a:lnTo>
                    <a:lnTo>
                      <a:pt x="17" y="663"/>
                    </a:lnTo>
                    <a:lnTo>
                      <a:pt x="8" y="668"/>
                    </a:lnTo>
                    <a:lnTo>
                      <a:pt x="0" y="674"/>
                    </a:lnTo>
                    <a:lnTo>
                      <a:pt x="110" y="674"/>
                    </a:lnTo>
                    <a:lnTo>
                      <a:pt x="110" y="674"/>
                    </a:lnTo>
                    <a:lnTo>
                      <a:pt x="137" y="674"/>
                    </a:lnTo>
                    <a:lnTo>
                      <a:pt x="137" y="674"/>
                    </a:lnTo>
                    <a:lnTo>
                      <a:pt x="248" y="67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5" name="Freeform 123"/>
              <p:cNvSpPr>
                <a:spLocks/>
              </p:cNvSpPr>
              <p:nvPr/>
            </p:nvSpPr>
            <p:spPr bwMode="auto">
              <a:xfrm>
                <a:off x="2084" y="2235"/>
                <a:ext cx="248" cy="674"/>
              </a:xfrm>
              <a:custGeom>
                <a:avLst/>
                <a:gdLst>
                  <a:gd name="T0" fmla="*/ 248 w 248"/>
                  <a:gd name="T1" fmla="*/ 674 h 674"/>
                  <a:gd name="T2" fmla="*/ 248 w 248"/>
                  <a:gd name="T3" fmla="*/ 674 h 674"/>
                  <a:gd name="T4" fmla="*/ 242 w 248"/>
                  <a:gd name="T5" fmla="*/ 668 h 674"/>
                  <a:gd name="T6" fmla="*/ 232 w 248"/>
                  <a:gd name="T7" fmla="*/ 661 h 674"/>
                  <a:gd name="T8" fmla="*/ 219 w 248"/>
                  <a:gd name="T9" fmla="*/ 655 h 674"/>
                  <a:gd name="T10" fmla="*/ 204 w 248"/>
                  <a:gd name="T11" fmla="*/ 649 h 674"/>
                  <a:gd name="T12" fmla="*/ 185 w 248"/>
                  <a:gd name="T13" fmla="*/ 642 h 674"/>
                  <a:gd name="T14" fmla="*/ 163 w 248"/>
                  <a:gd name="T15" fmla="*/ 638 h 674"/>
                  <a:gd name="T16" fmla="*/ 137 w 248"/>
                  <a:gd name="T17" fmla="*/ 634 h 674"/>
                  <a:gd name="T18" fmla="*/ 137 w 248"/>
                  <a:gd name="T19" fmla="*/ 0 h 674"/>
                  <a:gd name="T20" fmla="*/ 110 w 248"/>
                  <a:gd name="T21" fmla="*/ 0 h 674"/>
                  <a:gd name="T22" fmla="*/ 110 w 248"/>
                  <a:gd name="T23" fmla="*/ 636 h 674"/>
                  <a:gd name="T24" fmla="*/ 110 w 248"/>
                  <a:gd name="T25" fmla="*/ 636 h 674"/>
                  <a:gd name="T26" fmla="*/ 85 w 248"/>
                  <a:gd name="T27" fmla="*/ 639 h 674"/>
                  <a:gd name="T28" fmla="*/ 63 w 248"/>
                  <a:gd name="T29" fmla="*/ 644 h 674"/>
                  <a:gd name="T30" fmla="*/ 44 w 248"/>
                  <a:gd name="T31" fmla="*/ 650 h 674"/>
                  <a:gd name="T32" fmla="*/ 30 w 248"/>
                  <a:gd name="T33" fmla="*/ 656 h 674"/>
                  <a:gd name="T34" fmla="*/ 17 w 248"/>
                  <a:gd name="T35" fmla="*/ 663 h 674"/>
                  <a:gd name="T36" fmla="*/ 8 w 248"/>
                  <a:gd name="T37" fmla="*/ 668 h 674"/>
                  <a:gd name="T38" fmla="*/ 0 w 248"/>
                  <a:gd name="T39" fmla="*/ 674 h 674"/>
                  <a:gd name="T40" fmla="*/ 110 w 248"/>
                  <a:gd name="T41" fmla="*/ 674 h 674"/>
                  <a:gd name="T42" fmla="*/ 110 w 248"/>
                  <a:gd name="T43" fmla="*/ 674 h 674"/>
                  <a:gd name="T44" fmla="*/ 137 w 248"/>
                  <a:gd name="T45" fmla="*/ 674 h 674"/>
                  <a:gd name="T46" fmla="*/ 137 w 248"/>
                  <a:gd name="T47" fmla="*/ 674 h 674"/>
                  <a:gd name="T48" fmla="*/ 248 w 248"/>
                  <a:gd name="T49" fmla="*/ 674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8" h="674">
                    <a:moveTo>
                      <a:pt x="248" y="674"/>
                    </a:moveTo>
                    <a:lnTo>
                      <a:pt x="248" y="674"/>
                    </a:lnTo>
                    <a:lnTo>
                      <a:pt x="242" y="668"/>
                    </a:lnTo>
                    <a:lnTo>
                      <a:pt x="232" y="661"/>
                    </a:lnTo>
                    <a:lnTo>
                      <a:pt x="219" y="655"/>
                    </a:lnTo>
                    <a:lnTo>
                      <a:pt x="204" y="649"/>
                    </a:lnTo>
                    <a:lnTo>
                      <a:pt x="185" y="642"/>
                    </a:lnTo>
                    <a:lnTo>
                      <a:pt x="163" y="638"/>
                    </a:lnTo>
                    <a:lnTo>
                      <a:pt x="137" y="634"/>
                    </a:lnTo>
                    <a:lnTo>
                      <a:pt x="137" y="0"/>
                    </a:lnTo>
                    <a:lnTo>
                      <a:pt x="110" y="0"/>
                    </a:lnTo>
                    <a:lnTo>
                      <a:pt x="110" y="636"/>
                    </a:lnTo>
                    <a:lnTo>
                      <a:pt x="110" y="636"/>
                    </a:lnTo>
                    <a:lnTo>
                      <a:pt x="85" y="639"/>
                    </a:lnTo>
                    <a:lnTo>
                      <a:pt x="63" y="644"/>
                    </a:lnTo>
                    <a:lnTo>
                      <a:pt x="44" y="650"/>
                    </a:lnTo>
                    <a:lnTo>
                      <a:pt x="30" y="656"/>
                    </a:lnTo>
                    <a:lnTo>
                      <a:pt x="17" y="663"/>
                    </a:lnTo>
                    <a:lnTo>
                      <a:pt x="8" y="668"/>
                    </a:lnTo>
                    <a:lnTo>
                      <a:pt x="0" y="674"/>
                    </a:lnTo>
                    <a:lnTo>
                      <a:pt x="110" y="674"/>
                    </a:lnTo>
                    <a:lnTo>
                      <a:pt x="110" y="674"/>
                    </a:lnTo>
                    <a:lnTo>
                      <a:pt x="137" y="674"/>
                    </a:lnTo>
                    <a:lnTo>
                      <a:pt x="137" y="674"/>
                    </a:lnTo>
                    <a:lnTo>
                      <a:pt x="248" y="6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6" name="Freeform 124"/>
              <p:cNvSpPr>
                <a:spLocks/>
              </p:cNvSpPr>
              <p:nvPr/>
            </p:nvSpPr>
            <p:spPr bwMode="auto">
              <a:xfrm>
                <a:off x="1987" y="1570"/>
                <a:ext cx="335" cy="511"/>
              </a:xfrm>
              <a:custGeom>
                <a:avLst/>
                <a:gdLst>
                  <a:gd name="T0" fmla="*/ 176 w 335"/>
                  <a:gd name="T1" fmla="*/ 3 h 511"/>
                  <a:gd name="T2" fmla="*/ 176 w 335"/>
                  <a:gd name="T3" fmla="*/ 3 h 511"/>
                  <a:gd name="T4" fmla="*/ 154 w 335"/>
                  <a:gd name="T5" fmla="*/ 1 h 511"/>
                  <a:gd name="T6" fmla="*/ 132 w 335"/>
                  <a:gd name="T7" fmla="*/ 0 h 511"/>
                  <a:gd name="T8" fmla="*/ 111 w 335"/>
                  <a:gd name="T9" fmla="*/ 1 h 511"/>
                  <a:gd name="T10" fmla="*/ 89 w 335"/>
                  <a:gd name="T11" fmla="*/ 5 h 511"/>
                  <a:gd name="T12" fmla="*/ 89 w 335"/>
                  <a:gd name="T13" fmla="*/ 5 h 511"/>
                  <a:gd name="T14" fmla="*/ 67 w 335"/>
                  <a:gd name="T15" fmla="*/ 9 h 511"/>
                  <a:gd name="T16" fmla="*/ 57 w 335"/>
                  <a:gd name="T17" fmla="*/ 14 h 511"/>
                  <a:gd name="T18" fmla="*/ 48 w 335"/>
                  <a:gd name="T19" fmla="*/ 19 h 511"/>
                  <a:gd name="T20" fmla="*/ 38 w 335"/>
                  <a:gd name="T21" fmla="*/ 25 h 511"/>
                  <a:gd name="T22" fmla="*/ 29 w 335"/>
                  <a:gd name="T23" fmla="*/ 33 h 511"/>
                  <a:gd name="T24" fmla="*/ 23 w 335"/>
                  <a:gd name="T25" fmla="*/ 41 h 511"/>
                  <a:gd name="T26" fmla="*/ 16 w 335"/>
                  <a:gd name="T27" fmla="*/ 50 h 511"/>
                  <a:gd name="T28" fmla="*/ 16 w 335"/>
                  <a:gd name="T29" fmla="*/ 50 h 511"/>
                  <a:gd name="T30" fmla="*/ 10 w 335"/>
                  <a:gd name="T31" fmla="*/ 60 h 511"/>
                  <a:gd name="T32" fmla="*/ 7 w 335"/>
                  <a:gd name="T33" fmla="*/ 69 h 511"/>
                  <a:gd name="T34" fmla="*/ 4 w 335"/>
                  <a:gd name="T35" fmla="*/ 80 h 511"/>
                  <a:gd name="T36" fmla="*/ 2 w 335"/>
                  <a:gd name="T37" fmla="*/ 91 h 511"/>
                  <a:gd name="T38" fmla="*/ 0 w 335"/>
                  <a:gd name="T39" fmla="*/ 113 h 511"/>
                  <a:gd name="T40" fmla="*/ 0 w 335"/>
                  <a:gd name="T41" fmla="*/ 136 h 511"/>
                  <a:gd name="T42" fmla="*/ 0 w 335"/>
                  <a:gd name="T43" fmla="*/ 136 h 511"/>
                  <a:gd name="T44" fmla="*/ 0 w 335"/>
                  <a:gd name="T45" fmla="*/ 511 h 511"/>
                  <a:gd name="T46" fmla="*/ 335 w 335"/>
                  <a:gd name="T47" fmla="*/ 511 h 511"/>
                  <a:gd name="T48" fmla="*/ 176 w 335"/>
                  <a:gd name="T49" fmla="*/ 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5" h="511">
                    <a:moveTo>
                      <a:pt x="176" y="3"/>
                    </a:moveTo>
                    <a:lnTo>
                      <a:pt x="176" y="3"/>
                    </a:lnTo>
                    <a:lnTo>
                      <a:pt x="154" y="1"/>
                    </a:lnTo>
                    <a:lnTo>
                      <a:pt x="132" y="0"/>
                    </a:lnTo>
                    <a:lnTo>
                      <a:pt x="111" y="1"/>
                    </a:lnTo>
                    <a:lnTo>
                      <a:pt x="89" y="5"/>
                    </a:lnTo>
                    <a:lnTo>
                      <a:pt x="89" y="5"/>
                    </a:lnTo>
                    <a:lnTo>
                      <a:pt x="67" y="9"/>
                    </a:lnTo>
                    <a:lnTo>
                      <a:pt x="57" y="14"/>
                    </a:lnTo>
                    <a:lnTo>
                      <a:pt x="48" y="19"/>
                    </a:lnTo>
                    <a:lnTo>
                      <a:pt x="38" y="25"/>
                    </a:lnTo>
                    <a:lnTo>
                      <a:pt x="29" y="33"/>
                    </a:lnTo>
                    <a:lnTo>
                      <a:pt x="23" y="41"/>
                    </a:lnTo>
                    <a:lnTo>
                      <a:pt x="16" y="50"/>
                    </a:lnTo>
                    <a:lnTo>
                      <a:pt x="16" y="50"/>
                    </a:lnTo>
                    <a:lnTo>
                      <a:pt x="10" y="60"/>
                    </a:lnTo>
                    <a:lnTo>
                      <a:pt x="7" y="69"/>
                    </a:lnTo>
                    <a:lnTo>
                      <a:pt x="4" y="80"/>
                    </a:lnTo>
                    <a:lnTo>
                      <a:pt x="2" y="91"/>
                    </a:lnTo>
                    <a:lnTo>
                      <a:pt x="0" y="113"/>
                    </a:lnTo>
                    <a:lnTo>
                      <a:pt x="0" y="136"/>
                    </a:lnTo>
                    <a:lnTo>
                      <a:pt x="0" y="136"/>
                    </a:lnTo>
                    <a:lnTo>
                      <a:pt x="0" y="511"/>
                    </a:lnTo>
                    <a:lnTo>
                      <a:pt x="335" y="511"/>
                    </a:lnTo>
                    <a:lnTo>
                      <a:pt x="176" y="3"/>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7" name="Freeform 125"/>
              <p:cNvSpPr>
                <a:spLocks/>
              </p:cNvSpPr>
              <p:nvPr/>
            </p:nvSpPr>
            <p:spPr bwMode="auto">
              <a:xfrm>
                <a:off x="1987" y="1570"/>
                <a:ext cx="335" cy="511"/>
              </a:xfrm>
              <a:custGeom>
                <a:avLst/>
                <a:gdLst>
                  <a:gd name="T0" fmla="*/ 176 w 335"/>
                  <a:gd name="T1" fmla="*/ 3 h 511"/>
                  <a:gd name="T2" fmla="*/ 176 w 335"/>
                  <a:gd name="T3" fmla="*/ 3 h 511"/>
                  <a:gd name="T4" fmla="*/ 154 w 335"/>
                  <a:gd name="T5" fmla="*/ 1 h 511"/>
                  <a:gd name="T6" fmla="*/ 132 w 335"/>
                  <a:gd name="T7" fmla="*/ 0 h 511"/>
                  <a:gd name="T8" fmla="*/ 111 w 335"/>
                  <a:gd name="T9" fmla="*/ 1 h 511"/>
                  <a:gd name="T10" fmla="*/ 89 w 335"/>
                  <a:gd name="T11" fmla="*/ 5 h 511"/>
                  <a:gd name="T12" fmla="*/ 89 w 335"/>
                  <a:gd name="T13" fmla="*/ 5 h 511"/>
                  <a:gd name="T14" fmla="*/ 67 w 335"/>
                  <a:gd name="T15" fmla="*/ 9 h 511"/>
                  <a:gd name="T16" fmla="*/ 57 w 335"/>
                  <a:gd name="T17" fmla="*/ 14 h 511"/>
                  <a:gd name="T18" fmla="*/ 48 w 335"/>
                  <a:gd name="T19" fmla="*/ 19 h 511"/>
                  <a:gd name="T20" fmla="*/ 38 w 335"/>
                  <a:gd name="T21" fmla="*/ 25 h 511"/>
                  <a:gd name="T22" fmla="*/ 29 w 335"/>
                  <a:gd name="T23" fmla="*/ 33 h 511"/>
                  <a:gd name="T24" fmla="*/ 23 w 335"/>
                  <a:gd name="T25" fmla="*/ 41 h 511"/>
                  <a:gd name="T26" fmla="*/ 16 w 335"/>
                  <a:gd name="T27" fmla="*/ 50 h 511"/>
                  <a:gd name="T28" fmla="*/ 16 w 335"/>
                  <a:gd name="T29" fmla="*/ 50 h 511"/>
                  <a:gd name="T30" fmla="*/ 10 w 335"/>
                  <a:gd name="T31" fmla="*/ 60 h 511"/>
                  <a:gd name="T32" fmla="*/ 7 w 335"/>
                  <a:gd name="T33" fmla="*/ 69 h 511"/>
                  <a:gd name="T34" fmla="*/ 4 w 335"/>
                  <a:gd name="T35" fmla="*/ 80 h 511"/>
                  <a:gd name="T36" fmla="*/ 2 w 335"/>
                  <a:gd name="T37" fmla="*/ 91 h 511"/>
                  <a:gd name="T38" fmla="*/ 0 w 335"/>
                  <a:gd name="T39" fmla="*/ 113 h 511"/>
                  <a:gd name="T40" fmla="*/ 0 w 335"/>
                  <a:gd name="T41" fmla="*/ 136 h 511"/>
                  <a:gd name="T42" fmla="*/ 0 w 335"/>
                  <a:gd name="T43" fmla="*/ 136 h 511"/>
                  <a:gd name="T44" fmla="*/ 0 w 335"/>
                  <a:gd name="T45" fmla="*/ 511 h 511"/>
                  <a:gd name="T46" fmla="*/ 335 w 335"/>
                  <a:gd name="T47" fmla="*/ 511 h 511"/>
                  <a:gd name="T48" fmla="*/ 176 w 335"/>
                  <a:gd name="T49" fmla="*/ 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5" h="511">
                    <a:moveTo>
                      <a:pt x="176" y="3"/>
                    </a:moveTo>
                    <a:lnTo>
                      <a:pt x="176" y="3"/>
                    </a:lnTo>
                    <a:lnTo>
                      <a:pt x="154" y="1"/>
                    </a:lnTo>
                    <a:lnTo>
                      <a:pt x="132" y="0"/>
                    </a:lnTo>
                    <a:lnTo>
                      <a:pt x="111" y="1"/>
                    </a:lnTo>
                    <a:lnTo>
                      <a:pt x="89" y="5"/>
                    </a:lnTo>
                    <a:lnTo>
                      <a:pt x="89" y="5"/>
                    </a:lnTo>
                    <a:lnTo>
                      <a:pt x="67" y="9"/>
                    </a:lnTo>
                    <a:lnTo>
                      <a:pt x="57" y="14"/>
                    </a:lnTo>
                    <a:lnTo>
                      <a:pt x="48" y="19"/>
                    </a:lnTo>
                    <a:lnTo>
                      <a:pt x="38" y="25"/>
                    </a:lnTo>
                    <a:lnTo>
                      <a:pt x="29" y="33"/>
                    </a:lnTo>
                    <a:lnTo>
                      <a:pt x="23" y="41"/>
                    </a:lnTo>
                    <a:lnTo>
                      <a:pt x="16" y="50"/>
                    </a:lnTo>
                    <a:lnTo>
                      <a:pt x="16" y="50"/>
                    </a:lnTo>
                    <a:lnTo>
                      <a:pt x="10" y="60"/>
                    </a:lnTo>
                    <a:lnTo>
                      <a:pt x="7" y="69"/>
                    </a:lnTo>
                    <a:lnTo>
                      <a:pt x="4" y="80"/>
                    </a:lnTo>
                    <a:lnTo>
                      <a:pt x="2" y="91"/>
                    </a:lnTo>
                    <a:lnTo>
                      <a:pt x="0" y="113"/>
                    </a:lnTo>
                    <a:lnTo>
                      <a:pt x="0" y="136"/>
                    </a:lnTo>
                    <a:lnTo>
                      <a:pt x="0" y="136"/>
                    </a:lnTo>
                    <a:lnTo>
                      <a:pt x="0" y="511"/>
                    </a:lnTo>
                    <a:lnTo>
                      <a:pt x="335" y="511"/>
                    </a:lnTo>
                    <a:lnTo>
                      <a:pt x="176"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8" name="Freeform 126"/>
              <p:cNvSpPr>
                <a:spLocks/>
              </p:cNvSpPr>
              <p:nvPr/>
            </p:nvSpPr>
            <p:spPr bwMode="auto">
              <a:xfrm>
                <a:off x="1987" y="2031"/>
                <a:ext cx="484" cy="218"/>
              </a:xfrm>
              <a:custGeom>
                <a:avLst/>
                <a:gdLst>
                  <a:gd name="T0" fmla="*/ 0 w 484"/>
                  <a:gd name="T1" fmla="*/ 33 h 218"/>
                  <a:gd name="T2" fmla="*/ 0 w 484"/>
                  <a:gd name="T3" fmla="*/ 33 h 218"/>
                  <a:gd name="T4" fmla="*/ 0 w 484"/>
                  <a:gd name="T5" fmla="*/ 60 h 218"/>
                  <a:gd name="T6" fmla="*/ 0 w 484"/>
                  <a:gd name="T7" fmla="*/ 85 h 218"/>
                  <a:gd name="T8" fmla="*/ 4 w 484"/>
                  <a:gd name="T9" fmla="*/ 109 h 218"/>
                  <a:gd name="T10" fmla="*/ 8 w 484"/>
                  <a:gd name="T11" fmla="*/ 131 h 218"/>
                  <a:gd name="T12" fmla="*/ 16 w 484"/>
                  <a:gd name="T13" fmla="*/ 150 h 218"/>
                  <a:gd name="T14" fmla="*/ 21 w 484"/>
                  <a:gd name="T15" fmla="*/ 159 h 218"/>
                  <a:gd name="T16" fmla="*/ 27 w 484"/>
                  <a:gd name="T17" fmla="*/ 169 h 218"/>
                  <a:gd name="T18" fmla="*/ 34 w 484"/>
                  <a:gd name="T19" fmla="*/ 177 h 218"/>
                  <a:gd name="T20" fmla="*/ 42 w 484"/>
                  <a:gd name="T21" fmla="*/ 183 h 218"/>
                  <a:gd name="T22" fmla="*/ 49 w 484"/>
                  <a:gd name="T23" fmla="*/ 189 h 218"/>
                  <a:gd name="T24" fmla="*/ 61 w 484"/>
                  <a:gd name="T25" fmla="*/ 196 h 218"/>
                  <a:gd name="T26" fmla="*/ 61 w 484"/>
                  <a:gd name="T27" fmla="*/ 196 h 218"/>
                  <a:gd name="T28" fmla="*/ 76 w 484"/>
                  <a:gd name="T29" fmla="*/ 202 h 218"/>
                  <a:gd name="T30" fmla="*/ 92 w 484"/>
                  <a:gd name="T31" fmla="*/ 208 h 218"/>
                  <a:gd name="T32" fmla="*/ 109 w 484"/>
                  <a:gd name="T33" fmla="*/ 211 h 218"/>
                  <a:gd name="T34" fmla="*/ 127 w 484"/>
                  <a:gd name="T35" fmla="*/ 215 h 218"/>
                  <a:gd name="T36" fmla="*/ 162 w 484"/>
                  <a:gd name="T37" fmla="*/ 218 h 218"/>
                  <a:gd name="T38" fmla="*/ 196 w 484"/>
                  <a:gd name="T39" fmla="*/ 218 h 218"/>
                  <a:gd name="T40" fmla="*/ 196 w 484"/>
                  <a:gd name="T41" fmla="*/ 218 h 218"/>
                  <a:gd name="T42" fmla="*/ 400 w 484"/>
                  <a:gd name="T43" fmla="*/ 218 h 218"/>
                  <a:gd name="T44" fmla="*/ 400 w 484"/>
                  <a:gd name="T45" fmla="*/ 218 h 218"/>
                  <a:gd name="T46" fmla="*/ 416 w 484"/>
                  <a:gd name="T47" fmla="*/ 218 h 218"/>
                  <a:gd name="T48" fmla="*/ 432 w 484"/>
                  <a:gd name="T49" fmla="*/ 216 h 218"/>
                  <a:gd name="T50" fmla="*/ 446 w 484"/>
                  <a:gd name="T51" fmla="*/ 213 h 218"/>
                  <a:gd name="T52" fmla="*/ 454 w 484"/>
                  <a:gd name="T53" fmla="*/ 210 h 218"/>
                  <a:gd name="T54" fmla="*/ 460 w 484"/>
                  <a:gd name="T55" fmla="*/ 205 h 218"/>
                  <a:gd name="T56" fmla="*/ 460 w 484"/>
                  <a:gd name="T57" fmla="*/ 205 h 218"/>
                  <a:gd name="T58" fmla="*/ 466 w 484"/>
                  <a:gd name="T59" fmla="*/ 200 h 218"/>
                  <a:gd name="T60" fmla="*/ 471 w 484"/>
                  <a:gd name="T61" fmla="*/ 194 h 218"/>
                  <a:gd name="T62" fmla="*/ 476 w 484"/>
                  <a:gd name="T63" fmla="*/ 188 h 218"/>
                  <a:gd name="T64" fmla="*/ 479 w 484"/>
                  <a:gd name="T65" fmla="*/ 181 h 218"/>
                  <a:gd name="T66" fmla="*/ 482 w 484"/>
                  <a:gd name="T67" fmla="*/ 174 h 218"/>
                  <a:gd name="T68" fmla="*/ 484 w 484"/>
                  <a:gd name="T69" fmla="*/ 166 h 218"/>
                  <a:gd name="T70" fmla="*/ 484 w 484"/>
                  <a:gd name="T71" fmla="*/ 158 h 218"/>
                  <a:gd name="T72" fmla="*/ 484 w 484"/>
                  <a:gd name="T73" fmla="*/ 150 h 218"/>
                  <a:gd name="T74" fmla="*/ 484 w 484"/>
                  <a:gd name="T75" fmla="*/ 150 h 218"/>
                  <a:gd name="T76" fmla="*/ 479 w 484"/>
                  <a:gd name="T77" fmla="*/ 134 h 218"/>
                  <a:gd name="T78" fmla="*/ 473 w 484"/>
                  <a:gd name="T79" fmla="*/ 120 h 218"/>
                  <a:gd name="T80" fmla="*/ 463 w 484"/>
                  <a:gd name="T81" fmla="*/ 106 h 218"/>
                  <a:gd name="T82" fmla="*/ 452 w 484"/>
                  <a:gd name="T83" fmla="*/ 93 h 218"/>
                  <a:gd name="T84" fmla="*/ 452 w 484"/>
                  <a:gd name="T85" fmla="*/ 93 h 218"/>
                  <a:gd name="T86" fmla="*/ 441 w 484"/>
                  <a:gd name="T87" fmla="*/ 82 h 218"/>
                  <a:gd name="T88" fmla="*/ 429 w 484"/>
                  <a:gd name="T89" fmla="*/ 73 h 218"/>
                  <a:gd name="T90" fmla="*/ 416 w 484"/>
                  <a:gd name="T91" fmla="*/ 63 h 218"/>
                  <a:gd name="T92" fmla="*/ 402 w 484"/>
                  <a:gd name="T93" fmla="*/ 55 h 218"/>
                  <a:gd name="T94" fmla="*/ 373 w 484"/>
                  <a:gd name="T95" fmla="*/ 41 h 218"/>
                  <a:gd name="T96" fmla="*/ 343 w 484"/>
                  <a:gd name="T97" fmla="*/ 28 h 218"/>
                  <a:gd name="T98" fmla="*/ 312 w 484"/>
                  <a:gd name="T99" fmla="*/ 19 h 218"/>
                  <a:gd name="T100" fmla="*/ 280 w 484"/>
                  <a:gd name="T101" fmla="*/ 11 h 218"/>
                  <a:gd name="T102" fmla="*/ 214 w 484"/>
                  <a:gd name="T103" fmla="*/ 0 h 218"/>
                  <a:gd name="T104" fmla="*/ 0 w 484"/>
                  <a:gd name="T105" fmla="*/ 3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4" h="218">
                    <a:moveTo>
                      <a:pt x="0" y="33"/>
                    </a:moveTo>
                    <a:lnTo>
                      <a:pt x="0" y="33"/>
                    </a:lnTo>
                    <a:lnTo>
                      <a:pt x="0" y="60"/>
                    </a:lnTo>
                    <a:lnTo>
                      <a:pt x="0" y="85"/>
                    </a:lnTo>
                    <a:lnTo>
                      <a:pt x="4" y="109"/>
                    </a:lnTo>
                    <a:lnTo>
                      <a:pt x="8" y="131"/>
                    </a:lnTo>
                    <a:lnTo>
                      <a:pt x="16" y="150"/>
                    </a:lnTo>
                    <a:lnTo>
                      <a:pt x="21" y="159"/>
                    </a:lnTo>
                    <a:lnTo>
                      <a:pt x="27" y="169"/>
                    </a:lnTo>
                    <a:lnTo>
                      <a:pt x="34" y="177"/>
                    </a:lnTo>
                    <a:lnTo>
                      <a:pt x="42" y="183"/>
                    </a:lnTo>
                    <a:lnTo>
                      <a:pt x="49" y="189"/>
                    </a:lnTo>
                    <a:lnTo>
                      <a:pt x="61" y="196"/>
                    </a:lnTo>
                    <a:lnTo>
                      <a:pt x="61" y="196"/>
                    </a:lnTo>
                    <a:lnTo>
                      <a:pt x="76" y="202"/>
                    </a:lnTo>
                    <a:lnTo>
                      <a:pt x="92" y="208"/>
                    </a:lnTo>
                    <a:lnTo>
                      <a:pt x="109" y="211"/>
                    </a:lnTo>
                    <a:lnTo>
                      <a:pt x="127" y="215"/>
                    </a:lnTo>
                    <a:lnTo>
                      <a:pt x="162" y="218"/>
                    </a:lnTo>
                    <a:lnTo>
                      <a:pt x="196" y="218"/>
                    </a:lnTo>
                    <a:lnTo>
                      <a:pt x="196" y="218"/>
                    </a:lnTo>
                    <a:lnTo>
                      <a:pt x="400" y="218"/>
                    </a:lnTo>
                    <a:lnTo>
                      <a:pt x="400" y="218"/>
                    </a:lnTo>
                    <a:lnTo>
                      <a:pt x="416" y="218"/>
                    </a:lnTo>
                    <a:lnTo>
                      <a:pt x="432" y="216"/>
                    </a:lnTo>
                    <a:lnTo>
                      <a:pt x="446" y="213"/>
                    </a:lnTo>
                    <a:lnTo>
                      <a:pt x="454" y="210"/>
                    </a:lnTo>
                    <a:lnTo>
                      <a:pt x="460" y="205"/>
                    </a:lnTo>
                    <a:lnTo>
                      <a:pt x="460" y="205"/>
                    </a:lnTo>
                    <a:lnTo>
                      <a:pt x="466" y="200"/>
                    </a:lnTo>
                    <a:lnTo>
                      <a:pt x="471" y="194"/>
                    </a:lnTo>
                    <a:lnTo>
                      <a:pt x="476" y="188"/>
                    </a:lnTo>
                    <a:lnTo>
                      <a:pt x="479" y="181"/>
                    </a:lnTo>
                    <a:lnTo>
                      <a:pt x="482" y="174"/>
                    </a:lnTo>
                    <a:lnTo>
                      <a:pt x="484" y="166"/>
                    </a:lnTo>
                    <a:lnTo>
                      <a:pt x="484" y="158"/>
                    </a:lnTo>
                    <a:lnTo>
                      <a:pt x="484" y="150"/>
                    </a:lnTo>
                    <a:lnTo>
                      <a:pt x="484" y="150"/>
                    </a:lnTo>
                    <a:lnTo>
                      <a:pt x="479" y="134"/>
                    </a:lnTo>
                    <a:lnTo>
                      <a:pt x="473" y="120"/>
                    </a:lnTo>
                    <a:lnTo>
                      <a:pt x="463" y="106"/>
                    </a:lnTo>
                    <a:lnTo>
                      <a:pt x="452" y="93"/>
                    </a:lnTo>
                    <a:lnTo>
                      <a:pt x="452" y="93"/>
                    </a:lnTo>
                    <a:lnTo>
                      <a:pt x="441" y="82"/>
                    </a:lnTo>
                    <a:lnTo>
                      <a:pt x="429" y="73"/>
                    </a:lnTo>
                    <a:lnTo>
                      <a:pt x="416" y="63"/>
                    </a:lnTo>
                    <a:lnTo>
                      <a:pt x="402" y="55"/>
                    </a:lnTo>
                    <a:lnTo>
                      <a:pt x="373" y="41"/>
                    </a:lnTo>
                    <a:lnTo>
                      <a:pt x="343" y="28"/>
                    </a:lnTo>
                    <a:lnTo>
                      <a:pt x="312" y="19"/>
                    </a:lnTo>
                    <a:lnTo>
                      <a:pt x="280" y="11"/>
                    </a:lnTo>
                    <a:lnTo>
                      <a:pt x="214" y="0"/>
                    </a:lnTo>
                    <a:lnTo>
                      <a:pt x="0" y="33"/>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9" name="Freeform 127"/>
              <p:cNvSpPr>
                <a:spLocks/>
              </p:cNvSpPr>
              <p:nvPr/>
            </p:nvSpPr>
            <p:spPr bwMode="auto">
              <a:xfrm>
                <a:off x="1987" y="2031"/>
                <a:ext cx="484" cy="218"/>
              </a:xfrm>
              <a:custGeom>
                <a:avLst/>
                <a:gdLst>
                  <a:gd name="T0" fmla="*/ 0 w 484"/>
                  <a:gd name="T1" fmla="*/ 33 h 218"/>
                  <a:gd name="T2" fmla="*/ 0 w 484"/>
                  <a:gd name="T3" fmla="*/ 33 h 218"/>
                  <a:gd name="T4" fmla="*/ 0 w 484"/>
                  <a:gd name="T5" fmla="*/ 60 h 218"/>
                  <a:gd name="T6" fmla="*/ 0 w 484"/>
                  <a:gd name="T7" fmla="*/ 85 h 218"/>
                  <a:gd name="T8" fmla="*/ 4 w 484"/>
                  <a:gd name="T9" fmla="*/ 109 h 218"/>
                  <a:gd name="T10" fmla="*/ 8 w 484"/>
                  <a:gd name="T11" fmla="*/ 131 h 218"/>
                  <a:gd name="T12" fmla="*/ 16 w 484"/>
                  <a:gd name="T13" fmla="*/ 150 h 218"/>
                  <a:gd name="T14" fmla="*/ 21 w 484"/>
                  <a:gd name="T15" fmla="*/ 159 h 218"/>
                  <a:gd name="T16" fmla="*/ 27 w 484"/>
                  <a:gd name="T17" fmla="*/ 169 h 218"/>
                  <a:gd name="T18" fmla="*/ 34 w 484"/>
                  <a:gd name="T19" fmla="*/ 177 h 218"/>
                  <a:gd name="T20" fmla="*/ 42 w 484"/>
                  <a:gd name="T21" fmla="*/ 183 h 218"/>
                  <a:gd name="T22" fmla="*/ 49 w 484"/>
                  <a:gd name="T23" fmla="*/ 189 h 218"/>
                  <a:gd name="T24" fmla="*/ 61 w 484"/>
                  <a:gd name="T25" fmla="*/ 196 h 218"/>
                  <a:gd name="T26" fmla="*/ 61 w 484"/>
                  <a:gd name="T27" fmla="*/ 196 h 218"/>
                  <a:gd name="T28" fmla="*/ 76 w 484"/>
                  <a:gd name="T29" fmla="*/ 202 h 218"/>
                  <a:gd name="T30" fmla="*/ 92 w 484"/>
                  <a:gd name="T31" fmla="*/ 208 h 218"/>
                  <a:gd name="T32" fmla="*/ 109 w 484"/>
                  <a:gd name="T33" fmla="*/ 211 h 218"/>
                  <a:gd name="T34" fmla="*/ 127 w 484"/>
                  <a:gd name="T35" fmla="*/ 215 h 218"/>
                  <a:gd name="T36" fmla="*/ 162 w 484"/>
                  <a:gd name="T37" fmla="*/ 218 h 218"/>
                  <a:gd name="T38" fmla="*/ 196 w 484"/>
                  <a:gd name="T39" fmla="*/ 218 h 218"/>
                  <a:gd name="T40" fmla="*/ 196 w 484"/>
                  <a:gd name="T41" fmla="*/ 218 h 218"/>
                  <a:gd name="T42" fmla="*/ 400 w 484"/>
                  <a:gd name="T43" fmla="*/ 218 h 218"/>
                  <a:gd name="T44" fmla="*/ 400 w 484"/>
                  <a:gd name="T45" fmla="*/ 218 h 218"/>
                  <a:gd name="T46" fmla="*/ 416 w 484"/>
                  <a:gd name="T47" fmla="*/ 218 h 218"/>
                  <a:gd name="T48" fmla="*/ 432 w 484"/>
                  <a:gd name="T49" fmla="*/ 216 h 218"/>
                  <a:gd name="T50" fmla="*/ 446 w 484"/>
                  <a:gd name="T51" fmla="*/ 213 h 218"/>
                  <a:gd name="T52" fmla="*/ 454 w 484"/>
                  <a:gd name="T53" fmla="*/ 210 h 218"/>
                  <a:gd name="T54" fmla="*/ 460 w 484"/>
                  <a:gd name="T55" fmla="*/ 205 h 218"/>
                  <a:gd name="T56" fmla="*/ 460 w 484"/>
                  <a:gd name="T57" fmla="*/ 205 h 218"/>
                  <a:gd name="T58" fmla="*/ 466 w 484"/>
                  <a:gd name="T59" fmla="*/ 200 h 218"/>
                  <a:gd name="T60" fmla="*/ 471 w 484"/>
                  <a:gd name="T61" fmla="*/ 194 h 218"/>
                  <a:gd name="T62" fmla="*/ 476 w 484"/>
                  <a:gd name="T63" fmla="*/ 188 h 218"/>
                  <a:gd name="T64" fmla="*/ 479 w 484"/>
                  <a:gd name="T65" fmla="*/ 181 h 218"/>
                  <a:gd name="T66" fmla="*/ 482 w 484"/>
                  <a:gd name="T67" fmla="*/ 174 h 218"/>
                  <a:gd name="T68" fmla="*/ 484 w 484"/>
                  <a:gd name="T69" fmla="*/ 166 h 218"/>
                  <a:gd name="T70" fmla="*/ 484 w 484"/>
                  <a:gd name="T71" fmla="*/ 158 h 218"/>
                  <a:gd name="T72" fmla="*/ 484 w 484"/>
                  <a:gd name="T73" fmla="*/ 150 h 218"/>
                  <a:gd name="T74" fmla="*/ 484 w 484"/>
                  <a:gd name="T75" fmla="*/ 150 h 218"/>
                  <a:gd name="T76" fmla="*/ 479 w 484"/>
                  <a:gd name="T77" fmla="*/ 134 h 218"/>
                  <a:gd name="T78" fmla="*/ 473 w 484"/>
                  <a:gd name="T79" fmla="*/ 120 h 218"/>
                  <a:gd name="T80" fmla="*/ 463 w 484"/>
                  <a:gd name="T81" fmla="*/ 106 h 218"/>
                  <a:gd name="T82" fmla="*/ 452 w 484"/>
                  <a:gd name="T83" fmla="*/ 93 h 218"/>
                  <a:gd name="T84" fmla="*/ 452 w 484"/>
                  <a:gd name="T85" fmla="*/ 93 h 218"/>
                  <a:gd name="T86" fmla="*/ 441 w 484"/>
                  <a:gd name="T87" fmla="*/ 82 h 218"/>
                  <a:gd name="T88" fmla="*/ 429 w 484"/>
                  <a:gd name="T89" fmla="*/ 73 h 218"/>
                  <a:gd name="T90" fmla="*/ 416 w 484"/>
                  <a:gd name="T91" fmla="*/ 63 h 218"/>
                  <a:gd name="T92" fmla="*/ 402 w 484"/>
                  <a:gd name="T93" fmla="*/ 55 h 218"/>
                  <a:gd name="T94" fmla="*/ 373 w 484"/>
                  <a:gd name="T95" fmla="*/ 41 h 218"/>
                  <a:gd name="T96" fmla="*/ 343 w 484"/>
                  <a:gd name="T97" fmla="*/ 28 h 218"/>
                  <a:gd name="T98" fmla="*/ 312 w 484"/>
                  <a:gd name="T99" fmla="*/ 19 h 218"/>
                  <a:gd name="T100" fmla="*/ 280 w 484"/>
                  <a:gd name="T101" fmla="*/ 11 h 218"/>
                  <a:gd name="T102" fmla="*/ 214 w 484"/>
                  <a:gd name="T10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4" h="218">
                    <a:moveTo>
                      <a:pt x="0" y="33"/>
                    </a:moveTo>
                    <a:lnTo>
                      <a:pt x="0" y="33"/>
                    </a:lnTo>
                    <a:lnTo>
                      <a:pt x="0" y="60"/>
                    </a:lnTo>
                    <a:lnTo>
                      <a:pt x="0" y="85"/>
                    </a:lnTo>
                    <a:lnTo>
                      <a:pt x="4" y="109"/>
                    </a:lnTo>
                    <a:lnTo>
                      <a:pt x="8" y="131"/>
                    </a:lnTo>
                    <a:lnTo>
                      <a:pt x="16" y="150"/>
                    </a:lnTo>
                    <a:lnTo>
                      <a:pt x="21" y="159"/>
                    </a:lnTo>
                    <a:lnTo>
                      <a:pt x="27" y="169"/>
                    </a:lnTo>
                    <a:lnTo>
                      <a:pt x="34" y="177"/>
                    </a:lnTo>
                    <a:lnTo>
                      <a:pt x="42" y="183"/>
                    </a:lnTo>
                    <a:lnTo>
                      <a:pt x="49" y="189"/>
                    </a:lnTo>
                    <a:lnTo>
                      <a:pt x="61" y="196"/>
                    </a:lnTo>
                    <a:lnTo>
                      <a:pt x="61" y="196"/>
                    </a:lnTo>
                    <a:lnTo>
                      <a:pt x="76" y="202"/>
                    </a:lnTo>
                    <a:lnTo>
                      <a:pt x="92" y="208"/>
                    </a:lnTo>
                    <a:lnTo>
                      <a:pt x="109" y="211"/>
                    </a:lnTo>
                    <a:lnTo>
                      <a:pt x="127" y="215"/>
                    </a:lnTo>
                    <a:lnTo>
                      <a:pt x="162" y="218"/>
                    </a:lnTo>
                    <a:lnTo>
                      <a:pt x="196" y="218"/>
                    </a:lnTo>
                    <a:lnTo>
                      <a:pt x="196" y="218"/>
                    </a:lnTo>
                    <a:lnTo>
                      <a:pt x="400" y="218"/>
                    </a:lnTo>
                    <a:lnTo>
                      <a:pt x="400" y="218"/>
                    </a:lnTo>
                    <a:lnTo>
                      <a:pt x="416" y="218"/>
                    </a:lnTo>
                    <a:lnTo>
                      <a:pt x="432" y="216"/>
                    </a:lnTo>
                    <a:lnTo>
                      <a:pt x="446" y="213"/>
                    </a:lnTo>
                    <a:lnTo>
                      <a:pt x="454" y="210"/>
                    </a:lnTo>
                    <a:lnTo>
                      <a:pt x="460" y="205"/>
                    </a:lnTo>
                    <a:lnTo>
                      <a:pt x="460" y="205"/>
                    </a:lnTo>
                    <a:lnTo>
                      <a:pt x="466" y="200"/>
                    </a:lnTo>
                    <a:lnTo>
                      <a:pt x="471" y="194"/>
                    </a:lnTo>
                    <a:lnTo>
                      <a:pt x="476" y="188"/>
                    </a:lnTo>
                    <a:lnTo>
                      <a:pt x="479" y="181"/>
                    </a:lnTo>
                    <a:lnTo>
                      <a:pt x="482" y="174"/>
                    </a:lnTo>
                    <a:lnTo>
                      <a:pt x="484" y="166"/>
                    </a:lnTo>
                    <a:lnTo>
                      <a:pt x="484" y="158"/>
                    </a:lnTo>
                    <a:lnTo>
                      <a:pt x="484" y="150"/>
                    </a:lnTo>
                    <a:lnTo>
                      <a:pt x="484" y="150"/>
                    </a:lnTo>
                    <a:lnTo>
                      <a:pt x="479" y="134"/>
                    </a:lnTo>
                    <a:lnTo>
                      <a:pt x="473" y="120"/>
                    </a:lnTo>
                    <a:lnTo>
                      <a:pt x="463" y="106"/>
                    </a:lnTo>
                    <a:lnTo>
                      <a:pt x="452" y="93"/>
                    </a:lnTo>
                    <a:lnTo>
                      <a:pt x="452" y="93"/>
                    </a:lnTo>
                    <a:lnTo>
                      <a:pt x="441" y="82"/>
                    </a:lnTo>
                    <a:lnTo>
                      <a:pt x="429" y="73"/>
                    </a:lnTo>
                    <a:lnTo>
                      <a:pt x="416" y="63"/>
                    </a:lnTo>
                    <a:lnTo>
                      <a:pt x="402" y="55"/>
                    </a:lnTo>
                    <a:lnTo>
                      <a:pt x="373" y="41"/>
                    </a:lnTo>
                    <a:lnTo>
                      <a:pt x="343" y="28"/>
                    </a:lnTo>
                    <a:lnTo>
                      <a:pt x="312" y="19"/>
                    </a:lnTo>
                    <a:lnTo>
                      <a:pt x="280" y="11"/>
                    </a:lnTo>
                    <a:lnTo>
                      <a:pt x="2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0" name="Freeform 128"/>
              <p:cNvSpPr>
                <a:spLocks/>
              </p:cNvSpPr>
              <p:nvPr/>
            </p:nvSpPr>
            <p:spPr bwMode="auto">
              <a:xfrm>
                <a:off x="2190" y="1052"/>
                <a:ext cx="270" cy="192"/>
              </a:xfrm>
              <a:custGeom>
                <a:avLst/>
                <a:gdLst>
                  <a:gd name="T0" fmla="*/ 52 w 270"/>
                  <a:gd name="T1" fmla="*/ 177 h 192"/>
                  <a:gd name="T2" fmla="*/ 52 w 270"/>
                  <a:gd name="T3" fmla="*/ 185 h 192"/>
                  <a:gd name="T4" fmla="*/ 47 w 270"/>
                  <a:gd name="T5" fmla="*/ 189 h 192"/>
                  <a:gd name="T6" fmla="*/ 44 w 270"/>
                  <a:gd name="T7" fmla="*/ 192 h 192"/>
                  <a:gd name="T8" fmla="*/ 38 w 270"/>
                  <a:gd name="T9" fmla="*/ 192 h 192"/>
                  <a:gd name="T10" fmla="*/ 34 w 270"/>
                  <a:gd name="T11" fmla="*/ 192 h 192"/>
                  <a:gd name="T12" fmla="*/ 27 w 270"/>
                  <a:gd name="T13" fmla="*/ 181 h 192"/>
                  <a:gd name="T14" fmla="*/ 27 w 270"/>
                  <a:gd name="T15" fmla="*/ 167 h 192"/>
                  <a:gd name="T16" fmla="*/ 28 w 270"/>
                  <a:gd name="T17" fmla="*/ 153 h 192"/>
                  <a:gd name="T18" fmla="*/ 27 w 270"/>
                  <a:gd name="T19" fmla="*/ 140 h 192"/>
                  <a:gd name="T20" fmla="*/ 23 w 270"/>
                  <a:gd name="T21" fmla="*/ 136 h 192"/>
                  <a:gd name="T22" fmla="*/ 12 w 270"/>
                  <a:gd name="T23" fmla="*/ 125 h 192"/>
                  <a:gd name="T24" fmla="*/ 6 w 270"/>
                  <a:gd name="T25" fmla="*/ 118 h 192"/>
                  <a:gd name="T26" fmla="*/ 0 w 270"/>
                  <a:gd name="T27" fmla="*/ 101 h 192"/>
                  <a:gd name="T28" fmla="*/ 1 w 270"/>
                  <a:gd name="T29" fmla="*/ 91 h 192"/>
                  <a:gd name="T30" fmla="*/ 8 w 270"/>
                  <a:gd name="T31" fmla="*/ 74 h 192"/>
                  <a:gd name="T32" fmla="*/ 23 w 270"/>
                  <a:gd name="T33" fmla="*/ 65 h 192"/>
                  <a:gd name="T34" fmla="*/ 33 w 270"/>
                  <a:gd name="T35" fmla="*/ 63 h 192"/>
                  <a:gd name="T36" fmla="*/ 52 w 270"/>
                  <a:gd name="T37" fmla="*/ 60 h 192"/>
                  <a:gd name="T38" fmla="*/ 60 w 270"/>
                  <a:gd name="T39" fmla="*/ 55 h 192"/>
                  <a:gd name="T40" fmla="*/ 63 w 270"/>
                  <a:gd name="T41" fmla="*/ 50 h 192"/>
                  <a:gd name="T42" fmla="*/ 68 w 270"/>
                  <a:gd name="T43" fmla="*/ 38 h 192"/>
                  <a:gd name="T44" fmla="*/ 71 w 270"/>
                  <a:gd name="T45" fmla="*/ 31 h 192"/>
                  <a:gd name="T46" fmla="*/ 79 w 270"/>
                  <a:gd name="T47" fmla="*/ 24 h 192"/>
                  <a:gd name="T48" fmla="*/ 98 w 270"/>
                  <a:gd name="T49" fmla="*/ 19 h 192"/>
                  <a:gd name="T50" fmla="*/ 109 w 270"/>
                  <a:gd name="T51" fmla="*/ 19 h 192"/>
                  <a:gd name="T52" fmla="*/ 140 w 270"/>
                  <a:gd name="T53" fmla="*/ 24 h 192"/>
                  <a:gd name="T54" fmla="*/ 151 w 270"/>
                  <a:gd name="T55" fmla="*/ 22 h 192"/>
                  <a:gd name="T56" fmla="*/ 167 w 270"/>
                  <a:gd name="T57" fmla="*/ 14 h 192"/>
                  <a:gd name="T58" fmla="*/ 183 w 270"/>
                  <a:gd name="T59" fmla="*/ 6 h 192"/>
                  <a:gd name="T60" fmla="*/ 200 w 270"/>
                  <a:gd name="T61" fmla="*/ 0 h 192"/>
                  <a:gd name="T62" fmla="*/ 219 w 270"/>
                  <a:gd name="T63" fmla="*/ 1 h 192"/>
                  <a:gd name="T64" fmla="*/ 238 w 270"/>
                  <a:gd name="T65" fmla="*/ 8 h 192"/>
                  <a:gd name="T66" fmla="*/ 252 w 270"/>
                  <a:gd name="T67" fmla="*/ 19 h 192"/>
                  <a:gd name="T68" fmla="*/ 259 w 270"/>
                  <a:gd name="T69" fmla="*/ 25 h 192"/>
                  <a:gd name="T70" fmla="*/ 267 w 270"/>
                  <a:gd name="T71" fmla="*/ 42 h 192"/>
                  <a:gd name="T72" fmla="*/ 270 w 270"/>
                  <a:gd name="T73" fmla="*/ 61 h 192"/>
                  <a:gd name="T74" fmla="*/ 267 w 270"/>
                  <a:gd name="T75" fmla="*/ 80 h 192"/>
                  <a:gd name="T76" fmla="*/ 263 w 270"/>
                  <a:gd name="T77" fmla="*/ 90 h 192"/>
                  <a:gd name="T78" fmla="*/ 252 w 270"/>
                  <a:gd name="T79" fmla="*/ 109 h 192"/>
                  <a:gd name="T80" fmla="*/ 241 w 270"/>
                  <a:gd name="T81" fmla="*/ 117 h 192"/>
                  <a:gd name="T82" fmla="*/ 226 w 270"/>
                  <a:gd name="T83" fmla="*/ 12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0" h="192">
                    <a:moveTo>
                      <a:pt x="52" y="177"/>
                    </a:moveTo>
                    <a:lnTo>
                      <a:pt x="52" y="177"/>
                    </a:lnTo>
                    <a:lnTo>
                      <a:pt x="52" y="180"/>
                    </a:lnTo>
                    <a:lnTo>
                      <a:pt x="52" y="185"/>
                    </a:lnTo>
                    <a:lnTo>
                      <a:pt x="50" y="188"/>
                    </a:lnTo>
                    <a:lnTo>
                      <a:pt x="47" y="189"/>
                    </a:lnTo>
                    <a:lnTo>
                      <a:pt x="47" y="189"/>
                    </a:lnTo>
                    <a:lnTo>
                      <a:pt x="44" y="192"/>
                    </a:lnTo>
                    <a:lnTo>
                      <a:pt x="41" y="192"/>
                    </a:lnTo>
                    <a:lnTo>
                      <a:pt x="38" y="192"/>
                    </a:lnTo>
                    <a:lnTo>
                      <a:pt x="34" y="192"/>
                    </a:lnTo>
                    <a:lnTo>
                      <a:pt x="34" y="192"/>
                    </a:lnTo>
                    <a:lnTo>
                      <a:pt x="28" y="188"/>
                    </a:lnTo>
                    <a:lnTo>
                      <a:pt x="27" y="181"/>
                    </a:lnTo>
                    <a:lnTo>
                      <a:pt x="25" y="175"/>
                    </a:lnTo>
                    <a:lnTo>
                      <a:pt x="27" y="167"/>
                    </a:lnTo>
                    <a:lnTo>
                      <a:pt x="27" y="167"/>
                    </a:lnTo>
                    <a:lnTo>
                      <a:pt x="28" y="153"/>
                    </a:lnTo>
                    <a:lnTo>
                      <a:pt x="28" y="147"/>
                    </a:lnTo>
                    <a:lnTo>
                      <a:pt x="27" y="140"/>
                    </a:lnTo>
                    <a:lnTo>
                      <a:pt x="27" y="140"/>
                    </a:lnTo>
                    <a:lnTo>
                      <a:pt x="23" y="136"/>
                    </a:lnTo>
                    <a:lnTo>
                      <a:pt x="20" y="132"/>
                    </a:lnTo>
                    <a:lnTo>
                      <a:pt x="12" y="125"/>
                    </a:lnTo>
                    <a:lnTo>
                      <a:pt x="12" y="125"/>
                    </a:lnTo>
                    <a:lnTo>
                      <a:pt x="6" y="118"/>
                    </a:lnTo>
                    <a:lnTo>
                      <a:pt x="3" y="109"/>
                    </a:lnTo>
                    <a:lnTo>
                      <a:pt x="0" y="101"/>
                    </a:lnTo>
                    <a:lnTo>
                      <a:pt x="1" y="91"/>
                    </a:lnTo>
                    <a:lnTo>
                      <a:pt x="1" y="91"/>
                    </a:lnTo>
                    <a:lnTo>
                      <a:pt x="3" y="82"/>
                    </a:lnTo>
                    <a:lnTo>
                      <a:pt x="8" y="74"/>
                    </a:lnTo>
                    <a:lnTo>
                      <a:pt x="15" y="69"/>
                    </a:lnTo>
                    <a:lnTo>
                      <a:pt x="23" y="65"/>
                    </a:lnTo>
                    <a:lnTo>
                      <a:pt x="23" y="65"/>
                    </a:lnTo>
                    <a:lnTo>
                      <a:pt x="33" y="63"/>
                    </a:lnTo>
                    <a:lnTo>
                      <a:pt x="42" y="63"/>
                    </a:lnTo>
                    <a:lnTo>
                      <a:pt x="52" y="60"/>
                    </a:lnTo>
                    <a:lnTo>
                      <a:pt x="55" y="58"/>
                    </a:lnTo>
                    <a:lnTo>
                      <a:pt x="60" y="55"/>
                    </a:lnTo>
                    <a:lnTo>
                      <a:pt x="60" y="55"/>
                    </a:lnTo>
                    <a:lnTo>
                      <a:pt x="63" y="50"/>
                    </a:lnTo>
                    <a:lnTo>
                      <a:pt x="66" y="44"/>
                    </a:lnTo>
                    <a:lnTo>
                      <a:pt x="68" y="38"/>
                    </a:lnTo>
                    <a:lnTo>
                      <a:pt x="71" y="31"/>
                    </a:lnTo>
                    <a:lnTo>
                      <a:pt x="71" y="31"/>
                    </a:lnTo>
                    <a:lnTo>
                      <a:pt x="74" y="27"/>
                    </a:lnTo>
                    <a:lnTo>
                      <a:pt x="79" y="24"/>
                    </a:lnTo>
                    <a:lnTo>
                      <a:pt x="88" y="20"/>
                    </a:lnTo>
                    <a:lnTo>
                      <a:pt x="98" y="19"/>
                    </a:lnTo>
                    <a:lnTo>
                      <a:pt x="109" y="19"/>
                    </a:lnTo>
                    <a:lnTo>
                      <a:pt x="109" y="19"/>
                    </a:lnTo>
                    <a:lnTo>
                      <a:pt x="131" y="22"/>
                    </a:lnTo>
                    <a:lnTo>
                      <a:pt x="140" y="24"/>
                    </a:lnTo>
                    <a:lnTo>
                      <a:pt x="151" y="22"/>
                    </a:lnTo>
                    <a:lnTo>
                      <a:pt x="151" y="22"/>
                    </a:lnTo>
                    <a:lnTo>
                      <a:pt x="159" y="19"/>
                    </a:lnTo>
                    <a:lnTo>
                      <a:pt x="167" y="14"/>
                    </a:lnTo>
                    <a:lnTo>
                      <a:pt x="183" y="6"/>
                    </a:lnTo>
                    <a:lnTo>
                      <a:pt x="183" y="6"/>
                    </a:lnTo>
                    <a:lnTo>
                      <a:pt x="191" y="3"/>
                    </a:lnTo>
                    <a:lnTo>
                      <a:pt x="200" y="0"/>
                    </a:lnTo>
                    <a:lnTo>
                      <a:pt x="210" y="0"/>
                    </a:lnTo>
                    <a:lnTo>
                      <a:pt x="219" y="1"/>
                    </a:lnTo>
                    <a:lnTo>
                      <a:pt x="229" y="3"/>
                    </a:lnTo>
                    <a:lnTo>
                      <a:pt x="238" y="8"/>
                    </a:lnTo>
                    <a:lnTo>
                      <a:pt x="246" y="12"/>
                    </a:lnTo>
                    <a:lnTo>
                      <a:pt x="252" y="19"/>
                    </a:lnTo>
                    <a:lnTo>
                      <a:pt x="252" y="19"/>
                    </a:lnTo>
                    <a:lnTo>
                      <a:pt x="259" y="25"/>
                    </a:lnTo>
                    <a:lnTo>
                      <a:pt x="263" y="35"/>
                    </a:lnTo>
                    <a:lnTo>
                      <a:pt x="267" y="42"/>
                    </a:lnTo>
                    <a:lnTo>
                      <a:pt x="270" y="52"/>
                    </a:lnTo>
                    <a:lnTo>
                      <a:pt x="270" y="61"/>
                    </a:lnTo>
                    <a:lnTo>
                      <a:pt x="270" y="71"/>
                    </a:lnTo>
                    <a:lnTo>
                      <a:pt x="267" y="80"/>
                    </a:lnTo>
                    <a:lnTo>
                      <a:pt x="263" y="90"/>
                    </a:lnTo>
                    <a:lnTo>
                      <a:pt x="263" y="90"/>
                    </a:lnTo>
                    <a:lnTo>
                      <a:pt x="260" y="98"/>
                    </a:lnTo>
                    <a:lnTo>
                      <a:pt x="252" y="109"/>
                    </a:lnTo>
                    <a:lnTo>
                      <a:pt x="248" y="114"/>
                    </a:lnTo>
                    <a:lnTo>
                      <a:pt x="241" y="117"/>
                    </a:lnTo>
                    <a:lnTo>
                      <a:pt x="233" y="120"/>
                    </a:lnTo>
                    <a:lnTo>
                      <a:pt x="226" y="121"/>
                    </a:lnTo>
                    <a:lnTo>
                      <a:pt x="52" y="17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1" name="Freeform 129"/>
              <p:cNvSpPr>
                <a:spLocks/>
              </p:cNvSpPr>
              <p:nvPr/>
            </p:nvSpPr>
            <p:spPr bwMode="auto">
              <a:xfrm>
                <a:off x="2190" y="1052"/>
                <a:ext cx="270" cy="192"/>
              </a:xfrm>
              <a:custGeom>
                <a:avLst/>
                <a:gdLst>
                  <a:gd name="T0" fmla="*/ 52 w 270"/>
                  <a:gd name="T1" fmla="*/ 177 h 192"/>
                  <a:gd name="T2" fmla="*/ 52 w 270"/>
                  <a:gd name="T3" fmla="*/ 185 h 192"/>
                  <a:gd name="T4" fmla="*/ 47 w 270"/>
                  <a:gd name="T5" fmla="*/ 189 h 192"/>
                  <a:gd name="T6" fmla="*/ 44 w 270"/>
                  <a:gd name="T7" fmla="*/ 192 h 192"/>
                  <a:gd name="T8" fmla="*/ 38 w 270"/>
                  <a:gd name="T9" fmla="*/ 192 h 192"/>
                  <a:gd name="T10" fmla="*/ 34 w 270"/>
                  <a:gd name="T11" fmla="*/ 192 h 192"/>
                  <a:gd name="T12" fmla="*/ 27 w 270"/>
                  <a:gd name="T13" fmla="*/ 181 h 192"/>
                  <a:gd name="T14" fmla="*/ 27 w 270"/>
                  <a:gd name="T15" fmla="*/ 167 h 192"/>
                  <a:gd name="T16" fmla="*/ 28 w 270"/>
                  <a:gd name="T17" fmla="*/ 153 h 192"/>
                  <a:gd name="T18" fmla="*/ 27 w 270"/>
                  <a:gd name="T19" fmla="*/ 140 h 192"/>
                  <a:gd name="T20" fmla="*/ 23 w 270"/>
                  <a:gd name="T21" fmla="*/ 136 h 192"/>
                  <a:gd name="T22" fmla="*/ 12 w 270"/>
                  <a:gd name="T23" fmla="*/ 125 h 192"/>
                  <a:gd name="T24" fmla="*/ 6 w 270"/>
                  <a:gd name="T25" fmla="*/ 118 h 192"/>
                  <a:gd name="T26" fmla="*/ 0 w 270"/>
                  <a:gd name="T27" fmla="*/ 101 h 192"/>
                  <a:gd name="T28" fmla="*/ 1 w 270"/>
                  <a:gd name="T29" fmla="*/ 91 h 192"/>
                  <a:gd name="T30" fmla="*/ 8 w 270"/>
                  <a:gd name="T31" fmla="*/ 74 h 192"/>
                  <a:gd name="T32" fmla="*/ 23 w 270"/>
                  <a:gd name="T33" fmla="*/ 65 h 192"/>
                  <a:gd name="T34" fmla="*/ 33 w 270"/>
                  <a:gd name="T35" fmla="*/ 63 h 192"/>
                  <a:gd name="T36" fmla="*/ 52 w 270"/>
                  <a:gd name="T37" fmla="*/ 60 h 192"/>
                  <a:gd name="T38" fmla="*/ 60 w 270"/>
                  <a:gd name="T39" fmla="*/ 55 h 192"/>
                  <a:gd name="T40" fmla="*/ 63 w 270"/>
                  <a:gd name="T41" fmla="*/ 50 h 192"/>
                  <a:gd name="T42" fmla="*/ 68 w 270"/>
                  <a:gd name="T43" fmla="*/ 38 h 192"/>
                  <a:gd name="T44" fmla="*/ 71 w 270"/>
                  <a:gd name="T45" fmla="*/ 31 h 192"/>
                  <a:gd name="T46" fmla="*/ 79 w 270"/>
                  <a:gd name="T47" fmla="*/ 24 h 192"/>
                  <a:gd name="T48" fmla="*/ 98 w 270"/>
                  <a:gd name="T49" fmla="*/ 19 h 192"/>
                  <a:gd name="T50" fmla="*/ 109 w 270"/>
                  <a:gd name="T51" fmla="*/ 19 h 192"/>
                  <a:gd name="T52" fmla="*/ 140 w 270"/>
                  <a:gd name="T53" fmla="*/ 24 h 192"/>
                  <a:gd name="T54" fmla="*/ 151 w 270"/>
                  <a:gd name="T55" fmla="*/ 22 h 192"/>
                  <a:gd name="T56" fmla="*/ 167 w 270"/>
                  <a:gd name="T57" fmla="*/ 14 h 192"/>
                  <a:gd name="T58" fmla="*/ 183 w 270"/>
                  <a:gd name="T59" fmla="*/ 6 h 192"/>
                  <a:gd name="T60" fmla="*/ 200 w 270"/>
                  <a:gd name="T61" fmla="*/ 0 h 192"/>
                  <a:gd name="T62" fmla="*/ 219 w 270"/>
                  <a:gd name="T63" fmla="*/ 1 h 192"/>
                  <a:gd name="T64" fmla="*/ 238 w 270"/>
                  <a:gd name="T65" fmla="*/ 8 h 192"/>
                  <a:gd name="T66" fmla="*/ 252 w 270"/>
                  <a:gd name="T67" fmla="*/ 19 h 192"/>
                  <a:gd name="T68" fmla="*/ 259 w 270"/>
                  <a:gd name="T69" fmla="*/ 25 h 192"/>
                  <a:gd name="T70" fmla="*/ 267 w 270"/>
                  <a:gd name="T71" fmla="*/ 42 h 192"/>
                  <a:gd name="T72" fmla="*/ 270 w 270"/>
                  <a:gd name="T73" fmla="*/ 61 h 192"/>
                  <a:gd name="T74" fmla="*/ 267 w 270"/>
                  <a:gd name="T75" fmla="*/ 80 h 192"/>
                  <a:gd name="T76" fmla="*/ 263 w 270"/>
                  <a:gd name="T77" fmla="*/ 90 h 192"/>
                  <a:gd name="T78" fmla="*/ 252 w 270"/>
                  <a:gd name="T79" fmla="*/ 109 h 192"/>
                  <a:gd name="T80" fmla="*/ 241 w 270"/>
                  <a:gd name="T81" fmla="*/ 117 h 192"/>
                  <a:gd name="T82" fmla="*/ 226 w 270"/>
                  <a:gd name="T83" fmla="*/ 12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0" h="192">
                    <a:moveTo>
                      <a:pt x="52" y="177"/>
                    </a:moveTo>
                    <a:lnTo>
                      <a:pt x="52" y="177"/>
                    </a:lnTo>
                    <a:lnTo>
                      <a:pt x="52" y="180"/>
                    </a:lnTo>
                    <a:lnTo>
                      <a:pt x="52" y="185"/>
                    </a:lnTo>
                    <a:lnTo>
                      <a:pt x="50" y="188"/>
                    </a:lnTo>
                    <a:lnTo>
                      <a:pt x="47" y="189"/>
                    </a:lnTo>
                    <a:lnTo>
                      <a:pt x="47" y="189"/>
                    </a:lnTo>
                    <a:lnTo>
                      <a:pt x="44" y="192"/>
                    </a:lnTo>
                    <a:lnTo>
                      <a:pt x="41" y="192"/>
                    </a:lnTo>
                    <a:lnTo>
                      <a:pt x="38" y="192"/>
                    </a:lnTo>
                    <a:lnTo>
                      <a:pt x="34" y="192"/>
                    </a:lnTo>
                    <a:lnTo>
                      <a:pt x="34" y="192"/>
                    </a:lnTo>
                    <a:lnTo>
                      <a:pt x="28" y="188"/>
                    </a:lnTo>
                    <a:lnTo>
                      <a:pt x="27" y="181"/>
                    </a:lnTo>
                    <a:lnTo>
                      <a:pt x="25" y="175"/>
                    </a:lnTo>
                    <a:lnTo>
                      <a:pt x="27" y="167"/>
                    </a:lnTo>
                    <a:lnTo>
                      <a:pt x="27" y="167"/>
                    </a:lnTo>
                    <a:lnTo>
                      <a:pt x="28" y="153"/>
                    </a:lnTo>
                    <a:lnTo>
                      <a:pt x="28" y="147"/>
                    </a:lnTo>
                    <a:lnTo>
                      <a:pt x="27" y="140"/>
                    </a:lnTo>
                    <a:lnTo>
                      <a:pt x="27" y="140"/>
                    </a:lnTo>
                    <a:lnTo>
                      <a:pt x="23" y="136"/>
                    </a:lnTo>
                    <a:lnTo>
                      <a:pt x="20" y="132"/>
                    </a:lnTo>
                    <a:lnTo>
                      <a:pt x="12" y="125"/>
                    </a:lnTo>
                    <a:lnTo>
                      <a:pt x="12" y="125"/>
                    </a:lnTo>
                    <a:lnTo>
                      <a:pt x="6" y="118"/>
                    </a:lnTo>
                    <a:lnTo>
                      <a:pt x="3" y="109"/>
                    </a:lnTo>
                    <a:lnTo>
                      <a:pt x="0" y="101"/>
                    </a:lnTo>
                    <a:lnTo>
                      <a:pt x="1" y="91"/>
                    </a:lnTo>
                    <a:lnTo>
                      <a:pt x="1" y="91"/>
                    </a:lnTo>
                    <a:lnTo>
                      <a:pt x="3" y="82"/>
                    </a:lnTo>
                    <a:lnTo>
                      <a:pt x="8" y="74"/>
                    </a:lnTo>
                    <a:lnTo>
                      <a:pt x="15" y="69"/>
                    </a:lnTo>
                    <a:lnTo>
                      <a:pt x="23" y="65"/>
                    </a:lnTo>
                    <a:lnTo>
                      <a:pt x="23" y="65"/>
                    </a:lnTo>
                    <a:lnTo>
                      <a:pt x="33" y="63"/>
                    </a:lnTo>
                    <a:lnTo>
                      <a:pt x="42" y="63"/>
                    </a:lnTo>
                    <a:lnTo>
                      <a:pt x="52" y="60"/>
                    </a:lnTo>
                    <a:lnTo>
                      <a:pt x="55" y="58"/>
                    </a:lnTo>
                    <a:lnTo>
                      <a:pt x="60" y="55"/>
                    </a:lnTo>
                    <a:lnTo>
                      <a:pt x="60" y="55"/>
                    </a:lnTo>
                    <a:lnTo>
                      <a:pt x="63" y="50"/>
                    </a:lnTo>
                    <a:lnTo>
                      <a:pt x="66" y="44"/>
                    </a:lnTo>
                    <a:lnTo>
                      <a:pt x="68" y="38"/>
                    </a:lnTo>
                    <a:lnTo>
                      <a:pt x="71" y="31"/>
                    </a:lnTo>
                    <a:lnTo>
                      <a:pt x="71" y="31"/>
                    </a:lnTo>
                    <a:lnTo>
                      <a:pt x="74" y="27"/>
                    </a:lnTo>
                    <a:lnTo>
                      <a:pt x="79" y="24"/>
                    </a:lnTo>
                    <a:lnTo>
                      <a:pt x="88" y="20"/>
                    </a:lnTo>
                    <a:lnTo>
                      <a:pt x="98" y="19"/>
                    </a:lnTo>
                    <a:lnTo>
                      <a:pt x="109" y="19"/>
                    </a:lnTo>
                    <a:lnTo>
                      <a:pt x="109" y="19"/>
                    </a:lnTo>
                    <a:lnTo>
                      <a:pt x="131" y="22"/>
                    </a:lnTo>
                    <a:lnTo>
                      <a:pt x="140" y="24"/>
                    </a:lnTo>
                    <a:lnTo>
                      <a:pt x="151" y="22"/>
                    </a:lnTo>
                    <a:lnTo>
                      <a:pt x="151" y="22"/>
                    </a:lnTo>
                    <a:lnTo>
                      <a:pt x="159" y="19"/>
                    </a:lnTo>
                    <a:lnTo>
                      <a:pt x="167" y="14"/>
                    </a:lnTo>
                    <a:lnTo>
                      <a:pt x="183" y="6"/>
                    </a:lnTo>
                    <a:lnTo>
                      <a:pt x="183" y="6"/>
                    </a:lnTo>
                    <a:lnTo>
                      <a:pt x="191" y="3"/>
                    </a:lnTo>
                    <a:lnTo>
                      <a:pt x="200" y="0"/>
                    </a:lnTo>
                    <a:lnTo>
                      <a:pt x="210" y="0"/>
                    </a:lnTo>
                    <a:lnTo>
                      <a:pt x="219" y="1"/>
                    </a:lnTo>
                    <a:lnTo>
                      <a:pt x="229" y="3"/>
                    </a:lnTo>
                    <a:lnTo>
                      <a:pt x="238" y="8"/>
                    </a:lnTo>
                    <a:lnTo>
                      <a:pt x="246" y="12"/>
                    </a:lnTo>
                    <a:lnTo>
                      <a:pt x="252" y="19"/>
                    </a:lnTo>
                    <a:lnTo>
                      <a:pt x="252" y="19"/>
                    </a:lnTo>
                    <a:lnTo>
                      <a:pt x="259" y="25"/>
                    </a:lnTo>
                    <a:lnTo>
                      <a:pt x="263" y="35"/>
                    </a:lnTo>
                    <a:lnTo>
                      <a:pt x="267" y="42"/>
                    </a:lnTo>
                    <a:lnTo>
                      <a:pt x="270" y="52"/>
                    </a:lnTo>
                    <a:lnTo>
                      <a:pt x="270" y="61"/>
                    </a:lnTo>
                    <a:lnTo>
                      <a:pt x="270" y="71"/>
                    </a:lnTo>
                    <a:lnTo>
                      <a:pt x="267" y="80"/>
                    </a:lnTo>
                    <a:lnTo>
                      <a:pt x="263" y="90"/>
                    </a:lnTo>
                    <a:lnTo>
                      <a:pt x="263" y="90"/>
                    </a:lnTo>
                    <a:lnTo>
                      <a:pt x="260" y="98"/>
                    </a:lnTo>
                    <a:lnTo>
                      <a:pt x="252" y="109"/>
                    </a:lnTo>
                    <a:lnTo>
                      <a:pt x="248" y="114"/>
                    </a:lnTo>
                    <a:lnTo>
                      <a:pt x="241" y="117"/>
                    </a:lnTo>
                    <a:lnTo>
                      <a:pt x="233" y="120"/>
                    </a:lnTo>
                    <a:lnTo>
                      <a:pt x="226"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2" name="Freeform 130"/>
              <p:cNvSpPr>
                <a:spLocks/>
              </p:cNvSpPr>
              <p:nvPr/>
            </p:nvSpPr>
            <p:spPr bwMode="auto">
              <a:xfrm>
                <a:off x="2235" y="1118"/>
                <a:ext cx="190" cy="371"/>
              </a:xfrm>
              <a:custGeom>
                <a:avLst/>
                <a:gdLst>
                  <a:gd name="T0" fmla="*/ 0 w 190"/>
                  <a:gd name="T1" fmla="*/ 13 h 371"/>
                  <a:gd name="T2" fmla="*/ 0 w 190"/>
                  <a:gd name="T3" fmla="*/ 32 h 371"/>
                  <a:gd name="T4" fmla="*/ 5 w 190"/>
                  <a:gd name="T5" fmla="*/ 313 h 371"/>
                  <a:gd name="T6" fmla="*/ 5 w 190"/>
                  <a:gd name="T7" fmla="*/ 313 h 371"/>
                  <a:gd name="T8" fmla="*/ 7 w 190"/>
                  <a:gd name="T9" fmla="*/ 325 h 371"/>
                  <a:gd name="T10" fmla="*/ 10 w 190"/>
                  <a:gd name="T11" fmla="*/ 337 h 371"/>
                  <a:gd name="T12" fmla="*/ 16 w 190"/>
                  <a:gd name="T13" fmla="*/ 346 h 371"/>
                  <a:gd name="T14" fmla="*/ 24 w 190"/>
                  <a:gd name="T15" fmla="*/ 354 h 371"/>
                  <a:gd name="T16" fmla="*/ 34 w 190"/>
                  <a:gd name="T17" fmla="*/ 362 h 371"/>
                  <a:gd name="T18" fmla="*/ 45 w 190"/>
                  <a:gd name="T19" fmla="*/ 367 h 371"/>
                  <a:gd name="T20" fmla="*/ 56 w 190"/>
                  <a:gd name="T21" fmla="*/ 370 h 371"/>
                  <a:gd name="T22" fmla="*/ 68 w 190"/>
                  <a:gd name="T23" fmla="*/ 371 h 371"/>
                  <a:gd name="T24" fmla="*/ 68 w 190"/>
                  <a:gd name="T25" fmla="*/ 371 h 371"/>
                  <a:gd name="T26" fmla="*/ 68 w 190"/>
                  <a:gd name="T27" fmla="*/ 371 h 371"/>
                  <a:gd name="T28" fmla="*/ 81 w 190"/>
                  <a:gd name="T29" fmla="*/ 370 h 371"/>
                  <a:gd name="T30" fmla="*/ 94 w 190"/>
                  <a:gd name="T31" fmla="*/ 365 h 371"/>
                  <a:gd name="T32" fmla="*/ 105 w 190"/>
                  <a:gd name="T33" fmla="*/ 360 h 371"/>
                  <a:gd name="T34" fmla="*/ 114 w 190"/>
                  <a:gd name="T35" fmla="*/ 352 h 371"/>
                  <a:gd name="T36" fmla="*/ 122 w 190"/>
                  <a:gd name="T37" fmla="*/ 343 h 371"/>
                  <a:gd name="T38" fmla="*/ 128 w 190"/>
                  <a:gd name="T39" fmla="*/ 333 h 371"/>
                  <a:gd name="T40" fmla="*/ 132 w 190"/>
                  <a:gd name="T41" fmla="*/ 322 h 371"/>
                  <a:gd name="T42" fmla="*/ 133 w 190"/>
                  <a:gd name="T43" fmla="*/ 310 h 371"/>
                  <a:gd name="T44" fmla="*/ 133 w 190"/>
                  <a:gd name="T45" fmla="*/ 310 h 371"/>
                  <a:gd name="T46" fmla="*/ 133 w 190"/>
                  <a:gd name="T47" fmla="*/ 239 h 371"/>
                  <a:gd name="T48" fmla="*/ 133 w 190"/>
                  <a:gd name="T49" fmla="*/ 239 h 371"/>
                  <a:gd name="T50" fmla="*/ 141 w 190"/>
                  <a:gd name="T51" fmla="*/ 237 h 371"/>
                  <a:gd name="T52" fmla="*/ 149 w 190"/>
                  <a:gd name="T53" fmla="*/ 232 h 371"/>
                  <a:gd name="T54" fmla="*/ 157 w 190"/>
                  <a:gd name="T55" fmla="*/ 228 h 371"/>
                  <a:gd name="T56" fmla="*/ 166 w 190"/>
                  <a:gd name="T57" fmla="*/ 220 h 371"/>
                  <a:gd name="T58" fmla="*/ 176 w 190"/>
                  <a:gd name="T59" fmla="*/ 207 h 371"/>
                  <a:gd name="T60" fmla="*/ 182 w 190"/>
                  <a:gd name="T61" fmla="*/ 193 h 371"/>
                  <a:gd name="T62" fmla="*/ 185 w 190"/>
                  <a:gd name="T63" fmla="*/ 183 h 371"/>
                  <a:gd name="T64" fmla="*/ 187 w 190"/>
                  <a:gd name="T65" fmla="*/ 172 h 371"/>
                  <a:gd name="T66" fmla="*/ 187 w 190"/>
                  <a:gd name="T67" fmla="*/ 172 h 371"/>
                  <a:gd name="T68" fmla="*/ 190 w 190"/>
                  <a:gd name="T69" fmla="*/ 149 h 371"/>
                  <a:gd name="T70" fmla="*/ 190 w 190"/>
                  <a:gd name="T71" fmla="*/ 119 h 371"/>
                  <a:gd name="T72" fmla="*/ 190 w 190"/>
                  <a:gd name="T73" fmla="*/ 89 h 371"/>
                  <a:gd name="T74" fmla="*/ 188 w 190"/>
                  <a:gd name="T75" fmla="*/ 57 h 371"/>
                  <a:gd name="T76" fmla="*/ 188 w 190"/>
                  <a:gd name="T77" fmla="*/ 57 h 371"/>
                  <a:gd name="T78" fmla="*/ 187 w 190"/>
                  <a:gd name="T79" fmla="*/ 44 h 371"/>
                  <a:gd name="T80" fmla="*/ 182 w 190"/>
                  <a:gd name="T81" fmla="*/ 33 h 371"/>
                  <a:gd name="T82" fmla="*/ 176 w 190"/>
                  <a:gd name="T83" fmla="*/ 24 h 371"/>
                  <a:gd name="T84" fmla="*/ 166 w 190"/>
                  <a:gd name="T85" fmla="*/ 14 h 371"/>
                  <a:gd name="T86" fmla="*/ 157 w 190"/>
                  <a:gd name="T87" fmla="*/ 8 h 371"/>
                  <a:gd name="T88" fmla="*/ 146 w 190"/>
                  <a:gd name="T89" fmla="*/ 3 h 371"/>
                  <a:gd name="T90" fmla="*/ 133 w 190"/>
                  <a:gd name="T91" fmla="*/ 0 h 371"/>
                  <a:gd name="T92" fmla="*/ 121 w 190"/>
                  <a:gd name="T93" fmla="*/ 0 h 371"/>
                  <a:gd name="T94" fmla="*/ 0 w 190"/>
                  <a:gd name="T95" fmla="*/ 1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371">
                    <a:moveTo>
                      <a:pt x="0" y="13"/>
                    </a:moveTo>
                    <a:lnTo>
                      <a:pt x="0" y="32"/>
                    </a:lnTo>
                    <a:lnTo>
                      <a:pt x="5" y="313"/>
                    </a:lnTo>
                    <a:lnTo>
                      <a:pt x="5" y="313"/>
                    </a:lnTo>
                    <a:lnTo>
                      <a:pt x="7" y="325"/>
                    </a:lnTo>
                    <a:lnTo>
                      <a:pt x="10" y="337"/>
                    </a:lnTo>
                    <a:lnTo>
                      <a:pt x="16" y="346"/>
                    </a:lnTo>
                    <a:lnTo>
                      <a:pt x="24" y="354"/>
                    </a:lnTo>
                    <a:lnTo>
                      <a:pt x="34" y="362"/>
                    </a:lnTo>
                    <a:lnTo>
                      <a:pt x="45" y="367"/>
                    </a:lnTo>
                    <a:lnTo>
                      <a:pt x="56" y="370"/>
                    </a:lnTo>
                    <a:lnTo>
                      <a:pt x="68" y="371"/>
                    </a:lnTo>
                    <a:lnTo>
                      <a:pt x="68" y="371"/>
                    </a:lnTo>
                    <a:lnTo>
                      <a:pt x="68" y="371"/>
                    </a:lnTo>
                    <a:lnTo>
                      <a:pt x="81" y="370"/>
                    </a:lnTo>
                    <a:lnTo>
                      <a:pt x="94" y="365"/>
                    </a:lnTo>
                    <a:lnTo>
                      <a:pt x="105" y="360"/>
                    </a:lnTo>
                    <a:lnTo>
                      <a:pt x="114" y="352"/>
                    </a:lnTo>
                    <a:lnTo>
                      <a:pt x="122" y="343"/>
                    </a:lnTo>
                    <a:lnTo>
                      <a:pt x="128" y="333"/>
                    </a:lnTo>
                    <a:lnTo>
                      <a:pt x="132" y="322"/>
                    </a:lnTo>
                    <a:lnTo>
                      <a:pt x="133" y="310"/>
                    </a:lnTo>
                    <a:lnTo>
                      <a:pt x="133" y="310"/>
                    </a:lnTo>
                    <a:lnTo>
                      <a:pt x="133" y="239"/>
                    </a:lnTo>
                    <a:lnTo>
                      <a:pt x="133" y="239"/>
                    </a:lnTo>
                    <a:lnTo>
                      <a:pt x="141" y="237"/>
                    </a:lnTo>
                    <a:lnTo>
                      <a:pt x="149" y="232"/>
                    </a:lnTo>
                    <a:lnTo>
                      <a:pt x="157" y="228"/>
                    </a:lnTo>
                    <a:lnTo>
                      <a:pt x="166" y="220"/>
                    </a:lnTo>
                    <a:lnTo>
                      <a:pt x="176" y="207"/>
                    </a:lnTo>
                    <a:lnTo>
                      <a:pt x="182" y="193"/>
                    </a:lnTo>
                    <a:lnTo>
                      <a:pt x="185" y="183"/>
                    </a:lnTo>
                    <a:lnTo>
                      <a:pt x="187" y="172"/>
                    </a:lnTo>
                    <a:lnTo>
                      <a:pt x="187" y="172"/>
                    </a:lnTo>
                    <a:lnTo>
                      <a:pt x="190" y="149"/>
                    </a:lnTo>
                    <a:lnTo>
                      <a:pt x="190" y="119"/>
                    </a:lnTo>
                    <a:lnTo>
                      <a:pt x="190" y="89"/>
                    </a:lnTo>
                    <a:lnTo>
                      <a:pt x="188" y="57"/>
                    </a:lnTo>
                    <a:lnTo>
                      <a:pt x="188" y="57"/>
                    </a:lnTo>
                    <a:lnTo>
                      <a:pt x="187" y="44"/>
                    </a:lnTo>
                    <a:lnTo>
                      <a:pt x="182" y="33"/>
                    </a:lnTo>
                    <a:lnTo>
                      <a:pt x="176" y="24"/>
                    </a:lnTo>
                    <a:lnTo>
                      <a:pt x="166" y="14"/>
                    </a:lnTo>
                    <a:lnTo>
                      <a:pt x="157" y="8"/>
                    </a:lnTo>
                    <a:lnTo>
                      <a:pt x="146" y="3"/>
                    </a:lnTo>
                    <a:lnTo>
                      <a:pt x="133" y="0"/>
                    </a:lnTo>
                    <a:lnTo>
                      <a:pt x="121" y="0"/>
                    </a:lnTo>
                    <a:lnTo>
                      <a:pt x="0" y="13"/>
                    </a:ln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3" name="Freeform 131"/>
              <p:cNvSpPr>
                <a:spLocks/>
              </p:cNvSpPr>
              <p:nvPr/>
            </p:nvSpPr>
            <p:spPr bwMode="auto">
              <a:xfrm>
                <a:off x="2397" y="1202"/>
                <a:ext cx="14" cy="14"/>
              </a:xfrm>
              <a:custGeom>
                <a:avLst/>
                <a:gdLst>
                  <a:gd name="T0" fmla="*/ 14 w 14"/>
                  <a:gd name="T1" fmla="*/ 6 h 14"/>
                  <a:gd name="T2" fmla="*/ 14 w 14"/>
                  <a:gd name="T3" fmla="*/ 6 h 14"/>
                  <a:gd name="T4" fmla="*/ 14 w 14"/>
                  <a:gd name="T5" fmla="*/ 9 h 14"/>
                  <a:gd name="T6" fmla="*/ 12 w 14"/>
                  <a:gd name="T7" fmla="*/ 12 h 14"/>
                  <a:gd name="T8" fmla="*/ 11 w 14"/>
                  <a:gd name="T9" fmla="*/ 14 h 14"/>
                  <a:gd name="T10" fmla="*/ 8 w 14"/>
                  <a:gd name="T11" fmla="*/ 14 h 14"/>
                  <a:gd name="T12" fmla="*/ 8 w 14"/>
                  <a:gd name="T13" fmla="*/ 14 h 14"/>
                  <a:gd name="T14" fmla="*/ 4 w 14"/>
                  <a:gd name="T15" fmla="*/ 14 h 14"/>
                  <a:gd name="T16" fmla="*/ 1 w 14"/>
                  <a:gd name="T17" fmla="*/ 12 h 14"/>
                  <a:gd name="T18" fmla="*/ 0 w 14"/>
                  <a:gd name="T19" fmla="*/ 11 h 14"/>
                  <a:gd name="T20" fmla="*/ 0 w 14"/>
                  <a:gd name="T21" fmla="*/ 8 h 14"/>
                  <a:gd name="T22" fmla="*/ 0 w 14"/>
                  <a:gd name="T23" fmla="*/ 8 h 14"/>
                  <a:gd name="T24" fmla="*/ 0 w 14"/>
                  <a:gd name="T25" fmla="*/ 5 h 14"/>
                  <a:gd name="T26" fmla="*/ 1 w 14"/>
                  <a:gd name="T27" fmla="*/ 1 h 14"/>
                  <a:gd name="T28" fmla="*/ 4 w 14"/>
                  <a:gd name="T29" fmla="*/ 0 h 14"/>
                  <a:gd name="T30" fmla="*/ 8 w 14"/>
                  <a:gd name="T31" fmla="*/ 0 h 14"/>
                  <a:gd name="T32" fmla="*/ 8 w 14"/>
                  <a:gd name="T33" fmla="*/ 0 h 14"/>
                  <a:gd name="T34" fmla="*/ 9 w 14"/>
                  <a:gd name="T35" fmla="*/ 0 h 14"/>
                  <a:gd name="T36" fmla="*/ 12 w 14"/>
                  <a:gd name="T37" fmla="*/ 1 h 14"/>
                  <a:gd name="T38" fmla="*/ 14 w 14"/>
                  <a:gd name="T39" fmla="*/ 5 h 14"/>
                  <a:gd name="T40" fmla="*/ 14 w 14"/>
                  <a:gd name="T41" fmla="*/ 6 h 14"/>
                  <a:gd name="T42" fmla="*/ 14 w 14"/>
                  <a:gd name="T4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4">
                    <a:moveTo>
                      <a:pt x="14" y="6"/>
                    </a:moveTo>
                    <a:lnTo>
                      <a:pt x="14" y="6"/>
                    </a:lnTo>
                    <a:lnTo>
                      <a:pt x="14" y="9"/>
                    </a:lnTo>
                    <a:lnTo>
                      <a:pt x="12" y="12"/>
                    </a:lnTo>
                    <a:lnTo>
                      <a:pt x="11" y="14"/>
                    </a:lnTo>
                    <a:lnTo>
                      <a:pt x="8" y="14"/>
                    </a:lnTo>
                    <a:lnTo>
                      <a:pt x="8" y="14"/>
                    </a:lnTo>
                    <a:lnTo>
                      <a:pt x="4" y="14"/>
                    </a:lnTo>
                    <a:lnTo>
                      <a:pt x="1" y="12"/>
                    </a:lnTo>
                    <a:lnTo>
                      <a:pt x="0" y="11"/>
                    </a:lnTo>
                    <a:lnTo>
                      <a:pt x="0" y="8"/>
                    </a:lnTo>
                    <a:lnTo>
                      <a:pt x="0" y="8"/>
                    </a:lnTo>
                    <a:lnTo>
                      <a:pt x="0" y="5"/>
                    </a:lnTo>
                    <a:lnTo>
                      <a:pt x="1" y="1"/>
                    </a:lnTo>
                    <a:lnTo>
                      <a:pt x="4" y="0"/>
                    </a:lnTo>
                    <a:lnTo>
                      <a:pt x="8" y="0"/>
                    </a:lnTo>
                    <a:lnTo>
                      <a:pt x="8" y="0"/>
                    </a:lnTo>
                    <a:lnTo>
                      <a:pt x="9" y="0"/>
                    </a:lnTo>
                    <a:lnTo>
                      <a:pt x="12" y="1"/>
                    </a:lnTo>
                    <a:lnTo>
                      <a:pt x="14" y="5"/>
                    </a:lnTo>
                    <a:lnTo>
                      <a:pt x="14" y="6"/>
                    </a:lnTo>
                    <a:lnTo>
                      <a:pt x="14"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4" name="Freeform 132"/>
              <p:cNvSpPr>
                <a:spLocks/>
              </p:cNvSpPr>
              <p:nvPr/>
            </p:nvSpPr>
            <p:spPr bwMode="auto">
              <a:xfrm>
                <a:off x="2384" y="1192"/>
                <a:ext cx="28" cy="8"/>
              </a:xfrm>
              <a:custGeom>
                <a:avLst/>
                <a:gdLst>
                  <a:gd name="T0" fmla="*/ 28 w 28"/>
                  <a:gd name="T1" fmla="*/ 8 h 8"/>
                  <a:gd name="T2" fmla="*/ 28 w 28"/>
                  <a:gd name="T3" fmla="*/ 8 h 8"/>
                  <a:gd name="T4" fmla="*/ 24 w 28"/>
                  <a:gd name="T5" fmla="*/ 7 h 8"/>
                  <a:gd name="T6" fmla="*/ 21 w 28"/>
                  <a:gd name="T7" fmla="*/ 5 h 8"/>
                  <a:gd name="T8" fmla="*/ 14 w 28"/>
                  <a:gd name="T9" fmla="*/ 5 h 8"/>
                  <a:gd name="T10" fmla="*/ 14 w 28"/>
                  <a:gd name="T11" fmla="*/ 5 h 8"/>
                  <a:gd name="T12" fmla="*/ 9 w 28"/>
                  <a:gd name="T13" fmla="*/ 5 h 8"/>
                  <a:gd name="T14" fmla="*/ 5 w 28"/>
                  <a:gd name="T15" fmla="*/ 7 h 8"/>
                  <a:gd name="T16" fmla="*/ 0 w 28"/>
                  <a:gd name="T17" fmla="*/ 8 h 8"/>
                  <a:gd name="T18" fmla="*/ 0 w 28"/>
                  <a:gd name="T19" fmla="*/ 8 h 8"/>
                  <a:gd name="T20" fmla="*/ 0 w 28"/>
                  <a:gd name="T21" fmla="*/ 7 h 8"/>
                  <a:gd name="T22" fmla="*/ 3 w 28"/>
                  <a:gd name="T23" fmla="*/ 4 h 8"/>
                  <a:gd name="T24" fmla="*/ 3 w 28"/>
                  <a:gd name="T25" fmla="*/ 4 h 8"/>
                  <a:gd name="T26" fmla="*/ 8 w 28"/>
                  <a:gd name="T27" fmla="*/ 2 h 8"/>
                  <a:gd name="T28" fmla="*/ 14 w 28"/>
                  <a:gd name="T29" fmla="*/ 0 h 8"/>
                  <a:gd name="T30" fmla="*/ 14 w 28"/>
                  <a:gd name="T31" fmla="*/ 0 h 8"/>
                  <a:gd name="T32" fmla="*/ 22 w 28"/>
                  <a:gd name="T33" fmla="*/ 2 h 8"/>
                  <a:gd name="T34" fmla="*/ 27 w 28"/>
                  <a:gd name="T35" fmla="*/ 4 h 8"/>
                  <a:gd name="T36" fmla="*/ 27 w 28"/>
                  <a:gd name="T37" fmla="*/ 4 h 8"/>
                  <a:gd name="T38" fmla="*/ 28 w 28"/>
                  <a:gd name="T39" fmla="*/ 7 h 8"/>
                  <a:gd name="T40" fmla="*/ 28 w 28"/>
                  <a:gd name="T41" fmla="*/ 8 h 8"/>
                  <a:gd name="T42" fmla="*/ 28 w 28"/>
                  <a:gd name="T4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8">
                    <a:moveTo>
                      <a:pt x="28" y="8"/>
                    </a:moveTo>
                    <a:lnTo>
                      <a:pt x="28" y="8"/>
                    </a:lnTo>
                    <a:lnTo>
                      <a:pt x="24" y="7"/>
                    </a:lnTo>
                    <a:lnTo>
                      <a:pt x="21" y="5"/>
                    </a:lnTo>
                    <a:lnTo>
                      <a:pt x="14" y="5"/>
                    </a:lnTo>
                    <a:lnTo>
                      <a:pt x="14" y="5"/>
                    </a:lnTo>
                    <a:lnTo>
                      <a:pt x="9" y="5"/>
                    </a:lnTo>
                    <a:lnTo>
                      <a:pt x="5" y="7"/>
                    </a:lnTo>
                    <a:lnTo>
                      <a:pt x="0" y="8"/>
                    </a:lnTo>
                    <a:lnTo>
                      <a:pt x="0" y="8"/>
                    </a:lnTo>
                    <a:lnTo>
                      <a:pt x="0" y="7"/>
                    </a:lnTo>
                    <a:lnTo>
                      <a:pt x="3" y="4"/>
                    </a:lnTo>
                    <a:lnTo>
                      <a:pt x="3" y="4"/>
                    </a:lnTo>
                    <a:lnTo>
                      <a:pt x="8" y="2"/>
                    </a:lnTo>
                    <a:lnTo>
                      <a:pt x="14" y="0"/>
                    </a:lnTo>
                    <a:lnTo>
                      <a:pt x="14" y="0"/>
                    </a:lnTo>
                    <a:lnTo>
                      <a:pt x="22" y="2"/>
                    </a:lnTo>
                    <a:lnTo>
                      <a:pt x="27" y="4"/>
                    </a:lnTo>
                    <a:lnTo>
                      <a:pt x="27" y="4"/>
                    </a:lnTo>
                    <a:lnTo>
                      <a:pt x="28" y="7"/>
                    </a:lnTo>
                    <a:lnTo>
                      <a:pt x="28" y="8"/>
                    </a:lnTo>
                    <a:lnTo>
                      <a:pt x="28"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5" name="Freeform 133"/>
              <p:cNvSpPr>
                <a:spLocks/>
              </p:cNvSpPr>
              <p:nvPr/>
            </p:nvSpPr>
            <p:spPr bwMode="auto">
              <a:xfrm>
                <a:off x="2316" y="1202"/>
                <a:ext cx="14" cy="14"/>
              </a:xfrm>
              <a:custGeom>
                <a:avLst/>
                <a:gdLst>
                  <a:gd name="T0" fmla="*/ 14 w 14"/>
                  <a:gd name="T1" fmla="*/ 6 h 14"/>
                  <a:gd name="T2" fmla="*/ 14 w 14"/>
                  <a:gd name="T3" fmla="*/ 6 h 14"/>
                  <a:gd name="T4" fmla="*/ 14 w 14"/>
                  <a:gd name="T5" fmla="*/ 9 h 14"/>
                  <a:gd name="T6" fmla="*/ 13 w 14"/>
                  <a:gd name="T7" fmla="*/ 12 h 14"/>
                  <a:gd name="T8" fmla="*/ 11 w 14"/>
                  <a:gd name="T9" fmla="*/ 14 h 14"/>
                  <a:gd name="T10" fmla="*/ 8 w 14"/>
                  <a:gd name="T11" fmla="*/ 14 h 14"/>
                  <a:gd name="T12" fmla="*/ 8 w 14"/>
                  <a:gd name="T13" fmla="*/ 14 h 14"/>
                  <a:gd name="T14" fmla="*/ 5 w 14"/>
                  <a:gd name="T15" fmla="*/ 14 h 14"/>
                  <a:gd name="T16" fmla="*/ 3 w 14"/>
                  <a:gd name="T17" fmla="*/ 12 h 14"/>
                  <a:gd name="T18" fmla="*/ 0 w 14"/>
                  <a:gd name="T19" fmla="*/ 11 h 14"/>
                  <a:gd name="T20" fmla="*/ 0 w 14"/>
                  <a:gd name="T21" fmla="*/ 8 h 14"/>
                  <a:gd name="T22" fmla="*/ 0 w 14"/>
                  <a:gd name="T23" fmla="*/ 8 h 14"/>
                  <a:gd name="T24" fmla="*/ 0 w 14"/>
                  <a:gd name="T25" fmla="*/ 5 h 14"/>
                  <a:gd name="T26" fmla="*/ 2 w 14"/>
                  <a:gd name="T27" fmla="*/ 1 h 14"/>
                  <a:gd name="T28" fmla="*/ 5 w 14"/>
                  <a:gd name="T29" fmla="*/ 0 h 14"/>
                  <a:gd name="T30" fmla="*/ 8 w 14"/>
                  <a:gd name="T31" fmla="*/ 0 h 14"/>
                  <a:gd name="T32" fmla="*/ 8 w 14"/>
                  <a:gd name="T33" fmla="*/ 0 h 14"/>
                  <a:gd name="T34" fmla="*/ 10 w 14"/>
                  <a:gd name="T35" fmla="*/ 0 h 14"/>
                  <a:gd name="T36" fmla="*/ 13 w 14"/>
                  <a:gd name="T37" fmla="*/ 1 h 14"/>
                  <a:gd name="T38" fmla="*/ 14 w 14"/>
                  <a:gd name="T39" fmla="*/ 5 h 14"/>
                  <a:gd name="T40" fmla="*/ 14 w 14"/>
                  <a:gd name="T41" fmla="*/ 6 h 14"/>
                  <a:gd name="T42" fmla="*/ 14 w 14"/>
                  <a:gd name="T4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4">
                    <a:moveTo>
                      <a:pt x="14" y="6"/>
                    </a:moveTo>
                    <a:lnTo>
                      <a:pt x="14" y="6"/>
                    </a:lnTo>
                    <a:lnTo>
                      <a:pt x="14" y="9"/>
                    </a:lnTo>
                    <a:lnTo>
                      <a:pt x="13" y="12"/>
                    </a:lnTo>
                    <a:lnTo>
                      <a:pt x="11" y="14"/>
                    </a:lnTo>
                    <a:lnTo>
                      <a:pt x="8" y="14"/>
                    </a:lnTo>
                    <a:lnTo>
                      <a:pt x="8" y="14"/>
                    </a:lnTo>
                    <a:lnTo>
                      <a:pt x="5" y="14"/>
                    </a:lnTo>
                    <a:lnTo>
                      <a:pt x="3" y="12"/>
                    </a:lnTo>
                    <a:lnTo>
                      <a:pt x="0" y="11"/>
                    </a:lnTo>
                    <a:lnTo>
                      <a:pt x="0" y="8"/>
                    </a:lnTo>
                    <a:lnTo>
                      <a:pt x="0" y="8"/>
                    </a:lnTo>
                    <a:lnTo>
                      <a:pt x="0" y="5"/>
                    </a:lnTo>
                    <a:lnTo>
                      <a:pt x="2" y="1"/>
                    </a:lnTo>
                    <a:lnTo>
                      <a:pt x="5" y="0"/>
                    </a:lnTo>
                    <a:lnTo>
                      <a:pt x="8" y="0"/>
                    </a:lnTo>
                    <a:lnTo>
                      <a:pt x="8" y="0"/>
                    </a:lnTo>
                    <a:lnTo>
                      <a:pt x="10" y="0"/>
                    </a:lnTo>
                    <a:lnTo>
                      <a:pt x="13" y="1"/>
                    </a:lnTo>
                    <a:lnTo>
                      <a:pt x="14" y="5"/>
                    </a:lnTo>
                    <a:lnTo>
                      <a:pt x="14" y="6"/>
                    </a:lnTo>
                    <a:lnTo>
                      <a:pt x="14"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6" name="Freeform 134"/>
              <p:cNvSpPr>
                <a:spLocks/>
              </p:cNvSpPr>
              <p:nvPr/>
            </p:nvSpPr>
            <p:spPr bwMode="auto">
              <a:xfrm>
                <a:off x="2305" y="1194"/>
                <a:ext cx="28" cy="8"/>
              </a:xfrm>
              <a:custGeom>
                <a:avLst/>
                <a:gdLst>
                  <a:gd name="T0" fmla="*/ 28 w 28"/>
                  <a:gd name="T1" fmla="*/ 8 h 8"/>
                  <a:gd name="T2" fmla="*/ 28 w 28"/>
                  <a:gd name="T3" fmla="*/ 8 h 8"/>
                  <a:gd name="T4" fmla="*/ 24 w 28"/>
                  <a:gd name="T5" fmla="*/ 6 h 8"/>
                  <a:gd name="T6" fmla="*/ 21 w 28"/>
                  <a:gd name="T7" fmla="*/ 5 h 8"/>
                  <a:gd name="T8" fmla="*/ 14 w 28"/>
                  <a:gd name="T9" fmla="*/ 5 h 8"/>
                  <a:gd name="T10" fmla="*/ 14 w 28"/>
                  <a:gd name="T11" fmla="*/ 5 h 8"/>
                  <a:gd name="T12" fmla="*/ 9 w 28"/>
                  <a:gd name="T13" fmla="*/ 5 h 8"/>
                  <a:gd name="T14" fmla="*/ 5 w 28"/>
                  <a:gd name="T15" fmla="*/ 6 h 8"/>
                  <a:gd name="T16" fmla="*/ 0 w 28"/>
                  <a:gd name="T17" fmla="*/ 8 h 8"/>
                  <a:gd name="T18" fmla="*/ 0 w 28"/>
                  <a:gd name="T19" fmla="*/ 8 h 8"/>
                  <a:gd name="T20" fmla="*/ 0 w 28"/>
                  <a:gd name="T21" fmla="*/ 6 h 8"/>
                  <a:gd name="T22" fmla="*/ 3 w 28"/>
                  <a:gd name="T23" fmla="*/ 3 h 8"/>
                  <a:gd name="T24" fmla="*/ 3 w 28"/>
                  <a:gd name="T25" fmla="*/ 3 h 8"/>
                  <a:gd name="T26" fmla="*/ 8 w 28"/>
                  <a:gd name="T27" fmla="*/ 2 h 8"/>
                  <a:gd name="T28" fmla="*/ 14 w 28"/>
                  <a:gd name="T29" fmla="*/ 0 h 8"/>
                  <a:gd name="T30" fmla="*/ 14 w 28"/>
                  <a:gd name="T31" fmla="*/ 0 h 8"/>
                  <a:gd name="T32" fmla="*/ 22 w 28"/>
                  <a:gd name="T33" fmla="*/ 2 h 8"/>
                  <a:gd name="T34" fmla="*/ 27 w 28"/>
                  <a:gd name="T35" fmla="*/ 3 h 8"/>
                  <a:gd name="T36" fmla="*/ 27 w 28"/>
                  <a:gd name="T37" fmla="*/ 3 h 8"/>
                  <a:gd name="T38" fmla="*/ 28 w 28"/>
                  <a:gd name="T39" fmla="*/ 6 h 8"/>
                  <a:gd name="T40" fmla="*/ 28 w 28"/>
                  <a:gd name="T41" fmla="*/ 8 h 8"/>
                  <a:gd name="T42" fmla="*/ 28 w 28"/>
                  <a:gd name="T4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8">
                    <a:moveTo>
                      <a:pt x="28" y="8"/>
                    </a:moveTo>
                    <a:lnTo>
                      <a:pt x="28" y="8"/>
                    </a:lnTo>
                    <a:lnTo>
                      <a:pt x="24" y="6"/>
                    </a:lnTo>
                    <a:lnTo>
                      <a:pt x="21" y="5"/>
                    </a:lnTo>
                    <a:lnTo>
                      <a:pt x="14" y="5"/>
                    </a:lnTo>
                    <a:lnTo>
                      <a:pt x="14" y="5"/>
                    </a:lnTo>
                    <a:lnTo>
                      <a:pt x="9" y="5"/>
                    </a:lnTo>
                    <a:lnTo>
                      <a:pt x="5" y="6"/>
                    </a:lnTo>
                    <a:lnTo>
                      <a:pt x="0" y="8"/>
                    </a:lnTo>
                    <a:lnTo>
                      <a:pt x="0" y="8"/>
                    </a:lnTo>
                    <a:lnTo>
                      <a:pt x="0" y="6"/>
                    </a:lnTo>
                    <a:lnTo>
                      <a:pt x="3" y="3"/>
                    </a:lnTo>
                    <a:lnTo>
                      <a:pt x="3" y="3"/>
                    </a:lnTo>
                    <a:lnTo>
                      <a:pt x="8" y="2"/>
                    </a:lnTo>
                    <a:lnTo>
                      <a:pt x="14" y="0"/>
                    </a:lnTo>
                    <a:lnTo>
                      <a:pt x="14" y="0"/>
                    </a:lnTo>
                    <a:lnTo>
                      <a:pt x="22" y="2"/>
                    </a:lnTo>
                    <a:lnTo>
                      <a:pt x="27" y="3"/>
                    </a:lnTo>
                    <a:lnTo>
                      <a:pt x="27" y="3"/>
                    </a:lnTo>
                    <a:lnTo>
                      <a:pt x="28" y="6"/>
                    </a:lnTo>
                    <a:lnTo>
                      <a:pt x="28" y="8"/>
                    </a:lnTo>
                    <a:lnTo>
                      <a:pt x="28"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7" name="Freeform 135"/>
              <p:cNvSpPr>
                <a:spLocks/>
              </p:cNvSpPr>
              <p:nvPr/>
            </p:nvSpPr>
            <p:spPr bwMode="auto">
              <a:xfrm>
                <a:off x="2360" y="1194"/>
                <a:ext cx="24" cy="68"/>
              </a:xfrm>
              <a:custGeom>
                <a:avLst/>
                <a:gdLst>
                  <a:gd name="T0" fmla="*/ 3 w 24"/>
                  <a:gd name="T1" fmla="*/ 68 h 68"/>
                  <a:gd name="T2" fmla="*/ 3 w 24"/>
                  <a:gd name="T3" fmla="*/ 68 h 68"/>
                  <a:gd name="T4" fmla="*/ 16 w 24"/>
                  <a:gd name="T5" fmla="*/ 65 h 68"/>
                  <a:gd name="T6" fmla="*/ 16 w 24"/>
                  <a:gd name="T7" fmla="*/ 65 h 68"/>
                  <a:gd name="T8" fmla="*/ 19 w 24"/>
                  <a:gd name="T9" fmla="*/ 65 h 68"/>
                  <a:gd name="T10" fmla="*/ 21 w 24"/>
                  <a:gd name="T11" fmla="*/ 63 h 68"/>
                  <a:gd name="T12" fmla="*/ 21 w 24"/>
                  <a:gd name="T13" fmla="*/ 63 h 68"/>
                  <a:gd name="T14" fmla="*/ 21 w 24"/>
                  <a:gd name="T15" fmla="*/ 60 h 68"/>
                  <a:gd name="T16" fmla="*/ 19 w 24"/>
                  <a:gd name="T17" fmla="*/ 57 h 68"/>
                  <a:gd name="T18" fmla="*/ 19 w 24"/>
                  <a:gd name="T19" fmla="*/ 57 h 68"/>
                  <a:gd name="T20" fmla="*/ 13 w 24"/>
                  <a:gd name="T21" fmla="*/ 41 h 68"/>
                  <a:gd name="T22" fmla="*/ 13 w 24"/>
                  <a:gd name="T23" fmla="*/ 41 h 68"/>
                  <a:gd name="T24" fmla="*/ 3 w 24"/>
                  <a:gd name="T25" fmla="*/ 13 h 68"/>
                  <a:gd name="T26" fmla="*/ 0 w 24"/>
                  <a:gd name="T27" fmla="*/ 0 h 68"/>
                  <a:gd name="T28" fmla="*/ 0 w 24"/>
                  <a:gd name="T29" fmla="*/ 0 h 68"/>
                  <a:gd name="T30" fmla="*/ 5 w 24"/>
                  <a:gd name="T31" fmla="*/ 11 h 68"/>
                  <a:gd name="T32" fmla="*/ 16 w 24"/>
                  <a:gd name="T33" fmla="*/ 39 h 68"/>
                  <a:gd name="T34" fmla="*/ 16 w 24"/>
                  <a:gd name="T35" fmla="*/ 39 h 68"/>
                  <a:gd name="T36" fmla="*/ 22 w 24"/>
                  <a:gd name="T37" fmla="*/ 55 h 68"/>
                  <a:gd name="T38" fmla="*/ 22 w 24"/>
                  <a:gd name="T39" fmla="*/ 55 h 68"/>
                  <a:gd name="T40" fmla="*/ 24 w 24"/>
                  <a:gd name="T41" fmla="*/ 60 h 68"/>
                  <a:gd name="T42" fmla="*/ 24 w 24"/>
                  <a:gd name="T43" fmla="*/ 63 h 68"/>
                  <a:gd name="T44" fmla="*/ 24 w 24"/>
                  <a:gd name="T45" fmla="*/ 63 h 68"/>
                  <a:gd name="T46" fmla="*/ 22 w 24"/>
                  <a:gd name="T47" fmla="*/ 66 h 68"/>
                  <a:gd name="T48" fmla="*/ 19 w 24"/>
                  <a:gd name="T49" fmla="*/ 66 h 68"/>
                  <a:gd name="T50" fmla="*/ 19 w 24"/>
                  <a:gd name="T51" fmla="*/ 66 h 68"/>
                  <a:gd name="T52" fmla="*/ 16 w 24"/>
                  <a:gd name="T53" fmla="*/ 68 h 68"/>
                  <a:gd name="T54" fmla="*/ 16 w 24"/>
                  <a:gd name="T55" fmla="*/ 68 h 68"/>
                  <a:gd name="T56" fmla="*/ 3 w 24"/>
                  <a:gd name="T57" fmla="*/ 68 h 68"/>
                  <a:gd name="T58" fmla="*/ 3 w 24"/>
                  <a:gd name="T5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68">
                    <a:moveTo>
                      <a:pt x="3" y="68"/>
                    </a:moveTo>
                    <a:lnTo>
                      <a:pt x="3" y="68"/>
                    </a:lnTo>
                    <a:lnTo>
                      <a:pt x="16" y="65"/>
                    </a:lnTo>
                    <a:lnTo>
                      <a:pt x="16" y="65"/>
                    </a:lnTo>
                    <a:lnTo>
                      <a:pt x="19" y="65"/>
                    </a:lnTo>
                    <a:lnTo>
                      <a:pt x="21" y="63"/>
                    </a:lnTo>
                    <a:lnTo>
                      <a:pt x="21" y="63"/>
                    </a:lnTo>
                    <a:lnTo>
                      <a:pt x="21" y="60"/>
                    </a:lnTo>
                    <a:lnTo>
                      <a:pt x="19" y="57"/>
                    </a:lnTo>
                    <a:lnTo>
                      <a:pt x="19" y="57"/>
                    </a:lnTo>
                    <a:lnTo>
                      <a:pt x="13" y="41"/>
                    </a:lnTo>
                    <a:lnTo>
                      <a:pt x="13" y="41"/>
                    </a:lnTo>
                    <a:lnTo>
                      <a:pt x="3" y="13"/>
                    </a:lnTo>
                    <a:lnTo>
                      <a:pt x="0" y="0"/>
                    </a:lnTo>
                    <a:lnTo>
                      <a:pt x="0" y="0"/>
                    </a:lnTo>
                    <a:lnTo>
                      <a:pt x="5" y="11"/>
                    </a:lnTo>
                    <a:lnTo>
                      <a:pt x="16" y="39"/>
                    </a:lnTo>
                    <a:lnTo>
                      <a:pt x="16" y="39"/>
                    </a:lnTo>
                    <a:lnTo>
                      <a:pt x="22" y="55"/>
                    </a:lnTo>
                    <a:lnTo>
                      <a:pt x="22" y="55"/>
                    </a:lnTo>
                    <a:lnTo>
                      <a:pt x="24" y="60"/>
                    </a:lnTo>
                    <a:lnTo>
                      <a:pt x="24" y="63"/>
                    </a:lnTo>
                    <a:lnTo>
                      <a:pt x="24" y="63"/>
                    </a:lnTo>
                    <a:lnTo>
                      <a:pt x="22" y="66"/>
                    </a:lnTo>
                    <a:lnTo>
                      <a:pt x="19" y="66"/>
                    </a:lnTo>
                    <a:lnTo>
                      <a:pt x="19" y="66"/>
                    </a:lnTo>
                    <a:lnTo>
                      <a:pt x="16" y="68"/>
                    </a:lnTo>
                    <a:lnTo>
                      <a:pt x="16" y="68"/>
                    </a:lnTo>
                    <a:lnTo>
                      <a:pt x="3" y="68"/>
                    </a:lnTo>
                    <a:lnTo>
                      <a:pt x="3" y="6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8" name="Freeform 136"/>
              <p:cNvSpPr>
                <a:spLocks/>
              </p:cNvSpPr>
              <p:nvPr/>
            </p:nvSpPr>
            <p:spPr bwMode="auto">
              <a:xfrm>
                <a:off x="2291" y="1336"/>
                <a:ext cx="77" cy="35"/>
              </a:xfrm>
              <a:custGeom>
                <a:avLst/>
                <a:gdLst>
                  <a:gd name="T0" fmla="*/ 77 w 77"/>
                  <a:gd name="T1" fmla="*/ 21 h 35"/>
                  <a:gd name="T2" fmla="*/ 77 w 77"/>
                  <a:gd name="T3" fmla="*/ 21 h 35"/>
                  <a:gd name="T4" fmla="*/ 71 w 77"/>
                  <a:gd name="T5" fmla="*/ 21 h 35"/>
                  <a:gd name="T6" fmla="*/ 53 w 77"/>
                  <a:gd name="T7" fmla="*/ 19 h 35"/>
                  <a:gd name="T8" fmla="*/ 41 w 77"/>
                  <a:gd name="T9" fmla="*/ 16 h 35"/>
                  <a:gd name="T10" fmla="*/ 28 w 77"/>
                  <a:gd name="T11" fmla="*/ 13 h 35"/>
                  <a:gd name="T12" fmla="*/ 14 w 77"/>
                  <a:gd name="T13" fmla="*/ 8 h 35"/>
                  <a:gd name="T14" fmla="*/ 0 w 77"/>
                  <a:gd name="T15" fmla="*/ 0 h 35"/>
                  <a:gd name="T16" fmla="*/ 0 w 77"/>
                  <a:gd name="T17" fmla="*/ 0 h 35"/>
                  <a:gd name="T18" fmla="*/ 3 w 77"/>
                  <a:gd name="T19" fmla="*/ 6 h 35"/>
                  <a:gd name="T20" fmla="*/ 9 w 77"/>
                  <a:gd name="T21" fmla="*/ 13 h 35"/>
                  <a:gd name="T22" fmla="*/ 17 w 77"/>
                  <a:gd name="T23" fmla="*/ 19 h 35"/>
                  <a:gd name="T24" fmla="*/ 27 w 77"/>
                  <a:gd name="T25" fmla="*/ 25 h 35"/>
                  <a:gd name="T26" fmla="*/ 41 w 77"/>
                  <a:gd name="T27" fmla="*/ 32 h 35"/>
                  <a:gd name="T28" fmla="*/ 57 w 77"/>
                  <a:gd name="T29" fmla="*/ 35 h 35"/>
                  <a:gd name="T30" fmla="*/ 66 w 77"/>
                  <a:gd name="T31" fmla="*/ 35 h 35"/>
                  <a:gd name="T32" fmla="*/ 77 w 77"/>
                  <a:gd name="T33" fmla="*/ 35 h 35"/>
                  <a:gd name="T34" fmla="*/ 77 w 77"/>
                  <a:gd name="T35"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35">
                    <a:moveTo>
                      <a:pt x="77" y="21"/>
                    </a:moveTo>
                    <a:lnTo>
                      <a:pt x="77" y="21"/>
                    </a:lnTo>
                    <a:lnTo>
                      <a:pt x="71" y="21"/>
                    </a:lnTo>
                    <a:lnTo>
                      <a:pt x="53" y="19"/>
                    </a:lnTo>
                    <a:lnTo>
                      <a:pt x="41" y="16"/>
                    </a:lnTo>
                    <a:lnTo>
                      <a:pt x="28" y="13"/>
                    </a:lnTo>
                    <a:lnTo>
                      <a:pt x="14" y="8"/>
                    </a:lnTo>
                    <a:lnTo>
                      <a:pt x="0" y="0"/>
                    </a:lnTo>
                    <a:lnTo>
                      <a:pt x="0" y="0"/>
                    </a:lnTo>
                    <a:lnTo>
                      <a:pt x="3" y="6"/>
                    </a:lnTo>
                    <a:lnTo>
                      <a:pt x="9" y="13"/>
                    </a:lnTo>
                    <a:lnTo>
                      <a:pt x="17" y="19"/>
                    </a:lnTo>
                    <a:lnTo>
                      <a:pt x="27" y="25"/>
                    </a:lnTo>
                    <a:lnTo>
                      <a:pt x="41" y="32"/>
                    </a:lnTo>
                    <a:lnTo>
                      <a:pt x="57" y="35"/>
                    </a:lnTo>
                    <a:lnTo>
                      <a:pt x="66" y="35"/>
                    </a:lnTo>
                    <a:lnTo>
                      <a:pt x="77" y="35"/>
                    </a:lnTo>
                    <a:lnTo>
                      <a:pt x="77" y="21"/>
                    </a:ln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9" name="Freeform 137"/>
              <p:cNvSpPr>
                <a:spLocks/>
              </p:cNvSpPr>
              <p:nvPr/>
            </p:nvSpPr>
            <p:spPr bwMode="auto">
              <a:xfrm>
                <a:off x="2338" y="1267"/>
                <a:ext cx="27" cy="23"/>
              </a:xfrm>
              <a:custGeom>
                <a:avLst/>
                <a:gdLst>
                  <a:gd name="T0" fmla="*/ 2 w 27"/>
                  <a:gd name="T1" fmla="*/ 0 h 23"/>
                  <a:gd name="T2" fmla="*/ 2 w 27"/>
                  <a:gd name="T3" fmla="*/ 0 h 23"/>
                  <a:gd name="T4" fmla="*/ 3 w 27"/>
                  <a:gd name="T5" fmla="*/ 4 h 23"/>
                  <a:gd name="T6" fmla="*/ 6 w 27"/>
                  <a:gd name="T7" fmla="*/ 9 h 23"/>
                  <a:gd name="T8" fmla="*/ 10 w 27"/>
                  <a:gd name="T9" fmla="*/ 15 h 23"/>
                  <a:gd name="T10" fmla="*/ 10 w 27"/>
                  <a:gd name="T11" fmla="*/ 15 h 23"/>
                  <a:gd name="T12" fmla="*/ 16 w 27"/>
                  <a:gd name="T13" fmla="*/ 19 h 23"/>
                  <a:gd name="T14" fmla="*/ 22 w 27"/>
                  <a:gd name="T15" fmla="*/ 20 h 23"/>
                  <a:gd name="T16" fmla="*/ 27 w 27"/>
                  <a:gd name="T17" fmla="*/ 22 h 23"/>
                  <a:gd name="T18" fmla="*/ 27 w 27"/>
                  <a:gd name="T19" fmla="*/ 22 h 23"/>
                  <a:gd name="T20" fmla="*/ 25 w 27"/>
                  <a:gd name="T21" fmla="*/ 22 h 23"/>
                  <a:gd name="T22" fmla="*/ 21 w 27"/>
                  <a:gd name="T23" fmla="*/ 23 h 23"/>
                  <a:gd name="T24" fmla="*/ 21 w 27"/>
                  <a:gd name="T25" fmla="*/ 23 h 23"/>
                  <a:gd name="T26" fmla="*/ 14 w 27"/>
                  <a:gd name="T27" fmla="*/ 22 h 23"/>
                  <a:gd name="T28" fmla="*/ 6 w 27"/>
                  <a:gd name="T29" fmla="*/ 19 h 23"/>
                  <a:gd name="T30" fmla="*/ 6 w 27"/>
                  <a:gd name="T31" fmla="*/ 19 h 23"/>
                  <a:gd name="T32" fmla="*/ 2 w 27"/>
                  <a:gd name="T33" fmla="*/ 12 h 23"/>
                  <a:gd name="T34" fmla="*/ 0 w 27"/>
                  <a:gd name="T35" fmla="*/ 6 h 23"/>
                  <a:gd name="T36" fmla="*/ 0 w 27"/>
                  <a:gd name="T37" fmla="*/ 6 h 23"/>
                  <a:gd name="T38" fmla="*/ 0 w 27"/>
                  <a:gd name="T39" fmla="*/ 1 h 23"/>
                  <a:gd name="T40" fmla="*/ 2 w 27"/>
                  <a:gd name="T41" fmla="*/ 0 h 23"/>
                  <a:gd name="T42" fmla="*/ 2 w 27"/>
                  <a:gd name="T4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3">
                    <a:moveTo>
                      <a:pt x="2" y="0"/>
                    </a:moveTo>
                    <a:lnTo>
                      <a:pt x="2" y="0"/>
                    </a:lnTo>
                    <a:lnTo>
                      <a:pt x="3" y="4"/>
                    </a:lnTo>
                    <a:lnTo>
                      <a:pt x="6" y="9"/>
                    </a:lnTo>
                    <a:lnTo>
                      <a:pt x="10" y="15"/>
                    </a:lnTo>
                    <a:lnTo>
                      <a:pt x="10" y="15"/>
                    </a:lnTo>
                    <a:lnTo>
                      <a:pt x="16" y="19"/>
                    </a:lnTo>
                    <a:lnTo>
                      <a:pt x="22" y="20"/>
                    </a:lnTo>
                    <a:lnTo>
                      <a:pt x="27" y="22"/>
                    </a:lnTo>
                    <a:lnTo>
                      <a:pt x="27" y="22"/>
                    </a:lnTo>
                    <a:lnTo>
                      <a:pt x="25" y="22"/>
                    </a:lnTo>
                    <a:lnTo>
                      <a:pt x="21" y="23"/>
                    </a:lnTo>
                    <a:lnTo>
                      <a:pt x="21" y="23"/>
                    </a:lnTo>
                    <a:lnTo>
                      <a:pt x="14" y="22"/>
                    </a:lnTo>
                    <a:lnTo>
                      <a:pt x="6" y="19"/>
                    </a:lnTo>
                    <a:lnTo>
                      <a:pt x="6" y="19"/>
                    </a:lnTo>
                    <a:lnTo>
                      <a:pt x="2" y="12"/>
                    </a:lnTo>
                    <a:lnTo>
                      <a:pt x="0" y="6"/>
                    </a:lnTo>
                    <a:lnTo>
                      <a:pt x="0" y="6"/>
                    </a:lnTo>
                    <a:lnTo>
                      <a:pt x="0" y="1"/>
                    </a:lnTo>
                    <a:lnTo>
                      <a:pt x="2" y="0"/>
                    </a:lnTo>
                    <a:lnTo>
                      <a:pt x="2"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0" name="Freeform 138"/>
              <p:cNvSpPr>
                <a:spLocks/>
              </p:cNvSpPr>
              <p:nvPr/>
            </p:nvSpPr>
            <p:spPr bwMode="auto">
              <a:xfrm>
                <a:off x="2300" y="1164"/>
                <a:ext cx="37" cy="11"/>
              </a:xfrm>
              <a:custGeom>
                <a:avLst/>
                <a:gdLst>
                  <a:gd name="T0" fmla="*/ 37 w 37"/>
                  <a:gd name="T1" fmla="*/ 6 h 11"/>
                  <a:gd name="T2" fmla="*/ 37 w 37"/>
                  <a:gd name="T3" fmla="*/ 6 h 11"/>
                  <a:gd name="T4" fmla="*/ 35 w 37"/>
                  <a:gd name="T5" fmla="*/ 8 h 11"/>
                  <a:gd name="T6" fmla="*/ 30 w 37"/>
                  <a:gd name="T7" fmla="*/ 8 h 11"/>
                  <a:gd name="T8" fmla="*/ 18 w 37"/>
                  <a:gd name="T9" fmla="*/ 8 h 11"/>
                  <a:gd name="T10" fmla="*/ 18 w 37"/>
                  <a:gd name="T11" fmla="*/ 8 h 11"/>
                  <a:gd name="T12" fmla="*/ 5 w 37"/>
                  <a:gd name="T13" fmla="*/ 11 h 11"/>
                  <a:gd name="T14" fmla="*/ 2 w 37"/>
                  <a:gd name="T15" fmla="*/ 11 h 11"/>
                  <a:gd name="T16" fmla="*/ 0 w 37"/>
                  <a:gd name="T17" fmla="*/ 11 h 11"/>
                  <a:gd name="T18" fmla="*/ 0 w 37"/>
                  <a:gd name="T19" fmla="*/ 11 h 11"/>
                  <a:gd name="T20" fmla="*/ 0 w 37"/>
                  <a:gd name="T21" fmla="*/ 8 h 11"/>
                  <a:gd name="T22" fmla="*/ 3 w 37"/>
                  <a:gd name="T23" fmla="*/ 5 h 11"/>
                  <a:gd name="T24" fmla="*/ 3 w 37"/>
                  <a:gd name="T25" fmla="*/ 5 h 11"/>
                  <a:gd name="T26" fmla="*/ 10 w 37"/>
                  <a:gd name="T27" fmla="*/ 2 h 11"/>
                  <a:gd name="T28" fmla="*/ 18 w 37"/>
                  <a:gd name="T29" fmla="*/ 0 h 11"/>
                  <a:gd name="T30" fmla="*/ 18 w 37"/>
                  <a:gd name="T31" fmla="*/ 0 h 11"/>
                  <a:gd name="T32" fmla="*/ 26 w 37"/>
                  <a:gd name="T33" fmla="*/ 0 h 11"/>
                  <a:gd name="T34" fmla="*/ 32 w 37"/>
                  <a:gd name="T35" fmla="*/ 2 h 11"/>
                  <a:gd name="T36" fmla="*/ 32 w 37"/>
                  <a:gd name="T37" fmla="*/ 2 h 11"/>
                  <a:gd name="T38" fmla="*/ 35 w 37"/>
                  <a:gd name="T39" fmla="*/ 5 h 11"/>
                  <a:gd name="T40" fmla="*/ 37 w 37"/>
                  <a:gd name="T41" fmla="*/ 6 h 11"/>
                  <a:gd name="T42" fmla="*/ 37 w 37"/>
                  <a:gd name="T4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1">
                    <a:moveTo>
                      <a:pt x="37" y="6"/>
                    </a:moveTo>
                    <a:lnTo>
                      <a:pt x="37" y="6"/>
                    </a:lnTo>
                    <a:lnTo>
                      <a:pt x="35" y="8"/>
                    </a:lnTo>
                    <a:lnTo>
                      <a:pt x="30" y="8"/>
                    </a:lnTo>
                    <a:lnTo>
                      <a:pt x="18" y="8"/>
                    </a:lnTo>
                    <a:lnTo>
                      <a:pt x="18" y="8"/>
                    </a:lnTo>
                    <a:lnTo>
                      <a:pt x="5" y="11"/>
                    </a:lnTo>
                    <a:lnTo>
                      <a:pt x="2" y="11"/>
                    </a:lnTo>
                    <a:lnTo>
                      <a:pt x="0" y="11"/>
                    </a:lnTo>
                    <a:lnTo>
                      <a:pt x="0" y="11"/>
                    </a:lnTo>
                    <a:lnTo>
                      <a:pt x="0" y="8"/>
                    </a:lnTo>
                    <a:lnTo>
                      <a:pt x="3" y="5"/>
                    </a:lnTo>
                    <a:lnTo>
                      <a:pt x="3" y="5"/>
                    </a:lnTo>
                    <a:lnTo>
                      <a:pt x="10" y="2"/>
                    </a:lnTo>
                    <a:lnTo>
                      <a:pt x="18" y="0"/>
                    </a:lnTo>
                    <a:lnTo>
                      <a:pt x="18" y="0"/>
                    </a:lnTo>
                    <a:lnTo>
                      <a:pt x="26" y="0"/>
                    </a:lnTo>
                    <a:lnTo>
                      <a:pt x="32" y="2"/>
                    </a:lnTo>
                    <a:lnTo>
                      <a:pt x="32" y="2"/>
                    </a:lnTo>
                    <a:lnTo>
                      <a:pt x="35" y="5"/>
                    </a:lnTo>
                    <a:lnTo>
                      <a:pt x="37" y="6"/>
                    </a:lnTo>
                    <a:lnTo>
                      <a:pt x="37"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1" name="Freeform 139"/>
              <p:cNvSpPr>
                <a:spLocks/>
              </p:cNvSpPr>
              <p:nvPr/>
            </p:nvSpPr>
            <p:spPr bwMode="auto">
              <a:xfrm>
                <a:off x="2382" y="1169"/>
                <a:ext cx="29" cy="9"/>
              </a:xfrm>
              <a:custGeom>
                <a:avLst/>
                <a:gdLst>
                  <a:gd name="T0" fmla="*/ 29 w 29"/>
                  <a:gd name="T1" fmla="*/ 8 h 9"/>
                  <a:gd name="T2" fmla="*/ 29 w 29"/>
                  <a:gd name="T3" fmla="*/ 8 h 9"/>
                  <a:gd name="T4" fmla="*/ 26 w 29"/>
                  <a:gd name="T5" fmla="*/ 9 h 9"/>
                  <a:gd name="T6" fmla="*/ 23 w 29"/>
                  <a:gd name="T7" fmla="*/ 9 h 9"/>
                  <a:gd name="T8" fmla="*/ 15 w 29"/>
                  <a:gd name="T9" fmla="*/ 8 h 9"/>
                  <a:gd name="T10" fmla="*/ 15 w 29"/>
                  <a:gd name="T11" fmla="*/ 8 h 9"/>
                  <a:gd name="T12" fmla="*/ 5 w 29"/>
                  <a:gd name="T13" fmla="*/ 8 h 9"/>
                  <a:gd name="T14" fmla="*/ 2 w 29"/>
                  <a:gd name="T15" fmla="*/ 8 h 9"/>
                  <a:gd name="T16" fmla="*/ 0 w 29"/>
                  <a:gd name="T17" fmla="*/ 8 h 9"/>
                  <a:gd name="T18" fmla="*/ 0 w 29"/>
                  <a:gd name="T19" fmla="*/ 8 h 9"/>
                  <a:gd name="T20" fmla="*/ 0 w 29"/>
                  <a:gd name="T21" fmla="*/ 4 h 9"/>
                  <a:gd name="T22" fmla="*/ 4 w 29"/>
                  <a:gd name="T23" fmla="*/ 3 h 9"/>
                  <a:gd name="T24" fmla="*/ 4 w 29"/>
                  <a:gd name="T25" fmla="*/ 3 h 9"/>
                  <a:gd name="T26" fmla="*/ 8 w 29"/>
                  <a:gd name="T27" fmla="*/ 0 h 9"/>
                  <a:gd name="T28" fmla="*/ 15 w 29"/>
                  <a:gd name="T29" fmla="*/ 0 h 9"/>
                  <a:gd name="T30" fmla="*/ 15 w 29"/>
                  <a:gd name="T31" fmla="*/ 0 h 9"/>
                  <a:gd name="T32" fmla="*/ 21 w 29"/>
                  <a:gd name="T33" fmla="*/ 1 h 9"/>
                  <a:gd name="T34" fmla="*/ 26 w 29"/>
                  <a:gd name="T35" fmla="*/ 3 h 9"/>
                  <a:gd name="T36" fmla="*/ 26 w 29"/>
                  <a:gd name="T37" fmla="*/ 3 h 9"/>
                  <a:gd name="T38" fmla="*/ 27 w 29"/>
                  <a:gd name="T39" fmla="*/ 6 h 9"/>
                  <a:gd name="T40" fmla="*/ 29 w 29"/>
                  <a:gd name="T41" fmla="*/ 8 h 9"/>
                  <a:gd name="T42" fmla="*/ 29 w 29"/>
                  <a:gd name="T43"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9">
                    <a:moveTo>
                      <a:pt x="29" y="8"/>
                    </a:moveTo>
                    <a:lnTo>
                      <a:pt x="29" y="8"/>
                    </a:lnTo>
                    <a:lnTo>
                      <a:pt x="26" y="9"/>
                    </a:lnTo>
                    <a:lnTo>
                      <a:pt x="23" y="9"/>
                    </a:lnTo>
                    <a:lnTo>
                      <a:pt x="15" y="8"/>
                    </a:lnTo>
                    <a:lnTo>
                      <a:pt x="15" y="8"/>
                    </a:lnTo>
                    <a:lnTo>
                      <a:pt x="5" y="8"/>
                    </a:lnTo>
                    <a:lnTo>
                      <a:pt x="2" y="8"/>
                    </a:lnTo>
                    <a:lnTo>
                      <a:pt x="0" y="8"/>
                    </a:lnTo>
                    <a:lnTo>
                      <a:pt x="0" y="8"/>
                    </a:lnTo>
                    <a:lnTo>
                      <a:pt x="0" y="4"/>
                    </a:lnTo>
                    <a:lnTo>
                      <a:pt x="4" y="3"/>
                    </a:lnTo>
                    <a:lnTo>
                      <a:pt x="4" y="3"/>
                    </a:lnTo>
                    <a:lnTo>
                      <a:pt x="8" y="0"/>
                    </a:lnTo>
                    <a:lnTo>
                      <a:pt x="15" y="0"/>
                    </a:lnTo>
                    <a:lnTo>
                      <a:pt x="15" y="0"/>
                    </a:lnTo>
                    <a:lnTo>
                      <a:pt x="21" y="1"/>
                    </a:lnTo>
                    <a:lnTo>
                      <a:pt x="26" y="3"/>
                    </a:lnTo>
                    <a:lnTo>
                      <a:pt x="26" y="3"/>
                    </a:lnTo>
                    <a:lnTo>
                      <a:pt x="27" y="6"/>
                    </a:lnTo>
                    <a:lnTo>
                      <a:pt x="29" y="8"/>
                    </a:lnTo>
                    <a:lnTo>
                      <a:pt x="29"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2" name="Freeform 140"/>
              <p:cNvSpPr>
                <a:spLocks/>
              </p:cNvSpPr>
              <p:nvPr/>
            </p:nvSpPr>
            <p:spPr bwMode="auto">
              <a:xfrm>
                <a:off x="2226" y="1107"/>
                <a:ext cx="201" cy="119"/>
              </a:xfrm>
              <a:custGeom>
                <a:avLst/>
                <a:gdLst>
                  <a:gd name="T0" fmla="*/ 199 w 201"/>
                  <a:gd name="T1" fmla="*/ 43 h 119"/>
                  <a:gd name="T2" fmla="*/ 199 w 201"/>
                  <a:gd name="T3" fmla="*/ 43 h 119"/>
                  <a:gd name="T4" fmla="*/ 194 w 201"/>
                  <a:gd name="T5" fmla="*/ 44 h 119"/>
                  <a:gd name="T6" fmla="*/ 180 w 201"/>
                  <a:gd name="T7" fmla="*/ 47 h 119"/>
                  <a:gd name="T8" fmla="*/ 169 w 201"/>
                  <a:gd name="T9" fmla="*/ 49 h 119"/>
                  <a:gd name="T10" fmla="*/ 158 w 201"/>
                  <a:gd name="T11" fmla="*/ 47 h 119"/>
                  <a:gd name="T12" fmla="*/ 144 w 201"/>
                  <a:gd name="T13" fmla="*/ 46 h 119"/>
                  <a:gd name="T14" fmla="*/ 130 w 201"/>
                  <a:gd name="T15" fmla="*/ 40 h 119"/>
                  <a:gd name="T16" fmla="*/ 130 w 201"/>
                  <a:gd name="T17" fmla="*/ 40 h 119"/>
                  <a:gd name="T18" fmla="*/ 109 w 201"/>
                  <a:gd name="T19" fmla="*/ 32 h 119"/>
                  <a:gd name="T20" fmla="*/ 90 w 201"/>
                  <a:gd name="T21" fmla="*/ 27 h 119"/>
                  <a:gd name="T22" fmla="*/ 76 w 201"/>
                  <a:gd name="T23" fmla="*/ 25 h 119"/>
                  <a:gd name="T24" fmla="*/ 70 w 201"/>
                  <a:gd name="T25" fmla="*/ 27 h 119"/>
                  <a:gd name="T26" fmla="*/ 66 w 201"/>
                  <a:gd name="T27" fmla="*/ 29 h 119"/>
                  <a:gd name="T28" fmla="*/ 66 w 201"/>
                  <a:gd name="T29" fmla="*/ 29 h 119"/>
                  <a:gd name="T30" fmla="*/ 65 w 201"/>
                  <a:gd name="T31" fmla="*/ 30 h 119"/>
                  <a:gd name="T32" fmla="*/ 63 w 201"/>
                  <a:gd name="T33" fmla="*/ 35 h 119"/>
                  <a:gd name="T34" fmla="*/ 57 w 201"/>
                  <a:gd name="T35" fmla="*/ 47 h 119"/>
                  <a:gd name="T36" fmla="*/ 54 w 201"/>
                  <a:gd name="T37" fmla="*/ 54 h 119"/>
                  <a:gd name="T38" fmla="*/ 49 w 201"/>
                  <a:gd name="T39" fmla="*/ 59 h 119"/>
                  <a:gd name="T40" fmla="*/ 43 w 201"/>
                  <a:gd name="T41" fmla="*/ 65 h 119"/>
                  <a:gd name="T42" fmla="*/ 35 w 201"/>
                  <a:gd name="T43" fmla="*/ 68 h 119"/>
                  <a:gd name="T44" fmla="*/ 35 w 201"/>
                  <a:gd name="T45" fmla="*/ 68 h 119"/>
                  <a:gd name="T46" fmla="*/ 35 w 201"/>
                  <a:gd name="T47" fmla="*/ 76 h 119"/>
                  <a:gd name="T48" fmla="*/ 33 w 201"/>
                  <a:gd name="T49" fmla="*/ 93 h 119"/>
                  <a:gd name="T50" fmla="*/ 32 w 201"/>
                  <a:gd name="T51" fmla="*/ 103 h 119"/>
                  <a:gd name="T52" fmla="*/ 28 w 201"/>
                  <a:gd name="T53" fmla="*/ 111 h 119"/>
                  <a:gd name="T54" fmla="*/ 24 w 201"/>
                  <a:gd name="T55" fmla="*/ 115 h 119"/>
                  <a:gd name="T56" fmla="*/ 21 w 201"/>
                  <a:gd name="T57" fmla="*/ 117 h 119"/>
                  <a:gd name="T58" fmla="*/ 17 w 201"/>
                  <a:gd name="T59" fmla="*/ 119 h 119"/>
                  <a:gd name="T60" fmla="*/ 17 w 201"/>
                  <a:gd name="T61" fmla="*/ 119 h 119"/>
                  <a:gd name="T62" fmla="*/ 14 w 201"/>
                  <a:gd name="T63" fmla="*/ 117 h 119"/>
                  <a:gd name="T64" fmla="*/ 11 w 201"/>
                  <a:gd name="T65" fmla="*/ 114 h 119"/>
                  <a:gd name="T66" fmla="*/ 8 w 201"/>
                  <a:gd name="T67" fmla="*/ 107 h 119"/>
                  <a:gd name="T68" fmla="*/ 6 w 201"/>
                  <a:gd name="T69" fmla="*/ 101 h 119"/>
                  <a:gd name="T70" fmla="*/ 3 w 201"/>
                  <a:gd name="T71" fmla="*/ 85 h 119"/>
                  <a:gd name="T72" fmla="*/ 2 w 201"/>
                  <a:gd name="T73" fmla="*/ 66 h 119"/>
                  <a:gd name="T74" fmla="*/ 0 w 201"/>
                  <a:gd name="T75" fmla="*/ 32 h 119"/>
                  <a:gd name="T76" fmla="*/ 0 w 201"/>
                  <a:gd name="T77" fmla="*/ 16 h 119"/>
                  <a:gd name="T78" fmla="*/ 55 w 201"/>
                  <a:gd name="T79" fmla="*/ 13 h 119"/>
                  <a:gd name="T80" fmla="*/ 109 w 201"/>
                  <a:gd name="T81" fmla="*/ 0 h 119"/>
                  <a:gd name="T82" fmla="*/ 161 w 201"/>
                  <a:gd name="T83" fmla="*/ 6 h 119"/>
                  <a:gd name="T84" fmla="*/ 201 w 201"/>
                  <a:gd name="T85" fmla="*/ 16 h 119"/>
                  <a:gd name="T86" fmla="*/ 199 w 201"/>
                  <a:gd name="T87" fmla="*/ 4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1" h="119">
                    <a:moveTo>
                      <a:pt x="199" y="43"/>
                    </a:moveTo>
                    <a:lnTo>
                      <a:pt x="199" y="43"/>
                    </a:lnTo>
                    <a:lnTo>
                      <a:pt x="194" y="44"/>
                    </a:lnTo>
                    <a:lnTo>
                      <a:pt x="180" y="47"/>
                    </a:lnTo>
                    <a:lnTo>
                      <a:pt x="169" y="49"/>
                    </a:lnTo>
                    <a:lnTo>
                      <a:pt x="158" y="47"/>
                    </a:lnTo>
                    <a:lnTo>
                      <a:pt x="144" y="46"/>
                    </a:lnTo>
                    <a:lnTo>
                      <a:pt x="130" y="40"/>
                    </a:lnTo>
                    <a:lnTo>
                      <a:pt x="130" y="40"/>
                    </a:lnTo>
                    <a:lnTo>
                      <a:pt x="109" y="32"/>
                    </a:lnTo>
                    <a:lnTo>
                      <a:pt x="90" y="27"/>
                    </a:lnTo>
                    <a:lnTo>
                      <a:pt x="76" y="25"/>
                    </a:lnTo>
                    <a:lnTo>
                      <a:pt x="70" y="27"/>
                    </a:lnTo>
                    <a:lnTo>
                      <a:pt x="66" y="29"/>
                    </a:lnTo>
                    <a:lnTo>
                      <a:pt x="66" y="29"/>
                    </a:lnTo>
                    <a:lnTo>
                      <a:pt x="65" y="30"/>
                    </a:lnTo>
                    <a:lnTo>
                      <a:pt x="63" y="35"/>
                    </a:lnTo>
                    <a:lnTo>
                      <a:pt x="57" y="47"/>
                    </a:lnTo>
                    <a:lnTo>
                      <a:pt x="54" y="54"/>
                    </a:lnTo>
                    <a:lnTo>
                      <a:pt x="49" y="59"/>
                    </a:lnTo>
                    <a:lnTo>
                      <a:pt x="43" y="65"/>
                    </a:lnTo>
                    <a:lnTo>
                      <a:pt x="35" y="68"/>
                    </a:lnTo>
                    <a:lnTo>
                      <a:pt x="35" y="68"/>
                    </a:lnTo>
                    <a:lnTo>
                      <a:pt x="35" y="76"/>
                    </a:lnTo>
                    <a:lnTo>
                      <a:pt x="33" y="93"/>
                    </a:lnTo>
                    <a:lnTo>
                      <a:pt x="32" y="103"/>
                    </a:lnTo>
                    <a:lnTo>
                      <a:pt x="28" y="111"/>
                    </a:lnTo>
                    <a:lnTo>
                      <a:pt x="24" y="115"/>
                    </a:lnTo>
                    <a:lnTo>
                      <a:pt x="21" y="117"/>
                    </a:lnTo>
                    <a:lnTo>
                      <a:pt x="17" y="119"/>
                    </a:lnTo>
                    <a:lnTo>
                      <a:pt x="17" y="119"/>
                    </a:lnTo>
                    <a:lnTo>
                      <a:pt x="14" y="117"/>
                    </a:lnTo>
                    <a:lnTo>
                      <a:pt x="11" y="114"/>
                    </a:lnTo>
                    <a:lnTo>
                      <a:pt x="8" y="107"/>
                    </a:lnTo>
                    <a:lnTo>
                      <a:pt x="6" y="101"/>
                    </a:lnTo>
                    <a:lnTo>
                      <a:pt x="3" y="85"/>
                    </a:lnTo>
                    <a:lnTo>
                      <a:pt x="2" y="66"/>
                    </a:lnTo>
                    <a:lnTo>
                      <a:pt x="0" y="32"/>
                    </a:lnTo>
                    <a:lnTo>
                      <a:pt x="0" y="16"/>
                    </a:lnTo>
                    <a:lnTo>
                      <a:pt x="55" y="13"/>
                    </a:lnTo>
                    <a:lnTo>
                      <a:pt x="109" y="0"/>
                    </a:lnTo>
                    <a:lnTo>
                      <a:pt x="161" y="6"/>
                    </a:lnTo>
                    <a:lnTo>
                      <a:pt x="201" y="16"/>
                    </a:lnTo>
                    <a:lnTo>
                      <a:pt x="199" y="4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3" name="Freeform 141"/>
              <p:cNvSpPr>
                <a:spLocks/>
              </p:cNvSpPr>
              <p:nvPr/>
            </p:nvSpPr>
            <p:spPr bwMode="auto">
              <a:xfrm>
                <a:off x="2224" y="1106"/>
                <a:ext cx="18" cy="7"/>
              </a:xfrm>
              <a:custGeom>
                <a:avLst/>
                <a:gdLst>
                  <a:gd name="T0" fmla="*/ 0 w 18"/>
                  <a:gd name="T1" fmla="*/ 1 h 7"/>
                  <a:gd name="T2" fmla="*/ 0 w 18"/>
                  <a:gd name="T3" fmla="*/ 1 h 7"/>
                  <a:gd name="T4" fmla="*/ 4 w 18"/>
                  <a:gd name="T5" fmla="*/ 1 h 7"/>
                  <a:gd name="T6" fmla="*/ 7 w 18"/>
                  <a:gd name="T7" fmla="*/ 0 h 7"/>
                  <a:gd name="T8" fmla="*/ 11 w 18"/>
                  <a:gd name="T9" fmla="*/ 1 h 7"/>
                  <a:gd name="T10" fmla="*/ 11 w 18"/>
                  <a:gd name="T11" fmla="*/ 1 h 7"/>
                  <a:gd name="T12" fmla="*/ 15 w 18"/>
                  <a:gd name="T13" fmla="*/ 3 h 7"/>
                  <a:gd name="T14" fmla="*/ 16 w 18"/>
                  <a:gd name="T15" fmla="*/ 6 h 7"/>
                  <a:gd name="T16" fmla="*/ 18 w 18"/>
                  <a:gd name="T17" fmla="*/ 7 h 7"/>
                  <a:gd name="T18" fmla="*/ 18 w 18"/>
                  <a:gd name="T19" fmla="*/ 7 h 7"/>
                  <a:gd name="T20" fmla="*/ 16 w 18"/>
                  <a:gd name="T21" fmla="*/ 7 h 7"/>
                  <a:gd name="T22" fmla="*/ 10 w 18"/>
                  <a:gd name="T23" fmla="*/ 4 h 7"/>
                  <a:gd name="T24" fmla="*/ 10 w 18"/>
                  <a:gd name="T25" fmla="*/ 4 h 7"/>
                  <a:gd name="T26" fmla="*/ 4 w 18"/>
                  <a:gd name="T27" fmla="*/ 3 h 7"/>
                  <a:gd name="T28" fmla="*/ 0 w 18"/>
                  <a:gd name="T29" fmla="*/ 1 h 7"/>
                  <a:gd name="T30" fmla="*/ 0 w 18"/>
                  <a:gd name="T3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7">
                    <a:moveTo>
                      <a:pt x="0" y="1"/>
                    </a:moveTo>
                    <a:lnTo>
                      <a:pt x="0" y="1"/>
                    </a:lnTo>
                    <a:lnTo>
                      <a:pt x="4" y="1"/>
                    </a:lnTo>
                    <a:lnTo>
                      <a:pt x="7" y="0"/>
                    </a:lnTo>
                    <a:lnTo>
                      <a:pt x="11" y="1"/>
                    </a:lnTo>
                    <a:lnTo>
                      <a:pt x="11" y="1"/>
                    </a:lnTo>
                    <a:lnTo>
                      <a:pt x="15" y="3"/>
                    </a:lnTo>
                    <a:lnTo>
                      <a:pt x="16" y="6"/>
                    </a:lnTo>
                    <a:lnTo>
                      <a:pt x="18" y="7"/>
                    </a:lnTo>
                    <a:lnTo>
                      <a:pt x="18" y="7"/>
                    </a:lnTo>
                    <a:lnTo>
                      <a:pt x="16" y="7"/>
                    </a:lnTo>
                    <a:lnTo>
                      <a:pt x="10" y="4"/>
                    </a:lnTo>
                    <a:lnTo>
                      <a:pt x="10" y="4"/>
                    </a:lnTo>
                    <a:lnTo>
                      <a:pt x="4" y="3"/>
                    </a:lnTo>
                    <a:lnTo>
                      <a:pt x="0" y="1"/>
                    </a:lnTo>
                    <a:lnTo>
                      <a:pt x="0"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4" name="Freeform 142"/>
              <p:cNvSpPr>
                <a:spLocks/>
              </p:cNvSpPr>
              <p:nvPr/>
            </p:nvSpPr>
            <p:spPr bwMode="auto">
              <a:xfrm>
                <a:off x="2240" y="1090"/>
                <a:ext cx="7" cy="27"/>
              </a:xfrm>
              <a:custGeom>
                <a:avLst/>
                <a:gdLst>
                  <a:gd name="T0" fmla="*/ 2 w 7"/>
                  <a:gd name="T1" fmla="*/ 0 h 27"/>
                  <a:gd name="T2" fmla="*/ 2 w 7"/>
                  <a:gd name="T3" fmla="*/ 0 h 27"/>
                  <a:gd name="T4" fmla="*/ 2 w 7"/>
                  <a:gd name="T5" fmla="*/ 4 h 27"/>
                  <a:gd name="T6" fmla="*/ 3 w 7"/>
                  <a:gd name="T7" fmla="*/ 14 h 27"/>
                  <a:gd name="T8" fmla="*/ 3 w 7"/>
                  <a:gd name="T9" fmla="*/ 14 h 27"/>
                  <a:gd name="T10" fmla="*/ 5 w 7"/>
                  <a:gd name="T11" fmla="*/ 22 h 27"/>
                  <a:gd name="T12" fmla="*/ 7 w 7"/>
                  <a:gd name="T13" fmla="*/ 27 h 27"/>
                  <a:gd name="T14" fmla="*/ 7 w 7"/>
                  <a:gd name="T15" fmla="*/ 27 h 27"/>
                  <a:gd name="T16" fmla="*/ 3 w 7"/>
                  <a:gd name="T17" fmla="*/ 23 h 27"/>
                  <a:gd name="T18" fmla="*/ 2 w 7"/>
                  <a:gd name="T19" fmla="*/ 19 h 27"/>
                  <a:gd name="T20" fmla="*/ 0 w 7"/>
                  <a:gd name="T21" fmla="*/ 14 h 27"/>
                  <a:gd name="T22" fmla="*/ 0 w 7"/>
                  <a:gd name="T23" fmla="*/ 14 h 27"/>
                  <a:gd name="T24" fmla="*/ 0 w 7"/>
                  <a:gd name="T25" fmla="*/ 4 h 27"/>
                  <a:gd name="T26" fmla="*/ 2 w 7"/>
                  <a:gd name="T27" fmla="*/ 0 h 27"/>
                  <a:gd name="T28" fmla="*/ 2 w 7"/>
                  <a:gd name="T2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27">
                    <a:moveTo>
                      <a:pt x="2" y="0"/>
                    </a:moveTo>
                    <a:lnTo>
                      <a:pt x="2" y="0"/>
                    </a:lnTo>
                    <a:lnTo>
                      <a:pt x="2" y="4"/>
                    </a:lnTo>
                    <a:lnTo>
                      <a:pt x="3" y="14"/>
                    </a:lnTo>
                    <a:lnTo>
                      <a:pt x="3" y="14"/>
                    </a:lnTo>
                    <a:lnTo>
                      <a:pt x="5" y="22"/>
                    </a:lnTo>
                    <a:lnTo>
                      <a:pt x="7" y="27"/>
                    </a:lnTo>
                    <a:lnTo>
                      <a:pt x="7" y="27"/>
                    </a:lnTo>
                    <a:lnTo>
                      <a:pt x="3" y="23"/>
                    </a:lnTo>
                    <a:lnTo>
                      <a:pt x="2" y="19"/>
                    </a:lnTo>
                    <a:lnTo>
                      <a:pt x="0" y="14"/>
                    </a:lnTo>
                    <a:lnTo>
                      <a:pt x="0" y="14"/>
                    </a:lnTo>
                    <a:lnTo>
                      <a:pt x="0" y="4"/>
                    </a:lnTo>
                    <a:lnTo>
                      <a:pt x="2" y="0"/>
                    </a:lnTo>
                    <a:lnTo>
                      <a:pt x="2"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5" name="Freeform 143"/>
              <p:cNvSpPr>
                <a:spLocks/>
              </p:cNvSpPr>
              <p:nvPr/>
            </p:nvSpPr>
            <p:spPr bwMode="auto">
              <a:xfrm>
                <a:off x="2210" y="1202"/>
                <a:ext cx="35" cy="52"/>
              </a:xfrm>
              <a:custGeom>
                <a:avLst/>
                <a:gdLst>
                  <a:gd name="T0" fmla="*/ 35 w 35"/>
                  <a:gd name="T1" fmla="*/ 1 h 52"/>
                  <a:gd name="T2" fmla="*/ 35 w 35"/>
                  <a:gd name="T3" fmla="*/ 1 h 52"/>
                  <a:gd name="T4" fmla="*/ 29 w 35"/>
                  <a:gd name="T5" fmla="*/ 0 h 52"/>
                  <a:gd name="T6" fmla="*/ 24 w 35"/>
                  <a:gd name="T7" fmla="*/ 0 h 52"/>
                  <a:gd name="T8" fmla="*/ 18 w 35"/>
                  <a:gd name="T9" fmla="*/ 0 h 52"/>
                  <a:gd name="T10" fmla="*/ 11 w 35"/>
                  <a:gd name="T11" fmla="*/ 3 h 52"/>
                  <a:gd name="T12" fmla="*/ 7 w 35"/>
                  <a:gd name="T13" fmla="*/ 6 h 52"/>
                  <a:gd name="T14" fmla="*/ 2 w 35"/>
                  <a:gd name="T15" fmla="*/ 14 h 52"/>
                  <a:gd name="T16" fmla="*/ 0 w 35"/>
                  <a:gd name="T17" fmla="*/ 25 h 52"/>
                  <a:gd name="T18" fmla="*/ 0 w 35"/>
                  <a:gd name="T19" fmla="*/ 25 h 52"/>
                  <a:gd name="T20" fmla="*/ 2 w 35"/>
                  <a:gd name="T21" fmla="*/ 36 h 52"/>
                  <a:gd name="T22" fmla="*/ 5 w 35"/>
                  <a:gd name="T23" fmla="*/ 42 h 52"/>
                  <a:gd name="T24" fmla="*/ 11 w 35"/>
                  <a:gd name="T25" fmla="*/ 49 h 52"/>
                  <a:gd name="T26" fmla="*/ 18 w 35"/>
                  <a:gd name="T27" fmla="*/ 50 h 52"/>
                  <a:gd name="T28" fmla="*/ 24 w 35"/>
                  <a:gd name="T29" fmla="*/ 52 h 52"/>
                  <a:gd name="T30" fmla="*/ 29 w 35"/>
                  <a:gd name="T31" fmla="*/ 52 h 52"/>
                  <a:gd name="T32" fmla="*/ 35 w 35"/>
                  <a:gd name="T33" fmla="*/ 50 h 52"/>
                  <a:gd name="T34" fmla="*/ 35 w 35"/>
                  <a:gd name="T35" fmla="*/ 50 h 52"/>
                  <a:gd name="T36" fmla="*/ 35 w 35"/>
                  <a:gd name="T37" fmla="*/ 1 h 52"/>
                  <a:gd name="T38" fmla="*/ 35 w 35"/>
                  <a:gd name="T39"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52">
                    <a:moveTo>
                      <a:pt x="35" y="1"/>
                    </a:moveTo>
                    <a:lnTo>
                      <a:pt x="35" y="1"/>
                    </a:lnTo>
                    <a:lnTo>
                      <a:pt x="29" y="0"/>
                    </a:lnTo>
                    <a:lnTo>
                      <a:pt x="24" y="0"/>
                    </a:lnTo>
                    <a:lnTo>
                      <a:pt x="18" y="0"/>
                    </a:lnTo>
                    <a:lnTo>
                      <a:pt x="11" y="3"/>
                    </a:lnTo>
                    <a:lnTo>
                      <a:pt x="7" y="6"/>
                    </a:lnTo>
                    <a:lnTo>
                      <a:pt x="2" y="14"/>
                    </a:lnTo>
                    <a:lnTo>
                      <a:pt x="0" y="25"/>
                    </a:lnTo>
                    <a:lnTo>
                      <a:pt x="0" y="25"/>
                    </a:lnTo>
                    <a:lnTo>
                      <a:pt x="2" y="36"/>
                    </a:lnTo>
                    <a:lnTo>
                      <a:pt x="5" y="42"/>
                    </a:lnTo>
                    <a:lnTo>
                      <a:pt x="11" y="49"/>
                    </a:lnTo>
                    <a:lnTo>
                      <a:pt x="18" y="50"/>
                    </a:lnTo>
                    <a:lnTo>
                      <a:pt x="24" y="52"/>
                    </a:lnTo>
                    <a:lnTo>
                      <a:pt x="29" y="52"/>
                    </a:lnTo>
                    <a:lnTo>
                      <a:pt x="35" y="50"/>
                    </a:lnTo>
                    <a:lnTo>
                      <a:pt x="35" y="50"/>
                    </a:lnTo>
                    <a:lnTo>
                      <a:pt x="35" y="1"/>
                    </a:lnTo>
                    <a:lnTo>
                      <a:pt x="35" y="1"/>
                    </a:ln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6" name="Freeform 144"/>
              <p:cNvSpPr>
                <a:spLocks/>
              </p:cNvSpPr>
              <p:nvPr/>
            </p:nvSpPr>
            <p:spPr bwMode="auto">
              <a:xfrm>
                <a:off x="2220" y="1213"/>
                <a:ext cx="14" cy="30"/>
              </a:xfrm>
              <a:custGeom>
                <a:avLst/>
                <a:gdLst>
                  <a:gd name="T0" fmla="*/ 14 w 14"/>
                  <a:gd name="T1" fmla="*/ 27 h 30"/>
                  <a:gd name="T2" fmla="*/ 14 w 14"/>
                  <a:gd name="T3" fmla="*/ 27 h 30"/>
                  <a:gd name="T4" fmla="*/ 12 w 14"/>
                  <a:gd name="T5" fmla="*/ 28 h 30"/>
                  <a:gd name="T6" fmla="*/ 12 w 14"/>
                  <a:gd name="T7" fmla="*/ 28 h 30"/>
                  <a:gd name="T8" fmla="*/ 11 w 14"/>
                  <a:gd name="T9" fmla="*/ 28 h 30"/>
                  <a:gd name="T10" fmla="*/ 8 w 14"/>
                  <a:gd name="T11" fmla="*/ 28 h 30"/>
                  <a:gd name="T12" fmla="*/ 8 w 14"/>
                  <a:gd name="T13" fmla="*/ 28 h 30"/>
                  <a:gd name="T14" fmla="*/ 6 w 14"/>
                  <a:gd name="T15" fmla="*/ 27 h 30"/>
                  <a:gd name="T16" fmla="*/ 3 w 14"/>
                  <a:gd name="T17" fmla="*/ 24 h 30"/>
                  <a:gd name="T18" fmla="*/ 3 w 14"/>
                  <a:gd name="T19" fmla="*/ 19 h 30"/>
                  <a:gd name="T20" fmla="*/ 1 w 14"/>
                  <a:gd name="T21" fmla="*/ 14 h 30"/>
                  <a:gd name="T22" fmla="*/ 1 w 14"/>
                  <a:gd name="T23" fmla="*/ 14 h 30"/>
                  <a:gd name="T24" fmla="*/ 1 w 14"/>
                  <a:gd name="T25" fmla="*/ 9 h 30"/>
                  <a:gd name="T26" fmla="*/ 3 w 14"/>
                  <a:gd name="T27" fmla="*/ 6 h 30"/>
                  <a:gd name="T28" fmla="*/ 3 w 14"/>
                  <a:gd name="T29" fmla="*/ 6 h 30"/>
                  <a:gd name="T30" fmla="*/ 6 w 14"/>
                  <a:gd name="T31" fmla="*/ 3 h 30"/>
                  <a:gd name="T32" fmla="*/ 8 w 14"/>
                  <a:gd name="T33" fmla="*/ 1 h 30"/>
                  <a:gd name="T34" fmla="*/ 8 w 14"/>
                  <a:gd name="T35" fmla="*/ 1 h 30"/>
                  <a:gd name="T36" fmla="*/ 11 w 14"/>
                  <a:gd name="T37" fmla="*/ 1 h 30"/>
                  <a:gd name="T38" fmla="*/ 11 w 14"/>
                  <a:gd name="T39" fmla="*/ 3 h 30"/>
                  <a:gd name="T40" fmla="*/ 11 w 14"/>
                  <a:gd name="T41" fmla="*/ 3 h 30"/>
                  <a:gd name="T42" fmla="*/ 12 w 14"/>
                  <a:gd name="T43" fmla="*/ 5 h 30"/>
                  <a:gd name="T44" fmla="*/ 12 w 14"/>
                  <a:gd name="T45" fmla="*/ 5 h 30"/>
                  <a:gd name="T46" fmla="*/ 12 w 14"/>
                  <a:gd name="T47" fmla="*/ 3 h 30"/>
                  <a:gd name="T48" fmla="*/ 12 w 14"/>
                  <a:gd name="T49" fmla="*/ 3 h 30"/>
                  <a:gd name="T50" fmla="*/ 11 w 14"/>
                  <a:gd name="T51" fmla="*/ 1 h 30"/>
                  <a:gd name="T52" fmla="*/ 11 w 14"/>
                  <a:gd name="T53" fmla="*/ 1 h 30"/>
                  <a:gd name="T54" fmla="*/ 8 w 14"/>
                  <a:gd name="T55" fmla="*/ 0 h 30"/>
                  <a:gd name="T56" fmla="*/ 8 w 14"/>
                  <a:gd name="T57" fmla="*/ 0 h 30"/>
                  <a:gd name="T58" fmla="*/ 4 w 14"/>
                  <a:gd name="T59" fmla="*/ 1 h 30"/>
                  <a:gd name="T60" fmla="*/ 1 w 14"/>
                  <a:gd name="T61" fmla="*/ 5 h 30"/>
                  <a:gd name="T62" fmla="*/ 1 w 14"/>
                  <a:gd name="T63" fmla="*/ 5 h 30"/>
                  <a:gd name="T64" fmla="*/ 0 w 14"/>
                  <a:gd name="T65" fmla="*/ 9 h 30"/>
                  <a:gd name="T66" fmla="*/ 0 w 14"/>
                  <a:gd name="T67" fmla="*/ 14 h 30"/>
                  <a:gd name="T68" fmla="*/ 0 w 14"/>
                  <a:gd name="T69" fmla="*/ 14 h 30"/>
                  <a:gd name="T70" fmla="*/ 0 w 14"/>
                  <a:gd name="T71" fmla="*/ 19 h 30"/>
                  <a:gd name="T72" fmla="*/ 1 w 14"/>
                  <a:gd name="T73" fmla="*/ 24 h 30"/>
                  <a:gd name="T74" fmla="*/ 4 w 14"/>
                  <a:gd name="T75" fmla="*/ 27 h 30"/>
                  <a:gd name="T76" fmla="*/ 8 w 14"/>
                  <a:gd name="T77" fmla="*/ 30 h 30"/>
                  <a:gd name="T78" fmla="*/ 8 w 14"/>
                  <a:gd name="T79" fmla="*/ 30 h 30"/>
                  <a:gd name="T80" fmla="*/ 11 w 14"/>
                  <a:gd name="T81" fmla="*/ 30 h 30"/>
                  <a:gd name="T82" fmla="*/ 12 w 14"/>
                  <a:gd name="T83" fmla="*/ 28 h 30"/>
                  <a:gd name="T84" fmla="*/ 12 w 14"/>
                  <a:gd name="T85" fmla="*/ 28 h 30"/>
                  <a:gd name="T86" fmla="*/ 14 w 14"/>
                  <a:gd name="T87" fmla="*/ 27 h 30"/>
                  <a:gd name="T88" fmla="*/ 14 w 14"/>
                  <a:gd name="T8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 h="30">
                    <a:moveTo>
                      <a:pt x="14" y="27"/>
                    </a:moveTo>
                    <a:lnTo>
                      <a:pt x="14" y="27"/>
                    </a:lnTo>
                    <a:lnTo>
                      <a:pt x="12" y="28"/>
                    </a:lnTo>
                    <a:lnTo>
                      <a:pt x="12" y="28"/>
                    </a:lnTo>
                    <a:lnTo>
                      <a:pt x="11" y="28"/>
                    </a:lnTo>
                    <a:lnTo>
                      <a:pt x="8" y="28"/>
                    </a:lnTo>
                    <a:lnTo>
                      <a:pt x="8" y="28"/>
                    </a:lnTo>
                    <a:lnTo>
                      <a:pt x="6" y="27"/>
                    </a:lnTo>
                    <a:lnTo>
                      <a:pt x="3" y="24"/>
                    </a:lnTo>
                    <a:lnTo>
                      <a:pt x="3" y="19"/>
                    </a:lnTo>
                    <a:lnTo>
                      <a:pt x="1" y="14"/>
                    </a:lnTo>
                    <a:lnTo>
                      <a:pt x="1" y="14"/>
                    </a:lnTo>
                    <a:lnTo>
                      <a:pt x="1" y="9"/>
                    </a:lnTo>
                    <a:lnTo>
                      <a:pt x="3" y="6"/>
                    </a:lnTo>
                    <a:lnTo>
                      <a:pt x="3" y="6"/>
                    </a:lnTo>
                    <a:lnTo>
                      <a:pt x="6" y="3"/>
                    </a:lnTo>
                    <a:lnTo>
                      <a:pt x="8" y="1"/>
                    </a:lnTo>
                    <a:lnTo>
                      <a:pt x="8" y="1"/>
                    </a:lnTo>
                    <a:lnTo>
                      <a:pt x="11" y="1"/>
                    </a:lnTo>
                    <a:lnTo>
                      <a:pt x="11" y="3"/>
                    </a:lnTo>
                    <a:lnTo>
                      <a:pt x="11" y="3"/>
                    </a:lnTo>
                    <a:lnTo>
                      <a:pt x="12" y="5"/>
                    </a:lnTo>
                    <a:lnTo>
                      <a:pt x="12" y="5"/>
                    </a:lnTo>
                    <a:lnTo>
                      <a:pt x="12" y="3"/>
                    </a:lnTo>
                    <a:lnTo>
                      <a:pt x="12" y="3"/>
                    </a:lnTo>
                    <a:lnTo>
                      <a:pt x="11" y="1"/>
                    </a:lnTo>
                    <a:lnTo>
                      <a:pt x="11" y="1"/>
                    </a:lnTo>
                    <a:lnTo>
                      <a:pt x="8" y="0"/>
                    </a:lnTo>
                    <a:lnTo>
                      <a:pt x="8" y="0"/>
                    </a:lnTo>
                    <a:lnTo>
                      <a:pt x="4" y="1"/>
                    </a:lnTo>
                    <a:lnTo>
                      <a:pt x="1" y="5"/>
                    </a:lnTo>
                    <a:lnTo>
                      <a:pt x="1" y="5"/>
                    </a:lnTo>
                    <a:lnTo>
                      <a:pt x="0" y="9"/>
                    </a:lnTo>
                    <a:lnTo>
                      <a:pt x="0" y="14"/>
                    </a:lnTo>
                    <a:lnTo>
                      <a:pt x="0" y="14"/>
                    </a:lnTo>
                    <a:lnTo>
                      <a:pt x="0" y="19"/>
                    </a:lnTo>
                    <a:lnTo>
                      <a:pt x="1" y="24"/>
                    </a:lnTo>
                    <a:lnTo>
                      <a:pt x="4" y="27"/>
                    </a:lnTo>
                    <a:lnTo>
                      <a:pt x="8" y="30"/>
                    </a:lnTo>
                    <a:lnTo>
                      <a:pt x="8" y="30"/>
                    </a:lnTo>
                    <a:lnTo>
                      <a:pt x="11" y="30"/>
                    </a:lnTo>
                    <a:lnTo>
                      <a:pt x="12" y="28"/>
                    </a:lnTo>
                    <a:lnTo>
                      <a:pt x="12" y="28"/>
                    </a:lnTo>
                    <a:lnTo>
                      <a:pt x="14" y="27"/>
                    </a:lnTo>
                    <a:lnTo>
                      <a:pt x="14" y="27"/>
                    </a:ln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7" name="Freeform 145"/>
              <p:cNvSpPr>
                <a:spLocks/>
              </p:cNvSpPr>
              <p:nvPr/>
            </p:nvSpPr>
            <p:spPr bwMode="auto">
              <a:xfrm>
                <a:off x="2078" y="1410"/>
                <a:ext cx="537" cy="605"/>
              </a:xfrm>
              <a:custGeom>
                <a:avLst/>
                <a:gdLst>
                  <a:gd name="T0" fmla="*/ 12 w 537"/>
                  <a:gd name="T1" fmla="*/ 160 h 605"/>
                  <a:gd name="T2" fmla="*/ 12 w 537"/>
                  <a:gd name="T3" fmla="*/ 160 h 605"/>
                  <a:gd name="T4" fmla="*/ 6 w 537"/>
                  <a:gd name="T5" fmla="*/ 368 h 605"/>
                  <a:gd name="T6" fmla="*/ 1 w 537"/>
                  <a:gd name="T7" fmla="*/ 520 h 605"/>
                  <a:gd name="T8" fmla="*/ 0 w 537"/>
                  <a:gd name="T9" fmla="*/ 605 h 605"/>
                  <a:gd name="T10" fmla="*/ 424 w 537"/>
                  <a:gd name="T11" fmla="*/ 600 h 605"/>
                  <a:gd name="T12" fmla="*/ 390 w 537"/>
                  <a:gd name="T13" fmla="*/ 384 h 605"/>
                  <a:gd name="T14" fmla="*/ 388 w 537"/>
                  <a:gd name="T15" fmla="*/ 245 h 605"/>
                  <a:gd name="T16" fmla="*/ 437 w 537"/>
                  <a:gd name="T17" fmla="*/ 305 h 605"/>
                  <a:gd name="T18" fmla="*/ 537 w 537"/>
                  <a:gd name="T19" fmla="*/ 187 h 605"/>
                  <a:gd name="T20" fmla="*/ 418 w 537"/>
                  <a:gd name="T21" fmla="*/ 62 h 605"/>
                  <a:gd name="T22" fmla="*/ 418 w 537"/>
                  <a:gd name="T23" fmla="*/ 62 h 605"/>
                  <a:gd name="T24" fmla="*/ 418 w 537"/>
                  <a:gd name="T25" fmla="*/ 62 h 605"/>
                  <a:gd name="T26" fmla="*/ 401 w 537"/>
                  <a:gd name="T27" fmla="*/ 45 h 605"/>
                  <a:gd name="T28" fmla="*/ 382 w 537"/>
                  <a:gd name="T29" fmla="*/ 32 h 605"/>
                  <a:gd name="T30" fmla="*/ 361 w 537"/>
                  <a:gd name="T31" fmla="*/ 19 h 605"/>
                  <a:gd name="T32" fmla="*/ 339 w 537"/>
                  <a:gd name="T33" fmla="*/ 10 h 605"/>
                  <a:gd name="T34" fmla="*/ 339 w 537"/>
                  <a:gd name="T35" fmla="*/ 10 h 605"/>
                  <a:gd name="T36" fmla="*/ 328 w 537"/>
                  <a:gd name="T37" fmla="*/ 7 h 605"/>
                  <a:gd name="T38" fmla="*/ 315 w 537"/>
                  <a:gd name="T39" fmla="*/ 3 h 605"/>
                  <a:gd name="T40" fmla="*/ 303 w 537"/>
                  <a:gd name="T41" fmla="*/ 2 h 605"/>
                  <a:gd name="T42" fmla="*/ 290 w 537"/>
                  <a:gd name="T43" fmla="*/ 0 h 605"/>
                  <a:gd name="T44" fmla="*/ 290 w 537"/>
                  <a:gd name="T45" fmla="*/ 0 h 605"/>
                  <a:gd name="T46" fmla="*/ 274 w 537"/>
                  <a:gd name="T47" fmla="*/ 5 h 605"/>
                  <a:gd name="T48" fmla="*/ 260 w 537"/>
                  <a:gd name="T49" fmla="*/ 7 h 605"/>
                  <a:gd name="T50" fmla="*/ 244 w 537"/>
                  <a:gd name="T51" fmla="*/ 10 h 605"/>
                  <a:gd name="T52" fmla="*/ 229 w 537"/>
                  <a:gd name="T53" fmla="*/ 10 h 605"/>
                  <a:gd name="T54" fmla="*/ 214 w 537"/>
                  <a:gd name="T55" fmla="*/ 10 h 605"/>
                  <a:gd name="T56" fmla="*/ 199 w 537"/>
                  <a:gd name="T57" fmla="*/ 7 h 605"/>
                  <a:gd name="T58" fmla="*/ 184 w 537"/>
                  <a:gd name="T59" fmla="*/ 5 h 605"/>
                  <a:gd name="T60" fmla="*/ 169 w 537"/>
                  <a:gd name="T61" fmla="*/ 0 h 605"/>
                  <a:gd name="T62" fmla="*/ 169 w 537"/>
                  <a:gd name="T63" fmla="*/ 0 h 605"/>
                  <a:gd name="T64" fmla="*/ 150 w 537"/>
                  <a:gd name="T65" fmla="*/ 3 h 605"/>
                  <a:gd name="T66" fmla="*/ 148 w 537"/>
                  <a:gd name="T67" fmla="*/ 3 h 605"/>
                  <a:gd name="T68" fmla="*/ 148 w 537"/>
                  <a:gd name="T69" fmla="*/ 3 h 605"/>
                  <a:gd name="T70" fmla="*/ 134 w 537"/>
                  <a:gd name="T71" fmla="*/ 5 h 605"/>
                  <a:gd name="T72" fmla="*/ 121 w 537"/>
                  <a:gd name="T73" fmla="*/ 8 h 605"/>
                  <a:gd name="T74" fmla="*/ 109 w 537"/>
                  <a:gd name="T75" fmla="*/ 13 h 605"/>
                  <a:gd name="T76" fmla="*/ 96 w 537"/>
                  <a:gd name="T77" fmla="*/ 19 h 605"/>
                  <a:gd name="T78" fmla="*/ 85 w 537"/>
                  <a:gd name="T79" fmla="*/ 26 h 605"/>
                  <a:gd name="T80" fmla="*/ 74 w 537"/>
                  <a:gd name="T81" fmla="*/ 33 h 605"/>
                  <a:gd name="T82" fmla="*/ 63 w 537"/>
                  <a:gd name="T83" fmla="*/ 41 h 605"/>
                  <a:gd name="T84" fmla="*/ 55 w 537"/>
                  <a:gd name="T85" fmla="*/ 51 h 605"/>
                  <a:gd name="T86" fmla="*/ 45 w 537"/>
                  <a:gd name="T87" fmla="*/ 60 h 605"/>
                  <a:gd name="T88" fmla="*/ 37 w 537"/>
                  <a:gd name="T89" fmla="*/ 71 h 605"/>
                  <a:gd name="T90" fmla="*/ 31 w 537"/>
                  <a:gd name="T91" fmla="*/ 82 h 605"/>
                  <a:gd name="T92" fmla="*/ 25 w 537"/>
                  <a:gd name="T93" fmla="*/ 95 h 605"/>
                  <a:gd name="T94" fmla="*/ 20 w 537"/>
                  <a:gd name="T95" fmla="*/ 108 h 605"/>
                  <a:gd name="T96" fmla="*/ 17 w 537"/>
                  <a:gd name="T97" fmla="*/ 120 h 605"/>
                  <a:gd name="T98" fmla="*/ 14 w 537"/>
                  <a:gd name="T99" fmla="*/ 133 h 605"/>
                  <a:gd name="T100" fmla="*/ 14 w 537"/>
                  <a:gd name="T101" fmla="*/ 147 h 605"/>
                  <a:gd name="T102" fmla="*/ 12 w 537"/>
                  <a:gd name="T103" fmla="*/ 16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7" h="605">
                    <a:moveTo>
                      <a:pt x="12" y="160"/>
                    </a:moveTo>
                    <a:lnTo>
                      <a:pt x="12" y="160"/>
                    </a:lnTo>
                    <a:lnTo>
                      <a:pt x="6" y="368"/>
                    </a:lnTo>
                    <a:lnTo>
                      <a:pt x="1" y="520"/>
                    </a:lnTo>
                    <a:lnTo>
                      <a:pt x="0" y="605"/>
                    </a:lnTo>
                    <a:lnTo>
                      <a:pt x="424" y="600"/>
                    </a:lnTo>
                    <a:lnTo>
                      <a:pt x="390" y="384"/>
                    </a:lnTo>
                    <a:lnTo>
                      <a:pt x="388" y="245"/>
                    </a:lnTo>
                    <a:lnTo>
                      <a:pt x="437" y="305"/>
                    </a:lnTo>
                    <a:lnTo>
                      <a:pt x="537" y="187"/>
                    </a:lnTo>
                    <a:lnTo>
                      <a:pt x="418" y="62"/>
                    </a:lnTo>
                    <a:lnTo>
                      <a:pt x="418" y="62"/>
                    </a:lnTo>
                    <a:lnTo>
                      <a:pt x="418" y="62"/>
                    </a:lnTo>
                    <a:lnTo>
                      <a:pt x="401" y="45"/>
                    </a:lnTo>
                    <a:lnTo>
                      <a:pt x="382" y="32"/>
                    </a:lnTo>
                    <a:lnTo>
                      <a:pt x="361" y="19"/>
                    </a:lnTo>
                    <a:lnTo>
                      <a:pt x="339" y="10"/>
                    </a:lnTo>
                    <a:lnTo>
                      <a:pt x="339" y="10"/>
                    </a:lnTo>
                    <a:lnTo>
                      <a:pt x="328" y="7"/>
                    </a:lnTo>
                    <a:lnTo>
                      <a:pt x="315" y="3"/>
                    </a:lnTo>
                    <a:lnTo>
                      <a:pt x="303" y="2"/>
                    </a:lnTo>
                    <a:lnTo>
                      <a:pt x="290" y="0"/>
                    </a:lnTo>
                    <a:lnTo>
                      <a:pt x="290" y="0"/>
                    </a:lnTo>
                    <a:lnTo>
                      <a:pt x="274" y="5"/>
                    </a:lnTo>
                    <a:lnTo>
                      <a:pt x="260" y="7"/>
                    </a:lnTo>
                    <a:lnTo>
                      <a:pt x="244" y="10"/>
                    </a:lnTo>
                    <a:lnTo>
                      <a:pt x="229" y="10"/>
                    </a:lnTo>
                    <a:lnTo>
                      <a:pt x="214" y="10"/>
                    </a:lnTo>
                    <a:lnTo>
                      <a:pt x="199" y="7"/>
                    </a:lnTo>
                    <a:lnTo>
                      <a:pt x="184" y="5"/>
                    </a:lnTo>
                    <a:lnTo>
                      <a:pt x="169" y="0"/>
                    </a:lnTo>
                    <a:lnTo>
                      <a:pt x="169" y="0"/>
                    </a:lnTo>
                    <a:lnTo>
                      <a:pt x="150" y="3"/>
                    </a:lnTo>
                    <a:lnTo>
                      <a:pt x="148" y="3"/>
                    </a:lnTo>
                    <a:lnTo>
                      <a:pt x="148" y="3"/>
                    </a:lnTo>
                    <a:lnTo>
                      <a:pt x="134" y="5"/>
                    </a:lnTo>
                    <a:lnTo>
                      <a:pt x="121" y="8"/>
                    </a:lnTo>
                    <a:lnTo>
                      <a:pt x="109" y="13"/>
                    </a:lnTo>
                    <a:lnTo>
                      <a:pt x="96" y="19"/>
                    </a:lnTo>
                    <a:lnTo>
                      <a:pt x="85" y="26"/>
                    </a:lnTo>
                    <a:lnTo>
                      <a:pt x="74" y="33"/>
                    </a:lnTo>
                    <a:lnTo>
                      <a:pt x="63" y="41"/>
                    </a:lnTo>
                    <a:lnTo>
                      <a:pt x="55" y="51"/>
                    </a:lnTo>
                    <a:lnTo>
                      <a:pt x="45" y="60"/>
                    </a:lnTo>
                    <a:lnTo>
                      <a:pt x="37" y="71"/>
                    </a:lnTo>
                    <a:lnTo>
                      <a:pt x="31" y="82"/>
                    </a:lnTo>
                    <a:lnTo>
                      <a:pt x="25" y="95"/>
                    </a:lnTo>
                    <a:lnTo>
                      <a:pt x="20" y="108"/>
                    </a:lnTo>
                    <a:lnTo>
                      <a:pt x="17" y="120"/>
                    </a:lnTo>
                    <a:lnTo>
                      <a:pt x="14" y="133"/>
                    </a:lnTo>
                    <a:lnTo>
                      <a:pt x="14" y="147"/>
                    </a:lnTo>
                    <a:lnTo>
                      <a:pt x="12" y="160"/>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8" name="Freeform 146"/>
              <p:cNvSpPr>
                <a:spLocks/>
              </p:cNvSpPr>
              <p:nvPr/>
            </p:nvSpPr>
            <p:spPr bwMode="auto">
              <a:xfrm>
                <a:off x="2078" y="1410"/>
                <a:ext cx="537" cy="605"/>
              </a:xfrm>
              <a:custGeom>
                <a:avLst/>
                <a:gdLst>
                  <a:gd name="T0" fmla="*/ 12 w 537"/>
                  <a:gd name="T1" fmla="*/ 160 h 605"/>
                  <a:gd name="T2" fmla="*/ 12 w 537"/>
                  <a:gd name="T3" fmla="*/ 160 h 605"/>
                  <a:gd name="T4" fmla="*/ 6 w 537"/>
                  <a:gd name="T5" fmla="*/ 368 h 605"/>
                  <a:gd name="T6" fmla="*/ 1 w 537"/>
                  <a:gd name="T7" fmla="*/ 520 h 605"/>
                  <a:gd name="T8" fmla="*/ 0 w 537"/>
                  <a:gd name="T9" fmla="*/ 605 h 605"/>
                  <a:gd name="T10" fmla="*/ 424 w 537"/>
                  <a:gd name="T11" fmla="*/ 600 h 605"/>
                  <a:gd name="T12" fmla="*/ 390 w 537"/>
                  <a:gd name="T13" fmla="*/ 384 h 605"/>
                  <a:gd name="T14" fmla="*/ 388 w 537"/>
                  <a:gd name="T15" fmla="*/ 245 h 605"/>
                  <a:gd name="T16" fmla="*/ 437 w 537"/>
                  <a:gd name="T17" fmla="*/ 305 h 605"/>
                  <a:gd name="T18" fmla="*/ 537 w 537"/>
                  <a:gd name="T19" fmla="*/ 187 h 605"/>
                  <a:gd name="T20" fmla="*/ 418 w 537"/>
                  <a:gd name="T21" fmla="*/ 62 h 605"/>
                  <a:gd name="T22" fmla="*/ 418 w 537"/>
                  <a:gd name="T23" fmla="*/ 62 h 605"/>
                  <a:gd name="T24" fmla="*/ 418 w 537"/>
                  <a:gd name="T25" fmla="*/ 62 h 605"/>
                  <a:gd name="T26" fmla="*/ 401 w 537"/>
                  <a:gd name="T27" fmla="*/ 45 h 605"/>
                  <a:gd name="T28" fmla="*/ 382 w 537"/>
                  <a:gd name="T29" fmla="*/ 32 h 605"/>
                  <a:gd name="T30" fmla="*/ 361 w 537"/>
                  <a:gd name="T31" fmla="*/ 19 h 605"/>
                  <a:gd name="T32" fmla="*/ 339 w 537"/>
                  <a:gd name="T33" fmla="*/ 10 h 605"/>
                  <a:gd name="T34" fmla="*/ 339 w 537"/>
                  <a:gd name="T35" fmla="*/ 10 h 605"/>
                  <a:gd name="T36" fmla="*/ 328 w 537"/>
                  <a:gd name="T37" fmla="*/ 7 h 605"/>
                  <a:gd name="T38" fmla="*/ 315 w 537"/>
                  <a:gd name="T39" fmla="*/ 3 h 605"/>
                  <a:gd name="T40" fmla="*/ 303 w 537"/>
                  <a:gd name="T41" fmla="*/ 2 h 605"/>
                  <a:gd name="T42" fmla="*/ 290 w 537"/>
                  <a:gd name="T43" fmla="*/ 0 h 605"/>
                  <a:gd name="T44" fmla="*/ 290 w 537"/>
                  <a:gd name="T45" fmla="*/ 0 h 605"/>
                  <a:gd name="T46" fmla="*/ 274 w 537"/>
                  <a:gd name="T47" fmla="*/ 5 h 605"/>
                  <a:gd name="T48" fmla="*/ 260 w 537"/>
                  <a:gd name="T49" fmla="*/ 7 h 605"/>
                  <a:gd name="T50" fmla="*/ 244 w 537"/>
                  <a:gd name="T51" fmla="*/ 10 h 605"/>
                  <a:gd name="T52" fmla="*/ 229 w 537"/>
                  <a:gd name="T53" fmla="*/ 10 h 605"/>
                  <a:gd name="T54" fmla="*/ 214 w 537"/>
                  <a:gd name="T55" fmla="*/ 10 h 605"/>
                  <a:gd name="T56" fmla="*/ 199 w 537"/>
                  <a:gd name="T57" fmla="*/ 7 h 605"/>
                  <a:gd name="T58" fmla="*/ 184 w 537"/>
                  <a:gd name="T59" fmla="*/ 5 h 605"/>
                  <a:gd name="T60" fmla="*/ 169 w 537"/>
                  <a:gd name="T61" fmla="*/ 0 h 605"/>
                  <a:gd name="T62" fmla="*/ 169 w 537"/>
                  <a:gd name="T63" fmla="*/ 0 h 605"/>
                  <a:gd name="T64" fmla="*/ 150 w 537"/>
                  <a:gd name="T65" fmla="*/ 3 h 605"/>
                  <a:gd name="T66" fmla="*/ 148 w 537"/>
                  <a:gd name="T67" fmla="*/ 3 h 605"/>
                  <a:gd name="T68" fmla="*/ 148 w 537"/>
                  <a:gd name="T69" fmla="*/ 3 h 605"/>
                  <a:gd name="T70" fmla="*/ 134 w 537"/>
                  <a:gd name="T71" fmla="*/ 5 h 605"/>
                  <a:gd name="T72" fmla="*/ 121 w 537"/>
                  <a:gd name="T73" fmla="*/ 8 h 605"/>
                  <a:gd name="T74" fmla="*/ 109 w 537"/>
                  <a:gd name="T75" fmla="*/ 13 h 605"/>
                  <a:gd name="T76" fmla="*/ 96 w 537"/>
                  <a:gd name="T77" fmla="*/ 19 h 605"/>
                  <a:gd name="T78" fmla="*/ 85 w 537"/>
                  <a:gd name="T79" fmla="*/ 26 h 605"/>
                  <a:gd name="T80" fmla="*/ 74 w 537"/>
                  <a:gd name="T81" fmla="*/ 33 h 605"/>
                  <a:gd name="T82" fmla="*/ 63 w 537"/>
                  <a:gd name="T83" fmla="*/ 41 h 605"/>
                  <a:gd name="T84" fmla="*/ 55 w 537"/>
                  <a:gd name="T85" fmla="*/ 51 h 605"/>
                  <a:gd name="T86" fmla="*/ 45 w 537"/>
                  <a:gd name="T87" fmla="*/ 60 h 605"/>
                  <a:gd name="T88" fmla="*/ 37 w 537"/>
                  <a:gd name="T89" fmla="*/ 71 h 605"/>
                  <a:gd name="T90" fmla="*/ 31 w 537"/>
                  <a:gd name="T91" fmla="*/ 82 h 605"/>
                  <a:gd name="T92" fmla="*/ 25 w 537"/>
                  <a:gd name="T93" fmla="*/ 95 h 605"/>
                  <a:gd name="T94" fmla="*/ 20 w 537"/>
                  <a:gd name="T95" fmla="*/ 108 h 605"/>
                  <a:gd name="T96" fmla="*/ 17 w 537"/>
                  <a:gd name="T97" fmla="*/ 120 h 605"/>
                  <a:gd name="T98" fmla="*/ 14 w 537"/>
                  <a:gd name="T99" fmla="*/ 133 h 605"/>
                  <a:gd name="T100" fmla="*/ 14 w 537"/>
                  <a:gd name="T101" fmla="*/ 147 h 605"/>
                  <a:gd name="T102" fmla="*/ 12 w 537"/>
                  <a:gd name="T103" fmla="*/ 16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7" h="605">
                    <a:moveTo>
                      <a:pt x="12" y="160"/>
                    </a:moveTo>
                    <a:lnTo>
                      <a:pt x="12" y="160"/>
                    </a:lnTo>
                    <a:lnTo>
                      <a:pt x="6" y="368"/>
                    </a:lnTo>
                    <a:lnTo>
                      <a:pt x="1" y="520"/>
                    </a:lnTo>
                    <a:lnTo>
                      <a:pt x="0" y="605"/>
                    </a:lnTo>
                    <a:lnTo>
                      <a:pt x="424" y="600"/>
                    </a:lnTo>
                    <a:lnTo>
                      <a:pt x="390" y="384"/>
                    </a:lnTo>
                    <a:lnTo>
                      <a:pt x="388" y="245"/>
                    </a:lnTo>
                    <a:lnTo>
                      <a:pt x="437" y="305"/>
                    </a:lnTo>
                    <a:lnTo>
                      <a:pt x="537" y="187"/>
                    </a:lnTo>
                    <a:lnTo>
                      <a:pt x="418" y="62"/>
                    </a:lnTo>
                    <a:lnTo>
                      <a:pt x="418" y="62"/>
                    </a:lnTo>
                    <a:lnTo>
                      <a:pt x="418" y="62"/>
                    </a:lnTo>
                    <a:lnTo>
                      <a:pt x="401" y="45"/>
                    </a:lnTo>
                    <a:lnTo>
                      <a:pt x="382" y="32"/>
                    </a:lnTo>
                    <a:lnTo>
                      <a:pt x="361" y="19"/>
                    </a:lnTo>
                    <a:lnTo>
                      <a:pt x="339" y="10"/>
                    </a:lnTo>
                    <a:lnTo>
                      <a:pt x="339" y="10"/>
                    </a:lnTo>
                    <a:lnTo>
                      <a:pt x="328" y="7"/>
                    </a:lnTo>
                    <a:lnTo>
                      <a:pt x="315" y="3"/>
                    </a:lnTo>
                    <a:lnTo>
                      <a:pt x="303" y="2"/>
                    </a:lnTo>
                    <a:lnTo>
                      <a:pt x="290" y="0"/>
                    </a:lnTo>
                    <a:lnTo>
                      <a:pt x="290" y="0"/>
                    </a:lnTo>
                    <a:lnTo>
                      <a:pt x="274" y="5"/>
                    </a:lnTo>
                    <a:lnTo>
                      <a:pt x="260" y="7"/>
                    </a:lnTo>
                    <a:lnTo>
                      <a:pt x="244" y="10"/>
                    </a:lnTo>
                    <a:lnTo>
                      <a:pt x="229" y="10"/>
                    </a:lnTo>
                    <a:lnTo>
                      <a:pt x="214" y="10"/>
                    </a:lnTo>
                    <a:lnTo>
                      <a:pt x="199" y="7"/>
                    </a:lnTo>
                    <a:lnTo>
                      <a:pt x="184" y="5"/>
                    </a:lnTo>
                    <a:lnTo>
                      <a:pt x="169" y="0"/>
                    </a:lnTo>
                    <a:lnTo>
                      <a:pt x="169" y="0"/>
                    </a:lnTo>
                    <a:lnTo>
                      <a:pt x="150" y="3"/>
                    </a:lnTo>
                    <a:lnTo>
                      <a:pt x="148" y="3"/>
                    </a:lnTo>
                    <a:lnTo>
                      <a:pt x="148" y="3"/>
                    </a:lnTo>
                    <a:lnTo>
                      <a:pt x="134" y="5"/>
                    </a:lnTo>
                    <a:lnTo>
                      <a:pt x="121" y="8"/>
                    </a:lnTo>
                    <a:lnTo>
                      <a:pt x="109" y="13"/>
                    </a:lnTo>
                    <a:lnTo>
                      <a:pt x="96" y="19"/>
                    </a:lnTo>
                    <a:lnTo>
                      <a:pt x="85" y="26"/>
                    </a:lnTo>
                    <a:lnTo>
                      <a:pt x="74" y="33"/>
                    </a:lnTo>
                    <a:lnTo>
                      <a:pt x="63" y="41"/>
                    </a:lnTo>
                    <a:lnTo>
                      <a:pt x="55" y="51"/>
                    </a:lnTo>
                    <a:lnTo>
                      <a:pt x="45" y="60"/>
                    </a:lnTo>
                    <a:lnTo>
                      <a:pt x="37" y="71"/>
                    </a:lnTo>
                    <a:lnTo>
                      <a:pt x="31" y="82"/>
                    </a:lnTo>
                    <a:lnTo>
                      <a:pt x="25" y="95"/>
                    </a:lnTo>
                    <a:lnTo>
                      <a:pt x="20" y="108"/>
                    </a:lnTo>
                    <a:lnTo>
                      <a:pt x="17" y="120"/>
                    </a:lnTo>
                    <a:lnTo>
                      <a:pt x="14" y="133"/>
                    </a:lnTo>
                    <a:lnTo>
                      <a:pt x="14" y="147"/>
                    </a:lnTo>
                    <a:lnTo>
                      <a:pt x="12" y="1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9" name="Freeform 147"/>
              <p:cNvSpPr>
                <a:spLocks/>
              </p:cNvSpPr>
              <p:nvPr/>
            </p:nvSpPr>
            <p:spPr bwMode="auto">
              <a:xfrm>
                <a:off x="2308" y="1605"/>
                <a:ext cx="21" cy="34"/>
              </a:xfrm>
              <a:custGeom>
                <a:avLst/>
                <a:gdLst>
                  <a:gd name="T0" fmla="*/ 21 w 21"/>
                  <a:gd name="T1" fmla="*/ 34 h 34"/>
                  <a:gd name="T2" fmla="*/ 21 w 21"/>
                  <a:gd name="T3" fmla="*/ 34 h 34"/>
                  <a:gd name="T4" fmla="*/ 0 w 21"/>
                  <a:gd name="T5" fmla="*/ 20 h 34"/>
                  <a:gd name="T6" fmla="*/ 0 w 21"/>
                  <a:gd name="T7" fmla="*/ 18 h 34"/>
                  <a:gd name="T8" fmla="*/ 0 w 21"/>
                  <a:gd name="T9" fmla="*/ 18 h 34"/>
                  <a:gd name="T10" fmla="*/ 2 w 21"/>
                  <a:gd name="T11" fmla="*/ 17 h 34"/>
                  <a:gd name="T12" fmla="*/ 2 w 21"/>
                  <a:gd name="T13" fmla="*/ 17 h 34"/>
                  <a:gd name="T14" fmla="*/ 19 w 21"/>
                  <a:gd name="T15" fmla="*/ 0 h 34"/>
                  <a:gd name="T16" fmla="*/ 19 w 21"/>
                  <a:gd name="T17" fmla="*/ 0 h 34"/>
                  <a:gd name="T18" fmla="*/ 3 w 21"/>
                  <a:gd name="T19" fmla="*/ 18 h 34"/>
                  <a:gd name="T20" fmla="*/ 2 w 21"/>
                  <a:gd name="T21" fmla="*/ 20 h 34"/>
                  <a:gd name="T22" fmla="*/ 2 w 21"/>
                  <a:gd name="T23" fmla="*/ 18 h 34"/>
                  <a:gd name="T24" fmla="*/ 2 w 21"/>
                  <a:gd name="T25" fmla="*/ 18 h 34"/>
                  <a:gd name="T26" fmla="*/ 21 w 21"/>
                  <a:gd name="T27" fmla="*/ 34 h 34"/>
                  <a:gd name="T28" fmla="*/ 21 w 21"/>
                  <a:gd name="T2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34">
                    <a:moveTo>
                      <a:pt x="21" y="34"/>
                    </a:moveTo>
                    <a:lnTo>
                      <a:pt x="21" y="34"/>
                    </a:lnTo>
                    <a:lnTo>
                      <a:pt x="0" y="20"/>
                    </a:lnTo>
                    <a:lnTo>
                      <a:pt x="0" y="18"/>
                    </a:lnTo>
                    <a:lnTo>
                      <a:pt x="0" y="18"/>
                    </a:lnTo>
                    <a:lnTo>
                      <a:pt x="2" y="17"/>
                    </a:lnTo>
                    <a:lnTo>
                      <a:pt x="2" y="17"/>
                    </a:lnTo>
                    <a:lnTo>
                      <a:pt x="19" y="0"/>
                    </a:lnTo>
                    <a:lnTo>
                      <a:pt x="19" y="0"/>
                    </a:lnTo>
                    <a:lnTo>
                      <a:pt x="3" y="18"/>
                    </a:lnTo>
                    <a:lnTo>
                      <a:pt x="2" y="20"/>
                    </a:lnTo>
                    <a:lnTo>
                      <a:pt x="2" y="18"/>
                    </a:lnTo>
                    <a:lnTo>
                      <a:pt x="2" y="18"/>
                    </a:lnTo>
                    <a:lnTo>
                      <a:pt x="21" y="34"/>
                    </a:lnTo>
                    <a:lnTo>
                      <a:pt x="2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0" name="Freeform 148"/>
              <p:cNvSpPr>
                <a:spLocks/>
              </p:cNvSpPr>
              <p:nvPr/>
            </p:nvSpPr>
            <p:spPr bwMode="auto">
              <a:xfrm>
                <a:off x="2362" y="1605"/>
                <a:ext cx="20" cy="34"/>
              </a:xfrm>
              <a:custGeom>
                <a:avLst/>
                <a:gdLst>
                  <a:gd name="T0" fmla="*/ 0 w 20"/>
                  <a:gd name="T1" fmla="*/ 0 h 34"/>
                  <a:gd name="T2" fmla="*/ 0 w 20"/>
                  <a:gd name="T3" fmla="*/ 0 h 34"/>
                  <a:gd name="T4" fmla="*/ 20 w 20"/>
                  <a:gd name="T5" fmla="*/ 15 h 34"/>
                  <a:gd name="T6" fmla="*/ 20 w 20"/>
                  <a:gd name="T7" fmla="*/ 15 h 34"/>
                  <a:gd name="T8" fmla="*/ 20 w 20"/>
                  <a:gd name="T9" fmla="*/ 17 h 34"/>
                  <a:gd name="T10" fmla="*/ 19 w 20"/>
                  <a:gd name="T11" fmla="*/ 17 h 34"/>
                  <a:gd name="T12" fmla="*/ 19 w 20"/>
                  <a:gd name="T13" fmla="*/ 17 h 34"/>
                  <a:gd name="T14" fmla="*/ 1 w 20"/>
                  <a:gd name="T15" fmla="*/ 34 h 34"/>
                  <a:gd name="T16" fmla="*/ 1 w 20"/>
                  <a:gd name="T17" fmla="*/ 34 h 34"/>
                  <a:gd name="T18" fmla="*/ 17 w 20"/>
                  <a:gd name="T19" fmla="*/ 15 h 34"/>
                  <a:gd name="T20" fmla="*/ 19 w 20"/>
                  <a:gd name="T21" fmla="*/ 15 h 34"/>
                  <a:gd name="T22" fmla="*/ 19 w 20"/>
                  <a:gd name="T23" fmla="*/ 17 h 34"/>
                  <a:gd name="T24" fmla="*/ 19 w 20"/>
                  <a:gd name="T25" fmla="*/ 17 h 34"/>
                  <a:gd name="T26" fmla="*/ 0 w 20"/>
                  <a:gd name="T27" fmla="*/ 0 h 34"/>
                  <a:gd name="T28" fmla="*/ 0 w 20"/>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34">
                    <a:moveTo>
                      <a:pt x="0" y="0"/>
                    </a:moveTo>
                    <a:lnTo>
                      <a:pt x="0" y="0"/>
                    </a:lnTo>
                    <a:lnTo>
                      <a:pt x="20" y="15"/>
                    </a:lnTo>
                    <a:lnTo>
                      <a:pt x="20" y="15"/>
                    </a:lnTo>
                    <a:lnTo>
                      <a:pt x="20" y="17"/>
                    </a:lnTo>
                    <a:lnTo>
                      <a:pt x="19" y="17"/>
                    </a:lnTo>
                    <a:lnTo>
                      <a:pt x="19" y="17"/>
                    </a:lnTo>
                    <a:lnTo>
                      <a:pt x="1" y="34"/>
                    </a:lnTo>
                    <a:lnTo>
                      <a:pt x="1" y="34"/>
                    </a:lnTo>
                    <a:lnTo>
                      <a:pt x="17" y="15"/>
                    </a:lnTo>
                    <a:lnTo>
                      <a:pt x="19" y="15"/>
                    </a:lnTo>
                    <a:lnTo>
                      <a:pt x="19" y="17"/>
                    </a:lnTo>
                    <a:lnTo>
                      <a:pt x="19" y="1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1" name="Freeform 149"/>
              <p:cNvSpPr>
                <a:spLocks/>
              </p:cNvSpPr>
              <p:nvPr/>
            </p:nvSpPr>
            <p:spPr bwMode="auto">
              <a:xfrm>
                <a:off x="2333" y="1597"/>
                <a:ext cx="24" cy="50"/>
              </a:xfrm>
              <a:custGeom>
                <a:avLst/>
                <a:gdLst>
                  <a:gd name="T0" fmla="*/ 0 w 24"/>
                  <a:gd name="T1" fmla="*/ 50 h 50"/>
                  <a:gd name="T2" fmla="*/ 0 w 24"/>
                  <a:gd name="T3" fmla="*/ 50 h 50"/>
                  <a:gd name="T4" fmla="*/ 11 w 24"/>
                  <a:gd name="T5" fmla="*/ 25 h 50"/>
                  <a:gd name="T6" fmla="*/ 11 w 24"/>
                  <a:gd name="T7" fmla="*/ 25 h 50"/>
                  <a:gd name="T8" fmla="*/ 24 w 24"/>
                  <a:gd name="T9" fmla="*/ 0 h 50"/>
                  <a:gd name="T10" fmla="*/ 24 w 24"/>
                  <a:gd name="T11" fmla="*/ 0 h 50"/>
                  <a:gd name="T12" fmla="*/ 13 w 24"/>
                  <a:gd name="T13" fmla="*/ 25 h 50"/>
                  <a:gd name="T14" fmla="*/ 13 w 24"/>
                  <a:gd name="T15" fmla="*/ 25 h 50"/>
                  <a:gd name="T16" fmla="*/ 0 w 24"/>
                  <a:gd name="T17" fmla="*/ 50 h 50"/>
                  <a:gd name="T18" fmla="*/ 0 w 24"/>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50">
                    <a:moveTo>
                      <a:pt x="0" y="50"/>
                    </a:moveTo>
                    <a:lnTo>
                      <a:pt x="0" y="50"/>
                    </a:lnTo>
                    <a:lnTo>
                      <a:pt x="11" y="25"/>
                    </a:lnTo>
                    <a:lnTo>
                      <a:pt x="11" y="25"/>
                    </a:lnTo>
                    <a:lnTo>
                      <a:pt x="24" y="0"/>
                    </a:lnTo>
                    <a:lnTo>
                      <a:pt x="24" y="0"/>
                    </a:lnTo>
                    <a:lnTo>
                      <a:pt x="13" y="25"/>
                    </a:lnTo>
                    <a:lnTo>
                      <a:pt x="13" y="25"/>
                    </a:lnTo>
                    <a:lnTo>
                      <a:pt x="0" y="5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2" name="Freeform 150"/>
              <p:cNvSpPr>
                <a:spLocks/>
              </p:cNvSpPr>
              <p:nvPr/>
            </p:nvSpPr>
            <p:spPr bwMode="auto">
              <a:xfrm>
                <a:off x="2278" y="1568"/>
                <a:ext cx="134" cy="95"/>
              </a:xfrm>
              <a:custGeom>
                <a:avLst/>
                <a:gdLst>
                  <a:gd name="T0" fmla="*/ 133 w 134"/>
                  <a:gd name="T1" fmla="*/ 93 h 95"/>
                  <a:gd name="T2" fmla="*/ 134 w 134"/>
                  <a:gd name="T3" fmla="*/ 90 h 95"/>
                  <a:gd name="T4" fmla="*/ 133 w 134"/>
                  <a:gd name="T5" fmla="*/ 78 h 95"/>
                  <a:gd name="T6" fmla="*/ 133 w 134"/>
                  <a:gd name="T7" fmla="*/ 30 h 95"/>
                  <a:gd name="T8" fmla="*/ 133 w 134"/>
                  <a:gd name="T9" fmla="*/ 13 h 95"/>
                  <a:gd name="T10" fmla="*/ 133 w 134"/>
                  <a:gd name="T11" fmla="*/ 5 h 95"/>
                  <a:gd name="T12" fmla="*/ 133 w 134"/>
                  <a:gd name="T13" fmla="*/ 2 h 95"/>
                  <a:gd name="T14" fmla="*/ 128 w 134"/>
                  <a:gd name="T15" fmla="*/ 2 h 95"/>
                  <a:gd name="T16" fmla="*/ 90 w 134"/>
                  <a:gd name="T17" fmla="*/ 2 h 95"/>
                  <a:gd name="T18" fmla="*/ 3 w 134"/>
                  <a:gd name="T19" fmla="*/ 2 h 95"/>
                  <a:gd name="T20" fmla="*/ 2 w 134"/>
                  <a:gd name="T21" fmla="*/ 3 h 95"/>
                  <a:gd name="T22" fmla="*/ 2 w 134"/>
                  <a:gd name="T23" fmla="*/ 11 h 95"/>
                  <a:gd name="T24" fmla="*/ 2 w 134"/>
                  <a:gd name="T25" fmla="*/ 22 h 95"/>
                  <a:gd name="T26" fmla="*/ 2 w 134"/>
                  <a:gd name="T27" fmla="*/ 46 h 95"/>
                  <a:gd name="T28" fmla="*/ 2 w 134"/>
                  <a:gd name="T29" fmla="*/ 87 h 95"/>
                  <a:gd name="T30" fmla="*/ 3 w 134"/>
                  <a:gd name="T31" fmla="*/ 93 h 95"/>
                  <a:gd name="T32" fmla="*/ 5 w 134"/>
                  <a:gd name="T33" fmla="*/ 93 h 95"/>
                  <a:gd name="T34" fmla="*/ 14 w 134"/>
                  <a:gd name="T35" fmla="*/ 93 h 95"/>
                  <a:gd name="T36" fmla="*/ 33 w 134"/>
                  <a:gd name="T37" fmla="*/ 93 h 95"/>
                  <a:gd name="T38" fmla="*/ 66 w 134"/>
                  <a:gd name="T39" fmla="*/ 93 h 95"/>
                  <a:gd name="T40" fmla="*/ 115 w 134"/>
                  <a:gd name="T41" fmla="*/ 93 h 95"/>
                  <a:gd name="T42" fmla="*/ 128 w 134"/>
                  <a:gd name="T43" fmla="*/ 93 h 95"/>
                  <a:gd name="T44" fmla="*/ 131 w 134"/>
                  <a:gd name="T45" fmla="*/ 95 h 95"/>
                  <a:gd name="T46" fmla="*/ 133 w 134"/>
                  <a:gd name="T47" fmla="*/ 95 h 95"/>
                  <a:gd name="T48" fmla="*/ 131 w 134"/>
                  <a:gd name="T49" fmla="*/ 95 h 95"/>
                  <a:gd name="T50" fmla="*/ 128 w 134"/>
                  <a:gd name="T51" fmla="*/ 95 h 95"/>
                  <a:gd name="T52" fmla="*/ 115 w 134"/>
                  <a:gd name="T53" fmla="*/ 95 h 95"/>
                  <a:gd name="T54" fmla="*/ 66 w 134"/>
                  <a:gd name="T55" fmla="*/ 95 h 95"/>
                  <a:gd name="T56" fmla="*/ 33 w 134"/>
                  <a:gd name="T57" fmla="*/ 95 h 95"/>
                  <a:gd name="T58" fmla="*/ 14 w 134"/>
                  <a:gd name="T59" fmla="*/ 95 h 95"/>
                  <a:gd name="T60" fmla="*/ 5 w 134"/>
                  <a:gd name="T61" fmla="*/ 95 h 95"/>
                  <a:gd name="T62" fmla="*/ 2 w 134"/>
                  <a:gd name="T63" fmla="*/ 95 h 95"/>
                  <a:gd name="T64" fmla="*/ 0 w 134"/>
                  <a:gd name="T65" fmla="*/ 93 h 95"/>
                  <a:gd name="T66" fmla="*/ 0 w 134"/>
                  <a:gd name="T67" fmla="*/ 87 h 95"/>
                  <a:gd name="T68" fmla="*/ 0 w 134"/>
                  <a:gd name="T69" fmla="*/ 46 h 95"/>
                  <a:gd name="T70" fmla="*/ 0 w 134"/>
                  <a:gd name="T71" fmla="*/ 22 h 95"/>
                  <a:gd name="T72" fmla="*/ 0 w 134"/>
                  <a:gd name="T73" fmla="*/ 7 h 95"/>
                  <a:gd name="T74" fmla="*/ 0 w 134"/>
                  <a:gd name="T75" fmla="*/ 3 h 95"/>
                  <a:gd name="T76" fmla="*/ 3 w 134"/>
                  <a:gd name="T77" fmla="*/ 0 h 95"/>
                  <a:gd name="T78" fmla="*/ 90 w 134"/>
                  <a:gd name="T79" fmla="*/ 0 h 95"/>
                  <a:gd name="T80" fmla="*/ 128 w 134"/>
                  <a:gd name="T81" fmla="*/ 0 h 95"/>
                  <a:gd name="T82" fmla="*/ 133 w 134"/>
                  <a:gd name="T83" fmla="*/ 0 h 95"/>
                  <a:gd name="T84" fmla="*/ 134 w 134"/>
                  <a:gd name="T85" fmla="*/ 2 h 95"/>
                  <a:gd name="T86" fmla="*/ 134 w 134"/>
                  <a:gd name="T87" fmla="*/ 5 h 95"/>
                  <a:gd name="T88" fmla="*/ 134 w 134"/>
                  <a:gd name="T89" fmla="*/ 13 h 95"/>
                  <a:gd name="T90" fmla="*/ 134 w 134"/>
                  <a:gd name="T91" fmla="*/ 30 h 95"/>
                  <a:gd name="T92" fmla="*/ 134 w 134"/>
                  <a:gd name="T93" fmla="*/ 78 h 95"/>
                  <a:gd name="T94" fmla="*/ 134 w 134"/>
                  <a:gd name="T95" fmla="*/ 90 h 95"/>
                  <a:gd name="T96" fmla="*/ 134 w 134"/>
                  <a:gd name="T97" fmla="*/ 93 h 95"/>
                  <a:gd name="T98" fmla="*/ 133 w 134"/>
                  <a:gd name="T99" fmla="*/ 93 h 95"/>
                  <a:gd name="T100" fmla="*/ 133 w 134"/>
                  <a:gd name="T10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95">
                    <a:moveTo>
                      <a:pt x="133" y="95"/>
                    </a:moveTo>
                    <a:lnTo>
                      <a:pt x="133" y="93"/>
                    </a:lnTo>
                    <a:lnTo>
                      <a:pt x="133" y="93"/>
                    </a:lnTo>
                    <a:lnTo>
                      <a:pt x="134" y="90"/>
                    </a:lnTo>
                    <a:lnTo>
                      <a:pt x="134" y="90"/>
                    </a:lnTo>
                    <a:lnTo>
                      <a:pt x="133" y="78"/>
                    </a:lnTo>
                    <a:lnTo>
                      <a:pt x="133" y="78"/>
                    </a:lnTo>
                    <a:lnTo>
                      <a:pt x="133" y="30"/>
                    </a:lnTo>
                    <a:lnTo>
                      <a:pt x="133" y="30"/>
                    </a:lnTo>
                    <a:lnTo>
                      <a:pt x="133" y="13"/>
                    </a:lnTo>
                    <a:lnTo>
                      <a:pt x="133" y="13"/>
                    </a:lnTo>
                    <a:lnTo>
                      <a:pt x="133" y="5"/>
                    </a:lnTo>
                    <a:lnTo>
                      <a:pt x="133" y="3"/>
                    </a:lnTo>
                    <a:lnTo>
                      <a:pt x="133" y="2"/>
                    </a:lnTo>
                    <a:lnTo>
                      <a:pt x="133" y="2"/>
                    </a:lnTo>
                    <a:lnTo>
                      <a:pt x="128" y="2"/>
                    </a:lnTo>
                    <a:lnTo>
                      <a:pt x="128" y="2"/>
                    </a:lnTo>
                    <a:lnTo>
                      <a:pt x="90" y="2"/>
                    </a:lnTo>
                    <a:lnTo>
                      <a:pt x="90" y="2"/>
                    </a:lnTo>
                    <a:lnTo>
                      <a:pt x="3" y="2"/>
                    </a:lnTo>
                    <a:lnTo>
                      <a:pt x="3" y="2"/>
                    </a:lnTo>
                    <a:lnTo>
                      <a:pt x="2" y="3"/>
                    </a:lnTo>
                    <a:lnTo>
                      <a:pt x="2" y="7"/>
                    </a:lnTo>
                    <a:lnTo>
                      <a:pt x="2" y="11"/>
                    </a:lnTo>
                    <a:lnTo>
                      <a:pt x="2" y="11"/>
                    </a:lnTo>
                    <a:lnTo>
                      <a:pt x="2" y="22"/>
                    </a:lnTo>
                    <a:lnTo>
                      <a:pt x="2" y="22"/>
                    </a:lnTo>
                    <a:lnTo>
                      <a:pt x="2" y="46"/>
                    </a:lnTo>
                    <a:lnTo>
                      <a:pt x="2" y="46"/>
                    </a:lnTo>
                    <a:lnTo>
                      <a:pt x="2" y="87"/>
                    </a:lnTo>
                    <a:lnTo>
                      <a:pt x="2" y="93"/>
                    </a:lnTo>
                    <a:lnTo>
                      <a:pt x="3" y="93"/>
                    </a:lnTo>
                    <a:lnTo>
                      <a:pt x="5" y="93"/>
                    </a:lnTo>
                    <a:lnTo>
                      <a:pt x="5" y="93"/>
                    </a:lnTo>
                    <a:lnTo>
                      <a:pt x="14" y="93"/>
                    </a:lnTo>
                    <a:lnTo>
                      <a:pt x="14" y="93"/>
                    </a:lnTo>
                    <a:lnTo>
                      <a:pt x="33" y="93"/>
                    </a:lnTo>
                    <a:lnTo>
                      <a:pt x="33" y="93"/>
                    </a:lnTo>
                    <a:lnTo>
                      <a:pt x="66" y="93"/>
                    </a:lnTo>
                    <a:lnTo>
                      <a:pt x="66" y="93"/>
                    </a:lnTo>
                    <a:lnTo>
                      <a:pt x="115" y="93"/>
                    </a:lnTo>
                    <a:lnTo>
                      <a:pt x="115" y="93"/>
                    </a:lnTo>
                    <a:lnTo>
                      <a:pt x="128" y="93"/>
                    </a:lnTo>
                    <a:lnTo>
                      <a:pt x="128" y="93"/>
                    </a:lnTo>
                    <a:lnTo>
                      <a:pt x="131" y="95"/>
                    </a:lnTo>
                    <a:lnTo>
                      <a:pt x="131" y="95"/>
                    </a:lnTo>
                    <a:lnTo>
                      <a:pt x="133" y="95"/>
                    </a:lnTo>
                    <a:lnTo>
                      <a:pt x="133" y="95"/>
                    </a:lnTo>
                    <a:lnTo>
                      <a:pt x="131" y="95"/>
                    </a:lnTo>
                    <a:lnTo>
                      <a:pt x="131" y="95"/>
                    </a:lnTo>
                    <a:lnTo>
                      <a:pt x="128" y="95"/>
                    </a:lnTo>
                    <a:lnTo>
                      <a:pt x="128" y="95"/>
                    </a:lnTo>
                    <a:lnTo>
                      <a:pt x="115" y="95"/>
                    </a:lnTo>
                    <a:lnTo>
                      <a:pt x="115" y="95"/>
                    </a:lnTo>
                    <a:lnTo>
                      <a:pt x="66" y="95"/>
                    </a:lnTo>
                    <a:lnTo>
                      <a:pt x="66" y="95"/>
                    </a:lnTo>
                    <a:lnTo>
                      <a:pt x="33" y="95"/>
                    </a:lnTo>
                    <a:lnTo>
                      <a:pt x="33" y="95"/>
                    </a:lnTo>
                    <a:lnTo>
                      <a:pt x="14" y="95"/>
                    </a:lnTo>
                    <a:lnTo>
                      <a:pt x="14" y="95"/>
                    </a:lnTo>
                    <a:lnTo>
                      <a:pt x="5" y="95"/>
                    </a:lnTo>
                    <a:lnTo>
                      <a:pt x="5" y="95"/>
                    </a:lnTo>
                    <a:lnTo>
                      <a:pt x="2" y="95"/>
                    </a:lnTo>
                    <a:lnTo>
                      <a:pt x="2" y="95"/>
                    </a:lnTo>
                    <a:lnTo>
                      <a:pt x="0" y="95"/>
                    </a:lnTo>
                    <a:lnTo>
                      <a:pt x="0" y="93"/>
                    </a:lnTo>
                    <a:lnTo>
                      <a:pt x="0" y="87"/>
                    </a:lnTo>
                    <a:lnTo>
                      <a:pt x="0" y="87"/>
                    </a:lnTo>
                    <a:lnTo>
                      <a:pt x="0" y="46"/>
                    </a:lnTo>
                    <a:lnTo>
                      <a:pt x="0" y="46"/>
                    </a:lnTo>
                    <a:lnTo>
                      <a:pt x="0" y="22"/>
                    </a:lnTo>
                    <a:lnTo>
                      <a:pt x="0" y="22"/>
                    </a:lnTo>
                    <a:lnTo>
                      <a:pt x="0" y="11"/>
                    </a:lnTo>
                    <a:lnTo>
                      <a:pt x="0" y="7"/>
                    </a:lnTo>
                    <a:lnTo>
                      <a:pt x="0" y="3"/>
                    </a:lnTo>
                    <a:lnTo>
                      <a:pt x="0" y="3"/>
                    </a:lnTo>
                    <a:lnTo>
                      <a:pt x="0" y="0"/>
                    </a:lnTo>
                    <a:lnTo>
                      <a:pt x="3" y="0"/>
                    </a:lnTo>
                    <a:lnTo>
                      <a:pt x="3" y="0"/>
                    </a:lnTo>
                    <a:lnTo>
                      <a:pt x="90" y="0"/>
                    </a:lnTo>
                    <a:lnTo>
                      <a:pt x="90" y="0"/>
                    </a:lnTo>
                    <a:lnTo>
                      <a:pt x="128" y="0"/>
                    </a:lnTo>
                    <a:lnTo>
                      <a:pt x="128" y="0"/>
                    </a:lnTo>
                    <a:lnTo>
                      <a:pt x="133" y="0"/>
                    </a:lnTo>
                    <a:lnTo>
                      <a:pt x="133" y="0"/>
                    </a:lnTo>
                    <a:lnTo>
                      <a:pt x="134" y="2"/>
                    </a:lnTo>
                    <a:lnTo>
                      <a:pt x="134" y="3"/>
                    </a:lnTo>
                    <a:lnTo>
                      <a:pt x="134" y="5"/>
                    </a:lnTo>
                    <a:lnTo>
                      <a:pt x="134" y="5"/>
                    </a:lnTo>
                    <a:lnTo>
                      <a:pt x="134" y="13"/>
                    </a:lnTo>
                    <a:lnTo>
                      <a:pt x="134" y="13"/>
                    </a:lnTo>
                    <a:lnTo>
                      <a:pt x="134" y="30"/>
                    </a:lnTo>
                    <a:lnTo>
                      <a:pt x="134" y="30"/>
                    </a:lnTo>
                    <a:lnTo>
                      <a:pt x="134" y="78"/>
                    </a:lnTo>
                    <a:lnTo>
                      <a:pt x="134" y="78"/>
                    </a:lnTo>
                    <a:lnTo>
                      <a:pt x="134" y="90"/>
                    </a:lnTo>
                    <a:lnTo>
                      <a:pt x="134" y="90"/>
                    </a:lnTo>
                    <a:lnTo>
                      <a:pt x="134" y="93"/>
                    </a:lnTo>
                    <a:lnTo>
                      <a:pt x="133" y="93"/>
                    </a:lnTo>
                    <a:lnTo>
                      <a:pt x="133" y="93"/>
                    </a:lnTo>
                    <a:lnTo>
                      <a:pt x="133" y="95"/>
                    </a:lnTo>
                    <a:lnTo>
                      <a:pt x="133"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3" name="Freeform 151"/>
              <p:cNvSpPr>
                <a:spLocks/>
              </p:cNvSpPr>
              <p:nvPr/>
            </p:nvSpPr>
            <p:spPr bwMode="auto">
              <a:xfrm>
                <a:off x="2280" y="1582"/>
                <a:ext cx="132" cy="2"/>
              </a:xfrm>
              <a:custGeom>
                <a:avLst/>
                <a:gdLst>
                  <a:gd name="T0" fmla="*/ 132 w 132"/>
                  <a:gd name="T1" fmla="*/ 2 h 2"/>
                  <a:gd name="T2" fmla="*/ 132 w 132"/>
                  <a:gd name="T3" fmla="*/ 2 h 2"/>
                  <a:gd name="T4" fmla="*/ 66 w 132"/>
                  <a:gd name="T5" fmla="*/ 2 h 2"/>
                  <a:gd name="T6" fmla="*/ 66 w 132"/>
                  <a:gd name="T7" fmla="*/ 2 h 2"/>
                  <a:gd name="T8" fmla="*/ 0 w 132"/>
                  <a:gd name="T9" fmla="*/ 2 h 2"/>
                  <a:gd name="T10" fmla="*/ 0 w 132"/>
                  <a:gd name="T11" fmla="*/ 2 h 2"/>
                  <a:gd name="T12" fmla="*/ 66 w 132"/>
                  <a:gd name="T13" fmla="*/ 0 h 2"/>
                  <a:gd name="T14" fmla="*/ 66 w 132"/>
                  <a:gd name="T15" fmla="*/ 0 h 2"/>
                  <a:gd name="T16" fmla="*/ 132 w 132"/>
                  <a:gd name="T17" fmla="*/ 2 h 2"/>
                  <a:gd name="T18" fmla="*/ 132 w 13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
                    <a:moveTo>
                      <a:pt x="132" y="2"/>
                    </a:moveTo>
                    <a:lnTo>
                      <a:pt x="132" y="2"/>
                    </a:lnTo>
                    <a:lnTo>
                      <a:pt x="66" y="2"/>
                    </a:lnTo>
                    <a:lnTo>
                      <a:pt x="66" y="2"/>
                    </a:lnTo>
                    <a:lnTo>
                      <a:pt x="0" y="2"/>
                    </a:lnTo>
                    <a:lnTo>
                      <a:pt x="0" y="2"/>
                    </a:lnTo>
                    <a:lnTo>
                      <a:pt x="66" y="0"/>
                    </a:lnTo>
                    <a:lnTo>
                      <a:pt x="66" y="0"/>
                    </a:lnTo>
                    <a:lnTo>
                      <a:pt x="132" y="2"/>
                    </a:lnTo>
                    <a:lnTo>
                      <a:pt x="13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4" name="Freeform 152"/>
              <p:cNvSpPr>
                <a:spLocks/>
              </p:cNvSpPr>
              <p:nvPr/>
            </p:nvSpPr>
            <p:spPr bwMode="auto">
              <a:xfrm>
                <a:off x="2286" y="1576"/>
                <a:ext cx="3" cy="2"/>
              </a:xfrm>
              <a:custGeom>
                <a:avLst/>
                <a:gdLst>
                  <a:gd name="T0" fmla="*/ 3 w 3"/>
                  <a:gd name="T1" fmla="*/ 2 h 2"/>
                  <a:gd name="T2" fmla="*/ 3 w 3"/>
                  <a:gd name="T3" fmla="*/ 2 h 2"/>
                  <a:gd name="T4" fmla="*/ 2 w 3"/>
                  <a:gd name="T5" fmla="*/ 2 h 2"/>
                  <a:gd name="T6" fmla="*/ 2 w 3"/>
                  <a:gd name="T7" fmla="*/ 2 h 2"/>
                  <a:gd name="T8" fmla="*/ 0 w 3"/>
                  <a:gd name="T9" fmla="*/ 2 h 2"/>
                  <a:gd name="T10" fmla="*/ 0 w 3"/>
                  <a:gd name="T11" fmla="*/ 2 h 2"/>
                  <a:gd name="T12" fmla="*/ 2 w 3"/>
                  <a:gd name="T13" fmla="*/ 0 h 2"/>
                  <a:gd name="T14" fmla="*/ 2 w 3"/>
                  <a:gd name="T15" fmla="*/ 0 h 2"/>
                  <a:gd name="T16" fmla="*/ 3 w 3"/>
                  <a:gd name="T17" fmla="*/ 2 h 2"/>
                  <a:gd name="T18" fmla="*/ 3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3" y="2"/>
                    </a:moveTo>
                    <a:lnTo>
                      <a:pt x="3" y="2"/>
                    </a:lnTo>
                    <a:lnTo>
                      <a:pt x="2" y="2"/>
                    </a:lnTo>
                    <a:lnTo>
                      <a:pt x="2" y="2"/>
                    </a:lnTo>
                    <a:lnTo>
                      <a:pt x="0" y="2"/>
                    </a:lnTo>
                    <a:lnTo>
                      <a:pt x="0" y="2"/>
                    </a:lnTo>
                    <a:lnTo>
                      <a:pt x="2" y="0"/>
                    </a:lnTo>
                    <a:lnTo>
                      <a:pt x="2" y="0"/>
                    </a:lnTo>
                    <a:lnTo>
                      <a:pt x="3" y="2"/>
                    </a:lnTo>
                    <a:lnTo>
                      <a:pt x="3"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5" name="Freeform 153"/>
              <p:cNvSpPr>
                <a:spLocks/>
              </p:cNvSpPr>
              <p:nvPr/>
            </p:nvSpPr>
            <p:spPr bwMode="auto">
              <a:xfrm>
                <a:off x="2292" y="1576"/>
                <a:ext cx="4" cy="2"/>
              </a:xfrm>
              <a:custGeom>
                <a:avLst/>
                <a:gdLst>
                  <a:gd name="T0" fmla="*/ 4 w 4"/>
                  <a:gd name="T1" fmla="*/ 2 h 2"/>
                  <a:gd name="T2" fmla="*/ 4 w 4"/>
                  <a:gd name="T3" fmla="*/ 2 h 2"/>
                  <a:gd name="T4" fmla="*/ 2 w 4"/>
                  <a:gd name="T5" fmla="*/ 2 h 2"/>
                  <a:gd name="T6" fmla="*/ 2 w 4"/>
                  <a:gd name="T7" fmla="*/ 2 h 2"/>
                  <a:gd name="T8" fmla="*/ 0 w 4"/>
                  <a:gd name="T9" fmla="*/ 2 h 2"/>
                  <a:gd name="T10" fmla="*/ 0 w 4"/>
                  <a:gd name="T11" fmla="*/ 2 h 2"/>
                  <a:gd name="T12" fmla="*/ 2 w 4"/>
                  <a:gd name="T13" fmla="*/ 0 h 2"/>
                  <a:gd name="T14" fmla="*/ 2 w 4"/>
                  <a:gd name="T15" fmla="*/ 0 h 2"/>
                  <a:gd name="T16" fmla="*/ 4 w 4"/>
                  <a:gd name="T17" fmla="*/ 2 h 2"/>
                  <a:gd name="T18" fmla="*/ 4 w 4"/>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4" y="2"/>
                    </a:moveTo>
                    <a:lnTo>
                      <a:pt x="4" y="2"/>
                    </a:lnTo>
                    <a:lnTo>
                      <a:pt x="2" y="2"/>
                    </a:lnTo>
                    <a:lnTo>
                      <a:pt x="2" y="2"/>
                    </a:lnTo>
                    <a:lnTo>
                      <a:pt x="0" y="2"/>
                    </a:lnTo>
                    <a:lnTo>
                      <a:pt x="0" y="2"/>
                    </a:lnTo>
                    <a:lnTo>
                      <a:pt x="2" y="0"/>
                    </a:lnTo>
                    <a:lnTo>
                      <a:pt x="2" y="0"/>
                    </a:lnTo>
                    <a:lnTo>
                      <a:pt x="4" y="2"/>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6" name="Freeform 154"/>
              <p:cNvSpPr>
                <a:spLocks/>
              </p:cNvSpPr>
              <p:nvPr/>
            </p:nvSpPr>
            <p:spPr bwMode="auto">
              <a:xfrm>
                <a:off x="2299" y="1576"/>
                <a:ext cx="1" cy="2"/>
              </a:xfrm>
              <a:custGeom>
                <a:avLst/>
                <a:gdLst>
                  <a:gd name="T0" fmla="*/ 1 w 1"/>
                  <a:gd name="T1" fmla="*/ 2 h 2"/>
                  <a:gd name="T2" fmla="*/ 1 w 1"/>
                  <a:gd name="T3" fmla="*/ 2 h 2"/>
                  <a:gd name="T4" fmla="*/ 1 w 1"/>
                  <a:gd name="T5" fmla="*/ 2 h 2"/>
                  <a:gd name="T6" fmla="*/ 1 w 1"/>
                  <a:gd name="T7" fmla="*/ 2 h 2"/>
                  <a:gd name="T8" fmla="*/ 0 w 1"/>
                  <a:gd name="T9" fmla="*/ 2 h 2"/>
                  <a:gd name="T10" fmla="*/ 0 w 1"/>
                  <a:gd name="T11" fmla="*/ 2 h 2"/>
                  <a:gd name="T12" fmla="*/ 1 w 1"/>
                  <a:gd name="T13" fmla="*/ 0 h 2"/>
                  <a:gd name="T14" fmla="*/ 1 w 1"/>
                  <a:gd name="T15" fmla="*/ 0 h 2"/>
                  <a:gd name="T16" fmla="*/ 1 w 1"/>
                  <a:gd name="T17" fmla="*/ 2 h 2"/>
                  <a:gd name="T18" fmla="*/ 1 w 1"/>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1" y="2"/>
                    </a:moveTo>
                    <a:lnTo>
                      <a:pt x="1" y="2"/>
                    </a:lnTo>
                    <a:lnTo>
                      <a:pt x="1" y="2"/>
                    </a:lnTo>
                    <a:lnTo>
                      <a:pt x="1" y="2"/>
                    </a:lnTo>
                    <a:lnTo>
                      <a:pt x="0" y="2"/>
                    </a:lnTo>
                    <a:lnTo>
                      <a:pt x="0" y="2"/>
                    </a:lnTo>
                    <a:lnTo>
                      <a:pt x="1" y="0"/>
                    </a:lnTo>
                    <a:lnTo>
                      <a:pt x="1" y="0"/>
                    </a:lnTo>
                    <a:lnTo>
                      <a:pt x="1" y="2"/>
                    </a:ln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7" name="Freeform 155"/>
              <p:cNvSpPr>
                <a:spLocks/>
              </p:cNvSpPr>
              <p:nvPr/>
            </p:nvSpPr>
            <p:spPr bwMode="auto">
              <a:xfrm>
                <a:off x="2465" y="1545"/>
                <a:ext cx="3" cy="112"/>
              </a:xfrm>
              <a:custGeom>
                <a:avLst/>
                <a:gdLst>
                  <a:gd name="T0" fmla="*/ 1 w 3"/>
                  <a:gd name="T1" fmla="*/ 112 h 112"/>
                  <a:gd name="T2" fmla="*/ 1 w 3"/>
                  <a:gd name="T3" fmla="*/ 112 h 112"/>
                  <a:gd name="T4" fmla="*/ 0 w 3"/>
                  <a:gd name="T5" fmla="*/ 94 h 112"/>
                  <a:gd name="T6" fmla="*/ 0 w 3"/>
                  <a:gd name="T7" fmla="*/ 55 h 112"/>
                  <a:gd name="T8" fmla="*/ 0 w 3"/>
                  <a:gd name="T9" fmla="*/ 55 h 112"/>
                  <a:gd name="T10" fmla="*/ 0 w 3"/>
                  <a:gd name="T11" fmla="*/ 15 h 112"/>
                  <a:gd name="T12" fmla="*/ 1 w 3"/>
                  <a:gd name="T13" fmla="*/ 0 h 112"/>
                  <a:gd name="T14" fmla="*/ 1 w 3"/>
                  <a:gd name="T15" fmla="*/ 0 h 112"/>
                  <a:gd name="T16" fmla="*/ 3 w 3"/>
                  <a:gd name="T17" fmla="*/ 15 h 112"/>
                  <a:gd name="T18" fmla="*/ 3 w 3"/>
                  <a:gd name="T19" fmla="*/ 55 h 112"/>
                  <a:gd name="T20" fmla="*/ 3 w 3"/>
                  <a:gd name="T21" fmla="*/ 55 h 112"/>
                  <a:gd name="T22" fmla="*/ 3 w 3"/>
                  <a:gd name="T23" fmla="*/ 94 h 112"/>
                  <a:gd name="T24" fmla="*/ 1 w 3"/>
                  <a:gd name="T2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12">
                    <a:moveTo>
                      <a:pt x="1" y="112"/>
                    </a:moveTo>
                    <a:lnTo>
                      <a:pt x="1" y="112"/>
                    </a:lnTo>
                    <a:lnTo>
                      <a:pt x="0" y="94"/>
                    </a:lnTo>
                    <a:lnTo>
                      <a:pt x="0" y="55"/>
                    </a:lnTo>
                    <a:lnTo>
                      <a:pt x="0" y="55"/>
                    </a:lnTo>
                    <a:lnTo>
                      <a:pt x="0" y="15"/>
                    </a:lnTo>
                    <a:lnTo>
                      <a:pt x="1" y="0"/>
                    </a:lnTo>
                    <a:lnTo>
                      <a:pt x="1" y="0"/>
                    </a:lnTo>
                    <a:lnTo>
                      <a:pt x="3" y="15"/>
                    </a:lnTo>
                    <a:lnTo>
                      <a:pt x="3" y="55"/>
                    </a:lnTo>
                    <a:lnTo>
                      <a:pt x="3" y="55"/>
                    </a:lnTo>
                    <a:lnTo>
                      <a:pt x="3" y="94"/>
                    </a:lnTo>
                    <a:lnTo>
                      <a:pt x="1" y="11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8" name="Freeform 156"/>
              <p:cNvSpPr>
                <a:spLocks/>
              </p:cNvSpPr>
              <p:nvPr/>
            </p:nvSpPr>
            <p:spPr bwMode="auto">
              <a:xfrm>
                <a:off x="2465" y="1545"/>
                <a:ext cx="3" cy="112"/>
              </a:xfrm>
              <a:custGeom>
                <a:avLst/>
                <a:gdLst>
                  <a:gd name="T0" fmla="*/ 1 w 3"/>
                  <a:gd name="T1" fmla="*/ 112 h 112"/>
                  <a:gd name="T2" fmla="*/ 1 w 3"/>
                  <a:gd name="T3" fmla="*/ 112 h 112"/>
                  <a:gd name="T4" fmla="*/ 0 w 3"/>
                  <a:gd name="T5" fmla="*/ 94 h 112"/>
                  <a:gd name="T6" fmla="*/ 0 w 3"/>
                  <a:gd name="T7" fmla="*/ 55 h 112"/>
                  <a:gd name="T8" fmla="*/ 0 w 3"/>
                  <a:gd name="T9" fmla="*/ 55 h 112"/>
                  <a:gd name="T10" fmla="*/ 0 w 3"/>
                  <a:gd name="T11" fmla="*/ 15 h 112"/>
                  <a:gd name="T12" fmla="*/ 1 w 3"/>
                  <a:gd name="T13" fmla="*/ 0 h 112"/>
                  <a:gd name="T14" fmla="*/ 1 w 3"/>
                  <a:gd name="T15" fmla="*/ 0 h 112"/>
                  <a:gd name="T16" fmla="*/ 3 w 3"/>
                  <a:gd name="T17" fmla="*/ 15 h 112"/>
                  <a:gd name="T18" fmla="*/ 3 w 3"/>
                  <a:gd name="T19" fmla="*/ 55 h 112"/>
                  <a:gd name="T20" fmla="*/ 3 w 3"/>
                  <a:gd name="T21" fmla="*/ 55 h 112"/>
                  <a:gd name="T22" fmla="*/ 3 w 3"/>
                  <a:gd name="T23" fmla="*/ 94 h 112"/>
                  <a:gd name="T24" fmla="*/ 1 w 3"/>
                  <a:gd name="T2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12">
                    <a:moveTo>
                      <a:pt x="1" y="112"/>
                    </a:moveTo>
                    <a:lnTo>
                      <a:pt x="1" y="112"/>
                    </a:lnTo>
                    <a:lnTo>
                      <a:pt x="0" y="94"/>
                    </a:lnTo>
                    <a:lnTo>
                      <a:pt x="0" y="55"/>
                    </a:lnTo>
                    <a:lnTo>
                      <a:pt x="0" y="55"/>
                    </a:lnTo>
                    <a:lnTo>
                      <a:pt x="0" y="15"/>
                    </a:lnTo>
                    <a:lnTo>
                      <a:pt x="1" y="0"/>
                    </a:lnTo>
                    <a:lnTo>
                      <a:pt x="1" y="0"/>
                    </a:lnTo>
                    <a:lnTo>
                      <a:pt x="3" y="15"/>
                    </a:lnTo>
                    <a:lnTo>
                      <a:pt x="3" y="55"/>
                    </a:lnTo>
                    <a:lnTo>
                      <a:pt x="3" y="55"/>
                    </a:lnTo>
                    <a:lnTo>
                      <a:pt x="3" y="94"/>
                    </a:lnTo>
                    <a:lnTo>
                      <a:pt x="1" y="1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589" name="Picture 1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0" y="1625"/>
                <a:ext cx="76"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0" name="Freeform 158"/>
              <p:cNvSpPr>
                <a:spLocks/>
              </p:cNvSpPr>
              <p:nvPr/>
            </p:nvSpPr>
            <p:spPr bwMode="auto">
              <a:xfrm>
                <a:off x="2466" y="1631"/>
                <a:ext cx="2" cy="18"/>
              </a:xfrm>
              <a:custGeom>
                <a:avLst/>
                <a:gdLst>
                  <a:gd name="T0" fmla="*/ 0 w 2"/>
                  <a:gd name="T1" fmla="*/ 0 h 18"/>
                  <a:gd name="T2" fmla="*/ 0 w 2"/>
                  <a:gd name="T3" fmla="*/ 18 h 18"/>
                  <a:gd name="T4" fmla="*/ 0 w 2"/>
                  <a:gd name="T5" fmla="*/ 18 h 18"/>
                  <a:gd name="T6" fmla="*/ 2 w 2"/>
                  <a:gd name="T7" fmla="*/ 0 h 18"/>
                  <a:gd name="T8" fmla="*/ 2 w 2"/>
                  <a:gd name="T9" fmla="*/ 0 h 18"/>
                  <a:gd name="T10" fmla="*/ 0 w 2"/>
                  <a:gd name="T11" fmla="*/ 0 h 18"/>
                </a:gdLst>
                <a:ahLst/>
                <a:cxnLst>
                  <a:cxn ang="0">
                    <a:pos x="T0" y="T1"/>
                  </a:cxn>
                  <a:cxn ang="0">
                    <a:pos x="T2" y="T3"/>
                  </a:cxn>
                  <a:cxn ang="0">
                    <a:pos x="T4" y="T5"/>
                  </a:cxn>
                  <a:cxn ang="0">
                    <a:pos x="T6" y="T7"/>
                  </a:cxn>
                  <a:cxn ang="0">
                    <a:pos x="T8" y="T9"/>
                  </a:cxn>
                  <a:cxn ang="0">
                    <a:pos x="T10" y="T11"/>
                  </a:cxn>
                </a:cxnLst>
                <a:rect l="0" t="0" r="r" b="b"/>
                <a:pathLst>
                  <a:path w="2" h="18">
                    <a:moveTo>
                      <a:pt x="0" y="0"/>
                    </a:moveTo>
                    <a:lnTo>
                      <a:pt x="0" y="18"/>
                    </a:lnTo>
                    <a:lnTo>
                      <a:pt x="0" y="18"/>
                    </a:lnTo>
                    <a:lnTo>
                      <a:pt x="2" y="0"/>
                    </a:lnTo>
                    <a:lnTo>
                      <a:pt x="2" y="0"/>
                    </a:lnTo>
                    <a:lnTo>
                      <a:pt x="0"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1" name="Freeform 159"/>
              <p:cNvSpPr>
                <a:spLocks/>
              </p:cNvSpPr>
              <p:nvPr/>
            </p:nvSpPr>
            <p:spPr bwMode="auto">
              <a:xfrm>
                <a:off x="2466" y="1631"/>
                <a:ext cx="2" cy="18"/>
              </a:xfrm>
              <a:custGeom>
                <a:avLst/>
                <a:gdLst>
                  <a:gd name="T0" fmla="*/ 0 w 2"/>
                  <a:gd name="T1" fmla="*/ 0 h 18"/>
                  <a:gd name="T2" fmla="*/ 0 w 2"/>
                  <a:gd name="T3" fmla="*/ 18 h 18"/>
                  <a:gd name="T4" fmla="*/ 0 w 2"/>
                  <a:gd name="T5" fmla="*/ 18 h 18"/>
                  <a:gd name="T6" fmla="*/ 2 w 2"/>
                  <a:gd name="T7" fmla="*/ 0 h 18"/>
                  <a:gd name="T8" fmla="*/ 2 w 2"/>
                  <a:gd name="T9" fmla="*/ 0 h 18"/>
                  <a:gd name="T10" fmla="*/ 0 w 2"/>
                  <a:gd name="T11" fmla="*/ 0 h 18"/>
                </a:gdLst>
                <a:ahLst/>
                <a:cxnLst>
                  <a:cxn ang="0">
                    <a:pos x="T0" y="T1"/>
                  </a:cxn>
                  <a:cxn ang="0">
                    <a:pos x="T2" y="T3"/>
                  </a:cxn>
                  <a:cxn ang="0">
                    <a:pos x="T4" y="T5"/>
                  </a:cxn>
                  <a:cxn ang="0">
                    <a:pos x="T6" y="T7"/>
                  </a:cxn>
                  <a:cxn ang="0">
                    <a:pos x="T8" y="T9"/>
                  </a:cxn>
                  <a:cxn ang="0">
                    <a:pos x="T10" y="T11"/>
                  </a:cxn>
                </a:cxnLst>
                <a:rect l="0" t="0" r="r" b="b"/>
                <a:pathLst>
                  <a:path w="2" h="18">
                    <a:moveTo>
                      <a:pt x="0" y="0"/>
                    </a:moveTo>
                    <a:lnTo>
                      <a:pt x="0" y="18"/>
                    </a:lnTo>
                    <a:lnTo>
                      <a:pt x="0" y="18"/>
                    </a:lnTo>
                    <a:lnTo>
                      <a:pt x="2"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2" name="Freeform 160"/>
              <p:cNvSpPr>
                <a:spLocks/>
              </p:cNvSpPr>
              <p:nvPr/>
            </p:nvSpPr>
            <p:spPr bwMode="auto">
              <a:xfrm>
                <a:off x="2057" y="1413"/>
                <a:ext cx="171" cy="264"/>
              </a:xfrm>
              <a:custGeom>
                <a:avLst/>
                <a:gdLst>
                  <a:gd name="T0" fmla="*/ 171 w 171"/>
                  <a:gd name="T1" fmla="*/ 0 h 264"/>
                  <a:gd name="T2" fmla="*/ 171 w 171"/>
                  <a:gd name="T3" fmla="*/ 0 h 264"/>
                  <a:gd name="T4" fmla="*/ 164 w 171"/>
                  <a:gd name="T5" fmla="*/ 0 h 264"/>
                  <a:gd name="T6" fmla="*/ 147 w 171"/>
                  <a:gd name="T7" fmla="*/ 2 h 264"/>
                  <a:gd name="T8" fmla="*/ 123 w 171"/>
                  <a:gd name="T9" fmla="*/ 8 h 264"/>
                  <a:gd name="T10" fmla="*/ 111 w 171"/>
                  <a:gd name="T11" fmla="*/ 13 h 264"/>
                  <a:gd name="T12" fmla="*/ 96 w 171"/>
                  <a:gd name="T13" fmla="*/ 19 h 264"/>
                  <a:gd name="T14" fmla="*/ 82 w 171"/>
                  <a:gd name="T15" fmla="*/ 27 h 264"/>
                  <a:gd name="T16" fmla="*/ 68 w 171"/>
                  <a:gd name="T17" fmla="*/ 37 h 264"/>
                  <a:gd name="T18" fmla="*/ 54 w 171"/>
                  <a:gd name="T19" fmla="*/ 49 h 264"/>
                  <a:gd name="T20" fmla="*/ 43 w 171"/>
                  <a:gd name="T21" fmla="*/ 64 h 264"/>
                  <a:gd name="T22" fmla="*/ 30 w 171"/>
                  <a:gd name="T23" fmla="*/ 81 h 264"/>
                  <a:gd name="T24" fmla="*/ 22 w 171"/>
                  <a:gd name="T25" fmla="*/ 102 h 264"/>
                  <a:gd name="T26" fmla="*/ 14 w 171"/>
                  <a:gd name="T27" fmla="*/ 125 h 264"/>
                  <a:gd name="T28" fmla="*/ 9 w 171"/>
                  <a:gd name="T29" fmla="*/ 152 h 264"/>
                  <a:gd name="T30" fmla="*/ 0 w 171"/>
                  <a:gd name="T31" fmla="*/ 264 h 264"/>
                  <a:gd name="T32" fmla="*/ 130 w 171"/>
                  <a:gd name="T33" fmla="*/ 261 h 264"/>
                  <a:gd name="T34" fmla="*/ 171 w 171"/>
                  <a:gd name="T35"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1" h="264">
                    <a:moveTo>
                      <a:pt x="171" y="0"/>
                    </a:moveTo>
                    <a:lnTo>
                      <a:pt x="171" y="0"/>
                    </a:lnTo>
                    <a:lnTo>
                      <a:pt x="164" y="0"/>
                    </a:lnTo>
                    <a:lnTo>
                      <a:pt x="147" y="2"/>
                    </a:lnTo>
                    <a:lnTo>
                      <a:pt x="123" y="8"/>
                    </a:lnTo>
                    <a:lnTo>
                      <a:pt x="111" y="13"/>
                    </a:lnTo>
                    <a:lnTo>
                      <a:pt x="96" y="19"/>
                    </a:lnTo>
                    <a:lnTo>
                      <a:pt x="82" y="27"/>
                    </a:lnTo>
                    <a:lnTo>
                      <a:pt x="68" y="37"/>
                    </a:lnTo>
                    <a:lnTo>
                      <a:pt x="54" y="49"/>
                    </a:lnTo>
                    <a:lnTo>
                      <a:pt x="43" y="64"/>
                    </a:lnTo>
                    <a:lnTo>
                      <a:pt x="30" y="81"/>
                    </a:lnTo>
                    <a:lnTo>
                      <a:pt x="22" y="102"/>
                    </a:lnTo>
                    <a:lnTo>
                      <a:pt x="14" y="125"/>
                    </a:lnTo>
                    <a:lnTo>
                      <a:pt x="9" y="152"/>
                    </a:lnTo>
                    <a:lnTo>
                      <a:pt x="0" y="264"/>
                    </a:lnTo>
                    <a:lnTo>
                      <a:pt x="130" y="261"/>
                    </a:lnTo>
                    <a:lnTo>
                      <a:pt x="171" y="0"/>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3" name="Freeform 161"/>
              <p:cNvSpPr>
                <a:spLocks/>
              </p:cNvSpPr>
              <p:nvPr/>
            </p:nvSpPr>
            <p:spPr bwMode="auto">
              <a:xfrm>
                <a:off x="2057" y="1413"/>
                <a:ext cx="171" cy="264"/>
              </a:xfrm>
              <a:custGeom>
                <a:avLst/>
                <a:gdLst>
                  <a:gd name="T0" fmla="*/ 171 w 171"/>
                  <a:gd name="T1" fmla="*/ 0 h 264"/>
                  <a:gd name="T2" fmla="*/ 171 w 171"/>
                  <a:gd name="T3" fmla="*/ 0 h 264"/>
                  <a:gd name="T4" fmla="*/ 164 w 171"/>
                  <a:gd name="T5" fmla="*/ 0 h 264"/>
                  <a:gd name="T6" fmla="*/ 147 w 171"/>
                  <a:gd name="T7" fmla="*/ 2 h 264"/>
                  <a:gd name="T8" fmla="*/ 123 w 171"/>
                  <a:gd name="T9" fmla="*/ 8 h 264"/>
                  <a:gd name="T10" fmla="*/ 111 w 171"/>
                  <a:gd name="T11" fmla="*/ 13 h 264"/>
                  <a:gd name="T12" fmla="*/ 96 w 171"/>
                  <a:gd name="T13" fmla="*/ 19 h 264"/>
                  <a:gd name="T14" fmla="*/ 82 w 171"/>
                  <a:gd name="T15" fmla="*/ 27 h 264"/>
                  <a:gd name="T16" fmla="*/ 68 w 171"/>
                  <a:gd name="T17" fmla="*/ 37 h 264"/>
                  <a:gd name="T18" fmla="*/ 54 w 171"/>
                  <a:gd name="T19" fmla="*/ 49 h 264"/>
                  <a:gd name="T20" fmla="*/ 43 w 171"/>
                  <a:gd name="T21" fmla="*/ 64 h 264"/>
                  <a:gd name="T22" fmla="*/ 30 w 171"/>
                  <a:gd name="T23" fmla="*/ 81 h 264"/>
                  <a:gd name="T24" fmla="*/ 22 w 171"/>
                  <a:gd name="T25" fmla="*/ 102 h 264"/>
                  <a:gd name="T26" fmla="*/ 14 w 171"/>
                  <a:gd name="T27" fmla="*/ 125 h 264"/>
                  <a:gd name="T28" fmla="*/ 9 w 171"/>
                  <a:gd name="T29" fmla="*/ 152 h 264"/>
                  <a:gd name="T30" fmla="*/ 0 w 171"/>
                  <a:gd name="T31" fmla="*/ 264 h 264"/>
                  <a:gd name="T32" fmla="*/ 130 w 171"/>
                  <a:gd name="T33" fmla="*/ 261 h 264"/>
                  <a:gd name="T34" fmla="*/ 171 w 171"/>
                  <a:gd name="T35"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1" h="264">
                    <a:moveTo>
                      <a:pt x="171" y="0"/>
                    </a:moveTo>
                    <a:lnTo>
                      <a:pt x="171" y="0"/>
                    </a:lnTo>
                    <a:lnTo>
                      <a:pt x="164" y="0"/>
                    </a:lnTo>
                    <a:lnTo>
                      <a:pt x="147" y="2"/>
                    </a:lnTo>
                    <a:lnTo>
                      <a:pt x="123" y="8"/>
                    </a:lnTo>
                    <a:lnTo>
                      <a:pt x="111" y="13"/>
                    </a:lnTo>
                    <a:lnTo>
                      <a:pt x="96" y="19"/>
                    </a:lnTo>
                    <a:lnTo>
                      <a:pt x="82" y="27"/>
                    </a:lnTo>
                    <a:lnTo>
                      <a:pt x="68" y="37"/>
                    </a:lnTo>
                    <a:lnTo>
                      <a:pt x="54" y="49"/>
                    </a:lnTo>
                    <a:lnTo>
                      <a:pt x="43" y="64"/>
                    </a:lnTo>
                    <a:lnTo>
                      <a:pt x="30" y="81"/>
                    </a:lnTo>
                    <a:lnTo>
                      <a:pt x="22" y="102"/>
                    </a:lnTo>
                    <a:lnTo>
                      <a:pt x="14" y="125"/>
                    </a:lnTo>
                    <a:lnTo>
                      <a:pt x="9" y="152"/>
                    </a:lnTo>
                    <a:lnTo>
                      <a:pt x="0" y="264"/>
                    </a:lnTo>
                    <a:lnTo>
                      <a:pt x="130" y="261"/>
                    </a:lnTo>
                    <a:lnTo>
                      <a:pt x="1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4" name="Freeform 162"/>
              <p:cNvSpPr>
                <a:spLocks/>
              </p:cNvSpPr>
              <p:nvPr/>
            </p:nvSpPr>
            <p:spPr bwMode="auto">
              <a:xfrm>
                <a:off x="2171" y="1579"/>
                <a:ext cx="47" cy="172"/>
              </a:xfrm>
              <a:custGeom>
                <a:avLst/>
                <a:gdLst>
                  <a:gd name="T0" fmla="*/ 30 w 47"/>
                  <a:gd name="T1" fmla="*/ 0 h 172"/>
                  <a:gd name="T2" fmla="*/ 19 w 47"/>
                  <a:gd name="T3" fmla="*/ 78 h 172"/>
                  <a:gd name="T4" fmla="*/ 17 w 47"/>
                  <a:gd name="T5" fmla="*/ 95 h 172"/>
                  <a:gd name="T6" fmla="*/ 16 w 47"/>
                  <a:gd name="T7" fmla="*/ 95 h 172"/>
                  <a:gd name="T8" fmla="*/ 16 w 47"/>
                  <a:gd name="T9" fmla="*/ 95 h 172"/>
                  <a:gd name="T10" fmla="*/ 9 w 47"/>
                  <a:gd name="T11" fmla="*/ 95 h 172"/>
                  <a:gd name="T12" fmla="*/ 4 w 47"/>
                  <a:gd name="T13" fmla="*/ 95 h 172"/>
                  <a:gd name="T14" fmla="*/ 0 w 47"/>
                  <a:gd name="T15" fmla="*/ 172 h 172"/>
                  <a:gd name="T16" fmla="*/ 47 w 47"/>
                  <a:gd name="T17" fmla="*/ 144 h 172"/>
                  <a:gd name="T18" fmla="*/ 30 w 47"/>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72">
                    <a:moveTo>
                      <a:pt x="30" y="0"/>
                    </a:moveTo>
                    <a:lnTo>
                      <a:pt x="19" y="78"/>
                    </a:lnTo>
                    <a:lnTo>
                      <a:pt x="17" y="95"/>
                    </a:lnTo>
                    <a:lnTo>
                      <a:pt x="16" y="95"/>
                    </a:lnTo>
                    <a:lnTo>
                      <a:pt x="16" y="95"/>
                    </a:lnTo>
                    <a:lnTo>
                      <a:pt x="9" y="95"/>
                    </a:lnTo>
                    <a:lnTo>
                      <a:pt x="4" y="95"/>
                    </a:lnTo>
                    <a:lnTo>
                      <a:pt x="0" y="172"/>
                    </a:lnTo>
                    <a:lnTo>
                      <a:pt x="47" y="144"/>
                    </a:lnTo>
                    <a:lnTo>
                      <a:pt x="30" y="0"/>
                    </a:lnTo>
                    <a:close/>
                  </a:path>
                </a:pathLst>
              </a:custGeom>
              <a:solidFill>
                <a:srgbClr val="BA4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5" name="Freeform 163"/>
              <p:cNvSpPr>
                <a:spLocks/>
              </p:cNvSpPr>
              <p:nvPr/>
            </p:nvSpPr>
            <p:spPr bwMode="auto">
              <a:xfrm>
                <a:off x="2171" y="1579"/>
                <a:ext cx="47" cy="172"/>
              </a:xfrm>
              <a:custGeom>
                <a:avLst/>
                <a:gdLst>
                  <a:gd name="T0" fmla="*/ 30 w 47"/>
                  <a:gd name="T1" fmla="*/ 0 h 172"/>
                  <a:gd name="T2" fmla="*/ 19 w 47"/>
                  <a:gd name="T3" fmla="*/ 78 h 172"/>
                  <a:gd name="T4" fmla="*/ 17 w 47"/>
                  <a:gd name="T5" fmla="*/ 95 h 172"/>
                  <a:gd name="T6" fmla="*/ 16 w 47"/>
                  <a:gd name="T7" fmla="*/ 95 h 172"/>
                  <a:gd name="T8" fmla="*/ 16 w 47"/>
                  <a:gd name="T9" fmla="*/ 95 h 172"/>
                  <a:gd name="T10" fmla="*/ 9 w 47"/>
                  <a:gd name="T11" fmla="*/ 95 h 172"/>
                  <a:gd name="T12" fmla="*/ 4 w 47"/>
                  <a:gd name="T13" fmla="*/ 95 h 172"/>
                  <a:gd name="T14" fmla="*/ 0 w 47"/>
                  <a:gd name="T15" fmla="*/ 172 h 172"/>
                  <a:gd name="T16" fmla="*/ 47 w 47"/>
                  <a:gd name="T17" fmla="*/ 144 h 172"/>
                  <a:gd name="T18" fmla="*/ 30 w 47"/>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72">
                    <a:moveTo>
                      <a:pt x="30" y="0"/>
                    </a:moveTo>
                    <a:lnTo>
                      <a:pt x="19" y="78"/>
                    </a:lnTo>
                    <a:lnTo>
                      <a:pt x="17" y="95"/>
                    </a:lnTo>
                    <a:lnTo>
                      <a:pt x="16" y="95"/>
                    </a:lnTo>
                    <a:lnTo>
                      <a:pt x="16" y="95"/>
                    </a:lnTo>
                    <a:lnTo>
                      <a:pt x="9" y="95"/>
                    </a:lnTo>
                    <a:lnTo>
                      <a:pt x="4" y="95"/>
                    </a:lnTo>
                    <a:lnTo>
                      <a:pt x="0" y="172"/>
                    </a:lnTo>
                    <a:lnTo>
                      <a:pt x="47" y="144"/>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6" name="Freeform 164"/>
              <p:cNvSpPr>
                <a:spLocks noEditPoints="1"/>
              </p:cNvSpPr>
              <p:nvPr/>
            </p:nvSpPr>
            <p:spPr bwMode="auto">
              <a:xfrm>
                <a:off x="2180" y="1543"/>
                <a:ext cx="21" cy="131"/>
              </a:xfrm>
              <a:custGeom>
                <a:avLst/>
                <a:gdLst>
                  <a:gd name="T0" fmla="*/ 7 w 21"/>
                  <a:gd name="T1" fmla="*/ 131 h 131"/>
                  <a:gd name="T2" fmla="*/ 0 w 21"/>
                  <a:gd name="T3" fmla="*/ 131 h 131"/>
                  <a:gd name="T4" fmla="*/ 7 w 21"/>
                  <a:gd name="T5" fmla="*/ 131 h 131"/>
                  <a:gd name="T6" fmla="*/ 18 w 21"/>
                  <a:gd name="T7" fmla="*/ 0 h 131"/>
                  <a:gd name="T8" fmla="*/ 10 w 21"/>
                  <a:gd name="T9" fmla="*/ 114 h 131"/>
                  <a:gd name="T10" fmla="*/ 21 w 21"/>
                  <a:gd name="T11" fmla="*/ 36 h 131"/>
                  <a:gd name="T12" fmla="*/ 18 w 21"/>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21" h="131">
                    <a:moveTo>
                      <a:pt x="7" y="131"/>
                    </a:moveTo>
                    <a:lnTo>
                      <a:pt x="0" y="131"/>
                    </a:lnTo>
                    <a:lnTo>
                      <a:pt x="7" y="131"/>
                    </a:lnTo>
                    <a:close/>
                    <a:moveTo>
                      <a:pt x="18" y="0"/>
                    </a:moveTo>
                    <a:lnTo>
                      <a:pt x="10" y="114"/>
                    </a:lnTo>
                    <a:lnTo>
                      <a:pt x="21" y="36"/>
                    </a:lnTo>
                    <a:lnTo>
                      <a:pt x="18" y="0"/>
                    </a:lnTo>
                    <a:close/>
                  </a:path>
                </a:pathLst>
              </a:custGeom>
              <a:solidFill>
                <a:srgbClr val="BA4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7" name="Freeform 165"/>
              <p:cNvSpPr>
                <a:spLocks/>
              </p:cNvSpPr>
              <p:nvPr/>
            </p:nvSpPr>
            <p:spPr bwMode="auto">
              <a:xfrm>
                <a:off x="2180" y="1674"/>
                <a:ext cx="7" cy="0"/>
              </a:xfrm>
              <a:custGeom>
                <a:avLst/>
                <a:gdLst>
                  <a:gd name="T0" fmla="*/ 7 w 7"/>
                  <a:gd name="T1" fmla="*/ 0 w 7"/>
                  <a:gd name="T2" fmla="*/ 7 w 7"/>
                </a:gdLst>
                <a:ahLst/>
                <a:cxnLst>
                  <a:cxn ang="0">
                    <a:pos x="T0" y="0"/>
                  </a:cxn>
                  <a:cxn ang="0">
                    <a:pos x="T1" y="0"/>
                  </a:cxn>
                  <a:cxn ang="0">
                    <a:pos x="T2" y="0"/>
                  </a:cxn>
                </a:cxnLst>
                <a:rect l="0" t="0" r="r" b="b"/>
                <a:pathLst>
                  <a:path w="7">
                    <a:moveTo>
                      <a:pt x="7" y="0"/>
                    </a:moveTo>
                    <a:lnTo>
                      <a:pt x="0" y="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8" name="Freeform 166"/>
              <p:cNvSpPr>
                <a:spLocks/>
              </p:cNvSpPr>
              <p:nvPr/>
            </p:nvSpPr>
            <p:spPr bwMode="auto">
              <a:xfrm>
                <a:off x="2190" y="1543"/>
                <a:ext cx="11" cy="114"/>
              </a:xfrm>
              <a:custGeom>
                <a:avLst/>
                <a:gdLst>
                  <a:gd name="T0" fmla="*/ 8 w 11"/>
                  <a:gd name="T1" fmla="*/ 0 h 114"/>
                  <a:gd name="T2" fmla="*/ 0 w 11"/>
                  <a:gd name="T3" fmla="*/ 114 h 114"/>
                  <a:gd name="T4" fmla="*/ 11 w 11"/>
                  <a:gd name="T5" fmla="*/ 36 h 114"/>
                  <a:gd name="T6" fmla="*/ 8 w 11"/>
                  <a:gd name="T7" fmla="*/ 0 h 114"/>
                </a:gdLst>
                <a:ahLst/>
                <a:cxnLst>
                  <a:cxn ang="0">
                    <a:pos x="T0" y="T1"/>
                  </a:cxn>
                  <a:cxn ang="0">
                    <a:pos x="T2" y="T3"/>
                  </a:cxn>
                  <a:cxn ang="0">
                    <a:pos x="T4" y="T5"/>
                  </a:cxn>
                  <a:cxn ang="0">
                    <a:pos x="T6" y="T7"/>
                  </a:cxn>
                </a:cxnLst>
                <a:rect l="0" t="0" r="r" b="b"/>
                <a:pathLst>
                  <a:path w="11" h="114">
                    <a:moveTo>
                      <a:pt x="8" y="0"/>
                    </a:moveTo>
                    <a:lnTo>
                      <a:pt x="0" y="114"/>
                    </a:lnTo>
                    <a:lnTo>
                      <a:pt x="11" y="36"/>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9" name="Freeform 167"/>
              <p:cNvSpPr>
                <a:spLocks/>
              </p:cNvSpPr>
              <p:nvPr/>
            </p:nvSpPr>
            <p:spPr bwMode="auto">
              <a:xfrm>
                <a:off x="2057" y="1448"/>
                <a:ext cx="142" cy="229"/>
              </a:xfrm>
              <a:custGeom>
                <a:avLst/>
                <a:gdLst>
                  <a:gd name="T0" fmla="*/ 0 w 142"/>
                  <a:gd name="T1" fmla="*/ 229 h 229"/>
                  <a:gd name="T2" fmla="*/ 3 w 142"/>
                  <a:gd name="T3" fmla="*/ 229 h 229"/>
                  <a:gd name="T4" fmla="*/ 9 w 142"/>
                  <a:gd name="T5" fmla="*/ 228 h 229"/>
                  <a:gd name="T6" fmla="*/ 38 w 142"/>
                  <a:gd name="T7" fmla="*/ 228 h 229"/>
                  <a:gd name="T8" fmla="*/ 130 w 142"/>
                  <a:gd name="T9" fmla="*/ 226 h 229"/>
                  <a:gd name="T10" fmla="*/ 134 w 142"/>
                  <a:gd name="T11" fmla="*/ 157 h 229"/>
                  <a:gd name="T12" fmla="*/ 139 w 142"/>
                  <a:gd name="T13" fmla="*/ 78 h 229"/>
                  <a:gd name="T14" fmla="*/ 139 w 142"/>
                  <a:gd name="T15" fmla="*/ 60 h 229"/>
                  <a:gd name="T16" fmla="*/ 137 w 142"/>
                  <a:gd name="T17" fmla="*/ 44 h 229"/>
                  <a:gd name="T18" fmla="*/ 125 w 142"/>
                  <a:gd name="T19" fmla="*/ 18 h 229"/>
                  <a:gd name="T20" fmla="*/ 117 w 142"/>
                  <a:gd name="T21" fmla="*/ 10 h 229"/>
                  <a:gd name="T22" fmla="*/ 107 w 142"/>
                  <a:gd name="T23" fmla="*/ 3 h 229"/>
                  <a:gd name="T24" fmla="*/ 88 w 142"/>
                  <a:gd name="T25" fmla="*/ 0 h 229"/>
                  <a:gd name="T26" fmla="*/ 82 w 142"/>
                  <a:gd name="T27" fmla="*/ 2 h 229"/>
                  <a:gd name="T28" fmla="*/ 74 w 142"/>
                  <a:gd name="T29" fmla="*/ 5 h 229"/>
                  <a:gd name="T30" fmla="*/ 74 w 142"/>
                  <a:gd name="T31" fmla="*/ 5 h 229"/>
                  <a:gd name="T32" fmla="*/ 77 w 142"/>
                  <a:gd name="T33" fmla="*/ 3 h 229"/>
                  <a:gd name="T34" fmla="*/ 82 w 142"/>
                  <a:gd name="T35" fmla="*/ 0 h 229"/>
                  <a:gd name="T36" fmla="*/ 88 w 142"/>
                  <a:gd name="T37" fmla="*/ 0 h 229"/>
                  <a:gd name="T38" fmla="*/ 107 w 142"/>
                  <a:gd name="T39" fmla="*/ 2 h 229"/>
                  <a:gd name="T40" fmla="*/ 118 w 142"/>
                  <a:gd name="T41" fmla="*/ 8 h 229"/>
                  <a:gd name="T42" fmla="*/ 128 w 142"/>
                  <a:gd name="T43" fmla="*/ 18 h 229"/>
                  <a:gd name="T44" fmla="*/ 141 w 142"/>
                  <a:gd name="T45" fmla="*/ 44 h 229"/>
                  <a:gd name="T46" fmla="*/ 142 w 142"/>
                  <a:gd name="T47" fmla="*/ 60 h 229"/>
                  <a:gd name="T48" fmla="*/ 142 w 142"/>
                  <a:gd name="T49" fmla="*/ 79 h 229"/>
                  <a:gd name="T50" fmla="*/ 137 w 142"/>
                  <a:gd name="T51" fmla="*/ 157 h 229"/>
                  <a:gd name="T52" fmla="*/ 133 w 142"/>
                  <a:gd name="T53" fmla="*/ 228 h 229"/>
                  <a:gd name="T54" fmla="*/ 131 w 142"/>
                  <a:gd name="T55" fmla="*/ 228 h 229"/>
                  <a:gd name="T56" fmla="*/ 38 w 142"/>
                  <a:gd name="T57" fmla="*/ 229 h 229"/>
                  <a:gd name="T58" fmla="*/ 9 w 142"/>
                  <a:gd name="T59" fmla="*/ 229 h 229"/>
                  <a:gd name="T60" fmla="*/ 3 w 142"/>
                  <a:gd name="T61" fmla="*/ 229 h 229"/>
                  <a:gd name="T62" fmla="*/ 0 w 142"/>
                  <a:gd name="T63" fmla="*/ 22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229">
                    <a:moveTo>
                      <a:pt x="0" y="229"/>
                    </a:moveTo>
                    <a:lnTo>
                      <a:pt x="0" y="229"/>
                    </a:lnTo>
                    <a:lnTo>
                      <a:pt x="3" y="229"/>
                    </a:lnTo>
                    <a:lnTo>
                      <a:pt x="3" y="229"/>
                    </a:lnTo>
                    <a:lnTo>
                      <a:pt x="9" y="228"/>
                    </a:lnTo>
                    <a:lnTo>
                      <a:pt x="9" y="228"/>
                    </a:lnTo>
                    <a:lnTo>
                      <a:pt x="38" y="228"/>
                    </a:lnTo>
                    <a:lnTo>
                      <a:pt x="38" y="228"/>
                    </a:lnTo>
                    <a:lnTo>
                      <a:pt x="131" y="224"/>
                    </a:lnTo>
                    <a:lnTo>
                      <a:pt x="130" y="226"/>
                    </a:lnTo>
                    <a:lnTo>
                      <a:pt x="130" y="226"/>
                    </a:lnTo>
                    <a:lnTo>
                      <a:pt x="134" y="157"/>
                    </a:lnTo>
                    <a:lnTo>
                      <a:pt x="134" y="157"/>
                    </a:lnTo>
                    <a:lnTo>
                      <a:pt x="139" y="78"/>
                    </a:lnTo>
                    <a:lnTo>
                      <a:pt x="139" y="78"/>
                    </a:lnTo>
                    <a:lnTo>
                      <a:pt x="139" y="60"/>
                    </a:lnTo>
                    <a:lnTo>
                      <a:pt x="137" y="44"/>
                    </a:lnTo>
                    <a:lnTo>
                      <a:pt x="137" y="44"/>
                    </a:lnTo>
                    <a:lnTo>
                      <a:pt x="133" y="30"/>
                    </a:lnTo>
                    <a:lnTo>
                      <a:pt x="125" y="18"/>
                    </a:lnTo>
                    <a:lnTo>
                      <a:pt x="125" y="18"/>
                    </a:lnTo>
                    <a:lnTo>
                      <a:pt x="117" y="10"/>
                    </a:lnTo>
                    <a:lnTo>
                      <a:pt x="107" y="3"/>
                    </a:lnTo>
                    <a:lnTo>
                      <a:pt x="107" y="3"/>
                    </a:lnTo>
                    <a:lnTo>
                      <a:pt x="98" y="2"/>
                    </a:lnTo>
                    <a:lnTo>
                      <a:pt x="88" y="0"/>
                    </a:lnTo>
                    <a:lnTo>
                      <a:pt x="88" y="0"/>
                    </a:lnTo>
                    <a:lnTo>
                      <a:pt x="82" y="2"/>
                    </a:lnTo>
                    <a:lnTo>
                      <a:pt x="77" y="3"/>
                    </a:lnTo>
                    <a:lnTo>
                      <a:pt x="74" y="5"/>
                    </a:lnTo>
                    <a:lnTo>
                      <a:pt x="74" y="5"/>
                    </a:lnTo>
                    <a:lnTo>
                      <a:pt x="74" y="5"/>
                    </a:lnTo>
                    <a:lnTo>
                      <a:pt x="74" y="5"/>
                    </a:lnTo>
                    <a:lnTo>
                      <a:pt x="77" y="3"/>
                    </a:lnTo>
                    <a:lnTo>
                      <a:pt x="77" y="3"/>
                    </a:lnTo>
                    <a:lnTo>
                      <a:pt x="82" y="0"/>
                    </a:lnTo>
                    <a:lnTo>
                      <a:pt x="88" y="0"/>
                    </a:lnTo>
                    <a:lnTo>
                      <a:pt x="88" y="0"/>
                    </a:lnTo>
                    <a:lnTo>
                      <a:pt x="98" y="0"/>
                    </a:lnTo>
                    <a:lnTo>
                      <a:pt x="107" y="2"/>
                    </a:lnTo>
                    <a:lnTo>
                      <a:pt x="107" y="2"/>
                    </a:lnTo>
                    <a:lnTo>
                      <a:pt x="118" y="8"/>
                    </a:lnTo>
                    <a:lnTo>
                      <a:pt x="128" y="18"/>
                    </a:lnTo>
                    <a:lnTo>
                      <a:pt x="128" y="18"/>
                    </a:lnTo>
                    <a:lnTo>
                      <a:pt x="134" y="29"/>
                    </a:lnTo>
                    <a:lnTo>
                      <a:pt x="141" y="44"/>
                    </a:lnTo>
                    <a:lnTo>
                      <a:pt x="141" y="44"/>
                    </a:lnTo>
                    <a:lnTo>
                      <a:pt x="142" y="60"/>
                    </a:lnTo>
                    <a:lnTo>
                      <a:pt x="142" y="79"/>
                    </a:lnTo>
                    <a:lnTo>
                      <a:pt x="142" y="79"/>
                    </a:lnTo>
                    <a:lnTo>
                      <a:pt x="137" y="157"/>
                    </a:lnTo>
                    <a:lnTo>
                      <a:pt x="137" y="157"/>
                    </a:lnTo>
                    <a:lnTo>
                      <a:pt x="133" y="226"/>
                    </a:lnTo>
                    <a:lnTo>
                      <a:pt x="133" y="228"/>
                    </a:lnTo>
                    <a:lnTo>
                      <a:pt x="131" y="228"/>
                    </a:lnTo>
                    <a:lnTo>
                      <a:pt x="131" y="228"/>
                    </a:lnTo>
                    <a:lnTo>
                      <a:pt x="38" y="229"/>
                    </a:lnTo>
                    <a:lnTo>
                      <a:pt x="38" y="229"/>
                    </a:lnTo>
                    <a:lnTo>
                      <a:pt x="9" y="229"/>
                    </a:lnTo>
                    <a:lnTo>
                      <a:pt x="9" y="229"/>
                    </a:lnTo>
                    <a:lnTo>
                      <a:pt x="3" y="229"/>
                    </a:lnTo>
                    <a:lnTo>
                      <a:pt x="3" y="229"/>
                    </a:lnTo>
                    <a:lnTo>
                      <a:pt x="0" y="229"/>
                    </a:lnTo>
                    <a:lnTo>
                      <a:pt x="0" y="22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0" name="Freeform 168"/>
              <p:cNvSpPr>
                <a:spLocks/>
              </p:cNvSpPr>
              <p:nvPr/>
            </p:nvSpPr>
            <p:spPr bwMode="auto">
              <a:xfrm>
                <a:off x="2763" y="2445"/>
                <a:ext cx="212" cy="129"/>
              </a:xfrm>
              <a:custGeom>
                <a:avLst/>
                <a:gdLst>
                  <a:gd name="T0" fmla="*/ 131 w 212"/>
                  <a:gd name="T1" fmla="*/ 55 h 129"/>
                  <a:gd name="T2" fmla="*/ 104 w 212"/>
                  <a:gd name="T3" fmla="*/ 0 h 129"/>
                  <a:gd name="T4" fmla="*/ 0 w 212"/>
                  <a:gd name="T5" fmla="*/ 49 h 129"/>
                  <a:gd name="T6" fmla="*/ 38 w 212"/>
                  <a:gd name="T7" fmla="*/ 129 h 129"/>
                  <a:gd name="T8" fmla="*/ 44 w 212"/>
                  <a:gd name="T9" fmla="*/ 127 h 129"/>
                  <a:gd name="T10" fmla="*/ 44 w 212"/>
                  <a:gd name="T11" fmla="*/ 127 h 129"/>
                  <a:gd name="T12" fmla="*/ 81 w 212"/>
                  <a:gd name="T13" fmla="*/ 112 h 129"/>
                  <a:gd name="T14" fmla="*/ 133 w 212"/>
                  <a:gd name="T15" fmla="*/ 90 h 129"/>
                  <a:gd name="T16" fmla="*/ 182 w 212"/>
                  <a:gd name="T17" fmla="*/ 66 h 129"/>
                  <a:gd name="T18" fmla="*/ 199 w 212"/>
                  <a:gd name="T19" fmla="*/ 56 h 129"/>
                  <a:gd name="T20" fmla="*/ 210 w 212"/>
                  <a:gd name="T21" fmla="*/ 49 h 129"/>
                  <a:gd name="T22" fmla="*/ 210 w 212"/>
                  <a:gd name="T23" fmla="*/ 49 h 129"/>
                  <a:gd name="T24" fmla="*/ 212 w 212"/>
                  <a:gd name="T25" fmla="*/ 45 h 129"/>
                  <a:gd name="T26" fmla="*/ 212 w 212"/>
                  <a:gd name="T27" fmla="*/ 44 h 129"/>
                  <a:gd name="T28" fmla="*/ 210 w 212"/>
                  <a:gd name="T29" fmla="*/ 44 h 129"/>
                  <a:gd name="T30" fmla="*/ 205 w 212"/>
                  <a:gd name="T31" fmla="*/ 42 h 129"/>
                  <a:gd name="T32" fmla="*/ 193 w 212"/>
                  <a:gd name="T33" fmla="*/ 44 h 129"/>
                  <a:gd name="T34" fmla="*/ 177 w 212"/>
                  <a:gd name="T35" fmla="*/ 45 h 129"/>
                  <a:gd name="T36" fmla="*/ 145 w 212"/>
                  <a:gd name="T37" fmla="*/ 52 h 129"/>
                  <a:gd name="T38" fmla="*/ 131 w 212"/>
                  <a:gd name="T39" fmla="*/ 55 h 129"/>
                  <a:gd name="T40" fmla="*/ 131 w 212"/>
                  <a:gd name="T41" fmla="*/ 5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29">
                    <a:moveTo>
                      <a:pt x="131" y="55"/>
                    </a:moveTo>
                    <a:lnTo>
                      <a:pt x="104" y="0"/>
                    </a:lnTo>
                    <a:lnTo>
                      <a:pt x="0" y="49"/>
                    </a:lnTo>
                    <a:lnTo>
                      <a:pt x="38" y="129"/>
                    </a:lnTo>
                    <a:lnTo>
                      <a:pt x="44" y="127"/>
                    </a:lnTo>
                    <a:lnTo>
                      <a:pt x="44" y="127"/>
                    </a:lnTo>
                    <a:lnTo>
                      <a:pt x="81" y="112"/>
                    </a:lnTo>
                    <a:lnTo>
                      <a:pt x="133" y="90"/>
                    </a:lnTo>
                    <a:lnTo>
                      <a:pt x="182" y="66"/>
                    </a:lnTo>
                    <a:lnTo>
                      <a:pt x="199" y="56"/>
                    </a:lnTo>
                    <a:lnTo>
                      <a:pt x="210" y="49"/>
                    </a:lnTo>
                    <a:lnTo>
                      <a:pt x="210" y="49"/>
                    </a:lnTo>
                    <a:lnTo>
                      <a:pt x="212" y="45"/>
                    </a:lnTo>
                    <a:lnTo>
                      <a:pt x="212" y="44"/>
                    </a:lnTo>
                    <a:lnTo>
                      <a:pt x="210" y="44"/>
                    </a:lnTo>
                    <a:lnTo>
                      <a:pt x="205" y="42"/>
                    </a:lnTo>
                    <a:lnTo>
                      <a:pt x="193" y="44"/>
                    </a:lnTo>
                    <a:lnTo>
                      <a:pt x="177" y="45"/>
                    </a:lnTo>
                    <a:lnTo>
                      <a:pt x="145" y="52"/>
                    </a:lnTo>
                    <a:lnTo>
                      <a:pt x="131" y="55"/>
                    </a:lnTo>
                    <a:lnTo>
                      <a:pt x="131" y="55"/>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1" name="Freeform 169"/>
              <p:cNvSpPr>
                <a:spLocks/>
              </p:cNvSpPr>
              <p:nvPr/>
            </p:nvSpPr>
            <p:spPr bwMode="auto">
              <a:xfrm>
                <a:off x="2799" y="2489"/>
                <a:ext cx="176" cy="83"/>
              </a:xfrm>
              <a:custGeom>
                <a:avLst/>
                <a:gdLst>
                  <a:gd name="T0" fmla="*/ 0 w 176"/>
                  <a:gd name="T1" fmla="*/ 83 h 83"/>
                  <a:gd name="T2" fmla="*/ 0 w 176"/>
                  <a:gd name="T3" fmla="*/ 83 h 83"/>
                  <a:gd name="T4" fmla="*/ 2 w 176"/>
                  <a:gd name="T5" fmla="*/ 83 h 83"/>
                  <a:gd name="T6" fmla="*/ 2 w 176"/>
                  <a:gd name="T7" fmla="*/ 83 h 83"/>
                  <a:gd name="T8" fmla="*/ 7 w 176"/>
                  <a:gd name="T9" fmla="*/ 80 h 83"/>
                  <a:gd name="T10" fmla="*/ 7 w 176"/>
                  <a:gd name="T11" fmla="*/ 80 h 83"/>
                  <a:gd name="T12" fmla="*/ 26 w 176"/>
                  <a:gd name="T13" fmla="*/ 72 h 83"/>
                  <a:gd name="T14" fmla="*/ 26 w 176"/>
                  <a:gd name="T15" fmla="*/ 72 h 83"/>
                  <a:gd name="T16" fmla="*/ 89 w 176"/>
                  <a:gd name="T17" fmla="*/ 44 h 83"/>
                  <a:gd name="T18" fmla="*/ 89 w 176"/>
                  <a:gd name="T19" fmla="*/ 44 h 83"/>
                  <a:gd name="T20" fmla="*/ 151 w 176"/>
                  <a:gd name="T21" fmla="*/ 14 h 83"/>
                  <a:gd name="T22" fmla="*/ 151 w 176"/>
                  <a:gd name="T23" fmla="*/ 14 h 83"/>
                  <a:gd name="T24" fmla="*/ 169 w 176"/>
                  <a:gd name="T25" fmla="*/ 5 h 83"/>
                  <a:gd name="T26" fmla="*/ 169 w 176"/>
                  <a:gd name="T27" fmla="*/ 5 h 83"/>
                  <a:gd name="T28" fmla="*/ 174 w 176"/>
                  <a:gd name="T29" fmla="*/ 1 h 83"/>
                  <a:gd name="T30" fmla="*/ 174 w 176"/>
                  <a:gd name="T31" fmla="*/ 1 h 83"/>
                  <a:gd name="T32" fmla="*/ 176 w 176"/>
                  <a:gd name="T33" fmla="*/ 0 h 83"/>
                  <a:gd name="T34" fmla="*/ 176 w 176"/>
                  <a:gd name="T35" fmla="*/ 0 h 83"/>
                  <a:gd name="T36" fmla="*/ 174 w 176"/>
                  <a:gd name="T37" fmla="*/ 1 h 83"/>
                  <a:gd name="T38" fmla="*/ 174 w 176"/>
                  <a:gd name="T39" fmla="*/ 1 h 83"/>
                  <a:gd name="T40" fmla="*/ 169 w 176"/>
                  <a:gd name="T41" fmla="*/ 3 h 83"/>
                  <a:gd name="T42" fmla="*/ 169 w 176"/>
                  <a:gd name="T43" fmla="*/ 3 h 83"/>
                  <a:gd name="T44" fmla="*/ 151 w 176"/>
                  <a:gd name="T45" fmla="*/ 12 h 83"/>
                  <a:gd name="T46" fmla="*/ 151 w 176"/>
                  <a:gd name="T47" fmla="*/ 12 h 83"/>
                  <a:gd name="T48" fmla="*/ 89 w 176"/>
                  <a:gd name="T49" fmla="*/ 42 h 83"/>
                  <a:gd name="T50" fmla="*/ 89 w 176"/>
                  <a:gd name="T51" fmla="*/ 42 h 83"/>
                  <a:gd name="T52" fmla="*/ 26 w 176"/>
                  <a:gd name="T53" fmla="*/ 72 h 83"/>
                  <a:gd name="T54" fmla="*/ 26 w 176"/>
                  <a:gd name="T55" fmla="*/ 72 h 83"/>
                  <a:gd name="T56" fmla="*/ 7 w 176"/>
                  <a:gd name="T57" fmla="*/ 80 h 83"/>
                  <a:gd name="T58" fmla="*/ 7 w 176"/>
                  <a:gd name="T59" fmla="*/ 80 h 83"/>
                  <a:gd name="T60" fmla="*/ 2 w 176"/>
                  <a:gd name="T61" fmla="*/ 83 h 83"/>
                  <a:gd name="T62" fmla="*/ 2 w 176"/>
                  <a:gd name="T63" fmla="*/ 83 h 83"/>
                  <a:gd name="T64" fmla="*/ 0 w 176"/>
                  <a:gd name="T65" fmla="*/ 83 h 83"/>
                  <a:gd name="T66" fmla="*/ 0 w 176"/>
                  <a:gd name="T6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83">
                    <a:moveTo>
                      <a:pt x="0" y="83"/>
                    </a:moveTo>
                    <a:lnTo>
                      <a:pt x="0" y="83"/>
                    </a:lnTo>
                    <a:lnTo>
                      <a:pt x="2" y="83"/>
                    </a:lnTo>
                    <a:lnTo>
                      <a:pt x="2" y="83"/>
                    </a:lnTo>
                    <a:lnTo>
                      <a:pt x="7" y="80"/>
                    </a:lnTo>
                    <a:lnTo>
                      <a:pt x="7" y="80"/>
                    </a:lnTo>
                    <a:lnTo>
                      <a:pt x="26" y="72"/>
                    </a:lnTo>
                    <a:lnTo>
                      <a:pt x="26" y="72"/>
                    </a:lnTo>
                    <a:lnTo>
                      <a:pt x="89" y="44"/>
                    </a:lnTo>
                    <a:lnTo>
                      <a:pt x="89" y="44"/>
                    </a:lnTo>
                    <a:lnTo>
                      <a:pt x="151" y="14"/>
                    </a:lnTo>
                    <a:lnTo>
                      <a:pt x="151" y="14"/>
                    </a:lnTo>
                    <a:lnTo>
                      <a:pt x="169" y="5"/>
                    </a:lnTo>
                    <a:lnTo>
                      <a:pt x="169" y="5"/>
                    </a:lnTo>
                    <a:lnTo>
                      <a:pt x="174" y="1"/>
                    </a:lnTo>
                    <a:lnTo>
                      <a:pt x="174" y="1"/>
                    </a:lnTo>
                    <a:lnTo>
                      <a:pt x="176" y="0"/>
                    </a:lnTo>
                    <a:lnTo>
                      <a:pt x="176" y="0"/>
                    </a:lnTo>
                    <a:lnTo>
                      <a:pt x="174" y="1"/>
                    </a:lnTo>
                    <a:lnTo>
                      <a:pt x="174" y="1"/>
                    </a:lnTo>
                    <a:lnTo>
                      <a:pt x="169" y="3"/>
                    </a:lnTo>
                    <a:lnTo>
                      <a:pt x="169" y="3"/>
                    </a:lnTo>
                    <a:lnTo>
                      <a:pt x="151" y="12"/>
                    </a:lnTo>
                    <a:lnTo>
                      <a:pt x="151" y="12"/>
                    </a:lnTo>
                    <a:lnTo>
                      <a:pt x="89" y="42"/>
                    </a:lnTo>
                    <a:lnTo>
                      <a:pt x="89" y="42"/>
                    </a:lnTo>
                    <a:lnTo>
                      <a:pt x="26" y="72"/>
                    </a:lnTo>
                    <a:lnTo>
                      <a:pt x="26" y="72"/>
                    </a:lnTo>
                    <a:lnTo>
                      <a:pt x="7" y="80"/>
                    </a:lnTo>
                    <a:lnTo>
                      <a:pt x="7" y="80"/>
                    </a:lnTo>
                    <a:lnTo>
                      <a:pt x="2" y="83"/>
                    </a:lnTo>
                    <a:lnTo>
                      <a:pt x="2" y="83"/>
                    </a:lnTo>
                    <a:lnTo>
                      <a:pt x="0" y="83"/>
                    </a:lnTo>
                    <a:lnTo>
                      <a:pt x="0" y="8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2" name="Freeform 170"/>
              <p:cNvSpPr>
                <a:spLocks/>
              </p:cNvSpPr>
              <p:nvPr/>
            </p:nvSpPr>
            <p:spPr bwMode="auto">
              <a:xfrm>
                <a:off x="2938" y="2489"/>
                <a:ext cx="4" cy="20"/>
              </a:xfrm>
              <a:custGeom>
                <a:avLst/>
                <a:gdLst>
                  <a:gd name="T0" fmla="*/ 2 w 4"/>
                  <a:gd name="T1" fmla="*/ 20 h 20"/>
                  <a:gd name="T2" fmla="*/ 2 w 4"/>
                  <a:gd name="T3" fmla="*/ 20 h 20"/>
                  <a:gd name="T4" fmla="*/ 2 w 4"/>
                  <a:gd name="T5" fmla="*/ 17 h 20"/>
                  <a:gd name="T6" fmla="*/ 2 w 4"/>
                  <a:gd name="T7" fmla="*/ 9 h 20"/>
                  <a:gd name="T8" fmla="*/ 2 w 4"/>
                  <a:gd name="T9" fmla="*/ 9 h 20"/>
                  <a:gd name="T10" fmla="*/ 4 w 4"/>
                  <a:gd name="T11" fmla="*/ 3 h 20"/>
                  <a:gd name="T12" fmla="*/ 4 w 4"/>
                  <a:gd name="T13" fmla="*/ 0 h 20"/>
                  <a:gd name="T14" fmla="*/ 4 w 4"/>
                  <a:gd name="T15" fmla="*/ 0 h 20"/>
                  <a:gd name="T16" fmla="*/ 2 w 4"/>
                  <a:gd name="T17" fmla="*/ 1 h 20"/>
                  <a:gd name="T18" fmla="*/ 0 w 4"/>
                  <a:gd name="T19" fmla="*/ 5 h 20"/>
                  <a:gd name="T20" fmla="*/ 0 w 4"/>
                  <a:gd name="T21" fmla="*/ 9 h 20"/>
                  <a:gd name="T22" fmla="*/ 0 w 4"/>
                  <a:gd name="T23" fmla="*/ 9 h 20"/>
                  <a:gd name="T24" fmla="*/ 0 w 4"/>
                  <a:gd name="T25" fmla="*/ 14 h 20"/>
                  <a:gd name="T26" fmla="*/ 0 w 4"/>
                  <a:gd name="T27" fmla="*/ 17 h 20"/>
                  <a:gd name="T28" fmla="*/ 2 w 4"/>
                  <a:gd name="T29" fmla="*/ 20 h 20"/>
                  <a:gd name="T30" fmla="*/ 2 w 4"/>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20">
                    <a:moveTo>
                      <a:pt x="2" y="20"/>
                    </a:moveTo>
                    <a:lnTo>
                      <a:pt x="2" y="20"/>
                    </a:lnTo>
                    <a:lnTo>
                      <a:pt x="2" y="17"/>
                    </a:lnTo>
                    <a:lnTo>
                      <a:pt x="2" y="9"/>
                    </a:lnTo>
                    <a:lnTo>
                      <a:pt x="2" y="9"/>
                    </a:lnTo>
                    <a:lnTo>
                      <a:pt x="4" y="3"/>
                    </a:lnTo>
                    <a:lnTo>
                      <a:pt x="4" y="0"/>
                    </a:lnTo>
                    <a:lnTo>
                      <a:pt x="4" y="0"/>
                    </a:lnTo>
                    <a:lnTo>
                      <a:pt x="2" y="1"/>
                    </a:lnTo>
                    <a:lnTo>
                      <a:pt x="0" y="5"/>
                    </a:lnTo>
                    <a:lnTo>
                      <a:pt x="0" y="9"/>
                    </a:lnTo>
                    <a:lnTo>
                      <a:pt x="0" y="9"/>
                    </a:lnTo>
                    <a:lnTo>
                      <a:pt x="0" y="14"/>
                    </a:lnTo>
                    <a:lnTo>
                      <a:pt x="0" y="17"/>
                    </a:lnTo>
                    <a:lnTo>
                      <a:pt x="2" y="20"/>
                    </a:lnTo>
                    <a:lnTo>
                      <a:pt x="2" y="2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3" name="Freeform 171"/>
              <p:cNvSpPr>
                <a:spLocks/>
              </p:cNvSpPr>
              <p:nvPr/>
            </p:nvSpPr>
            <p:spPr bwMode="auto">
              <a:xfrm>
                <a:off x="2902" y="2497"/>
                <a:ext cx="2" cy="11"/>
              </a:xfrm>
              <a:custGeom>
                <a:avLst/>
                <a:gdLst>
                  <a:gd name="T0" fmla="*/ 0 w 2"/>
                  <a:gd name="T1" fmla="*/ 11 h 11"/>
                  <a:gd name="T2" fmla="*/ 0 w 2"/>
                  <a:gd name="T3" fmla="*/ 11 h 11"/>
                  <a:gd name="T4" fmla="*/ 2 w 2"/>
                  <a:gd name="T5" fmla="*/ 6 h 11"/>
                  <a:gd name="T6" fmla="*/ 2 w 2"/>
                  <a:gd name="T7" fmla="*/ 6 h 11"/>
                  <a:gd name="T8" fmla="*/ 2 w 2"/>
                  <a:gd name="T9" fmla="*/ 0 h 11"/>
                  <a:gd name="T10" fmla="*/ 2 w 2"/>
                  <a:gd name="T11" fmla="*/ 0 h 11"/>
                  <a:gd name="T12" fmla="*/ 0 w 2"/>
                  <a:gd name="T13" fmla="*/ 6 h 11"/>
                  <a:gd name="T14" fmla="*/ 0 w 2"/>
                  <a:gd name="T15" fmla="*/ 6 h 11"/>
                  <a:gd name="T16" fmla="*/ 0 w 2"/>
                  <a:gd name="T17" fmla="*/ 11 h 11"/>
                  <a:gd name="T18" fmla="*/ 0 w 2"/>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1">
                    <a:moveTo>
                      <a:pt x="0" y="11"/>
                    </a:moveTo>
                    <a:lnTo>
                      <a:pt x="0" y="11"/>
                    </a:lnTo>
                    <a:lnTo>
                      <a:pt x="2" y="6"/>
                    </a:lnTo>
                    <a:lnTo>
                      <a:pt x="2" y="6"/>
                    </a:lnTo>
                    <a:lnTo>
                      <a:pt x="2" y="0"/>
                    </a:lnTo>
                    <a:lnTo>
                      <a:pt x="2" y="0"/>
                    </a:lnTo>
                    <a:lnTo>
                      <a:pt x="0" y="6"/>
                    </a:lnTo>
                    <a:lnTo>
                      <a:pt x="0" y="6"/>
                    </a:lnTo>
                    <a:lnTo>
                      <a:pt x="0" y="11"/>
                    </a:lnTo>
                    <a:lnTo>
                      <a:pt x="0" y="1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4" name="Freeform 172"/>
              <p:cNvSpPr>
                <a:spLocks/>
              </p:cNvSpPr>
              <p:nvPr/>
            </p:nvSpPr>
            <p:spPr bwMode="auto">
              <a:xfrm>
                <a:off x="2891" y="2498"/>
                <a:ext cx="5" cy="10"/>
              </a:xfrm>
              <a:custGeom>
                <a:avLst/>
                <a:gdLst>
                  <a:gd name="T0" fmla="*/ 0 w 5"/>
                  <a:gd name="T1" fmla="*/ 10 h 10"/>
                  <a:gd name="T2" fmla="*/ 0 w 5"/>
                  <a:gd name="T3" fmla="*/ 10 h 10"/>
                  <a:gd name="T4" fmla="*/ 3 w 5"/>
                  <a:gd name="T5" fmla="*/ 5 h 10"/>
                  <a:gd name="T6" fmla="*/ 3 w 5"/>
                  <a:gd name="T7" fmla="*/ 5 h 10"/>
                  <a:gd name="T8" fmla="*/ 5 w 5"/>
                  <a:gd name="T9" fmla="*/ 0 h 10"/>
                  <a:gd name="T10" fmla="*/ 5 w 5"/>
                  <a:gd name="T11" fmla="*/ 0 h 10"/>
                  <a:gd name="T12" fmla="*/ 2 w 5"/>
                  <a:gd name="T13" fmla="*/ 5 h 10"/>
                  <a:gd name="T14" fmla="*/ 2 w 5"/>
                  <a:gd name="T15" fmla="*/ 5 h 10"/>
                  <a:gd name="T16" fmla="*/ 0 w 5"/>
                  <a:gd name="T17" fmla="*/ 10 h 10"/>
                  <a:gd name="T18" fmla="*/ 0 w 5"/>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0">
                    <a:moveTo>
                      <a:pt x="0" y="10"/>
                    </a:moveTo>
                    <a:lnTo>
                      <a:pt x="0" y="10"/>
                    </a:lnTo>
                    <a:lnTo>
                      <a:pt x="3" y="5"/>
                    </a:lnTo>
                    <a:lnTo>
                      <a:pt x="3" y="5"/>
                    </a:lnTo>
                    <a:lnTo>
                      <a:pt x="5" y="0"/>
                    </a:lnTo>
                    <a:lnTo>
                      <a:pt x="5" y="0"/>
                    </a:lnTo>
                    <a:lnTo>
                      <a:pt x="2" y="5"/>
                    </a:lnTo>
                    <a:lnTo>
                      <a:pt x="2" y="5"/>
                    </a:lnTo>
                    <a:lnTo>
                      <a:pt x="0" y="10"/>
                    </a:lnTo>
                    <a:lnTo>
                      <a:pt x="0" y="1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5" name="Freeform 173"/>
              <p:cNvSpPr>
                <a:spLocks/>
              </p:cNvSpPr>
              <p:nvPr/>
            </p:nvSpPr>
            <p:spPr bwMode="auto">
              <a:xfrm>
                <a:off x="2882" y="2495"/>
                <a:ext cx="11" cy="5"/>
              </a:xfrm>
              <a:custGeom>
                <a:avLst/>
                <a:gdLst>
                  <a:gd name="T0" fmla="*/ 0 w 11"/>
                  <a:gd name="T1" fmla="*/ 5 h 5"/>
                  <a:gd name="T2" fmla="*/ 0 w 11"/>
                  <a:gd name="T3" fmla="*/ 5 h 5"/>
                  <a:gd name="T4" fmla="*/ 6 w 11"/>
                  <a:gd name="T5" fmla="*/ 3 h 5"/>
                  <a:gd name="T6" fmla="*/ 6 w 11"/>
                  <a:gd name="T7" fmla="*/ 3 h 5"/>
                  <a:gd name="T8" fmla="*/ 11 w 11"/>
                  <a:gd name="T9" fmla="*/ 0 h 5"/>
                  <a:gd name="T10" fmla="*/ 11 w 11"/>
                  <a:gd name="T11" fmla="*/ 0 h 5"/>
                  <a:gd name="T12" fmla="*/ 4 w 11"/>
                  <a:gd name="T13" fmla="*/ 2 h 5"/>
                  <a:gd name="T14" fmla="*/ 4 w 11"/>
                  <a:gd name="T15" fmla="*/ 2 h 5"/>
                  <a:gd name="T16" fmla="*/ 0 w 11"/>
                  <a:gd name="T17" fmla="*/ 5 h 5"/>
                  <a:gd name="T18" fmla="*/ 0 w 1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5">
                    <a:moveTo>
                      <a:pt x="0" y="5"/>
                    </a:moveTo>
                    <a:lnTo>
                      <a:pt x="0" y="5"/>
                    </a:lnTo>
                    <a:lnTo>
                      <a:pt x="6" y="3"/>
                    </a:lnTo>
                    <a:lnTo>
                      <a:pt x="6" y="3"/>
                    </a:lnTo>
                    <a:lnTo>
                      <a:pt x="11" y="0"/>
                    </a:lnTo>
                    <a:lnTo>
                      <a:pt x="11" y="0"/>
                    </a:lnTo>
                    <a:lnTo>
                      <a:pt x="4" y="2"/>
                    </a:lnTo>
                    <a:lnTo>
                      <a:pt x="4" y="2"/>
                    </a:lnTo>
                    <a:lnTo>
                      <a:pt x="0" y="5"/>
                    </a:lnTo>
                    <a:lnTo>
                      <a:pt x="0"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6" name="Freeform 174"/>
              <p:cNvSpPr>
                <a:spLocks/>
              </p:cNvSpPr>
              <p:nvPr/>
            </p:nvSpPr>
            <p:spPr bwMode="auto">
              <a:xfrm>
                <a:off x="2877" y="2490"/>
                <a:ext cx="12" cy="5"/>
              </a:xfrm>
              <a:custGeom>
                <a:avLst/>
                <a:gdLst>
                  <a:gd name="T0" fmla="*/ 0 w 12"/>
                  <a:gd name="T1" fmla="*/ 5 h 5"/>
                  <a:gd name="T2" fmla="*/ 0 w 12"/>
                  <a:gd name="T3" fmla="*/ 5 h 5"/>
                  <a:gd name="T4" fmla="*/ 1 w 12"/>
                  <a:gd name="T5" fmla="*/ 5 h 5"/>
                  <a:gd name="T6" fmla="*/ 6 w 12"/>
                  <a:gd name="T7" fmla="*/ 4 h 5"/>
                  <a:gd name="T8" fmla="*/ 6 w 12"/>
                  <a:gd name="T9" fmla="*/ 4 h 5"/>
                  <a:gd name="T10" fmla="*/ 11 w 12"/>
                  <a:gd name="T11" fmla="*/ 0 h 5"/>
                  <a:gd name="T12" fmla="*/ 12 w 12"/>
                  <a:gd name="T13" fmla="*/ 0 h 5"/>
                  <a:gd name="T14" fmla="*/ 12 w 12"/>
                  <a:gd name="T15" fmla="*/ 0 h 5"/>
                  <a:gd name="T16" fmla="*/ 6 w 12"/>
                  <a:gd name="T17" fmla="*/ 2 h 5"/>
                  <a:gd name="T18" fmla="*/ 6 w 12"/>
                  <a:gd name="T19" fmla="*/ 2 h 5"/>
                  <a:gd name="T20" fmla="*/ 0 w 12"/>
                  <a:gd name="T21" fmla="*/ 5 h 5"/>
                  <a:gd name="T22" fmla="*/ 0 w 12"/>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5">
                    <a:moveTo>
                      <a:pt x="0" y="5"/>
                    </a:moveTo>
                    <a:lnTo>
                      <a:pt x="0" y="5"/>
                    </a:lnTo>
                    <a:lnTo>
                      <a:pt x="1" y="5"/>
                    </a:lnTo>
                    <a:lnTo>
                      <a:pt x="6" y="4"/>
                    </a:lnTo>
                    <a:lnTo>
                      <a:pt x="6" y="4"/>
                    </a:lnTo>
                    <a:lnTo>
                      <a:pt x="11" y="0"/>
                    </a:lnTo>
                    <a:lnTo>
                      <a:pt x="12" y="0"/>
                    </a:lnTo>
                    <a:lnTo>
                      <a:pt x="12" y="0"/>
                    </a:lnTo>
                    <a:lnTo>
                      <a:pt x="6" y="2"/>
                    </a:lnTo>
                    <a:lnTo>
                      <a:pt x="6" y="2"/>
                    </a:lnTo>
                    <a:lnTo>
                      <a:pt x="0" y="5"/>
                    </a:lnTo>
                    <a:lnTo>
                      <a:pt x="0"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7" name="Freeform 175"/>
              <p:cNvSpPr>
                <a:spLocks/>
              </p:cNvSpPr>
              <p:nvPr/>
            </p:nvSpPr>
            <p:spPr bwMode="auto">
              <a:xfrm>
                <a:off x="2901" y="2481"/>
                <a:ext cx="17" cy="17"/>
              </a:xfrm>
              <a:custGeom>
                <a:avLst/>
                <a:gdLst>
                  <a:gd name="T0" fmla="*/ 0 w 17"/>
                  <a:gd name="T1" fmla="*/ 17 h 17"/>
                  <a:gd name="T2" fmla="*/ 0 w 17"/>
                  <a:gd name="T3" fmla="*/ 17 h 17"/>
                  <a:gd name="T4" fmla="*/ 7 w 17"/>
                  <a:gd name="T5" fmla="*/ 14 h 17"/>
                  <a:gd name="T6" fmla="*/ 7 w 17"/>
                  <a:gd name="T7" fmla="*/ 14 h 17"/>
                  <a:gd name="T8" fmla="*/ 14 w 17"/>
                  <a:gd name="T9" fmla="*/ 8 h 17"/>
                  <a:gd name="T10" fmla="*/ 14 w 17"/>
                  <a:gd name="T11" fmla="*/ 8 h 17"/>
                  <a:gd name="T12" fmla="*/ 17 w 17"/>
                  <a:gd name="T13" fmla="*/ 5 h 17"/>
                  <a:gd name="T14" fmla="*/ 17 w 17"/>
                  <a:gd name="T15" fmla="*/ 5 h 17"/>
                  <a:gd name="T16" fmla="*/ 17 w 17"/>
                  <a:gd name="T17" fmla="*/ 1 h 17"/>
                  <a:gd name="T18" fmla="*/ 17 w 17"/>
                  <a:gd name="T19" fmla="*/ 1 h 17"/>
                  <a:gd name="T20" fmla="*/ 17 w 17"/>
                  <a:gd name="T21" fmla="*/ 0 h 17"/>
                  <a:gd name="T22" fmla="*/ 15 w 17"/>
                  <a:gd name="T23" fmla="*/ 0 h 17"/>
                  <a:gd name="T24" fmla="*/ 15 w 17"/>
                  <a:gd name="T25" fmla="*/ 0 h 17"/>
                  <a:gd name="T26" fmla="*/ 9 w 17"/>
                  <a:gd name="T27" fmla="*/ 1 h 17"/>
                  <a:gd name="T28" fmla="*/ 6 w 17"/>
                  <a:gd name="T29" fmla="*/ 3 h 17"/>
                  <a:gd name="T30" fmla="*/ 3 w 17"/>
                  <a:gd name="T31" fmla="*/ 6 h 17"/>
                  <a:gd name="T32" fmla="*/ 1 w 17"/>
                  <a:gd name="T33" fmla="*/ 11 h 17"/>
                  <a:gd name="T34" fmla="*/ 1 w 17"/>
                  <a:gd name="T35" fmla="*/ 11 h 17"/>
                  <a:gd name="T36" fmla="*/ 1 w 17"/>
                  <a:gd name="T37" fmla="*/ 16 h 17"/>
                  <a:gd name="T38" fmla="*/ 1 w 17"/>
                  <a:gd name="T39" fmla="*/ 16 h 17"/>
                  <a:gd name="T40" fmla="*/ 3 w 17"/>
                  <a:gd name="T41" fmla="*/ 17 h 17"/>
                  <a:gd name="T42" fmla="*/ 3 w 17"/>
                  <a:gd name="T43" fmla="*/ 17 h 17"/>
                  <a:gd name="T44" fmla="*/ 3 w 17"/>
                  <a:gd name="T45" fmla="*/ 16 h 17"/>
                  <a:gd name="T46" fmla="*/ 3 w 17"/>
                  <a:gd name="T47" fmla="*/ 11 h 17"/>
                  <a:gd name="T48" fmla="*/ 3 w 17"/>
                  <a:gd name="T49" fmla="*/ 11 h 17"/>
                  <a:gd name="T50" fmla="*/ 4 w 17"/>
                  <a:gd name="T51" fmla="*/ 8 h 17"/>
                  <a:gd name="T52" fmla="*/ 6 w 17"/>
                  <a:gd name="T53" fmla="*/ 5 h 17"/>
                  <a:gd name="T54" fmla="*/ 6 w 17"/>
                  <a:gd name="T55" fmla="*/ 5 h 17"/>
                  <a:gd name="T56" fmla="*/ 11 w 17"/>
                  <a:gd name="T57" fmla="*/ 1 h 17"/>
                  <a:gd name="T58" fmla="*/ 15 w 17"/>
                  <a:gd name="T59" fmla="*/ 1 h 17"/>
                  <a:gd name="T60" fmla="*/ 15 w 17"/>
                  <a:gd name="T61" fmla="*/ 1 h 17"/>
                  <a:gd name="T62" fmla="*/ 15 w 17"/>
                  <a:gd name="T63" fmla="*/ 3 h 17"/>
                  <a:gd name="T64" fmla="*/ 15 w 17"/>
                  <a:gd name="T65" fmla="*/ 5 h 17"/>
                  <a:gd name="T66" fmla="*/ 15 w 17"/>
                  <a:gd name="T67" fmla="*/ 5 h 17"/>
                  <a:gd name="T68" fmla="*/ 12 w 17"/>
                  <a:gd name="T69" fmla="*/ 8 h 17"/>
                  <a:gd name="T70" fmla="*/ 12 w 17"/>
                  <a:gd name="T71" fmla="*/ 8 h 17"/>
                  <a:gd name="T72" fmla="*/ 6 w 17"/>
                  <a:gd name="T73" fmla="*/ 13 h 17"/>
                  <a:gd name="T74" fmla="*/ 6 w 17"/>
                  <a:gd name="T75" fmla="*/ 13 h 17"/>
                  <a:gd name="T76" fmla="*/ 0 w 17"/>
                  <a:gd name="T77" fmla="*/ 17 h 17"/>
                  <a:gd name="T78" fmla="*/ 0 w 17"/>
                  <a:gd name="T7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 h="17">
                    <a:moveTo>
                      <a:pt x="0" y="17"/>
                    </a:moveTo>
                    <a:lnTo>
                      <a:pt x="0" y="17"/>
                    </a:lnTo>
                    <a:lnTo>
                      <a:pt x="7" y="14"/>
                    </a:lnTo>
                    <a:lnTo>
                      <a:pt x="7" y="14"/>
                    </a:lnTo>
                    <a:lnTo>
                      <a:pt x="14" y="8"/>
                    </a:lnTo>
                    <a:lnTo>
                      <a:pt x="14" y="8"/>
                    </a:lnTo>
                    <a:lnTo>
                      <a:pt x="17" y="5"/>
                    </a:lnTo>
                    <a:lnTo>
                      <a:pt x="17" y="5"/>
                    </a:lnTo>
                    <a:lnTo>
                      <a:pt x="17" y="1"/>
                    </a:lnTo>
                    <a:lnTo>
                      <a:pt x="17" y="1"/>
                    </a:lnTo>
                    <a:lnTo>
                      <a:pt x="17" y="0"/>
                    </a:lnTo>
                    <a:lnTo>
                      <a:pt x="15" y="0"/>
                    </a:lnTo>
                    <a:lnTo>
                      <a:pt x="15" y="0"/>
                    </a:lnTo>
                    <a:lnTo>
                      <a:pt x="9" y="1"/>
                    </a:lnTo>
                    <a:lnTo>
                      <a:pt x="6" y="3"/>
                    </a:lnTo>
                    <a:lnTo>
                      <a:pt x="3" y="6"/>
                    </a:lnTo>
                    <a:lnTo>
                      <a:pt x="1" y="11"/>
                    </a:lnTo>
                    <a:lnTo>
                      <a:pt x="1" y="11"/>
                    </a:lnTo>
                    <a:lnTo>
                      <a:pt x="1" y="16"/>
                    </a:lnTo>
                    <a:lnTo>
                      <a:pt x="1" y="16"/>
                    </a:lnTo>
                    <a:lnTo>
                      <a:pt x="3" y="17"/>
                    </a:lnTo>
                    <a:lnTo>
                      <a:pt x="3" y="17"/>
                    </a:lnTo>
                    <a:lnTo>
                      <a:pt x="3" y="16"/>
                    </a:lnTo>
                    <a:lnTo>
                      <a:pt x="3" y="11"/>
                    </a:lnTo>
                    <a:lnTo>
                      <a:pt x="3" y="11"/>
                    </a:lnTo>
                    <a:lnTo>
                      <a:pt x="4" y="8"/>
                    </a:lnTo>
                    <a:lnTo>
                      <a:pt x="6" y="5"/>
                    </a:lnTo>
                    <a:lnTo>
                      <a:pt x="6" y="5"/>
                    </a:lnTo>
                    <a:lnTo>
                      <a:pt x="11" y="1"/>
                    </a:lnTo>
                    <a:lnTo>
                      <a:pt x="15" y="1"/>
                    </a:lnTo>
                    <a:lnTo>
                      <a:pt x="15" y="1"/>
                    </a:lnTo>
                    <a:lnTo>
                      <a:pt x="15" y="3"/>
                    </a:lnTo>
                    <a:lnTo>
                      <a:pt x="15" y="5"/>
                    </a:lnTo>
                    <a:lnTo>
                      <a:pt x="15" y="5"/>
                    </a:lnTo>
                    <a:lnTo>
                      <a:pt x="12" y="8"/>
                    </a:lnTo>
                    <a:lnTo>
                      <a:pt x="12" y="8"/>
                    </a:lnTo>
                    <a:lnTo>
                      <a:pt x="6" y="13"/>
                    </a:lnTo>
                    <a:lnTo>
                      <a:pt x="6" y="13"/>
                    </a:lnTo>
                    <a:lnTo>
                      <a:pt x="0" y="17"/>
                    </a:lnTo>
                    <a:lnTo>
                      <a:pt x="0" y="1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8" name="Freeform 176"/>
              <p:cNvSpPr>
                <a:spLocks/>
              </p:cNvSpPr>
              <p:nvPr/>
            </p:nvSpPr>
            <p:spPr bwMode="auto">
              <a:xfrm>
                <a:off x="2889" y="2487"/>
                <a:ext cx="15" cy="10"/>
              </a:xfrm>
              <a:custGeom>
                <a:avLst/>
                <a:gdLst>
                  <a:gd name="T0" fmla="*/ 15 w 15"/>
                  <a:gd name="T1" fmla="*/ 10 h 10"/>
                  <a:gd name="T2" fmla="*/ 15 w 15"/>
                  <a:gd name="T3" fmla="*/ 10 h 10"/>
                  <a:gd name="T4" fmla="*/ 15 w 15"/>
                  <a:gd name="T5" fmla="*/ 8 h 10"/>
                  <a:gd name="T6" fmla="*/ 13 w 15"/>
                  <a:gd name="T7" fmla="*/ 5 h 10"/>
                  <a:gd name="T8" fmla="*/ 13 w 15"/>
                  <a:gd name="T9" fmla="*/ 5 h 10"/>
                  <a:gd name="T10" fmla="*/ 8 w 15"/>
                  <a:gd name="T11" fmla="*/ 2 h 10"/>
                  <a:gd name="T12" fmla="*/ 8 w 15"/>
                  <a:gd name="T13" fmla="*/ 2 h 10"/>
                  <a:gd name="T14" fmla="*/ 5 w 15"/>
                  <a:gd name="T15" fmla="*/ 0 h 10"/>
                  <a:gd name="T16" fmla="*/ 2 w 15"/>
                  <a:gd name="T17" fmla="*/ 0 h 10"/>
                  <a:gd name="T18" fmla="*/ 2 w 15"/>
                  <a:gd name="T19" fmla="*/ 0 h 10"/>
                  <a:gd name="T20" fmla="*/ 0 w 15"/>
                  <a:gd name="T21" fmla="*/ 2 h 10"/>
                  <a:gd name="T22" fmla="*/ 0 w 15"/>
                  <a:gd name="T23" fmla="*/ 5 h 10"/>
                  <a:gd name="T24" fmla="*/ 0 w 15"/>
                  <a:gd name="T25" fmla="*/ 5 h 10"/>
                  <a:gd name="T26" fmla="*/ 4 w 15"/>
                  <a:gd name="T27" fmla="*/ 7 h 10"/>
                  <a:gd name="T28" fmla="*/ 4 w 15"/>
                  <a:gd name="T29" fmla="*/ 7 h 10"/>
                  <a:gd name="T30" fmla="*/ 8 w 15"/>
                  <a:gd name="T31" fmla="*/ 10 h 10"/>
                  <a:gd name="T32" fmla="*/ 8 w 15"/>
                  <a:gd name="T33" fmla="*/ 10 h 10"/>
                  <a:gd name="T34" fmla="*/ 13 w 15"/>
                  <a:gd name="T35" fmla="*/ 10 h 10"/>
                  <a:gd name="T36" fmla="*/ 13 w 15"/>
                  <a:gd name="T37" fmla="*/ 10 h 10"/>
                  <a:gd name="T38" fmla="*/ 8 w 15"/>
                  <a:gd name="T39" fmla="*/ 8 h 10"/>
                  <a:gd name="T40" fmla="*/ 8 w 15"/>
                  <a:gd name="T41" fmla="*/ 8 h 10"/>
                  <a:gd name="T42" fmla="*/ 4 w 15"/>
                  <a:gd name="T43" fmla="*/ 7 h 10"/>
                  <a:gd name="T44" fmla="*/ 4 w 15"/>
                  <a:gd name="T45" fmla="*/ 7 h 10"/>
                  <a:gd name="T46" fmla="*/ 2 w 15"/>
                  <a:gd name="T47" fmla="*/ 3 h 10"/>
                  <a:gd name="T48" fmla="*/ 2 w 15"/>
                  <a:gd name="T49" fmla="*/ 2 h 10"/>
                  <a:gd name="T50" fmla="*/ 2 w 15"/>
                  <a:gd name="T51" fmla="*/ 2 h 10"/>
                  <a:gd name="T52" fmla="*/ 2 w 15"/>
                  <a:gd name="T53" fmla="*/ 2 h 10"/>
                  <a:gd name="T54" fmla="*/ 5 w 15"/>
                  <a:gd name="T55" fmla="*/ 2 h 10"/>
                  <a:gd name="T56" fmla="*/ 8 w 15"/>
                  <a:gd name="T57" fmla="*/ 2 h 10"/>
                  <a:gd name="T58" fmla="*/ 8 w 15"/>
                  <a:gd name="T59" fmla="*/ 2 h 10"/>
                  <a:gd name="T60" fmla="*/ 12 w 15"/>
                  <a:gd name="T61" fmla="*/ 5 h 10"/>
                  <a:gd name="T62" fmla="*/ 12 w 15"/>
                  <a:gd name="T63" fmla="*/ 5 h 10"/>
                  <a:gd name="T64" fmla="*/ 15 w 15"/>
                  <a:gd name="T65" fmla="*/ 10 h 10"/>
                  <a:gd name="T66" fmla="*/ 15 w 15"/>
                  <a:gd name="T6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 h="10">
                    <a:moveTo>
                      <a:pt x="15" y="10"/>
                    </a:moveTo>
                    <a:lnTo>
                      <a:pt x="15" y="10"/>
                    </a:lnTo>
                    <a:lnTo>
                      <a:pt x="15" y="8"/>
                    </a:lnTo>
                    <a:lnTo>
                      <a:pt x="13" y="5"/>
                    </a:lnTo>
                    <a:lnTo>
                      <a:pt x="13" y="5"/>
                    </a:lnTo>
                    <a:lnTo>
                      <a:pt x="8" y="2"/>
                    </a:lnTo>
                    <a:lnTo>
                      <a:pt x="8" y="2"/>
                    </a:lnTo>
                    <a:lnTo>
                      <a:pt x="5" y="0"/>
                    </a:lnTo>
                    <a:lnTo>
                      <a:pt x="2" y="0"/>
                    </a:lnTo>
                    <a:lnTo>
                      <a:pt x="2" y="0"/>
                    </a:lnTo>
                    <a:lnTo>
                      <a:pt x="0" y="2"/>
                    </a:lnTo>
                    <a:lnTo>
                      <a:pt x="0" y="5"/>
                    </a:lnTo>
                    <a:lnTo>
                      <a:pt x="0" y="5"/>
                    </a:lnTo>
                    <a:lnTo>
                      <a:pt x="4" y="7"/>
                    </a:lnTo>
                    <a:lnTo>
                      <a:pt x="4" y="7"/>
                    </a:lnTo>
                    <a:lnTo>
                      <a:pt x="8" y="10"/>
                    </a:lnTo>
                    <a:lnTo>
                      <a:pt x="8" y="10"/>
                    </a:lnTo>
                    <a:lnTo>
                      <a:pt x="13" y="10"/>
                    </a:lnTo>
                    <a:lnTo>
                      <a:pt x="13" y="10"/>
                    </a:lnTo>
                    <a:lnTo>
                      <a:pt x="8" y="8"/>
                    </a:lnTo>
                    <a:lnTo>
                      <a:pt x="8" y="8"/>
                    </a:lnTo>
                    <a:lnTo>
                      <a:pt x="4" y="7"/>
                    </a:lnTo>
                    <a:lnTo>
                      <a:pt x="4" y="7"/>
                    </a:lnTo>
                    <a:lnTo>
                      <a:pt x="2" y="3"/>
                    </a:lnTo>
                    <a:lnTo>
                      <a:pt x="2" y="2"/>
                    </a:lnTo>
                    <a:lnTo>
                      <a:pt x="2" y="2"/>
                    </a:lnTo>
                    <a:lnTo>
                      <a:pt x="2" y="2"/>
                    </a:lnTo>
                    <a:lnTo>
                      <a:pt x="5" y="2"/>
                    </a:lnTo>
                    <a:lnTo>
                      <a:pt x="8" y="2"/>
                    </a:lnTo>
                    <a:lnTo>
                      <a:pt x="8" y="2"/>
                    </a:lnTo>
                    <a:lnTo>
                      <a:pt x="12" y="5"/>
                    </a:lnTo>
                    <a:lnTo>
                      <a:pt x="12" y="5"/>
                    </a:lnTo>
                    <a:lnTo>
                      <a:pt x="15" y="10"/>
                    </a:lnTo>
                    <a:lnTo>
                      <a:pt x="15" y="1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9" name="Freeform 177"/>
              <p:cNvSpPr>
                <a:spLocks/>
              </p:cNvSpPr>
              <p:nvPr/>
            </p:nvSpPr>
            <p:spPr bwMode="auto">
              <a:xfrm>
                <a:off x="2787" y="2536"/>
                <a:ext cx="52" cy="19"/>
              </a:xfrm>
              <a:custGeom>
                <a:avLst/>
                <a:gdLst>
                  <a:gd name="T0" fmla="*/ 0 w 52"/>
                  <a:gd name="T1" fmla="*/ 8 h 19"/>
                  <a:gd name="T2" fmla="*/ 0 w 52"/>
                  <a:gd name="T3" fmla="*/ 8 h 19"/>
                  <a:gd name="T4" fmla="*/ 8 w 52"/>
                  <a:gd name="T5" fmla="*/ 3 h 19"/>
                  <a:gd name="T6" fmla="*/ 8 w 52"/>
                  <a:gd name="T7" fmla="*/ 3 h 19"/>
                  <a:gd name="T8" fmla="*/ 17 w 52"/>
                  <a:gd name="T9" fmla="*/ 2 h 19"/>
                  <a:gd name="T10" fmla="*/ 28 w 52"/>
                  <a:gd name="T11" fmla="*/ 3 h 19"/>
                  <a:gd name="T12" fmla="*/ 28 w 52"/>
                  <a:gd name="T13" fmla="*/ 3 h 19"/>
                  <a:gd name="T14" fmla="*/ 39 w 52"/>
                  <a:gd name="T15" fmla="*/ 6 h 19"/>
                  <a:gd name="T16" fmla="*/ 46 w 52"/>
                  <a:gd name="T17" fmla="*/ 13 h 19"/>
                  <a:gd name="T18" fmla="*/ 46 w 52"/>
                  <a:gd name="T19" fmla="*/ 13 h 19"/>
                  <a:gd name="T20" fmla="*/ 52 w 52"/>
                  <a:gd name="T21" fmla="*/ 19 h 19"/>
                  <a:gd name="T22" fmla="*/ 52 w 52"/>
                  <a:gd name="T23" fmla="*/ 19 h 19"/>
                  <a:gd name="T24" fmla="*/ 50 w 52"/>
                  <a:gd name="T25" fmla="*/ 18 h 19"/>
                  <a:gd name="T26" fmla="*/ 50 w 52"/>
                  <a:gd name="T27" fmla="*/ 18 h 19"/>
                  <a:gd name="T28" fmla="*/ 47 w 52"/>
                  <a:gd name="T29" fmla="*/ 13 h 19"/>
                  <a:gd name="T30" fmla="*/ 47 w 52"/>
                  <a:gd name="T31" fmla="*/ 13 h 19"/>
                  <a:gd name="T32" fmla="*/ 39 w 52"/>
                  <a:gd name="T33" fmla="*/ 6 h 19"/>
                  <a:gd name="T34" fmla="*/ 35 w 52"/>
                  <a:gd name="T35" fmla="*/ 3 h 19"/>
                  <a:gd name="T36" fmla="*/ 28 w 52"/>
                  <a:gd name="T37" fmla="*/ 2 h 19"/>
                  <a:gd name="T38" fmla="*/ 28 w 52"/>
                  <a:gd name="T39" fmla="*/ 2 h 19"/>
                  <a:gd name="T40" fmla="*/ 22 w 52"/>
                  <a:gd name="T41" fmla="*/ 0 h 19"/>
                  <a:gd name="T42" fmla="*/ 17 w 52"/>
                  <a:gd name="T43" fmla="*/ 2 h 19"/>
                  <a:gd name="T44" fmla="*/ 8 w 52"/>
                  <a:gd name="T45" fmla="*/ 3 h 19"/>
                  <a:gd name="T46" fmla="*/ 8 w 52"/>
                  <a:gd name="T47" fmla="*/ 3 h 19"/>
                  <a:gd name="T48" fmla="*/ 3 w 52"/>
                  <a:gd name="T49" fmla="*/ 6 h 19"/>
                  <a:gd name="T50" fmla="*/ 3 w 52"/>
                  <a:gd name="T51" fmla="*/ 6 h 19"/>
                  <a:gd name="T52" fmla="*/ 0 w 52"/>
                  <a:gd name="T53" fmla="*/ 8 h 19"/>
                  <a:gd name="T54" fmla="*/ 0 w 52"/>
                  <a:gd name="T55"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2" h="19">
                    <a:moveTo>
                      <a:pt x="0" y="8"/>
                    </a:moveTo>
                    <a:lnTo>
                      <a:pt x="0" y="8"/>
                    </a:lnTo>
                    <a:lnTo>
                      <a:pt x="8" y="3"/>
                    </a:lnTo>
                    <a:lnTo>
                      <a:pt x="8" y="3"/>
                    </a:lnTo>
                    <a:lnTo>
                      <a:pt x="17" y="2"/>
                    </a:lnTo>
                    <a:lnTo>
                      <a:pt x="28" y="3"/>
                    </a:lnTo>
                    <a:lnTo>
                      <a:pt x="28" y="3"/>
                    </a:lnTo>
                    <a:lnTo>
                      <a:pt x="39" y="6"/>
                    </a:lnTo>
                    <a:lnTo>
                      <a:pt x="46" y="13"/>
                    </a:lnTo>
                    <a:lnTo>
                      <a:pt x="46" y="13"/>
                    </a:lnTo>
                    <a:lnTo>
                      <a:pt x="52" y="19"/>
                    </a:lnTo>
                    <a:lnTo>
                      <a:pt x="52" y="19"/>
                    </a:lnTo>
                    <a:lnTo>
                      <a:pt x="50" y="18"/>
                    </a:lnTo>
                    <a:lnTo>
                      <a:pt x="50" y="18"/>
                    </a:lnTo>
                    <a:lnTo>
                      <a:pt x="47" y="13"/>
                    </a:lnTo>
                    <a:lnTo>
                      <a:pt x="47" y="13"/>
                    </a:lnTo>
                    <a:lnTo>
                      <a:pt x="39" y="6"/>
                    </a:lnTo>
                    <a:lnTo>
                      <a:pt x="35" y="3"/>
                    </a:lnTo>
                    <a:lnTo>
                      <a:pt x="28" y="2"/>
                    </a:lnTo>
                    <a:lnTo>
                      <a:pt x="28" y="2"/>
                    </a:lnTo>
                    <a:lnTo>
                      <a:pt x="22" y="0"/>
                    </a:lnTo>
                    <a:lnTo>
                      <a:pt x="17" y="2"/>
                    </a:lnTo>
                    <a:lnTo>
                      <a:pt x="8" y="3"/>
                    </a:lnTo>
                    <a:lnTo>
                      <a:pt x="8" y="3"/>
                    </a:lnTo>
                    <a:lnTo>
                      <a:pt x="3" y="6"/>
                    </a:lnTo>
                    <a:lnTo>
                      <a:pt x="3" y="6"/>
                    </a:lnTo>
                    <a:lnTo>
                      <a:pt x="0" y="8"/>
                    </a:lnTo>
                    <a:lnTo>
                      <a:pt x="0"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0" name="Freeform 178"/>
              <p:cNvSpPr>
                <a:spLocks/>
              </p:cNvSpPr>
              <p:nvPr/>
            </p:nvSpPr>
            <p:spPr bwMode="auto">
              <a:xfrm>
                <a:off x="2777" y="2495"/>
                <a:ext cx="21" cy="43"/>
              </a:xfrm>
              <a:custGeom>
                <a:avLst/>
                <a:gdLst>
                  <a:gd name="T0" fmla="*/ 0 w 21"/>
                  <a:gd name="T1" fmla="*/ 0 h 43"/>
                  <a:gd name="T2" fmla="*/ 0 w 21"/>
                  <a:gd name="T3" fmla="*/ 0 h 43"/>
                  <a:gd name="T4" fmla="*/ 10 w 21"/>
                  <a:gd name="T5" fmla="*/ 22 h 43"/>
                  <a:gd name="T6" fmla="*/ 10 w 21"/>
                  <a:gd name="T7" fmla="*/ 22 h 43"/>
                  <a:gd name="T8" fmla="*/ 21 w 21"/>
                  <a:gd name="T9" fmla="*/ 43 h 43"/>
                  <a:gd name="T10" fmla="*/ 21 w 21"/>
                  <a:gd name="T11" fmla="*/ 43 h 43"/>
                  <a:gd name="T12" fmla="*/ 11 w 21"/>
                  <a:gd name="T13" fmla="*/ 21 h 43"/>
                  <a:gd name="T14" fmla="*/ 11 w 21"/>
                  <a:gd name="T15" fmla="*/ 21 h 43"/>
                  <a:gd name="T16" fmla="*/ 0 w 21"/>
                  <a:gd name="T17" fmla="*/ 0 h 43"/>
                  <a:gd name="T18" fmla="*/ 0 w 21"/>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43">
                    <a:moveTo>
                      <a:pt x="0" y="0"/>
                    </a:moveTo>
                    <a:lnTo>
                      <a:pt x="0" y="0"/>
                    </a:lnTo>
                    <a:lnTo>
                      <a:pt x="10" y="22"/>
                    </a:lnTo>
                    <a:lnTo>
                      <a:pt x="10" y="22"/>
                    </a:lnTo>
                    <a:lnTo>
                      <a:pt x="21" y="43"/>
                    </a:lnTo>
                    <a:lnTo>
                      <a:pt x="21" y="43"/>
                    </a:lnTo>
                    <a:lnTo>
                      <a:pt x="11" y="21"/>
                    </a:lnTo>
                    <a:lnTo>
                      <a:pt x="11" y="21"/>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1" name="Freeform 179"/>
              <p:cNvSpPr>
                <a:spLocks/>
              </p:cNvSpPr>
              <p:nvPr/>
            </p:nvSpPr>
            <p:spPr bwMode="auto">
              <a:xfrm>
                <a:off x="2847" y="2525"/>
                <a:ext cx="30" cy="14"/>
              </a:xfrm>
              <a:custGeom>
                <a:avLst/>
                <a:gdLst>
                  <a:gd name="T0" fmla="*/ 0 w 30"/>
                  <a:gd name="T1" fmla="*/ 14 h 14"/>
                  <a:gd name="T2" fmla="*/ 0 w 30"/>
                  <a:gd name="T3" fmla="*/ 14 h 14"/>
                  <a:gd name="T4" fmla="*/ 5 w 30"/>
                  <a:gd name="T5" fmla="*/ 13 h 14"/>
                  <a:gd name="T6" fmla="*/ 16 w 30"/>
                  <a:gd name="T7" fmla="*/ 10 h 14"/>
                  <a:gd name="T8" fmla="*/ 16 w 30"/>
                  <a:gd name="T9" fmla="*/ 10 h 14"/>
                  <a:gd name="T10" fmla="*/ 27 w 30"/>
                  <a:gd name="T11" fmla="*/ 3 h 14"/>
                  <a:gd name="T12" fmla="*/ 30 w 30"/>
                  <a:gd name="T13" fmla="*/ 0 h 14"/>
                  <a:gd name="T14" fmla="*/ 30 w 30"/>
                  <a:gd name="T15" fmla="*/ 0 h 14"/>
                  <a:gd name="T16" fmla="*/ 16 w 30"/>
                  <a:gd name="T17" fmla="*/ 8 h 14"/>
                  <a:gd name="T18" fmla="*/ 16 w 30"/>
                  <a:gd name="T19" fmla="*/ 8 h 14"/>
                  <a:gd name="T20" fmla="*/ 0 w 30"/>
                  <a:gd name="T21" fmla="*/ 14 h 14"/>
                  <a:gd name="T22" fmla="*/ 0 w 30"/>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4">
                    <a:moveTo>
                      <a:pt x="0" y="14"/>
                    </a:moveTo>
                    <a:lnTo>
                      <a:pt x="0" y="14"/>
                    </a:lnTo>
                    <a:lnTo>
                      <a:pt x="5" y="13"/>
                    </a:lnTo>
                    <a:lnTo>
                      <a:pt x="16" y="10"/>
                    </a:lnTo>
                    <a:lnTo>
                      <a:pt x="16" y="10"/>
                    </a:lnTo>
                    <a:lnTo>
                      <a:pt x="27" y="3"/>
                    </a:lnTo>
                    <a:lnTo>
                      <a:pt x="30" y="0"/>
                    </a:lnTo>
                    <a:lnTo>
                      <a:pt x="30" y="0"/>
                    </a:lnTo>
                    <a:lnTo>
                      <a:pt x="16" y="8"/>
                    </a:lnTo>
                    <a:lnTo>
                      <a:pt x="16" y="8"/>
                    </a:lnTo>
                    <a:lnTo>
                      <a:pt x="0" y="14"/>
                    </a:lnTo>
                    <a:lnTo>
                      <a:pt x="0" y="1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2" name="Freeform 180"/>
              <p:cNvSpPr>
                <a:spLocks/>
              </p:cNvSpPr>
              <p:nvPr/>
            </p:nvSpPr>
            <p:spPr bwMode="auto">
              <a:xfrm>
                <a:off x="2826" y="2549"/>
                <a:ext cx="7" cy="5"/>
              </a:xfrm>
              <a:custGeom>
                <a:avLst/>
                <a:gdLst>
                  <a:gd name="T0" fmla="*/ 0 w 7"/>
                  <a:gd name="T1" fmla="*/ 0 h 5"/>
                  <a:gd name="T2" fmla="*/ 0 w 7"/>
                  <a:gd name="T3" fmla="*/ 0 h 5"/>
                  <a:gd name="T4" fmla="*/ 3 w 7"/>
                  <a:gd name="T5" fmla="*/ 3 h 5"/>
                  <a:gd name="T6" fmla="*/ 3 w 7"/>
                  <a:gd name="T7" fmla="*/ 3 h 5"/>
                  <a:gd name="T8" fmla="*/ 7 w 7"/>
                  <a:gd name="T9" fmla="*/ 5 h 5"/>
                  <a:gd name="T10" fmla="*/ 7 w 7"/>
                  <a:gd name="T11" fmla="*/ 5 h 5"/>
                  <a:gd name="T12" fmla="*/ 7 w 7"/>
                  <a:gd name="T13" fmla="*/ 3 h 5"/>
                  <a:gd name="T14" fmla="*/ 3 w 7"/>
                  <a:gd name="T15" fmla="*/ 1 h 5"/>
                  <a:gd name="T16" fmla="*/ 3 w 7"/>
                  <a:gd name="T17" fmla="*/ 1 h 5"/>
                  <a:gd name="T18" fmla="*/ 2 w 7"/>
                  <a:gd name="T19" fmla="*/ 0 h 5"/>
                  <a:gd name="T20" fmla="*/ 0 w 7"/>
                  <a:gd name="T21" fmla="*/ 0 h 5"/>
                  <a:gd name="T22" fmla="*/ 0 w 7"/>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0" y="0"/>
                    </a:moveTo>
                    <a:lnTo>
                      <a:pt x="0" y="0"/>
                    </a:lnTo>
                    <a:lnTo>
                      <a:pt x="3" y="3"/>
                    </a:lnTo>
                    <a:lnTo>
                      <a:pt x="3" y="3"/>
                    </a:lnTo>
                    <a:lnTo>
                      <a:pt x="7" y="5"/>
                    </a:lnTo>
                    <a:lnTo>
                      <a:pt x="7" y="5"/>
                    </a:lnTo>
                    <a:lnTo>
                      <a:pt x="7" y="3"/>
                    </a:lnTo>
                    <a:lnTo>
                      <a:pt x="3" y="1"/>
                    </a:lnTo>
                    <a:lnTo>
                      <a:pt x="3" y="1"/>
                    </a:lnTo>
                    <a:lnTo>
                      <a:pt x="2"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3" name="Freeform 181"/>
              <p:cNvSpPr>
                <a:spLocks/>
              </p:cNvSpPr>
              <p:nvPr/>
            </p:nvSpPr>
            <p:spPr bwMode="auto">
              <a:xfrm>
                <a:off x="2814" y="2542"/>
                <a:ext cx="6" cy="4"/>
              </a:xfrm>
              <a:custGeom>
                <a:avLst/>
                <a:gdLst>
                  <a:gd name="T0" fmla="*/ 0 w 6"/>
                  <a:gd name="T1" fmla="*/ 0 h 4"/>
                  <a:gd name="T2" fmla="*/ 0 w 6"/>
                  <a:gd name="T3" fmla="*/ 0 h 4"/>
                  <a:gd name="T4" fmla="*/ 3 w 6"/>
                  <a:gd name="T5" fmla="*/ 4 h 4"/>
                  <a:gd name="T6" fmla="*/ 3 w 6"/>
                  <a:gd name="T7" fmla="*/ 4 h 4"/>
                  <a:gd name="T8" fmla="*/ 6 w 6"/>
                  <a:gd name="T9" fmla="*/ 4 h 4"/>
                  <a:gd name="T10" fmla="*/ 6 w 6"/>
                  <a:gd name="T11" fmla="*/ 4 h 4"/>
                  <a:gd name="T12" fmla="*/ 3 w 6"/>
                  <a:gd name="T13" fmla="*/ 2 h 4"/>
                  <a:gd name="T14" fmla="*/ 3 w 6"/>
                  <a:gd name="T15" fmla="*/ 2 h 4"/>
                  <a:gd name="T16" fmla="*/ 0 w 6"/>
                  <a:gd name="T17" fmla="*/ 0 h 4"/>
                  <a:gd name="T18" fmla="*/ 0 w 6"/>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0" y="0"/>
                    </a:moveTo>
                    <a:lnTo>
                      <a:pt x="0" y="0"/>
                    </a:lnTo>
                    <a:lnTo>
                      <a:pt x="3" y="4"/>
                    </a:lnTo>
                    <a:lnTo>
                      <a:pt x="3" y="4"/>
                    </a:lnTo>
                    <a:lnTo>
                      <a:pt x="6" y="4"/>
                    </a:lnTo>
                    <a:lnTo>
                      <a:pt x="6" y="4"/>
                    </a:lnTo>
                    <a:lnTo>
                      <a:pt x="3" y="2"/>
                    </a:lnTo>
                    <a:lnTo>
                      <a:pt x="3" y="2"/>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4" name="Freeform 182"/>
              <p:cNvSpPr>
                <a:spLocks/>
              </p:cNvSpPr>
              <p:nvPr/>
            </p:nvSpPr>
            <p:spPr bwMode="auto">
              <a:xfrm>
                <a:off x="2801" y="2542"/>
                <a:ext cx="8" cy="2"/>
              </a:xfrm>
              <a:custGeom>
                <a:avLst/>
                <a:gdLst>
                  <a:gd name="T0" fmla="*/ 0 w 8"/>
                  <a:gd name="T1" fmla="*/ 2 h 2"/>
                  <a:gd name="T2" fmla="*/ 0 w 8"/>
                  <a:gd name="T3" fmla="*/ 2 h 2"/>
                  <a:gd name="T4" fmla="*/ 3 w 8"/>
                  <a:gd name="T5" fmla="*/ 2 h 2"/>
                  <a:gd name="T6" fmla="*/ 3 w 8"/>
                  <a:gd name="T7" fmla="*/ 2 h 2"/>
                  <a:gd name="T8" fmla="*/ 8 w 8"/>
                  <a:gd name="T9" fmla="*/ 2 h 2"/>
                  <a:gd name="T10" fmla="*/ 8 w 8"/>
                  <a:gd name="T11" fmla="*/ 2 h 2"/>
                  <a:gd name="T12" fmla="*/ 6 w 8"/>
                  <a:gd name="T13" fmla="*/ 0 h 2"/>
                  <a:gd name="T14" fmla="*/ 3 w 8"/>
                  <a:gd name="T15" fmla="*/ 0 h 2"/>
                  <a:gd name="T16" fmla="*/ 3 w 8"/>
                  <a:gd name="T17" fmla="*/ 0 h 2"/>
                  <a:gd name="T18" fmla="*/ 2 w 8"/>
                  <a:gd name="T19" fmla="*/ 0 h 2"/>
                  <a:gd name="T20" fmla="*/ 0 w 8"/>
                  <a:gd name="T21" fmla="*/ 2 h 2"/>
                  <a:gd name="T22" fmla="*/ 0 w 8"/>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
                    <a:moveTo>
                      <a:pt x="0" y="2"/>
                    </a:moveTo>
                    <a:lnTo>
                      <a:pt x="0" y="2"/>
                    </a:lnTo>
                    <a:lnTo>
                      <a:pt x="3" y="2"/>
                    </a:lnTo>
                    <a:lnTo>
                      <a:pt x="3" y="2"/>
                    </a:lnTo>
                    <a:lnTo>
                      <a:pt x="8" y="2"/>
                    </a:lnTo>
                    <a:lnTo>
                      <a:pt x="8" y="2"/>
                    </a:lnTo>
                    <a:lnTo>
                      <a:pt x="6" y="0"/>
                    </a:lnTo>
                    <a:lnTo>
                      <a:pt x="3" y="0"/>
                    </a:lnTo>
                    <a:lnTo>
                      <a:pt x="3" y="0"/>
                    </a:lnTo>
                    <a:lnTo>
                      <a:pt x="2" y="0"/>
                    </a:lnTo>
                    <a:lnTo>
                      <a:pt x="0" y="2"/>
                    </a:lnTo>
                    <a:lnTo>
                      <a:pt x="0"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5" name="Freeform 183"/>
              <p:cNvSpPr>
                <a:spLocks/>
              </p:cNvSpPr>
              <p:nvPr/>
            </p:nvSpPr>
            <p:spPr bwMode="auto">
              <a:xfrm>
                <a:off x="2793" y="2546"/>
                <a:ext cx="3" cy="0"/>
              </a:xfrm>
              <a:custGeom>
                <a:avLst/>
                <a:gdLst>
                  <a:gd name="T0" fmla="*/ 0 w 3"/>
                  <a:gd name="T1" fmla="*/ 0 w 3"/>
                  <a:gd name="T2" fmla="*/ 2 w 3"/>
                  <a:gd name="T3" fmla="*/ 2 w 3"/>
                  <a:gd name="T4" fmla="*/ 3 w 3"/>
                  <a:gd name="T5" fmla="*/ 3 w 3"/>
                  <a:gd name="T6" fmla="*/ 2 w 3"/>
                  <a:gd name="T7" fmla="*/ 2 w 3"/>
                  <a:gd name="T8" fmla="*/ 0 w 3"/>
                  <a:gd name="T9" fmla="*/ 0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3">
                    <a:moveTo>
                      <a:pt x="0" y="0"/>
                    </a:moveTo>
                    <a:lnTo>
                      <a:pt x="0" y="0"/>
                    </a:lnTo>
                    <a:lnTo>
                      <a:pt x="2" y="0"/>
                    </a:lnTo>
                    <a:lnTo>
                      <a:pt x="2" y="0"/>
                    </a:lnTo>
                    <a:lnTo>
                      <a:pt x="3" y="0"/>
                    </a:lnTo>
                    <a:lnTo>
                      <a:pt x="3" y="0"/>
                    </a:lnTo>
                    <a:lnTo>
                      <a:pt x="2" y="0"/>
                    </a:lnTo>
                    <a:lnTo>
                      <a:pt x="2"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6" name="Freeform 184"/>
              <p:cNvSpPr>
                <a:spLocks/>
              </p:cNvSpPr>
              <p:nvPr/>
            </p:nvSpPr>
            <p:spPr bwMode="auto">
              <a:xfrm>
                <a:off x="2447" y="2816"/>
                <a:ext cx="193" cy="93"/>
              </a:xfrm>
              <a:custGeom>
                <a:avLst/>
                <a:gdLst>
                  <a:gd name="T0" fmla="*/ 115 w 193"/>
                  <a:gd name="T1" fmla="*/ 61 h 93"/>
                  <a:gd name="T2" fmla="*/ 114 w 193"/>
                  <a:gd name="T3" fmla="*/ 0 h 93"/>
                  <a:gd name="T4" fmla="*/ 0 w 193"/>
                  <a:gd name="T5" fmla="*/ 1 h 93"/>
                  <a:gd name="T6" fmla="*/ 0 w 193"/>
                  <a:gd name="T7" fmla="*/ 90 h 93"/>
                  <a:gd name="T8" fmla="*/ 6 w 193"/>
                  <a:gd name="T9" fmla="*/ 91 h 93"/>
                  <a:gd name="T10" fmla="*/ 6 w 193"/>
                  <a:gd name="T11" fmla="*/ 91 h 93"/>
                  <a:gd name="T12" fmla="*/ 46 w 193"/>
                  <a:gd name="T13" fmla="*/ 93 h 93"/>
                  <a:gd name="T14" fmla="*/ 103 w 193"/>
                  <a:gd name="T15" fmla="*/ 93 h 93"/>
                  <a:gd name="T16" fmla="*/ 157 w 193"/>
                  <a:gd name="T17" fmla="*/ 93 h 93"/>
                  <a:gd name="T18" fmla="*/ 177 w 193"/>
                  <a:gd name="T19" fmla="*/ 91 h 93"/>
                  <a:gd name="T20" fmla="*/ 190 w 193"/>
                  <a:gd name="T21" fmla="*/ 90 h 93"/>
                  <a:gd name="T22" fmla="*/ 190 w 193"/>
                  <a:gd name="T23" fmla="*/ 90 h 93"/>
                  <a:gd name="T24" fmla="*/ 193 w 193"/>
                  <a:gd name="T25" fmla="*/ 88 h 93"/>
                  <a:gd name="T26" fmla="*/ 193 w 193"/>
                  <a:gd name="T27" fmla="*/ 87 h 93"/>
                  <a:gd name="T28" fmla="*/ 191 w 193"/>
                  <a:gd name="T29" fmla="*/ 85 h 93"/>
                  <a:gd name="T30" fmla="*/ 188 w 193"/>
                  <a:gd name="T31" fmla="*/ 82 h 93"/>
                  <a:gd name="T32" fmla="*/ 177 w 193"/>
                  <a:gd name="T33" fmla="*/ 77 h 93"/>
                  <a:gd name="T34" fmla="*/ 161 w 193"/>
                  <a:gd name="T35" fmla="*/ 72 h 93"/>
                  <a:gd name="T36" fmla="*/ 130 w 193"/>
                  <a:gd name="T37" fmla="*/ 64 h 93"/>
                  <a:gd name="T38" fmla="*/ 115 w 193"/>
                  <a:gd name="T39" fmla="*/ 61 h 93"/>
                  <a:gd name="T40" fmla="*/ 115 w 193"/>
                  <a:gd name="T41"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93">
                    <a:moveTo>
                      <a:pt x="115" y="61"/>
                    </a:moveTo>
                    <a:lnTo>
                      <a:pt x="114" y="0"/>
                    </a:lnTo>
                    <a:lnTo>
                      <a:pt x="0" y="1"/>
                    </a:lnTo>
                    <a:lnTo>
                      <a:pt x="0" y="90"/>
                    </a:lnTo>
                    <a:lnTo>
                      <a:pt x="6" y="91"/>
                    </a:lnTo>
                    <a:lnTo>
                      <a:pt x="6" y="91"/>
                    </a:lnTo>
                    <a:lnTo>
                      <a:pt x="46" y="93"/>
                    </a:lnTo>
                    <a:lnTo>
                      <a:pt x="103" y="93"/>
                    </a:lnTo>
                    <a:lnTo>
                      <a:pt x="157" y="93"/>
                    </a:lnTo>
                    <a:lnTo>
                      <a:pt x="177" y="91"/>
                    </a:lnTo>
                    <a:lnTo>
                      <a:pt x="190" y="90"/>
                    </a:lnTo>
                    <a:lnTo>
                      <a:pt x="190" y="90"/>
                    </a:lnTo>
                    <a:lnTo>
                      <a:pt x="193" y="88"/>
                    </a:lnTo>
                    <a:lnTo>
                      <a:pt x="193" y="87"/>
                    </a:lnTo>
                    <a:lnTo>
                      <a:pt x="191" y="85"/>
                    </a:lnTo>
                    <a:lnTo>
                      <a:pt x="188" y="82"/>
                    </a:lnTo>
                    <a:lnTo>
                      <a:pt x="177" y="77"/>
                    </a:lnTo>
                    <a:lnTo>
                      <a:pt x="161" y="72"/>
                    </a:lnTo>
                    <a:lnTo>
                      <a:pt x="130" y="64"/>
                    </a:lnTo>
                    <a:lnTo>
                      <a:pt x="115" y="61"/>
                    </a:lnTo>
                    <a:lnTo>
                      <a:pt x="115" y="61"/>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7" name="Freeform 185"/>
              <p:cNvSpPr>
                <a:spLocks/>
              </p:cNvSpPr>
              <p:nvPr/>
            </p:nvSpPr>
            <p:spPr bwMode="auto">
              <a:xfrm>
                <a:off x="2446" y="2903"/>
                <a:ext cx="194" cy="3"/>
              </a:xfrm>
              <a:custGeom>
                <a:avLst/>
                <a:gdLst>
                  <a:gd name="T0" fmla="*/ 0 w 194"/>
                  <a:gd name="T1" fmla="*/ 1 h 3"/>
                  <a:gd name="T2" fmla="*/ 0 w 194"/>
                  <a:gd name="T3" fmla="*/ 1 h 3"/>
                  <a:gd name="T4" fmla="*/ 1 w 194"/>
                  <a:gd name="T5" fmla="*/ 1 h 3"/>
                  <a:gd name="T6" fmla="*/ 1 w 194"/>
                  <a:gd name="T7" fmla="*/ 1 h 3"/>
                  <a:gd name="T8" fmla="*/ 7 w 194"/>
                  <a:gd name="T9" fmla="*/ 1 h 3"/>
                  <a:gd name="T10" fmla="*/ 7 w 194"/>
                  <a:gd name="T11" fmla="*/ 1 h 3"/>
                  <a:gd name="T12" fmla="*/ 28 w 194"/>
                  <a:gd name="T13" fmla="*/ 3 h 3"/>
                  <a:gd name="T14" fmla="*/ 28 w 194"/>
                  <a:gd name="T15" fmla="*/ 3 h 3"/>
                  <a:gd name="T16" fmla="*/ 98 w 194"/>
                  <a:gd name="T17" fmla="*/ 3 h 3"/>
                  <a:gd name="T18" fmla="*/ 98 w 194"/>
                  <a:gd name="T19" fmla="*/ 3 h 3"/>
                  <a:gd name="T20" fmla="*/ 165 w 194"/>
                  <a:gd name="T21" fmla="*/ 1 h 3"/>
                  <a:gd name="T22" fmla="*/ 165 w 194"/>
                  <a:gd name="T23" fmla="*/ 1 h 3"/>
                  <a:gd name="T24" fmla="*/ 186 w 194"/>
                  <a:gd name="T25" fmla="*/ 0 h 3"/>
                  <a:gd name="T26" fmla="*/ 186 w 194"/>
                  <a:gd name="T27" fmla="*/ 0 h 3"/>
                  <a:gd name="T28" fmla="*/ 192 w 194"/>
                  <a:gd name="T29" fmla="*/ 0 h 3"/>
                  <a:gd name="T30" fmla="*/ 192 w 194"/>
                  <a:gd name="T31" fmla="*/ 0 h 3"/>
                  <a:gd name="T32" fmla="*/ 194 w 194"/>
                  <a:gd name="T33" fmla="*/ 0 h 3"/>
                  <a:gd name="T34" fmla="*/ 194 w 194"/>
                  <a:gd name="T35" fmla="*/ 0 h 3"/>
                  <a:gd name="T36" fmla="*/ 192 w 194"/>
                  <a:gd name="T37" fmla="*/ 0 h 3"/>
                  <a:gd name="T38" fmla="*/ 192 w 194"/>
                  <a:gd name="T39" fmla="*/ 0 h 3"/>
                  <a:gd name="T40" fmla="*/ 186 w 194"/>
                  <a:gd name="T41" fmla="*/ 0 h 3"/>
                  <a:gd name="T42" fmla="*/ 186 w 194"/>
                  <a:gd name="T43" fmla="*/ 0 h 3"/>
                  <a:gd name="T44" fmla="*/ 165 w 194"/>
                  <a:gd name="T45" fmla="*/ 0 h 3"/>
                  <a:gd name="T46" fmla="*/ 165 w 194"/>
                  <a:gd name="T47" fmla="*/ 0 h 3"/>
                  <a:gd name="T48" fmla="*/ 98 w 194"/>
                  <a:gd name="T49" fmla="*/ 1 h 3"/>
                  <a:gd name="T50" fmla="*/ 98 w 194"/>
                  <a:gd name="T51" fmla="*/ 1 h 3"/>
                  <a:gd name="T52" fmla="*/ 28 w 194"/>
                  <a:gd name="T53" fmla="*/ 1 h 3"/>
                  <a:gd name="T54" fmla="*/ 28 w 194"/>
                  <a:gd name="T55" fmla="*/ 1 h 3"/>
                  <a:gd name="T56" fmla="*/ 7 w 194"/>
                  <a:gd name="T57" fmla="*/ 1 h 3"/>
                  <a:gd name="T58" fmla="*/ 7 w 194"/>
                  <a:gd name="T59" fmla="*/ 1 h 3"/>
                  <a:gd name="T60" fmla="*/ 1 w 194"/>
                  <a:gd name="T61" fmla="*/ 1 h 3"/>
                  <a:gd name="T62" fmla="*/ 1 w 194"/>
                  <a:gd name="T63" fmla="*/ 1 h 3"/>
                  <a:gd name="T64" fmla="*/ 0 w 194"/>
                  <a:gd name="T65" fmla="*/ 1 h 3"/>
                  <a:gd name="T66" fmla="*/ 0 w 194"/>
                  <a:gd name="T6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3">
                    <a:moveTo>
                      <a:pt x="0" y="1"/>
                    </a:moveTo>
                    <a:lnTo>
                      <a:pt x="0" y="1"/>
                    </a:lnTo>
                    <a:lnTo>
                      <a:pt x="1" y="1"/>
                    </a:lnTo>
                    <a:lnTo>
                      <a:pt x="1" y="1"/>
                    </a:lnTo>
                    <a:lnTo>
                      <a:pt x="7" y="1"/>
                    </a:lnTo>
                    <a:lnTo>
                      <a:pt x="7" y="1"/>
                    </a:lnTo>
                    <a:lnTo>
                      <a:pt x="28" y="3"/>
                    </a:lnTo>
                    <a:lnTo>
                      <a:pt x="28" y="3"/>
                    </a:lnTo>
                    <a:lnTo>
                      <a:pt x="98" y="3"/>
                    </a:lnTo>
                    <a:lnTo>
                      <a:pt x="98" y="3"/>
                    </a:lnTo>
                    <a:lnTo>
                      <a:pt x="165" y="1"/>
                    </a:lnTo>
                    <a:lnTo>
                      <a:pt x="165" y="1"/>
                    </a:lnTo>
                    <a:lnTo>
                      <a:pt x="186" y="0"/>
                    </a:lnTo>
                    <a:lnTo>
                      <a:pt x="186" y="0"/>
                    </a:lnTo>
                    <a:lnTo>
                      <a:pt x="192" y="0"/>
                    </a:lnTo>
                    <a:lnTo>
                      <a:pt x="192" y="0"/>
                    </a:lnTo>
                    <a:lnTo>
                      <a:pt x="194" y="0"/>
                    </a:lnTo>
                    <a:lnTo>
                      <a:pt x="194" y="0"/>
                    </a:lnTo>
                    <a:lnTo>
                      <a:pt x="192" y="0"/>
                    </a:lnTo>
                    <a:lnTo>
                      <a:pt x="192" y="0"/>
                    </a:lnTo>
                    <a:lnTo>
                      <a:pt x="186" y="0"/>
                    </a:lnTo>
                    <a:lnTo>
                      <a:pt x="186" y="0"/>
                    </a:lnTo>
                    <a:lnTo>
                      <a:pt x="165" y="0"/>
                    </a:lnTo>
                    <a:lnTo>
                      <a:pt x="165" y="0"/>
                    </a:lnTo>
                    <a:lnTo>
                      <a:pt x="98" y="1"/>
                    </a:lnTo>
                    <a:lnTo>
                      <a:pt x="98" y="1"/>
                    </a:lnTo>
                    <a:lnTo>
                      <a:pt x="28" y="1"/>
                    </a:lnTo>
                    <a:lnTo>
                      <a:pt x="28" y="1"/>
                    </a:lnTo>
                    <a:lnTo>
                      <a:pt x="7" y="1"/>
                    </a:lnTo>
                    <a:lnTo>
                      <a:pt x="7" y="1"/>
                    </a:lnTo>
                    <a:lnTo>
                      <a:pt x="1" y="1"/>
                    </a:lnTo>
                    <a:lnTo>
                      <a:pt x="1" y="1"/>
                    </a:lnTo>
                    <a:lnTo>
                      <a:pt x="0" y="1"/>
                    </a:lnTo>
                    <a:lnTo>
                      <a:pt x="0"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8" name="Freeform 186"/>
              <p:cNvSpPr>
                <a:spLocks/>
              </p:cNvSpPr>
              <p:nvPr/>
            </p:nvSpPr>
            <p:spPr bwMode="auto">
              <a:xfrm>
                <a:off x="2600" y="2888"/>
                <a:ext cx="11" cy="18"/>
              </a:xfrm>
              <a:custGeom>
                <a:avLst/>
                <a:gdLst>
                  <a:gd name="T0" fmla="*/ 0 w 11"/>
                  <a:gd name="T1" fmla="*/ 18 h 18"/>
                  <a:gd name="T2" fmla="*/ 0 w 11"/>
                  <a:gd name="T3" fmla="*/ 18 h 18"/>
                  <a:gd name="T4" fmla="*/ 0 w 11"/>
                  <a:gd name="T5" fmla="*/ 15 h 18"/>
                  <a:gd name="T6" fmla="*/ 4 w 11"/>
                  <a:gd name="T7" fmla="*/ 8 h 18"/>
                  <a:gd name="T8" fmla="*/ 4 w 11"/>
                  <a:gd name="T9" fmla="*/ 8 h 18"/>
                  <a:gd name="T10" fmla="*/ 8 w 11"/>
                  <a:gd name="T11" fmla="*/ 2 h 18"/>
                  <a:gd name="T12" fmla="*/ 11 w 11"/>
                  <a:gd name="T13" fmla="*/ 0 h 18"/>
                  <a:gd name="T14" fmla="*/ 11 w 11"/>
                  <a:gd name="T15" fmla="*/ 0 h 18"/>
                  <a:gd name="T16" fmla="*/ 8 w 11"/>
                  <a:gd name="T17" fmla="*/ 2 h 18"/>
                  <a:gd name="T18" fmla="*/ 5 w 11"/>
                  <a:gd name="T19" fmla="*/ 3 h 18"/>
                  <a:gd name="T20" fmla="*/ 2 w 11"/>
                  <a:gd name="T21" fmla="*/ 7 h 18"/>
                  <a:gd name="T22" fmla="*/ 2 w 11"/>
                  <a:gd name="T23" fmla="*/ 7 h 18"/>
                  <a:gd name="T24" fmla="*/ 0 w 11"/>
                  <a:gd name="T25" fmla="*/ 11 h 18"/>
                  <a:gd name="T26" fmla="*/ 0 w 11"/>
                  <a:gd name="T27" fmla="*/ 15 h 18"/>
                  <a:gd name="T28" fmla="*/ 0 w 11"/>
                  <a:gd name="T29" fmla="*/ 18 h 18"/>
                  <a:gd name="T30" fmla="*/ 0 w 11"/>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18"/>
                    </a:moveTo>
                    <a:lnTo>
                      <a:pt x="0" y="18"/>
                    </a:lnTo>
                    <a:lnTo>
                      <a:pt x="0" y="15"/>
                    </a:lnTo>
                    <a:lnTo>
                      <a:pt x="4" y="8"/>
                    </a:lnTo>
                    <a:lnTo>
                      <a:pt x="4" y="8"/>
                    </a:lnTo>
                    <a:lnTo>
                      <a:pt x="8" y="2"/>
                    </a:lnTo>
                    <a:lnTo>
                      <a:pt x="11" y="0"/>
                    </a:lnTo>
                    <a:lnTo>
                      <a:pt x="11" y="0"/>
                    </a:lnTo>
                    <a:lnTo>
                      <a:pt x="8" y="2"/>
                    </a:lnTo>
                    <a:lnTo>
                      <a:pt x="5" y="3"/>
                    </a:lnTo>
                    <a:lnTo>
                      <a:pt x="2" y="7"/>
                    </a:lnTo>
                    <a:lnTo>
                      <a:pt x="2" y="7"/>
                    </a:lnTo>
                    <a:lnTo>
                      <a:pt x="0" y="11"/>
                    </a:lnTo>
                    <a:lnTo>
                      <a:pt x="0" y="15"/>
                    </a:lnTo>
                    <a:lnTo>
                      <a:pt x="0" y="18"/>
                    </a:lnTo>
                    <a:lnTo>
                      <a:pt x="0" y="1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9" name="Freeform 187"/>
              <p:cNvSpPr>
                <a:spLocks/>
              </p:cNvSpPr>
              <p:nvPr/>
            </p:nvSpPr>
            <p:spPr bwMode="auto">
              <a:xfrm>
                <a:off x="2566" y="2879"/>
                <a:ext cx="6" cy="9"/>
              </a:xfrm>
              <a:custGeom>
                <a:avLst/>
                <a:gdLst>
                  <a:gd name="T0" fmla="*/ 0 w 6"/>
                  <a:gd name="T1" fmla="*/ 9 h 9"/>
                  <a:gd name="T2" fmla="*/ 0 w 6"/>
                  <a:gd name="T3" fmla="*/ 9 h 9"/>
                  <a:gd name="T4" fmla="*/ 4 w 6"/>
                  <a:gd name="T5" fmla="*/ 5 h 9"/>
                  <a:gd name="T6" fmla="*/ 4 w 6"/>
                  <a:gd name="T7" fmla="*/ 5 h 9"/>
                  <a:gd name="T8" fmla="*/ 6 w 6"/>
                  <a:gd name="T9" fmla="*/ 0 h 9"/>
                  <a:gd name="T10" fmla="*/ 6 w 6"/>
                  <a:gd name="T11" fmla="*/ 0 h 9"/>
                  <a:gd name="T12" fmla="*/ 3 w 6"/>
                  <a:gd name="T13" fmla="*/ 5 h 9"/>
                  <a:gd name="T14" fmla="*/ 3 w 6"/>
                  <a:gd name="T15" fmla="*/ 5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lnTo>
                      <a:pt x="0" y="9"/>
                    </a:lnTo>
                    <a:lnTo>
                      <a:pt x="4" y="5"/>
                    </a:lnTo>
                    <a:lnTo>
                      <a:pt x="4" y="5"/>
                    </a:lnTo>
                    <a:lnTo>
                      <a:pt x="6" y="0"/>
                    </a:lnTo>
                    <a:lnTo>
                      <a:pt x="6" y="0"/>
                    </a:lnTo>
                    <a:lnTo>
                      <a:pt x="3" y="5"/>
                    </a:lnTo>
                    <a:lnTo>
                      <a:pt x="3" y="5"/>
                    </a:lnTo>
                    <a:lnTo>
                      <a:pt x="0" y="9"/>
                    </a:lnTo>
                    <a:lnTo>
                      <a:pt x="0" y="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0" name="Freeform 188"/>
              <p:cNvSpPr>
                <a:spLocks/>
              </p:cNvSpPr>
              <p:nvPr/>
            </p:nvSpPr>
            <p:spPr bwMode="auto">
              <a:xfrm>
                <a:off x="2556" y="2877"/>
                <a:ext cx="8" cy="7"/>
              </a:xfrm>
              <a:custGeom>
                <a:avLst/>
                <a:gdLst>
                  <a:gd name="T0" fmla="*/ 0 w 8"/>
                  <a:gd name="T1" fmla="*/ 7 h 7"/>
                  <a:gd name="T2" fmla="*/ 0 w 8"/>
                  <a:gd name="T3" fmla="*/ 7 h 7"/>
                  <a:gd name="T4" fmla="*/ 5 w 8"/>
                  <a:gd name="T5" fmla="*/ 3 h 7"/>
                  <a:gd name="T6" fmla="*/ 5 w 8"/>
                  <a:gd name="T7" fmla="*/ 3 h 7"/>
                  <a:gd name="T8" fmla="*/ 8 w 8"/>
                  <a:gd name="T9" fmla="*/ 0 h 7"/>
                  <a:gd name="T10" fmla="*/ 8 w 8"/>
                  <a:gd name="T11" fmla="*/ 0 h 7"/>
                  <a:gd name="T12" fmla="*/ 3 w 8"/>
                  <a:gd name="T13" fmla="*/ 3 h 7"/>
                  <a:gd name="T14" fmla="*/ 3 w 8"/>
                  <a:gd name="T15" fmla="*/ 3 h 7"/>
                  <a:gd name="T16" fmla="*/ 0 w 8"/>
                  <a:gd name="T17" fmla="*/ 7 h 7"/>
                  <a:gd name="T18" fmla="*/ 0 w 8"/>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0" y="7"/>
                    </a:moveTo>
                    <a:lnTo>
                      <a:pt x="0" y="7"/>
                    </a:lnTo>
                    <a:lnTo>
                      <a:pt x="5" y="3"/>
                    </a:lnTo>
                    <a:lnTo>
                      <a:pt x="5" y="3"/>
                    </a:lnTo>
                    <a:lnTo>
                      <a:pt x="8" y="0"/>
                    </a:lnTo>
                    <a:lnTo>
                      <a:pt x="8" y="0"/>
                    </a:lnTo>
                    <a:lnTo>
                      <a:pt x="3" y="3"/>
                    </a:lnTo>
                    <a:lnTo>
                      <a:pt x="3" y="3"/>
                    </a:lnTo>
                    <a:lnTo>
                      <a:pt x="0" y="7"/>
                    </a:lnTo>
                    <a:lnTo>
                      <a:pt x="0" y="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1" name="Freeform 189"/>
              <p:cNvSpPr>
                <a:spLocks/>
              </p:cNvSpPr>
              <p:nvPr/>
            </p:nvSpPr>
            <p:spPr bwMode="auto">
              <a:xfrm>
                <a:off x="2551" y="2873"/>
                <a:ext cx="11" cy="1"/>
              </a:xfrm>
              <a:custGeom>
                <a:avLst/>
                <a:gdLst>
                  <a:gd name="T0" fmla="*/ 0 w 11"/>
                  <a:gd name="T1" fmla="*/ 0 h 1"/>
                  <a:gd name="T2" fmla="*/ 0 w 11"/>
                  <a:gd name="T3" fmla="*/ 0 h 1"/>
                  <a:gd name="T4" fmla="*/ 5 w 11"/>
                  <a:gd name="T5" fmla="*/ 1 h 1"/>
                  <a:gd name="T6" fmla="*/ 5 w 11"/>
                  <a:gd name="T7" fmla="*/ 1 h 1"/>
                  <a:gd name="T8" fmla="*/ 11 w 11"/>
                  <a:gd name="T9" fmla="*/ 0 h 1"/>
                  <a:gd name="T10" fmla="*/ 11 w 11"/>
                  <a:gd name="T11" fmla="*/ 0 h 1"/>
                  <a:gd name="T12" fmla="*/ 5 w 11"/>
                  <a:gd name="T13" fmla="*/ 0 h 1"/>
                  <a:gd name="T14" fmla="*/ 5 w 11"/>
                  <a:gd name="T15" fmla="*/ 0 h 1"/>
                  <a:gd name="T16" fmla="*/ 0 w 11"/>
                  <a:gd name="T17" fmla="*/ 0 h 1"/>
                  <a:gd name="T18" fmla="*/ 0 w 1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
                    <a:moveTo>
                      <a:pt x="0" y="0"/>
                    </a:moveTo>
                    <a:lnTo>
                      <a:pt x="0" y="0"/>
                    </a:lnTo>
                    <a:lnTo>
                      <a:pt x="5" y="1"/>
                    </a:lnTo>
                    <a:lnTo>
                      <a:pt x="5" y="1"/>
                    </a:lnTo>
                    <a:lnTo>
                      <a:pt x="11" y="0"/>
                    </a:lnTo>
                    <a:lnTo>
                      <a:pt x="11" y="0"/>
                    </a:lnTo>
                    <a:lnTo>
                      <a:pt x="5" y="0"/>
                    </a:lnTo>
                    <a:lnTo>
                      <a:pt x="5"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2" name="Freeform 190"/>
              <p:cNvSpPr>
                <a:spLocks/>
              </p:cNvSpPr>
              <p:nvPr/>
            </p:nvSpPr>
            <p:spPr bwMode="auto">
              <a:xfrm>
                <a:off x="2548" y="2866"/>
                <a:ext cx="14" cy="2"/>
              </a:xfrm>
              <a:custGeom>
                <a:avLst/>
                <a:gdLst>
                  <a:gd name="T0" fmla="*/ 0 w 14"/>
                  <a:gd name="T1" fmla="*/ 0 h 2"/>
                  <a:gd name="T2" fmla="*/ 0 w 14"/>
                  <a:gd name="T3" fmla="*/ 0 h 2"/>
                  <a:gd name="T4" fmla="*/ 2 w 14"/>
                  <a:gd name="T5" fmla="*/ 0 h 2"/>
                  <a:gd name="T6" fmla="*/ 8 w 14"/>
                  <a:gd name="T7" fmla="*/ 2 h 2"/>
                  <a:gd name="T8" fmla="*/ 8 w 14"/>
                  <a:gd name="T9" fmla="*/ 2 h 2"/>
                  <a:gd name="T10" fmla="*/ 13 w 14"/>
                  <a:gd name="T11" fmla="*/ 2 h 2"/>
                  <a:gd name="T12" fmla="*/ 14 w 14"/>
                  <a:gd name="T13" fmla="*/ 0 h 2"/>
                  <a:gd name="T14" fmla="*/ 14 w 14"/>
                  <a:gd name="T15" fmla="*/ 0 h 2"/>
                  <a:gd name="T16" fmla="*/ 8 w 14"/>
                  <a:gd name="T17" fmla="*/ 0 h 2"/>
                  <a:gd name="T18" fmla="*/ 8 w 14"/>
                  <a:gd name="T19" fmla="*/ 0 h 2"/>
                  <a:gd name="T20" fmla="*/ 0 w 14"/>
                  <a:gd name="T21" fmla="*/ 0 h 2"/>
                  <a:gd name="T22" fmla="*/ 0 w 14"/>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
                    <a:moveTo>
                      <a:pt x="0" y="0"/>
                    </a:moveTo>
                    <a:lnTo>
                      <a:pt x="0" y="0"/>
                    </a:lnTo>
                    <a:lnTo>
                      <a:pt x="2" y="0"/>
                    </a:lnTo>
                    <a:lnTo>
                      <a:pt x="8" y="2"/>
                    </a:lnTo>
                    <a:lnTo>
                      <a:pt x="8" y="2"/>
                    </a:lnTo>
                    <a:lnTo>
                      <a:pt x="13" y="2"/>
                    </a:lnTo>
                    <a:lnTo>
                      <a:pt x="14" y="0"/>
                    </a:lnTo>
                    <a:lnTo>
                      <a:pt x="14" y="0"/>
                    </a:lnTo>
                    <a:lnTo>
                      <a:pt x="8" y="0"/>
                    </a:lnTo>
                    <a:lnTo>
                      <a:pt x="8"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3" name="Freeform 191"/>
              <p:cNvSpPr>
                <a:spLocks/>
              </p:cNvSpPr>
              <p:nvPr/>
            </p:nvSpPr>
            <p:spPr bwMode="auto">
              <a:xfrm>
                <a:off x="2570" y="2868"/>
                <a:ext cx="21" cy="12"/>
              </a:xfrm>
              <a:custGeom>
                <a:avLst/>
                <a:gdLst>
                  <a:gd name="T0" fmla="*/ 0 w 21"/>
                  <a:gd name="T1" fmla="*/ 11 h 12"/>
                  <a:gd name="T2" fmla="*/ 0 w 21"/>
                  <a:gd name="T3" fmla="*/ 11 h 12"/>
                  <a:gd name="T4" fmla="*/ 7 w 21"/>
                  <a:gd name="T5" fmla="*/ 11 h 12"/>
                  <a:gd name="T6" fmla="*/ 7 w 21"/>
                  <a:gd name="T7" fmla="*/ 11 h 12"/>
                  <a:gd name="T8" fmla="*/ 15 w 21"/>
                  <a:gd name="T9" fmla="*/ 9 h 12"/>
                  <a:gd name="T10" fmla="*/ 15 w 21"/>
                  <a:gd name="T11" fmla="*/ 9 h 12"/>
                  <a:gd name="T12" fmla="*/ 19 w 21"/>
                  <a:gd name="T13" fmla="*/ 8 h 12"/>
                  <a:gd name="T14" fmla="*/ 19 w 21"/>
                  <a:gd name="T15" fmla="*/ 8 h 12"/>
                  <a:gd name="T16" fmla="*/ 21 w 21"/>
                  <a:gd name="T17" fmla="*/ 5 h 12"/>
                  <a:gd name="T18" fmla="*/ 21 w 21"/>
                  <a:gd name="T19" fmla="*/ 5 h 12"/>
                  <a:gd name="T20" fmla="*/ 21 w 21"/>
                  <a:gd name="T21" fmla="*/ 3 h 12"/>
                  <a:gd name="T22" fmla="*/ 21 w 21"/>
                  <a:gd name="T23" fmla="*/ 1 h 12"/>
                  <a:gd name="T24" fmla="*/ 21 w 21"/>
                  <a:gd name="T25" fmla="*/ 1 h 12"/>
                  <a:gd name="T26" fmla="*/ 15 w 21"/>
                  <a:gd name="T27" fmla="*/ 0 h 12"/>
                  <a:gd name="T28" fmla="*/ 10 w 21"/>
                  <a:gd name="T29" fmla="*/ 1 h 12"/>
                  <a:gd name="T30" fmla="*/ 7 w 21"/>
                  <a:gd name="T31" fmla="*/ 3 h 12"/>
                  <a:gd name="T32" fmla="*/ 4 w 21"/>
                  <a:gd name="T33" fmla="*/ 6 h 12"/>
                  <a:gd name="T34" fmla="*/ 4 w 21"/>
                  <a:gd name="T35" fmla="*/ 6 h 12"/>
                  <a:gd name="T36" fmla="*/ 2 w 21"/>
                  <a:gd name="T37" fmla="*/ 11 h 12"/>
                  <a:gd name="T38" fmla="*/ 2 w 21"/>
                  <a:gd name="T39" fmla="*/ 11 h 12"/>
                  <a:gd name="T40" fmla="*/ 0 w 21"/>
                  <a:gd name="T41" fmla="*/ 12 h 12"/>
                  <a:gd name="T42" fmla="*/ 0 w 21"/>
                  <a:gd name="T43" fmla="*/ 12 h 12"/>
                  <a:gd name="T44" fmla="*/ 2 w 21"/>
                  <a:gd name="T45" fmla="*/ 11 h 12"/>
                  <a:gd name="T46" fmla="*/ 5 w 21"/>
                  <a:gd name="T47" fmla="*/ 6 h 12"/>
                  <a:gd name="T48" fmla="*/ 5 w 21"/>
                  <a:gd name="T49" fmla="*/ 6 h 12"/>
                  <a:gd name="T50" fmla="*/ 7 w 21"/>
                  <a:gd name="T51" fmla="*/ 5 h 12"/>
                  <a:gd name="T52" fmla="*/ 10 w 21"/>
                  <a:gd name="T53" fmla="*/ 3 h 12"/>
                  <a:gd name="T54" fmla="*/ 10 w 21"/>
                  <a:gd name="T55" fmla="*/ 3 h 12"/>
                  <a:gd name="T56" fmla="*/ 15 w 21"/>
                  <a:gd name="T57" fmla="*/ 1 h 12"/>
                  <a:gd name="T58" fmla="*/ 19 w 21"/>
                  <a:gd name="T59" fmla="*/ 3 h 12"/>
                  <a:gd name="T60" fmla="*/ 19 w 21"/>
                  <a:gd name="T61" fmla="*/ 3 h 12"/>
                  <a:gd name="T62" fmla="*/ 19 w 21"/>
                  <a:gd name="T63" fmla="*/ 5 h 12"/>
                  <a:gd name="T64" fmla="*/ 19 w 21"/>
                  <a:gd name="T65" fmla="*/ 6 h 12"/>
                  <a:gd name="T66" fmla="*/ 19 w 21"/>
                  <a:gd name="T67" fmla="*/ 6 h 12"/>
                  <a:gd name="T68" fmla="*/ 15 w 21"/>
                  <a:gd name="T69" fmla="*/ 8 h 12"/>
                  <a:gd name="T70" fmla="*/ 15 w 21"/>
                  <a:gd name="T71" fmla="*/ 8 h 12"/>
                  <a:gd name="T72" fmla="*/ 7 w 21"/>
                  <a:gd name="T73" fmla="*/ 9 h 12"/>
                  <a:gd name="T74" fmla="*/ 7 w 21"/>
                  <a:gd name="T75" fmla="*/ 9 h 12"/>
                  <a:gd name="T76" fmla="*/ 0 w 21"/>
                  <a:gd name="T77" fmla="*/ 11 h 12"/>
                  <a:gd name="T78" fmla="*/ 0 w 21"/>
                  <a:gd name="T7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 h="12">
                    <a:moveTo>
                      <a:pt x="0" y="11"/>
                    </a:moveTo>
                    <a:lnTo>
                      <a:pt x="0" y="11"/>
                    </a:lnTo>
                    <a:lnTo>
                      <a:pt x="7" y="11"/>
                    </a:lnTo>
                    <a:lnTo>
                      <a:pt x="7" y="11"/>
                    </a:lnTo>
                    <a:lnTo>
                      <a:pt x="15" y="9"/>
                    </a:lnTo>
                    <a:lnTo>
                      <a:pt x="15" y="9"/>
                    </a:lnTo>
                    <a:lnTo>
                      <a:pt x="19" y="8"/>
                    </a:lnTo>
                    <a:lnTo>
                      <a:pt x="19" y="8"/>
                    </a:lnTo>
                    <a:lnTo>
                      <a:pt x="21" y="5"/>
                    </a:lnTo>
                    <a:lnTo>
                      <a:pt x="21" y="5"/>
                    </a:lnTo>
                    <a:lnTo>
                      <a:pt x="21" y="3"/>
                    </a:lnTo>
                    <a:lnTo>
                      <a:pt x="21" y="1"/>
                    </a:lnTo>
                    <a:lnTo>
                      <a:pt x="21" y="1"/>
                    </a:lnTo>
                    <a:lnTo>
                      <a:pt x="15" y="0"/>
                    </a:lnTo>
                    <a:lnTo>
                      <a:pt x="10" y="1"/>
                    </a:lnTo>
                    <a:lnTo>
                      <a:pt x="7" y="3"/>
                    </a:lnTo>
                    <a:lnTo>
                      <a:pt x="4" y="6"/>
                    </a:lnTo>
                    <a:lnTo>
                      <a:pt x="4" y="6"/>
                    </a:lnTo>
                    <a:lnTo>
                      <a:pt x="2" y="11"/>
                    </a:lnTo>
                    <a:lnTo>
                      <a:pt x="2" y="11"/>
                    </a:lnTo>
                    <a:lnTo>
                      <a:pt x="0" y="12"/>
                    </a:lnTo>
                    <a:lnTo>
                      <a:pt x="0" y="12"/>
                    </a:lnTo>
                    <a:lnTo>
                      <a:pt x="2" y="11"/>
                    </a:lnTo>
                    <a:lnTo>
                      <a:pt x="5" y="6"/>
                    </a:lnTo>
                    <a:lnTo>
                      <a:pt x="5" y="6"/>
                    </a:lnTo>
                    <a:lnTo>
                      <a:pt x="7" y="5"/>
                    </a:lnTo>
                    <a:lnTo>
                      <a:pt x="10" y="3"/>
                    </a:lnTo>
                    <a:lnTo>
                      <a:pt x="10" y="3"/>
                    </a:lnTo>
                    <a:lnTo>
                      <a:pt x="15" y="1"/>
                    </a:lnTo>
                    <a:lnTo>
                      <a:pt x="19" y="3"/>
                    </a:lnTo>
                    <a:lnTo>
                      <a:pt x="19" y="3"/>
                    </a:lnTo>
                    <a:lnTo>
                      <a:pt x="19" y="5"/>
                    </a:lnTo>
                    <a:lnTo>
                      <a:pt x="19" y="6"/>
                    </a:lnTo>
                    <a:lnTo>
                      <a:pt x="19" y="6"/>
                    </a:lnTo>
                    <a:lnTo>
                      <a:pt x="15" y="8"/>
                    </a:lnTo>
                    <a:lnTo>
                      <a:pt x="15" y="8"/>
                    </a:lnTo>
                    <a:lnTo>
                      <a:pt x="7" y="9"/>
                    </a:lnTo>
                    <a:lnTo>
                      <a:pt x="7" y="9"/>
                    </a:lnTo>
                    <a:lnTo>
                      <a:pt x="0" y="11"/>
                    </a:lnTo>
                    <a:lnTo>
                      <a:pt x="0" y="1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4" name="Freeform 192"/>
              <p:cNvSpPr>
                <a:spLocks/>
              </p:cNvSpPr>
              <p:nvPr/>
            </p:nvSpPr>
            <p:spPr bwMode="auto">
              <a:xfrm>
                <a:off x="2562" y="2865"/>
                <a:ext cx="10" cy="14"/>
              </a:xfrm>
              <a:custGeom>
                <a:avLst/>
                <a:gdLst>
                  <a:gd name="T0" fmla="*/ 10 w 10"/>
                  <a:gd name="T1" fmla="*/ 14 h 14"/>
                  <a:gd name="T2" fmla="*/ 10 w 10"/>
                  <a:gd name="T3" fmla="*/ 14 h 14"/>
                  <a:gd name="T4" fmla="*/ 10 w 10"/>
                  <a:gd name="T5" fmla="*/ 12 h 14"/>
                  <a:gd name="T6" fmla="*/ 10 w 10"/>
                  <a:gd name="T7" fmla="*/ 9 h 14"/>
                  <a:gd name="T8" fmla="*/ 10 w 10"/>
                  <a:gd name="T9" fmla="*/ 9 h 14"/>
                  <a:gd name="T10" fmla="*/ 8 w 10"/>
                  <a:gd name="T11" fmla="*/ 3 h 14"/>
                  <a:gd name="T12" fmla="*/ 8 w 10"/>
                  <a:gd name="T13" fmla="*/ 3 h 14"/>
                  <a:gd name="T14" fmla="*/ 7 w 10"/>
                  <a:gd name="T15" fmla="*/ 1 h 14"/>
                  <a:gd name="T16" fmla="*/ 2 w 10"/>
                  <a:gd name="T17" fmla="*/ 0 h 14"/>
                  <a:gd name="T18" fmla="*/ 2 w 10"/>
                  <a:gd name="T19" fmla="*/ 0 h 14"/>
                  <a:gd name="T20" fmla="*/ 0 w 10"/>
                  <a:gd name="T21" fmla="*/ 1 h 14"/>
                  <a:gd name="T22" fmla="*/ 0 w 10"/>
                  <a:gd name="T23" fmla="*/ 3 h 14"/>
                  <a:gd name="T24" fmla="*/ 0 w 10"/>
                  <a:gd name="T25" fmla="*/ 3 h 14"/>
                  <a:gd name="T26" fmla="*/ 2 w 10"/>
                  <a:gd name="T27" fmla="*/ 6 h 14"/>
                  <a:gd name="T28" fmla="*/ 2 w 10"/>
                  <a:gd name="T29" fmla="*/ 6 h 14"/>
                  <a:gd name="T30" fmla="*/ 5 w 10"/>
                  <a:gd name="T31" fmla="*/ 11 h 14"/>
                  <a:gd name="T32" fmla="*/ 5 w 10"/>
                  <a:gd name="T33" fmla="*/ 11 h 14"/>
                  <a:gd name="T34" fmla="*/ 10 w 10"/>
                  <a:gd name="T35" fmla="*/ 14 h 14"/>
                  <a:gd name="T36" fmla="*/ 10 w 10"/>
                  <a:gd name="T37" fmla="*/ 14 h 14"/>
                  <a:gd name="T38" fmla="*/ 5 w 10"/>
                  <a:gd name="T39" fmla="*/ 11 h 14"/>
                  <a:gd name="T40" fmla="*/ 5 w 10"/>
                  <a:gd name="T41" fmla="*/ 11 h 14"/>
                  <a:gd name="T42" fmla="*/ 2 w 10"/>
                  <a:gd name="T43" fmla="*/ 6 h 14"/>
                  <a:gd name="T44" fmla="*/ 2 w 10"/>
                  <a:gd name="T45" fmla="*/ 6 h 14"/>
                  <a:gd name="T46" fmla="*/ 2 w 10"/>
                  <a:gd name="T47" fmla="*/ 3 h 14"/>
                  <a:gd name="T48" fmla="*/ 2 w 10"/>
                  <a:gd name="T49" fmla="*/ 1 h 14"/>
                  <a:gd name="T50" fmla="*/ 2 w 10"/>
                  <a:gd name="T51" fmla="*/ 1 h 14"/>
                  <a:gd name="T52" fmla="*/ 2 w 10"/>
                  <a:gd name="T53" fmla="*/ 1 h 14"/>
                  <a:gd name="T54" fmla="*/ 5 w 10"/>
                  <a:gd name="T55" fmla="*/ 3 h 14"/>
                  <a:gd name="T56" fmla="*/ 7 w 10"/>
                  <a:gd name="T57" fmla="*/ 4 h 14"/>
                  <a:gd name="T58" fmla="*/ 7 w 10"/>
                  <a:gd name="T59" fmla="*/ 4 h 14"/>
                  <a:gd name="T60" fmla="*/ 10 w 10"/>
                  <a:gd name="T61" fmla="*/ 9 h 14"/>
                  <a:gd name="T62" fmla="*/ 10 w 10"/>
                  <a:gd name="T63" fmla="*/ 9 h 14"/>
                  <a:gd name="T64" fmla="*/ 10 w 10"/>
                  <a:gd name="T65" fmla="*/ 14 h 14"/>
                  <a:gd name="T66" fmla="*/ 10 w 10"/>
                  <a:gd name="T6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4">
                    <a:moveTo>
                      <a:pt x="10" y="14"/>
                    </a:moveTo>
                    <a:lnTo>
                      <a:pt x="10" y="14"/>
                    </a:lnTo>
                    <a:lnTo>
                      <a:pt x="10" y="12"/>
                    </a:lnTo>
                    <a:lnTo>
                      <a:pt x="10" y="9"/>
                    </a:lnTo>
                    <a:lnTo>
                      <a:pt x="10" y="9"/>
                    </a:lnTo>
                    <a:lnTo>
                      <a:pt x="8" y="3"/>
                    </a:lnTo>
                    <a:lnTo>
                      <a:pt x="8" y="3"/>
                    </a:lnTo>
                    <a:lnTo>
                      <a:pt x="7" y="1"/>
                    </a:lnTo>
                    <a:lnTo>
                      <a:pt x="2" y="0"/>
                    </a:lnTo>
                    <a:lnTo>
                      <a:pt x="2" y="0"/>
                    </a:lnTo>
                    <a:lnTo>
                      <a:pt x="0" y="1"/>
                    </a:lnTo>
                    <a:lnTo>
                      <a:pt x="0" y="3"/>
                    </a:lnTo>
                    <a:lnTo>
                      <a:pt x="0" y="3"/>
                    </a:lnTo>
                    <a:lnTo>
                      <a:pt x="2" y="6"/>
                    </a:lnTo>
                    <a:lnTo>
                      <a:pt x="2" y="6"/>
                    </a:lnTo>
                    <a:lnTo>
                      <a:pt x="5" y="11"/>
                    </a:lnTo>
                    <a:lnTo>
                      <a:pt x="5" y="11"/>
                    </a:lnTo>
                    <a:lnTo>
                      <a:pt x="10" y="14"/>
                    </a:lnTo>
                    <a:lnTo>
                      <a:pt x="10" y="14"/>
                    </a:lnTo>
                    <a:lnTo>
                      <a:pt x="5" y="11"/>
                    </a:lnTo>
                    <a:lnTo>
                      <a:pt x="5" y="11"/>
                    </a:lnTo>
                    <a:lnTo>
                      <a:pt x="2" y="6"/>
                    </a:lnTo>
                    <a:lnTo>
                      <a:pt x="2" y="6"/>
                    </a:lnTo>
                    <a:lnTo>
                      <a:pt x="2" y="3"/>
                    </a:lnTo>
                    <a:lnTo>
                      <a:pt x="2" y="1"/>
                    </a:lnTo>
                    <a:lnTo>
                      <a:pt x="2" y="1"/>
                    </a:lnTo>
                    <a:lnTo>
                      <a:pt x="2" y="1"/>
                    </a:lnTo>
                    <a:lnTo>
                      <a:pt x="5" y="3"/>
                    </a:lnTo>
                    <a:lnTo>
                      <a:pt x="7" y="4"/>
                    </a:lnTo>
                    <a:lnTo>
                      <a:pt x="7" y="4"/>
                    </a:lnTo>
                    <a:lnTo>
                      <a:pt x="10" y="9"/>
                    </a:lnTo>
                    <a:lnTo>
                      <a:pt x="10" y="9"/>
                    </a:lnTo>
                    <a:lnTo>
                      <a:pt x="10" y="14"/>
                    </a:lnTo>
                    <a:lnTo>
                      <a:pt x="10" y="1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5" name="Freeform 193"/>
              <p:cNvSpPr>
                <a:spLocks/>
              </p:cNvSpPr>
              <p:nvPr/>
            </p:nvSpPr>
            <p:spPr bwMode="auto">
              <a:xfrm>
                <a:off x="2447" y="2871"/>
                <a:ext cx="41" cy="33"/>
              </a:xfrm>
              <a:custGeom>
                <a:avLst/>
                <a:gdLst>
                  <a:gd name="T0" fmla="*/ 0 w 41"/>
                  <a:gd name="T1" fmla="*/ 2 h 33"/>
                  <a:gd name="T2" fmla="*/ 0 w 41"/>
                  <a:gd name="T3" fmla="*/ 2 h 33"/>
                  <a:gd name="T4" fmla="*/ 10 w 41"/>
                  <a:gd name="T5" fmla="*/ 2 h 33"/>
                  <a:gd name="T6" fmla="*/ 10 w 41"/>
                  <a:gd name="T7" fmla="*/ 2 h 33"/>
                  <a:gd name="T8" fmla="*/ 18 w 41"/>
                  <a:gd name="T9" fmla="*/ 3 h 33"/>
                  <a:gd name="T10" fmla="*/ 27 w 41"/>
                  <a:gd name="T11" fmla="*/ 9 h 33"/>
                  <a:gd name="T12" fmla="*/ 27 w 41"/>
                  <a:gd name="T13" fmla="*/ 9 h 33"/>
                  <a:gd name="T14" fmla="*/ 35 w 41"/>
                  <a:gd name="T15" fmla="*/ 17 h 33"/>
                  <a:gd name="T16" fmla="*/ 40 w 41"/>
                  <a:gd name="T17" fmla="*/ 25 h 33"/>
                  <a:gd name="T18" fmla="*/ 40 w 41"/>
                  <a:gd name="T19" fmla="*/ 25 h 33"/>
                  <a:gd name="T20" fmla="*/ 41 w 41"/>
                  <a:gd name="T21" fmla="*/ 33 h 33"/>
                  <a:gd name="T22" fmla="*/ 41 w 41"/>
                  <a:gd name="T23" fmla="*/ 33 h 33"/>
                  <a:gd name="T24" fmla="*/ 41 w 41"/>
                  <a:gd name="T25" fmla="*/ 32 h 33"/>
                  <a:gd name="T26" fmla="*/ 41 w 41"/>
                  <a:gd name="T27" fmla="*/ 32 h 33"/>
                  <a:gd name="T28" fmla="*/ 40 w 41"/>
                  <a:gd name="T29" fmla="*/ 25 h 33"/>
                  <a:gd name="T30" fmla="*/ 40 w 41"/>
                  <a:gd name="T31" fmla="*/ 25 h 33"/>
                  <a:gd name="T32" fmla="*/ 36 w 41"/>
                  <a:gd name="T33" fmla="*/ 16 h 33"/>
                  <a:gd name="T34" fmla="*/ 33 w 41"/>
                  <a:gd name="T35" fmla="*/ 13 h 33"/>
                  <a:gd name="T36" fmla="*/ 29 w 41"/>
                  <a:gd name="T37" fmla="*/ 8 h 33"/>
                  <a:gd name="T38" fmla="*/ 29 w 41"/>
                  <a:gd name="T39" fmla="*/ 8 h 33"/>
                  <a:gd name="T40" fmla="*/ 24 w 41"/>
                  <a:gd name="T41" fmla="*/ 5 h 33"/>
                  <a:gd name="T42" fmla="*/ 18 w 41"/>
                  <a:gd name="T43" fmla="*/ 3 h 33"/>
                  <a:gd name="T44" fmla="*/ 10 w 41"/>
                  <a:gd name="T45" fmla="*/ 0 h 33"/>
                  <a:gd name="T46" fmla="*/ 10 w 41"/>
                  <a:gd name="T47" fmla="*/ 0 h 33"/>
                  <a:gd name="T48" fmla="*/ 3 w 41"/>
                  <a:gd name="T49" fmla="*/ 0 h 33"/>
                  <a:gd name="T50" fmla="*/ 3 w 41"/>
                  <a:gd name="T51" fmla="*/ 0 h 33"/>
                  <a:gd name="T52" fmla="*/ 0 w 41"/>
                  <a:gd name="T53" fmla="*/ 2 h 33"/>
                  <a:gd name="T54" fmla="*/ 0 w 41"/>
                  <a:gd name="T55"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33">
                    <a:moveTo>
                      <a:pt x="0" y="2"/>
                    </a:moveTo>
                    <a:lnTo>
                      <a:pt x="0" y="2"/>
                    </a:lnTo>
                    <a:lnTo>
                      <a:pt x="10" y="2"/>
                    </a:lnTo>
                    <a:lnTo>
                      <a:pt x="10" y="2"/>
                    </a:lnTo>
                    <a:lnTo>
                      <a:pt x="18" y="3"/>
                    </a:lnTo>
                    <a:lnTo>
                      <a:pt x="27" y="9"/>
                    </a:lnTo>
                    <a:lnTo>
                      <a:pt x="27" y="9"/>
                    </a:lnTo>
                    <a:lnTo>
                      <a:pt x="35" y="17"/>
                    </a:lnTo>
                    <a:lnTo>
                      <a:pt x="40" y="25"/>
                    </a:lnTo>
                    <a:lnTo>
                      <a:pt x="40" y="25"/>
                    </a:lnTo>
                    <a:lnTo>
                      <a:pt x="41" y="33"/>
                    </a:lnTo>
                    <a:lnTo>
                      <a:pt x="41" y="33"/>
                    </a:lnTo>
                    <a:lnTo>
                      <a:pt x="41" y="32"/>
                    </a:lnTo>
                    <a:lnTo>
                      <a:pt x="41" y="32"/>
                    </a:lnTo>
                    <a:lnTo>
                      <a:pt x="40" y="25"/>
                    </a:lnTo>
                    <a:lnTo>
                      <a:pt x="40" y="25"/>
                    </a:lnTo>
                    <a:lnTo>
                      <a:pt x="36" y="16"/>
                    </a:lnTo>
                    <a:lnTo>
                      <a:pt x="33" y="13"/>
                    </a:lnTo>
                    <a:lnTo>
                      <a:pt x="29" y="8"/>
                    </a:lnTo>
                    <a:lnTo>
                      <a:pt x="29" y="8"/>
                    </a:lnTo>
                    <a:lnTo>
                      <a:pt x="24" y="5"/>
                    </a:lnTo>
                    <a:lnTo>
                      <a:pt x="18" y="3"/>
                    </a:lnTo>
                    <a:lnTo>
                      <a:pt x="10" y="0"/>
                    </a:lnTo>
                    <a:lnTo>
                      <a:pt x="10" y="0"/>
                    </a:lnTo>
                    <a:lnTo>
                      <a:pt x="3" y="0"/>
                    </a:lnTo>
                    <a:lnTo>
                      <a:pt x="3" y="0"/>
                    </a:lnTo>
                    <a:lnTo>
                      <a:pt x="0" y="2"/>
                    </a:lnTo>
                    <a:lnTo>
                      <a:pt x="0"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6" name="Freeform 194"/>
              <p:cNvSpPr>
                <a:spLocks/>
              </p:cNvSpPr>
              <p:nvPr/>
            </p:nvSpPr>
            <p:spPr bwMode="auto">
              <a:xfrm>
                <a:off x="2458" y="2824"/>
                <a:ext cx="2" cy="47"/>
              </a:xfrm>
              <a:custGeom>
                <a:avLst/>
                <a:gdLst>
                  <a:gd name="T0" fmla="*/ 0 w 2"/>
                  <a:gd name="T1" fmla="*/ 0 h 47"/>
                  <a:gd name="T2" fmla="*/ 0 w 2"/>
                  <a:gd name="T3" fmla="*/ 0 h 47"/>
                  <a:gd name="T4" fmla="*/ 0 w 2"/>
                  <a:gd name="T5" fmla="*/ 23 h 47"/>
                  <a:gd name="T6" fmla="*/ 0 w 2"/>
                  <a:gd name="T7" fmla="*/ 23 h 47"/>
                  <a:gd name="T8" fmla="*/ 0 w 2"/>
                  <a:gd name="T9" fmla="*/ 47 h 47"/>
                  <a:gd name="T10" fmla="*/ 0 w 2"/>
                  <a:gd name="T11" fmla="*/ 47 h 47"/>
                  <a:gd name="T12" fmla="*/ 2 w 2"/>
                  <a:gd name="T13" fmla="*/ 23 h 47"/>
                  <a:gd name="T14" fmla="*/ 2 w 2"/>
                  <a:gd name="T15" fmla="*/ 23 h 47"/>
                  <a:gd name="T16" fmla="*/ 0 w 2"/>
                  <a:gd name="T17" fmla="*/ 0 h 47"/>
                  <a:gd name="T18" fmla="*/ 0 w 2"/>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7">
                    <a:moveTo>
                      <a:pt x="0" y="0"/>
                    </a:moveTo>
                    <a:lnTo>
                      <a:pt x="0" y="0"/>
                    </a:lnTo>
                    <a:lnTo>
                      <a:pt x="0" y="23"/>
                    </a:lnTo>
                    <a:lnTo>
                      <a:pt x="0" y="23"/>
                    </a:lnTo>
                    <a:lnTo>
                      <a:pt x="0" y="47"/>
                    </a:lnTo>
                    <a:lnTo>
                      <a:pt x="0" y="47"/>
                    </a:lnTo>
                    <a:lnTo>
                      <a:pt x="2" y="23"/>
                    </a:lnTo>
                    <a:lnTo>
                      <a:pt x="2" y="23"/>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7" name="Freeform 195"/>
              <p:cNvSpPr>
                <a:spLocks/>
              </p:cNvSpPr>
              <p:nvPr/>
            </p:nvSpPr>
            <p:spPr bwMode="auto">
              <a:xfrm>
                <a:off x="2502" y="2893"/>
                <a:ext cx="35" cy="2"/>
              </a:xfrm>
              <a:custGeom>
                <a:avLst/>
                <a:gdLst>
                  <a:gd name="T0" fmla="*/ 0 w 35"/>
                  <a:gd name="T1" fmla="*/ 0 h 2"/>
                  <a:gd name="T2" fmla="*/ 0 w 35"/>
                  <a:gd name="T3" fmla="*/ 0 h 2"/>
                  <a:gd name="T4" fmla="*/ 5 w 35"/>
                  <a:gd name="T5" fmla="*/ 2 h 2"/>
                  <a:gd name="T6" fmla="*/ 18 w 35"/>
                  <a:gd name="T7" fmla="*/ 2 h 2"/>
                  <a:gd name="T8" fmla="*/ 18 w 35"/>
                  <a:gd name="T9" fmla="*/ 2 h 2"/>
                  <a:gd name="T10" fmla="*/ 29 w 35"/>
                  <a:gd name="T11" fmla="*/ 2 h 2"/>
                  <a:gd name="T12" fmla="*/ 35 w 35"/>
                  <a:gd name="T13" fmla="*/ 2 h 2"/>
                  <a:gd name="T14" fmla="*/ 35 w 35"/>
                  <a:gd name="T15" fmla="*/ 2 h 2"/>
                  <a:gd name="T16" fmla="*/ 18 w 35"/>
                  <a:gd name="T17" fmla="*/ 2 h 2"/>
                  <a:gd name="T18" fmla="*/ 18 w 35"/>
                  <a:gd name="T19" fmla="*/ 2 h 2"/>
                  <a:gd name="T20" fmla="*/ 0 w 35"/>
                  <a:gd name="T21" fmla="*/ 0 h 2"/>
                  <a:gd name="T22" fmla="*/ 0 w 35"/>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
                    <a:moveTo>
                      <a:pt x="0" y="0"/>
                    </a:moveTo>
                    <a:lnTo>
                      <a:pt x="0" y="0"/>
                    </a:lnTo>
                    <a:lnTo>
                      <a:pt x="5" y="2"/>
                    </a:lnTo>
                    <a:lnTo>
                      <a:pt x="18" y="2"/>
                    </a:lnTo>
                    <a:lnTo>
                      <a:pt x="18" y="2"/>
                    </a:lnTo>
                    <a:lnTo>
                      <a:pt x="29" y="2"/>
                    </a:lnTo>
                    <a:lnTo>
                      <a:pt x="35" y="2"/>
                    </a:lnTo>
                    <a:lnTo>
                      <a:pt x="35" y="2"/>
                    </a:lnTo>
                    <a:lnTo>
                      <a:pt x="18" y="2"/>
                    </a:lnTo>
                    <a:lnTo>
                      <a:pt x="18" y="2"/>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8" name="Freeform 196"/>
              <p:cNvSpPr>
                <a:spLocks/>
              </p:cNvSpPr>
              <p:nvPr/>
            </p:nvSpPr>
            <p:spPr bwMode="auto">
              <a:xfrm>
                <a:off x="2480" y="2895"/>
                <a:ext cx="3" cy="6"/>
              </a:xfrm>
              <a:custGeom>
                <a:avLst/>
                <a:gdLst>
                  <a:gd name="T0" fmla="*/ 0 w 3"/>
                  <a:gd name="T1" fmla="*/ 0 h 6"/>
                  <a:gd name="T2" fmla="*/ 0 w 3"/>
                  <a:gd name="T3" fmla="*/ 0 h 6"/>
                  <a:gd name="T4" fmla="*/ 2 w 3"/>
                  <a:gd name="T5" fmla="*/ 3 h 6"/>
                  <a:gd name="T6" fmla="*/ 2 w 3"/>
                  <a:gd name="T7" fmla="*/ 3 h 6"/>
                  <a:gd name="T8" fmla="*/ 3 w 3"/>
                  <a:gd name="T9" fmla="*/ 6 h 6"/>
                  <a:gd name="T10" fmla="*/ 3 w 3"/>
                  <a:gd name="T11" fmla="*/ 6 h 6"/>
                  <a:gd name="T12" fmla="*/ 3 w 3"/>
                  <a:gd name="T13" fmla="*/ 4 h 6"/>
                  <a:gd name="T14" fmla="*/ 3 w 3"/>
                  <a:gd name="T15" fmla="*/ 1 h 6"/>
                  <a:gd name="T16" fmla="*/ 3 w 3"/>
                  <a:gd name="T17" fmla="*/ 1 h 6"/>
                  <a:gd name="T18" fmla="*/ 2 w 3"/>
                  <a:gd name="T19" fmla="*/ 0 h 6"/>
                  <a:gd name="T20" fmla="*/ 0 w 3"/>
                  <a:gd name="T21" fmla="*/ 0 h 6"/>
                  <a:gd name="T22" fmla="*/ 0 w 3"/>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6">
                    <a:moveTo>
                      <a:pt x="0" y="0"/>
                    </a:moveTo>
                    <a:lnTo>
                      <a:pt x="0" y="0"/>
                    </a:lnTo>
                    <a:lnTo>
                      <a:pt x="2" y="3"/>
                    </a:lnTo>
                    <a:lnTo>
                      <a:pt x="2" y="3"/>
                    </a:lnTo>
                    <a:lnTo>
                      <a:pt x="3" y="6"/>
                    </a:lnTo>
                    <a:lnTo>
                      <a:pt x="3" y="6"/>
                    </a:lnTo>
                    <a:lnTo>
                      <a:pt x="3" y="4"/>
                    </a:lnTo>
                    <a:lnTo>
                      <a:pt x="3" y="1"/>
                    </a:lnTo>
                    <a:lnTo>
                      <a:pt x="3" y="1"/>
                    </a:lnTo>
                    <a:lnTo>
                      <a:pt x="2"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9" name="Freeform 197"/>
              <p:cNvSpPr>
                <a:spLocks/>
              </p:cNvSpPr>
              <p:nvPr/>
            </p:nvSpPr>
            <p:spPr bwMode="auto">
              <a:xfrm>
                <a:off x="2472" y="2884"/>
                <a:ext cx="4" cy="4"/>
              </a:xfrm>
              <a:custGeom>
                <a:avLst/>
                <a:gdLst>
                  <a:gd name="T0" fmla="*/ 0 w 4"/>
                  <a:gd name="T1" fmla="*/ 0 h 4"/>
                  <a:gd name="T2" fmla="*/ 0 w 4"/>
                  <a:gd name="T3" fmla="*/ 0 h 4"/>
                  <a:gd name="T4" fmla="*/ 2 w 4"/>
                  <a:gd name="T5" fmla="*/ 3 h 4"/>
                  <a:gd name="T6" fmla="*/ 2 w 4"/>
                  <a:gd name="T7" fmla="*/ 3 h 4"/>
                  <a:gd name="T8" fmla="*/ 4 w 4"/>
                  <a:gd name="T9" fmla="*/ 4 h 4"/>
                  <a:gd name="T10" fmla="*/ 4 w 4"/>
                  <a:gd name="T11" fmla="*/ 4 h 4"/>
                  <a:gd name="T12" fmla="*/ 2 w 4"/>
                  <a:gd name="T13" fmla="*/ 1 h 4"/>
                  <a:gd name="T14" fmla="*/ 2 w 4"/>
                  <a:gd name="T15" fmla="*/ 1 h 4"/>
                  <a:gd name="T16" fmla="*/ 0 w 4"/>
                  <a:gd name="T17" fmla="*/ 0 h 4"/>
                  <a:gd name="T18" fmla="*/ 0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0" y="0"/>
                    </a:moveTo>
                    <a:lnTo>
                      <a:pt x="0" y="0"/>
                    </a:lnTo>
                    <a:lnTo>
                      <a:pt x="2" y="3"/>
                    </a:lnTo>
                    <a:lnTo>
                      <a:pt x="2" y="3"/>
                    </a:lnTo>
                    <a:lnTo>
                      <a:pt x="4" y="4"/>
                    </a:lnTo>
                    <a:lnTo>
                      <a:pt x="4" y="4"/>
                    </a:lnTo>
                    <a:lnTo>
                      <a:pt x="2" y="1"/>
                    </a:lnTo>
                    <a:lnTo>
                      <a:pt x="2" y="1"/>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0" name="Freeform 198"/>
              <p:cNvSpPr>
                <a:spLocks/>
              </p:cNvSpPr>
              <p:nvPr/>
            </p:nvSpPr>
            <p:spPr bwMode="auto">
              <a:xfrm>
                <a:off x="2460" y="2879"/>
                <a:ext cx="6" cy="1"/>
              </a:xfrm>
              <a:custGeom>
                <a:avLst/>
                <a:gdLst>
                  <a:gd name="T0" fmla="*/ 0 w 6"/>
                  <a:gd name="T1" fmla="*/ 0 h 1"/>
                  <a:gd name="T2" fmla="*/ 0 w 6"/>
                  <a:gd name="T3" fmla="*/ 0 h 1"/>
                  <a:gd name="T4" fmla="*/ 3 w 6"/>
                  <a:gd name="T5" fmla="*/ 0 h 1"/>
                  <a:gd name="T6" fmla="*/ 3 w 6"/>
                  <a:gd name="T7" fmla="*/ 0 h 1"/>
                  <a:gd name="T8" fmla="*/ 6 w 6"/>
                  <a:gd name="T9" fmla="*/ 1 h 1"/>
                  <a:gd name="T10" fmla="*/ 6 w 6"/>
                  <a:gd name="T11" fmla="*/ 1 h 1"/>
                  <a:gd name="T12" fmla="*/ 6 w 6"/>
                  <a:gd name="T13" fmla="*/ 1 h 1"/>
                  <a:gd name="T14" fmla="*/ 3 w 6"/>
                  <a:gd name="T15" fmla="*/ 0 h 1"/>
                  <a:gd name="T16" fmla="*/ 3 w 6"/>
                  <a:gd name="T17" fmla="*/ 0 h 1"/>
                  <a:gd name="T18" fmla="*/ 1 w 6"/>
                  <a:gd name="T19" fmla="*/ 0 h 1"/>
                  <a:gd name="T20" fmla="*/ 0 w 6"/>
                  <a:gd name="T21" fmla="*/ 0 h 1"/>
                  <a:gd name="T22" fmla="*/ 0 w 6"/>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
                    <a:moveTo>
                      <a:pt x="0" y="0"/>
                    </a:moveTo>
                    <a:lnTo>
                      <a:pt x="0" y="0"/>
                    </a:lnTo>
                    <a:lnTo>
                      <a:pt x="3" y="0"/>
                    </a:lnTo>
                    <a:lnTo>
                      <a:pt x="3" y="0"/>
                    </a:lnTo>
                    <a:lnTo>
                      <a:pt x="6" y="1"/>
                    </a:lnTo>
                    <a:lnTo>
                      <a:pt x="6" y="1"/>
                    </a:lnTo>
                    <a:lnTo>
                      <a:pt x="6" y="1"/>
                    </a:lnTo>
                    <a:lnTo>
                      <a:pt x="3" y="0"/>
                    </a:lnTo>
                    <a:lnTo>
                      <a:pt x="3" y="0"/>
                    </a:lnTo>
                    <a:lnTo>
                      <a:pt x="1"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1" name="Freeform 199"/>
              <p:cNvSpPr>
                <a:spLocks/>
              </p:cNvSpPr>
              <p:nvPr/>
            </p:nvSpPr>
            <p:spPr bwMode="auto">
              <a:xfrm>
                <a:off x="2450" y="2876"/>
                <a:ext cx="5" cy="1"/>
              </a:xfrm>
              <a:custGeom>
                <a:avLst/>
                <a:gdLst>
                  <a:gd name="T0" fmla="*/ 0 w 5"/>
                  <a:gd name="T1" fmla="*/ 0 h 1"/>
                  <a:gd name="T2" fmla="*/ 0 w 5"/>
                  <a:gd name="T3" fmla="*/ 0 h 1"/>
                  <a:gd name="T4" fmla="*/ 2 w 5"/>
                  <a:gd name="T5" fmla="*/ 1 h 1"/>
                  <a:gd name="T6" fmla="*/ 2 w 5"/>
                  <a:gd name="T7" fmla="*/ 1 h 1"/>
                  <a:gd name="T8" fmla="*/ 5 w 5"/>
                  <a:gd name="T9" fmla="*/ 1 h 1"/>
                  <a:gd name="T10" fmla="*/ 5 w 5"/>
                  <a:gd name="T11" fmla="*/ 1 h 1"/>
                  <a:gd name="T12" fmla="*/ 3 w 5"/>
                  <a:gd name="T13" fmla="*/ 0 h 1"/>
                  <a:gd name="T14" fmla="*/ 3 w 5"/>
                  <a:gd name="T15" fmla="*/ 0 h 1"/>
                  <a:gd name="T16" fmla="*/ 0 w 5"/>
                  <a:gd name="T17" fmla="*/ 0 h 1"/>
                  <a:gd name="T18" fmla="*/ 0 w 5"/>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
                    <a:moveTo>
                      <a:pt x="0" y="0"/>
                    </a:moveTo>
                    <a:lnTo>
                      <a:pt x="0" y="0"/>
                    </a:lnTo>
                    <a:lnTo>
                      <a:pt x="2" y="1"/>
                    </a:lnTo>
                    <a:lnTo>
                      <a:pt x="2" y="1"/>
                    </a:lnTo>
                    <a:lnTo>
                      <a:pt x="5" y="1"/>
                    </a:lnTo>
                    <a:lnTo>
                      <a:pt x="5" y="1"/>
                    </a:lnTo>
                    <a:lnTo>
                      <a:pt x="3" y="0"/>
                    </a:lnTo>
                    <a:lnTo>
                      <a:pt x="3"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2" name="Freeform 200"/>
              <p:cNvSpPr>
                <a:spLocks/>
              </p:cNvSpPr>
              <p:nvPr/>
            </p:nvSpPr>
            <p:spPr bwMode="auto">
              <a:xfrm>
                <a:off x="2092" y="1886"/>
                <a:ext cx="821" cy="649"/>
              </a:xfrm>
              <a:custGeom>
                <a:avLst/>
                <a:gdLst>
                  <a:gd name="T0" fmla="*/ 1 w 821"/>
                  <a:gd name="T1" fmla="*/ 134 h 649"/>
                  <a:gd name="T2" fmla="*/ 1 w 821"/>
                  <a:gd name="T3" fmla="*/ 134 h 649"/>
                  <a:gd name="T4" fmla="*/ 85 w 821"/>
                  <a:gd name="T5" fmla="*/ 110 h 649"/>
                  <a:gd name="T6" fmla="*/ 172 w 821"/>
                  <a:gd name="T7" fmla="*/ 86 h 649"/>
                  <a:gd name="T8" fmla="*/ 271 w 821"/>
                  <a:gd name="T9" fmla="*/ 60 h 649"/>
                  <a:gd name="T10" fmla="*/ 374 w 821"/>
                  <a:gd name="T11" fmla="*/ 34 h 649"/>
                  <a:gd name="T12" fmla="*/ 466 w 821"/>
                  <a:gd name="T13" fmla="*/ 14 h 649"/>
                  <a:gd name="T14" fmla="*/ 505 w 821"/>
                  <a:gd name="T15" fmla="*/ 6 h 649"/>
                  <a:gd name="T16" fmla="*/ 538 w 821"/>
                  <a:gd name="T17" fmla="*/ 1 h 649"/>
                  <a:gd name="T18" fmla="*/ 562 w 821"/>
                  <a:gd name="T19" fmla="*/ 0 h 649"/>
                  <a:gd name="T20" fmla="*/ 570 w 821"/>
                  <a:gd name="T21" fmla="*/ 1 h 649"/>
                  <a:gd name="T22" fmla="*/ 576 w 821"/>
                  <a:gd name="T23" fmla="*/ 3 h 649"/>
                  <a:gd name="T24" fmla="*/ 576 w 821"/>
                  <a:gd name="T25" fmla="*/ 3 h 649"/>
                  <a:gd name="T26" fmla="*/ 581 w 821"/>
                  <a:gd name="T27" fmla="*/ 6 h 649"/>
                  <a:gd name="T28" fmla="*/ 587 w 821"/>
                  <a:gd name="T29" fmla="*/ 12 h 649"/>
                  <a:gd name="T30" fmla="*/ 600 w 821"/>
                  <a:gd name="T31" fmla="*/ 33 h 649"/>
                  <a:gd name="T32" fmla="*/ 616 w 821"/>
                  <a:gd name="T33" fmla="*/ 63 h 649"/>
                  <a:gd name="T34" fmla="*/ 635 w 821"/>
                  <a:gd name="T35" fmla="*/ 101 h 649"/>
                  <a:gd name="T36" fmla="*/ 654 w 821"/>
                  <a:gd name="T37" fmla="*/ 145 h 649"/>
                  <a:gd name="T38" fmla="*/ 674 w 821"/>
                  <a:gd name="T39" fmla="*/ 194 h 649"/>
                  <a:gd name="T40" fmla="*/ 717 w 821"/>
                  <a:gd name="T41" fmla="*/ 296 h 649"/>
                  <a:gd name="T42" fmla="*/ 756 w 821"/>
                  <a:gd name="T43" fmla="*/ 399 h 649"/>
                  <a:gd name="T44" fmla="*/ 790 w 821"/>
                  <a:gd name="T45" fmla="*/ 489 h 649"/>
                  <a:gd name="T46" fmla="*/ 821 w 821"/>
                  <a:gd name="T47" fmla="*/ 576 h 649"/>
                  <a:gd name="T48" fmla="*/ 670 w 821"/>
                  <a:gd name="T49" fmla="*/ 649 h 649"/>
                  <a:gd name="T50" fmla="*/ 477 w 821"/>
                  <a:gd name="T51" fmla="*/ 180 h 649"/>
                  <a:gd name="T52" fmla="*/ 477 w 821"/>
                  <a:gd name="T53" fmla="*/ 180 h 649"/>
                  <a:gd name="T54" fmla="*/ 418 w 821"/>
                  <a:gd name="T55" fmla="*/ 202 h 649"/>
                  <a:gd name="T56" fmla="*/ 355 w 821"/>
                  <a:gd name="T57" fmla="*/ 224 h 649"/>
                  <a:gd name="T58" fmla="*/ 283 w 821"/>
                  <a:gd name="T59" fmla="*/ 251 h 649"/>
                  <a:gd name="T60" fmla="*/ 207 w 821"/>
                  <a:gd name="T61" fmla="*/ 276 h 649"/>
                  <a:gd name="T62" fmla="*/ 137 w 821"/>
                  <a:gd name="T63" fmla="*/ 296 h 649"/>
                  <a:gd name="T64" fmla="*/ 106 w 821"/>
                  <a:gd name="T65" fmla="*/ 304 h 649"/>
                  <a:gd name="T66" fmla="*/ 79 w 821"/>
                  <a:gd name="T67" fmla="*/ 311 h 649"/>
                  <a:gd name="T68" fmla="*/ 58 w 821"/>
                  <a:gd name="T69" fmla="*/ 312 h 649"/>
                  <a:gd name="T70" fmla="*/ 50 w 821"/>
                  <a:gd name="T71" fmla="*/ 314 h 649"/>
                  <a:gd name="T72" fmla="*/ 44 w 821"/>
                  <a:gd name="T73" fmla="*/ 312 h 649"/>
                  <a:gd name="T74" fmla="*/ 44 w 821"/>
                  <a:gd name="T75" fmla="*/ 312 h 649"/>
                  <a:gd name="T76" fmla="*/ 38 w 821"/>
                  <a:gd name="T77" fmla="*/ 311 h 649"/>
                  <a:gd name="T78" fmla="*/ 33 w 821"/>
                  <a:gd name="T79" fmla="*/ 309 h 649"/>
                  <a:gd name="T80" fmla="*/ 25 w 821"/>
                  <a:gd name="T81" fmla="*/ 301 h 649"/>
                  <a:gd name="T82" fmla="*/ 17 w 821"/>
                  <a:gd name="T83" fmla="*/ 292 h 649"/>
                  <a:gd name="T84" fmla="*/ 12 w 821"/>
                  <a:gd name="T85" fmla="*/ 279 h 649"/>
                  <a:gd name="T86" fmla="*/ 8 w 821"/>
                  <a:gd name="T87" fmla="*/ 265 h 649"/>
                  <a:gd name="T88" fmla="*/ 4 w 821"/>
                  <a:gd name="T89" fmla="*/ 251 h 649"/>
                  <a:gd name="T90" fmla="*/ 0 w 821"/>
                  <a:gd name="T91" fmla="*/ 218 h 649"/>
                  <a:gd name="T92" fmla="*/ 0 w 821"/>
                  <a:gd name="T93" fmla="*/ 186 h 649"/>
                  <a:gd name="T94" fmla="*/ 0 w 821"/>
                  <a:gd name="T95" fmla="*/ 159 h 649"/>
                  <a:gd name="T96" fmla="*/ 1 w 821"/>
                  <a:gd name="T97" fmla="*/ 134 h 649"/>
                  <a:gd name="T98" fmla="*/ 1 w 821"/>
                  <a:gd name="T99" fmla="*/ 134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1" h="649">
                    <a:moveTo>
                      <a:pt x="1" y="134"/>
                    </a:moveTo>
                    <a:lnTo>
                      <a:pt x="1" y="134"/>
                    </a:lnTo>
                    <a:lnTo>
                      <a:pt x="85" y="110"/>
                    </a:lnTo>
                    <a:lnTo>
                      <a:pt x="172" y="86"/>
                    </a:lnTo>
                    <a:lnTo>
                      <a:pt x="271" y="60"/>
                    </a:lnTo>
                    <a:lnTo>
                      <a:pt x="374" y="34"/>
                    </a:lnTo>
                    <a:lnTo>
                      <a:pt x="466" y="14"/>
                    </a:lnTo>
                    <a:lnTo>
                      <a:pt x="505" y="6"/>
                    </a:lnTo>
                    <a:lnTo>
                      <a:pt x="538" y="1"/>
                    </a:lnTo>
                    <a:lnTo>
                      <a:pt x="562" y="0"/>
                    </a:lnTo>
                    <a:lnTo>
                      <a:pt x="570" y="1"/>
                    </a:lnTo>
                    <a:lnTo>
                      <a:pt x="576" y="3"/>
                    </a:lnTo>
                    <a:lnTo>
                      <a:pt x="576" y="3"/>
                    </a:lnTo>
                    <a:lnTo>
                      <a:pt x="581" y="6"/>
                    </a:lnTo>
                    <a:lnTo>
                      <a:pt x="587" y="12"/>
                    </a:lnTo>
                    <a:lnTo>
                      <a:pt x="600" y="33"/>
                    </a:lnTo>
                    <a:lnTo>
                      <a:pt x="616" y="63"/>
                    </a:lnTo>
                    <a:lnTo>
                      <a:pt x="635" y="101"/>
                    </a:lnTo>
                    <a:lnTo>
                      <a:pt x="654" y="145"/>
                    </a:lnTo>
                    <a:lnTo>
                      <a:pt x="674" y="194"/>
                    </a:lnTo>
                    <a:lnTo>
                      <a:pt x="717" y="296"/>
                    </a:lnTo>
                    <a:lnTo>
                      <a:pt x="756" y="399"/>
                    </a:lnTo>
                    <a:lnTo>
                      <a:pt x="790" y="489"/>
                    </a:lnTo>
                    <a:lnTo>
                      <a:pt x="821" y="576"/>
                    </a:lnTo>
                    <a:lnTo>
                      <a:pt x="670" y="649"/>
                    </a:lnTo>
                    <a:lnTo>
                      <a:pt x="477" y="180"/>
                    </a:lnTo>
                    <a:lnTo>
                      <a:pt x="477" y="180"/>
                    </a:lnTo>
                    <a:lnTo>
                      <a:pt x="418" y="202"/>
                    </a:lnTo>
                    <a:lnTo>
                      <a:pt x="355" y="224"/>
                    </a:lnTo>
                    <a:lnTo>
                      <a:pt x="283" y="251"/>
                    </a:lnTo>
                    <a:lnTo>
                      <a:pt x="207" y="276"/>
                    </a:lnTo>
                    <a:lnTo>
                      <a:pt x="137" y="296"/>
                    </a:lnTo>
                    <a:lnTo>
                      <a:pt x="106" y="304"/>
                    </a:lnTo>
                    <a:lnTo>
                      <a:pt x="79" y="311"/>
                    </a:lnTo>
                    <a:lnTo>
                      <a:pt x="58" y="312"/>
                    </a:lnTo>
                    <a:lnTo>
                      <a:pt x="50" y="314"/>
                    </a:lnTo>
                    <a:lnTo>
                      <a:pt x="44" y="312"/>
                    </a:lnTo>
                    <a:lnTo>
                      <a:pt x="44" y="312"/>
                    </a:lnTo>
                    <a:lnTo>
                      <a:pt x="38" y="311"/>
                    </a:lnTo>
                    <a:lnTo>
                      <a:pt x="33" y="309"/>
                    </a:lnTo>
                    <a:lnTo>
                      <a:pt x="25" y="301"/>
                    </a:lnTo>
                    <a:lnTo>
                      <a:pt x="17" y="292"/>
                    </a:lnTo>
                    <a:lnTo>
                      <a:pt x="12" y="279"/>
                    </a:lnTo>
                    <a:lnTo>
                      <a:pt x="8" y="265"/>
                    </a:lnTo>
                    <a:lnTo>
                      <a:pt x="4" y="251"/>
                    </a:lnTo>
                    <a:lnTo>
                      <a:pt x="0" y="218"/>
                    </a:lnTo>
                    <a:lnTo>
                      <a:pt x="0" y="186"/>
                    </a:lnTo>
                    <a:lnTo>
                      <a:pt x="0" y="159"/>
                    </a:lnTo>
                    <a:lnTo>
                      <a:pt x="1" y="134"/>
                    </a:lnTo>
                    <a:lnTo>
                      <a:pt x="1" y="13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3" name="Freeform 201"/>
              <p:cNvSpPr>
                <a:spLocks/>
              </p:cNvSpPr>
              <p:nvPr/>
            </p:nvSpPr>
            <p:spPr bwMode="auto">
              <a:xfrm>
                <a:off x="2133" y="2004"/>
                <a:ext cx="507" cy="843"/>
              </a:xfrm>
              <a:custGeom>
                <a:avLst/>
                <a:gdLst>
                  <a:gd name="T0" fmla="*/ 183 w 507"/>
                  <a:gd name="T1" fmla="*/ 0 h 843"/>
                  <a:gd name="T2" fmla="*/ 183 w 507"/>
                  <a:gd name="T3" fmla="*/ 0 h 843"/>
                  <a:gd name="T4" fmla="*/ 234 w 507"/>
                  <a:gd name="T5" fmla="*/ 16 h 843"/>
                  <a:gd name="T6" fmla="*/ 281 w 507"/>
                  <a:gd name="T7" fmla="*/ 33 h 843"/>
                  <a:gd name="T8" fmla="*/ 336 w 507"/>
                  <a:gd name="T9" fmla="*/ 54 h 843"/>
                  <a:gd name="T10" fmla="*/ 393 w 507"/>
                  <a:gd name="T11" fmla="*/ 76 h 843"/>
                  <a:gd name="T12" fmla="*/ 442 w 507"/>
                  <a:gd name="T13" fmla="*/ 98 h 843"/>
                  <a:gd name="T14" fmla="*/ 464 w 507"/>
                  <a:gd name="T15" fmla="*/ 107 h 843"/>
                  <a:gd name="T16" fmla="*/ 480 w 507"/>
                  <a:gd name="T17" fmla="*/ 117 h 843"/>
                  <a:gd name="T18" fmla="*/ 493 w 507"/>
                  <a:gd name="T19" fmla="*/ 126 h 843"/>
                  <a:gd name="T20" fmla="*/ 499 w 507"/>
                  <a:gd name="T21" fmla="*/ 134 h 843"/>
                  <a:gd name="T22" fmla="*/ 499 w 507"/>
                  <a:gd name="T23" fmla="*/ 134 h 843"/>
                  <a:gd name="T24" fmla="*/ 501 w 507"/>
                  <a:gd name="T25" fmla="*/ 139 h 843"/>
                  <a:gd name="T26" fmla="*/ 502 w 507"/>
                  <a:gd name="T27" fmla="*/ 148 h 843"/>
                  <a:gd name="T28" fmla="*/ 505 w 507"/>
                  <a:gd name="T29" fmla="*/ 175 h 843"/>
                  <a:gd name="T30" fmla="*/ 505 w 507"/>
                  <a:gd name="T31" fmla="*/ 213 h 843"/>
                  <a:gd name="T32" fmla="*/ 507 w 507"/>
                  <a:gd name="T33" fmla="*/ 261 h 843"/>
                  <a:gd name="T34" fmla="*/ 505 w 507"/>
                  <a:gd name="T35" fmla="*/ 374 h 843"/>
                  <a:gd name="T36" fmla="*/ 502 w 507"/>
                  <a:gd name="T37" fmla="*/ 502 h 843"/>
                  <a:gd name="T38" fmla="*/ 494 w 507"/>
                  <a:gd name="T39" fmla="*/ 737 h 843"/>
                  <a:gd name="T40" fmla="*/ 490 w 507"/>
                  <a:gd name="T41" fmla="*/ 843 h 843"/>
                  <a:gd name="T42" fmla="*/ 303 w 507"/>
                  <a:gd name="T43" fmla="*/ 843 h 843"/>
                  <a:gd name="T44" fmla="*/ 316 w 507"/>
                  <a:gd name="T45" fmla="*/ 202 h 843"/>
                  <a:gd name="T46" fmla="*/ 0 w 507"/>
                  <a:gd name="T47" fmla="*/ 194 h 843"/>
                  <a:gd name="T48" fmla="*/ 183 w 507"/>
                  <a:gd name="T49" fmla="*/ 0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7" h="843">
                    <a:moveTo>
                      <a:pt x="183" y="0"/>
                    </a:moveTo>
                    <a:lnTo>
                      <a:pt x="183" y="0"/>
                    </a:lnTo>
                    <a:lnTo>
                      <a:pt x="234" y="16"/>
                    </a:lnTo>
                    <a:lnTo>
                      <a:pt x="281" y="33"/>
                    </a:lnTo>
                    <a:lnTo>
                      <a:pt x="336" y="54"/>
                    </a:lnTo>
                    <a:lnTo>
                      <a:pt x="393" y="76"/>
                    </a:lnTo>
                    <a:lnTo>
                      <a:pt x="442" y="98"/>
                    </a:lnTo>
                    <a:lnTo>
                      <a:pt x="464" y="107"/>
                    </a:lnTo>
                    <a:lnTo>
                      <a:pt x="480" y="117"/>
                    </a:lnTo>
                    <a:lnTo>
                      <a:pt x="493" y="126"/>
                    </a:lnTo>
                    <a:lnTo>
                      <a:pt x="499" y="134"/>
                    </a:lnTo>
                    <a:lnTo>
                      <a:pt x="499" y="134"/>
                    </a:lnTo>
                    <a:lnTo>
                      <a:pt x="501" y="139"/>
                    </a:lnTo>
                    <a:lnTo>
                      <a:pt x="502" y="148"/>
                    </a:lnTo>
                    <a:lnTo>
                      <a:pt x="505" y="175"/>
                    </a:lnTo>
                    <a:lnTo>
                      <a:pt x="505" y="213"/>
                    </a:lnTo>
                    <a:lnTo>
                      <a:pt x="507" y="261"/>
                    </a:lnTo>
                    <a:lnTo>
                      <a:pt x="505" y="374"/>
                    </a:lnTo>
                    <a:lnTo>
                      <a:pt x="502" y="502"/>
                    </a:lnTo>
                    <a:lnTo>
                      <a:pt x="494" y="737"/>
                    </a:lnTo>
                    <a:lnTo>
                      <a:pt x="490" y="843"/>
                    </a:lnTo>
                    <a:lnTo>
                      <a:pt x="303" y="843"/>
                    </a:lnTo>
                    <a:lnTo>
                      <a:pt x="316" y="202"/>
                    </a:lnTo>
                    <a:lnTo>
                      <a:pt x="0" y="194"/>
                    </a:lnTo>
                    <a:lnTo>
                      <a:pt x="183"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4" name="Freeform 202"/>
              <p:cNvSpPr>
                <a:spLocks/>
              </p:cNvSpPr>
              <p:nvPr/>
            </p:nvSpPr>
            <p:spPr bwMode="auto">
              <a:xfrm>
                <a:off x="2131" y="2066"/>
                <a:ext cx="438" cy="132"/>
              </a:xfrm>
              <a:custGeom>
                <a:avLst/>
                <a:gdLst>
                  <a:gd name="T0" fmla="*/ 0 w 438"/>
                  <a:gd name="T1" fmla="*/ 132 h 132"/>
                  <a:gd name="T2" fmla="*/ 0 w 438"/>
                  <a:gd name="T3" fmla="*/ 132 h 132"/>
                  <a:gd name="T4" fmla="*/ 5 w 438"/>
                  <a:gd name="T5" fmla="*/ 132 h 132"/>
                  <a:gd name="T6" fmla="*/ 5 w 438"/>
                  <a:gd name="T7" fmla="*/ 132 h 132"/>
                  <a:gd name="T8" fmla="*/ 18 w 438"/>
                  <a:gd name="T9" fmla="*/ 131 h 132"/>
                  <a:gd name="T10" fmla="*/ 18 w 438"/>
                  <a:gd name="T11" fmla="*/ 131 h 132"/>
                  <a:gd name="T12" fmla="*/ 67 w 438"/>
                  <a:gd name="T13" fmla="*/ 120 h 132"/>
                  <a:gd name="T14" fmla="*/ 67 w 438"/>
                  <a:gd name="T15" fmla="*/ 120 h 132"/>
                  <a:gd name="T16" fmla="*/ 138 w 438"/>
                  <a:gd name="T17" fmla="*/ 104 h 132"/>
                  <a:gd name="T18" fmla="*/ 179 w 438"/>
                  <a:gd name="T19" fmla="*/ 93 h 132"/>
                  <a:gd name="T20" fmla="*/ 223 w 438"/>
                  <a:gd name="T21" fmla="*/ 82 h 132"/>
                  <a:gd name="T22" fmla="*/ 223 w 438"/>
                  <a:gd name="T23" fmla="*/ 82 h 132"/>
                  <a:gd name="T24" fmla="*/ 269 w 438"/>
                  <a:gd name="T25" fmla="*/ 68 h 132"/>
                  <a:gd name="T26" fmla="*/ 310 w 438"/>
                  <a:gd name="T27" fmla="*/ 53 h 132"/>
                  <a:gd name="T28" fmla="*/ 310 w 438"/>
                  <a:gd name="T29" fmla="*/ 53 h 132"/>
                  <a:gd name="T30" fmla="*/ 346 w 438"/>
                  <a:gd name="T31" fmla="*/ 41 h 132"/>
                  <a:gd name="T32" fmla="*/ 378 w 438"/>
                  <a:gd name="T33" fmla="*/ 28 h 132"/>
                  <a:gd name="T34" fmla="*/ 378 w 438"/>
                  <a:gd name="T35" fmla="*/ 28 h 132"/>
                  <a:gd name="T36" fmla="*/ 403 w 438"/>
                  <a:gd name="T37" fmla="*/ 17 h 132"/>
                  <a:gd name="T38" fmla="*/ 403 w 438"/>
                  <a:gd name="T39" fmla="*/ 17 h 132"/>
                  <a:gd name="T40" fmla="*/ 422 w 438"/>
                  <a:gd name="T41" fmla="*/ 8 h 132"/>
                  <a:gd name="T42" fmla="*/ 422 w 438"/>
                  <a:gd name="T43" fmla="*/ 8 h 132"/>
                  <a:gd name="T44" fmla="*/ 435 w 438"/>
                  <a:gd name="T45" fmla="*/ 1 h 132"/>
                  <a:gd name="T46" fmla="*/ 435 w 438"/>
                  <a:gd name="T47" fmla="*/ 1 h 132"/>
                  <a:gd name="T48" fmla="*/ 438 w 438"/>
                  <a:gd name="T49" fmla="*/ 0 h 132"/>
                  <a:gd name="T50" fmla="*/ 438 w 438"/>
                  <a:gd name="T51" fmla="*/ 0 h 132"/>
                  <a:gd name="T52" fmla="*/ 435 w 438"/>
                  <a:gd name="T53" fmla="*/ 1 h 132"/>
                  <a:gd name="T54" fmla="*/ 435 w 438"/>
                  <a:gd name="T55" fmla="*/ 1 h 132"/>
                  <a:gd name="T56" fmla="*/ 422 w 438"/>
                  <a:gd name="T57" fmla="*/ 6 h 132"/>
                  <a:gd name="T58" fmla="*/ 422 w 438"/>
                  <a:gd name="T59" fmla="*/ 6 h 132"/>
                  <a:gd name="T60" fmla="*/ 403 w 438"/>
                  <a:gd name="T61" fmla="*/ 15 h 132"/>
                  <a:gd name="T62" fmla="*/ 403 w 438"/>
                  <a:gd name="T63" fmla="*/ 15 h 132"/>
                  <a:gd name="T64" fmla="*/ 376 w 438"/>
                  <a:gd name="T65" fmla="*/ 25 h 132"/>
                  <a:gd name="T66" fmla="*/ 376 w 438"/>
                  <a:gd name="T67" fmla="*/ 25 h 132"/>
                  <a:gd name="T68" fmla="*/ 345 w 438"/>
                  <a:gd name="T69" fmla="*/ 38 h 132"/>
                  <a:gd name="T70" fmla="*/ 308 w 438"/>
                  <a:gd name="T71" fmla="*/ 50 h 132"/>
                  <a:gd name="T72" fmla="*/ 308 w 438"/>
                  <a:gd name="T73" fmla="*/ 50 h 132"/>
                  <a:gd name="T74" fmla="*/ 267 w 438"/>
                  <a:gd name="T75" fmla="*/ 64 h 132"/>
                  <a:gd name="T76" fmla="*/ 223 w 438"/>
                  <a:gd name="T77" fmla="*/ 77 h 132"/>
                  <a:gd name="T78" fmla="*/ 223 w 438"/>
                  <a:gd name="T79" fmla="*/ 77 h 132"/>
                  <a:gd name="T80" fmla="*/ 136 w 438"/>
                  <a:gd name="T81" fmla="*/ 101 h 132"/>
                  <a:gd name="T82" fmla="*/ 65 w 438"/>
                  <a:gd name="T83" fmla="*/ 118 h 132"/>
                  <a:gd name="T84" fmla="*/ 65 w 438"/>
                  <a:gd name="T85" fmla="*/ 118 h 132"/>
                  <a:gd name="T86" fmla="*/ 18 w 438"/>
                  <a:gd name="T87" fmla="*/ 129 h 132"/>
                  <a:gd name="T88" fmla="*/ 18 w 438"/>
                  <a:gd name="T89" fmla="*/ 129 h 132"/>
                  <a:gd name="T90" fmla="*/ 5 w 438"/>
                  <a:gd name="T91" fmla="*/ 132 h 132"/>
                  <a:gd name="T92" fmla="*/ 5 w 438"/>
                  <a:gd name="T93" fmla="*/ 132 h 132"/>
                  <a:gd name="T94" fmla="*/ 0 w 438"/>
                  <a:gd name="T95" fmla="*/ 132 h 132"/>
                  <a:gd name="T96" fmla="*/ 0 w 438"/>
                  <a:gd name="T9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8" h="132">
                    <a:moveTo>
                      <a:pt x="0" y="132"/>
                    </a:moveTo>
                    <a:lnTo>
                      <a:pt x="0" y="132"/>
                    </a:lnTo>
                    <a:lnTo>
                      <a:pt x="5" y="132"/>
                    </a:lnTo>
                    <a:lnTo>
                      <a:pt x="5" y="132"/>
                    </a:lnTo>
                    <a:lnTo>
                      <a:pt x="18" y="131"/>
                    </a:lnTo>
                    <a:lnTo>
                      <a:pt x="18" y="131"/>
                    </a:lnTo>
                    <a:lnTo>
                      <a:pt x="67" y="120"/>
                    </a:lnTo>
                    <a:lnTo>
                      <a:pt x="67" y="120"/>
                    </a:lnTo>
                    <a:lnTo>
                      <a:pt x="138" y="104"/>
                    </a:lnTo>
                    <a:lnTo>
                      <a:pt x="179" y="93"/>
                    </a:lnTo>
                    <a:lnTo>
                      <a:pt x="223" y="82"/>
                    </a:lnTo>
                    <a:lnTo>
                      <a:pt x="223" y="82"/>
                    </a:lnTo>
                    <a:lnTo>
                      <a:pt x="269" y="68"/>
                    </a:lnTo>
                    <a:lnTo>
                      <a:pt x="310" y="53"/>
                    </a:lnTo>
                    <a:lnTo>
                      <a:pt x="310" y="53"/>
                    </a:lnTo>
                    <a:lnTo>
                      <a:pt x="346" y="41"/>
                    </a:lnTo>
                    <a:lnTo>
                      <a:pt x="378" y="28"/>
                    </a:lnTo>
                    <a:lnTo>
                      <a:pt x="378" y="28"/>
                    </a:lnTo>
                    <a:lnTo>
                      <a:pt x="403" y="17"/>
                    </a:lnTo>
                    <a:lnTo>
                      <a:pt x="403" y="17"/>
                    </a:lnTo>
                    <a:lnTo>
                      <a:pt x="422" y="8"/>
                    </a:lnTo>
                    <a:lnTo>
                      <a:pt x="422" y="8"/>
                    </a:lnTo>
                    <a:lnTo>
                      <a:pt x="435" y="1"/>
                    </a:lnTo>
                    <a:lnTo>
                      <a:pt x="435" y="1"/>
                    </a:lnTo>
                    <a:lnTo>
                      <a:pt x="438" y="0"/>
                    </a:lnTo>
                    <a:lnTo>
                      <a:pt x="438" y="0"/>
                    </a:lnTo>
                    <a:lnTo>
                      <a:pt x="435" y="1"/>
                    </a:lnTo>
                    <a:lnTo>
                      <a:pt x="435" y="1"/>
                    </a:lnTo>
                    <a:lnTo>
                      <a:pt x="422" y="6"/>
                    </a:lnTo>
                    <a:lnTo>
                      <a:pt x="422" y="6"/>
                    </a:lnTo>
                    <a:lnTo>
                      <a:pt x="403" y="15"/>
                    </a:lnTo>
                    <a:lnTo>
                      <a:pt x="403" y="15"/>
                    </a:lnTo>
                    <a:lnTo>
                      <a:pt x="376" y="25"/>
                    </a:lnTo>
                    <a:lnTo>
                      <a:pt x="376" y="25"/>
                    </a:lnTo>
                    <a:lnTo>
                      <a:pt x="345" y="38"/>
                    </a:lnTo>
                    <a:lnTo>
                      <a:pt x="308" y="50"/>
                    </a:lnTo>
                    <a:lnTo>
                      <a:pt x="308" y="50"/>
                    </a:lnTo>
                    <a:lnTo>
                      <a:pt x="267" y="64"/>
                    </a:lnTo>
                    <a:lnTo>
                      <a:pt x="223" y="77"/>
                    </a:lnTo>
                    <a:lnTo>
                      <a:pt x="223" y="77"/>
                    </a:lnTo>
                    <a:lnTo>
                      <a:pt x="136" y="101"/>
                    </a:lnTo>
                    <a:lnTo>
                      <a:pt x="65" y="118"/>
                    </a:lnTo>
                    <a:lnTo>
                      <a:pt x="65" y="118"/>
                    </a:lnTo>
                    <a:lnTo>
                      <a:pt x="18" y="129"/>
                    </a:lnTo>
                    <a:lnTo>
                      <a:pt x="18" y="129"/>
                    </a:lnTo>
                    <a:lnTo>
                      <a:pt x="5" y="132"/>
                    </a:lnTo>
                    <a:lnTo>
                      <a:pt x="5" y="132"/>
                    </a:lnTo>
                    <a:lnTo>
                      <a:pt x="0" y="132"/>
                    </a:lnTo>
                    <a:lnTo>
                      <a:pt x="0" y="132"/>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5" name="Freeform 203"/>
              <p:cNvSpPr>
                <a:spLocks/>
              </p:cNvSpPr>
              <p:nvPr/>
            </p:nvSpPr>
            <p:spPr bwMode="auto">
              <a:xfrm>
                <a:off x="2556" y="2094"/>
                <a:ext cx="90" cy="193"/>
              </a:xfrm>
              <a:custGeom>
                <a:avLst/>
                <a:gdLst>
                  <a:gd name="T0" fmla="*/ 81 w 90"/>
                  <a:gd name="T1" fmla="*/ 193 h 193"/>
                  <a:gd name="T2" fmla="*/ 81 w 90"/>
                  <a:gd name="T3" fmla="*/ 193 h 193"/>
                  <a:gd name="T4" fmla="*/ 82 w 90"/>
                  <a:gd name="T5" fmla="*/ 183 h 193"/>
                  <a:gd name="T6" fmla="*/ 82 w 90"/>
                  <a:gd name="T7" fmla="*/ 183 h 193"/>
                  <a:gd name="T8" fmla="*/ 85 w 90"/>
                  <a:gd name="T9" fmla="*/ 158 h 193"/>
                  <a:gd name="T10" fmla="*/ 85 w 90"/>
                  <a:gd name="T11" fmla="*/ 158 h 193"/>
                  <a:gd name="T12" fmla="*/ 89 w 90"/>
                  <a:gd name="T13" fmla="*/ 120 h 193"/>
                  <a:gd name="T14" fmla="*/ 89 w 90"/>
                  <a:gd name="T15" fmla="*/ 120 h 193"/>
                  <a:gd name="T16" fmla="*/ 90 w 90"/>
                  <a:gd name="T17" fmla="*/ 96 h 193"/>
                  <a:gd name="T18" fmla="*/ 90 w 90"/>
                  <a:gd name="T19" fmla="*/ 85 h 193"/>
                  <a:gd name="T20" fmla="*/ 89 w 90"/>
                  <a:gd name="T21" fmla="*/ 73 h 193"/>
                  <a:gd name="T22" fmla="*/ 89 w 90"/>
                  <a:gd name="T23" fmla="*/ 73 h 193"/>
                  <a:gd name="T24" fmla="*/ 85 w 90"/>
                  <a:gd name="T25" fmla="*/ 60 h 193"/>
                  <a:gd name="T26" fmla="*/ 79 w 90"/>
                  <a:gd name="T27" fmla="*/ 49 h 193"/>
                  <a:gd name="T28" fmla="*/ 73 w 90"/>
                  <a:gd name="T29" fmla="*/ 40 h 193"/>
                  <a:gd name="T30" fmla="*/ 65 w 90"/>
                  <a:gd name="T31" fmla="*/ 32 h 193"/>
                  <a:gd name="T32" fmla="*/ 65 w 90"/>
                  <a:gd name="T33" fmla="*/ 32 h 193"/>
                  <a:gd name="T34" fmla="*/ 57 w 90"/>
                  <a:gd name="T35" fmla="*/ 25 h 193"/>
                  <a:gd name="T36" fmla="*/ 48 w 90"/>
                  <a:gd name="T37" fmla="*/ 21 h 193"/>
                  <a:gd name="T38" fmla="*/ 32 w 90"/>
                  <a:gd name="T39" fmla="*/ 11 h 193"/>
                  <a:gd name="T40" fmla="*/ 32 w 90"/>
                  <a:gd name="T41" fmla="*/ 11 h 193"/>
                  <a:gd name="T42" fmla="*/ 8 w 90"/>
                  <a:gd name="T43" fmla="*/ 2 h 193"/>
                  <a:gd name="T44" fmla="*/ 8 w 90"/>
                  <a:gd name="T45" fmla="*/ 2 h 193"/>
                  <a:gd name="T46" fmla="*/ 0 w 90"/>
                  <a:gd name="T47" fmla="*/ 0 h 193"/>
                  <a:gd name="T48" fmla="*/ 0 w 90"/>
                  <a:gd name="T49" fmla="*/ 0 h 193"/>
                  <a:gd name="T50" fmla="*/ 8 w 90"/>
                  <a:gd name="T51" fmla="*/ 3 h 193"/>
                  <a:gd name="T52" fmla="*/ 32 w 90"/>
                  <a:gd name="T53" fmla="*/ 14 h 193"/>
                  <a:gd name="T54" fmla="*/ 32 w 90"/>
                  <a:gd name="T55" fmla="*/ 14 h 193"/>
                  <a:gd name="T56" fmla="*/ 46 w 90"/>
                  <a:gd name="T57" fmla="*/ 22 h 193"/>
                  <a:gd name="T58" fmla="*/ 54 w 90"/>
                  <a:gd name="T59" fmla="*/ 28 h 193"/>
                  <a:gd name="T60" fmla="*/ 62 w 90"/>
                  <a:gd name="T61" fmla="*/ 35 h 193"/>
                  <a:gd name="T62" fmla="*/ 62 w 90"/>
                  <a:gd name="T63" fmla="*/ 35 h 193"/>
                  <a:gd name="T64" fmla="*/ 70 w 90"/>
                  <a:gd name="T65" fmla="*/ 43 h 193"/>
                  <a:gd name="T66" fmla="*/ 76 w 90"/>
                  <a:gd name="T67" fmla="*/ 52 h 193"/>
                  <a:gd name="T68" fmla="*/ 82 w 90"/>
                  <a:gd name="T69" fmla="*/ 62 h 193"/>
                  <a:gd name="T70" fmla="*/ 85 w 90"/>
                  <a:gd name="T71" fmla="*/ 73 h 193"/>
                  <a:gd name="T72" fmla="*/ 85 w 90"/>
                  <a:gd name="T73" fmla="*/ 73 h 193"/>
                  <a:gd name="T74" fmla="*/ 85 w 90"/>
                  <a:gd name="T75" fmla="*/ 85 h 193"/>
                  <a:gd name="T76" fmla="*/ 87 w 90"/>
                  <a:gd name="T77" fmla="*/ 96 h 193"/>
                  <a:gd name="T78" fmla="*/ 85 w 90"/>
                  <a:gd name="T79" fmla="*/ 118 h 193"/>
                  <a:gd name="T80" fmla="*/ 85 w 90"/>
                  <a:gd name="T81" fmla="*/ 118 h 193"/>
                  <a:gd name="T82" fmla="*/ 82 w 90"/>
                  <a:gd name="T83" fmla="*/ 156 h 193"/>
                  <a:gd name="T84" fmla="*/ 82 w 90"/>
                  <a:gd name="T85" fmla="*/ 156 h 193"/>
                  <a:gd name="T86" fmla="*/ 81 w 90"/>
                  <a:gd name="T87" fmla="*/ 183 h 193"/>
                  <a:gd name="T88" fmla="*/ 81 w 90"/>
                  <a:gd name="T89" fmla="*/ 183 h 193"/>
                  <a:gd name="T90" fmla="*/ 81 w 90"/>
                  <a:gd name="T91" fmla="*/ 193 h 193"/>
                  <a:gd name="T92" fmla="*/ 81 w 90"/>
                  <a:gd name="T9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 h="193">
                    <a:moveTo>
                      <a:pt x="81" y="193"/>
                    </a:moveTo>
                    <a:lnTo>
                      <a:pt x="81" y="193"/>
                    </a:lnTo>
                    <a:lnTo>
                      <a:pt x="82" y="183"/>
                    </a:lnTo>
                    <a:lnTo>
                      <a:pt x="82" y="183"/>
                    </a:lnTo>
                    <a:lnTo>
                      <a:pt x="85" y="158"/>
                    </a:lnTo>
                    <a:lnTo>
                      <a:pt x="85" y="158"/>
                    </a:lnTo>
                    <a:lnTo>
                      <a:pt x="89" y="120"/>
                    </a:lnTo>
                    <a:lnTo>
                      <a:pt x="89" y="120"/>
                    </a:lnTo>
                    <a:lnTo>
                      <a:pt x="90" y="96"/>
                    </a:lnTo>
                    <a:lnTo>
                      <a:pt x="90" y="85"/>
                    </a:lnTo>
                    <a:lnTo>
                      <a:pt x="89" y="73"/>
                    </a:lnTo>
                    <a:lnTo>
                      <a:pt x="89" y="73"/>
                    </a:lnTo>
                    <a:lnTo>
                      <a:pt x="85" y="60"/>
                    </a:lnTo>
                    <a:lnTo>
                      <a:pt x="79" y="49"/>
                    </a:lnTo>
                    <a:lnTo>
                      <a:pt x="73" y="40"/>
                    </a:lnTo>
                    <a:lnTo>
                      <a:pt x="65" y="32"/>
                    </a:lnTo>
                    <a:lnTo>
                      <a:pt x="65" y="32"/>
                    </a:lnTo>
                    <a:lnTo>
                      <a:pt x="57" y="25"/>
                    </a:lnTo>
                    <a:lnTo>
                      <a:pt x="48" y="21"/>
                    </a:lnTo>
                    <a:lnTo>
                      <a:pt x="32" y="11"/>
                    </a:lnTo>
                    <a:lnTo>
                      <a:pt x="32" y="11"/>
                    </a:lnTo>
                    <a:lnTo>
                      <a:pt x="8" y="2"/>
                    </a:lnTo>
                    <a:lnTo>
                      <a:pt x="8" y="2"/>
                    </a:lnTo>
                    <a:lnTo>
                      <a:pt x="0" y="0"/>
                    </a:lnTo>
                    <a:lnTo>
                      <a:pt x="0" y="0"/>
                    </a:lnTo>
                    <a:lnTo>
                      <a:pt x="8" y="3"/>
                    </a:lnTo>
                    <a:lnTo>
                      <a:pt x="32" y="14"/>
                    </a:lnTo>
                    <a:lnTo>
                      <a:pt x="32" y="14"/>
                    </a:lnTo>
                    <a:lnTo>
                      <a:pt x="46" y="22"/>
                    </a:lnTo>
                    <a:lnTo>
                      <a:pt x="54" y="28"/>
                    </a:lnTo>
                    <a:lnTo>
                      <a:pt x="62" y="35"/>
                    </a:lnTo>
                    <a:lnTo>
                      <a:pt x="62" y="35"/>
                    </a:lnTo>
                    <a:lnTo>
                      <a:pt x="70" y="43"/>
                    </a:lnTo>
                    <a:lnTo>
                      <a:pt x="76" y="52"/>
                    </a:lnTo>
                    <a:lnTo>
                      <a:pt x="82" y="62"/>
                    </a:lnTo>
                    <a:lnTo>
                      <a:pt x="85" y="73"/>
                    </a:lnTo>
                    <a:lnTo>
                      <a:pt x="85" y="73"/>
                    </a:lnTo>
                    <a:lnTo>
                      <a:pt x="85" y="85"/>
                    </a:lnTo>
                    <a:lnTo>
                      <a:pt x="87" y="96"/>
                    </a:lnTo>
                    <a:lnTo>
                      <a:pt x="85" y="118"/>
                    </a:lnTo>
                    <a:lnTo>
                      <a:pt x="85" y="118"/>
                    </a:lnTo>
                    <a:lnTo>
                      <a:pt x="82" y="156"/>
                    </a:lnTo>
                    <a:lnTo>
                      <a:pt x="82" y="156"/>
                    </a:lnTo>
                    <a:lnTo>
                      <a:pt x="81" y="183"/>
                    </a:lnTo>
                    <a:lnTo>
                      <a:pt x="81" y="183"/>
                    </a:lnTo>
                    <a:lnTo>
                      <a:pt x="81" y="193"/>
                    </a:lnTo>
                    <a:lnTo>
                      <a:pt x="81" y="193"/>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6" name="Freeform 204"/>
              <p:cNvSpPr>
                <a:spLocks/>
              </p:cNvSpPr>
              <p:nvPr/>
            </p:nvSpPr>
            <p:spPr bwMode="auto">
              <a:xfrm>
                <a:off x="2057" y="1545"/>
                <a:ext cx="471" cy="355"/>
              </a:xfrm>
              <a:custGeom>
                <a:avLst/>
                <a:gdLst>
                  <a:gd name="T0" fmla="*/ 193 w 471"/>
                  <a:gd name="T1" fmla="*/ 322 h 355"/>
                  <a:gd name="T2" fmla="*/ 139 w 471"/>
                  <a:gd name="T3" fmla="*/ 350 h 355"/>
                  <a:gd name="T4" fmla="*/ 77 w 471"/>
                  <a:gd name="T5" fmla="*/ 352 h 355"/>
                  <a:gd name="T6" fmla="*/ 41 w 471"/>
                  <a:gd name="T7" fmla="*/ 337 h 355"/>
                  <a:gd name="T8" fmla="*/ 25 w 471"/>
                  <a:gd name="T9" fmla="*/ 322 h 355"/>
                  <a:gd name="T10" fmla="*/ 8 w 471"/>
                  <a:gd name="T11" fmla="*/ 279 h 355"/>
                  <a:gd name="T12" fmla="*/ 2 w 471"/>
                  <a:gd name="T13" fmla="*/ 232 h 355"/>
                  <a:gd name="T14" fmla="*/ 2 w 471"/>
                  <a:gd name="T15" fmla="*/ 145 h 355"/>
                  <a:gd name="T16" fmla="*/ 122 w 471"/>
                  <a:gd name="T17" fmla="*/ 80 h 355"/>
                  <a:gd name="T18" fmla="*/ 314 w 471"/>
                  <a:gd name="T19" fmla="*/ 90 h 355"/>
                  <a:gd name="T20" fmla="*/ 321 w 471"/>
                  <a:gd name="T21" fmla="*/ 69 h 355"/>
                  <a:gd name="T22" fmla="*/ 324 w 471"/>
                  <a:gd name="T23" fmla="*/ 48 h 355"/>
                  <a:gd name="T24" fmla="*/ 321 w 471"/>
                  <a:gd name="T25" fmla="*/ 23 h 355"/>
                  <a:gd name="T26" fmla="*/ 319 w 471"/>
                  <a:gd name="T27" fmla="*/ 20 h 355"/>
                  <a:gd name="T28" fmla="*/ 327 w 471"/>
                  <a:gd name="T29" fmla="*/ 11 h 355"/>
                  <a:gd name="T30" fmla="*/ 335 w 471"/>
                  <a:gd name="T31" fmla="*/ 17 h 355"/>
                  <a:gd name="T32" fmla="*/ 344 w 471"/>
                  <a:gd name="T33" fmla="*/ 56 h 355"/>
                  <a:gd name="T34" fmla="*/ 346 w 471"/>
                  <a:gd name="T35" fmla="*/ 64 h 355"/>
                  <a:gd name="T36" fmla="*/ 352 w 471"/>
                  <a:gd name="T37" fmla="*/ 64 h 355"/>
                  <a:gd name="T38" fmla="*/ 374 w 471"/>
                  <a:gd name="T39" fmla="*/ 41 h 355"/>
                  <a:gd name="T40" fmla="*/ 408 w 471"/>
                  <a:gd name="T41" fmla="*/ 4 h 355"/>
                  <a:gd name="T42" fmla="*/ 414 w 471"/>
                  <a:gd name="T43" fmla="*/ 0 h 355"/>
                  <a:gd name="T44" fmla="*/ 420 w 471"/>
                  <a:gd name="T45" fmla="*/ 11 h 355"/>
                  <a:gd name="T46" fmla="*/ 406 w 471"/>
                  <a:gd name="T47" fmla="*/ 30 h 355"/>
                  <a:gd name="T48" fmla="*/ 389 w 471"/>
                  <a:gd name="T49" fmla="*/ 61 h 355"/>
                  <a:gd name="T50" fmla="*/ 392 w 471"/>
                  <a:gd name="T51" fmla="*/ 64 h 355"/>
                  <a:gd name="T52" fmla="*/ 414 w 471"/>
                  <a:gd name="T53" fmla="*/ 41 h 355"/>
                  <a:gd name="T54" fmla="*/ 439 w 471"/>
                  <a:gd name="T55" fmla="*/ 9 h 355"/>
                  <a:gd name="T56" fmla="*/ 449 w 471"/>
                  <a:gd name="T57" fmla="*/ 6 h 355"/>
                  <a:gd name="T58" fmla="*/ 450 w 471"/>
                  <a:gd name="T59" fmla="*/ 12 h 355"/>
                  <a:gd name="T60" fmla="*/ 436 w 471"/>
                  <a:gd name="T61" fmla="*/ 41 h 355"/>
                  <a:gd name="T62" fmla="*/ 409 w 471"/>
                  <a:gd name="T63" fmla="*/ 74 h 355"/>
                  <a:gd name="T64" fmla="*/ 412 w 471"/>
                  <a:gd name="T65" fmla="*/ 80 h 355"/>
                  <a:gd name="T66" fmla="*/ 423 w 471"/>
                  <a:gd name="T67" fmla="*/ 67 h 355"/>
                  <a:gd name="T68" fmla="*/ 453 w 471"/>
                  <a:gd name="T69" fmla="*/ 34 h 355"/>
                  <a:gd name="T70" fmla="*/ 466 w 471"/>
                  <a:gd name="T71" fmla="*/ 31 h 355"/>
                  <a:gd name="T72" fmla="*/ 468 w 471"/>
                  <a:gd name="T73" fmla="*/ 36 h 355"/>
                  <a:gd name="T74" fmla="*/ 434 w 471"/>
                  <a:gd name="T75" fmla="*/ 77 h 355"/>
                  <a:gd name="T76" fmla="*/ 426 w 471"/>
                  <a:gd name="T77" fmla="*/ 91 h 355"/>
                  <a:gd name="T78" fmla="*/ 431 w 471"/>
                  <a:gd name="T79" fmla="*/ 93 h 355"/>
                  <a:gd name="T80" fmla="*/ 464 w 471"/>
                  <a:gd name="T81" fmla="*/ 64 h 355"/>
                  <a:gd name="T82" fmla="*/ 469 w 471"/>
                  <a:gd name="T83" fmla="*/ 64 h 355"/>
                  <a:gd name="T84" fmla="*/ 463 w 471"/>
                  <a:gd name="T85" fmla="*/ 78 h 355"/>
                  <a:gd name="T86" fmla="*/ 423 w 471"/>
                  <a:gd name="T87" fmla="*/ 11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355">
                    <a:moveTo>
                      <a:pt x="355" y="175"/>
                    </a:moveTo>
                    <a:lnTo>
                      <a:pt x="193" y="322"/>
                    </a:lnTo>
                    <a:lnTo>
                      <a:pt x="193" y="322"/>
                    </a:lnTo>
                    <a:lnTo>
                      <a:pt x="177" y="334"/>
                    </a:lnTo>
                    <a:lnTo>
                      <a:pt x="160" y="344"/>
                    </a:lnTo>
                    <a:lnTo>
                      <a:pt x="139" y="350"/>
                    </a:lnTo>
                    <a:lnTo>
                      <a:pt x="118" y="353"/>
                    </a:lnTo>
                    <a:lnTo>
                      <a:pt x="98" y="355"/>
                    </a:lnTo>
                    <a:lnTo>
                      <a:pt x="77" y="352"/>
                    </a:lnTo>
                    <a:lnTo>
                      <a:pt x="58" y="345"/>
                    </a:lnTo>
                    <a:lnTo>
                      <a:pt x="49" y="342"/>
                    </a:lnTo>
                    <a:lnTo>
                      <a:pt x="41" y="337"/>
                    </a:lnTo>
                    <a:lnTo>
                      <a:pt x="41" y="337"/>
                    </a:lnTo>
                    <a:lnTo>
                      <a:pt x="32" y="330"/>
                    </a:lnTo>
                    <a:lnTo>
                      <a:pt x="25" y="322"/>
                    </a:lnTo>
                    <a:lnTo>
                      <a:pt x="19" y="312"/>
                    </a:lnTo>
                    <a:lnTo>
                      <a:pt x="14" y="301"/>
                    </a:lnTo>
                    <a:lnTo>
                      <a:pt x="8" y="279"/>
                    </a:lnTo>
                    <a:lnTo>
                      <a:pt x="5" y="257"/>
                    </a:lnTo>
                    <a:lnTo>
                      <a:pt x="5" y="257"/>
                    </a:lnTo>
                    <a:lnTo>
                      <a:pt x="2" y="232"/>
                    </a:lnTo>
                    <a:lnTo>
                      <a:pt x="0" y="205"/>
                    </a:lnTo>
                    <a:lnTo>
                      <a:pt x="0" y="173"/>
                    </a:lnTo>
                    <a:lnTo>
                      <a:pt x="2" y="145"/>
                    </a:lnTo>
                    <a:lnTo>
                      <a:pt x="5" y="96"/>
                    </a:lnTo>
                    <a:lnTo>
                      <a:pt x="6" y="78"/>
                    </a:lnTo>
                    <a:lnTo>
                      <a:pt x="122" y="80"/>
                    </a:lnTo>
                    <a:lnTo>
                      <a:pt x="115" y="203"/>
                    </a:lnTo>
                    <a:lnTo>
                      <a:pt x="310" y="93"/>
                    </a:lnTo>
                    <a:lnTo>
                      <a:pt x="314" y="90"/>
                    </a:lnTo>
                    <a:lnTo>
                      <a:pt x="314" y="90"/>
                    </a:lnTo>
                    <a:lnTo>
                      <a:pt x="321" y="69"/>
                    </a:lnTo>
                    <a:lnTo>
                      <a:pt x="321" y="69"/>
                    </a:lnTo>
                    <a:lnTo>
                      <a:pt x="324" y="60"/>
                    </a:lnTo>
                    <a:lnTo>
                      <a:pt x="324" y="48"/>
                    </a:lnTo>
                    <a:lnTo>
                      <a:pt x="324" y="48"/>
                    </a:lnTo>
                    <a:lnTo>
                      <a:pt x="322" y="37"/>
                    </a:lnTo>
                    <a:lnTo>
                      <a:pt x="321" y="25"/>
                    </a:lnTo>
                    <a:lnTo>
                      <a:pt x="321" y="23"/>
                    </a:lnTo>
                    <a:lnTo>
                      <a:pt x="321" y="23"/>
                    </a:lnTo>
                    <a:lnTo>
                      <a:pt x="319" y="20"/>
                    </a:lnTo>
                    <a:lnTo>
                      <a:pt x="319" y="20"/>
                    </a:lnTo>
                    <a:lnTo>
                      <a:pt x="321" y="15"/>
                    </a:lnTo>
                    <a:lnTo>
                      <a:pt x="322" y="12"/>
                    </a:lnTo>
                    <a:lnTo>
                      <a:pt x="327" y="11"/>
                    </a:lnTo>
                    <a:lnTo>
                      <a:pt x="332" y="12"/>
                    </a:lnTo>
                    <a:lnTo>
                      <a:pt x="332" y="12"/>
                    </a:lnTo>
                    <a:lnTo>
                      <a:pt x="335" y="17"/>
                    </a:lnTo>
                    <a:lnTo>
                      <a:pt x="340" y="26"/>
                    </a:lnTo>
                    <a:lnTo>
                      <a:pt x="343" y="41"/>
                    </a:lnTo>
                    <a:lnTo>
                      <a:pt x="344" y="56"/>
                    </a:lnTo>
                    <a:lnTo>
                      <a:pt x="344" y="56"/>
                    </a:lnTo>
                    <a:lnTo>
                      <a:pt x="344" y="56"/>
                    </a:lnTo>
                    <a:lnTo>
                      <a:pt x="346" y="64"/>
                    </a:lnTo>
                    <a:lnTo>
                      <a:pt x="348" y="66"/>
                    </a:lnTo>
                    <a:lnTo>
                      <a:pt x="349" y="66"/>
                    </a:lnTo>
                    <a:lnTo>
                      <a:pt x="352" y="64"/>
                    </a:lnTo>
                    <a:lnTo>
                      <a:pt x="357" y="61"/>
                    </a:lnTo>
                    <a:lnTo>
                      <a:pt x="366" y="52"/>
                    </a:lnTo>
                    <a:lnTo>
                      <a:pt x="374" y="41"/>
                    </a:lnTo>
                    <a:lnTo>
                      <a:pt x="374" y="41"/>
                    </a:lnTo>
                    <a:lnTo>
                      <a:pt x="396" y="17"/>
                    </a:lnTo>
                    <a:lnTo>
                      <a:pt x="408" y="4"/>
                    </a:lnTo>
                    <a:lnTo>
                      <a:pt x="412" y="1"/>
                    </a:lnTo>
                    <a:lnTo>
                      <a:pt x="414" y="0"/>
                    </a:lnTo>
                    <a:lnTo>
                      <a:pt x="414" y="0"/>
                    </a:lnTo>
                    <a:lnTo>
                      <a:pt x="419" y="1"/>
                    </a:lnTo>
                    <a:lnTo>
                      <a:pt x="420" y="4"/>
                    </a:lnTo>
                    <a:lnTo>
                      <a:pt x="420" y="11"/>
                    </a:lnTo>
                    <a:lnTo>
                      <a:pt x="415" y="18"/>
                    </a:lnTo>
                    <a:lnTo>
                      <a:pt x="415" y="18"/>
                    </a:lnTo>
                    <a:lnTo>
                      <a:pt x="406" y="30"/>
                    </a:lnTo>
                    <a:lnTo>
                      <a:pt x="396" y="44"/>
                    </a:lnTo>
                    <a:lnTo>
                      <a:pt x="390" y="56"/>
                    </a:lnTo>
                    <a:lnTo>
                      <a:pt x="389" y="61"/>
                    </a:lnTo>
                    <a:lnTo>
                      <a:pt x="390" y="64"/>
                    </a:lnTo>
                    <a:lnTo>
                      <a:pt x="390" y="64"/>
                    </a:lnTo>
                    <a:lnTo>
                      <a:pt x="392" y="64"/>
                    </a:lnTo>
                    <a:lnTo>
                      <a:pt x="393" y="64"/>
                    </a:lnTo>
                    <a:lnTo>
                      <a:pt x="400" y="58"/>
                    </a:lnTo>
                    <a:lnTo>
                      <a:pt x="414" y="41"/>
                    </a:lnTo>
                    <a:lnTo>
                      <a:pt x="436" y="15"/>
                    </a:lnTo>
                    <a:lnTo>
                      <a:pt x="436" y="15"/>
                    </a:lnTo>
                    <a:lnTo>
                      <a:pt x="439" y="9"/>
                    </a:lnTo>
                    <a:lnTo>
                      <a:pt x="444" y="6"/>
                    </a:lnTo>
                    <a:lnTo>
                      <a:pt x="447" y="6"/>
                    </a:lnTo>
                    <a:lnTo>
                      <a:pt x="449" y="6"/>
                    </a:lnTo>
                    <a:lnTo>
                      <a:pt x="449" y="6"/>
                    </a:lnTo>
                    <a:lnTo>
                      <a:pt x="450" y="9"/>
                    </a:lnTo>
                    <a:lnTo>
                      <a:pt x="450" y="12"/>
                    </a:lnTo>
                    <a:lnTo>
                      <a:pt x="449" y="20"/>
                    </a:lnTo>
                    <a:lnTo>
                      <a:pt x="442" y="30"/>
                    </a:lnTo>
                    <a:lnTo>
                      <a:pt x="436" y="41"/>
                    </a:lnTo>
                    <a:lnTo>
                      <a:pt x="419" y="63"/>
                    </a:lnTo>
                    <a:lnTo>
                      <a:pt x="409" y="74"/>
                    </a:lnTo>
                    <a:lnTo>
                      <a:pt x="409" y="74"/>
                    </a:lnTo>
                    <a:lnTo>
                      <a:pt x="409" y="77"/>
                    </a:lnTo>
                    <a:lnTo>
                      <a:pt x="409" y="78"/>
                    </a:lnTo>
                    <a:lnTo>
                      <a:pt x="412" y="80"/>
                    </a:lnTo>
                    <a:lnTo>
                      <a:pt x="415" y="78"/>
                    </a:lnTo>
                    <a:lnTo>
                      <a:pt x="415" y="78"/>
                    </a:lnTo>
                    <a:lnTo>
                      <a:pt x="423" y="67"/>
                    </a:lnTo>
                    <a:lnTo>
                      <a:pt x="438" y="50"/>
                    </a:lnTo>
                    <a:lnTo>
                      <a:pt x="445" y="42"/>
                    </a:lnTo>
                    <a:lnTo>
                      <a:pt x="453" y="34"/>
                    </a:lnTo>
                    <a:lnTo>
                      <a:pt x="461" y="31"/>
                    </a:lnTo>
                    <a:lnTo>
                      <a:pt x="464" y="31"/>
                    </a:lnTo>
                    <a:lnTo>
                      <a:pt x="466" y="31"/>
                    </a:lnTo>
                    <a:lnTo>
                      <a:pt x="466" y="31"/>
                    </a:lnTo>
                    <a:lnTo>
                      <a:pt x="468" y="33"/>
                    </a:lnTo>
                    <a:lnTo>
                      <a:pt x="468" y="36"/>
                    </a:lnTo>
                    <a:lnTo>
                      <a:pt x="464" y="42"/>
                    </a:lnTo>
                    <a:lnTo>
                      <a:pt x="450" y="58"/>
                    </a:lnTo>
                    <a:lnTo>
                      <a:pt x="434" y="77"/>
                    </a:lnTo>
                    <a:lnTo>
                      <a:pt x="430" y="85"/>
                    </a:lnTo>
                    <a:lnTo>
                      <a:pt x="426" y="91"/>
                    </a:lnTo>
                    <a:lnTo>
                      <a:pt x="426" y="91"/>
                    </a:lnTo>
                    <a:lnTo>
                      <a:pt x="426" y="93"/>
                    </a:lnTo>
                    <a:lnTo>
                      <a:pt x="428" y="94"/>
                    </a:lnTo>
                    <a:lnTo>
                      <a:pt x="431" y="93"/>
                    </a:lnTo>
                    <a:lnTo>
                      <a:pt x="444" y="80"/>
                    </a:lnTo>
                    <a:lnTo>
                      <a:pt x="458" y="67"/>
                    </a:lnTo>
                    <a:lnTo>
                      <a:pt x="464" y="64"/>
                    </a:lnTo>
                    <a:lnTo>
                      <a:pt x="466" y="64"/>
                    </a:lnTo>
                    <a:lnTo>
                      <a:pt x="469" y="64"/>
                    </a:lnTo>
                    <a:lnTo>
                      <a:pt x="469" y="64"/>
                    </a:lnTo>
                    <a:lnTo>
                      <a:pt x="471" y="66"/>
                    </a:lnTo>
                    <a:lnTo>
                      <a:pt x="469" y="71"/>
                    </a:lnTo>
                    <a:lnTo>
                      <a:pt x="463" y="78"/>
                    </a:lnTo>
                    <a:lnTo>
                      <a:pt x="450" y="93"/>
                    </a:lnTo>
                    <a:lnTo>
                      <a:pt x="450" y="93"/>
                    </a:lnTo>
                    <a:lnTo>
                      <a:pt x="423" y="118"/>
                    </a:lnTo>
                    <a:lnTo>
                      <a:pt x="389" y="145"/>
                    </a:lnTo>
                    <a:lnTo>
                      <a:pt x="355" y="175"/>
                    </a:ln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76" name="Group 406"/>
            <p:cNvGrpSpPr>
              <a:grpSpLocks/>
            </p:cNvGrpSpPr>
            <p:nvPr/>
          </p:nvGrpSpPr>
          <p:grpSpPr bwMode="auto">
            <a:xfrm>
              <a:off x="629733" y="4729950"/>
              <a:ext cx="2689369" cy="1663604"/>
              <a:chOff x="1280" y="1126"/>
              <a:chExt cx="2884" cy="1784"/>
            </a:xfrm>
          </p:grpSpPr>
          <p:sp>
            <p:nvSpPr>
              <p:cNvPr id="237" name="Freeform 206"/>
              <p:cNvSpPr>
                <a:spLocks/>
              </p:cNvSpPr>
              <p:nvPr/>
            </p:nvSpPr>
            <p:spPr bwMode="auto">
              <a:xfrm>
                <a:off x="1991" y="1887"/>
                <a:ext cx="338" cy="338"/>
              </a:xfrm>
              <a:custGeom>
                <a:avLst/>
                <a:gdLst>
                  <a:gd name="T0" fmla="*/ 306 w 338"/>
                  <a:gd name="T1" fmla="*/ 337 h 338"/>
                  <a:gd name="T2" fmla="*/ 306 w 338"/>
                  <a:gd name="T3" fmla="*/ 337 h 338"/>
                  <a:gd name="T4" fmla="*/ 314 w 338"/>
                  <a:gd name="T5" fmla="*/ 335 h 338"/>
                  <a:gd name="T6" fmla="*/ 322 w 338"/>
                  <a:gd name="T7" fmla="*/ 332 h 338"/>
                  <a:gd name="T8" fmla="*/ 327 w 338"/>
                  <a:gd name="T9" fmla="*/ 329 h 338"/>
                  <a:gd name="T10" fmla="*/ 331 w 338"/>
                  <a:gd name="T11" fmla="*/ 322 h 338"/>
                  <a:gd name="T12" fmla="*/ 335 w 338"/>
                  <a:gd name="T13" fmla="*/ 316 h 338"/>
                  <a:gd name="T14" fmla="*/ 336 w 338"/>
                  <a:gd name="T15" fmla="*/ 308 h 338"/>
                  <a:gd name="T16" fmla="*/ 338 w 338"/>
                  <a:gd name="T17" fmla="*/ 289 h 338"/>
                  <a:gd name="T18" fmla="*/ 336 w 338"/>
                  <a:gd name="T19" fmla="*/ 267 h 338"/>
                  <a:gd name="T20" fmla="*/ 335 w 338"/>
                  <a:gd name="T21" fmla="*/ 242 h 338"/>
                  <a:gd name="T22" fmla="*/ 333 w 338"/>
                  <a:gd name="T23" fmla="*/ 213 h 338"/>
                  <a:gd name="T24" fmla="*/ 331 w 338"/>
                  <a:gd name="T25" fmla="*/ 185 h 338"/>
                  <a:gd name="T26" fmla="*/ 331 w 338"/>
                  <a:gd name="T27" fmla="*/ 185 h 338"/>
                  <a:gd name="T28" fmla="*/ 330 w 338"/>
                  <a:gd name="T29" fmla="*/ 166 h 338"/>
                  <a:gd name="T30" fmla="*/ 325 w 338"/>
                  <a:gd name="T31" fmla="*/ 149 h 338"/>
                  <a:gd name="T32" fmla="*/ 319 w 338"/>
                  <a:gd name="T33" fmla="*/ 131 h 338"/>
                  <a:gd name="T34" fmla="*/ 309 w 338"/>
                  <a:gd name="T35" fmla="*/ 114 h 338"/>
                  <a:gd name="T36" fmla="*/ 300 w 338"/>
                  <a:gd name="T37" fmla="*/ 96 h 338"/>
                  <a:gd name="T38" fmla="*/ 287 w 338"/>
                  <a:gd name="T39" fmla="*/ 82 h 338"/>
                  <a:gd name="T40" fmla="*/ 275 w 338"/>
                  <a:gd name="T41" fmla="*/ 66 h 338"/>
                  <a:gd name="T42" fmla="*/ 262 w 338"/>
                  <a:gd name="T43" fmla="*/ 54 h 338"/>
                  <a:gd name="T44" fmla="*/ 262 w 338"/>
                  <a:gd name="T45" fmla="*/ 54 h 338"/>
                  <a:gd name="T46" fmla="*/ 248 w 338"/>
                  <a:gd name="T47" fmla="*/ 43 h 338"/>
                  <a:gd name="T48" fmla="*/ 233 w 338"/>
                  <a:gd name="T49" fmla="*/ 33 h 338"/>
                  <a:gd name="T50" fmla="*/ 216 w 338"/>
                  <a:gd name="T51" fmla="*/ 25 h 338"/>
                  <a:gd name="T52" fmla="*/ 199 w 338"/>
                  <a:gd name="T53" fmla="*/ 19 h 338"/>
                  <a:gd name="T54" fmla="*/ 199 w 338"/>
                  <a:gd name="T55" fmla="*/ 19 h 338"/>
                  <a:gd name="T56" fmla="*/ 177 w 338"/>
                  <a:gd name="T57" fmla="*/ 13 h 338"/>
                  <a:gd name="T58" fmla="*/ 153 w 338"/>
                  <a:gd name="T59" fmla="*/ 6 h 338"/>
                  <a:gd name="T60" fmla="*/ 129 w 338"/>
                  <a:gd name="T61" fmla="*/ 3 h 338"/>
                  <a:gd name="T62" fmla="*/ 105 w 338"/>
                  <a:gd name="T63" fmla="*/ 2 h 338"/>
                  <a:gd name="T64" fmla="*/ 82 w 338"/>
                  <a:gd name="T65" fmla="*/ 0 h 338"/>
                  <a:gd name="T66" fmla="*/ 58 w 338"/>
                  <a:gd name="T67" fmla="*/ 2 h 338"/>
                  <a:gd name="T68" fmla="*/ 34 w 338"/>
                  <a:gd name="T69" fmla="*/ 3 h 338"/>
                  <a:gd name="T70" fmla="*/ 9 w 338"/>
                  <a:gd name="T71" fmla="*/ 6 h 338"/>
                  <a:gd name="T72" fmla="*/ 9 w 338"/>
                  <a:gd name="T73" fmla="*/ 6 h 338"/>
                  <a:gd name="T74" fmla="*/ 6 w 338"/>
                  <a:gd name="T75" fmla="*/ 22 h 338"/>
                  <a:gd name="T76" fmla="*/ 4 w 338"/>
                  <a:gd name="T77" fmla="*/ 40 h 338"/>
                  <a:gd name="T78" fmla="*/ 1 w 338"/>
                  <a:gd name="T79" fmla="*/ 62 h 338"/>
                  <a:gd name="T80" fmla="*/ 0 w 338"/>
                  <a:gd name="T81" fmla="*/ 89 h 338"/>
                  <a:gd name="T82" fmla="*/ 1 w 338"/>
                  <a:gd name="T83" fmla="*/ 119 h 338"/>
                  <a:gd name="T84" fmla="*/ 4 w 338"/>
                  <a:gd name="T85" fmla="*/ 149 h 338"/>
                  <a:gd name="T86" fmla="*/ 8 w 338"/>
                  <a:gd name="T87" fmla="*/ 166 h 338"/>
                  <a:gd name="T88" fmla="*/ 12 w 338"/>
                  <a:gd name="T89" fmla="*/ 182 h 338"/>
                  <a:gd name="T90" fmla="*/ 17 w 338"/>
                  <a:gd name="T91" fmla="*/ 198 h 338"/>
                  <a:gd name="T92" fmla="*/ 23 w 338"/>
                  <a:gd name="T93" fmla="*/ 213 h 338"/>
                  <a:gd name="T94" fmla="*/ 33 w 338"/>
                  <a:gd name="T95" fmla="*/ 229 h 338"/>
                  <a:gd name="T96" fmla="*/ 41 w 338"/>
                  <a:gd name="T97" fmla="*/ 243 h 338"/>
                  <a:gd name="T98" fmla="*/ 52 w 338"/>
                  <a:gd name="T99" fmla="*/ 258 h 338"/>
                  <a:gd name="T100" fmla="*/ 64 w 338"/>
                  <a:gd name="T101" fmla="*/ 272 h 338"/>
                  <a:gd name="T102" fmla="*/ 80 w 338"/>
                  <a:gd name="T103" fmla="*/ 284 h 338"/>
                  <a:gd name="T104" fmla="*/ 96 w 338"/>
                  <a:gd name="T105" fmla="*/ 295 h 338"/>
                  <a:gd name="T106" fmla="*/ 113 w 338"/>
                  <a:gd name="T107" fmla="*/ 307 h 338"/>
                  <a:gd name="T108" fmla="*/ 134 w 338"/>
                  <a:gd name="T109" fmla="*/ 316 h 338"/>
                  <a:gd name="T110" fmla="*/ 158 w 338"/>
                  <a:gd name="T111" fmla="*/ 324 h 338"/>
                  <a:gd name="T112" fmla="*/ 181 w 338"/>
                  <a:gd name="T113" fmla="*/ 330 h 338"/>
                  <a:gd name="T114" fmla="*/ 210 w 338"/>
                  <a:gd name="T115" fmla="*/ 335 h 338"/>
                  <a:gd name="T116" fmla="*/ 238 w 338"/>
                  <a:gd name="T117" fmla="*/ 337 h 338"/>
                  <a:gd name="T118" fmla="*/ 271 w 338"/>
                  <a:gd name="T119" fmla="*/ 338 h 338"/>
                  <a:gd name="T120" fmla="*/ 306 w 338"/>
                  <a:gd name="T121" fmla="*/ 337 h 338"/>
                  <a:gd name="T122" fmla="*/ 306 w 338"/>
                  <a:gd name="T123" fmla="*/ 3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8" h="338">
                    <a:moveTo>
                      <a:pt x="306" y="337"/>
                    </a:moveTo>
                    <a:lnTo>
                      <a:pt x="306" y="337"/>
                    </a:lnTo>
                    <a:lnTo>
                      <a:pt x="314" y="335"/>
                    </a:lnTo>
                    <a:lnTo>
                      <a:pt x="322" y="332"/>
                    </a:lnTo>
                    <a:lnTo>
                      <a:pt x="327" y="329"/>
                    </a:lnTo>
                    <a:lnTo>
                      <a:pt x="331" y="322"/>
                    </a:lnTo>
                    <a:lnTo>
                      <a:pt x="335" y="316"/>
                    </a:lnTo>
                    <a:lnTo>
                      <a:pt x="336" y="308"/>
                    </a:lnTo>
                    <a:lnTo>
                      <a:pt x="338" y="289"/>
                    </a:lnTo>
                    <a:lnTo>
                      <a:pt x="336" y="267"/>
                    </a:lnTo>
                    <a:lnTo>
                      <a:pt x="335" y="242"/>
                    </a:lnTo>
                    <a:lnTo>
                      <a:pt x="333" y="213"/>
                    </a:lnTo>
                    <a:lnTo>
                      <a:pt x="331" y="185"/>
                    </a:lnTo>
                    <a:lnTo>
                      <a:pt x="331" y="185"/>
                    </a:lnTo>
                    <a:lnTo>
                      <a:pt x="330" y="166"/>
                    </a:lnTo>
                    <a:lnTo>
                      <a:pt x="325" y="149"/>
                    </a:lnTo>
                    <a:lnTo>
                      <a:pt x="319" y="131"/>
                    </a:lnTo>
                    <a:lnTo>
                      <a:pt x="309" y="114"/>
                    </a:lnTo>
                    <a:lnTo>
                      <a:pt x="300" y="96"/>
                    </a:lnTo>
                    <a:lnTo>
                      <a:pt x="287" y="82"/>
                    </a:lnTo>
                    <a:lnTo>
                      <a:pt x="275" y="66"/>
                    </a:lnTo>
                    <a:lnTo>
                      <a:pt x="262" y="54"/>
                    </a:lnTo>
                    <a:lnTo>
                      <a:pt x="262" y="54"/>
                    </a:lnTo>
                    <a:lnTo>
                      <a:pt x="248" y="43"/>
                    </a:lnTo>
                    <a:lnTo>
                      <a:pt x="233" y="33"/>
                    </a:lnTo>
                    <a:lnTo>
                      <a:pt x="216" y="25"/>
                    </a:lnTo>
                    <a:lnTo>
                      <a:pt x="199" y="19"/>
                    </a:lnTo>
                    <a:lnTo>
                      <a:pt x="199" y="19"/>
                    </a:lnTo>
                    <a:lnTo>
                      <a:pt x="177" y="13"/>
                    </a:lnTo>
                    <a:lnTo>
                      <a:pt x="153" y="6"/>
                    </a:lnTo>
                    <a:lnTo>
                      <a:pt x="129" y="3"/>
                    </a:lnTo>
                    <a:lnTo>
                      <a:pt x="105" y="2"/>
                    </a:lnTo>
                    <a:lnTo>
                      <a:pt x="82" y="0"/>
                    </a:lnTo>
                    <a:lnTo>
                      <a:pt x="58" y="2"/>
                    </a:lnTo>
                    <a:lnTo>
                      <a:pt x="34" y="3"/>
                    </a:lnTo>
                    <a:lnTo>
                      <a:pt x="9" y="6"/>
                    </a:lnTo>
                    <a:lnTo>
                      <a:pt x="9" y="6"/>
                    </a:lnTo>
                    <a:lnTo>
                      <a:pt x="6" y="22"/>
                    </a:lnTo>
                    <a:lnTo>
                      <a:pt x="4" y="40"/>
                    </a:lnTo>
                    <a:lnTo>
                      <a:pt x="1" y="62"/>
                    </a:lnTo>
                    <a:lnTo>
                      <a:pt x="0" y="89"/>
                    </a:lnTo>
                    <a:lnTo>
                      <a:pt x="1" y="119"/>
                    </a:lnTo>
                    <a:lnTo>
                      <a:pt x="4" y="149"/>
                    </a:lnTo>
                    <a:lnTo>
                      <a:pt x="8" y="166"/>
                    </a:lnTo>
                    <a:lnTo>
                      <a:pt x="12" y="182"/>
                    </a:lnTo>
                    <a:lnTo>
                      <a:pt x="17" y="198"/>
                    </a:lnTo>
                    <a:lnTo>
                      <a:pt x="23" y="213"/>
                    </a:lnTo>
                    <a:lnTo>
                      <a:pt x="33" y="229"/>
                    </a:lnTo>
                    <a:lnTo>
                      <a:pt x="41" y="243"/>
                    </a:lnTo>
                    <a:lnTo>
                      <a:pt x="52" y="258"/>
                    </a:lnTo>
                    <a:lnTo>
                      <a:pt x="64" y="272"/>
                    </a:lnTo>
                    <a:lnTo>
                      <a:pt x="80" y="284"/>
                    </a:lnTo>
                    <a:lnTo>
                      <a:pt x="96" y="295"/>
                    </a:lnTo>
                    <a:lnTo>
                      <a:pt x="113" y="307"/>
                    </a:lnTo>
                    <a:lnTo>
                      <a:pt x="134" y="316"/>
                    </a:lnTo>
                    <a:lnTo>
                      <a:pt x="158" y="324"/>
                    </a:lnTo>
                    <a:lnTo>
                      <a:pt x="181" y="330"/>
                    </a:lnTo>
                    <a:lnTo>
                      <a:pt x="210" y="335"/>
                    </a:lnTo>
                    <a:lnTo>
                      <a:pt x="238" y="337"/>
                    </a:lnTo>
                    <a:lnTo>
                      <a:pt x="271" y="338"/>
                    </a:lnTo>
                    <a:lnTo>
                      <a:pt x="306" y="337"/>
                    </a:lnTo>
                    <a:lnTo>
                      <a:pt x="306" y="337"/>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8" name="Freeform 207"/>
              <p:cNvSpPr>
                <a:spLocks/>
              </p:cNvSpPr>
              <p:nvPr/>
            </p:nvSpPr>
            <p:spPr bwMode="auto">
              <a:xfrm>
                <a:off x="1708" y="1892"/>
                <a:ext cx="2456" cy="1014"/>
              </a:xfrm>
              <a:custGeom>
                <a:avLst/>
                <a:gdLst>
                  <a:gd name="T0" fmla="*/ 2436 w 2456"/>
                  <a:gd name="T1" fmla="*/ 0 h 1014"/>
                  <a:gd name="T2" fmla="*/ 20 w 2456"/>
                  <a:gd name="T3" fmla="*/ 0 h 1014"/>
                  <a:gd name="T4" fmla="*/ 20 w 2456"/>
                  <a:gd name="T5" fmla="*/ 0 h 1014"/>
                  <a:gd name="T6" fmla="*/ 13 w 2456"/>
                  <a:gd name="T7" fmla="*/ 1 h 1014"/>
                  <a:gd name="T8" fmla="*/ 6 w 2456"/>
                  <a:gd name="T9" fmla="*/ 6 h 1014"/>
                  <a:gd name="T10" fmla="*/ 1 w 2456"/>
                  <a:gd name="T11" fmla="*/ 13 h 1014"/>
                  <a:gd name="T12" fmla="*/ 0 w 2456"/>
                  <a:gd name="T13" fmla="*/ 20 h 1014"/>
                  <a:gd name="T14" fmla="*/ 0 w 2456"/>
                  <a:gd name="T15" fmla="*/ 20 h 1014"/>
                  <a:gd name="T16" fmla="*/ 1 w 2456"/>
                  <a:gd name="T17" fmla="*/ 28 h 1014"/>
                  <a:gd name="T18" fmla="*/ 6 w 2456"/>
                  <a:gd name="T19" fmla="*/ 35 h 1014"/>
                  <a:gd name="T20" fmla="*/ 13 w 2456"/>
                  <a:gd name="T21" fmla="*/ 39 h 1014"/>
                  <a:gd name="T22" fmla="*/ 20 w 2456"/>
                  <a:gd name="T23" fmla="*/ 41 h 1014"/>
                  <a:gd name="T24" fmla="*/ 136 w 2456"/>
                  <a:gd name="T25" fmla="*/ 41 h 1014"/>
                  <a:gd name="T26" fmla="*/ 136 w 2456"/>
                  <a:gd name="T27" fmla="*/ 1014 h 1014"/>
                  <a:gd name="T28" fmla="*/ 185 w 2456"/>
                  <a:gd name="T29" fmla="*/ 1014 h 1014"/>
                  <a:gd name="T30" fmla="*/ 185 w 2456"/>
                  <a:gd name="T31" fmla="*/ 41 h 1014"/>
                  <a:gd name="T32" fmla="*/ 2265 w 2456"/>
                  <a:gd name="T33" fmla="*/ 41 h 1014"/>
                  <a:gd name="T34" fmla="*/ 2265 w 2456"/>
                  <a:gd name="T35" fmla="*/ 1014 h 1014"/>
                  <a:gd name="T36" fmla="*/ 2316 w 2456"/>
                  <a:gd name="T37" fmla="*/ 1014 h 1014"/>
                  <a:gd name="T38" fmla="*/ 2316 w 2456"/>
                  <a:gd name="T39" fmla="*/ 41 h 1014"/>
                  <a:gd name="T40" fmla="*/ 2436 w 2456"/>
                  <a:gd name="T41" fmla="*/ 41 h 1014"/>
                  <a:gd name="T42" fmla="*/ 2436 w 2456"/>
                  <a:gd name="T43" fmla="*/ 41 h 1014"/>
                  <a:gd name="T44" fmla="*/ 2444 w 2456"/>
                  <a:gd name="T45" fmla="*/ 39 h 1014"/>
                  <a:gd name="T46" fmla="*/ 2452 w 2456"/>
                  <a:gd name="T47" fmla="*/ 35 h 1014"/>
                  <a:gd name="T48" fmla="*/ 2455 w 2456"/>
                  <a:gd name="T49" fmla="*/ 28 h 1014"/>
                  <a:gd name="T50" fmla="*/ 2456 w 2456"/>
                  <a:gd name="T51" fmla="*/ 20 h 1014"/>
                  <a:gd name="T52" fmla="*/ 2456 w 2456"/>
                  <a:gd name="T53" fmla="*/ 20 h 1014"/>
                  <a:gd name="T54" fmla="*/ 2455 w 2456"/>
                  <a:gd name="T55" fmla="*/ 13 h 1014"/>
                  <a:gd name="T56" fmla="*/ 2452 w 2456"/>
                  <a:gd name="T57" fmla="*/ 6 h 1014"/>
                  <a:gd name="T58" fmla="*/ 2444 w 2456"/>
                  <a:gd name="T59" fmla="*/ 1 h 1014"/>
                  <a:gd name="T60" fmla="*/ 2436 w 2456"/>
                  <a:gd name="T61" fmla="*/ 0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56" h="1014">
                    <a:moveTo>
                      <a:pt x="2436" y="0"/>
                    </a:moveTo>
                    <a:lnTo>
                      <a:pt x="20" y="0"/>
                    </a:lnTo>
                    <a:lnTo>
                      <a:pt x="20" y="0"/>
                    </a:lnTo>
                    <a:lnTo>
                      <a:pt x="13" y="1"/>
                    </a:lnTo>
                    <a:lnTo>
                      <a:pt x="6" y="6"/>
                    </a:lnTo>
                    <a:lnTo>
                      <a:pt x="1" y="13"/>
                    </a:lnTo>
                    <a:lnTo>
                      <a:pt x="0" y="20"/>
                    </a:lnTo>
                    <a:lnTo>
                      <a:pt x="0" y="20"/>
                    </a:lnTo>
                    <a:lnTo>
                      <a:pt x="1" y="28"/>
                    </a:lnTo>
                    <a:lnTo>
                      <a:pt x="6" y="35"/>
                    </a:lnTo>
                    <a:lnTo>
                      <a:pt x="13" y="39"/>
                    </a:lnTo>
                    <a:lnTo>
                      <a:pt x="20" y="41"/>
                    </a:lnTo>
                    <a:lnTo>
                      <a:pt x="136" y="41"/>
                    </a:lnTo>
                    <a:lnTo>
                      <a:pt x="136" y="1014"/>
                    </a:lnTo>
                    <a:lnTo>
                      <a:pt x="185" y="1014"/>
                    </a:lnTo>
                    <a:lnTo>
                      <a:pt x="185" y="41"/>
                    </a:lnTo>
                    <a:lnTo>
                      <a:pt x="2265" y="41"/>
                    </a:lnTo>
                    <a:lnTo>
                      <a:pt x="2265" y="1014"/>
                    </a:lnTo>
                    <a:lnTo>
                      <a:pt x="2316" y="1014"/>
                    </a:lnTo>
                    <a:lnTo>
                      <a:pt x="2316" y="41"/>
                    </a:lnTo>
                    <a:lnTo>
                      <a:pt x="2436" y="41"/>
                    </a:lnTo>
                    <a:lnTo>
                      <a:pt x="2436" y="41"/>
                    </a:lnTo>
                    <a:lnTo>
                      <a:pt x="2444" y="39"/>
                    </a:lnTo>
                    <a:lnTo>
                      <a:pt x="2452" y="35"/>
                    </a:lnTo>
                    <a:lnTo>
                      <a:pt x="2455" y="28"/>
                    </a:lnTo>
                    <a:lnTo>
                      <a:pt x="2456" y="20"/>
                    </a:lnTo>
                    <a:lnTo>
                      <a:pt x="2456" y="20"/>
                    </a:lnTo>
                    <a:lnTo>
                      <a:pt x="2455" y="13"/>
                    </a:lnTo>
                    <a:lnTo>
                      <a:pt x="2452" y="6"/>
                    </a:lnTo>
                    <a:lnTo>
                      <a:pt x="2444" y="1"/>
                    </a:lnTo>
                    <a:lnTo>
                      <a:pt x="2436"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9" name="Freeform 208"/>
              <p:cNvSpPr>
                <a:spLocks/>
              </p:cNvSpPr>
              <p:nvPr/>
            </p:nvSpPr>
            <p:spPr bwMode="auto">
              <a:xfrm>
                <a:off x="1708" y="1892"/>
                <a:ext cx="2456" cy="1014"/>
              </a:xfrm>
              <a:custGeom>
                <a:avLst/>
                <a:gdLst>
                  <a:gd name="T0" fmla="*/ 2436 w 2456"/>
                  <a:gd name="T1" fmla="*/ 0 h 1014"/>
                  <a:gd name="T2" fmla="*/ 20 w 2456"/>
                  <a:gd name="T3" fmla="*/ 0 h 1014"/>
                  <a:gd name="T4" fmla="*/ 20 w 2456"/>
                  <a:gd name="T5" fmla="*/ 0 h 1014"/>
                  <a:gd name="T6" fmla="*/ 13 w 2456"/>
                  <a:gd name="T7" fmla="*/ 1 h 1014"/>
                  <a:gd name="T8" fmla="*/ 6 w 2456"/>
                  <a:gd name="T9" fmla="*/ 6 h 1014"/>
                  <a:gd name="T10" fmla="*/ 1 w 2456"/>
                  <a:gd name="T11" fmla="*/ 13 h 1014"/>
                  <a:gd name="T12" fmla="*/ 0 w 2456"/>
                  <a:gd name="T13" fmla="*/ 20 h 1014"/>
                  <a:gd name="T14" fmla="*/ 0 w 2456"/>
                  <a:gd name="T15" fmla="*/ 20 h 1014"/>
                  <a:gd name="T16" fmla="*/ 1 w 2456"/>
                  <a:gd name="T17" fmla="*/ 28 h 1014"/>
                  <a:gd name="T18" fmla="*/ 6 w 2456"/>
                  <a:gd name="T19" fmla="*/ 35 h 1014"/>
                  <a:gd name="T20" fmla="*/ 13 w 2456"/>
                  <a:gd name="T21" fmla="*/ 39 h 1014"/>
                  <a:gd name="T22" fmla="*/ 20 w 2456"/>
                  <a:gd name="T23" fmla="*/ 41 h 1014"/>
                  <a:gd name="T24" fmla="*/ 136 w 2456"/>
                  <a:gd name="T25" fmla="*/ 41 h 1014"/>
                  <a:gd name="T26" fmla="*/ 136 w 2456"/>
                  <a:gd name="T27" fmla="*/ 1014 h 1014"/>
                  <a:gd name="T28" fmla="*/ 185 w 2456"/>
                  <a:gd name="T29" fmla="*/ 1014 h 1014"/>
                  <a:gd name="T30" fmla="*/ 185 w 2456"/>
                  <a:gd name="T31" fmla="*/ 41 h 1014"/>
                  <a:gd name="T32" fmla="*/ 2265 w 2456"/>
                  <a:gd name="T33" fmla="*/ 41 h 1014"/>
                  <a:gd name="T34" fmla="*/ 2265 w 2456"/>
                  <a:gd name="T35" fmla="*/ 1014 h 1014"/>
                  <a:gd name="T36" fmla="*/ 2316 w 2456"/>
                  <a:gd name="T37" fmla="*/ 1014 h 1014"/>
                  <a:gd name="T38" fmla="*/ 2316 w 2456"/>
                  <a:gd name="T39" fmla="*/ 41 h 1014"/>
                  <a:gd name="T40" fmla="*/ 2436 w 2456"/>
                  <a:gd name="T41" fmla="*/ 41 h 1014"/>
                  <a:gd name="T42" fmla="*/ 2436 w 2456"/>
                  <a:gd name="T43" fmla="*/ 41 h 1014"/>
                  <a:gd name="T44" fmla="*/ 2444 w 2456"/>
                  <a:gd name="T45" fmla="*/ 39 h 1014"/>
                  <a:gd name="T46" fmla="*/ 2452 w 2456"/>
                  <a:gd name="T47" fmla="*/ 35 h 1014"/>
                  <a:gd name="T48" fmla="*/ 2455 w 2456"/>
                  <a:gd name="T49" fmla="*/ 28 h 1014"/>
                  <a:gd name="T50" fmla="*/ 2456 w 2456"/>
                  <a:gd name="T51" fmla="*/ 20 h 1014"/>
                  <a:gd name="T52" fmla="*/ 2456 w 2456"/>
                  <a:gd name="T53" fmla="*/ 20 h 1014"/>
                  <a:gd name="T54" fmla="*/ 2455 w 2456"/>
                  <a:gd name="T55" fmla="*/ 13 h 1014"/>
                  <a:gd name="T56" fmla="*/ 2452 w 2456"/>
                  <a:gd name="T57" fmla="*/ 6 h 1014"/>
                  <a:gd name="T58" fmla="*/ 2444 w 2456"/>
                  <a:gd name="T59" fmla="*/ 1 h 1014"/>
                  <a:gd name="T60" fmla="*/ 2436 w 2456"/>
                  <a:gd name="T61" fmla="*/ 0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56" h="1014">
                    <a:moveTo>
                      <a:pt x="2436" y="0"/>
                    </a:moveTo>
                    <a:lnTo>
                      <a:pt x="20" y="0"/>
                    </a:lnTo>
                    <a:lnTo>
                      <a:pt x="20" y="0"/>
                    </a:lnTo>
                    <a:lnTo>
                      <a:pt x="13" y="1"/>
                    </a:lnTo>
                    <a:lnTo>
                      <a:pt x="6" y="6"/>
                    </a:lnTo>
                    <a:lnTo>
                      <a:pt x="1" y="13"/>
                    </a:lnTo>
                    <a:lnTo>
                      <a:pt x="0" y="20"/>
                    </a:lnTo>
                    <a:lnTo>
                      <a:pt x="0" y="20"/>
                    </a:lnTo>
                    <a:lnTo>
                      <a:pt x="1" y="28"/>
                    </a:lnTo>
                    <a:lnTo>
                      <a:pt x="6" y="35"/>
                    </a:lnTo>
                    <a:lnTo>
                      <a:pt x="13" y="39"/>
                    </a:lnTo>
                    <a:lnTo>
                      <a:pt x="20" y="41"/>
                    </a:lnTo>
                    <a:lnTo>
                      <a:pt x="136" y="41"/>
                    </a:lnTo>
                    <a:lnTo>
                      <a:pt x="136" y="1014"/>
                    </a:lnTo>
                    <a:lnTo>
                      <a:pt x="185" y="1014"/>
                    </a:lnTo>
                    <a:lnTo>
                      <a:pt x="185" y="41"/>
                    </a:lnTo>
                    <a:lnTo>
                      <a:pt x="2265" y="41"/>
                    </a:lnTo>
                    <a:lnTo>
                      <a:pt x="2265" y="1014"/>
                    </a:lnTo>
                    <a:lnTo>
                      <a:pt x="2316" y="1014"/>
                    </a:lnTo>
                    <a:lnTo>
                      <a:pt x="2316" y="41"/>
                    </a:lnTo>
                    <a:lnTo>
                      <a:pt x="2436" y="41"/>
                    </a:lnTo>
                    <a:lnTo>
                      <a:pt x="2436" y="41"/>
                    </a:lnTo>
                    <a:lnTo>
                      <a:pt x="2444" y="39"/>
                    </a:lnTo>
                    <a:lnTo>
                      <a:pt x="2452" y="35"/>
                    </a:lnTo>
                    <a:lnTo>
                      <a:pt x="2455" y="28"/>
                    </a:lnTo>
                    <a:lnTo>
                      <a:pt x="2456" y="20"/>
                    </a:lnTo>
                    <a:lnTo>
                      <a:pt x="2456" y="20"/>
                    </a:lnTo>
                    <a:lnTo>
                      <a:pt x="2455" y="13"/>
                    </a:lnTo>
                    <a:lnTo>
                      <a:pt x="2452" y="6"/>
                    </a:lnTo>
                    <a:lnTo>
                      <a:pt x="2444" y="1"/>
                    </a:lnTo>
                    <a:lnTo>
                      <a:pt x="24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0" name="Freeform 209"/>
              <p:cNvSpPr>
                <a:spLocks/>
              </p:cNvSpPr>
              <p:nvPr/>
            </p:nvSpPr>
            <p:spPr bwMode="auto">
              <a:xfrm>
                <a:off x="3250" y="1936"/>
                <a:ext cx="327" cy="336"/>
              </a:xfrm>
              <a:custGeom>
                <a:avLst/>
                <a:gdLst>
                  <a:gd name="T0" fmla="*/ 30 w 327"/>
                  <a:gd name="T1" fmla="*/ 336 h 336"/>
                  <a:gd name="T2" fmla="*/ 30 w 327"/>
                  <a:gd name="T3" fmla="*/ 336 h 336"/>
                  <a:gd name="T4" fmla="*/ 22 w 327"/>
                  <a:gd name="T5" fmla="*/ 335 h 336"/>
                  <a:gd name="T6" fmla="*/ 15 w 327"/>
                  <a:gd name="T7" fmla="*/ 333 h 336"/>
                  <a:gd name="T8" fmla="*/ 9 w 327"/>
                  <a:gd name="T9" fmla="*/ 329 h 336"/>
                  <a:gd name="T10" fmla="*/ 6 w 327"/>
                  <a:gd name="T11" fmla="*/ 322 h 336"/>
                  <a:gd name="T12" fmla="*/ 3 w 327"/>
                  <a:gd name="T13" fmla="*/ 316 h 336"/>
                  <a:gd name="T14" fmla="*/ 1 w 327"/>
                  <a:gd name="T15" fmla="*/ 308 h 336"/>
                  <a:gd name="T16" fmla="*/ 0 w 327"/>
                  <a:gd name="T17" fmla="*/ 289 h 336"/>
                  <a:gd name="T18" fmla="*/ 0 w 327"/>
                  <a:gd name="T19" fmla="*/ 267 h 336"/>
                  <a:gd name="T20" fmla="*/ 1 w 327"/>
                  <a:gd name="T21" fmla="*/ 242 h 336"/>
                  <a:gd name="T22" fmla="*/ 4 w 327"/>
                  <a:gd name="T23" fmla="*/ 213 h 336"/>
                  <a:gd name="T24" fmla="*/ 6 w 327"/>
                  <a:gd name="T25" fmla="*/ 185 h 336"/>
                  <a:gd name="T26" fmla="*/ 6 w 327"/>
                  <a:gd name="T27" fmla="*/ 185 h 336"/>
                  <a:gd name="T28" fmla="*/ 8 w 327"/>
                  <a:gd name="T29" fmla="*/ 166 h 336"/>
                  <a:gd name="T30" fmla="*/ 12 w 327"/>
                  <a:gd name="T31" fmla="*/ 149 h 336"/>
                  <a:gd name="T32" fmla="*/ 19 w 327"/>
                  <a:gd name="T33" fmla="*/ 130 h 336"/>
                  <a:gd name="T34" fmla="*/ 27 w 327"/>
                  <a:gd name="T35" fmla="*/ 114 h 336"/>
                  <a:gd name="T36" fmla="*/ 38 w 327"/>
                  <a:gd name="T37" fmla="*/ 96 h 336"/>
                  <a:gd name="T38" fmla="*/ 49 w 327"/>
                  <a:gd name="T39" fmla="*/ 81 h 336"/>
                  <a:gd name="T40" fmla="*/ 61 w 327"/>
                  <a:gd name="T41" fmla="*/ 66 h 336"/>
                  <a:gd name="T42" fmla="*/ 74 w 327"/>
                  <a:gd name="T43" fmla="*/ 54 h 336"/>
                  <a:gd name="T44" fmla="*/ 74 w 327"/>
                  <a:gd name="T45" fmla="*/ 54 h 336"/>
                  <a:gd name="T46" fmla="*/ 88 w 327"/>
                  <a:gd name="T47" fmla="*/ 43 h 336"/>
                  <a:gd name="T48" fmla="*/ 104 w 327"/>
                  <a:gd name="T49" fmla="*/ 33 h 336"/>
                  <a:gd name="T50" fmla="*/ 120 w 327"/>
                  <a:gd name="T51" fmla="*/ 25 h 336"/>
                  <a:gd name="T52" fmla="*/ 137 w 327"/>
                  <a:gd name="T53" fmla="*/ 19 h 336"/>
                  <a:gd name="T54" fmla="*/ 137 w 327"/>
                  <a:gd name="T55" fmla="*/ 19 h 336"/>
                  <a:gd name="T56" fmla="*/ 159 w 327"/>
                  <a:gd name="T57" fmla="*/ 11 h 336"/>
                  <a:gd name="T58" fmla="*/ 183 w 327"/>
                  <a:gd name="T59" fmla="*/ 6 h 336"/>
                  <a:gd name="T60" fmla="*/ 207 w 327"/>
                  <a:gd name="T61" fmla="*/ 3 h 336"/>
                  <a:gd name="T62" fmla="*/ 230 w 327"/>
                  <a:gd name="T63" fmla="*/ 0 h 336"/>
                  <a:gd name="T64" fmla="*/ 254 w 327"/>
                  <a:gd name="T65" fmla="*/ 0 h 336"/>
                  <a:gd name="T66" fmla="*/ 279 w 327"/>
                  <a:gd name="T67" fmla="*/ 0 h 336"/>
                  <a:gd name="T68" fmla="*/ 303 w 327"/>
                  <a:gd name="T69" fmla="*/ 3 h 336"/>
                  <a:gd name="T70" fmla="*/ 327 w 327"/>
                  <a:gd name="T71" fmla="*/ 6 h 336"/>
                  <a:gd name="T72" fmla="*/ 327 w 327"/>
                  <a:gd name="T73" fmla="*/ 6 h 336"/>
                  <a:gd name="T74" fmla="*/ 327 w 327"/>
                  <a:gd name="T75" fmla="*/ 21 h 336"/>
                  <a:gd name="T76" fmla="*/ 325 w 327"/>
                  <a:gd name="T77" fmla="*/ 38 h 336"/>
                  <a:gd name="T78" fmla="*/ 323 w 327"/>
                  <a:gd name="T79" fmla="*/ 59 h 336"/>
                  <a:gd name="T80" fmla="*/ 320 w 327"/>
                  <a:gd name="T81" fmla="*/ 85 h 336"/>
                  <a:gd name="T82" fmla="*/ 314 w 327"/>
                  <a:gd name="T83" fmla="*/ 114 h 336"/>
                  <a:gd name="T84" fmla="*/ 306 w 327"/>
                  <a:gd name="T85" fmla="*/ 144 h 336"/>
                  <a:gd name="T86" fmla="*/ 295 w 327"/>
                  <a:gd name="T87" fmla="*/ 175 h 336"/>
                  <a:gd name="T88" fmla="*/ 287 w 327"/>
                  <a:gd name="T89" fmla="*/ 191 h 336"/>
                  <a:gd name="T90" fmla="*/ 279 w 327"/>
                  <a:gd name="T91" fmla="*/ 205 h 336"/>
                  <a:gd name="T92" fmla="*/ 271 w 327"/>
                  <a:gd name="T93" fmla="*/ 221 h 336"/>
                  <a:gd name="T94" fmla="*/ 260 w 327"/>
                  <a:gd name="T95" fmla="*/ 237 h 336"/>
                  <a:gd name="T96" fmla="*/ 249 w 327"/>
                  <a:gd name="T97" fmla="*/ 251 h 336"/>
                  <a:gd name="T98" fmla="*/ 237 w 327"/>
                  <a:gd name="T99" fmla="*/ 264 h 336"/>
                  <a:gd name="T100" fmla="*/ 222 w 327"/>
                  <a:gd name="T101" fmla="*/ 276 h 336"/>
                  <a:gd name="T102" fmla="*/ 208 w 327"/>
                  <a:gd name="T103" fmla="*/ 289 h 336"/>
                  <a:gd name="T104" fmla="*/ 191 w 327"/>
                  <a:gd name="T105" fmla="*/ 300 h 336"/>
                  <a:gd name="T106" fmla="*/ 173 w 327"/>
                  <a:gd name="T107" fmla="*/ 310 h 336"/>
                  <a:gd name="T108" fmla="*/ 153 w 327"/>
                  <a:gd name="T109" fmla="*/ 318 h 336"/>
                  <a:gd name="T110" fmla="*/ 132 w 327"/>
                  <a:gd name="T111" fmla="*/ 325 h 336"/>
                  <a:gd name="T112" fmla="*/ 109 w 327"/>
                  <a:gd name="T113" fmla="*/ 330 h 336"/>
                  <a:gd name="T114" fmla="*/ 85 w 327"/>
                  <a:gd name="T115" fmla="*/ 335 h 336"/>
                  <a:gd name="T116" fmla="*/ 58 w 327"/>
                  <a:gd name="T117" fmla="*/ 336 h 336"/>
                  <a:gd name="T118" fmla="*/ 30 w 327"/>
                  <a:gd name="T119"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 h="336">
                    <a:moveTo>
                      <a:pt x="30" y="336"/>
                    </a:moveTo>
                    <a:lnTo>
                      <a:pt x="30" y="336"/>
                    </a:lnTo>
                    <a:lnTo>
                      <a:pt x="22" y="335"/>
                    </a:lnTo>
                    <a:lnTo>
                      <a:pt x="15" y="333"/>
                    </a:lnTo>
                    <a:lnTo>
                      <a:pt x="9" y="329"/>
                    </a:lnTo>
                    <a:lnTo>
                      <a:pt x="6" y="322"/>
                    </a:lnTo>
                    <a:lnTo>
                      <a:pt x="3" y="316"/>
                    </a:lnTo>
                    <a:lnTo>
                      <a:pt x="1" y="308"/>
                    </a:lnTo>
                    <a:lnTo>
                      <a:pt x="0" y="289"/>
                    </a:lnTo>
                    <a:lnTo>
                      <a:pt x="0" y="267"/>
                    </a:lnTo>
                    <a:lnTo>
                      <a:pt x="1" y="242"/>
                    </a:lnTo>
                    <a:lnTo>
                      <a:pt x="4" y="213"/>
                    </a:lnTo>
                    <a:lnTo>
                      <a:pt x="6" y="185"/>
                    </a:lnTo>
                    <a:lnTo>
                      <a:pt x="6" y="185"/>
                    </a:lnTo>
                    <a:lnTo>
                      <a:pt x="8" y="166"/>
                    </a:lnTo>
                    <a:lnTo>
                      <a:pt x="12" y="149"/>
                    </a:lnTo>
                    <a:lnTo>
                      <a:pt x="19" y="130"/>
                    </a:lnTo>
                    <a:lnTo>
                      <a:pt x="27" y="114"/>
                    </a:lnTo>
                    <a:lnTo>
                      <a:pt x="38" y="96"/>
                    </a:lnTo>
                    <a:lnTo>
                      <a:pt x="49" y="81"/>
                    </a:lnTo>
                    <a:lnTo>
                      <a:pt x="61" y="66"/>
                    </a:lnTo>
                    <a:lnTo>
                      <a:pt x="74" y="54"/>
                    </a:lnTo>
                    <a:lnTo>
                      <a:pt x="74" y="54"/>
                    </a:lnTo>
                    <a:lnTo>
                      <a:pt x="88" y="43"/>
                    </a:lnTo>
                    <a:lnTo>
                      <a:pt x="104" y="33"/>
                    </a:lnTo>
                    <a:lnTo>
                      <a:pt x="120" y="25"/>
                    </a:lnTo>
                    <a:lnTo>
                      <a:pt x="137" y="19"/>
                    </a:lnTo>
                    <a:lnTo>
                      <a:pt x="137" y="19"/>
                    </a:lnTo>
                    <a:lnTo>
                      <a:pt x="159" y="11"/>
                    </a:lnTo>
                    <a:lnTo>
                      <a:pt x="183" y="6"/>
                    </a:lnTo>
                    <a:lnTo>
                      <a:pt x="207" y="3"/>
                    </a:lnTo>
                    <a:lnTo>
                      <a:pt x="230" y="0"/>
                    </a:lnTo>
                    <a:lnTo>
                      <a:pt x="254" y="0"/>
                    </a:lnTo>
                    <a:lnTo>
                      <a:pt x="279" y="0"/>
                    </a:lnTo>
                    <a:lnTo>
                      <a:pt x="303" y="3"/>
                    </a:lnTo>
                    <a:lnTo>
                      <a:pt x="327" y="6"/>
                    </a:lnTo>
                    <a:lnTo>
                      <a:pt x="327" y="6"/>
                    </a:lnTo>
                    <a:lnTo>
                      <a:pt x="327" y="21"/>
                    </a:lnTo>
                    <a:lnTo>
                      <a:pt x="325" y="38"/>
                    </a:lnTo>
                    <a:lnTo>
                      <a:pt x="323" y="59"/>
                    </a:lnTo>
                    <a:lnTo>
                      <a:pt x="320" y="85"/>
                    </a:lnTo>
                    <a:lnTo>
                      <a:pt x="314" y="114"/>
                    </a:lnTo>
                    <a:lnTo>
                      <a:pt x="306" y="144"/>
                    </a:lnTo>
                    <a:lnTo>
                      <a:pt x="295" y="175"/>
                    </a:lnTo>
                    <a:lnTo>
                      <a:pt x="287" y="191"/>
                    </a:lnTo>
                    <a:lnTo>
                      <a:pt x="279" y="205"/>
                    </a:lnTo>
                    <a:lnTo>
                      <a:pt x="271" y="221"/>
                    </a:lnTo>
                    <a:lnTo>
                      <a:pt x="260" y="237"/>
                    </a:lnTo>
                    <a:lnTo>
                      <a:pt x="249" y="251"/>
                    </a:lnTo>
                    <a:lnTo>
                      <a:pt x="237" y="264"/>
                    </a:lnTo>
                    <a:lnTo>
                      <a:pt x="222" y="276"/>
                    </a:lnTo>
                    <a:lnTo>
                      <a:pt x="208" y="289"/>
                    </a:lnTo>
                    <a:lnTo>
                      <a:pt x="191" y="300"/>
                    </a:lnTo>
                    <a:lnTo>
                      <a:pt x="173" y="310"/>
                    </a:lnTo>
                    <a:lnTo>
                      <a:pt x="153" y="318"/>
                    </a:lnTo>
                    <a:lnTo>
                      <a:pt x="132" y="325"/>
                    </a:lnTo>
                    <a:lnTo>
                      <a:pt x="109" y="330"/>
                    </a:lnTo>
                    <a:lnTo>
                      <a:pt x="85" y="335"/>
                    </a:lnTo>
                    <a:lnTo>
                      <a:pt x="58" y="336"/>
                    </a:lnTo>
                    <a:lnTo>
                      <a:pt x="30" y="336"/>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1" name="Freeform 210"/>
              <p:cNvSpPr>
                <a:spLocks/>
              </p:cNvSpPr>
              <p:nvPr/>
            </p:nvSpPr>
            <p:spPr bwMode="auto">
              <a:xfrm>
                <a:off x="3250" y="1936"/>
                <a:ext cx="327" cy="336"/>
              </a:xfrm>
              <a:custGeom>
                <a:avLst/>
                <a:gdLst>
                  <a:gd name="T0" fmla="*/ 30 w 327"/>
                  <a:gd name="T1" fmla="*/ 336 h 336"/>
                  <a:gd name="T2" fmla="*/ 30 w 327"/>
                  <a:gd name="T3" fmla="*/ 336 h 336"/>
                  <a:gd name="T4" fmla="*/ 22 w 327"/>
                  <a:gd name="T5" fmla="*/ 335 h 336"/>
                  <a:gd name="T6" fmla="*/ 15 w 327"/>
                  <a:gd name="T7" fmla="*/ 333 h 336"/>
                  <a:gd name="T8" fmla="*/ 9 w 327"/>
                  <a:gd name="T9" fmla="*/ 329 h 336"/>
                  <a:gd name="T10" fmla="*/ 6 w 327"/>
                  <a:gd name="T11" fmla="*/ 322 h 336"/>
                  <a:gd name="T12" fmla="*/ 3 w 327"/>
                  <a:gd name="T13" fmla="*/ 316 h 336"/>
                  <a:gd name="T14" fmla="*/ 1 w 327"/>
                  <a:gd name="T15" fmla="*/ 308 h 336"/>
                  <a:gd name="T16" fmla="*/ 0 w 327"/>
                  <a:gd name="T17" fmla="*/ 289 h 336"/>
                  <a:gd name="T18" fmla="*/ 0 w 327"/>
                  <a:gd name="T19" fmla="*/ 267 h 336"/>
                  <a:gd name="T20" fmla="*/ 1 w 327"/>
                  <a:gd name="T21" fmla="*/ 242 h 336"/>
                  <a:gd name="T22" fmla="*/ 4 w 327"/>
                  <a:gd name="T23" fmla="*/ 213 h 336"/>
                  <a:gd name="T24" fmla="*/ 6 w 327"/>
                  <a:gd name="T25" fmla="*/ 185 h 336"/>
                  <a:gd name="T26" fmla="*/ 6 w 327"/>
                  <a:gd name="T27" fmla="*/ 185 h 336"/>
                  <a:gd name="T28" fmla="*/ 8 w 327"/>
                  <a:gd name="T29" fmla="*/ 166 h 336"/>
                  <a:gd name="T30" fmla="*/ 12 w 327"/>
                  <a:gd name="T31" fmla="*/ 149 h 336"/>
                  <a:gd name="T32" fmla="*/ 19 w 327"/>
                  <a:gd name="T33" fmla="*/ 130 h 336"/>
                  <a:gd name="T34" fmla="*/ 27 w 327"/>
                  <a:gd name="T35" fmla="*/ 114 h 336"/>
                  <a:gd name="T36" fmla="*/ 38 w 327"/>
                  <a:gd name="T37" fmla="*/ 96 h 336"/>
                  <a:gd name="T38" fmla="*/ 49 w 327"/>
                  <a:gd name="T39" fmla="*/ 81 h 336"/>
                  <a:gd name="T40" fmla="*/ 61 w 327"/>
                  <a:gd name="T41" fmla="*/ 66 h 336"/>
                  <a:gd name="T42" fmla="*/ 74 w 327"/>
                  <a:gd name="T43" fmla="*/ 54 h 336"/>
                  <a:gd name="T44" fmla="*/ 74 w 327"/>
                  <a:gd name="T45" fmla="*/ 54 h 336"/>
                  <a:gd name="T46" fmla="*/ 88 w 327"/>
                  <a:gd name="T47" fmla="*/ 43 h 336"/>
                  <a:gd name="T48" fmla="*/ 104 w 327"/>
                  <a:gd name="T49" fmla="*/ 33 h 336"/>
                  <a:gd name="T50" fmla="*/ 120 w 327"/>
                  <a:gd name="T51" fmla="*/ 25 h 336"/>
                  <a:gd name="T52" fmla="*/ 137 w 327"/>
                  <a:gd name="T53" fmla="*/ 19 h 336"/>
                  <a:gd name="T54" fmla="*/ 137 w 327"/>
                  <a:gd name="T55" fmla="*/ 19 h 336"/>
                  <a:gd name="T56" fmla="*/ 159 w 327"/>
                  <a:gd name="T57" fmla="*/ 11 h 336"/>
                  <a:gd name="T58" fmla="*/ 183 w 327"/>
                  <a:gd name="T59" fmla="*/ 6 h 336"/>
                  <a:gd name="T60" fmla="*/ 207 w 327"/>
                  <a:gd name="T61" fmla="*/ 3 h 336"/>
                  <a:gd name="T62" fmla="*/ 230 w 327"/>
                  <a:gd name="T63" fmla="*/ 0 h 336"/>
                  <a:gd name="T64" fmla="*/ 254 w 327"/>
                  <a:gd name="T65" fmla="*/ 0 h 336"/>
                  <a:gd name="T66" fmla="*/ 279 w 327"/>
                  <a:gd name="T67" fmla="*/ 0 h 336"/>
                  <a:gd name="T68" fmla="*/ 303 w 327"/>
                  <a:gd name="T69" fmla="*/ 3 h 336"/>
                  <a:gd name="T70" fmla="*/ 327 w 327"/>
                  <a:gd name="T71" fmla="*/ 6 h 336"/>
                  <a:gd name="T72" fmla="*/ 327 w 327"/>
                  <a:gd name="T73" fmla="*/ 6 h 336"/>
                  <a:gd name="T74" fmla="*/ 327 w 327"/>
                  <a:gd name="T75" fmla="*/ 21 h 336"/>
                  <a:gd name="T76" fmla="*/ 325 w 327"/>
                  <a:gd name="T77" fmla="*/ 38 h 336"/>
                  <a:gd name="T78" fmla="*/ 323 w 327"/>
                  <a:gd name="T79" fmla="*/ 59 h 336"/>
                  <a:gd name="T80" fmla="*/ 320 w 327"/>
                  <a:gd name="T81" fmla="*/ 85 h 336"/>
                  <a:gd name="T82" fmla="*/ 314 w 327"/>
                  <a:gd name="T83" fmla="*/ 114 h 336"/>
                  <a:gd name="T84" fmla="*/ 306 w 327"/>
                  <a:gd name="T85" fmla="*/ 144 h 336"/>
                  <a:gd name="T86" fmla="*/ 295 w 327"/>
                  <a:gd name="T87" fmla="*/ 175 h 336"/>
                  <a:gd name="T88" fmla="*/ 287 w 327"/>
                  <a:gd name="T89" fmla="*/ 191 h 336"/>
                  <a:gd name="T90" fmla="*/ 279 w 327"/>
                  <a:gd name="T91" fmla="*/ 205 h 336"/>
                  <a:gd name="T92" fmla="*/ 271 w 327"/>
                  <a:gd name="T93" fmla="*/ 221 h 336"/>
                  <a:gd name="T94" fmla="*/ 260 w 327"/>
                  <a:gd name="T95" fmla="*/ 237 h 336"/>
                  <a:gd name="T96" fmla="*/ 249 w 327"/>
                  <a:gd name="T97" fmla="*/ 251 h 336"/>
                  <a:gd name="T98" fmla="*/ 237 w 327"/>
                  <a:gd name="T99" fmla="*/ 264 h 336"/>
                  <a:gd name="T100" fmla="*/ 222 w 327"/>
                  <a:gd name="T101" fmla="*/ 276 h 336"/>
                  <a:gd name="T102" fmla="*/ 208 w 327"/>
                  <a:gd name="T103" fmla="*/ 289 h 336"/>
                  <a:gd name="T104" fmla="*/ 191 w 327"/>
                  <a:gd name="T105" fmla="*/ 300 h 336"/>
                  <a:gd name="T106" fmla="*/ 173 w 327"/>
                  <a:gd name="T107" fmla="*/ 310 h 336"/>
                  <a:gd name="T108" fmla="*/ 153 w 327"/>
                  <a:gd name="T109" fmla="*/ 318 h 336"/>
                  <a:gd name="T110" fmla="*/ 132 w 327"/>
                  <a:gd name="T111" fmla="*/ 325 h 336"/>
                  <a:gd name="T112" fmla="*/ 109 w 327"/>
                  <a:gd name="T113" fmla="*/ 330 h 336"/>
                  <a:gd name="T114" fmla="*/ 85 w 327"/>
                  <a:gd name="T115" fmla="*/ 335 h 336"/>
                  <a:gd name="T116" fmla="*/ 58 w 327"/>
                  <a:gd name="T117" fmla="*/ 336 h 336"/>
                  <a:gd name="T118" fmla="*/ 30 w 327"/>
                  <a:gd name="T119"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 h="336">
                    <a:moveTo>
                      <a:pt x="30" y="336"/>
                    </a:moveTo>
                    <a:lnTo>
                      <a:pt x="30" y="336"/>
                    </a:lnTo>
                    <a:lnTo>
                      <a:pt x="22" y="335"/>
                    </a:lnTo>
                    <a:lnTo>
                      <a:pt x="15" y="333"/>
                    </a:lnTo>
                    <a:lnTo>
                      <a:pt x="9" y="329"/>
                    </a:lnTo>
                    <a:lnTo>
                      <a:pt x="6" y="322"/>
                    </a:lnTo>
                    <a:lnTo>
                      <a:pt x="3" y="316"/>
                    </a:lnTo>
                    <a:lnTo>
                      <a:pt x="1" y="308"/>
                    </a:lnTo>
                    <a:lnTo>
                      <a:pt x="0" y="289"/>
                    </a:lnTo>
                    <a:lnTo>
                      <a:pt x="0" y="267"/>
                    </a:lnTo>
                    <a:lnTo>
                      <a:pt x="1" y="242"/>
                    </a:lnTo>
                    <a:lnTo>
                      <a:pt x="4" y="213"/>
                    </a:lnTo>
                    <a:lnTo>
                      <a:pt x="6" y="185"/>
                    </a:lnTo>
                    <a:lnTo>
                      <a:pt x="6" y="185"/>
                    </a:lnTo>
                    <a:lnTo>
                      <a:pt x="8" y="166"/>
                    </a:lnTo>
                    <a:lnTo>
                      <a:pt x="12" y="149"/>
                    </a:lnTo>
                    <a:lnTo>
                      <a:pt x="19" y="130"/>
                    </a:lnTo>
                    <a:lnTo>
                      <a:pt x="27" y="114"/>
                    </a:lnTo>
                    <a:lnTo>
                      <a:pt x="38" y="96"/>
                    </a:lnTo>
                    <a:lnTo>
                      <a:pt x="49" y="81"/>
                    </a:lnTo>
                    <a:lnTo>
                      <a:pt x="61" y="66"/>
                    </a:lnTo>
                    <a:lnTo>
                      <a:pt x="74" y="54"/>
                    </a:lnTo>
                    <a:lnTo>
                      <a:pt x="74" y="54"/>
                    </a:lnTo>
                    <a:lnTo>
                      <a:pt x="88" y="43"/>
                    </a:lnTo>
                    <a:lnTo>
                      <a:pt x="104" y="33"/>
                    </a:lnTo>
                    <a:lnTo>
                      <a:pt x="120" y="25"/>
                    </a:lnTo>
                    <a:lnTo>
                      <a:pt x="137" y="19"/>
                    </a:lnTo>
                    <a:lnTo>
                      <a:pt x="137" y="19"/>
                    </a:lnTo>
                    <a:lnTo>
                      <a:pt x="159" y="11"/>
                    </a:lnTo>
                    <a:lnTo>
                      <a:pt x="183" y="6"/>
                    </a:lnTo>
                    <a:lnTo>
                      <a:pt x="207" y="3"/>
                    </a:lnTo>
                    <a:lnTo>
                      <a:pt x="230" y="0"/>
                    </a:lnTo>
                    <a:lnTo>
                      <a:pt x="254" y="0"/>
                    </a:lnTo>
                    <a:lnTo>
                      <a:pt x="279" y="0"/>
                    </a:lnTo>
                    <a:lnTo>
                      <a:pt x="303" y="3"/>
                    </a:lnTo>
                    <a:lnTo>
                      <a:pt x="327" y="6"/>
                    </a:lnTo>
                    <a:lnTo>
                      <a:pt x="327" y="6"/>
                    </a:lnTo>
                    <a:lnTo>
                      <a:pt x="327" y="21"/>
                    </a:lnTo>
                    <a:lnTo>
                      <a:pt x="325" y="38"/>
                    </a:lnTo>
                    <a:lnTo>
                      <a:pt x="323" y="59"/>
                    </a:lnTo>
                    <a:lnTo>
                      <a:pt x="320" y="85"/>
                    </a:lnTo>
                    <a:lnTo>
                      <a:pt x="314" y="114"/>
                    </a:lnTo>
                    <a:lnTo>
                      <a:pt x="306" y="144"/>
                    </a:lnTo>
                    <a:lnTo>
                      <a:pt x="295" y="175"/>
                    </a:lnTo>
                    <a:lnTo>
                      <a:pt x="287" y="191"/>
                    </a:lnTo>
                    <a:lnTo>
                      <a:pt x="279" y="205"/>
                    </a:lnTo>
                    <a:lnTo>
                      <a:pt x="271" y="221"/>
                    </a:lnTo>
                    <a:lnTo>
                      <a:pt x="260" y="237"/>
                    </a:lnTo>
                    <a:lnTo>
                      <a:pt x="249" y="251"/>
                    </a:lnTo>
                    <a:lnTo>
                      <a:pt x="237" y="264"/>
                    </a:lnTo>
                    <a:lnTo>
                      <a:pt x="222" y="276"/>
                    </a:lnTo>
                    <a:lnTo>
                      <a:pt x="208" y="289"/>
                    </a:lnTo>
                    <a:lnTo>
                      <a:pt x="191" y="300"/>
                    </a:lnTo>
                    <a:lnTo>
                      <a:pt x="173" y="310"/>
                    </a:lnTo>
                    <a:lnTo>
                      <a:pt x="153" y="318"/>
                    </a:lnTo>
                    <a:lnTo>
                      <a:pt x="132" y="325"/>
                    </a:lnTo>
                    <a:lnTo>
                      <a:pt x="109" y="330"/>
                    </a:lnTo>
                    <a:lnTo>
                      <a:pt x="85" y="335"/>
                    </a:lnTo>
                    <a:lnTo>
                      <a:pt x="58" y="336"/>
                    </a:lnTo>
                    <a:lnTo>
                      <a:pt x="30"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242" name="Picture 2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2" y="1928"/>
                <a:ext cx="341"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 name="Rectangle 212"/>
              <p:cNvSpPr>
                <a:spLocks noChangeArrowheads="1"/>
              </p:cNvSpPr>
              <p:nvPr/>
            </p:nvSpPr>
            <p:spPr bwMode="auto">
              <a:xfrm>
                <a:off x="3670" y="2263"/>
                <a:ext cx="27" cy="646"/>
              </a:xfrm>
              <a:prstGeom prst="rect">
                <a:avLst/>
              </a:prstGeom>
              <a:solidFill>
                <a:srgbClr val="2632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4" name="Freeform 213"/>
              <p:cNvSpPr>
                <a:spLocks/>
              </p:cNvSpPr>
              <p:nvPr/>
            </p:nvSpPr>
            <p:spPr bwMode="auto">
              <a:xfrm>
                <a:off x="3558" y="2871"/>
                <a:ext cx="249" cy="38"/>
              </a:xfrm>
              <a:custGeom>
                <a:avLst/>
                <a:gdLst>
                  <a:gd name="T0" fmla="*/ 249 w 249"/>
                  <a:gd name="T1" fmla="*/ 38 h 38"/>
                  <a:gd name="T2" fmla="*/ 0 w 249"/>
                  <a:gd name="T3" fmla="*/ 38 h 38"/>
                  <a:gd name="T4" fmla="*/ 0 w 249"/>
                  <a:gd name="T5" fmla="*/ 38 h 38"/>
                  <a:gd name="T6" fmla="*/ 8 w 249"/>
                  <a:gd name="T7" fmla="*/ 32 h 38"/>
                  <a:gd name="T8" fmla="*/ 19 w 249"/>
                  <a:gd name="T9" fmla="*/ 25 h 38"/>
                  <a:gd name="T10" fmla="*/ 33 w 249"/>
                  <a:gd name="T11" fmla="*/ 19 h 38"/>
                  <a:gd name="T12" fmla="*/ 50 w 249"/>
                  <a:gd name="T13" fmla="*/ 11 h 38"/>
                  <a:gd name="T14" fmla="*/ 72 w 249"/>
                  <a:gd name="T15" fmla="*/ 6 h 38"/>
                  <a:gd name="T16" fmla="*/ 96 w 249"/>
                  <a:gd name="T17" fmla="*/ 2 h 38"/>
                  <a:gd name="T18" fmla="*/ 126 w 249"/>
                  <a:gd name="T19" fmla="*/ 0 h 38"/>
                  <a:gd name="T20" fmla="*/ 126 w 249"/>
                  <a:gd name="T21" fmla="*/ 0 h 38"/>
                  <a:gd name="T22" fmla="*/ 153 w 249"/>
                  <a:gd name="T23" fmla="*/ 2 h 38"/>
                  <a:gd name="T24" fmla="*/ 177 w 249"/>
                  <a:gd name="T25" fmla="*/ 6 h 38"/>
                  <a:gd name="T26" fmla="*/ 199 w 249"/>
                  <a:gd name="T27" fmla="*/ 13 h 38"/>
                  <a:gd name="T28" fmla="*/ 216 w 249"/>
                  <a:gd name="T29" fmla="*/ 20 h 38"/>
                  <a:gd name="T30" fmla="*/ 230 w 249"/>
                  <a:gd name="T31" fmla="*/ 27 h 38"/>
                  <a:gd name="T32" fmla="*/ 240 w 249"/>
                  <a:gd name="T33" fmla="*/ 33 h 38"/>
                  <a:gd name="T34" fmla="*/ 249 w 249"/>
                  <a:gd name="T35" fmla="*/ 38 h 38"/>
                  <a:gd name="T36" fmla="*/ 249 w 249"/>
                  <a:gd name="T3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38">
                    <a:moveTo>
                      <a:pt x="249" y="38"/>
                    </a:moveTo>
                    <a:lnTo>
                      <a:pt x="0" y="38"/>
                    </a:lnTo>
                    <a:lnTo>
                      <a:pt x="0" y="38"/>
                    </a:lnTo>
                    <a:lnTo>
                      <a:pt x="8" y="32"/>
                    </a:lnTo>
                    <a:lnTo>
                      <a:pt x="19" y="25"/>
                    </a:lnTo>
                    <a:lnTo>
                      <a:pt x="33" y="19"/>
                    </a:lnTo>
                    <a:lnTo>
                      <a:pt x="50" y="11"/>
                    </a:lnTo>
                    <a:lnTo>
                      <a:pt x="72" y="6"/>
                    </a:lnTo>
                    <a:lnTo>
                      <a:pt x="96" y="2"/>
                    </a:lnTo>
                    <a:lnTo>
                      <a:pt x="126" y="0"/>
                    </a:lnTo>
                    <a:lnTo>
                      <a:pt x="126" y="0"/>
                    </a:lnTo>
                    <a:lnTo>
                      <a:pt x="153" y="2"/>
                    </a:lnTo>
                    <a:lnTo>
                      <a:pt x="177" y="6"/>
                    </a:lnTo>
                    <a:lnTo>
                      <a:pt x="199" y="13"/>
                    </a:lnTo>
                    <a:lnTo>
                      <a:pt x="216" y="20"/>
                    </a:lnTo>
                    <a:lnTo>
                      <a:pt x="230" y="27"/>
                    </a:lnTo>
                    <a:lnTo>
                      <a:pt x="240" y="33"/>
                    </a:lnTo>
                    <a:lnTo>
                      <a:pt x="249" y="38"/>
                    </a:lnTo>
                    <a:lnTo>
                      <a:pt x="249" y="3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5" name="Freeform 214"/>
              <p:cNvSpPr>
                <a:spLocks/>
              </p:cNvSpPr>
              <p:nvPr/>
            </p:nvSpPr>
            <p:spPr bwMode="auto">
              <a:xfrm>
                <a:off x="3569" y="1605"/>
                <a:ext cx="335" cy="511"/>
              </a:xfrm>
              <a:custGeom>
                <a:avLst/>
                <a:gdLst>
                  <a:gd name="T0" fmla="*/ 158 w 335"/>
                  <a:gd name="T1" fmla="*/ 3 h 511"/>
                  <a:gd name="T2" fmla="*/ 158 w 335"/>
                  <a:gd name="T3" fmla="*/ 3 h 511"/>
                  <a:gd name="T4" fmla="*/ 180 w 335"/>
                  <a:gd name="T5" fmla="*/ 1 h 511"/>
                  <a:gd name="T6" fmla="*/ 202 w 335"/>
                  <a:gd name="T7" fmla="*/ 0 h 511"/>
                  <a:gd name="T8" fmla="*/ 224 w 335"/>
                  <a:gd name="T9" fmla="*/ 1 h 511"/>
                  <a:gd name="T10" fmla="*/ 246 w 335"/>
                  <a:gd name="T11" fmla="*/ 4 h 511"/>
                  <a:gd name="T12" fmla="*/ 246 w 335"/>
                  <a:gd name="T13" fmla="*/ 4 h 511"/>
                  <a:gd name="T14" fmla="*/ 267 w 335"/>
                  <a:gd name="T15" fmla="*/ 9 h 511"/>
                  <a:gd name="T16" fmla="*/ 278 w 335"/>
                  <a:gd name="T17" fmla="*/ 14 h 511"/>
                  <a:gd name="T18" fmla="*/ 287 w 335"/>
                  <a:gd name="T19" fmla="*/ 20 h 511"/>
                  <a:gd name="T20" fmla="*/ 297 w 335"/>
                  <a:gd name="T21" fmla="*/ 25 h 511"/>
                  <a:gd name="T22" fmla="*/ 305 w 335"/>
                  <a:gd name="T23" fmla="*/ 33 h 511"/>
                  <a:gd name="T24" fmla="*/ 313 w 335"/>
                  <a:gd name="T25" fmla="*/ 41 h 511"/>
                  <a:gd name="T26" fmla="*/ 319 w 335"/>
                  <a:gd name="T27" fmla="*/ 50 h 511"/>
                  <a:gd name="T28" fmla="*/ 319 w 335"/>
                  <a:gd name="T29" fmla="*/ 50 h 511"/>
                  <a:gd name="T30" fmla="*/ 324 w 335"/>
                  <a:gd name="T31" fmla="*/ 60 h 511"/>
                  <a:gd name="T32" fmla="*/ 328 w 335"/>
                  <a:gd name="T33" fmla="*/ 69 h 511"/>
                  <a:gd name="T34" fmla="*/ 330 w 335"/>
                  <a:gd name="T35" fmla="*/ 80 h 511"/>
                  <a:gd name="T36" fmla="*/ 333 w 335"/>
                  <a:gd name="T37" fmla="*/ 91 h 511"/>
                  <a:gd name="T38" fmla="*/ 335 w 335"/>
                  <a:gd name="T39" fmla="*/ 113 h 511"/>
                  <a:gd name="T40" fmla="*/ 335 w 335"/>
                  <a:gd name="T41" fmla="*/ 135 h 511"/>
                  <a:gd name="T42" fmla="*/ 335 w 335"/>
                  <a:gd name="T43" fmla="*/ 135 h 511"/>
                  <a:gd name="T44" fmla="*/ 335 w 335"/>
                  <a:gd name="T45" fmla="*/ 511 h 511"/>
                  <a:gd name="T46" fmla="*/ 0 w 335"/>
                  <a:gd name="T47" fmla="*/ 511 h 511"/>
                  <a:gd name="T48" fmla="*/ 158 w 335"/>
                  <a:gd name="T49" fmla="*/ 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5" h="511">
                    <a:moveTo>
                      <a:pt x="158" y="3"/>
                    </a:moveTo>
                    <a:lnTo>
                      <a:pt x="158" y="3"/>
                    </a:lnTo>
                    <a:lnTo>
                      <a:pt x="180" y="1"/>
                    </a:lnTo>
                    <a:lnTo>
                      <a:pt x="202" y="0"/>
                    </a:lnTo>
                    <a:lnTo>
                      <a:pt x="224" y="1"/>
                    </a:lnTo>
                    <a:lnTo>
                      <a:pt x="246" y="4"/>
                    </a:lnTo>
                    <a:lnTo>
                      <a:pt x="246" y="4"/>
                    </a:lnTo>
                    <a:lnTo>
                      <a:pt x="267" y="9"/>
                    </a:lnTo>
                    <a:lnTo>
                      <a:pt x="278" y="14"/>
                    </a:lnTo>
                    <a:lnTo>
                      <a:pt x="287" y="20"/>
                    </a:lnTo>
                    <a:lnTo>
                      <a:pt x="297" y="25"/>
                    </a:lnTo>
                    <a:lnTo>
                      <a:pt x="305" y="33"/>
                    </a:lnTo>
                    <a:lnTo>
                      <a:pt x="313" y="41"/>
                    </a:lnTo>
                    <a:lnTo>
                      <a:pt x="319" y="50"/>
                    </a:lnTo>
                    <a:lnTo>
                      <a:pt x="319" y="50"/>
                    </a:lnTo>
                    <a:lnTo>
                      <a:pt x="324" y="60"/>
                    </a:lnTo>
                    <a:lnTo>
                      <a:pt x="328" y="69"/>
                    </a:lnTo>
                    <a:lnTo>
                      <a:pt x="330" y="80"/>
                    </a:lnTo>
                    <a:lnTo>
                      <a:pt x="333" y="91"/>
                    </a:lnTo>
                    <a:lnTo>
                      <a:pt x="335" y="113"/>
                    </a:lnTo>
                    <a:lnTo>
                      <a:pt x="335" y="135"/>
                    </a:lnTo>
                    <a:lnTo>
                      <a:pt x="335" y="135"/>
                    </a:lnTo>
                    <a:lnTo>
                      <a:pt x="335" y="511"/>
                    </a:lnTo>
                    <a:lnTo>
                      <a:pt x="0" y="511"/>
                    </a:lnTo>
                    <a:lnTo>
                      <a:pt x="158" y="3"/>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6" name="Freeform 215"/>
              <p:cNvSpPr>
                <a:spLocks/>
              </p:cNvSpPr>
              <p:nvPr/>
            </p:nvSpPr>
            <p:spPr bwMode="auto">
              <a:xfrm>
                <a:off x="3450" y="2066"/>
                <a:ext cx="454" cy="218"/>
              </a:xfrm>
              <a:custGeom>
                <a:avLst/>
                <a:gdLst>
                  <a:gd name="T0" fmla="*/ 454 w 454"/>
                  <a:gd name="T1" fmla="*/ 33 h 218"/>
                  <a:gd name="T2" fmla="*/ 454 w 454"/>
                  <a:gd name="T3" fmla="*/ 33 h 218"/>
                  <a:gd name="T4" fmla="*/ 454 w 454"/>
                  <a:gd name="T5" fmla="*/ 60 h 218"/>
                  <a:gd name="T6" fmla="*/ 452 w 454"/>
                  <a:gd name="T7" fmla="*/ 85 h 218"/>
                  <a:gd name="T8" fmla="*/ 450 w 454"/>
                  <a:gd name="T9" fmla="*/ 109 h 218"/>
                  <a:gd name="T10" fmla="*/ 446 w 454"/>
                  <a:gd name="T11" fmla="*/ 131 h 218"/>
                  <a:gd name="T12" fmla="*/ 438 w 454"/>
                  <a:gd name="T13" fmla="*/ 151 h 218"/>
                  <a:gd name="T14" fmla="*/ 433 w 454"/>
                  <a:gd name="T15" fmla="*/ 159 h 218"/>
                  <a:gd name="T16" fmla="*/ 428 w 454"/>
                  <a:gd name="T17" fmla="*/ 169 h 218"/>
                  <a:gd name="T18" fmla="*/ 422 w 454"/>
                  <a:gd name="T19" fmla="*/ 176 h 218"/>
                  <a:gd name="T20" fmla="*/ 414 w 454"/>
                  <a:gd name="T21" fmla="*/ 183 h 218"/>
                  <a:gd name="T22" fmla="*/ 406 w 454"/>
                  <a:gd name="T23" fmla="*/ 189 h 218"/>
                  <a:gd name="T24" fmla="*/ 397 w 454"/>
                  <a:gd name="T25" fmla="*/ 195 h 218"/>
                  <a:gd name="T26" fmla="*/ 397 w 454"/>
                  <a:gd name="T27" fmla="*/ 195 h 218"/>
                  <a:gd name="T28" fmla="*/ 383 w 454"/>
                  <a:gd name="T29" fmla="*/ 203 h 218"/>
                  <a:gd name="T30" fmla="*/ 367 w 454"/>
                  <a:gd name="T31" fmla="*/ 208 h 218"/>
                  <a:gd name="T32" fmla="*/ 351 w 454"/>
                  <a:gd name="T33" fmla="*/ 211 h 218"/>
                  <a:gd name="T34" fmla="*/ 335 w 454"/>
                  <a:gd name="T35" fmla="*/ 214 h 218"/>
                  <a:gd name="T36" fmla="*/ 302 w 454"/>
                  <a:gd name="T37" fmla="*/ 218 h 218"/>
                  <a:gd name="T38" fmla="*/ 269 w 454"/>
                  <a:gd name="T39" fmla="*/ 218 h 218"/>
                  <a:gd name="T40" fmla="*/ 269 w 454"/>
                  <a:gd name="T41" fmla="*/ 218 h 218"/>
                  <a:gd name="T42" fmla="*/ 78 w 454"/>
                  <a:gd name="T43" fmla="*/ 218 h 218"/>
                  <a:gd name="T44" fmla="*/ 78 w 454"/>
                  <a:gd name="T45" fmla="*/ 218 h 218"/>
                  <a:gd name="T46" fmla="*/ 63 w 454"/>
                  <a:gd name="T47" fmla="*/ 218 h 218"/>
                  <a:gd name="T48" fmla="*/ 49 w 454"/>
                  <a:gd name="T49" fmla="*/ 216 h 218"/>
                  <a:gd name="T50" fmla="*/ 35 w 454"/>
                  <a:gd name="T51" fmla="*/ 213 h 218"/>
                  <a:gd name="T52" fmla="*/ 29 w 454"/>
                  <a:gd name="T53" fmla="*/ 210 h 218"/>
                  <a:gd name="T54" fmla="*/ 22 w 454"/>
                  <a:gd name="T55" fmla="*/ 206 h 218"/>
                  <a:gd name="T56" fmla="*/ 22 w 454"/>
                  <a:gd name="T57" fmla="*/ 206 h 218"/>
                  <a:gd name="T58" fmla="*/ 16 w 454"/>
                  <a:gd name="T59" fmla="*/ 200 h 218"/>
                  <a:gd name="T60" fmla="*/ 11 w 454"/>
                  <a:gd name="T61" fmla="*/ 195 h 218"/>
                  <a:gd name="T62" fmla="*/ 7 w 454"/>
                  <a:gd name="T63" fmla="*/ 188 h 218"/>
                  <a:gd name="T64" fmla="*/ 3 w 454"/>
                  <a:gd name="T65" fmla="*/ 181 h 218"/>
                  <a:gd name="T66" fmla="*/ 2 w 454"/>
                  <a:gd name="T67" fmla="*/ 173 h 218"/>
                  <a:gd name="T68" fmla="*/ 0 w 454"/>
                  <a:gd name="T69" fmla="*/ 165 h 218"/>
                  <a:gd name="T70" fmla="*/ 0 w 454"/>
                  <a:gd name="T71" fmla="*/ 158 h 218"/>
                  <a:gd name="T72" fmla="*/ 0 w 454"/>
                  <a:gd name="T73" fmla="*/ 150 h 218"/>
                  <a:gd name="T74" fmla="*/ 0 w 454"/>
                  <a:gd name="T75" fmla="*/ 150 h 218"/>
                  <a:gd name="T76" fmla="*/ 5 w 454"/>
                  <a:gd name="T77" fmla="*/ 134 h 218"/>
                  <a:gd name="T78" fmla="*/ 11 w 454"/>
                  <a:gd name="T79" fmla="*/ 120 h 218"/>
                  <a:gd name="T80" fmla="*/ 19 w 454"/>
                  <a:gd name="T81" fmla="*/ 105 h 218"/>
                  <a:gd name="T82" fmla="*/ 30 w 454"/>
                  <a:gd name="T83" fmla="*/ 93 h 218"/>
                  <a:gd name="T84" fmla="*/ 30 w 454"/>
                  <a:gd name="T85" fmla="*/ 93 h 218"/>
                  <a:gd name="T86" fmla="*/ 40 w 454"/>
                  <a:gd name="T87" fmla="*/ 82 h 218"/>
                  <a:gd name="T88" fmla="*/ 52 w 454"/>
                  <a:gd name="T89" fmla="*/ 72 h 218"/>
                  <a:gd name="T90" fmla="*/ 63 w 454"/>
                  <a:gd name="T91" fmla="*/ 63 h 218"/>
                  <a:gd name="T92" fmla="*/ 76 w 454"/>
                  <a:gd name="T93" fmla="*/ 55 h 218"/>
                  <a:gd name="T94" fmla="*/ 103 w 454"/>
                  <a:gd name="T95" fmla="*/ 41 h 218"/>
                  <a:gd name="T96" fmla="*/ 131 w 454"/>
                  <a:gd name="T97" fmla="*/ 30 h 218"/>
                  <a:gd name="T98" fmla="*/ 161 w 454"/>
                  <a:gd name="T99" fmla="*/ 19 h 218"/>
                  <a:gd name="T100" fmla="*/ 191 w 454"/>
                  <a:gd name="T101" fmla="*/ 12 h 218"/>
                  <a:gd name="T102" fmla="*/ 253 w 454"/>
                  <a:gd name="T103" fmla="*/ 0 h 218"/>
                  <a:gd name="T104" fmla="*/ 454 w 454"/>
                  <a:gd name="T105" fmla="*/ 3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4" h="218">
                    <a:moveTo>
                      <a:pt x="454" y="33"/>
                    </a:moveTo>
                    <a:lnTo>
                      <a:pt x="454" y="33"/>
                    </a:lnTo>
                    <a:lnTo>
                      <a:pt x="454" y="60"/>
                    </a:lnTo>
                    <a:lnTo>
                      <a:pt x="452" y="85"/>
                    </a:lnTo>
                    <a:lnTo>
                      <a:pt x="450" y="109"/>
                    </a:lnTo>
                    <a:lnTo>
                      <a:pt x="446" y="131"/>
                    </a:lnTo>
                    <a:lnTo>
                      <a:pt x="438" y="151"/>
                    </a:lnTo>
                    <a:lnTo>
                      <a:pt x="433" y="159"/>
                    </a:lnTo>
                    <a:lnTo>
                      <a:pt x="428" y="169"/>
                    </a:lnTo>
                    <a:lnTo>
                      <a:pt x="422" y="176"/>
                    </a:lnTo>
                    <a:lnTo>
                      <a:pt x="414" y="183"/>
                    </a:lnTo>
                    <a:lnTo>
                      <a:pt x="406" y="189"/>
                    </a:lnTo>
                    <a:lnTo>
                      <a:pt x="397" y="195"/>
                    </a:lnTo>
                    <a:lnTo>
                      <a:pt x="397" y="195"/>
                    </a:lnTo>
                    <a:lnTo>
                      <a:pt x="383" y="203"/>
                    </a:lnTo>
                    <a:lnTo>
                      <a:pt x="367" y="208"/>
                    </a:lnTo>
                    <a:lnTo>
                      <a:pt x="351" y="211"/>
                    </a:lnTo>
                    <a:lnTo>
                      <a:pt x="335" y="214"/>
                    </a:lnTo>
                    <a:lnTo>
                      <a:pt x="302" y="218"/>
                    </a:lnTo>
                    <a:lnTo>
                      <a:pt x="269" y="218"/>
                    </a:lnTo>
                    <a:lnTo>
                      <a:pt x="269" y="218"/>
                    </a:lnTo>
                    <a:lnTo>
                      <a:pt x="78" y="218"/>
                    </a:lnTo>
                    <a:lnTo>
                      <a:pt x="78" y="218"/>
                    </a:lnTo>
                    <a:lnTo>
                      <a:pt x="63" y="218"/>
                    </a:lnTo>
                    <a:lnTo>
                      <a:pt x="49" y="216"/>
                    </a:lnTo>
                    <a:lnTo>
                      <a:pt x="35" y="213"/>
                    </a:lnTo>
                    <a:lnTo>
                      <a:pt x="29" y="210"/>
                    </a:lnTo>
                    <a:lnTo>
                      <a:pt x="22" y="206"/>
                    </a:lnTo>
                    <a:lnTo>
                      <a:pt x="22" y="206"/>
                    </a:lnTo>
                    <a:lnTo>
                      <a:pt x="16" y="200"/>
                    </a:lnTo>
                    <a:lnTo>
                      <a:pt x="11" y="195"/>
                    </a:lnTo>
                    <a:lnTo>
                      <a:pt x="7" y="188"/>
                    </a:lnTo>
                    <a:lnTo>
                      <a:pt x="3" y="181"/>
                    </a:lnTo>
                    <a:lnTo>
                      <a:pt x="2" y="173"/>
                    </a:lnTo>
                    <a:lnTo>
                      <a:pt x="0" y="165"/>
                    </a:lnTo>
                    <a:lnTo>
                      <a:pt x="0" y="158"/>
                    </a:lnTo>
                    <a:lnTo>
                      <a:pt x="0" y="150"/>
                    </a:lnTo>
                    <a:lnTo>
                      <a:pt x="0" y="150"/>
                    </a:lnTo>
                    <a:lnTo>
                      <a:pt x="5" y="134"/>
                    </a:lnTo>
                    <a:lnTo>
                      <a:pt x="11" y="120"/>
                    </a:lnTo>
                    <a:lnTo>
                      <a:pt x="19" y="105"/>
                    </a:lnTo>
                    <a:lnTo>
                      <a:pt x="30" y="93"/>
                    </a:lnTo>
                    <a:lnTo>
                      <a:pt x="30" y="93"/>
                    </a:lnTo>
                    <a:lnTo>
                      <a:pt x="40" y="82"/>
                    </a:lnTo>
                    <a:lnTo>
                      <a:pt x="52" y="72"/>
                    </a:lnTo>
                    <a:lnTo>
                      <a:pt x="63" y="63"/>
                    </a:lnTo>
                    <a:lnTo>
                      <a:pt x="76" y="55"/>
                    </a:lnTo>
                    <a:lnTo>
                      <a:pt x="103" y="41"/>
                    </a:lnTo>
                    <a:lnTo>
                      <a:pt x="131" y="30"/>
                    </a:lnTo>
                    <a:lnTo>
                      <a:pt x="161" y="19"/>
                    </a:lnTo>
                    <a:lnTo>
                      <a:pt x="191" y="12"/>
                    </a:lnTo>
                    <a:lnTo>
                      <a:pt x="253" y="0"/>
                    </a:lnTo>
                    <a:lnTo>
                      <a:pt x="454" y="33"/>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7" name="Freeform 216"/>
              <p:cNvSpPr>
                <a:spLocks/>
              </p:cNvSpPr>
              <p:nvPr/>
            </p:nvSpPr>
            <p:spPr bwMode="auto">
              <a:xfrm>
                <a:off x="3450" y="2066"/>
                <a:ext cx="454" cy="218"/>
              </a:xfrm>
              <a:custGeom>
                <a:avLst/>
                <a:gdLst>
                  <a:gd name="T0" fmla="*/ 454 w 454"/>
                  <a:gd name="T1" fmla="*/ 33 h 218"/>
                  <a:gd name="T2" fmla="*/ 454 w 454"/>
                  <a:gd name="T3" fmla="*/ 33 h 218"/>
                  <a:gd name="T4" fmla="*/ 454 w 454"/>
                  <a:gd name="T5" fmla="*/ 60 h 218"/>
                  <a:gd name="T6" fmla="*/ 452 w 454"/>
                  <a:gd name="T7" fmla="*/ 85 h 218"/>
                  <a:gd name="T8" fmla="*/ 450 w 454"/>
                  <a:gd name="T9" fmla="*/ 109 h 218"/>
                  <a:gd name="T10" fmla="*/ 446 w 454"/>
                  <a:gd name="T11" fmla="*/ 131 h 218"/>
                  <a:gd name="T12" fmla="*/ 438 w 454"/>
                  <a:gd name="T13" fmla="*/ 151 h 218"/>
                  <a:gd name="T14" fmla="*/ 433 w 454"/>
                  <a:gd name="T15" fmla="*/ 159 h 218"/>
                  <a:gd name="T16" fmla="*/ 428 w 454"/>
                  <a:gd name="T17" fmla="*/ 169 h 218"/>
                  <a:gd name="T18" fmla="*/ 422 w 454"/>
                  <a:gd name="T19" fmla="*/ 176 h 218"/>
                  <a:gd name="T20" fmla="*/ 414 w 454"/>
                  <a:gd name="T21" fmla="*/ 183 h 218"/>
                  <a:gd name="T22" fmla="*/ 406 w 454"/>
                  <a:gd name="T23" fmla="*/ 189 h 218"/>
                  <a:gd name="T24" fmla="*/ 397 w 454"/>
                  <a:gd name="T25" fmla="*/ 195 h 218"/>
                  <a:gd name="T26" fmla="*/ 397 w 454"/>
                  <a:gd name="T27" fmla="*/ 195 h 218"/>
                  <a:gd name="T28" fmla="*/ 383 w 454"/>
                  <a:gd name="T29" fmla="*/ 203 h 218"/>
                  <a:gd name="T30" fmla="*/ 367 w 454"/>
                  <a:gd name="T31" fmla="*/ 208 h 218"/>
                  <a:gd name="T32" fmla="*/ 351 w 454"/>
                  <a:gd name="T33" fmla="*/ 211 h 218"/>
                  <a:gd name="T34" fmla="*/ 335 w 454"/>
                  <a:gd name="T35" fmla="*/ 214 h 218"/>
                  <a:gd name="T36" fmla="*/ 302 w 454"/>
                  <a:gd name="T37" fmla="*/ 218 h 218"/>
                  <a:gd name="T38" fmla="*/ 269 w 454"/>
                  <a:gd name="T39" fmla="*/ 218 h 218"/>
                  <a:gd name="T40" fmla="*/ 269 w 454"/>
                  <a:gd name="T41" fmla="*/ 218 h 218"/>
                  <a:gd name="T42" fmla="*/ 78 w 454"/>
                  <a:gd name="T43" fmla="*/ 218 h 218"/>
                  <a:gd name="T44" fmla="*/ 78 w 454"/>
                  <a:gd name="T45" fmla="*/ 218 h 218"/>
                  <a:gd name="T46" fmla="*/ 63 w 454"/>
                  <a:gd name="T47" fmla="*/ 218 h 218"/>
                  <a:gd name="T48" fmla="*/ 49 w 454"/>
                  <a:gd name="T49" fmla="*/ 216 h 218"/>
                  <a:gd name="T50" fmla="*/ 35 w 454"/>
                  <a:gd name="T51" fmla="*/ 213 h 218"/>
                  <a:gd name="T52" fmla="*/ 29 w 454"/>
                  <a:gd name="T53" fmla="*/ 210 h 218"/>
                  <a:gd name="T54" fmla="*/ 22 w 454"/>
                  <a:gd name="T55" fmla="*/ 206 h 218"/>
                  <a:gd name="T56" fmla="*/ 22 w 454"/>
                  <a:gd name="T57" fmla="*/ 206 h 218"/>
                  <a:gd name="T58" fmla="*/ 16 w 454"/>
                  <a:gd name="T59" fmla="*/ 200 h 218"/>
                  <a:gd name="T60" fmla="*/ 11 w 454"/>
                  <a:gd name="T61" fmla="*/ 195 h 218"/>
                  <a:gd name="T62" fmla="*/ 7 w 454"/>
                  <a:gd name="T63" fmla="*/ 188 h 218"/>
                  <a:gd name="T64" fmla="*/ 3 w 454"/>
                  <a:gd name="T65" fmla="*/ 181 h 218"/>
                  <a:gd name="T66" fmla="*/ 2 w 454"/>
                  <a:gd name="T67" fmla="*/ 173 h 218"/>
                  <a:gd name="T68" fmla="*/ 0 w 454"/>
                  <a:gd name="T69" fmla="*/ 165 h 218"/>
                  <a:gd name="T70" fmla="*/ 0 w 454"/>
                  <a:gd name="T71" fmla="*/ 158 h 218"/>
                  <a:gd name="T72" fmla="*/ 0 w 454"/>
                  <a:gd name="T73" fmla="*/ 150 h 218"/>
                  <a:gd name="T74" fmla="*/ 0 w 454"/>
                  <a:gd name="T75" fmla="*/ 150 h 218"/>
                  <a:gd name="T76" fmla="*/ 5 w 454"/>
                  <a:gd name="T77" fmla="*/ 134 h 218"/>
                  <a:gd name="T78" fmla="*/ 11 w 454"/>
                  <a:gd name="T79" fmla="*/ 120 h 218"/>
                  <a:gd name="T80" fmla="*/ 19 w 454"/>
                  <a:gd name="T81" fmla="*/ 105 h 218"/>
                  <a:gd name="T82" fmla="*/ 30 w 454"/>
                  <a:gd name="T83" fmla="*/ 93 h 218"/>
                  <a:gd name="T84" fmla="*/ 30 w 454"/>
                  <a:gd name="T85" fmla="*/ 93 h 218"/>
                  <a:gd name="T86" fmla="*/ 40 w 454"/>
                  <a:gd name="T87" fmla="*/ 82 h 218"/>
                  <a:gd name="T88" fmla="*/ 52 w 454"/>
                  <a:gd name="T89" fmla="*/ 72 h 218"/>
                  <a:gd name="T90" fmla="*/ 63 w 454"/>
                  <a:gd name="T91" fmla="*/ 63 h 218"/>
                  <a:gd name="T92" fmla="*/ 76 w 454"/>
                  <a:gd name="T93" fmla="*/ 55 h 218"/>
                  <a:gd name="T94" fmla="*/ 103 w 454"/>
                  <a:gd name="T95" fmla="*/ 41 h 218"/>
                  <a:gd name="T96" fmla="*/ 131 w 454"/>
                  <a:gd name="T97" fmla="*/ 30 h 218"/>
                  <a:gd name="T98" fmla="*/ 161 w 454"/>
                  <a:gd name="T99" fmla="*/ 19 h 218"/>
                  <a:gd name="T100" fmla="*/ 191 w 454"/>
                  <a:gd name="T101" fmla="*/ 12 h 218"/>
                  <a:gd name="T102" fmla="*/ 253 w 454"/>
                  <a:gd name="T10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4" h="218">
                    <a:moveTo>
                      <a:pt x="454" y="33"/>
                    </a:moveTo>
                    <a:lnTo>
                      <a:pt x="454" y="33"/>
                    </a:lnTo>
                    <a:lnTo>
                      <a:pt x="454" y="60"/>
                    </a:lnTo>
                    <a:lnTo>
                      <a:pt x="452" y="85"/>
                    </a:lnTo>
                    <a:lnTo>
                      <a:pt x="450" y="109"/>
                    </a:lnTo>
                    <a:lnTo>
                      <a:pt x="446" y="131"/>
                    </a:lnTo>
                    <a:lnTo>
                      <a:pt x="438" y="151"/>
                    </a:lnTo>
                    <a:lnTo>
                      <a:pt x="433" y="159"/>
                    </a:lnTo>
                    <a:lnTo>
                      <a:pt x="428" y="169"/>
                    </a:lnTo>
                    <a:lnTo>
                      <a:pt x="422" y="176"/>
                    </a:lnTo>
                    <a:lnTo>
                      <a:pt x="414" y="183"/>
                    </a:lnTo>
                    <a:lnTo>
                      <a:pt x="406" y="189"/>
                    </a:lnTo>
                    <a:lnTo>
                      <a:pt x="397" y="195"/>
                    </a:lnTo>
                    <a:lnTo>
                      <a:pt x="397" y="195"/>
                    </a:lnTo>
                    <a:lnTo>
                      <a:pt x="383" y="203"/>
                    </a:lnTo>
                    <a:lnTo>
                      <a:pt x="367" y="208"/>
                    </a:lnTo>
                    <a:lnTo>
                      <a:pt x="351" y="211"/>
                    </a:lnTo>
                    <a:lnTo>
                      <a:pt x="335" y="214"/>
                    </a:lnTo>
                    <a:lnTo>
                      <a:pt x="302" y="218"/>
                    </a:lnTo>
                    <a:lnTo>
                      <a:pt x="269" y="218"/>
                    </a:lnTo>
                    <a:lnTo>
                      <a:pt x="269" y="218"/>
                    </a:lnTo>
                    <a:lnTo>
                      <a:pt x="78" y="218"/>
                    </a:lnTo>
                    <a:lnTo>
                      <a:pt x="78" y="218"/>
                    </a:lnTo>
                    <a:lnTo>
                      <a:pt x="63" y="218"/>
                    </a:lnTo>
                    <a:lnTo>
                      <a:pt x="49" y="216"/>
                    </a:lnTo>
                    <a:lnTo>
                      <a:pt x="35" y="213"/>
                    </a:lnTo>
                    <a:lnTo>
                      <a:pt x="29" y="210"/>
                    </a:lnTo>
                    <a:lnTo>
                      <a:pt x="22" y="206"/>
                    </a:lnTo>
                    <a:lnTo>
                      <a:pt x="22" y="206"/>
                    </a:lnTo>
                    <a:lnTo>
                      <a:pt x="16" y="200"/>
                    </a:lnTo>
                    <a:lnTo>
                      <a:pt x="11" y="195"/>
                    </a:lnTo>
                    <a:lnTo>
                      <a:pt x="7" y="188"/>
                    </a:lnTo>
                    <a:lnTo>
                      <a:pt x="3" y="181"/>
                    </a:lnTo>
                    <a:lnTo>
                      <a:pt x="2" y="173"/>
                    </a:lnTo>
                    <a:lnTo>
                      <a:pt x="0" y="165"/>
                    </a:lnTo>
                    <a:lnTo>
                      <a:pt x="0" y="158"/>
                    </a:lnTo>
                    <a:lnTo>
                      <a:pt x="0" y="150"/>
                    </a:lnTo>
                    <a:lnTo>
                      <a:pt x="0" y="150"/>
                    </a:lnTo>
                    <a:lnTo>
                      <a:pt x="5" y="134"/>
                    </a:lnTo>
                    <a:lnTo>
                      <a:pt x="11" y="120"/>
                    </a:lnTo>
                    <a:lnTo>
                      <a:pt x="19" y="105"/>
                    </a:lnTo>
                    <a:lnTo>
                      <a:pt x="30" y="93"/>
                    </a:lnTo>
                    <a:lnTo>
                      <a:pt x="30" y="93"/>
                    </a:lnTo>
                    <a:lnTo>
                      <a:pt x="40" y="82"/>
                    </a:lnTo>
                    <a:lnTo>
                      <a:pt x="52" y="72"/>
                    </a:lnTo>
                    <a:lnTo>
                      <a:pt x="63" y="63"/>
                    </a:lnTo>
                    <a:lnTo>
                      <a:pt x="76" y="55"/>
                    </a:lnTo>
                    <a:lnTo>
                      <a:pt x="103" y="41"/>
                    </a:lnTo>
                    <a:lnTo>
                      <a:pt x="131" y="30"/>
                    </a:lnTo>
                    <a:lnTo>
                      <a:pt x="161" y="19"/>
                    </a:lnTo>
                    <a:lnTo>
                      <a:pt x="191" y="12"/>
                    </a:lnTo>
                    <a:lnTo>
                      <a:pt x="2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8" name="Freeform 217"/>
              <p:cNvSpPr>
                <a:spLocks/>
              </p:cNvSpPr>
              <p:nvPr/>
            </p:nvSpPr>
            <p:spPr bwMode="auto">
              <a:xfrm>
                <a:off x="3166" y="2806"/>
                <a:ext cx="212" cy="101"/>
              </a:xfrm>
              <a:custGeom>
                <a:avLst/>
                <a:gdLst>
                  <a:gd name="T0" fmla="*/ 85 w 212"/>
                  <a:gd name="T1" fmla="*/ 67 h 101"/>
                  <a:gd name="T2" fmla="*/ 87 w 212"/>
                  <a:gd name="T3" fmla="*/ 0 h 101"/>
                  <a:gd name="T4" fmla="*/ 212 w 212"/>
                  <a:gd name="T5" fmla="*/ 2 h 101"/>
                  <a:gd name="T6" fmla="*/ 210 w 212"/>
                  <a:gd name="T7" fmla="*/ 100 h 101"/>
                  <a:gd name="T8" fmla="*/ 202 w 212"/>
                  <a:gd name="T9" fmla="*/ 100 h 101"/>
                  <a:gd name="T10" fmla="*/ 202 w 212"/>
                  <a:gd name="T11" fmla="*/ 100 h 101"/>
                  <a:gd name="T12" fmla="*/ 159 w 212"/>
                  <a:gd name="T13" fmla="*/ 101 h 101"/>
                  <a:gd name="T14" fmla="*/ 99 w 212"/>
                  <a:gd name="T15" fmla="*/ 101 h 101"/>
                  <a:gd name="T16" fmla="*/ 39 w 212"/>
                  <a:gd name="T17" fmla="*/ 101 h 101"/>
                  <a:gd name="T18" fmla="*/ 17 w 212"/>
                  <a:gd name="T19" fmla="*/ 100 h 101"/>
                  <a:gd name="T20" fmla="*/ 3 w 212"/>
                  <a:gd name="T21" fmla="*/ 97 h 101"/>
                  <a:gd name="T22" fmla="*/ 3 w 212"/>
                  <a:gd name="T23" fmla="*/ 97 h 101"/>
                  <a:gd name="T24" fmla="*/ 0 w 212"/>
                  <a:gd name="T25" fmla="*/ 95 h 101"/>
                  <a:gd name="T26" fmla="*/ 0 w 212"/>
                  <a:gd name="T27" fmla="*/ 93 h 101"/>
                  <a:gd name="T28" fmla="*/ 2 w 212"/>
                  <a:gd name="T29" fmla="*/ 90 h 101"/>
                  <a:gd name="T30" fmla="*/ 6 w 212"/>
                  <a:gd name="T31" fmla="*/ 89 h 101"/>
                  <a:gd name="T32" fmla="*/ 19 w 212"/>
                  <a:gd name="T33" fmla="*/ 84 h 101"/>
                  <a:gd name="T34" fmla="*/ 35 w 212"/>
                  <a:gd name="T35" fmla="*/ 79 h 101"/>
                  <a:gd name="T36" fmla="*/ 69 w 212"/>
                  <a:gd name="T37" fmla="*/ 70 h 101"/>
                  <a:gd name="T38" fmla="*/ 85 w 212"/>
                  <a:gd name="T39" fmla="*/ 6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2" h="101">
                    <a:moveTo>
                      <a:pt x="85" y="67"/>
                    </a:moveTo>
                    <a:lnTo>
                      <a:pt x="87" y="0"/>
                    </a:lnTo>
                    <a:lnTo>
                      <a:pt x="212" y="2"/>
                    </a:lnTo>
                    <a:lnTo>
                      <a:pt x="210" y="100"/>
                    </a:lnTo>
                    <a:lnTo>
                      <a:pt x="202" y="100"/>
                    </a:lnTo>
                    <a:lnTo>
                      <a:pt x="202" y="100"/>
                    </a:lnTo>
                    <a:lnTo>
                      <a:pt x="159" y="101"/>
                    </a:lnTo>
                    <a:lnTo>
                      <a:pt x="99" y="101"/>
                    </a:lnTo>
                    <a:lnTo>
                      <a:pt x="39" y="101"/>
                    </a:lnTo>
                    <a:lnTo>
                      <a:pt x="17" y="100"/>
                    </a:lnTo>
                    <a:lnTo>
                      <a:pt x="3" y="97"/>
                    </a:lnTo>
                    <a:lnTo>
                      <a:pt x="3" y="97"/>
                    </a:lnTo>
                    <a:lnTo>
                      <a:pt x="0" y="95"/>
                    </a:lnTo>
                    <a:lnTo>
                      <a:pt x="0" y="93"/>
                    </a:lnTo>
                    <a:lnTo>
                      <a:pt x="2" y="90"/>
                    </a:lnTo>
                    <a:lnTo>
                      <a:pt x="6" y="89"/>
                    </a:lnTo>
                    <a:lnTo>
                      <a:pt x="19" y="84"/>
                    </a:lnTo>
                    <a:lnTo>
                      <a:pt x="35" y="79"/>
                    </a:lnTo>
                    <a:lnTo>
                      <a:pt x="69" y="70"/>
                    </a:lnTo>
                    <a:lnTo>
                      <a:pt x="85" y="67"/>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9" name="Freeform 218"/>
              <p:cNvSpPr>
                <a:spLocks/>
              </p:cNvSpPr>
              <p:nvPr/>
            </p:nvSpPr>
            <p:spPr bwMode="auto">
              <a:xfrm>
                <a:off x="3166" y="2806"/>
                <a:ext cx="212" cy="101"/>
              </a:xfrm>
              <a:custGeom>
                <a:avLst/>
                <a:gdLst>
                  <a:gd name="T0" fmla="*/ 85 w 212"/>
                  <a:gd name="T1" fmla="*/ 67 h 101"/>
                  <a:gd name="T2" fmla="*/ 87 w 212"/>
                  <a:gd name="T3" fmla="*/ 0 h 101"/>
                  <a:gd name="T4" fmla="*/ 212 w 212"/>
                  <a:gd name="T5" fmla="*/ 2 h 101"/>
                  <a:gd name="T6" fmla="*/ 210 w 212"/>
                  <a:gd name="T7" fmla="*/ 100 h 101"/>
                  <a:gd name="T8" fmla="*/ 202 w 212"/>
                  <a:gd name="T9" fmla="*/ 100 h 101"/>
                  <a:gd name="T10" fmla="*/ 202 w 212"/>
                  <a:gd name="T11" fmla="*/ 100 h 101"/>
                  <a:gd name="T12" fmla="*/ 159 w 212"/>
                  <a:gd name="T13" fmla="*/ 101 h 101"/>
                  <a:gd name="T14" fmla="*/ 99 w 212"/>
                  <a:gd name="T15" fmla="*/ 101 h 101"/>
                  <a:gd name="T16" fmla="*/ 39 w 212"/>
                  <a:gd name="T17" fmla="*/ 101 h 101"/>
                  <a:gd name="T18" fmla="*/ 17 w 212"/>
                  <a:gd name="T19" fmla="*/ 100 h 101"/>
                  <a:gd name="T20" fmla="*/ 3 w 212"/>
                  <a:gd name="T21" fmla="*/ 97 h 101"/>
                  <a:gd name="T22" fmla="*/ 3 w 212"/>
                  <a:gd name="T23" fmla="*/ 97 h 101"/>
                  <a:gd name="T24" fmla="*/ 0 w 212"/>
                  <a:gd name="T25" fmla="*/ 95 h 101"/>
                  <a:gd name="T26" fmla="*/ 0 w 212"/>
                  <a:gd name="T27" fmla="*/ 93 h 101"/>
                  <a:gd name="T28" fmla="*/ 2 w 212"/>
                  <a:gd name="T29" fmla="*/ 90 h 101"/>
                  <a:gd name="T30" fmla="*/ 6 w 212"/>
                  <a:gd name="T31" fmla="*/ 89 h 101"/>
                  <a:gd name="T32" fmla="*/ 19 w 212"/>
                  <a:gd name="T33" fmla="*/ 84 h 101"/>
                  <a:gd name="T34" fmla="*/ 35 w 212"/>
                  <a:gd name="T35" fmla="*/ 79 h 101"/>
                  <a:gd name="T36" fmla="*/ 69 w 212"/>
                  <a:gd name="T37" fmla="*/ 70 h 101"/>
                  <a:gd name="T38" fmla="*/ 85 w 212"/>
                  <a:gd name="T39" fmla="*/ 6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2" h="101">
                    <a:moveTo>
                      <a:pt x="85" y="67"/>
                    </a:moveTo>
                    <a:lnTo>
                      <a:pt x="87" y="0"/>
                    </a:lnTo>
                    <a:lnTo>
                      <a:pt x="212" y="2"/>
                    </a:lnTo>
                    <a:lnTo>
                      <a:pt x="210" y="100"/>
                    </a:lnTo>
                    <a:lnTo>
                      <a:pt x="202" y="100"/>
                    </a:lnTo>
                    <a:lnTo>
                      <a:pt x="202" y="100"/>
                    </a:lnTo>
                    <a:lnTo>
                      <a:pt x="159" y="101"/>
                    </a:lnTo>
                    <a:lnTo>
                      <a:pt x="99" y="101"/>
                    </a:lnTo>
                    <a:lnTo>
                      <a:pt x="39" y="101"/>
                    </a:lnTo>
                    <a:lnTo>
                      <a:pt x="17" y="100"/>
                    </a:lnTo>
                    <a:lnTo>
                      <a:pt x="3" y="97"/>
                    </a:lnTo>
                    <a:lnTo>
                      <a:pt x="3" y="97"/>
                    </a:lnTo>
                    <a:lnTo>
                      <a:pt x="0" y="95"/>
                    </a:lnTo>
                    <a:lnTo>
                      <a:pt x="0" y="93"/>
                    </a:lnTo>
                    <a:lnTo>
                      <a:pt x="2" y="90"/>
                    </a:lnTo>
                    <a:lnTo>
                      <a:pt x="6" y="89"/>
                    </a:lnTo>
                    <a:lnTo>
                      <a:pt x="19" y="84"/>
                    </a:lnTo>
                    <a:lnTo>
                      <a:pt x="35" y="79"/>
                    </a:lnTo>
                    <a:lnTo>
                      <a:pt x="69" y="70"/>
                    </a:lnTo>
                    <a:lnTo>
                      <a:pt x="85" y="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0" name="Freeform 219"/>
              <p:cNvSpPr>
                <a:spLocks noEditPoints="1"/>
              </p:cNvSpPr>
              <p:nvPr/>
            </p:nvSpPr>
            <p:spPr bwMode="auto">
              <a:xfrm>
                <a:off x="3166" y="2885"/>
                <a:ext cx="210" cy="24"/>
              </a:xfrm>
              <a:custGeom>
                <a:avLst/>
                <a:gdLst>
                  <a:gd name="T0" fmla="*/ 210 w 210"/>
                  <a:gd name="T1" fmla="*/ 21 h 24"/>
                  <a:gd name="T2" fmla="*/ 202 w 210"/>
                  <a:gd name="T3" fmla="*/ 21 h 24"/>
                  <a:gd name="T4" fmla="*/ 202 w 210"/>
                  <a:gd name="T5" fmla="*/ 21 h 24"/>
                  <a:gd name="T6" fmla="*/ 107 w 210"/>
                  <a:gd name="T7" fmla="*/ 22 h 24"/>
                  <a:gd name="T8" fmla="*/ 107 w 210"/>
                  <a:gd name="T9" fmla="*/ 22 h 24"/>
                  <a:gd name="T10" fmla="*/ 90 w 210"/>
                  <a:gd name="T11" fmla="*/ 22 h 24"/>
                  <a:gd name="T12" fmla="*/ 90 w 210"/>
                  <a:gd name="T13" fmla="*/ 22 h 24"/>
                  <a:gd name="T14" fmla="*/ 129 w 210"/>
                  <a:gd name="T15" fmla="*/ 24 h 24"/>
                  <a:gd name="T16" fmla="*/ 129 w 210"/>
                  <a:gd name="T17" fmla="*/ 24 h 24"/>
                  <a:gd name="T18" fmla="*/ 174 w 210"/>
                  <a:gd name="T19" fmla="*/ 22 h 24"/>
                  <a:gd name="T20" fmla="*/ 210 w 210"/>
                  <a:gd name="T21" fmla="*/ 21 h 24"/>
                  <a:gd name="T22" fmla="*/ 0 w 210"/>
                  <a:gd name="T23" fmla="*/ 14 h 24"/>
                  <a:gd name="T24" fmla="*/ 0 w 210"/>
                  <a:gd name="T25" fmla="*/ 14 h 24"/>
                  <a:gd name="T26" fmla="*/ 0 w 210"/>
                  <a:gd name="T27" fmla="*/ 14 h 24"/>
                  <a:gd name="T28" fmla="*/ 0 w 210"/>
                  <a:gd name="T29" fmla="*/ 16 h 24"/>
                  <a:gd name="T30" fmla="*/ 0 w 210"/>
                  <a:gd name="T31" fmla="*/ 16 h 24"/>
                  <a:gd name="T32" fmla="*/ 5 w 210"/>
                  <a:gd name="T33" fmla="*/ 18 h 24"/>
                  <a:gd name="T34" fmla="*/ 5 w 210"/>
                  <a:gd name="T35" fmla="*/ 18 h 24"/>
                  <a:gd name="T36" fmla="*/ 3 w 210"/>
                  <a:gd name="T37" fmla="*/ 18 h 24"/>
                  <a:gd name="T38" fmla="*/ 3 w 210"/>
                  <a:gd name="T39" fmla="*/ 18 h 24"/>
                  <a:gd name="T40" fmla="*/ 0 w 210"/>
                  <a:gd name="T41" fmla="*/ 16 h 24"/>
                  <a:gd name="T42" fmla="*/ 0 w 210"/>
                  <a:gd name="T43" fmla="*/ 14 h 24"/>
                  <a:gd name="T44" fmla="*/ 33 w 210"/>
                  <a:gd name="T45" fmla="*/ 0 h 24"/>
                  <a:gd name="T46" fmla="*/ 33 w 210"/>
                  <a:gd name="T47" fmla="*/ 0 h 24"/>
                  <a:gd name="T48" fmla="*/ 24 w 210"/>
                  <a:gd name="T49" fmla="*/ 3 h 24"/>
                  <a:gd name="T50" fmla="*/ 24 w 210"/>
                  <a:gd name="T51" fmla="*/ 3 h 24"/>
                  <a:gd name="T52" fmla="*/ 33 w 210"/>
                  <a:gd name="T5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0" h="24">
                    <a:moveTo>
                      <a:pt x="210" y="21"/>
                    </a:moveTo>
                    <a:lnTo>
                      <a:pt x="202" y="21"/>
                    </a:lnTo>
                    <a:lnTo>
                      <a:pt x="202" y="21"/>
                    </a:lnTo>
                    <a:lnTo>
                      <a:pt x="107" y="22"/>
                    </a:lnTo>
                    <a:lnTo>
                      <a:pt x="107" y="22"/>
                    </a:lnTo>
                    <a:lnTo>
                      <a:pt x="90" y="22"/>
                    </a:lnTo>
                    <a:lnTo>
                      <a:pt x="90" y="22"/>
                    </a:lnTo>
                    <a:lnTo>
                      <a:pt x="129" y="24"/>
                    </a:lnTo>
                    <a:lnTo>
                      <a:pt x="129" y="24"/>
                    </a:lnTo>
                    <a:lnTo>
                      <a:pt x="174" y="22"/>
                    </a:lnTo>
                    <a:lnTo>
                      <a:pt x="210" y="21"/>
                    </a:lnTo>
                    <a:close/>
                    <a:moveTo>
                      <a:pt x="0" y="14"/>
                    </a:moveTo>
                    <a:lnTo>
                      <a:pt x="0" y="14"/>
                    </a:lnTo>
                    <a:lnTo>
                      <a:pt x="0" y="14"/>
                    </a:lnTo>
                    <a:lnTo>
                      <a:pt x="0" y="16"/>
                    </a:lnTo>
                    <a:lnTo>
                      <a:pt x="0" y="16"/>
                    </a:lnTo>
                    <a:lnTo>
                      <a:pt x="5" y="18"/>
                    </a:lnTo>
                    <a:lnTo>
                      <a:pt x="5" y="18"/>
                    </a:lnTo>
                    <a:lnTo>
                      <a:pt x="3" y="18"/>
                    </a:lnTo>
                    <a:lnTo>
                      <a:pt x="3" y="18"/>
                    </a:lnTo>
                    <a:lnTo>
                      <a:pt x="0" y="16"/>
                    </a:lnTo>
                    <a:lnTo>
                      <a:pt x="0" y="14"/>
                    </a:lnTo>
                    <a:close/>
                    <a:moveTo>
                      <a:pt x="33" y="0"/>
                    </a:moveTo>
                    <a:lnTo>
                      <a:pt x="33" y="0"/>
                    </a:lnTo>
                    <a:lnTo>
                      <a:pt x="24" y="3"/>
                    </a:lnTo>
                    <a:lnTo>
                      <a:pt x="24" y="3"/>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1" name="Freeform 220"/>
              <p:cNvSpPr>
                <a:spLocks/>
              </p:cNvSpPr>
              <p:nvPr/>
            </p:nvSpPr>
            <p:spPr bwMode="auto">
              <a:xfrm>
                <a:off x="3256" y="2906"/>
                <a:ext cx="120" cy="3"/>
              </a:xfrm>
              <a:custGeom>
                <a:avLst/>
                <a:gdLst>
                  <a:gd name="T0" fmla="*/ 120 w 120"/>
                  <a:gd name="T1" fmla="*/ 0 h 3"/>
                  <a:gd name="T2" fmla="*/ 112 w 120"/>
                  <a:gd name="T3" fmla="*/ 0 h 3"/>
                  <a:gd name="T4" fmla="*/ 112 w 120"/>
                  <a:gd name="T5" fmla="*/ 0 h 3"/>
                  <a:gd name="T6" fmla="*/ 17 w 120"/>
                  <a:gd name="T7" fmla="*/ 1 h 3"/>
                  <a:gd name="T8" fmla="*/ 17 w 120"/>
                  <a:gd name="T9" fmla="*/ 1 h 3"/>
                  <a:gd name="T10" fmla="*/ 0 w 120"/>
                  <a:gd name="T11" fmla="*/ 1 h 3"/>
                  <a:gd name="T12" fmla="*/ 0 w 120"/>
                  <a:gd name="T13" fmla="*/ 1 h 3"/>
                  <a:gd name="T14" fmla="*/ 39 w 120"/>
                  <a:gd name="T15" fmla="*/ 3 h 3"/>
                  <a:gd name="T16" fmla="*/ 39 w 120"/>
                  <a:gd name="T17" fmla="*/ 3 h 3"/>
                  <a:gd name="T18" fmla="*/ 84 w 120"/>
                  <a:gd name="T19" fmla="*/ 1 h 3"/>
                  <a:gd name="T20" fmla="*/ 120 w 120"/>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3">
                    <a:moveTo>
                      <a:pt x="120" y="0"/>
                    </a:moveTo>
                    <a:lnTo>
                      <a:pt x="112" y="0"/>
                    </a:lnTo>
                    <a:lnTo>
                      <a:pt x="112" y="0"/>
                    </a:lnTo>
                    <a:lnTo>
                      <a:pt x="17" y="1"/>
                    </a:lnTo>
                    <a:lnTo>
                      <a:pt x="17" y="1"/>
                    </a:lnTo>
                    <a:lnTo>
                      <a:pt x="0" y="1"/>
                    </a:lnTo>
                    <a:lnTo>
                      <a:pt x="0" y="1"/>
                    </a:lnTo>
                    <a:lnTo>
                      <a:pt x="39" y="3"/>
                    </a:lnTo>
                    <a:lnTo>
                      <a:pt x="39" y="3"/>
                    </a:lnTo>
                    <a:lnTo>
                      <a:pt x="84" y="1"/>
                    </a:lnTo>
                    <a:lnTo>
                      <a:pt x="1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2" name="Freeform 221"/>
              <p:cNvSpPr>
                <a:spLocks/>
              </p:cNvSpPr>
              <p:nvPr/>
            </p:nvSpPr>
            <p:spPr bwMode="auto">
              <a:xfrm>
                <a:off x="3166" y="2899"/>
                <a:ext cx="5" cy="4"/>
              </a:xfrm>
              <a:custGeom>
                <a:avLst/>
                <a:gdLst>
                  <a:gd name="T0" fmla="*/ 0 w 5"/>
                  <a:gd name="T1" fmla="*/ 0 h 4"/>
                  <a:gd name="T2" fmla="*/ 0 w 5"/>
                  <a:gd name="T3" fmla="*/ 0 h 4"/>
                  <a:gd name="T4" fmla="*/ 0 w 5"/>
                  <a:gd name="T5" fmla="*/ 0 h 4"/>
                  <a:gd name="T6" fmla="*/ 0 w 5"/>
                  <a:gd name="T7" fmla="*/ 2 h 4"/>
                  <a:gd name="T8" fmla="*/ 0 w 5"/>
                  <a:gd name="T9" fmla="*/ 2 h 4"/>
                  <a:gd name="T10" fmla="*/ 5 w 5"/>
                  <a:gd name="T11" fmla="*/ 4 h 4"/>
                  <a:gd name="T12" fmla="*/ 5 w 5"/>
                  <a:gd name="T13" fmla="*/ 4 h 4"/>
                  <a:gd name="T14" fmla="*/ 3 w 5"/>
                  <a:gd name="T15" fmla="*/ 4 h 4"/>
                  <a:gd name="T16" fmla="*/ 3 w 5"/>
                  <a:gd name="T17" fmla="*/ 4 h 4"/>
                  <a:gd name="T18" fmla="*/ 0 w 5"/>
                  <a:gd name="T19" fmla="*/ 2 h 4"/>
                  <a:gd name="T20" fmla="*/ 0 w 5"/>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0" y="0"/>
                    </a:moveTo>
                    <a:lnTo>
                      <a:pt x="0" y="0"/>
                    </a:lnTo>
                    <a:lnTo>
                      <a:pt x="0" y="0"/>
                    </a:lnTo>
                    <a:lnTo>
                      <a:pt x="0" y="2"/>
                    </a:lnTo>
                    <a:lnTo>
                      <a:pt x="0" y="2"/>
                    </a:lnTo>
                    <a:lnTo>
                      <a:pt x="5" y="4"/>
                    </a:lnTo>
                    <a:lnTo>
                      <a:pt x="5" y="4"/>
                    </a:lnTo>
                    <a:lnTo>
                      <a:pt x="3" y="4"/>
                    </a:lnTo>
                    <a:lnTo>
                      <a:pt x="3" y="4"/>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3" name="Freeform 222"/>
              <p:cNvSpPr>
                <a:spLocks/>
              </p:cNvSpPr>
              <p:nvPr/>
            </p:nvSpPr>
            <p:spPr bwMode="auto">
              <a:xfrm>
                <a:off x="3190" y="2885"/>
                <a:ext cx="9" cy="3"/>
              </a:xfrm>
              <a:custGeom>
                <a:avLst/>
                <a:gdLst>
                  <a:gd name="T0" fmla="*/ 9 w 9"/>
                  <a:gd name="T1" fmla="*/ 0 h 3"/>
                  <a:gd name="T2" fmla="*/ 9 w 9"/>
                  <a:gd name="T3" fmla="*/ 0 h 3"/>
                  <a:gd name="T4" fmla="*/ 0 w 9"/>
                  <a:gd name="T5" fmla="*/ 3 h 3"/>
                  <a:gd name="T6" fmla="*/ 0 w 9"/>
                  <a:gd name="T7" fmla="*/ 3 h 3"/>
                  <a:gd name="T8" fmla="*/ 9 w 9"/>
                  <a:gd name="T9" fmla="*/ 0 h 3"/>
                </a:gdLst>
                <a:ahLst/>
                <a:cxnLst>
                  <a:cxn ang="0">
                    <a:pos x="T0" y="T1"/>
                  </a:cxn>
                  <a:cxn ang="0">
                    <a:pos x="T2" y="T3"/>
                  </a:cxn>
                  <a:cxn ang="0">
                    <a:pos x="T4" y="T5"/>
                  </a:cxn>
                  <a:cxn ang="0">
                    <a:pos x="T6" y="T7"/>
                  </a:cxn>
                  <a:cxn ang="0">
                    <a:pos x="T8" y="T9"/>
                  </a:cxn>
                </a:cxnLst>
                <a:rect l="0" t="0" r="r" b="b"/>
                <a:pathLst>
                  <a:path w="9" h="3">
                    <a:moveTo>
                      <a:pt x="9" y="0"/>
                    </a:moveTo>
                    <a:lnTo>
                      <a:pt x="9" y="0"/>
                    </a:lnTo>
                    <a:lnTo>
                      <a:pt x="0" y="3"/>
                    </a:lnTo>
                    <a:lnTo>
                      <a:pt x="0" y="3"/>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4" name="Freeform 223"/>
              <p:cNvSpPr>
                <a:spLocks/>
              </p:cNvSpPr>
              <p:nvPr/>
            </p:nvSpPr>
            <p:spPr bwMode="auto">
              <a:xfrm>
                <a:off x="3166" y="2885"/>
                <a:ext cx="210" cy="22"/>
              </a:xfrm>
              <a:custGeom>
                <a:avLst/>
                <a:gdLst>
                  <a:gd name="T0" fmla="*/ 33 w 210"/>
                  <a:gd name="T1" fmla="*/ 0 h 22"/>
                  <a:gd name="T2" fmla="*/ 33 w 210"/>
                  <a:gd name="T3" fmla="*/ 0 h 22"/>
                  <a:gd name="T4" fmla="*/ 33 w 210"/>
                  <a:gd name="T5" fmla="*/ 0 h 22"/>
                  <a:gd name="T6" fmla="*/ 33 w 210"/>
                  <a:gd name="T7" fmla="*/ 0 h 22"/>
                  <a:gd name="T8" fmla="*/ 24 w 210"/>
                  <a:gd name="T9" fmla="*/ 3 h 22"/>
                  <a:gd name="T10" fmla="*/ 24 w 210"/>
                  <a:gd name="T11" fmla="*/ 3 h 22"/>
                  <a:gd name="T12" fmla="*/ 9 w 210"/>
                  <a:gd name="T13" fmla="*/ 8 h 22"/>
                  <a:gd name="T14" fmla="*/ 5 w 210"/>
                  <a:gd name="T15" fmla="*/ 11 h 22"/>
                  <a:gd name="T16" fmla="*/ 0 w 210"/>
                  <a:gd name="T17" fmla="*/ 14 h 22"/>
                  <a:gd name="T18" fmla="*/ 0 w 210"/>
                  <a:gd name="T19" fmla="*/ 14 h 22"/>
                  <a:gd name="T20" fmla="*/ 0 w 210"/>
                  <a:gd name="T21" fmla="*/ 16 h 22"/>
                  <a:gd name="T22" fmla="*/ 3 w 210"/>
                  <a:gd name="T23" fmla="*/ 18 h 22"/>
                  <a:gd name="T24" fmla="*/ 3 w 210"/>
                  <a:gd name="T25" fmla="*/ 18 h 22"/>
                  <a:gd name="T26" fmla="*/ 5 w 210"/>
                  <a:gd name="T27" fmla="*/ 18 h 22"/>
                  <a:gd name="T28" fmla="*/ 5 w 210"/>
                  <a:gd name="T29" fmla="*/ 18 h 22"/>
                  <a:gd name="T30" fmla="*/ 38 w 210"/>
                  <a:gd name="T31" fmla="*/ 21 h 22"/>
                  <a:gd name="T32" fmla="*/ 90 w 210"/>
                  <a:gd name="T33" fmla="*/ 22 h 22"/>
                  <a:gd name="T34" fmla="*/ 90 w 210"/>
                  <a:gd name="T35" fmla="*/ 22 h 22"/>
                  <a:gd name="T36" fmla="*/ 107 w 210"/>
                  <a:gd name="T37" fmla="*/ 22 h 22"/>
                  <a:gd name="T38" fmla="*/ 107 w 210"/>
                  <a:gd name="T39" fmla="*/ 22 h 22"/>
                  <a:gd name="T40" fmla="*/ 202 w 210"/>
                  <a:gd name="T41" fmla="*/ 21 h 22"/>
                  <a:gd name="T42" fmla="*/ 210 w 210"/>
                  <a:gd name="T43" fmla="*/ 21 h 22"/>
                  <a:gd name="T44" fmla="*/ 210 w 210"/>
                  <a:gd name="T45" fmla="*/ 21 h 22"/>
                  <a:gd name="T46" fmla="*/ 210 w 210"/>
                  <a:gd name="T47" fmla="*/ 19 h 22"/>
                  <a:gd name="T48" fmla="*/ 44 w 210"/>
                  <a:gd name="T49" fmla="*/ 16 h 22"/>
                  <a:gd name="T50" fmla="*/ 44 w 210"/>
                  <a:gd name="T51" fmla="*/ 16 h 22"/>
                  <a:gd name="T52" fmla="*/ 41 w 210"/>
                  <a:gd name="T53" fmla="*/ 8 h 22"/>
                  <a:gd name="T54" fmla="*/ 38 w 210"/>
                  <a:gd name="T55" fmla="*/ 3 h 22"/>
                  <a:gd name="T56" fmla="*/ 35 w 210"/>
                  <a:gd name="T57" fmla="*/ 2 h 22"/>
                  <a:gd name="T58" fmla="*/ 33 w 210"/>
                  <a:gd name="T5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0" h="22">
                    <a:moveTo>
                      <a:pt x="33" y="0"/>
                    </a:moveTo>
                    <a:lnTo>
                      <a:pt x="33" y="0"/>
                    </a:lnTo>
                    <a:lnTo>
                      <a:pt x="33" y="0"/>
                    </a:lnTo>
                    <a:lnTo>
                      <a:pt x="33" y="0"/>
                    </a:lnTo>
                    <a:lnTo>
                      <a:pt x="24" y="3"/>
                    </a:lnTo>
                    <a:lnTo>
                      <a:pt x="24" y="3"/>
                    </a:lnTo>
                    <a:lnTo>
                      <a:pt x="9" y="8"/>
                    </a:lnTo>
                    <a:lnTo>
                      <a:pt x="5" y="11"/>
                    </a:lnTo>
                    <a:lnTo>
                      <a:pt x="0" y="14"/>
                    </a:lnTo>
                    <a:lnTo>
                      <a:pt x="0" y="14"/>
                    </a:lnTo>
                    <a:lnTo>
                      <a:pt x="0" y="16"/>
                    </a:lnTo>
                    <a:lnTo>
                      <a:pt x="3" y="18"/>
                    </a:lnTo>
                    <a:lnTo>
                      <a:pt x="3" y="18"/>
                    </a:lnTo>
                    <a:lnTo>
                      <a:pt x="5" y="18"/>
                    </a:lnTo>
                    <a:lnTo>
                      <a:pt x="5" y="18"/>
                    </a:lnTo>
                    <a:lnTo>
                      <a:pt x="38" y="21"/>
                    </a:lnTo>
                    <a:lnTo>
                      <a:pt x="90" y="22"/>
                    </a:lnTo>
                    <a:lnTo>
                      <a:pt x="90" y="22"/>
                    </a:lnTo>
                    <a:lnTo>
                      <a:pt x="107" y="22"/>
                    </a:lnTo>
                    <a:lnTo>
                      <a:pt x="107" y="22"/>
                    </a:lnTo>
                    <a:lnTo>
                      <a:pt x="202" y="21"/>
                    </a:lnTo>
                    <a:lnTo>
                      <a:pt x="210" y="21"/>
                    </a:lnTo>
                    <a:lnTo>
                      <a:pt x="210" y="21"/>
                    </a:lnTo>
                    <a:lnTo>
                      <a:pt x="210" y="19"/>
                    </a:lnTo>
                    <a:lnTo>
                      <a:pt x="44" y="16"/>
                    </a:lnTo>
                    <a:lnTo>
                      <a:pt x="44" y="16"/>
                    </a:lnTo>
                    <a:lnTo>
                      <a:pt x="41" y="8"/>
                    </a:lnTo>
                    <a:lnTo>
                      <a:pt x="38" y="3"/>
                    </a:lnTo>
                    <a:lnTo>
                      <a:pt x="35" y="2"/>
                    </a:lnTo>
                    <a:lnTo>
                      <a:pt x="33" y="0"/>
                    </a:lnTo>
                    <a:close/>
                  </a:path>
                </a:pathLst>
              </a:custGeom>
              <a:solidFill>
                <a:srgbClr val="F196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5" name="Freeform 224"/>
              <p:cNvSpPr>
                <a:spLocks/>
              </p:cNvSpPr>
              <p:nvPr/>
            </p:nvSpPr>
            <p:spPr bwMode="auto">
              <a:xfrm>
                <a:off x="3166" y="2885"/>
                <a:ext cx="210" cy="22"/>
              </a:xfrm>
              <a:custGeom>
                <a:avLst/>
                <a:gdLst>
                  <a:gd name="T0" fmla="*/ 33 w 210"/>
                  <a:gd name="T1" fmla="*/ 0 h 22"/>
                  <a:gd name="T2" fmla="*/ 33 w 210"/>
                  <a:gd name="T3" fmla="*/ 0 h 22"/>
                  <a:gd name="T4" fmla="*/ 33 w 210"/>
                  <a:gd name="T5" fmla="*/ 0 h 22"/>
                  <a:gd name="T6" fmla="*/ 33 w 210"/>
                  <a:gd name="T7" fmla="*/ 0 h 22"/>
                  <a:gd name="T8" fmla="*/ 24 w 210"/>
                  <a:gd name="T9" fmla="*/ 3 h 22"/>
                  <a:gd name="T10" fmla="*/ 24 w 210"/>
                  <a:gd name="T11" fmla="*/ 3 h 22"/>
                  <a:gd name="T12" fmla="*/ 9 w 210"/>
                  <a:gd name="T13" fmla="*/ 8 h 22"/>
                  <a:gd name="T14" fmla="*/ 5 w 210"/>
                  <a:gd name="T15" fmla="*/ 11 h 22"/>
                  <a:gd name="T16" fmla="*/ 0 w 210"/>
                  <a:gd name="T17" fmla="*/ 14 h 22"/>
                  <a:gd name="T18" fmla="*/ 0 w 210"/>
                  <a:gd name="T19" fmla="*/ 14 h 22"/>
                  <a:gd name="T20" fmla="*/ 0 w 210"/>
                  <a:gd name="T21" fmla="*/ 16 h 22"/>
                  <a:gd name="T22" fmla="*/ 3 w 210"/>
                  <a:gd name="T23" fmla="*/ 18 h 22"/>
                  <a:gd name="T24" fmla="*/ 3 w 210"/>
                  <a:gd name="T25" fmla="*/ 18 h 22"/>
                  <a:gd name="T26" fmla="*/ 5 w 210"/>
                  <a:gd name="T27" fmla="*/ 18 h 22"/>
                  <a:gd name="T28" fmla="*/ 5 w 210"/>
                  <a:gd name="T29" fmla="*/ 18 h 22"/>
                  <a:gd name="T30" fmla="*/ 38 w 210"/>
                  <a:gd name="T31" fmla="*/ 21 h 22"/>
                  <a:gd name="T32" fmla="*/ 90 w 210"/>
                  <a:gd name="T33" fmla="*/ 22 h 22"/>
                  <a:gd name="T34" fmla="*/ 90 w 210"/>
                  <a:gd name="T35" fmla="*/ 22 h 22"/>
                  <a:gd name="T36" fmla="*/ 107 w 210"/>
                  <a:gd name="T37" fmla="*/ 22 h 22"/>
                  <a:gd name="T38" fmla="*/ 107 w 210"/>
                  <a:gd name="T39" fmla="*/ 22 h 22"/>
                  <a:gd name="T40" fmla="*/ 202 w 210"/>
                  <a:gd name="T41" fmla="*/ 21 h 22"/>
                  <a:gd name="T42" fmla="*/ 210 w 210"/>
                  <a:gd name="T43" fmla="*/ 21 h 22"/>
                  <a:gd name="T44" fmla="*/ 210 w 210"/>
                  <a:gd name="T45" fmla="*/ 21 h 22"/>
                  <a:gd name="T46" fmla="*/ 210 w 210"/>
                  <a:gd name="T47" fmla="*/ 19 h 22"/>
                  <a:gd name="T48" fmla="*/ 44 w 210"/>
                  <a:gd name="T49" fmla="*/ 16 h 22"/>
                  <a:gd name="T50" fmla="*/ 44 w 210"/>
                  <a:gd name="T51" fmla="*/ 16 h 22"/>
                  <a:gd name="T52" fmla="*/ 41 w 210"/>
                  <a:gd name="T53" fmla="*/ 8 h 22"/>
                  <a:gd name="T54" fmla="*/ 38 w 210"/>
                  <a:gd name="T55" fmla="*/ 3 h 22"/>
                  <a:gd name="T56" fmla="*/ 35 w 210"/>
                  <a:gd name="T57" fmla="*/ 2 h 22"/>
                  <a:gd name="T58" fmla="*/ 33 w 210"/>
                  <a:gd name="T5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0" h="22">
                    <a:moveTo>
                      <a:pt x="33" y="0"/>
                    </a:moveTo>
                    <a:lnTo>
                      <a:pt x="33" y="0"/>
                    </a:lnTo>
                    <a:lnTo>
                      <a:pt x="33" y="0"/>
                    </a:lnTo>
                    <a:lnTo>
                      <a:pt x="33" y="0"/>
                    </a:lnTo>
                    <a:lnTo>
                      <a:pt x="24" y="3"/>
                    </a:lnTo>
                    <a:lnTo>
                      <a:pt x="24" y="3"/>
                    </a:lnTo>
                    <a:lnTo>
                      <a:pt x="9" y="8"/>
                    </a:lnTo>
                    <a:lnTo>
                      <a:pt x="5" y="11"/>
                    </a:lnTo>
                    <a:lnTo>
                      <a:pt x="0" y="14"/>
                    </a:lnTo>
                    <a:lnTo>
                      <a:pt x="0" y="14"/>
                    </a:lnTo>
                    <a:lnTo>
                      <a:pt x="0" y="16"/>
                    </a:lnTo>
                    <a:lnTo>
                      <a:pt x="3" y="18"/>
                    </a:lnTo>
                    <a:lnTo>
                      <a:pt x="3" y="18"/>
                    </a:lnTo>
                    <a:lnTo>
                      <a:pt x="5" y="18"/>
                    </a:lnTo>
                    <a:lnTo>
                      <a:pt x="5" y="18"/>
                    </a:lnTo>
                    <a:lnTo>
                      <a:pt x="38" y="21"/>
                    </a:lnTo>
                    <a:lnTo>
                      <a:pt x="90" y="22"/>
                    </a:lnTo>
                    <a:lnTo>
                      <a:pt x="90" y="22"/>
                    </a:lnTo>
                    <a:lnTo>
                      <a:pt x="107" y="22"/>
                    </a:lnTo>
                    <a:lnTo>
                      <a:pt x="107" y="22"/>
                    </a:lnTo>
                    <a:lnTo>
                      <a:pt x="202" y="21"/>
                    </a:lnTo>
                    <a:lnTo>
                      <a:pt x="210" y="21"/>
                    </a:lnTo>
                    <a:lnTo>
                      <a:pt x="210" y="21"/>
                    </a:lnTo>
                    <a:lnTo>
                      <a:pt x="210" y="19"/>
                    </a:lnTo>
                    <a:lnTo>
                      <a:pt x="44" y="16"/>
                    </a:lnTo>
                    <a:lnTo>
                      <a:pt x="44" y="16"/>
                    </a:lnTo>
                    <a:lnTo>
                      <a:pt x="41" y="8"/>
                    </a:lnTo>
                    <a:lnTo>
                      <a:pt x="38" y="3"/>
                    </a:lnTo>
                    <a:lnTo>
                      <a:pt x="35" y="2"/>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6" name="Freeform 225"/>
              <p:cNvSpPr>
                <a:spLocks/>
              </p:cNvSpPr>
              <p:nvPr/>
            </p:nvSpPr>
            <p:spPr bwMode="auto">
              <a:xfrm>
                <a:off x="3166" y="2899"/>
                <a:ext cx="212" cy="5"/>
              </a:xfrm>
              <a:custGeom>
                <a:avLst/>
                <a:gdLst>
                  <a:gd name="T0" fmla="*/ 212 w 212"/>
                  <a:gd name="T1" fmla="*/ 4 h 5"/>
                  <a:gd name="T2" fmla="*/ 212 w 212"/>
                  <a:gd name="T3" fmla="*/ 4 h 5"/>
                  <a:gd name="T4" fmla="*/ 210 w 212"/>
                  <a:gd name="T5" fmla="*/ 5 h 5"/>
                  <a:gd name="T6" fmla="*/ 210 w 212"/>
                  <a:gd name="T7" fmla="*/ 5 h 5"/>
                  <a:gd name="T8" fmla="*/ 204 w 212"/>
                  <a:gd name="T9" fmla="*/ 5 h 5"/>
                  <a:gd name="T10" fmla="*/ 204 w 212"/>
                  <a:gd name="T11" fmla="*/ 5 h 5"/>
                  <a:gd name="T12" fmla="*/ 182 w 212"/>
                  <a:gd name="T13" fmla="*/ 5 h 5"/>
                  <a:gd name="T14" fmla="*/ 182 w 212"/>
                  <a:gd name="T15" fmla="*/ 5 h 5"/>
                  <a:gd name="T16" fmla="*/ 106 w 212"/>
                  <a:gd name="T17" fmla="*/ 5 h 5"/>
                  <a:gd name="T18" fmla="*/ 106 w 212"/>
                  <a:gd name="T19" fmla="*/ 5 h 5"/>
                  <a:gd name="T20" fmla="*/ 32 w 212"/>
                  <a:gd name="T21" fmla="*/ 2 h 5"/>
                  <a:gd name="T22" fmla="*/ 32 w 212"/>
                  <a:gd name="T23" fmla="*/ 2 h 5"/>
                  <a:gd name="T24" fmla="*/ 8 w 212"/>
                  <a:gd name="T25" fmla="*/ 0 h 5"/>
                  <a:gd name="T26" fmla="*/ 8 w 212"/>
                  <a:gd name="T27" fmla="*/ 0 h 5"/>
                  <a:gd name="T28" fmla="*/ 2 w 212"/>
                  <a:gd name="T29" fmla="*/ 0 h 5"/>
                  <a:gd name="T30" fmla="*/ 2 w 212"/>
                  <a:gd name="T31" fmla="*/ 0 h 5"/>
                  <a:gd name="T32" fmla="*/ 0 w 212"/>
                  <a:gd name="T33" fmla="*/ 0 h 5"/>
                  <a:gd name="T34" fmla="*/ 0 w 212"/>
                  <a:gd name="T35" fmla="*/ 0 h 5"/>
                  <a:gd name="T36" fmla="*/ 2 w 212"/>
                  <a:gd name="T37" fmla="*/ 0 h 5"/>
                  <a:gd name="T38" fmla="*/ 2 w 212"/>
                  <a:gd name="T39" fmla="*/ 0 h 5"/>
                  <a:gd name="T40" fmla="*/ 8 w 212"/>
                  <a:gd name="T41" fmla="*/ 0 h 5"/>
                  <a:gd name="T42" fmla="*/ 8 w 212"/>
                  <a:gd name="T43" fmla="*/ 0 h 5"/>
                  <a:gd name="T44" fmla="*/ 32 w 212"/>
                  <a:gd name="T45" fmla="*/ 2 h 5"/>
                  <a:gd name="T46" fmla="*/ 32 w 212"/>
                  <a:gd name="T47" fmla="*/ 2 h 5"/>
                  <a:gd name="T48" fmla="*/ 106 w 212"/>
                  <a:gd name="T49" fmla="*/ 4 h 5"/>
                  <a:gd name="T50" fmla="*/ 106 w 212"/>
                  <a:gd name="T51" fmla="*/ 4 h 5"/>
                  <a:gd name="T52" fmla="*/ 182 w 212"/>
                  <a:gd name="T53" fmla="*/ 4 h 5"/>
                  <a:gd name="T54" fmla="*/ 182 w 212"/>
                  <a:gd name="T55" fmla="*/ 4 h 5"/>
                  <a:gd name="T56" fmla="*/ 204 w 212"/>
                  <a:gd name="T57" fmla="*/ 4 h 5"/>
                  <a:gd name="T58" fmla="*/ 204 w 212"/>
                  <a:gd name="T59" fmla="*/ 4 h 5"/>
                  <a:gd name="T60" fmla="*/ 210 w 212"/>
                  <a:gd name="T61" fmla="*/ 4 h 5"/>
                  <a:gd name="T62" fmla="*/ 210 w 212"/>
                  <a:gd name="T63" fmla="*/ 4 h 5"/>
                  <a:gd name="T64" fmla="*/ 212 w 212"/>
                  <a:gd name="T65" fmla="*/ 4 h 5"/>
                  <a:gd name="T66" fmla="*/ 212 w 212"/>
                  <a:gd name="T6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2" h="5">
                    <a:moveTo>
                      <a:pt x="212" y="4"/>
                    </a:moveTo>
                    <a:lnTo>
                      <a:pt x="212" y="4"/>
                    </a:lnTo>
                    <a:lnTo>
                      <a:pt x="210" y="5"/>
                    </a:lnTo>
                    <a:lnTo>
                      <a:pt x="210" y="5"/>
                    </a:lnTo>
                    <a:lnTo>
                      <a:pt x="204" y="5"/>
                    </a:lnTo>
                    <a:lnTo>
                      <a:pt x="204" y="5"/>
                    </a:lnTo>
                    <a:lnTo>
                      <a:pt x="182" y="5"/>
                    </a:lnTo>
                    <a:lnTo>
                      <a:pt x="182" y="5"/>
                    </a:lnTo>
                    <a:lnTo>
                      <a:pt x="106" y="5"/>
                    </a:lnTo>
                    <a:lnTo>
                      <a:pt x="106" y="5"/>
                    </a:lnTo>
                    <a:lnTo>
                      <a:pt x="32" y="2"/>
                    </a:lnTo>
                    <a:lnTo>
                      <a:pt x="32" y="2"/>
                    </a:lnTo>
                    <a:lnTo>
                      <a:pt x="8" y="0"/>
                    </a:lnTo>
                    <a:lnTo>
                      <a:pt x="8" y="0"/>
                    </a:lnTo>
                    <a:lnTo>
                      <a:pt x="2" y="0"/>
                    </a:lnTo>
                    <a:lnTo>
                      <a:pt x="2" y="0"/>
                    </a:lnTo>
                    <a:lnTo>
                      <a:pt x="0" y="0"/>
                    </a:lnTo>
                    <a:lnTo>
                      <a:pt x="0" y="0"/>
                    </a:lnTo>
                    <a:lnTo>
                      <a:pt x="2" y="0"/>
                    </a:lnTo>
                    <a:lnTo>
                      <a:pt x="2" y="0"/>
                    </a:lnTo>
                    <a:lnTo>
                      <a:pt x="8" y="0"/>
                    </a:lnTo>
                    <a:lnTo>
                      <a:pt x="8" y="0"/>
                    </a:lnTo>
                    <a:lnTo>
                      <a:pt x="32" y="2"/>
                    </a:lnTo>
                    <a:lnTo>
                      <a:pt x="32" y="2"/>
                    </a:lnTo>
                    <a:lnTo>
                      <a:pt x="106" y="4"/>
                    </a:lnTo>
                    <a:lnTo>
                      <a:pt x="106" y="4"/>
                    </a:lnTo>
                    <a:lnTo>
                      <a:pt x="182" y="4"/>
                    </a:lnTo>
                    <a:lnTo>
                      <a:pt x="182" y="4"/>
                    </a:lnTo>
                    <a:lnTo>
                      <a:pt x="204" y="4"/>
                    </a:lnTo>
                    <a:lnTo>
                      <a:pt x="204" y="4"/>
                    </a:lnTo>
                    <a:lnTo>
                      <a:pt x="210" y="4"/>
                    </a:lnTo>
                    <a:lnTo>
                      <a:pt x="210" y="4"/>
                    </a:lnTo>
                    <a:lnTo>
                      <a:pt x="212" y="4"/>
                    </a:lnTo>
                    <a:lnTo>
                      <a:pt x="212" y="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7" name="Freeform 226"/>
              <p:cNvSpPr>
                <a:spLocks/>
              </p:cNvSpPr>
              <p:nvPr/>
            </p:nvSpPr>
            <p:spPr bwMode="auto">
              <a:xfrm>
                <a:off x="3198" y="2884"/>
                <a:ext cx="12" cy="20"/>
              </a:xfrm>
              <a:custGeom>
                <a:avLst/>
                <a:gdLst>
                  <a:gd name="T0" fmla="*/ 12 w 12"/>
                  <a:gd name="T1" fmla="*/ 20 h 20"/>
                  <a:gd name="T2" fmla="*/ 12 w 12"/>
                  <a:gd name="T3" fmla="*/ 20 h 20"/>
                  <a:gd name="T4" fmla="*/ 11 w 12"/>
                  <a:gd name="T5" fmla="*/ 15 h 20"/>
                  <a:gd name="T6" fmla="*/ 7 w 12"/>
                  <a:gd name="T7" fmla="*/ 9 h 20"/>
                  <a:gd name="T8" fmla="*/ 7 w 12"/>
                  <a:gd name="T9" fmla="*/ 9 h 20"/>
                  <a:gd name="T10" fmla="*/ 3 w 12"/>
                  <a:gd name="T11" fmla="*/ 3 h 20"/>
                  <a:gd name="T12" fmla="*/ 0 w 12"/>
                  <a:gd name="T13" fmla="*/ 0 h 20"/>
                  <a:gd name="T14" fmla="*/ 0 w 12"/>
                  <a:gd name="T15" fmla="*/ 0 h 20"/>
                  <a:gd name="T16" fmla="*/ 3 w 12"/>
                  <a:gd name="T17" fmla="*/ 1 h 20"/>
                  <a:gd name="T18" fmla="*/ 6 w 12"/>
                  <a:gd name="T19" fmla="*/ 4 h 20"/>
                  <a:gd name="T20" fmla="*/ 9 w 12"/>
                  <a:gd name="T21" fmla="*/ 7 h 20"/>
                  <a:gd name="T22" fmla="*/ 9 w 12"/>
                  <a:gd name="T23" fmla="*/ 7 h 20"/>
                  <a:gd name="T24" fmla="*/ 11 w 12"/>
                  <a:gd name="T25" fmla="*/ 12 h 20"/>
                  <a:gd name="T26" fmla="*/ 12 w 12"/>
                  <a:gd name="T27" fmla="*/ 15 h 20"/>
                  <a:gd name="T28" fmla="*/ 12 w 12"/>
                  <a:gd name="T29" fmla="*/ 20 h 20"/>
                  <a:gd name="T30" fmla="*/ 12 w 12"/>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20">
                    <a:moveTo>
                      <a:pt x="12" y="20"/>
                    </a:moveTo>
                    <a:lnTo>
                      <a:pt x="12" y="20"/>
                    </a:lnTo>
                    <a:lnTo>
                      <a:pt x="11" y="15"/>
                    </a:lnTo>
                    <a:lnTo>
                      <a:pt x="7" y="9"/>
                    </a:lnTo>
                    <a:lnTo>
                      <a:pt x="7" y="9"/>
                    </a:lnTo>
                    <a:lnTo>
                      <a:pt x="3" y="3"/>
                    </a:lnTo>
                    <a:lnTo>
                      <a:pt x="0" y="0"/>
                    </a:lnTo>
                    <a:lnTo>
                      <a:pt x="0" y="0"/>
                    </a:lnTo>
                    <a:lnTo>
                      <a:pt x="3" y="1"/>
                    </a:lnTo>
                    <a:lnTo>
                      <a:pt x="6" y="4"/>
                    </a:lnTo>
                    <a:lnTo>
                      <a:pt x="9" y="7"/>
                    </a:lnTo>
                    <a:lnTo>
                      <a:pt x="9" y="7"/>
                    </a:lnTo>
                    <a:lnTo>
                      <a:pt x="11" y="12"/>
                    </a:lnTo>
                    <a:lnTo>
                      <a:pt x="12" y="15"/>
                    </a:lnTo>
                    <a:lnTo>
                      <a:pt x="12" y="20"/>
                    </a:lnTo>
                    <a:lnTo>
                      <a:pt x="12" y="2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8" name="Freeform 227"/>
              <p:cNvSpPr>
                <a:spLocks/>
              </p:cNvSpPr>
              <p:nvPr/>
            </p:nvSpPr>
            <p:spPr bwMode="auto">
              <a:xfrm>
                <a:off x="3240" y="2876"/>
                <a:ext cx="6" cy="9"/>
              </a:xfrm>
              <a:custGeom>
                <a:avLst/>
                <a:gdLst>
                  <a:gd name="T0" fmla="*/ 6 w 6"/>
                  <a:gd name="T1" fmla="*/ 9 h 9"/>
                  <a:gd name="T2" fmla="*/ 6 w 6"/>
                  <a:gd name="T3" fmla="*/ 9 h 9"/>
                  <a:gd name="T4" fmla="*/ 3 w 6"/>
                  <a:gd name="T5" fmla="*/ 4 h 9"/>
                  <a:gd name="T6" fmla="*/ 3 w 6"/>
                  <a:gd name="T7" fmla="*/ 4 h 9"/>
                  <a:gd name="T8" fmla="*/ 0 w 6"/>
                  <a:gd name="T9" fmla="*/ 0 h 9"/>
                  <a:gd name="T10" fmla="*/ 0 w 6"/>
                  <a:gd name="T11" fmla="*/ 0 h 9"/>
                  <a:gd name="T12" fmla="*/ 5 w 6"/>
                  <a:gd name="T13" fmla="*/ 4 h 9"/>
                  <a:gd name="T14" fmla="*/ 5 w 6"/>
                  <a:gd name="T15" fmla="*/ 4 h 9"/>
                  <a:gd name="T16" fmla="*/ 6 w 6"/>
                  <a:gd name="T17" fmla="*/ 9 h 9"/>
                  <a:gd name="T18" fmla="*/ 6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6" y="9"/>
                    </a:moveTo>
                    <a:lnTo>
                      <a:pt x="6" y="9"/>
                    </a:lnTo>
                    <a:lnTo>
                      <a:pt x="3" y="4"/>
                    </a:lnTo>
                    <a:lnTo>
                      <a:pt x="3" y="4"/>
                    </a:lnTo>
                    <a:lnTo>
                      <a:pt x="0" y="0"/>
                    </a:lnTo>
                    <a:lnTo>
                      <a:pt x="0" y="0"/>
                    </a:lnTo>
                    <a:lnTo>
                      <a:pt x="5" y="4"/>
                    </a:lnTo>
                    <a:lnTo>
                      <a:pt x="5" y="4"/>
                    </a:lnTo>
                    <a:lnTo>
                      <a:pt x="6" y="9"/>
                    </a:lnTo>
                    <a:lnTo>
                      <a:pt x="6" y="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9" name="Freeform 228"/>
              <p:cNvSpPr>
                <a:spLocks/>
              </p:cNvSpPr>
              <p:nvPr/>
            </p:nvSpPr>
            <p:spPr bwMode="auto">
              <a:xfrm>
                <a:off x="3250" y="2873"/>
                <a:ext cx="8" cy="7"/>
              </a:xfrm>
              <a:custGeom>
                <a:avLst/>
                <a:gdLst>
                  <a:gd name="T0" fmla="*/ 8 w 8"/>
                  <a:gd name="T1" fmla="*/ 7 h 7"/>
                  <a:gd name="T2" fmla="*/ 8 w 8"/>
                  <a:gd name="T3" fmla="*/ 7 h 7"/>
                  <a:gd name="T4" fmla="*/ 3 w 8"/>
                  <a:gd name="T5" fmla="*/ 4 h 7"/>
                  <a:gd name="T6" fmla="*/ 3 w 8"/>
                  <a:gd name="T7" fmla="*/ 4 h 7"/>
                  <a:gd name="T8" fmla="*/ 0 w 8"/>
                  <a:gd name="T9" fmla="*/ 0 h 7"/>
                  <a:gd name="T10" fmla="*/ 0 w 8"/>
                  <a:gd name="T11" fmla="*/ 0 h 7"/>
                  <a:gd name="T12" fmla="*/ 4 w 8"/>
                  <a:gd name="T13" fmla="*/ 3 h 7"/>
                  <a:gd name="T14" fmla="*/ 4 w 8"/>
                  <a:gd name="T15" fmla="*/ 3 h 7"/>
                  <a:gd name="T16" fmla="*/ 8 w 8"/>
                  <a:gd name="T17" fmla="*/ 7 h 7"/>
                  <a:gd name="T18" fmla="*/ 8 w 8"/>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8" y="7"/>
                    </a:moveTo>
                    <a:lnTo>
                      <a:pt x="8" y="7"/>
                    </a:lnTo>
                    <a:lnTo>
                      <a:pt x="3" y="4"/>
                    </a:lnTo>
                    <a:lnTo>
                      <a:pt x="3" y="4"/>
                    </a:lnTo>
                    <a:lnTo>
                      <a:pt x="0" y="0"/>
                    </a:lnTo>
                    <a:lnTo>
                      <a:pt x="0" y="0"/>
                    </a:lnTo>
                    <a:lnTo>
                      <a:pt x="4" y="3"/>
                    </a:lnTo>
                    <a:lnTo>
                      <a:pt x="4" y="3"/>
                    </a:lnTo>
                    <a:lnTo>
                      <a:pt x="8" y="7"/>
                    </a:lnTo>
                    <a:lnTo>
                      <a:pt x="8" y="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0" name="Freeform 229"/>
              <p:cNvSpPr>
                <a:spLocks/>
              </p:cNvSpPr>
              <p:nvPr/>
            </p:nvSpPr>
            <p:spPr bwMode="auto">
              <a:xfrm>
                <a:off x="3251" y="2868"/>
                <a:ext cx="13" cy="1"/>
              </a:xfrm>
              <a:custGeom>
                <a:avLst/>
                <a:gdLst>
                  <a:gd name="T0" fmla="*/ 13 w 13"/>
                  <a:gd name="T1" fmla="*/ 1 h 1"/>
                  <a:gd name="T2" fmla="*/ 13 w 13"/>
                  <a:gd name="T3" fmla="*/ 1 h 1"/>
                  <a:gd name="T4" fmla="*/ 7 w 13"/>
                  <a:gd name="T5" fmla="*/ 1 h 1"/>
                  <a:gd name="T6" fmla="*/ 7 w 13"/>
                  <a:gd name="T7" fmla="*/ 1 h 1"/>
                  <a:gd name="T8" fmla="*/ 0 w 13"/>
                  <a:gd name="T9" fmla="*/ 0 h 1"/>
                  <a:gd name="T10" fmla="*/ 0 w 13"/>
                  <a:gd name="T11" fmla="*/ 0 h 1"/>
                  <a:gd name="T12" fmla="*/ 7 w 13"/>
                  <a:gd name="T13" fmla="*/ 0 h 1"/>
                  <a:gd name="T14" fmla="*/ 7 w 13"/>
                  <a:gd name="T15" fmla="*/ 0 h 1"/>
                  <a:gd name="T16" fmla="*/ 13 w 13"/>
                  <a:gd name="T17" fmla="*/ 1 h 1"/>
                  <a:gd name="T18" fmla="*/ 13 w 1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
                    <a:moveTo>
                      <a:pt x="13" y="1"/>
                    </a:moveTo>
                    <a:lnTo>
                      <a:pt x="13" y="1"/>
                    </a:lnTo>
                    <a:lnTo>
                      <a:pt x="7" y="1"/>
                    </a:lnTo>
                    <a:lnTo>
                      <a:pt x="7" y="1"/>
                    </a:lnTo>
                    <a:lnTo>
                      <a:pt x="0" y="0"/>
                    </a:lnTo>
                    <a:lnTo>
                      <a:pt x="0" y="0"/>
                    </a:lnTo>
                    <a:lnTo>
                      <a:pt x="7" y="0"/>
                    </a:lnTo>
                    <a:lnTo>
                      <a:pt x="7" y="0"/>
                    </a:lnTo>
                    <a:lnTo>
                      <a:pt x="13" y="1"/>
                    </a:lnTo>
                    <a:lnTo>
                      <a:pt x="13"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1" name="Freeform 230"/>
              <p:cNvSpPr>
                <a:spLocks/>
              </p:cNvSpPr>
              <p:nvPr/>
            </p:nvSpPr>
            <p:spPr bwMode="auto">
              <a:xfrm>
                <a:off x="3251" y="2860"/>
                <a:ext cx="14" cy="3"/>
              </a:xfrm>
              <a:custGeom>
                <a:avLst/>
                <a:gdLst>
                  <a:gd name="T0" fmla="*/ 14 w 14"/>
                  <a:gd name="T1" fmla="*/ 0 h 3"/>
                  <a:gd name="T2" fmla="*/ 14 w 14"/>
                  <a:gd name="T3" fmla="*/ 0 h 3"/>
                  <a:gd name="T4" fmla="*/ 13 w 14"/>
                  <a:gd name="T5" fmla="*/ 1 h 3"/>
                  <a:gd name="T6" fmla="*/ 8 w 14"/>
                  <a:gd name="T7" fmla="*/ 3 h 3"/>
                  <a:gd name="T8" fmla="*/ 8 w 14"/>
                  <a:gd name="T9" fmla="*/ 3 h 3"/>
                  <a:gd name="T10" fmla="*/ 2 w 14"/>
                  <a:gd name="T11" fmla="*/ 1 h 3"/>
                  <a:gd name="T12" fmla="*/ 0 w 14"/>
                  <a:gd name="T13" fmla="*/ 1 h 3"/>
                  <a:gd name="T14" fmla="*/ 0 w 14"/>
                  <a:gd name="T15" fmla="*/ 1 h 3"/>
                  <a:gd name="T16" fmla="*/ 8 w 14"/>
                  <a:gd name="T17" fmla="*/ 1 h 3"/>
                  <a:gd name="T18" fmla="*/ 8 w 14"/>
                  <a:gd name="T19" fmla="*/ 1 h 3"/>
                  <a:gd name="T20" fmla="*/ 14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14" y="0"/>
                    </a:moveTo>
                    <a:lnTo>
                      <a:pt x="14" y="0"/>
                    </a:lnTo>
                    <a:lnTo>
                      <a:pt x="13" y="1"/>
                    </a:lnTo>
                    <a:lnTo>
                      <a:pt x="8" y="3"/>
                    </a:lnTo>
                    <a:lnTo>
                      <a:pt x="8" y="3"/>
                    </a:lnTo>
                    <a:lnTo>
                      <a:pt x="2" y="1"/>
                    </a:lnTo>
                    <a:lnTo>
                      <a:pt x="0" y="1"/>
                    </a:lnTo>
                    <a:lnTo>
                      <a:pt x="0" y="1"/>
                    </a:lnTo>
                    <a:lnTo>
                      <a:pt x="8" y="1"/>
                    </a:lnTo>
                    <a:lnTo>
                      <a:pt x="8" y="1"/>
                    </a:lnTo>
                    <a:lnTo>
                      <a:pt x="14"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2" name="Freeform 231"/>
              <p:cNvSpPr>
                <a:spLocks/>
              </p:cNvSpPr>
              <p:nvPr/>
            </p:nvSpPr>
            <p:spPr bwMode="auto">
              <a:xfrm>
                <a:off x="3251" y="2860"/>
                <a:ext cx="14" cy="3"/>
              </a:xfrm>
              <a:custGeom>
                <a:avLst/>
                <a:gdLst>
                  <a:gd name="T0" fmla="*/ 14 w 14"/>
                  <a:gd name="T1" fmla="*/ 0 h 3"/>
                  <a:gd name="T2" fmla="*/ 14 w 14"/>
                  <a:gd name="T3" fmla="*/ 0 h 3"/>
                  <a:gd name="T4" fmla="*/ 13 w 14"/>
                  <a:gd name="T5" fmla="*/ 1 h 3"/>
                  <a:gd name="T6" fmla="*/ 8 w 14"/>
                  <a:gd name="T7" fmla="*/ 3 h 3"/>
                  <a:gd name="T8" fmla="*/ 8 w 14"/>
                  <a:gd name="T9" fmla="*/ 3 h 3"/>
                  <a:gd name="T10" fmla="*/ 2 w 14"/>
                  <a:gd name="T11" fmla="*/ 1 h 3"/>
                  <a:gd name="T12" fmla="*/ 0 w 14"/>
                  <a:gd name="T13" fmla="*/ 1 h 3"/>
                  <a:gd name="T14" fmla="*/ 0 w 14"/>
                  <a:gd name="T15" fmla="*/ 1 h 3"/>
                  <a:gd name="T16" fmla="*/ 8 w 14"/>
                  <a:gd name="T17" fmla="*/ 1 h 3"/>
                  <a:gd name="T18" fmla="*/ 8 w 14"/>
                  <a:gd name="T19" fmla="*/ 1 h 3"/>
                  <a:gd name="T20" fmla="*/ 14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14" y="0"/>
                    </a:moveTo>
                    <a:lnTo>
                      <a:pt x="14" y="0"/>
                    </a:lnTo>
                    <a:lnTo>
                      <a:pt x="13" y="1"/>
                    </a:lnTo>
                    <a:lnTo>
                      <a:pt x="8" y="3"/>
                    </a:lnTo>
                    <a:lnTo>
                      <a:pt x="8" y="3"/>
                    </a:lnTo>
                    <a:lnTo>
                      <a:pt x="2" y="1"/>
                    </a:lnTo>
                    <a:lnTo>
                      <a:pt x="0" y="1"/>
                    </a:lnTo>
                    <a:lnTo>
                      <a:pt x="0" y="1"/>
                    </a:lnTo>
                    <a:lnTo>
                      <a:pt x="8" y="1"/>
                    </a:lnTo>
                    <a:lnTo>
                      <a:pt x="8"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3" name="Freeform 232"/>
              <p:cNvSpPr>
                <a:spLocks/>
              </p:cNvSpPr>
              <p:nvPr/>
            </p:nvSpPr>
            <p:spPr bwMode="auto">
              <a:xfrm>
                <a:off x="3220" y="2863"/>
                <a:ext cx="23" cy="14"/>
              </a:xfrm>
              <a:custGeom>
                <a:avLst/>
                <a:gdLst>
                  <a:gd name="T0" fmla="*/ 23 w 23"/>
                  <a:gd name="T1" fmla="*/ 11 h 14"/>
                  <a:gd name="T2" fmla="*/ 23 w 23"/>
                  <a:gd name="T3" fmla="*/ 11 h 14"/>
                  <a:gd name="T4" fmla="*/ 15 w 23"/>
                  <a:gd name="T5" fmla="*/ 11 h 14"/>
                  <a:gd name="T6" fmla="*/ 15 w 23"/>
                  <a:gd name="T7" fmla="*/ 11 h 14"/>
                  <a:gd name="T8" fmla="*/ 6 w 23"/>
                  <a:gd name="T9" fmla="*/ 10 h 14"/>
                  <a:gd name="T10" fmla="*/ 6 w 23"/>
                  <a:gd name="T11" fmla="*/ 10 h 14"/>
                  <a:gd name="T12" fmla="*/ 1 w 23"/>
                  <a:gd name="T13" fmla="*/ 6 h 14"/>
                  <a:gd name="T14" fmla="*/ 1 w 23"/>
                  <a:gd name="T15" fmla="*/ 6 h 14"/>
                  <a:gd name="T16" fmla="*/ 0 w 23"/>
                  <a:gd name="T17" fmla="*/ 5 h 14"/>
                  <a:gd name="T18" fmla="*/ 0 w 23"/>
                  <a:gd name="T19" fmla="*/ 5 h 14"/>
                  <a:gd name="T20" fmla="*/ 0 w 23"/>
                  <a:gd name="T21" fmla="*/ 3 h 14"/>
                  <a:gd name="T22" fmla="*/ 1 w 23"/>
                  <a:gd name="T23" fmla="*/ 2 h 14"/>
                  <a:gd name="T24" fmla="*/ 1 w 23"/>
                  <a:gd name="T25" fmla="*/ 2 h 14"/>
                  <a:gd name="T26" fmla="*/ 6 w 23"/>
                  <a:gd name="T27" fmla="*/ 0 h 14"/>
                  <a:gd name="T28" fmla="*/ 12 w 23"/>
                  <a:gd name="T29" fmla="*/ 0 h 14"/>
                  <a:gd name="T30" fmla="*/ 15 w 23"/>
                  <a:gd name="T31" fmla="*/ 3 h 14"/>
                  <a:gd name="T32" fmla="*/ 19 w 23"/>
                  <a:gd name="T33" fmla="*/ 6 h 14"/>
                  <a:gd name="T34" fmla="*/ 19 w 23"/>
                  <a:gd name="T35" fmla="*/ 6 h 14"/>
                  <a:gd name="T36" fmla="*/ 22 w 23"/>
                  <a:gd name="T37" fmla="*/ 11 h 14"/>
                  <a:gd name="T38" fmla="*/ 22 w 23"/>
                  <a:gd name="T39" fmla="*/ 11 h 14"/>
                  <a:gd name="T40" fmla="*/ 22 w 23"/>
                  <a:gd name="T41" fmla="*/ 14 h 14"/>
                  <a:gd name="T42" fmla="*/ 22 w 23"/>
                  <a:gd name="T43" fmla="*/ 14 h 14"/>
                  <a:gd name="T44" fmla="*/ 20 w 23"/>
                  <a:gd name="T45" fmla="*/ 11 h 14"/>
                  <a:gd name="T46" fmla="*/ 19 w 23"/>
                  <a:gd name="T47" fmla="*/ 6 h 14"/>
                  <a:gd name="T48" fmla="*/ 19 w 23"/>
                  <a:gd name="T49" fmla="*/ 6 h 14"/>
                  <a:gd name="T50" fmla="*/ 15 w 23"/>
                  <a:gd name="T51" fmla="*/ 5 h 14"/>
                  <a:gd name="T52" fmla="*/ 11 w 23"/>
                  <a:gd name="T53" fmla="*/ 2 h 14"/>
                  <a:gd name="T54" fmla="*/ 11 w 23"/>
                  <a:gd name="T55" fmla="*/ 2 h 14"/>
                  <a:gd name="T56" fmla="*/ 6 w 23"/>
                  <a:gd name="T57" fmla="*/ 2 h 14"/>
                  <a:gd name="T58" fmla="*/ 1 w 23"/>
                  <a:gd name="T59" fmla="*/ 3 h 14"/>
                  <a:gd name="T60" fmla="*/ 1 w 23"/>
                  <a:gd name="T61" fmla="*/ 3 h 14"/>
                  <a:gd name="T62" fmla="*/ 1 w 23"/>
                  <a:gd name="T63" fmla="*/ 5 h 14"/>
                  <a:gd name="T64" fmla="*/ 3 w 23"/>
                  <a:gd name="T65" fmla="*/ 6 h 14"/>
                  <a:gd name="T66" fmla="*/ 3 w 23"/>
                  <a:gd name="T67" fmla="*/ 6 h 14"/>
                  <a:gd name="T68" fmla="*/ 6 w 23"/>
                  <a:gd name="T69" fmla="*/ 8 h 14"/>
                  <a:gd name="T70" fmla="*/ 6 w 23"/>
                  <a:gd name="T71" fmla="*/ 8 h 14"/>
                  <a:gd name="T72" fmla="*/ 15 w 23"/>
                  <a:gd name="T73" fmla="*/ 10 h 14"/>
                  <a:gd name="T74" fmla="*/ 15 w 23"/>
                  <a:gd name="T75" fmla="*/ 10 h 14"/>
                  <a:gd name="T76" fmla="*/ 23 w 23"/>
                  <a:gd name="T77" fmla="*/ 11 h 14"/>
                  <a:gd name="T78" fmla="*/ 23 w 23"/>
                  <a:gd name="T79"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14">
                    <a:moveTo>
                      <a:pt x="23" y="11"/>
                    </a:moveTo>
                    <a:lnTo>
                      <a:pt x="23" y="11"/>
                    </a:lnTo>
                    <a:lnTo>
                      <a:pt x="15" y="11"/>
                    </a:lnTo>
                    <a:lnTo>
                      <a:pt x="15" y="11"/>
                    </a:lnTo>
                    <a:lnTo>
                      <a:pt x="6" y="10"/>
                    </a:lnTo>
                    <a:lnTo>
                      <a:pt x="6" y="10"/>
                    </a:lnTo>
                    <a:lnTo>
                      <a:pt x="1" y="6"/>
                    </a:lnTo>
                    <a:lnTo>
                      <a:pt x="1" y="6"/>
                    </a:lnTo>
                    <a:lnTo>
                      <a:pt x="0" y="5"/>
                    </a:lnTo>
                    <a:lnTo>
                      <a:pt x="0" y="5"/>
                    </a:lnTo>
                    <a:lnTo>
                      <a:pt x="0" y="3"/>
                    </a:lnTo>
                    <a:lnTo>
                      <a:pt x="1" y="2"/>
                    </a:lnTo>
                    <a:lnTo>
                      <a:pt x="1" y="2"/>
                    </a:lnTo>
                    <a:lnTo>
                      <a:pt x="6" y="0"/>
                    </a:lnTo>
                    <a:lnTo>
                      <a:pt x="12" y="0"/>
                    </a:lnTo>
                    <a:lnTo>
                      <a:pt x="15" y="3"/>
                    </a:lnTo>
                    <a:lnTo>
                      <a:pt x="19" y="6"/>
                    </a:lnTo>
                    <a:lnTo>
                      <a:pt x="19" y="6"/>
                    </a:lnTo>
                    <a:lnTo>
                      <a:pt x="22" y="11"/>
                    </a:lnTo>
                    <a:lnTo>
                      <a:pt x="22" y="11"/>
                    </a:lnTo>
                    <a:lnTo>
                      <a:pt x="22" y="14"/>
                    </a:lnTo>
                    <a:lnTo>
                      <a:pt x="22" y="14"/>
                    </a:lnTo>
                    <a:lnTo>
                      <a:pt x="20" y="11"/>
                    </a:lnTo>
                    <a:lnTo>
                      <a:pt x="19" y="6"/>
                    </a:lnTo>
                    <a:lnTo>
                      <a:pt x="19" y="6"/>
                    </a:lnTo>
                    <a:lnTo>
                      <a:pt x="15" y="5"/>
                    </a:lnTo>
                    <a:lnTo>
                      <a:pt x="11" y="2"/>
                    </a:lnTo>
                    <a:lnTo>
                      <a:pt x="11" y="2"/>
                    </a:lnTo>
                    <a:lnTo>
                      <a:pt x="6" y="2"/>
                    </a:lnTo>
                    <a:lnTo>
                      <a:pt x="1" y="3"/>
                    </a:lnTo>
                    <a:lnTo>
                      <a:pt x="1" y="3"/>
                    </a:lnTo>
                    <a:lnTo>
                      <a:pt x="1" y="5"/>
                    </a:lnTo>
                    <a:lnTo>
                      <a:pt x="3" y="6"/>
                    </a:lnTo>
                    <a:lnTo>
                      <a:pt x="3" y="6"/>
                    </a:lnTo>
                    <a:lnTo>
                      <a:pt x="6" y="8"/>
                    </a:lnTo>
                    <a:lnTo>
                      <a:pt x="6" y="8"/>
                    </a:lnTo>
                    <a:lnTo>
                      <a:pt x="15" y="10"/>
                    </a:lnTo>
                    <a:lnTo>
                      <a:pt x="15" y="10"/>
                    </a:lnTo>
                    <a:lnTo>
                      <a:pt x="23" y="11"/>
                    </a:lnTo>
                    <a:lnTo>
                      <a:pt x="23" y="1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4" name="Freeform 233"/>
              <p:cNvSpPr>
                <a:spLocks/>
              </p:cNvSpPr>
              <p:nvPr/>
            </p:nvSpPr>
            <p:spPr bwMode="auto">
              <a:xfrm>
                <a:off x="3240" y="2860"/>
                <a:ext cx="11" cy="14"/>
              </a:xfrm>
              <a:custGeom>
                <a:avLst/>
                <a:gdLst>
                  <a:gd name="T0" fmla="*/ 0 w 11"/>
                  <a:gd name="T1" fmla="*/ 14 h 14"/>
                  <a:gd name="T2" fmla="*/ 0 w 11"/>
                  <a:gd name="T3" fmla="*/ 14 h 14"/>
                  <a:gd name="T4" fmla="*/ 0 w 11"/>
                  <a:gd name="T5" fmla="*/ 14 h 14"/>
                  <a:gd name="T6" fmla="*/ 0 w 11"/>
                  <a:gd name="T7" fmla="*/ 9 h 14"/>
                  <a:gd name="T8" fmla="*/ 0 w 11"/>
                  <a:gd name="T9" fmla="*/ 9 h 14"/>
                  <a:gd name="T10" fmla="*/ 2 w 11"/>
                  <a:gd name="T11" fmla="*/ 3 h 14"/>
                  <a:gd name="T12" fmla="*/ 2 w 11"/>
                  <a:gd name="T13" fmla="*/ 3 h 14"/>
                  <a:gd name="T14" fmla="*/ 5 w 11"/>
                  <a:gd name="T15" fmla="*/ 0 h 14"/>
                  <a:gd name="T16" fmla="*/ 10 w 11"/>
                  <a:gd name="T17" fmla="*/ 0 h 14"/>
                  <a:gd name="T18" fmla="*/ 10 w 11"/>
                  <a:gd name="T19" fmla="*/ 0 h 14"/>
                  <a:gd name="T20" fmla="*/ 11 w 11"/>
                  <a:gd name="T21" fmla="*/ 1 h 14"/>
                  <a:gd name="T22" fmla="*/ 11 w 11"/>
                  <a:gd name="T23" fmla="*/ 3 h 14"/>
                  <a:gd name="T24" fmla="*/ 11 w 11"/>
                  <a:gd name="T25" fmla="*/ 3 h 14"/>
                  <a:gd name="T26" fmla="*/ 10 w 11"/>
                  <a:gd name="T27" fmla="*/ 6 h 14"/>
                  <a:gd name="T28" fmla="*/ 10 w 11"/>
                  <a:gd name="T29" fmla="*/ 6 h 14"/>
                  <a:gd name="T30" fmla="*/ 6 w 11"/>
                  <a:gd name="T31" fmla="*/ 11 h 14"/>
                  <a:gd name="T32" fmla="*/ 6 w 11"/>
                  <a:gd name="T33" fmla="*/ 11 h 14"/>
                  <a:gd name="T34" fmla="*/ 2 w 11"/>
                  <a:gd name="T35" fmla="*/ 14 h 14"/>
                  <a:gd name="T36" fmla="*/ 2 w 11"/>
                  <a:gd name="T37" fmla="*/ 14 h 14"/>
                  <a:gd name="T38" fmla="*/ 5 w 11"/>
                  <a:gd name="T39" fmla="*/ 11 h 14"/>
                  <a:gd name="T40" fmla="*/ 5 w 11"/>
                  <a:gd name="T41" fmla="*/ 11 h 14"/>
                  <a:gd name="T42" fmla="*/ 8 w 11"/>
                  <a:gd name="T43" fmla="*/ 6 h 14"/>
                  <a:gd name="T44" fmla="*/ 8 w 11"/>
                  <a:gd name="T45" fmla="*/ 6 h 14"/>
                  <a:gd name="T46" fmla="*/ 10 w 11"/>
                  <a:gd name="T47" fmla="*/ 3 h 14"/>
                  <a:gd name="T48" fmla="*/ 10 w 11"/>
                  <a:gd name="T49" fmla="*/ 1 h 14"/>
                  <a:gd name="T50" fmla="*/ 8 w 11"/>
                  <a:gd name="T51" fmla="*/ 1 h 14"/>
                  <a:gd name="T52" fmla="*/ 8 w 11"/>
                  <a:gd name="T53" fmla="*/ 1 h 14"/>
                  <a:gd name="T54" fmla="*/ 6 w 11"/>
                  <a:gd name="T55" fmla="*/ 1 h 14"/>
                  <a:gd name="T56" fmla="*/ 3 w 11"/>
                  <a:gd name="T57" fmla="*/ 5 h 14"/>
                  <a:gd name="T58" fmla="*/ 3 w 11"/>
                  <a:gd name="T59" fmla="*/ 5 h 14"/>
                  <a:gd name="T60" fmla="*/ 0 w 11"/>
                  <a:gd name="T61" fmla="*/ 9 h 14"/>
                  <a:gd name="T62" fmla="*/ 0 w 11"/>
                  <a:gd name="T63" fmla="*/ 9 h 14"/>
                  <a:gd name="T64" fmla="*/ 0 w 11"/>
                  <a:gd name="T6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14">
                    <a:moveTo>
                      <a:pt x="0" y="14"/>
                    </a:moveTo>
                    <a:lnTo>
                      <a:pt x="0" y="14"/>
                    </a:lnTo>
                    <a:lnTo>
                      <a:pt x="0" y="14"/>
                    </a:lnTo>
                    <a:lnTo>
                      <a:pt x="0" y="9"/>
                    </a:lnTo>
                    <a:lnTo>
                      <a:pt x="0" y="9"/>
                    </a:lnTo>
                    <a:lnTo>
                      <a:pt x="2" y="3"/>
                    </a:lnTo>
                    <a:lnTo>
                      <a:pt x="2" y="3"/>
                    </a:lnTo>
                    <a:lnTo>
                      <a:pt x="5" y="0"/>
                    </a:lnTo>
                    <a:lnTo>
                      <a:pt x="10" y="0"/>
                    </a:lnTo>
                    <a:lnTo>
                      <a:pt x="10" y="0"/>
                    </a:lnTo>
                    <a:lnTo>
                      <a:pt x="11" y="1"/>
                    </a:lnTo>
                    <a:lnTo>
                      <a:pt x="11" y="3"/>
                    </a:lnTo>
                    <a:lnTo>
                      <a:pt x="11" y="3"/>
                    </a:lnTo>
                    <a:lnTo>
                      <a:pt x="10" y="6"/>
                    </a:lnTo>
                    <a:lnTo>
                      <a:pt x="10" y="6"/>
                    </a:lnTo>
                    <a:lnTo>
                      <a:pt x="6" y="11"/>
                    </a:lnTo>
                    <a:lnTo>
                      <a:pt x="6" y="11"/>
                    </a:lnTo>
                    <a:lnTo>
                      <a:pt x="2" y="14"/>
                    </a:lnTo>
                    <a:lnTo>
                      <a:pt x="2" y="14"/>
                    </a:lnTo>
                    <a:lnTo>
                      <a:pt x="5" y="11"/>
                    </a:lnTo>
                    <a:lnTo>
                      <a:pt x="5" y="11"/>
                    </a:lnTo>
                    <a:lnTo>
                      <a:pt x="8" y="6"/>
                    </a:lnTo>
                    <a:lnTo>
                      <a:pt x="8" y="6"/>
                    </a:lnTo>
                    <a:lnTo>
                      <a:pt x="10" y="3"/>
                    </a:lnTo>
                    <a:lnTo>
                      <a:pt x="10" y="1"/>
                    </a:lnTo>
                    <a:lnTo>
                      <a:pt x="8" y="1"/>
                    </a:lnTo>
                    <a:lnTo>
                      <a:pt x="8" y="1"/>
                    </a:lnTo>
                    <a:lnTo>
                      <a:pt x="6" y="1"/>
                    </a:lnTo>
                    <a:lnTo>
                      <a:pt x="3" y="5"/>
                    </a:lnTo>
                    <a:lnTo>
                      <a:pt x="3" y="5"/>
                    </a:lnTo>
                    <a:lnTo>
                      <a:pt x="0" y="9"/>
                    </a:lnTo>
                    <a:lnTo>
                      <a:pt x="0" y="9"/>
                    </a:lnTo>
                    <a:lnTo>
                      <a:pt x="0" y="1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5" name="Freeform 234"/>
              <p:cNvSpPr>
                <a:spLocks/>
              </p:cNvSpPr>
              <p:nvPr/>
            </p:nvSpPr>
            <p:spPr bwMode="auto">
              <a:xfrm>
                <a:off x="3240" y="2860"/>
                <a:ext cx="11" cy="14"/>
              </a:xfrm>
              <a:custGeom>
                <a:avLst/>
                <a:gdLst>
                  <a:gd name="T0" fmla="*/ 0 w 11"/>
                  <a:gd name="T1" fmla="*/ 14 h 14"/>
                  <a:gd name="T2" fmla="*/ 0 w 11"/>
                  <a:gd name="T3" fmla="*/ 14 h 14"/>
                  <a:gd name="T4" fmla="*/ 0 w 11"/>
                  <a:gd name="T5" fmla="*/ 14 h 14"/>
                  <a:gd name="T6" fmla="*/ 0 w 11"/>
                  <a:gd name="T7" fmla="*/ 9 h 14"/>
                  <a:gd name="T8" fmla="*/ 0 w 11"/>
                  <a:gd name="T9" fmla="*/ 9 h 14"/>
                  <a:gd name="T10" fmla="*/ 2 w 11"/>
                  <a:gd name="T11" fmla="*/ 3 h 14"/>
                  <a:gd name="T12" fmla="*/ 2 w 11"/>
                  <a:gd name="T13" fmla="*/ 3 h 14"/>
                  <a:gd name="T14" fmla="*/ 5 w 11"/>
                  <a:gd name="T15" fmla="*/ 0 h 14"/>
                  <a:gd name="T16" fmla="*/ 10 w 11"/>
                  <a:gd name="T17" fmla="*/ 0 h 14"/>
                  <a:gd name="T18" fmla="*/ 10 w 11"/>
                  <a:gd name="T19" fmla="*/ 0 h 14"/>
                  <a:gd name="T20" fmla="*/ 11 w 11"/>
                  <a:gd name="T21" fmla="*/ 1 h 14"/>
                  <a:gd name="T22" fmla="*/ 11 w 11"/>
                  <a:gd name="T23" fmla="*/ 3 h 14"/>
                  <a:gd name="T24" fmla="*/ 11 w 11"/>
                  <a:gd name="T25" fmla="*/ 3 h 14"/>
                  <a:gd name="T26" fmla="*/ 10 w 11"/>
                  <a:gd name="T27" fmla="*/ 6 h 14"/>
                  <a:gd name="T28" fmla="*/ 10 w 11"/>
                  <a:gd name="T29" fmla="*/ 6 h 14"/>
                  <a:gd name="T30" fmla="*/ 6 w 11"/>
                  <a:gd name="T31" fmla="*/ 11 h 14"/>
                  <a:gd name="T32" fmla="*/ 6 w 11"/>
                  <a:gd name="T33" fmla="*/ 11 h 14"/>
                  <a:gd name="T34" fmla="*/ 2 w 11"/>
                  <a:gd name="T35" fmla="*/ 14 h 14"/>
                  <a:gd name="T36" fmla="*/ 2 w 11"/>
                  <a:gd name="T37" fmla="*/ 14 h 14"/>
                  <a:gd name="T38" fmla="*/ 5 w 11"/>
                  <a:gd name="T39" fmla="*/ 11 h 14"/>
                  <a:gd name="T40" fmla="*/ 5 w 11"/>
                  <a:gd name="T41" fmla="*/ 11 h 14"/>
                  <a:gd name="T42" fmla="*/ 8 w 11"/>
                  <a:gd name="T43" fmla="*/ 6 h 14"/>
                  <a:gd name="T44" fmla="*/ 8 w 11"/>
                  <a:gd name="T45" fmla="*/ 6 h 14"/>
                  <a:gd name="T46" fmla="*/ 10 w 11"/>
                  <a:gd name="T47" fmla="*/ 3 h 14"/>
                  <a:gd name="T48" fmla="*/ 10 w 11"/>
                  <a:gd name="T49" fmla="*/ 1 h 14"/>
                  <a:gd name="T50" fmla="*/ 8 w 11"/>
                  <a:gd name="T51" fmla="*/ 1 h 14"/>
                  <a:gd name="T52" fmla="*/ 8 w 11"/>
                  <a:gd name="T53" fmla="*/ 1 h 14"/>
                  <a:gd name="T54" fmla="*/ 6 w 11"/>
                  <a:gd name="T55" fmla="*/ 1 h 14"/>
                  <a:gd name="T56" fmla="*/ 3 w 11"/>
                  <a:gd name="T57" fmla="*/ 5 h 14"/>
                  <a:gd name="T58" fmla="*/ 3 w 11"/>
                  <a:gd name="T59" fmla="*/ 5 h 14"/>
                  <a:gd name="T60" fmla="*/ 0 w 11"/>
                  <a:gd name="T61" fmla="*/ 9 h 14"/>
                  <a:gd name="T62" fmla="*/ 0 w 11"/>
                  <a:gd name="T63" fmla="*/ 9 h 14"/>
                  <a:gd name="T64" fmla="*/ 0 w 11"/>
                  <a:gd name="T6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14">
                    <a:moveTo>
                      <a:pt x="0" y="14"/>
                    </a:moveTo>
                    <a:lnTo>
                      <a:pt x="0" y="14"/>
                    </a:lnTo>
                    <a:lnTo>
                      <a:pt x="0" y="14"/>
                    </a:lnTo>
                    <a:lnTo>
                      <a:pt x="0" y="9"/>
                    </a:lnTo>
                    <a:lnTo>
                      <a:pt x="0" y="9"/>
                    </a:lnTo>
                    <a:lnTo>
                      <a:pt x="2" y="3"/>
                    </a:lnTo>
                    <a:lnTo>
                      <a:pt x="2" y="3"/>
                    </a:lnTo>
                    <a:lnTo>
                      <a:pt x="5" y="0"/>
                    </a:lnTo>
                    <a:lnTo>
                      <a:pt x="10" y="0"/>
                    </a:lnTo>
                    <a:lnTo>
                      <a:pt x="10" y="0"/>
                    </a:lnTo>
                    <a:lnTo>
                      <a:pt x="11" y="1"/>
                    </a:lnTo>
                    <a:lnTo>
                      <a:pt x="11" y="3"/>
                    </a:lnTo>
                    <a:lnTo>
                      <a:pt x="11" y="3"/>
                    </a:lnTo>
                    <a:lnTo>
                      <a:pt x="10" y="6"/>
                    </a:lnTo>
                    <a:lnTo>
                      <a:pt x="10" y="6"/>
                    </a:lnTo>
                    <a:lnTo>
                      <a:pt x="6" y="11"/>
                    </a:lnTo>
                    <a:lnTo>
                      <a:pt x="6" y="11"/>
                    </a:lnTo>
                    <a:lnTo>
                      <a:pt x="2" y="14"/>
                    </a:lnTo>
                    <a:lnTo>
                      <a:pt x="2" y="14"/>
                    </a:lnTo>
                    <a:lnTo>
                      <a:pt x="5" y="11"/>
                    </a:lnTo>
                    <a:lnTo>
                      <a:pt x="5" y="11"/>
                    </a:lnTo>
                    <a:lnTo>
                      <a:pt x="8" y="6"/>
                    </a:lnTo>
                    <a:lnTo>
                      <a:pt x="8" y="6"/>
                    </a:lnTo>
                    <a:lnTo>
                      <a:pt x="10" y="3"/>
                    </a:lnTo>
                    <a:lnTo>
                      <a:pt x="10" y="1"/>
                    </a:lnTo>
                    <a:lnTo>
                      <a:pt x="8" y="1"/>
                    </a:lnTo>
                    <a:lnTo>
                      <a:pt x="8" y="1"/>
                    </a:lnTo>
                    <a:lnTo>
                      <a:pt x="6" y="1"/>
                    </a:lnTo>
                    <a:lnTo>
                      <a:pt x="3" y="5"/>
                    </a:lnTo>
                    <a:lnTo>
                      <a:pt x="3" y="5"/>
                    </a:lnTo>
                    <a:lnTo>
                      <a:pt x="0" y="9"/>
                    </a:lnTo>
                    <a:lnTo>
                      <a:pt x="0" y="9"/>
                    </a:lnTo>
                    <a:lnTo>
                      <a:pt x="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6" name="Freeform 235"/>
              <p:cNvSpPr>
                <a:spLocks/>
              </p:cNvSpPr>
              <p:nvPr/>
            </p:nvSpPr>
            <p:spPr bwMode="auto">
              <a:xfrm>
                <a:off x="3332" y="2868"/>
                <a:ext cx="44" cy="36"/>
              </a:xfrm>
              <a:custGeom>
                <a:avLst/>
                <a:gdLst>
                  <a:gd name="T0" fmla="*/ 44 w 44"/>
                  <a:gd name="T1" fmla="*/ 1 h 36"/>
                  <a:gd name="T2" fmla="*/ 44 w 44"/>
                  <a:gd name="T3" fmla="*/ 1 h 36"/>
                  <a:gd name="T4" fmla="*/ 35 w 44"/>
                  <a:gd name="T5" fmla="*/ 1 h 36"/>
                  <a:gd name="T6" fmla="*/ 35 w 44"/>
                  <a:gd name="T7" fmla="*/ 1 h 36"/>
                  <a:gd name="T8" fmla="*/ 25 w 44"/>
                  <a:gd name="T9" fmla="*/ 3 h 36"/>
                  <a:gd name="T10" fmla="*/ 20 w 44"/>
                  <a:gd name="T11" fmla="*/ 6 h 36"/>
                  <a:gd name="T12" fmla="*/ 16 w 44"/>
                  <a:gd name="T13" fmla="*/ 9 h 36"/>
                  <a:gd name="T14" fmla="*/ 16 w 44"/>
                  <a:gd name="T15" fmla="*/ 9 h 36"/>
                  <a:gd name="T16" fmla="*/ 11 w 44"/>
                  <a:gd name="T17" fmla="*/ 14 h 36"/>
                  <a:gd name="T18" fmla="*/ 6 w 44"/>
                  <a:gd name="T19" fmla="*/ 17 h 36"/>
                  <a:gd name="T20" fmla="*/ 1 w 44"/>
                  <a:gd name="T21" fmla="*/ 27 h 36"/>
                  <a:gd name="T22" fmla="*/ 1 w 44"/>
                  <a:gd name="T23" fmla="*/ 27 h 36"/>
                  <a:gd name="T24" fmla="*/ 0 w 44"/>
                  <a:gd name="T25" fmla="*/ 36 h 36"/>
                  <a:gd name="T26" fmla="*/ 0 w 44"/>
                  <a:gd name="T27" fmla="*/ 36 h 36"/>
                  <a:gd name="T28" fmla="*/ 0 w 44"/>
                  <a:gd name="T29" fmla="*/ 33 h 36"/>
                  <a:gd name="T30" fmla="*/ 0 w 44"/>
                  <a:gd name="T31" fmla="*/ 33 h 36"/>
                  <a:gd name="T32" fmla="*/ 1 w 44"/>
                  <a:gd name="T33" fmla="*/ 27 h 36"/>
                  <a:gd name="T34" fmla="*/ 1 w 44"/>
                  <a:gd name="T35" fmla="*/ 27 h 36"/>
                  <a:gd name="T36" fmla="*/ 6 w 44"/>
                  <a:gd name="T37" fmla="*/ 17 h 36"/>
                  <a:gd name="T38" fmla="*/ 9 w 44"/>
                  <a:gd name="T39" fmla="*/ 12 h 36"/>
                  <a:gd name="T40" fmla="*/ 14 w 44"/>
                  <a:gd name="T41" fmla="*/ 8 h 36"/>
                  <a:gd name="T42" fmla="*/ 14 w 44"/>
                  <a:gd name="T43" fmla="*/ 8 h 36"/>
                  <a:gd name="T44" fmla="*/ 19 w 44"/>
                  <a:gd name="T45" fmla="*/ 5 h 36"/>
                  <a:gd name="T46" fmla="*/ 25 w 44"/>
                  <a:gd name="T47" fmla="*/ 1 h 36"/>
                  <a:gd name="T48" fmla="*/ 35 w 44"/>
                  <a:gd name="T49" fmla="*/ 0 h 36"/>
                  <a:gd name="T50" fmla="*/ 35 w 44"/>
                  <a:gd name="T51" fmla="*/ 0 h 36"/>
                  <a:gd name="T52" fmla="*/ 42 w 44"/>
                  <a:gd name="T53" fmla="*/ 0 h 36"/>
                  <a:gd name="T54" fmla="*/ 42 w 44"/>
                  <a:gd name="T55" fmla="*/ 0 h 36"/>
                  <a:gd name="T56" fmla="*/ 44 w 44"/>
                  <a:gd name="T57" fmla="*/ 1 h 36"/>
                  <a:gd name="T58" fmla="*/ 44 w 44"/>
                  <a:gd name="T59"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36">
                    <a:moveTo>
                      <a:pt x="44" y="1"/>
                    </a:moveTo>
                    <a:lnTo>
                      <a:pt x="44" y="1"/>
                    </a:lnTo>
                    <a:lnTo>
                      <a:pt x="35" y="1"/>
                    </a:lnTo>
                    <a:lnTo>
                      <a:pt x="35" y="1"/>
                    </a:lnTo>
                    <a:lnTo>
                      <a:pt x="25" y="3"/>
                    </a:lnTo>
                    <a:lnTo>
                      <a:pt x="20" y="6"/>
                    </a:lnTo>
                    <a:lnTo>
                      <a:pt x="16" y="9"/>
                    </a:lnTo>
                    <a:lnTo>
                      <a:pt x="16" y="9"/>
                    </a:lnTo>
                    <a:lnTo>
                      <a:pt x="11" y="14"/>
                    </a:lnTo>
                    <a:lnTo>
                      <a:pt x="6" y="17"/>
                    </a:lnTo>
                    <a:lnTo>
                      <a:pt x="1" y="27"/>
                    </a:lnTo>
                    <a:lnTo>
                      <a:pt x="1" y="27"/>
                    </a:lnTo>
                    <a:lnTo>
                      <a:pt x="0" y="36"/>
                    </a:lnTo>
                    <a:lnTo>
                      <a:pt x="0" y="36"/>
                    </a:lnTo>
                    <a:lnTo>
                      <a:pt x="0" y="33"/>
                    </a:lnTo>
                    <a:lnTo>
                      <a:pt x="0" y="33"/>
                    </a:lnTo>
                    <a:lnTo>
                      <a:pt x="1" y="27"/>
                    </a:lnTo>
                    <a:lnTo>
                      <a:pt x="1" y="27"/>
                    </a:lnTo>
                    <a:lnTo>
                      <a:pt x="6" y="17"/>
                    </a:lnTo>
                    <a:lnTo>
                      <a:pt x="9" y="12"/>
                    </a:lnTo>
                    <a:lnTo>
                      <a:pt x="14" y="8"/>
                    </a:lnTo>
                    <a:lnTo>
                      <a:pt x="14" y="8"/>
                    </a:lnTo>
                    <a:lnTo>
                      <a:pt x="19" y="5"/>
                    </a:lnTo>
                    <a:lnTo>
                      <a:pt x="25" y="1"/>
                    </a:lnTo>
                    <a:lnTo>
                      <a:pt x="35" y="0"/>
                    </a:lnTo>
                    <a:lnTo>
                      <a:pt x="35" y="0"/>
                    </a:lnTo>
                    <a:lnTo>
                      <a:pt x="42" y="0"/>
                    </a:lnTo>
                    <a:lnTo>
                      <a:pt x="42" y="0"/>
                    </a:lnTo>
                    <a:lnTo>
                      <a:pt x="44" y="1"/>
                    </a:lnTo>
                    <a:lnTo>
                      <a:pt x="44"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7" name="Freeform 236"/>
              <p:cNvSpPr>
                <a:spLocks/>
              </p:cNvSpPr>
              <p:nvPr/>
            </p:nvSpPr>
            <p:spPr bwMode="auto">
              <a:xfrm>
                <a:off x="3363" y="2817"/>
                <a:ext cx="2" cy="51"/>
              </a:xfrm>
              <a:custGeom>
                <a:avLst/>
                <a:gdLst>
                  <a:gd name="T0" fmla="*/ 2 w 2"/>
                  <a:gd name="T1" fmla="*/ 0 h 51"/>
                  <a:gd name="T2" fmla="*/ 2 w 2"/>
                  <a:gd name="T3" fmla="*/ 0 h 51"/>
                  <a:gd name="T4" fmla="*/ 2 w 2"/>
                  <a:gd name="T5" fmla="*/ 26 h 51"/>
                  <a:gd name="T6" fmla="*/ 2 w 2"/>
                  <a:gd name="T7" fmla="*/ 26 h 51"/>
                  <a:gd name="T8" fmla="*/ 0 w 2"/>
                  <a:gd name="T9" fmla="*/ 51 h 51"/>
                  <a:gd name="T10" fmla="*/ 0 w 2"/>
                  <a:gd name="T11" fmla="*/ 51 h 51"/>
                  <a:gd name="T12" fmla="*/ 0 w 2"/>
                  <a:gd name="T13" fmla="*/ 26 h 51"/>
                  <a:gd name="T14" fmla="*/ 0 w 2"/>
                  <a:gd name="T15" fmla="*/ 26 h 51"/>
                  <a:gd name="T16" fmla="*/ 2 w 2"/>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51">
                    <a:moveTo>
                      <a:pt x="2" y="0"/>
                    </a:moveTo>
                    <a:lnTo>
                      <a:pt x="2" y="0"/>
                    </a:lnTo>
                    <a:lnTo>
                      <a:pt x="2" y="26"/>
                    </a:lnTo>
                    <a:lnTo>
                      <a:pt x="2" y="26"/>
                    </a:lnTo>
                    <a:lnTo>
                      <a:pt x="0" y="51"/>
                    </a:lnTo>
                    <a:lnTo>
                      <a:pt x="0" y="51"/>
                    </a:lnTo>
                    <a:lnTo>
                      <a:pt x="0" y="26"/>
                    </a:lnTo>
                    <a:lnTo>
                      <a:pt x="0" y="26"/>
                    </a:lnTo>
                    <a:lnTo>
                      <a:pt x="2"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8" name="Freeform 237"/>
              <p:cNvSpPr>
                <a:spLocks/>
              </p:cNvSpPr>
              <p:nvPr/>
            </p:nvSpPr>
            <p:spPr bwMode="auto">
              <a:xfrm>
                <a:off x="3363" y="2817"/>
                <a:ext cx="2" cy="51"/>
              </a:xfrm>
              <a:custGeom>
                <a:avLst/>
                <a:gdLst>
                  <a:gd name="T0" fmla="*/ 2 w 2"/>
                  <a:gd name="T1" fmla="*/ 0 h 51"/>
                  <a:gd name="T2" fmla="*/ 2 w 2"/>
                  <a:gd name="T3" fmla="*/ 0 h 51"/>
                  <a:gd name="T4" fmla="*/ 2 w 2"/>
                  <a:gd name="T5" fmla="*/ 26 h 51"/>
                  <a:gd name="T6" fmla="*/ 2 w 2"/>
                  <a:gd name="T7" fmla="*/ 26 h 51"/>
                  <a:gd name="T8" fmla="*/ 0 w 2"/>
                  <a:gd name="T9" fmla="*/ 51 h 51"/>
                  <a:gd name="T10" fmla="*/ 0 w 2"/>
                  <a:gd name="T11" fmla="*/ 51 h 51"/>
                  <a:gd name="T12" fmla="*/ 0 w 2"/>
                  <a:gd name="T13" fmla="*/ 26 h 51"/>
                  <a:gd name="T14" fmla="*/ 0 w 2"/>
                  <a:gd name="T15" fmla="*/ 26 h 51"/>
                  <a:gd name="T16" fmla="*/ 2 w 2"/>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51">
                    <a:moveTo>
                      <a:pt x="2" y="0"/>
                    </a:moveTo>
                    <a:lnTo>
                      <a:pt x="2" y="0"/>
                    </a:lnTo>
                    <a:lnTo>
                      <a:pt x="2" y="26"/>
                    </a:lnTo>
                    <a:lnTo>
                      <a:pt x="2" y="26"/>
                    </a:lnTo>
                    <a:lnTo>
                      <a:pt x="0" y="51"/>
                    </a:lnTo>
                    <a:lnTo>
                      <a:pt x="0" y="51"/>
                    </a:lnTo>
                    <a:lnTo>
                      <a:pt x="0" y="26"/>
                    </a:lnTo>
                    <a:lnTo>
                      <a:pt x="0" y="26"/>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9" name="Freeform 238"/>
              <p:cNvSpPr>
                <a:spLocks/>
              </p:cNvSpPr>
              <p:nvPr/>
            </p:nvSpPr>
            <p:spPr bwMode="auto">
              <a:xfrm>
                <a:off x="3280" y="2891"/>
                <a:ext cx="36" cy="2"/>
              </a:xfrm>
              <a:custGeom>
                <a:avLst/>
                <a:gdLst>
                  <a:gd name="T0" fmla="*/ 36 w 36"/>
                  <a:gd name="T1" fmla="*/ 0 h 2"/>
                  <a:gd name="T2" fmla="*/ 36 w 36"/>
                  <a:gd name="T3" fmla="*/ 0 h 2"/>
                  <a:gd name="T4" fmla="*/ 30 w 36"/>
                  <a:gd name="T5" fmla="*/ 2 h 2"/>
                  <a:gd name="T6" fmla="*/ 17 w 36"/>
                  <a:gd name="T7" fmla="*/ 2 h 2"/>
                  <a:gd name="T8" fmla="*/ 17 w 36"/>
                  <a:gd name="T9" fmla="*/ 2 h 2"/>
                  <a:gd name="T10" fmla="*/ 4 w 36"/>
                  <a:gd name="T11" fmla="*/ 2 h 2"/>
                  <a:gd name="T12" fmla="*/ 0 w 36"/>
                  <a:gd name="T13" fmla="*/ 0 h 2"/>
                  <a:gd name="T14" fmla="*/ 0 w 36"/>
                  <a:gd name="T15" fmla="*/ 0 h 2"/>
                  <a:gd name="T16" fmla="*/ 17 w 36"/>
                  <a:gd name="T17" fmla="*/ 0 h 2"/>
                  <a:gd name="T18" fmla="*/ 17 w 36"/>
                  <a:gd name="T19" fmla="*/ 0 h 2"/>
                  <a:gd name="T20" fmla="*/ 36 w 36"/>
                  <a:gd name="T21" fmla="*/ 0 h 2"/>
                  <a:gd name="T22" fmla="*/ 36 w 36"/>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
                    <a:moveTo>
                      <a:pt x="36" y="0"/>
                    </a:moveTo>
                    <a:lnTo>
                      <a:pt x="36" y="0"/>
                    </a:lnTo>
                    <a:lnTo>
                      <a:pt x="30" y="2"/>
                    </a:lnTo>
                    <a:lnTo>
                      <a:pt x="17" y="2"/>
                    </a:lnTo>
                    <a:lnTo>
                      <a:pt x="17" y="2"/>
                    </a:lnTo>
                    <a:lnTo>
                      <a:pt x="4" y="2"/>
                    </a:lnTo>
                    <a:lnTo>
                      <a:pt x="0" y="0"/>
                    </a:lnTo>
                    <a:lnTo>
                      <a:pt x="0" y="0"/>
                    </a:lnTo>
                    <a:lnTo>
                      <a:pt x="17" y="0"/>
                    </a:lnTo>
                    <a:lnTo>
                      <a:pt x="17" y="0"/>
                    </a:lnTo>
                    <a:lnTo>
                      <a:pt x="36" y="0"/>
                    </a:lnTo>
                    <a:lnTo>
                      <a:pt x="36"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0" name="Freeform 239"/>
              <p:cNvSpPr>
                <a:spLocks/>
              </p:cNvSpPr>
              <p:nvPr/>
            </p:nvSpPr>
            <p:spPr bwMode="auto">
              <a:xfrm>
                <a:off x="3337" y="2891"/>
                <a:ext cx="3" cy="8"/>
              </a:xfrm>
              <a:custGeom>
                <a:avLst/>
                <a:gdLst>
                  <a:gd name="T0" fmla="*/ 3 w 3"/>
                  <a:gd name="T1" fmla="*/ 0 h 8"/>
                  <a:gd name="T2" fmla="*/ 3 w 3"/>
                  <a:gd name="T3" fmla="*/ 0 h 8"/>
                  <a:gd name="T4" fmla="*/ 1 w 3"/>
                  <a:gd name="T5" fmla="*/ 5 h 8"/>
                  <a:gd name="T6" fmla="*/ 1 w 3"/>
                  <a:gd name="T7" fmla="*/ 5 h 8"/>
                  <a:gd name="T8" fmla="*/ 0 w 3"/>
                  <a:gd name="T9" fmla="*/ 8 h 8"/>
                  <a:gd name="T10" fmla="*/ 0 w 3"/>
                  <a:gd name="T11" fmla="*/ 8 h 8"/>
                  <a:gd name="T12" fmla="*/ 0 w 3"/>
                  <a:gd name="T13" fmla="*/ 7 h 8"/>
                  <a:gd name="T14" fmla="*/ 0 w 3"/>
                  <a:gd name="T15" fmla="*/ 4 h 8"/>
                  <a:gd name="T16" fmla="*/ 0 w 3"/>
                  <a:gd name="T17" fmla="*/ 4 h 8"/>
                  <a:gd name="T18" fmla="*/ 3 w 3"/>
                  <a:gd name="T19" fmla="*/ 2 h 8"/>
                  <a:gd name="T20" fmla="*/ 3 w 3"/>
                  <a:gd name="T21" fmla="*/ 0 h 8"/>
                  <a:gd name="T22" fmla="*/ 3 w 3"/>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8">
                    <a:moveTo>
                      <a:pt x="3" y="0"/>
                    </a:moveTo>
                    <a:lnTo>
                      <a:pt x="3" y="0"/>
                    </a:lnTo>
                    <a:lnTo>
                      <a:pt x="1" y="5"/>
                    </a:lnTo>
                    <a:lnTo>
                      <a:pt x="1" y="5"/>
                    </a:lnTo>
                    <a:lnTo>
                      <a:pt x="0" y="8"/>
                    </a:lnTo>
                    <a:lnTo>
                      <a:pt x="0" y="8"/>
                    </a:lnTo>
                    <a:lnTo>
                      <a:pt x="0" y="7"/>
                    </a:lnTo>
                    <a:lnTo>
                      <a:pt x="0" y="4"/>
                    </a:lnTo>
                    <a:lnTo>
                      <a:pt x="0" y="4"/>
                    </a:lnTo>
                    <a:lnTo>
                      <a:pt x="3" y="2"/>
                    </a:lnTo>
                    <a:lnTo>
                      <a:pt x="3" y="0"/>
                    </a:lnTo>
                    <a:lnTo>
                      <a:pt x="3"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1" name="Freeform 240"/>
              <p:cNvSpPr>
                <a:spLocks/>
              </p:cNvSpPr>
              <p:nvPr/>
            </p:nvSpPr>
            <p:spPr bwMode="auto">
              <a:xfrm>
                <a:off x="3344" y="2880"/>
                <a:ext cx="5" cy="5"/>
              </a:xfrm>
              <a:custGeom>
                <a:avLst/>
                <a:gdLst>
                  <a:gd name="T0" fmla="*/ 5 w 5"/>
                  <a:gd name="T1" fmla="*/ 0 h 5"/>
                  <a:gd name="T2" fmla="*/ 5 w 5"/>
                  <a:gd name="T3" fmla="*/ 0 h 5"/>
                  <a:gd name="T4" fmla="*/ 4 w 5"/>
                  <a:gd name="T5" fmla="*/ 4 h 5"/>
                  <a:gd name="T6" fmla="*/ 4 w 5"/>
                  <a:gd name="T7" fmla="*/ 4 h 5"/>
                  <a:gd name="T8" fmla="*/ 0 w 5"/>
                  <a:gd name="T9" fmla="*/ 5 h 5"/>
                  <a:gd name="T10" fmla="*/ 0 w 5"/>
                  <a:gd name="T11" fmla="*/ 5 h 5"/>
                  <a:gd name="T12" fmla="*/ 2 w 5"/>
                  <a:gd name="T13" fmla="*/ 2 h 5"/>
                  <a:gd name="T14" fmla="*/ 2 w 5"/>
                  <a:gd name="T15" fmla="*/ 2 h 5"/>
                  <a:gd name="T16" fmla="*/ 5 w 5"/>
                  <a:gd name="T17" fmla="*/ 0 h 5"/>
                  <a:gd name="T18" fmla="*/ 5 w 5"/>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0"/>
                    </a:moveTo>
                    <a:lnTo>
                      <a:pt x="5" y="0"/>
                    </a:lnTo>
                    <a:lnTo>
                      <a:pt x="4" y="4"/>
                    </a:lnTo>
                    <a:lnTo>
                      <a:pt x="4" y="4"/>
                    </a:lnTo>
                    <a:lnTo>
                      <a:pt x="0" y="5"/>
                    </a:lnTo>
                    <a:lnTo>
                      <a:pt x="0" y="5"/>
                    </a:lnTo>
                    <a:lnTo>
                      <a:pt x="2" y="2"/>
                    </a:lnTo>
                    <a:lnTo>
                      <a:pt x="2" y="2"/>
                    </a:lnTo>
                    <a:lnTo>
                      <a:pt x="5" y="0"/>
                    </a:lnTo>
                    <a:lnTo>
                      <a:pt x="5"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2" name="Freeform 241"/>
              <p:cNvSpPr>
                <a:spLocks/>
              </p:cNvSpPr>
              <p:nvPr/>
            </p:nvSpPr>
            <p:spPr bwMode="auto">
              <a:xfrm>
                <a:off x="3355" y="2876"/>
                <a:ext cx="8" cy="3"/>
              </a:xfrm>
              <a:custGeom>
                <a:avLst/>
                <a:gdLst>
                  <a:gd name="T0" fmla="*/ 8 w 8"/>
                  <a:gd name="T1" fmla="*/ 0 h 3"/>
                  <a:gd name="T2" fmla="*/ 8 w 8"/>
                  <a:gd name="T3" fmla="*/ 0 h 3"/>
                  <a:gd name="T4" fmla="*/ 4 w 8"/>
                  <a:gd name="T5" fmla="*/ 1 h 3"/>
                  <a:gd name="T6" fmla="*/ 4 w 8"/>
                  <a:gd name="T7" fmla="*/ 1 h 3"/>
                  <a:gd name="T8" fmla="*/ 0 w 8"/>
                  <a:gd name="T9" fmla="*/ 3 h 3"/>
                  <a:gd name="T10" fmla="*/ 0 w 8"/>
                  <a:gd name="T11" fmla="*/ 3 h 3"/>
                  <a:gd name="T12" fmla="*/ 2 w 8"/>
                  <a:gd name="T13" fmla="*/ 1 h 3"/>
                  <a:gd name="T14" fmla="*/ 4 w 8"/>
                  <a:gd name="T15" fmla="*/ 0 h 3"/>
                  <a:gd name="T16" fmla="*/ 4 w 8"/>
                  <a:gd name="T17" fmla="*/ 0 h 3"/>
                  <a:gd name="T18" fmla="*/ 7 w 8"/>
                  <a:gd name="T19" fmla="*/ 0 h 3"/>
                  <a:gd name="T20" fmla="*/ 8 w 8"/>
                  <a:gd name="T21" fmla="*/ 0 h 3"/>
                  <a:gd name="T22" fmla="*/ 8 w 8"/>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3">
                    <a:moveTo>
                      <a:pt x="8" y="0"/>
                    </a:moveTo>
                    <a:lnTo>
                      <a:pt x="8" y="0"/>
                    </a:lnTo>
                    <a:lnTo>
                      <a:pt x="4" y="1"/>
                    </a:lnTo>
                    <a:lnTo>
                      <a:pt x="4" y="1"/>
                    </a:lnTo>
                    <a:lnTo>
                      <a:pt x="0" y="3"/>
                    </a:lnTo>
                    <a:lnTo>
                      <a:pt x="0" y="3"/>
                    </a:lnTo>
                    <a:lnTo>
                      <a:pt x="2" y="1"/>
                    </a:lnTo>
                    <a:lnTo>
                      <a:pt x="4" y="0"/>
                    </a:lnTo>
                    <a:lnTo>
                      <a:pt x="4" y="0"/>
                    </a:lnTo>
                    <a:lnTo>
                      <a:pt x="7" y="0"/>
                    </a:lnTo>
                    <a:lnTo>
                      <a:pt x="8" y="0"/>
                    </a:lnTo>
                    <a:lnTo>
                      <a:pt x="8"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3" name="Freeform 242"/>
              <p:cNvSpPr>
                <a:spLocks/>
              </p:cNvSpPr>
              <p:nvPr/>
            </p:nvSpPr>
            <p:spPr bwMode="auto">
              <a:xfrm>
                <a:off x="3368" y="2874"/>
                <a:ext cx="5" cy="2"/>
              </a:xfrm>
              <a:custGeom>
                <a:avLst/>
                <a:gdLst>
                  <a:gd name="T0" fmla="*/ 5 w 5"/>
                  <a:gd name="T1" fmla="*/ 0 h 2"/>
                  <a:gd name="T2" fmla="*/ 5 w 5"/>
                  <a:gd name="T3" fmla="*/ 0 h 2"/>
                  <a:gd name="T4" fmla="*/ 3 w 5"/>
                  <a:gd name="T5" fmla="*/ 2 h 2"/>
                  <a:gd name="T6" fmla="*/ 3 w 5"/>
                  <a:gd name="T7" fmla="*/ 2 h 2"/>
                  <a:gd name="T8" fmla="*/ 0 w 5"/>
                  <a:gd name="T9" fmla="*/ 2 h 2"/>
                  <a:gd name="T10" fmla="*/ 0 w 5"/>
                  <a:gd name="T11" fmla="*/ 2 h 2"/>
                  <a:gd name="T12" fmla="*/ 2 w 5"/>
                  <a:gd name="T13" fmla="*/ 0 h 2"/>
                  <a:gd name="T14" fmla="*/ 2 w 5"/>
                  <a:gd name="T15" fmla="*/ 0 h 2"/>
                  <a:gd name="T16" fmla="*/ 5 w 5"/>
                  <a:gd name="T17" fmla="*/ 0 h 2"/>
                  <a:gd name="T18" fmla="*/ 5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5" y="0"/>
                    </a:moveTo>
                    <a:lnTo>
                      <a:pt x="5" y="0"/>
                    </a:lnTo>
                    <a:lnTo>
                      <a:pt x="3" y="2"/>
                    </a:lnTo>
                    <a:lnTo>
                      <a:pt x="3" y="2"/>
                    </a:lnTo>
                    <a:lnTo>
                      <a:pt x="0" y="2"/>
                    </a:lnTo>
                    <a:lnTo>
                      <a:pt x="0" y="2"/>
                    </a:lnTo>
                    <a:lnTo>
                      <a:pt x="2" y="0"/>
                    </a:lnTo>
                    <a:lnTo>
                      <a:pt x="2" y="0"/>
                    </a:lnTo>
                    <a:lnTo>
                      <a:pt x="5" y="0"/>
                    </a:lnTo>
                    <a:lnTo>
                      <a:pt x="5"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4" name="Freeform 243"/>
              <p:cNvSpPr>
                <a:spLocks/>
              </p:cNvSpPr>
              <p:nvPr/>
            </p:nvSpPr>
            <p:spPr bwMode="auto">
              <a:xfrm>
                <a:off x="3251" y="2846"/>
                <a:ext cx="0" cy="15"/>
              </a:xfrm>
              <a:custGeom>
                <a:avLst/>
                <a:gdLst>
                  <a:gd name="T0" fmla="*/ 0 h 15"/>
                  <a:gd name="T1" fmla="*/ 15 h 15"/>
                  <a:gd name="T2" fmla="*/ 15 h 15"/>
                  <a:gd name="T3" fmla="*/ 15 h 15"/>
                  <a:gd name="T4" fmla="*/ 0 h 15"/>
                  <a:gd name="T5" fmla="*/ 0 h 15"/>
                </a:gdLst>
                <a:ahLst/>
                <a:cxnLst>
                  <a:cxn ang="0">
                    <a:pos x="0" y="T0"/>
                  </a:cxn>
                  <a:cxn ang="0">
                    <a:pos x="0" y="T1"/>
                  </a:cxn>
                  <a:cxn ang="0">
                    <a:pos x="0" y="T2"/>
                  </a:cxn>
                  <a:cxn ang="0">
                    <a:pos x="0" y="T3"/>
                  </a:cxn>
                  <a:cxn ang="0">
                    <a:pos x="0" y="T4"/>
                  </a:cxn>
                  <a:cxn ang="0">
                    <a:pos x="0" y="T5"/>
                  </a:cxn>
                </a:cxnLst>
                <a:rect l="0" t="0" r="r" b="b"/>
                <a:pathLst>
                  <a:path h="15">
                    <a:moveTo>
                      <a:pt x="0" y="0"/>
                    </a:moveTo>
                    <a:lnTo>
                      <a:pt x="0" y="15"/>
                    </a:lnTo>
                    <a:lnTo>
                      <a:pt x="0" y="15"/>
                    </a:lnTo>
                    <a:lnTo>
                      <a:pt x="0" y="15"/>
                    </a:ln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5" name="Freeform 244"/>
              <p:cNvSpPr>
                <a:spLocks/>
              </p:cNvSpPr>
              <p:nvPr/>
            </p:nvSpPr>
            <p:spPr bwMode="auto">
              <a:xfrm>
                <a:off x="3251" y="2846"/>
                <a:ext cx="0" cy="15"/>
              </a:xfrm>
              <a:custGeom>
                <a:avLst/>
                <a:gdLst>
                  <a:gd name="T0" fmla="*/ 0 h 15"/>
                  <a:gd name="T1" fmla="*/ 15 h 15"/>
                  <a:gd name="T2" fmla="*/ 15 h 15"/>
                  <a:gd name="T3" fmla="*/ 15 h 15"/>
                  <a:gd name="T4" fmla="*/ 0 h 15"/>
                  <a:gd name="T5" fmla="*/ 0 h 15"/>
                </a:gdLst>
                <a:ahLst/>
                <a:cxnLst>
                  <a:cxn ang="0">
                    <a:pos x="0" y="T0"/>
                  </a:cxn>
                  <a:cxn ang="0">
                    <a:pos x="0" y="T1"/>
                  </a:cxn>
                  <a:cxn ang="0">
                    <a:pos x="0" y="T2"/>
                  </a:cxn>
                  <a:cxn ang="0">
                    <a:pos x="0" y="T3"/>
                  </a:cxn>
                  <a:cxn ang="0">
                    <a:pos x="0" y="T4"/>
                  </a:cxn>
                  <a:cxn ang="0">
                    <a:pos x="0" y="T5"/>
                  </a:cxn>
                </a:cxnLst>
                <a:rect l="0" t="0" r="r" b="b"/>
                <a:pathLst>
                  <a:path h="15">
                    <a:moveTo>
                      <a:pt x="0" y="0"/>
                    </a:moveTo>
                    <a:lnTo>
                      <a:pt x="0" y="15"/>
                    </a:lnTo>
                    <a:lnTo>
                      <a:pt x="0" y="15"/>
                    </a:lnTo>
                    <a:lnTo>
                      <a:pt x="0" y="15"/>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6" name="Freeform 245"/>
              <p:cNvSpPr>
                <a:spLocks/>
              </p:cNvSpPr>
              <p:nvPr/>
            </p:nvSpPr>
            <p:spPr bwMode="auto">
              <a:xfrm>
                <a:off x="3251" y="2846"/>
                <a:ext cx="112" cy="19"/>
              </a:xfrm>
              <a:custGeom>
                <a:avLst/>
                <a:gdLst>
                  <a:gd name="T0" fmla="*/ 0 w 112"/>
                  <a:gd name="T1" fmla="*/ 0 h 19"/>
                  <a:gd name="T2" fmla="*/ 0 w 112"/>
                  <a:gd name="T3" fmla="*/ 15 h 19"/>
                  <a:gd name="T4" fmla="*/ 0 w 112"/>
                  <a:gd name="T5" fmla="*/ 15 h 19"/>
                  <a:gd name="T6" fmla="*/ 8 w 112"/>
                  <a:gd name="T7" fmla="*/ 15 h 19"/>
                  <a:gd name="T8" fmla="*/ 8 w 112"/>
                  <a:gd name="T9" fmla="*/ 15 h 19"/>
                  <a:gd name="T10" fmla="*/ 14 w 112"/>
                  <a:gd name="T11" fmla="*/ 14 h 19"/>
                  <a:gd name="T12" fmla="*/ 14 w 112"/>
                  <a:gd name="T13" fmla="*/ 14 h 19"/>
                  <a:gd name="T14" fmla="*/ 14 w 112"/>
                  <a:gd name="T15" fmla="*/ 14 h 19"/>
                  <a:gd name="T16" fmla="*/ 14 w 112"/>
                  <a:gd name="T17" fmla="*/ 14 h 19"/>
                  <a:gd name="T18" fmla="*/ 13 w 112"/>
                  <a:gd name="T19" fmla="*/ 15 h 19"/>
                  <a:gd name="T20" fmla="*/ 112 w 112"/>
                  <a:gd name="T21" fmla="*/ 19 h 19"/>
                  <a:gd name="T22" fmla="*/ 112 w 112"/>
                  <a:gd name="T23" fmla="*/ 19 h 19"/>
                  <a:gd name="T24" fmla="*/ 112 w 112"/>
                  <a:gd name="T25" fmla="*/ 3 h 19"/>
                  <a:gd name="T26" fmla="*/ 0 w 112"/>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9">
                    <a:moveTo>
                      <a:pt x="0" y="0"/>
                    </a:moveTo>
                    <a:lnTo>
                      <a:pt x="0" y="15"/>
                    </a:lnTo>
                    <a:lnTo>
                      <a:pt x="0" y="15"/>
                    </a:lnTo>
                    <a:lnTo>
                      <a:pt x="8" y="15"/>
                    </a:lnTo>
                    <a:lnTo>
                      <a:pt x="8" y="15"/>
                    </a:lnTo>
                    <a:lnTo>
                      <a:pt x="14" y="14"/>
                    </a:lnTo>
                    <a:lnTo>
                      <a:pt x="14" y="14"/>
                    </a:lnTo>
                    <a:lnTo>
                      <a:pt x="14" y="14"/>
                    </a:lnTo>
                    <a:lnTo>
                      <a:pt x="14" y="14"/>
                    </a:lnTo>
                    <a:lnTo>
                      <a:pt x="13" y="15"/>
                    </a:lnTo>
                    <a:lnTo>
                      <a:pt x="112" y="19"/>
                    </a:lnTo>
                    <a:lnTo>
                      <a:pt x="112" y="19"/>
                    </a:lnTo>
                    <a:lnTo>
                      <a:pt x="112" y="3"/>
                    </a:lnTo>
                    <a:lnTo>
                      <a:pt x="0" y="0"/>
                    </a:lnTo>
                    <a:close/>
                  </a:path>
                </a:pathLst>
              </a:custGeom>
              <a:solidFill>
                <a:srgbClr val="A2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7" name="Freeform 246"/>
              <p:cNvSpPr>
                <a:spLocks/>
              </p:cNvSpPr>
              <p:nvPr/>
            </p:nvSpPr>
            <p:spPr bwMode="auto">
              <a:xfrm>
                <a:off x="3251" y="2846"/>
                <a:ext cx="112" cy="19"/>
              </a:xfrm>
              <a:custGeom>
                <a:avLst/>
                <a:gdLst>
                  <a:gd name="T0" fmla="*/ 0 w 112"/>
                  <a:gd name="T1" fmla="*/ 0 h 19"/>
                  <a:gd name="T2" fmla="*/ 0 w 112"/>
                  <a:gd name="T3" fmla="*/ 15 h 19"/>
                  <a:gd name="T4" fmla="*/ 0 w 112"/>
                  <a:gd name="T5" fmla="*/ 15 h 19"/>
                  <a:gd name="T6" fmla="*/ 8 w 112"/>
                  <a:gd name="T7" fmla="*/ 15 h 19"/>
                  <a:gd name="T8" fmla="*/ 8 w 112"/>
                  <a:gd name="T9" fmla="*/ 15 h 19"/>
                  <a:gd name="T10" fmla="*/ 14 w 112"/>
                  <a:gd name="T11" fmla="*/ 14 h 19"/>
                  <a:gd name="T12" fmla="*/ 14 w 112"/>
                  <a:gd name="T13" fmla="*/ 14 h 19"/>
                  <a:gd name="T14" fmla="*/ 14 w 112"/>
                  <a:gd name="T15" fmla="*/ 14 h 19"/>
                  <a:gd name="T16" fmla="*/ 14 w 112"/>
                  <a:gd name="T17" fmla="*/ 14 h 19"/>
                  <a:gd name="T18" fmla="*/ 13 w 112"/>
                  <a:gd name="T19" fmla="*/ 15 h 19"/>
                  <a:gd name="T20" fmla="*/ 112 w 112"/>
                  <a:gd name="T21" fmla="*/ 19 h 19"/>
                  <a:gd name="T22" fmla="*/ 112 w 112"/>
                  <a:gd name="T23" fmla="*/ 19 h 19"/>
                  <a:gd name="T24" fmla="*/ 112 w 112"/>
                  <a:gd name="T25" fmla="*/ 3 h 19"/>
                  <a:gd name="T26" fmla="*/ 0 w 112"/>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9">
                    <a:moveTo>
                      <a:pt x="0" y="0"/>
                    </a:moveTo>
                    <a:lnTo>
                      <a:pt x="0" y="15"/>
                    </a:lnTo>
                    <a:lnTo>
                      <a:pt x="0" y="15"/>
                    </a:lnTo>
                    <a:lnTo>
                      <a:pt x="8" y="15"/>
                    </a:lnTo>
                    <a:lnTo>
                      <a:pt x="8" y="15"/>
                    </a:lnTo>
                    <a:lnTo>
                      <a:pt x="14" y="14"/>
                    </a:lnTo>
                    <a:lnTo>
                      <a:pt x="14" y="14"/>
                    </a:lnTo>
                    <a:lnTo>
                      <a:pt x="14" y="14"/>
                    </a:lnTo>
                    <a:lnTo>
                      <a:pt x="14" y="14"/>
                    </a:lnTo>
                    <a:lnTo>
                      <a:pt x="13" y="15"/>
                    </a:lnTo>
                    <a:lnTo>
                      <a:pt x="112" y="19"/>
                    </a:lnTo>
                    <a:lnTo>
                      <a:pt x="112" y="19"/>
                    </a:lnTo>
                    <a:lnTo>
                      <a:pt x="112"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8" name="Freeform 247"/>
              <p:cNvSpPr>
                <a:spLocks/>
              </p:cNvSpPr>
              <p:nvPr/>
            </p:nvSpPr>
            <p:spPr bwMode="auto">
              <a:xfrm>
                <a:off x="3251" y="2860"/>
                <a:ext cx="14" cy="1"/>
              </a:xfrm>
              <a:custGeom>
                <a:avLst/>
                <a:gdLst>
                  <a:gd name="T0" fmla="*/ 14 w 14"/>
                  <a:gd name="T1" fmla="*/ 0 h 1"/>
                  <a:gd name="T2" fmla="*/ 14 w 14"/>
                  <a:gd name="T3" fmla="*/ 0 h 1"/>
                  <a:gd name="T4" fmla="*/ 8 w 14"/>
                  <a:gd name="T5" fmla="*/ 1 h 1"/>
                  <a:gd name="T6" fmla="*/ 8 w 14"/>
                  <a:gd name="T7" fmla="*/ 1 h 1"/>
                  <a:gd name="T8" fmla="*/ 0 w 14"/>
                  <a:gd name="T9" fmla="*/ 1 h 1"/>
                  <a:gd name="T10" fmla="*/ 0 w 14"/>
                  <a:gd name="T11" fmla="*/ 1 h 1"/>
                  <a:gd name="T12" fmla="*/ 0 w 14"/>
                  <a:gd name="T13" fmla="*/ 1 h 1"/>
                  <a:gd name="T14" fmla="*/ 13 w 14"/>
                  <a:gd name="T15" fmla="*/ 1 h 1"/>
                  <a:gd name="T16" fmla="*/ 13 w 14"/>
                  <a:gd name="T17" fmla="*/ 1 h 1"/>
                  <a:gd name="T18" fmla="*/ 14 w 14"/>
                  <a:gd name="T19" fmla="*/ 0 h 1"/>
                  <a:gd name="T20" fmla="*/ 14 w 14"/>
                  <a:gd name="T21" fmla="*/ 0 h 1"/>
                  <a:gd name="T22" fmla="*/ 14 w 14"/>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
                    <a:moveTo>
                      <a:pt x="14" y="0"/>
                    </a:moveTo>
                    <a:lnTo>
                      <a:pt x="14" y="0"/>
                    </a:lnTo>
                    <a:lnTo>
                      <a:pt x="8" y="1"/>
                    </a:lnTo>
                    <a:lnTo>
                      <a:pt x="8" y="1"/>
                    </a:lnTo>
                    <a:lnTo>
                      <a:pt x="0" y="1"/>
                    </a:lnTo>
                    <a:lnTo>
                      <a:pt x="0" y="1"/>
                    </a:lnTo>
                    <a:lnTo>
                      <a:pt x="0" y="1"/>
                    </a:lnTo>
                    <a:lnTo>
                      <a:pt x="13" y="1"/>
                    </a:lnTo>
                    <a:lnTo>
                      <a:pt x="13" y="1"/>
                    </a:lnTo>
                    <a:lnTo>
                      <a:pt x="14" y="0"/>
                    </a:lnTo>
                    <a:lnTo>
                      <a:pt x="14" y="0"/>
                    </a:lnTo>
                    <a:lnTo>
                      <a:pt x="14" y="0"/>
                    </a:lnTo>
                    <a:close/>
                  </a:path>
                </a:pathLst>
              </a:custGeom>
              <a:solidFill>
                <a:srgbClr val="1B23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9" name="Freeform 248"/>
              <p:cNvSpPr>
                <a:spLocks/>
              </p:cNvSpPr>
              <p:nvPr/>
            </p:nvSpPr>
            <p:spPr bwMode="auto">
              <a:xfrm>
                <a:off x="3251" y="2860"/>
                <a:ext cx="14" cy="1"/>
              </a:xfrm>
              <a:custGeom>
                <a:avLst/>
                <a:gdLst>
                  <a:gd name="T0" fmla="*/ 14 w 14"/>
                  <a:gd name="T1" fmla="*/ 0 h 1"/>
                  <a:gd name="T2" fmla="*/ 14 w 14"/>
                  <a:gd name="T3" fmla="*/ 0 h 1"/>
                  <a:gd name="T4" fmla="*/ 8 w 14"/>
                  <a:gd name="T5" fmla="*/ 1 h 1"/>
                  <a:gd name="T6" fmla="*/ 8 w 14"/>
                  <a:gd name="T7" fmla="*/ 1 h 1"/>
                  <a:gd name="T8" fmla="*/ 0 w 14"/>
                  <a:gd name="T9" fmla="*/ 1 h 1"/>
                  <a:gd name="T10" fmla="*/ 0 w 14"/>
                  <a:gd name="T11" fmla="*/ 1 h 1"/>
                  <a:gd name="T12" fmla="*/ 0 w 14"/>
                  <a:gd name="T13" fmla="*/ 1 h 1"/>
                  <a:gd name="T14" fmla="*/ 13 w 14"/>
                  <a:gd name="T15" fmla="*/ 1 h 1"/>
                  <a:gd name="T16" fmla="*/ 13 w 14"/>
                  <a:gd name="T17" fmla="*/ 1 h 1"/>
                  <a:gd name="T18" fmla="*/ 14 w 14"/>
                  <a:gd name="T19" fmla="*/ 0 h 1"/>
                  <a:gd name="T20" fmla="*/ 14 w 14"/>
                  <a:gd name="T21" fmla="*/ 0 h 1"/>
                  <a:gd name="T22" fmla="*/ 14 w 14"/>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
                    <a:moveTo>
                      <a:pt x="14" y="0"/>
                    </a:moveTo>
                    <a:lnTo>
                      <a:pt x="14" y="0"/>
                    </a:lnTo>
                    <a:lnTo>
                      <a:pt x="8" y="1"/>
                    </a:lnTo>
                    <a:lnTo>
                      <a:pt x="8" y="1"/>
                    </a:lnTo>
                    <a:lnTo>
                      <a:pt x="0" y="1"/>
                    </a:lnTo>
                    <a:lnTo>
                      <a:pt x="0" y="1"/>
                    </a:lnTo>
                    <a:lnTo>
                      <a:pt x="0" y="1"/>
                    </a:lnTo>
                    <a:lnTo>
                      <a:pt x="13" y="1"/>
                    </a:lnTo>
                    <a:lnTo>
                      <a:pt x="13" y="1"/>
                    </a:lnTo>
                    <a:lnTo>
                      <a:pt x="14" y="0"/>
                    </a:lnTo>
                    <a:lnTo>
                      <a:pt x="14"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0" name="Freeform 249"/>
              <p:cNvSpPr>
                <a:spLocks/>
              </p:cNvSpPr>
              <p:nvPr/>
            </p:nvSpPr>
            <p:spPr bwMode="auto">
              <a:xfrm>
                <a:off x="3365" y="2849"/>
                <a:ext cx="13" cy="17"/>
              </a:xfrm>
              <a:custGeom>
                <a:avLst/>
                <a:gdLst>
                  <a:gd name="T0" fmla="*/ 0 w 13"/>
                  <a:gd name="T1" fmla="*/ 0 h 17"/>
                  <a:gd name="T2" fmla="*/ 0 w 13"/>
                  <a:gd name="T3" fmla="*/ 0 h 17"/>
                  <a:gd name="T4" fmla="*/ 0 w 13"/>
                  <a:gd name="T5" fmla="*/ 16 h 17"/>
                  <a:gd name="T6" fmla="*/ 11 w 13"/>
                  <a:gd name="T7" fmla="*/ 17 h 17"/>
                  <a:gd name="T8" fmla="*/ 13 w 13"/>
                  <a:gd name="T9" fmla="*/ 0 h 17"/>
                  <a:gd name="T10" fmla="*/ 13 w 13"/>
                  <a:gd name="T11" fmla="*/ 0 h 17"/>
                  <a:gd name="T12" fmla="*/ 0 w 13"/>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0" y="0"/>
                    </a:moveTo>
                    <a:lnTo>
                      <a:pt x="0" y="0"/>
                    </a:lnTo>
                    <a:lnTo>
                      <a:pt x="0" y="16"/>
                    </a:lnTo>
                    <a:lnTo>
                      <a:pt x="11" y="17"/>
                    </a:lnTo>
                    <a:lnTo>
                      <a:pt x="13" y="0"/>
                    </a:lnTo>
                    <a:lnTo>
                      <a:pt x="13" y="0"/>
                    </a:lnTo>
                    <a:lnTo>
                      <a:pt x="0" y="0"/>
                    </a:lnTo>
                    <a:close/>
                  </a:path>
                </a:pathLst>
              </a:custGeom>
              <a:solidFill>
                <a:srgbClr val="A2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1" name="Freeform 250"/>
              <p:cNvSpPr>
                <a:spLocks/>
              </p:cNvSpPr>
              <p:nvPr/>
            </p:nvSpPr>
            <p:spPr bwMode="auto">
              <a:xfrm>
                <a:off x="3365" y="2849"/>
                <a:ext cx="13" cy="17"/>
              </a:xfrm>
              <a:custGeom>
                <a:avLst/>
                <a:gdLst>
                  <a:gd name="T0" fmla="*/ 0 w 13"/>
                  <a:gd name="T1" fmla="*/ 0 h 17"/>
                  <a:gd name="T2" fmla="*/ 0 w 13"/>
                  <a:gd name="T3" fmla="*/ 0 h 17"/>
                  <a:gd name="T4" fmla="*/ 0 w 13"/>
                  <a:gd name="T5" fmla="*/ 16 h 17"/>
                  <a:gd name="T6" fmla="*/ 11 w 13"/>
                  <a:gd name="T7" fmla="*/ 17 h 17"/>
                  <a:gd name="T8" fmla="*/ 13 w 13"/>
                  <a:gd name="T9" fmla="*/ 0 h 17"/>
                  <a:gd name="T10" fmla="*/ 13 w 13"/>
                  <a:gd name="T11" fmla="*/ 0 h 17"/>
                  <a:gd name="T12" fmla="*/ 0 w 13"/>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0" y="0"/>
                    </a:moveTo>
                    <a:lnTo>
                      <a:pt x="0" y="0"/>
                    </a:lnTo>
                    <a:lnTo>
                      <a:pt x="0" y="16"/>
                    </a:lnTo>
                    <a:lnTo>
                      <a:pt x="11" y="17"/>
                    </a:lnTo>
                    <a:lnTo>
                      <a:pt x="13" y="0"/>
                    </a:lnTo>
                    <a:lnTo>
                      <a:pt x="13"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2" name="Freeform 251"/>
              <p:cNvSpPr>
                <a:spLocks/>
              </p:cNvSpPr>
              <p:nvPr/>
            </p:nvSpPr>
            <p:spPr bwMode="auto">
              <a:xfrm>
                <a:off x="3363" y="2849"/>
                <a:ext cx="2" cy="16"/>
              </a:xfrm>
              <a:custGeom>
                <a:avLst/>
                <a:gdLst>
                  <a:gd name="T0" fmla="*/ 0 w 2"/>
                  <a:gd name="T1" fmla="*/ 0 h 16"/>
                  <a:gd name="T2" fmla="*/ 0 w 2"/>
                  <a:gd name="T3" fmla="*/ 0 h 16"/>
                  <a:gd name="T4" fmla="*/ 0 w 2"/>
                  <a:gd name="T5" fmla="*/ 16 h 16"/>
                  <a:gd name="T6" fmla="*/ 2 w 2"/>
                  <a:gd name="T7" fmla="*/ 16 h 16"/>
                  <a:gd name="T8" fmla="*/ 2 w 2"/>
                  <a:gd name="T9" fmla="*/ 16 h 16"/>
                  <a:gd name="T10" fmla="*/ 2 w 2"/>
                  <a:gd name="T11" fmla="*/ 0 h 16"/>
                  <a:gd name="T12" fmla="*/ 0 w 2"/>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 h="16">
                    <a:moveTo>
                      <a:pt x="0" y="0"/>
                    </a:moveTo>
                    <a:lnTo>
                      <a:pt x="0" y="0"/>
                    </a:lnTo>
                    <a:lnTo>
                      <a:pt x="0" y="16"/>
                    </a:lnTo>
                    <a:lnTo>
                      <a:pt x="2" y="16"/>
                    </a:lnTo>
                    <a:lnTo>
                      <a:pt x="2" y="16"/>
                    </a:lnTo>
                    <a:lnTo>
                      <a:pt x="2" y="0"/>
                    </a:lnTo>
                    <a:lnTo>
                      <a:pt x="0" y="0"/>
                    </a:lnTo>
                    <a:close/>
                  </a:path>
                </a:pathLst>
              </a:custGeom>
              <a:solidFill>
                <a:srgbClr val="1B23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3" name="Freeform 252"/>
              <p:cNvSpPr>
                <a:spLocks/>
              </p:cNvSpPr>
              <p:nvPr/>
            </p:nvSpPr>
            <p:spPr bwMode="auto">
              <a:xfrm>
                <a:off x="3363" y="2849"/>
                <a:ext cx="2" cy="16"/>
              </a:xfrm>
              <a:custGeom>
                <a:avLst/>
                <a:gdLst>
                  <a:gd name="T0" fmla="*/ 0 w 2"/>
                  <a:gd name="T1" fmla="*/ 0 h 16"/>
                  <a:gd name="T2" fmla="*/ 0 w 2"/>
                  <a:gd name="T3" fmla="*/ 0 h 16"/>
                  <a:gd name="T4" fmla="*/ 0 w 2"/>
                  <a:gd name="T5" fmla="*/ 16 h 16"/>
                  <a:gd name="T6" fmla="*/ 2 w 2"/>
                  <a:gd name="T7" fmla="*/ 16 h 16"/>
                  <a:gd name="T8" fmla="*/ 2 w 2"/>
                  <a:gd name="T9" fmla="*/ 16 h 16"/>
                  <a:gd name="T10" fmla="*/ 2 w 2"/>
                  <a:gd name="T11" fmla="*/ 0 h 16"/>
                  <a:gd name="T12" fmla="*/ 0 w 2"/>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 h="16">
                    <a:moveTo>
                      <a:pt x="0" y="0"/>
                    </a:moveTo>
                    <a:lnTo>
                      <a:pt x="0" y="0"/>
                    </a:lnTo>
                    <a:lnTo>
                      <a:pt x="0" y="16"/>
                    </a:lnTo>
                    <a:lnTo>
                      <a:pt x="2" y="16"/>
                    </a:lnTo>
                    <a:lnTo>
                      <a:pt x="2" y="16"/>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4" name="Freeform 253"/>
              <p:cNvSpPr>
                <a:spLocks/>
              </p:cNvSpPr>
              <p:nvPr/>
            </p:nvSpPr>
            <p:spPr bwMode="auto">
              <a:xfrm>
                <a:off x="2861" y="2516"/>
                <a:ext cx="231" cy="137"/>
              </a:xfrm>
              <a:custGeom>
                <a:avLst/>
                <a:gdLst>
                  <a:gd name="T0" fmla="*/ 89 w 231"/>
                  <a:gd name="T1" fmla="*/ 61 h 137"/>
                  <a:gd name="T2" fmla="*/ 114 w 231"/>
                  <a:gd name="T3" fmla="*/ 0 h 137"/>
                  <a:gd name="T4" fmla="*/ 231 w 231"/>
                  <a:gd name="T5" fmla="*/ 45 h 137"/>
                  <a:gd name="T6" fmla="*/ 194 w 231"/>
                  <a:gd name="T7" fmla="*/ 137 h 137"/>
                  <a:gd name="T8" fmla="*/ 188 w 231"/>
                  <a:gd name="T9" fmla="*/ 135 h 137"/>
                  <a:gd name="T10" fmla="*/ 188 w 231"/>
                  <a:gd name="T11" fmla="*/ 135 h 137"/>
                  <a:gd name="T12" fmla="*/ 147 w 231"/>
                  <a:gd name="T13" fmla="*/ 121 h 137"/>
                  <a:gd name="T14" fmla="*/ 90 w 231"/>
                  <a:gd name="T15" fmla="*/ 99 h 137"/>
                  <a:gd name="T16" fmla="*/ 35 w 231"/>
                  <a:gd name="T17" fmla="*/ 77 h 137"/>
                  <a:gd name="T18" fmla="*/ 14 w 231"/>
                  <a:gd name="T19" fmla="*/ 69 h 137"/>
                  <a:gd name="T20" fmla="*/ 3 w 231"/>
                  <a:gd name="T21" fmla="*/ 61 h 137"/>
                  <a:gd name="T22" fmla="*/ 3 w 231"/>
                  <a:gd name="T23" fmla="*/ 61 h 137"/>
                  <a:gd name="T24" fmla="*/ 0 w 231"/>
                  <a:gd name="T25" fmla="*/ 58 h 137"/>
                  <a:gd name="T26" fmla="*/ 0 w 231"/>
                  <a:gd name="T27" fmla="*/ 56 h 137"/>
                  <a:gd name="T28" fmla="*/ 3 w 231"/>
                  <a:gd name="T29" fmla="*/ 55 h 137"/>
                  <a:gd name="T30" fmla="*/ 8 w 231"/>
                  <a:gd name="T31" fmla="*/ 55 h 137"/>
                  <a:gd name="T32" fmla="*/ 21 w 231"/>
                  <a:gd name="T33" fmla="*/ 55 h 137"/>
                  <a:gd name="T34" fmla="*/ 38 w 231"/>
                  <a:gd name="T35" fmla="*/ 55 h 137"/>
                  <a:gd name="T36" fmla="*/ 73 w 231"/>
                  <a:gd name="T37" fmla="*/ 60 h 137"/>
                  <a:gd name="T38" fmla="*/ 89 w 231"/>
                  <a:gd name="T39" fmla="*/ 6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1" h="137">
                    <a:moveTo>
                      <a:pt x="89" y="61"/>
                    </a:moveTo>
                    <a:lnTo>
                      <a:pt x="114" y="0"/>
                    </a:lnTo>
                    <a:lnTo>
                      <a:pt x="231" y="45"/>
                    </a:lnTo>
                    <a:lnTo>
                      <a:pt x="194" y="137"/>
                    </a:lnTo>
                    <a:lnTo>
                      <a:pt x="188" y="135"/>
                    </a:lnTo>
                    <a:lnTo>
                      <a:pt x="188" y="135"/>
                    </a:lnTo>
                    <a:lnTo>
                      <a:pt x="147" y="121"/>
                    </a:lnTo>
                    <a:lnTo>
                      <a:pt x="90" y="99"/>
                    </a:lnTo>
                    <a:lnTo>
                      <a:pt x="35" y="77"/>
                    </a:lnTo>
                    <a:lnTo>
                      <a:pt x="14" y="69"/>
                    </a:lnTo>
                    <a:lnTo>
                      <a:pt x="3" y="61"/>
                    </a:lnTo>
                    <a:lnTo>
                      <a:pt x="3" y="61"/>
                    </a:lnTo>
                    <a:lnTo>
                      <a:pt x="0" y="58"/>
                    </a:lnTo>
                    <a:lnTo>
                      <a:pt x="0" y="56"/>
                    </a:lnTo>
                    <a:lnTo>
                      <a:pt x="3" y="55"/>
                    </a:lnTo>
                    <a:lnTo>
                      <a:pt x="8" y="55"/>
                    </a:lnTo>
                    <a:lnTo>
                      <a:pt x="21" y="55"/>
                    </a:lnTo>
                    <a:lnTo>
                      <a:pt x="38" y="55"/>
                    </a:lnTo>
                    <a:lnTo>
                      <a:pt x="73" y="60"/>
                    </a:lnTo>
                    <a:lnTo>
                      <a:pt x="89" y="61"/>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5" name="Freeform 254"/>
              <p:cNvSpPr>
                <a:spLocks/>
              </p:cNvSpPr>
              <p:nvPr/>
            </p:nvSpPr>
            <p:spPr bwMode="auto">
              <a:xfrm>
                <a:off x="2861" y="2516"/>
                <a:ext cx="231" cy="137"/>
              </a:xfrm>
              <a:custGeom>
                <a:avLst/>
                <a:gdLst>
                  <a:gd name="T0" fmla="*/ 89 w 231"/>
                  <a:gd name="T1" fmla="*/ 61 h 137"/>
                  <a:gd name="T2" fmla="*/ 114 w 231"/>
                  <a:gd name="T3" fmla="*/ 0 h 137"/>
                  <a:gd name="T4" fmla="*/ 231 w 231"/>
                  <a:gd name="T5" fmla="*/ 45 h 137"/>
                  <a:gd name="T6" fmla="*/ 194 w 231"/>
                  <a:gd name="T7" fmla="*/ 137 h 137"/>
                  <a:gd name="T8" fmla="*/ 188 w 231"/>
                  <a:gd name="T9" fmla="*/ 135 h 137"/>
                  <a:gd name="T10" fmla="*/ 188 w 231"/>
                  <a:gd name="T11" fmla="*/ 135 h 137"/>
                  <a:gd name="T12" fmla="*/ 147 w 231"/>
                  <a:gd name="T13" fmla="*/ 121 h 137"/>
                  <a:gd name="T14" fmla="*/ 90 w 231"/>
                  <a:gd name="T15" fmla="*/ 99 h 137"/>
                  <a:gd name="T16" fmla="*/ 35 w 231"/>
                  <a:gd name="T17" fmla="*/ 77 h 137"/>
                  <a:gd name="T18" fmla="*/ 14 w 231"/>
                  <a:gd name="T19" fmla="*/ 69 h 137"/>
                  <a:gd name="T20" fmla="*/ 3 w 231"/>
                  <a:gd name="T21" fmla="*/ 61 h 137"/>
                  <a:gd name="T22" fmla="*/ 3 w 231"/>
                  <a:gd name="T23" fmla="*/ 61 h 137"/>
                  <a:gd name="T24" fmla="*/ 0 w 231"/>
                  <a:gd name="T25" fmla="*/ 58 h 137"/>
                  <a:gd name="T26" fmla="*/ 0 w 231"/>
                  <a:gd name="T27" fmla="*/ 56 h 137"/>
                  <a:gd name="T28" fmla="*/ 3 w 231"/>
                  <a:gd name="T29" fmla="*/ 55 h 137"/>
                  <a:gd name="T30" fmla="*/ 8 w 231"/>
                  <a:gd name="T31" fmla="*/ 55 h 137"/>
                  <a:gd name="T32" fmla="*/ 21 w 231"/>
                  <a:gd name="T33" fmla="*/ 55 h 137"/>
                  <a:gd name="T34" fmla="*/ 38 w 231"/>
                  <a:gd name="T35" fmla="*/ 55 h 137"/>
                  <a:gd name="T36" fmla="*/ 73 w 231"/>
                  <a:gd name="T37" fmla="*/ 60 h 137"/>
                  <a:gd name="T38" fmla="*/ 89 w 231"/>
                  <a:gd name="T39" fmla="*/ 6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1" h="137">
                    <a:moveTo>
                      <a:pt x="89" y="61"/>
                    </a:moveTo>
                    <a:lnTo>
                      <a:pt x="114" y="0"/>
                    </a:lnTo>
                    <a:lnTo>
                      <a:pt x="231" y="45"/>
                    </a:lnTo>
                    <a:lnTo>
                      <a:pt x="194" y="137"/>
                    </a:lnTo>
                    <a:lnTo>
                      <a:pt x="188" y="135"/>
                    </a:lnTo>
                    <a:lnTo>
                      <a:pt x="188" y="135"/>
                    </a:lnTo>
                    <a:lnTo>
                      <a:pt x="147" y="121"/>
                    </a:lnTo>
                    <a:lnTo>
                      <a:pt x="90" y="99"/>
                    </a:lnTo>
                    <a:lnTo>
                      <a:pt x="35" y="77"/>
                    </a:lnTo>
                    <a:lnTo>
                      <a:pt x="14" y="69"/>
                    </a:lnTo>
                    <a:lnTo>
                      <a:pt x="3" y="61"/>
                    </a:lnTo>
                    <a:lnTo>
                      <a:pt x="3" y="61"/>
                    </a:lnTo>
                    <a:lnTo>
                      <a:pt x="0" y="58"/>
                    </a:lnTo>
                    <a:lnTo>
                      <a:pt x="0" y="56"/>
                    </a:lnTo>
                    <a:lnTo>
                      <a:pt x="3" y="55"/>
                    </a:lnTo>
                    <a:lnTo>
                      <a:pt x="8" y="55"/>
                    </a:lnTo>
                    <a:lnTo>
                      <a:pt x="21" y="55"/>
                    </a:lnTo>
                    <a:lnTo>
                      <a:pt x="38" y="55"/>
                    </a:lnTo>
                    <a:lnTo>
                      <a:pt x="73" y="60"/>
                    </a:lnTo>
                    <a:lnTo>
                      <a:pt x="89"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6" name="Freeform 255"/>
              <p:cNvSpPr>
                <a:spLocks noEditPoints="1"/>
              </p:cNvSpPr>
              <p:nvPr/>
            </p:nvSpPr>
            <p:spPr bwMode="auto">
              <a:xfrm>
                <a:off x="2861" y="2571"/>
                <a:ext cx="194" cy="82"/>
              </a:xfrm>
              <a:custGeom>
                <a:avLst/>
                <a:gdLst>
                  <a:gd name="T0" fmla="*/ 82 w 194"/>
                  <a:gd name="T1" fmla="*/ 41 h 82"/>
                  <a:gd name="T2" fmla="*/ 82 w 194"/>
                  <a:gd name="T3" fmla="*/ 41 h 82"/>
                  <a:gd name="T4" fmla="*/ 142 w 194"/>
                  <a:gd name="T5" fmla="*/ 65 h 82"/>
                  <a:gd name="T6" fmla="*/ 194 w 194"/>
                  <a:gd name="T7" fmla="*/ 82 h 82"/>
                  <a:gd name="T8" fmla="*/ 188 w 194"/>
                  <a:gd name="T9" fmla="*/ 80 h 82"/>
                  <a:gd name="T10" fmla="*/ 188 w 194"/>
                  <a:gd name="T11" fmla="*/ 80 h 82"/>
                  <a:gd name="T12" fmla="*/ 144 w 194"/>
                  <a:gd name="T13" fmla="*/ 65 h 82"/>
                  <a:gd name="T14" fmla="*/ 82 w 194"/>
                  <a:gd name="T15" fmla="*/ 41 h 82"/>
                  <a:gd name="T16" fmla="*/ 0 w 194"/>
                  <a:gd name="T17" fmla="*/ 1 h 82"/>
                  <a:gd name="T18" fmla="*/ 0 w 194"/>
                  <a:gd name="T19" fmla="*/ 1 h 82"/>
                  <a:gd name="T20" fmla="*/ 0 w 194"/>
                  <a:gd name="T21" fmla="*/ 3 h 82"/>
                  <a:gd name="T22" fmla="*/ 0 w 194"/>
                  <a:gd name="T23" fmla="*/ 3 h 82"/>
                  <a:gd name="T24" fmla="*/ 0 w 194"/>
                  <a:gd name="T25" fmla="*/ 3 h 82"/>
                  <a:gd name="T26" fmla="*/ 3 w 194"/>
                  <a:gd name="T27" fmla="*/ 8 h 82"/>
                  <a:gd name="T28" fmla="*/ 3 w 194"/>
                  <a:gd name="T29" fmla="*/ 8 h 82"/>
                  <a:gd name="T30" fmla="*/ 3 w 194"/>
                  <a:gd name="T31" fmla="*/ 6 h 82"/>
                  <a:gd name="T32" fmla="*/ 3 w 194"/>
                  <a:gd name="T33" fmla="*/ 6 h 82"/>
                  <a:gd name="T34" fmla="*/ 0 w 194"/>
                  <a:gd name="T35" fmla="*/ 3 h 82"/>
                  <a:gd name="T36" fmla="*/ 0 w 194"/>
                  <a:gd name="T37" fmla="*/ 1 h 82"/>
                  <a:gd name="T38" fmla="*/ 27 w 194"/>
                  <a:gd name="T39" fmla="*/ 0 h 82"/>
                  <a:gd name="T40" fmla="*/ 27 w 194"/>
                  <a:gd name="T41" fmla="*/ 0 h 82"/>
                  <a:gd name="T42" fmla="*/ 36 w 194"/>
                  <a:gd name="T43" fmla="*/ 0 h 82"/>
                  <a:gd name="T44" fmla="*/ 36 w 194"/>
                  <a:gd name="T45" fmla="*/ 0 h 82"/>
                  <a:gd name="T46" fmla="*/ 27 w 194"/>
                  <a:gd name="T4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 h="82">
                    <a:moveTo>
                      <a:pt x="82" y="41"/>
                    </a:moveTo>
                    <a:lnTo>
                      <a:pt x="82" y="41"/>
                    </a:lnTo>
                    <a:lnTo>
                      <a:pt x="142" y="65"/>
                    </a:lnTo>
                    <a:lnTo>
                      <a:pt x="194" y="82"/>
                    </a:lnTo>
                    <a:lnTo>
                      <a:pt x="188" y="80"/>
                    </a:lnTo>
                    <a:lnTo>
                      <a:pt x="188" y="80"/>
                    </a:lnTo>
                    <a:lnTo>
                      <a:pt x="144" y="65"/>
                    </a:lnTo>
                    <a:lnTo>
                      <a:pt x="82" y="41"/>
                    </a:lnTo>
                    <a:close/>
                    <a:moveTo>
                      <a:pt x="0" y="1"/>
                    </a:moveTo>
                    <a:lnTo>
                      <a:pt x="0" y="1"/>
                    </a:lnTo>
                    <a:lnTo>
                      <a:pt x="0" y="3"/>
                    </a:lnTo>
                    <a:lnTo>
                      <a:pt x="0" y="3"/>
                    </a:lnTo>
                    <a:lnTo>
                      <a:pt x="0" y="3"/>
                    </a:lnTo>
                    <a:lnTo>
                      <a:pt x="3" y="8"/>
                    </a:lnTo>
                    <a:lnTo>
                      <a:pt x="3" y="8"/>
                    </a:lnTo>
                    <a:lnTo>
                      <a:pt x="3" y="6"/>
                    </a:lnTo>
                    <a:lnTo>
                      <a:pt x="3" y="6"/>
                    </a:lnTo>
                    <a:lnTo>
                      <a:pt x="0" y="3"/>
                    </a:lnTo>
                    <a:lnTo>
                      <a:pt x="0" y="1"/>
                    </a:lnTo>
                    <a:close/>
                    <a:moveTo>
                      <a:pt x="27" y="0"/>
                    </a:moveTo>
                    <a:lnTo>
                      <a:pt x="27" y="0"/>
                    </a:lnTo>
                    <a:lnTo>
                      <a:pt x="36" y="0"/>
                    </a:lnTo>
                    <a:lnTo>
                      <a:pt x="36" y="0"/>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7" name="Freeform 256"/>
              <p:cNvSpPr>
                <a:spLocks/>
              </p:cNvSpPr>
              <p:nvPr/>
            </p:nvSpPr>
            <p:spPr bwMode="auto">
              <a:xfrm>
                <a:off x="2943" y="2612"/>
                <a:ext cx="112" cy="41"/>
              </a:xfrm>
              <a:custGeom>
                <a:avLst/>
                <a:gdLst>
                  <a:gd name="T0" fmla="*/ 0 w 112"/>
                  <a:gd name="T1" fmla="*/ 0 h 41"/>
                  <a:gd name="T2" fmla="*/ 0 w 112"/>
                  <a:gd name="T3" fmla="*/ 0 h 41"/>
                  <a:gd name="T4" fmla="*/ 60 w 112"/>
                  <a:gd name="T5" fmla="*/ 24 h 41"/>
                  <a:gd name="T6" fmla="*/ 112 w 112"/>
                  <a:gd name="T7" fmla="*/ 41 h 41"/>
                  <a:gd name="T8" fmla="*/ 106 w 112"/>
                  <a:gd name="T9" fmla="*/ 39 h 41"/>
                  <a:gd name="T10" fmla="*/ 106 w 112"/>
                  <a:gd name="T11" fmla="*/ 39 h 41"/>
                  <a:gd name="T12" fmla="*/ 62 w 112"/>
                  <a:gd name="T13" fmla="*/ 24 h 41"/>
                  <a:gd name="T14" fmla="*/ 0 w 11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41">
                    <a:moveTo>
                      <a:pt x="0" y="0"/>
                    </a:moveTo>
                    <a:lnTo>
                      <a:pt x="0" y="0"/>
                    </a:lnTo>
                    <a:lnTo>
                      <a:pt x="60" y="24"/>
                    </a:lnTo>
                    <a:lnTo>
                      <a:pt x="112" y="41"/>
                    </a:lnTo>
                    <a:lnTo>
                      <a:pt x="106" y="39"/>
                    </a:lnTo>
                    <a:lnTo>
                      <a:pt x="106" y="39"/>
                    </a:lnTo>
                    <a:lnTo>
                      <a:pt x="62" y="2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8" name="Freeform 257"/>
              <p:cNvSpPr>
                <a:spLocks/>
              </p:cNvSpPr>
              <p:nvPr/>
            </p:nvSpPr>
            <p:spPr bwMode="auto">
              <a:xfrm>
                <a:off x="2861" y="2572"/>
                <a:ext cx="3" cy="7"/>
              </a:xfrm>
              <a:custGeom>
                <a:avLst/>
                <a:gdLst>
                  <a:gd name="T0" fmla="*/ 0 w 3"/>
                  <a:gd name="T1" fmla="*/ 0 h 7"/>
                  <a:gd name="T2" fmla="*/ 0 w 3"/>
                  <a:gd name="T3" fmla="*/ 0 h 7"/>
                  <a:gd name="T4" fmla="*/ 0 w 3"/>
                  <a:gd name="T5" fmla="*/ 2 h 7"/>
                  <a:gd name="T6" fmla="*/ 0 w 3"/>
                  <a:gd name="T7" fmla="*/ 2 h 7"/>
                  <a:gd name="T8" fmla="*/ 0 w 3"/>
                  <a:gd name="T9" fmla="*/ 2 h 7"/>
                  <a:gd name="T10" fmla="*/ 3 w 3"/>
                  <a:gd name="T11" fmla="*/ 7 h 7"/>
                  <a:gd name="T12" fmla="*/ 3 w 3"/>
                  <a:gd name="T13" fmla="*/ 7 h 7"/>
                  <a:gd name="T14" fmla="*/ 3 w 3"/>
                  <a:gd name="T15" fmla="*/ 5 h 7"/>
                  <a:gd name="T16" fmla="*/ 3 w 3"/>
                  <a:gd name="T17" fmla="*/ 5 h 7"/>
                  <a:gd name="T18" fmla="*/ 0 w 3"/>
                  <a:gd name="T19" fmla="*/ 2 h 7"/>
                  <a:gd name="T20" fmla="*/ 0 w 3"/>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7">
                    <a:moveTo>
                      <a:pt x="0" y="0"/>
                    </a:moveTo>
                    <a:lnTo>
                      <a:pt x="0" y="0"/>
                    </a:lnTo>
                    <a:lnTo>
                      <a:pt x="0" y="2"/>
                    </a:lnTo>
                    <a:lnTo>
                      <a:pt x="0" y="2"/>
                    </a:lnTo>
                    <a:lnTo>
                      <a:pt x="0" y="2"/>
                    </a:lnTo>
                    <a:lnTo>
                      <a:pt x="3" y="7"/>
                    </a:lnTo>
                    <a:lnTo>
                      <a:pt x="3" y="7"/>
                    </a:lnTo>
                    <a:lnTo>
                      <a:pt x="3" y="5"/>
                    </a:lnTo>
                    <a:lnTo>
                      <a:pt x="3" y="5"/>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9" name="Rectangle 258"/>
              <p:cNvSpPr>
                <a:spLocks noChangeArrowheads="1"/>
              </p:cNvSpPr>
              <p:nvPr/>
            </p:nvSpPr>
            <p:spPr bwMode="auto">
              <a:xfrm>
                <a:off x="2888" y="2571"/>
                <a:ext cx="9"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0" name="Freeform 259"/>
              <p:cNvSpPr>
                <a:spLocks/>
              </p:cNvSpPr>
              <p:nvPr/>
            </p:nvSpPr>
            <p:spPr bwMode="auto">
              <a:xfrm>
                <a:off x="2861" y="2571"/>
                <a:ext cx="196" cy="82"/>
              </a:xfrm>
              <a:custGeom>
                <a:avLst/>
                <a:gdLst>
                  <a:gd name="T0" fmla="*/ 16 w 196"/>
                  <a:gd name="T1" fmla="*/ 0 h 82"/>
                  <a:gd name="T2" fmla="*/ 16 w 196"/>
                  <a:gd name="T3" fmla="*/ 0 h 82"/>
                  <a:gd name="T4" fmla="*/ 6 w 196"/>
                  <a:gd name="T5" fmla="*/ 0 h 82"/>
                  <a:gd name="T6" fmla="*/ 0 w 196"/>
                  <a:gd name="T7" fmla="*/ 1 h 82"/>
                  <a:gd name="T8" fmla="*/ 0 w 196"/>
                  <a:gd name="T9" fmla="*/ 1 h 82"/>
                  <a:gd name="T10" fmla="*/ 0 w 196"/>
                  <a:gd name="T11" fmla="*/ 3 h 82"/>
                  <a:gd name="T12" fmla="*/ 3 w 196"/>
                  <a:gd name="T13" fmla="*/ 6 h 82"/>
                  <a:gd name="T14" fmla="*/ 3 w 196"/>
                  <a:gd name="T15" fmla="*/ 6 h 82"/>
                  <a:gd name="T16" fmla="*/ 3 w 196"/>
                  <a:gd name="T17" fmla="*/ 8 h 82"/>
                  <a:gd name="T18" fmla="*/ 3 w 196"/>
                  <a:gd name="T19" fmla="*/ 8 h 82"/>
                  <a:gd name="T20" fmla="*/ 33 w 196"/>
                  <a:gd name="T21" fmla="*/ 22 h 82"/>
                  <a:gd name="T22" fmla="*/ 82 w 196"/>
                  <a:gd name="T23" fmla="*/ 41 h 82"/>
                  <a:gd name="T24" fmla="*/ 82 w 196"/>
                  <a:gd name="T25" fmla="*/ 41 h 82"/>
                  <a:gd name="T26" fmla="*/ 144 w 196"/>
                  <a:gd name="T27" fmla="*/ 65 h 82"/>
                  <a:gd name="T28" fmla="*/ 188 w 196"/>
                  <a:gd name="T29" fmla="*/ 80 h 82"/>
                  <a:gd name="T30" fmla="*/ 194 w 196"/>
                  <a:gd name="T31" fmla="*/ 82 h 82"/>
                  <a:gd name="T32" fmla="*/ 194 w 196"/>
                  <a:gd name="T33" fmla="*/ 82 h 82"/>
                  <a:gd name="T34" fmla="*/ 196 w 196"/>
                  <a:gd name="T35" fmla="*/ 79 h 82"/>
                  <a:gd name="T36" fmla="*/ 153 w 196"/>
                  <a:gd name="T37" fmla="*/ 63 h 82"/>
                  <a:gd name="T38" fmla="*/ 153 w 196"/>
                  <a:gd name="T39" fmla="*/ 63 h 82"/>
                  <a:gd name="T40" fmla="*/ 153 w 196"/>
                  <a:gd name="T41" fmla="*/ 63 h 82"/>
                  <a:gd name="T42" fmla="*/ 153 w 196"/>
                  <a:gd name="T43" fmla="*/ 63 h 82"/>
                  <a:gd name="T44" fmla="*/ 153 w 196"/>
                  <a:gd name="T45" fmla="*/ 63 h 82"/>
                  <a:gd name="T46" fmla="*/ 153 w 196"/>
                  <a:gd name="T47" fmla="*/ 63 h 82"/>
                  <a:gd name="T48" fmla="*/ 153 w 196"/>
                  <a:gd name="T49" fmla="*/ 63 h 82"/>
                  <a:gd name="T50" fmla="*/ 40 w 196"/>
                  <a:gd name="T51" fmla="*/ 19 h 82"/>
                  <a:gd name="T52" fmla="*/ 40 w 196"/>
                  <a:gd name="T53" fmla="*/ 19 h 82"/>
                  <a:gd name="T54" fmla="*/ 41 w 196"/>
                  <a:gd name="T55" fmla="*/ 11 h 82"/>
                  <a:gd name="T56" fmla="*/ 40 w 196"/>
                  <a:gd name="T57" fmla="*/ 5 h 82"/>
                  <a:gd name="T58" fmla="*/ 38 w 196"/>
                  <a:gd name="T59" fmla="*/ 1 h 82"/>
                  <a:gd name="T60" fmla="*/ 36 w 196"/>
                  <a:gd name="T61" fmla="*/ 0 h 82"/>
                  <a:gd name="T62" fmla="*/ 36 w 196"/>
                  <a:gd name="T63" fmla="*/ 0 h 82"/>
                  <a:gd name="T64" fmla="*/ 36 w 196"/>
                  <a:gd name="T65" fmla="*/ 0 h 82"/>
                  <a:gd name="T66" fmla="*/ 36 w 196"/>
                  <a:gd name="T67" fmla="*/ 0 h 82"/>
                  <a:gd name="T68" fmla="*/ 27 w 196"/>
                  <a:gd name="T69" fmla="*/ 0 h 82"/>
                  <a:gd name="T70" fmla="*/ 27 w 196"/>
                  <a:gd name="T71" fmla="*/ 0 h 82"/>
                  <a:gd name="T72" fmla="*/ 16 w 196"/>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6" h="82">
                    <a:moveTo>
                      <a:pt x="16" y="0"/>
                    </a:moveTo>
                    <a:lnTo>
                      <a:pt x="16" y="0"/>
                    </a:lnTo>
                    <a:lnTo>
                      <a:pt x="6" y="0"/>
                    </a:lnTo>
                    <a:lnTo>
                      <a:pt x="0" y="1"/>
                    </a:lnTo>
                    <a:lnTo>
                      <a:pt x="0" y="1"/>
                    </a:lnTo>
                    <a:lnTo>
                      <a:pt x="0" y="3"/>
                    </a:lnTo>
                    <a:lnTo>
                      <a:pt x="3" y="6"/>
                    </a:lnTo>
                    <a:lnTo>
                      <a:pt x="3" y="6"/>
                    </a:lnTo>
                    <a:lnTo>
                      <a:pt x="3" y="8"/>
                    </a:lnTo>
                    <a:lnTo>
                      <a:pt x="3" y="8"/>
                    </a:lnTo>
                    <a:lnTo>
                      <a:pt x="33" y="22"/>
                    </a:lnTo>
                    <a:lnTo>
                      <a:pt x="82" y="41"/>
                    </a:lnTo>
                    <a:lnTo>
                      <a:pt x="82" y="41"/>
                    </a:lnTo>
                    <a:lnTo>
                      <a:pt x="144" y="65"/>
                    </a:lnTo>
                    <a:lnTo>
                      <a:pt x="188" y="80"/>
                    </a:lnTo>
                    <a:lnTo>
                      <a:pt x="194" y="82"/>
                    </a:lnTo>
                    <a:lnTo>
                      <a:pt x="194" y="82"/>
                    </a:lnTo>
                    <a:lnTo>
                      <a:pt x="196" y="79"/>
                    </a:lnTo>
                    <a:lnTo>
                      <a:pt x="153" y="63"/>
                    </a:lnTo>
                    <a:lnTo>
                      <a:pt x="153" y="63"/>
                    </a:lnTo>
                    <a:lnTo>
                      <a:pt x="153" y="63"/>
                    </a:lnTo>
                    <a:lnTo>
                      <a:pt x="153" y="63"/>
                    </a:lnTo>
                    <a:lnTo>
                      <a:pt x="153" y="63"/>
                    </a:lnTo>
                    <a:lnTo>
                      <a:pt x="153" y="63"/>
                    </a:lnTo>
                    <a:lnTo>
                      <a:pt x="153" y="63"/>
                    </a:lnTo>
                    <a:lnTo>
                      <a:pt x="40" y="19"/>
                    </a:lnTo>
                    <a:lnTo>
                      <a:pt x="40" y="19"/>
                    </a:lnTo>
                    <a:lnTo>
                      <a:pt x="41" y="11"/>
                    </a:lnTo>
                    <a:lnTo>
                      <a:pt x="40" y="5"/>
                    </a:lnTo>
                    <a:lnTo>
                      <a:pt x="38" y="1"/>
                    </a:lnTo>
                    <a:lnTo>
                      <a:pt x="36" y="0"/>
                    </a:lnTo>
                    <a:lnTo>
                      <a:pt x="36" y="0"/>
                    </a:lnTo>
                    <a:lnTo>
                      <a:pt x="36" y="0"/>
                    </a:lnTo>
                    <a:lnTo>
                      <a:pt x="36" y="0"/>
                    </a:lnTo>
                    <a:lnTo>
                      <a:pt x="27" y="0"/>
                    </a:lnTo>
                    <a:lnTo>
                      <a:pt x="27" y="0"/>
                    </a:lnTo>
                    <a:lnTo>
                      <a:pt x="16" y="0"/>
                    </a:lnTo>
                    <a:close/>
                  </a:path>
                </a:pathLst>
              </a:custGeom>
              <a:solidFill>
                <a:srgbClr val="F196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1" name="Freeform 260"/>
              <p:cNvSpPr>
                <a:spLocks/>
              </p:cNvSpPr>
              <p:nvPr/>
            </p:nvSpPr>
            <p:spPr bwMode="auto">
              <a:xfrm>
                <a:off x="2861" y="2571"/>
                <a:ext cx="196" cy="82"/>
              </a:xfrm>
              <a:custGeom>
                <a:avLst/>
                <a:gdLst>
                  <a:gd name="T0" fmla="*/ 16 w 196"/>
                  <a:gd name="T1" fmla="*/ 0 h 82"/>
                  <a:gd name="T2" fmla="*/ 16 w 196"/>
                  <a:gd name="T3" fmla="*/ 0 h 82"/>
                  <a:gd name="T4" fmla="*/ 6 w 196"/>
                  <a:gd name="T5" fmla="*/ 0 h 82"/>
                  <a:gd name="T6" fmla="*/ 0 w 196"/>
                  <a:gd name="T7" fmla="*/ 1 h 82"/>
                  <a:gd name="T8" fmla="*/ 0 w 196"/>
                  <a:gd name="T9" fmla="*/ 1 h 82"/>
                  <a:gd name="T10" fmla="*/ 0 w 196"/>
                  <a:gd name="T11" fmla="*/ 3 h 82"/>
                  <a:gd name="T12" fmla="*/ 3 w 196"/>
                  <a:gd name="T13" fmla="*/ 6 h 82"/>
                  <a:gd name="T14" fmla="*/ 3 w 196"/>
                  <a:gd name="T15" fmla="*/ 6 h 82"/>
                  <a:gd name="T16" fmla="*/ 3 w 196"/>
                  <a:gd name="T17" fmla="*/ 8 h 82"/>
                  <a:gd name="T18" fmla="*/ 3 w 196"/>
                  <a:gd name="T19" fmla="*/ 8 h 82"/>
                  <a:gd name="T20" fmla="*/ 33 w 196"/>
                  <a:gd name="T21" fmla="*/ 22 h 82"/>
                  <a:gd name="T22" fmla="*/ 82 w 196"/>
                  <a:gd name="T23" fmla="*/ 41 h 82"/>
                  <a:gd name="T24" fmla="*/ 82 w 196"/>
                  <a:gd name="T25" fmla="*/ 41 h 82"/>
                  <a:gd name="T26" fmla="*/ 144 w 196"/>
                  <a:gd name="T27" fmla="*/ 65 h 82"/>
                  <a:gd name="T28" fmla="*/ 188 w 196"/>
                  <a:gd name="T29" fmla="*/ 80 h 82"/>
                  <a:gd name="T30" fmla="*/ 194 w 196"/>
                  <a:gd name="T31" fmla="*/ 82 h 82"/>
                  <a:gd name="T32" fmla="*/ 194 w 196"/>
                  <a:gd name="T33" fmla="*/ 82 h 82"/>
                  <a:gd name="T34" fmla="*/ 196 w 196"/>
                  <a:gd name="T35" fmla="*/ 79 h 82"/>
                  <a:gd name="T36" fmla="*/ 153 w 196"/>
                  <a:gd name="T37" fmla="*/ 63 h 82"/>
                  <a:gd name="T38" fmla="*/ 153 w 196"/>
                  <a:gd name="T39" fmla="*/ 63 h 82"/>
                  <a:gd name="T40" fmla="*/ 153 w 196"/>
                  <a:gd name="T41" fmla="*/ 63 h 82"/>
                  <a:gd name="T42" fmla="*/ 153 w 196"/>
                  <a:gd name="T43" fmla="*/ 63 h 82"/>
                  <a:gd name="T44" fmla="*/ 153 w 196"/>
                  <a:gd name="T45" fmla="*/ 63 h 82"/>
                  <a:gd name="T46" fmla="*/ 153 w 196"/>
                  <a:gd name="T47" fmla="*/ 63 h 82"/>
                  <a:gd name="T48" fmla="*/ 153 w 196"/>
                  <a:gd name="T49" fmla="*/ 63 h 82"/>
                  <a:gd name="T50" fmla="*/ 40 w 196"/>
                  <a:gd name="T51" fmla="*/ 19 h 82"/>
                  <a:gd name="T52" fmla="*/ 40 w 196"/>
                  <a:gd name="T53" fmla="*/ 19 h 82"/>
                  <a:gd name="T54" fmla="*/ 41 w 196"/>
                  <a:gd name="T55" fmla="*/ 11 h 82"/>
                  <a:gd name="T56" fmla="*/ 40 w 196"/>
                  <a:gd name="T57" fmla="*/ 5 h 82"/>
                  <a:gd name="T58" fmla="*/ 38 w 196"/>
                  <a:gd name="T59" fmla="*/ 1 h 82"/>
                  <a:gd name="T60" fmla="*/ 36 w 196"/>
                  <a:gd name="T61" fmla="*/ 0 h 82"/>
                  <a:gd name="T62" fmla="*/ 36 w 196"/>
                  <a:gd name="T63" fmla="*/ 0 h 82"/>
                  <a:gd name="T64" fmla="*/ 36 w 196"/>
                  <a:gd name="T65" fmla="*/ 0 h 82"/>
                  <a:gd name="T66" fmla="*/ 36 w 196"/>
                  <a:gd name="T67" fmla="*/ 0 h 82"/>
                  <a:gd name="T68" fmla="*/ 27 w 196"/>
                  <a:gd name="T69" fmla="*/ 0 h 82"/>
                  <a:gd name="T70" fmla="*/ 27 w 196"/>
                  <a:gd name="T71" fmla="*/ 0 h 82"/>
                  <a:gd name="T72" fmla="*/ 16 w 196"/>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6" h="82">
                    <a:moveTo>
                      <a:pt x="16" y="0"/>
                    </a:moveTo>
                    <a:lnTo>
                      <a:pt x="16" y="0"/>
                    </a:lnTo>
                    <a:lnTo>
                      <a:pt x="6" y="0"/>
                    </a:lnTo>
                    <a:lnTo>
                      <a:pt x="0" y="1"/>
                    </a:lnTo>
                    <a:lnTo>
                      <a:pt x="0" y="1"/>
                    </a:lnTo>
                    <a:lnTo>
                      <a:pt x="0" y="3"/>
                    </a:lnTo>
                    <a:lnTo>
                      <a:pt x="3" y="6"/>
                    </a:lnTo>
                    <a:lnTo>
                      <a:pt x="3" y="6"/>
                    </a:lnTo>
                    <a:lnTo>
                      <a:pt x="3" y="8"/>
                    </a:lnTo>
                    <a:lnTo>
                      <a:pt x="3" y="8"/>
                    </a:lnTo>
                    <a:lnTo>
                      <a:pt x="33" y="22"/>
                    </a:lnTo>
                    <a:lnTo>
                      <a:pt x="82" y="41"/>
                    </a:lnTo>
                    <a:lnTo>
                      <a:pt x="82" y="41"/>
                    </a:lnTo>
                    <a:lnTo>
                      <a:pt x="144" y="65"/>
                    </a:lnTo>
                    <a:lnTo>
                      <a:pt x="188" y="80"/>
                    </a:lnTo>
                    <a:lnTo>
                      <a:pt x="194" y="82"/>
                    </a:lnTo>
                    <a:lnTo>
                      <a:pt x="194" y="82"/>
                    </a:lnTo>
                    <a:lnTo>
                      <a:pt x="196" y="79"/>
                    </a:lnTo>
                    <a:lnTo>
                      <a:pt x="153" y="63"/>
                    </a:lnTo>
                    <a:lnTo>
                      <a:pt x="153" y="63"/>
                    </a:lnTo>
                    <a:lnTo>
                      <a:pt x="153" y="63"/>
                    </a:lnTo>
                    <a:lnTo>
                      <a:pt x="153" y="63"/>
                    </a:lnTo>
                    <a:lnTo>
                      <a:pt x="153" y="63"/>
                    </a:lnTo>
                    <a:lnTo>
                      <a:pt x="153" y="63"/>
                    </a:lnTo>
                    <a:lnTo>
                      <a:pt x="153" y="63"/>
                    </a:lnTo>
                    <a:lnTo>
                      <a:pt x="40" y="19"/>
                    </a:lnTo>
                    <a:lnTo>
                      <a:pt x="40" y="19"/>
                    </a:lnTo>
                    <a:lnTo>
                      <a:pt x="41" y="11"/>
                    </a:lnTo>
                    <a:lnTo>
                      <a:pt x="40" y="5"/>
                    </a:lnTo>
                    <a:lnTo>
                      <a:pt x="38" y="1"/>
                    </a:lnTo>
                    <a:lnTo>
                      <a:pt x="36" y="0"/>
                    </a:lnTo>
                    <a:lnTo>
                      <a:pt x="36" y="0"/>
                    </a:lnTo>
                    <a:lnTo>
                      <a:pt x="36" y="0"/>
                    </a:lnTo>
                    <a:lnTo>
                      <a:pt x="36" y="0"/>
                    </a:lnTo>
                    <a:lnTo>
                      <a:pt x="27" y="0"/>
                    </a:lnTo>
                    <a:lnTo>
                      <a:pt x="27" y="0"/>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2" name="Freeform 261"/>
              <p:cNvSpPr>
                <a:spLocks/>
              </p:cNvSpPr>
              <p:nvPr/>
            </p:nvSpPr>
            <p:spPr bwMode="auto">
              <a:xfrm>
                <a:off x="2861" y="2572"/>
                <a:ext cx="198" cy="79"/>
              </a:xfrm>
              <a:custGeom>
                <a:avLst/>
                <a:gdLst>
                  <a:gd name="T0" fmla="*/ 198 w 198"/>
                  <a:gd name="T1" fmla="*/ 79 h 79"/>
                  <a:gd name="T2" fmla="*/ 198 w 198"/>
                  <a:gd name="T3" fmla="*/ 79 h 79"/>
                  <a:gd name="T4" fmla="*/ 196 w 198"/>
                  <a:gd name="T5" fmla="*/ 78 h 79"/>
                  <a:gd name="T6" fmla="*/ 196 w 198"/>
                  <a:gd name="T7" fmla="*/ 78 h 79"/>
                  <a:gd name="T8" fmla="*/ 190 w 198"/>
                  <a:gd name="T9" fmla="*/ 76 h 79"/>
                  <a:gd name="T10" fmla="*/ 190 w 198"/>
                  <a:gd name="T11" fmla="*/ 76 h 79"/>
                  <a:gd name="T12" fmla="*/ 167 w 198"/>
                  <a:gd name="T13" fmla="*/ 68 h 79"/>
                  <a:gd name="T14" fmla="*/ 167 w 198"/>
                  <a:gd name="T15" fmla="*/ 68 h 79"/>
                  <a:gd name="T16" fmla="*/ 98 w 198"/>
                  <a:gd name="T17" fmla="*/ 43 h 79"/>
                  <a:gd name="T18" fmla="*/ 98 w 198"/>
                  <a:gd name="T19" fmla="*/ 43 h 79"/>
                  <a:gd name="T20" fmla="*/ 28 w 198"/>
                  <a:gd name="T21" fmla="*/ 13 h 79"/>
                  <a:gd name="T22" fmla="*/ 28 w 198"/>
                  <a:gd name="T23" fmla="*/ 13 h 79"/>
                  <a:gd name="T24" fmla="*/ 8 w 198"/>
                  <a:gd name="T25" fmla="*/ 4 h 79"/>
                  <a:gd name="T26" fmla="*/ 8 w 198"/>
                  <a:gd name="T27" fmla="*/ 4 h 79"/>
                  <a:gd name="T28" fmla="*/ 2 w 198"/>
                  <a:gd name="T29" fmla="*/ 2 h 79"/>
                  <a:gd name="T30" fmla="*/ 2 w 198"/>
                  <a:gd name="T31" fmla="*/ 2 h 79"/>
                  <a:gd name="T32" fmla="*/ 0 w 198"/>
                  <a:gd name="T33" fmla="*/ 0 h 79"/>
                  <a:gd name="T34" fmla="*/ 0 w 198"/>
                  <a:gd name="T35" fmla="*/ 0 h 79"/>
                  <a:gd name="T36" fmla="*/ 2 w 198"/>
                  <a:gd name="T37" fmla="*/ 2 h 79"/>
                  <a:gd name="T38" fmla="*/ 2 w 198"/>
                  <a:gd name="T39" fmla="*/ 2 h 79"/>
                  <a:gd name="T40" fmla="*/ 8 w 198"/>
                  <a:gd name="T41" fmla="*/ 4 h 79"/>
                  <a:gd name="T42" fmla="*/ 8 w 198"/>
                  <a:gd name="T43" fmla="*/ 4 h 79"/>
                  <a:gd name="T44" fmla="*/ 28 w 198"/>
                  <a:gd name="T45" fmla="*/ 13 h 79"/>
                  <a:gd name="T46" fmla="*/ 28 w 198"/>
                  <a:gd name="T47" fmla="*/ 13 h 79"/>
                  <a:gd name="T48" fmla="*/ 98 w 198"/>
                  <a:gd name="T49" fmla="*/ 42 h 79"/>
                  <a:gd name="T50" fmla="*/ 98 w 198"/>
                  <a:gd name="T51" fmla="*/ 42 h 79"/>
                  <a:gd name="T52" fmla="*/ 169 w 198"/>
                  <a:gd name="T53" fmla="*/ 68 h 79"/>
                  <a:gd name="T54" fmla="*/ 169 w 198"/>
                  <a:gd name="T55" fmla="*/ 68 h 79"/>
                  <a:gd name="T56" fmla="*/ 190 w 198"/>
                  <a:gd name="T57" fmla="*/ 76 h 79"/>
                  <a:gd name="T58" fmla="*/ 190 w 198"/>
                  <a:gd name="T59" fmla="*/ 76 h 79"/>
                  <a:gd name="T60" fmla="*/ 196 w 198"/>
                  <a:gd name="T61" fmla="*/ 78 h 79"/>
                  <a:gd name="T62" fmla="*/ 196 w 198"/>
                  <a:gd name="T63" fmla="*/ 78 h 79"/>
                  <a:gd name="T64" fmla="*/ 198 w 198"/>
                  <a:gd name="T65" fmla="*/ 79 h 79"/>
                  <a:gd name="T66" fmla="*/ 198 w 198"/>
                  <a:gd name="T6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8" h="79">
                    <a:moveTo>
                      <a:pt x="198" y="79"/>
                    </a:moveTo>
                    <a:lnTo>
                      <a:pt x="198" y="79"/>
                    </a:lnTo>
                    <a:lnTo>
                      <a:pt x="196" y="78"/>
                    </a:lnTo>
                    <a:lnTo>
                      <a:pt x="196" y="78"/>
                    </a:lnTo>
                    <a:lnTo>
                      <a:pt x="190" y="76"/>
                    </a:lnTo>
                    <a:lnTo>
                      <a:pt x="190" y="76"/>
                    </a:lnTo>
                    <a:lnTo>
                      <a:pt x="167" y="68"/>
                    </a:lnTo>
                    <a:lnTo>
                      <a:pt x="167" y="68"/>
                    </a:lnTo>
                    <a:lnTo>
                      <a:pt x="98" y="43"/>
                    </a:lnTo>
                    <a:lnTo>
                      <a:pt x="98" y="43"/>
                    </a:lnTo>
                    <a:lnTo>
                      <a:pt x="28" y="13"/>
                    </a:lnTo>
                    <a:lnTo>
                      <a:pt x="28" y="13"/>
                    </a:lnTo>
                    <a:lnTo>
                      <a:pt x="8" y="4"/>
                    </a:lnTo>
                    <a:lnTo>
                      <a:pt x="8" y="4"/>
                    </a:lnTo>
                    <a:lnTo>
                      <a:pt x="2" y="2"/>
                    </a:lnTo>
                    <a:lnTo>
                      <a:pt x="2" y="2"/>
                    </a:lnTo>
                    <a:lnTo>
                      <a:pt x="0" y="0"/>
                    </a:lnTo>
                    <a:lnTo>
                      <a:pt x="0" y="0"/>
                    </a:lnTo>
                    <a:lnTo>
                      <a:pt x="2" y="2"/>
                    </a:lnTo>
                    <a:lnTo>
                      <a:pt x="2" y="2"/>
                    </a:lnTo>
                    <a:lnTo>
                      <a:pt x="8" y="4"/>
                    </a:lnTo>
                    <a:lnTo>
                      <a:pt x="8" y="4"/>
                    </a:lnTo>
                    <a:lnTo>
                      <a:pt x="28" y="13"/>
                    </a:lnTo>
                    <a:lnTo>
                      <a:pt x="28" y="13"/>
                    </a:lnTo>
                    <a:lnTo>
                      <a:pt x="98" y="42"/>
                    </a:lnTo>
                    <a:lnTo>
                      <a:pt x="98" y="42"/>
                    </a:lnTo>
                    <a:lnTo>
                      <a:pt x="169" y="68"/>
                    </a:lnTo>
                    <a:lnTo>
                      <a:pt x="169" y="68"/>
                    </a:lnTo>
                    <a:lnTo>
                      <a:pt x="190" y="76"/>
                    </a:lnTo>
                    <a:lnTo>
                      <a:pt x="190" y="76"/>
                    </a:lnTo>
                    <a:lnTo>
                      <a:pt x="196" y="78"/>
                    </a:lnTo>
                    <a:lnTo>
                      <a:pt x="196" y="78"/>
                    </a:lnTo>
                    <a:lnTo>
                      <a:pt x="198" y="79"/>
                    </a:lnTo>
                    <a:lnTo>
                      <a:pt x="198" y="7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3" name="Freeform 262"/>
              <p:cNvSpPr>
                <a:spLocks/>
              </p:cNvSpPr>
              <p:nvPr/>
            </p:nvSpPr>
            <p:spPr bwMode="auto">
              <a:xfrm>
                <a:off x="2897" y="2569"/>
                <a:ext cx="5" cy="22"/>
              </a:xfrm>
              <a:custGeom>
                <a:avLst/>
                <a:gdLst>
                  <a:gd name="T0" fmla="*/ 4 w 5"/>
                  <a:gd name="T1" fmla="*/ 22 h 22"/>
                  <a:gd name="T2" fmla="*/ 4 w 5"/>
                  <a:gd name="T3" fmla="*/ 22 h 22"/>
                  <a:gd name="T4" fmla="*/ 4 w 5"/>
                  <a:gd name="T5" fmla="*/ 19 h 22"/>
                  <a:gd name="T6" fmla="*/ 4 w 5"/>
                  <a:gd name="T7" fmla="*/ 11 h 22"/>
                  <a:gd name="T8" fmla="*/ 4 w 5"/>
                  <a:gd name="T9" fmla="*/ 11 h 22"/>
                  <a:gd name="T10" fmla="*/ 0 w 5"/>
                  <a:gd name="T11" fmla="*/ 3 h 22"/>
                  <a:gd name="T12" fmla="*/ 0 w 5"/>
                  <a:gd name="T13" fmla="*/ 0 h 22"/>
                  <a:gd name="T14" fmla="*/ 0 w 5"/>
                  <a:gd name="T15" fmla="*/ 0 h 22"/>
                  <a:gd name="T16" fmla="*/ 2 w 5"/>
                  <a:gd name="T17" fmla="*/ 3 h 22"/>
                  <a:gd name="T18" fmla="*/ 4 w 5"/>
                  <a:gd name="T19" fmla="*/ 7 h 22"/>
                  <a:gd name="T20" fmla="*/ 5 w 5"/>
                  <a:gd name="T21" fmla="*/ 11 h 22"/>
                  <a:gd name="T22" fmla="*/ 5 w 5"/>
                  <a:gd name="T23" fmla="*/ 11 h 22"/>
                  <a:gd name="T24" fmla="*/ 5 w 5"/>
                  <a:gd name="T25" fmla="*/ 16 h 22"/>
                  <a:gd name="T26" fmla="*/ 5 w 5"/>
                  <a:gd name="T27" fmla="*/ 19 h 22"/>
                  <a:gd name="T28" fmla="*/ 4 w 5"/>
                  <a:gd name="T29" fmla="*/ 22 h 22"/>
                  <a:gd name="T30" fmla="*/ 4 w 5"/>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22">
                    <a:moveTo>
                      <a:pt x="4" y="22"/>
                    </a:moveTo>
                    <a:lnTo>
                      <a:pt x="4" y="22"/>
                    </a:lnTo>
                    <a:lnTo>
                      <a:pt x="4" y="19"/>
                    </a:lnTo>
                    <a:lnTo>
                      <a:pt x="4" y="11"/>
                    </a:lnTo>
                    <a:lnTo>
                      <a:pt x="4" y="11"/>
                    </a:lnTo>
                    <a:lnTo>
                      <a:pt x="0" y="3"/>
                    </a:lnTo>
                    <a:lnTo>
                      <a:pt x="0" y="0"/>
                    </a:lnTo>
                    <a:lnTo>
                      <a:pt x="0" y="0"/>
                    </a:lnTo>
                    <a:lnTo>
                      <a:pt x="2" y="3"/>
                    </a:lnTo>
                    <a:lnTo>
                      <a:pt x="4" y="7"/>
                    </a:lnTo>
                    <a:lnTo>
                      <a:pt x="5" y="11"/>
                    </a:lnTo>
                    <a:lnTo>
                      <a:pt x="5" y="11"/>
                    </a:lnTo>
                    <a:lnTo>
                      <a:pt x="5" y="16"/>
                    </a:lnTo>
                    <a:lnTo>
                      <a:pt x="5" y="19"/>
                    </a:lnTo>
                    <a:lnTo>
                      <a:pt x="4" y="22"/>
                    </a:lnTo>
                    <a:lnTo>
                      <a:pt x="4" y="2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4" name="Freeform 263"/>
              <p:cNvSpPr>
                <a:spLocks/>
              </p:cNvSpPr>
              <p:nvPr/>
            </p:nvSpPr>
            <p:spPr bwMode="auto">
              <a:xfrm>
                <a:off x="2940" y="2576"/>
                <a:ext cx="2" cy="12"/>
              </a:xfrm>
              <a:custGeom>
                <a:avLst/>
                <a:gdLst>
                  <a:gd name="T0" fmla="*/ 2 w 2"/>
                  <a:gd name="T1" fmla="*/ 12 h 12"/>
                  <a:gd name="T2" fmla="*/ 2 w 2"/>
                  <a:gd name="T3" fmla="*/ 12 h 12"/>
                  <a:gd name="T4" fmla="*/ 0 w 2"/>
                  <a:gd name="T5" fmla="*/ 6 h 12"/>
                  <a:gd name="T6" fmla="*/ 0 w 2"/>
                  <a:gd name="T7" fmla="*/ 6 h 12"/>
                  <a:gd name="T8" fmla="*/ 0 w 2"/>
                  <a:gd name="T9" fmla="*/ 0 h 12"/>
                  <a:gd name="T10" fmla="*/ 0 w 2"/>
                  <a:gd name="T11" fmla="*/ 0 h 12"/>
                  <a:gd name="T12" fmla="*/ 2 w 2"/>
                  <a:gd name="T13" fmla="*/ 6 h 12"/>
                  <a:gd name="T14" fmla="*/ 2 w 2"/>
                  <a:gd name="T15" fmla="*/ 6 h 12"/>
                  <a:gd name="T16" fmla="*/ 2 w 2"/>
                  <a:gd name="T17" fmla="*/ 12 h 12"/>
                  <a:gd name="T18" fmla="*/ 2 w 2"/>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2">
                    <a:moveTo>
                      <a:pt x="2" y="12"/>
                    </a:moveTo>
                    <a:lnTo>
                      <a:pt x="2" y="12"/>
                    </a:lnTo>
                    <a:lnTo>
                      <a:pt x="0" y="6"/>
                    </a:lnTo>
                    <a:lnTo>
                      <a:pt x="0" y="6"/>
                    </a:lnTo>
                    <a:lnTo>
                      <a:pt x="0" y="0"/>
                    </a:lnTo>
                    <a:lnTo>
                      <a:pt x="0" y="0"/>
                    </a:lnTo>
                    <a:lnTo>
                      <a:pt x="2" y="6"/>
                    </a:lnTo>
                    <a:lnTo>
                      <a:pt x="2" y="6"/>
                    </a:lnTo>
                    <a:lnTo>
                      <a:pt x="2" y="12"/>
                    </a:lnTo>
                    <a:lnTo>
                      <a:pt x="2" y="1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5" name="Freeform 264"/>
              <p:cNvSpPr>
                <a:spLocks/>
              </p:cNvSpPr>
              <p:nvPr/>
            </p:nvSpPr>
            <p:spPr bwMode="auto">
              <a:xfrm>
                <a:off x="2948" y="2577"/>
                <a:ext cx="5" cy="10"/>
              </a:xfrm>
              <a:custGeom>
                <a:avLst/>
                <a:gdLst>
                  <a:gd name="T0" fmla="*/ 5 w 5"/>
                  <a:gd name="T1" fmla="*/ 10 h 10"/>
                  <a:gd name="T2" fmla="*/ 5 w 5"/>
                  <a:gd name="T3" fmla="*/ 10 h 10"/>
                  <a:gd name="T4" fmla="*/ 2 w 5"/>
                  <a:gd name="T5" fmla="*/ 5 h 10"/>
                  <a:gd name="T6" fmla="*/ 2 w 5"/>
                  <a:gd name="T7" fmla="*/ 5 h 10"/>
                  <a:gd name="T8" fmla="*/ 0 w 5"/>
                  <a:gd name="T9" fmla="*/ 0 h 10"/>
                  <a:gd name="T10" fmla="*/ 0 w 5"/>
                  <a:gd name="T11" fmla="*/ 0 h 10"/>
                  <a:gd name="T12" fmla="*/ 3 w 5"/>
                  <a:gd name="T13" fmla="*/ 5 h 10"/>
                  <a:gd name="T14" fmla="*/ 3 w 5"/>
                  <a:gd name="T15" fmla="*/ 5 h 10"/>
                  <a:gd name="T16" fmla="*/ 5 w 5"/>
                  <a:gd name="T17" fmla="*/ 10 h 10"/>
                  <a:gd name="T18" fmla="*/ 5 w 5"/>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0">
                    <a:moveTo>
                      <a:pt x="5" y="10"/>
                    </a:moveTo>
                    <a:lnTo>
                      <a:pt x="5" y="10"/>
                    </a:lnTo>
                    <a:lnTo>
                      <a:pt x="2" y="5"/>
                    </a:lnTo>
                    <a:lnTo>
                      <a:pt x="2" y="5"/>
                    </a:lnTo>
                    <a:lnTo>
                      <a:pt x="0" y="0"/>
                    </a:lnTo>
                    <a:lnTo>
                      <a:pt x="0" y="0"/>
                    </a:lnTo>
                    <a:lnTo>
                      <a:pt x="3" y="5"/>
                    </a:lnTo>
                    <a:lnTo>
                      <a:pt x="3" y="5"/>
                    </a:lnTo>
                    <a:lnTo>
                      <a:pt x="5" y="10"/>
                    </a:lnTo>
                    <a:lnTo>
                      <a:pt x="5" y="1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6" name="Freeform 265"/>
              <p:cNvSpPr>
                <a:spLocks/>
              </p:cNvSpPr>
              <p:nvPr/>
            </p:nvSpPr>
            <p:spPr bwMode="auto">
              <a:xfrm>
                <a:off x="2951" y="2574"/>
                <a:ext cx="13" cy="5"/>
              </a:xfrm>
              <a:custGeom>
                <a:avLst/>
                <a:gdLst>
                  <a:gd name="T0" fmla="*/ 13 w 13"/>
                  <a:gd name="T1" fmla="*/ 5 h 5"/>
                  <a:gd name="T2" fmla="*/ 13 w 13"/>
                  <a:gd name="T3" fmla="*/ 5 h 5"/>
                  <a:gd name="T4" fmla="*/ 6 w 13"/>
                  <a:gd name="T5" fmla="*/ 3 h 5"/>
                  <a:gd name="T6" fmla="*/ 6 w 13"/>
                  <a:gd name="T7" fmla="*/ 3 h 5"/>
                  <a:gd name="T8" fmla="*/ 0 w 13"/>
                  <a:gd name="T9" fmla="*/ 0 h 5"/>
                  <a:gd name="T10" fmla="*/ 0 w 13"/>
                  <a:gd name="T11" fmla="*/ 0 h 5"/>
                  <a:gd name="T12" fmla="*/ 6 w 13"/>
                  <a:gd name="T13" fmla="*/ 2 h 5"/>
                  <a:gd name="T14" fmla="*/ 6 w 13"/>
                  <a:gd name="T15" fmla="*/ 2 h 5"/>
                  <a:gd name="T16" fmla="*/ 13 w 1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5">
                    <a:moveTo>
                      <a:pt x="13" y="5"/>
                    </a:moveTo>
                    <a:lnTo>
                      <a:pt x="13" y="5"/>
                    </a:lnTo>
                    <a:lnTo>
                      <a:pt x="6" y="3"/>
                    </a:lnTo>
                    <a:lnTo>
                      <a:pt x="6" y="3"/>
                    </a:lnTo>
                    <a:lnTo>
                      <a:pt x="0" y="0"/>
                    </a:lnTo>
                    <a:lnTo>
                      <a:pt x="0" y="0"/>
                    </a:lnTo>
                    <a:lnTo>
                      <a:pt x="6" y="2"/>
                    </a:lnTo>
                    <a:lnTo>
                      <a:pt x="6" y="2"/>
                    </a:lnTo>
                    <a:lnTo>
                      <a:pt x="13"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7" name="Freeform 266"/>
              <p:cNvSpPr>
                <a:spLocks/>
              </p:cNvSpPr>
              <p:nvPr/>
            </p:nvSpPr>
            <p:spPr bwMode="auto">
              <a:xfrm>
                <a:off x="2951" y="2574"/>
                <a:ext cx="13" cy="5"/>
              </a:xfrm>
              <a:custGeom>
                <a:avLst/>
                <a:gdLst>
                  <a:gd name="T0" fmla="*/ 13 w 13"/>
                  <a:gd name="T1" fmla="*/ 5 h 5"/>
                  <a:gd name="T2" fmla="*/ 13 w 13"/>
                  <a:gd name="T3" fmla="*/ 5 h 5"/>
                  <a:gd name="T4" fmla="*/ 6 w 13"/>
                  <a:gd name="T5" fmla="*/ 3 h 5"/>
                  <a:gd name="T6" fmla="*/ 6 w 13"/>
                  <a:gd name="T7" fmla="*/ 3 h 5"/>
                  <a:gd name="T8" fmla="*/ 0 w 13"/>
                  <a:gd name="T9" fmla="*/ 0 h 5"/>
                  <a:gd name="T10" fmla="*/ 0 w 13"/>
                  <a:gd name="T11" fmla="*/ 0 h 5"/>
                  <a:gd name="T12" fmla="*/ 6 w 13"/>
                  <a:gd name="T13" fmla="*/ 2 h 5"/>
                  <a:gd name="T14" fmla="*/ 6 w 13"/>
                  <a:gd name="T15" fmla="*/ 2 h 5"/>
                  <a:gd name="T16" fmla="*/ 13 w 1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5">
                    <a:moveTo>
                      <a:pt x="13" y="5"/>
                    </a:moveTo>
                    <a:lnTo>
                      <a:pt x="13" y="5"/>
                    </a:lnTo>
                    <a:lnTo>
                      <a:pt x="6" y="3"/>
                    </a:lnTo>
                    <a:lnTo>
                      <a:pt x="6" y="3"/>
                    </a:lnTo>
                    <a:lnTo>
                      <a:pt x="0" y="0"/>
                    </a:lnTo>
                    <a:lnTo>
                      <a:pt x="0" y="0"/>
                    </a:lnTo>
                    <a:lnTo>
                      <a:pt x="6" y="2"/>
                    </a:lnTo>
                    <a:lnTo>
                      <a:pt x="6" y="2"/>
                    </a:lnTo>
                    <a:lnTo>
                      <a:pt x="13"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8" name="Freeform 267"/>
              <p:cNvSpPr>
                <a:spLocks/>
              </p:cNvSpPr>
              <p:nvPr/>
            </p:nvSpPr>
            <p:spPr bwMode="auto">
              <a:xfrm>
                <a:off x="2954" y="2568"/>
                <a:ext cx="14" cy="4"/>
              </a:xfrm>
              <a:custGeom>
                <a:avLst/>
                <a:gdLst>
                  <a:gd name="T0" fmla="*/ 14 w 14"/>
                  <a:gd name="T1" fmla="*/ 3 h 4"/>
                  <a:gd name="T2" fmla="*/ 14 w 14"/>
                  <a:gd name="T3" fmla="*/ 3 h 4"/>
                  <a:gd name="T4" fmla="*/ 13 w 14"/>
                  <a:gd name="T5" fmla="*/ 4 h 4"/>
                  <a:gd name="T6" fmla="*/ 7 w 14"/>
                  <a:gd name="T7" fmla="*/ 3 h 4"/>
                  <a:gd name="T8" fmla="*/ 7 w 14"/>
                  <a:gd name="T9" fmla="*/ 3 h 4"/>
                  <a:gd name="T10" fmla="*/ 2 w 14"/>
                  <a:gd name="T11" fmla="*/ 0 h 4"/>
                  <a:gd name="T12" fmla="*/ 0 w 14"/>
                  <a:gd name="T13" fmla="*/ 0 h 4"/>
                  <a:gd name="T14" fmla="*/ 0 w 14"/>
                  <a:gd name="T15" fmla="*/ 0 h 4"/>
                  <a:gd name="T16" fmla="*/ 8 w 14"/>
                  <a:gd name="T17" fmla="*/ 1 h 4"/>
                  <a:gd name="T18" fmla="*/ 8 w 14"/>
                  <a:gd name="T19" fmla="*/ 1 h 4"/>
                  <a:gd name="T20" fmla="*/ 14 w 14"/>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4">
                    <a:moveTo>
                      <a:pt x="14" y="3"/>
                    </a:moveTo>
                    <a:lnTo>
                      <a:pt x="14" y="3"/>
                    </a:lnTo>
                    <a:lnTo>
                      <a:pt x="13" y="4"/>
                    </a:lnTo>
                    <a:lnTo>
                      <a:pt x="7" y="3"/>
                    </a:lnTo>
                    <a:lnTo>
                      <a:pt x="7" y="3"/>
                    </a:lnTo>
                    <a:lnTo>
                      <a:pt x="2" y="0"/>
                    </a:lnTo>
                    <a:lnTo>
                      <a:pt x="0" y="0"/>
                    </a:lnTo>
                    <a:lnTo>
                      <a:pt x="0" y="0"/>
                    </a:lnTo>
                    <a:lnTo>
                      <a:pt x="8" y="1"/>
                    </a:lnTo>
                    <a:lnTo>
                      <a:pt x="8" y="1"/>
                    </a:lnTo>
                    <a:lnTo>
                      <a:pt x="14" y="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9" name="Freeform 268"/>
              <p:cNvSpPr>
                <a:spLocks/>
              </p:cNvSpPr>
              <p:nvPr/>
            </p:nvSpPr>
            <p:spPr bwMode="auto">
              <a:xfrm>
                <a:off x="2954" y="2568"/>
                <a:ext cx="14" cy="4"/>
              </a:xfrm>
              <a:custGeom>
                <a:avLst/>
                <a:gdLst>
                  <a:gd name="T0" fmla="*/ 14 w 14"/>
                  <a:gd name="T1" fmla="*/ 3 h 4"/>
                  <a:gd name="T2" fmla="*/ 14 w 14"/>
                  <a:gd name="T3" fmla="*/ 3 h 4"/>
                  <a:gd name="T4" fmla="*/ 13 w 14"/>
                  <a:gd name="T5" fmla="*/ 4 h 4"/>
                  <a:gd name="T6" fmla="*/ 7 w 14"/>
                  <a:gd name="T7" fmla="*/ 3 h 4"/>
                  <a:gd name="T8" fmla="*/ 7 w 14"/>
                  <a:gd name="T9" fmla="*/ 3 h 4"/>
                  <a:gd name="T10" fmla="*/ 2 w 14"/>
                  <a:gd name="T11" fmla="*/ 0 h 4"/>
                  <a:gd name="T12" fmla="*/ 0 w 14"/>
                  <a:gd name="T13" fmla="*/ 0 h 4"/>
                  <a:gd name="T14" fmla="*/ 0 w 14"/>
                  <a:gd name="T15" fmla="*/ 0 h 4"/>
                  <a:gd name="T16" fmla="*/ 8 w 14"/>
                  <a:gd name="T17" fmla="*/ 1 h 4"/>
                  <a:gd name="T18" fmla="*/ 8 w 14"/>
                  <a:gd name="T19" fmla="*/ 1 h 4"/>
                  <a:gd name="T20" fmla="*/ 14 w 14"/>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4">
                    <a:moveTo>
                      <a:pt x="14" y="3"/>
                    </a:moveTo>
                    <a:lnTo>
                      <a:pt x="14" y="3"/>
                    </a:lnTo>
                    <a:lnTo>
                      <a:pt x="13" y="4"/>
                    </a:lnTo>
                    <a:lnTo>
                      <a:pt x="7" y="3"/>
                    </a:lnTo>
                    <a:lnTo>
                      <a:pt x="7" y="3"/>
                    </a:lnTo>
                    <a:lnTo>
                      <a:pt x="2" y="0"/>
                    </a:lnTo>
                    <a:lnTo>
                      <a:pt x="0" y="0"/>
                    </a:lnTo>
                    <a:lnTo>
                      <a:pt x="0" y="0"/>
                    </a:lnTo>
                    <a:lnTo>
                      <a:pt x="8" y="1"/>
                    </a:lnTo>
                    <a:lnTo>
                      <a:pt x="8" y="1"/>
                    </a:lnTo>
                    <a:lnTo>
                      <a:pt x="1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0" name="Freeform 269"/>
              <p:cNvSpPr>
                <a:spLocks/>
              </p:cNvSpPr>
              <p:nvPr/>
            </p:nvSpPr>
            <p:spPr bwMode="auto">
              <a:xfrm>
                <a:off x="2923" y="2560"/>
                <a:ext cx="19" cy="19"/>
              </a:xfrm>
              <a:custGeom>
                <a:avLst/>
                <a:gdLst>
                  <a:gd name="T0" fmla="*/ 19 w 19"/>
                  <a:gd name="T1" fmla="*/ 17 h 19"/>
                  <a:gd name="T2" fmla="*/ 19 w 19"/>
                  <a:gd name="T3" fmla="*/ 17 h 19"/>
                  <a:gd name="T4" fmla="*/ 11 w 19"/>
                  <a:gd name="T5" fmla="*/ 14 h 19"/>
                  <a:gd name="T6" fmla="*/ 11 w 19"/>
                  <a:gd name="T7" fmla="*/ 14 h 19"/>
                  <a:gd name="T8" fmla="*/ 4 w 19"/>
                  <a:gd name="T9" fmla="*/ 9 h 19"/>
                  <a:gd name="T10" fmla="*/ 4 w 19"/>
                  <a:gd name="T11" fmla="*/ 9 h 19"/>
                  <a:gd name="T12" fmla="*/ 0 w 19"/>
                  <a:gd name="T13" fmla="*/ 5 h 19"/>
                  <a:gd name="T14" fmla="*/ 0 w 19"/>
                  <a:gd name="T15" fmla="*/ 5 h 19"/>
                  <a:gd name="T16" fmla="*/ 0 w 19"/>
                  <a:gd name="T17" fmla="*/ 1 h 19"/>
                  <a:gd name="T18" fmla="*/ 0 w 19"/>
                  <a:gd name="T19" fmla="*/ 1 h 19"/>
                  <a:gd name="T20" fmla="*/ 0 w 19"/>
                  <a:gd name="T21" fmla="*/ 0 h 19"/>
                  <a:gd name="T22" fmla="*/ 1 w 19"/>
                  <a:gd name="T23" fmla="*/ 0 h 19"/>
                  <a:gd name="T24" fmla="*/ 1 w 19"/>
                  <a:gd name="T25" fmla="*/ 0 h 19"/>
                  <a:gd name="T26" fmla="*/ 8 w 19"/>
                  <a:gd name="T27" fmla="*/ 0 h 19"/>
                  <a:gd name="T28" fmla="*/ 12 w 19"/>
                  <a:gd name="T29" fmla="*/ 3 h 19"/>
                  <a:gd name="T30" fmla="*/ 15 w 19"/>
                  <a:gd name="T31" fmla="*/ 6 h 19"/>
                  <a:gd name="T32" fmla="*/ 17 w 19"/>
                  <a:gd name="T33" fmla="*/ 9 h 19"/>
                  <a:gd name="T34" fmla="*/ 17 w 19"/>
                  <a:gd name="T35" fmla="*/ 9 h 19"/>
                  <a:gd name="T36" fmla="*/ 17 w 19"/>
                  <a:gd name="T37" fmla="*/ 16 h 19"/>
                  <a:gd name="T38" fmla="*/ 17 w 19"/>
                  <a:gd name="T39" fmla="*/ 16 h 19"/>
                  <a:gd name="T40" fmla="*/ 17 w 19"/>
                  <a:gd name="T41" fmla="*/ 19 h 19"/>
                  <a:gd name="T42" fmla="*/ 17 w 19"/>
                  <a:gd name="T43" fmla="*/ 19 h 19"/>
                  <a:gd name="T44" fmla="*/ 17 w 19"/>
                  <a:gd name="T45" fmla="*/ 16 h 19"/>
                  <a:gd name="T46" fmla="*/ 15 w 19"/>
                  <a:gd name="T47" fmla="*/ 11 h 19"/>
                  <a:gd name="T48" fmla="*/ 15 w 19"/>
                  <a:gd name="T49" fmla="*/ 11 h 19"/>
                  <a:gd name="T50" fmla="*/ 14 w 19"/>
                  <a:gd name="T51" fmla="*/ 6 h 19"/>
                  <a:gd name="T52" fmla="*/ 11 w 19"/>
                  <a:gd name="T53" fmla="*/ 3 h 19"/>
                  <a:gd name="T54" fmla="*/ 11 w 19"/>
                  <a:gd name="T55" fmla="*/ 3 h 19"/>
                  <a:gd name="T56" fmla="*/ 8 w 19"/>
                  <a:gd name="T57" fmla="*/ 1 h 19"/>
                  <a:gd name="T58" fmla="*/ 3 w 19"/>
                  <a:gd name="T59" fmla="*/ 1 h 19"/>
                  <a:gd name="T60" fmla="*/ 3 w 19"/>
                  <a:gd name="T61" fmla="*/ 1 h 19"/>
                  <a:gd name="T62" fmla="*/ 1 w 19"/>
                  <a:gd name="T63" fmla="*/ 1 h 19"/>
                  <a:gd name="T64" fmla="*/ 1 w 19"/>
                  <a:gd name="T65" fmla="*/ 5 h 19"/>
                  <a:gd name="T66" fmla="*/ 1 w 19"/>
                  <a:gd name="T67" fmla="*/ 5 h 19"/>
                  <a:gd name="T68" fmla="*/ 4 w 19"/>
                  <a:gd name="T69" fmla="*/ 8 h 19"/>
                  <a:gd name="T70" fmla="*/ 4 w 19"/>
                  <a:gd name="T71" fmla="*/ 8 h 19"/>
                  <a:gd name="T72" fmla="*/ 12 w 19"/>
                  <a:gd name="T73" fmla="*/ 12 h 19"/>
                  <a:gd name="T74" fmla="*/ 12 w 19"/>
                  <a:gd name="T75" fmla="*/ 12 h 19"/>
                  <a:gd name="T76" fmla="*/ 19 w 19"/>
                  <a:gd name="T77" fmla="*/ 17 h 19"/>
                  <a:gd name="T78" fmla="*/ 19 w 19"/>
                  <a:gd name="T79"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 h="19">
                    <a:moveTo>
                      <a:pt x="19" y="17"/>
                    </a:moveTo>
                    <a:lnTo>
                      <a:pt x="19" y="17"/>
                    </a:lnTo>
                    <a:lnTo>
                      <a:pt x="11" y="14"/>
                    </a:lnTo>
                    <a:lnTo>
                      <a:pt x="11" y="14"/>
                    </a:lnTo>
                    <a:lnTo>
                      <a:pt x="4" y="9"/>
                    </a:lnTo>
                    <a:lnTo>
                      <a:pt x="4" y="9"/>
                    </a:lnTo>
                    <a:lnTo>
                      <a:pt x="0" y="5"/>
                    </a:lnTo>
                    <a:lnTo>
                      <a:pt x="0" y="5"/>
                    </a:lnTo>
                    <a:lnTo>
                      <a:pt x="0" y="1"/>
                    </a:lnTo>
                    <a:lnTo>
                      <a:pt x="0" y="1"/>
                    </a:lnTo>
                    <a:lnTo>
                      <a:pt x="0" y="0"/>
                    </a:lnTo>
                    <a:lnTo>
                      <a:pt x="1" y="0"/>
                    </a:lnTo>
                    <a:lnTo>
                      <a:pt x="1" y="0"/>
                    </a:lnTo>
                    <a:lnTo>
                      <a:pt x="8" y="0"/>
                    </a:lnTo>
                    <a:lnTo>
                      <a:pt x="12" y="3"/>
                    </a:lnTo>
                    <a:lnTo>
                      <a:pt x="15" y="6"/>
                    </a:lnTo>
                    <a:lnTo>
                      <a:pt x="17" y="9"/>
                    </a:lnTo>
                    <a:lnTo>
                      <a:pt x="17" y="9"/>
                    </a:lnTo>
                    <a:lnTo>
                      <a:pt x="17" y="16"/>
                    </a:lnTo>
                    <a:lnTo>
                      <a:pt x="17" y="16"/>
                    </a:lnTo>
                    <a:lnTo>
                      <a:pt x="17" y="19"/>
                    </a:lnTo>
                    <a:lnTo>
                      <a:pt x="17" y="19"/>
                    </a:lnTo>
                    <a:lnTo>
                      <a:pt x="17" y="16"/>
                    </a:lnTo>
                    <a:lnTo>
                      <a:pt x="15" y="11"/>
                    </a:lnTo>
                    <a:lnTo>
                      <a:pt x="15" y="11"/>
                    </a:lnTo>
                    <a:lnTo>
                      <a:pt x="14" y="6"/>
                    </a:lnTo>
                    <a:lnTo>
                      <a:pt x="11" y="3"/>
                    </a:lnTo>
                    <a:lnTo>
                      <a:pt x="11" y="3"/>
                    </a:lnTo>
                    <a:lnTo>
                      <a:pt x="8" y="1"/>
                    </a:lnTo>
                    <a:lnTo>
                      <a:pt x="3" y="1"/>
                    </a:lnTo>
                    <a:lnTo>
                      <a:pt x="3" y="1"/>
                    </a:lnTo>
                    <a:lnTo>
                      <a:pt x="1" y="1"/>
                    </a:lnTo>
                    <a:lnTo>
                      <a:pt x="1" y="5"/>
                    </a:lnTo>
                    <a:lnTo>
                      <a:pt x="1" y="5"/>
                    </a:lnTo>
                    <a:lnTo>
                      <a:pt x="4" y="8"/>
                    </a:lnTo>
                    <a:lnTo>
                      <a:pt x="4" y="8"/>
                    </a:lnTo>
                    <a:lnTo>
                      <a:pt x="12" y="12"/>
                    </a:lnTo>
                    <a:lnTo>
                      <a:pt x="12" y="12"/>
                    </a:lnTo>
                    <a:lnTo>
                      <a:pt x="19" y="17"/>
                    </a:lnTo>
                    <a:lnTo>
                      <a:pt x="19" y="1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1" name="Freeform 270"/>
              <p:cNvSpPr>
                <a:spLocks/>
              </p:cNvSpPr>
              <p:nvPr/>
            </p:nvSpPr>
            <p:spPr bwMode="auto">
              <a:xfrm>
                <a:off x="2940" y="2565"/>
                <a:ext cx="14" cy="11"/>
              </a:xfrm>
              <a:custGeom>
                <a:avLst/>
                <a:gdLst>
                  <a:gd name="T0" fmla="*/ 0 w 14"/>
                  <a:gd name="T1" fmla="*/ 11 h 11"/>
                  <a:gd name="T2" fmla="*/ 0 w 14"/>
                  <a:gd name="T3" fmla="*/ 11 h 11"/>
                  <a:gd name="T4" fmla="*/ 0 w 14"/>
                  <a:gd name="T5" fmla="*/ 9 h 11"/>
                  <a:gd name="T6" fmla="*/ 2 w 14"/>
                  <a:gd name="T7" fmla="*/ 6 h 11"/>
                  <a:gd name="T8" fmla="*/ 2 w 14"/>
                  <a:gd name="T9" fmla="*/ 6 h 11"/>
                  <a:gd name="T10" fmla="*/ 5 w 14"/>
                  <a:gd name="T11" fmla="*/ 1 h 11"/>
                  <a:gd name="T12" fmla="*/ 5 w 14"/>
                  <a:gd name="T13" fmla="*/ 1 h 11"/>
                  <a:gd name="T14" fmla="*/ 8 w 14"/>
                  <a:gd name="T15" fmla="*/ 0 h 11"/>
                  <a:gd name="T16" fmla="*/ 13 w 14"/>
                  <a:gd name="T17" fmla="*/ 0 h 11"/>
                  <a:gd name="T18" fmla="*/ 13 w 14"/>
                  <a:gd name="T19" fmla="*/ 0 h 11"/>
                  <a:gd name="T20" fmla="*/ 14 w 14"/>
                  <a:gd name="T21" fmla="*/ 1 h 11"/>
                  <a:gd name="T22" fmla="*/ 14 w 14"/>
                  <a:gd name="T23" fmla="*/ 4 h 11"/>
                  <a:gd name="T24" fmla="*/ 14 w 14"/>
                  <a:gd name="T25" fmla="*/ 4 h 11"/>
                  <a:gd name="T26" fmla="*/ 11 w 14"/>
                  <a:gd name="T27" fmla="*/ 7 h 11"/>
                  <a:gd name="T28" fmla="*/ 11 w 14"/>
                  <a:gd name="T29" fmla="*/ 7 h 11"/>
                  <a:gd name="T30" fmla="*/ 6 w 14"/>
                  <a:gd name="T31" fmla="*/ 11 h 11"/>
                  <a:gd name="T32" fmla="*/ 6 w 14"/>
                  <a:gd name="T33" fmla="*/ 11 h 11"/>
                  <a:gd name="T34" fmla="*/ 0 w 14"/>
                  <a:gd name="T35" fmla="*/ 11 h 11"/>
                  <a:gd name="T36" fmla="*/ 0 w 14"/>
                  <a:gd name="T37" fmla="*/ 11 h 11"/>
                  <a:gd name="T38" fmla="*/ 5 w 14"/>
                  <a:gd name="T39" fmla="*/ 9 h 11"/>
                  <a:gd name="T40" fmla="*/ 5 w 14"/>
                  <a:gd name="T41" fmla="*/ 9 h 11"/>
                  <a:gd name="T42" fmla="*/ 11 w 14"/>
                  <a:gd name="T43" fmla="*/ 6 h 11"/>
                  <a:gd name="T44" fmla="*/ 11 w 14"/>
                  <a:gd name="T45" fmla="*/ 6 h 11"/>
                  <a:gd name="T46" fmla="*/ 13 w 14"/>
                  <a:gd name="T47" fmla="*/ 3 h 11"/>
                  <a:gd name="T48" fmla="*/ 13 w 14"/>
                  <a:gd name="T49" fmla="*/ 1 h 11"/>
                  <a:gd name="T50" fmla="*/ 13 w 14"/>
                  <a:gd name="T51" fmla="*/ 1 h 11"/>
                  <a:gd name="T52" fmla="*/ 13 w 14"/>
                  <a:gd name="T53" fmla="*/ 1 h 11"/>
                  <a:gd name="T54" fmla="*/ 10 w 14"/>
                  <a:gd name="T55" fmla="*/ 1 h 11"/>
                  <a:gd name="T56" fmla="*/ 6 w 14"/>
                  <a:gd name="T57" fmla="*/ 3 h 11"/>
                  <a:gd name="T58" fmla="*/ 6 w 14"/>
                  <a:gd name="T59" fmla="*/ 3 h 11"/>
                  <a:gd name="T60" fmla="*/ 2 w 14"/>
                  <a:gd name="T61" fmla="*/ 6 h 11"/>
                  <a:gd name="T62" fmla="*/ 2 w 14"/>
                  <a:gd name="T63" fmla="*/ 6 h 11"/>
                  <a:gd name="T64" fmla="*/ 0 w 14"/>
                  <a:gd name="T6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 h="11">
                    <a:moveTo>
                      <a:pt x="0" y="11"/>
                    </a:moveTo>
                    <a:lnTo>
                      <a:pt x="0" y="11"/>
                    </a:lnTo>
                    <a:lnTo>
                      <a:pt x="0" y="9"/>
                    </a:lnTo>
                    <a:lnTo>
                      <a:pt x="2" y="6"/>
                    </a:lnTo>
                    <a:lnTo>
                      <a:pt x="2" y="6"/>
                    </a:lnTo>
                    <a:lnTo>
                      <a:pt x="5" y="1"/>
                    </a:lnTo>
                    <a:lnTo>
                      <a:pt x="5" y="1"/>
                    </a:lnTo>
                    <a:lnTo>
                      <a:pt x="8" y="0"/>
                    </a:lnTo>
                    <a:lnTo>
                      <a:pt x="13" y="0"/>
                    </a:lnTo>
                    <a:lnTo>
                      <a:pt x="13" y="0"/>
                    </a:lnTo>
                    <a:lnTo>
                      <a:pt x="14" y="1"/>
                    </a:lnTo>
                    <a:lnTo>
                      <a:pt x="14" y="4"/>
                    </a:lnTo>
                    <a:lnTo>
                      <a:pt x="14" y="4"/>
                    </a:lnTo>
                    <a:lnTo>
                      <a:pt x="11" y="7"/>
                    </a:lnTo>
                    <a:lnTo>
                      <a:pt x="11" y="7"/>
                    </a:lnTo>
                    <a:lnTo>
                      <a:pt x="6" y="11"/>
                    </a:lnTo>
                    <a:lnTo>
                      <a:pt x="6" y="11"/>
                    </a:lnTo>
                    <a:lnTo>
                      <a:pt x="0" y="11"/>
                    </a:lnTo>
                    <a:lnTo>
                      <a:pt x="0" y="11"/>
                    </a:lnTo>
                    <a:lnTo>
                      <a:pt x="5" y="9"/>
                    </a:lnTo>
                    <a:lnTo>
                      <a:pt x="5" y="9"/>
                    </a:lnTo>
                    <a:lnTo>
                      <a:pt x="11" y="6"/>
                    </a:lnTo>
                    <a:lnTo>
                      <a:pt x="11" y="6"/>
                    </a:lnTo>
                    <a:lnTo>
                      <a:pt x="13" y="3"/>
                    </a:lnTo>
                    <a:lnTo>
                      <a:pt x="13" y="1"/>
                    </a:lnTo>
                    <a:lnTo>
                      <a:pt x="13" y="1"/>
                    </a:lnTo>
                    <a:lnTo>
                      <a:pt x="13" y="1"/>
                    </a:lnTo>
                    <a:lnTo>
                      <a:pt x="10" y="1"/>
                    </a:lnTo>
                    <a:lnTo>
                      <a:pt x="6" y="3"/>
                    </a:lnTo>
                    <a:lnTo>
                      <a:pt x="6" y="3"/>
                    </a:lnTo>
                    <a:lnTo>
                      <a:pt x="2" y="6"/>
                    </a:lnTo>
                    <a:lnTo>
                      <a:pt x="2" y="6"/>
                    </a:lnTo>
                    <a:lnTo>
                      <a:pt x="0" y="1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2" name="Freeform 271"/>
              <p:cNvSpPr>
                <a:spLocks/>
              </p:cNvSpPr>
              <p:nvPr/>
            </p:nvSpPr>
            <p:spPr bwMode="auto">
              <a:xfrm>
                <a:off x="2940" y="2565"/>
                <a:ext cx="14" cy="11"/>
              </a:xfrm>
              <a:custGeom>
                <a:avLst/>
                <a:gdLst>
                  <a:gd name="T0" fmla="*/ 0 w 14"/>
                  <a:gd name="T1" fmla="*/ 11 h 11"/>
                  <a:gd name="T2" fmla="*/ 0 w 14"/>
                  <a:gd name="T3" fmla="*/ 11 h 11"/>
                  <a:gd name="T4" fmla="*/ 0 w 14"/>
                  <a:gd name="T5" fmla="*/ 9 h 11"/>
                  <a:gd name="T6" fmla="*/ 2 w 14"/>
                  <a:gd name="T7" fmla="*/ 6 h 11"/>
                  <a:gd name="T8" fmla="*/ 2 w 14"/>
                  <a:gd name="T9" fmla="*/ 6 h 11"/>
                  <a:gd name="T10" fmla="*/ 5 w 14"/>
                  <a:gd name="T11" fmla="*/ 1 h 11"/>
                  <a:gd name="T12" fmla="*/ 5 w 14"/>
                  <a:gd name="T13" fmla="*/ 1 h 11"/>
                  <a:gd name="T14" fmla="*/ 8 w 14"/>
                  <a:gd name="T15" fmla="*/ 0 h 11"/>
                  <a:gd name="T16" fmla="*/ 13 w 14"/>
                  <a:gd name="T17" fmla="*/ 0 h 11"/>
                  <a:gd name="T18" fmla="*/ 13 w 14"/>
                  <a:gd name="T19" fmla="*/ 0 h 11"/>
                  <a:gd name="T20" fmla="*/ 14 w 14"/>
                  <a:gd name="T21" fmla="*/ 1 h 11"/>
                  <a:gd name="T22" fmla="*/ 14 w 14"/>
                  <a:gd name="T23" fmla="*/ 4 h 11"/>
                  <a:gd name="T24" fmla="*/ 14 w 14"/>
                  <a:gd name="T25" fmla="*/ 4 h 11"/>
                  <a:gd name="T26" fmla="*/ 11 w 14"/>
                  <a:gd name="T27" fmla="*/ 7 h 11"/>
                  <a:gd name="T28" fmla="*/ 11 w 14"/>
                  <a:gd name="T29" fmla="*/ 7 h 11"/>
                  <a:gd name="T30" fmla="*/ 6 w 14"/>
                  <a:gd name="T31" fmla="*/ 11 h 11"/>
                  <a:gd name="T32" fmla="*/ 6 w 14"/>
                  <a:gd name="T33" fmla="*/ 11 h 11"/>
                  <a:gd name="T34" fmla="*/ 0 w 14"/>
                  <a:gd name="T35" fmla="*/ 11 h 11"/>
                  <a:gd name="T36" fmla="*/ 0 w 14"/>
                  <a:gd name="T37" fmla="*/ 11 h 11"/>
                  <a:gd name="T38" fmla="*/ 5 w 14"/>
                  <a:gd name="T39" fmla="*/ 9 h 11"/>
                  <a:gd name="T40" fmla="*/ 5 w 14"/>
                  <a:gd name="T41" fmla="*/ 9 h 11"/>
                  <a:gd name="T42" fmla="*/ 11 w 14"/>
                  <a:gd name="T43" fmla="*/ 6 h 11"/>
                  <a:gd name="T44" fmla="*/ 11 w 14"/>
                  <a:gd name="T45" fmla="*/ 6 h 11"/>
                  <a:gd name="T46" fmla="*/ 13 w 14"/>
                  <a:gd name="T47" fmla="*/ 3 h 11"/>
                  <a:gd name="T48" fmla="*/ 13 w 14"/>
                  <a:gd name="T49" fmla="*/ 1 h 11"/>
                  <a:gd name="T50" fmla="*/ 13 w 14"/>
                  <a:gd name="T51" fmla="*/ 1 h 11"/>
                  <a:gd name="T52" fmla="*/ 13 w 14"/>
                  <a:gd name="T53" fmla="*/ 1 h 11"/>
                  <a:gd name="T54" fmla="*/ 10 w 14"/>
                  <a:gd name="T55" fmla="*/ 1 h 11"/>
                  <a:gd name="T56" fmla="*/ 6 w 14"/>
                  <a:gd name="T57" fmla="*/ 3 h 11"/>
                  <a:gd name="T58" fmla="*/ 6 w 14"/>
                  <a:gd name="T59" fmla="*/ 3 h 11"/>
                  <a:gd name="T60" fmla="*/ 2 w 14"/>
                  <a:gd name="T61" fmla="*/ 6 h 11"/>
                  <a:gd name="T62" fmla="*/ 2 w 14"/>
                  <a:gd name="T63" fmla="*/ 6 h 11"/>
                  <a:gd name="T64" fmla="*/ 0 w 14"/>
                  <a:gd name="T6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 h="11">
                    <a:moveTo>
                      <a:pt x="0" y="11"/>
                    </a:moveTo>
                    <a:lnTo>
                      <a:pt x="0" y="11"/>
                    </a:lnTo>
                    <a:lnTo>
                      <a:pt x="0" y="9"/>
                    </a:lnTo>
                    <a:lnTo>
                      <a:pt x="2" y="6"/>
                    </a:lnTo>
                    <a:lnTo>
                      <a:pt x="2" y="6"/>
                    </a:lnTo>
                    <a:lnTo>
                      <a:pt x="5" y="1"/>
                    </a:lnTo>
                    <a:lnTo>
                      <a:pt x="5" y="1"/>
                    </a:lnTo>
                    <a:lnTo>
                      <a:pt x="8" y="0"/>
                    </a:lnTo>
                    <a:lnTo>
                      <a:pt x="13" y="0"/>
                    </a:lnTo>
                    <a:lnTo>
                      <a:pt x="13" y="0"/>
                    </a:lnTo>
                    <a:lnTo>
                      <a:pt x="14" y="1"/>
                    </a:lnTo>
                    <a:lnTo>
                      <a:pt x="14" y="4"/>
                    </a:lnTo>
                    <a:lnTo>
                      <a:pt x="14" y="4"/>
                    </a:lnTo>
                    <a:lnTo>
                      <a:pt x="11" y="7"/>
                    </a:lnTo>
                    <a:lnTo>
                      <a:pt x="11" y="7"/>
                    </a:lnTo>
                    <a:lnTo>
                      <a:pt x="6" y="11"/>
                    </a:lnTo>
                    <a:lnTo>
                      <a:pt x="6" y="11"/>
                    </a:lnTo>
                    <a:lnTo>
                      <a:pt x="0" y="11"/>
                    </a:lnTo>
                    <a:lnTo>
                      <a:pt x="0" y="11"/>
                    </a:lnTo>
                    <a:lnTo>
                      <a:pt x="5" y="9"/>
                    </a:lnTo>
                    <a:lnTo>
                      <a:pt x="5" y="9"/>
                    </a:lnTo>
                    <a:lnTo>
                      <a:pt x="11" y="6"/>
                    </a:lnTo>
                    <a:lnTo>
                      <a:pt x="11" y="6"/>
                    </a:lnTo>
                    <a:lnTo>
                      <a:pt x="13" y="3"/>
                    </a:lnTo>
                    <a:lnTo>
                      <a:pt x="13" y="1"/>
                    </a:lnTo>
                    <a:lnTo>
                      <a:pt x="13" y="1"/>
                    </a:lnTo>
                    <a:lnTo>
                      <a:pt x="13" y="1"/>
                    </a:lnTo>
                    <a:lnTo>
                      <a:pt x="10" y="1"/>
                    </a:lnTo>
                    <a:lnTo>
                      <a:pt x="6" y="3"/>
                    </a:lnTo>
                    <a:lnTo>
                      <a:pt x="6" y="3"/>
                    </a:lnTo>
                    <a:lnTo>
                      <a:pt x="2" y="6"/>
                    </a:lnTo>
                    <a:lnTo>
                      <a:pt x="2"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3" name="Freeform 272"/>
              <p:cNvSpPr>
                <a:spLocks/>
              </p:cNvSpPr>
              <p:nvPr/>
            </p:nvSpPr>
            <p:spPr bwMode="auto">
              <a:xfrm>
                <a:off x="3014" y="2612"/>
                <a:ext cx="56" cy="22"/>
              </a:xfrm>
              <a:custGeom>
                <a:avLst/>
                <a:gdLst>
                  <a:gd name="T0" fmla="*/ 56 w 56"/>
                  <a:gd name="T1" fmla="*/ 6 h 22"/>
                  <a:gd name="T2" fmla="*/ 56 w 56"/>
                  <a:gd name="T3" fmla="*/ 6 h 22"/>
                  <a:gd name="T4" fmla="*/ 46 w 56"/>
                  <a:gd name="T5" fmla="*/ 3 h 22"/>
                  <a:gd name="T6" fmla="*/ 46 w 56"/>
                  <a:gd name="T7" fmla="*/ 3 h 22"/>
                  <a:gd name="T8" fmla="*/ 37 w 56"/>
                  <a:gd name="T9" fmla="*/ 2 h 22"/>
                  <a:gd name="T10" fmla="*/ 30 w 56"/>
                  <a:gd name="T11" fmla="*/ 2 h 22"/>
                  <a:gd name="T12" fmla="*/ 24 w 56"/>
                  <a:gd name="T13" fmla="*/ 3 h 22"/>
                  <a:gd name="T14" fmla="*/ 24 w 56"/>
                  <a:gd name="T15" fmla="*/ 3 h 22"/>
                  <a:gd name="T16" fmla="*/ 19 w 56"/>
                  <a:gd name="T17" fmla="*/ 6 h 22"/>
                  <a:gd name="T18" fmla="*/ 13 w 56"/>
                  <a:gd name="T19" fmla="*/ 9 h 22"/>
                  <a:gd name="T20" fmla="*/ 7 w 56"/>
                  <a:gd name="T21" fmla="*/ 16 h 22"/>
                  <a:gd name="T22" fmla="*/ 7 w 56"/>
                  <a:gd name="T23" fmla="*/ 16 h 22"/>
                  <a:gd name="T24" fmla="*/ 0 w 56"/>
                  <a:gd name="T25" fmla="*/ 22 h 22"/>
                  <a:gd name="T26" fmla="*/ 0 w 56"/>
                  <a:gd name="T27" fmla="*/ 22 h 22"/>
                  <a:gd name="T28" fmla="*/ 2 w 56"/>
                  <a:gd name="T29" fmla="*/ 21 h 22"/>
                  <a:gd name="T30" fmla="*/ 2 w 56"/>
                  <a:gd name="T31" fmla="*/ 21 h 22"/>
                  <a:gd name="T32" fmla="*/ 5 w 56"/>
                  <a:gd name="T33" fmla="*/ 14 h 22"/>
                  <a:gd name="T34" fmla="*/ 5 w 56"/>
                  <a:gd name="T35" fmla="*/ 14 h 22"/>
                  <a:gd name="T36" fmla="*/ 13 w 56"/>
                  <a:gd name="T37" fmla="*/ 8 h 22"/>
                  <a:gd name="T38" fmla="*/ 18 w 56"/>
                  <a:gd name="T39" fmla="*/ 5 h 22"/>
                  <a:gd name="T40" fmla="*/ 24 w 56"/>
                  <a:gd name="T41" fmla="*/ 2 h 22"/>
                  <a:gd name="T42" fmla="*/ 24 w 56"/>
                  <a:gd name="T43" fmla="*/ 2 h 22"/>
                  <a:gd name="T44" fmla="*/ 30 w 56"/>
                  <a:gd name="T45" fmla="*/ 0 h 22"/>
                  <a:gd name="T46" fmla="*/ 37 w 56"/>
                  <a:gd name="T47" fmla="*/ 0 h 22"/>
                  <a:gd name="T48" fmla="*/ 46 w 56"/>
                  <a:gd name="T49" fmla="*/ 2 h 22"/>
                  <a:gd name="T50" fmla="*/ 46 w 56"/>
                  <a:gd name="T51" fmla="*/ 2 h 22"/>
                  <a:gd name="T52" fmla="*/ 52 w 56"/>
                  <a:gd name="T53" fmla="*/ 5 h 22"/>
                  <a:gd name="T54" fmla="*/ 52 w 56"/>
                  <a:gd name="T55" fmla="*/ 5 h 22"/>
                  <a:gd name="T56" fmla="*/ 56 w 56"/>
                  <a:gd name="T5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22">
                    <a:moveTo>
                      <a:pt x="56" y="6"/>
                    </a:moveTo>
                    <a:lnTo>
                      <a:pt x="56" y="6"/>
                    </a:lnTo>
                    <a:lnTo>
                      <a:pt x="46" y="3"/>
                    </a:lnTo>
                    <a:lnTo>
                      <a:pt x="46" y="3"/>
                    </a:lnTo>
                    <a:lnTo>
                      <a:pt x="37" y="2"/>
                    </a:lnTo>
                    <a:lnTo>
                      <a:pt x="30" y="2"/>
                    </a:lnTo>
                    <a:lnTo>
                      <a:pt x="24" y="3"/>
                    </a:lnTo>
                    <a:lnTo>
                      <a:pt x="24" y="3"/>
                    </a:lnTo>
                    <a:lnTo>
                      <a:pt x="19" y="6"/>
                    </a:lnTo>
                    <a:lnTo>
                      <a:pt x="13" y="9"/>
                    </a:lnTo>
                    <a:lnTo>
                      <a:pt x="7" y="16"/>
                    </a:lnTo>
                    <a:lnTo>
                      <a:pt x="7" y="16"/>
                    </a:lnTo>
                    <a:lnTo>
                      <a:pt x="0" y="22"/>
                    </a:lnTo>
                    <a:lnTo>
                      <a:pt x="0" y="22"/>
                    </a:lnTo>
                    <a:lnTo>
                      <a:pt x="2" y="21"/>
                    </a:lnTo>
                    <a:lnTo>
                      <a:pt x="2" y="21"/>
                    </a:lnTo>
                    <a:lnTo>
                      <a:pt x="5" y="14"/>
                    </a:lnTo>
                    <a:lnTo>
                      <a:pt x="5" y="14"/>
                    </a:lnTo>
                    <a:lnTo>
                      <a:pt x="13" y="8"/>
                    </a:lnTo>
                    <a:lnTo>
                      <a:pt x="18" y="5"/>
                    </a:lnTo>
                    <a:lnTo>
                      <a:pt x="24" y="2"/>
                    </a:lnTo>
                    <a:lnTo>
                      <a:pt x="24" y="2"/>
                    </a:lnTo>
                    <a:lnTo>
                      <a:pt x="30" y="0"/>
                    </a:lnTo>
                    <a:lnTo>
                      <a:pt x="37" y="0"/>
                    </a:lnTo>
                    <a:lnTo>
                      <a:pt x="46" y="2"/>
                    </a:lnTo>
                    <a:lnTo>
                      <a:pt x="46" y="2"/>
                    </a:lnTo>
                    <a:lnTo>
                      <a:pt x="52" y="5"/>
                    </a:lnTo>
                    <a:lnTo>
                      <a:pt x="52" y="5"/>
                    </a:lnTo>
                    <a:lnTo>
                      <a:pt x="56"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4" name="Freeform 273"/>
              <p:cNvSpPr>
                <a:spLocks/>
              </p:cNvSpPr>
              <p:nvPr/>
            </p:nvSpPr>
            <p:spPr bwMode="auto">
              <a:xfrm>
                <a:off x="3014" y="2612"/>
                <a:ext cx="56" cy="22"/>
              </a:xfrm>
              <a:custGeom>
                <a:avLst/>
                <a:gdLst>
                  <a:gd name="T0" fmla="*/ 56 w 56"/>
                  <a:gd name="T1" fmla="*/ 6 h 22"/>
                  <a:gd name="T2" fmla="*/ 56 w 56"/>
                  <a:gd name="T3" fmla="*/ 6 h 22"/>
                  <a:gd name="T4" fmla="*/ 46 w 56"/>
                  <a:gd name="T5" fmla="*/ 3 h 22"/>
                  <a:gd name="T6" fmla="*/ 46 w 56"/>
                  <a:gd name="T7" fmla="*/ 3 h 22"/>
                  <a:gd name="T8" fmla="*/ 37 w 56"/>
                  <a:gd name="T9" fmla="*/ 2 h 22"/>
                  <a:gd name="T10" fmla="*/ 30 w 56"/>
                  <a:gd name="T11" fmla="*/ 2 h 22"/>
                  <a:gd name="T12" fmla="*/ 24 w 56"/>
                  <a:gd name="T13" fmla="*/ 3 h 22"/>
                  <a:gd name="T14" fmla="*/ 24 w 56"/>
                  <a:gd name="T15" fmla="*/ 3 h 22"/>
                  <a:gd name="T16" fmla="*/ 19 w 56"/>
                  <a:gd name="T17" fmla="*/ 6 h 22"/>
                  <a:gd name="T18" fmla="*/ 13 w 56"/>
                  <a:gd name="T19" fmla="*/ 9 h 22"/>
                  <a:gd name="T20" fmla="*/ 7 w 56"/>
                  <a:gd name="T21" fmla="*/ 16 h 22"/>
                  <a:gd name="T22" fmla="*/ 7 w 56"/>
                  <a:gd name="T23" fmla="*/ 16 h 22"/>
                  <a:gd name="T24" fmla="*/ 0 w 56"/>
                  <a:gd name="T25" fmla="*/ 22 h 22"/>
                  <a:gd name="T26" fmla="*/ 0 w 56"/>
                  <a:gd name="T27" fmla="*/ 22 h 22"/>
                  <a:gd name="T28" fmla="*/ 2 w 56"/>
                  <a:gd name="T29" fmla="*/ 21 h 22"/>
                  <a:gd name="T30" fmla="*/ 2 w 56"/>
                  <a:gd name="T31" fmla="*/ 21 h 22"/>
                  <a:gd name="T32" fmla="*/ 5 w 56"/>
                  <a:gd name="T33" fmla="*/ 14 h 22"/>
                  <a:gd name="T34" fmla="*/ 5 w 56"/>
                  <a:gd name="T35" fmla="*/ 14 h 22"/>
                  <a:gd name="T36" fmla="*/ 13 w 56"/>
                  <a:gd name="T37" fmla="*/ 8 h 22"/>
                  <a:gd name="T38" fmla="*/ 18 w 56"/>
                  <a:gd name="T39" fmla="*/ 5 h 22"/>
                  <a:gd name="T40" fmla="*/ 24 w 56"/>
                  <a:gd name="T41" fmla="*/ 2 h 22"/>
                  <a:gd name="T42" fmla="*/ 24 w 56"/>
                  <a:gd name="T43" fmla="*/ 2 h 22"/>
                  <a:gd name="T44" fmla="*/ 30 w 56"/>
                  <a:gd name="T45" fmla="*/ 0 h 22"/>
                  <a:gd name="T46" fmla="*/ 37 w 56"/>
                  <a:gd name="T47" fmla="*/ 0 h 22"/>
                  <a:gd name="T48" fmla="*/ 46 w 56"/>
                  <a:gd name="T49" fmla="*/ 2 h 22"/>
                  <a:gd name="T50" fmla="*/ 46 w 56"/>
                  <a:gd name="T51" fmla="*/ 2 h 22"/>
                  <a:gd name="T52" fmla="*/ 52 w 56"/>
                  <a:gd name="T53" fmla="*/ 5 h 22"/>
                  <a:gd name="T54" fmla="*/ 52 w 56"/>
                  <a:gd name="T55" fmla="*/ 5 h 22"/>
                  <a:gd name="T56" fmla="*/ 56 w 56"/>
                  <a:gd name="T5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22">
                    <a:moveTo>
                      <a:pt x="56" y="6"/>
                    </a:moveTo>
                    <a:lnTo>
                      <a:pt x="56" y="6"/>
                    </a:lnTo>
                    <a:lnTo>
                      <a:pt x="46" y="3"/>
                    </a:lnTo>
                    <a:lnTo>
                      <a:pt x="46" y="3"/>
                    </a:lnTo>
                    <a:lnTo>
                      <a:pt x="37" y="2"/>
                    </a:lnTo>
                    <a:lnTo>
                      <a:pt x="30" y="2"/>
                    </a:lnTo>
                    <a:lnTo>
                      <a:pt x="24" y="3"/>
                    </a:lnTo>
                    <a:lnTo>
                      <a:pt x="24" y="3"/>
                    </a:lnTo>
                    <a:lnTo>
                      <a:pt x="19" y="6"/>
                    </a:lnTo>
                    <a:lnTo>
                      <a:pt x="13" y="9"/>
                    </a:lnTo>
                    <a:lnTo>
                      <a:pt x="7" y="16"/>
                    </a:lnTo>
                    <a:lnTo>
                      <a:pt x="7" y="16"/>
                    </a:lnTo>
                    <a:lnTo>
                      <a:pt x="0" y="22"/>
                    </a:lnTo>
                    <a:lnTo>
                      <a:pt x="0" y="22"/>
                    </a:lnTo>
                    <a:lnTo>
                      <a:pt x="2" y="21"/>
                    </a:lnTo>
                    <a:lnTo>
                      <a:pt x="2" y="21"/>
                    </a:lnTo>
                    <a:lnTo>
                      <a:pt x="5" y="14"/>
                    </a:lnTo>
                    <a:lnTo>
                      <a:pt x="5" y="14"/>
                    </a:lnTo>
                    <a:lnTo>
                      <a:pt x="13" y="8"/>
                    </a:lnTo>
                    <a:lnTo>
                      <a:pt x="18" y="5"/>
                    </a:lnTo>
                    <a:lnTo>
                      <a:pt x="24" y="2"/>
                    </a:lnTo>
                    <a:lnTo>
                      <a:pt x="24" y="2"/>
                    </a:lnTo>
                    <a:lnTo>
                      <a:pt x="30" y="0"/>
                    </a:lnTo>
                    <a:lnTo>
                      <a:pt x="37" y="0"/>
                    </a:lnTo>
                    <a:lnTo>
                      <a:pt x="46" y="2"/>
                    </a:lnTo>
                    <a:lnTo>
                      <a:pt x="46" y="2"/>
                    </a:lnTo>
                    <a:lnTo>
                      <a:pt x="52" y="5"/>
                    </a:lnTo>
                    <a:lnTo>
                      <a:pt x="52" y="5"/>
                    </a:lnTo>
                    <a:lnTo>
                      <a:pt x="56"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5" name="Freeform 274"/>
              <p:cNvSpPr>
                <a:spLocks/>
              </p:cNvSpPr>
              <p:nvPr/>
            </p:nvSpPr>
            <p:spPr bwMode="auto">
              <a:xfrm>
                <a:off x="3059" y="2565"/>
                <a:ext cx="17" cy="49"/>
              </a:xfrm>
              <a:custGeom>
                <a:avLst/>
                <a:gdLst>
                  <a:gd name="T0" fmla="*/ 17 w 17"/>
                  <a:gd name="T1" fmla="*/ 0 h 49"/>
                  <a:gd name="T2" fmla="*/ 17 w 17"/>
                  <a:gd name="T3" fmla="*/ 0 h 49"/>
                  <a:gd name="T4" fmla="*/ 9 w 17"/>
                  <a:gd name="T5" fmla="*/ 25 h 49"/>
                  <a:gd name="T6" fmla="*/ 9 w 17"/>
                  <a:gd name="T7" fmla="*/ 25 h 49"/>
                  <a:gd name="T8" fmla="*/ 0 w 17"/>
                  <a:gd name="T9" fmla="*/ 49 h 49"/>
                  <a:gd name="T10" fmla="*/ 0 w 17"/>
                  <a:gd name="T11" fmla="*/ 49 h 49"/>
                  <a:gd name="T12" fmla="*/ 7 w 17"/>
                  <a:gd name="T13" fmla="*/ 23 h 49"/>
                  <a:gd name="T14" fmla="*/ 7 w 17"/>
                  <a:gd name="T15" fmla="*/ 23 h 49"/>
                  <a:gd name="T16" fmla="*/ 17 w 17"/>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9">
                    <a:moveTo>
                      <a:pt x="17" y="0"/>
                    </a:moveTo>
                    <a:lnTo>
                      <a:pt x="17" y="0"/>
                    </a:lnTo>
                    <a:lnTo>
                      <a:pt x="9" y="25"/>
                    </a:lnTo>
                    <a:lnTo>
                      <a:pt x="9" y="25"/>
                    </a:lnTo>
                    <a:lnTo>
                      <a:pt x="0" y="49"/>
                    </a:lnTo>
                    <a:lnTo>
                      <a:pt x="0" y="49"/>
                    </a:lnTo>
                    <a:lnTo>
                      <a:pt x="7" y="23"/>
                    </a:lnTo>
                    <a:lnTo>
                      <a:pt x="7" y="23"/>
                    </a:lnTo>
                    <a:lnTo>
                      <a:pt x="17"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6" name="Freeform 275"/>
              <p:cNvSpPr>
                <a:spLocks/>
              </p:cNvSpPr>
              <p:nvPr/>
            </p:nvSpPr>
            <p:spPr bwMode="auto">
              <a:xfrm>
                <a:off x="3059" y="2565"/>
                <a:ext cx="17" cy="49"/>
              </a:xfrm>
              <a:custGeom>
                <a:avLst/>
                <a:gdLst>
                  <a:gd name="T0" fmla="*/ 17 w 17"/>
                  <a:gd name="T1" fmla="*/ 0 h 49"/>
                  <a:gd name="T2" fmla="*/ 17 w 17"/>
                  <a:gd name="T3" fmla="*/ 0 h 49"/>
                  <a:gd name="T4" fmla="*/ 9 w 17"/>
                  <a:gd name="T5" fmla="*/ 25 h 49"/>
                  <a:gd name="T6" fmla="*/ 9 w 17"/>
                  <a:gd name="T7" fmla="*/ 25 h 49"/>
                  <a:gd name="T8" fmla="*/ 0 w 17"/>
                  <a:gd name="T9" fmla="*/ 49 h 49"/>
                  <a:gd name="T10" fmla="*/ 0 w 17"/>
                  <a:gd name="T11" fmla="*/ 49 h 49"/>
                  <a:gd name="T12" fmla="*/ 7 w 17"/>
                  <a:gd name="T13" fmla="*/ 23 h 49"/>
                  <a:gd name="T14" fmla="*/ 7 w 17"/>
                  <a:gd name="T15" fmla="*/ 23 h 49"/>
                  <a:gd name="T16" fmla="*/ 17 w 17"/>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9">
                    <a:moveTo>
                      <a:pt x="17" y="0"/>
                    </a:moveTo>
                    <a:lnTo>
                      <a:pt x="17" y="0"/>
                    </a:lnTo>
                    <a:lnTo>
                      <a:pt x="9" y="25"/>
                    </a:lnTo>
                    <a:lnTo>
                      <a:pt x="9" y="25"/>
                    </a:lnTo>
                    <a:lnTo>
                      <a:pt x="0" y="49"/>
                    </a:lnTo>
                    <a:lnTo>
                      <a:pt x="0" y="49"/>
                    </a:lnTo>
                    <a:lnTo>
                      <a:pt x="7" y="23"/>
                    </a:lnTo>
                    <a:lnTo>
                      <a:pt x="7" y="23"/>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7" name="Freeform 276"/>
              <p:cNvSpPr>
                <a:spLocks/>
              </p:cNvSpPr>
              <p:nvPr/>
            </p:nvSpPr>
            <p:spPr bwMode="auto">
              <a:xfrm>
                <a:off x="2970" y="2606"/>
                <a:ext cx="33" cy="12"/>
              </a:xfrm>
              <a:custGeom>
                <a:avLst/>
                <a:gdLst>
                  <a:gd name="T0" fmla="*/ 33 w 33"/>
                  <a:gd name="T1" fmla="*/ 12 h 12"/>
                  <a:gd name="T2" fmla="*/ 33 w 33"/>
                  <a:gd name="T3" fmla="*/ 12 h 12"/>
                  <a:gd name="T4" fmla="*/ 28 w 33"/>
                  <a:gd name="T5" fmla="*/ 11 h 12"/>
                  <a:gd name="T6" fmla="*/ 16 w 33"/>
                  <a:gd name="T7" fmla="*/ 8 h 12"/>
                  <a:gd name="T8" fmla="*/ 16 w 33"/>
                  <a:gd name="T9" fmla="*/ 8 h 12"/>
                  <a:gd name="T10" fmla="*/ 5 w 33"/>
                  <a:gd name="T11" fmla="*/ 1 h 12"/>
                  <a:gd name="T12" fmla="*/ 0 w 33"/>
                  <a:gd name="T13" fmla="*/ 0 h 12"/>
                  <a:gd name="T14" fmla="*/ 0 w 33"/>
                  <a:gd name="T15" fmla="*/ 0 h 12"/>
                  <a:gd name="T16" fmla="*/ 17 w 33"/>
                  <a:gd name="T17" fmla="*/ 6 h 12"/>
                  <a:gd name="T18" fmla="*/ 17 w 33"/>
                  <a:gd name="T19" fmla="*/ 6 h 12"/>
                  <a:gd name="T20" fmla="*/ 33 w 33"/>
                  <a:gd name="T21" fmla="*/ 12 h 12"/>
                  <a:gd name="T22" fmla="*/ 33 w 33"/>
                  <a:gd name="T2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12">
                    <a:moveTo>
                      <a:pt x="33" y="12"/>
                    </a:moveTo>
                    <a:lnTo>
                      <a:pt x="33" y="12"/>
                    </a:lnTo>
                    <a:lnTo>
                      <a:pt x="28" y="11"/>
                    </a:lnTo>
                    <a:lnTo>
                      <a:pt x="16" y="8"/>
                    </a:lnTo>
                    <a:lnTo>
                      <a:pt x="16" y="8"/>
                    </a:lnTo>
                    <a:lnTo>
                      <a:pt x="5" y="1"/>
                    </a:lnTo>
                    <a:lnTo>
                      <a:pt x="0" y="0"/>
                    </a:lnTo>
                    <a:lnTo>
                      <a:pt x="0" y="0"/>
                    </a:lnTo>
                    <a:lnTo>
                      <a:pt x="17" y="6"/>
                    </a:lnTo>
                    <a:lnTo>
                      <a:pt x="17" y="6"/>
                    </a:lnTo>
                    <a:lnTo>
                      <a:pt x="33" y="12"/>
                    </a:lnTo>
                    <a:lnTo>
                      <a:pt x="33" y="1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8" name="Freeform 277"/>
              <p:cNvSpPr>
                <a:spLocks/>
              </p:cNvSpPr>
              <p:nvPr/>
            </p:nvSpPr>
            <p:spPr bwMode="auto">
              <a:xfrm>
                <a:off x="3021" y="2628"/>
                <a:ext cx="6" cy="5"/>
              </a:xfrm>
              <a:custGeom>
                <a:avLst/>
                <a:gdLst>
                  <a:gd name="T0" fmla="*/ 6 w 6"/>
                  <a:gd name="T1" fmla="*/ 0 h 5"/>
                  <a:gd name="T2" fmla="*/ 6 w 6"/>
                  <a:gd name="T3" fmla="*/ 0 h 5"/>
                  <a:gd name="T4" fmla="*/ 3 w 6"/>
                  <a:gd name="T5" fmla="*/ 1 h 5"/>
                  <a:gd name="T6" fmla="*/ 3 w 6"/>
                  <a:gd name="T7" fmla="*/ 1 h 5"/>
                  <a:gd name="T8" fmla="*/ 0 w 6"/>
                  <a:gd name="T9" fmla="*/ 5 h 5"/>
                  <a:gd name="T10" fmla="*/ 0 w 6"/>
                  <a:gd name="T11" fmla="*/ 5 h 5"/>
                  <a:gd name="T12" fmla="*/ 0 w 6"/>
                  <a:gd name="T13" fmla="*/ 3 h 5"/>
                  <a:gd name="T14" fmla="*/ 3 w 6"/>
                  <a:gd name="T15" fmla="*/ 1 h 5"/>
                  <a:gd name="T16" fmla="*/ 3 w 6"/>
                  <a:gd name="T17" fmla="*/ 1 h 5"/>
                  <a:gd name="T18" fmla="*/ 4 w 6"/>
                  <a:gd name="T19" fmla="*/ 0 h 5"/>
                  <a:gd name="T20" fmla="*/ 6 w 6"/>
                  <a:gd name="T21" fmla="*/ 0 h 5"/>
                  <a:gd name="T22" fmla="*/ 6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0"/>
                    </a:moveTo>
                    <a:lnTo>
                      <a:pt x="6" y="0"/>
                    </a:lnTo>
                    <a:lnTo>
                      <a:pt x="3" y="1"/>
                    </a:lnTo>
                    <a:lnTo>
                      <a:pt x="3" y="1"/>
                    </a:lnTo>
                    <a:lnTo>
                      <a:pt x="0" y="5"/>
                    </a:lnTo>
                    <a:lnTo>
                      <a:pt x="0" y="5"/>
                    </a:lnTo>
                    <a:lnTo>
                      <a:pt x="0" y="3"/>
                    </a:lnTo>
                    <a:lnTo>
                      <a:pt x="3" y="1"/>
                    </a:lnTo>
                    <a:lnTo>
                      <a:pt x="3" y="1"/>
                    </a:lnTo>
                    <a:lnTo>
                      <a:pt x="4" y="0"/>
                    </a:lnTo>
                    <a:lnTo>
                      <a:pt x="6" y="0"/>
                    </a:lnTo>
                    <a:lnTo>
                      <a:pt x="6"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9" name="Freeform 278"/>
              <p:cNvSpPr>
                <a:spLocks/>
              </p:cNvSpPr>
              <p:nvPr/>
            </p:nvSpPr>
            <p:spPr bwMode="auto">
              <a:xfrm>
                <a:off x="3033" y="2620"/>
                <a:ext cx="7" cy="3"/>
              </a:xfrm>
              <a:custGeom>
                <a:avLst/>
                <a:gdLst>
                  <a:gd name="T0" fmla="*/ 7 w 7"/>
                  <a:gd name="T1" fmla="*/ 0 h 3"/>
                  <a:gd name="T2" fmla="*/ 7 w 7"/>
                  <a:gd name="T3" fmla="*/ 0 h 3"/>
                  <a:gd name="T4" fmla="*/ 3 w 7"/>
                  <a:gd name="T5" fmla="*/ 1 h 3"/>
                  <a:gd name="T6" fmla="*/ 3 w 7"/>
                  <a:gd name="T7" fmla="*/ 1 h 3"/>
                  <a:gd name="T8" fmla="*/ 0 w 7"/>
                  <a:gd name="T9" fmla="*/ 3 h 3"/>
                  <a:gd name="T10" fmla="*/ 0 w 7"/>
                  <a:gd name="T11" fmla="*/ 3 h 3"/>
                  <a:gd name="T12" fmla="*/ 3 w 7"/>
                  <a:gd name="T13" fmla="*/ 0 h 3"/>
                  <a:gd name="T14" fmla="*/ 3 w 7"/>
                  <a:gd name="T15" fmla="*/ 0 h 3"/>
                  <a:gd name="T16" fmla="*/ 7 w 7"/>
                  <a:gd name="T17" fmla="*/ 0 h 3"/>
                  <a:gd name="T18" fmla="*/ 7 w 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
                    <a:moveTo>
                      <a:pt x="7" y="0"/>
                    </a:moveTo>
                    <a:lnTo>
                      <a:pt x="7" y="0"/>
                    </a:lnTo>
                    <a:lnTo>
                      <a:pt x="3" y="1"/>
                    </a:lnTo>
                    <a:lnTo>
                      <a:pt x="3" y="1"/>
                    </a:lnTo>
                    <a:lnTo>
                      <a:pt x="0" y="3"/>
                    </a:lnTo>
                    <a:lnTo>
                      <a:pt x="0" y="3"/>
                    </a:lnTo>
                    <a:lnTo>
                      <a:pt x="3" y="0"/>
                    </a:lnTo>
                    <a:lnTo>
                      <a:pt x="3" y="0"/>
                    </a:lnTo>
                    <a:lnTo>
                      <a:pt x="7" y="0"/>
                    </a:lnTo>
                    <a:lnTo>
                      <a:pt x="7"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0" name="Freeform 279"/>
              <p:cNvSpPr>
                <a:spLocks/>
              </p:cNvSpPr>
              <p:nvPr/>
            </p:nvSpPr>
            <p:spPr bwMode="auto">
              <a:xfrm>
                <a:off x="3046" y="2618"/>
                <a:ext cx="8" cy="2"/>
              </a:xfrm>
              <a:custGeom>
                <a:avLst/>
                <a:gdLst>
                  <a:gd name="T0" fmla="*/ 8 w 8"/>
                  <a:gd name="T1" fmla="*/ 2 h 2"/>
                  <a:gd name="T2" fmla="*/ 8 w 8"/>
                  <a:gd name="T3" fmla="*/ 2 h 2"/>
                  <a:gd name="T4" fmla="*/ 5 w 8"/>
                  <a:gd name="T5" fmla="*/ 2 h 2"/>
                  <a:gd name="T6" fmla="*/ 5 w 8"/>
                  <a:gd name="T7" fmla="*/ 2 h 2"/>
                  <a:gd name="T8" fmla="*/ 0 w 8"/>
                  <a:gd name="T9" fmla="*/ 2 h 2"/>
                  <a:gd name="T10" fmla="*/ 0 w 8"/>
                  <a:gd name="T11" fmla="*/ 2 h 2"/>
                  <a:gd name="T12" fmla="*/ 1 w 8"/>
                  <a:gd name="T13" fmla="*/ 0 h 2"/>
                  <a:gd name="T14" fmla="*/ 5 w 8"/>
                  <a:gd name="T15" fmla="*/ 0 h 2"/>
                  <a:gd name="T16" fmla="*/ 5 w 8"/>
                  <a:gd name="T17" fmla="*/ 0 h 2"/>
                  <a:gd name="T18" fmla="*/ 8 w 8"/>
                  <a:gd name="T19" fmla="*/ 0 h 2"/>
                  <a:gd name="T20" fmla="*/ 8 w 8"/>
                  <a:gd name="T21" fmla="*/ 2 h 2"/>
                  <a:gd name="T22" fmla="*/ 8 w 8"/>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
                    <a:moveTo>
                      <a:pt x="8" y="2"/>
                    </a:moveTo>
                    <a:lnTo>
                      <a:pt x="8" y="2"/>
                    </a:lnTo>
                    <a:lnTo>
                      <a:pt x="5" y="2"/>
                    </a:lnTo>
                    <a:lnTo>
                      <a:pt x="5" y="2"/>
                    </a:lnTo>
                    <a:lnTo>
                      <a:pt x="0" y="2"/>
                    </a:lnTo>
                    <a:lnTo>
                      <a:pt x="0" y="2"/>
                    </a:lnTo>
                    <a:lnTo>
                      <a:pt x="1" y="0"/>
                    </a:lnTo>
                    <a:lnTo>
                      <a:pt x="5" y="0"/>
                    </a:lnTo>
                    <a:lnTo>
                      <a:pt x="5" y="0"/>
                    </a:lnTo>
                    <a:lnTo>
                      <a:pt x="8" y="0"/>
                    </a:lnTo>
                    <a:lnTo>
                      <a:pt x="8" y="2"/>
                    </a:lnTo>
                    <a:lnTo>
                      <a:pt x="8"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1" name="Freeform 280"/>
              <p:cNvSpPr>
                <a:spLocks/>
              </p:cNvSpPr>
              <p:nvPr/>
            </p:nvSpPr>
            <p:spPr bwMode="auto">
              <a:xfrm>
                <a:off x="3060" y="2620"/>
                <a:ext cx="3" cy="1"/>
              </a:xfrm>
              <a:custGeom>
                <a:avLst/>
                <a:gdLst>
                  <a:gd name="T0" fmla="*/ 3 w 3"/>
                  <a:gd name="T1" fmla="*/ 1 h 1"/>
                  <a:gd name="T2" fmla="*/ 3 w 3"/>
                  <a:gd name="T3" fmla="*/ 1 h 1"/>
                  <a:gd name="T4" fmla="*/ 2 w 3"/>
                  <a:gd name="T5" fmla="*/ 1 h 1"/>
                  <a:gd name="T6" fmla="*/ 2 w 3"/>
                  <a:gd name="T7" fmla="*/ 1 h 1"/>
                  <a:gd name="T8" fmla="*/ 0 w 3"/>
                  <a:gd name="T9" fmla="*/ 1 h 1"/>
                  <a:gd name="T10" fmla="*/ 0 w 3"/>
                  <a:gd name="T11" fmla="*/ 1 h 1"/>
                  <a:gd name="T12" fmla="*/ 2 w 3"/>
                  <a:gd name="T13" fmla="*/ 0 h 1"/>
                  <a:gd name="T14" fmla="*/ 2 w 3"/>
                  <a:gd name="T15" fmla="*/ 0 h 1"/>
                  <a:gd name="T16" fmla="*/ 3 w 3"/>
                  <a:gd name="T17" fmla="*/ 1 h 1"/>
                  <a:gd name="T18" fmla="*/ 3 w 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3" y="1"/>
                    </a:moveTo>
                    <a:lnTo>
                      <a:pt x="3" y="1"/>
                    </a:lnTo>
                    <a:lnTo>
                      <a:pt x="2" y="1"/>
                    </a:lnTo>
                    <a:lnTo>
                      <a:pt x="2" y="1"/>
                    </a:lnTo>
                    <a:lnTo>
                      <a:pt x="0" y="1"/>
                    </a:lnTo>
                    <a:lnTo>
                      <a:pt x="0" y="1"/>
                    </a:lnTo>
                    <a:lnTo>
                      <a:pt x="2" y="0"/>
                    </a:lnTo>
                    <a:lnTo>
                      <a:pt x="2" y="0"/>
                    </a:lnTo>
                    <a:lnTo>
                      <a:pt x="3" y="1"/>
                    </a:lnTo>
                    <a:lnTo>
                      <a:pt x="3"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2" name="Freeform 281"/>
              <p:cNvSpPr>
                <a:spLocks/>
              </p:cNvSpPr>
              <p:nvPr/>
            </p:nvSpPr>
            <p:spPr bwMode="auto">
              <a:xfrm>
                <a:off x="2954" y="2554"/>
                <a:ext cx="7" cy="14"/>
              </a:xfrm>
              <a:custGeom>
                <a:avLst/>
                <a:gdLst>
                  <a:gd name="T0" fmla="*/ 7 w 7"/>
                  <a:gd name="T1" fmla="*/ 0 h 14"/>
                  <a:gd name="T2" fmla="*/ 0 w 7"/>
                  <a:gd name="T3" fmla="*/ 14 h 14"/>
                  <a:gd name="T4" fmla="*/ 0 w 7"/>
                  <a:gd name="T5" fmla="*/ 14 h 14"/>
                  <a:gd name="T6" fmla="*/ 0 w 7"/>
                  <a:gd name="T7" fmla="*/ 12 h 14"/>
                  <a:gd name="T8" fmla="*/ 7 w 7"/>
                  <a:gd name="T9" fmla="*/ 0 h 14"/>
                </a:gdLst>
                <a:ahLst/>
                <a:cxnLst>
                  <a:cxn ang="0">
                    <a:pos x="T0" y="T1"/>
                  </a:cxn>
                  <a:cxn ang="0">
                    <a:pos x="T2" y="T3"/>
                  </a:cxn>
                  <a:cxn ang="0">
                    <a:pos x="T4" y="T5"/>
                  </a:cxn>
                  <a:cxn ang="0">
                    <a:pos x="T6" y="T7"/>
                  </a:cxn>
                  <a:cxn ang="0">
                    <a:pos x="T8" y="T9"/>
                  </a:cxn>
                </a:cxnLst>
                <a:rect l="0" t="0" r="r" b="b"/>
                <a:pathLst>
                  <a:path w="7" h="14">
                    <a:moveTo>
                      <a:pt x="7" y="0"/>
                    </a:moveTo>
                    <a:lnTo>
                      <a:pt x="0" y="14"/>
                    </a:lnTo>
                    <a:lnTo>
                      <a:pt x="0" y="14"/>
                    </a:lnTo>
                    <a:lnTo>
                      <a:pt x="0" y="12"/>
                    </a:lnTo>
                    <a:lnTo>
                      <a:pt x="7"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3" name="Freeform 282"/>
              <p:cNvSpPr>
                <a:spLocks/>
              </p:cNvSpPr>
              <p:nvPr/>
            </p:nvSpPr>
            <p:spPr bwMode="auto">
              <a:xfrm>
                <a:off x="2954" y="2554"/>
                <a:ext cx="7" cy="14"/>
              </a:xfrm>
              <a:custGeom>
                <a:avLst/>
                <a:gdLst>
                  <a:gd name="T0" fmla="*/ 7 w 7"/>
                  <a:gd name="T1" fmla="*/ 0 h 14"/>
                  <a:gd name="T2" fmla="*/ 0 w 7"/>
                  <a:gd name="T3" fmla="*/ 14 h 14"/>
                  <a:gd name="T4" fmla="*/ 0 w 7"/>
                  <a:gd name="T5" fmla="*/ 14 h 14"/>
                  <a:gd name="T6" fmla="*/ 0 w 7"/>
                  <a:gd name="T7" fmla="*/ 12 h 14"/>
                  <a:gd name="T8" fmla="*/ 7 w 7"/>
                  <a:gd name="T9" fmla="*/ 0 h 14"/>
                </a:gdLst>
                <a:ahLst/>
                <a:cxnLst>
                  <a:cxn ang="0">
                    <a:pos x="T0" y="T1"/>
                  </a:cxn>
                  <a:cxn ang="0">
                    <a:pos x="T2" y="T3"/>
                  </a:cxn>
                  <a:cxn ang="0">
                    <a:pos x="T4" y="T5"/>
                  </a:cxn>
                  <a:cxn ang="0">
                    <a:pos x="T6" y="T7"/>
                  </a:cxn>
                  <a:cxn ang="0">
                    <a:pos x="T8" y="T9"/>
                  </a:cxn>
                </a:cxnLst>
                <a:rect l="0" t="0" r="r" b="b"/>
                <a:pathLst>
                  <a:path w="7" h="14">
                    <a:moveTo>
                      <a:pt x="7" y="0"/>
                    </a:moveTo>
                    <a:lnTo>
                      <a:pt x="0" y="14"/>
                    </a:lnTo>
                    <a:lnTo>
                      <a:pt x="0" y="14"/>
                    </a:lnTo>
                    <a:lnTo>
                      <a:pt x="0" y="12"/>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4" name="Freeform 283"/>
              <p:cNvSpPr>
                <a:spLocks/>
              </p:cNvSpPr>
              <p:nvPr/>
            </p:nvSpPr>
            <p:spPr bwMode="auto">
              <a:xfrm>
                <a:off x="2954" y="2554"/>
                <a:ext cx="109" cy="56"/>
              </a:xfrm>
              <a:custGeom>
                <a:avLst/>
                <a:gdLst>
                  <a:gd name="T0" fmla="*/ 7 w 109"/>
                  <a:gd name="T1" fmla="*/ 0 h 56"/>
                  <a:gd name="T2" fmla="*/ 7 w 109"/>
                  <a:gd name="T3" fmla="*/ 0 h 56"/>
                  <a:gd name="T4" fmla="*/ 0 w 109"/>
                  <a:gd name="T5" fmla="*/ 12 h 56"/>
                  <a:gd name="T6" fmla="*/ 0 w 109"/>
                  <a:gd name="T7" fmla="*/ 12 h 56"/>
                  <a:gd name="T8" fmla="*/ 0 w 109"/>
                  <a:gd name="T9" fmla="*/ 12 h 56"/>
                  <a:gd name="T10" fmla="*/ 0 w 109"/>
                  <a:gd name="T11" fmla="*/ 12 h 56"/>
                  <a:gd name="T12" fmla="*/ 8 w 109"/>
                  <a:gd name="T13" fmla="*/ 15 h 56"/>
                  <a:gd name="T14" fmla="*/ 8 w 109"/>
                  <a:gd name="T15" fmla="*/ 15 h 56"/>
                  <a:gd name="T16" fmla="*/ 14 w 109"/>
                  <a:gd name="T17" fmla="*/ 17 h 56"/>
                  <a:gd name="T18" fmla="*/ 14 w 109"/>
                  <a:gd name="T19" fmla="*/ 17 h 56"/>
                  <a:gd name="T20" fmla="*/ 13 w 109"/>
                  <a:gd name="T21" fmla="*/ 18 h 56"/>
                  <a:gd name="T22" fmla="*/ 13 w 109"/>
                  <a:gd name="T23" fmla="*/ 18 h 56"/>
                  <a:gd name="T24" fmla="*/ 11 w 109"/>
                  <a:gd name="T25" fmla="*/ 17 h 56"/>
                  <a:gd name="T26" fmla="*/ 105 w 109"/>
                  <a:gd name="T27" fmla="*/ 56 h 56"/>
                  <a:gd name="T28" fmla="*/ 105 w 109"/>
                  <a:gd name="T29" fmla="*/ 56 h 56"/>
                  <a:gd name="T30" fmla="*/ 109 w 109"/>
                  <a:gd name="T31" fmla="*/ 41 h 56"/>
                  <a:gd name="T32" fmla="*/ 7 w 109"/>
                  <a:gd name="T3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56">
                    <a:moveTo>
                      <a:pt x="7" y="0"/>
                    </a:moveTo>
                    <a:lnTo>
                      <a:pt x="7" y="0"/>
                    </a:lnTo>
                    <a:lnTo>
                      <a:pt x="0" y="12"/>
                    </a:lnTo>
                    <a:lnTo>
                      <a:pt x="0" y="12"/>
                    </a:lnTo>
                    <a:lnTo>
                      <a:pt x="0" y="12"/>
                    </a:lnTo>
                    <a:lnTo>
                      <a:pt x="0" y="12"/>
                    </a:lnTo>
                    <a:lnTo>
                      <a:pt x="8" y="15"/>
                    </a:lnTo>
                    <a:lnTo>
                      <a:pt x="8" y="15"/>
                    </a:lnTo>
                    <a:lnTo>
                      <a:pt x="14" y="17"/>
                    </a:lnTo>
                    <a:lnTo>
                      <a:pt x="14" y="17"/>
                    </a:lnTo>
                    <a:lnTo>
                      <a:pt x="13" y="18"/>
                    </a:lnTo>
                    <a:lnTo>
                      <a:pt x="13" y="18"/>
                    </a:lnTo>
                    <a:lnTo>
                      <a:pt x="11" y="17"/>
                    </a:lnTo>
                    <a:lnTo>
                      <a:pt x="105" y="56"/>
                    </a:lnTo>
                    <a:lnTo>
                      <a:pt x="105" y="56"/>
                    </a:lnTo>
                    <a:lnTo>
                      <a:pt x="109" y="41"/>
                    </a:lnTo>
                    <a:lnTo>
                      <a:pt x="7" y="0"/>
                    </a:lnTo>
                    <a:close/>
                  </a:path>
                </a:pathLst>
              </a:custGeom>
              <a:solidFill>
                <a:srgbClr val="A2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5" name="Freeform 284"/>
              <p:cNvSpPr>
                <a:spLocks/>
              </p:cNvSpPr>
              <p:nvPr/>
            </p:nvSpPr>
            <p:spPr bwMode="auto">
              <a:xfrm>
                <a:off x="2954" y="2554"/>
                <a:ext cx="109" cy="56"/>
              </a:xfrm>
              <a:custGeom>
                <a:avLst/>
                <a:gdLst>
                  <a:gd name="T0" fmla="*/ 7 w 109"/>
                  <a:gd name="T1" fmla="*/ 0 h 56"/>
                  <a:gd name="T2" fmla="*/ 7 w 109"/>
                  <a:gd name="T3" fmla="*/ 0 h 56"/>
                  <a:gd name="T4" fmla="*/ 0 w 109"/>
                  <a:gd name="T5" fmla="*/ 12 h 56"/>
                  <a:gd name="T6" fmla="*/ 0 w 109"/>
                  <a:gd name="T7" fmla="*/ 12 h 56"/>
                  <a:gd name="T8" fmla="*/ 0 w 109"/>
                  <a:gd name="T9" fmla="*/ 12 h 56"/>
                  <a:gd name="T10" fmla="*/ 0 w 109"/>
                  <a:gd name="T11" fmla="*/ 12 h 56"/>
                  <a:gd name="T12" fmla="*/ 8 w 109"/>
                  <a:gd name="T13" fmla="*/ 15 h 56"/>
                  <a:gd name="T14" fmla="*/ 8 w 109"/>
                  <a:gd name="T15" fmla="*/ 15 h 56"/>
                  <a:gd name="T16" fmla="*/ 14 w 109"/>
                  <a:gd name="T17" fmla="*/ 17 h 56"/>
                  <a:gd name="T18" fmla="*/ 14 w 109"/>
                  <a:gd name="T19" fmla="*/ 17 h 56"/>
                  <a:gd name="T20" fmla="*/ 13 w 109"/>
                  <a:gd name="T21" fmla="*/ 18 h 56"/>
                  <a:gd name="T22" fmla="*/ 13 w 109"/>
                  <a:gd name="T23" fmla="*/ 18 h 56"/>
                  <a:gd name="T24" fmla="*/ 11 w 109"/>
                  <a:gd name="T25" fmla="*/ 17 h 56"/>
                  <a:gd name="T26" fmla="*/ 105 w 109"/>
                  <a:gd name="T27" fmla="*/ 56 h 56"/>
                  <a:gd name="T28" fmla="*/ 105 w 109"/>
                  <a:gd name="T29" fmla="*/ 56 h 56"/>
                  <a:gd name="T30" fmla="*/ 109 w 109"/>
                  <a:gd name="T31" fmla="*/ 41 h 56"/>
                  <a:gd name="T32" fmla="*/ 7 w 109"/>
                  <a:gd name="T3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56">
                    <a:moveTo>
                      <a:pt x="7" y="0"/>
                    </a:moveTo>
                    <a:lnTo>
                      <a:pt x="7" y="0"/>
                    </a:lnTo>
                    <a:lnTo>
                      <a:pt x="0" y="12"/>
                    </a:lnTo>
                    <a:lnTo>
                      <a:pt x="0" y="12"/>
                    </a:lnTo>
                    <a:lnTo>
                      <a:pt x="0" y="12"/>
                    </a:lnTo>
                    <a:lnTo>
                      <a:pt x="0" y="12"/>
                    </a:lnTo>
                    <a:lnTo>
                      <a:pt x="8" y="15"/>
                    </a:lnTo>
                    <a:lnTo>
                      <a:pt x="8" y="15"/>
                    </a:lnTo>
                    <a:lnTo>
                      <a:pt x="14" y="17"/>
                    </a:lnTo>
                    <a:lnTo>
                      <a:pt x="14" y="17"/>
                    </a:lnTo>
                    <a:lnTo>
                      <a:pt x="13" y="18"/>
                    </a:lnTo>
                    <a:lnTo>
                      <a:pt x="13" y="18"/>
                    </a:lnTo>
                    <a:lnTo>
                      <a:pt x="11" y="17"/>
                    </a:lnTo>
                    <a:lnTo>
                      <a:pt x="105" y="56"/>
                    </a:lnTo>
                    <a:lnTo>
                      <a:pt x="105" y="56"/>
                    </a:lnTo>
                    <a:lnTo>
                      <a:pt x="109" y="41"/>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6" name="Freeform 285"/>
              <p:cNvSpPr>
                <a:spLocks/>
              </p:cNvSpPr>
              <p:nvPr/>
            </p:nvSpPr>
            <p:spPr bwMode="auto">
              <a:xfrm>
                <a:off x="2954" y="2566"/>
                <a:ext cx="14" cy="6"/>
              </a:xfrm>
              <a:custGeom>
                <a:avLst/>
                <a:gdLst>
                  <a:gd name="T0" fmla="*/ 0 w 14"/>
                  <a:gd name="T1" fmla="*/ 0 h 6"/>
                  <a:gd name="T2" fmla="*/ 0 w 14"/>
                  <a:gd name="T3" fmla="*/ 0 h 6"/>
                  <a:gd name="T4" fmla="*/ 0 w 14"/>
                  <a:gd name="T5" fmla="*/ 0 h 6"/>
                  <a:gd name="T6" fmla="*/ 0 w 14"/>
                  <a:gd name="T7" fmla="*/ 0 h 6"/>
                  <a:gd name="T8" fmla="*/ 0 w 14"/>
                  <a:gd name="T9" fmla="*/ 2 h 6"/>
                  <a:gd name="T10" fmla="*/ 11 w 14"/>
                  <a:gd name="T11" fmla="*/ 5 h 6"/>
                  <a:gd name="T12" fmla="*/ 11 w 14"/>
                  <a:gd name="T13" fmla="*/ 5 h 6"/>
                  <a:gd name="T14" fmla="*/ 13 w 14"/>
                  <a:gd name="T15" fmla="*/ 6 h 6"/>
                  <a:gd name="T16" fmla="*/ 13 w 14"/>
                  <a:gd name="T17" fmla="*/ 6 h 6"/>
                  <a:gd name="T18" fmla="*/ 14 w 14"/>
                  <a:gd name="T19" fmla="*/ 5 h 6"/>
                  <a:gd name="T20" fmla="*/ 14 w 14"/>
                  <a:gd name="T21" fmla="*/ 5 h 6"/>
                  <a:gd name="T22" fmla="*/ 8 w 14"/>
                  <a:gd name="T23" fmla="*/ 3 h 6"/>
                  <a:gd name="T24" fmla="*/ 8 w 14"/>
                  <a:gd name="T25" fmla="*/ 3 h 6"/>
                  <a:gd name="T26" fmla="*/ 0 w 14"/>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6">
                    <a:moveTo>
                      <a:pt x="0" y="0"/>
                    </a:moveTo>
                    <a:lnTo>
                      <a:pt x="0" y="0"/>
                    </a:lnTo>
                    <a:lnTo>
                      <a:pt x="0" y="0"/>
                    </a:lnTo>
                    <a:lnTo>
                      <a:pt x="0" y="0"/>
                    </a:lnTo>
                    <a:lnTo>
                      <a:pt x="0" y="2"/>
                    </a:lnTo>
                    <a:lnTo>
                      <a:pt x="11" y="5"/>
                    </a:lnTo>
                    <a:lnTo>
                      <a:pt x="11" y="5"/>
                    </a:lnTo>
                    <a:lnTo>
                      <a:pt x="13" y="6"/>
                    </a:lnTo>
                    <a:lnTo>
                      <a:pt x="13" y="6"/>
                    </a:lnTo>
                    <a:lnTo>
                      <a:pt x="14" y="5"/>
                    </a:lnTo>
                    <a:lnTo>
                      <a:pt x="14" y="5"/>
                    </a:lnTo>
                    <a:lnTo>
                      <a:pt x="8" y="3"/>
                    </a:lnTo>
                    <a:lnTo>
                      <a:pt x="8" y="3"/>
                    </a:lnTo>
                    <a:lnTo>
                      <a:pt x="0" y="0"/>
                    </a:lnTo>
                    <a:close/>
                  </a:path>
                </a:pathLst>
              </a:custGeom>
              <a:solidFill>
                <a:srgbClr val="1B23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7" name="Freeform 286"/>
              <p:cNvSpPr>
                <a:spLocks/>
              </p:cNvSpPr>
              <p:nvPr/>
            </p:nvSpPr>
            <p:spPr bwMode="auto">
              <a:xfrm>
                <a:off x="2954" y="2566"/>
                <a:ext cx="14" cy="6"/>
              </a:xfrm>
              <a:custGeom>
                <a:avLst/>
                <a:gdLst>
                  <a:gd name="T0" fmla="*/ 0 w 14"/>
                  <a:gd name="T1" fmla="*/ 0 h 6"/>
                  <a:gd name="T2" fmla="*/ 0 w 14"/>
                  <a:gd name="T3" fmla="*/ 0 h 6"/>
                  <a:gd name="T4" fmla="*/ 0 w 14"/>
                  <a:gd name="T5" fmla="*/ 0 h 6"/>
                  <a:gd name="T6" fmla="*/ 0 w 14"/>
                  <a:gd name="T7" fmla="*/ 0 h 6"/>
                  <a:gd name="T8" fmla="*/ 0 w 14"/>
                  <a:gd name="T9" fmla="*/ 2 h 6"/>
                  <a:gd name="T10" fmla="*/ 11 w 14"/>
                  <a:gd name="T11" fmla="*/ 5 h 6"/>
                  <a:gd name="T12" fmla="*/ 11 w 14"/>
                  <a:gd name="T13" fmla="*/ 5 h 6"/>
                  <a:gd name="T14" fmla="*/ 13 w 14"/>
                  <a:gd name="T15" fmla="*/ 6 h 6"/>
                  <a:gd name="T16" fmla="*/ 13 w 14"/>
                  <a:gd name="T17" fmla="*/ 6 h 6"/>
                  <a:gd name="T18" fmla="*/ 14 w 14"/>
                  <a:gd name="T19" fmla="*/ 5 h 6"/>
                  <a:gd name="T20" fmla="*/ 14 w 14"/>
                  <a:gd name="T21" fmla="*/ 5 h 6"/>
                  <a:gd name="T22" fmla="*/ 8 w 14"/>
                  <a:gd name="T23" fmla="*/ 3 h 6"/>
                  <a:gd name="T24" fmla="*/ 8 w 14"/>
                  <a:gd name="T25" fmla="*/ 3 h 6"/>
                  <a:gd name="T26" fmla="*/ 0 w 14"/>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6">
                    <a:moveTo>
                      <a:pt x="0" y="0"/>
                    </a:moveTo>
                    <a:lnTo>
                      <a:pt x="0" y="0"/>
                    </a:lnTo>
                    <a:lnTo>
                      <a:pt x="0" y="0"/>
                    </a:lnTo>
                    <a:lnTo>
                      <a:pt x="0" y="0"/>
                    </a:lnTo>
                    <a:lnTo>
                      <a:pt x="0" y="2"/>
                    </a:lnTo>
                    <a:lnTo>
                      <a:pt x="11" y="5"/>
                    </a:lnTo>
                    <a:lnTo>
                      <a:pt x="11" y="5"/>
                    </a:lnTo>
                    <a:lnTo>
                      <a:pt x="13" y="6"/>
                    </a:lnTo>
                    <a:lnTo>
                      <a:pt x="13" y="6"/>
                    </a:lnTo>
                    <a:lnTo>
                      <a:pt x="14" y="5"/>
                    </a:lnTo>
                    <a:lnTo>
                      <a:pt x="14" y="5"/>
                    </a:lnTo>
                    <a:lnTo>
                      <a:pt x="8" y="3"/>
                    </a:lnTo>
                    <a:lnTo>
                      <a:pt x="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8" name="Freeform 287"/>
              <p:cNvSpPr>
                <a:spLocks/>
              </p:cNvSpPr>
              <p:nvPr/>
            </p:nvSpPr>
            <p:spPr bwMode="auto">
              <a:xfrm>
                <a:off x="3077" y="260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9" name="Freeform 288"/>
              <p:cNvSpPr>
                <a:spLocks/>
              </p:cNvSpPr>
              <p:nvPr/>
            </p:nvSpPr>
            <p:spPr bwMode="auto">
              <a:xfrm>
                <a:off x="3077" y="260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0" name="Freeform 289"/>
              <p:cNvSpPr>
                <a:spLocks/>
              </p:cNvSpPr>
              <p:nvPr/>
            </p:nvSpPr>
            <p:spPr bwMode="auto">
              <a:xfrm>
                <a:off x="3059" y="2596"/>
                <a:ext cx="18" cy="19"/>
              </a:xfrm>
              <a:custGeom>
                <a:avLst/>
                <a:gdLst>
                  <a:gd name="T0" fmla="*/ 6 w 18"/>
                  <a:gd name="T1" fmla="*/ 0 h 19"/>
                  <a:gd name="T2" fmla="*/ 6 w 18"/>
                  <a:gd name="T3" fmla="*/ 0 h 19"/>
                  <a:gd name="T4" fmla="*/ 0 w 18"/>
                  <a:gd name="T5" fmla="*/ 14 h 19"/>
                  <a:gd name="T6" fmla="*/ 11 w 18"/>
                  <a:gd name="T7" fmla="*/ 19 h 19"/>
                  <a:gd name="T8" fmla="*/ 18 w 18"/>
                  <a:gd name="T9" fmla="*/ 5 h 19"/>
                  <a:gd name="T10" fmla="*/ 18 w 18"/>
                  <a:gd name="T11" fmla="*/ 5 h 19"/>
                  <a:gd name="T12" fmla="*/ 6 w 18"/>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6" y="0"/>
                    </a:moveTo>
                    <a:lnTo>
                      <a:pt x="6" y="0"/>
                    </a:lnTo>
                    <a:lnTo>
                      <a:pt x="0" y="14"/>
                    </a:lnTo>
                    <a:lnTo>
                      <a:pt x="11" y="19"/>
                    </a:lnTo>
                    <a:lnTo>
                      <a:pt x="18" y="5"/>
                    </a:lnTo>
                    <a:lnTo>
                      <a:pt x="18" y="5"/>
                    </a:lnTo>
                    <a:lnTo>
                      <a:pt x="6" y="0"/>
                    </a:lnTo>
                    <a:close/>
                  </a:path>
                </a:pathLst>
              </a:custGeom>
              <a:solidFill>
                <a:srgbClr val="A2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1" name="Freeform 290"/>
              <p:cNvSpPr>
                <a:spLocks/>
              </p:cNvSpPr>
              <p:nvPr/>
            </p:nvSpPr>
            <p:spPr bwMode="auto">
              <a:xfrm>
                <a:off x="3059" y="2596"/>
                <a:ext cx="18" cy="19"/>
              </a:xfrm>
              <a:custGeom>
                <a:avLst/>
                <a:gdLst>
                  <a:gd name="T0" fmla="*/ 6 w 18"/>
                  <a:gd name="T1" fmla="*/ 0 h 19"/>
                  <a:gd name="T2" fmla="*/ 6 w 18"/>
                  <a:gd name="T3" fmla="*/ 0 h 19"/>
                  <a:gd name="T4" fmla="*/ 0 w 18"/>
                  <a:gd name="T5" fmla="*/ 14 h 19"/>
                  <a:gd name="T6" fmla="*/ 11 w 18"/>
                  <a:gd name="T7" fmla="*/ 19 h 19"/>
                  <a:gd name="T8" fmla="*/ 18 w 18"/>
                  <a:gd name="T9" fmla="*/ 5 h 19"/>
                  <a:gd name="T10" fmla="*/ 18 w 18"/>
                  <a:gd name="T11" fmla="*/ 5 h 19"/>
                  <a:gd name="T12" fmla="*/ 6 w 18"/>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6" y="0"/>
                    </a:moveTo>
                    <a:lnTo>
                      <a:pt x="6" y="0"/>
                    </a:lnTo>
                    <a:lnTo>
                      <a:pt x="0" y="14"/>
                    </a:lnTo>
                    <a:lnTo>
                      <a:pt x="11" y="19"/>
                    </a:lnTo>
                    <a:lnTo>
                      <a:pt x="18" y="5"/>
                    </a:lnTo>
                    <a:lnTo>
                      <a:pt x="18" y="5"/>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2" name="Freeform 291"/>
              <p:cNvSpPr>
                <a:spLocks/>
              </p:cNvSpPr>
              <p:nvPr/>
            </p:nvSpPr>
            <p:spPr bwMode="auto">
              <a:xfrm>
                <a:off x="3059" y="2595"/>
                <a:ext cx="6" cy="15"/>
              </a:xfrm>
              <a:custGeom>
                <a:avLst/>
                <a:gdLst>
                  <a:gd name="T0" fmla="*/ 4 w 6"/>
                  <a:gd name="T1" fmla="*/ 0 h 15"/>
                  <a:gd name="T2" fmla="*/ 4 w 6"/>
                  <a:gd name="T3" fmla="*/ 0 h 15"/>
                  <a:gd name="T4" fmla="*/ 0 w 6"/>
                  <a:gd name="T5" fmla="*/ 15 h 15"/>
                  <a:gd name="T6" fmla="*/ 0 w 6"/>
                  <a:gd name="T7" fmla="*/ 15 h 15"/>
                  <a:gd name="T8" fmla="*/ 0 w 6"/>
                  <a:gd name="T9" fmla="*/ 15 h 15"/>
                  <a:gd name="T10" fmla="*/ 6 w 6"/>
                  <a:gd name="T11" fmla="*/ 1 h 15"/>
                  <a:gd name="T12" fmla="*/ 4 w 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6" h="15">
                    <a:moveTo>
                      <a:pt x="4" y="0"/>
                    </a:moveTo>
                    <a:lnTo>
                      <a:pt x="4" y="0"/>
                    </a:lnTo>
                    <a:lnTo>
                      <a:pt x="0" y="15"/>
                    </a:lnTo>
                    <a:lnTo>
                      <a:pt x="0" y="15"/>
                    </a:lnTo>
                    <a:lnTo>
                      <a:pt x="0" y="15"/>
                    </a:lnTo>
                    <a:lnTo>
                      <a:pt x="6" y="1"/>
                    </a:lnTo>
                    <a:lnTo>
                      <a:pt x="4" y="0"/>
                    </a:lnTo>
                    <a:close/>
                  </a:path>
                </a:pathLst>
              </a:custGeom>
              <a:solidFill>
                <a:srgbClr val="1B23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3" name="Freeform 292"/>
              <p:cNvSpPr>
                <a:spLocks/>
              </p:cNvSpPr>
              <p:nvPr/>
            </p:nvSpPr>
            <p:spPr bwMode="auto">
              <a:xfrm>
                <a:off x="3059" y="2595"/>
                <a:ext cx="6" cy="15"/>
              </a:xfrm>
              <a:custGeom>
                <a:avLst/>
                <a:gdLst>
                  <a:gd name="T0" fmla="*/ 4 w 6"/>
                  <a:gd name="T1" fmla="*/ 0 h 15"/>
                  <a:gd name="T2" fmla="*/ 4 w 6"/>
                  <a:gd name="T3" fmla="*/ 0 h 15"/>
                  <a:gd name="T4" fmla="*/ 0 w 6"/>
                  <a:gd name="T5" fmla="*/ 15 h 15"/>
                  <a:gd name="T6" fmla="*/ 0 w 6"/>
                  <a:gd name="T7" fmla="*/ 15 h 15"/>
                  <a:gd name="T8" fmla="*/ 0 w 6"/>
                  <a:gd name="T9" fmla="*/ 15 h 15"/>
                  <a:gd name="T10" fmla="*/ 6 w 6"/>
                  <a:gd name="T11" fmla="*/ 1 h 15"/>
                  <a:gd name="T12" fmla="*/ 4 w 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6" h="15">
                    <a:moveTo>
                      <a:pt x="4" y="0"/>
                    </a:moveTo>
                    <a:lnTo>
                      <a:pt x="4" y="0"/>
                    </a:lnTo>
                    <a:lnTo>
                      <a:pt x="0" y="15"/>
                    </a:lnTo>
                    <a:lnTo>
                      <a:pt x="0" y="15"/>
                    </a:lnTo>
                    <a:lnTo>
                      <a:pt x="0" y="15"/>
                    </a:lnTo>
                    <a:lnTo>
                      <a:pt x="6"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4" name="Freeform 293"/>
              <p:cNvSpPr>
                <a:spLocks/>
              </p:cNvSpPr>
              <p:nvPr/>
            </p:nvSpPr>
            <p:spPr bwMode="auto">
              <a:xfrm>
                <a:off x="3226" y="1995"/>
                <a:ext cx="539" cy="859"/>
              </a:xfrm>
              <a:custGeom>
                <a:avLst/>
                <a:gdLst>
                  <a:gd name="T0" fmla="*/ 532 w 539"/>
                  <a:gd name="T1" fmla="*/ 0 h 859"/>
                  <a:gd name="T2" fmla="*/ 532 w 539"/>
                  <a:gd name="T3" fmla="*/ 0 h 859"/>
                  <a:gd name="T4" fmla="*/ 537 w 539"/>
                  <a:gd name="T5" fmla="*/ 34 h 859"/>
                  <a:gd name="T6" fmla="*/ 539 w 539"/>
                  <a:gd name="T7" fmla="*/ 71 h 859"/>
                  <a:gd name="T8" fmla="*/ 539 w 539"/>
                  <a:gd name="T9" fmla="*/ 112 h 859"/>
                  <a:gd name="T10" fmla="*/ 537 w 539"/>
                  <a:gd name="T11" fmla="*/ 134 h 859"/>
                  <a:gd name="T12" fmla="*/ 534 w 539"/>
                  <a:gd name="T13" fmla="*/ 156 h 859"/>
                  <a:gd name="T14" fmla="*/ 531 w 539"/>
                  <a:gd name="T15" fmla="*/ 176 h 859"/>
                  <a:gd name="T16" fmla="*/ 524 w 539"/>
                  <a:gd name="T17" fmla="*/ 195 h 859"/>
                  <a:gd name="T18" fmla="*/ 517 w 539"/>
                  <a:gd name="T19" fmla="*/ 213 h 859"/>
                  <a:gd name="T20" fmla="*/ 505 w 539"/>
                  <a:gd name="T21" fmla="*/ 227 h 859"/>
                  <a:gd name="T22" fmla="*/ 499 w 539"/>
                  <a:gd name="T23" fmla="*/ 232 h 859"/>
                  <a:gd name="T24" fmla="*/ 493 w 539"/>
                  <a:gd name="T25" fmla="*/ 238 h 859"/>
                  <a:gd name="T26" fmla="*/ 485 w 539"/>
                  <a:gd name="T27" fmla="*/ 241 h 859"/>
                  <a:gd name="T28" fmla="*/ 477 w 539"/>
                  <a:gd name="T29" fmla="*/ 244 h 859"/>
                  <a:gd name="T30" fmla="*/ 477 w 539"/>
                  <a:gd name="T31" fmla="*/ 244 h 859"/>
                  <a:gd name="T32" fmla="*/ 390 w 539"/>
                  <a:gd name="T33" fmla="*/ 268 h 859"/>
                  <a:gd name="T34" fmla="*/ 292 w 539"/>
                  <a:gd name="T35" fmla="*/ 295 h 859"/>
                  <a:gd name="T36" fmla="*/ 178 w 539"/>
                  <a:gd name="T37" fmla="*/ 323 h 859"/>
                  <a:gd name="T38" fmla="*/ 163 w 539"/>
                  <a:gd name="T39" fmla="*/ 859 h 859"/>
                  <a:gd name="T40" fmla="*/ 14 w 539"/>
                  <a:gd name="T41" fmla="*/ 854 h 859"/>
                  <a:gd name="T42" fmla="*/ 0 w 539"/>
                  <a:gd name="T43" fmla="*/ 251 h 859"/>
                  <a:gd name="T44" fmla="*/ 0 w 539"/>
                  <a:gd name="T45" fmla="*/ 251 h 859"/>
                  <a:gd name="T46" fmla="*/ 2 w 539"/>
                  <a:gd name="T47" fmla="*/ 235 h 859"/>
                  <a:gd name="T48" fmla="*/ 8 w 539"/>
                  <a:gd name="T49" fmla="*/ 221 h 859"/>
                  <a:gd name="T50" fmla="*/ 17 w 539"/>
                  <a:gd name="T51" fmla="*/ 208 h 859"/>
                  <a:gd name="T52" fmla="*/ 24 w 539"/>
                  <a:gd name="T53" fmla="*/ 203 h 859"/>
                  <a:gd name="T54" fmla="*/ 30 w 539"/>
                  <a:gd name="T55" fmla="*/ 199 h 859"/>
                  <a:gd name="T56" fmla="*/ 245 w 539"/>
                  <a:gd name="T57" fmla="*/ 0 h 859"/>
                  <a:gd name="T58" fmla="*/ 532 w 539"/>
                  <a:gd name="T59" fmla="*/ 0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9" h="859">
                    <a:moveTo>
                      <a:pt x="532" y="0"/>
                    </a:moveTo>
                    <a:lnTo>
                      <a:pt x="532" y="0"/>
                    </a:lnTo>
                    <a:lnTo>
                      <a:pt x="537" y="34"/>
                    </a:lnTo>
                    <a:lnTo>
                      <a:pt x="539" y="71"/>
                    </a:lnTo>
                    <a:lnTo>
                      <a:pt x="539" y="112"/>
                    </a:lnTo>
                    <a:lnTo>
                      <a:pt x="537" y="134"/>
                    </a:lnTo>
                    <a:lnTo>
                      <a:pt x="534" y="156"/>
                    </a:lnTo>
                    <a:lnTo>
                      <a:pt x="531" y="176"/>
                    </a:lnTo>
                    <a:lnTo>
                      <a:pt x="524" y="195"/>
                    </a:lnTo>
                    <a:lnTo>
                      <a:pt x="517" y="213"/>
                    </a:lnTo>
                    <a:lnTo>
                      <a:pt x="505" y="227"/>
                    </a:lnTo>
                    <a:lnTo>
                      <a:pt x="499" y="232"/>
                    </a:lnTo>
                    <a:lnTo>
                      <a:pt x="493" y="238"/>
                    </a:lnTo>
                    <a:lnTo>
                      <a:pt x="485" y="241"/>
                    </a:lnTo>
                    <a:lnTo>
                      <a:pt x="477" y="244"/>
                    </a:lnTo>
                    <a:lnTo>
                      <a:pt x="477" y="244"/>
                    </a:lnTo>
                    <a:lnTo>
                      <a:pt x="390" y="268"/>
                    </a:lnTo>
                    <a:lnTo>
                      <a:pt x="292" y="295"/>
                    </a:lnTo>
                    <a:lnTo>
                      <a:pt x="178" y="323"/>
                    </a:lnTo>
                    <a:lnTo>
                      <a:pt x="163" y="859"/>
                    </a:lnTo>
                    <a:lnTo>
                      <a:pt x="14" y="854"/>
                    </a:lnTo>
                    <a:lnTo>
                      <a:pt x="0" y="251"/>
                    </a:lnTo>
                    <a:lnTo>
                      <a:pt x="0" y="251"/>
                    </a:lnTo>
                    <a:lnTo>
                      <a:pt x="2" y="235"/>
                    </a:lnTo>
                    <a:lnTo>
                      <a:pt x="8" y="221"/>
                    </a:lnTo>
                    <a:lnTo>
                      <a:pt x="17" y="208"/>
                    </a:lnTo>
                    <a:lnTo>
                      <a:pt x="24" y="203"/>
                    </a:lnTo>
                    <a:lnTo>
                      <a:pt x="30" y="199"/>
                    </a:lnTo>
                    <a:lnTo>
                      <a:pt x="245" y="0"/>
                    </a:lnTo>
                    <a:lnTo>
                      <a:pt x="532"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5" name="Freeform 294"/>
              <p:cNvSpPr>
                <a:spLocks/>
              </p:cNvSpPr>
              <p:nvPr/>
            </p:nvSpPr>
            <p:spPr bwMode="auto">
              <a:xfrm>
                <a:off x="2946" y="2002"/>
                <a:ext cx="868" cy="605"/>
              </a:xfrm>
              <a:custGeom>
                <a:avLst/>
                <a:gdLst>
                  <a:gd name="T0" fmla="*/ 0 w 868"/>
                  <a:gd name="T1" fmla="*/ 552 h 605"/>
                  <a:gd name="T2" fmla="*/ 141 w 868"/>
                  <a:gd name="T3" fmla="*/ 605 h 605"/>
                  <a:gd name="T4" fmla="*/ 329 w 868"/>
                  <a:gd name="T5" fmla="*/ 212 h 605"/>
                  <a:gd name="T6" fmla="*/ 329 w 868"/>
                  <a:gd name="T7" fmla="*/ 212 h 605"/>
                  <a:gd name="T8" fmla="*/ 381 w 868"/>
                  <a:gd name="T9" fmla="*/ 217 h 605"/>
                  <a:gd name="T10" fmla="*/ 501 w 868"/>
                  <a:gd name="T11" fmla="*/ 229 h 605"/>
                  <a:gd name="T12" fmla="*/ 572 w 868"/>
                  <a:gd name="T13" fmla="*/ 234 h 605"/>
                  <a:gd name="T14" fmla="*/ 639 w 868"/>
                  <a:gd name="T15" fmla="*/ 239 h 605"/>
                  <a:gd name="T16" fmla="*/ 699 w 868"/>
                  <a:gd name="T17" fmla="*/ 239 h 605"/>
                  <a:gd name="T18" fmla="*/ 722 w 868"/>
                  <a:gd name="T19" fmla="*/ 239 h 605"/>
                  <a:gd name="T20" fmla="*/ 743 w 868"/>
                  <a:gd name="T21" fmla="*/ 237 h 605"/>
                  <a:gd name="T22" fmla="*/ 743 w 868"/>
                  <a:gd name="T23" fmla="*/ 237 h 605"/>
                  <a:gd name="T24" fmla="*/ 755 w 868"/>
                  <a:gd name="T25" fmla="*/ 234 h 605"/>
                  <a:gd name="T26" fmla="*/ 768 w 868"/>
                  <a:gd name="T27" fmla="*/ 231 h 605"/>
                  <a:gd name="T28" fmla="*/ 781 w 868"/>
                  <a:gd name="T29" fmla="*/ 226 h 605"/>
                  <a:gd name="T30" fmla="*/ 793 w 868"/>
                  <a:gd name="T31" fmla="*/ 222 h 605"/>
                  <a:gd name="T32" fmla="*/ 806 w 868"/>
                  <a:gd name="T33" fmla="*/ 215 h 605"/>
                  <a:gd name="T34" fmla="*/ 817 w 868"/>
                  <a:gd name="T35" fmla="*/ 207 h 605"/>
                  <a:gd name="T36" fmla="*/ 827 w 868"/>
                  <a:gd name="T37" fmla="*/ 199 h 605"/>
                  <a:gd name="T38" fmla="*/ 834 w 868"/>
                  <a:gd name="T39" fmla="*/ 190 h 605"/>
                  <a:gd name="T40" fmla="*/ 834 w 868"/>
                  <a:gd name="T41" fmla="*/ 190 h 605"/>
                  <a:gd name="T42" fmla="*/ 845 w 868"/>
                  <a:gd name="T43" fmla="*/ 173 h 605"/>
                  <a:gd name="T44" fmla="*/ 855 w 868"/>
                  <a:gd name="T45" fmla="*/ 154 h 605"/>
                  <a:gd name="T46" fmla="*/ 861 w 868"/>
                  <a:gd name="T47" fmla="*/ 133 h 605"/>
                  <a:gd name="T48" fmla="*/ 866 w 868"/>
                  <a:gd name="T49" fmla="*/ 113 h 605"/>
                  <a:gd name="T50" fmla="*/ 868 w 868"/>
                  <a:gd name="T51" fmla="*/ 90 h 605"/>
                  <a:gd name="T52" fmla="*/ 868 w 868"/>
                  <a:gd name="T53" fmla="*/ 68 h 605"/>
                  <a:gd name="T54" fmla="*/ 868 w 868"/>
                  <a:gd name="T55" fmla="*/ 46 h 605"/>
                  <a:gd name="T56" fmla="*/ 864 w 868"/>
                  <a:gd name="T57" fmla="*/ 24 h 605"/>
                  <a:gd name="T58" fmla="*/ 863 w 868"/>
                  <a:gd name="T59" fmla="*/ 13 h 605"/>
                  <a:gd name="T60" fmla="*/ 626 w 868"/>
                  <a:gd name="T61" fmla="*/ 0 h 605"/>
                  <a:gd name="T62" fmla="*/ 264 w 868"/>
                  <a:gd name="T63" fmla="*/ 54 h 605"/>
                  <a:gd name="T64" fmla="*/ 264 w 868"/>
                  <a:gd name="T65" fmla="*/ 54 h 605"/>
                  <a:gd name="T66" fmla="*/ 252 w 868"/>
                  <a:gd name="T67" fmla="*/ 56 h 605"/>
                  <a:gd name="T68" fmla="*/ 240 w 868"/>
                  <a:gd name="T69" fmla="*/ 60 h 605"/>
                  <a:gd name="T70" fmla="*/ 229 w 868"/>
                  <a:gd name="T71" fmla="*/ 67 h 605"/>
                  <a:gd name="T72" fmla="*/ 220 w 868"/>
                  <a:gd name="T73" fmla="*/ 73 h 605"/>
                  <a:gd name="T74" fmla="*/ 210 w 868"/>
                  <a:gd name="T75" fmla="*/ 81 h 605"/>
                  <a:gd name="T76" fmla="*/ 203 w 868"/>
                  <a:gd name="T77" fmla="*/ 90 h 605"/>
                  <a:gd name="T78" fmla="*/ 196 w 868"/>
                  <a:gd name="T79" fmla="*/ 100 h 605"/>
                  <a:gd name="T80" fmla="*/ 190 w 868"/>
                  <a:gd name="T81" fmla="*/ 111 h 605"/>
                  <a:gd name="T82" fmla="*/ 0 w 868"/>
                  <a:gd name="T83" fmla="*/ 55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8" h="605">
                    <a:moveTo>
                      <a:pt x="0" y="552"/>
                    </a:moveTo>
                    <a:lnTo>
                      <a:pt x="141" y="605"/>
                    </a:lnTo>
                    <a:lnTo>
                      <a:pt x="329" y="212"/>
                    </a:lnTo>
                    <a:lnTo>
                      <a:pt x="329" y="212"/>
                    </a:lnTo>
                    <a:lnTo>
                      <a:pt x="381" y="217"/>
                    </a:lnTo>
                    <a:lnTo>
                      <a:pt x="501" y="229"/>
                    </a:lnTo>
                    <a:lnTo>
                      <a:pt x="572" y="234"/>
                    </a:lnTo>
                    <a:lnTo>
                      <a:pt x="639" y="239"/>
                    </a:lnTo>
                    <a:lnTo>
                      <a:pt x="699" y="239"/>
                    </a:lnTo>
                    <a:lnTo>
                      <a:pt x="722" y="239"/>
                    </a:lnTo>
                    <a:lnTo>
                      <a:pt x="743" y="237"/>
                    </a:lnTo>
                    <a:lnTo>
                      <a:pt x="743" y="237"/>
                    </a:lnTo>
                    <a:lnTo>
                      <a:pt x="755" y="234"/>
                    </a:lnTo>
                    <a:lnTo>
                      <a:pt x="768" y="231"/>
                    </a:lnTo>
                    <a:lnTo>
                      <a:pt x="781" y="226"/>
                    </a:lnTo>
                    <a:lnTo>
                      <a:pt x="793" y="222"/>
                    </a:lnTo>
                    <a:lnTo>
                      <a:pt x="806" y="215"/>
                    </a:lnTo>
                    <a:lnTo>
                      <a:pt x="817" y="207"/>
                    </a:lnTo>
                    <a:lnTo>
                      <a:pt x="827" y="199"/>
                    </a:lnTo>
                    <a:lnTo>
                      <a:pt x="834" y="190"/>
                    </a:lnTo>
                    <a:lnTo>
                      <a:pt x="834" y="190"/>
                    </a:lnTo>
                    <a:lnTo>
                      <a:pt x="845" y="173"/>
                    </a:lnTo>
                    <a:lnTo>
                      <a:pt x="855" y="154"/>
                    </a:lnTo>
                    <a:lnTo>
                      <a:pt x="861" y="133"/>
                    </a:lnTo>
                    <a:lnTo>
                      <a:pt x="866" y="113"/>
                    </a:lnTo>
                    <a:lnTo>
                      <a:pt x="868" y="90"/>
                    </a:lnTo>
                    <a:lnTo>
                      <a:pt x="868" y="68"/>
                    </a:lnTo>
                    <a:lnTo>
                      <a:pt x="868" y="46"/>
                    </a:lnTo>
                    <a:lnTo>
                      <a:pt x="864" y="24"/>
                    </a:lnTo>
                    <a:lnTo>
                      <a:pt x="863" y="13"/>
                    </a:lnTo>
                    <a:lnTo>
                      <a:pt x="626" y="0"/>
                    </a:lnTo>
                    <a:lnTo>
                      <a:pt x="264" y="54"/>
                    </a:lnTo>
                    <a:lnTo>
                      <a:pt x="264" y="54"/>
                    </a:lnTo>
                    <a:lnTo>
                      <a:pt x="252" y="56"/>
                    </a:lnTo>
                    <a:lnTo>
                      <a:pt x="240" y="60"/>
                    </a:lnTo>
                    <a:lnTo>
                      <a:pt x="229" y="67"/>
                    </a:lnTo>
                    <a:lnTo>
                      <a:pt x="220" y="73"/>
                    </a:lnTo>
                    <a:lnTo>
                      <a:pt x="210" y="81"/>
                    </a:lnTo>
                    <a:lnTo>
                      <a:pt x="203" y="90"/>
                    </a:lnTo>
                    <a:lnTo>
                      <a:pt x="196" y="100"/>
                    </a:lnTo>
                    <a:lnTo>
                      <a:pt x="190" y="111"/>
                    </a:lnTo>
                    <a:lnTo>
                      <a:pt x="0" y="55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6" name="Freeform 295"/>
              <p:cNvSpPr>
                <a:spLocks/>
              </p:cNvSpPr>
              <p:nvPr/>
            </p:nvSpPr>
            <p:spPr bwMode="auto">
              <a:xfrm>
                <a:off x="3224" y="2200"/>
                <a:ext cx="34" cy="158"/>
              </a:xfrm>
              <a:custGeom>
                <a:avLst/>
                <a:gdLst>
                  <a:gd name="T0" fmla="*/ 34 w 34"/>
                  <a:gd name="T1" fmla="*/ 0 h 158"/>
                  <a:gd name="T2" fmla="*/ 34 w 34"/>
                  <a:gd name="T3" fmla="*/ 0 h 158"/>
                  <a:gd name="T4" fmla="*/ 27 w 34"/>
                  <a:gd name="T5" fmla="*/ 3 h 158"/>
                  <a:gd name="T6" fmla="*/ 21 w 34"/>
                  <a:gd name="T7" fmla="*/ 8 h 158"/>
                  <a:gd name="T8" fmla="*/ 15 w 34"/>
                  <a:gd name="T9" fmla="*/ 16 h 158"/>
                  <a:gd name="T10" fmla="*/ 15 w 34"/>
                  <a:gd name="T11" fmla="*/ 16 h 158"/>
                  <a:gd name="T12" fmla="*/ 10 w 34"/>
                  <a:gd name="T13" fmla="*/ 27 h 158"/>
                  <a:gd name="T14" fmla="*/ 5 w 34"/>
                  <a:gd name="T15" fmla="*/ 39 h 158"/>
                  <a:gd name="T16" fmla="*/ 5 w 34"/>
                  <a:gd name="T17" fmla="*/ 39 h 158"/>
                  <a:gd name="T18" fmla="*/ 4 w 34"/>
                  <a:gd name="T19" fmla="*/ 55 h 158"/>
                  <a:gd name="T20" fmla="*/ 4 w 34"/>
                  <a:gd name="T21" fmla="*/ 72 h 158"/>
                  <a:gd name="T22" fmla="*/ 4 w 34"/>
                  <a:gd name="T23" fmla="*/ 72 h 158"/>
                  <a:gd name="T24" fmla="*/ 5 w 34"/>
                  <a:gd name="T25" fmla="*/ 132 h 158"/>
                  <a:gd name="T26" fmla="*/ 5 w 34"/>
                  <a:gd name="T27" fmla="*/ 132 h 158"/>
                  <a:gd name="T28" fmla="*/ 5 w 34"/>
                  <a:gd name="T29" fmla="*/ 150 h 158"/>
                  <a:gd name="T30" fmla="*/ 5 w 34"/>
                  <a:gd name="T31" fmla="*/ 150 h 158"/>
                  <a:gd name="T32" fmla="*/ 4 w 34"/>
                  <a:gd name="T33" fmla="*/ 158 h 158"/>
                  <a:gd name="T34" fmla="*/ 4 w 34"/>
                  <a:gd name="T35" fmla="*/ 158 h 158"/>
                  <a:gd name="T36" fmla="*/ 4 w 34"/>
                  <a:gd name="T37" fmla="*/ 150 h 158"/>
                  <a:gd name="T38" fmla="*/ 4 w 34"/>
                  <a:gd name="T39" fmla="*/ 150 h 158"/>
                  <a:gd name="T40" fmla="*/ 2 w 34"/>
                  <a:gd name="T41" fmla="*/ 132 h 158"/>
                  <a:gd name="T42" fmla="*/ 2 w 34"/>
                  <a:gd name="T43" fmla="*/ 132 h 158"/>
                  <a:gd name="T44" fmla="*/ 0 w 34"/>
                  <a:gd name="T45" fmla="*/ 72 h 158"/>
                  <a:gd name="T46" fmla="*/ 0 w 34"/>
                  <a:gd name="T47" fmla="*/ 72 h 158"/>
                  <a:gd name="T48" fmla="*/ 0 w 34"/>
                  <a:gd name="T49" fmla="*/ 55 h 158"/>
                  <a:gd name="T50" fmla="*/ 2 w 34"/>
                  <a:gd name="T51" fmla="*/ 39 h 158"/>
                  <a:gd name="T52" fmla="*/ 2 w 34"/>
                  <a:gd name="T53" fmla="*/ 39 h 158"/>
                  <a:gd name="T54" fmla="*/ 7 w 34"/>
                  <a:gd name="T55" fmla="*/ 25 h 158"/>
                  <a:gd name="T56" fmla="*/ 13 w 34"/>
                  <a:gd name="T57" fmla="*/ 14 h 158"/>
                  <a:gd name="T58" fmla="*/ 13 w 34"/>
                  <a:gd name="T59" fmla="*/ 14 h 158"/>
                  <a:gd name="T60" fmla="*/ 21 w 34"/>
                  <a:gd name="T61" fmla="*/ 6 h 158"/>
                  <a:gd name="T62" fmla="*/ 27 w 34"/>
                  <a:gd name="T63" fmla="*/ 1 h 158"/>
                  <a:gd name="T64" fmla="*/ 27 w 34"/>
                  <a:gd name="T65" fmla="*/ 1 h 158"/>
                  <a:gd name="T66" fmla="*/ 34 w 34"/>
                  <a:gd name="T67" fmla="*/ 0 h 158"/>
                  <a:gd name="T68" fmla="*/ 34 w 34"/>
                  <a:gd name="T6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158">
                    <a:moveTo>
                      <a:pt x="34" y="0"/>
                    </a:moveTo>
                    <a:lnTo>
                      <a:pt x="34" y="0"/>
                    </a:lnTo>
                    <a:lnTo>
                      <a:pt x="27" y="3"/>
                    </a:lnTo>
                    <a:lnTo>
                      <a:pt x="21" y="8"/>
                    </a:lnTo>
                    <a:lnTo>
                      <a:pt x="15" y="16"/>
                    </a:lnTo>
                    <a:lnTo>
                      <a:pt x="15" y="16"/>
                    </a:lnTo>
                    <a:lnTo>
                      <a:pt x="10" y="27"/>
                    </a:lnTo>
                    <a:lnTo>
                      <a:pt x="5" y="39"/>
                    </a:lnTo>
                    <a:lnTo>
                      <a:pt x="5" y="39"/>
                    </a:lnTo>
                    <a:lnTo>
                      <a:pt x="4" y="55"/>
                    </a:lnTo>
                    <a:lnTo>
                      <a:pt x="4" y="72"/>
                    </a:lnTo>
                    <a:lnTo>
                      <a:pt x="4" y="72"/>
                    </a:lnTo>
                    <a:lnTo>
                      <a:pt x="5" y="132"/>
                    </a:lnTo>
                    <a:lnTo>
                      <a:pt x="5" y="132"/>
                    </a:lnTo>
                    <a:lnTo>
                      <a:pt x="5" y="150"/>
                    </a:lnTo>
                    <a:lnTo>
                      <a:pt x="5" y="150"/>
                    </a:lnTo>
                    <a:lnTo>
                      <a:pt x="4" y="158"/>
                    </a:lnTo>
                    <a:lnTo>
                      <a:pt x="4" y="158"/>
                    </a:lnTo>
                    <a:lnTo>
                      <a:pt x="4" y="150"/>
                    </a:lnTo>
                    <a:lnTo>
                      <a:pt x="4" y="150"/>
                    </a:lnTo>
                    <a:lnTo>
                      <a:pt x="2" y="132"/>
                    </a:lnTo>
                    <a:lnTo>
                      <a:pt x="2" y="132"/>
                    </a:lnTo>
                    <a:lnTo>
                      <a:pt x="0" y="72"/>
                    </a:lnTo>
                    <a:lnTo>
                      <a:pt x="0" y="72"/>
                    </a:lnTo>
                    <a:lnTo>
                      <a:pt x="0" y="55"/>
                    </a:lnTo>
                    <a:lnTo>
                      <a:pt x="2" y="39"/>
                    </a:lnTo>
                    <a:lnTo>
                      <a:pt x="2" y="39"/>
                    </a:lnTo>
                    <a:lnTo>
                      <a:pt x="7" y="25"/>
                    </a:lnTo>
                    <a:lnTo>
                      <a:pt x="13" y="14"/>
                    </a:lnTo>
                    <a:lnTo>
                      <a:pt x="13" y="14"/>
                    </a:lnTo>
                    <a:lnTo>
                      <a:pt x="21" y="6"/>
                    </a:lnTo>
                    <a:lnTo>
                      <a:pt x="27" y="1"/>
                    </a:lnTo>
                    <a:lnTo>
                      <a:pt x="27" y="1"/>
                    </a:lnTo>
                    <a:lnTo>
                      <a:pt x="34" y="0"/>
                    </a:lnTo>
                    <a:lnTo>
                      <a:pt x="34" y="0"/>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7" name="Freeform 296"/>
              <p:cNvSpPr>
                <a:spLocks/>
              </p:cNvSpPr>
              <p:nvPr/>
            </p:nvSpPr>
            <p:spPr bwMode="auto">
              <a:xfrm>
                <a:off x="3258" y="2200"/>
                <a:ext cx="445" cy="39"/>
              </a:xfrm>
              <a:custGeom>
                <a:avLst/>
                <a:gdLst>
                  <a:gd name="T0" fmla="*/ 445 w 445"/>
                  <a:gd name="T1" fmla="*/ 39 h 39"/>
                  <a:gd name="T2" fmla="*/ 445 w 445"/>
                  <a:gd name="T3" fmla="*/ 39 h 39"/>
                  <a:gd name="T4" fmla="*/ 440 w 445"/>
                  <a:gd name="T5" fmla="*/ 39 h 39"/>
                  <a:gd name="T6" fmla="*/ 440 w 445"/>
                  <a:gd name="T7" fmla="*/ 39 h 39"/>
                  <a:gd name="T8" fmla="*/ 428 w 445"/>
                  <a:gd name="T9" fmla="*/ 39 h 39"/>
                  <a:gd name="T10" fmla="*/ 428 w 445"/>
                  <a:gd name="T11" fmla="*/ 39 h 39"/>
                  <a:gd name="T12" fmla="*/ 380 w 445"/>
                  <a:gd name="T13" fmla="*/ 36 h 39"/>
                  <a:gd name="T14" fmla="*/ 380 w 445"/>
                  <a:gd name="T15" fmla="*/ 36 h 39"/>
                  <a:gd name="T16" fmla="*/ 309 w 445"/>
                  <a:gd name="T17" fmla="*/ 31 h 39"/>
                  <a:gd name="T18" fmla="*/ 222 w 445"/>
                  <a:gd name="T19" fmla="*/ 25 h 39"/>
                  <a:gd name="T20" fmla="*/ 222 w 445"/>
                  <a:gd name="T21" fmla="*/ 25 h 39"/>
                  <a:gd name="T22" fmla="*/ 135 w 445"/>
                  <a:gd name="T23" fmla="*/ 17 h 39"/>
                  <a:gd name="T24" fmla="*/ 64 w 445"/>
                  <a:gd name="T25" fmla="*/ 9 h 39"/>
                  <a:gd name="T26" fmla="*/ 64 w 445"/>
                  <a:gd name="T27" fmla="*/ 9 h 39"/>
                  <a:gd name="T28" fmla="*/ 17 w 445"/>
                  <a:gd name="T29" fmla="*/ 3 h 39"/>
                  <a:gd name="T30" fmla="*/ 17 w 445"/>
                  <a:gd name="T31" fmla="*/ 3 h 39"/>
                  <a:gd name="T32" fmla="*/ 4 w 445"/>
                  <a:gd name="T33" fmla="*/ 0 h 39"/>
                  <a:gd name="T34" fmla="*/ 4 w 445"/>
                  <a:gd name="T35" fmla="*/ 0 h 39"/>
                  <a:gd name="T36" fmla="*/ 0 w 445"/>
                  <a:gd name="T37" fmla="*/ 0 h 39"/>
                  <a:gd name="T38" fmla="*/ 0 w 445"/>
                  <a:gd name="T39" fmla="*/ 0 h 39"/>
                  <a:gd name="T40" fmla="*/ 4 w 445"/>
                  <a:gd name="T41" fmla="*/ 0 h 39"/>
                  <a:gd name="T42" fmla="*/ 4 w 445"/>
                  <a:gd name="T43" fmla="*/ 0 h 39"/>
                  <a:gd name="T44" fmla="*/ 17 w 445"/>
                  <a:gd name="T45" fmla="*/ 1 h 39"/>
                  <a:gd name="T46" fmla="*/ 17 w 445"/>
                  <a:gd name="T47" fmla="*/ 1 h 39"/>
                  <a:gd name="T48" fmla="*/ 64 w 445"/>
                  <a:gd name="T49" fmla="*/ 6 h 39"/>
                  <a:gd name="T50" fmla="*/ 64 w 445"/>
                  <a:gd name="T51" fmla="*/ 6 h 39"/>
                  <a:gd name="T52" fmla="*/ 135 w 445"/>
                  <a:gd name="T53" fmla="*/ 14 h 39"/>
                  <a:gd name="T54" fmla="*/ 222 w 445"/>
                  <a:gd name="T55" fmla="*/ 22 h 39"/>
                  <a:gd name="T56" fmla="*/ 222 w 445"/>
                  <a:gd name="T57" fmla="*/ 22 h 39"/>
                  <a:gd name="T58" fmla="*/ 380 w 445"/>
                  <a:gd name="T59" fmla="*/ 35 h 39"/>
                  <a:gd name="T60" fmla="*/ 380 w 445"/>
                  <a:gd name="T61" fmla="*/ 35 h 39"/>
                  <a:gd name="T62" fmla="*/ 428 w 445"/>
                  <a:gd name="T63" fmla="*/ 38 h 39"/>
                  <a:gd name="T64" fmla="*/ 428 w 445"/>
                  <a:gd name="T65" fmla="*/ 38 h 39"/>
                  <a:gd name="T66" fmla="*/ 442 w 445"/>
                  <a:gd name="T67" fmla="*/ 39 h 39"/>
                  <a:gd name="T68" fmla="*/ 442 w 445"/>
                  <a:gd name="T69" fmla="*/ 39 h 39"/>
                  <a:gd name="T70" fmla="*/ 445 w 445"/>
                  <a:gd name="T71" fmla="*/ 39 h 39"/>
                  <a:gd name="T72" fmla="*/ 445 w 445"/>
                  <a:gd name="T7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39">
                    <a:moveTo>
                      <a:pt x="445" y="39"/>
                    </a:moveTo>
                    <a:lnTo>
                      <a:pt x="445" y="39"/>
                    </a:lnTo>
                    <a:lnTo>
                      <a:pt x="440" y="39"/>
                    </a:lnTo>
                    <a:lnTo>
                      <a:pt x="440" y="39"/>
                    </a:lnTo>
                    <a:lnTo>
                      <a:pt x="428" y="39"/>
                    </a:lnTo>
                    <a:lnTo>
                      <a:pt x="428" y="39"/>
                    </a:lnTo>
                    <a:lnTo>
                      <a:pt x="380" y="36"/>
                    </a:lnTo>
                    <a:lnTo>
                      <a:pt x="380" y="36"/>
                    </a:lnTo>
                    <a:lnTo>
                      <a:pt x="309" y="31"/>
                    </a:lnTo>
                    <a:lnTo>
                      <a:pt x="222" y="25"/>
                    </a:lnTo>
                    <a:lnTo>
                      <a:pt x="222" y="25"/>
                    </a:lnTo>
                    <a:lnTo>
                      <a:pt x="135" y="17"/>
                    </a:lnTo>
                    <a:lnTo>
                      <a:pt x="64" y="9"/>
                    </a:lnTo>
                    <a:lnTo>
                      <a:pt x="64" y="9"/>
                    </a:lnTo>
                    <a:lnTo>
                      <a:pt x="17" y="3"/>
                    </a:lnTo>
                    <a:lnTo>
                      <a:pt x="17" y="3"/>
                    </a:lnTo>
                    <a:lnTo>
                      <a:pt x="4" y="0"/>
                    </a:lnTo>
                    <a:lnTo>
                      <a:pt x="4" y="0"/>
                    </a:lnTo>
                    <a:lnTo>
                      <a:pt x="0" y="0"/>
                    </a:lnTo>
                    <a:lnTo>
                      <a:pt x="0" y="0"/>
                    </a:lnTo>
                    <a:lnTo>
                      <a:pt x="4" y="0"/>
                    </a:lnTo>
                    <a:lnTo>
                      <a:pt x="4" y="0"/>
                    </a:lnTo>
                    <a:lnTo>
                      <a:pt x="17" y="1"/>
                    </a:lnTo>
                    <a:lnTo>
                      <a:pt x="17" y="1"/>
                    </a:lnTo>
                    <a:lnTo>
                      <a:pt x="64" y="6"/>
                    </a:lnTo>
                    <a:lnTo>
                      <a:pt x="64" y="6"/>
                    </a:lnTo>
                    <a:lnTo>
                      <a:pt x="135" y="14"/>
                    </a:lnTo>
                    <a:lnTo>
                      <a:pt x="222" y="22"/>
                    </a:lnTo>
                    <a:lnTo>
                      <a:pt x="222" y="22"/>
                    </a:lnTo>
                    <a:lnTo>
                      <a:pt x="380" y="35"/>
                    </a:lnTo>
                    <a:lnTo>
                      <a:pt x="380" y="35"/>
                    </a:lnTo>
                    <a:lnTo>
                      <a:pt x="428" y="38"/>
                    </a:lnTo>
                    <a:lnTo>
                      <a:pt x="428" y="38"/>
                    </a:lnTo>
                    <a:lnTo>
                      <a:pt x="442" y="39"/>
                    </a:lnTo>
                    <a:lnTo>
                      <a:pt x="442" y="39"/>
                    </a:lnTo>
                    <a:lnTo>
                      <a:pt x="445" y="39"/>
                    </a:lnTo>
                    <a:lnTo>
                      <a:pt x="445" y="39"/>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8" name="Freeform 297"/>
              <p:cNvSpPr>
                <a:spLocks/>
              </p:cNvSpPr>
              <p:nvPr/>
            </p:nvSpPr>
            <p:spPr bwMode="auto">
              <a:xfrm>
                <a:off x="3698" y="1140"/>
                <a:ext cx="166" cy="256"/>
              </a:xfrm>
              <a:custGeom>
                <a:avLst/>
                <a:gdLst>
                  <a:gd name="T0" fmla="*/ 0 w 166"/>
                  <a:gd name="T1" fmla="*/ 247 h 256"/>
                  <a:gd name="T2" fmla="*/ 7 w 166"/>
                  <a:gd name="T3" fmla="*/ 253 h 256"/>
                  <a:gd name="T4" fmla="*/ 24 w 166"/>
                  <a:gd name="T5" fmla="*/ 256 h 256"/>
                  <a:gd name="T6" fmla="*/ 32 w 166"/>
                  <a:gd name="T7" fmla="*/ 254 h 256"/>
                  <a:gd name="T8" fmla="*/ 48 w 166"/>
                  <a:gd name="T9" fmla="*/ 245 h 256"/>
                  <a:gd name="T10" fmla="*/ 60 w 166"/>
                  <a:gd name="T11" fmla="*/ 232 h 256"/>
                  <a:gd name="T12" fmla="*/ 75 w 166"/>
                  <a:gd name="T13" fmla="*/ 221 h 256"/>
                  <a:gd name="T14" fmla="*/ 90 w 166"/>
                  <a:gd name="T15" fmla="*/ 215 h 256"/>
                  <a:gd name="T16" fmla="*/ 105 w 166"/>
                  <a:gd name="T17" fmla="*/ 217 h 256"/>
                  <a:gd name="T18" fmla="*/ 117 w 166"/>
                  <a:gd name="T19" fmla="*/ 215 h 256"/>
                  <a:gd name="T20" fmla="*/ 122 w 166"/>
                  <a:gd name="T21" fmla="*/ 210 h 256"/>
                  <a:gd name="T22" fmla="*/ 131 w 166"/>
                  <a:gd name="T23" fmla="*/ 191 h 256"/>
                  <a:gd name="T24" fmla="*/ 139 w 166"/>
                  <a:gd name="T25" fmla="*/ 179 h 256"/>
                  <a:gd name="T26" fmla="*/ 150 w 166"/>
                  <a:gd name="T27" fmla="*/ 169 h 256"/>
                  <a:gd name="T28" fmla="*/ 160 w 166"/>
                  <a:gd name="T29" fmla="*/ 157 h 256"/>
                  <a:gd name="T30" fmla="*/ 165 w 166"/>
                  <a:gd name="T31" fmla="*/ 144 h 256"/>
                  <a:gd name="T32" fmla="*/ 165 w 166"/>
                  <a:gd name="T33" fmla="*/ 130 h 256"/>
                  <a:gd name="T34" fmla="*/ 160 w 166"/>
                  <a:gd name="T35" fmla="*/ 116 h 256"/>
                  <a:gd name="T36" fmla="*/ 160 w 166"/>
                  <a:gd name="T37" fmla="*/ 114 h 256"/>
                  <a:gd name="T38" fmla="*/ 154 w 166"/>
                  <a:gd name="T39" fmla="*/ 104 h 256"/>
                  <a:gd name="T40" fmla="*/ 138 w 166"/>
                  <a:gd name="T41" fmla="*/ 90 h 256"/>
                  <a:gd name="T42" fmla="*/ 130 w 166"/>
                  <a:gd name="T43" fmla="*/ 87 h 256"/>
                  <a:gd name="T44" fmla="*/ 105 w 166"/>
                  <a:gd name="T45" fmla="*/ 81 h 256"/>
                  <a:gd name="T46" fmla="*/ 98 w 166"/>
                  <a:gd name="T47" fmla="*/ 76 h 256"/>
                  <a:gd name="T48" fmla="*/ 92 w 166"/>
                  <a:gd name="T49" fmla="*/ 68 h 256"/>
                  <a:gd name="T50" fmla="*/ 86 w 166"/>
                  <a:gd name="T51" fmla="*/ 51 h 256"/>
                  <a:gd name="T52" fmla="*/ 81 w 166"/>
                  <a:gd name="T53" fmla="*/ 41 h 256"/>
                  <a:gd name="T54" fmla="*/ 70 w 166"/>
                  <a:gd name="T55" fmla="*/ 32 h 256"/>
                  <a:gd name="T56" fmla="*/ 56 w 166"/>
                  <a:gd name="T57" fmla="*/ 27 h 256"/>
                  <a:gd name="T58" fmla="*/ 40 w 166"/>
                  <a:gd name="T59" fmla="*/ 26 h 256"/>
                  <a:gd name="T60" fmla="*/ 26 w 166"/>
                  <a:gd name="T61" fmla="*/ 22 h 256"/>
                  <a:gd name="T62" fmla="*/ 13 w 166"/>
                  <a:gd name="T63" fmla="*/ 13 h 256"/>
                  <a:gd name="T64" fmla="*/ 7 w 166"/>
                  <a:gd name="T65"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6" h="256">
                    <a:moveTo>
                      <a:pt x="0" y="247"/>
                    </a:moveTo>
                    <a:lnTo>
                      <a:pt x="0" y="247"/>
                    </a:lnTo>
                    <a:lnTo>
                      <a:pt x="3" y="250"/>
                    </a:lnTo>
                    <a:lnTo>
                      <a:pt x="7" y="253"/>
                    </a:lnTo>
                    <a:lnTo>
                      <a:pt x="14" y="256"/>
                    </a:lnTo>
                    <a:lnTo>
                      <a:pt x="24" y="256"/>
                    </a:lnTo>
                    <a:lnTo>
                      <a:pt x="32" y="254"/>
                    </a:lnTo>
                    <a:lnTo>
                      <a:pt x="32" y="254"/>
                    </a:lnTo>
                    <a:lnTo>
                      <a:pt x="40" y="250"/>
                    </a:lnTo>
                    <a:lnTo>
                      <a:pt x="48" y="245"/>
                    </a:lnTo>
                    <a:lnTo>
                      <a:pt x="60" y="232"/>
                    </a:lnTo>
                    <a:lnTo>
                      <a:pt x="60" y="232"/>
                    </a:lnTo>
                    <a:lnTo>
                      <a:pt x="67" y="226"/>
                    </a:lnTo>
                    <a:lnTo>
                      <a:pt x="75" y="221"/>
                    </a:lnTo>
                    <a:lnTo>
                      <a:pt x="82" y="217"/>
                    </a:lnTo>
                    <a:lnTo>
                      <a:pt x="90" y="215"/>
                    </a:lnTo>
                    <a:lnTo>
                      <a:pt x="90" y="215"/>
                    </a:lnTo>
                    <a:lnTo>
                      <a:pt x="105" y="217"/>
                    </a:lnTo>
                    <a:lnTo>
                      <a:pt x="111" y="217"/>
                    </a:lnTo>
                    <a:lnTo>
                      <a:pt x="117" y="215"/>
                    </a:lnTo>
                    <a:lnTo>
                      <a:pt x="117" y="215"/>
                    </a:lnTo>
                    <a:lnTo>
                      <a:pt x="122" y="210"/>
                    </a:lnTo>
                    <a:lnTo>
                      <a:pt x="127" y="206"/>
                    </a:lnTo>
                    <a:lnTo>
                      <a:pt x="131" y="191"/>
                    </a:lnTo>
                    <a:lnTo>
                      <a:pt x="131" y="191"/>
                    </a:lnTo>
                    <a:lnTo>
                      <a:pt x="139" y="179"/>
                    </a:lnTo>
                    <a:lnTo>
                      <a:pt x="150" y="169"/>
                    </a:lnTo>
                    <a:lnTo>
                      <a:pt x="150" y="169"/>
                    </a:lnTo>
                    <a:lnTo>
                      <a:pt x="155" y="163"/>
                    </a:lnTo>
                    <a:lnTo>
                      <a:pt x="160" y="157"/>
                    </a:lnTo>
                    <a:lnTo>
                      <a:pt x="163" y="150"/>
                    </a:lnTo>
                    <a:lnTo>
                      <a:pt x="165" y="144"/>
                    </a:lnTo>
                    <a:lnTo>
                      <a:pt x="166" y="136"/>
                    </a:lnTo>
                    <a:lnTo>
                      <a:pt x="165" y="130"/>
                    </a:lnTo>
                    <a:lnTo>
                      <a:pt x="163" y="122"/>
                    </a:lnTo>
                    <a:lnTo>
                      <a:pt x="160" y="116"/>
                    </a:lnTo>
                    <a:lnTo>
                      <a:pt x="160" y="116"/>
                    </a:lnTo>
                    <a:lnTo>
                      <a:pt x="160" y="114"/>
                    </a:lnTo>
                    <a:lnTo>
                      <a:pt x="160" y="114"/>
                    </a:lnTo>
                    <a:lnTo>
                      <a:pt x="154" y="104"/>
                    </a:lnTo>
                    <a:lnTo>
                      <a:pt x="147" y="97"/>
                    </a:lnTo>
                    <a:lnTo>
                      <a:pt x="138" y="90"/>
                    </a:lnTo>
                    <a:lnTo>
                      <a:pt x="130" y="87"/>
                    </a:lnTo>
                    <a:lnTo>
                      <a:pt x="130" y="87"/>
                    </a:lnTo>
                    <a:lnTo>
                      <a:pt x="112" y="84"/>
                    </a:lnTo>
                    <a:lnTo>
                      <a:pt x="105" y="81"/>
                    </a:lnTo>
                    <a:lnTo>
                      <a:pt x="98" y="76"/>
                    </a:lnTo>
                    <a:lnTo>
                      <a:pt x="98" y="76"/>
                    </a:lnTo>
                    <a:lnTo>
                      <a:pt x="95" y="73"/>
                    </a:lnTo>
                    <a:lnTo>
                      <a:pt x="92" y="68"/>
                    </a:lnTo>
                    <a:lnTo>
                      <a:pt x="89" y="60"/>
                    </a:lnTo>
                    <a:lnTo>
                      <a:pt x="86" y="51"/>
                    </a:lnTo>
                    <a:lnTo>
                      <a:pt x="81" y="41"/>
                    </a:lnTo>
                    <a:lnTo>
                      <a:pt x="81" y="41"/>
                    </a:lnTo>
                    <a:lnTo>
                      <a:pt x="76" y="37"/>
                    </a:lnTo>
                    <a:lnTo>
                      <a:pt x="70" y="32"/>
                    </a:lnTo>
                    <a:lnTo>
                      <a:pt x="62" y="30"/>
                    </a:lnTo>
                    <a:lnTo>
                      <a:pt x="56" y="27"/>
                    </a:lnTo>
                    <a:lnTo>
                      <a:pt x="56" y="27"/>
                    </a:lnTo>
                    <a:lnTo>
                      <a:pt x="40" y="26"/>
                    </a:lnTo>
                    <a:lnTo>
                      <a:pt x="26" y="22"/>
                    </a:lnTo>
                    <a:lnTo>
                      <a:pt x="26" y="22"/>
                    </a:lnTo>
                    <a:lnTo>
                      <a:pt x="19" y="18"/>
                    </a:lnTo>
                    <a:lnTo>
                      <a:pt x="13" y="13"/>
                    </a:lnTo>
                    <a:lnTo>
                      <a:pt x="8" y="8"/>
                    </a:lnTo>
                    <a:lnTo>
                      <a:pt x="7" y="0"/>
                    </a:lnTo>
                    <a:lnTo>
                      <a:pt x="0" y="24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9" name="Freeform 298"/>
              <p:cNvSpPr>
                <a:spLocks/>
              </p:cNvSpPr>
              <p:nvPr/>
            </p:nvSpPr>
            <p:spPr bwMode="auto">
              <a:xfrm>
                <a:off x="3698" y="1140"/>
                <a:ext cx="166" cy="256"/>
              </a:xfrm>
              <a:custGeom>
                <a:avLst/>
                <a:gdLst>
                  <a:gd name="T0" fmla="*/ 0 w 166"/>
                  <a:gd name="T1" fmla="*/ 247 h 256"/>
                  <a:gd name="T2" fmla="*/ 7 w 166"/>
                  <a:gd name="T3" fmla="*/ 253 h 256"/>
                  <a:gd name="T4" fmla="*/ 24 w 166"/>
                  <a:gd name="T5" fmla="*/ 256 h 256"/>
                  <a:gd name="T6" fmla="*/ 32 w 166"/>
                  <a:gd name="T7" fmla="*/ 254 h 256"/>
                  <a:gd name="T8" fmla="*/ 48 w 166"/>
                  <a:gd name="T9" fmla="*/ 245 h 256"/>
                  <a:gd name="T10" fmla="*/ 60 w 166"/>
                  <a:gd name="T11" fmla="*/ 232 h 256"/>
                  <a:gd name="T12" fmla="*/ 75 w 166"/>
                  <a:gd name="T13" fmla="*/ 221 h 256"/>
                  <a:gd name="T14" fmla="*/ 90 w 166"/>
                  <a:gd name="T15" fmla="*/ 215 h 256"/>
                  <a:gd name="T16" fmla="*/ 105 w 166"/>
                  <a:gd name="T17" fmla="*/ 217 h 256"/>
                  <a:gd name="T18" fmla="*/ 117 w 166"/>
                  <a:gd name="T19" fmla="*/ 215 h 256"/>
                  <a:gd name="T20" fmla="*/ 122 w 166"/>
                  <a:gd name="T21" fmla="*/ 210 h 256"/>
                  <a:gd name="T22" fmla="*/ 131 w 166"/>
                  <a:gd name="T23" fmla="*/ 191 h 256"/>
                  <a:gd name="T24" fmla="*/ 139 w 166"/>
                  <a:gd name="T25" fmla="*/ 179 h 256"/>
                  <a:gd name="T26" fmla="*/ 150 w 166"/>
                  <a:gd name="T27" fmla="*/ 169 h 256"/>
                  <a:gd name="T28" fmla="*/ 160 w 166"/>
                  <a:gd name="T29" fmla="*/ 157 h 256"/>
                  <a:gd name="T30" fmla="*/ 165 w 166"/>
                  <a:gd name="T31" fmla="*/ 144 h 256"/>
                  <a:gd name="T32" fmla="*/ 165 w 166"/>
                  <a:gd name="T33" fmla="*/ 130 h 256"/>
                  <a:gd name="T34" fmla="*/ 160 w 166"/>
                  <a:gd name="T35" fmla="*/ 116 h 256"/>
                  <a:gd name="T36" fmla="*/ 160 w 166"/>
                  <a:gd name="T37" fmla="*/ 114 h 256"/>
                  <a:gd name="T38" fmla="*/ 154 w 166"/>
                  <a:gd name="T39" fmla="*/ 104 h 256"/>
                  <a:gd name="T40" fmla="*/ 138 w 166"/>
                  <a:gd name="T41" fmla="*/ 90 h 256"/>
                  <a:gd name="T42" fmla="*/ 130 w 166"/>
                  <a:gd name="T43" fmla="*/ 87 h 256"/>
                  <a:gd name="T44" fmla="*/ 105 w 166"/>
                  <a:gd name="T45" fmla="*/ 81 h 256"/>
                  <a:gd name="T46" fmla="*/ 98 w 166"/>
                  <a:gd name="T47" fmla="*/ 76 h 256"/>
                  <a:gd name="T48" fmla="*/ 92 w 166"/>
                  <a:gd name="T49" fmla="*/ 68 h 256"/>
                  <a:gd name="T50" fmla="*/ 86 w 166"/>
                  <a:gd name="T51" fmla="*/ 51 h 256"/>
                  <a:gd name="T52" fmla="*/ 81 w 166"/>
                  <a:gd name="T53" fmla="*/ 41 h 256"/>
                  <a:gd name="T54" fmla="*/ 70 w 166"/>
                  <a:gd name="T55" fmla="*/ 32 h 256"/>
                  <a:gd name="T56" fmla="*/ 56 w 166"/>
                  <a:gd name="T57" fmla="*/ 27 h 256"/>
                  <a:gd name="T58" fmla="*/ 40 w 166"/>
                  <a:gd name="T59" fmla="*/ 26 h 256"/>
                  <a:gd name="T60" fmla="*/ 26 w 166"/>
                  <a:gd name="T61" fmla="*/ 22 h 256"/>
                  <a:gd name="T62" fmla="*/ 13 w 166"/>
                  <a:gd name="T63" fmla="*/ 13 h 256"/>
                  <a:gd name="T64" fmla="*/ 7 w 166"/>
                  <a:gd name="T65"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6" h="256">
                    <a:moveTo>
                      <a:pt x="0" y="247"/>
                    </a:moveTo>
                    <a:lnTo>
                      <a:pt x="0" y="247"/>
                    </a:lnTo>
                    <a:lnTo>
                      <a:pt x="3" y="250"/>
                    </a:lnTo>
                    <a:lnTo>
                      <a:pt x="7" y="253"/>
                    </a:lnTo>
                    <a:lnTo>
                      <a:pt x="14" y="256"/>
                    </a:lnTo>
                    <a:lnTo>
                      <a:pt x="24" y="256"/>
                    </a:lnTo>
                    <a:lnTo>
                      <a:pt x="32" y="254"/>
                    </a:lnTo>
                    <a:lnTo>
                      <a:pt x="32" y="254"/>
                    </a:lnTo>
                    <a:lnTo>
                      <a:pt x="40" y="250"/>
                    </a:lnTo>
                    <a:lnTo>
                      <a:pt x="48" y="245"/>
                    </a:lnTo>
                    <a:lnTo>
                      <a:pt x="60" y="232"/>
                    </a:lnTo>
                    <a:lnTo>
                      <a:pt x="60" y="232"/>
                    </a:lnTo>
                    <a:lnTo>
                      <a:pt x="67" y="226"/>
                    </a:lnTo>
                    <a:lnTo>
                      <a:pt x="75" y="221"/>
                    </a:lnTo>
                    <a:lnTo>
                      <a:pt x="82" y="217"/>
                    </a:lnTo>
                    <a:lnTo>
                      <a:pt x="90" y="215"/>
                    </a:lnTo>
                    <a:lnTo>
                      <a:pt x="90" y="215"/>
                    </a:lnTo>
                    <a:lnTo>
                      <a:pt x="105" y="217"/>
                    </a:lnTo>
                    <a:lnTo>
                      <a:pt x="111" y="217"/>
                    </a:lnTo>
                    <a:lnTo>
                      <a:pt x="117" y="215"/>
                    </a:lnTo>
                    <a:lnTo>
                      <a:pt x="117" y="215"/>
                    </a:lnTo>
                    <a:lnTo>
                      <a:pt x="122" y="210"/>
                    </a:lnTo>
                    <a:lnTo>
                      <a:pt x="127" y="206"/>
                    </a:lnTo>
                    <a:lnTo>
                      <a:pt x="131" y="191"/>
                    </a:lnTo>
                    <a:lnTo>
                      <a:pt x="131" y="191"/>
                    </a:lnTo>
                    <a:lnTo>
                      <a:pt x="139" y="179"/>
                    </a:lnTo>
                    <a:lnTo>
                      <a:pt x="150" y="169"/>
                    </a:lnTo>
                    <a:lnTo>
                      <a:pt x="150" y="169"/>
                    </a:lnTo>
                    <a:lnTo>
                      <a:pt x="155" y="163"/>
                    </a:lnTo>
                    <a:lnTo>
                      <a:pt x="160" y="157"/>
                    </a:lnTo>
                    <a:lnTo>
                      <a:pt x="163" y="150"/>
                    </a:lnTo>
                    <a:lnTo>
                      <a:pt x="165" y="144"/>
                    </a:lnTo>
                    <a:lnTo>
                      <a:pt x="166" y="136"/>
                    </a:lnTo>
                    <a:lnTo>
                      <a:pt x="165" y="130"/>
                    </a:lnTo>
                    <a:lnTo>
                      <a:pt x="163" y="122"/>
                    </a:lnTo>
                    <a:lnTo>
                      <a:pt x="160" y="116"/>
                    </a:lnTo>
                    <a:lnTo>
                      <a:pt x="160" y="116"/>
                    </a:lnTo>
                    <a:lnTo>
                      <a:pt x="160" y="114"/>
                    </a:lnTo>
                    <a:lnTo>
                      <a:pt x="160" y="114"/>
                    </a:lnTo>
                    <a:lnTo>
                      <a:pt x="154" y="104"/>
                    </a:lnTo>
                    <a:lnTo>
                      <a:pt x="147" y="97"/>
                    </a:lnTo>
                    <a:lnTo>
                      <a:pt x="138" y="90"/>
                    </a:lnTo>
                    <a:lnTo>
                      <a:pt x="130" y="87"/>
                    </a:lnTo>
                    <a:lnTo>
                      <a:pt x="130" y="87"/>
                    </a:lnTo>
                    <a:lnTo>
                      <a:pt x="112" y="84"/>
                    </a:lnTo>
                    <a:lnTo>
                      <a:pt x="105" y="81"/>
                    </a:lnTo>
                    <a:lnTo>
                      <a:pt x="98" y="76"/>
                    </a:lnTo>
                    <a:lnTo>
                      <a:pt x="98" y="76"/>
                    </a:lnTo>
                    <a:lnTo>
                      <a:pt x="95" y="73"/>
                    </a:lnTo>
                    <a:lnTo>
                      <a:pt x="92" y="68"/>
                    </a:lnTo>
                    <a:lnTo>
                      <a:pt x="89" y="60"/>
                    </a:lnTo>
                    <a:lnTo>
                      <a:pt x="86" y="51"/>
                    </a:lnTo>
                    <a:lnTo>
                      <a:pt x="81" y="41"/>
                    </a:lnTo>
                    <a:lnTo>
                      <a:pt x="81" y="41"/>
                    </a:lnTo>
                    <a:lnTo>
                      <a:pt x="76" y="37"/>
                    </a:lnTo>
                    <a:lnTo>
                      <a:pt x="70" y="32"/>
                    </a:lnTo>
                    <a:lnTo>
                      <a:pt x="62" y="30"/>
                    </a:lnTo>
                    <a:lnTo>
                      <a:pt x="56" y="27"/>
                    </a:lnTo>
                    <a:lnTo>
                      <a:pt x="56" y="27"/>
                    </a:lnTo>
                    <a:lnTo>
                      <a:pt x="40" y="26"/>
                    </a:lnTo>
                    <a:lnTo>
                      <a:pt x="26" y="22"/>
                    </a:lnTo>
                    <a:lnTo>
                      <a:pt x="26" y="22"/>
                    </a:lnTo>
                    <a:lnTo>
                      <a:pt x="19" y="18"/>
                    </a:lnTo>
                    <a:lnTo>
                      <a:pt x="13" y="13"/>
                    </a:lnTo>
                    <a:lnTo>
                      <a:pt x="8"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0" name="Freeform 299"/>
              <p:cNvSpPr>
                <a:spLocks/>
              </p:cNvSpPr>
              <p:nvPr/>
            </p:nvSpPr>
            <p:spPr bwMode="auto">
              <a:xfrm>
                <a:off x="3441" y="1126"/>
                <a:ext cx="204" cy="294"/>
              </a:xfrm>
              <a:custGeom>
                <a:avLst/>
                <a:gdLst>
                  <a:gd name="T0" fmla="*/ 204 w 204"/>
                  <a:gd name="T1" fmla="*/ 46 h 294"/>
                  <a:gd name="T2" fmla="*/ 196 w 204"/>
                  <a:gd name="T3" fmla="*/ 30 h 294"/>
                  <a:gd name="T4" fmla="*/ 183 w 204"/>
                  <a:gd name="T5" fmla="*/ 16 h 294"/>
                  <a:gd name="T6" fmla="*/ 169 w 204"/>
                  <a:gd name="T7" fmla="*/ 6 h 294"/>
                  <a:gd name="T8" fmla="*/ 151 w 204"/>
                  <a:gd name="T9" fmla="*/ 0 h 294"/>
                  <a:gd name="T10" fmla="*/ 142 w 204"/>
                  <a:gd name="T11" fmla="*/ 0 h 294"/>
                  <a:gd name="T12" fmla="*/ 123 w 204"/>
                  <a:gd name="T13" fmla="*/ 2 h 294"/>
                  <a:gd name="T14" fmla="*/ 107 w 204"/>
                  <a:gd name="T15" fmla="*/ 10 h 294"/>
                  <a:gd name="T16" fmla="*/ 93 w 204"/>
                  <a:gd name="T17" fmla="*/ 21 h 294"/>
                  <a:gd name="T18" fmla="*/ 87 w 204"/>
                  <a:gd name="T19" fmla="*/ 27 h 294"/>
                  <a:gd name="T20" fmla="*/ 74 w 204"/>
                  <a:gd name="T21" fmla="*/ 47 h 294"/>
                  <a:gd name="T22" fmla="*/ 68 w 204"/>
                  <a:gd name="T23" fmla="*/ 52 h 294"/>
                  <a:gd name="T24" fmla="*/ 55 w 204"/>
                  <a:gd name="T25" fmla="*/ 57 h 294"/>
                  <a:gd name="T26" fmla="*/ 42 w 204"/>
                  <a:gd name="T27" fmla="*/ 62 h 294"/>
                  <a:gd name="T28" fmla="*/ 30 w 204"/>
                  <a:gd name="T29" fmla="*/ 68 h 294"/>
                  <a:gd name="T30" fmla="*/ 20 w 204"/>
                  <a:gd name="T31" fmla="*/ 81 h 294"/>
                  <a:gd name="T32" fmla="*/ 16 w 204"/>
                  <a:gd name="T33" fmla="*/ 93 h 294"/>
                  <a:gd name="T34" fmla="*/ 16 w 204"/>
                  <a:gd name="T35" fmla="*/ 107 h 294"/>
                  <a:gd name="T36" fmla="*/ 20 w 204"/>
                  <a:gd name="T37" fmla="*/ 125 h 294"/>
                  <a:gd name="T38" fmla="*/ 22 w 204"/>
                  <a:gd name="T39" fmla="*/ 141 h 294"/>
                  <a:gd name="T40" fmla="*/ 20 w 204"/>
                  <a:gd name="T41" fmla="*/ 147 h 294"/>
                  <a:gd name="T42" fmla="*/ 9 w 204"/>
                  <a:gd name="T43" fmla="*/ 161 h 294"/>
                  <a:gd name="T44" fmla="*/ 0 w 204"/>
                  <a:gd name="T45" fmla="*/ 175 h 294"/>
                  <a:gd name="T46" fmla="*/ 0 w 204"/>
                  <a:gd name="T47" fmla="*/ 182 h 294"/>
                  <a:gd name="T48" fmla="*/ 5 w 204"/>
                  <a:gd name="T49" fmla="*/ 196 h 294"/>
                  <a:gd name="T50" fmla="*/ 16 w 204"/>
                  <a:gd name="T51" fmla="*/ 207 h 294"/>
                  <a:gd name="T52" fmla="*/ 28 w 204"/>
                  <a:gd name="T53" fmla="*/ 218 h 294"/>
                  <a:gd name="T54" fmla="*/ 36 w 204"/>
                  <a:gd name="T55" fmla="*/ 231 h 294"/>
                  <a:gd name="T56" fmla="*/ 36 w 204"/>
                  <a:gd name="T57" fmla="*/ 242 h 294"/>
                  <a:gd name="T58" fmla="*/ 36 w 204"/>
                  <a:gd name="T59" fmla="*/ 251 h 294"/>
                  <a:gd name="T60" fmla="*/ 39 w 204"/>
                  <a:gd name="T61" fmla="*/ 262 h 294"/>
                  <a:gd name="T62" fmla="*/ 46 w 204"/>
                  <a:gd name="T63" fmla="*/ 272 h 294"/>
                  <a:gd name="T64" fmla="*/ 55 w 204"/>
                  <a:gd name="T65" fmla="*/ 276 h 294"/>
                  <a:gd name="T66" fmla="*/ 66 w 204"/>
                  <a:gd name="T67" fmla="*/ 278 h 294"/>
                  <a:gd name="T68" fmla="*/ 79 w 204"/>
                  <a:gd name="T69" fmla="*/ 276 h 294"/>
                  <a:gd name="T70" fmla="*/ 90 w 204"/>
                  <a:gd name="T71" fmla="*/ 280 h 294"/>
                  <a:gd name="T72" fmla="*/ 93 w 204"/>
                  <a:gd name="T73" fmla="*/ 283 h 294"/>
                  <a:gd name="T74" fmla="*/ 96 w 204"/>
                  <a:gd name="T75" fmla="*/ 287 h 294"/>
                  <a:gd name="T76" fmla="*/ 110 w 204"/>
                  <a:gd name="T77" fmla="*/ 294 h 294"/>
                  <a:gd name="T78" fmla="*/ 126 w 204"/>
                  <a:gd name="T79" fmla="*/ 291 h 294"/>
                  <a:gd name="T80" fmla="*/ 134 w 204"/>
                  <a:gd name="T81" fmla="*/ 286 h 294"/>
                  <a:gd name="T82" fmla="*/ 151 w 204"/>
                  <a:gd name="T83" fmla="*/ 268 h 294"/>
                  <a:gd name="T84" fmla="*/ 158 w 204"/>
                  <a:gd name="T85" fmla="*/ 262 h 294"/>
                  <a:gd name="T86" fmla="*/ 172 w 204"/>
                  <a:gd name="T87" fmla="*/ 253 h 294"/>
                  <a:gd name="T88" fmla="*/ 204 w 204"/>
                  <a:gd name="T89" fmla="*/ 4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4" h="294">
                    <a:moveTo>
                      <a:pt x="204" y="46"/>
                    </a:moveTo>
                    <a:lnTo>
                      <a:pt x="204" y="46"/>
                    </a:lnTo>
                    <a:lnTo>
                      <a:pt x="200" y="38"/>
                    </a:lnTo>
                    <a:lnTo>
                      <a:pt x="196" y="30"/>
                    </a:lnTo>
                    <a:lnTo>
                      <a:pt x="191" y="22"/>
                    </a:lnTo>
                    <a:lnTo>
                      <a:pt x="183" y="16"/>
                    </a:lnTo>
                    <a:lnTo>
                      <a:pt x="177" y="10"/>
                    </a:lnTo>
                    <a:lnTo>
                      <a:pt x="169" y="6"/>
                    </a:lnTo>
                    <a:lnTo>
                      <a:pt x="159" y="2"/>
                    </a:lnTo>
                    <a:lnTo>
                      <a:pt x="151" y="0"/>
                    </a:lnTo>
                    <a:lnTo>
                      <a:pt x="151" y="0"/>
                    </a:lnTo>
                    <a:lnTo>
                      <a:pt x="142" y="0"/>
                    </a:lnTo>
                    <a:lnTo>
                      <a:pt x="132" y="0"/>
                    </a:lnTo>
                    <a:lnTo>
                      <a:pt x="123" y="2"/>
                    </a:lnTo>
                    <a:lnTo>
                      <a:pt x="115" y="5"/>
                    </a:lnTo>
                    <a:lnTo>
                      <a:pt x="107" y="10"/>
                    </a:lnTo>
                    <a:lnTo>
                      <a:pt x="99" y="14"/>
                    </a:lnTo>
                    <a:lnTo>
                      <a:pt x="93" y="21"/>
                    </a:lnTo>
                    <a:lnTo>
                      <a:pt x="87" y="27"/>
                    </a:lnTo>
                    <a:lnTo>
                      <a:pt x="87" y="27"/>
                    </a:lnTo>
                    <a:lnTo>
                      <a:pt x="79" y="41"/>
                    </a:lnTo>
                    <a:lnTo>
                      <a:pt x="74" y="47"/>
                    </a:lnTo>
                    <a:lnTo>
                      <a:pt x="68" y="52"/>
                    </a:lnTo>
                    <a:lnTo>
                      <a:pt x="68" y="52"/>
                    </a:lnTo>
                    <a:lnTo>
                      <a:pt x="61" y="55"/>
                    </a:lnTo>
                    <a:lnTo>
                      <a:pt x="55" y="57"/>
                    </a:lnTo>
                    <a:lnTo>
                      <a:pt x="42" y="62"/>
                    </a:lnTo>
                    <a:lnTo>
                      <a:pt x="42" y="62"/>
                    </a:lnTo>
                    <a:lnTo>
                      <a:pt x="36" y="65"/>
                    </a:lnTo>
                    <a:lnTo>
                      <a:pt x="30" y="68"/>
                    </a:lnTo>
                    <a:lnTo>
                      <a:pt x="25" y="74"/>
                    </a:lnTo>
                    <a:lnTo>
                      <a:pt x="20" y="81"/>
                    </a:lnTo>
                    <a:lnTo>
                      <a:pt x="19" y="87"/>
                    </a:lnTo>
                    <a:lnTo>
                      <a:pt x="16" y="93"/>
                    </a:lnTo>
                    <a:lnTo>
                      <a:pt x="16" y="101"/>
                    </a:lnTo>
                    <a:lnTo>
                      <a:pt x="16" y="107"/>
                    </a:lnTo>
                    <a:lnTo>
                      <a:pt x="16" y="107"/>
                    </a:lnTo>
                    <a:lnTo>
                      <a:pt x="20" y="125"/>
                    </a:lnTo>
                    <a:lnTo>
                      <a:pt x="23" y="133"/>
                    </a:lnTo>
                    <a:lnTo>
                      <a:pt x="22" y="141"/>
                    </a:lnTo>
                    <a:lnTo>
                      <a:pt x="22" y="141"/>
                    </a:lnTo>
                    <a:lnTo>
                      <a:pt x="20" y="147"/>
                    </a:lnTo>
                    <a:lnTo>
                      <a:pt x="17" y="152"/>
                    </a:lnTo>
                    <a:lnTo>
                      <a:pt x="9" y="161"/>
                    </a:lnTo>
                    <a:lnTo>
                      <a:pt x="3" y="171"/>
                    </a:lnTo>
                    <a:lnTo>
                      <a:pt x="0" y="175"/>
                    </a:lnTo>
                    <a:lnTo>
                      <a:pt x="0" y="182"/>
                    </a:lnTo>
                    <a:lnTo>
                      <a:pt x="0" y="182"/>
                    </a:lnTo>
                    <a:lnTo>
                      <a:pt x="0" y="188"/>
                    </a:lnTo>
                    <a:lnTo>
                      <a:pt x="5" y="196"/>
                    </a:lnTo>
                    <a:lnTo>
                      <a:pt x="9" y="202"/>
                    </a:lnTo>
                    <a:lnTo>
                      <a:pt x="16" y="207"/>
                    </a:lnTo>
                    <a:lnTo>
                      <a:pt x="16" y="207"/>
                    </a:lnTo>
                    <a:lnTo>
                      <a:pt x="28" y="218"/>
                    </a:lnTo>
                    <a:lnTo>
                      <a:pt x="33" y="224"/>
                    </a:lnTo>
                    <a:lnTo>
                      <a:pt x="36" y="231"/>
                    </a:lnTo>
                    <a:lnTo>
                      <a:pt x="36" y="231"/>
                    </a:lnTo>
                    <a:lnTo>
                      <a:pt x="36" y="242"/>
                    </a:lnTo>
                    <a:lnTo>
                      <a:pt x="36" y="251"/>
                    </a:lnTo>
                    <a:lnTo>
                      <a:pt x="36" y="251"/>
                    </a:lnTo>
                    <a:lnTo>
                      <a:pt x="36" y="257"/>
                    </a:lnTo>
                    <a:lnTo>
                      <a:pt x="39" y="262"/>
                    </a:lnTo>
                    <a:lnTo>
                      <a:pt x="42" y="267"/>
                    </a:lnTo>
                    <a:lnTo>
                      <a:pt x="46" y="272"/>
                    </a:lnTo>
                    <a:lnTo>
                      <a:pt x="50" y="275"/>
                    </a:lnTo>
                    <a:lnTo>
                      <a:pt x="55" y="276"/>
                    </a:lnTo>
                    <a:lnTo>
                      <a:pt x="61" y="278"/>
                    </a:lnTo>
                    <a:lnTo>
                      <a:pt x="66" y="278"/>
                    </a:lnTo>
                    <a:lnTo>
                      <a:pt x="66" y="278"/>
                    </a:lnTo>
                    <a:lnTo>
                      <a:pt x="79" y="276"/>
                    </a:lnTo>
                    <a:lnTo>
                      <a:pt x="85" y="278"/>
                    </a:lnTo>
                    <a:lnTo>
                      <a:pt x="90" y="280"/>
                    </a:lnTo>
                    <a:lnTo>
                      <a:pt x="90" y="280"/>
                    </a:lnTo>
                    <a:lnTo>
                      <a:pt x="93" y="283"/>
                    </a:lnTo>
                    <a:lnTo>
                      <a:pt x="96" y="287"/>
                    </a:lnTo>
                    <a:lnTo>
                      <a:pt x="96" y="287"/>
                    </a:lnTo>
                    <a:lnTo>
                      <a:pt x="102" y="292"/>
                    </a:lnTo>
                    <a:lnTo>
                      <a:pt x="110" y="294"/>
                    </a:lnTo>
                    <a:lnTo>
                      <a:pt x="118" y="292"/>
                    </a:lnTo>
                    <a:lnTo>
                      <a:pt x="126" y="291"/>
                    </a:lnTo>
                    <a:lnTo>
                      <a:pt x="126" y="291"/>
                    </a:lnTo>
                    <a:lnTo>
                      <a:pt x="134" y="286"/>
                    </a:lnTo>
                    <a:lnTo>
                      <a:pt x="140" y="280"/>
                    </a:lnTo>
                    <a:lnTo>
                      <a:pt x="151" y="268"/>
                    </a:lnTo>
                    <a:lnTo>
                      <a:pt x="151" y="268"/>
                    </a:lnTo>
                    <a:lnTo>
                      <a:pt x="158" y="262"/>
                    </a:lnTo>
                    <a:lnTo>
                      <a:pt x="164" y="257"/>
                    </a:lnTo>
                    <a:lnTo>
                      <a:pt x="172" y="253"/>
                    </a:lnTo>
                    <a:lnTo>
                      <a:pt x="180" y="251"/>
                    </a:lnTo>
                    <a:lnTo>
                      <a:pt x="204" y="4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1" name="Freeform 300"/>
              <p:cNvSpPr>
                <a:spLocks/>
              </p:cNvSpPr>
              <p:nvPr/>
            </p:nvSpPr>
            <p:spPr bwMode="auto">
              <a:xfrm>
                <a:off x="3441" y="1126"/>
                <a:ext cx="204" cy="294"/>
              </a:xfrm>
              <a:custGeom>
                <a:avLst/>
                <a:gdLst>
                  <a:gd name="T0" fmla="*/ 204 w 204"/>
                  <a:gd name="T1" fmla="*/ 46 h 294"/>
                  <a:gd name="T2" fmla="*/ 196 w 204"/>
                  <a:gd name="T3" fmla="*/ 30 h 294"/>
                  <a:gd name="T4" fmla="*/ 183 w 204"/>
                  <a:gd name="T5" fmla="*/ 16 h 294"/>
                  <a:gd name="T6" fmla="*/ 169 w 204"/>
                  <a:gd name="T7" fmla="*/ 6 h 294"/>
                  <a:gd name="T8" fmla="*/ 151 w 204"/>
                  <a:gd name="T9" fmla="*/ 0 h 294"/>
                  <a:gd name="T10" fmla="*/ 142 w 204"/>
                  <a:gd name="T11" fmla="*/ 0 h 294"/>
                  <a:gd name="T12" fmla="*/ 123 w 204"/>
                  <a:gd name="T13" fmla="*/ 2 h 294"/>
                  <a:gd name="T14" fmla="*/ 107 w 204"/>
                  <a:gd name="T15" fmla="*/ 10 h 294"/>
                  <a:gd name="T16" fmla="*/ 93 w 204"/>
                  <a:gd name="T17" fmla="*/ 21 h 294"/>
                  <a:gd name="T18" fmla="*/ 87 w 204"/>
                  <a:gd name="T19" fmla="*/ 27 h 294"/>
                  <a:gd name="T20" fmla="*/ 74 w 204"/>
                  <a:gd name="T21" fmla="*/ 47 h 294"/>
                  <a:gd name="T22" fmla="*/ 68 w 204"/>
                  <a:gd name="T23" fmla="*/ 52 h 294"/>
                  <a:gd name="T24" fmla="*/ 55 w 204"/>
                  <a:gd name="T25" fmla="*/ 57 h 294"/>
                  <a:gd name="T26" fmla="*/ 42 w 204"/>
                  <a:gd name="T27" fmla="*/ 62 h 294"/>
                  <a:gd name="T28" fmla="*/ 30 w 204"/>
                  <a:gd name="T29" fmla="*/ 68 h 294"/>
                  <a:gd name="T30" fmla="*/ 20 w 204"/>
                  <a:gd name="T31" fmla="*/ 81 h 294"/>
                  <a:gd name="T32" fmla="*/ 16 w 204"/>
                  <a:gd name="T33" fmla="*/ 93 h 294"/>
                  <a:gd name="T34" fmla="*/ 16 w 204"/>
                  <a:gd name="T35" fmla="*/ 107 h 294"/>
                  <a:gd name="T36" fmla="*/ 20 w 204"/>
                  <a:gd name="T37" fmla="*/ 125 h 294"/>
                  <a:gd name="T38" fmla="*/ 22 w 204"/>
                  <a:gd name="T39" fmla="*/ 141 h 294"/>
                  <a:gd name="T40" fmla="*/ 20 w 204"/>
                  <a:gd name="T41" fmla="*/ 147 h 294"/>
                  <a:gd name="T42" fmla="*/ 9 w 204"/>
                  <a:gd name="T43" fmla="*/ 161 h 294"/>
                  <a:gd name="T44" fmla="*/ 0 w 204"/>
                  <a:gd name="T45" fmla="*/ 175 h 294"/>
                  <a:gd name="T46" fmla="*/ 0 w 204"/>
                  <a:gd name="T47" fmla="*/ 182 h 294"/>
                  <a:gd name="T48" fmla="*/ 5 w 204"/>
                  <a:gd name="T49" fmla="*/ 196 h 294"/>
                  <a:gd name="T50" fmla="*/ 16 w 204"/>
                  <a:gd name="T51" fmla="*/ 207 h 294"/>
                  <a:gd name="T52" fmla="*/ 28 w 204"/>
                  <a:gd name="T53" fmla="*/ 218 h 294"/>
                  <a:gd name="T54" fmla="*/ 36 w 204"/>
                  <a:gd name="T55" fmla="*/ 231 h 294"/>
                  <a:gd name="T56" fmla="*/ 36 w 204"/>
                  <a:gd name="T57" fmla="*/ 242 h 294"/>
                  <a:gd name="T58" fmla="*/ 36 w 204"/>
                  <a:gd name="T59" fmla="*/ 251 h 294"/>
                  <a:gd name="T60" fmla="*/ 39 w 204"/>
                  <a:gd name="T61" fmla="*/ 262 h 294"/>
                  <a:gd name="T62" fmla="*/ 46 w 204"/>
                  <a:gd name="T63" fmla="*/ 272 h 294"/>
                  <a:gd name="T64" fmla="*/ 55 w 204"/>
                  <a:gd name="T65" fmla="*/ 276 h 294"/>
                  <a:gd name="T66" fmla="*/ 66 w 204"/>
                  <a:gd name="T67" fmla="*/ 278 h 294"/>
                  <a:gd name="T68" fmla="*/ 79 w 204"/>
                  <a:gd name="T69" fmla="*/ 276 h 294"/>
                  <a:gd name="T70" fmla="*/ 90 w 204"/>
                  <a:gd name="T71" fmla="*/ 280 h 294"/>
                  <a:gd name="T72" fmla="*/ 93 w 204"/>
                  <a:gd name="T73" fmla="*/ 283 h 294"/>
                  <a:gd name="T74" fmla="*/ 96 w 204"/>
                  <a:gd name="T75" fmla="*/ 287 h 294"/>
                  <a:gd name="T76" fmla="*/ 110 w 204"/>
                  <a:gd name="T77" fmla="*/ 294 h 294"/>
                  <a:gd name="T78" fmla="*/ 126 w 204"/>
                  <a:gd name="T79" fmla="*/ 291 h 294"/>
                  <a:gd name="T80" fmla="*/ 134 w 204"/>
                  <a:gd name="T81" fmla="*/ 286 h 294"/>
                  <a:gd name="T82" fmla="*/ 151 w 204"/>
                  <a:gd name="T83" fmla="*/ 268 h 294"/>
                  <a:gd name="T84" fmla="*/ 158 w 204"/>
                  <a:gd name="T85" fmla="*/ 262 h 294"/>
                  <a:gd name="T86" fmla="*/ 172 w 204"/>
                  <a:gd name="T87" fmla="*/ 25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 h="294">
                    <a:moveTo>
                      <a:pt x="204" y="46"/>
                    </a:moveTo>
                    <a:lnTo>
                      <a:pt x="204" y="46"/>
                    </a:lnTo>
                    <a:lnTo>
                      <a:pt x="200" y="38"/>
                    </a:lnTo>
                    <a:lnTo>
                      <a:pt x="196" y="30"/>
                    </a:lnTo>
                    <a:lnTo>
                      <a:pt x="191" y="22"/>
                    </a:lnTo>
                    <a:lnTo>
                      <a:pt x="183" y="16"/>
                    </a:lnTo>
                    <a:lnTo>
                      <a:pt x="177" y="10"/>
                    </a:lnTo>
                    <a:lnTo>
                      <a:pt x="169" y="6"/>
                    </a:lnTo>
                    <a:lnTo>
                      <a:pt x="159" y="2"/>
                    </a:lnTo>
                    <a:lnTo>
                      <a:pt x="151" y="0"/>
                    </a:lnTo>
                    <a:lnTo>
                      <a:pt x="151" y="0"/>
                    </a:lnTo>
                    <a:lnTo>
                      <a:pt x="142" y="0"/>
                    </a:lnTo>
                    <a:lnTo>
                      <a:pt x="132" y="0"/>
                    </a:lnTo>
                    <a:lnTo>
                      <a:pt x="123" y="2"/>
                    </a:lnTo>
                    <a:lnTo>
                      <a:pt x="115" y="5"/>
                    </a:lnTo>
                    <a:lnTo>
                      <a:pt x="107" y="10"/>
                    </a:lnTo>
                    <a:lnTo>
                      <a:pt x="99" y="14"/>
                    </a:lnTo>
                    <a:lnTo>
                      <a:pt x="93" y="21"/>
                    </a:lnTo>
                    <a:lnTo>
                      <a:pt x="87" y="27"/>
                    </a:lnTo>
                    <a:lnTo>
                      <a:pt x="87" y="27"/>
                    </a:lnTo>
                    <a:lnTo>
                      <a:pt x="79" y="41"/>
                    </a:lnTo>
                    <a:lnTo>
                      <a:pt x="74" y="47"/>
                    </a:lnTo>
                    <a:lnTo>
                      <a:pt x="68" y="52"/>
                    </a:lnTo>
                    <a:lnTo>
                      <a:pt x="68" y="52"/>
                    </a:lnTo>
                    <a:lnTo>
                      <a:pt x="61" y="55"/>
                    </a:lnTo>
                    <a:lnTo>
                      <a:pt x="55" y="57"/>
                    </a:lnTo>
                    <a:lnTo>
                      <a:pt x="42" y="62"/>
                    </a:lnTo>
                    <a:lnTo>
                      <a:pt x="42" y="62"/>
                    </a:lnTo>
                    <a:lnTo>
                      <a:pt x="36" y="65"/>
                    </a:lnTo>
                    <a:lnTo>
                      <a:pt x="30" y="68"/>
                    </a:lnTo>
                    <a:lnTo>
                      <a:pt x="25" y="74"/>
                    </a:lnTo>
                    <a:lnTo>
                      <a:pt x="20" y="81"/>
                    </a:lnTo>
                    <a:lnTo>
                      <a:pt x="19" y="87"/>
                    </a:lnTo>
                    <a:lnTo>
                      <a:pt x="16" y="93"/>
                    </a:lnTo>
                    <a:lnTo>
                      <a:pt x="16" y="101"/>
                    </a:lnTo>
                    <a:lnTo>
                      <a:pt x="16" y="107"/>
                    </a:lnTo>
                    <a:lnTo>
                      <a:pt x="16" y="107"/>
                    </a:lnTo>
                    <a:lnTo>
                      <a:pt x="20" y="125"/>
                    </a:lnTo>
                    <a:lnTo>
                      <a:pt x="23" y="133"/>
                    </a:lnTo>
                    <a:lnTo>
                      <a:pt x="22" y="141"/>
                    </a:lnTo>
                    <a:lnTo>
                      <a:pt x="22" y="141"/>
                    </a:lnTo>
                    <a:lnTo>
                      <a:pt x="20" y="147"/>
                    </a:lnTo>
                    <a:lnTo>
                      <a:pt x="17" y="152"/>
                    </a:lnTo>
                    <a:lnTo>
                      <a:pt x="9" y="161"/>
                    </a:lnTo>
                    <a:lnTo>
                      <a:pt x="3" y="171"/>
                    </a:lnTo>
                    <a:lnTo>
                      <a:pt x="0" y="175"/>
                    </a:lnTo>
                    <a:lnTo>
                      <a:pt x="0" y="182"/>
                    </a:lnTo>
                    <a:lnTo>
                      <a:pt x="0" y="182"/>
                    </a:lnTo>
                    <a:lnTo>
                      <a:pt x="0" y="188"/>
                    </a:lnTo>
                    <a:lnTo>
                      <a:pt x="5" y="196"/>
                    </a:lnTo>
                    <a:lnTo>
                      <a:pt x="9" y="202"/>
                    </a:lnTo>
                    <a:lnTo>
                      <a:pt x="16" y="207"/>
                    </a:lnTo>
                    <a:lnTo>
                      <a:pt x="16" y="207"/>
                    </a:lnTo>
                    <a:lnTo>
                      <a:pt x="28" y="218"/>
                    </a:lnTo>
                    <a:lnTo>
                      <a:pt x="33" y="224"/>
                    </a:lnTo>
                    <a:lnTo>
                      <a:pt x="36" y="231"/>
                    </a:lnTo>
                    <a:lnTo>
                      <a:pt x="36" y="231"/>
                    </a:lnTo>
                    <a:lnTo>
                      <a:pt x="36" y="242"/>
                    </a:lnTo>
                    <a:lnTo>
                      <a:pt x="36" y="251"/>
                    </a:lnTo>
                    <a:lnTo>
                      <a:pt x="36" y="251"/>
                    </a:lnTo>
                    <a:lnTo>
                      <a:pt x="36" y="257"/>
                    </a:lnTo>
                    <a:lnTo>
                      <a:pt x="39" y="262"/>
                    </a:lnTo>
                    <a:lnTo>
                      <a:pt x="42" y="267"/>
                    </a:lnTo>
                    <a:lnTo>
                      <a:pt x="46" y="272"/>
                    </a:lnTo>
                    <a:lnTo>
                      <a:pt x="50" y="275"/>
                    </a:lnTo>
                    <a:lnTo>
                      <a:pt x="55" y="276"/>
                    </a:lnTo>
                    <a:lnTo>
                      <a:pt x="61" y="278"/>
                    </a:lnTo>
                    <a:lnTo>
                      <a:pt x="66" y="278"/>
                    </a:lnTo>
                    <a:lnTo>
                      <a:pt x="66" y="278"/>
                    </a:lnTo>
                    <a:lnTo>
                      <a:pt x="79" y="276"/>
                    </a:lnTo>
                    <a:lnTo>
                      <a:pt x="85" y="278"/>
                    </a:lnTo>
                    <a:lnTo>
                      <a:pt x="90" y="280"/>
                    </a:lnTo>
                    <a:lnTo>
                      <a:pt x="90" y="280"/>
                    </a:lnTo>
                    <a:lnTo>
                      <a:pt x="93" y="283"/>
                    </a:lnTo>
                    <a:lnTo>
                      <a:pt x="96" y="287"/>
                    </a:lnTo>
                    <a:lnTo>
                      <a:pt x="96" y="287"/>
                    </a:lnTo>
                    <a:lnTo>
                      <a:pt x="102" y="292"/>
                    </a:lnTo>
                    <a:lnTo>
                      <a:pt x="110" y="294"/>
                    </a:lnTo>
                    <a:lnTo>
                      <a:pt x="118" y="292"/>
                    </a:lnTo>
                    <a:lnTo>
                      <a:pt x="126" y="291"/>
                    </a:lnTo>
                    <a:lnTo>
                      <a:pt x="126" y="291"/>
                    </a:lnTo>
                    <a:lnTo>
                      <a:pt x="134" y="286"/>
                    </a:lnTo>
                    <a:lnTo>
                      <a:pt x="140" y="280"/>
                    </a:lnTo>
                    <a:lnTo>
                      <a:pt x="151" y="268"/>
                    </a:lnTo>
                    <a:lnTo>
                      <a:pt x="151" y="268"/>
                    </a:lnTo>
                    <a:lnTo>
                      <a:pt x="158" y="262"/>
                    </a:lnTo>
                    <a:lnTo>
                      <a:pt x="164" y="257"/>
                    </a:lnTo>
                    <a:lnTo>
                      <a:pt x="172" y="253"/>
                    </a:lnTo>
                    <a:lnTo>
                      <a:pt x="180" y="2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2" name="Freeform 301"/>
              <p:cNvSpPr>
                <a:spLocks/>
              </p:cNvSpPr>
              <p:nvPr/>
            </p:nvSpPr>
            <p:spPr bwMode="auto">
              <a:xfrm>
                <a:off x="3521" y="1191"/>
                <a:ext cx="187" cy="365"/>
              </a:xfrm>
              <a:custGeom>
                <a:avLst/>
                <a:gdLst>
                  <a:gd name="T0" fmla="*/ 187 w 187"/>
                  <a:gd name="T1" fmla="*/ 12 h 365"/>
                  <a:gd name="T2" fmla="*/ 187 w 187"/>
                  <a:gd name="T3" fmla="*/ 30 h 365"/>
                  <a:gd name="T4" fmla="*/ 184 w 187"/>
                  <a:gd name="T5" fmla="*/ 308 h 365"/>
                  <a:gd name="T6" fmla="*/ 184 w 187"/>
                  <a:gd name="T7" fmla="*/ 308 h 365"/>
                  <a:gd name="T8" fmla="*/ 182 w 187"/>
                  <a:gd name="T9" fmla="*/ 319 h 365"/>
                  <a:gd name="T10" fmla="*/ 177 w 187"/>
                  <a:gd name="T11" fmla="*/ 330 h 365"/>
                  <a:gd name="T12" fmla="*/ 173 w 187"/>
                  <a:gd name="T13" fmla="*/ 339 h 365"/>
                  <a:gd name="T14" fmla="*/ 165 w 187"/>
                  <a:gd name="T15" fmla="*/ 349 h 365"/>
                  <a:gd name="T16" fmla="*/ 155 w 187"/>
                  <a:gd name="T17" fmla="*/ 355 h 365"/>
                  <a:gd name="T18" fmla="*/ 144 w 187"/>
                  <a:gd name="T19" fmla="*/ 360 h 365"/>
                  <a:gd name="T20" fmla="*/ 133 w 187"/>
                  <a:gd name="T21" fmla="*/ 363 h 365"/>
                  <a:gd name="T22" fmla="*/ 120 w 187"/>
                  <a:gd name="T23" fmla="*/ 365 h 365"/>
                  <a:gd name="T24" fmla="*/ 120 w 187"/>
                  <a:gd name="T25" fmla="*/ 365 h 365"/>
                  <a:gd name="T26" fmla="*/ 120 w 187"/>
                  <a:gd name="T27" fmla="*/ 365 h 365"/>
                  <a:gd name="T28" fmla="*/ 108 w 187"/>
                  <a:gd name="T29" fmla="*/ 363 h 365"/>
                  <a:gd name="T30" fmla="*/ 95 w 187"/>
                  <a:gd name="T31" fmla="*/ 358 h 365"/>
                  <a:gd name="T32" fmla="*/ 86 w 187"/>
                  <a:gd name="T33" fmla="*/ 354 h 365"/>
                  <a:gd name="T34" fmla="*/ 76 w 187"/>
                  <a:gd name="T35" fmla="*/ 346 h 365"/>
                  <a:gd name="T36" fmla="*/ 68 w 187"/>
                  <a:gd name="T37" fmla="*/ 338 h 365"/>
                  <a:gd name="T38" fmla="*/ 62 w 187"/>
                  <a:gd name="T39" fmla="*/ 327 h 365"/>
                  <a:gd name="T40" fmla="*/ 59 w 187"/>
                  <a:gd name="T41" fmla="*/ 316 h 365"/>
                  <a:gd name="T42" fmla="*/ 57 w 187"/>
                  <a:gd name="T43" fmla="*/ 305 h 365"/>
                  <a:gd name="T44" fmla="*/ 57 w 187"/>
                  <a:gd name="T45" fmla="*/ 305 h 365"/>
                  <a:gd name="T46" fmla="*/ 56 w 187"/>
                  <a:gd name="T47" fmla="*/ 234 h 365"/>
                  <a:gd name="T48" fmla="*/ 56 w 187"/>
                  <a:gd name="T49" fmla="*/ 234 h 365"/>
                  <a:gd name="T50" fmla="*/ 49 w 187"/>
                  <a:gd name="T51" fmla="*/ 232 h 365"/>
                  <a:gd name="T52" fmla="*/ 41 w 187"/>
                  <a:gd name="T53" fmla="*/ 229 h 365"/>
                  <a:gd name="T54" fmla="*/ 34 w 187"/>
                  <a:gd name="T55" fmla="*/ 222 h 365"/>
                  <a:gd name="T56" fmla="*/ 24 w 187"/>
                  <a:gd name="T57" fmla="*/ 215 h 365"/>
                  <a:gd name="T58" fmla="*/ 15 w 187"/>
                  <a:gd name="T59" fmla="*/ 203 h 365"/>
                  <a:gd name="T60" fmla="*/ 8 w 187"/>
                  <a:gd name="T61" fmla="*/ 188 h 365"/>
                  <a:gd name="T62" fmla="*/ 5 w 187"/>
                  <a:gd name="T63" fmla="*/ 180 h 365"/>
                  <a:gd name="T64" fmla="*/ 4 w 187"/>
                  <a:gd name="T65" fmla="*/ 169 h 365"/>
                  <a:gd name="T66" fmla="*/ 4 w 187"/>
                  <a:gd name="T67" fmla="*/ 169 h 365"/>
                  <a:gd name="T68" fmla="*/ 0 w 187"/>
                  <a:gd name="T69" fmla="*/ 145 h 365"/>
                  <a:gd name="T70" fmla="*/ 0 w 187"/>
                  <a:gd name="T71" fmla="*/ 117 h 365"/>
                  <a:gd name="T72" fmla="*/ 0 w 187"/>
                  <a:gd name="T73" fmla="*/ 85 h 365"/>
                  <a:gd name="T74" fmla="*/ 2 w 187"/>
                  <a:gd name="T75" fmla="*/ 55 h 365"/>
                  <a:gd name="T76" fmla="*/ 2 w 187"/>
                  <a:gd name="T77" fmla="*/ 55 h 365"/>
                  <a:gd name="T78" fmla="*/ 5 w 187"/>
                  <a:gd name="T79" fmla="*/ 42 h 365"/>
                  <a:gd name="T80" fmla="*/ 8 w 187"/>
                  <a:gd name="T81" fmla="*/ 31 h 365"/>
                  <a:gd name="T82" fmla="*/ 16 w 187"/>
                  <a:gd name="T83" fmla="*/ 22 h 365"/>
                  <a:gd name="T84" fmla="*/ 24 w 187"/>
                  <a:gd name="T85" fmla="*/ 12 h 365"/>
                  <a:gd name="T86" fmla="*/ 34 w 187"/>
                  <a:gd name="T87" fmla="*/ 6 h 365"/>
                  <a:gd name="T88" fmla="*/ 45 w 187"/>
                  <a:gd name="T89" fmla="*/ 1 h 365"/>
                  <a:gd name="T90" fmla="*/ 57 w 187"/>
                  <a:gd name="T91" fmla="*/ 0 h 365"/>
                  <a:gd name="T92" fmla="*/ 70 w 187"/>
                  <a:gd name="T93" fmla="*/ 0 h 365"/>
                  <a:gd name="T94" fmla="*/ 187 w 187"/>
                  <a:gd name="T95" fmla="*/ 1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7" h="365">
                    <a:moveTo>
                      <a:pt x="187" y="12"/>
                    </a:moveTo>
                    <a:lnTo>
                      <a:pt x="187" y="30"/>
                    </a:lnTo>
                    <a:lnTo>
                      <a:pt x="184" y="308"/>
                    </a:lnTo>
                    <a:lnTo>
                      <a:pt x="184" y="308"/>
                    </a:lnTo>
                    <a:lnTo>
                      <a:pt x="182" y="319"/>
                    </a:lnTo>
                    <a:lnTo>
                      <a:pt x="177" y="330"/>
                    </a:lnTo>
                    <a:lnTo>
                      <a:pt x="173" y="339"/>
                    </a:lnTo>
                    <a:lnTo>
                      <a:pt x="165" y="349"/>
                    </a:lnTo>
                    <a:lnTo>
                      <a:pt x="155" y="355"/>
                    </a:lnTo>
                    <a:lnTo>
                      <a:pt x="144" y="360"/>
                    </a:lnTo>
                    <a:lnTo>
                      <a:pt x="133" y="363"/>
                    </a:lnTo>
                    <a:lnTo>
                      <a:pt x="120" y="365"/>
                    </a:lnTo>
                    <a:lnTo>
                      <a:pt x="120" y="365"/>
                    </a:lnTo>
                    <a:lnTo>
                      <a:pt x="120" y="365"/>
                    </a:lnTo>
                    <a:lnTo>
                      <a:pt x="108" y="363"/>
                    </a:lnTo>
                    <a:lnTo>
                      <a:pt x="95" y="358"/>
                    </a:lnTo>
                    <a:lnTo>
                      <a:pt x="86" y="354"/>
                    </a:lnTo>
                    <a:lnTo>
                      <a:pt x="76" y="346"/>
                    </a:lnTo>
                    <a:lnTo>
                      <a:pt x="68" y="338"/>
                    </a:lnTo>
                    <a:lnTo>
                      <a:pt x="62" y="327"/>
                    </a:lnTo>
                    <a:lnTo>
                      <a:pt x="59" y="316"/>
                    </a:lnTo>
                    <a:lnTo>
                      <a:pt x="57" y="305"/>
                    </a:lnTo>
                    <a:lnTo>
                      <a:pt x="57" y="305"/>
                    </a:lnTo>
                    <a:lnTo>
                      <a:pt x="56" y="234"/>
                    </a:lnTo>
                    <a:lnTo>
                      <a:pt x="56" y="234"/>
                    </a:lnTo>
                    <a:lnTo>
                      <a:pt x="49" y="232"/>
                    </a:lnTo>
                    <a:lnTo>
                      <a:pt x="41" y="229"/>
                    </a:lnTo>
                    <a:lnTo>
                      <a:pt x="34" y="222"/>
                    </a:lnTo>
                    <a:lnTo>
                      <a:pt x="24" y="215"/>
                    </a:lnTo>
                    <a:lnTo>
                      <a:pt x="15" y="203"/>
                    </a:lnTo>
                    <a:lnTo>
                      <a:pt x="8" y="188"/>
                    </a:lnTo>
                    <a:lnTo>
                      <a:pt x="5" y="180"/>
                    </a:lnTo>
                    <a:lnTo>
                      <a:pt x="4" y="169"/>
                    </a:lnTo>
                    <a:lnTo>
                      <a:pt x="4" y="169"/>
                    </a:lnTo>
                    <a:lnTo>
                      <a:pt x="0" y="145"/>
                    </a:lnTo>
                    <a:lnTo>
                      <a:pt x="0" y="117"/>
                    </a:lnTo>
                    <a:lnTo>
                      <a:pt x="0" y="85"/>
                    </a:lnTo>
                    <a:lnTo>
                      <a:pt x="2" y="55"/>
                    </a:lnTo>
                    <a:lnTo>
                      <a:pt x="2" y="55"/>
                    </a:lnTo>
                    <a:lnTo>
                      <a:pt x="5" y="42"/>
                    </a:lnTo>
                    <a:lnTo>
                      <a:pt x="8" y="31"/>
                    </a:lnTo>
                    <a:lnTo>
                      <a:pt x="16" y="22"/>
                    </a:lnTo>
                    <a:lnTo>
                      <a:pt x="24" y="12"/>
                    </a:lnTo>
                    <a:lnTo>
                      <a:pt x="34" y="6"/>
                    </a:lnTo>
                    <a:lnTo>
                      <a:pt x="45" y="1"/>
                    </a:lnTo>
                    <a:lnTo>
                      <a:pt x="57" y="0"/>
                    </a:lnTo>
                    <a:lnTo>
                      <a:pt x="70" y="0"/>
                    </a:lnTo>
                    <a:lnTo>
                      <a:pt x="187" y="12"/>
                    </a:lnTo>
                    <a:close/>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3" name="Freeform 302"/>
              <p:cNvSpPr>
                <a:spLocks/>
              </p:cNvSpPr>
              <p:nvPr/>
            </p:nvSpPr>
            <p:spPr bwMode="auto">
              <a:xfrm>
                <a:off x="3536" y="1273"/>
                <a:ext cx="14" cy="14"/>
              </a:xfrm>
              <a:custGeom>
                <a:avLst/>
                <a:gdLst>
                  <a:gd name="T0" fmla="*/ 0 w 14"/>
                  <a:gd name="T1" fmla="*/ 6 h 14"/>
                  <a:gd name="T2" fmla="*/ 0 w 14"/>
                  <a:gd name="T3" fmla="*/ 6 h 14"/>
                  <a:gd name="T4" fmla="*/ 0 w 14"/>
                  <a:gd name="T5" fmla="*/ 9 h 14"/>
                  <a:gd name="T6" fmla="*/ 1 w 14"/>
                  <a:gd name="T7" fmla="*/ 11 h 14"/>
                  <a:gd name="T8" fmla="*/ 3 w 14"/>
                  <a:gd name="T9" fmla="*/ 13 h 14"/>
                  <a:gd name="T10" fmla="*/ 6 w 14"/>
                  <a:gd name="T11" fmla="*/ 14 h 14"/>
                  <a:gd name="T12" fmla="*/ 6 w 14"/>
                  <a:gd name="T13" fmla="*/ 14 h 14"/>
                  <a:gd name="T14" fmla="*/ 9 w 14"/>
                  <a:gd name="T15" fmla="*/ 13 h 14"/>
                  <a:gd name="T16" fmla="*/ 12 w 14"/>
                  <a:gd name="T17" fmla="*/ 13 h 14"/>
                  <a:gd name="T18" fmla="*/ 14 w 14"/>
                  <a:gd name="T19" fmla="*/ 9 h 14"/>
                  <a:gd name="T20" fmla="*/ 14 w 14"/>
                  <a:gd name="T21" fmla="*/ 8 h 14"/>
                  <a:gd name="T22" fmla="*/ 14 w 14"/>
                  <a:gd name="T23" fmla="*/ 8 h 14"/>
                  <a:gd name="T24" fmla="*/ 14 w 14"/>
                  <a:gd name="T25" fmla="*/ 5 h 14"/>
                  <a:gd name="T26" fmla="*/ 12 w 14"/>
                  <a:gd name="T27" fmla="*/ 1 h 14"/>
                  <a:gd name="T28" fmla="*/ 9 w 14"/>
                  <a:gd name="T29" fmla="*/ 0 h 14"/>
                  <a:gd name="T30" fmla="*/ 7 w 14"/>
                  <a:gd name="T31" fmla="*/ 0 h 14"/>
                  <a:gd name="T32" fmla="*/ 7 w 14"/>
                  <a:gd name="T33" fmla="*/ 0 h 14"/>
                  <a:gd name="T34" fmla="*/ 4 w 14"/>
                  <a:gd name="T35" fmla="*/ 0 h 14"/>
                  <a:gd name="T36" fmla="*/ 1 w 14"/>
                  <a:gd name="T37" fmla="*/ 1 h 14"/>
                  <a:gd name="T38" fmla="*/ 0 w 14"/>
                  <a:gd name="T39" fmla="*/ 3 h 14"/>
                  <a:gd name="T40" fmla="*/ 0 w 14"/>
                  <a:gd name="T41" fmla="*/ 6 h 14"/>
                  <a:gd name="T42" fmla="*/ 0 w 14"/>
                  <a:gd name="T4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4">
                    <a:moveTo>
                      <a:pt x="0" y="6"/>
                    </a:moveTo>
                    <a:lnTo>
                      <a:pt x="0" y="6"/>
                    </a:lnTo>
                    <a:lnTo>
                      <a:pt x="0" y="9"/>
                    </a:lnTo>
                    <a:lnTo>
                      <a:pt x="1" y="11"/>
                    </a:lnTo>
                    <a:lnTo>
                      <a:pt x="3" y="13"/>
                    </a:lnTo>
                    <a:lnTo>
                      <a:pt x="6" y="14"/>
                    </a:lnTo>
                    <a:lnTo>
                      <a:pt x="6" y="14"/>
                    </a:lnTo>
                    <a:lnTo>
                      <a:pt x="9" y="13"/>
                    </a:lnTo>
                    <a:lnTo>
                      <a:pt x="12" y="13"/>
                    </a:lnTo>
                    <a:lnTo>
                      <a:pt x="14" y="9"/>
                    </a:lnTo>
                    <a:lnTo>
                      <a:pt x="14" y="8"/>
                    </a:lnTo>
                    <a:lnTo>
                      <a:pt x="14" y="8"/>
                    </a:lnTo>
                    <a:lnTo>
                      <a:pt x="14" y="5"/>
                    </a:lnTo>
                    <a:lnTo>
                      <a:pt x="12" y="1"/>
                    </a:lnTo>
                    <a:lnTo>
                      <a:pt x="9" y="0"/>
                    </a:lnTo>
                    <a:lnTo>
                      <a:pt x="7" y="0"/>
                    </a:lnTo>
                    <a:lnTo>
                      <a:pt x="7" y="0"/>
                    </a:lnTo>
                    <a:lnTo>
                      <a:pt x="4" y="0"/>
                    </a:lnTo>
                    <a:lnTo>
                      <a:pt x="1" y="1"/>
                    </a:lnTo>
                    <a:lnTo>
                      <a:pt x="0" y="3"/>
                    </a:lnTo>
                    <a:lnTo>
                      <a:pt x="0" y="6"/>
                    </a:lnTo>
                    <a:lnTo>
                      <a:pt x="0"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4" name="Freeform 303"/>
              <p:cNvSpPr>
                <a:spLocks/>
              </p:cNvSpPr>
              <p:nvPr/>
            </p:nvSpPr>
            <p:spPr bwMode="auto">
              <a:xfrm>
                <a:off x="3534" y="1263"/>
                <a:ext cx="28" cy="8"/>
              </a:xfrm>
              <a:custGeom>
                <a:avLst/>
                <a:gdLst>
                  <a:gd name="T0" fmla="*/ 0 w 28"/>
                  <a:gd name="T1" fmla="*/ 8 h 8"/>
                  <a:gd name="T2" fmla="*/ 0 w 28"/>
                  <a:gd name="T3" fmla="*/ 8 h 8"/>
                  <a:gd name="T4" fmla="*/ 5 w 28"/>
                  <a:gd name="T5" fmla="*/ 7 h 8"/>
                  <a:gd name="T6" fmla="*/ 8 w 28"/>
                  <a:gd name="T7" fmla="*/ 5 h 8"/>
                  <a:gd name="T8" fmla="*/ 14 w 28"/>
                  <a:gd name="T9" fmla="*/ 5 h 8"/>
                  <a:gd name="T10" fmla="*/ 14 w 28"/>
                  <a:gd name="T11" fmla="*/ 5 h 8"/>
                  <a:gd name="T12" fmla="*/ 19 w 28"/>
                  <a:gd name="T13" fmla="*/ 5 h 8"/>
                  <a:gd name="T14" fmla="*/ 24 w 28"/>
                  <a:gd name="T15" fmla="*/ 7 h 8"/>
                  <a:gd name="T16" fmla="*/ 28 w 28"/>
                  <a:gd name="T17" fmla="*/ 8 h 8"/>
                  <a:gd name="T18" fmla="*/ 28 w 28"/>
                  <a:gd name="T19" fmla="*/ 8 h 8"/>
                  <a:gd name="T20" fmla="*/ 28 w 28"/>
                  <a:gd name="T21" fmla="*/ 7 h 8"/>
                  <a:gd name="T22" fmla="*/ 25 w 28"/>
                  <a:gd name="T23" fmla="*/ 4 h 8"/>
                  <a:gd name="T24" fmla="*/ 25 w 28"/>
                  <a:gd name="T25" fmla="*/ 4 h 8"/>
                  <a:gd name="T26" fmla="*/ 21 w 28"/>
                  <a:gd name="T27" fmla="*/ 2 h 8"/>
                  <a:gd name="T28" fmla="*/ 14 w 28"/>
                  <a:gd name="T29" fmla="*/ 0 h 8"/>
                  <a:gd name="T30" fmla="*/ 14 w 28"/>
                  <a:gd name="T31" fmla="*/ 0 h 8"/>
                  <a:gd name="T32" fmla="*/ 8 w 28"/>
                  <a:gd name="T33" fmla="*/ 2 h 8"/>
                  <a:gd name="T34" fmla="*/ 2 w 28"/>
                  <a:gd name="T35" fmla="*/ 4 h 8"/>
                  <a:gd name="T36" fmla="*/ 2 w 28"/>
                  <a:gd name="T37" fmla="*/ 4 h 8"/>
                  <a:gd name="T38" fmla="*/ 0 w 28"/>
                  <a:gd name="T39" fmla="*/ 7 h 8"/>
                  <a:gd name="T40" fmla="*/ 0 w 28"/>
                  <a:gd name="T41" fmla="*/ 8 h 8"/>
                  <a:gd name="T42" fmla="*/ 0 w 28"/>
                  <a:gd name="T4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8">
                    <a:moveTo>
                      <a:pt x="0" y="8"/>
                    </a:moveTo>
                    <a:lnTo>
                      <a:pt x="0" y="8"/>
                    </a:lnTo>
                    <a:lnTo>
                      <a:pt x="5" y="7"/>
                    </a:lnTo>
                    <a:lnTo>
                      <a:pt x="8" y="5"/>
                    </a:lnTo>
                    <a:lnTo>
                      <a:pt x="14" y="5"/>
                    </a:lnTo>
                    <a:lnTo>
                      <a:pt x="14" y="5"/>
                    </a:lnTo>
                    <a:lnTo>
                      <a:pt x="19" y="5"/>
                    </a:lnTo>
                    <a:lnTo>
                      <a:pt x="24" y="7"/>
                    </a:lnTo>
                    <a:lnTo>
                      <a:pt x="28" y="8"/>
                    </a:lnTo>
                    <a:lnTo>
                      <a:pt x="28" y="8"/>
                    </a:lnTo>
                    <a:lnTo>
                      <a:pt x="28" y="7"/>
                    </a:lnTo>
                    <a:lnTo>
                      <a:pt x="25" y="4"/>
                    </a:lnTo>
                    <a:lnTo>
                      <a:pt x="25" y="4"/>
                    </a:lnTo>
                    <a:lnTo>
                      <a:pt x="21" y="2"/>
                    </a:lnTo>
                    <a:lnTo>
                      <a:pt x="14" y="0"/>
                    </a:lnTo>
                    <a:lnTo>
                      <a:pt x="14" y="0"/>
                    </a:lnTo>
                    <a:lnTo>
                      <a:pt x="8" y="2"/>
                    </a:lnTo>
                    <a:lnTo>
                      <a:pt x="2" y="4"/>
                    </a:lnTo>
                    <a:lnTo>
                      <a:pt x="2" y="4"/>
                    </a:lnTo>
                    <a:lnTo>
                      <a:pt x="0" y="7"/>
                    </a:lnTo>
                    <a:lnTo>
                      <a:pt x="0" y="8"/>
                    </a:lnTo>
                    <a:lnTo>
                      <a:pt x="0"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5" name="Freeform 304"/>
              <p:cNvSpPr>
                <a:spLocks/>
              </p:cNvSpPr>
              <p:nvPr/>
            </p:nvSpPr>
            <p:spPr bwMode="auto">
              <a:xfrm>
                <a:off x="3615" y="1273"/>
                <a:ext cx="14" cy="14"/>
              </a:xfrm>
              <a:custGeom>
                <a:avLst/>
                <a:gdLst>
                  <a:gd name="T0" fmla="*/ 0 w 14"/>
                  <a:gd name="T1" fmla="*/ 6 h 14"/>
                  <a:gd name="T2" fmla="*/ 0 w 14"/>
                  <a:gd name="T3" fmla="*/ 6 h 14"/>
                  <a:gd name="T4" fmla="*/ 0 w 14"/>
                  <a:gd name="T5" fmla="*/ 9 h 14"/>
                  <a:gd name="T6" fmla="*/ 1 w 14"/>
                  <a:gd name="T7" fmla="*/ 11 h 14"/>
                  <a:gd name="T8" fmla="*/ 4 w 14"/>
                  <a:gd name="T9" fmla="*/ 13 h 14"/>
                  <a:gd name="T10" fmla="*/ 6 w 14"/>
                  <a:gd name="T11" fmla="*/ 14 h 14"/>
                  <a:gd name="T12" fmla="*/ 6 w 14"/>
                  <a:gd name="T13" fmla="*/ 14 h 14"/>
                  <a:gd name="T14" fmla="*/ 9 w 14"/>
                  <a:gd name="T15" fmla="*/ 13 h 14"/>
                  <a:gd name="T16" fmla="*/ 12 w 14"/>
                  <a:gd name="T17" fmla="*/ 13 h 14"/>
                  <a:gd name="T18" fmla="*/ 14 w 14"/>
                  <a:gd name="T19" fmla="*/ 9 h 14"/>
                  <a:gd name="T20" fmla="*/ 14 w 14"/>
                  <a:gd name="T21" fmla="*/ 8 h 14"/>
                  <a:gd name="T22" fmla="*/ 14 w 14"/>
                  <a:gd name="T23" fmla="*/ 8 h 14"/>
                  <a:gd name="T24" fmla="*/ 14 w 14"/>
                  <a:gd name="T25" fmla="*/ 5 h 14"/>
                  <a:gd name="T26" fmla="*/ 12 w 14"/>
                  <a:gd name="T27" fmla="*/ 1 h 14"/>
                  <a:gd name="T28" fmla="*/ 11 w 14"/>
                  <a:gd name="T29" fmla="*/ 0 h 14"/>
                  <a:gd name="T30" fmla="*/ 7 w 14"/>
                  <a:gd name="T31" fmla="*/ 0 h 14"/>
                  <a:gd name="T32" fmla="*/ 7 w 14"/>
                  <a:gd name="T33" fmla="*/ 0 h 14"/>
                  <a:gd name="T34" fmla="*/ 4 w 14"/>
                  <a:gd name="T35" fmla="*/ 0 h 14"/>
                  <a:gd name="T36" fmla="*/ 1 w 14"/>
                  <a:gd name="T37" fmla="*/ 1 h 14"/>
                  <a:gd name="T38" fmla="*/ 0 w 14"/>
                  <a:gd name="T39" fmla="*/ 3 h 14"/>
                  <a:gd name="T40" fmla="*/ 0 w 14"/>
                  <a:gd name="T41" fmla="*/ 6 h 14"/>
                  <a:gd name="T42" fmla="*/ 0 w 14"/>
                  <a:gd name="T4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4">
                    <a:moveTo>
                      <a:pt x="0" y="6"/>
                    </a:moveTo>
                    <a:lnTo>
                      <a:pt x="0" y="6"/>
                    </a:lnTo>
                    <a:lnTo>
                      <a:pt x="0" y="9"/>
                    </a:lnTo>
                    <a:lnTo>
                      <a:pt x="1" y="11"/>
                    </a:lnTo>
                    <a:lnTo>
                      <a:pt x="4" y="13"/>
                    </a:lnTo>
                    <a:lnTo>
                      <a:pt x="6" y="14"/>
                    </a:lnTo>
                    <a:lnTo>
                      <a:pt x="6" y="14"/>
                    </a:lnTo>
                    <a:lnTo>
                      <a:pt x="9" y="13"/>
                    </a:lnTo>
                    <a:lnTo>
                      <a:pt x="12" y="13"/>
                    </a:lnTo>
                    <a:lnTo>
                      <a:pt x="14" y="9"/>
                    </a:lnTo>
                    <a:lnTo>
                      <a:pt x="14" y="8"/>
                    </a:lnTo>
                    <a:lnTo>
                      <a:pt x="14" y="8"/>
                    </a:lnTo>
                    <a:lnTo>
                      <a:pt x="14" y="5"/>
                    </a:lnTo>
                    <a:lnTo>
                      <a:pt x="12" y="1"/>
                    </a:lnTo>
                    <a:lnTo>
                      <a:pt x="11" y="0"/>
                    </a:lnTo>
                    <a:lnTo>
                      <a:pt x="7" y="0"/>
                    </a:lnTo>
                    <a:lnTo>
                      <a:pt x="7" y="0"/>
                    </a:lnTo>
                    <a:lnTo>
                      <a:pt x="4" y="0"/>
                    </a:lnTo>
                    <a:lnTo>
                      <a:pt x="1" y="1"/>
                    </a:lnTo>
                    <a:lnTo>
                      <a:pt x="0" y="3"/>
                    </a:lnTo>
                    <a:lnTo>
                      <a:pt x="0" y="6"/>
                    </a:lnTo>
                    <a:lnTo>
                      <a:pt x="0"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6" name="Freeform 305"/>
              <p:cNvSpPr>
                <a:spLocks/>
              </p:cNvSpPr>
              <p:nvPr/>
            </p:nvSpPr>
            <p:spPr bwMode="auto">
              <a:xfrm>
                <a:off x="3611" y="1265"/>
                <a:ext cx="29" cy="8"/>
              </a:xfrm>
              <a:custGeom>
                <a:avLst/>
                <a:gdLst>
                  <a:gd name="T0" fmla="*/ 0 w 29"/>
                  <a:gd name="T1" fmla="*/ 8 h 8"/>
                  <a:gd name="T2" fmla="*/ 0 w 29"/>
                  <a:gd name="T3" fmla="*/ 8 h 8"/>
                  <a:gd name="T4" fmla="*/ 5 w 29"/>
                  <a:gd name="T5" fmla="*/ 6 h 8"/>
                  <a:gd name="T6" fmla="*/ 10 w 29"/>
                  <a:gd name="T7" fmla="*/ 5 h 8"/>
                  <a:gd name="T8" fmla="*/ 15 w 29"/>
                  <a:gd name="T9" fmla="*/ 5 h 8"/>
                  <a:gd name="T10" fmla="*/ 15 w 29"/>
                  <a:gd name="T11" fmla="*/ 5 h 8"/>
                  <a:gd name="T12" fmla="*/ 21 w 29"/>
                  <a:gd name="T13" fmla="*/ 5 h 8"/>
                  <a:gd name="T14" fmla="*/ 24 w 29"/>
                  <a:gd name="T15" fmla="*/ 6 h 8"/>
                  <a:gd name="T16" fmla="*/ 29 w 29"/>
                  <a:gd name="T17" fmla="*/ 8 h 8"/>
                  <a:gd name="T18" fmla="*/ 29 w 29"/>
                  <a:gd name="T19" fmla="*/ 8 h 8"/>
                  <a:gd name="T20" fmla="*/ 29 w 29"/>
                  <a:gd name="T21" fmla="*/ 6 h 8"/>
                  <a:gd name="T22" fmla="*/ 26 w 29"/>
                  <a:gd name="T23" fmla="*/ 3 h 8"/>
                  <a:gd name="T24" fmla="*/ 26 w 29"/>
                  <a:gd name="T25" fmla="*/ 3 h 8"/>
                  <a:gd name="T26" fmla="*/ 21 w 29"/>
                  <a:gd name="T27" fmla="*/ 2 h 8"/>
                  <a:gd name="T28" fmla="*/ 15 w 29"/>
                  <a:gd name="T29" fmla="*/ 0 h 8"/>
                  <a:gd name="T30" fmla="*/ 15 w 29"/>
                  <a:gd name="T31" fmla="*/ 0 h 8"/>
                  <a:gd name="T32" fmla="*/ 8 w 29"/>
                  <a:gd name="T33" fmla="*/ 2 h 8"/>
                  <a:gd name="T34" fmla="*/ 4 w 29"/>
                  <a:gd name="T35" fmla="*/ 3 h 8"/>
                  <a:gd name="T36" fmla="*/ 4 w 29"/>
                  <a:gd name="T37" fmla="*/ 3 h 8"/>
                  <a:gd name="T38" fmla="*/ 0 w 29"/>
                  <a:gd name="T39" fmla="*/ 6 h 8"/>
                  <a:gd name="T40" fmla="*/ 0 w 29"/>
                  <a:gd name="T41" fmla="*/ 8 h 8"/>
                  <a:gd name="T42" fmla="*/ 0 w 29"/>
                  <a:gd name="T4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8">
                    <a:moveTo>
                      <a:pt x="0" y="8"/>
                    </a:moveTo>
                    <a:lnTo>
                      <a:pt x="0" y="8"/>
                    </a:lnTo>
                    <a:lnTo>
                      <a:pt x="5" y="6"/>
                    </a:lnTo>
                    <a:lnTo>
                      <a:pt x="10" y="5"/>
                    </a:lnTo>
                    <a:lnTo>
                      <a:pt x="15" y="5"/>
                    </a:lnTo>
                    <a:lnTo>
                      <a:pt x="15" y="5"/>
                    </a:lnTo>
                    <a:lnTo>
                      <a:pt x="21" y="5"/>
                    </a:lnTo>
                    <a:lnTo>
                      <a:pt x="24" y="6"/>
                    </a:lnTo>
                    <a:lnTo>
                      <a:pt x="29" y="8"/>
                    </a:lnTo>
                    <a:lnTo>
                      <a:pt x="29" y="8"/>
                    </a:lnTo>
                    <a:lnTo>
                      <a:pt x="29" y="6"/>
                    </a:lnTo>
                    <a:lnTo>
                      <a:pt x="26" y="3"/>
                    </a:lnTo>
                    <a:lnTo>
                      <a:pt x="26" y="3"/>
                    </a:lnTo>
                    <a:lnTo>
                      <a:pt x="21" y="2"/>
                    </a:lnTo>
                    <a:lnTo>
                      <a:pt x="15" y="0"/>
                    </a:lnTo>
                    <a:lnTo>
                      <a:pt x="15" y="0"/>
                    </a:lnTo>
                    <a:lnTo>
                      <a:pt x="8" y="2"/>
                    </a:lnTo>
                    <a:lnTo>
                      <a:pt x="4" y="3"/>
                    </a:lnTo>
                    <a:lnTo>
                      <a:pt x="4" y="3"/>
                    </a:lnTo>
                    <a:lnTo>
                      <a:pt x="0" y="6"/>
                    </a:lnTo>
                    <a:lnTo>
                      <a:pt x="0" y="8"/>
                    </a:lnTo>
                    <a:lnTo>
                      <a:pt x="0"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7" name="Freeform 306"/>
              <p:cNvSpPr>
                <a:spLocks/>
              </p:cNvSpPr>
              <p:nvPr/>
            </p:nvSpPr>
            <p:spPr bwMode="auto">
              <a:xfrm>
                <a:off x="3562" y="1265"/>
                <a:ext cx="24" cy="66"/>
              </a:xfrm>
              <a:custGeom>
                <a:avLst/>
                <a:gdLst>
                  <a:gd name="T0" fmla="*/ 21 w 24"/>
                  <a:gd name="T1" fmla="*/ 66 h 66"/>
                  <a:gd name="T2" fmla="*/ 21 w 24"/>
                  <a:gd name="T3" fmla="*/ 66 h 66"/>
                  <a:gd name="T4" fmla="*/ 8 w 24"/>
                  <a:gd name="T5" fmla="*/ 63 h 66"/>
                  <a:gd name="T6" fmla="*/ 8 w 24"/>
                  <a:gd name="T7" fmla="*/ 63 h 66"/>
                  <a:gd name="T8" fmla="*/ 5 w 24"/>
                  <a:gd name="T9" fmla="*/ 63 h 66"/>
                  <a:gd name="T10" fmla="*/ 4 w 24"/>
                  <a:gd name="T11" fmla="*/ 62 h 66"/>
                  <a:gd name="T12" fmla="*/ 4 w 24"/>
                  <a:gd name="T13" fmla="*/ 62 h 66"/>
                  <a:gd name="T14" fmla="*/ 4 w 24"/>
                  <a:gd name="T15" fmla="*/ 58 h 66"/>
                  <a:gd name="T16" fmla="*/ 5 w 24"/>
                  <a:gd name="T17" fmla="*/ 55 h 66"/>
                  <a:gd name="T18" fmla="*/ 5 w 24"/>
                  <a:gd name="T19" fmla="*/ 55 h 66"/>
                  <a:gd name="T20" fmla="*/ 11 w 24"/>
                  <a:gd name="T21" fmla="*/ 41 h 66"/>
                  <a:gd name="T22" fmla="*/ 11 w 24"/>
                  <a:gd name="T23" fmla="*/ 41 h 66"/>
                  <a:gd name="T24" fmla="*/ 21 w 24"/>
                  <a:gd name="T25" fmla="*/ 13 h 66"/>
                  <a:gd name="T26" fmla="*/ 24 w 24"/>
                  <a:gd name="T27" fmla="*/ 0 h 66"/>
                  <a:gd name="T28" fmla="*/ 24 w 24"/>
                  <a:gd name="T29" fmla="*/ 0 h 66"/>
                  <a:gd name="T30" fmla="*/ 19 w 24"/>
                  <a:gd name="T31" fmla="*/ 11 h 66"/>
                  <a:gd name="T32" fmla="*/ 8 w 24"/>
                  <a:gd name="T33" fmla="*/ 39 h 66"/>
                  <a:gd name="T34" fmla="*/ 8 w 24"/>
                  <a:gd name="T35" fmla="*/ 39 h 66"/>
                  <a:gd name="T36" fmla="*/ 2 w 24"/>
                  <a:gd name="T37" fmla="*/ 55 h 66"/>
                  <a:gd name="T38" fmla="*/ 2 w 24"/>
                  <a:gd name="T39" fmla="*/ 55 h 66"/>
                  <a:gd name="T40" fmla="*/ 0 w 24"/>
                  <a:gd name="T41" fmla="*/ 58 h 66"/>
                  <a:gd name="T42" fmla="*/ 0 w 24"/>
                  <a:gd name="T43" fmla="*/ 63 h 66"/>
                  <a:gd name="T44" fmla="*/ 0 w 24"/>
                  <a:gd name="T45" fmla="*/ 63 h 66"/>
                  <a:gd name="T46" fmla="*/ 2 w 24"/>
                  <a:gd name="T47" fmla="*/ 65 h 66"/>
                  <a:gd name="T48" fmla="*/ 4 w 24"/>
                  <a:gd name="T49" fmla="*/ 66 h 66"/>
                  <a:gd name="T50" fmla="*/ 4 w 24"/>
                  <a:gd name="T51" fmla="*/ 66 h 66"/>
                  <a:gd name="T52" fmla="*/ 8 w 24"/>
                  <a:gd name="T53" fmla="*/ 66 h 66"/>
                  <a:gd name="T54" fmla="*/ 8 w 24"/>
                  <a:gd name="T55" fmla="*/ 66 h 66"/>
                  <a:gd name="T56" fmla="*/ 21 w 24"/>
                  <a:gd name="T57" fmla="*/ 66 h 66"/>
                  <a:gd name="T58" fmla="*/ 21 w 24"/>
                  <a:gd name="T5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66">
                    <a:moveTo>
                      <a:pt x="21" y="66"/>
                    </a:moveTo>
                    <a:lnTo>
                      <a:pt x="21" y="66"/>
                    </a:lnTo>
                    <a:lnTo>
                      <a:pt x="8" y="63"/>
                    </a:lnTo>
                    <a:lnTo>
                      <a:pt x="8" y="63"/>
                    </a:lnTo>
                    <a:lnTo>
                      <a:pt x="5" y="63"/>
                    </a:lnTo>
                    <a:lnTo>
                      <a:pt x="4" y="62"/>
                    </a:lnTo>
                    <a:lnTo>
                      <a:pt x="4" y="62"/>
                    </a:lnTo>
                    <a:lnTo>
                      <a:pt x="4" y="58"/>
                    </a:lnTo>
                    <a:lnTo>
                      <a:pt x="5" y="55"/>
                    </a:lnTo>
                    <a:lnTo>
                      <a:pt x="5" y="55"/>
                    </a:lnTo>
                    <a:lnTo>
                      <a:pt x="11" y="41"/>
                    </a:lnTo>
                    <a:lnTo>
                      <a:pt x="11" y="41"/>
                    </a:lnTo>
                    <a:lnTo>
                      <a:pt x="21" y="13"/>
                    </a:lnTo>
                    <a:lnTo>
                      <a:pt x="24" y="0"/>
                    </a:lnTo>
                    <a:lnTo>
                      <a:pt x="24" y="0"/>
                    </a:lnTo>
                    <a:lnTo>
                      <a:pt x="19" y="11"/>
                    </a:lnTo>
                    <a:lnTo>
                      <a:pt x="8" y="39"/>
                    </a:lnTo>
                    <a:lnTo>
                      <a:pt x="8" y="39"/>
                    </a:lnTo>
                    <a:lnTo>
                      <a:pt x="2" y="55"/>
                    </a:lnTo>
                    <a:lnTo>
                      <a:pt x="2" y="55"/>
                    </a:lnTo>
                    <a:lnTo>
                      <a:pt x="0" y="58"/>
                    </a:lnTo>
                    <a:lnTo>
                      <a:pt x="0" y="63"/>
                    </a:lnTo>
                    <a:lnTo>
                      <a:pt x="0" y="63"/>
                    </a:lnTo>
                    <a:lnTo>
                      <a:pt x="2" y="65"/>
                    </a:lnTo>
                    <a:lnTo>
                      <a:pt x="4" y="66"/>
                    </a:lnTo>
                    <a:lnTo>
                      <a:pt x="4" y="66"/>
                    </a:lnTo>
                    <a:lnTo>
                      <a:pt x="8" y="66"/>
                    </a:lnTo>
                    <a:lnTo>
                      <a:pt x="8" y="66"/>
                    </a:lnTo>
                    <a:lnTo>
                      <a:pt x="21" y="66"/>
                    </a:lnTo>
                    <a:lnTo>
                      <a:pt x="21" y="6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8" name="Freeform 307"/>
              <p:cNvSpPr>
                <a:spLocks/>
              </p:cNvSpPr>
              <p:nvPr/>
            </p:nvSpPr>
            <p:spPr bwMode="auto">
              <a:xfrm>
                <a:off x="3577" y="1404"/>
                <a:ext cx="77" cy="35"/>
              </a:xfrm>
              <a:custGeom>
                <a:avLst/>
                <a:gdLst>
                  <a:gd name="T0" fmla="*/ 0 w 77"/>
                  <a:gd name="T1" fmla="*/ 21 h 35"/>
                  <a:gd name="T2" fmla="*/ 0 w 77"/>
                  <a:gd name="T3" fmla="*/ 21 h 35"/>
                  <a:gd name="T4" fmla="*/ 8 w 77"/>
                  <a:gd name="T5" fmla="*/ 21 h 35"/>
                  <a:gd name="T6" fmla="*/ 25 w 77"/>
                  <a:gd name="T7" fmla="*/ 19 h 35"/>
                  <a:gd name="T8" fmla="*/ 36 w 77"/>
                  <a:gd name="T9" fmla="*/ 17 h 35"/>
                  <a:gd name="T10" fmla="*/ 49 w 77"/>
                  <a:gd name="T11" fmla="*/ 13 h 35"/>
                  <a:gd name="T12" fmla="*/ 63 w 77"/>
                  <a:gd name="T13" fmla="*/ 8 h 35"/>
                  <a:gd name="T14" fmla="*/ 77 w 77"/>
                  <a:gd name="T15" fmla="*/ 0 h 35"/>
                  <a:gd name="T16" fmla="*/ 77 w 77"/>
                  <a:gd name="T17" fmla="*/ 0 h 35"/>
                  <a:gd name="T18" fmla="*/ 74 w 77"/>
                  <a:gd name="T19" fmla="*/ 6 h 35"/>
                  <a:gd name="T20" fmla="*/ 68 w 77"/>
                  <a:gd name="T21" fmla="*/ 13 h 35"/>
                  <a:gd name="T22" fmla="*/ 61 w 77"/>
                  <a:gd name="T23" fmla="*/ 19 h 35"/>
                  <a:gd name="T24" fmla="*/ 50 w 77"/>
                  <a:gd name="T25" fmla="*/ 27 h 35"/>
                  <a:gd name="T26" fmla="*/ 38 w 77"/>
                  <a:gd name="T27" fmla="*/ 32 h 35"/>
                  <a:gd name="T28" fmla="*/ 20 w 77"/>
                  <a:gd name="T29" fmla="*/ 35 h 35"/>
                  <a:gd name="T30" fmla="*/ 11 w 77"/>
                  <a:gd name="T31" fmla="*/ 35 h 35"/>
                  <a:gd name="T32" fmla="*/ 1 w 77"/>
                  <a:gd name="T33" fmla="*/ 35 h 35"/>
                  <a:gd name="T34" fmla="*/ 0 w 77"/>
                  <a:gd name="T35"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35">
                    <a:moveTo>
                      <a:pt x="0" y="21"/>
                    </a:moveTo>
                    <a:lnTo>
                      <a:pt x="0" y="21"/>
                    </a:lnTo>
                    <a:lnTo>
                      <a:pt x="8" y="21"/>
                    </a:lnTo>
                    <a:lnTo>
                      <a:pt x="25" y="19"/>
                    </a:lnTo>
                    <a:lnTo>
                      <a:pt x="36" y="17"/>
                    </a:lnTo>
                    <a:lnTo>
                      <a:pt x="49" y="13"/>
                    </a:lnTo>
                    <a:lnTo>
                      <a:pt x="63" y="8"/>
                    </a:lnTo>
                    <a:lnTo>
                      <a:pt x="77" y="0"/>
                    </a:lnTo>
                    <a:lnTo>
                      <a:pt x="77" y="0"/>
                    </a:lnTo>
                    <a:lnTo>
                      <a:pt x="74" y="6"/>
                    </a:lnTo>
                    <a:lnTo>
                      <a:pt x="68" y="13"/>
                    </a:lnTo>
                    <a:lnTo>
                      <a:pt x="61" y="19"/>
                    </a:lnTo>
                    <a:lnTo>
                      <a:pt x="50" y="27"/>
                    </a:lnTo>
                    <a:lnTo>
                      <a:pt x="38" y="32"/>
                    </a:lnTo>
                    <a:lnTo>
                      <a:pt x="20" y="35"/>
                    </a:lnTo>
                    <a:lnTo>
                      <a:pt x="11" y="35"/>
                    </a:lnTo>
                    <a:lnTo>
                      <a:pt x="1" y="35"/>
                    </a:lnTo>
                    <a:lnTo>
                      <a:pt x="0" y="21"/>
                    </a:lnTo>
                    <a:close/>
                  </a:path>
                </a:pathLst>
              </a:custGeom>
              <a:solidFill>
                <a:srgbClr val="E894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9" name="Freeform 308"/>
              <p:cNvSpPr>
                <a:spLocks/>
              </p:cNvSpPr>
              <p:nvPr/>
            </p:nvSpPr>
            <p:spPr bwMode="auto">
              <a:xfrm>
                <a:off x="3585" y="1346"/>
                <a:ext cx="25" cy="15"/>
              </a:xfrm>
              <a:custGeom>
                <a:avLst/>
                <a:gdLst>
                  <a:gd name="T0" fmla="*/ 1 w 25"/>
                  <a:gd name="T1" fmla="*/ 4 h 15"/>
                  <a:gd name="T2" fmla="*/ 1 w 25"/>
                  <a:gd name="T3" fmla="*/ 4 h 15"/>
                  <a:gd name="T4" fmla="*/ 4 w 25"/>
                  <a:gd name="T5" fmla="*/ 1 h 15"/>
                  <a:gd name="T6" fmla="*/ 6 w 25"/>
                  <a:gd name="T7" fmla="*/ 0 h 15"/>
                  <a:gd name="T8" fmla="*/ 14 w 25"/>
                  <a:gd name="T9" fmla="*/ 0 h 15"/>
                  <a:gd name="T10" fmla="*/ 14 w 25"/>
                  <a:gd name="T11" fmla="*/ 0 h 15"/>
                  <a:gd name="T12" fmla="*/ 18 w 25"/>
                  <a:gd name="T13" fmla="*/ 1 h 15"/>
                  <a:gd name="T14" fmla="*/ 23 w 25"/>
                  <a:gd name="T15" fmla="*/ 4 h 15"/>
                  <a:gd name="T16" fmla="*/ 23 w 25"/>
                  <a:gd name="T17" fmla="*/ 4 h 15"/>
                  <a:gd name="T18" fmla="*/ 25 w 25"/>
                  <a:gd name="T19" fmla="*/ 9 h 15"/>
                  <a:gd name="T20" fmla="*/ 23 w 25"/>
                  <a:gd name="T21" fmla="*/ 14 h 15"/>
                  <a:gd name="T22" fmla="*/ 23 w 25"/>
                  <a:gd name="T23" fmla="*/ 14 h 15"/>
                  <a:gd name="T24" fmla="*/ 22 w 25"/>
                  <a:gd name="T25" fmla="*/ 15 h 15"/>
                  <a:gd name="T26" fmla="*/ 18 w 25"/>
                  <a:gd name="T27" fmla="*/ 15 h 15"/>
                  <a:gd name="T28" fmla="*/ 14 w 25"/>
                  <a:gd name="T29" fmla="*/ 15 h 15"/>
                  <a:gd name="T30" fmla="*/ 14 w 25"/>
                  <a:gd name="T31" fmla="*/ 15 h 15"/>
                  <a:gd name="T32" fmla="*/ 7 w 25"/>
                  <a:gd name="T33" fmla="*/ 14 h 15"/>
                  <a:gd name="T34" fmla="*/ 3 w 25"/>
                  <a:gd name="T35" fmla="*/ 11 h 15"/>
                  <a:gd name="T36" fmla="*/ 3 w 25"/>
                  <a:gd name="T37" fmla="*/ 11 h 15"/>
                  <a:gd name="T38" fmla="*/ 1 w 25"/>
                  <a:gd name="T39" fmla="*/ 7 h 15"/>
                  <a:gd name="T40" fmla="*/ 1 w 25"/>
                  <a:gd name="T41" fmla="*/ 7 h 15"/>
                  <a:gd name="T42" fmla="*/ 0 w 25"/>
                  <a:gd name="T43" fmla="*/ 6 h 15"/>
                  <a:gd name="T44" fmla="*/ 1 w 25"/>
                  <a:gd name="T45"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15">
                    <a:moveTo>
                      <a:pt x="1" y="4"/>
                    </a:moveTo>
                    <a:lnTo>
                      <a:pt x="1" y="4"/>
                    </a:lnTo>
                    <a:lnTo>
                      <a:pt x="4" y="1"/>
                    </a:lnTo>
                    <a:lnTo>
                      <a:pt x="6" y="0"/>
                    </a:lnTo>
                    <a:lnTo>
                      <a:pt x="14" y="0"/>
                    </a:lnTo>
                    <a:lnTo>
                      <a:pt x="14" y="0"/>
                    </a:lnTo>
                    <a:lnTo>
                      <a:pt x="18" y="1"/>
                    </a:lnTo>
                    <a:lnTo>
                      <a:pt x="23" y="4"/>
                    </a:lnTo>
                    <a:lnTo>
                      <a:pt x="23" y="4"/>
                    </a:lnTo>
                    <a:lnTo>
                      <a:pt x="25" y="9"/>
                    </a:lnTo>
                    <a:lnTo>
                      <a:pt x="23" y="14"/>
                    </a:lnTo>
                    <a:lnTo>
                      <a:pt x="23" y="14"/>
                    </a:lnTo>
                    <a:lnTo>
                      <a:pt x="22" y="15"/>
                    </a:lnTo>
                    <a:lnTo>
                      <a:pt x="18" y="15"/>
                    </a:lnTo>
                    <a:lnTo>
                      <a:pt x="14" y="15"/>
                    </a:lnTo>
                    <a:lnTo>
                      <a:pt x="14" y="15"/>
                    </a:lnTo>
                    <a:lnTo>
                      <a:pt x="7" y="14"/>
                    </a:lnTo>
                    <a:lnTo>
                      <a:pt x="3" y="11"/>
                    </a:lnTo>
                    <a:lnTo>
                      <a:pt x="3" y="11"/>
                    </a:lnTo>
                    <a:lnTo>
                      <a:pt x="1" y="7"/>
                    </a:lnTo>
                    <a:lnTo>
                      <a:pt x="1" y="7"/>
                    </a:lnTo>
                    <a:lnTo>
                      <a:pt x="0" y="6"/>
                    </a:lnTo>
                    <a:lnTo>
                      <a:pt x="1" y="4"/>
                    </a:lnTo>
                    <a:close/>
                  </a:path>
                </a:pathLst>
              </a:custGeom>
              <a:solidFill>
                <a:srgbClr val="E894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0" name="Freeform 309"/>
              <p:cNvSpPr>
                <a:spLocks/>
              </p:cNvSpPr>
              <p:nvPr/>
            </p:nvSpPr>
            <p:spPr bwMode="auto">
              <a:xfrm>
                <a:off x="3585" y="1346"/>
                <a:ext cx="25" cy="15"/>
              </a:xfrm>
              <a:custGeom>
                <a:avLst/>
                <a:gdLst>
                  <a:gd name="T0" fmla="*/ 1 w 25"/>
                  <a:gd name="T1" fmla="*/ 4 h 15"/>
                  <a:gd name="T2" fmla="*/ 1 w 25"/>
                  <a:gd name="T3" fmla="*/ 4 h 15"/>
                  <a:gd name="T4" fmla="*/ 4 w 25"/>
                  <a:gd name="T5" fmla="*/ 1 h 15"/>
                  <a:gd name="T6" fmla="*/ 6 w 25"/>
                  <a:gd name="T7" fmla="*/ 0 h 15"/>
                  <a:gd name="T8" fmla="*/ 14 w 25"/>
                  <a:gd name="T9" fmla="*/ 0 h 15"/>
                  <a:gd name="T10" fmla="*/ 14 w 25"/>
                  <a:gd name="T11" fmla="*/ 0 h 15"/>
                  <a:gd name="T12" fmla="*/ 18 w 25"/>
                  <a:gd name="T13" fmla="*/ 1 h 15"/>
                  <a:gd name="T14" fmla="*/ 23 w 25"/>
                  <a:gd name="T15" fmla="*/ 4 h 15"/>
                  <a:gd name="T16" fmla="*/ 23 w 25"/>
                  <a:gd name="T17" fmla="*/ 4 h 15"/>
                  <a:gd name="T18" fmla="*/ 25 w 25"/>
                  <a:gd name="T19" fmla="*/ 9 h 15"/>
                  <a:gd name="T20" fmla="*/ 23 w 25"/>
                  <a:gd name="T21" fmla="*/ 14 h 15"/>
                  <a:gd name="T22" fmla="*/ 23 w 25"/>
                  <a:gd name="T23" fmla="*/ 14 h 15"/>
                  <a:gd name="T24" fmla="*/ 22 w 25"/>
                  <a:gd name="T25" fmla="*/ 15 h 15"/>
                  <a:gd name="T26" fmla="*/ 18 w 25"/>
                  <a:gd name="T27" fmla="*/ 15 h 15"/>
                  <a:gd name="T28" fmla="*/ 14 w 25"/>
                  <a:gd name="T29" fmla="*/ 15 h 15"/>
                  <a:gd name="T30" fmla="*/ 14 w 25"/>
                  <a:gd name="T31" fmla="*/ 15 h 15"/>
                  <a:gd name="T32" fmla="*/ 7 w 25"/>
                  <a:gd name="T33" fmla="*/ 14 h 15"/>
                  <a:gd name="T34" fmla="*/ 3 w 25"/>
                  <a:gd name="T35" fmla="*/ 11 h 15"/>
                  <a:gd name="T36" fmla="*/ 3 w 25"/>
                  <a:gd name="T37" fmla="*/ 11 h 15"/>
                  <a:gd name="T38" fmla="*/ 1 w 25"/>
                  <a:gd name="T39" fmla="*/ 7 h 15"/>
                  <a:gd name="T40" fmla="*/ 1 w 25"/>
                  <a:gd name="T41" fmla="*/ 7 h 15"/>
                  <a:gd name="T42" fmla="*/ 0 w 25"/>
                  <a:gd name="T43" fmla="*/ 6 h 15"/>
                  <a:gd name="T44" fmla="*/ 1 w 25"/>
                  <a:gd name="T45"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15">
                    <a:moveTo>
                      <a:pt x="1" y="4"/>
                    </a:moveTo>
                    <a:lnTo>
                      <a:pt x="1" y="4"/>
                    </a:lnTo>
                    <a:lnTo>
                      <a:pt x="4" y="1"/>
                    </a:lnTo>
                    <a:lnTo>
                      <a:pt x="6" y="0"/>
                    </a:lnTo>
                    <a:lnTo>
                      <a:pt x="14" y="0"/>
                    </a:lnTo>
                    <a:lnTo>
                      <a:pt x="14" y="0"/>
                    </a:lnTo>
                    <a:lnTo>
                      <a:pt x="18" y="1"/>
                    </a:lnTo>
                    <a:lnTo>
                      <a:pt x="23" y="4"/>
                    </a:lnTo>
                    <a:lnTo>
                      <a:pt x="23" y="4"/>
                    </a:lnTo>
                    <a:lnTo>
                      <a:pt x="25" y="9"/>
                    </a:lnTo>
                    <a:lnTo>
                      <a:pt x="23" y="14"/>
                    </a:lnTo>
                    <a:lnTo>
                      <a:pt x="23" y="14"/>
                    </a:lnTo>
                    <a:lnTo>
                      <a:pt x="22" y="15"/>
                    </a:lnTo>
                    <a:lnTo>
                      <a:pt x="18" y="15"/>
                    </a:lnTo>
                    <a:lnTo>
                      <a:pt x="14" y="15"/>
                    </a:lnTo>
                    <a:lnTo>
                      <a:pt x="14" y="15"/>
                    </a:lnTo>
                    <a:lnTo>
                      <a:pt x="7" y="14"/>
                    </a:lnTo>
                    <a:lnTo>
                      <a:pt x="3" y="11"/>
                    </a:lnTo>
                    <a:lnTo>
                      <a:pt x="3" y="11"/>
                    </a:lnTo>
                    <a:lnTo>
                      <a:pt x="1" y="7"/>
                    </a:lnTo>
                    <a:lnTo>
                      <a:pt x="1" y="7"/>
                    </a:lnTo>
                    <a:lnTo>
                      <a:pt x="0" y="6"/>
                    </a:lnTo>
                    <a:lnTo>
                      <a:pt x="1"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1" name="Freeform 310"/>
              <p:cNvSpPr>
                <a:spLocks/>
              </p:cNvSpPr>
              <p:nvPr/>
            </p:nvSpPr>
            <p:spPr bwMode="auto">
              <a:xfrm>
                <a:off x="3581" y="1336"/>
                <a:ext cx="26" cy="24"/>
              </a:xfrm>
              <a:custGeom>
                <a:avLst/>
                <a:gdLst>
                  <a:gd name="T0" fmla="*/ 26 w 26"/>
                  <a:gd name="T1" fmla="*/ 0 h 24"/>
                  <a:gd name="T2" fmla="*/ 26 w 26"/>
                  <a:gd name="T3" fmla="*/ 0 h 24"/>
                  <a:gd name="T4" fmla="*/ 22 w 26"/>
                  <a:gd name="T5" fmla="*/ 6 h 24"/>
                  <a:gd name="T6" fmla="*/ 21 w 26"/>
                  <a:gd name="T7" fmla="*/ 11 h 24"/>
                  <a:gd name="T8" fmla="*/ 16 w 26"/>
                  <a:gd name="T9" fmla="*/ 16 h 24"/>
                  <a:gd name="T10" fmla="*/ 16 w 26"/>
                  <a:gd name="T11" fmla="*/ 16 h 24"/>
                  <a:gd name="T12" fmla="*/ 10 w 26"/>
                  <a:gd name="T13" fmla="*/ 19 h 24"/>
                  <a:gd name="T14" fmla="*/ 5 w 26"/>
                  <a:gd name="T15" fmla="*/ 21 h 24"/>
                  <a:gd name="T16" fmla="*/ 0 w 26"/>
                  <a:gd name="T17" fmla="*/ 22 h 24"/>
                  <a:gd name="T18" fmla="*/ 0 w 26"/>
                  <a:gd name="T19" fmla="*/ 22 h 24"/>
                  <a:gd name="T20" fmla="*/ 2 w 26"/>
                  <a:gd name="T21" fmla="*/ 22 h 24"/>
                  <a:gd name="T22" fmla="*/ 5 w 26"/>
                  <a:gd name="T23" fmla="*/ 24 h 24"/>
                  <a:gd name="T24" fmla="*/ 5 w 26"/>
                  <a:gd name="T25" fmla="*/ 24 h 24"/>
                  <a:gd name="T26" fmla="*/ 13 w 26"/>
                  <a:gd name="T27" fmla="*/ 22 h 24"/>
                  <a:gd name="T28" fmla="*/ 19 w 26"/>
                  <a:gd name="T29" fmla="*/ 19 h 24"/>
                  <a:gd name="T30" fmla="*/ 19 w 26"/>
                  <a:gd name="T31" fmla="*/ 19 h 24"/>
                  <a:gd name="T32" fmla="*/ 24 w 26"/>
                  <a:gd name="T33" fmla="*/ 13 h 24"/>
                  <a:gd name="T34" fmla="*/ 26 w 26"/>
                  <a:gd name="T35" fmla="*/ 6 h 24"/>
                  <a:gd name="T36" fmla="*/ 26 w 26"/>
                  <a:gd name="T37" fmla="*/ 6 h 24"/>
                  <a:gd name="T38" fmla="*/ 26 w 26"/>
                  <a:gd name="T39" fmla="*/ 2 h 24"/>
                  <a:gd name="T40" fmla="*/ 26 w 26"/>
                  <a:gd name="T41" fmla="*/ 0 h 24"/>
                  <a:gd name="T42" fmla="*/ 26 w 26"/>
                  <a:gd name="T4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4">
                    <a:moveTo>
                      <a:pt x="26" y="0"/>
                    </a:moveTo>
                    <a:lnTo>
                      <a:pt x="26" y="0"/>
                    </a:lnTo>
                    <a:lnTo>
                      <a:pt x="22" y="6"/>
                    </a:lnTo>
                    <a:lnTo>
                      <a:pt x="21" y="11"/>
                    </a:lnTo>
                    <a:lnTo>
                      <a:pt x="16" y="16"/>
                    </a:lnTo>
                    <a:lnTo>
                      <a:pt x="16" y="16"/>
                    </a:lnTo>
                    <a:lnTo>
                      <a:pt x="10" y="19"/>
                    </a:lnTo>
                    <a:lnTo>
                      <a:pt x="5" y="21"/>
                    </a:lnTo>
                    <a:lnTo>
                      <a:pt x="0" y="22"/>
                    </a:lnTo>
                    <a:lnTo>
                      <a:pt x="0" y="22"/>
                    </a:lnTo>
                    <a:lnTo>
                      <a:pt x="2" y="22"/>
                    </a:lnTo>
                    <a:lnTo>
                      <a:pt x="5" y="24"/>
                    </a:lnTo>
                    <a:lnTo>
                      <a:pt x="5" y="24"/>
                    </a:lnTo>
                    <a:lnTo>
                      <a:pt x="13" y="22"/>
                    </a:lnTo>
                    <a:lnTo>
                      <a:pt x="19" y="19"/>
                    </a:lnTo>
                    <a:lnTo>
                      <a:pt x="19" y="19"/>
                    </a:lnTo>
                    <a:lnTo>
                      <a:pt x="24" y="13"/>
                    </a:lnTo>
                    <a:lnTo>
                      <a:pt x="26" y="6"/>
                    </a:lnTo>
                    <a:lnTo>
                      <a:pt x="26" y="6"/>
                    </a:lnTo>
                    <a:lnTo>
                      <a:pt x="26" y="2"/>
                    </a:lnTo>
                    <a:lnTo>
                      <a:pt x="26" y="0"/>
                    </a:lnTo>
                    <a:lnTo>
                      <a:pt x="26"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2" name="Freeform 311"/>
              <p:cNvSpPr>
                <a:spLocks/>
              </p:cNvSpPr>
              <p:nvPr/>
            </p:nvSpPr>
            <p:spPr bwMode="auto">
              <a:xfrm>
                <a:off x="3610" y="1235"/>
                <a:ext cx="36" cy="11"/>
              </a:xfrm>
              <a:custGeom>
                <a:avLst/>
                <a:gdLst>
                  <a:gd name="T0" fmla="*/ 0 w 36"/>
                  <a:gd name="T1" fmla="*/ 6 h 11"/>
                  <a:gd name="T2" fmla="*/ 0 w 36"/>
                  <a:gd name="T3" fmla="*/ 6 h 11"/>
                  <a:gd name="T4" fmla="*/ 1 w 36"/>
                  <a:gd name="T5" fmla="*/ 8 h 11"/>
                  <a:gd name="T6" fmla="*/ 5 w 36"/>
                  <a:gd name="T7" fmla="*/ 8 h 11"/>
                  <a:gd name="T8" fmla="*/ 17 w 36"/>
                  <a:gd name="T9" fmla="*/ 9 h 11"/>
                  <a:gd name="T10" fmla="*/ 17 w 36"/>
                  <a:gd name="T11" fmla="*/ 9 h 11"/>
                  <a:gd name="T12" fmla="*/ 30 w 36"/>
                  <a:gd name="T13" fmla="*/ 11 h 11"/>
                  <a:gd name="T14" fmla="*/ 33 w 36"/>
                  <a:gd name="T15" fmla="*/ 11 h 11"/>
                  <a:gd name="T16" fmla="*/ 36 w 36"/>
                  <a:gd name="T17" fmla="*/ 11 h 11"/>
                  <a:gd name="T18" fmla="*/ 36 w 36"/>
                  <a:gd name="T19" fmla="*/ 11 h 11"/>
                  <a:gd name="T20" fmla="*/ 35 w 36"/>
                  <a:gd name="T21" fmla="*/ 8 h 11"/>
                  <a:gd name="T22" fmla="*/ 31 w 36"/>
                  <a:gd name="T23" fmla="*/ 5 h 11"/>
                  <a:gd name="T24" fmla="*/ 31 w 36"/>
                  <a:gd name="T25" fmla="*/ 5 h 11"/>
                  <a:gd name="T26" fmla="*/ 27 w 36"/>
                  <a:gd name="T27" fmla="*/ 3 h 11"/>
                  <a:gd name="T28" fmla="*/ 19 w 36"/>
                  <a:gd name="T29" fmla="*/ 0 h 11"/>
                  <a:gd name="T30" fmla="*/ 19 w 36"/>
                  <a:gd name="T31" fmla="*/ 0 h 11"/>
                  <a:gd name="T32" fmla="*/ 11 w 36"/>
                  <a:gd name="T33" fmla="*/ 0 h 11"/>
                  <a:gd name="T34" fmla="*/ 5 w 36"/>
                  <a:gd name="T35" fmla="*/ 2 h 11"/>
                  <a:gd name="T36" fmla="*/ 5 w 36"/>
                  <a:gd name="T37" fmla="*/ 2 h 11"/>
                  <a:gd name="T38" fmla="*/ 0 w 36"/>
                  <a:gd name="T39" fmla="*/ 5 h 11"/>
                  <a:gd name="T40" fmla="*/ 0 w 36"/>
                  <a:gd name="T41" fmla="*/ 6 h 11"/>
                  <a:gd name="T42" fmla="*/ 0 w 36"/>
                  <a:gd name="T4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11">
                    <a:moveTo>
                      <a:pt x="0" y="6"/>
                    </a:moveTo>
                    <a:lnTo>
                      <a:pt x="0" y="6"/>
                    </a:lnTo>
                    <a:lnTo>
                      <a:pt x="1" y="8"/>
                    </a:lnTo>
                    <a:lnTo>
                      <a:pt x="5" y="8"/>
                    </a:lnTo>
                    <a:lnTo>
                      <a:pt x="17" y="9"/>
                    </a:lnTo>
                    <a:lnTo>
                      <a:pt x="17" y="9"/>
                    </a:lnTo>
                    <a:lnTo>
                      <a:pt x="30" y="11"/>
                    </a:lnTo>
                    <a:lnTo>
                      <a:pt x="33" y="11"/>
                    </a:lnTo>
                    <a:lnTo>
                      <a:pt x="36" y="11"/>
                    </a:lnTo>
                    <a:lnTo>
                      <a:pt x="36" y="11"/>
                    </a:lnTo>
                    <a:lnTo>
                      <a:pt x="35" y="8"/>
                    </a:lnTo>
                    <a:lnTo>
                      <a:pt x="31" y="5"/>
                    </a:lnTo>
                    <a:lnTo>
                      <a:pt x="31" y="5"/>
                    </a:lnTo>
                    <a:lnTo>
                      <a:pt x="27" y="3"/>
                    </a:lnTo>
                    <a:lnTo>
                      <a:pt x="19" y="0"/>
                    </a:lnTo>
                    <a:lnTo>
                      <a:pt x="19" y="0"/>
                    </a:lnTo>
                    <a:lnTo>
                      <a:pt x="11" y="0"/>
                    </a:lnTo>
                    <a:lnTo>
                      <a:pt x="5" y="2"/>
                    </a:lnTo>
                    <a:lnTo>
                      <a:pt x="5" y="2"/>
                    </a:lnTo>
                    <a:lnTo>
                      <a:pt x="0" y="5"/>
                    </a:lnTo>
                    <a:lnTo>
                      <a:pt x="0" y="6"/>
                    </a:lnTo>
                    <a:lnTo>
                      <a:pt x="0"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3" name="Freeform 312"/>
              <p:cNvSpPr>
                <a:spLocks/>
              </p:cNvSpPr>
              <p:nvPr/>
            </p:nvSpPr>
            <p:spPr bwMode="auto">
              <a:xfrm>
                <a:off x="3537" y="1240"/>
                <a:ext cx="27" cy="9"/>
              </a:xfrm>
              <a:custGeom>
                <a:avLst/>
                <a:gdLst>
                  <a:gd name="T0" fmla="*/ 0 w 27"/>
                  <a:gd name="T1" fmla="*/ 8 h 9"/>
                  <a:gd name="T2" fmla="*/ 0 w 27"/>
                  <a:gd name="T3" fmla="*/ 8 h 9"/>
                  <a:gd name="T4" fmla="*/ 2 w 27"/>
                  <a:gd name="T5" fmla="*/ 9 h 9"/>
                  <a:gd name="T6" fmla="*/ 5 w 27"/>
                  <a:gd name="T7" fmla="*/ 9 h 9"/>
                  <a:gd name="T8" fmla="*/ 13 w 27"/>
                  <a:gd name="T9" fmla="*/ 8 h 9"/>
                  <a:gd name="T10" fmla="*/ 13 w 27"/>
                  <a:gd name="T11" fmla="*/ 8 h 9"/>
                  <a:gd name="T12" fmla="*/ 22 w 27"/>
                  <a:gd name="T13" fmla="*/ 8 h 9"/>
                  <a:gd name="T14" fmla="*/ 24 w 27"/>
                  <a:gd name="T15" fmla="*/ 8 h 9"/>
                  <a:gd name="T16" fmla="*/ 27 w 27"/>
                  <a:gd name="T17" fmla="*/ 8 h 9"/>
                  <a:gd name="T18" fmla="*/ 27 w 27"/>
                  <a:gd name="T19" fmla="*/ 8 h 9"/>
                  <a:gd name="T20" fmla="*/ 25 w 27"/>
                  <a:gd name="T21" fmla="*/ 6 h 9"/>
                  <a:gd name="T22" fmla="*/ 24 w 27"/>
                  <a:gd name="T23" fmla="*/ 3 h 9"/>
                  <a:gd name="T24" fmla="*/ 24 w 27"/>
                  <a:gd name="T25" fmla="*/ 3 h 9"/>
                  <a:gd name="T26" fmla="*/ 19 w 27"/>
                  <a:gd name="T27" fmla="*/ 1 h 9"/>
                  <a:gd name="T28" fmla="*/ 13 w 27"/>
                  <a:gd name="T29" fmla="*/ 0 h 9"/>
                  <a:gd name="T30" fmla="*/ 13 w 27"/>
                  <a:gd name="T31" fmla="*/ 0 h 9"/>
                  <a:gd name="T32" fmla="*/ 6 w 27"/>
                  <a:gd name="T33" fmla="*/ 1 h 9"/>
                  <a:gd name="T34" fmla="*/ 2 w 27"/>
                  <a:gd name="T35" fmla="*/ 3 h 9"/>
                  <a:gd name="T36" fmla="*/ 2 w 27"/>
                  <a:gd name="T37" fmla="*/ 3 h 9"/>
                  <a:gd name="T38" fmla="*/ 0 w 27"/>
                  <a:gd name="T39" fmla="*/ 6 h 9"/>
                  <a:gd name="T40" fmla="*/ 0 w 27"/>
                  <a:gd name="T41" fmla="*/ 8 h 9"/>
                  <a:gd name="T42" fmla="*/ 0 w 27"/>
                  <a:gd name="T43"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9">
                    <a:moveTo>
                      <a:pt x="0" y="8"/>
                    </a:moveTo>
                    <a:lnTo>
                      <a:pt x="0" y="8"/>
                    </a:lnTo>
                    <a:lnTo>
                      <a:pt x="2" y="9"/>
                    </a:lnTo>
                    <a:lnTo>
                      <a:pt x="5" y="9"/>
                    </a:lnTo>
                    <a:lnTo>
                      <a:pt x="13" y="8"/>
                    </a:lnTo>
                    <a:lnTo>
                      <a:pt x="13" y="8"/>
                    </a:lnTo>
                    <a:lnTo>
                      <a:pt x="22" y="8"/>
                    </a:lnTo>
                    <a:lnTo>
                      <a:pt x="24" y="8"/>
                    </a:lnTo>
                    <a:lnTo>
                      <a:pt x="27" y="8"/>
                    </a:lnTo>
                    <a:lnTo>
                      <a:pt x="27" y="8"/>
                    </a:lnTo>
                    <a:lnTo>
                      <a:pt x="25" y="6"/>
                    </a:lnTo>
                    <a:lnTo>
                      <a:pt x="24" y="3"/>
                    </a:lnTo>
                    <a:lnTo>
                      <a:pt x="24" y="3"/>
                    </a:lnTo>
                    <a:lnTo>
                      <a:pt x="19" y="1"/>
                    </a:lnTo>
                    <a:lnTo>
                      <a:pt x="13" y="0"/>
                    </a:lnTo>
                    <a:lnTo>
                      <a:pt x="13" y="0"/>
                    </a:lnTo>
                    <a:lnTo>
                      <a:pt x="6" y="1"/>
                    </a:lnTo>
                    <a:lnTo>
                      <a:pt x="2" y="3"/>
                    </a:lnTo>
                    <a:lnTo>
                      <a:pt x="2" y="3"/>
                    </a:lnTo>
                    <a:lnTo>
                      <a:pt x="0" y="6"/>
                    </a:lnTo>
                    <a:lnTo>
                      <a:pt x="0" y="8"/>
                    </a:lnTo>
                    <a:lnTo>
                      <a:pt x="0"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4" name="Freeform 313"/>
              <p:cNvSpPr>
                <a:spLocks/>
              </p:cNvSpPr>
              <p:nvPr/>
            </p:nvSpPr>
            <p:spPr bwMode="auto">
              <a:xfrm>
                <a:off x="3638" y="1153"/>
                <a:ext cx="13" cy="6"/>
              </a:xfrm>
              <a:custGeom>
                <a:avLst/>
                <a:gdLst>
                  <a:gd name="T0" fmla="*/ 5 w 13"/>
                  <a:gd name="T1" fmla="*/ 5 h 6"/>
                  <a:gd name="T2" fmla="*/ 5 w 13"/>
                  <a:gd name="T3" fmla="*/ 5 h 6"/>
                  <a:gd name="T4" fmla="*/ 3 w 13"/>
                  <a:gd name="T5" fmla="*/ 5 h 6"/>
                  <a:gd name="T6" fmla="*/ 0 w 13"/>
                  <a:gd name="T7" fmla="*/ 0 h 6"/>
                  <a:gd name="T8" fmla="*/ 5 w 13"/>
                  <a:gd name="T9" fmla="*/ 3 h 6"/>
                  <a:gd name="T10" fmla="*/ 5 w 13"/>
                  <a:gd name="T11" fmla="*/ 3 h 6"/>
                  <a:gd name="T12" fmla="*/ 8 w 13"/>
                  <a:gd name="T13" fmla="*/ 3 h 6"/>
                  <a:gd name="T14" fmla="*/ 8 w 13"/>
                  <a:gd name="T15" fmla="*/ 3 h 6"/>
                  <a:gd name="T16" fmla="*/ 11 w 13"/>
                  <a:gd name="T17" fmla="*/ 5 h 6"/>
                  <a:gd name="T18" fmla="*/ 13 w 13"/>
                  <a:gd name="T19" fmla="*/ 5 h 6"/>
                  <a:gd name="T20" fmla="*/ 13 w 13"/>
                  <a:gd name="T21" fmla="*/ 5 h 6"/>
                  <a:gd name="T22" fmla="*/ 11 w 13"/>
                  <a:gd name="T23" fmla="*/ 6 h 6"/>
                  <a:gd name="T24" fmla="*/ 7 w 13"/>
                  <a:gd name="T25" fmla="*/ 6 h 6"/>
                  <a:gd name="T26" fmla="*/ 7 w 13"/>
                  <a:gd name="T27" fmla="*/ 6 h 6"/>
                  <a:gd name="T28" fmla="*/ 3 w 13"/>
                  <a:gd name="T29" fmla="*/ 5 h 6"/>
                  <a:gd name="T30" fmla="*/ 5 w 13"/>
                  <a:gd name="T31" fmla="*/ 3 h 6"/>
                  <a:gd name="T32" fmla="*/ 5 w 13"/>
                  <a:gd name="T33" fmla="*/ 3 h 6"/>
                  <a:gd name="T34" fmla="*/ 5 w 13"/>
                  <a:gd name="T35" fmla="*/ 5 h 6"/>
                  <a:gd name="T36" fmla="*/ 5 w 13"/>
                  <a:gd name="T3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6">
                    <a:moveTo>
                      <a:pt x="5" y="5"/>
                    </a:moveTo>
                    <a:lnTo>
                      <a:pt x="5" y="5"/>
                    </a:lnTo>
                    <a:lnTo>
                      <a:pt x="3" y="5"/>
                    </a:lnTo>
                    <a:lnTo>
                      <a:pt x="0" y="0"/>
                    </a:lnTo>
                    <a:lnTo>
                      <a:pt x="5" y="3"/>
                    </a:lnTo>
                    <a:lnTo>
                      <a:pt x="5" y="3"/>
                    </a:lnTo>
                    <a:lnTo>
                      <a:pt x="8" y="3"/>
                    </a:lnTo>
                    <a:lnTo>
                      <a:pt x="8" y="3"/>
                    </a:lnTo>
                    <a:lnTo>
                      <a:pt x="11" y="5"/>
                    </a:lnTo>
                    <a:lnTo>
                      <a:pt x="13" y="5"/>
                    </a:lnTo>
                    <a:lnTo>
                      <a:pt x="13" y="5"/>
                    </a:lnTo>
                    <a:lnTo>
                      <a:pt x="11" y="6"/>
                    </a:lnTo>
                    <a:lnTo>
                      <a:pt x="7" y="6"/>
                    </a:lnTo>
                    <a:lnTo>
                      <a:pt x="7" y="6"/>
                    </a:lnTo>
                    <a:lnTo>
                      <a:pt x="3" y="5"/>
                    </a:lnTo>
                    <a:lnTo>
                      <a:pt x="5" y="3"/>
                    </a:lnTo>
                    <a:lnTo>
                      <a:pt x="5" y="3"/>
                    </a:lnTo>
                    <a:lnTo>
                      <a:pt x="5" y="5"/>
                    </a:lnTo>
                    <a:lnTo>
                      <a:pt x="5"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5" name="Freeform 314"/>
              <p:cNvSpPr>
                <a:spLocks/>
              </p:cNvSpPr>
              <p:nvPr/>
            </p:nvSpPr>
            <p:spPr bwMode="auto">
              <a:xfrm>
                <a:off x="3630" y="1128"/>
                <a:ext cx="141" cy="241"/>
              </a:xfrm>
              <a:custGeom>
                <a:avLst/>
                <a:gdLst>
                  <a:gd name="T0" fmla="*/ 13 w 141"/>
                  <a:gd name="T1" fmla="*/ 36 h 241"/>
                  <a:gd name="T2" fmla="*/ 2 w 141"/>
                  <a:gd name="T3" fmla="*/ 56 h 241"/>
                  <a:gd name="T4" fmla="*/ 2 w 141"/>
                  <a:gd name="T5" fmla="*/ 80 h 241"/>
                  <a:gd name="T6" fmla="*/ 7 w 141"/>
                  <a:gd name="T7" fmla="*/ 91 h 241"/>
                  <a:gd name="T8" fmla="*/ 24 w 141"/>
                  <a:gd name="T9" fmla="*/ 109 h 241"/>
                  <a:gd name="T10" fmla="*/ 35 w 141"/>
                  <a:gd name="T11" fmla="*/ 113 h 241"/>
                  <a:gd name="T12" fmla="*/ 43 w 141"/>
                  <a:gd name="T13" fmla="*/ 116 h 241"/>
                  <a:gd name="T14" fmla="*/ 45 w 141"/>
                  <a:gd name="T15" fmla="*/ 120 h 241"/>
                  <a:gd name="T16" fmla="*/ 43 w 141"/>
                  <a:gd name="T17" fmla="*/ 129 h 241"/>
                  <a:gd name="T18" fmla="*/ 41 w 141"/>
                  <a:gd name="T19" fmla="*/ 135 h 241"/>
                  <a:gd name="T20" fmla="*/ 40 w 141"/>
                  <a:gd name="T21" fmla="*/ 151 h 241"/>
                  <a:gd name="T22" fmla="*/ 45 w 141"/>
                  <a:gd name="T23" fmla="*/ 165 h 241"/>
                  <a:gd name="T24" fmla="*/ 54 w 141"/>
                  <a:gd name="T25" fmla="*/ 178 h 241"/>
                  <a:gd name="T26" fmla="*/ 60 w 141"/>
                  <a:gd name="T27" fmla="*/ 183 h 241"/>
                  <a:gd name="T28" fmla="*/ 59 w 141"/>
                  <a:gd name="T29" fmla="*/ 199 h 241"/>
                  <a:gd name="T30" fmla="*/ 62 w 141"/>
                  <a:gd name="T31" fmla="*/ 214 h 241"/>
                  <a:gd name="T32" fmla="*/ 68 w 141"/>
                  <a:gd name="T33" fmla="*/ 229 h 241"/>
                  <a:gd name="T34" fmla="*/ 79 w 141"/>
                  <a:gd name="T35" fmla="*/ 241 h 241"/>
                  <a:gd name="T36" fmla="*/ 79 w 141"/>
                  <a:gd name="T37" fmla="*/ 235 h 241"/>
                  <a:gd name="T38" fmla="*/ 89 w 141"/>
                  <a:gd name="T39" fmla="*/ 222 h 241"/>
                  <a:gd name="T40" fmla="*/ 94 w 141"/>
                  <a:gd name="T41" fmla="*/ 218 h 241"/>
                  <a:gd name="T42" fmla="*/ 113 w 141"/>
                  <a:gd name="T43" fmla="*/ 203 h 241"/>
                  <a:gd name="T44" fmla="*/ 119 w 141"/>
                  <a:gd name="T45" fmla="*/ 199 h 241"/>
                  <a:gd name="T46" fmla="*/ 125 w 141"/>
                  <a:gd name="T47" fmla="*/ 188 h 241"/>
                  <a:gd name="T48" fmla="*/ 128 w 141"/>
                  <a:gd name="T49" fmla="*/ 165 h 241"/>
                  <a:gd name="T50" fmla="*/ 124 w 141"/>
                  <a:gd name="T51" fmla="*/ 154 h 241"/>
                  <a:gd name="T52" fmla="*/ 120 w 141"/>
                  <a:gd name="T53" fmla="*/ 148 h 241"/>
                  <a:gd name="T54" fmla="*/ 119 w 141"/>
                  <a:gd name="T55" fmla="*/ 140 h 241"/>
                  <a:gd name="T56" fmla="*/ 119 w 141"/>
                  <a:gd name="T57" fmla="*/ 137 h 241"/>
                  <a:gd name="T58" fmla="*/ 128 w 141"/>
                  <a:gd name="T59" fmla="*/ 126 h 241"/>
                  <a:gd name="T60" fmla="*/ 133 w 141"/>
                  <a:gd name="T61" fmla="*/ 118 h 241"/>
                  <a:gd name="T62" fmla="*/ 139 w 141"/>
                  <a:gd name="T63" fmla="*/ 101 h 241"/>
                  <a:gd name="T64" fmla="*/ 139 w 141"/>
                  <a:gd name="T65" fmla="*/ 82 h 241"/>
                  <a:gd name="T66" fmla="*/ 131 w 141"/>
                  <a:gd name="T67" fmla="*/ 64 h 241"/>
                  <a:gd name="T68" fmla="*/ 125 w 141"/>
                  <a:gd name="T69" fmla="*/ 58 h 241"/>
                  <a:gd name="T70" fmla="*/ 113 w 141"/>
                  <a:gd name="T71" fmla="*/ 45 h 241"/>
                  <a:gd name="T72" fmla="*/ 106 w 141"/>
                  <a:gd name="T73" fmla="*/ 36 h 241"/>
                  <a:gd name="T74" fmla="*/ 100 w 141"/>
                  <a:gd name="T75" fmla="*/ 26 h 241"/>
                  <a:gd name="T76" fmla="*/ 87 w 141"/>
                  <a:gd name="T77" fmla="*/ 14 h 241"/>
                  <a:gd name="T78" fmla="*/ 71 w 141"/>
                  <a:gd name="T79" fmla="*/ 4 h 241"/>
                  <a:gd name="T80" fmla="*/ 54 w 141"/>
                  <a:gd name="T81" fmla="*/ 0 h 241"/>
                  <a:gd name="T82" fmla="*/ 35 w 141"/>
                  <a:gd name="T83" fmla="*/ 1 h 241"/>
                  <a:gd name="T84" fmla="*/ 27 w 141"/>
                  <a:gd name="T85" fmla="*/ 4 h 241"/>
                  <a:gd name="T86" fmla="*/ 13 w 141"/>
                  <a:gd name="T87" fmla="*/ 14 h 241"/>
                  <a:gd name="T88" fmla="*/ 5 w 141"/>
                  <a:gd name="T89" fmla="*/ 28 h 241"/>
                  <a:gd name="T90" fmla="*/ 2 w 141"/>
                  <a:gd name="T91" fmla="*/ 45 h 241"/>
                  <a:gd name="T92" fmla="*/ 13 w 141"/>
                  <a:gd name="T93" fmla="*/ 3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1" h="241">
                    <a:moveTo>
                      <a:pt x="13" y="36"/>
                    </a:moveTo>
                    <a:lnTo>
                      <a:pt x="13" y="36"/>
                    </a:lnTo>
                    <a:lnTo>
                      <a:pt x="5" y="45"/>
                    </a:lnTo>
                    <a:lnTo>
                      <a:pt x="2" y="56"/>
                    </a:lnTo>
                    <a:lnTo>
                      <a:pt x="0" y="69"/>
                    </a:lnTo>
                    <a:lnTo>
                      <a:pt x="2" y="80"/>
                    </a:lnTo>
                    <a:lnTo>
                      <a:pt x="2" y="80"/>
                    </a:lnTo>
                    <a:lnTo>
                      <a:pt x="7" y="91"/>
                    </a:lnTo>
                    <a:lnTo>
                      <a:pt x="15" y="101"/>
                    </a:lnTo>
                    <a:lnTo>
                      <a:pt x="24" y="109"/>
                    </a:lnTo>
                    <a:lnTo>
                      <a:pt x="35" y="113"/>
                    </a:lnTo>
                    <a:lnTo>
                      <a:pt x="35" y="113"/>
                    </a:lnTo>
                    <a:lnTo>
                      <a:pt x="41" y="115"/>
                    </a:lnTo>
                    <a:lnTo>
                      <a:pt x="43" y="116"/>
                    </a:lnTo>
                    <a:lnTo>
                      <a:pt x="45" y="120"/>
                    </a:lnTo>
                    <a:lnTo>
                      <a:pt x="45" y="120"/>
                    </a:lnTo>
                    <a:lnTo>
                      <a:pt x="45" y="124"/>
                    </a:lnTo>
                    <a:lnTo>
                      <a:pt x="43" y="129"/>
                    </a:lnTo>
                    <a:lnTo>
                      <a:pt x="43" y="129"/>
                    </a:lnTo>
                    <a:lnTo>
                      <a:pt x="41" y="135"/>
                    </a:lnTo>
                    <a:lnTo>
                      <a:pt x="40" y="143"/>
                    </a:lnTo>
                    <a:lnTo>
                      <a:pt x="40" y="151"/>
                    </a:lnTo>
                    <a:lnTo>
                      <a:pt x="41" y="158"/>
                    </a:lnTo>
                    <a:lnTo>
                      <a:pt x="45" y="165"/>
                    </a:lnTo>
                    <a:lnTo>
                      <a:pt x="49" y="172"/>
                    </a:lnTo>
                    <a:lnTo>
                      <a:pt x="54" y="178"/>
                    </a:lnTo>
                    <a:lnTo>
                      <a:pt x="60" y="183"/>
                    </a:lnTo>
                    <a:lnTo>
                      <a:pt x="60" y="183"/>
                    </a:lnTo>
                    <a:lnTo>
                      <a:pt x="59" y="191"/>
                    </a:lnTo>
                    <a:lnTo>
                      <a:pt x="59" y="199"/>
                    </a:lnTo>
                    <a:lnTo>
                      <a:pt x="60" y="206"/>
                    </a:lnTo>
                    <a:lnTo>
                      <a:pt x="62" y="214"/>
                    </a:lnTo>
                    <a:lnTo>
                      <a:pt x="65" y="222"/>
                    </a:lnTo>
                    <a:lnTo>
                      <a:pt x="68" y="229"/>
                    </a:lnTo>
                    <a:lnTo>
                      <a:pt x="73" y="235"/>
                    </a:lnTo>
                    <a:lnTo>
                      <a:pt x="79" y="241"/>
                    </a:lnTo>
                    <a:lnTo>
                      <a:pt x="79" y="241"/>
                    </a:lnTo>
                    <a:lnTo>
                      <a:pt x="79" y="235"/>
                    </a:lnTo>
                    <a:lnTo>
                      <a:pt x="84" y="227"/>
                    </a:lnTo>
                    <a:lnTo>
                      <a:pt x="89" y="222"/>
                    </a:lnTo>
                    <a:lnTo>
                      <a:pt x="94" y="218"/>
                    </a:lnTo>
                    <a:lnTo>
                      <a:pt x="94" y="218"/>
                    </a:lnTo>
                    <a:lnTo>
                      <a:pt x="108" y="208"/>
                    </a:lnTo>
                    <a:lnTo>
                      <a:pt x="113" y="203"/>
                    </a:lnTo>
                    <a:lnTo>
                      <a:pt x="119" y="199"/>
                    </a:lnTo>
                    <a:lnTo>
                      <a:pt x="119" y="199"/>
                    </a:lnTo>
                    <a:lnTo>
                      <a:pt x="122" y="194"/>
                    </a:lnTo>
                    <a:lnTo>
                      <a:pt x="125" y="188"/>
                    </a:lnTo>
                    <a:lnTo>
                      <a:pt x="128" y="176"/>
                    </a:lnTo>
                    <a:lnTo>
                      <a:pt x="128" y="165"/>
                    </a:lnTo>
                    <a:lnTo>
                      <a:pt x="127" y="159"/>
                    </a:lnTo>
                    <a:lnTo>
                      <a:pt x="124" y="154"/>
                    </a:lnTo>
                    <a:lnTo>
                      <a:pt x="124" y="154"/>
                    </a:lnTo>
                    <a:lnTo>
                      <a:pt x="120" y="148"/>
                    </a:lnTo>
                    <a:lnTo>
                      <a:pt x="119" y="143"/>
                    </a:lnTo>
                    <a:lnTo>
                      <a:pt x="119" y="140"/>
                    </a:lnTo>
                    <a:lnTo>
                      <a:pt x="119" y="140"/>
                    </a:lnTo>
                    <a:lnTo>
                      <a:pt x="119" y="137"/>
                    </a:lnTo>
                    <a:lnTo>
                      <a:pt x="122" y="132"/>
                    </a:lnTo>
                    <a:lnTo>
                      <a:pt x="128" y="126"/>
                    </a:lnTo>
                    <a:lnTo>
                      <a:pt x="128" y="126"/>
                    </a:lnTo>
                    <a:lnTo>
                      <a:pt x="133" y="118"/>
                    </a:lnTo>
                    <a:lnTo>
                      <a:pt x="138" y="110"/>
                    </a:lnTo>
                    <a:lnTo>
                      <a:pt x="139" y="101"/>
                    </a:lnTo>
                    <a:lnTo>
                      <a:pt x="141" y="91"/>
                    </a:lnTo>
                    <a:lnTo>
                      <a:pt x="139" y="82"/>
                    </a:lnTo>
                    <a:lnTo>
                      <a:pt x="136" y="74"/>
                    </a:lnTo>
                    <a:lnTo>
                      <a:pt x="131" y="64"/>
                    </a:lnTo>
                    <a:lnTo>
                      <a:pt x="125" y="58"/>
                    </a:lnTo>
                    <a:lnTo>
                      <a:pt x="125" y="58"/>
                    </a:lnTo>
                    <a:lnTo>
                      <a:pt x="119" y="52"/>
                    </a:lnTo>
                    <a:lnTo>
                      <a:pt x="113" y="45"/>
                    </a:lnTo>
                    <a:lnTo>
                      <a:pt x="113" y="45"/>
                    </a:lnTo>
                    <a:lnTo>
                      <a:pt x="106" y="36"/>
                    </a:lnTo>
                    <a:lnTo>
                      <a:pt x="100" y="26"/>
                    </a:lnTo>
                    <a:lnTo>
                      <a:pt x="100" y="26"/>
                    </a:lnTo>
                    <a:lnTo>
                      <a:pt x="94" y="19"/>
                    </a:lnTo>
                    <a:lnTo>
                      <a:pt x="87" y="14"/>
                    </a:lnTo>
                    <a:lnTo>
                      <a:pt x="79" y="8"/>
                    </a:lnTo>
                    <a:lnTo>
                      <a:pt x="71" y="4"/>
                    </a:lnTo>
                    <a:lnTo>
                      <a:pt x="64" y="1"/>
                    </a:lnTo>
                    <a:lnTo>
                      <a:pt x="54" y="0"/>
                    </a:lnTo>
                    <a:lnTo>
                      <a:pt x="45" y="0"/>
                    </a:lnTo>
                    <a:lnTo>
                      <a:pt x="35" y="1"/>
                    </a:lnTo>
                    <a:lnTo>
                      <a:pt x="35" y="1"/>
                    </a:lnTo>
                    <a:lnTo>
                      <a:pt x="27" y="4"/>
                    </a:lnTo>
                    <a:lnTo>
                      <a:pt x="19" y="8"/>
                    </a:lnTo>
                    <a:lnTo>
                      <a:pt x="13" y="14"/>
                    </a:lnTo>
                    <a:lnTo>
                      <a:pt x="8" y="20"/>
                    </a:lnTo>
                    <a:lnTo>
                      <a:pt x="5" y="28"/>
                    </a:lnTo>
                    <a:lnTo>
                      <a:pt x="2" y="36"/>
                    </a:lnTo>
                    <a:lnTo>
                      <a:pt x="2" y="45"/>
                    </a:lnTo>
                    <a:lnTo>
                      <a:pt x="2" y="55"/>
                    </a:lnTo>
                    <a:lnTo>
                      <a:pt x="13" y="3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6" name="Freeform 315"/>
              <p:cNvSpPr>
                <a:spLocks/>
              </p:cNvSpPr>
              <p:nvPr/>
            </p:nvSpPr>
            <p:spPr bwMode="auto">
              <a:xfrm>
                <a:off x="3630" y="1128"/>
                <a:ext cx="141" cy="241"/>
              </a:xfrm>
              <a:custGeom>
                <a:avLst/>
                <a:gdLst>
                  <a:gd name="T0" fmla="*/ 13 w 141"/>
                  <a:gd name="T1" fmla="*/ 36 h 241"/>
                  <a:gd name="T2" fmla="*/ 2 w 141"/>
                  <a:gd name="T3" fmla="*/ 56 h 241"/>
                  <a:gd name="T4" fmla="*/ 2 w 141"/>
                  <a:gd name="T5" fmla="*/ 80 h 241"/>
                  <a:gd name="T6" fmla="*/ 7 w 141"/>
                  <a:gd name="T7" fmla="*/ 91 h 241"/>
                  <a:gd name="T8" fmla="*/ 24 w 141"/>
                  <a:gd name="T9" fmla="*/ 109 h 241"/>
                  <a:gd name="T10" fmla="*/ 35 w 141"/>
                  <a:gd name="T11" fmla="*/ 113 h 241"/>
                  <a:gd name="T12" fmla="*/ 43 w 141"/>
                  <a:gd name="T13" fmla="*/ 116 h 241"/>
                  <a:gd name="T14" fmla="*/ 45 w 141"/>
                  <a:gd name="T15" fmla="*/ 120 h 241"/>
                  <a:gd name="T16" fmla="*/ 43 w 141"/>
                  <a:gd name="T17" fmla="*/ 129 h 241"/>
                  <a:gd name="T18" fmla="*/ 41 w 141"/>
                  <a:gd name="T19" fmla="*/ 135 h 241"/>
                  <a:gd name="T20" fmla="*/ 40 w 141"/>
                  <a:gd name="T21" fmla="*/ 151 h 241"/>
                  <a:gd name="T22" fmla="*/ 45 w 141"/>
                  <a:gd name="T23" fmla="*/ 165 h 241"/>
                  <a:gd name="T24" fmla="*/ 54 w 141"/>
                  <a:gd name="T25" fmla="*/ 178 h 241"/>
                  <a:gd name="T26" fmla="*/ 60 w 141"/>
                  <a:gd name="T27" fmla="*/ 183 h 241"/>
                  <a:gd name="T28" fmla="*/ 59 w 141"/>
                  <a:gd name="T29" fmla="*/ 199 h 241"/>
                  <a:gd name="T30" fmla="*/ 62 w 141"/>
                  <a:gd name="T31" fmla="*/ 214 h 241"/>
                  <a:gd name="T32" fmla="*/ 68 w 141"/>
                  <a:gd name="T33" fmla="*/ 229 h 241"/>
                  <a:gd name="T34" fmla="*/ 79 w 141"/>
                  <a:gd name="T35" fmla="*/ 241 h 241"/>
                  <a:gd name="T36" fmla="*/ 79 w 141"/>
                  <a:gd name="T37" fmla="*/ 235 h 241"/>
                  <a:gd name="T38" fmla="*/ 89 w 141"/>
                  <a:gd name="T39" fmla="*/ 222 h 241"/>
                  <a:gd name="T40" fmla="*/ 94 w 141"/>
                  <a:gd name="T41" fmla="*/ 218 h 241"/>
                  <a:gd name="T42" fmla="*/ 113 w 141"/>
                  <a:gd name="T43" fmla="*/ 203 h 241"/>
                  <a:gd name="T44" fmla="*/ 119 w 141"/>
                  <a:gd name="T45" fmla="*/ 199 h 241"/>
                  <a:gd name="T46" fmla="*/ 125 w 141"/>
                  <a:gd name="T47" fmla="*/ 188 h 241"/>
                  <a:gd name="T48" fmla="*/ 128 w 141"/>
                  <a:gd name="T49" fmla="*/ 165 h 241"/>
                  <a:gd name="T50" fmla="*/ 124 w 141"/>
                  <a:gd name="T51" fmla="*/ 154 h 241"/>
                  <a:gd name="T52" fmla="*/ 120 w 141"/>
                  <a:gd name="T53" fmla="*/ 148 h 241"/>
                  <a:gd name="T54" fmla="*/ 119 w 141"/>
                  <a:gd name="T55" fmla="*/ 140 h 241"/>
                  <a:gd name="T56" fmla="*/ 119 w 141"/>
                  <a:gd name="T57" fmla="*/ 137 h 241"/>
                  <a:gd name="T58" fmla="*/ 128 w 141"/>
                  <a:gd name="T59" fmla="*/ 126 h 241"/>
                  <a:gd name="T60" fmla="*/ 133 w 141"/>
                  <a:gd name="T61" fmla="*/ 118 h 241"/>
                  <a:gd name="T62" fmla="*/ 139 w 141"/>
                  <a:gd name="T63" fmla="*/ 101 h 241"/>
                  <a:gd name="T64" fmla="*/ 139 w 141"/>
                  <a:gd name="T65" fmla="*/ 82 h 241"/>
                  <a:gd name="T66" fmla="*/ 131 w 141"/>
                  <a:gd name="T67" fmla="*/ 64 h 241"/>
                  <a:gd name="T68" fmla="*/ 125 w 141"/>
                  <a:gd name="T69" fmla="*/ 58 h 241"/>
                  <a:gd name="T70" fmla="*/ 113 w 141"/>
                  <a:gd name="T71" fmla="*/ 45 h 241"/>
                  <a:gd name="T72" fmla="*/ 106 w 141"/>
                  <a:gd name="T73" fmla="*/ 36 h 241"/>
                  <a:gd name="T74" fmla="*/ 100 w 141"/>
                  <a:gd name="T75" fmla="*/ 26 h 241"/>
                  <a:gd name="T76" fmla="*/ 87 w 141"/>
                  <a:gd name="T77" fmla="*/ 14 h 241"/>
                  <a:gd name="T78" fmla="*/ 71 w 141"/>
                  <a:gd name="T79" fmla="*/ 4 h 241"/>
                  <a:gd name="T80" fmla="*/ 54 w 141"/>
                  <a:gd name="T81" fmla="*/ 0 h 241"/>
                  <a:gd name="T82" fmla="*/ 35 w 141"/>
                  <a:gd name="T83" fmla="*/ 1 h 241"/>
                  <a:gd name="T84" fmla="*/ 27 w 141"/>
                  <a:gd name="T85" fmla="*/ 4 h 241"/>
                  <a:gd name="T86" fmla="*/ 13 w 141"/>
                  <a:gd name="T87" fmla="*/ 14 h 241"/>
                  <a:gd name="T88" fmla="*/ 5 w 141"/>
                  <a:gd name="T89" fmla="*/ 28 h 241"/>
                  <a:gd name="T90" fmla="*/ 2 w 141"/>
                  <a:gd name="T91" fmla="*/ 45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 h="241">
                    <a:moveTo>
                      <a:pt x="13" y="36"/>
                    </a:moveTo>
                    <a:lnTo>
                      <a:pt x="13" y="36"/>
                    </a:lnTo>
                    <a:lnTo>
                      <a:pt x="5" y="45"/>
                    </a:lnTo>
                    <a:lnTo>
                      <a:pt x="2" y="56"/>
                    </a:lnTo>
                    <a:lnTo>
                      <a:pt x="0" y="69"/>
                    </a:lnTo>
                    <a:lnTo>
                      <a:pt x="2" y="80"/>
                    </a:lnTo>
                    <a:lnTo>
                      <a:pt x="2" y="80"/>
                    </a:lnTo>
                    <a:lnTo>
                      <a:pt x="7" y="91"/>
                    </a:lnTo>
                    <a:lnTo>
                      <a:pt x="15" y="101"/>
                    </a:lnTo>
                    <a:lnTo>
                      <a:pt x="24" y="109"/>
                    </a:lnTo>
                    <a:lnTo>
                      <a:pt x="35" y="113"/>
                    </a:lnTo>
                    <a:lnTo>
                      <a:pt x="35" y="113"/>
                    </a:lnTo>
                    <a:lnTo>
                      <a:pt x="41" y="115"/>
                    </a:lnTo>
                    <a:lnTo>
                      <a:pt x="43" y="116"/>
                    </a:lnTo>
                    <a:lnTo>
                      <a:pt x="45" y="120"/>
                    </a:lnTo>
                    <a:lnTo>
                      <a:pt x="45" y="120"/>
                    </a:lnTo>
                    <a:lnTo>
                      <a:pt x="45" y="124"/>
                    </a:lnTo>
                    <a:lnTo>
                      <a:pt x="43" y="129"/>
                    </a:lnTo>
                    <a:lnTo>
                      <a:pt x="43" y="129"/>
                    </a:lnTo>
                    <a:lnTo>
                      <a:pt x="41" y="135"/>
                    </a:lnTo>
                    <a:lnTo>
                      <a:pt x="40" y="143"/>
                    </a:lnTo>
                    <a:lnTo>
                      <a:pt x="40" y="151"/>
                    </a:lnTo>
                    <a:lnTo>
                      <a:pt x="41" y="158"/>
                    </a:lnTo>
                    <a:lnTo>
                      <a:pt x="45" y="165"/>
                    </a:lnTo>
                    <a:lnTo>
                      <a:pt x="49" y="172"/>
                    </a:lnTo>
                    <a:lnTo>
                      <a:pt x="54" y="178"/>
                    </a:lnTo>
                    <a:lnTo>
                      <a:pt x="60" y="183"/>
                    </a:lnTo>
                    <a:lnTo>
                      <a:pt x="60" y="183"/>
                    </a:lnTo>
                    <a:lnTo>
                      <a:pt x="59" y="191"/>
                    </a:lnTo>
                    <a:lnTo>
                      <a:pt x="59" y="199"/>
                    </a:lnTo>
                    <a:lnTo>
                      <a:pt x="60" y="206"/>
                    </a:lnTo>
                    <a:lnTo>
                      <a:pt x="62" y="214"/>
                    </a:lnTo>
                    <a:lnTo>
                      <a:pt x="65" y="222"/>
                    </a:lnTo>
                    <a:lnTo>
                      <a:pt x="68" y="229"/>
                    </a:lnTo>
                    <a:lnTo>
                      <a:pt x="73" y="235"/>
                    </a:lnTo>
                    <a:lnTo>
                      <a:pt x="79" y="241"/>
                    </a:lnTo>
                    <a:lnTo>
                      <a:pt x="79" y="241"/>
                    </a:lnTo>
                    <a:lnTo>
                      <a:pt x="79" y="235"/>
                    </a:lnTo>
                    <a:lnTo>
                      <a:pt x="84" y="227"/>
                    </a:lnTo>
                    <a:lnTo>
                      <a:pt x="89" y="222"/>
                    </a:lnTo>
                    <a:lnTo>
                      <a:pt x="94" y="218"/>
                    </a:lnTo>
                    <a:lnTo>
                      <a:pt x="94" y="218"/>
                    </a:lnTo>
                    <a:lnTo>
                      <a:pt x="108" y="208"/>
                    </a:lnTo>
                    <a:lnTo>
                      <a:pt x="113" y="203"/>
                    </a:lnTo>
                    <a:lnTo>
                      <a:pt x="119" y="199"/>
                    </a:lnTo>
                    <a:lnTo>
                      <a:pt x="119" y="199"/>
                    </a:lnTo>
                    <a:lnTo>
                      <a:pt x="122" y="194"/>
                    </a:lnTo>
                    <a:lnTo>
                      <a:pt x="125" y="188"/>
                    </a:lnTo>
                    <a:lnTo>
                      <a:pt x="128" y="176"/>
                    </a:lnTo>
                    <a:lnTo>
                      <a:pt x="128" y="165"/>
                    </a:lnTo>
                    <a:lnTo>
                      <a:pt x="127" y="159"/>
                    </a:lnTo>
                    <a:lnTo>
                      <a:pt x="124" y="154"/>
                    </a:lnTo>
                    <a:lnTo>
                      <a:pt x="124" y="154"/>
                    </a:lnTo>
                    <a:lnTo>
                      <a:pt x="120" y="148"/>
                    </a:lnTo>
                    <a:lnTo>
                      <a:pt x="119" y="143"/>
                    </a:lnTo>
                    <a:lnTo>
                      <a:pt x="119" y="140"/>
                    </a:lnTo>
                    <a:lnTo>
                      <a:pt x="119" y="140"/>
                    </a:lnTo>
                    <a:lnTo>
                      <a:pt x="119" y="137"/>
                    </a:lnTo>
                    <a:lnTo>
                      <a:pt x="122" y="132"/>
                    </a:lnTo>
                    <a:lnTo>
                      <a:pt x="128" y="126"/>
                    </a:lnTo>
                    <a:lnTo>
                      <a:pt x="128" y="126"/>
                    </a:lnTo>
                    <a:lnTo>
                      <a:pt x="133" y="118"/>
                    </a:lnTo>
                    <a:lnTo>
                      <a:pt x="138" y="110"/>
                    </a:lnTo>
                    <a:lnTo>
                      <a:pt x="139" y="101"/>
                    </a:lnTo>
                    <a:lnTo>
                      <a:pt x="141" y="91"/>
                    </a:lnTo>
                    <a:lnTo>
                      <a:pt x="139" y="82"/>
                    </a:lnTo>
                    <a:lnTo>
                      <a:pt x="136" y="74"/>
                    </a:lnTo>
                    <a:lnTo>
                      <a:pt x="131" y="64"/>
                    </a:lnTo>
                    <a:lnTo>
                      <a:pt x="125" y="58"/>
                    </a:lnTo>
                    <a:lnTo>
                      <a:pt x="125" y="58"/>
                    </a:lnTo>
                    <a:lnTo>
                      <a:pt x="119" y="52"/>
                    </a:lnTo>
                    <a:lnTo>
                      <a:pt x="113" y="45"/>
                    </a:lnTo>
                    <a:lnTo>
                      <a:pt x="113" y="45"/>
                    </a:lnTo>
                    <a:lnTo>
                      <a:pt x="106" y="36"/>
                    </a:lnTo>
                    <a:lnTo>
                      <a:pt x="100" y="26"/>
                    </a:lnTo>
                    <a:lnTo>
                      <a:pt x="100" y="26"/>
                    </a:lnTo>
                    <a:lnTo>
                      <a:pt x="94" y="19"/>
                    </a:lnTo>
                    <a:lnTo>
                      <a:pt x="87" y="14"/>
                    </a:lnTo>
                    <a:lnTo>
                      <a:pt x="79" y="8"/>
                    </a:lnTo>
                    <a:lnTo>
                      <a:pt x="71" y="4"/>
                    </a:lnTo>
                    <a:lnTo>
                      <a:pt x="64" y="1"/>
                    </a:lnTo>
                    <a:lnTo>
                      <a:pt x="54" y="0"/>
                    </a:lnTo>
                    <a:lnTo>
                      <a:pt x="45" y="0"/>
                    </a:lnTo>
                    <a:lnTo>
                      <a:pt x="35" y="1"/>
                    </a:lnTo>
                    <a:lnTo>
                      <a:pt x="35" y="1"/>
                    </a:lnTo>
                    <a:lnTo>
                      <a:pt x="27" y="4"/>
                    </a:lnTo>
                    <a:lnTo>
                      <a:pt x="19" y="8"/>
                    </a:lnTo>
                    <a:lnTo>
                      <a:pt x="13" y="14"/>
                    </a:lnTo>
                    <a:lnTo>
                      <a:pt x="8" y="20"/>
                    </a:lnTo>
                    <a:lnTo>
                      <a:pt x="5" y="28"/>
                    </a:lnTo>
                    <a:lnTo>
                      <a:pt x="2" y="36"/>
                    </a:lnTo>
                    <a:lnTo>
                      <a:pt x="2" y="45"/>
                    </a:lnTo>
                    <a:lnTo>
                      <a:pt x="2"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7" name="Freeform 316"/>
              <p:cNvSpPr>
                <a:spLocks/>
              </p:cNvSpPr>
              <p:nvPr/>
            </p:nvSpPr>
            <p:spPr bwMode="auto">
              <a:xfrm>
                <a:off x="3468" y="1169"/>
                <a:ext cx="172" cy="123"/>
              </a:xfrm>
              <a:custGeom>
                <a:avLst/>
                <a:gdLst>
                  <a:gd name="T0" fmla="*/ 169 w 172"/>
                  <a:gd name="T1" fmla="*/ 3 h 123"/>
                  <a:gd name="T2" fmla="*/ 164 w 172"/>
                  <a:gd name="T3" fmla="*/ 27 h 123"/>
                  <a:gd name="T4" fmla="*/ 161 w 172"/>
                  <a:gd name="T5" fmla="*/ 34 h 123"/>
                  <a:gd name="T6" fmla="*/ 151 w 172"/>
                  <a:gd name="T7" fmla="*/ 47 h 123"/>
                  <a:gd name="T8" fmla="*/ 137 w 172"/>
                  <a:gd name="T9" fmla="*/ 53 h 123"/>
                  <a:gd name="T10" fmla="*/ 129 w 172"/>
                  <a:gd name="T11" fmla="*/ 53 h 123"/>
                  <a:gd name="T12" fmla="*/ 107 w 172"/>
                  <a:gd name="T13" fmla="*/ 45 h 123"/>
                  <a:gd name="T14" fmla="*/ 96 w 172"/>
                  <a:gd name="T15" fmla="*/ 44 h 123"/>
                  <a:gd name="T16" fmla="*/ 75 w 172"/>
                  <a:gd name="T17" fmla="*/ 49 h 123"/>
                  <a:gd name="T18" fmla="*/ 69 w 172"/>
                  <a:gd name="T19" fmla="*/ 55 h 123"/>
                  <a:gd name="T20" fmla="*/ 66 w 172"/>
                  <a:gd name="T21" fmla="*/ 63 h 123"/>
                  <a:gd name="T22" fmla="*/ 58 w 172"/>
                  <a:gd name="T23" fmla="*/ 82 h 123"/>
                  <a:gd name="T24" fmla="*/ 50 w 172"/>
                  <a:gd name="T25" fmla="*/ 88 h 123"/>
                  <a:gd name="T26" fmla="*/ 47 w 172"/>
                  <a:gd name="T27" fmla="*/ 88 h 123"/>
                  <a:gd name="T28" fmla="*/ 38 w 172"/>
                  <a:gd name="T29" fmla="*/ 87 h 123"/>
                  <a:gd name="T30" fmla="*/ 30 w 172"/>
                  <a:gd name="T31" fmla="*/ 83 h 123"/>
                  <a:gd name="T32" fmla="*/ 26 w 172"/>
                  <a:gd name="T33" fmla="*/ 85 h 123"/>
                  <a:gd name="T34" fmla="*/ 19 w 172"/>
                  <a:gd name="T35" fmla="*/ 93 h 123"/>
                  <a:gd name="T36" fmla="*/ 8 w 172"/>
                  <a:gd name="T37" fmla="*/ 115 h 123"/>
                  <a:gd name="T38" fmla="*/ 0 w 172"/>
                  <a:gd name="T39" fmla="*/ 123 h 123"/>
                  <a:gd name="T40" fmla="*/ 1 w 172"/>
                  <a:gd name="T41" fmla="*/ 113 h 123"/>
                  <a:gd name="T42" fmla="*/ 1 w 172"/>
                  <a:gd name="T43" fmla="*/ 85 h 123"/>
                  <a:gd name="T44" fmla="*/ 3 w 172"/>
                  <a:gd name="T45" fmla="*/ 74 h 123"/>
                  <a:gd name="T46" fmla="*/ 9 w 172"/>
                  <a:gd name="T47" fmla="*/ 57 h 123"/>
                  <a:gd name="T48" fmla="*/ 17 w 172"/>
                  <a:gd name="T49" fmla="*/ 50 h 123"/>
                  <a:gd name="T50" fmla="*/ 22 w 172"/>
                  <a:gd name="T51" fmla="*/ 49 h 123"/>
                  <a:gd name="T52" fmla="*/ 38 w 172"/>
                  <a:gd name="T53" fmla="*/ 44 h 123"/>
                  <a:gd name="T54" fmla="*/ 45 w 172"/>
                  <a:gd name="T55" fmla="*/ 41 h 123"/>
                  <a:gd name="T56" fmla="*/ 63 w 172"/>
                  <a:gd name="T57" fmla="*/ 22 h 123"/>
                  <a:gd name="T58" fmla="*/ 69 w 172"/>
                  <a:gd name="T59" fmla="*/ 15 h 123"/>
                  <a:gd name="T60" fmla="*/ 83 w 172"/>
                  <a:gd name="T61" fmla="*/ 8 h 123"/>
                  <a:gd name="T62" fmla="*/ 93 w 172"/>
                  <a:gd name="T63" fmla="*/ 6 h 123"/>
                  <a:gd name="T64" fmla="*/ 109 w 172"/>
                  <a:gd name="T65" fmla="*/ 11 h 123"/>
                  <a:gd name="T66" fmla="*/ 123 w 172"/>
                  <a:gd name="T67" fmla="*/ 14 h 123"/>
                  <a:gd name="T68" fmla="*/ 131 w 172"/>
                  <a:gd name="T69" fmla="*/ 12 h 123"/>
                  <a:gd name="T70" fmla="*/ 148 w 172"/>
                  <a:gd name="T71" fmla="*/ 3 h 123"/>
                  <a:gd name="T72" fmla="*/ 154 w 172"/>
                  <a:gd name="T73" fmla="*/ 1 h 123"/>
                  <a:gd name="T74" fmla="*/ 167 w 172"/>
                  <a:gd name="T75" fmla="*/ 1 h 123"/>
                  <a:gd name="T76" fmla="*/ 169 w 172"/>
                  <a:gd name="T77" fmla="*/ 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 h="123">
                    <a:moveTo>
                      <a:pt x="169" y="3"/>
                    </a:moveTo>
                    <a:lnTo>
                      <a:pt x="169" y="3"/>
                    </a:lnTo>
                    <a:lnTo>
                      <a:pt x="166" y="19"/>
                    </a:lnTo>
                    <a:lnTo>
                      <a:pt x="164" y="27"/>
                    </a:lnTo>
                    <a:lnTo>
                      <a:pt x="161" y="34"/>
                    </a:lnTo>
                    <a:lnTo>
                      <a:pt x="161" y="34"/>
                    </a:lnTo>
                    <a:lnTo>
                      <a:pt x="158" y="41"/>
                    </a:lnTo>
                    <a:lnTo>
                      <a:pt x="151" y="47"/>
                    </a:lnTo>
                    <a:lnTo>
                      <a:pt x="145" y="52"/>
                    </a:lnTo>
                    <a:lnTo>
                      <a:pt x="137" y="53"/>
                    </a:lnTo>
                    <a:lnTo>
                      <a:pt x="137" y="53"/>
                    </a:lnTo>
                    <a:lnTo>
                      <a:pt x="129" y="53"/>
                    </a:lnTo>
                    <a:lnTo>
                      <a:pt x="121" y="52"/>
                    </a:lnTo>
                    <a:lnTo>
                      <a:pt x="107" y="45"/>
                    </a:lnTo>
                    <a:lnTo>
                      <a:pt x="107" y="45"/>
                    </a:lnTo>
                    <a:lnTo>
                      <a:pt x="96" y="44"/>
                    </a:lnTo>
                    <a:lnTo>
                      <a:pt x="85" y="45"/>
                    </a:lnTo>
                    <a:lnTo>
                      <a:pt x="75" y="49"/>
                    </a:lnTo>
                    <a:lnTo>
                      <a:pt x="72" y="52"/>
                    </a:lnTo>
                    <a:lnTo>
                      <a:pt x="69" y="55"/>
                    </a:lnTo>
                    <a:lnTo>
                      <a:pt x="69" y="55"/>
                    </a:lnTo>
                    <a:lnTo>
                      <a:pt x="66" y="63"/>
                    </a:lnTo>
                    <a:lnTo>
                      <a:pt x="63" y="72"/>
                    </a:lnTo>
                    <a:lnTo>
                      <a:pt x="58" y="82"/>
                    </a:lnTo>
                    <a:lnTo>
                      <a:pt x="53" y="85"/>
                    </a:lnTo>
                    <a:lnTo>
                      <a:pt x="50" y="88"/>
                    </a:lnTo>
                    <a:lnTo>
                      <a:pt x="50" y="88"/>
                    </a:lnTo>
                    <a:lnTo>
                      <a:pt x="47" y="88"/>
                    </a:lnTo>
                    <a:lnTo>
                      <a:pt x="44" y="88"/>
                    </a:lnTo>
                    <a:lnTo>
                      <a:pt x="38" y="87"/>
                    </a:lnTo>
                    <a:lnTo>
                      <a:pt x="33" y="83"/>
                    </a:lnTo>
                    <a:lnTo>
                      <a:pt x="30" y="83"/>
                    </a:lnTo>
                    <a:lnTo>
                      <a:pt x="26" y="85"/>
                    </a:lnTo>
                    <a:lnTo>
                      <a:pt x="26" y="85"/>
                    </a:lnTo>
                    <a:lnTo>
                      <a:pt x="22" y="88"/>
                    </a:lnTo>
                    <a:lnTo>
                      <a:pt x="19" y="93"/>
                    </a:lnTo>
                    <a:lnTo>
                      <a:pt x="14" y="104"/>
                    </a:lnTo>
                    <a:lnTo>
                      <a:pt x="8" y="115"/>
                    </a:lnTo>
                    <a:lnTo>
                      <a:pt x="4" y="120"/>
                    </a:lnTo>
                    <a:lnTo>
                      <a:pt x="0" y="123"/>
                    </a:lnTo>
                    <a:lnTo>
                      <a:pt x="0" y="123"/>
                    </a:lnTo>
                    <a:lnTo>
                      <a:pt x="1" y="113"/>
                    </a:lnTo>
                    <a:lnTo>
                      <a:pt x="3" y="104"/>
                    </a:lnTo>
                    <a:lnTo>
                      <a:pt x="1" y="85"/>
                    </a:lnTo>
                    <a:lnTo>
                      <a:pt x="1" y="85"/>
                    </a:lnTo>
                    <a:lnTo>
                      <a:pt x="3" y="74"/>
                    </a:lnTo>
                    <a:lnTo>
                      <a:pt x="4" y="64"/>
                    </a:lnTo>
                    <a:lnTo>
                      <a:pt x="9" y="57"/>
                    </a:lnTo>
                    <a:lnTo>
                      <a:pt x="12" y="53"/>
                    </a:lnTo>
                    <a:lnTo>
                      <a:pt x="17" y="50"/>
                    </a:lnTo>
                    <a:lnTo>
                      <a:pt x="17" y="50"/>
                    </a:lnTo>
                    <a:lnTo>
                      <a:pt x="22" y="49"/>
                    </a:lnTo>
                    <a:lnTo>
                      <a:pt x="26" y="47"/>
                    </a:lnTo>
                    <a:lnTo>
                      <a:pt x="38" y="44"/>
                    </a:lnTo>
                    <a:lnTo>
                      <a:pt x="38" y="44"/>
                    </a:lnTo>
                    <a:lnTo>
                      <a:pt x="45" y="41"/>
                    </a:lnTo>
                    <a:lnTo>
                      <a:pt x="52" y="34"/>
                    </a:lnTo>
                    <a:lnTo>
                      <a:pt x="63" y="22"/>
                    </a:lnTo>
                    <a:lnTo>
                      <a:pt x="63" y="22"/>
                    </a:lnTo>
                    <a:lnTo>
                      <a:pt x="69" y="15"/>
                    </a:lnTo>
                    <a:lnTo>
                      <a:pt x="77" y="11"/>
                    </a:lnTo>
                    <a:lnTo>
                      <a:pt x="83" y="8"/>
                    </a:lnTo>
                    <a:lnTo>
                      <a:pt x="93" y="6"/>
                    </a:lnTo>
                    <a:lnTo>
                      <a:pt x="93" y="6"/>
                    </a:lnTo>
                    <a:lnTo>
                      <a:pt x="101" y="8"/>
                    </a:lnTo>
                    <a:lnTo>
                      <a:pt x="109" y="11"/>
                    </a:lnTo>
                    <a:lnTo>
                      <a:pt x="115" y="12"/>
                    </a:lnTo>
                    <a:lnTo>
                      <a:pt x="123" y="14"/>
                    </a:lnTo>
                    <a:lnTo>
                      <a:pt x="123" y="14"/>
                    </a:lnTo>
                    <a:lnTo>
                      <a:pt x="131" y="12"/>
                    </a:lnTo>
                    <a:lnTo>
                      <a:pt x="135" y="9"/>
                    </a:lnTo>
                    <a:lnTo>
                      <a:pt x="148" y="3"/>
                    </a:lnTo>
                    <a:lnTo>
                      <a:pt x="148" y="3"/>
                    </a:lnTo>
                    <a:lnTo>
                      <a:pt x="154" y="1"/>
                    </a:lnTo>
                    <a:lnTo>
                      <a:pt x="161" y="0"/>
                    </a:lnTo>
                    <a:lnTo>
                      <a:pt x="167" y="1"/>
                    </a:lnTo>
                    <a:lnTo>
                      <a:pt x="172" y="6"/>
                    </a:lnTo>
                    <a:lnTo>
                      <a:pt x="169" y="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8" name="Freeform 317"/>
              <p:cNvSpPr>
                <a:spLocks/>
              </p:cNvSpPr>
              <p:nvPr/>
            </p:nvSpPr>
            <p:spPr bwMode="auto">
              <a:xfrm>
                <a:off x="3468" y="1169"/>
                <a:ext cx="172" cy="123"/>
              </a:xfrm>
              <a:custGeom>
                <a:avLst/>
                <a:gdLst>
                  <a:gd name="T0" fmla="*/ 169 w 172"/>
                  <a:gd name="T1" fmla="*/ 3 h 123"/>
                  <a:gd name="T2" fmla="*/ 164 w 172"/>
                  <a:gd name="T3" fmla="*/ 27 h 123"/>
                  <a:gd name="T4" fmla="*/ 161 w 172"/>
                  <a:gd name="T5" fmla="*/ 34 h 123"/>
                  <a:gd name="T6" fmla="*/ 151 w 172"/>
                  <a:gd name="T7" fmla="*/ 47 h 123"/>
                  <a:gd name="T8" fmla="*/ 137 w 172"/>
                  <a:gd name="T9" fmla="*/ 53 h 123"/>
                  <a:gd name="T10" fmla="*/ 129 w 172"/>
                  <a:gd name="T11" fmla="*/ 53 h 123"/>
                  <a:gd name="T12" fmla="*/ 107 w 172"/>
                  <a:gd name="T13" fmla="*/ 45 h 123"/>
                  <a:gd name="T14" fmla="*/ 96 w 172"/>
                  <a:gd name="T15" fmla="*/ 44 h 123"/>
                  <a:gd name="T16" fmla="*/ 75 w 172"/>
                  <a:gd name="T17" fmla="*/ 49 h 123"/>
                  <a:gd name="T18" fmla="*/ 69 w 172"/>
                  <a:gd name="T19" fmla="*/ 55 h 123"/>
                  <a:gd name="T20" fmla="*/ 66 w 172"/>
                  <a:gd name="T21" fmla="*/ 63 h 123"/>
                  <a:gd name="T22" fmla="*/ 58 w 172"/>
                  <a:gd name="T23" fmla="*/ 82 h 123"/>
                  <a:gd name="T24" fmla="*/ 50 w 172"/>
                  <a:gd name="T25" fmla="*/ 88 h 123"/>
                  <a:gd name="T26" fmla="*/ 47 w 172"/>
                  <a:gd name="T27" fmla="*/ 88 h 123"/>
                  <a:gd name="T28" fmla="*/ 38 w 172"/>
                  <a:gd name="T29" fmla="*/ 87 h 123"/>
                  <a:gd name="T30" fmla="*/ 30 w 172"/>
                  <a:gd name="T31" fmla="*/ 83 h 123"/>
                  <a:gd name="T32" fmla="*/ 26 w 172"/>
                  <a:gd name="T33" fmla="*/ 85 h 123"/>
                  <a:gd name="T34" fmla="*/ 19 w 172"/>
                  <a:gd name="T35" fmla="*/ 93 h 123"/>
                  <a:gd name="T36" fmla="*/ 8 w 172"/>
                  <a:gd name="T37" fmla="*/ 115 h 123"/>
                  <a:gd name="T38" fmla="*/ 0 w 172"/>
                  <a:gd name="T39" fmla="*/ 123 h 123"/>
                  <a:gd name="T40" fmla="*/ 1 w 172"/>
                  <a:gd name="T41" fmla="*/ 113 h 123"/>
                  <a:gd name="T42" fmla="*/ 1 w 172"/>
                  <a:gd name="T43" fmla="*/ 85 h 123"/>
                  <a:gd name="T44" fmla="*/ 3 w 172"/>
                  <a:gd name="T45" fmla="*/ 74 h 123"/>
                  <a:gd name="T46" fmla="*/ 9 w 172"/>
                  <a:gd name="T47" fmla="*/ 57 h 123"/>
                  <a:gd name="T48" fmla="*/ 17 w 172"/>
                  <a:gd name="T49" fmla="*/ 50 h 123"/>
                  <a:gd name="T50" fmla="*/ 22 w 172"/>
                  <a:gd name="T51" fmla="*/ 49 h 123"/>
                  <a:gd name="T52" fmla="*/ 38 w 172"/>
                  <a:gd name="T53" fmla="*/ 44 h 123"/>
                  <a:gd name="T54" fmla="*/ 45 w 172"/>
                  <a:gd name="T55" fmla="*/ 41 h 123"/>
                  <a:gd name="T56" fmla="*/ 63 w 172"/>
                  <a:gd name="T57" fmla="*/ 22 h 123"/>
                  <a:gd name="T58" fmla="*/ 69 w 172"/>
                  <a:gd name="T59" fmla="*/ 15 h 123"/>
                  <a:gd name="T60" fmla="*/ 83 w 172"/>
                  <a:gd name="T61" fmla="*/ 8 h 123"/>
                  <a:gd name="T62" fmla="*/ 93 w 172"/>
                  <a:gd name="T63" fmla="*/ 6 h 123"/>
                  <a:gd name="T64" fmla="*/ 109 w 172"/>
                  <a:gd name="T65" fmla="*/ 11 h 123"/>
                  <a:gd name="T66" fmla="*/ 123 w 172"/>
                  <a:gd name="T67" fmla="*/ 14 h 123"/>
                  <a:gd name="T68" fmla="*/ 131 w 172"/>
                  <a:gd name="T69" fmla="*/ 12 h 123"/>
                  <a:gd name="T70" fmla="*/ 148 w 172"/>
                  <a:gd name="T71" fmla="*/ 3 h 123"/>
                  <a:gd name="T72" fmla="*/ 154 w 172"/>
                  <a:gd name="T73" fmla="*/ 1 h 123"/>
                  <a:gd name="T74" fmla="*/ 167 w 172"/>
                  <a:gd name="T75" fmla="*/ 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2" h="123">
                    <a:moveTo>
                      <a:pt x="169" y="3"/>
                    </a:moveTo>
                    <a:lnTo>
                      <a:pt x="169" y="3"/>
                    </a:lnTo>
                    <a:lnTo>
                      <a:pt x="166" y="19"/>
                    </a:lnTo>
                    <a:lnTo>
                      <a:pt x="164" y="27"/>
                    </a:lnTo>
                    <a:lnTo>
                      <a:pt x="161" y="34"/>
                    </a:lnTo>
                    <a:lnTo>
                      <a:pt x="161" y="34"/>
                    </a:lnTo>
                    <a:lnTo>
                      <a:pt x="158" y="41"/>
                    </a:lnTo>
                    <a:lnTo>
                      <a:pt x="151" y="47"/>
                    </a:lnTo>
                    <a:lnTo>
                      <a:pt x="145" y="52"/>
                    </a:lnTo>
                    <a:lnTo>
                      <a:pt x="137" y="53"/>
                    </a:lnTo>
                    <a:lnTo>
                      <a:pt x="137" y="53"/>
                    </a:lnTo>
                    <a:lnTo>
                      <a:pt x="129" y="53"/>
                    </a:lnTo>
                    <a:lnTo>
                      <a:pt x="121" y="52"/>
                    </a:lnTo>
                    <a:lnTo>
                      <a:pt x="107" y="45"/>
                    </a:lnTo>
                    <a:lnTo>
                      <a:pt x="107" y="45"/>
                    </a:lnTo>
                    <a:lnTo>
                      <a:pt x="96" y="44"/>
                    </a:lnTo>
                    <a:lnTo>
                      <a:pt x="85" y="45"/>
                    </a:lnTo>
                    <a:lnTo>
                      <a:pt x="75" y="49"/>
                    </a:lnTo>
                    <a:lnTo>
                      <a:pt x="72" y="52"/>
                    </a:lnTo>
                    <a:lnTo>
                      <a:pt x="69" y="55"/>
                    </a:lnTo>
                    <a:lnTo>
                      <a:pt x="69" y="55"/>
                    </a:lnTo>
                    <a:lnTo>
                      <a:pt x="66" y="63"/>
                    </a:lnTo>
                    <a:lnTo>
                      <a:pt x="63" y="72"/>
                    </a:lnTo>
                    <a:lnTo>
                      <a:pt x="58" y="82"/>
                    </a:lnTo>
                    <a:lnTo>
                      <a:pt x="53" y="85"/>
                    </a:lnTo>
                    <a:lnTo>
                      <a:pt x="50" y="88"/>
                    </a:lnTo>
                    <a:lnTo>
                      <a:pt x="50" y="88"/>
                    </a:lnTo>
                    <a:lnTo>
                      <a:pt x="47" y="88"/>
                    </a:lnTo>
                    <a:lnTo>
                      <a:pt x="44" y="88"/>
                    </a:lnTo>
                    <a:lnTo>
                      <a:pt x="38" y="87"/>
                    </a:lnTo>
                    <a:lnTo>
                      <a:pt x="33" y="83"/>
                    </a:lnTo>
                    <a:lnTo>
                      <a:pt x="30" y="83"/>
                    </a:lnTo>
                    <a:lnTo>
                      <a:pt x="26" y="85"/>
                    </a:lnTo>
                    <a:lnTo>
                      <a:pt x="26" y="85"/>
                    </a:lnTo>
                    <a:lnTo>
                      <a:pt x="22" y="88"/>
                    </a:lnTo>
                    <a:lnTo>
                      <a:pt x="19" y="93"/>
                    </a:lnTo>
                    <a:lnTo>
                      <a:pt x="14" y="104"/>
                    </a:lnTo>
                    <a:lnTo>
                      <a:pt x="8" y="115"/>
                    </a:lnTo>
                    <a:lnTo>
                      <a:pt x="4" y="120"/>
                    </a:lnTo>
                    <a:lnTo>
                      <a:pt x="0" y="123"/>
                    </a:lnTo>
                    <a:lnTo>
                      <a:pt x="0" y="123"/>
                    </a:lnTo>
                    <a:lnTo>
                      <a:pt x="1" y="113"/>
                    </a:lnTo>
                    <a:lnTo>
                      <a:pt x="3" y="104"/>
                    </a:lnTo>
                    <a:lnTo>
                      <a:pt x="1" y="85"/>
                    </a:lnTo>
                    <a:lnTo>
                      <a:pt x="1" y="85"/>
                    </a:lnTo>
                    <a:lnTo>
                      <a:pt x="3" y="74"/>
                    </a:lnTo>
                    <a:lnTo>
                      <a:pt x="4" y="64"/>
                    </a:lnTo>
                    <a:lnTo>
                      <a:pt x="9" y="57"/>
                    </a:lnTo>
                    <a:lnTo>
                      <a:pt x="12" y="53"/>
                    </a:lnTo>
                    <a:lnTo>
                      <a:pt x="17" y="50"/>
                    </a:lnTo>
                    <a:lnTo>
                      <a:pt x="17" y="50"/>
                    </a:lnTo>
                    <a:lnTo>
                      <a:pt x="22" y="49"/>
                    </a:lnTo>
                    <a:lnTo>
                      <a:pt x="26" y="47"/>
                    </a:lnTo>
                    <a:lnTo>
                      <a:pt x="38" y="44"/>
                    </a:lnTo>
                    <a:lnTo>
                      <a:pt x="38" y="44"/>
                    </a:lnTo>
                    <a:lnTo>
                      <a:pt x="45" y="41"/>
                    </a:lnTo>
                    <a:lnTo>
                      <a:pt x="52" y="34"/>
                    </a:lnTo>
                    <a:lnTo>
                      <a:pt x="63" y="22"/>
                    </a:lnTo>
                    <a:lnTo>
                      <a:pt x="63" y="22"/>
                    </a:lnTo>
                    <a:lnTo>
                      <a:pt x="69" y="15"/>
                    </a:lnTo>
                    <a:lnTo>
                      <a:pt x="77" y="11"/>
                    </a:lnTo>
                    <a:lnTo>
                      <a:pt x="83" y="8"/>
                    </a:lnTo>
                    <a:lnTo>
                      <a:pt x="93" y="6"/>
                    </a:lnTo>
                    <a:lnTo>
                      <a:pt x="93" y="6"/>
                    </a:lnTo>
                    <a:lnTo>
                      <a:pt x="101" y="8"/>
                    </a:lnTo>
                    <a:lnTo>
                      <a:pt x="109" y="11"/>
                    </a:lnTo>
                    <a:lnTo>
                      <a:pt x="115" y="12"/>
                    </a:lnTo>
                    <a:lnTo>
                      <a:pt x="123" y="14"/>
                    </a:lnTo>
                    <a:lnTo>
                      <a:pt x="123" y="14"/>
                    </a:lnTo>
                    <a:lnTo>
                      <a:pt x="131" y="12"/>
                    </a:lnTo>
                    <a:lnTo>
                      <a:pt x="135" y="9"/>
                    </a:lnTo>
                    <a:lnTo>
                      <a:pt x="148" y="3"/>
                    </a:lnTo>
                    <a:lnTo>
                      <a:pt x="148" y="3"/>
                    </a:lnTo>
                    <a:lnTo>
                      <a:pt x="154" y="1"/>
                    </a:lnTo>
                    <a:lnTo>
                      <a:pt x="161" y="0"/>
                    </a:lnTo>
                    <a:lnTo>
                      <a:pt x="167" y="1"/>
                    </a:lnTo>
                    <a:lnTo>
                      <a:pt x="17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9" name="Freeform 318"/>
              <p:cNvSpPr>
                <a:spLocks/>
              </p:cNvSpPr>
              <p:nvPr/>
            </p:nvSpPr>
            <p:spPr bwMode="auto">
              <a:xfrm>
                <a:off x="3638" y="1153"/>
                <a:ext cx="114" cy="41"/>
              </a:xfrm>
              <a:custGeom>
                <a:avLst/>
                <a:gdLst>
                  <a:gd name="T0" fmla="*/ 114 w 114"/>
                  <a:gd name="T1" fmla="*/ 33 h 41"/>
                  <a:gd name="T2" fmla="*/ 114 w 114"/>
                  <a:gd name="T3" fmla="*/ 33 h 41"/>
                  <a:gd name="T4" fmla="*/ 109 w 114"/>
                  <a:gd name="T5" fmla="*/ 31 h 41"/>
                  <a:gd name="T6" fmla="*/ 109 w 114"/>
                  <a:gd name="T7" fmla="*/ 31 h 41"/>
                  <a:gd name="T8" fmla="*/ 105 w 114"/>
                  <a:gd name="T9" fmla="*/ 30 h 41"/>
                  <a:gd name="T10" fmla="*/ 97 w 114"/>
                  <a:gd name="T11" fmla="*/ 30 h 41"/>
                  <a:gd name="T12" fmla="*/ 97 w 114"/>
                  <a:gd name="T13" fmla="*/ 30 h 41"/>
                  <a:gd name="T14" fmla="*/ 87 w 114"/>
                  <a:gd name="T15" fmla="*/ 31 h 41"/>
                  <a:gd name="T16" fmla="*/ 76 w 114"/>
                  <a:gd name="T17" fmla="*/ 36 h 41"/>
                  <a:gd name="T18" fmla="*/ 76 w 114"/>
                  <a:gd name="T19" fmla="*/ 36 h 41"/>
                  <a:gd name="T20" fmla="*/ 63 w 114"/>
                  <a:gd name="T21" fmla="*/ 41 h 41"/>
                  <a:gd name="T22" fmla="*/ 57 w 114"/>
                  <a:gd name="T23" fmla="*/ 41 h 41"/>
                  <a:gd name="T24" fmla="*/ 49 w 114"/>
                  <a:gd name="T25" fmla="*/ 41 h 41"/>
                  <a:gd name="T26" fmla="*/ 49 w 114"/>
                  <a:gd name="T27" fmla="*/ 41 h 41"/>
                  <a:gd name="T28" fmla="*/ 37 w 114"/>
                  <a:gd name="T29" fmla="*/ 39 h 41"/>
                  <a:gd name="T30" fmla="*/ 24 w 114"/>
                  <a:gd name="T31" fmla="*/ 33 h 41"/>
                  <a:gd name="T32" fmla="*/ 24 w 114"/>
                  <a:gd name="T33" fmla="*/ 33 h 41"/>
                  <a:gd name="T34" fmla="*/ 14 w 114"/>
                  <a:gd name="T35" fmla="*/ 27 h 41"/>
                  <a:gd name="T36" fmla="*/ 8 w 114"/>
                  <a:gd name="T37" fmla="*/ 19 h 41"/>
                  <a:gd name="T38" fmla="*/ 8 w 114"/>
                  <a:gd name="T39" fmla="*/ 19 h 41"/>
                  <a:gd name="T40" fmla="*/ 3 w 114"/>
                  <a:gd name="T41" fmla="*/ 11 h 41"/>
                  <a:gd name="T42" fmla="*/ 2 w 114"/>
                  <a:gd name="T43" fmla="*/ 6 h 41"/>
                  <a:gd name="T44" fmla="*/ 2 w 114"/>
                  <a:gd name="T45" fmla="*/ 6 h 41"/>
                  <a:gd name="T46" fmla="*/ 0 w 114"/>
                  <a:gd name="T47" fmla="*/ 0 h 41"/>
                  <a:gd name="T48" fmla="*/ 0 w 114"/>
                  <a:gd name="T49" fmla="*/ 0 h 41"/>
                  <a:gd name="T50" fmla="*/ 3 w 114"/>
                  <a:gd name="T51" fmla="*/ 5 h 41"/>
                  <a:gd name="T52" fmla="*/ 5 w 114"/>
                  <a:gd name="T53" fmla="*/ 11 h 41"/>
                  <a:gd name="T54" fmla="*/ 10 w 114"/>
                  <a:gd name="T55" fmla="*/ 17 h 41"/>
                  <a:gd name="T56" fmla="*/ 10 w 114"/>
                  <a:gd name="T57" fmla="*/ 17 h 41"/>
                  <a:gd name="T58" fmla="*/ 16 w 114"/>
                  <a:gd name="T59" fmla="*/ 25 h 41"/>
                  <a:gd name="T60" fmla="*/ 26 w 114"/>
                  <a:gd name="T61" fmla="*/ 31 h 41"/>
                  <a:gd name="T62" fmla="*/ 26 w 114"/>
                  <a:gd name="T63" fmla="*/ 31 h 41"/>
                  <a:gd name="T64" fmla="*/ 37 w 114"/>
                  <a:gd name="T65" fmla="*/ 36 h 41"/>
                  <a:gd name="T66" fmla="*/ 49 w 114"/>
                  <a:gd name="T67" fmla="*/ 38 h 41"/>
                  <a:gd name="T68" fmla="*/ 49 w 114"/>
                  <a:gd name="T69" fmla="*/ 38 h 41"/>
                  <a:gd name="T70" fmla="*/ 57 w 114"/>
                  <a:gd name="T71" fmla="*/ 38 h 41"/>
                  <a:gd name="T72" fmla="*/ 63 w 114"/>
                  <a:gd name="T73" fmla="*/ 38 h 41"/>
                  <a:gd name="T74" fmla="*/ 74 w 114"/>
                  <a:gd name="T75" fmla="*/ 33 h 41"/>
                  <a:gd name="T76" fmla="*/ 86 w 114"/>
                  <a:gd name="T77" fmla="*/ 30 h 41"/>
                  <a:gd name="T78" fmla="*/ 95 w 114"/>
                  <a:gd name="T79" fmla="*/ 27 h 41"/>
                  <a:gd name="T80" fmla="*/ 95 w 114"/>
                  <a:gd name="T81" fmla="*/ 27 h 41"/>
                  <a:gd name="T82" fmla="*/ 105 w 114"/>
                  <a:gd name="T83" fmla="*/ 28 h 41"/>
                  <a:gd name="T84" fmla="*/ 111 w 114"/>
                  <a:gd name="T85" fmla="*/ 30 h 41"/>
                  <a:gd name="T86" fmla="*/ 111 w 114"/>
                  <a:gd name="T87" fmla="*/ 30 h 41"/>
                  <a:gd name="T88" fmla="*/ 114 w 114"/>
                  <a:gd name="T89" fmla="*/ 33 h 41"/>
                  <a:gd name="T90" fmla="*/ 114 w 114"/>
                  <a:gd name="T91" fmla="*/ 33 h 41"/>
                  <a:gd name="T92" fmla="*/ 114 w 114"/>
                  <a:gd name="T93"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41">
                    <a:moveTo>
                      <a:pt x="114" y="33"/>
                    </a:moveTo>
                    <a:lnTo>
                      <a:pt x="114" y="33"/>
                    </a:lnTo>
                    <a:lnTo>
                      <a:pt x="109" y="31"/>
                    </a:lnTo>
                    <a:lnTo>
                      <a:pt x="109" y="31"/>
                    </a:lnTo>
                    <a:lnTo>
                      <a:pt x="105" y="30"/>
                    </a:lnTo>
                    <a:lnTo>
                      <a:pt x="97" y="30"/>
                    </a:lnTo>
                    <a:lnTo>
                      <a:pt x="97" y="30"/>
                    </a:lnTo>
                    <a:lnTo>
                      <a:pt x="87" y="31"/>
                    </a:lnTo>
                    <a:lnTo>
                      <a:pt x="76" y="36"/>
                    </a:lnTo>
                    <a:lnTo>
                      <a:pt x="76" y="36"/>
                    </a:lnTo>
                    <a:lnTo>
                      <a:pt x="63" y="41"/>
                    </a:lnTo>
                    <a:lnTo>
                      <a:pt x="57" y="41"/>
                    </a:lnTo>
                    <a:lnTo>
                      <a:pt x="49" y="41"/>
                    </a:lnTo>
                    <a:lnTo>
                      <a:pt x="49" y="41"/>
                    </a:lnTo>
                    <a:lnTo>
                      <a:pt x="37" y="39"/>
                    </a:lnTo>
                    <a:lnTo>
                      <a:pt x="24" y="33"/>
                    </a:lnTo>
                    <a:lnTo>
                      <a:pt x="24" y="33"/>
                    </a:lnTo>
                    <a:lnTo>
                      <a:pt x="14" y="27"/>
                    </a:lnTo>
                    <a:lnTo>
                      <a:pt x="8" y="19"/>
                    </a:lnTo>
                    <a:lnTo>
                      <a:pt x="8" y="19"/>
                    </a:lnTo>
                    <a:lnTo>
                      <a:pt x="3" y="11"/>
                    </a:lnTo>
                    <a:lnTo>
                      <a:pt x="2" y="6"/>
                    </a:lnTo>
                    <a:lnTo>
                      <a:pt x="2" y="6"/>
                    </a:lnTo>
                    <a:lnTo>
                      <a:pt x="0" y="0"/>
                    </a:lnTo>
                    <a:lnTo>
                      <a:pt x="0" y="0"/>
                    </a:lnTo>
                    <a:lnTo>
                      <a:pt x="3" y="5"/>
                    </a:lnTo>
                    <a:lnTo>
                      <a:pt x="5" y="11"/>
                    </a:lnTo>
                    <a:lnTo>
                      <a:pt x="10" y="17"/>
                    </a:lnTo>
                    <a:lnTo>
                      <a:pt x="10" y="17"/>
                    </a:lnTo>
                    <a:lnTo>
                      <a:pt x="16" y="25"/>
                    </a:lnTo>
                    <a:lnTo>
                      <a:pt x="26" y="31"/>
                    </a:lnTo>
                    <a:lnTo>
                      <a:pt x="26" y="31"/>
                    </a:lnTo>
                    <a:lnTo>
                      <a:pt x="37" y="36"/>
                    </a:lnTo>
                    <a:lnTo>
                      <a:pt x="49" y="38"/>
                    </a:lnTo>
                    <a:lnTo>
                      <a:pt x="49" y="38"/>
                    </a:lnTo>
                    <a:lnTo>
                      <a:pt x="57" y="38"/>
                    </a:lnTo>
                    <a:lnTo>
                      <a:pt x="63" y="38"/>
                    </a:lnTo>
                    <a:lnTo>
                      <a:pt x="74" y="33"/>
                    </a:lnTo>
                    <a:lnTo>
                      <a:pt x="86" y="30"/>
                    </a:lnTo>
                    <a:lnTo>
                      <a:pt x="95" y="27"/>
                    </a:lnTo>
                    <a:lnTo>
                      <a:pt x="95" y="27"/>
                    </a:lnTo>
                    <a:lnTo>
                      <a:pt x="105" y="28"/>
                    </a:lnTo>
                    <a:lnTo>
                      <a:pt x="111" y="30"/>
                    </a:lnTo>
                    <a:lnTo>
                      <a:pt x="111" y="30"/>
                    </a:lnTo>
                    <a:lnTo>
                      <a:pt x="114" y="33"/>
                    </a:lnTo>
                    <a:lnTo>
                      <a:pt x="114" y="33"/>
                    </a:lnTo>
                    <a:lnTo>
                      <a:pt x="114" y="33"/>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0" name="Freeform 319"/>
              <p:cNvSpPr>
                <a:spLocks/>
              </p:cNvSpPr>
              <p:nvPr/>
            </p:nvSpPr>
            <p:spPr bwMode="auto">
              <a:xfrm>
                <a:off x="3447" y="1153"/>
                <a:ext cx="187" cy="150"/>
              </a:xfrm>
              <a:custGeom>
                <a:avLst/>
                <a:gdLst>
                  <a:gd name="T0" fmla="*/ 0 w 187"/>
                  <a:gd name="T1" fmla="*/ 148 h 150"/>
                  <a:gd name="T2" fmla="*/ 11 w 187"/>
                  <a:gd name="T3" fmla="*/ 148 h 150"/>
                  <a:gd name="T4" fmla="*/ 17 w 187"/>
                  <a:gd name="T5" fmla="*/ 148 h 150"/>
                  <a:gd name="T6" fmla="*/ 32 w 187"/>
                  <a:gd name="T7" fmla="*/ 144 h 150"/>
                  <a:gd name="T8" fmla="*/ 38 w 187"/>
                  <a:gd name="T9" fmla="*/ 139 h 150"/>
                  <a:gd name="T10" fmla="*/ 49 w 187"/>
                  <a:gd name="T11" fmla="*/ 121 h 150"/>
                  <a:gd name="T12" fmla="*/ 52 w 187"/>
                  <a:gd name="T13" fmla="*/ 110 h 150"/>
                  <a:gd name="T14" fmla="*/ 54 w 187"/>
                  <a:gd name="T15" fmla="*/ 99 h 150"/>
                  <a:gd name="T16" fmla="*/ 55 w 187"/>
                  <a:gd name="T17" fmla="*/ 73 h 150"/>
                  <a:gd name="T18" fmla="*/ 59 w 187"/>
                  <a:gd name="T19" fmla="*/ 58 h 150"/>
                  <a:gd name="T20" fmla="*/ 66 w 187"/>
                  <a:gd name="T21" fmla="*/ 46 h 150"/>
                  <a:gd name="T22" fmla="*/ 71 w 187"/>
                  <a:gd name="T23" fmla="*/ 41 h 150"/>
                  <a:gd name="T24" fmla="*/ 79 w 187"/>
                  <a:gd name="T25" fmla="*/ 36 h 150"/>
                  <a:gd name="T26" fmla="*/ 93 w 187"/>
                  <a:gd name="T27" fmla="*/ 35 h 150"/>
                  <a:gd name="T28" fmla="*/ 106 w 187"/>
                  <a:gd name="T29" fmla="*/ 38 h 150"/>
                  <a:gd name="T30" fmla="*/ 119 w 187"/>
                  <a:gd name="T31" fmla="*/ 39 h 150"/>
                  <a:gd name="T32" fmla="*/ 142 w 187"/>
                  <a:gd name="T33" fmla="*/ 39 h 150"/>
                  <a:gd name="T34" fmla="*/ 161 w 187"/>
                  <a:gd name="T35" fmla="*/ 30 h 150"/>
                  <a:gd name="T36" fmla="*/ 168 w 187"/>
                  <a:gd name="T37" fmla="*/ 25 h 150"/>
                  <a:gd name="T38" fmla="*/ 180 w 187"/>
                  <a:gd name="T39" fmla="*/ 9 h 150"/>
                  <a:gd name="T40" fmla="*/ 187 w 187"/>
                  <a:gd name="T41" fmla="*/ 0 h 150"/>
                  <a:gd name="T42" fmla="*/ 185 w 187"/>
                  <a:gd name="T43" fmla="*/ 3 h 150"/>
                  <a:gd name="T44" fmla="*/ 182 w 187"/>
                  <a:gd name="T45" fmla="*/ 9 h 150"/>
                  <a:gd name="T46" fmla="*/ 175 w 187"/>
                  <a:gd name="T47" fmla="*/ 20 h 150"/>
                  <a:gd name="T48" fmla="*/ 161 w 187"/>
                  <a:gd name="T49" fmla="*/ 33 h 150"/>
                  <a:gd name="T50" fmla="*/ 153 w 187"/>
                  <a:gd name="T51" fmla="*/ 38 h 150"/>
                  <a:gd name="T52" fmla="*/ 131 w 187"/>
                  <a:gd name="T53" fmla="*/ 43 h 150"/>
                  <a:gd name="T54" fmla="*/ 119 w 187"/>
                  <a:gd name="T55" fmla="*/ 43 h 150"/>
                  <a:gd name="T56" fmla="*/ 93 w 187"/>
                  <a:gd name="T57" fmla="*/ 38 h 150"/>
                  <a:gd name="T58" fmla="*/ 85 w 187"/>
                  <a:gd name="T59" fmla="*/ 38 h 150"/>
                  <a:gd name="T60" fmla="*/ 79 w 187"/>
                  <a:gd name="T61" fmla="*/ 39 h 150"/>
                  <a:gd name="T62" fmla="*/ 70 w 187"/>
                  <a:gd name="T63" fmla="*/ 47 h 150"/>
                  <a:gd name="T64" fmla="*/ 65 w 187"/>
                  <a:gd name="T65" fmla="*/ 54 h 150"/>
                  <a:gd name="T66" fmla="*/ 59 w 187"/>
                  <a:gd name="T67" fmla="*/ 73 h 150"/>
                  <a:gd name="T68" fmla="*/ 57 w 187"/>
                  <a:gd name="T69" fmla="*/ 87 h 150"/>
                  <a:gd name="T70" fmla="*/ 57 w 187"/>
                  <a:gd name="T71" fmla="*/ 99 h 150"/>
                  <a:gd name="T72" fmla="*/ 52 w 187"/>
                  <a:gd name="T73" fmla="*/ 123 h 150"/>
                  <a:gd name="T74" fmla="*/ 47 w 187"/>
                  <a:gd name="T75" fmla="*/ 133 h 150"/>
                  <a:gd name="T76" fmla="*/ 40 w 187"/>
                  <a:gd name="T77" fmla="*/ 140 h 150"/>
                  <a:gd name="T78" fmla="*/ 24 w 187"/>
                  <a:gd name="T79" fmla="*/ 148 h 150"/>
                  <a:gd name="T80" fmla="*/ 11 w 187"/>
                  <a:gd name="T81" fmla="*/ 150 h 150"/>
                  <a:gd name="T82" fmla="*/ 3 w 187"/>
                  <a:gd name="T83" fmla="*/ 148 h 150"/>
                  <a:gd name="T84" fmla="*/ 0 w 187"/>
                  <a:gd name="T85" fmla="*/ 14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7" h="150">
                    <a:moveTo>
                      <a:pt x="0" y="148"/>
                    </a:moveTo>
                    <a:lnTo>
                      <a:pt x="0" y="148"/>
                    </a:lnTo>
                    <a:lnTo>
                      <a:pt x="3" y="148"/>
                    </a:lnTo>
                    <a:lnTo>
                      <a:pt x="11" y="148"/>
                    </a:lnTo>
                    <a:lnTo>
                      <a:pt x="11" y="148"/>
                    </a:lnTo>
                    <a:lnTo>
                      <a:pt x="17" y="148"/>
                    </a:lnTo>
                    <a:lnTo>
                      <a:pt x="24" y="147"/>
                    </a:lnTo>
                    <a:lnTo>
                      <a:pt x="32" y="144"/>
                    </a:lnTo>
                    <a:lnTo>
                      <a:pt x="38" y="139"/>
                    </a:lnTo>
                    <a:lnTo>
                      <a:pt x="38" y="139"/>
                    </a:lnTo>
                    <a:lnTo>
                      <a:pt x="44" y="131"/>
                    </a:lnTo>
                    <a:lnTo>
                      <a:pt x="49" y="121"/>
                    </a:lnTo>
                    <a:lnTo>
                      <a:pt x="49" y="121"/>
                    </a:lnTo>
                    <a:lnTo>
                      <a:pt x="52" y="110"/>
                    </a:lnTo>
                    <a:lnTo>
                      <a:pt x="54" y="99"/>
                    </a:lnTo>
                    <a:lnTo>
                      <a:pt x="54" y="99"/>
                    </a:lnTo>
                    <a:lnTo>
                      <a:pt x="54" y="87"/>
                    </a:lnTo>
                    <a:lnTo>
                      <a:pt x="55" y="73"/>
                    </a:lnTo>
                    <a:lnTo>
                      <a:pt x="55" y="73"/>
                    </a:lnTo>
                    <a:lnTo>
                      <a:pt x="59" y="58"/>
                    </a:lnTo>
                    <a:lnTo>
                      <a:pt x="62" y="52"/>
                    </a:lnTo>
                    <a:lnTo>
                      <a:pt x="66" y="46"/>
                    </a:lnTo>
                    <a:lnTo>
                      <a:pt x="66" y="46"/>
                    </a:lnTo>
                    <a:lnTo>
                      <a:pt x="71" y="41"/>
                    </a:lnTo>
                    <a:lnTo>
                      <a:pt x="79" y="36"/>
                    </a:lnTo>
                    <a:lnTo>
                      <a:pt x="79" y="36"/>
                    </a:lnTo>
                    <a:lnTo>
                      <a:pt x="85" y="35"/>
                    </a:lnTo>
                    <a:lnTo>
                      <a:pt x="93" y="35"/>
                    </a:lnTo>
                    <a:lnTo>
                      <a:pt x="93" y="35"/>
                    </a:lnTo>
                    <a:lnTo>
                      <a:pt x="106" y="38"/>
                    </a:lnTo>
                    <a:lnTo>
                      <a:pt x="119" y="39"/>
                    </a:lnTo>
                    <a:lnTo>
                      <a:pt x="119" y="39"/>
                    </a:lnTo>
                    <a:lnTo>
                      <a:pt x="131" y="41"/>
                    </a:lnTo>
                    <a:lnTo>
                      <a:pt x="142" y="39"/>
                    </a:lnTo>
                    <a:lnTo>
                      <a:pt x="152" y="35"/>
                    </a:lnTo>
                    <a:lnTo>
                      <a:pt x="161" y="30"/>
                    </a:lnTo>
                    <a:lnTo>
                      <a:pt x="161" y="30"/>
                    </a:lnTo>
                    <a:lnTo>
                      <a:pt x="168" y="25"/>
                    </a:lnTo>
                    <a:lnTo>
                      <a:pt x="174" y="19"/>
                    </a:lnTo>
                    <a:lnTo>
                      <a:pt x="180" y="9"/>
                    </a:lnTo>
                    <a:lnTo>
                      <a:pt x="180" y="9"/>
                    </a:lnTo>
                    <a:lnTo>
                      <a:pt x="187" y="0"/>
                    </a:lnTo>
                    <a:lnTo>
                      <a:pt x="187" y="0"/>
                    </a:lnTo>
                    <a:lnTo>
                      <a:pt x="185" y="3"/>
                    </a:lnTo>
                    <a:lnTo>
                      <a:pt x="185" y="3"/>
                    </a:lnTo>
                    <a:lnTo>
                      <a:pt x="182" y="9"/>
                    </a:lnTo>
                    <a:lnTo>
                      <a:pt x="182" y="9"/>
                    </a:lnTo>
                    <a:lnTo>
                      <a:pt x="175" y="20"/>
                    </a:lnTo>
                    <a:lnTo>
                      <a:pt x="169" y="27"/>
                    </a:lnTo>
                    <a:lnTo>
                      <a:pt x="161" y="33"/>
                    </a:lnTo>
                    <a:lnTo>
                      <a:pt x="161" y="33"/>
                    </a:lnTo>
                    <a:lnTo>
                      <a:pt x="153" y="38"/>
                    </a:lnTo>
                    <a:lnTo>
                      <a:pt x="142" y="41"/>
                    </a:lnTo>
                    <a:lnTo>
                      <a:pt x="131" y="43"/>
                    </a:lnTo>
                    <a:lnTo>
                      <a:pt x="119" y="43"/>
                    </a:lnTo>
                    <a:lnTo>
                      <a:pt x="119" y="43"/>
                    </a:lnTo>
                    <a:lnTo>
                      <a:pt x="106" y="41"/>
                    </a:lnTo>
                    <a:lnTo>
                      <a:pt x="93" y="38"/>
                    </a:lnTo>
                    <a:lnTo>
                      <a:pt x="93" y="38"/>
                    </a:lnTo>
                    <a:lnTo>
                      <a:pt x="85" y="38"/>
                    </a:lnTo>
                    <a:lnTo>
                      <a:pt x="79" y="39"/>
                    </a:lnTo>
                    <a:lnTo>
                      <a:pt x="79" y="39"/>
                    </a:lnTo>
                    <a:lnTo>
                      <a:pt x="74" y="43"/>
                    </a:lnTo>
                    <a:lnTo>
                      <a:pt x="70" y="47"/>
                    </a:lnTo>
                    <a:lnTo>
                      <a:pt x="70" y="47"/>
                    </a:lnTo>
                    <a:lnTo>
                      <a:pt x="65" y="54"/>
                    </a:lnTo>
                    <a:lnTo>
                      <a:pt x="62" y="60"/>
                    </a:lnTo>
                    <a:lnTo>
                      <a:pt x="59" y="73"/>
                    </a:lnTo>
                    <a:lnTo>
                      <a:pt x="59" y="73"/>
                    </a:lnTo>
                    <a:lnTo>
                      <a:pt x="57" y="87"/>
                    </a:lnTo>
                    <a:lnTo>
                      <a:pt x="57" y="99"/>
                    </a:lnTo>
                    <a:lnTo>
                      <a:pt x="57" y="99"/>
                    </a:lnTo>
                    <a:lnTo>
                      <a:pt x="55" y="112"/>
                    </a:lnTo>
                    <a:lnTo>
                      <a:pt x="52" y="123"/>
                    </a:lnTo>
                    <a:lnTo>
                      <a:pt x="52" y="123"/>
                    </a:lnTo>
                    <a:lnTo>
                      <a:pt x="47" y="133"/>
                    </a:lnTo>
                    <a:lnTo>
                      <a:pt x="40" y="140"/>
                    </a:lnTo>
                    <a:lnTo>
                      <a:pt x="40" y="140"/>
                    </a:lnTo>
                    <a:lnTo>
                      <a:pt x="32" y="145"/>
                    </a:lnTo>
                    <a:lnTo>
                      <a:pt x="24" y="148"/>
                    </a:lnTo>
                    <a:lnTo>
                      <a:pt x="17" y="150"/>
                    </a:lnTo>
                    <a:lnTo>
                      <a:pt x="11" y="150"/>
                    </a:lnTo>
                    <a:lnTo>
                      <a:pt x="11" y="150"/>
                    </a:lnTo>
                    <a:lnTo>
                      <a:pt x="3" y="148"/>
                    </a:lnTo>
                    <a:lnTo>
                      <a:pt x="3" y="148"/>
                    </a:lnTo>
                    <a:lnTo>
                      <a:pt x="0" y="148"/>
                    </a:lnTo>
                    <a:lnTo>
                      <a:pt x="0" y="148"/>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1" name="Freeform 320"/>
              <p:cNvSpPr>
                <a:spLocks/>
              </p:cNvSpPr>
              <p:nvPr/>
            </p:nvSpPr>
            <p:spPr bwMode="auto">
              <a:xfrm>
                <a:off x="3476" y="1304"/>
                <a:ext cx="42" cy="40"/>
              </a:xfrm>
              <a:custGeom>
                <a:avLst/>
                <a:gdLst>
                  <a:gd name="T0" fmla="*/ 42 w 42"/>
                  <a:gd name="T1" fmla="*/ 0 h 40"/>
                  <a:gd name="T2" fmla="*/ 42 w 42"/>
                  <a:gd name="T3" fmla="*/ 0 h 40"/>
                  <a:gd name="T4" fmla="*/ 42 w 42"/>
                  <a:gd name="T5" fmla="*/ 4 h 40"/>
                  <a:gd name="T6" fmla="*/ 39 w 42"/>
                  <a:gd name="T7" fmla="*/ 10 h 40"/>
                  <a:gd name="T8" fmla="*/ 39 w 42"/>
                  <a:gd name="T9" fmla="*/ 10 h 40"/>
                  <a:gd name="T10" fmla="*/ 34 w 42"/>
                  <a:gd name="T11" fmla="*/ 18 h 40"/>
                  <a:gd name="T12" fmla="*/ 26 w 42"/>
                  <a:gd name="T13" fmla="*/ 27 h 40"/>
                  <a:gd name="T14" fmla="*/ 26 w 42"/>
                  <a:gd name="T15" fmla="*/ 27 h 40"/>
                  <a:gd name="T16" fmla="*/ 17 w 42"/>
                  <a:gd name="T17" fmla="*/ 34 h 40"/>
                  <a:gd name="T18" fmla="*/ 9 w 42"/>
                  <a:gd name="T19" fmla="*/ 38 h 40"/>
                  <a:gd name="T20" fmla="*/ 9 w 42"/>
                  <a:gd name="T21" fmla="*/ 38 h 40"/>
                  <a:gd name="T22" fmla="*/ 3 w 42"/>
                  <a:gd name="T23" fmla="*/ 40 h 40"/>
                  <a:gd name="T24" fmla="*/ 0 w 42"/>
                  <a:gd name="T25" fmla="*/ 40 h 40"/>
                  <a:gd name="T26" fmla="*/ 0 w 42"/>
                  <a:gd name="T27" fmla="*/ 40 h 40"/>
                  <a:gd name="T28" fmla="*/ 7 w 42"/>
                  <a:gd name="T29" fmla="*/ 37 h 40"/>
                  <a:gd name="T30" fmla="*/ 15 w 42"/>
                  <a:gd name="T31" fmla="*/ 32 h 40"/>
                  <a:gd name="T32" fmla="*/ 25 w 42"/>
                  <a:gd name="T33" fmla="*/ 24 h 40"/>
                  <a:gd name="T34" fmla="*/ 25 w 42"/>
                  <a:gd name="T35" fmla="*/ 24 h 40"/>
                  <a:gd name="T36" fmla="*/ 33 w 42"/>
                  <a:gd name="T37" fmla="*/ 16 h 40"/>
                  <a:gd name="T38" fmla="*/ 37 w 42"/>
                  <a:gd name="T39" fmla="*/ 8 h 40"/>
                  <a:gd name="T40" fmla="*/ 42 w 42"/>
                  <a:gd name="T41" fmla="*/ 0 h 40"/>
                  <a:gd name="T42" fmla="*/ 42 w 4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0"/>
                    </a:moveTo>
                    <a:lnTo>
                      <a:pt x="42" y="0"/>
                    </a:lnTo>
                    <a:lnTo>
                      <a:pt x="42" y="4"/>
                    </a:lnTo>
                    <a:lnTo>
                      <a:pt x="39" y="10"/>
                    </a:lnTo>
                    <a:lnTo>
                      <a:pt x="39" y="10"/>
                    </a:lnTo>
                    <a:lnTo>
                      <a:pt x="34" y="18"/>
                    </a:lnTo>
                    <a:lnTo>
                      <a:pt x="26" y="27"/>
                    </a:lnTo>
                    <a:lnTo>
                      <a:pt x="26" y="27"/>
                    </a:lnTo>
                    <a:lnTo>
                      <a:pt x="17" y="34"/>
                    </a:lnTo>
                    <a:lnTo>
                      <a:pt x="9" y="38"/>
                    </a:lnTo>
                    <a:lnTo>
                      <a:pt x="9" y="38"/>
                    </a:lnTo>
                    <a:lnTo>
                      <a:pt x="3" y="40"/>
                    </a:lnTo>
                    <a:lnTo>
                      <a:pt x="0" y="40"/>
                    </a:lnTo>
                    <a:lnTo>
                      <a:pt x="0" y="40"/>
                    </a:lnTo>
                    <a:lnTo>
                      <a:pt x="7" y="37"/>
                    </a:lnTo>
                    <a:lnTo>
                      <a:pt x="15" y="32"/>
                    </a:lnTo>
                    <a:lnTo>
                      <a:pt x="25" y="24"/>
                    </a:lnTo>
                    <a:lnTo>
                      <a:pt x="25" y="24"/>
                    </a:lnTo>
                    <a:lnTo>
                      <a:pt x="33" y="16"/>
                    </a:lnTo>
                    <a:lnTo>
                      <a:pt x="37" y="8"/>
                    </a:lnTo>
                    <a:lnTo>
                      <a:pt x="42" y="0"/>
                    </a:lnTo>
                    <a:lnTo>
                      <a:pt x="42" y="0"/>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2" name="Freeform 321"/>
              <p:cNvSpPr>
                <a:spLocks/>
              </p:cNvSpPr>
              <p:nvPr/>
            </p:nvSpPr>
            <p:spPr bwMode="auto">
              <a:xfrm>
                <a:off x="3637" y="1158"/>
                <a:ext cx="224" cy="142"/>
              </a:xfrm>
              <a:custGeom>
                <a:avLst/>
                <a:gdLst>
                  <a:gd name="T0" fmla="*/ 222 w 224"/>
                  <a:gd name="T1" fmla="*/ 142 h 142"/>
                  <a:gd name="T2" fmla="*/ 221 w 224"/>
                  <a:gd name="T3" fmla="*/ 131 h 142"/>
                  <a:gd name="T4" fmla="*/ 219 w 224"/>
                  <a:gd name="T5" fmla="*/ 124 h 142"/>
                  <a:gd name="T6" fmla="*/ 215 w 224"/>
                  <a:gd name="T7" fmla="*/ 118 h 142"/>
                  <a:gd name="T8" fmla="*/ 199 w 224"/>
                  <a:gd name="T9" fmla="*/ 109 h 142"/>
                  <a:gd name="T10" fmla="*/ 194 w 224"/>
                  <a:gd name="T11" fmla="*/ 107 h 142"/>
                  <a:gd name="T12" fmla="*/ 177 w 224"/>
                  <a:gd name="T13" fmla="*/ 109 h 142"/>
                  <a:gd name="T14" fmla="*/ 170 w 224"/>
                  <a:gd name="T15" fmla="*/ 109 h 142"/>
                  <a:gd name="T16" fmla="*/ 164 w 224"/>
                  <a:gd name="T17" fmla="*/ 109 h 142"/>
                  <a:gd name="T18" fmla="*/ 151 w 224"/>
                  <a:gd name="T19" fmla="*/ 104 h 142"/>
                  <a:gd name="T20" fmla="*/ 147 w 224"/>
                  <a:gd name="T21" fmla="*/ 99 h 142"/>
                  <a:gd name="T22" fmla="*/ 134 w 224"/>
                  <a:gd name="T23" fmla="*/ 80 h 142"/>
                  <a:gd name="T24" fmla="*/ 129 w 224"/>
                  <a:gd name="T25" fmla="*/ 75 h 142"/>
                  <a:gd name="T26" fmla="*/ 123 w 224"/>
                  <a:gd name="T27" fmla="*/ 71 h 142"/>
                  <a:gd name="T28" fmla="*/ 109 w 224"/>
                  <a:gd name="T29" fmla="*/ 68 h 142"/>
                  <a:gd name="T30" fmla="*/ 101 w 224"/>
                  <a:gd name="T31" fmla="*/ 69 h 142"/>
                  <a:gd name="T32" fmla="*/ 79 w 224"/>
                  <a:gd name="T33" fmla="*/ 74 h 142"/>
                  <a:gd name="T34" fmla="*/ 63 w 224"/>
                  <a:gd name="T35" fmla="*/ 74 h 142"/>
                  <a:gd name="T36" fmla="*/ 49 w 224"/>
                  <a:gd name="T37" fmla="*/ 72 h 142"/>
                  <a:gd name="T38" fmla="*/ 25 w 224"/>
                  <a:gd name="T39" fmla="*/ 61 h 142"/>
                  <a:gd name="T40" fmla="*/ 11 w 224"/>
                  <a:gd name="T41" fmla="*/ 44 h 142"/>
                  <a:gd name="T42" fmla="*/ 6 w 224"/>
                  <a:gd name="T43" fmla="*/ 34 h 142"/>
                  <a:gd name="T44" fmla="*/ 0 w 224"/>
                  <a:gd name="T45" fmla="*/ 12 h 142"/>
                  <a:gd name="T46" fmla="*/ 0 w 224"/>
                  <a:gd name="T47" fmla="*/ 3 h 142"/>
                  <a:gd name="T48" fmla="*/ 0 w 224"/>
                  <a:gd name="T49" fmla="*/ 0 h 142"/>
                  <a:gd name="T50" fmla="*/ 1 w 224"/>
                  <a:gd name="T51" fmla="*/ 12 h 142"/>
                  <a:gd name="T52" fmla="*/ 4 w 224"/>
                  <a:gd name="T53" fmla="*/ 26 h 142"/>
                  <a:gd name="T54" fmla="*/ 12 w 224"/>
                  <a:gd name="T55" fmla="*/ 42 h 142"/>
                  <a:gd name="T56" fmla="*/ 19 w 224"/>
                  <a:gd name="T57" fmla="*/ 50 h 142"/>
                  <a:gd name="T58" fmla="*/ 38 w 224"/>
                  <a:gd name="T59" fmla="*/ 64 h 142"/>
                  <a:gd name="T60" fmla="*/ 50 w 224"/>
                  <a:gd name="T61" fmla="*/ 69 h 142"/>
                  <a:gd name="T62" fmla="*/ 79 w 224"/>
                  <a:gd name="T63" fmla="*/ 71 h 142"/>
                  <a:gd name="T64" fmla="*/ 93 w 224"/>
                  <a:gd name="T65" fmla="*/ 66 h 142"/>
                  <a:gd name="T66" fmla="*/ 109 w 224"/>
                  <a:gd name="T67" fmla="*/ 64 h 142"/>
                  <a:gd name="T68" fmla="*/ 117 w 224"/>
                  <a:gd name="T69" fmla="*/ 66 h 142"/>
                  <a:gd name="T70" fmla="*/ 124 w 224"/>
                  <a:gd name="T71" fmla="*/ 68 h 142"/>
                  <a:gd name="T72" fmla="*/ 136 w 224"/>
                  <a:gd name="T73" fmla="*/ 79 h 142"/>
                  <a:gd name="T74" fmla="*/ 145 w 224"/>
                  <a:gd name="T75" fmla="*/ 91 h 142"/>
                  <a:gd name="T76" fmla="*/ 153 w 224"/>
                  <a:gd name="T77" fmla="*/ 102 h 142"/>
                  <a:gd name="T78" fmla="*/ 159 w 224"/>
                  <a:gd name="T79" fmla="*/ 105 h 142"/>
                  <a:gd name="T80" fmla="*/ 177 w 224"/>
                  <a:gd name="T81" fmla="*/ 105 h 142"/>
                  <a:gd name="T82" fmla="*/ 189 w 224"/>
                  <a:gd name="T83" fmla="*/ 105 h 142"/>
                  <a:gd name="T84" fmla="*/ 200 w 224"/>
                  <a:gd name="T85" fmla="*/ 107 h 142"/>
                  <a:gd name="T86" fmla="*/ 208 w 224"/>
                  <a:gd name="T87" fmla="*/ 112 h 142"/>
                  <a:gd name="T88" fmla="*/ 216 w 224"/>
                  <a:gd name="T89" fmla="*/ 118 h 142"/>
                  <a:gd name="T90" fmla="*/ 222 w 224"/>
                  <a:gd name="T91" fmla="*/ 129 h 142"/>
                  <a:gd name="T92" fmla="*/ 224 w 224"/>
                  <a:gd name="T93" fmla="*/ 135 h 142"/>
                  <a:gd name="T94" fmla="*/ 224 w 224"/>
                  <a:gd name="T95" fmla="*/ 139 h 142"/>
                  <a:gd name="T96" fmla="*/ 222 w 224"/>
                  <a:gd name="T9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4" h="142">
                    <a:moveTo>
                      <a:pt x="222" y="142"/>
                    </a:moveTo>
                    <a:lnTo>
                      <a:pt x="222" y="142"/>
                    </a:lnTo>
                    <a:lnTo>
                      <a:pt x="222" y="139"/>
                    </a:lnTo>
                    <a:lnTo>
                      <a:pt x="221" y="131"/>
                    </a:lnTo>
                    <a:lnTo>
                      <a:pt x="221" y="131"/>
                    </a:lnTo>
                    <a:lnTo>
                      <a:pt x="219" y="124"/>
                    </a:lnTo>
                    <a:lnTo>
                      <a:pt x="215" y="118"/>
                    </a:lnTo>
                    <a:lnTo>
                      <a:pt x="215" y="118"/>
                    </a:lnTo>
                    <a:lnTo>
                      <a:pt x="208" y="113"/>
                    </a:lnTo>
                    <a:lnTo>
                      <a:pt x="199" y="109"/>
                    </a:lnTo>
                    <a:lnTo>
                      <a:pt x="199" y="109"/>
                    </a:lnTo>
                    <a:lnTo>
                      <a:pt x="194" y="107"/>
                    </a:lnTo>
                    <a:lnTo>
                      <a:pt x="189" y="107"/>
                    </a:lnTo>
                    <a:lnTo>
                      <a:pt x="177" y="109"/>
                    </a:lnTo>
                    <a:lnTo>
                      <a:pt x="177" y="109"/>
                    </a:lnTo>
                    <a:lnTo>
                      <a:pt x="170" y="109"/>
                    </a:lnTo>
                    <a:lnTo>
                      <a:pt x="164" y="109"/>
                    </a:lnTo>
                    <a:lnTo>
                      <a:pt x="164" y="109"/>
                    </a:lnTo>
                    <a:lnTo>
                      <a:pt x="158" y="107"/>
                    </a:lnTo>
                    <a:lnTo>
                      <a:pt x="151" y="104"/>
                    </a:lnTo>
                    <a:lnTo>
                      <a:pt x="151" y="104"/>
                    </a:lnTo>
                    <a:lnTo>
                      <a:pt x="147" y="99"/>
                    </a:lnTo>
                    <a:lnTo>
                      <a:pt x="142" y="93"/>
                    </a:lnTo>
                    <a:lnTo>
                      <a:pt x="134" y="80"/>
                    </a:lnTo>
                    <a:lnTo>
                      <a:pt x="134" y="80"/>
                    </a:lnTo>
                    <a:lnTo>
                      <a:pt x="129" y="75"/>
                    </a:lnTo>
                    <a:lnTo>
                      <a:pt x="123" y="71"/>
                    </a:lnTo>
                    <a:lnTo>
                      <a:pt x="123" y="71"/>
                    </a:lnTo>
                    <a:lnTo>
                      <a:pt x="117" y="69"/>
                    </a:lnTo>
                    <a:lnTo>
                      <a:pt x="109" y="68"/>
                    </a:lnTo>
                    <a:lnTo>
                      <a:pt x="109" y="68"/>
                    </a:lnTo>
                    <a:lnTo>
                      <a:pt x="101" y="69"/>
                    </a:lnTo>
                    <a:lnTo>
                      <a:pt x="93" y="71"/>
                    </a:lnTo>
                    <a:lnTo>
                      <a:pt x="79" y="74"/>
                    </a:lnTo>
                    <a:lnTo>
                      <a:pt x="79" y="74"/>
                    </a:lnTo>
                    <a:lnTo>
                      <a:pt x="63" y="74"/>
                    </a:lnTo>
                    <a:lnTo>
                      <a:pt x="49" y="72"/>
                    </a:lnTo>
                    <a:lnTo>
                      <a:pt x="49" y="72"/>
                    </a:lnTo>
                    <a:lnTo>
                      <a:pt x="36" y="68"/>
                    </a:lnTo>
                    <a:lnTo>
                      <a:pt x="25" y="61"/>
                    </a:lnTo>
                    <a:lnTo>
                      <a:pt x="17" y="52"/>
                    </a:lnTo>
                    <a:lnTo>
                      <a:pt x="11" y="44"/>
                    </a:lnTo>
                    <a:lnTo>
                      <a:pt x="11" y="44"/>
                    </a:lnTo>
                    <a:lnTo>
                      <a:pt x="6" y="34"/>
                    </a:lnTo>
                    <a:lnTo>
                      <a:pt x="3" y="26"/>
                    </a:lnTo>
                    <a:lnTo>
                      <a:pt x="0" y="12"/>
                    </a:lnTo>
                    <a:lnTo>
                      <a:pt x="0" y="12"/>
                    </a:lnTo>
                    <a:lnTo>
                      <a:pt x="0" y="3"/>
                    </a:lnTo>
                    <a:lnTo>
                      <a:pt x="0" y="3"/>
                    </a:lnTo>
                    <a:lnTo>
                      <a:pt x="0" y="0"/>
                    </a:lnTo>
                    <a:lnTo>
                      <a:pt x="0" y="0"/>
                    </a:lnTo>
                    <a:lnTo>
                      <a:pt x="1" y="12"/>
                    </a:lnTo>
                    <a:lnTo>
                      <a:pt x="1" y="12"/>
                    </a:lnTo>
                    <a:lnTo>
                      <a:pt x="4" y="26"/>
                    </a:lnTo>
                    <a:lnTo>
                      <a:pt x="8" y="34"/>
                    </a:lnTo>
                    <a:lnTo>
                      <a:pt x="12" y="42"/>
                    </a:lnTo>
                    <a:lnTo>
                      <a:pt x="12" y="42"/>
                    </a:lnTo>
                    <a:lnTo>
                      <a:pt x="19" y="50"/>
                    </a:lnTo>
                    <a:lnTo>
                      <a:pt x="27" y="58"/>
                    </a:lnTo>
                    <a:lnTo>
                      <a:pt x="38" y="64"/>
                    </a:lnTo>
                    <a:lnTo>
                      <a:pt x="50" y="69"/>
                    </a:lnTo>
                    <a:lnTo>
                      <a:pt x="50" y="69"/>
                    </a:lnTo>
                    <a:lnTo>
                      <a:pt x="64" y="71"/>
                    </a:lnTo>
                    <a:lnTo>
                      <a:pt x="79" y="71"/>
                    </a:lnTo>
                    <a:lnTo>
                      <a:pt x="79" y="71"/>
                    </a:lnTo>
                    <a:lnTo>
                      <a:pt x="93" y="66"/>
                    </a:lnTo>
                    <a:lnTo>
                      <a:pt x="101" y="66"/>
                    </a:lnTo>
                    <a:lnTo>
                      <a:pt x="109" y="64"/>
                    </a:lnTo>
                    <a:lnTo>
                      <a:pt x="109" y="64"/>
                    </a:lnTo>
                    <a:lnTo>
                      <a:pt x="117" y="66"/>
                    </a:lnTo>
                    <a:lnTo>
                      <a:pt x="124" y="68"/>
                    </a:lnTo>
                    <a:lnTo>
                      <a:pt x="124" y="68"/>
                    </a:lnTo>
                    <a:lnTo>
                      <a:pt x="131" y="72"/>
                    </a:lnTo>
                    <a:lnTo>
                      <a:pt x="136" y="79"/>
                    </a:lnTo>
                    <a:lnTo>
                      <a:pt x="136" y="79"/>
                    </a:lnTo>
                    <a:lnTo>
                      <a:pt x="145" y="91"/>
                    </a:lnTo>
                    <a:lnTo>
                      <a:pt x="148" y="98"/>
                    </a:lnTo>
                    <a:lnTo>
                      <a:pt x="153" y="102"/>
                    </a:lnTo>
                    <a:lnTo>
                      <a:pt x="153" y="102"/>
                    </a:lnTo>
                    <a:lnTo>
                      <a:pt x="159" y="105"/>
                    </a:lnTo>
                    <a:lnTo>
                      <a:pt x="164" y="107"/>
                    </a:lnTo>
                    <a:lnTo>
                      <a:pt x="177" y="105"/>
                    </a:lnTo>
                    <a:lnTo>
                      <a:pt x="177" y="105"/>
                    </a:lnTo>
                    <a:lnTo>
                      <a:pt x="189" y="105"/>
                    </a:lnTo>
                    <a:lnTo>
                      <a:pt x="194" y="105"/>
                    </a:lnTo>
                    <a:lnTo>
                      <a:pt x="200" y="107"/>
                    </a:lnTo>
                    <a:lnTo>
                      <a:pt x="200" y="107"/>
                    </a:lnTo>
                    <a:lnTo>
                      <a:pt x="208" y="112"/>
                    </a:lnTo>
                    <a:lnTo>
                      <a:pt x="216" y="118"/>
                    </a:lnTo>
                    <a:lnTo>
                      <a:pt x="216" y="118"/>
                    </a:lnTo>
                    <a:lnTo>
                      <a:pt x="219" y="124"/>
                    </a:lnTo>
                    <a:lnTo>
                      <a:pt x="222" y="129"/>
                    </a:lnTo>
                    <a:lnTo>
                      <a:pt x="222" y="129"/>
                    </a:lnTo>
                    <a:lnTo>
                      <a:pt x="224" y="135"/>
                    </a:lnTo>
                    <a:lnTo>
                      <a:pt x="224" y="139"/>
                    </a:lnTo>
                    <a:lnTo>
                      <a:pt x="224" y="139"/>
                    </a:lnTo>
                    <a:lnTo>
                      <a:pt x="222" y="142"/>
                    </a:lnTo>
                    <a:lnTo>
                      <a:pt x="222" y="142"/>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3" name="Freeform 322"/>
              <p:cNvSpPr>
                <a:spLocks/>
              </p:cNvSpPr>
              <p:nvPr/>
            </p:nvSpPr>
            <p:spPr bwMode="auto">
              <a:xfrm>
                <a:off x="3676" y="1244"/>
                <a:ext cx="142" cy="102"/>
              </a:xfrm>
              <a:custGeom>
                <a:avLst/>
                <a:gdLst>
                  <a:gd name="T0" fmla="*/ 142 w 142"/>
                  <a:gd name="T1" fmla="*/ 97 h 102"/>
                  <a:gd name="T2" fmla="*/ 139 w 142"/>
                  <a:gd name="T3" fmla="*/ 100 h 102"/>
                  <a:gd name="T4" fmla="*/ 136 w 142"/>
                  <a:gd name="T5" fmla="*/ 102 h 102"/>
                  <a:gd name="T6" fmla="*/ 127 w 142"/>
                  <a:gd name="T7" fmla="*/ 100 h 102"/>
                  <a:gd name="T8" fmla="*/ 122 w 142"/>
                  <a:gd name="T9" fmla="*/ 95 h 102"/>
                  <a:gd name="T10" fmla="*/ 117 w 142"/>
                  <a:gd name="T11" fmla="*/ 90 h 102"/>
                  <a:gd name="T12" fmla="*/ 112 w 142"/>
                  <a:gd name="T13" fmla="*/ 76 h 102"/>
                  <a:gd name="T14" fmla="*/ 104 w 142"/>
                  <a:gd name="T15" fmla="*/ 64 h 102"/>
                  <a:gd name="T16" fmla="*/ 100 w 142"/>
                  <a:gd name="T17" fmla="*/ 60 h 102"/>
                  <a:gd name="T18" fmla="*/ 87 w 142"/>
                  <a:gd name="T19" fmla="*/ 57 h 102"/>
                  <a:gd name="T20" fmla="*/ 68 w 142"/>
                  <a:gd name="T21" fmla="*/ 56 h 102"/>
                  <a:gd name="T22" fmla="*/ 48 w 142"/>
                  <a:gd name="T23" fmla="*/ 54 h 102"/>
                  <a:gd name="T24" fmla="*/ 30 w 142"/>
                  <a:gd name="T25" fmla="*/ 49 h 102"/>
                  <a:gd name="T26" fmla="*/ 22 w 142"/>
                  <a:gd name="T27" fmla="*/ 45 h 102"/>
                  <a:gd name="T28" fmla="*/ 10 w 142"/>
                  <a:gd name="T29" fmla="*/ 35 h 102"/>
                  <a:gd name="T30" fmla="*/ 5 w 142"/>
                  <a:gd name="T31" fmla="*/ 29 h 102"/>
                  <a:gd name="T32" fmla="*/ 0 w 142"/>
                  <a:gd name="T33" fmla="*/ 18 h 102"/>
                  <a:gd name="T34" fmla="*/ 0 w 142"/>
                  <a:gd name="T35" fmla="*/ 8 h 102"/>
                  <a:gd name="T36" fmla="*/ 2 w 142"/>
                  <a:gd name="T37" fmla="*/ 4 h 102"/>
                  <a:gd name="T38" fmla="*/ 2 w 142"/>
                  <a:gd name="T39" fmla="*/ 0 h 102"/>
                  <a:gd name="T40" fmla="*/ 2 w 142"/>
                  <a:gd name="T41" fmla="*/ 8 h 102"/>
                  <a:gd name="T42" fmla="*/ 5 w 142"/>
                  <a:gd name="T43" fmla="*/ 23 h 102"/>
                  <a:gd name="T44" fmla="*/ 8 w 142"/>
                  <a:gd name="T45" fmla="*/ 29 h 102"/>
                  <a:gd name="T46" fmla="*/ 18 w 142"/>
                  <a:gd name="T47" fmla="*/ 38 h 102"/>
                  <a:gd name="T48" fmla="*/ 32 w 142"/>
                  <a:gd name="T49" fmla="*/ 46 h 102"/>
                  <a:gd name="T50" fmla="*/ 40 w 142"/>
                  <a:gd name="T51" fmla="*/ 49 h 102"/>
                  <a:gd name="T52" fmla="*/ 68 w 142"/>
                  <a:gd name="T53" fmla="*/ 53 h 102"/>
                  <a:gd name="T54" fmla="*/ 89 w 142"/>
                  <a:gd name="T55" fmla="*/ 54 h 102"/>
                  <a:gd name="T56" fmla="*/ 98 w 142"/>
                  <a:gd name="T57" fmla="*/ 56 h 102"/>
                  <a:gd name="T58" fmla="*/ 106 w 142"/>
                  <a:gd name="T59" fmla="*/ 60 h 102"/>
                  <a:gd name="T60" fmla="*/ 111 w 142"/>
                  <a:gd name="T61" fmla="*/ 68 h 102"/>
                  <a:gd name="T62" fmla="*/ 114 w 142"/>
                  <a:gd name="T63" fmla="*/ 76 h 102"/>
                  <a:gd name="T64" fmla="*/ 120 w 142"/>
                  <a:gd name="T65" fmla="*/ 89 h 102"/>
                  <a:gd name="T66" fmla="*/ 127 w 142"/>
                  <a:gd name="T67" fmla="*/ 98 h 102"/>
                  <a:gd name="T68" fmla="*/ 131 w 142"/>
                  <a:gd name="T69" fmla="*/ 100 h 102"/>
                  <a:gd name="T70" fmla="*/ 136 w 142"/>
                  <a:gd name="T71" fmla="*/ 100 h 102"/>
                  <a:gd name="T72" fmla="*/ 142 w 142"/>
                  <a:gd name="T73" fmla="*/ 9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 h="102">
                    <a:moveTo>
                      <a:pt x="142" y="97"/>
                    </a:moveTo>
                    <a:lnTo>
                      <a:pt x="142" y="97"/>
                    </a:lnTo>
                    <a:lnTo>
                      <a:pt x="141" y="98"/>
                    </a:lnTo>
                    <a:lnTo>
                      <a:pt x="139" y="100"/>
                    </a:lnTo>
                    <a:lnTo>
                      <a:pt x="136" y="102"/>
                    </a:lnTo>
                    <a:lnTo>
                      <a:pt x="136" y="102"/>
                    </a:lnTo>
                    <a:lnTo>
                      <a:pt x="131" y="102"/>
                    </a:lnTo>
                    <a:lnTo>
                      <a:pt x="127" y="100"/>
                    </a:lnTo>
                    <a:lnTo>
                      <a:pt x="127" y="100"/>
                    </a:lnTo>
                    <a:lnTo>
                      <a:pt x="122" y="95"/>
                    </a:lnTo>
                    <a:lnTo>
                      <a:pt x="117" y="90"/>
                    </a:lnTo>
                    <a:lnTo>
                      <a:pt x="117" y="90"/>
                    </a:lnTo>
                    <a:lnTo>
                      <a:pt x="112" y="76"/>
                    </a:lnTo>
                    <a:lnTo>
                      <a:pt x="112" y="76"/>
                    </a:lnTo>
                    <a:lnTo>
                      <a:pt x="109" y="70"/>
                    </a:lnTo>
                    <a:lnTo>
                      <a:pt x="104" y="64"/>
                    </a:lnTo>
                    <a:lnTo>
                      <a:pt x="104" y="64"/>
                    </a:lnTo>
                    <a:lnTo>
                      <a:pt x="100" y="60"/>
                    </a:lnTo>
                    <a:lnTo>
                      <a:pt x="97" y="59"/>
                    </a:lnTo>
                    <a:lnTo>
                      <a:pt x="87" y="57"/>
                    </a:lnTo>
                    <a:lnTo>
                      <a:pt x="87" y="57"/>
                    </a:lnTo>
                    <a:lnTo>
                      <a:pt x="68" y="56"/>
                    </a:lnTo>
                    <a:lnTo>
                      <a:pt x="68" y="56"/>
                    </a:lnTo>
                    <a:lnTo>
                      <a:pt x="48" y="54"/>
                    </a:lnTo>
                    <a:lnTo>
                      <a:pt x="38" y="53"/>
                    </a:lnTo>
                    <a:lnTo>
                      <a:pt x="30" y="49"/>
                    </a:lnTo>
                    <a:lnTo>
                      <a:pt x="30" y="49"/>
                    </a:lnTo>
                    <a:lnTo>
                      <a:pt x="22" y="45"/>
                    </a:lnTo>
                    <a:lnTo>
                      <a:pt x="14" y="40"/>
                    </a:lnTo>
                    <a:lnTo>
                      <a:pt x="10" y="35"/>
                    </a:lnTo>
                    <a:lnTo>
                      <a:pt x="5" y="29"/>
                    </a:lnTo>
                    <a:lnTo>
                      <a:pt x="5" y="29"/>
                    </a:lnTo>
                    <a:lnTo>
                      <a:pt x="2" y="24"/>
                    </a:lnTo>
                    <a:lnTo>
                      <a:pt x="0" y="18"/>
                    </a:lnTo>
                    <a:lnTo>
                      <a:pt x="0" y="8"/>
                    </a:lnTo>
                    <a:lnTo>
                      <a:pt x="0" y="8"/>
                    </a:lnTo>
                    <a:lnTo>
                      <a:pt x="2" y="4"/>
                    </a:lnTo>
                    <a:lnTo>
                      <a:pt x="2" y="4"/>
                    </a:lnTo>
                    <a:lnTo>
                      <a:pt x="2" y="0"/>
                    </a:lnTo>
                    <a:lnTo>
                      <a:pt x="2" y="0"/>
                    </a:lnTo>
                    <a:lnTo>
                      <a:pt x="2" y="8"/>
                    </a:lnTo>
                    <a:lnTo>
                      <a:pt x="2" y="8"/>
                    </a:lnTo>
                    <a:lnTo>
                      <a:pt x="3" y="18"/>
                    </a:lnTo>
                    <a:lnTo>
                      <a:pt x="5" y="23"/>
                    </a:lnTo>
                    <a:lnTo>
                      <a:pt x="8" y="29"/>
                    </a:lnTo>
                    <a:lnTo>
                      <a:pt x="8" y="29"/>
                    </a:lnTo>
                    <a:lnTo>
                      <a:pt x="11" y="34"/>
                    </a:lnTo>
                    <a:lnTo>
                      <a:pt x="18" y="38"/>
                    </a:lnTo>
                    <a:lnTo>
                      <a:pt x="24" y="43"/>
                    </a:lnTo>
                    <a:lnTo>
                      <a:pt x="32" y="46"/>
                    </a:lnTo>
                    <a:lnTo>
                      <a:pt x="32" y="46"/>
                    </a:lnTo>
                    <a:lnTo>
                      <a:pt x="40" y="49"/>
                    </a:lnTo>
                    <a:lnTo>
                      <a:pt x="49" y="51"/>
                    </a:lnTo>
                    <a:lnTo>
                      <a:pt x="68" y="53"/>
                    </a:lnTo>
                    <a:lnTo>
                      <a:pt x="68" y="53"/>
                    </a:lnTo>
                    <a:lnTo>
                      <a:pt x="89" y="54"/>
                    </a:lnTo>
                    <a:lnTo>
                      <a:pt x="89" y="54"/>
                    </a:lnTo>
                    <a:lnTo>
                      <a:pt x="98" y="56"/>
                    </a:lnTo>
                    <a:lnTo>
                      <a:pt x="101" y="57"/>
                    </a:lnTo>
                    <a:lnTo>
                      <a:pt x="106" y="60"/>
                    </a:lnTo>
                    <a:lnTo>
                      <a:pt x="106" y="60"/>
                    </a:lnTo>
                    <a:lnTo>
                      <a:pt x="111" y="68"/>
                    </a:lnTo>
                    <a:lnTo>
                      <a:pt x="114" y="76"/>
                    </a:lnTo>
                    <a:lnTo>
                      <a:pt x="114" y="76"/>
                    </a:lnTo>
                    <a:lnTo>
                      <a:pt x="120" y="89"/>
                    </a:lnTo>
                    <a:lnTo>
                      <a:pt x="120" y="89"/>
                    </a:lnTo>
                    <a:lnTo>
                      <a:pt x="123" y="94"/>
                    </a:lnTo>
                    <a:lnTo>
                      <a:pt x="127" y="98"/>
                    </a:lnTo>
                    <a:lnTo>
                      <a:pt x="127" y="98"/>
                    </a:lnTo>
                    <a:lnTo>
                      <a:pt x="131" y="100"/>
                    </a:lnTo>
                    <a:lnTo>
                      <a:pt x="136" y="100"/>
                    </a:lnTo>
                    <a:lnTo>
                      <a:pt x="136" y="100"/>
                    </a:lnTo>
                    <a:lnTo>
                      <a:pt x="141" y="98"/>
                    </a:lnTo>
                    <a:lnTo>
                      <a:pt x="142" y="97"/>
                    </a:lnTo>
                    <a:lnTo>
                      <a:pt x="142" y="97"/>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4" name="Freeform 323"/>
              <p:cNvSpPr>
                <a:spLocks/>
              </p:cNvSpPr>
              <p:nvPr/>
            </p:nvSpPr>
            <p:spPr bwMode="auto">
              <a:xfrm>
                <a:off x="3198" y="1519"/>
                <a:ext cx="107" cy="144"/>
              </a:xfrm>
              <a:custGeom>
                <a:avLst/>
                <a:gdLst>
                  <a:gd name="T0" fmla="*/ 34 w 107"/>
                  <a:gd name="T1" fmla="*/ 144 h 144"/>
                  <a:gd name="T2" fmla="*/ 7 w 107"/>
                  <a:gd name="T3" fmla="*/ 112 h 144"/>
                  <a:gd name="T4" fmla="*/ 7 w 107"/>
                  <a:gd name="T5" fmla="*/ 112 h 144"/>
                  <a:gd name="T6" fmla="*/ 4 w 107"/>
                  <a:gd name="T7" fmla="*/ 104 h 144"/>
                  <a:gd name="T8" fmla="*/ 3 w 107"/>
                  <a:gd name="T9" fmla="*/ 97 h 144"/>
                  <a:gd name="T10" fmla="*/ 3 w 107"/>
                  <a:gd name="T11" fmla="*/ 90 h 144"/>
                  <a:gd name="T12" fmla="*/ 4 w 107"/>
                  <a:gd name="T13" fmla="*/ 86 h 144"/>
                  <a:gd name="T14" fmla="*/ 9 w 107"/>
                  <a:gd name="T15" fmla="*/ 78 h 144"/>
                  <a:gd name="T16" fmla="*/ 14 w 107"/>
                  <a:gd name="T17" fmla="*/ 71 h 144"/>
                  <a:gd name="T18" fmla="*/ 14 w 107"/>
                  <a:gd name="T19" fmla="*/ 71 h 144"/>
                  <a:gd name="T20" fmla="*/ 17 w 107"/>
                  <a:gd name="T21" fmla="*/ 62 h 144"/>
                  <a:gd name="T22" fmla="*/ 22 w 107"/>
                  <a:gd name="T23" fmla="*/ 56 h 144"/>
                  <a:gd name="T24" fmla="*/ 25 w 107"/>
                  <a:gd name="T25" fmla="*/ 49 h 144"/>
                  <a:gd name="T26" fmla="*/ 20 w 107"/>
                  <a:gd name="T27" fmla="*/ 40 h 144"/>
                  <a:gd name="T28" fmla="*/ 20 w 107"/>
                  <a:gd name="T29" fmla="*/ 40 h 144"/>
                  <a:gd name="T30" fmla="*/ 11 w 107"/>
                  <a:gd name="T31" fmla="*/ 27 h 144"/>
                  <a:gd name="T32" fmla="*/ 4 w 107"/>
                  <a:gd name="T33" fmla="*/ 18 h 144"/>
                  <a:gd name="T34" fmla="*/ 0 w 107"/>
                  <a:gd name="T35" fmla="*/ 8 h 144"/>
                  <a:gd name="T36" fmla="*/ 0 w 107"/>
                  <a:gd name="T37" fmla="*/ 8 h 144"/>
                  <a:gd name="T38" fmla="*/ 0 w 107"/>
                  <a:gd name="T39" fmla="*/ 7 h 144"/>
                  <a:gd name="T40" fmla="*/ 1 w 107"/>
                  <a:gd name="T41" fmla="*/ 5 h 144"/>
                  <a:gd name="T42" fmla="*/ 4 w 107"/>
                  <a:gd name="T43" fmla="*/ 2 h 144"/>
                  <a:gd name="T44" fmla="*/ 9 w 107"/>
                  <a:gd name="T45" fmla="*/ 0 h 144"/>
                  <a:gd name="T46" fmla="*/ 11 w 107"/>
                  <a:gd name="T47" fmla="*/ 2 h 144"/>
                  <a:gd name="T48" fmla="*/ 12 w 107"/>
                  <a:gd name="T49" fmla="*/ 3 h 144"/>
                  <a:gd name="T50" fmla="*/ 12 w 107"/>
                  <a:gd name="T51" fmla="*/ 3 h 144"/>
                  <a:gd name="T52" fmla="*/ 30 w 107"/>
                  <a:gd name="T53" fmla="*/ 26 h 144"/>
                  <a:gd name="T54" fmla="*/ 44 w 107"/>
                  <a:gd name="T55" fmla="*/ 43 h 144"/>
                  <a:gd name="T56" fmla="*/ 44 w 107"/>
                  <a:gd name="T57" fmla="*/ 43 h 144"/>
                  <a:gd name="T58" fmla="*/ 53 w 107"/>
                  <a:gd name="T59" fmla="*/ 52 h 144"/>
                  <a:gd name="T60" fmla="*/ 63 w 107"/>
                  <a:gd name="T61" fmla="*/ 60 h 144"/>
                  <a:gd name="T62" fmla="*/ 69 w 107"/>
                  <a:gd name="T63" fmla="*/ 63 h 144"/>
                  <a:gd name="T64" fmla="*/ 72 w 107"/>
                  <a:gd name="T65" fmla="*/ 63 h 144"/>
                  <a:gd name="T66" fmla="*/ 77 w 107"/>
                  <a:gd name="T67" fmla="*/ 62 h 144"/>
                  <a:gd name="T68" fmla="*/ 79 w 107"/>
                  <a:gd name="T69" fmla="*/ 56 h 144"/>
                  <a:gd name="T70" fmla="*/ 79 w 107"/>
                  <a:gd name="T71" fmla="*/ 56 h 144"/>
                  <a:gd name="T72" fmla="*/ 79 w 107"/>
                  <a:gd name="T73" fmla="*/ 40 h 144"/>
                  <a:gd name="T74" fmla="*/ 79 w 107"/>
                  <a:gd name="T75" fmla="*/ 29 h 144"/>
                  <a:gd name="T76" fmla="*/ 75 w 107"/>
                  <a:gd name="T77" fmla="*/ 16 h 144"/>
                  <a:gd name="T78" fmla="*/ 75 w 107"/>
                  <a:gd name="T79" fmla="*/ 16 h 144"/>
                  <a:gd name="T80" fmla="*/ 75 w 107"/>
                  <a:gd name="T81" fmla="*/ 13 h 144"/>
                  <a:gd name="T82" fmla="*/ 77 w 107"/>
                  <a:gd name="T83" fmla="*/ 11 h 144"/>
                  <a:gd name="T84" fmla="*/ 82 w 107"/>
                  <a:gd name="T85" fmla="*/ 8 h 144"/>
                  <a:gd name="T86" fmla="*/ 85 w 107"/>
                  <a:gd name="T87" fmla="*/ 8 h 144"/>
                  <a:gd name="T88" fmla="*/ 86 w 107"/>
                  <a:gd name="T89" fmla="*/ 10 h 144"/>
                  <a:gd name="T90" fmla="*/ 90 w 107"/>
                  <a:gd name="T91" fmla="*/ 13 h 144"/>
                  <a:gd name="T92" fmla="*/ 90 w 107"/>
                  <a:gd name="T93" fmla="*/ 16 h 144"/>
                  <a:gd name="T94" fmla="*/ 90 w 107"/>
                  <a:gd name="T95" fmla="*/ 16 h 144"/>
                  <a:gd name="T96" fmla="*/ 93 w 107"/>
                  <a:gd name="T97" fmla="*/ 27 h 144"/>
                  <a:gd name="T98" fmla="*/ 96 w 107"/>
                  <a:gd name="T99" fmla="*/ 44 h 144"/>
                  <a:gd name="T100" fmla="*/ 96 w 107"/>
                  <a:gd name="T101" fmla="*/ 44 h 144"/>
                  <a:gd name="T102" fmla="*/ 97 w 107"/>
                  <a:gd name="T103" fmla="*/ 65 h 144"/>
                  <a:gd name="T104" fmla="*/ 97 w 107"/>
                  <a:gd name="T105" fmla="*/ 65 h 144"/>
                  <a:gd name="T106" fmla="*/ 102 w 107"/>
                  <a:gd name="T107" fmla="*/ 84 h 144"/>
                  <a:gd name="T108" fmla="*/ 107 w 107"/>
                  <a:gd name="T109" fmla="*/ 101 h 144"/>
                  <a:gd name="T110" fmla="*/ 34 w 107"/>
                  <a:gd name="T11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44">
                    <a:moveTo>
                      <a:pt x="34" y="144"/>
                    </a:moveTo>
                    <a:lnTo>
                      <a:pt x="7" y="112"/>
                    </a:lnTo>
                    <a:lnTo>
                      <a:pt x="7" y="112"/>
                    </a:lnTo>
                    <a:lnTo>
                      <a:pt x="4" y="104"/>
                    </a:lnTo>
                    <a:lnTo>
                      <a:pt x="3" y="97"/>
                    </a:lnTo>
                    <a:lnTo>
                      <a:pt x="3" y="90"/>
                    </a:lnTo>
                    <a:lnTo>
                      <a:pt x="4" y="86"/>
                    </a:lnTo>
                    <a:lnTo>
                      <a:pt x="9" y="78"/>
                    </a:lnTo>
                    <a:lnTo>
                      <a:pt x="14" y="71"/>
                    </a:lnTo>
                    <a:lnTo>
                      <a:pt x="14" y="71"/>
                    </a:lnTo>
                    <a:lnTo>
                      <a:pt x="17" y="62"/>
                    </a:lnTo>
                    <a:lnTo>
                      <a:pt x="22" y="56"/>
                    </a:lnTo>
                    <a:lnTo>
                      <a:pt x="25" y="49"/>
                    </a:lnTo>
                    <a:lnTo>
                      <a:pt x="20" y="40"/>
                    </a:lnTo>
                    <a:lnTo>
                      <a:pt x="20" y="40"/>
                    </a:lnTo>
                    <a:lnTo>
                      <a:pt x="11" y="27"/>
                    </a:lnTo>
                    <a:lnTo>
                      <a:pt x="4" y="18"/>
                    </a:lnTo>
                    <a:lnTo>
                      <a:pt x="0" y="8"/>
                    </a:lnTo>
                    <a:lnTo>
                      <a:pt x="0" y="8"/>
                    </a:lnTo>
                    <a:lnTo>
                      <a:pt x="0" y="7"/>
                    </a:lnTo>
                    <a:lnTo>
                      <a:pt x="1" y="5"/>
                    </a:lnTo>
                    <a:lnTo>
                      <a:pt x="4" y="2"/>
                    </a:lnTo>
                    <a:lnTo>
                      <a:pt x="9" y="0"/>
                    </a:lnTo>
                    <a:lnTo>
                      <a:pt x="11" y="2"/>
                    </a:lnTo>
                    <a:lnTo>
                      <a:pt x="12" y="3"/>
                    </a:lnTo>
                    <a:lnTo>
                      <a:pt x="12" y="3"/>
                    </a:lnTo>
                    <a:lnTo>
                      <a:pt x="30" y="26"/>
                    </a:lnTo>
                    <a:lnTo>
                      <a:pt x="44" y="43"/>
                    </a:lnTo>
                    <a:lnTo>
                      <a:pt x="44" y="43"/>
                    </a:lnTo>
                    <a:lnTo>
                      <a:pt x="53" y="52"/>
                    </a:lnTo>
                    <a:lnTo>
                      <a:pt x="63" y="60"/>
                    </a:lnTo>
                    <a:lnTo>
                      <a:pt x="69" y="63"/>
                    </a:lnTo>
                    <a:lnTo>
                      <a:pt x="72" y="63"/>
                    </a:lnTo>
                    <a:lnTo>
                      <a:pt x="77" y="62"/>
                    </a:lnTo>
                    <a:lnTo>
                      <a:pt x="79" y="56"/>
                    </a:lnTo>
                    <a:lnTo>
                      <a:pt x="79" y="56"/>
                    </a:lnTo>
                    <a:lnTo>
                      <a:pt x="79" y="40"/>
                    </a:lnTo>
                    <a:lnTo>
                      <a:pt x="79" y="29"/>
                    </a:lnTo>
                    <a:lnTo>
                      <a:pt x="75" y="16"/>
                    </a:lnTo>
                    <a:lnTo>
                      <a:pt x="75" y="16"/>
                    </a:lnTo>
                    <a:lnTo>
                      <a:pt x="75" y="13"/>
                    </a:lnTo>
                    <a:lnTo>
                      <a:pt x="77" y="11"/>
                    </a:lnTo>
                    <a:lnTo>
                      <a:pt x="82" y="8"/>
                    </a:lnTo>
                    <a:lnTo>
                      <a:pt x="85" y="8"/>
                    </a:lnTo>
                    <a:lnTo>
                      <a:pt x="86" y="10"/>
                    </a:lnTo>
                    <a:lnTo>
                      <a:pt x="90" y="13"/>
                    </a:lnTo>
                    <a:lnTo>
                      <a:pt x="90" y="16"/>
                    </a:lnTo>
                    <a:lnTo>
                      <a:pt x="90" y="16"/>
                    </a:lnTo>
                    <a:lnTo>
                      <a:pt x="93" y="27"/>
                    </a:lnTo>
                    <a:lnTo>
                      <a:pt x="96" y="44"/>
                    </a:lnTo>
                    <a:lnTo>
                      <a:pt x="96" y="44"/>
                    </a:lnTo>
                    <a:lnTo>
                      <a:pt x="97" y="65"/>
                    </a:lnTo>
                    <a:lnTo>
                      <a:pt x="97" y="65"/>
                    </a:lnTo>
                    <a:lnTo>
                      <a:pt x="102" y="84"/>
                    </a:lnTo>
                    <a:lnTo>
                      <a:pt x="107" y="101"/>
                    </a:lnTo>
                    <a:lnTo>
                      <a:pt x="34" y="144"/>
                    </a:lnTo>
                    <a:close/>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5" name="Freeform 324"/>
              <p:cNvSpPr>
                <a:spLocks/>
              </p:cNvSpPr>
              <p:nvPr/>
            </p:nvSpPr>
            <p:spPr bwMode="auto">
              <a:xfrm>
                <a:off x="3223" y="1535"/>
                <a:ext cx="298" cy="344"/>
              </a:xfrm>
              <a:custGeom>
                <a:avLst/>
                <a:gdLst>
                  <a:gd name="T0" fmla="*/ 241 w 298"/>
                  <a:gd name="T1" fmla="*/ 0 h 344"/>
                  <a:gd name="T2" fmla="*/ 158 w 298"/>
                  <a:gd name="T3" fmla="*/ 212 h 344"/>
                  <a:gd name="T4" fmla="*/ 88 w 298"/>
                  <a:gd name="T5" fmla="*/ 73 h 344"/>
                  <a:gd name="T6" fmla="*/ 0 w 298"/>
                  <a:gd name="T7" fmla="*/ 125 h 344"/>
                  <a:gd name="T8" fmla="*/ 85 w 298"/>
                  <a:gd name="T9" fmla="*/ 300 h 344"/>
                  <a:gd name="T10" fmla="*/ 85 w 298"/>
                  <a:gd name="T11" fmla="*/ 300 h 344"/>
                  <a:gd name="T12" fmla="*/ 91 w 298"/>
                  <a:gd name="T13" fmla="*/ 310 h 344"/>
                  <a:gd name="T14" fmla="*/ 99 w 298"/>
                  <a:gd name="T15" fmla="*/ 319 h 344"/>
                  <a:gd name="T16" fmla="*/ 107 w 298"/>
                  <a:gd name="T17" fmla="*/ 327 h 344"/>
                  <a:gd name="T18" fmla="*/ 117 w 298"/>
                  <a:gd name="T19" fmla="*/ 333 h 344"/>
                  <a:gd name="T20" fmla="*/ 128 w 298"/>
                  <a:gd name="T21" fmla="*/ 338 h 344"/>
                  <a:gd name="T22" fmla="*/ 137 w 298"/>
                  <a:gd name="T23" fmla="*/ 341 h 344"/>
                  <a:gd name="T24" fmla="*/ 150 w 298"/>
                  <a:gd name="T25" fmla="*/ 344 h 344"/>
                  <a:gd name="T26" fmla="*/ 161 w 298"/>
                  <a:gd name="T27" fmla="*/ 344 h 344"/>
                  <a:gd name="T28" fmla="*/ 161 w 298"/>
                  <a:gd name="T29" fmla="*/ 344 h 344"/>
                  <a:gd name="T30" fmla="*/ 178 w 298"/>
                  <a:gd name="T31" fmla="*/ 341 h 344"/>
                  <a:gd name="T32" fmla="*/ 186 w 298"/>
                  <a:gd name="T33" fmla="*/ 338 h 344"/>
                  <a:gd name="T34" fmla="*/ 193 w 298"/>
                  <a:gd name="T35" fmla="*/ 333 h 344"/>
                  <a:gd name="T36" fmla="*/ 200 w 298"/>
                  <a:gd name="T37" fmla="*/ 328 h 344"/>
                  <a:gd name="T38" fmla="*/ 207 w 298"/>
                  <a:gd name="T39" fmla="*/ 324 h 344"/>
                  <a:gd name="T40" fmla="*/ 213 w 298"/>
                  <a:gd name="T41" fmla="*/ 317 h 344"/>
                  <a:gd name="T42" fmla="*/ 218 w 298"/>
                  <a:gd name="T43" fmla="*/ 310 h 344"/>
                  <a:gd name="T44" fmla="*/ 218 w 298"/>
                  <a:gd name="T45" fmla="*/ 310 h 344"/>
                  <a:gd name="T46" fmla="*/ 230 w 298"/>
                  <a:gd name="T47" fmla="*/ 289 h 344"/>
                  <a:gd name="T48" fmla="*/ 245 w 298"/>
                  <a:gd name="T49" fmla="*/ 262 h 344"/>
                  <a:gd name="T50" fmla="*/ 270 w 298"/>
                  <a:gd name="T51" fmla="*/ 207 h 344"/>
                  <a:gd name="T52" fmla="*/ 298 w 298"/>
                  <a:gd name="T53" fmla="*/ 141 h 344"/>
                  <a:gd name="T54" fmla="*/ 298 w 298"/>
                  <a:gd name="T55" fmla="*/ 141 h 344"/>
                  <a:gd name="T56" fmla="*/ 289 w 298"/>
                  <a:gd name="T57" fmla="*/ 122 h 344"/>
                  <a:gd name="T58" fmla="*/ 270 w 298"/>
                  <a:gd name="T59" fmla="*/ 73 h 344"/>
                  <a:gd name="T60" fmla="*/ 241 w 298"/>
                  <a:gd name="T61" fmla="*/ 0 h 344"/>
                  <a:gd name="T62" fmla="*/ 241 w 298"/>
                  <a:gd name="T63"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8" h="344">
                    <a:moveTo>
                      <a:pt x="241" y="0"/>
                    </a:moveTo>
                    <a:lnTo>
                      <a:pt x="158" y="212"/>
                    </a:lnTo>
                    <a:lnTo>
                      <a:pt x="88" y="73"/>
                    </a:lnTo>
                    <a:lnTo>
                      <a:pt x="0" y="125"/>
                    </a:lnTo>
                    <a:lnTo>
                      <a:pt x="85" y="300"/>
                    </a:lnTo>
                    <a:lnTo>
                      <a:pt x="85" y="300"/>
                    </a:lnTo>
                    <a:lnTo>
                      <a:pt x="91" y="310"/>
                    </a:lnTo>
                    <a:lnTo>
                      <a:pt x="99" y="319"/>
                    </a:lnTo>
                    <a:lnTo>
                      <a:pt x="107" y="327"/>
                    </a:lnTo>
                    <a:lnTo>
                      <a:pt x="117" y="333"/>
                    </a:lnTo>
                    <a:lnTo>
                      <a:pt x="128" y="338"/>
                    </a:lnTo>
                    <a:lnTo>
                      <a:pt x="137" y="341"/>
                    </a:lnTo>
                    <a:lnTo>
                      <a:pt x="150" y="344"/>
                    </a:lnTo>
                    <a:lnTo>
                      <a:pt x="161" y="344"/>
                    </a:lnTo>
                    <a:lnTo>
                      <a:pt x="161" y="344"/>
                    </a:lnTo>
                    <a:lnTo>
                      <a:pt x="178" y="341"/>
                    </a:lnTo>
                    <a:lnTo>
                      <a:pt x="186" y="338"/>
                    </a:lnTo>
                    <a:lnTo>
                      <a:pt x="193" y="333"/>
                    </a:lnTo>
                    <a:lnTo>
                      <a:pt x="200" y="328"/>
                    </a:lnTo>
                    <a:lnTo>
                      <a:pt x="207" y="324"/>
                    </a:lnTo>
                    <a:lnTo>
                      <a:pt x="213" y="317"/>
                    </a:lnTo>
                    <a:lnTo>
                      <a:pt x="218" y="310"/>
                    </a:lnTo>
                    <a:lnTo>
                      <a:pt x="218" y="310"/>
                    </a:lnTo>
                    <a:lnTo>
                      <a:pt x="230" y="289"/>
                    </a:lnTo>
                    <a:lnTo>
                      <a:pt x="245" y="262"/>
                    </a:lnTo>
                    <a:lnTo>
                      <a:pt x="270" y="207"/>
                    </a:lnTo>
                    <a:lnTo>
                      <a:pt x="298" y="141"/>
                    </a:lnTo>
                    <a:lnTo>
                      <a:pt x="298" y="141"/>
                    </a:lnTo>
                    <a:lnTo>
                      <a:pt x="289" y="122"/>
                    </a:lnTo>
                    <a:lnTo>
                      <a:pt x="270" y="73"/>
                    </a:lnTo>
                    <a:lnTo>
                      <a:pt x="241" y="0"/>
                    </a:lnTo>
                    <a:lnTo>
                      <a:pt x="241" y="0"/>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6" name="Freeform 325"/>
              <p:cNvSpPr>
                <a:spLocks/>
              </p:cNvSpPr>
              <p:nvPr/>
            </p:nvSpPr>
            <p:spPr bwMode="auto">
              <a:xfrm>
                <a:off x="3463" y="1475"/>
                <a:ext cx="354" cy="540"/>
              </a:xfrm>
              <a:custGeom>
                <a:avLst/>
                <a:gdLst>
                  <a:gd name="T0" fmla="*/ 311 w 354"/>
                  <a:gd name="T1" fmla="*/ 231 h 540"/>
                  <a:gd name="T2" fmla="*/ 354 w 354"/>
                  <a:gd name="T3" fmla="*/ 46 h 540"/>
                  <a:gd name="T4" fmla="*/ 354 w 354"/>
                  <a:gd name="T5" fmla="*/ 46 h 540"/>
                  <a:gd name="T6" fmla="*/ 344 w 354"/>
                  <a:gd name="T7" fmla="*/ 38 h 540"/>
                  <a:gd name="T8" fmla="*/ 336 w 354"/>
                  <a:gd name="T9" fmla="*/ 32 h 540"/>
                  <a:gd name="T10" fmla="*/ 317 w 354"/>
                  <a:gd name="T11" fmla="*/ 21 h 540"/>
                  <a:gd name="T12" fmla="*/ 298 w 354"/>
                  <a:gd name="T13" fmla="*/ 13 h 540"/>
                  <a:gd name="T14" fmla="*/ 281 w 354"/>
                  <a:gd name="T15" fmla="*/ 6 h 540"/>
                  <a:gd name="T16" fmla="*/ 265 w 354"/>
                  <a:gd name="T17" fmla="*/ 3 h 540"/>
                  <a:gd name="T18" fmla="*/ 253 w 354"/>
                  <a:gd name="T19" fmla="*/ 0 h 540"/>
                  <a:gd name="T20" fmla="*/ 242 w 354"/>
                  <a:gd name="T21" fmla="*/ 0 h 540"/>
                  <a:gd name="T22" fmla="*/ 219 w 354"/>
                  <a:gd name="T23" fmla="*/ 14 h 540"/>
                  <a:gd name="T24" fmla="*/ 219 w 354"/>
                  <a:gd name="T25" fmla="*/ 14 h 540"/>
                  <a:gd name="T26" fmla="*/ 208 w 354"/>
                  <a:gd name="T27" fmla="*/ 21 h 540"/>
                  <a:gd name="T28" fmla="*/ 197 w 354"/>
                  <a:gd name="T29" fmla="*/ 24 h 540"/>
                  <a:gd name="T30" fmla="*/ 186 w 354"/>
                  <a:gd name="T31" fmla="*/ 27 h 540"/>
                  <a:gd name="T32" fmla="*/ 175 w 354"/>
                  <a:gd name="T33" fmla="*/ 27 h 540"/>
                  <a:gd name="T34" fmla="*/ 163 w 354"/>
                  <a:gd name="T35" fmla="*/ 25 h 540"/>
                  <a:gd name="T36" fmla="*/ 152 w 354"/>
                  <a:gd name="T37" fmla="*/ 22 h 540"/>
                  <a:gd name="T38" fmla="*/ 140 w 354"/>
                  <a:gd name="T39" fmla="*/ 17 h 540"/>
                  <a:gd name="T40" fmla="*/ 131 w 354"/>
                  <a:gd name="T41" fmla="*/ 11 h 540"/>
                  <a:gd name="T42" fmla="*/ 114 w 354"/>
                  <a:gd name="T43" fmla="*/ 0 h 540"/>
                  <a:gd name="T44" fmla="*/ 114 w 354"/>
                  <a:gd name="T45" fmla="*/ 0 h 540"/>
                  <a:gd name="T46" fmla="*/ 95 w 354"/>
                  <a:gd name="T47" fmla="*/ 2 h 540"/>
                  <a:gd name="T48" fmla="*/ 77 w 354"/>
                  <a:gd name="T49" fmla="*/ 6 h 540"/>
                  <a:gd name="T50" fmla="*/ 62 w 354"/>
                  <a:gd name="T51" fmla="*/ 11 h 540"/>
                  <a:gd name="T52" fmla="*/ 47 w 354"/>
                  <a:gd name="T53" fmla="*/ 19 h 540"/>
                  <a:gd name="T54" fmla="*/ 33 w 354"/>
                  <a:gd name="T55" fmla="*/ 27 h 540"/>
                  <a:gd name="T56" fmla="*/ 22 w 354"/>
                  <a:gd name="T57" fmla="*/ 36 h 540"/>
                  <a:gd name="T58" fmla="*/ 11 w 354"/>
                  <a:gd name="T59" fmla="*/ 47 h 540"/>
                  <a:gd name="T60" fmla="*/ 1 w 354"/>
                  <a:gd name="T61" fmla="*/ 60 h 540"/>
                  <a:gd name="T62" fmla="*/ 25 w 354"/>
                  <a:gd name="T63" fmla="*/ 245 h 540"/>
                  <a:gd name="T64" fmla="*/ 52 w 354"/>
                  <a:gd name="T65" fmla="*/ 332 h 540"/>
                  <a:gd name="T66" fmla="*/ 0 w 354"/>
                  <a:gd name="T67" fmla="*/ 524 h 540"/>
                  <a:gd name="T68" fmla="*/ 351 w 354"/>
                  <a:gd name="T69" fmla="*/ 540 h 540"/>
                  <a:gd name="T70" fmla="*/ 286 w 354"/>
                  <a:gd name="T71" fmla="*/ 316 h 540"/>
                  <a:gd name="T72" fmla="*/ 286 w 354"/>
                  <a:gd name="T73" fmla="*/ 316 h 540"/>
                  <a:gd name="T74" fmla="*/ 289 w 354"/>
                  <a:gd name="T75" fmla="*/ 305 h 540"/>
                  <a:gd name="T76" fmla="*/ 297 w 354"/>
                  <a:gd name="T77" fmla="*/ 275 h 540"/>
                  <a:gd name="T78" fmla="*/ 311 w 354"/>
                  <a:gd name="T79" fmla="*/ 231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4" h="540">
                    <a:moveTo>
                      <a:pt x="311" y="231"/>
                    </a:moveTo>
                    <a:lnTo>
                      <a:pt x="354" y="46"/>
                    </a:lnTo>
                    <a:lnTo>
                      <a:pt x="354" y="46"/>
                    </a:lnTo>
                    <a:lnTo>
                      <a:pt x="344" y="38"/>
                    </a:lnTo>
                    <a:lnTo>
                      <a:pt x="336" y="32"/>
                    </a:lnTo>
                    <a:lnTo>
                      <a:pt x="317" y="21"/>
                    </a:lnTo>
                    <a:lnTo>
                      <a:pt x="298" y="13"/>
                    </a:lnTo>
                    <a:lnTo>
                      <a:pt x="281" y="6"/>
                    </a:lnTo>
                    <a:lnTo>
                      <a:pt x="265" y="3"/>
                    </a:lnTo>
                    <a:lnTo>
                      <a:pt x="253" y="0"/>
                    </a:lnTo>
                    <a:lnTo>
                      <a:pt x="242" y="0"/>
                    </a:lnTo>
                    <a:lnTo>
                      <a:pt x="219" y="14"/>
                    </a:lnTo>
                    <a:lnTo>
                      <a:pt x="219" y="14"/>
                    </a:lnTo>
                    <a:lnTo>
                      <a:pt x="208" y="21"/>
                    </a:lnTo>
                    <a:lnTo>
                      <a:pt x="197" y="24"/>
                    </a:lnTo>
                    <a:lnTo>
                      <a:pt x="186" y="27"/>
                    </a:lnTo>
                    <a:lnTo>
                      <a:pt x="175" y="27"/>
                    </a:lnTo>
                    <a:lnTo>
                      <a:pt x="163" y="25"/>
                    </a:lnTo>
                    <a:lnTo>
                      <a:pt x="152" y="22"/>
                    </a:lnTo>
                    <a:lnTo>
                      <a:pt x="140" y="17"/>
                    </a:lnTo>
                    <a:lnTo>
                      <a:pt x="131" y="11"/>
                    </a:lnTo>
                    <a:lnTo>
                      <a:pt x="114" y="0"/>
                    </a:lnTo>
                    <a:lnTo>
                      <a:pt x="114" y="0"/>
                    </a:lnTo>
                    <a:lnTo>
                      <a:pt x="95" y="2"/>
                    </a:lnTo>
                    <a:lnTo>
                      <a:pt x="77" y="6"/>
                    </a:lnTo>
                    <a:lnTo>
                      <a:pt x="62" y="11"/>
                    </a:lnTo>
                    <a:lnTo>
                      <a:pt x="47" y="19"/>
                    </a:lnTo>
                    <a:lnTo>
                      <a:pt x="33" y="27"/>
                    </a:lnTo>
                    <a:lnTo>
                      <a:pt x="22" y="36"/>
                    </a:lnTo>
                    <a:lnTo>
                      <a:pt x="11" y="47"/>
                    </a:lnTo>
                    <a:lnTo>
                      <a:pt x="1" y="60"/>
                    </a:lnTo>
                    <a:lnTo>
                      <a:pt x="25" y="245"/>
                    </a:lnTo>
                    <a:lnTo>
                      <a:pt x="52" y="332"/>
                    </a:lnTo>
                    <a:lnTo>
                      <a:pt x="0" y="524"/>
                    </a:lnTo>
                    <a:lnTo>
                      <a:pt x="351" y="540"/>
                    </a:lnTo>
                    <a:lnTo>
                      <a:pt x="286" y="316"/>
                    </a:lnTo>
                    <a:lnTo>
                      <a:pt x="286" y="316"/>
                    </a:lnTo>
                    <a:lnTo>
                      <a:pt x="289" y="305"/>
                    </a:lnTo>
                    <a:lnTo>
                      <a:pt x="297" y="275"/>
                    </a:lnTo>
                    <a:lnTo>
                      <a:pt x="311" y="231"/>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7" name="Freeform 326"/>
              <p:cNvSpPr>
                <a:spLocks/>
              </p:cNvSpPr>
              <p:nvPr/>
            </p:nvSpPr>
            <p:spPr bwMode="auto">
              <a:xfrm>
                <a:off x="3463" y="1475"/>
                <a:ext cx="354" cy="540"/>
              </a:xfrm>
              <a:custGeom>
                <a:avLst/>
                <a:gdLst>
                  <a:gd name="T0" fmla="*/ 311 w 354"/>
                  <a:gd name="T1" fmla="*/ 231 h 540"/>
                  <a:gd name="T2" fmla="*/ 354 w 354"/>
                  <a:gd name="T3" fmla="*/ 46 h 540"/>
                  <a:gd name="T4" fmla="*/ 354 w 354"/>
                  <a:gd name="T5" fmla="*/ 46 h 540"/>
                  <a:gd name="T6" fmla="*/ 344 w 354"/>
                  <a:gd name="T7" fmla="*/ 38 h 540"/>
                  <a:gd name="T8" fmla="*/ 336 w 354"/>
                  <a:gd name="T9" fmla="*/ 32 h 540"/>
                  <a:gd name="T10" fmla="*/ 317 w 354"/>
                  <a:gd name="T11" fmla="*/ 21 h 540"/>
                  <a:gd name="T12" fmla="*/ 298 w 354"/>
                  <a:gd name="T13" fmla="*/ 13 h 540"/>
                  <a:gd name="T14" fmla="*/ 281 w 354"/>
                  <a:gd name="T15" fmla="*/ 6 h 540"/>
                  <a:gd name="T16" fmla="*/ 265 w 354"/>
                  <a:gd name="T17" fmla="*/ 3 h 540"/>
                  <a:gd name="T18" fmla="*/ 253 w 354"/>
                  <a:gd name="T19" fmla="*/ 0 h 540"/>
                  <a:gd name="T20" fmla="*/ 242 w 354"/>
                  <a:gd name="T21" fmla="*/ 0 h 540"/>
                  <a:gd name="T22" fmla="*/ 219 w 354"/>
                  <a:gd name="T23" fmla="*/ 14 h 540"/>
                  <a:gd name="T24" fmla="*/ 219 w 354"/>
                  <a:gd name="T25" fmla="*/ 14 h 540"/>
                  <a:gd name="T26" fmla="*/ 208 w 354"/>
                  <a:gd name="T27" fmla="*/ 21 h 540"/>
                  <a:gd name="T28" fmla="*/ 197 w 354"/>
                  <a:gd name="T29" fmla="*/ 24 h 540"/>
                  <a:gd name="T30" fmla="*/ 186 w 354"/>
                  <a:gd name="T31" fmla="*/ 27 h 540"/>
                  <a:gd name="T32" fmla="*/ 175 w 354"/>
                  <a:gd name="T33" fmla="*/ 27 h 540"/>
                  <a:gd name="T34" fmla="*/ 163 w 354"/>
                  <a:gd name="T35" fmla="*/ 25 h 540"/>
                  <a:gd name="T36" fmla="*/ 152 w 354"/>
                  <a:gd name="T37" fmla="*/ 22 h 540"/>
                  <a:gd name="T38" fmla="*/ 140 w 354"/>
                  <a:gd name="T39" fmla="*/ 17 h 540"/>
                  <a:gd name="T40" fmla="*/ 131 w 354"/>
                  <a:gd name="T41" fmla="*/ 11 h 540"/>
                  <a:gd name="T42" fmla="*/ 114 w 354"/>
                  <a:gd name="T43" fmla="*/ 0 h 540"/>
                  <a:gd name="T44" fmla="*/ 114 w 354"/>
                  <a:gd name="T45" fmla="*/ 0 h 540"/>
                  <a:gd name="T46" fmla="*/ 95 w 354"/>
                  <a:gd name="T47" fmla="*/ 2 h 540"/>
                  <a:gd name="T48" fmla="*/ 77 w 354"/>
                  <a:gd name="T49" fmla="*/ 6 h 540"/>
                  <a:gd name="T50" fmla="*/ 62 w 354"/>
                  <a:gd name="T51" fmla="*/ 11 h 540"/>
                  <a:gd name="T52" fmla="*/ 47 w 354"/>
                  <a:gd name="T53" fmla="*/ 19 h 540"/>
                  <a:gd name="T54" fmla="*/ 33 w 354"/>
                  <a:gd name="T55" fmla="*/ 27 h 540"/>
                  <a:gd name="T56" fmla="*/ 22 w 354"/>
                  <a:gd name="T57" fmla="*/ 36 h 540"/>
                  <a:gd name="T58" fmla="*/ 11 w 354"/>
                  <a:gd name="T59" fmla="*/ 47 h 540"/>
                  <a:gd name="T60" fmla="*/ 1 w 354"/>
                  <a:gd name="T61" fmla="*/ 60 h 540"/>
                  <a:gd name="T62" fmla="*/ 25 w 354"/>
                  <a:gd name="T63" fmla="*/ 245 h 540"/>
                  <a:gd name="T64" fmla="*/ 52 w 354"/>
                  <a:gd name="T65" fmla="*/ 332 h 540"/>
                  <a:gd name="T66" fmla="*/ 0 w 354"/>
                  <a:gd name="T67" fmla="*/ 524 h 540"/>
                  <a:gd name="T68" fmla="*/ 351 w 354"/>
                  <a:gd name="T69" fmla="*/ 540 h 540"/>
                  <a:gd name="T70" fmla="*/ 286 w 354"/>
                  <a:gd name="T71" fmla="*/ 316 h 540"/>
                  <a:gd name="T72" fmla="*/ 286 w 354"/>
                  <a:gd name="T73" fmla="*/ 316 h 540"/>
                  <a:gd name="T74" fmla="*/ 289 w 354"/>
                  <a:gd name="T75" fmla="*/ 305 h 540"/>
                  <a:gd name="T76" fmla="*/ 297 w 354"/>
                  <a:gd name="T77" fmla="*/ 275 h 540"/>
                  <a:gd name="T78" fmla="*/ 311 w 354"/>
                  <a:gd name="T79" fmla="*/ 231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4" h="540">
                    <a:moveTo>
                      <a:pt x="311" y="231"/>
                    </a:moveTo>
                    <a:lnTo>
                      <a:pt x="354" y="46"/>
                    </a:lnTo>
                    <a:lnTo>
                      <a:pt x="354" y="46"/>
                    </a:lnTo>
                    <a:lnTo>
                      <a:pt x="344" y="38"/>
                    </a:lnTo>
                    <a:lnTo>
                      <a:pt x="336" y="32"/>
                    </a:lnTo>
                    <a:lnTo>
                      <a:pt x="317" y="21"/>
                    </a:lnTo>
                    <a:lnTo>
                      <a:pt x="298" y="13"/>
                    </a:lnTo>
                    <a:lnTo>
                      <a:pt x="281" y="6"/>
                    </a:lnTo>
                    <a:lnTo>
                      <a:pt x="265" y="3"/>
                    </a:lnTo>
                    <a:lnTo>
                      <a:pt x="253" y="0"/>
                    </a:lnTo>
                    <a:lnTo>
                      <a:pt x="242" y="0"/>
                    </a:lnTo>
                    <a:lnTo>
                      <a:pt x="219" y="14"/>
                    </a:lnTo>
                    <a:lnTo>
                      <a:pt x="219" y="14"/>
                    </a:lnTo>
                    <a:lnTo>
                      <a:pt x="208" y="21"/>
                    </a:lnTo>
                    <a:lnTo>
                      <a:pt x="197" y="24"/>
                    </a:lnTo>
                    <a:lnTo>
                      <a:pt x="186" y="27"/>
                    </a:lnTo>
                    <a:lnTo>
                      <a:pt x="175" y="27"/>
                    </a:lnTo>
                    <a:lnTo>
                      <a:pt x="163" y="25"/>
                    </a:lnTo>
                    <a:lnTo>
                      <a:pt x="152" y="22"/>
                    </a:lnTo>
                    <a:lnTo>
                      <a:pt x="140" y="17"/>
                    </a:lnTo>
                    <a:lnTo>
                      <a:pt x="131" y="11"/>
                    </a:lnTo>
                    <a:lnTo>
                      <a:pt x="114" y="0"/>
                    </a:lnTo>
                    <a:lnTo>
                      <a:pt x="114" y="0"/>
                    </a:lnTo>
                    <a:lnTo>
                      <a:pt x="95" y="2"/>
                    </a:lnTo>
                    <a:lnTo>
                      <a:pt x="77" y="6"/>
                    </a:lnTo>
                    <a:lnTo>
                      <a:pt x="62" y="11"/>
                    </a:lnTo>
                    <a:lnTo>
                      <a:pt x="47" y="19"/>
                    </a:lnTo>
                    <a:lnTo>
                      <a:pt x="33" y="27"/>
                    </a:lnTo>
                    <a:lnTo>
                      <a:pt x="22" y="36"/>
                    </a:lnTo>
                    <a:lnTo>
                      <a:pt x="11" y="47"/>
                    </a:lnTo>
                    <a:lnTo>
                      <a:pt x="1" y="60"/>
                    </a:lnTo>
                    <a:lnTo>
                      <a:pt x="25" y="245"/>
                    </a:lnTo>
                    <a:lnTo>
                      <a:pt x="52" y="332"/>
                    </a:lnTo>
                    <a:lnTo>
                      <a:pt x="0" y="524"/>
                    </a:lnTo>
                    <a:lnTo>
                      <a:pt x="351" y="540"/>
                    </a:lnTo>
                    <a:lnTo>
                      <a:pt x="286" y="316"/>
                    </a:lnTo>
                    <a:lnTo>
                      <a:pt x="286" y="316"/>
                    </a:lnTo>
                    <a:lnTo>
                      <a:pt x="289" y="305"/>
                    </a:lnTo>
                    <a:lnTo>
                      <a:pt x="297" y="275"/>
                    </a:lnTo>
                    <a:lnTo>
                      <a:pt x="311" y="2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8" name="Freeform 327"/>
              <p:cNvSpPr>
                <a:spLocks/>
              </p:cNvSpPr>
              <p:nvPr/>
            </p:nvSpPr>
            <p:spPr bwMode="auto">
              <a:xfrm>
                <a:off x="3765" y="1526"/>
                <a:ext cx="52" cy="213"/>
              </a:xfrm>
              <a:custGeom>
                <a:avLst/>
                <a:gdLst>
                  <a:gd name="T0" fmla="*/ 17 w 52"/>
                  <a:gd name="T1" fmla="*/ 213 h 213"/>
                  <a:gd name="T2" fmla="*/ 17 w 52"/>
                  <a:gd name="T3" fmla="*/ 213 h 213"/>
                  <a:gd name="T4" fmla="*/ 14 w 52"/>
                  <a:gd name="T5" fmla="*/ 203 h 213"/>
                  <a:gd name="T6" fmla="*/ 14 w 52"/>
                  <a:gd name="T7" fmla="*/ 203 h 213"/>
                  <a:gd name="T8" fmla="*/ 9 w 52"/>
                  <a:gd name="T9" fmla="*/ 180 h 213"/>
                  <a:gd name="T10" fmla="*/ 9 w 52"/>
                  <a:gd name="T11" fmla="*/ 180 h 213"/>
                  <a:gd name="T12" fmla="*/ 6 w 52"/>
                  <a:gd name="T13" fmla="*/ 162 h 213"/>
                  <a:gd name="T14" fmla="*/ 3 w 52"/>
                  <a:gd name="T15" fmla="*/ 142 h 213"/>
                  <a:gd name="T16" fmla="*/ 3 w 52"/>
                  <a:gd name="T17" fmla="*/ 121 h 213"/>
                  <a:gd name="T18" fmla="*/ 3 w 52"/>
                  <a:gd name="T19" fmla="*/ 97 h 213"/>
                  <a:gd name="T20" fmla="*/ 3 w 52"/>
                  <a:gd name="T21" fmla="*/ 97 h 213"/>
                  <a:gd name="T22" fmla="*/ 4 w 52"/>
                  <a:gd name="T23" fmla="*/ 74 h 213"/>
                  <a:gd name="T24" fmla="*/ 9 w 52"/>
                  <a:gd name="T25" fmla="*/ 53 h 213"/>
                  <a:gd name="T26" fmla="*/ 9 w 52"/>
                  <a:gd name="T27" fmla="*/ 53 h 213"/>
                  <a:gd name="T28" fmla="*/ 12 w 52"/>
                  <a:gd name="T29" fmla="*/ 42 h 213"/>
                  <a:gd name="T30" fmla="*/ 15 w 52"/>
                  <a:gd name="T31" fmla="*/ 34 h 213"/>
                  <a:gd name="T32" fmla="*/ 20 w 52"/>
                  <a:gd name="T33" fmla="*/ 26 h 213"/>
                  <a:gd name="T34" fmla="*/ 25 w 52"/>
                  <a:gd name="T35" fmla="*/ 20 h 213"/>
                  <a:gd name="T36" fmla="*/ 25 w 52"/>
                  <a:gd name="T37" fmla="*/ 20 h 213"/>
                  <a:gd name="T38" fmla="*/ 34 w 52"/>
                  <a:gd name="T39" fmla="*/ 11 h 213"/>
                  <a:gd name="T40" fmla="*/ 44 w 52"/>
                  <a:gd name="T41" fmla="*/ 4 h 213"/>
                  <a:gd name="T42" fmla="*/ 44 w 52"/>
                  <a:gd name="T43" fmla="*/ 4 h 213"/>
                  <a:gd name="T44" fmla="*/ 52 w 52"/>
                  <a:gd name="T45" fmla="*/ 0 h 213"/>
                  <a:gd name="T46" fmla="*/ 52 w 52"/>
                  <a:gd name="T47" fmla="*/ 0 h 213"/>
                  <a:gd name="T48" fmla="*/ 49 w 52"/>
                  <a:gd name="T49" fmla="*/ 1 h 213"/>
                  <a:gd name="T50" fmla="*/ 49 w 52"/>
                  <a:gd name="T51" fmla="*/ 1 h 213"/>
                  <a:gd name="T52" fmla="*/ 42 w 52"/>
                  <a:gd name="T53" fmla="*/ 3 h 213"/>
                  <a:gd name="T54" fmla="*/ 42 w 52"/>
                  <a:gd name="T55" fmla="*/ 3 h 213"/>
                  <a:gd name="T56" fmla="*/ 33 w 52"/>
                  <a:gd name="T57" fmla="*/ 9 h 213"/>
                  <a:gd name="T58" fmla="*/ 23 w 52"/>
                  <a:gd name="T59" fmla="*/ 19 h 213"/>
                  <a:gd name="T60" fmla="*/ 23 w 52"/>
                  <a:gd name="T61" fmla="*/ 19 h 213"/>
                  <a:gd name="T62" fmla="*/ 19 w 52"/>
                  <a:gd name="T63" fmla="*/ 25 h 213"/>
                  <a:gd name="T64" fmla="*/ 14 w 52"/>
                  <a:gd name="T65" fmla="*/ 33 h 213"/>
                  <a:gd name="T66" fmla="*/ 9 w 52"/>
                  <a:gd name="T67" fmla="*/ 42 h 213"/>
                  <a:gd name="T68" fmla="*/ 6 w 52"/>
                  <a:gd name="T69" fmla="*/ 52 h 213"/>
                  <a:gd name="T70" fmla="*/ 6 w 52"/>
                  <a:gd name="T71" fmla="*/ 52 h 213"/>
                  <a:gd name="T72" fmla="*/ 1 w 52"/>
                  <a:gd name="T73" fmla="*/ 74 h 213"/>
                  <a:gd name="T74" fmla="*/ 0 w 52"/>
                  <a:gd name="T75" fmla="*/ 97 h 213"/>
                  <a:gd name="T76" fmla="*/ 0 w 52"/>
                  <a:gd name="T77" fmla="*/ 97 h 213"/>
                  <a:gd name="T78" fmla="*/ 0 w 52"/>
                  <a:gd name="T79" fmla="*/ 121 h 213"/>
                  <a:gd name="T80" fmla="*/ 1 w 52"/>
                  <a:gd name="T81" fmla="*/ 143 h 213"/>
                  <a:gd name="T82" fmla="*/ 3 w 52"/>
                  <a:gd name="T83" fmla="*/ 162 h 213"/>
                  <a:gd name="T84" fmla="*/ 8 w 52"/>
                  <a:gd name="T85" fmla="*/ 180 h 213"/>
                  <a:gd name="T86" fmla="*/ 8 w 52"/>
                  <a:gd name="T87" fmla="*/ 180 h 213"/>
                  <a:gd name="T88" fmla="*/ 14 w 52"/>
                  <a:gd name="T89" fmla="*/ 203 h 213"/>
                  <a:gd name="T90" fmla="*/ 14 w 52"/>
                  <a:gd name="T91" fmla="*/ 203 h 213"/>
                  <a:gd name="T92" fmla="*/ 15 w 52"/>
                  <a:gd name="T93" fmla="*/ 210 h 213"/>
                  <a:gd name="T94" fmla="*/ 15 w 52"/>
                  <a:gd name="T95" fmla="*/ 210 h 213"/>
                  <a:gd name="T96" fmla="*/ 17 w 52"/>
                  <a:gd name="T97" fmla="*/ 213 h 213"/>
                  <a:gd name="T98" fmla="*/ 17 w 52"/>
                  <a:gd name="T99"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 h="213">
                    <a:moveTo>
                      <a:pt x="17" y="213"/>
                    </a:moveTo>
                    <a:lnTo>
                      <a:pt x="17" y="213"/>
                    </a:lnTo>
                    <a:lnTo>
                      <a:pt x="14" y="203"/>
                    </a:lnTo>
                    <a:lnTo>
                      <a:pt x="14" y="203"/>
                    </a:lnTo>
                    <a:lnTo>
                      <a:pt x="9" y="180"/>
                    </a:lnTo>
                    <a:lnTo>
                      <a:pt x="9" y="180"/>
                    </a:lnTo>
                    <a:lnTo>
                      <a:pt x="6" y="162"/>
                    </a:lnTo>
                    <a:lnTo>
                      <a:pt x="3" y="142"/>
                    </a:lnTo>
                    <a:lnTo>
                      <a:pt x="3" y="121"/>
                    </a:lnTo>
                    <a:lnTo>
                      <a:pt x="3" y="97"/>
                    </a:lnTo>
                    <a:lnTo>
                      <a:pt x="3" y="97"/>
                    </a:lnTo>
                    <a:lnTo>
                      <a:pt x="4" y="74"/>
                    </a:lnTo>
                    <a:lnTo>
                      <a:pt x="9" y="53"/>
                    </a:lnTo>
                    <a:lnTo>
                      <a:pt x="9" y="53"/>
                    </a:lnTo>
                    <a:lnTo>
                      <a:pt x="12" y="42"/>
                    </a:lnTo>
                    <a:lnTo>
                      <a:pt x="15" y="34"/>
                    </a:lnTo>
                    <a:lnTo>
                      <a:pt x="20" y="26"/>
                    </a:lnTo>
                    <a:lnTo>
                      <a:pt x="25" y="20"/>
                    </a:lnTo>
                    <a:lnTo>
                      <a:pt x="25" y="20"/>
                    </a:lnTo>
                    <a:lnTo>
                      <a:pt x="34" y="11"/>
                    </a:lnTo>
                    <a:lnTo>
                      <a:pt x="44" y="4"/>
                    </a:lnTo>
                    <a:lnTo>
                      <a:pt x="44" y="4"/>
                    </a:lnTo>
                    <a:lnTo>
                      <a:pt x="52" y="0"/>
                    </a:lnTo>
                    <a:lnTo>
                      <a:pt x="52" y="0"/>
                    </a:lnTo>
                    <a:lnTo>
                      <a:pt x="49" y="1"/>
                    </a:lnTo>
                    <a:lnTo>
                      <a:pt x="49" y="1"/>
                    </a:lnTo>
                    <a:lnTo>
                      <a:pt x="42" y="3"/>
                    </a:lnTo>
                    <a:lnTo>
                      <a:pt x="42" y="3"/>
                    </a:lnTo>
                    <a:lnTo>
                      <a:pt x="33" y="9"/>
                    </a:lnTo>
                    <a:lnTo>
                      <a:pt x="23" y="19"/>
                    </a:lnTo>
                    <a:lnTo>
                      <a:pt x="23" y="19"/>
                    </a:lnTo>
                    <a:lnTo>
                      <a:pt x="19" y="25"/>
                    </a:lnTo>
                    <a:lnTo>
                      <a:pt x="14" y="33"/>
                    </a:lnTo>
                    <a:lnTo>
                      <a:pt x="9" y="42"/>
                    </a:lnTo>
                    <a:lnTo>
                      <a:pt x="6" y="52"/>
                    </a:lnTo>
                    <a:lnTo>
                      <a:pt x="6" y="52"/>
                    </a:lnTo>
                    <a:lnTo>
                      <a:pt x="1" y="74"/>
                    </a:lnTo>
                    <a:lnTo>
                      <a:pt x="0" y="97"/>
                    </a:lnTo>
                    <a:lnTo>
                      <a:pt x="0" y="97"/>
                    </a:lnTo>
                    <a:lnTo>
                      <a:pt x="0" y="121"/>
                    </a:lnTo>
                    <a:lnTo>
                      <a:pt x="1" y="143"/>
                    </a:lnTo>
                    <a:lnTo>
                      <a:pt x="3" y="162"/>
                    </a:lnTo>
                    <a:lnTo>
                      <a:pt x="8" y="180"/>
                    </a:lnTo>
                    <a:lnTo>
                      <a:pt x="8" y="180"/>
                    </a:lnTo>
                    <a:lnTo>
                      <a:pt x="14" y="203"/>
                    </a:lnTo>
                    <a:lnTo>
                      <a:pt x="14" y="203"/>
                    </a:lnTo>
                    <a:lnTo>
                      <a:pt x="15" y="210"/>
                    </a:lnTo>
                    <a:lnTo>
                      <a:pt x="15" y="210"/>
                    </a:lnTo>
                    <a:lnTo>
                      <a:pt x="17" y="213"/>
                    </a:lnTo>
                    <a:lnTo>
                      <a:pt x="17" y="21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9" name="Freeform 328"/>
              <p:cNvSpPr>
                <a:spLocks/>
              </p:cNvSpPr>
              <p:nvPr/>
            </p:nvSpPr>
            <p:spPr bwMode="auto">
              <a:xfrm>
                <a:off x="3510" y="1895"/>
                <a:ext cx="152" cy="133"/>
              </a:xfrm>
              <a:custGeom>
                <a:avLst/>
                <a:gdLst>
                  <a:gd name="T0" fmla="*/ 128 w 152"/>
                  <a:gd name="T1" fmla="*/ 88 h 133"/>
                  <a:gd name="T2" fmla="*/ 70 w 152"/>
                  <a:gd name="T3" fmla="*/ 123 h 133"/>
                  <a:gd name="T4" fmla="*/ 54 w 152"/>
                  <a:gd name="T5" fmla="*/ 131 h 133"/>
                  <a:gd name="T6" fmla="*/ 41 w 152"/>
                  <a:gd name="T7" fmla="*/ 133 h 133"/>
                  <a:gd name="T8" fmla="*/ 41 w 152"/>
                  <a:gd name="T9" fmla="*/ 131 h 133"/>
                  <a:gd name="T10" fmla="*/ 41 w 152"/>
                  <a:gd name="T11" fmla="*/ 126 h 133"/>
                  <a:gd name="T12" fmla="*/ 60 w 152"/>
                  <a:gd name="T13" fmla="*/ 115 h 133"/>
                  <a:gd name="T14" fmla="*/ 76 w 152"/>
                  <a:gd name="T15" fmla="*/ 106 h 133"/>
                  <a:gd name="T16" fmla="*/ 73 w 152"/>
                  <a:gd name="T17" fmla="*/ 104 h 133"/>
                  <a:gd name="T18" fmla="*/ 68 w 152"/>
                  <a:gd name="T19" fmla="*/ 104 h 133"/>
                  <a:gd name="T20" fmla="*/ 41 w 152"/>
                  <a:gd name="T21" fmla="*/ 115 h 133"/>
                  <a:gd name="T22" fmla="*/ 18 w 152"/>
                  <a:gd name="T23" fmla="*/ 122 h 133"/>
                  <a:gd name="T24" fmla="*/ 15 w 152"/>
                  <a:gd name="T25" fmla="*/ 120 h 133"/>
                  <a:gd name="T26" fmla="*/ 15 w 152"/>
                  <a:gd name="T27" fmla="*/ 117 h 133"/>
                  <a:gd name="T28" fmla="*/ 21 w 152"/>
                  <a:gd name="T29" fmla="*/ 111 h 133"/>
                  <a:gd name="T30" fmla="*/ 38 w 152"/>
                  <a:gd name="T31" fmla="*/ 103 h 133"/>
                  <a:gd name="T32" fmla="*/ 67 w 152"/>
                  <a:gd name="T33" fmla="*/ 92 h 133"/>
                  <a:gd name="T34" fmla="*/ 68 w 152"/>
                  <a:gd name="T35" fmla="*/ 90 h 133"/>
                  <a:gd name="T36" fmla="*/ 67 w 152"/>
                  <a:gd name="T37" fmla="*/ 85 h 133"/>
                  <a:gd name="T38" fmla="*/ 65 w 152"/>
                  <a:gd name="T39" fmla="*/ 85 h 133"/>
                  <a:gd name="T40" fmla="*/ 32 w 152"/>
                  <a:gd name="T41" fmla="*/ 98 h 133"/>
                  <a:gd name="T42" fmla="*/ 11 w 152"/>
                  <a:gd name="T43" fmla="*/ 103 h 133"/>
                  <a:gd name="T44" fmla="*/ 2 w 152"/>
                  <a:gd name="T45" fmla="*/ 101 h 133"/>
                  <a:gd name="T46" fmla="*/ 0 w 152"/>
                  <a:gd name="T47" fmla="*/ 100 h 133"/>
                  <a:gd name="T48" fmla="*/ 0 w 152"/>
                  <a:gd name="T49" fmla="*/ 95 h 133"/>
                  <a:gd name="T50" fmla="*/ 10 w 152"/>
                  <a:gd name="T51" fmla="*/ 90 h 133"/>
                  <a:gd name="T52" fmla="*/ 37 w 152"/>
                  <a:gd name="T53" fmla="*/ 81 h 133"/>
                  <a:gd name="T54" fmla="*/ 60 w 152"/>
                  <a:gd name="T55" fmla="*/ 71 h 133"/>
                  <a:gd name="T56" fmla="*/ 62 w 152"/>
                  <a:gd name="T57" fmla="*/ 68 h 133"/>
                  <a:gd name="T58" fmla="*/ 57 w 152"/>
                  <a:gd name="T59" fmla="*/ 66 h 133"/>
                  <a:gd name="T60" fmla="*/ 18 w 152"/>
                  <a:gd name="T61" fmla="*/ 76 h 133"/>
                  <a:gd name="T62" fmla="*/ 11 w 152"/>
                  <a:gd name="T63" fmla="*/ 77 h 133"/>
                  <a:gd name="T64" fmla="*/ 3 w 152"/>
                  <a:gd name="T65" fmla="*/ 74 h 133"/>
                  <a:gd name="T66" fmla="*/ 3 w 152"/>
                  <a:gd name="T67" fmla="*/ 70 h 133"/>
                  <a:gd name="T68" fmla="*/ 22 w 152"/>
                  <a:gd name="T69" fmla="*/ 60 h 133"/>
                  <a:gd name="T70" fmla="*/ 48 w 152"/>
                  <a:gd name="T71" fmla="*/ 49 h 133"/>
                  <a:gd name="T72" fmla="*/ 70 w 152"/>
                  <a:gd name="T73" fmla="*/ 41 h 133"/>
                  <a:gd name="T74" fmla="*/ 75 w 152"/>
                  <a:gd name="T75" fmla="*/ 35 h 133"/>
                  <a:gd name="T76" fmla="*/ 70 w 152"/>
                  <a:gd name="T77" fmla="*/ 30 h 133"/>
                  <a:gd name="T78" fmla="*/ 57 w 152"/>
                  <a:gd name="T79" fmla="*/ 24 h 133"/>
                  <a:gd name="T80" fmla="*/ 41 w 152"/>
                  <a:gd name="T81" fmla="*/ 11 h 133"/>
                  <a:gd name="T82" fmla="*/ 38 w 152"/>
                  <a:gd name="T83" fmla="*/ 5 h 133"/>
                  <a:gd name="T84" fmla="*/ 41 w 152"/>
                  <a:gd name="T85" fmla="*/ 0 h 133"/>
                  <a:gd name="T86" fmla="*/ 49 w 152"/>
                  <a:gd name="T87" fmla="*/ 2 h 133"/>
                  <a:gd name="T88" fmla="*/ 57 w 152"/>
                  <a:gd name="T89" fmla="*/ 6 h 133"/>
                  <a:gd name="T90" fmla="*/ 67 w 152"/>
                  <a:gd name="T91" fmla="*/ 11 h 133"/>
                  <a:gd name="T92" fmla="*/ 81 w 152"/>
                  <a:gd name="T93" fmla="*/ 16 h 133"/>
                  <a:gd name="T94" fmla="*/ 93 w 152"/>
                  <a:gd name="T95" fmla="*/ 17 h 133"/>
                  <a:gd name="T96" fmla="*/ 152 w 152"/>
                  <a:gd name="T97" fmla="*/ 7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 h="133">
                    <a:moveTo>
                      <a:pt x="128" y="88"/>
                    </a:moveTo>
                    <a:lnTo>
                      <a:pt x="128" y="88"/>
                    </a:lnTo>
                    <a:lnTo>
                      <a:pt x="97" y="109"/>
                    </a:lnTo>
                    <a:lnTo>
                      <a:pt x="70" y="123"/>
                    </a:lnTo>
                    <a:lnTo>
                      <a:pt x="70" y="123"/>
                    </a:lnTo>
                    <a:lnTo>
                      <a:pt x="54" y="131"/>
                    </a:lnTo>
                    <a:lnTo>
                      <a:pt x="46" y="133"/>
                    </a:lnTo>
                    <a:lnTo>
                      <a:pt x="41" y="133"/>
                    </a:lnTo>
                    <a:lnTo>
                      <a:pt x="41" y="131"/>
                    </a:lnTo>
                    <a:lnTo>
                      <a:pt x="41" y="131"/>
                    </a:lnTo>
                    <a:lnTo>
                      <a:pt x="41" y="130"/>
                    </a:lnTo>
                    <a:lnTo>
                      <a:pt x="41" y="126"/>
                    </a:lnTo>
                    <a:lnTo>
                      <a:pt x="46" y="123"/>
                    </a:lnTo>
                    <a:lnTo>
                      <a:pt x="60" y="115"/>
                    </a:lnTo>
                    <a:lnTo>
                      <a:pt x="73" y="109"/>
                    </a:lnTo>
                    <a:lnTo>
                      <a:pt x="76" y="106"/>
                    </a:lnTo>
                    <a:lnTo>
                      <a:pt x="75" y="106"/>
                    </a:lnTo>
                    <a:lnTo>
                      <a:pt x="73" y="104"/>
                    </a:lnTo>
                    <a:lnTo>
                      <a:pt x="73" y="104"/>
                    </a:lnTo>
                    <a:lnTo>
                      <a:pt x="68" y="104"/>
                    </a:lnTo>
                    <a:lnTo>
                      <a:pt x="60" y="107"/>
                    </a:lnTo>
                    <a:lnTo>
                      <a:pt x="41" y="115"/>
                    </a:lnTo>
                    <a:lnTo>
                      <a:pt x="24" y="122"/>
                    </a:lnTo>
                    <a:lnTo>
                      <a:pt x="18" y="122"/>
                    </a:lnTo>
                    <a:lnTo>
                      <a:pt x="16" y="122"/>
                    </a:lnTo>
                    <a:lnTo>
                      <a:pt x="15" y="120"/>
                    </a:lnTo>
                    <a:lnTo>
                      <a:pt x="15" y="120"/>
                    </a:lnTo>
                    <a:lnTo>
                      <a:pt x="15" y="117"/>
                    </a:lnTo>
                    <a:lnTo>
                      <a:pt x="16" y="115"/>
                    </a:lnTo>
                    <a:lnTo>
                      <a:pt x="21" y="111"/>
                    </a:lnTo>
                    <a:lnTo>
                      <a:pt x="29" y="106"/>
                    </a:lnTo>
                    <a:lnTo>
                      <a:pt x="38" y="103"/>
                    </a:lnTo>
                    <a:lnTo>
                      <a:pt x="56" y="95"/>
                    </a:lnTo>
                    <a:lnTo>
                      <a:pt x="67" y="92"/>
                    </a:lnTo>
                    <a:lnTo>
                      <a:pt x="67" y="92"/>
                    </a:lnTo>
                    <a:lnTo>
                      <a:pt x="68" y="90"/>
                    </a:lnTo>
                    <a:lnTo>
                      <a:pt x="68" y="88"/>
                    </a:lnTo>
                    <a:lnTo>
                      <a:pt x="67" y="85"/>
                    </a:lnTo>
                    <a:lnTo>
                      <a:pt x="65" y="85"/>
                    </a:lnTo>
                    <a:lnTo>
                      <a:pt x="65" y="85"/>
                    </a:lnTo>
                    <a:lnTo>
                      <a:pt x="52" y="90"/>
                    </a:lnTo>
                    <a:lnTo>
                      <a:pt x="32" y="98"/>
                    </a:lnTo>
                    <a:lnTo>
                      <a:pt x="21" y="101"/>
                    </a:lnTo>
                    <a:lnTo>
                      <a:pt x="11" y="103"/>
                    </a:lnTo>
                    <a:lnTo>
                      <a:pt x="3" y="103"/>
                    </a:lnTo>
                    <a:lnTo>
                      <a:pt x="2" y="101"/>
                    </a:lnTo>
                    <a:lnTo>
                      <a:pt x="0" y="100"/>
                    </a:lnTo>
                    <a:lnTo>
                      <a:pt x="0" y="100"/>
                    </a:lnTo>
                    <a:lnTo>
                      <a:pt x="0" y="96"/>
                    </a:lnTo>
                    <a:lnTo>
                      <a:pt x="0" y="95"/>
                    </a:lnTo>
                    <a:lnTo>
                      <a:pt x="5" y="92"/>
                    </a:lnTo>
                    <a:lnTo>
                      <a:pt x="10" y="90"/>
                    </a:lnTo>
                    <a:lnTo>
                      <a:pt x="10" y="90"/>
                    </a:lnTo>
                    <a:lnTo>
                      <a:pt x="37" y="81"/>
                    </a:lnTo>
                    <a:lnTo>
                      <a:pt x="56" y="74"/>
                    </a:lnTo>
                    <a:lnTo>
                      <a:pt x="60" y="71"/>
                    </a:lnTo>
                    <a:lnTo>
                      <a:pt x="62" y="68"/>
                    </a:lnTo>
                    <a:lnTo>
                      <a:pt x="62" y="68"/>
                    </a:lnTo>
                    <a:lnTo>
                      <a:pt x="60" y="66"/>
                    </a:lnTo>
                    <a:lnTo>
                      <a:pt x="57" y="66"/>
                    </a:lnTo>
                    <a:lnTo>
                      <a:pt x="45" y="68"/>
                    </a:lnTo>
                    <a:lnTo>
                      <a:pt x="18" y="76"/>
                    </a:lnTo>
                    <a:lnTo>
                      <a:pt x="18" y="76"/>
                    </a:lnTo>
                    <a:lnTo>
                      <a:pt x="11" y="77"/>
                    </a:lnTo>
                    <a:lnTo>
                      <a:pt x="7" y="76"/>
                    </a:lnTo>
                    <a:lnTo>
                      <a:pt x="3" y="74"/>
                    </a:lnTo>
                    <a:lnTo>
                      <a:pt x="3" y="70"/>
                    </a:lnTo>
                    <a:lnTo>
                      <a:pt x="3" y="70"/>
                    </a:lnTo>
                    <a:lnTo>
                      <a:pt x="10" y="65"/>
                    </a:lnTo>
                    <a:lnTo>
                      <a:pt x="22" y="60"/>
                    </a:lnTo>
                    <a:lnTo>
                      <a:pt x="48" y="49"/>
                    </a:lnTo>
                    <a:lnTo>
                      <a:pt x="48" y="49"/>
                    </a:lnTo>
                    <a:lnTo>
                      <a:pt x="59" y="46"/>
                    </a:lnTo>
                    <a:lnTo>
                      <a:pt x="70" y="41"/>
                    </a:lnTo>
                    <a:lnTo>
                      <a:pt x="73" y="38"/>
                    </a:lnTo>
                    <a:lnTo>
                      <a:pt x="75" y="35"/>
                    </a:lnTo>
                    <a:lnTo>
                      <a:pt x="75" y="33"/>
                    </a:lnTo>
                    <a:lnTo>
                      <a:pt x="70" y="30"/>
                    </a:lnTo>
                    <a:lnTo>
                      <a:pt x="70" y="30"/>
                    </a:lnTo>
                    <a:lnTo>
                      <a:pt x="57" y="24"/>
                    </a:lnTo>
                    <a:lnTo>
                      <a:pt x="48" y="17"/>
                    </a:lnTo>
                    <a:lnTo>
                      <a:pt x="41" y="11"/>
                    </a:lnTo>
                    <a:lnTo>
                      <a:pt x="38" y="5"/>
                    </a:lnTo>
                    <a:lnTo>
                      <a:pt x="38" y="5"/>
                    </a:lnTo>
                    <a:lnTo>
                      <a:pt x="40" y="2"/>
                    </a:lnTo>
                    <a:lnTo>
                      <a:pt x="41" y="0"/>
                    </a:lnTo>
                    <a:lnTo>
                      <a:pt x="46" y="0"/>
                    </a:lnTo>
                    <a:lnTo>
                      <a:pt x="49" y="2"/>
                    </a:lnTo>
                    <a:lnTo>
                      <a:pt x="49" y="2"/>
                    </a:lnTo>
                    <a:lnTo>
                      <a:pt x="57" y="6"/>
                    </a:lnTo>
                    <a:lnTo>
                      <a:pt x="67" y="11"/>
                    </a:lnTo>
                    <a:lnTo>
                      <a:pt x="67" y="11"/>
                    </a:lnTo>
                    <a:lnTo>
                      <a:pt x="73" y="14"/>
                    </a:lnTo>
                    <a:lnTo>
                      <a:pt x="81" y="16"/>
                    </a:lnTo>
                    <a:lnTo>
                      <a:pt x="81" y="16"/>
                    </a:lnTo>
                    <a:lnTo>
                      <a:pt x="93" y="17"/>
                    </a:lnTo>
                    <a:lnTo>
                      <a:pt x="133" y="21"/>
                    </a:lnTo>
                    <a:lnTo>
                      <a:pt x="152" y="71"/>
                    </a:lnTo>
                    <a:lnTo>
                      <a:pt x="128" y="88"/>
                    </a:lnTo>
                    <a:close/>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0" name="Freeform 329"/>
              <p:cNvSpPr>
                <a:spLocks/>
              </p:cNvSpPr>
              <p:nvPr/>
            </p:nvSpPr>
            <p:spPr bwMode="auto">
              <a:xfrm>
                <a:off x="3607" y="1513"/>
                <a:ext cx="303" cy="485"/>
              </a:xfrm>
              <a:custGeom>
                <a:avLst/>
                <a:gdLst>
                  <a:gd name="T0" fmla="*/ 202 w 303"/>
                  <a:gd name="T1" fmla="*/ 0 h 485"/>
                  <a:gd name="T2" fmla="*/ 202 w 303"/>
                  <a:gd name="T3" fmla="*/ 0 h 485"/>
                  <a:gd name="T4" fmla="*/ 207 w 303"/>
                  <a:gd name="T5" fmla="*/ 5 h 485"/>
                  <a:gd name="T6" fmla="*/ 219 w 303"/>
                  <a:gd name="T7" fmla="*/ 17 h 485"/>
                  <a:gd name="T8" fmla="*/ 227 w 303"/>
                  <a:gd name="T9" fmla="*/ 27 h 485"/>
                  <a:gd name="T10" fmla="*/ 235 w 303"/>
                  <a:gd name="T11" fmla="*/ 39 h 485"/>
                  <a:gd name="T12" fmla="*/ 241 w 303"/>
                  <a:gd name="T13" fmla="*/ 54 h 485"/>
                  <a:gd name="T14" fmla="*/ 248 w 303"/>
                  <a:gd name="T15" fmla="*/ 69 h 485"/>
                  <a:gd name="T16" fmla="*/ 248 w 303"/>
                  <a:gd name="T17" fmla="*/ 69 h 485"/>
                  <a:gd name="T18" fmla="*/ 270 w 303"/>
                  <a:gd name="T19" fmla="*/ 150 h 485"/>
                  <a:gd name="T20" fmla="*/ 300 w 303"/>
                  <a:gd name="T21" fmla="*/ 264 h 485"/>
                  <a:gd name="T22" fmla="*/ 300 w 303"/>
                  <a:gd name="T23" fmla="*/ 264 h 485"/>
                  <a:gd name="T24" fmla="*/ 303 w 303"/>
                  <a:gd name="T25" fmla="*/ 283 h 485"/>
                  <a:gd name="T26" fmla="*/ 301 w 303"/>
                  <a:gd name="T27" fmla="*/ 298 h 485"/>
                  <a:gd name="T28" fmla="*/ 298 w 303"/>
                  <a:gd name="T29" fmla="*/ 316 h 485"/>
                  <a:gd name="T30" fmla="*/ 292 w 303"/>
                  <a:gd name="T31" fmla="*/ 332 h 485"/>
                  <a:gd name="T32" fmla="*/ 282 w 303"/>
                  <a:gd name="T33" fmla="*/ 344 h 485"/>
                  <a:gd name="T34" fmla="*/ 270 w 303"/>
                  <a:gd name="T35" fmla="*/ 357 h 485"/>
                  <a:gd name="T36" fmla="*/ 256 w 303"/>
                  <a:gd name="T37" fmla="*/ 366 h 485"/>
                  <a:gd name="T38" fmla="*/ 240 w 303"/>
                  <a:gd name="T39" fmla="*/ 374 h 485"/>
                  <a:gd name="T40" fmla="*/ 34 w 303"/>
                  <a:gd name="T41" fmla="*/ 485 h 485"/>
                  <a:gd name="T42" fmla="*/ 0 w 303"/>
                  <a:gd name="T43" fmla="*/ 398 h 485"/>
                  <a:gd name="T44" fmla="*/ 181 w 303"/>
                  <a:gd name="T45" fmla="*/ 279 h 485"/>
                  <a:gd name="T46" fmla="*/ 137 w 303"/>
                  <a:gd name="T47" fmla="*/ 117 h 485"/>
                  <a:gd name="T48" fmla="*/ 137 w 303"/>
                  <a:gd name="T49" fmla="*/ 117 h 485"/>
                  <a:gd name="T50" fmla="*/ 132 w 303"/>
                  <a:gd name="T51" fmla="*/ 99 h 485"/>
                  <a:gd name="T52" fmla="*/ 131 w 303"/>
                  <a:gd name="T53" fmla="*/ 80 h 485"/>
                  <a:gd name="T54" fmla="*/ 131 w 303"/>
                  <a:gd name="T55" fmla="*/ 62 h 485"/>
                  <a:gd name="T56" fmla="*/ 132 w 303"/>
                  <a:gd name="T57" fmla="*/ 54 h 485"/>
                  <a:gd name="T58" fmla="*/ 136 w 303"/>
                  <a:gd name="T59" fmla="*/ 44 h 485"/>
                  <a:gd name="T60" fmla="*/ 136 w 303"/>
                  <a:gd name="T61" fmla="*/ 44 h 485"/>
                  <a:gd name="T62" fmla="*/ 140 w 303"/>
                  <a:gd name="T63" fmla="*/ 35 h 485"/>
                  <a:gd name="T64" fmla="*/ 145 w 303"/>
                  <a:gd name="T65" fmla="*/ 27 h 485"/>
                  <a:gd name="T66" fmla="*/ 151 w 303"/>
                  <a:gd name="T67" fmla="*/ 17 h 485"/>
                  <a:gd name="T68" fmla="*/ 158 w 303"/>
                  <a:gd name="T69" fmla="*/ 11 h 485"/>
                  <a:gd name="T70" fmla="*/ 167 w 303"/>
                  <a:gd name="T71" fmla="*/ 6 h 485"/>
                  <a:gd name="T72" fmla="*/ 177 w 303"/>
                  <a:gd name="T73" fmla="*/ 2 h 485"/>
                  <a:gd name="T74" fmla="*/ 189 w 303"/>
                  <a:gd name="T75" fmla="*/ 0 h 485"/>
                  <a:gd name="T76" fmla="*/ 202 w 303"/>
                  <a:gd name="T77" fmla="*/ 0 h 485"/>
                  <a:gd name="T78" fmla="*/ 202 w 303"/>
                  <a:gd name="T79"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3" h="485">
                    <a:moveTo>
                      <a:pt x="202" y="0"/>
                    </a:moveTo>
                    <a:lnTo>
                      <a:pt x="202" y="0"/>
                    </a:lnTo>
                    <a:lnTo>
                      <a:pt x="207" y="5"/>
                    </a:lnTo>
                    <a:lnTo>
                      <a:pt x="219" y="17"/>
                    </a:lnTo>
                    <a:lnTo>
                      <a:pt x="227" y="27"/>
                    </a:lnTo>
                    <a:lnTo>
                      <a:pt x="235" y="39"/>
                    </a:lnTo>
                    <a:lnTo>
                      <a:pt x="241" y="54"/>
                    </a:lnTo>
                    <a:lnTo>
                      <a:pt x="248" y="69"/>
                    </a:lnTo>
                    <a:lnTo>
                      <a:pt x="248" y="69"/>
                    </a:lnTo>
                    <a:lnTo>
                      <a:pt x="270" y="150"/>
                    </a:lnTo>
                    <a:lnTo>
                      <a:pt x="300" y="264"/>
                    </a:lnTo>
                    <a:lnTo>
                      <a:pt x="300" y="264"/>
                    </a:lnTo>
                    <a:lnTo>
                      <a:pt x="303" y="283"/>
                    </a:lnTo>
                    <a:lnTo>
                      <a:pt x="301" y="298"/>
                    </a:lnTo>
                    <a:lnTo>
                      <a:pt x="298" y="316"/>
                    </a:lnTo>
                    <a:lnTo>
                      <a:pt x="292" y="332"/>
                    </a:lnTo>
                    <a:lnTo>
                      <a:pt x="282" y="344"/>
                    </a:lnTo>
                    <a:lnTo>
                      <a:pt x="270" y="357"/>
                    </a:lnTo>
                    <a:lnTo>
                      <a:pt x="256" y="366"/>
                    </a:lnTo>
                    <a:lnTo>
                      <a:pt x="240" y="374"/>
                    </a:lnTo>
                    <a:lnTo>
                      <a:pt x="34" y="485"/>
                    </a:lnTo>
                    <a:lnTo>
                      <a:pt x="0" y="398"/>
                    </a:lnTo>
                    <a:lnTo>
                      <a:pt x="181" y="279"/>
                    </a:lnTo>
                    <a:lnTo>
                      <a:pt x="137" y="117"/>
                    </a:lnTo>
                    <a:lnTo>
                      <a:pt x="137" y="117"/>
                    </a:lnTo>
                    <a:lnTo>
                      <a:pt x="132" y="99"/>
                    </a:lnTo>
                    <a:lnTo>
                      <a:pt x="131" y="80"/>
                    </a:lnTo>
                    <a:lnTo>
                      <a:pt x="131" y="62"/>
                    </a:lnTo>
                    <a:lnTo>
                      <a:pt x="132" y="54"/>
                    </a:lnTo>
                    <a:lnTo>
                      <a:pt x="136" y="44"/>
                    </a:lnTo>
                    <a:lnTo>
                      <a:pt x="136" y="44"/>
                    </a:lnTo>
                    <a:lnTo>
                      <a:pt x="140" y="35"/>
                    </a:lnTo>
                    <a:lnTo>
                      <a:pt x="145" y="27"/>
                    </a:lnTo>
                    <a:lnTo>
                      <a:pt x="151" y="17"/>
                    </a:lnTo>
                    <a:lnTo>
                      <a:pt x="158" y="11"/>
                    </a:lnTo>
                    <a:lnTo>
                      <a:pt x="167" y="6"/>
                    </a:lnTo>
                    <a:lnTo>
                      <a:pt x="177" y="2"/>
                    </a:lnTo>
                    <a:lnTo>
                      <a:pt x="189" y="0"/>
                    </a:lnTo>
                    <a:lnTo>
                      <a:pt x="202" y="0"/>
                    </a:lnTo>
                    <a:lnTo>
                      <a:pt x="202" y="0"/>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1" name="Freeform 330"/>
              <p:cNvSpPr>
                <a:spLocks/>
              </p:cNvSpPr>
              <p:nvPr/>
            </p:nvSpPr>
            <p:spPr bwMode="auto">
              <a:xfrm>
                <a:off x="3605" y="1524"/>
                <a:ext cx="254" cy="477"/>
              </a:xfrm>
              <a:custGeom>
                <a:avLst/>
                <a:gdLst>
                  <a:gd name="T0" fmla="*/ 254 w 254"/>
                  <a:gd name="T1" fmla="*/ 358 h 477"/>
                  <a:gd name="T2" fmla="*/ 253 w 254"/>
                  <a:gd name="T3" fmla="*/ 358 h 477"/>
                  <a:gd name="T4" fmla="*/ 250 w 254"/>
                  <a:gd name="T5" fmla="*/ 360 h 477"/>
                  <a:gd name="T6" fmla="*/ 239 w 254"/>
                  <a:gd name="T7" fmla="*/ 366 h 477"/>
                  <a:gd name="T8" fmla="*/ 194 w 254"/>
                  <a:gd name="T9" fmla="*/ 390 h 477"/>
                  <a:gd name="T10" fmla="*/ 35 w 254"/>
                  <a:gd name="T11" fmla="*/ 477 h 477"/>
                  <a:gd name="T12" fmla="*/ 35 w 254"/>
                  <a:gd name="T13" fmla="*/ 475 h 477"/>
                  <a:gd name="T14" fmla="*/ 0 w 254"/>
                  <a:gd name="T15" fmla="*/ 387 h 477"/>
                  <a:gd name="T16" fmla="*/ 2 w 254"/>
                  <a:gd name="T17" fmla="*/ 385 h 477"/>
                  <a:gd name="T18" fmla="*/ 82 w 254"/>
                  <a:gd name="T19" fmla="*/ 332 h 477"/>
                  <a:gd name="T20" fmla="*/ 182 w 254"/>
                  <a:gd name="T21" fmla="*/ 268 h 477"/>
                  <a:gd name="T22" fmla="*/ 166 w 254"/>
                  <a:gd name="T23" fmla="*/ 204 h 477"/>
                  <a:gd name="T24" fmla="*/ 152 w 254"/>
                  <a:gd name="T25" fmla="*/ 145 h 477"/>
                  <a:gd name="T26" fmla="*/ 147 w 254"/>
                  <a:gd name="T27" fmla="*/ 117 h 477"/>
                  <a:gd name="T28" fmla="*/ 142 w 254"/>
                  <a:gd name="T29" fmla="*/ 92 h 477"/>
                  <a:gd name="T30" fmla="*/ 141 w 254"/>
                  <a:gd name="T31" fmla="*/ 79 h 477"/>
                  <a:gd name="T32" fmla="*/ 142 w 254"/>
                  <a:gd name="T33" fmla="*/ 55 h 477"/>
                  <a:gd name="T34" fmla="*/ 145 w 254"/>
                  <a:gd name="T35" fmla="*/ 44 h 477"/>
                  <a:gd name="T36" fmla="*/ 153 w 254"/>
                  <a:gd name="T37" fmla="*/ 27 h 477"/>
                  <a:gd name="T38" fmla="*/ 164 w 254"/>
                  <a:gd name="T39" fmla="*/ 13 h 477"/>
                  <a:gd name="T40" fmla="*/ 172 w 254"/>
                  <a:gd name="T41" fmla="*/ 8 h 477"/>
                  <a:gd name="T42" fmla="*/ 191 w 254"/>
                  <a:gd name="T43" fmla="*/ 0 h 477"/>
                  <a:gd name="T44" fmla="*/ 201 w 254"/>
                  <a:gd name="T45" fmla="*/ 0 h 477"/>
                  <a:gd name="T46" fmla="*/ 209 w 254"/>
                  <a:gd name="T47" fmla="*/ 2 h 477"/>
                  <a:gd name="T48" fmla="*/ 213 w 254"/>
                  <a:gd name="T49" fmla="*/ 3 h 477"/>
                  <a:gd name="T50" fmla="*/ 209 w 254"/>
                  <a:gd name="T51" fmla="*/ 2 h 477"/>
                  <a:gd name="T52" fmla="*/ 191 w 254"/>
                  <a:gd name="T53" fmla="*/ 2 h 477"/>
                  <a:gd name="T54" fmla="*/ 179 w 254"/>
                  <a:gd name="T55" fmla="*/ 5 h 477"/>
                  <a:gd name="T56" fmla="*/ 166 w 254"/>
                  <a:gd name="T57" fmla="*/ 14 h 477"/>
                  <a:gd name="T58" fmla="*/ 160 w 254"/>
                  <a:gd name="T59" fmla="*/ 19 h 477"/>
                  <a:gd name="T60" fmla="*/ 150 w 254"/>
                  <a:gd name="T61" fmla="*/ 36 h 477"/>
                  <a:gd name="T62" fmla="*/ 147 w 254"/>
                  <a:gd name="T63" fmla="*/ 46 h 477"/>
                  <a:gd name="T64" fmla="*/ 144 w 254"/>
                  <a:gd name="T65" fmla="*/ 66 h 477"/>
                  <a:gd name="T66" fmla="*/ 144 w 254"/>
                  <a:gd name="T67" fmla="*/ 92 h 477"/>
                  <a:gd name="T68" fmla="*/ 145 w 254"/>
                  <a:gd name="T69" fmla="*/ 104 h 477"/>
                  <a:gd name="T70" fmla="*/ 149 w 254"/>
                  <a:gd name="T71" fmla="*/ 117 h 477"/>
                  <a:gd name="T72" fmla="*/ 155 w 254"/>
                  <a:gd name="T73" fmla="*/ 144 h 477"/>
                  <a:gd name="T74" fmla="*/ 185 w 254"/>
                  <a:gd name="T75" fmla="*/ 268 h 477"/>
                  <a:gd name="T76" fmla="*/ 183 w 254"/>
                  <a:gd name="T77" fmla="*/ 270 h 477"/>
                  <a:gd name="T78" fmla="*/ 84 w 254"/>
                  <a:gd name="T79" fmla="*/ 335 h 477"/>
                  <a:gd name="T80" fmla="*/ 3 w 254"/>
                  <a:gd name="T81" fmla="*/ 388 h 477"/>
                  <a:gd name="T82" fmla="*/ 3 w 254"/>
                  <a:gd name="T83" fmla="*/ 387 h 477"/>
                  <a:gd name="T84" fmla="*/ 35 w 254"/>
                  <a:gd name="T85" fmla="*/ 472 h 477"/>
                  <a:gd name="T86" fmla="*/ 193 w 254"/>
                  <a:gd name="T87" fmla="*/ 388 h 477"/>
                  <a:gd name="T88" fmla="*/ 237 w 254"/>
                  <a:gd name="T89" fmla="*/ 366 h 477"/>
                  <a:gd name="T90" fmla="*/ 250 w 254"/>
                  <a:gd name="T91" fmla="*/ 360 h 477"/>
                  <a:gd name="T92" fmla="*/ 253 w 254"/>
                  <a:gd name="T93" fmla="*/ 358 h 477"/>
                  <a:gd name="T94" fmla="*/ 254 w 254"/>
                  <a:gd name="T95" fmla="*/ 358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 h="477">
                    <a:moveTo>
                      <a:pt x="254" y="358"/>
                    </a:moveTo>
                    <a:lnTo>
                      <a:pt x="254" y="358"/>
                    </a:lnTo>
                    <a:lnTo>
                      <a:pt x="253" y="358"/>
                    </a:lnTo>
                    <a:lnTo>
                      <a:pt x="253" y="358"/>
                    </a:lnTo>
                    <a:lnTo>
                      <a:pt x="250" y="360"/>
                    </a:lnTo>
                    <a:lnTo>
                      <a:pt x="250" y="360"/>
                    </a:lnTo>
                    <a:lnTo>
                      <a:pt x="239" y="366"/>
                    </a:lnTo>
                    <a:lnTo>
                      <a:pt x="239" y="366"/>
                    </a:lnTo>
                    <a:lnTo>
                      <a:pt x="194" y="390"/>
                    </a:lnTo>
                    <a:lnTo>
                      <a:pt x="194" y="390"/>
                    </a:lnTo>
                    <a:lnTo>
                      <a:pt x="36" y="475"/>
                    </a:lnTo>
                    <a:lnTo>
                      <a:pt x="35" y="477"/>
                    </a:lnTo>
                    <a:lnTo>
                      <a:pt x="35" y="475"/>
                    </a:lnTo>
                    <a:lnTo>
                      <a:pt x="35" y="475"/>
                    </a:lnTo>
                    <a:lnTo>
                      <a:pt x="0" y="387"/>
                    </a:lnTo>
                    <a:lnTo>
                      <a:pt x="0" y="387"/>
                    </a:lnTo>
                    <a:lnTo>
                      <a:pt x="2" y="385"/>
                    </a:lnTo>
                    <a:lnTo>
                      <a:pt x="2" y="385"/>
                    </a:lnTo>
                    <a:lnTo>
                      <a:pt x="82" y="332"/>
                    </a:lnTo>
                    <a:lnTo>
                      <a:pt x="82" y="332"/>
                    </a:lnTo>
                    <a:lnTo>
                      <a:pt x="182" y="267"/>
                    </a:lnTo>
                    <a:lnTo>
                      <a:pt x="182" y="268"/>
                    </a:lnTo>
                    <a:lnTo>
                      <a:pt x="182" y="268"/>
                    </a:lnTo>
                    <a:lnTo>
                      <a:pt x="166" y="204"/>
                    </a:lnTo>
                    <a:lnTo>
                      <a:pt x="152" y="145"/>
                    </a:lnTo>
                    <a:lnTo>
                      <a:pt x="152" y="145"/>
                    </a:lnTo>
                    <a:lnTo>
                      <a:pt x="147" y="117"/>
                    </a:lnTo>
                    <a:lnTo>
                      <a:pt x="147" y="117"/>
                    </a:lnTo>
                    <a:lnTo>
                      <a:pt x="144" y="104"/>
                    </a:lnTo>
                    <a:lnTo>
                      <a:pt x="142" y="92"/>
                    </a:lnTo>
                    <a:lnTo>
                      <a:pt x="142" y="92"/>
                    </a:lnTo>
                    <a:lnTo>
                      <a:pt x="141" y="79"/>
                    </a:lnTo>
                    <a:lnTo>
                      <a:pt x="141" y="66"/>
                    </a:lnTo>
                    <a:lnTo>
                      <a:pt x="142" y="55"/>
                    </a:lnTo>
                    <a:lnTo>
                      <a:pt x="145" y="44"/>
                    </a:lnTo>
                    <a:lnTo>
                      <a:pt x="145" y="44"/>
                    </a:lnTo>
                    <a:lnTo>
                      <a:pt x="149" y="35"/>
                    </a:lnTo>
                    <a:lnTo>
                      <a:pt x="153" y="27"/>
                    </a:lnTo>
                    <a:lnTo>
                      <a:pt x="160" y="19"/>
                    </a:lnTo>
                    <a:lnTo>
                      <a:pt x="164" y="13"/>
                    </a:lnTo>
                    <a:lnTo>
                      <a:pt x="164" y="13"/>
                    </a:lnTo>
                    <a:lnTo>
                      <a:pt x="172" y="8"/>
                    </a:lnTo>
                    <a:lnTo>
                      <a:pt x="179" y="3"/>
                    </a:lnTo>
                    <a:lnTo>
                      <a:pt x="191" y="0"/>
                    </a:lnTo>
                    <a:lnTo>
                      <a:pt x="191" y="0"/>
                    </a:lnTo>
                    <a:lnTo>
                      <a:pt x="201" y="0"/>
                    </a:lnTo>
                    <a:lnTo>
                      <a:pt x="209" y="2"/>
                    </a:lnTo>
                    <a:lnTo>
                      <a:pt x="209" y="2"/>
                    </a:lnTo>
                    <a:lnTo>
                      <a:pt x="213" y="3"/>
                    </a:lnTo>
                    <a:lnTo>
                      <a:pt x="213" y="3"/>
                    </a:lnTo>
                    <a:lnTo>
                      <a:pt x="209" y="2"/>
                    </a:lnTo>
                    <a:lnTo>
                      <a:pt x="209" y="2"/>
                    </a:lnTo>
                    <a:lnTo>
                      <a:pt x="201" y="0"/>
                    </a:lnTo>
                    <a:lnTo>
                      <a:pt x="191" y="2"/>
                    </a:lnTo>
                    <a:lnTo>
                      <a:pt x="191" y="2"/>
                    </a:lnTo>
                    <a:lnTo>
                      <a:pt x="179" y="5"/>
                    </a:lnTo>
                    <a:lnTo>
                      <a:pt x="172" y="8"/>
                    </a:lnTo>
                    <a:lnTo>
                      <a:pt x="166" y="14"/>
                    </a:lnTo>
                    <a:lnTo>
                      <a:pt x="166" y="14"/>
                    </a:lnTo>
                    <a:lnTo>
                      <a:pt x="160" y="19"/>
                    </a:lnTo>
                    <a:lnTo>
                      <a:pt x="155" y="27"/>
                    </a:lnTo>
                    <a:lnTo>
                      <a:pt x="150" y="36"/>
                    </a:lnTo>
                    <a:lnTo>
                      <a:pt x="147" y="46"/>
                    </a:lnTo>
                    <a:lnTo>
                      <a:pt x="147" y="46"/>
                    </a:lnTo>
                    <a:lnTo>
                      <a:pt x="145" y="55"/>
                    </a:lnTo>
                    <a:lnTo>
                      <a:pt x="144" y="66"/>
                    </a:lnTo>
                    <a:lnTo>
                      <a:pt x="144" y="79"/>
                    </a:lnTo>
                    <a:lnTo>
                      <a:pt x="144" y="92"/>
                    </a:lnTo>
                    <a:lnTo>
                      <a:pt x="144" y="92"/>
                    </a:lnTo>
                    <a:lnTo>
                      <a:pt x="145" y="104"/>
                    </a:lnTo>
                    <a:lnTo>
                      <a:pt x="149" y="117"/>
                    </a:lnTo>
                    <a:lnTo>
                      <a:pt x="149" y="117"/>
                    </a:lnTo>
                    <a:lnTo>
                      <a:pt x="155" y="144"/>
                    </a:lnTo>
                    <a:lnTo>
                      <a:pt x="155" y="144"/>
                    </a:lnTo>
                    <a:lnTo>
                      <a:pt x="169" y="204"/>
                    </a:lnTo>
                    <a:lnTo>
                      <a:pt x="185" y="268"/>
                    </a:lnTo>
                    <a:lnTo>
                      <a:pt x="185" y="268"/>
                    </a:lnTo>
                    <a:lnTo>
                      <a:pt x="183" y="270"/>
                    </a:lnTo>
                    <a:lnTo>
                      <a:pt x="183" y="270"/>
                    </a:lnTo>
                    <a:lnTo>
                      <a:pt x="84" y="335"/>
                    </a:lnTo>
                    <a:lnTo>
                      <a:pt x="84" y="335"/>
                    </a:lnTo>
                    <a:lnTo>
                      <a:pt x="3" y="388"/>
                    </a:lnTo>
                    <a:lnTo>
                      <a:pt x="3" y="387"/>
                    </a:lnTo>
                    <a:lnTo>
                      <a:pt x="3" y="387"/>
                    </a:lnTo>
                    <a:lnTo>
                      <a:pt x="36" y="474"/>
                    </a:lnTo>
                    <a:lnTo>
                      <a:pt x="35" y="472"/>
                    </a:lnTo>
                    <a:lnTo>
                      <a:pt x="35" y="472"/>
                    </a:lnTo>
                    <a:lnTo>
                      <a:pt x="193" y="388"/>
                    </a:lnTo>
                    <a:lnTo>
                      <a:pt x="193" y="388"/>
                    </a:lnTo>
                    <a:lnTo>
                      <a:pt x="237" y="366"/>
                    </a:lnTo>
                    <a:lnTo>
                      <a:pt x="237" y="366"/>
                    </a:lnTo>
                    <a:lnTo>
                      <a:pt x="250" y="360"/>
                    </a:lnTo>
                    <a:lnTo>
                      <a:pt x="250" y="360"/>
                    </a:lnTo>
                    <a:lnTo>
                      <a:pt x="253" y="358"/>
                    </a:lnTo>
                    <a:lnTo>
                      <a:pt x="253" y="358"/>
                    </a:lnTo>
                    <a:lnTo>
                      <a:pt x="254" y="358"/>
                    </a:lnTo>
                    <a:lnTo>
                      <a:pt x="254" y="35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2" name="Freeform 331"/>
              <p:cNvSpPr>
                <a:spLocks/>
              </p:cNvSpPr>
              <p:nvPr/>
            </p:nvSpPr>
            <p:spPr bwMode="auto">
              <a:xfrm>
                <a:off x="3488" y="1579"/>
                <a:ext cx="33" cy="204"/>
              </a:xfrm>
              <a:custGeom>
                <a:avLst/>
                <a:gdLst>
                  <a:gd name="T0" fmla="*/ 33 w 33"/>
                  <a:gd name="T1" fmla="*/ 0 h 204"/>
                  <a:gd name="T2" fmla="*/ 33 w 33"/>
                  <a:gd name="T3" fmla="*/ 0 h 204"/>
                  <a:gd name="T4" fmla="*/ 33 w 33"/>
                  <a:gd name="T5" fmla="*/ 10 h 204"/>
                  <a:gd name="T6" fmla="*/ 33 w 33"/>
                  <a:gd name="T7" fmla="*/ 10 h 204"/>
                  <a:gd name="T8" fmla="*/ 32 w 33"/>
                  <a:gd name="T9" fmla="*/ 19 h 204"/>
                  <a:gd name="T10" fmla="*/ 30 w 33"/>
                  <a:gd name="T11" fmla="*/ 32 h 204"/>
                  <a:gd name="T12" fmla="*/ 30 w 33"/>
                  <a:gd name="T13" fmla="*/ 32 h 204"/>
                  <a:gd name="T14" fmla="*/ 25 w 33"/>
                  <a:gd name="T15" fmla="*/ 46 h 204"/>
                  <a:gd name="T16" fmla="*/ 18 w 33"/>
                  <a:gd name="T17" fmla="*/ 63 h 204"/>
                  <a:gd name="T18" fmla="*/ 18 w 33"/>
                  <a:gd name="T19" fmla="*/ 63 h 204"/>
                  <a:gd name="T20" fmla="*/ 11 w 33"/>
                  <a:gd name="T21" fmla="*/ 82 h 204"/>
                  <a:gd name="T22" fmla="*/ 6 w 33"/>
                  <a:gd name="T23" fmla="*/ 103 h 204"/>
                  <a:gd name="T24" fmla="*/ 6 w 33"/>
                  <a:gd name="T25" fmla="*/ 103 h 204"/>
                  <a:gd name="T26" fmla="*/ 5 w 33"/>
                  <a:gd name="T27" fmla="*/ 112 h 204"/>
                  <a:gd name="T28" fmla="*/ 3 w 33"/>
                  <a:gd name="T29" fmla="*/ 123 h 204"/>
                  <a:gd name="T30" fmla="*/ 5 w 33"/>
                  <a:gd name="T31" fmla="*/ 142 h 204"/>
                  <a:gd name="T32" fmla="*/ 5 w 33"/>
                  <a:gd name="T33" fmla="*/ 142 h 204"/>
                  <a:gd name="T34" fmla="*/ 10 w 33"/>
                  <a:gd name="T35" fmla="*/ 160 h 204"/>
                  <a:gd name="T36" fmla="*/ 13 w 33"/>
                  <a:gd name="T37" fmla="*/ 176 h 204"/>
                  <a:gd name="T38" fmla="*/ 13 w 33"/>
                  <a:gd name="T39" fmla="*/ 176 h 204"/>
                  <a:gd name="T40" fmla="*/ 21 w 33"/>
                  <a:gd name="T41" fmla="*/ 196 h 204"/>
                  <a:gd name="T42" fmla="*/ 21 w 33"/>
                  <a:gd name="T43" fmla="*/ 196 h 204"/>
                  <a:gd name="T44" fmla="*/ 22 w 33"/>
                  <a:gd name="T45" fmla="*/ 204 h 204"/>
                  <a:gd name="T46" fmla="*/ 22 w 33"/>
                  <a:gd name="T47" fmla="*/ 204 h 204"/>
                  <a:gd name="T48" fmla="*/ 19 w 33"/>
                  <a:gd name="T49" fmla="*/ 198 h 204"/>
                  <a:gd name="T50" fmla="*/ 19 w 33"/>
                  <a:gd name="T51" fmla="*/ 198 h 204"/>
                  <a:gd name="T52" fmla="*/ 11 w 33"/>
                  <a:gd name="T53" fmla="*/ 176 h 204"/>
                  <a:gd name="T54" fmla="*/ 11 w 33"/>
                  <a:gd name="T55" fmla="*/ 176 h 204"/>
                  <a:gd name="T56" fmla="*/ 6 w 33"/>
                  <a:gd name="T57" fmla="*/ 161 h 204"/>
                  <a:gd name="T58" fmla="*/ 2 w 33"/>
                  <a:gd name="T59" fmla="*/ 142 h 204"/>
                  <a:gd name="T60" fmla="*/ 2 w 33"/>
                  <a:gd name="T61" fmla="*/ 142 h 204"/>
                  <a:gd name="T62" fmla="*/ 0 w 33"/>
                  <a:gd name="T63" fmla="*/ 123 h 204"/>
                  <a:gd name="T64" fmla="*/ 2 w 33"/>
                  <a:gd name="T65" fmla="*/ 112 h 204"/>
                  <a:gd name="T66" fmla="*/ 2 w 33"/>
                  <a:gd name="T67" fmla="*/ 101 h 204"/>
                  <a:gd name="T68" fmla="*/ 2 w 33"/>
                  <a:gd name="T69" fmla="*/ 101 h 204"/>
                  <a:gd name="T70" fmla="*/ 8 w 33"/>
                  <a:gd name="T71" fmla="*/ 81 h 204"/>
                  <a:gd name="T72" fmla="*/ 16 w 33"/>
                  <a:gd name="T73" fmla="*/ 62 h 204"/>
                  <a:gd name="T74" fmla="*/ 16 w 33"/>
                  <a:gd name="T75" fmla="*/ 62 h 204"/>
                  <a:gd name="T76" fmla="*/ 22 w 33"/>
                  <a:gd name="T77" fmla="*/ 46 h 204"/>
                  <a:gd name="T78" fmla="*/ 27 w 33"/>
                  <a:gd name="T79" fmla="*/ 30 h 204"/>
                  <a:gd name="T80" fmla="*/ 27 w 33"/>
                  <a:gd name="T81" fmla="*/ 30 h 204"/>
                  <a:gd name="T82" fmla="*/ 30 w 33"/>
                  <a:gd name="T83" fmla="*/ 19 h 204"/>
                  <a:gd name="T84" fmla="*/ 32 w 33"/>
                  <a:gd name="T85" fmla="*/ 10 h 204"/>
                  <a:gd name="T86" fmla="*/ 33 w 33"/>
                  <a:gd name="T87" fmla="*/ 0 h 204"/>
                  <a:gd name="T88" fmla="*/ 33 w 33"/>
                  <a:gd name="T8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 h="204">
                    <a:moveTo>
                      <a:pt x="33" y="0"/>
                    </a:moveTo>
                    <a:lnTo>
                      <a:pt x="33" y="0"/>
                    </a:lnTo>
                    <a:lnTo>
                      <a:pt x="33" y="10"/>
                    </a:lnTo>
                    <a:lnTo>
                      <a:pt x="33" y="10"/>
                    </a:lnTo>
                    <a:lnTo>
                      <a:pt x="32" y="19"/>
                    </a:lnTo>
                    <a:lnTo>
                      <a:pt x="30" y="32"/>
                    </a:lnTo>
                    <a:lnTo>
                      <a:pt x="30" y="32"/>
                    </a:lnTo>
                    <a:lnTo>
                      <a:pt x="25" y="46"/>
                    </a:lnTo>
                    <a:lnTo>
                      <a:pt x="18" y="63"/>
                    </a:lnTo>
                    <a:lnTo>
                      <a:pt x="18" y="63"/>
                    </a:lnTo>
                    <a:lnTo>
                      <a:pt x="11" y="82"/>
                    </a:lnTo>
                    <a:lnTo>
                      <a:pt x="6" y="103"/>
                    </a:lnTo>
                    <a:lnTo>
                      <a:pt x="6" y="103"/>
                    </a:lnTo>
                    <a:lnTo>
                      <a:pt x="5" y="112"/>
                    </a:lnTo>
                    <a:lnTo>
                      <a:pt x="3" y="123"/>
                    </a:lnTo>
                    <a:lnTo>
                      <a:pt x="5" y="142"/>
                    </a:lnTo>
                    <a:lnTo>
                      <a:pt x="5" y="142"/>
                    </a:lnTo>
                    <a:lnTo>
                      <a:pt x="10" y="160"/>
                    </a:lnTo>
                    <a:lnTo>
                      <a:pt x="13" y="176"/>
                    </a:lnTo>
                    <a:lnTo>
                      <a:pt x="13" y="176"/>
                    </a:lnTo>
                    <a:lnTo>
                      <a:pt x="21" y="196"/>
                    </a:lnTo>
                    <a:lnTo>
                      <a:pt x="21" y="196"/>
                    </a:lnTo>
                    <a:lnTo>
                      <a:pt x="22" y="204"/>
                    </a:lnTo>
                    <a:lnTo>
                      <a:pt x="22" y="204"/>
                    </a:lnTo>
                    <a:lnTo>
                      <a:pt x="19" y="198"/>
                    </a:lnTo>
                    <a:lnTo>
                      <a:pt x="19" y="198"/>
                    </a:lnTo>
                    <a:lnTo>
                      <a:pt x="11" y="176"/>
                    </a:lnTo>
                    <a:lnTo>
                      <a:pt x="11" y="176"/>
                    </a:lnTo>
                    <a:lnTo>
                      <a:pt x="6" y="161"/>
                    </a:lnTo>
                    <a:lnTo>
                      <a:pt x="2" y="142"/>
                    </a:lnTo>
                    <a:lnTo>
                      <a:pt x="2" y="142"/>
                    </a:lnTo>
                    <a:lnTo>
                      <a:pt x="0" y="123"/>
                    </a:lnTo>
                    <a:lnTo>
                      <a:pt x="2" y="112"/>
                    </a:lnTo>
                    <a:lnTo>
                      <a:pt x="2" y="101"/>
                    </a:lnTo>
                    <a:lnTo>
                      <a:pt x="2" y="101"/>
                    </a:lnTo>
                    <a:lnTo>
                      <a:pt x="8" y="81"/>
                    </a:lnTo>
                    <a:lnTo>
                      <a:pt x="16" y="62"/>
                    </a:lnTo>
                    <a:lnTo>
                      <a:pt x="16" y="62"/>
                    </a:lnTo>
                    <a:lnTo>
                      <a:pt x="22" y="46"/>
                    </a:lnTo>
                    <a:lnTo>
                      <a:pt x="27" y="30"/>
                    </a:lnTo>
                    <a:lnTo>
                      <a:pt x="27" y="30"/>
                    </a:lnTo>
                    <a:lnTo>
                      <a:pt x="30" y="19"/>
                    </a:lnTo>
                    <a:lnTo>
                      <a:pt x="32" y="10"/>
                    </a:lnTo>
                    <a:lnTo>
                      <a:pt x="33" y="0"/>
                    </a:lnTo>
                    <a:lnTo>
                      <a:pt x="33"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3" name="Freeform 332"/>
              <p:cNvSpPr>
                <a:spLocks/>
              </p:cNvSpPr>
              <p:nvPr/>
            </p:nvSpPr>
            <p:spPr bwMode="auto">
              <a:xfrm>
                <a:off x="3791" y="1789"/>
                <a:ext cx="32" cy="21"/>
              </a:xfrm>
              <a:custGeom>
                <a:avLst/>
                <a:gdLst>
                  <a:gd name="T0" fmla="*/ 0 w 32"/>
                  <a:gd name="T1" fmla="*/ 2 h 21"/>
                  <a:gd name="T2" fmla="*/ 0 w 32"/>
                  <a:gd name="T3" fmla="*/ 2 h 21"/>
                  <a:gd name="T4" fmla="*/ 2 w 32"/>
                  <a:gd name="T5" fmla="*/ 0 h 21"/>
                  <a:gd name="T6" fmla="*/ 7 w 32"/>
                  <a:gd name="T7" fmla="*/ 0 h 21"/>
                  <a:gd name="T8" fmla="*/ 7 w 32"/>
                  <a:gd name="T9" fmla="*/ 0 h 21"/>
                  <a:gd name="T10" fmla="*/ 13 w 32"/>
                  <a:gd name="T11" fmla="*/ 0 h 21"/>
                  <a:gd name="T12" fmla="*/ 21 w 32"/>
                  <a:gd name="T13" fmla="*/ 5 h 21"/>
                  <a:gd name="T14" fmla="*/ 21 w 32"/>
                  <a:gd name="T15" fmla="*/ 5 h 21"/>
                  <a:gd name="T16" fmla="*/ 26 w 32"/>
                  <a:gd name="T17" fmla="*/ 10 h 21"/>
                  <a:gd name="T18" fmla="*/ 30 w 32"/>
                  <a:gd name="T19" fmla="*/ 14 h 21"/>
                  <a:gd name="T20" fmla="*/ 30 w 32"/>
                  <a:gd name="T21" fmla="*/ 14 h 21"/>
                  <a:gd name="T22" fmla="*/ 32 w 32"/>
                  <a:gd name="T23" fmla="*/ 19 h 21"/>
                  <a:gd name="T24" fmla="*/ 32 w 32"/>
                  <a:gd name="T25" fmla="*/ 21 h 21"/>
                  <a:gd name="T26" fmla="*/ 32 w 32"/>
                  <a:gd name="T27" fmla="*/ 21 h 21"/>
                  <a:gd name="T28" fmla="*/ 27 w 32"/>
                  <a:gd name="T29" fmla="*/ 16 h 21"/>
                  <a:gd name="T30" fmla="*/ 24 w 32"/>
                  <a:gd name="T31" fmla="*/ 11 h 21"/>
                  <a:gd name="T32" fmla="*/ 18 w 32"/>
                  <a:gd name="T33" fmla="*/ 7 h 21"/>
                  <a:gd name="T34" fmla="*/ 18 w 32"/>
                  <a:gd name="T35" fmla="*/ 7 h 21"/>
                  <a:gd name="T36" fmla="*/ 12 w 32"/>
                  <a:gd name="T37" fmla="*/ 3 h 21"/>
                  <a:gd name="T38" fmla="*/ 7 w 32"/>
                  <a:gd name="T39" fmla="*/ 2 h 21"/>
                  <a:gd name="T40" fmla="*/ 0 w 32"/>
                  <a:gd name="T41" fmla="*/ 2 h 21"/>
                  <a:gd name="T42" fmla="*/ 0 w 32"/>
                  <a:gd name="T4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1">
                    <a:moveTo>
                      <a:pt x="0" y="2"/>
                    </a:moveTo>
                    <a:lnTo>
                      <a:pt x="0" y="2"/>
                    </a:lnTo>
                    <a:lnTo>
                      <a:pt x="2" y="0"/>
                    </a:lnTo>
                    <a:lnTo>
                      <a:pt x="7" y="0"/>
                    </a:lnTo>
                    <a:lnTo>
                      <a:pt x="7" y="0"/>
                    </a:lnTo>
                    <a:lnTo>
                      <a:pt x="13" y="0"/>
                    </a:lnTo>
                    <a:lnTo>
                      <a:pt x="21" y="5"/>
                    </a:lnTo>
                    <a:lnTo>
                      <a:pt x="21" y="5"/>
                    </a:lnTo>
                    <a:lnTo>
                      <a:pt x="26" y="10"/>
                    </a:lnTo>
                    <a:lnTo>
                      <a:pt x="30" y="14"/>
                    </a:lnTo>
                    <a:lnTo>
                      <a:pt x="30" y="14"/>
                    </a:lnTo>
                    <a:lnTo>
                      <a:pt x="32" y="19"/>
                    </a:lnTo>
                    <a:lnTo>
                      <a:pt x="32" y="21"/>
                    </a:lnTo>
                    <a:lnTo>
                      <a:pt x="32" y="21"/>
                    </a:lnTo>
                    <a:lnTo>
                      <a:pt x="27" y="16"/>
                    </a:lnTo>
                    <a:lnTo>
                      <a:pt x="24" y="11"/>
                    </a:lnTo>
                    <a:lnTo>
                      <a:pt x="18" y="7"/>
                    </a:lnTo>
                    <a:lnTo>
                      <a:pt x="18" y="7"/>
                    </a:lnTo>
                    <a:lnTo>
                      <a:pt x="12" y="3"/>
                    </a:lnTo>
                    <a:lnTo>
                      <a:pt x="7" y="2"/>
                    </a:lnTo>
                    <a:lnTo>
                      <a:pt x="0" y="2"/>
                    </a:lnTo>
                    <a:lnTo>
                      <a:pt x="0"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4" name="Freeform 333"/>
              <p:cNvSpPr>
                <a:spLocks/>
              </p:cNvSpPr>
              <p:nvPr/>
            </p:nvSpPr>
            <p:spPr bwMode="auto">
              <a:xfrm>
                <a:off x="3573" y="1631"/>
                <a:ext cx="105" cy="139"/>
              </a:xfrm>
              <a:custGeom>
                <a:avLst/>
                <a:gdLst>
                  <a:gd name="T0" fmla="*/ 59 w 105"/>
                  <a:gd name="T1" fmla="*/ 11 h 139"/>
                  <a:gd name="T2" fmla="*/ 61 w 105"/>
                  <a:gd name="T3" fmla="*/ 8 h 139"/>
                  <a:gd name="T4" fmla="*/ 64 w 105"/>
                  <a:gd name="T5" fmla="*/ 5 h 139"/>
                  <a:gd name="T6" fmla="*/ 68 w 105"/>
                  <a:gd name="T7" fmla="*/ 2 h 139"/>
                  <a:gd name="T8" fmla="*/ 84 w 105"/>
                  <a:gd name="T9" fmla="*/ 0 h 139"/>
                  <a:gd name="T10" fmla="*/ 91 w 105"/>
                  <a:gd name="T11" fmla="*/ 2 h 139"/>
                  <a:gd name="T12" fmla="*/ 98 w 105"/>
                  <a:gd name="T13" fmla="*/ 8 h 139"/>
                  <a:gd name="T14" fmla="*/ 102 w 105"/>
                  <a:gd name="T15" fmla="*/ 15 h 139"/>
                  <a:gd name="T16" fmla="*/ 105 w 105"/>
                  <a:gd name="T17" fmla="*/ 27 h 139"/>
                  <a:gd name="T18" fmla="*/ 100 w 105"/>
                  <a:gd name="T19" fmla="*/ 40 h 139"/>
                  <a:gd name="T20" fmla="*/ 84 w 105"/>
                  <a:gd name="T21" fmla="*/ 65 h 139"/>
                  <a:gd name="T22" fmla="*/ 45 w 105"/>
                  <a:gd name="T23" fmla="*/ 122 h 139"/>
                  <a:gd name="T24" fmla="*/ 45 w 105"/>
                  <a:gd name="T25" fmla="*/ 122 h 139"/>
                  <a:gd name="T26" fmla="*/ 40 w 105"/>
                  <a:gd name="T27" fmla="*/ 124 h 139"/>
                  <a:gd name="T28" fmla="*/ 4 w 105"/>
                  <a:gd name="T29" fmla="*/ 138 h 139"/>
                  <a:gd name="T30" fmla="*/ 0 w 105"/>
                  <a:gd name="T31" fmla="*/ 136 h 139"/>
                  <a:gd name="T32" fmla="*/ 0 w 105"/>
                  <a:gd name="T33" fmla="*/ 94 h 139"/>
                  <a:gd name="T34" fmla="*/ 2 w 105"/>
                  <a:gd name="T35" fmla="*/ 94 h 139"/>
                  <a:gd name="T36" fmla="*/ 42 w 105"/>
                  <a:gd name="T37" fmla="*/ 34 h 139"/>
                  <a:gd name="T38" fmla="*/ 54 w 105"/>
                  <a:gd name="T39" fmla="*/ 18 h 139"/>
                  <a:gd name="T40" fmla="*/ 59 w 105"/>
                  <a:gd name="T41" fmla="*/ 11 h 139"/>
                  <a:gd name="T42" fmla="*/ 54 w 105"/>
                  <a:gd name="T43" fmla="*/ 18 h 139"/>
                  <a:gd name="T44" fmla="*/ 43 w 105"/>
                  <a:gd name="T45" fmla="*/ 35 h 139"/>
                  <a:gd name="T46" fmla="*/ 4 w 105"/>
                  <a:gd name="T47" fmla="*/ 95 h 139"/>
                  <a:gd name="T48" fmla="*/ 4 w 105"/>
                  <a:gd name="T49" fmla="*/ 94 h 139"/>
                  <a:gd name="T50" fmla="*/ 2 w 105"/>
                  <a:gd name="T51" fmla="*/ 135 h 139"/>
                  <a:gd name="T52" fmla="*/ 38 w 105"/>
                  <a:gd name="T53" fmla="*/ 120 h 139"/>
                  <a:gd name="T54" fmla="*/ 43 w 105"/>
                  <a:gd name="T55" fmla="*/ 119 h 139"/>
                  <a:gd name="T56" fmla="*/ 42 w 105"/>
                  <a:gd name="T57" fmla="*/ 120 h 139"/>
                  <a:gd name="T58" fmla="*/ 81 w 105"/>
                  <a:gd name="T59" fmla="*/ 64 h 139"/>
                  <a:gd name="T60" fmla="*/ 98 w 105"/>
                  <a:gd name="T61" fmla="*/ 38 h 139"/>
                  <a:gd name="T62" fmla="*/ 102 w 105"/>
                  <a:gd name="T63" fmla="*/ 27 h 139"/>
                  <a:gd name="T64" fmla="*/ 100 w 105"/>
                  <a:gd name="T65" fmla="*/ 15 h 139"/>
                  <a:gd name="T66" fmla="*/ 97 w 105"/>
                  <a:gd name="T67" fmla="*/ 10 h 139"/>
                  <a:gd name="T68" fmla="*/ 89 w 105"/>
                  <a:gd name="T69" fmla="*/ 4 h 139"/>
                  <a:gd name="T70" fmla="*/ 84 w 105"/>
                  <a:gd name="T71" fmla="*/ 2 h 139"/>
                  <a:gd name="T72" fmla="*/ 70 w 105"/>
                  <a:gd name="T73" fmla="*/ 4 h 139"/>
                  <a:gd name="T74" fmla="*/ 64 w 105"/>
                  <a:gd name="T75" fmla="*/ 7 h 139"/>
                  <a:gd name="T76" fmla="*/ 59 w 105"/>
                  <a:gd name="T77" fmla="*/ 1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5" h="139">
                    <a:moveTo>
                      <a:pt x="59" y="11"/>
                    </a:moveTo>
                    <a:lnTo>
                      <a:pt x="59" y="11"/>
                    </a:lnTo>
                    <a:lnTo>
                      <a:pt x="59" y="11"/>
                    </a:lnTo>
                    <a:lnTo>
                      <a:pt x="61" y="8"/>
                    </a:lnTo>
                    <a:lnTo>
                      <a:pt x="61" y="8"/>
                    </a:lnTo>
                    <a:lnTo>
                      <a:pt x="64" y="5"/>
                    </a:lnTo>
                    <a:lnTo>
                      <a:pt x="68" y="2"/>
                    </a:lnTo>
                    <a:lnTo>
                      <a:pt x="68" y="2"/>
                    </a:lnTo>
                    <a:lnTo>
                      <a:pt x="76" y="0"/>
                    </a:lnTo>
                    <a:lnTo>
                      <a:pt x="84" y="0"/>
                    </a:lnTo>
                    <a:lnTo>
                      <a:pt x="84" y="0"/>
                    </a:lnTo>
                    <a:lnTo>
                      <a:pt x="91" y="2"/>
                    </a:lnTo>
                    <a:lnTo>
                      <a:pt x="94" y="5"/>
                    </a:lnTo>
                    <a:lnTo>
                      <a:pt x="98" y="8"/>
                    </a:lnTo>
                    <a:lnTo>
                      <a:pt x="102" y="15"/>
                    </a:lnTo>
                    <a:lnTo>
                      <a:pt x="102" y="15"/>
                    </a:lnTo>
                    <a:lnTo>
                      <a:pt x="103" y="19"/>
                    </a:lnTo>
                    <a:lnTo>
                      <a:pt x="105" y="27"/>
                    </a:lnTo>
                    <a:lnTo>
                      <a:pt x="103" y="34"/>
                    </a:lnTo>
                    <a:lnTo>
                      <a:pt x="100" y="40"/>
                    </a:lnTo>
                    <a:lnTo>
                      <a:pt x="100" y="40"/>
                    </a:lnTo>
                    <a:lnTo>
                      <a:pt x="84" y="65"/>
                    </a:lnTo>
                    <a:lnTo>
                      <a:pt x="84" y="65"/>
                    </a:lnTo>
                    <a:lnTo>
                      <a:pt x="45" y="122"/>
                    </a:lnTo>
                    <a:lnTo>
                      <a:pt x="45" y="122"/>
                    </a:lnTo>
                    <a:lnTo>
                      <a:pt x="45" y="122"/>
                    </a:lnTo>
                    <a:lnTo>
                      <a:pt x="45" y="122"/>
                    </a:lnTo>
                    <a:lnTo>
                      <a:pt x="40" y="124"/>
                    </a:lnTo>
                    <a:lnTo>
                      <a:pt x="40" y="124"/>
                    </a:lnTo>
                    <a:lnTo>
                      <a:pt x="4" y="138"/>
                    </a:lnTo>
                    <a:lnTo>
                      <a:pt x="0" y="139"/>
                    </a:lnTo>
                    <a:lnTo>
                      <a:pt x="0" y="136"/>
                    </a:lnTo>
                    <a:lnTo>
                      <a:pt x="0" y="136"/>
                    </a:lnTo>
                    <a:lnTo>
                      <a:pt x="0" y="94"/>
                    </a:lnTo>
                    <a:lnTo>
                      <a:pt x="0" y="94"/>
                    </a:lnTo>
                    <a:lnTo>
                      <a:pt x="2" y="94"/>
                    </a:lnTo>
                    <a:lnTo>
                      <a:pt x="2" y="94"/>
                    </a:lnTo>
                    <a:lnTo>
                      <a:pt x="42" y="34"/>
                    </a:lnTo>
                    <a:lnTo>
                      <a:pt x="42" y="34"/>
                    </a:lnTo>
                    <a:lnTo>
                      <a:pt x="54" y="18"/>
                    </a:lnTo>
                    <a:lnTo>
                      <a:pt x="54" y="18"/>
                    </a:lnTo>
                    <a:lnTo>
                      <a:pt x="59" y="11"/>
                    </a:lnTo>
                    <a:lnTo>
                      <a:pt x="59" y="11"/>
                    </a:lnTo>
                    <a:lnTo>
                      <a:pt x="54" y="18"/>
                    </a:lnTo>
                    <a:lnTo>
                      <a:pt x="54" y="18"/>
                    </a:lnTo>
                    <a:lnTo>
                      <a:pt x="43" y="35"/>
                    </a:lnTo>
                    <a:lnTo>
                      <a:pt x="43" y="35"/>
                    </a:lnTo>
                    <a:lnTo>
                      <a:pt x="4" y="95"/>
                    </a:lnTo>
                    <a:lnTo>
                      <a:pt x="4" y="94"/>
                    </a:lnTo>
                    <a:lnTo>
                      <a:pt x="4" y="94"/>
                    </a:lnTo>
                    <a:lnTo>
                      <a:pt x="4" y="136"/>
                    </a:lnTo>
                    <a:lnTo>
                      <a:pt x="2" y="135"/>
                    </a:lnTo>
                    <a:lnTo>
                      <a:pt x="2" y="135"/>
                    </a:lnTo>
                    <a:lnTo>
                      <a:pt x="38" y="120"/>
                    </a:lnTo>
                    <a:lnTo>
                      <a:pt x="38" y="120"/>
                    </a:lnTo>
                    <a:lnTo>
                      <a:pt x="43" y="119"/>
                    </a:lnTo>
                    <a:lnTo>
                      <a:pt x="42" y="120"/>
                    </a:lnTo>
                    <a:lnTo>
                      <a:pt x="42" y="120"/>
                    </a:lnTo>
                    <a:lnTo>
                      <a:pt x="81" y="64"/>
                    </a:lnTo>
                    <a:lnTo>
                      <a:pt x="81" y="64"/>
                    </a:lnTo>
                    <a:lnTo>
                      <a:pt x="98" y="38"/>
                    </a:lnTo>
                    <a:lnTo>
                      <a:pt x="98" y="38"/>
                    </a:lnTo>
                    <a:lnTo>
                      <a:pt x="102" y="32"/>
                    </a:lnTo>
                    <a:lnTo>
                      <a:pt x="102" y="27"/>
                    </a:lnTo>
                    <a:lnTo>
                      <a:pt x="102" y="21"/>
                    </a:lnTo>
                    <a:lnTo>
                      <a:pt x="100" y="15"/>
                    </a:lnTo>
                    <a:lnTo>
                      <a:pt x="100" y="15"/>
                    </a:lnTo>
                    <a:lnTo>
                      <a:pt x="97" y="10"/>
                    </a:lnTo>
                    <a:lnTo>
                      <a:pt x="94" y="7"/>
                    </a:lnTo>
                    <a:lnTo>
                      <a:pt x="89" y="4"/>
                    </a:lnTo>
                    <a:lnTo>
                      <a:pt x="84" y="2"/>
                    </a:lnTo>
                    <a:lnTo>
                      <a:pt x="84" y="2"/>
                    </a:lnTo>
                    <a:lnTo>
                      <a:pt x="76" y="2"/>
                    </a:lnTo>
                    <a:lnTo>
                      <a:pt x="70" y="4"/>
                    </a:lnTo>
                    <a:lnTo>
                      <a:pt x="70" y="4"/>
                    </a:lnTo>
                    <a:lnTo>
                      <a:pt x="64" y="7"/>
                    </a:lnTo>
                    <a:lnTo>
                      <a:pt x="61" y="10"/>
                    </a:lnTo>
                    <a:lnTo>
                      <a:pt x="59" y="11"/>
                    </a:lnTo>
                    <a:lnTo>
                      <a:pt x="59" y="1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5" name="Freeform 334"/>
              <p:cNvSpPr>
                <a:spLocks/>
              </p:cNvSpPr>
              <p:nvPr/>
            </p:nvSpPr>
            <p:spPr bwMode="auto">
              <a:xfrm>
                <a:off x="3578" y="1725"/>
                <a:ext cx="38" cy="26"/>
              </a:xfrm>
              <a:custGeom>
                <a:avLst/>
                <a:gdLst>
                  <a:gd name="T0" fmla="*/ 38 w 38"/>
                  <a:gd name="T1" fmla="*/ 26 h 26"/>
                  <a:gd name="T2" fmla="*/ 38 w 38"/>
                  <a:gd name="T3" fmla="*/ 26 h 26"/>
                  <a:gd name="T4" fmla="*/ 32 w 38"/>
                  <a:gd name="T5" fmla="*/ 23 h 26"/>
                  <a:gd name="T6" fmla="*/ 18 w 38"/>
                  <a:gd name="T7" fmla="*/ 14 h 26"/>
                  <a:gd name="T8" fmla="*/ 18 w 38"/>
                  <a:gd name="T9" fmla="*/ 14 h 26"/>
                  <a:gd name="T10" fmla="*/ 5 w 38"/>
                  <a:gd name="T11" fmla="*/ 4 h 26"/>
                  <a:gd name="T12" fmla="*/ 0 w 38"/>
                  <a:gd name="T13" fmla="*/ 0 h 26"/>
                  <a:gd name="T14" fmla="*/ 0 w 38"/>
                  <a:gd name="T15" fmla="*/ 0 h 26"/>
                  <a:gd name="T16" fmla="*/ 7 w 38"/>
                  <a:gd name="T17" fmla="*/ 3 h 26"/>
                  <a:gd name="T18" fmla="*/ 21 w 38"/>
                  <a:gd name="T19" fmla="*/ 11 h 26"/>
                  <a:gd name="T20" fmla="*/ 21 w 38"/>
                  <a:gd name="T21" fmla="*/ 11 h 26"/>
                  <a:gd name="T22" fmla="*/ 33 w 38"/>
                  <a:gd name="T23" fmla="*/ 22 h 26"/>
                  <a:gd name="T24" fmla="*/ 38 w 38"/>
                  <a:gd name="T25" fmla="*/ 26 h 26"/>
                  <a:gd name="T26" fmla="*/ 38 w 38"/>
                  <a:gd name="T2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6">
                    <a:moveTo>
                      <a:pt x="38" y="26"/>
                    </a:moveTo>
                    <a:lnTo>
                      <a:pt x="38" y="26"/>
                    </a:lnTo>
                    <a:lnTo>
                      <a:pt x="32" y="23"/>
                    </a:lnTo>
                    <a:lnTo>
                      <a:pt x="18" y="14"/>
                    </a:lnTo>
                    <a:lnTo>
                      <a:pt x="18" y="14"/>
                    </a:lnTo>
                    <a:lnTo>
                      <a:pt x="5" y="4"/>
                    </a:lnTo>
                    <a:lnTo>
                      <a:pt x="0" y="0"/>
                    </a:lnTo>
                    <a:lnTo>
                      <a:pt x="0" y="0"/>
                    </a:lnTo>
                    <a:lnTo>
                      <a:pt x="7" y="3"/>
                    </a:lnTo>
                    <a:lnTo>
                      <a:pt x="21" y="11"/>
                    </a:lnTo>
                    <a:lnTo>
                      <a:pt x="21" y="11"/>
                    </a:lnTo>
                    <a:lnTo>
                      <a:pt x="33" y="22"/>
                    </a:lnTo>
                    <a:lnTo>
                      <a:pt x="38" y="26"/>
                    </a:lnTo>
                    <a:lnTo>
                      <a:pt x="38" y="26"/>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6" name="Freeform 335"/>
              <p:cNvSpPr>
                <a:spLocks/>
              </p:cNvSpPr>
              <p:nvPr/>
            </p:nvSpPr>
            <p:spPr bwMode="auto">
              <a:xfrm>
                <a:off x="3577" y="1750"/>
                <a:ext cx="12" cy="12"/>
              </a:xfrm>
              <a:custGeom>
                <a:avLst/>
                <a:gdLst>
                  <a:gd name="T0" fmla="*/ 12 w 12"/>
                  <a:gd name="T1" fmla="*/ 12 h 12"/>
                  <a:gd name="T2" fmla="*/ 12 w 12"/>
                  <a:gd name="T3" fmla="*/ 12 h 12"/>
                  <a:gd name="T4" fmla="*/ 11 w 12"/>
                  <a:gd name="T5" fmla="*/ 9 h 12"/>
                  <a:gd name="T6" fmla="*/ 6 w 12"/>
                  <a:gd name="T7" fmla="*/ 6 h 12"/>
                  <a:gd name="T8" fmla="*/ 6 w 12"/>
                  <a:gd name="T9" fmla="*/ 6 h 12"/>
                  <a:gd name="T10" fmla="*/ 1 w 12"/>
                  <a:gd name="T11" fmla="*/ 1 h 12"/>
                  <a:gd name="T12" fmla="*/ 0 w 12"/>
                  <a:gd name="T13" fmla="*/ 0 h 12"/>
                  <a:gd name="T14" fmla="*/ 0 w 12"/>
                  <a:gd name="T15" fmla="*/ 0 h 12"/>
                  <a:gd name="T16" fmla="*/ 3 w 12"/>
                  <a:gd name="T17" fmla="*/ 0 h 12"/>
                  <a:gd name="T18" fmla="*/ 9 w 12"/>
                  <a:gd name="T19" fmla="*/ 3 h 12"/>
                  <a:gd name="T20" fmla="*/ 9 w 12"/>
                  <a:gd name="T21" fmla="*/ 3 h 12"/>
                  <a:gd name="T22" fmla="*/ 12 w 12"/>
                  <a:gd name="T23" fmla="*/ 9 h 12"/>
                  <a:gd name="T24" fmla="*/ 12 w 12"/>
                  <a:gd name="T25" fmla="*/ 12 h 12"/>
                  <a:gd name="T26" fmla="*/ 12 w 12"/>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2">
                    <a:moveTo>
                      <a:pt x="12" y="12"/>
                    </a:moveTo>
                    <a:lnTo>
                      <a:pt x="12" y="12"/>
                    </a:lnTo>
                    <a:lnTo>
                      <a:pt x="11" y="9"/>
                    </a:lnTo>
                    <a:lnTo>
                      <a:pt x="6" y="6"/>
                    </a:lnTo>
                    <a:lnTo>
                      <a:pt x="6" y="6"/>
                    </a:lnTo>
                    <a:lnTo>
                      <a:pt x="1" y="1"/>
                    </a:lnTo>
                    <a:lnTo>
                      <a:pt x="0" y="0"/>
                    </a:lnTo>
                    <a:lnTo>
                      <a:pt x="0" y="0"/>
                    </a:lnTo>
                    <a:lnTo>
                      <a:pt x="3" y="0"/>
                    </a:lnTo>
                    <a:lnTo>
                      <a:pt x="9" y="3"/>
                    </a:lnTo>
                    <a:lnTo>
                      <a:pt x="9" y="3"/>
                    </a:lnTo>
                    <a:lnTo>
                      <a:pt x="12" y="9"/>
                    </a:lnTo>
                    <a:lnTo>
                      <a:pt x="12" y="12"/>
                    </a:lnTo>
                    <a:lnTo>
                      <a:pt x="12" y="1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7" name="Freeform 336"/>
              <p:cNvSpPr>
                <a:spLocks/>
              </p:cNvSpPr>
              <p:nvPr/>
            </p:nvSpPr>
            <p:spPr bwMode="auto">
              <a:xfrm>
                <a:off x="3635" y="1641"/>
                <a:ext cx="38" cy="28"/>
              </a:xfrm>
              <a:custGeom>
                <a:avLst/>
                <a:gdLst>
                  <a:gd name="T0" fmla="*/ 38 w 38"/>
                  <a:gd name="T1" fmla="*/ 28 h 28"/>
                  <a:gd name="T2" fmla="*/ 38 w 38"/>
                  <a:gd name="T3" fmla="*/ 28 h 28"/>
                  <a:gd name="T4" fmla="*/ 32 w 38"/>
                  <a:gd name="T5" fmla="*/ 25 h 28"/>
                  <a:gd name="T6" fmla="*/ 17 w 38"/>
                  <a:gd name="T7" fmla="*/ 16 h 28"/>
                  <a:gd name="T8" fmla="*/ 17 w 38"/>
                  <a:gd name="T9" fmla="*/ 16 h 28"/>
                  <a:gd name="T10" fmla="*/ 5 w 38"/>
                  <a:gd name="T11" fmla="*/ 5 h 28"/>
                  <a:gd name="T12" fmla="*/ 0 w 38"/>
                  <a:gd name="T13" fmla="*/ 0 h 28"/>
                  <a:gd name="T14" fmla="*/ 0 w 38"/>
                  <a:gd name="T15" fmla="*/ 0 h 28"/>
                  <a:gd name="T16" fmla="*/ 6 w 38"/>
                  <a:gd name="T17" fmla="*/ 3 h 28"/>
                  <a:gd name="T18" fmla="*/ 21 w 38"/>
                  <a:gd name="T19" fmla="*/ 12 h 28"/>
                  <a:gd name="T20" fmla="*/ 21 w 38"/>
                  <a:gd name="T21" fmla="*/ 12 h 28"/>
                  <a:gd name="T22" fmla="*/ 33 w 38"/>
                  <a:gd name="T23" fmla="*/ 22 h 28"/>
                  <a:gd name="T24" fmla="*/ 38 w 38"/>
                  <a:gd name="T25" fmla="*/ 28 h 28"/>
                  <a:gd name="T26" fmla="*/ 38 w 38"/>
                  <a:gd name="T2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8">
                    <a:moveTo>
                      <a:pt x="38" y="28"/>
                    </a:moveTo>
                    <a:lnTo>
                      <a:pt x="38" y="28"/>
                    </a:lnTo>
                    <a:lnTo>
                      <a:pt x="32" y="25"/>
                    </a:lnTo>
                    <a:lnTo>
                      <a:pt x="17" y="16"/>
                    </a:lnTo>
                    <a:lnTo>
                      <a:pt x="17" y="16"/>
                    </a:lnTo>
                    <a:lnTo>
                      <a:pt x="5" y="5"/>
                    </a:lnTo>
                    <a:lnTo>
                      <a:pt x="0" y="0"/>
                    </a:lnTo>
                    <a:lnTo>
                      <a:pt x="0" y="0"/>
                    </a:lnTo>
                    <a:lnTo>
                      <a:pt x="6" y="3"/>
                    </a:lnTo>
                    <a:lnTo>
                      <a:pt x="21" y="12"/>
                    </a:lnTo>
                    <a:lnTo>
                      <a:pt x="21" y="12"/>
                    </a:lnTo>
                    <a:lnTo>
                      <a:pt x="33" y="22"/>
                    </a:lnTo>
                    <a:lnTo>
                      <a:pt x="38" y="28"/>
                    </a:lnTo>
                    <a:lnTo>
                      <a:pt x="38" y="28"/>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8" name="Freeform 337"/>
              <p:cNvSpPr>
                <a:spLocks/>
              </p:cNvSpPr>
              <p:nvPr/>
            </p:nvSpPr>
            <p:spPr bwMode="auto">
              <a:xfrm>
                <a:off x="3597" y="1655"/>
                <a:ext cx="55" cy="81"/>
              </a:xfrm>
              <a:custGeom>
                <a:avLst/>
                <a:gdLst>
                  <a:gd name="T0" fmla="*/ 0 w 55"/>
                  <a:gd name="T1" fmla="*/ 81 h 81"/>
                  <a:gd name="T2" fmla="*/ 0 w 55"/>
                  <a:gd name="T3" fmla="*/ 81 h 81"/>
                  <a:gd name="T4" fmla="*/ 8 w 55"/>
                  <a:gd name="T5" fmla="*/ 68 h 81"/>
                  <a:gd name="T6" fmla="*/ 8 w 55"/>
                  <a:gd name="T7" fmla="*/ 68 h 81"/>
                  <a:gd name="T8" fmla="*/ 27 w 55"/>
                  <a:gd name="T9" fmla="*/ 40 h 81"/>
                  <a:gd name="T10" fmla="*/ 27 w 55"/>
                  <a:gd name="T11" fmla="*/ 40 h 81"/>
                  <a:gd name="T12" fmla="*/ 46 w 55"/>
                  <a:gd name="T13" fmla="*/ 11 h 81"/>
                  <a:gd name="T14" fmla="*/ 46 w 55"/>
                  <a:gd name="T15" fmla="*/ 11 h 81"/>
                  <a:gd name="T16" fmla="*/ 55 w 55"/>
                  <a:gd name="T17" fmla="*/ 0 h 81"/>
                  <a:gd name="T18" fmla="*/ 55 w 55"/>
                  <a:gd name="T19" fmla="*/ 0 h 81"/>
                  <a:gd name="T20" fmla="*/ 49 w 55"/>
                  <a:gd name="T21" fmla="*/ 13 h 81"/>
                  <a:gd name="T22" fmla="*/ 29 w 55"/>
                  <a:gd name="T23" fmla="*/ 41 h 81"/>
                  <a:gd name="T24" fmla="*/ 29 w 55"/>
                  <a:gd name="T25" fmla="*/ 41 h 81"/>
                  <a:gd name="T26" fmla="*/ 10 w 55"/>
                  <a:gd name="T27" fmla="*/ 70 h 81"/>
                  <a:gd name="T28" fmla="*/ 10 w 55"/>
                  <a:gd name="T29" fmla="*/ 70 h 81"/>
                  <a:gd name="T30" fmla="*/ 0 w 55"/>
                  <a:gd name="T31" fmla="*/ 81 h 81"/>
                  <a:gd name="T32" fmla="*/ 0 w 55"/>
                  <a:gd name="T3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81">
                    <a:moveTo>
                      <a:pt x="0" y="81"/>
                    </a:moveTo>
                    <a:lnTo>
                      <a:pt x="0" y="81"/>
                    </a:lnTo>
                    <a:lnTo>
                      <a:pt x="8" y="68"/>
                    </a:lnTo>
                    <a:lnTo>
                      <a:pt x="8" y="68"/>
                    </a:lnTo>
                    <a:lnTo>
                      <a:pt x="27" y="40"/>
                    </a:lnTo>
                    <a:lnTo>
                      <a:pt x="27" y="40"/>
                    </a:lnTo>
                    <a:lnTo>
                      <a:pt x="46" y="11"/>
                    </a:lnTo>
                    <a:lnTo>
                      <a:pt x="46" y="11"/>
                    </a:lnTo>
                    <a:lnTo>
                      <a:pt x="55" y="0"/>
                    </a:lnTo>
                    <a:lnTo>
                      <a:pt x="55" y="0"/>
                    </a:lnTo>
                    <a:lnTo>
                      <a:pt x="49" y="13"/>
                    </a:lnTo>
                    <a:lnTo>
                      <a:pt x="29" y="41"/>
                    </a:lnTo>
                    <a:lnTo>
                      <a:pt x="29" y="41"/>
                    </a:lnTo>
                    <a:lnTo>
                      <a:pt x="10" y="70"/>
                    </a:lnTo>
                    <a:lnTo>
                      <a:pt x="10" y="70"/>
                    </a:lnTo>
                    <a:lnTo>
                      <a:pt x="0" y="81"/>
                    </a:lnTo>
                    <a:lnTo>
                      <a:pt x="0" y="8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9" name="Freeform 338"/>
              <p:cNvSpPr>
                <a:spLocks/>
              </p:cNvSpPr>
              <p:nvPr/>
            </p:nvSpPr>
            <p:spPr bwMode="auto">
              <a:xfrm>
                <a:off x="3201" y="1598"/>
                <a:ext cx="33" cy="37"/>
              </a:xfrm>
              <a:custGeom>
                <a:avLst/>
                <a:gdLst>
                  <a:gd name="T0" fmla="*/ 11 w 33"/>
                  <a:gd name="T1" fmla="*/ 0 h 37"/>
                  <a:gd name="T2" fmla="*/ 11 w 33"/>
                  <a:gd name="T3" fmla="*/ 0 h 37"/>
                  <a:gd name="T4" fmla="*/ 19 w 33"/>
                  <a:gd name="T5" fmla="*/ 10 h 37"/>
                  <a:gd name="T6" fmla="*/ 19 w 33"/>
                  <a:gd name="T7" fmla="*/ 10 h 37"/>
                  <a:gd name="T8" fmla="*/ 27 w 33"/>
                  <a:gd name="T9" fmla="*/ 19 h 37"/>
                  <a:gd name="T10" fmla="*/ 27 w 33"/>
                  <a:gd name="T11" fmla="*/ 19 h 37"/>
                  <a:gd name="T12" fmla="*/ 30 w 33"/>
                  <a:gd name="T13" fmla="*/ 22 h 37"/>
                  <a:gd name="T14" fmla="*/ 33 w 33"/>
                  <a:gd name="T15" fmla="*/ 25 h 37"/>
                  <a:gd name="T16" fmla="*/ 33 w 33"/>
                  <a:gd name="T17" fmla="*/ 25 h 37"/>
                  <a:gd name="T18" fmla="*/ 33 w 33"/>
                  <a:gd name="T19" fmla="*/ 30 h 37"/>
                  <a:gd name="T20" fmla="*/ 33 w 33"/>
                  <a:gd name="T21" fmla="*/ 32 h 37"/>
                  <a:gd name="T22" fmla="*/ 31 w 33"/>
                  <a:gd name="T23" fmla="*/ 35 h 37"/>
                  <a:gd name="T24" fmla="*/ 31 w 33"/>
                  <a:gd name="T25" fmla="*/ 35 h 37"/>
                  <a:gd name="T26" fmla="*/ 27 w 33"/>
                  <a:gd name="T27" fmla="*/ 37 h 37"/>
                  <a:gd name="T28" fmla="*/ 22 w 33"/>
                  <a:gd name="T29" fmla="*/ 37 h 37"/>
                  <a:gd name="T30" fmla="*/ 22 w 33"/>
                  <a:gd name="T31" fmla="*/ 37 h 37"/>
                  <a:gd name="T32" fmla="*/ 14 w 33"/>
                  <a:gd name="T33" fmla="*/ 33 h 37"/>
                  <a:gd name="T34" fmla="*/ 14 w 33"/>
                  <a:gd name="T35" fmla="*/ 33 h 37"/>
                  <a:gd name="T36" fmla="*/ 9 w 33"/>
                  <a:gd name="T37" fmla="*/ 29 h 37"/>
                  <a:gd name="T38" fmla="*/ 6 w 33"/>
                  <a:gd name="T39" fmla="*/ 24 h 37"/>
                  <a:gd name="T40" fmla="*/ 6 w 33"/>
                  <a:gd name="T41" fmla="*/ 24 h 37"/>
                  <a:gd name="T42" fmla="*/ 1 w 33"/>
                  <a:gd name="T43" fmla="*/ 16 h 37"/>
                  <a:gd name="T44" fmla="*/ 0 w 33"/>
                  <a:gd name="T45" fmla="*/ 13 h 37"/>
                  <a:gd name="T46" fmla="*/ 0 w 33"/>
                  <a:gd name="T47" fmla="*/ 13 h 37"/>
                  <a:gd name="T48" fmla="*/ 8 w 33"/>
                  <a:gd name="T49" fmla="*/ 22 h 37"/>
                  <a:gd name="T50" fmla="*/ 8 w 33"/>
                  <a:gd name="T51" fmla="*/ 22 h 37"/>
                  <a:gd name="T52" fmla="*/ 11 w 33"/>
                  <a:gd name="T53" fmla="*/ 27 h 37"/>
                  <a:gd name="T54" fmla="*/ 15 w 33"/>
                  <a:gd name="T55" fmla="*/ 30 h 37"/>
                  <a:gd name="T56" fmla="*/ 15 w 33"/>
                  <a:gd name="T57" fmla="*/ 30 h 37"/>
                  <a:gd name="T58" fmla="*/ 23 w 33"/>
                  <a:gd name="T59" fmla="*/ 33 h 37"/>
                  <a:gd name="T60" fmla="*/ 23 w 33"/>
                  <a:gd name="T61" fmla="*/ 33 h 37"/>
                  <a:gd name="T62" fmla="*/ 27 w 33"/>
                  <a:gd name="T63" fmla="*/ 33 h 37"/>
                  <a:gd name="T64" fmla="*/ 28 w 33"/>
                  <a:gd name="T65" fmla="*/ 32 h 37"/>
                  <a:gd name="T66" fmla="*/ 28 w 33"/>
                  <a:gd name="T67" fmla="*/ 32 h 37"/>
                  <a:gd name="T68" fmla="*/ 30 w 33"/>
                  <a:gd name="T69" fmla="*/ 30 h 37"/>
                  <a:gd name="T70" fmla="*/ 30 w 33"/>
                  <a:gd name="T71" fmla="*/ 27 h 37"/>
                  <a:gd name="T72" fmla="*/ 30 w 33"/>
                  <a:gd name="T73" fmla="*/ 27 h 37"/>
                  <a:gd name="T74" fmla="*/ 25 w 33"/>
                  <a:gd name="T75" fmla="*/ 21 h 37"/>
                  <a:gd name="T76" fmla="*/ 25 w 33"/>
                  <a:gd name="T77" fmla="*/ 21 h 37"/>
                  <a:gd name="T78" fmla="*/ 17 w 33"/>
                  <a:gd name="T79" fmla="*/ 11 h 37"/>
                  <a:gd name="T80" fmla="*/ 17 w 33"/>
                  <a:gd name="T81" fmla="*/ 11 h 37"/>
                  <a:gd name="T82" fmla="*/ 12 w 33"/>
                  <a:gd name="T83" fmla="*/ 3 h 37"/>
                  <a:gd name="T84" fmla="*/ 11 w 33"/>
                  <a:gd name="T85" fmla="*/ 0 h 37"/>
                  <a:gd name="T86" fmla="*/ 11 w 33"/>
                  <a:gd name="T8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37">
                    <a:moveTo>
                      <a:pt x="11" y="0"/>
                    </a:moveTo>
                    <a:lnTo>
                      <a:pt x="11" y="0"/>
                    </a:lnTo>
                    <a:lnTo>
                      <a:pt x="19" y="10"/>
                    </a:lnTo>
                    <a:lnTo>
                      <a:pt x="19" y="10"/>
                    </a:lnTo>
                    <a:lnTo>
                      <a:pt x="27" y="19"/>
                    </a:lnTo>
                    <a:lnTo>
                      <a:pt x="27" y="19"/>
                    </a:lnTo>
                    <a:lnTo>
                      <a:pt x="30" y="22"/>
                    </a:lnTo>
                    <a:lnTo>
                      <a:pt x="33" y="25"/>
                    </a:lnTo>
                    <a:lnTo>
                      <a:pt x="33" y="25"/>
                    </a:lnTo>
                    <a:lnTo>
                      <a:pt x="33" y="30"/>
                    </a:lnTo>
                    <a:lnTo>
                      <a:pt x="33" y="32"/>
                    </a:lnTo>
                    <a:lnTo>
                      <a:pt x="31" y="35"/>
                    </a:lnTo>
                    <a:lnTo>
                      <a:pt x="31" y="35"/>
                    </a:lnTo>
                    <a:lnTo>
                      <a:pt x="27" y="37"/>
                    </a:lnTo>
                    <a:lnTo>
                      <a:pt x="22" y="37"/>
                    </a:lnTo>
                    <a:lnTo>
                      <a:pt x="22" y="37"/>
                    </a:lnTo>
                    <a:lnTo>
                      <a:pt x="14" y="33"/>
                    </a:lnTo>
                    <a:lnTo>
                      <a:pt x="14" y="33"/>
                    </a:lnTo>
                    <a:lnTo>
                      <a:pt x="9" y="29"/>
                    </a:lnTo>
                    <a:lnTo>
                      <a:pt x="6" y="24"/>
                    </a:lnTo>
                    <a:lnTo>
                      <a:pt x="6" y="24"/>
                    </a:lnTo>
                    <a:lnTo>
                      <a:pt x="1" y="16"/>
                    </a:lnTo>
                    <a:lnTo>
                      <a:pt x="0" y="13"/>
                    </a:lnTo>
                    <a:lnTo>
                      <a:pt x="0" y="13"/>
                    </a:lnTo>
                    <a:lnTo>
                      <a:pt x="8" y="22"/>
                    </a:lnTo>
                    <a:lnTo>
                      <a:pt x="8" y="22"/>
                    </a:lnTo>
                    <a:lnTo>
                      <a:pt x="11" y="27"/>
                    </a:lnTo>
                    <a:lnTo>
                      <a:pt x="15" y="30"/>
                    </a:lnTo>
                    <a:lnTo>
                      <a:pt x="15" y="30"/>
                    </a:lnTo>
                    <a:lnTo>
                      <a:pt x="23" y="33"/>
                    </a:lnTo>
                    <a:lnTo>
                      <a:pt x="23" y="33"/>
                    </a:lnTo>
                    <a:lnTo>
                      <a:pt x="27" y="33"/>
                    </a:lnTo>
                    <a:lnTo>
                      <a:pt x="28" y="32"/>
                    </a:lnTo>
                    <a:lnTo>
                      <a:pt x="28" y="32"/>
                    </a:lnTo>
                    <a:lnTo>
                      <a:pt x="30" y="30"/>
                    </a:lnTo>
                    <a:lnTo>
                      <a:pt x="30" y="27"/>
                    </a:lnTo>
                    <a:lnTo>
                      <a:pt x="30" y="27"/>
                    </a:lnTo>
                    <a:lnTo>
                      <a:pt x="25" y="21"/>
                    </a:lnTo>
                    <a:lnTo>
                      <a:pt x="25" y="21"/>
                    </a:lnTo>
                    <a:lnTo>
                      <a:pt x="17" y="11"/>
                    </a:lnTo>
                    <a:lnTo>
                      <a:pt x="17" y="11"/>
                    </a:lnTo>
                    <a:lnTo>
                      <a:pt x="12" y="3"/>
                    </a:lnTo>
                    <a:lnTo>
                      <a:pt x="11" y="0"/>
                    </a:lnTo>
                    <a:lnTo>
                      <a:pt x="11" y="0"/>
                    </a:lnTo>
                    <a:close/>
                  </a:path>
                </a:pathLst>
              </a:custGeom>
              <a:solidFill>
                <a:srgbClr val="E894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0" name="Freeform 339"/>
              <p:cNvSpPr>
                <a:spLocks/>
              </p:cNvSpPr>
              <p:nvPr/>
            </p:nvSpPr>
            <p:spPr bwMode="auto">
              <a:xfrm>
                <a:off x="3212" y="1579"/>
                <a:ext cx="42" cy="49"/>
              </a:xfrm>
              <a:custGeom>
                <a:avLst/>
                <a:gdLst>
                  <a:gd name="T0" fmla="*/ 12 w 42"/>
                  <a:gd name="T1" fmla="*/ 0 h 49"/>
                  <a:gd name="T2" fmla="*/ 12 w 42"/>
                  <a:gd name="T3" fmla="*/ 0 h 49"/>
                  <a:gd name="T4" fmla="*/ 22 w 42"/>
                  <a:gd name="T5" fmla="*/ 13 h 49"/>
                  <a:gd name="T6" fmla="*/ 22 w 42"/>
                  <a:gd name="T7" fmla="*/ 13 h 49"/>
                  <a:gd name="T8" fmla="*/ 33 w 42"/>
                  <a:gd name="T9" fmla="*/ 26 h 49"/>
                  <a:gd name="T10" fmla="*/ 33 w 42"/>
                  <a:gd name="T11" fmla="*/ 26 h 49"/>
                  <a:gd name="T12" fmla="*/ 39 w 42"/>
                  <a:gd name="T13" fmla="*/ 33 h 49"/>
                  <a:gd name="T14" fmla="*/ 39 w 42"/>
                  <a:gd name="T15" fmla="*/ 33 h 49"/>
                  <a:gd name="T16" fmla="*/ 41 w 42"/>
                  <a:gd name="T17" fmla="*/ 37 h 49"/>
                  <a:gd name="T18" fmla="*/ 42 w 42"/>
                  <a:gd name="T19" fmla="*/ 40 h 49"/>
                  <a:gd name="T20" fmla="*/ 42 w 42"/>
                  <a:gd name="T21" fmla="*/ 40 h 49"/>
                  <a:gd name="T22" fmla="*/ 41 w 42"/>
                  <a:gd name="T23" fmla="*/ 43 h 49"/>
                  <a:gd name="T24" fmla="*/ 39 w 42"/>
                  <a:gd name="T25" fmla="*/ 46 h 49"/>
                  <a:gd name="T26" fmla="*/ 39 w 42"/>
                  <a:gd name="T27" fmla="*/ 46 h 49"/>
                  <a:gd name="T28" fmla="*/ 38 w 42"/>
                  <a:gd name="T29" fmla="*/ 48 h 49"/>
                  <a:gd name="T30" fmla="*/ 34 w 42"/>
                  <a:gd name="T31" fmla="*/ 49 h 49"/>
                  <a:gd name="T32" fmla="*/ 28 w 42"/>
                  <a:gd name="T33" fmla="*/ 49 h 49"/>
                  <a:gd name="T34" fmla="*/ 28 w 42"/>
                  <a:gd name="T35" fmla="*/ 49 h 49"/>
                  <a:gd name="T36" fmla="*/ 23 w 42"/>
                  <a:gd name="T37" fmla="*/ 48 h 49"/>
                  <a:gd name="T38" fmla="*/ 19 w 42"/>
                  <a:gd name="T39" fmla="*/ 44 h 49"/>
                  <a:gd name="T40" fmla="*/ 19 w 42"/>
                  <a:gd name="T41" fmla="*/ 44 h 49"/>
                  <a:gd name="T42" fmla="*/ 12 w 42"/>
                  <a:gd name="T43" fmla="*/ 37 h 49"/>
                  <a:gd name="T44" fmla="*/ 8 w 42"/>
                  <a:gd name="T45" fmla="*/ 30 h 49"/>
                  <a:gd name="T46" fmla="*/ 8 w 42"/>
                  <a:gd name="T47" fmla="*/ 30 h 49"/>
                  <a:gd name="T48" fmla="*/ 0 w 42"/>
                  <a:gd name="T49" fmla="*/ 18 h 49"/>
                  <a:gd name="T50" fmla="*/ 0 w 42"/>
                  <a:gd name="T51" fmla="*/ 18 h 49"/>
                  <a:gd name="T52" fmla="*/ 9 w 42"/>
                  <a:gd name="T53" fmla="*/ 29 h 49"/>
                  <a:gd name="T54" fmla="*/ 9 w 42"/>
                  <a:gd name="T55" fmla="*/ 29 h 49"/>
                  <a:gd name="T56" fmla="*/ 20 w 42"/>
                  <a:gd name="T57" fmla="*/ 41 h 49"/>
                  <a:gd name="T58" fmla="*/ 20 w 42"/>
                  <a:gd name="T59" fmla="*/ 41 h 49"/>
                  <a:gd name="T60" fmla="*/ 25 w 42"/>
                  <a:gd name="T61" fmla="*/ 44 h 49"/>
                  <a:gd name="T62" fmla="*/ 30 w 42"/>
                  <a:gd name="T63" fmla="*/ 46 h 49"/>
                  <a:gd name="T64" fmla="*/ 30 w 42"/>
                  <a:gd name="T65" fmla="*/ 46 h 49"/>
                  <a:gd name="T66" fmla="*/ 33 w 42"/>
                  <a:gd name="T67" fmla="*/ 46 h 49"/>
                  <a:gd name="T68" fmla="*/ 38 w 42"/>
                  <a:gd name="T69" fmla="*/ 43 h 49"/>
                  <a:gd name="T70" fmla="*/ 38 w 42"/>
                  <a:gd name="T71" fmla="*/ 43 h 49"/>
                  <a:gd name="T72" fmla="*/ 39 w 42"/>
                  <a:gd name="T73" fmla="*/ 40 h 49"/>
                  <a:gd name="T74" fmla="*/ 38 w 42"/>
                  <a:gd name="T75" fmla="*/ 35 h 49"/>
                  <a:gd name="T76" fmla="*/ 38 w 42"/>
                  <a:gd name="T77" fmla="*/ 35 h 49"/>
                  <a:gd name="T78" fmla="*/ 31 w 42"/>
                  <a:gd name="T79" fmla="*/ 27 h 49"/>
                  <a:gd name="T80" fmla="*/ 31 w 42"/>
                  <a:gd name="T81" fmla="*/ 27 h 49"/>
                  <a:gd name="T82" fmla="*/ 20 w 42"/>
                  <a:gd name="T83" fmla="*/ 14 h 49"/>
                  <a:gd name="T84" fmla="*/ 20 w 42"/>
                  <a:gd name="T85" fmla="*/ 14 h 49"/>
                  <a:gd name="T86" fmla="*/ 12 w 42"/>
                  <a:gd name="T87" fmla="*/ 0 h 49"/>
                  <a:gd name="T88" fmla="*/ 12 w 42"/>
                  <a:gd name="T8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49">
                    <a:moveTo>
                      <a:pt x="12" y="0"/>
                    </a:moveTo>
                    <a:lnTo>
                      <a:pt x="12" y="0"/>
                    </a:lnTo>
                    <a:lnTo>
                      <a:pt x="22" y="13"/>
                    </a:lnTo>
                    <a:lnTo>
                      <a:pt x="22" y="13"/>
                    </a:lnTo>
                    <a:lnTo>
                      <a:pt x="33" y="26"/>
                    </a:lnTo>
                    <a:lnTo>
                      <a:pt x="33" y="26"/>
                    </a:lnTo>
                    <a:lnTo>
                      <a:pt x="39" y="33"/>
                    </a:lnTo>
                    <a:lnTo>
                      <a:pt x="39" y="33"/>
                    </a:lnTo>
                    <a:lnTo>
                      <a:pt x="41" y="37"/>
                    </a:lnTo>
                    <a:lnTo>
                      <a:pt x="42" y="40"/>
                    </a:lnTo>
                    <a:lnTo>
                      <a:pt x="42" y="40"/>
                    </a:lnTo>
                    <a:lnTo>
                      <a:pt x="41" y="43"/>
                    </a:lnTo>
                    <a:lnTo>
                      <a:pt x="39" y="46"/>
                    </a:lnTo>
                    <a:lnTo>
                      <a:pt x="39" y="46"/>
                    </a:lnTo>
                    <a:lnTo>
                      <a:pt x="38" y="48"/>
                    </a:lnTo>
                    <a:lnTo>
                      <a:pt x="34" y="49"/>
                    </a:lnTo>
                    <a:lnTo>
                      <a:pt x="28" y="49"/>
                    </a:lnTo>
                    <a:lnTo>
                      <a:pt x="28" y="49"/>
                    </a:lnTo>
                    <a:lnTo>
                      <a:pt x="23" y="48"/>
                    </a:lnTo>
                    <a:lnTo>
                      <a:pt x="19" y="44"/>
                    </a:lnTo>
                    <a:lnTo>
                      <a:pt x="19" y="44"/>
                    </a:lnTo>
                    <a:lnTo>
                      <a:pt x="12" y="37"/>
                    </a:lnTo>
                    <a:lnTo>
                      <a:pt x="8" y="30"/>
                    </a:lnTo>
                    <a:lnTo>
                      <a:pt x="8" y="30"/>
                    </a:lnTo>
                    <a:lnTo>
                      <a:pt x="0" y="18"/>
                    </a:lnTo>
                    <a:lnTo>
                      <a:pt x="0" y="18"/>
                    </a:lnTo>
                    <a:lnTo>
                      <a:pt x="9" y="29"/>
                    </a:lnTo>
                    <a:lnTo>
                      <a:pt x="9" y="29"/>
                    </a:lnTo>
                    <a:lnTo>
                      <a:pt x="20" y="41"/>
                    </a:lnTo>
                    <a:lnTo>
                      <a:pt x="20" y="41"/>
                    </a:lnTo>
                    <a:lnTo>
                      <a:pt x="25" y="44"/>
                    </a:lnTo>
                    <a:lnTo>
                      <a:pt x="30" y="46"/>
                    </a:lnTo>
                    <a:lnTo>
                      <a:pt x="30" y="46"/>
                    </a:lnTo>
                    <a:lnTo>
                      <a:pt x="33" y="46"/>
                    </a:lnTo>
                    <a:lnTo>
                      <a:pt x="38" y="43"/>
                    </a:lnTo>
                    <a:lnTo>
                      <a:pt x="38" y="43"/>
                    </a:lnTo>
                    <a:lnTo>
                      <a:pt x="39" y="40"/>
                    </a:lnTo>
                    <a:lnTo>
                      <a:pt x="38" y="35"/>
                    </a:lnTo>
                    <a:lnTo>
                      <a:pt x="38" y="35"/>
                    </a:lnTo>
                    <a:lnTo>
                      <a:pt x="31" y="27"/>
                    </a:lnTo>
                    <a:lnTo>
                      <a:pt x="31" y="27"/>
                    </a:lnTo>
                    <a:lnTo>
                      <a:pt x="20" y="14"/>
                    </a:lnTo>
                    <a:lnTo>
                      <a:pt x="20" y="14"/>
                    </a:lnTo>
                    <a:lnTo>
                      <a:pt x="12" y="0"/>
                    </a:lnTo>
                    <a:lnTo>
                      <a:pt x="12" y="0"/>
                    </a:lnTo>
                    <a:close/>
                  </a:path>
                </a:pathLst>
              </a:custGeom>
              <a:solidFill>
                <a:srgbClr val="E894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1" name="Freeform 340"/>
              <p:cNvSpPr>
                <a:spLocks/>
              </p:cNvSpPr>
              <p:nvPr/>
            </p:nvSpPr>
            <p:spPr bwMode="auto">
              <a:xfrm>
                <a:off x="3378" y="1747"/>
                <a:ext cx="3" cy="39"/>
              </a:xfrm>
              <a:custGeom>
                <a:avLst/>
                <a:gdLst>
                  <a:gd name="T0" fmla="*/ 1 w 3"/>
                  <a:gd name="T1" fmla="*/ 39 h 39"/>
                  <a:gd name="T2" fmla="*/ 1 w 3"/>
                  <a:gd name="T3" fmla="*/ 39 h 39"/>
                  <a:gd name="T4" fmla="*/ 0 w 3"/>
                  <a:gd name="T5" fmla="*/ 33 h 39"/>
                  <a:gd name="T6" fmla="*/ 0 w 3"/>
                  <a:gd name="T7" fmla="*/ 19 h 39"/>
                  <a:gd name="T8" fmla="*/ 0 w 3"/>
                  <a:gd name="T9" fmla="*/ 19 h 39"/>
                  <a:gd name="T10" fmla="*/ 1 w 3"/>
                  <a:gd name="T11" fmla="*/ 4 h 39"/>
                  <a:gd name="T12" fmla="*/ 3 w 3"/>
                  <a:gd name="T13" fmla="*/ 0 h 39"/>
                  <a:gd name="T14" fmla="*/ 3 w 3"/>
                  <a:gd name="T15" fmla="*/ 0 h 39"/>
                  <a:gd name="T16" fmla="*/ 3 w 3"/>
                  <a:gd name="T17" fmla="*/ 4 h 39"/>
                  <a:gd name="T18" fmla="*/ 3 w 3"/>
                  <a:gd name="T19" fmla="*/ 19 h 39"/>
                  <a:gd name="T20" fmla="*/ 3 w 3"/>
                  <a:gd name="T21" fmla="*/ 19 h 39"/>
                  <a:gd name="T22" fmla="*/ 3 w 3"/>
                  <a:gd name="T23" fmla="*/ 33 h 39"/>
                  <a:gd name="T24" fmla="*/ 1 w 3"/>
                  <a:gd name="T25" fmla="*/ 39 h 39"/>
                  <a:gd name="T26" fmla="*/ 1 w 3"/>
                  <a:gd name="T2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39">
                    <a:moveTo>
                      <a:pt x="1" y="39"/>
                    </a:moveTo>
                    <a:lnTo>
                      <a:pt x="1" y="39"/>
                    </a:lnTo>
                    <a:lnTo>
                      <a:pt x="0" y="33"/>
                    </a:lnTo>
                    <a:lnTo>
                      <a:pt x="0" y="19"/>
                    </a:lnTo>
                    <a:lnTo>
                      <a:pt x="0" y="19"/>
                    </a:lnTo>
                    <a:lnTo>
                      <a:pt x="1" y="4"/>
                    </a:lnTo>
                    <a:lnTo>
                      <a:pt x="3" y="0"/>
                    </a:lnTo>
                    <a:lnTo>
                      <a:pt x="3" y="0"/>
                    </a:lnTo>
                    <a:lnTo>
                      <a:pt x="3" y="4"/>
                    </a:lnTo>
                    <a:lnTo>
                      <a:pt x="3" y="19"/>
                    </a:lnTo>
                    <a:lnTo>
                      <a:pt x="3" y="19"/>
                    </a:lnTo>
                    <a:lnTo>
                      <a:pt x="3" y="33"/>
                    </a:lnTo>
                    <a:lnTo>
                      <a:pt x="1" y="39"/>
                    </a:lnTo>
                    <a:lnTo>
                      <a:pt x="1" y="3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2" name="Freeform 341"/>
              <p:cNvSpPr>
                <a:spLocks/>
              </p:cNvSpPr>
              <p:nvPr/>
            </p:nvSpPr>
            <p:spPr bwMode="auto">
              <a:xfrm>
                <a:off x="3567" y="1936"/>
                <a:ext cx="327" cy="336"/>
              </a:xfrm>
              <a:custGeom>
                <a:avLst/>
                <a:gdLst>
                  <a:gd name="T0" fmla="*/ 30 w 327"/>
                  <a:gd name="T1" fmla="*/ 336 h 336"/>
                  <a:gd name="T2" fmla="*/ 30 w 327"/>
                  <a:gd name="T3" fmla="*/ 336 h 336"/>
                  <a:gd name="T4" fmla="*/ 22 w 327"/>
                  <a:gd name="T5" fmla="*/ 335 h 336"/>
                  <a:gd name="T6" fmla="*/ 16 w 327"/>
                  <a:gd name="T7" fmla="*/ 333 h 336"/>
                  <a:gd name="T8" fmla="*/ 10 w 327"/>
                  <a:gd name="T9" fmla="*/ 329 h 336"/>
                  <a:gd name="T10" fmla="*/ 6 w 327"/>
                  <a:gd name="T11" fmla="*/ 322 h 336"/>
                  <a:gd name="T12" fmla="*/ 3 w 327"/>
                  <a:gd name="T13" fmla="*/ 316 h 336"/>
                  <a:gd name="T14" fmla="*/ 0 w 327"/>
                  <a:gd name="T15" fmla="*/ 308 h 336"/>
                  <a:gd name="T16" fmla="*/ 0 w 327"/>
                  <a:gd name="T17" fmla="*/ 289 h 336"/>
                  <a:gd name="T18" fmla="*/ 0 w 327"/>
                  <a:gd name="T19" fmla="*/ 267 h 336"/>
                  <a:gd name="T20" fmla="*/ 2 w 327"/>
                  <a:gd name="T21" fmla="*/ 242 h 336"/>
                  <a:gd name="T22" fmla="*/ 5 w 327"/>
                  <a:gd name="T23" fmla="*/ 213 h 336"/>
                  <a:gd name="T24" fmla="*/ 6 w 327"/>
                  <a:gd name="T25" fmla="*/ 185 h 336"/>
                  <a:gd name="T26" fmla="*/ 6 w 327"/>
                  <a:gd name="T27" fmla="*/ 185 h 336"/>
                  <a:gd name="T28" fmla="*/ 8 w 327"/>
                  <a:gd name="T29" fmla="*/ 166 h 336"/>
                  <a:gd name="T30" fmla="*/ 11 w 327"/>
                  <a:gd name="T31" fmla="*/ 149 h 336"/>
                  <a:gd name="T32" fmla="*/ 19 w 327"/>
                  <a:gd name="T33" fmla="*/ 130 h 336"/>
                  <a:gd name="T34" fmla="*/ 27 w 327"/>
                  <a:gd name="T35" fmla="*/ 114 h 336"/>
                  <a:gd name="T36" fmla="*/ 38 w 327"/>
                  <a:gd name="T37" fmla="*/ 96 h 336"/>
                  <a:gd name="T38" fmla="*/ 49 w 327"/>
                  <a:gd name="T39" fmla="*/ 81 h 336"/>
                  <a:gd name="T40" fmla="*/ 62 w 327"/>
                  <a:gd name="T41" fmla="*/ 66 h 336"/>
                  <a:gd name="T42" fmla="*/ 74 w 327"/>
                  <a:gd name="T43" fmla="*/ 54 h 336"/>
                  <a:gd name="T44" fmla="*/ 74 w 327"/>
                  <a:gd name="T45" fmla="*/ 54 h 336"/>
                  <a:gd name="T46" fmla="*/ 89 w 327"/>
                  <a:gd name="T47" fmla="*/ 43 h 336"/>
                  <a:gd name="T48" fmla="*/ 104 w 327"/>
                  <a:gd name="T49" fmla="*/ 33 h 336"/>
                  <a:gd name="T50" fmla="*/ 120 w 327"/>
                  <a:gd name="T51" fmla="*/ 25 h 336"/>
                  <a:gd name="T52" fmla="*/ 138 w 327"/>
                  <a:gd name="T53" fmla="*/ 19 h 336"/>
                  <a:gd name="T54" fmla="*/ 138 w 327"/>
                  <a:gd name="T55" fmla="*/ 19 h 336"/>
                  <a:gd name="T56" fmla="*/ 160 w 327"/>
                  <a:gd name="T57" fmla="*/ 11 h 336"/>
                  <a:gd name="T58" fmla="*/ 183 w 327"/>
                  <a:gd name="T59" fmla="*/ 6 h 336"/>
                  <a:gd name="T60" fmla="*/ 207 w 327"/>
                  <a:gd name="T61" fmla="*/ 3 h 336"/>
                  <a:gd name="T62" fmla="*/ 231 w 327"/>
                  <a:gd name="T63" fmla="*/ 0 h 336"/>
                  <a:gd name="T64" fmla="*/ 254 w 327"/>
                  <a:gd name="T65" fmla="*/ 0 h 336"/>
                  <a:gd name="T66" fmla="*/ 280 w 327"/>
                  <a:gd name="T67" fmla="*/ 0 h 336"/>
                  <a:gd name="T68" fmla="*/ 303 w 327"/>
                  <a:gd name="T69" fmla="*/ 3 h 336"/>
                  <a:gd name="T70" fmla="*/ 327 w 327"/>
                  <a:gd name="T71" fmla="*/ 6 h 336"/>
                  <a:gd name="T72" fmla="*/ 327 w 327"/>
                  <a:gd name="T73" fmla="*/ 6 h 336"/>
                  <a:gd name="T74" fmla="*/ 327 w 327"/>
                  <a:gd name="T75" fmla="*/ 21 h 336"/>
                  <a:gd name="T76" fmla="*/ 326 w 327"/>
                  <a:gd name="T77" fmla="*/ 38 h 336"/>
                  <a:gd name="T78" fmla="*/ 324 w 327"/>
                  <a:gd name="T79" fmla="*/ 59 h 336"/>
                  <a:gd name="T80" fmla="*/ 321 w 327"/>
                  <a:gd name="T81" fmla="*/ 85 h 336"/>
                  <a:gd name="T82" fmla="*/ 315 w 327"/>
                  <a:gd name="T83" fmla="*/ 114 h 336"/>
                  <a:gd name="T84" fmla="*/ 307 w 327"/>
                  <a:gd name="T85" fmla="*/ 144 h 336"/>
                  <a:gd name="T86" fmla="*/ 296 w 327"/>
                  <a:gd name="T87" fmla="*/ 175 h 336"/>
                  <a:gd name="T88" fmla="*/ 288 w 327"/>
                  <a:gd name="T89" fmla="*/ 191 h 336"/>
                  <a:gd name="T90" fmla="*/ 280 w 327"/>
                  <a:gd name="T91" fmla="*/ 205 h 336"/>
                  <a:gd name="T92" fmla="*/ 272 w 327"/>
                  <a:gd name="T93" fmla="*/ 221 h 336"/>
                  <a:gd name="T94" fmla="*/ 261 w 327"/>
                  <a:gd name="T95" fmla="*/ 237 h 336"/>
                  <a:gd name="T96" fmla="*/ 250 w 327"/>
                  <a:gd name="T97" fmla="*/ 251 h 336"/>
                  <a:gd name="T98" fmla="*/ 237 w 327"/>
                  <a:gd name="T99" fmla="*/ 264 h 336"/>
                  <a:gd name="T100" fmla="*/ 223 w 327"/>
                  <a:gd name="T101" fmla="*/ 276 h 336"/>
                  <a:gd name="T102" fmla="*/ 209 w 327"/>
                  <a:gd name="T103" fmla="*/ 289 h 336"/>
                  <a:gd name="T104" fmla="*/ 191 w 327"/>
                  <a:gd name="T105" fmla="*/ 300 h 336"/>
                  <a:gd name="T106" fmla="*/ 174 w 327"/>
                  <a:gd name="T107" fmla="*/ 310 h 336"/>
                  <a:gd name="T108" fmla="*/ 153 w 327"/>
                  <a:gd name="T109" fmla="*/ 318 h 336"/>
                  <a:gd name="T110" fmla="*/ 133 w 327"/>
                  <a:gd name="T111" fmla="*/ 325 h 336"/>
                  <a:gd name="T112" fmla="*/ 109 w 327"/>
                  <a:gd name="T113" fmla="*/ 330 h 336"/>
                  <a:gd name="T114" fmla="*/ 85 w 327"/>
                  <a:gd name="T115" fmla="*/ 335 h 336"/>
                  <a:gd name="T116" fmla="*/ 59 w 327"/>
                  <a:gd name="T117" fmla="*/ 336 h 336"/>
                  <a:gd name="T118" fmla="*/ 30 w 327"/>
                  <a:gd name="T119" fmla="*/ 336 h 336"/>
                  <a:gd name="T120" fmla="*/ 30 w 327"/>
                  <a:gd name="T121"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7" h="336">
                    <a:moveTo>
                      <a:pt x="30" y="336"/>
                    </a:moveTo>
                    <a:lnTo>
                      <a:pt x="30" y="336"/>
                    </a:lnTo>
                    <a:lnTo>
                      <a:pt x="22" y="335"/>
                    </a:lnTo>
                    <a:lnTo>
                      <a:pt x="16" y="333"/>
                    </a:lnTo>
                    <a:lnTo>
                      <a:pt x="10" y="329"/>
                    </a:lnTo>
                    <a:lnTo>
                      <a:pt x="6" y="322"/>
                    </a:lnTo>
                    <a:lnTo>
                      <a:pt x="3" y="316"/>
                    </a:lnTo>
                    <a:lnTo>
                      <a:pt x="0" y="308"/>
                    </a:lnTo>
                    <a:lnTo>
                      <a:pt x="0" y="289"/>
                    </a:lnTo>
                    <a:lnTo>
                      <a:pt x="0" y="267"/>
                    </a:lnTo>
                    <a:lnTo>
                      <a:pt x="2" y="242"/>
                    </a:lnTo>
                    <a:lnTo>
                      <a:pt x="5" y="213"/>
                    </a:lnTo>
                    <a:lnTo>
                      <a:pt x="6" y="185"/>
                    </a:lnTo>
                    <a:lnTo>
                      <a:pt x="6" y="185"/>
                    </a:lnTo>
                    <a:lnTo>
                      <a:pt x="8" y="166"/>
                    </a:lnTo>
                    <a:lnTo>
                      <a:pt x="11" y="149"/>
                    </a:lnTo>
                    <a:lnTo>
                      <a:pt x="19" y="130"/>
                    </a:lnTo>
                    <a:lnTo>
                      <a:pt x="27" y="114"/>
                    </a:lnTo>
                    <a:lnTo>
                      <a:pt x="38" y="96"/>
                    </a:lnTo>
                    <a:lnTo>
                      <a:pt x="49" y="81"/>
                    </a:lnTo>
                    <a:lnTo>
                      <a:pt x="62" y="66"/>
                    </a:lnTo>
                    <a:lnTo>
                      <a:pt x="74" y="54"/>
                    </a:lnTo>
                    <a:lnTo>
                      <a:pt x="74" y="54"/>
                    </a:lnTo>
                    <a:lnTo>
                      <a:pt x="89" y="43"/>
                    </a:lnTo>
                    <a:lnTo>
                      <a:pt x="104" y="33"/>
                    </a:lnTo>
                    <a:lnTo>
                      <a:pt x="120" y="25"/>
                    </a:lnTo>
                    <a:lnTo>
                      <a:pt x="138" y="19"/>
                    </a:lnTo>
                    <a:lnTo>
                      <a:pt x="138" y="19"/>
                    </a:lnTo>
                    <a:lnTo>
                      <a:pt x="160" y="11"/>
                    </a:lnTo>
                    <a:lnTo>
                      <a:pt x="183" y="6"/>
                    </a:lnTo>
                    <a:lnTo>
                      <a:pt x="207" y="3"/>
                    </a:lnTo>
                    <a:lnTo>
                      <a:pt x="231" y="0"/>
                    </a:lnTo>
                    <a:lnTo>
                      <a:pt x="254" y="0"/>
                    </a:lnTo>
                    <a:lnTo>
                      <a:pt x="280" y="0"/>
                    </a:lnTo>
                    <a:lnTo>
                      <a:pt x="303" y="3"/>
                    </a:lnTo>
                    <a:lnTo>
                      <a:pt x="327" y="6"/>
                    </a:lnTo>
                    <a:lnTo>
                      <a:pt x="327" y="6"/>
                    </a:lnTo>
                    <a:lnTo>
                      <a:pt x="327" y="21"/>
                    </a:lnTo>
                    <a:lnTo>
                      <a:pt x="326" y="38"/>
                    </a:lnTo>
                    <a:lnTo>
                      <a:pt x="324" y="59"/>
                    </a:lnTo>
                    <a:lnTo>
                      <a:pt x="321" y="85"/>
                    </a:lnTo>
                    <a:lnTo>
                      <a:pt x="315" y="114"/>
                    </a:lnTo>
                    <a:lnTo>
                      <a:pt x="307" y="144"/>
                    </a:lnTo>
                    <a:lnTo>
                      <a:pt x="296" y="175"/>
                    </a:lnTo>
                    <a:lnTo>
                      <a:pt x="288" y="191"/>
                    </a:lnTo>
                    <a:lnTo>
                      <a:pt x="280" y="205"/>
                    </a:lnTo>
                    <a:lnTo>
                      <a:pt x="272" y="221"/>
                    </a:lnTo>
                    <a:lnTo>
                      <a:pt x="261" y="237"/>
                    </a:lnTo>
                    <a:lnTo>
                      <a:pt x="250" y="251"/>
                    </a:lnTo>
                    <a:lnTo>
                      <a:pt x="237" y="264"/>
                    </a:lnTo>
                    <a:lnTo>
                      <a:pt x="223" y="276"/>
                    </a:lnTo>
                    <a:lnTo>
                      <a:pt x="209" y="289"/>
                    </a:lnTo>
                    <a:lnTo>
                      <a:pt x="191" y="300"/>
                    </a:lnTo>
                    <a:lnTo>
                      <a:pt x="174" y="310"/>
                    </a:lnTo>
                    <a:lnTo>
                      <a:pt x="153" y="318"/>
                    </a:lnTo>
                    <a:lnTo>
                      <a:pt x="133" y="325"/>
                    </a:lnTo>
                    <a:lnTo>
                      <a:pt x="109" y="330"/>
                    </a:lnTo>
                    <a:lnTo>
                      <a:pt x="85" y="335"/>
                    </a:lnTo>
                    <a:lnTo>
                      <a:pt x="59" y="336"/>
                    </a:lnTo>
                    <a:lnTo>
                      <a:pt x="30" y="336"/>
                    </a:lnTo>
                    <a:lnTo>
                      <a:pt x="30" y="336"/>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3" name="Freeform 342"/>
              <p:cNvSpPr>
                <a:spLocks/>
              </p:cNvSpPr>
              <p:nvPr/>
            </p:nvSpPr>
            <p:spPr bwMode="auto">
              <a:xfrm>
                <a:off x="1649" y="1920"/>
                <a:ext cx="329" cy="337"/>
              </a:xfrm>
              <a:custGeom>
                <a:avLst/>
                <a:gdLst>
                  <a:gd name="T0" fmla="*/ 297 w 329"/>
                  <a:gd name="T1" fmla="*/ 337 h 337"/>
                  <a:gd name="T2" fmla="*/ 297 w 329"/>
                  <a:gd name="T3" fmla="*/ 337 h 337"/>
                  <a:gd name="T4" fmla="*/ 305 w 329"/>
                  <a:gd name="T5" fmla="*/ 335 h 337"/>
                  <a:gd name="T6" fmla="*/ 313 w 329"/>
                  <a:gd name="T7" fmla="*/ 334 h 337"/>
                  <a:gd name="T8" fmla="*/ 318 w 329"/>
                  <a:gd name="T9" fmla="*/ 329 h 337"/>
                  <a:gd name="T10" fmla="*/ 323 w 329"/>
                  <a:gd name="T11" fmla="*/ 322 h 337"/>
                  <a:gd name="T12" fmla="*/ 326 w 329"/>
                  <a:gd name="T13" fmla="*/ 316 h 337"/>
                  <a:gd name="T14" fmla="*/ 327 w 329"/>
                  <a:gd name="T15" fmla="*/ 308 h 337"/>
                  <a:gd name="T16" fmla="*/ 329 w 329"/>
                  <a:gd name="T17" fmla="*/ 289 h 337"/>
                  <a:gd name="T18" fmla="*/ 327 w 329"/>
                  <a:gd name="T19" fmla="*/ 267 h 337"/>
                  <a:gd name="T20" fmla="*/ 326 w 329"/>
                  <a:gd name="T21" fmla="*/ 242 h 337"/>
                  <a:gd name="T22" fmla="*/ 324 w 329"/>
                  <a:gd name="T23" fmla="*/ 214 h 337"/>
                  <a:gd name="T24" fmla="*/ 323 w 329"/>
                  <a:gd name="T25" fmla="*/ 185 h 337"/>
                  <a:gd name="T26" fmla="*/ 323 w 329"/>
                  <a:gd name="T27" fmla="*/ 185 h 337"/>
                  <a:gd name="T28" fmla="*/ 321 w 329"/>
                  <a:gd name="T29" fmla="*/ 166 h 337"/>
                  <a:gd name="T30" fmla="*/ 316 w 329"/>
                  <a:gd name="T31" fmla="*/ 149 h 337"/>
                  <a:gd name="T32" fmla="*/ 310 w 329"/>
                  <a:gd name="T33" fmla="*/ 130 h 337"/>
                  <a:gd name="T34" fmla="*/ 301 w 329"/>
                  <a:gd name="T35" fmla="*/ 114 h 337"/>
                  <a:gd name="T36" fmla="*/ 291 w 329"/>
                  <a:gd name="T37" fmla="*/ 97 h 337"/>
                  <a:gd name="T38" fmla="*/ 278 w 329"/>
                  <a:gd name="T39" fmla="*/ 81 h 337"/>
                  <a:gd name="T40" fmla="*/ 266 w 329"/>
                  <a:gd name="T41" fmla="*/ 67 h 337"/>
                  <a:gd name="T42" fmla="*/ 253 w 329"/>
                  <a:gd name="T43" fmla="*/ 54 h 337"/>
                  <a:gd name="T44" fmla="*/ 253 w 329"/>
                  <a:gd name="T45" fmla="*/ 54 h 337"/>
                  <a:gd name="T46" fmla="*/ 239 w 329"/>
                  <a:gd name="T47" fmla="*/ 43 h 337"/>
                  <a:gd name="T48" fmla="*/ 225 w 329"/>
                  <a:gd name="T49" fmla="*/ 33 h 337"/>
                  <a:gd name="T50" fmla="*/ 207 w 329"/>
                  <a:gd name="T51" fmla="*/ 26 h 337"/>
                  <a:gd name="T52" fmla="*/ 190 w 329"/>
                  <a:gd name="T53" fmla="*/ 19 h 337"/>
                  <a:gd name="T54" fmla="*/ 190 w 329"/>
                  <a:gd name="T55" fmla="*/ 19 h 337"/>
                  <a:gd name="T56" fmla="*/ 168 w 329"/>
                  <a:gd name="T57" fmla="*/ 11 h 337"/>
                  <a:gd name="T58" fmla="*/ 144 w 329"/>
                  <a:gd name="T59" fmla="*/ 7 h 337"/>
                  <a:gd name="T60" fmla="*/ 120 w 329"/>
                  <a:gd name="T61" fmla="*/ 3 h 337"/>
                  <a:gd name="T62" fmla="*/ 97 w 329"/>
                  <a:gd name="T63" fmla="*/ 0 h 337"/>
                  <a:gd name="T64" fmla="*/ 73 w 329"/>
                  <a:gd name="T65" fmla="*/ 0 h 337"/>
                  <a:gd name="T66" fmla="*/ 49 w 329"/>
                  <a:gd name="T67" fmla="*/ 0 h 337"/>
                  <a:gd name="T68" fmla="*/ 26 w 329"/>
                  <a:gd name="T69" fmla="*/ 3 h 337"/>
                  <a:gd name="T70" fmla="*/ 0 w 329"/>
                  <a:gd name="T71" fmla="*/ 7 h 337"/>
                  <a:gd name="T72" fmla="*/ 0 w 329"/>
                  <a:gd name="T73" fmla="*/ 7 h 337"/>
                  <a:gd name="T74" fmla="*/ 0 w 329"/>
                  <a:gd name="T75" fmla="*/ 21 h 337"/>
                  <a:gd name="T76" fmla="*/ 2 w 329"/>
                  <a:gd name="T77" fmla="*/ 38 h 337"/>
                  <a:gd name="T78" fmla="*/ 4 w 329"/>
                  <a:gd name="T79" fmla="*/ 59 h 337"/>
                  <a:gd name="T80" fmla="*/ 7 w 329"/>
                  <a:gd name="T81" fmla="*/ 86 h 337"/>
                  <a:gd name="T82" fmla="*/ 13 w 329"/>
                  <a:gd name="T83" fmla="*/ 114 h 337"/>
                  <a:gd name="T84" fmla="*/ 21 w 329"/>
                  <a:gd name="T85" fmla="*/ 144 h 337"/>
                  <a:gd name="T86" fmla="*/ 32 w 329"/>
                  <a:gd name="T87" fmla="*/ 176 h 337"/>
                  <a:gd name="T88" fmla="*/ 40 w 329"/>
                  <a:gd name="T89" fmla="*/ 191 h 337"/>
                  <a:gd name="T90" fmla="*/ 48 w 329"/>
                  <a:gd name="T91" fmla="*/ 207 h 337"/>
                  <a:gd name="T92" fmla="*/ 57 w 329"/>
                  <a:gd name="T93" fmla="*/ 221 h 337"/>
                  <a:gd name="T94" fmla="*/ 67 w 329"/>
                  <a:gd name="T95" fmla="*/ 237 h 337"/>
                  <a:gd name="T96" fmla="*/ 78 w 329"/>
                  <a:gd name="T97" fmla="*/ 251 h 337"/>
                  <a:gd name="T98" fmla="*/ 90 w 329"/>
                  <a:gd name="T99" fmla="*/ 264 h 337"/>
                  <a:gd name="T100" fmla="*/ 105 w 329"/>
                  <a:gd name="T101" fmla="*/ 277 h 337"/>
                  <a:gd name="T102" fmla="*/ 120 w 329"/>
                  <a:gd name="T103" fmla="*/ 289 h 337"/>
                  <a:gd name="T104" fmla="*/ 136 w 329"/>
                  <a:gd name="T105" fmla="*/ 300 h 337"/>
                  <a:gd name="T106" fmla="*/ 155 w 329"/>
                  <a:gd name="T107" fmla="*/ 310 h 337"/>
                  <a:gd name="T108" fmla="*/ 174 w 329"/>
                  <a:gd name="T109" fmla="*/ 318 h 337"/>
                  <a:gd name="T110" fmla="*/ 195 w 329"/>
                  <a:gd name="T111" fmla="*/ 326 h 337"/>
                  <a:gd name="T112" fmla="*/ 218 w 329"/>
                  <a:gd name="T113" fmla="*/ 330 h 337"/>
                  <a:gd name="T114" fmla="*/ 242 w 329"/>
                  <a:gd name="T115" fmla="*/ 335 h 337"/>
                  <a:gd name="T116" fmla="*/ 269 w 329"/>
                  <a:gd name="T117" fmla="*/ 337 h 337"/>
                  <a:gd name="T118" fmla="*/ 297 w 329"/>
                  <a:gd name="T119" fmla="*/ 337 h 337"/>
                  <a:gd name="T120" fmla="*/ 297 w 329"/>
                  <a:gd name="T1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9" h="337">
                    <a:moveTo>
                      <a:pt x="297" y="337"/>
                    </a:moveTo>
                    <a:lnTo>
                      <a:pt x="297" y="337"/>
                    </a:lnTo>
                    <a:lnTo>
                      <a:pt x="305" y="335"/>
                    </a:lnTo>
                    <a:lnTo>
                      <a:pt x="313" y="334"/>
                    </a:lnTo>
                    <a:lnTo>
                      <a:pt x="318" y="329"/>
                    </a:lnTo>
                    <a:lnTo>
                      <a:pt x="323" y="322"/>
                    </a:lnTo>
                    <a:lnTo>
                      <a:pt x="326" y="316"/>
                    </a:lnTo>
                    <a:lnTo>
                      <a:pt x="327" y="308"/>
                    </a:lnTo>
                    <a:lnTo>
                      <a:pt x="329" y="289"/>
                    </a:lnTo>
                    <a:lnTo>
                      <a:pt x="327" y="267"/>
                    </a:lnTo>
                    <a:lnTo>
                      <a:pt x="326" y="242"/>
                    </a:lnTo>
                    <a:lnTo>
                      <a:pt x="324" y="214"/>
                    </a:lnTo>
                    <a:lnTo>
                      <a:pt x="323" y="185"/>
                    </a:lnTo>
                    <a:lnTo>
                      <a:pt x="323" y="185"/>
                    </a:lnTo>
                    <a:lnTo>
                      <a:pt x="321" y="166"/>
                    </a:lnTo>
                    <a:lnTo>
                      <a:pt x="316" y="149"/>
                    </a:lnTo>
                    <a:lnTo>
                      <a:pt x="310" y="130"/>
                    </a:lnTo>
                    <a:lnTo>
                      <a:pt x="301" y="114"/>
                    </a:lnTo>
                    <a:lnTo>
                      <a:pt x="291" y="97"/>
                    </a:lnTo>
                    <a:lnTo>
                      <a:pt x="278" y="81"/>
                    </a:lnTo>
                    <a:lnTo>
                      <a:pt x="266" y="67"/>
                    </a:lnTo>
                    <a:lnTo>
                      <a:pt x="253" y="54"/>
                    </a:lnTo>
                    <a:lnTo>
                      <a:pt x="253" y="54"/>
                    </a:lnTo>
                    <a:lnTo>
                      <a:pt x="239" y="43"/>
                    </a:lnTo>
                    <a:lnTo>
                      <a:pt x="225" y="33"/>
                    </a:lnTo>
                    <a:lnTo>
                      <a:pt x="207" y="26"/>
                    </a:lnTo>
                    <a:lnTo>
                      <a:pt x="190" y="19"/>
                    </a:lnTo>
                    <a:lnTo>
                      <a:pt x="190" y="19"/>
                    </a:lnTo>
                    <a:lnTo>
                      <a:pt x="168" y="11"/>
                    </a:lnTo>
                    <a:lnTo>
                      <a:pt x="144" y="7"/>
                    </a:lnTo>
                    <a:lnTo>
                      <a:pt x="120" y="3"/>
                    </a:lnTo>
                    <a:lnTo>
                      <a:pt x="97" y="0"/>
                    </a:lnTo>
                    <a:lnTo>
                      <a:pt x="73" y="0"/>
                    </a:lnTo>
                    <a:lnTo>
                      <a:pt x="49" y="0"/>
                    </a:lnTo>
                    <a:lnTo>
                      <a:pt x="26" y="3"/>
                    </a:lnTo>
                    <a:lnTo>
                      <a:pt x="0" y="7"/>
                    </a:lnTo>
                    <a:lnTo>
                      <a:pt x="0" y="7"/>
                    </a:lnTo>
                    <a:lnTo>
                      <a:pt x="0" y="21"/>
                    </a:lnTo>
                    <a:lnTo>
                      <a:pt x="2" y="38"/>
                    </a:lnTo>
                    <a:lnTo>
                      <a:pt x="4" y="59"/>
                    </a:lnTo>
                    <a:lnTo>
                      <a:pt x="7" y="86"/>
                    </a:lnTo>
                    <a:lnTo>
                      <a:pt x="13" y="114"/>
                    </a:lnTo>
                    <a:lnTo>
                      <a:pt x="21" y="144"/>
                    </a:lnTo>
                    <a:lnTo>
                      <a:pt x="32" y="176"/>
                    </a:lnTo>
                    <a:lnTo>
                      <a:pt x="40" y="191"/>
                    </a:lnTo>
                    <a:lnTo>
                      <a:pt x="48" y="207"/>
                    </a:lnTo>
                    <a:lnTo>
                      <a:pt x="57" y="221"/>
                    </a:lnTo>
                    <a:lnTo>
                      <a:pt x="67" y="237"/>
                    </a:lnTo>
                    <a:lnTo>
                      <a:pt x="78" y="251"/>
                    </a:lnTo>
                    <a:lnTo>
                      <a:pt x="90" y="264"/>
                    </a:lnTo>
                    <a:lnTo>
                      <a:pt x="105" y="277"/>
                    </a:lnTo>
                    <a:lnTo>
                      <a:pt x="120" y="289"/>
                    </a:lnTo>
                    <a:lnTo>
                      <a:pt x="136" y="300"/>
                    </a:lnTo>
                    <a:lnTo>
                      <a:pt x="155" y="310"/>
                    </a:lnTo>
                    <a:lnTo>
                      <a:pt x="174" y="318"/>
                    </a:lnTo>
                    <a:lnTo>
                      <a:pt x="195" y="326"/>
                    </a:lnTo>
                    <a:lnTo>
                      <a:pt x="218" y="330"/>
                    </a:lnTo>
                    <a:lnTo>
                      <a:pt x="242" y="335"/>
                    </a:lnTo>
                    <a:lnTo>
                      <a:pt x="269" y="337"/>
                    </a:lnTo>
                    <a:lnTo>
                      <a:pt x="297" y="337"/>
                    </a:lnTo>
                    <a:lnTo>
                      <a:pt x="297" y="337"/>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4" name="Freeform 343"/>
              <p:cNvSpPr>
                <a:spLocks/>
              </p:cNvSpPr>
              <p:nvPr/>
            </p:nvSpPr>
            <p:spPr bwMode="auto">
              <a:xfrm>
                <a:off x="1378" y="2265"/>
                <a:ext cx="248" cy="645"/>
              </a:xfrm>
              <a:custGeom>
                <a:avLst/>
                <a:gdLst>
                  <a:gd name="T0" fmla="*/ 248 w 248"/>
                  <a:gd name="T1" fmla="*/ 644 h 645"/>
                  <a:gd name="T2" fmla="*/ 248 w 248"/>
                  <a:gd name="T3" fmla="*/ 644 h 645"/>
                  <a:gd name="T4" fmla="*/ 240 w 248"/>
                  <a:gd name="T5" fmla="*/ 639 h 645"/>
                  <a:gd name="T6" fmla="*/ 230 w 248"/>
                  <a:gd name="T7" fmla="*/ 633 h 645"/>
                  <a:gd name="T8" fmla="*/ 219 w 248"/>
                  <a:gd name="T9" fmla="*/ 626 h 645"/>
                  <a:gd name="T10" fmla="*/ 202 w 248"/>
                  <a:gd name="T11" fmla="*/ 620 h 645"/>
                  <a:gd name="T12" fmla="*/ 183 w 248"/>
                  <a:gd name="T13" fmla="*/ 614 h 645"/>
                  <a:gd name="T14" fmla="*/ 161 w 248"/>
                  <a:gd name="T15" fmla="*/ 609 h 645"/>
                  <a:gd name="T16" fmla="*/ 136 w 248"/>
                  <a:gd name="T17" fmla="*/ 608 h 645"/>
                  <a:gd name="T18" fmla="*/ 136 w 248"/>
                  <a:gd name="T19" fmla="*/ 0 h 645"/>
                  <a:gd name="T20" fmla="*/ 109 w 248"/>
                  <a:gd name="T21" fmla="*/ 0 h 645"/>
                  <a:gd name="T22" fmla="*/ 109 w 248"/>
                  <a:gd name="T23" fmla="*/ 608 h 645"/>
                  <a:gd name="T24" fmla="*/ 109 w 248"/>
                  <a:gd name="T25" fmla="*/ 608 h 645"/>
                  <a:gd name="T26" fmla="*/ 85 w 248"/>
                  <a:gd name="T27" fmla="*/ 611 h 645"/>
                  <a:gd name="T28" fmla="*/ 63 w 248"/>
                  <a:gd name="T29" fmla="*/ 615 h 645"/>
                  <a:gd name="T30" fmla="*/ 44 w 248"/>
                  <a:gd name="T31" fmla="*/ 622 h 645"/>
                  <a:gd name="T32" fmla="*/ 28 w 248"/>
                  <a:gd name="T33" fmla="*/ 628 h 645"/>
                  <a:gd name="T34" fmla="*/ 16 w 248"/>
                  <a:gd name="T35" fmla="*/ 634 h 645"/>
                  <a:gd name="T36" fmla="*/ 6 w 248"/>
                  <a:gd name="T37" fmla="*/ 639 h 645"/>
                  <a:gd name="T38" fmla="*/ 0 w 248"/>
                  <a:gd name="T39" fmla="*/ 644 h 645"/>
                  <a:gd name="T40" fmla="*/ 109 w 248"/>
                  <a:gd name="T41" fmla="*/ 644 h 645"/>
                  <a:gd name="T42" fmla="*/ 109 w 248"/>
                  <a:gd name="T43" fmla="*/ 645 h 645"/>
                  <a:gd name="T44" fmla="*/ 136 w 248"/>
                  <a:gd name="T45" fmla="*/ 645 h 645"/>
                  <a:gd name="T46" fmla="*/ 136 w 248"/>
                  <a:gd name="T47" fmla="*/ 644 h 645"/>
                  <a:gd name="T48" fmla="*/ 248 w 248"/>
                  <a:gd name="T49" fmla="*/ 644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8" h="645">
                    <a:moveTo>
                      <a:pt x="248" y="644"/>
                    </a:moveTo>
                    <a:lnTo>
                      <a:pt x="248" y="644"/>
                    </a:lnTo>
                    <a:lnTo>
                      <a:pt x="240" y="639"/>
                    </a:lnTo>
                    <a:lnTo>
                      <a:pt x="230" y="633"/>
                    </a:lnTo>
                    <a:lnTo>
                      <a:pt x="219" y="626"/>
                    </a:lnTo>
                    <a:lnTo>
                      <a:pt x="202" y="620"/>
                    </a:lnTo>
                    <a:lnTo>
                      <a:pt x="183" y="614"/>
                    </a:lnTo>
                    <a:lnTo>
                      <a:pt x="161" y="609"/>
                    </a:lnTo>
                    <a:lnTo>
                      <a:pt x="136" y="608"/>
                    </a:lnTo>
                    <a:lnTo>
                      <a:pt x="136" y="0"/>
                    </a:lnTo>
                    <a:lnTo>
                      <a:pt x="109" y="0"/>
                    </a:lnTo>
                    <a:lnTo>
                      <a:pt x="109" y="608"/>
                    </a:lnTo>
                    <a:lnTo>
                      <a:pt x="109" y="608"/>
                    </a:lnTo>
                    <a:lnTo>
                      <a:pt x="85" y="611"/>
                    </a:lnTo>
                    <a:lnTo>
                      <a:pt x="63" y="615"/>
                    </a:lnTo>
                    <a:lnTo>
                      <a:pt x="44" y="622"/>
                    </a:lnTo>
                    <a:lnTo>
                      <a:pt x="28" y="628"/>
                    </a:lnTo>
                    <a:lnTo>
                      <a:pt x="16" y="634"/>
                    </a:lnTo>
                    <a:lnTo>
                      <a:pt x="6" y="639"/>
                    </a:lnTo>
                    <a:lnTo>
                      <a:pt x="0" y="644"/>
                    </a:lnTo>
                    <a:lnTo>
                      <a:pt x="109" y="644"/>
                    </a:lnTo>
                    <a:lnTo>
                      <a:pt x="109" y="645"/>
                    </a:lnTo>
                    <a:lnTo>
                      <a:pt x="136" y="645"/>
                    </a:lnTo>
                    <a:lnTo>
                      <a:pt x="136" y="644"/>
                    </a:lnTo>
                    <a:lnTo>
                      <a:pt x="248" y="64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5" name="Freeform 344"/>
              <p:cNvSpPr>
                <a:spLocks/>
              </p:cNvSpPr>
              <p:nvPr/>
            </p:nvSpPr>
            <p:spPr bwMode="auto">
              <a:xfrm>
                <a:off x="1280" y="1593"/>
                <a:ext cx="335" cy="512"/>
              </a:xfrm>
              <a:custGeom>
                <a:avLst/>
                <a:gdLst>
                  <a:gd name="T0" fmla="*/ 177 w 335"/>
                  <a:gd name="T1" fmla="*/ 4 h 512"/>
                  <a:gd name="T2" fmla="*/ 177 w 335"/>
                  <a:gd name="T3" fmla="*/ 4 h 512"/>
                  <a:gd name="T4" fmla="*/ 155 w 335"/>
                  <a:gd name="T5" fmla="*/ 2 h 512"/>
                  <a:gd name="T6" fmla="*/ 132 w 335"/>
                  <a:gd name="T7" fmla="*/ 0 h 512"/>
                  <a:gd name="T8" fmla="*/ 110 w 335"/>
                  <a:gd name="T9" fmla="*/ 2 h 512"/>
                  <a:gd name="T10" fmla="*/ 88 w 335"/>
                  <a:gd name="T11" fmla="*/ 5 h 512"/>
                  <a:gd name="T12" fmla="*/ 88 w 335"/>
                  <a:gd name="T13" fmla="*/ 5 h 512"/>
                  <a:gd name="T14" fmla="*/ 68 w 335"/>
                  <a:gd name="T15" fmla="*/ 10 h 512"/>
                  <a:gd name="T16" fmla="*/ 57 w 335"/>
                  <a:gd name="T17" fmla="*/ 15 h 512"/>
                  <a:gd name="T18" fmla="*/ 47 w 335"/>
                  <a:gd name="T19" fmla="*/ 21 h 512"/>
                  <a:gd name="T20" fmla="*/ 38 w 335"/>
                  <a:gd name="T21" fmla="*/ 27 h 512"/>
                  <a:gd name="T22" fmla="*/ 30 w 335"/>
                  <a:gd name="T23" fmla="*/ 34 h 512"/>
                  <a:gd name="T24" fmla="*/ 22 w 335"/>
                  <a:gd name="T25" fmla="*/ 42 h 512"/>
                  <a:gd name="T26" fmla="*/ 16 w 335"/>
                  <a:gd name="T27" fmla="*/ 51 h 512"/>
                  <a:gd name="T28" fmla="*/ 16 w 335"/>
                  <a:gd name="T29" fmla="*/ 51 h 512"/>
                  <a:gd name="T30" fmla="*/ 11 w 335"/>
                  <a:gd name="T31" fmla="*/ 60 h 512"/>
                  <a:gd name="T32" fmla="*/ 6 w 335"/>
                  <a:gd name="T33" fmla="*/ 70 h 512"/>
                  <a:gd name="T34" fmla="*/ 5 w 335"/>
                  <a:gd name="T35" fmla="*/ 81 h 512"/>
                  <a:gd name="T36" fmla="*/ 1 w 335"/>
                  <a:gd name="T37" fmla="*/ 92 h 512"/>
                  <a:gd name="T38" fmla="*/ 0 w 335"/>
                  <a:gd name="T39" fmla="*/ 114 h 512"/>
                  <a:gd name="T40" fmla="*/ 0 w 335"/>
                  <a:gd name="T41" fmla="*/ 136 h 512"/>
                  <a:gd name="T42" fmla="*/ 0 w 335"/>
                  <a:gd name="T43" fmla="*/ 136 h 512"/>
                  <a:gd name="T44" fmla="*/ 0 w 335"/>
                  <a:gd name="T45" fmla="*/ 512 h 512"/>
                  <a:gd name="T46" fmla="*/ 335 w 335"/>
                  <a:gd name="T47" fmla="*/ 512 h 512"/>
                  <a:gd name="T48" fmla="*/ 177 w 335"/>
                  <a:gd name="T49" fmla="*/ 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5" h="512">
                    <a:moveTo>
                      <a:pt x="177" y="4"/>
                    </a:moveTo>
                    <a:lnTo>
                      <a:pt x="177" y="4"/>
                    </a:lnTo>
                    <a:lnTo>
                      <a:pt x="155" y="2"/>
                    </a:lnTo>
                    <a:lnTo>
                      <a:pt x="132" y="0"/>
                    </a:lnTo>
                    <a:lnTo>
                      <a:pt x="110" y="2"/>
                    </a:lnTo>
                    <a:lnTo>
                      <a:pt x="88" y="5"/>
                    </a:lnTo>
                    <a:lnTo>
                      <a:pt x="88" y="5"/>
                    </a:lnTo>
                    <a:lnTo>
                      <a:pt x="68" y="10"/>
                    </a:lnTo>
                    <a:lnTo>
                      <a:pt x="57" y="15"/>
                    </a:lnTo>
                    <a:lnTo>
                      <a:pt x="47" y="21"/>
                    </a:lnTo>
                    <a:lnTo>
                      <a:pt x="38" y="27"/>
                    </a:lnTo>
                    <a:lnTo>
                      <a:pt x="30" y="34"/>
                    </a:lnTo>
                    <a:lnTo>
                      <a:pt x="22" y="42"/>
                    </a:lnTo>
                    <a:lnTo>
                      <a:pt x="16" y="51"/>
                    </a:lnTo>
                    <a:lnTo>
                      <a:pt x="16" y="51"/>
                    </a:lnTo>
                    <a:lnTo>
                      <a:pt x="11" y="60"/>
                    </a:lnTo>
                    <a:lnTo>
                      <a:pt x="6" y="70"/>
                    </a:lnTo>
                    <a:lnTo>
                      <a:pt x="5" y="81"/>
                    </a:lnTo>
                    <a:lnTo>
                      <a:pt x="1" y="92"/>
                    </a:lnTo>
                    <a:lnTo>
                      <a:pt x="0" y="114"/>
                    </a:lnTo>
                    <a:lnTo>
                      <a:pt x="0" y="136"/>
                    </a:lnTo>
                    <a:lnTo>
                      <a:pt x="0" y="136"/>
                    </a:lnTo>
                    <a:lnTo>
                      <a:pt x="0" y="512"/>
                    </a:lnTo>
                    <a:lnTo>
                      <a:pt x="335" y="512"/>
                    </a:lnTo>
                    <a:lnTo>
                      <a:pt x="177" y="4"/>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6" name="Freeform 345"/>
              <p:cNvSpPr>
                <a:spLocks/>
              </p:cNvSpPr>
              <p:nvPr/>
            </p:nvSpPr>
            <p:spPr bwMode="auto">
              <a:xfrm>
                <a:off x="1280" y="1593"/>
                <a:ext cx="335" cy="512"/>
              </a:xfrm>
              <a:custGeom>
                <a:avLst/>
                <a:gdLst>
                  <a:gd name="T0" fmla="*/ 177 w 335"/>
                  <a:gd name="T1" fmla="*/ 4 h 512"/>
                  <a:gd name="T2" fmla="*/ 177 w 335"/>
                  <a:gd name="T3" fmla="*/ 4 h 512"/>
                  <a:gd name="T4" fmla="*/ 155 w 335"/>
                  <a:gd name="T5" fmla="*/ 2 h 512"/>
                  <a:gd name="T6" fmla="*/ 132 w 335"/>
                  <a:gd name="T7" fmla="*/ 0 h 512"/>
                  <a:gd name="T8" fmla="*/ 110 w 335"/>
                  <a:gd name="T9" fmla="*/ 2 h 512"/>
                  <a:gd name="T10" fmla="*/ 88 w 335"/>
                  <a:gd name="T11" fmla="*/ 5 h 512"/>
                  <a:gd name="T12" fmla="*/ 88 w 335"/>
                  <a:gd name="T13" fmla="*/ 5 h 512"/>
                  <a:gd name="T14" fmla="*/ 68 w 335"/>
                  <a:gd name="T15" fmla="*/ 10 h 512"/>
                  <a:gd name="T16" fmla="*/ 57 w 335"/>
                  <a:gd name="T17" fmla="*/ 15 h 512"/>
                  <a:gd name="T18" fmla="*/ 47 w 335"/>
                  <a:gd name="T19" fmla="*/ 21 h 512"/>
                  <a:gd name="T20" fmla="*/ 38 w 335"/>
                  <a:gd name="T21" fmla="*/ 27 h 512"/>
                  <a:gd name="T22" fmla="*/ 30 w 335"/>
                  <a:gd name="T23" fmla="*/ 34 h 512"/>
                  <a:gd name="T24" fmla="*/ 22 w 335"/>
                  <a:gd name="T25" fmla="*/ 42 h 512"/>
                  <a:gd name="T26" fmla="*/ 16 w 335"/>
                  <a:gd name="T27" fmla="*/ 51 h 512"/>
                  <a:gd name="T28" fmla="*/ 16 w 335"/>
                  <a:gd name="T29" fmla="*/ 51 h 512"/>
                  <a:gd name="T30" fmla="*/ 11 w 335"/>
                  <a:gd name="T31" fmla="*/ 60 h 512"/>
                  <a:gd name="T32" fmla="*/ 6 w 335"/>
                  <a:gd name="T33" fmla="*/ 70 h 512"/>
                  <a:gd name="T34" fmla="*/ 5 w 335"/>
                  <a:gd name="T35" fmla="*/ 81 h 512"/>
                  <a:gd name="T36" fmla="*/ 1 w 335"/>
                  <a:gd name="T37" fmla="*/ 92 h 512"/>
                  <a:gd name="T38" fmla="*/ 0 w 335"/>
                  <a:gd name="T39" fmla="*/ 114 h 512"/>
                  <a:gd name="T40" fmla="*/ 0 w 335"/>
                  <a:gd name="T41" fmla="*/ 136 h 512"/>
                  <a:gd name="T42" fmla="*/ 0 w 335"/>
                  <a:gd name="T43" fmla="*/ 136 h 512"/>
                  <a:gd name="T44" fmla="*/ 0 w 335"/>
                  <a:gd name="T45" fmla="*/ 512 h 512"/>
                  <a:gd name="T46" fmla="*/ 335 w 335"/>
                  <a:gd name="T47" fmla="*/ 512 h 512"/>
                  <a:gd name="T48" fmla="*/ 177 w 335"/>
                  <a:gd name="T49" fmla="*/ 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5" h="512">
                    <a:moveTo>
                      <a:pt x="177" y="4"/>
                    </a:moveTo>
                    <a:lnTo>
                      <a:pt x="177" y="4"/>
                    </a:lnTo>
                    <a:lnTo>
                      <a:pt x="155" y="2"/>
                    </a:lnTo>
                    <a:lnTo>
                      <a:pt x="132" y="0"/>
                    </a:lnTo>
                    <a:lnTo>
                      <a:pt x="110" y="2"/>
                    </a:lnTo>
                    <a:lnTo>
                      <a:pt x="88" y="5"/>
                    </a:lnTo>
                    <a:lnTo>
                      <a:pt x="88" y="5"/>
                    </a:lnTo>
                    <a:lnTo>
                      <a:pt x="68" y="10"/>
                    </a:lnTo>
                    <a:lnTo>
                      <a:pt x="57" y="15"/>
                    </a:lnTo>
                    <a:lnTo>
                      <a:pt x="47" y="21"/>
                    </a:lnTo>
                    <a:lnTo>
                      <a:pt x="38" y="27"/>
                    </a:lnTo>
                    <a:lnTo>
                      <a:pt x="30" y="34"/>
                    </a:lnTo>
                    <a:lnTo>
                      <a:pt x="22" y="42"/>
                    </a:lnTo>
                    <a:lnTo>
                      <a:pt x="16" y="51"/>
                    </a:lnTo>
                    <a:lnTo>
                      <a:pt x="16" y="51"/>
                    </a:lnTo>
                    <a:lnTo>
                      <a:pt x="11" y="60"/>
                    </a:lnTo>
                    <a:lnTo>
                      <a:pt x="6" y="70"/>
                    </a:lnTo>
                    <a:lnTo>
                      <a:pt x="5" y="81"/>
                    </a:lnTo>
                    <a:lnTo>
                      <a:pt x="1" y="92"/>
                    </a:lnTo>
                    <a:lnTo>
                      <a:pt x="0" y="114"/>
                    </a:lnTo>
                    <a:lnTo>
                      <a:pt x="0" y="136"/>
                    </a:lnTo>
                    <a:lnTo>
                      <a:pt x="0" y="136"/>
                    </a:lnTo>
                    <a:lnTo>
                      <a:pt x="0" y="512"/>
                    </a:lnTo>
                    <a:lnTo>
                      <a:pt x="335" y="512"/>
                    </a:lnTo>
                    <a:lnTo>
                      <a:pt x="177"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7" name="Freeform 346"/>
              <p:cNvSpPr>
                <a:spLocks/>
              </p:cNvSpPr>
              <p:nvPr/>
            </p:nvSpPr>
            <p:spPr bwMode="auto">
              <a:xfrm>
                <a:off x="1280" y="2055"/>
                <a:ext cx="453" cy="217"/>
              </a:xfrm>
              <a:custGeom>
                <a:avLst/>
                <a:gdLst>
                  <a:gd name="T0" fmla="*/ 0 w 453"/>
                  <a:gd name="T1" fmla="*/ 33 h 217"/>
                  <a:gd name="T2" fmla="*/ 0 w 453"/>
                  <a:gd name="T3" fmla="*/ 33 h 217"/>
                  <a:gd name="T4" fmla="*/ 0 w 453"/>
                  <a:gd name="T5" fmla="*/ 60 h 217"/>
                  <a:gd name="T6" fmla="*/ 1 w 453"/>
                  <a:gd name="T7" fmla="*/ 85 h 217"/>
                  <a:gd name="T8" fmla="*/ 3 w 453"/>
                  <a:gd name="T9" fmla="*/ 109 h 217"/>
                  <a:gd name="T10" fmla="*/ 8 w 453"/>
                  <a:gd name="T11" fmla="*/ 131 h 217"/>
                  <a:gd name="T12" fmla="*/ 16 w 453"/>
                  <a:gd name="T13" fmla="*/ 151 h 217"/>
                  <a:gd name="T14" fmla="*/ 20 w 453"/>
                  <a:gd name="T15" fmla="*/ 159 h 217"/>
                  <a:gd name="T16" fmla="*/ 25 w 453"/>
                  <a:gd name="T17" fmla="*/ 169 h 217"/>
                  <a:gd name="T18" fmla="*/ 31 w 453"/>
                  <a:gd name="T19" fmla="*/ 176 h 217"/>
                  <a:gd name="T20" fmla="*/ 39 w 453"/>
                  <a:gd name="T21" fmla="*/ 183 h 217"/>
                  <a:gd name="T22" fmla="*/ 47 w 453"/>
                  <a:gd name="T23" fmla="*/ 189 h 217"/>
                  <a:gd name="T24" fmla="*/ 57 w 453"/>
                  <a:gd name="T25" fmla="*/ 195 h 217"/>
                  <a:gd name="T26" fmla="*/ 57 w 453"/>
                  <a:gd name="T27" fmla="*/ 195 h 217"/>
                  <a:gd name="T28" fmla="*/ 71 w 453"/>
                  <a:gd name="T29" fmla="*/ 203 h 217"/>
                  <a:gd name="T30" fmla="*/ 87 w 453"/>
                  <a:gd name="T31" fmla="*/ 208 h 217"/>
                  <a:gd name="T32" fmla="*/ 102 w 453"/>
                  <a:gd name="T33" fmla="*/ 213 h 217"/>
                  <a:gd name="T34" fmla="*/ 118 w 453"/>
                  <a:gd name="T35" fmla="*/ 214 h 217"/>
                  <a:gd name="T36" fmla="*/ 151 w 453"/>
                  <a:gd name="T37" fmla="*/ 217 h 217"/>
                  <a:gd name="T38" fmla="*/ 185 w 453"/>
                  <a:gd name="T39" fmla="*/ 217 h 217"/>
                  <a:gd name="T40" fmla="*/ 185 w 453"/>
                  <a:gd name="T41" fmla="*/ 217 h 217"/>
                  <a:gd name="T42" fmla="*/ 376 w 453"/>
                  <a:gd name="T43" fmla="*/ 217 h 217"/>
                  <a:gd name="T44" fmla="*/ 376 w 453"/>
                  <a:gd name="T45" fmla="*/ 217 h 217"/>
                  <a:gd name="T46" fmla="*/ 390 w 453"/>
                  <a:gd name="T47" fmla="*/ 217 h 217"/>
                  <a:gd name="T48" fmla="*/ 404 w 453"/>
                  <a:gd name="T49" fmla="*/ 216 h 217"/>
                  <a:gd name="T50" fmla="*/ 418 w 453"/>
                  <a:gd name="T51" fmla="*/ 213 h 217"/>
                  <a:gd name="T52" fmla="*/ 425 w 453"/>
                  <a:gd name="T53" fmla="*/ 210 h 217"/>
                  <a:gd name="T54" fmla="*/ 431 w 453"/>
                  <a:gd name="T55" fmla="*/ 206 h 217"/>
                  <a:gd name="T56" fmla="*/ 431 w 453"/>
                  <a:gd name="T57" fmla="*/ 206 h 217"/>
                  <a:gd name="T58" fmla="*/ 437 w 453"/>
                  <a:gd name="T59" fmla="*/ 200 h 217"/>
                  <a:gd name="T60" fmla="*/ 442 w 453"/>
                  <a:gd name="T61" fmla="*/ 195 h 217"/>
                  <a:gd name="T62" fmla="*/ 447 w 453"/>
                  <a:gd name="T63" fmla="*/ 187 h 217"/>
                  <a:gd name="T64" fmla="*/ 450 w 453"/>
                  <a:gd name="T65" fmla="*/ 181 h 217"/>
                  <a:gd name="T66" fmla="*/ 452 w 453"/>
                  <a:gd name="T67" fmla="*/ 173 h 217"/>
                  <a:gd name="T68" fmla="*/ 453 w 453"/>
                  <a:gd name="T69" fmla="*/ 165 h 217"/>
                  <a:gd name="T70" fmla="*/ 453 w 453"/>
                  <a:gd name="T71" fmla="*/ 157 h 217"/>
                  <a:gd name="T72" fmla="*/ 453 w 453"/>
                  <a:gd name="T73" fmla="*/ 150 h 217"/>
                  <a:gd name="T74" fmla="*/ 453 w 453"/>
                  <a:gd name="T75" fmla="*/ 150 h 217"/>
                  <a:gd name="T76" fmla="*/ 448 w 453"/>
                  <a:gd name="T77" fmla="*/ 134 h 217"/>
                  <a:gd name="T78" fmla="*/ 442 w 453"/>
                  <a:gd name="T79" fmla="*/ 120 h 217"/>
                  <a:gd name="T80" fmla="*/ 434 w 453"/>
                  <a:gd name="T81" fmla="*/ 105 h 217"/>
                  <a:gd name="T82" fmla="*/ 423 w 453"/>
                  <a:gd name="T83" fmla="*/ 93 h 217"/>
                  <a:gd name="T84" fmla="*/ 423 w 453"/>
                  <a:gd name="T85" fmla="*/ 93 h 217"/>
                  <a:gd name="T86" fmla="*/ 414 w 453"/>
                  <a:gd name="T87" fmla="*/ 82 h 217"/>
                  <a:gd name="T88" fmla="*/ 401 w 453"/>
                  <a:gd name="T89" fmla="*/ 72 h 217"/>
                  <a:gd name="T90" fmla="*/ 390 w 453"/>
                  <a:gd name="T91" fmla="*/ 63 h 217"/>
                  <a:gd name="T92" fmla="*/ 377 w 453"/>
                  <a:gd name="T93" fmla="*/ 55 h 217"/>
                  <a:gd name="T94" fmla="*/ 350 w 453"/>
                  <a:gd name="T95" fmla="*/ 41 h 217"/>
                  <a:gd name="T96" fmla="*/ 322 w 453"/>
                  <a:gd name="T97" fmla="*/ 30 h 217"/>
                  <a:gd name="T98" fmla="*/ 292 w 453"/>
                  <a:gd name="T99" fmla="*/ 19 h 217"/>
                  <a:gd name="T100" fmla="*/ 262 w 453"/>
                  <a:gd name="T101" fmla="*/ 12 h 217"/>
                  <a:gd name="T102" fmla="*/ 200 w 453"/>
                  <a:gd name="T103" fmla="*/ 0 h 217"/>
                  <a:gd name="T104" fmla="*/ 0 w 453"/>
                  <a:gd name="T105" fmla="*/ 3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3" h="217">
                    <a:moveTo>
                      <a:pt x="0" y="33"/>
                    </a:moveTo>
                    <a:lnTo>
                      <a:pt x="0" y="33"/>
                    </a:lnTo>
                    <a:lnTo>
                      <a:pt x="0" y="60"/>
                    </a:lnTo>
                    <a:lnTo>
                      <a:pt x="1" y="85"/>
                    </a:lnTo>
                    <a:lnTo>
                      <a:pt x="3" y="109"/>
                    </a:lnTo>
                    <a:lnTo>
                      <a:pt x="8" y="131"/>
                    </a:lnTo>
                    <a:lnTo>
                      <a:pt x="16" y="151"/>
                    </a:lnTo>
                    <a:lnTo>
                      <a:pt x="20" y="159"/>
                    </a:lnTo>
                    <a:lnTo>
                      <a:pt x="25" y="169"/>
                    </a:lnTo>
                    <a:lnTo>
                      <a:pt x="31" y="176"/>
                    </a:lnTo>
                    <a:lnTo>
                      <a:pt x="39" y="183"/>
                    </a:lnTo>
                    <a:lnTo>
                      <a:pt x="47" y="189"/>
                    </a:lnTo>
                    <a:lnTo>
                      <a:pt x="57" y="195"/>
                    </a:lnTo>
                    <a:lnTo>
                      <a:pt x="57" y="195"/>
                    </a:lnTo>
                    <a:lnTo>
                      <a:pt x="71" y="203"/>
                    </a:lnTo>
                    <a:lnTo>
                      <a:pt x="87" y="208"/>
                    </a:lnTo>
                    <a:lnTo>
                      <a:pt x="102" y="213"/>
                    </a:lnTo>
                    <a:lnTo>
                      <a:pt x="118" y="214"/>
                    </a:lnTo>
                    <a:lnTo>
                      <a:pt x="151" y="217"/>
                    </a:lnTo>
                    <a:lnTo>
                      <a:pt x="185" y="217"/>
                    </a:lnTo>
                    <a:lnTo>
                      <a:pt x="185" y="217"/>
                    </a:lnTo>
                    <a:lnTo>
                      <a:pt x="376" y="217"/>
                    </a:lnTo>
                    <a:lnTo>
                      <a:pt x="376" y="217"/>
                    </a:lnTo>
                    <a:lnTo>
                      <a:pt x="390" y="217"/>
                    </a:lnTo>
                    <a:lnTo>
                      <a:pt x="404" y="216"/>
                    </a:lnTo>
                    <a:lnTo>
                      <a:pt x="418" y="213"/>
                    </a:lnTo>
                    <a:lnTo>
                      <a:pt x="425" y="210"/>
                    </a:lnTo>
                    <a:lnTo>
                      <a:pt x="431" y="206"/>
                    </a:lnTo>
                    <a:lnTo>
                      <a:pt x="431" y="206"/>
                    </a:lnTo>
                    <a:lnTo>
                      <a:pt x="437" y="200"/>
                    </a:lnTo>
                    <a:lnTo>
                      <a:pt x="442" y="195"/>
                    </a:lnTo>
                    <a:lnTo>
                      <a:pt x="447" y="187"/>
                    </a:lnTo>
                    <a:lnTo>
                      <a:pt x="450" y="181"/>
                    </a:lnTo>
                    <a:lnTo>
                      <a:pt x="452" y="173"/>
                    </a:lnTo>
                    <a:lnTo>
                      <a:pt x="453" y="165"/>
                    </a:lnTo>
                    <a:lnTo>
                      <a:pt x="453" y="157"/>
                    </a:lnTo>
                    <a:lnTo>
                      <a:pt x="453" y="150"/>
                    </a:lnTo>
                    <a:lnTo>
                      <a:pt x="453" y="150"/>
                    </a:lnTo>
                    <a:lnTo>
                      <a:pt x="448" y="134"/>
                    </a:lnTo>
                    <a:lnTo>
                      <a:pt x="442" y="120"/>
                    </a:lnTo>
                    <a:lnTo>
                      <a:pt x="434" y="105"/>
                    </a:lnTo>
                    <a:lnTo>
                      <a:pt x="423" y="93"/>
                    </a:lnTo>
                    <a:lnTo>
                      <a:pt x="423" y="93"/>
                    </a:lnTo>
                    <a:lnTo>
                      <a:pt x="414" y="82"/>
                    </a:lnTo>
                    <a:lnTo>
                      <a:pt x="401" y="72"/>
                    </a:lnTo>
                    <a:lnTo>
                      <a:pt x="390" y="63"/>
                    </a:lnTo>
                    <a:lnTo>
                      <a:pt x="377" y="55"/>
                    </a:lnTo>
                    <a:lnTo>
                      <a:pt x="350" y="41"/>
                    </a:lnTo>
                    <a:lnTo>
                      <a:pt x="322" y="30"/>
                    </a:lnTo>
                    <a:lnTo>
                      <a:pt x="292" y="19"/>
                    </a:lnTo>
                    <a:lnTo>
                      <a:pt x="262" y="12"/>
                    </a:lnTo>
                    <a:lnTo>
                      <a:pt x="200" y="0"/>
                    </a:lnTo>
                    <a:lnTo>
                      <a:pt x="0" y="33"/>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8" name="Freeform 347"/>
              <p:cNvSpPr>
                <a:spLocks/>
              </p:cNvSpPr>
              <p:nvPr/>
            </p:nvSpPr>
            <p:spPr bwMode="auto">
              <a:xfrm>
                <a:off x="1280" y="2055"/>
                <a:ext cx="453" cy="217"/>
              </a:xfrm>
              <a:custGeom>
                <a:avLst/>
                <a:gdLst>
                  <a:gd name="T0" fmla="*/ 0 w 453"/>
                  <a:gd name="T1" fmla="*/ 33 h 217"/>
                  <a:gd name="T2" fmla="*/ 0 w 453"/>
                  <a:gd name="T3" fmla="*/ 33 h 217"/>
                  <a:gd name="T4" fmla="*/ 0 w 453"/>
                  <a:gd name="T5" fmla="*/ 60 h 217"/>
                  <a:gd name="T6" fmla="*/ 1 w 453"/>
                  <a:gd name="T7" fmla="*/ 85 h 217"/>
                  <a:gd name="T8" fmla="*/ 3 w 453"/>
                  <a:gd name="T9" fmla="*/ 109 h 217"/>
                  <a:gd name="T10" fmla="*/ 8 w 453"/>
                  <a:gd name="T11" fmla="*/ 131 h 217"/>
                  <a:gd name="T12" fmla="*/ 16 w 453"/>
                  <a:gd name="T13" fmla="*/ 151 h 217"/>
                  <a:gd name="T14" fmla="*/ 20 w 453"/>
                  <a:gd name="T15" fmla="*/ 159 h 217"/>
                  <a:gd name="T16" fmla="*/ 25 w 453"/>
                  <a:gd name="T17" fmla="*/ 169 h 217"/>
                  <a:gd name="T18" fmla="*/ 31 w 453"/>
                  <a:gd name="T19" fmla="*/ 176 h 217"/>
                  <a:gd name="T20" fmla="*/ 39 w 453"/>
                  <a:gd name="T21" fmla="*/ 183 h 217"/>
                  <a:gd name="T22" fmla="*/ 47 w 453"/>
                  <a:gd name="T23" fmla="*/ 189 h 217"/>
                  <a:gd name="T24" fmla="*/ 57 w 453"/>
                  <a:gd name="T25" fmla="*/ 195 h 217"/>
                  <a:gd name="T26" fmla="*/ 57 w 453"/>
                  <a:gd name="T27" fmla="*/ 195 h 217"/>
                  <a:gd name="T28" fmla="*/ 71 w 453"/>
                  <a:gd name="T29" fmla="*/ 203 h 217"/>
                  <a:gd name="T30" fmla="*/ 87 w 453"/>
                  <a:gd name="T31" fmla="*/ 208 h 217"/>
                  <a:gd name="T32" fmla="*/ 102 w 453"/>
                  <a:gd name="T33" fmla="*/ 213 h 217"/>
                  <a:gd name="T34" fmla="*/ 118 w 453"/>
                  <a:gd name="T35" fmla="*/ 214 h 217"/>
                  <a:gd name="T36" fmla="*/ 151 w 453"/>
                  <a:gd name="T37" fmla="*/ 217 h 217"/>
                  <a:gd name="T38" fmla="*/ 185 w 453"/>
                  <a:gd name="T39" fmla="*/ 217 h 217"/>
                  <a:gd name="T40" fmla="*/ 185 w 453"/>
                  <a:gd name="T41" fmla="*/ 217 h 217"/>
                  <a:gd name="T42" fmla="*/ 376 w 453"/>
                  <a:gd name="T43" fmla="*/ 217 h 217"/>
                  <a:gd name="T44" fmla="*/ 376 w 453"/>
                  <a:gd name="T45" fmla="*/ 217 h 217"/>
                  <a:gd name="T46" fmla="*/ 390 w 453"/>
                  <a:gd name="T47" fmla="*/ 217 h 217"/>
                  <a:gd name="T48" fmla="*/ 404 w 453"/>
                  <a:gd name="T49" fmla="*/ 216 h 217"/>
                  <a:gd name="T50" fmla="*/ 418 w 453"/>
                  <a:gd name="T51" fmla="*/ 213 h 217"/>
                  <a:gd name="T52" fmla="*/ 425 w 453"/>
                  <a:gd name="T53" fmla="*/ 210 h 217"/>
                  <a:gd name="T54" fmla="*/ 431 w 453"/>
                  <a:gd name="T55" fmla="*/ 206 h 217"/>
                  <a:gd name="T56" fmla="*/ 431 w 453"/>
                  <a:gd name="T57" fmla="*/ 206 h 217"/>
                  <a:gd name="T58" fmla="*/ 437 w 453"/>
                  <a:gd name="T59" fmla="*/ 200 h 217"/>
                  <a:gd name="T60" fmla="*/ 442 w 453"/>
                  <a:gd name="T61" fmla="*/ 195 h 217"/>
                  <a:gd name="T62" fmla="*/ 447 w 453"/>
                  <a:gd name="T63" fmla="*/ 187 h 217"/>
                  <a:gd name="T64" fmla="*/ 450 w 453"/>
                  <a:gd name="T65" fmla="*/ 181 h 217"/>
                  <a:gd name="T66" fmla="*/ 452 w 453"/>
                  <a:gd name="T67" fmla="*/ 173 h 217"/>
                  <a:gd name="T68" fmla="*/ 453 w 453"/>
                  <a:gd name="T69" fmla="*/ 165 h 217"/>
                  <a:gd name="T70" fmla="*/ 453 w 453"/>
                  <a:gd name="T71" fmla="*/ 157 h 217"/>
                  <a:gd name="T72" fmla="*/ 453 w 453"/>
                  <a:gd name="T73" fmla="*/ 150 h 217"/>
                  <a:gd name="T74" fmla="*/ 453 w 453"/>
                  <a:gd name="T75" fmla="*/ 150 h 217"/>
                  <a:gd name="T76" fmla="*/ 448 w 453"/>
                  <a:gd name="T77" fmla="*/ 134 h 217"/>
                  <a:gd name="T78" fmla="*/ 442 w 453"/>
                  <a:gd name="T79" fmla="*/ 120 h 217"/>
                  <a:gd name="T80" fmla="*/ 434 w 453"/>
                  <a:gd name="T81" fmla="*/ 105 h 217"/>
                  <a:gd name="T82" fmla="*/ 423 w 453"/>
                  <a:gd name="T83" fmla="*/ 93 h 217"/>
                  <a:gd name="T84" fmla="*/ 423 w 453"/>
                  <a:gd name="T85" fmla="*/ 93 h 217"/>
                  <a:gd name="T86" fmla="*/ 414 w 453"/>
                  <a:gd name="T87" fmla="*/ 82 h 217"/>
                  <a:gd name="T88" fmla="*/ 401 w 453"/>
                  <a:gd name="T89" fmla="*/ 72 h 217"/>
                  <a:gd name="T90" fmla="*/ 390 w 453"/>
                  <a:gd name="T91" fmla="*/ 63 h 217"/>
                  <a:gd name="T92" fmla="*/ 377 w 453"/>
                  <a:gd name="T93" fmla="*/ 55 h 217"/>
                  <a:gd name="T94" fmla="*/ 350 w 453"/>
                  <a:gd name="T95" fmla="*/ 41 h 217"/>
                  <a:gd name="T96" fmla="*/ 322 w 453"/>
                  <a:gd name="T97" fmla="*/ 30 h 217"/>
                  <a:gd name="T98" fmla="*/ 292 w 453"/>
                  <a:gd name="T99" fmla="*/ 19 h 217"/>
                  <a:gd name="T100" fmla="*/ 262 w 453"/>
                  <a:gd name="T101" fmla="*/ 12 h 217"/>
                  <a:gd name="T102" fmla="*/ 200 w 453"/>
                  <a:gd name="T103"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3" h="217">
                    <a:moveTo>
                      <a:pt x="0" y="33"/>
                    </a:moveTo>
                    <a:lnTo>
                      <a:pt x="0" y="33"/>
                    </a:lnTo>
                    <a:lnTo>
                      <a:pt x="0" y="60"/>
                    </a:lnTo>
                    <a:lnTo>
                      <a:pt x="1" y="85"/>
                    </a:lnTo>
                    <a:lnTo>
                      <a:pt x="3" y="109"/>
                    </a:lnTo>
                    <a:lnTo>
                      <a:pt x="8" y="131"/>
                    </a:lnTo>
                    <a:lnTo>
                      <a:pt x="16" y="151"/>
                    </a:lnTo>
                    <a:lnTo>
                      <a:pt x="20" y="159"/>
                    </a:lnTo>
                    <a:lnTo>
                      <a:pt x="25" y="169"/>
                    </a:lnTo>
                    <a:lnTo>
                      <a:pt x="31" y="176"/>
                    </a:lnTo>
                    <a:lnTo>
                      <a:pt x="39" y="183"/>
                    </a:lnTo>
                    <a:lnTo>
                      <a:pt x="47" y="189"/>
                    </a:lnTo>
                    <a:lnTo>
                      <a:pt x="57" y="195"/>
                    </a:lnTo>
                    <a:lnTo>
                      <a:pt x="57" y="195"/>
                    </a:lnTo>
                    <a:lnTo>
                      <a:pt x="71" y="203"/>
                    </a:lnTo>
                    <a:lnTo>
                      <a:pt x="87" y="208"/>
                    </a:lnTo>
                    <a:lnTo>
                      <a:pt x="102" y="213"/>
                    </a:lnTo>
                    <a:lnTo>
                      <a:pt x="118" y="214"/>
                    </a:lnTo>
                    <a:lnTo>
                      <a:pt x="151" y="217"/>
                    </a:lnTo>
                    <a:lnTo>
                      <a:pt x="185" y="217"/>
                    </a:lnTo>
                    <a:lnTo>
                      <a:pt x="185" y="217"/>
                    </a:lnTo>
                    <a:lnTo>
                      <a:pt x="376" y="217"/>
                    </a:lnTo>
                    <a:lnTo>
                      <a:pt x="376" y="217"/>
                    </a:lnTo>
                    <a:lnTo>
                      <a:pt x="390" y="217"/>
                    </a:lnTo>
                    <a:lnTo>
                      <a:pt x="404" y="216"/>
                    </a:lnTo>
                    <a:lnTo>
                      <a:pt x="418" y="213"/>
                    </a:lnTo>
                    <a:lnTo>
                      <a:pt x="425" y="210"/>
                    </a:lnTo>
                    <a:lnTo>
                      <a:pt x="431" y="206"/>
                    </a:lnTo>
                    <a:lnTo>
                      <a:pt x="431" y="206"/>
                    </a:lnTo>
                    <a:lnTo>
                      <a:pt x="437" y="200"/>
                    </a:lnTo>
                    <a:lnTo>
                      <a:pt x="442" y="195"/>
                    </a:lnTo>
                    <a:lnTo>
                      <a:pt x="447" y="187"/>
                    </a:lnTo>
                    <a:lnTo>
                      <a:pt x="450" y="181"/>
                    </a:lnTo>
                    <a:lnTo>
                      <a:pt x="452" y="173"/>
                    </a:lnTo>
                    <a:lnTo>
                      <a:pt x="453" y="165"/>
                    </a:lnTo>
                    <a:lnTo>
                      <a:pt x="453" y="157"/>
                    </a:lnTo>
                    <a:lnTo>
                      <a:pt x="453" y="150"/>
                    </a:lnTo>
                    <a:lnTo>
                      <a:pt x="453" y="150"/>
                    </a:lnTo>
                    <a:lnTo>
                      <a:pt x="448" y="134"/>
                    </a:lnTo>
                    <a:lnTo>
                      <a:pt x="442" y="120"/>
                    </a:lnTo>
                    <a:lnTo>
                      <a:pt x="434" y="105"/>
                    </a:lnTo>
                    <a:lnTo>
                      <a:pt x="423" y="93"/>
                    </a:lnTo>
                    <a:lnTo>
                      <a:pt x="423" y="93"/>
                    </a:lnTo>
                    <a:lnTo>
                      <a:pt x="414" y="82"/>
                    </a:lnTo>
                    <a:lnTo>
                      <a:pt x="401" y="72"/>
                    </a:lnTo>
                    <a:lnTo>
                      <a:pt x="390" y="63"/>
                    </a:lnTo>
                    <a:lnTo>
                      <a:pt x="377" y="55"/>
                    </a:lnTo>
                    <a:lnTo>
                      <a:pt x="350" y="41"/>
                    </a:lnTo>
                    <a:lnTo>
                      <a:pt x="322" y="30"/>
                    </a:lnTo>
                    <a:lnTo>
                      <a:pt x="292" y="19"/>
                    </a:lnTo>
                    <a:lnTo>
                      <a:pt x="262" y="12"/>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9" name="Freeform 348"/>
              <p:cNvSpPr>
                <a:spLocks/>
              </p:cNvSpPr>
              <p:nvPr/>
            </p:nvSpPr>
            <p:spPr bwMode="auto">
              <a:xfrm>
                <a:off x="1882" y="2806"/>
                <a:ext cx="211" cy="103"/>
              </a:xfrm>
              <a:custGeom>
                <a:avLst/>
                <a:gdLst>
                  <a:gd name="T0" fmla="*/ 126 w 211"/>
                  <a:gd name="T1" fmla="*/ 67 h 103"/>
                  <a:gd name="T2" fmla="*/ 124 w 211"/>
                  <a:gd name="T3" fmla="*/ 0 h 103"/>
                  <a:gd name="T4" fmla="*/ 0 w 211"/>
                  <a:gd name="T5" fmla="*/ 2 h 103"/>
                  <a:gd name="T6" fmla="*/ 0 w 211"/>
                  <a:gd name="T7" fmla="*/ 100 h 103"/>
                  <a:gd name="T8" fmla="*/ 8 w 211"/>
                  <a:gd name="T9" fmla="*/ 100 h 103"/>
                  <a:gd name="T10" fmla="*/ 8 w 211"/>
                  <a:gd name="T11" fmla="*/ 100 h 103"/>
                  <a:gd name="T12" fmla="*/ 50 w 211"/>
                  <a:gd name="T13" fmla="*/ 101 h 103"/>
                  <a:gd name="T14" fmla="*/ 112 w 211"/>
                  <a:gd name="T15" fmla="*/ 103 h 103"/>
                  <a:gd name="T16" fmla="*/ 172 w 211"/>
                  <a:gd name="T17" fmla="*/ 101 h 103"/>
                  <a:gd name="T18" fmla="*/ 194 w 211"/>
                  <a:gd name="T19" fmla="*/ 100 h 103"/>
                  <a:gd name="T20" fmla="*/ 207 w 211"/>
                  <a:gd name="T21" fmla="*/ 98 h 103"/>
                  <a:gd name="T22" fmla="*/ 207 w 211"/>
                  <a:gd name="T23" fmla="*/ 98 h 103"/>
                  <a:gd name="T24" fmla="*/ 210 w 211"/>
                  <a:gd name="T25" fmla="*/ 97 h 103"/>
                  <a:gd name="T26" fmla="*/ 211 w 211"/>
                  <a:gd name="T27" fmla="*/ 95 h 103"/>
                  <a:gd name="T28" fmla="*/ 210 w 211"/>
                  <a:gd name="T29" fmla="*/ 92 h 103"/>
                  <a:gd name="T30" fmla="*/ 205 w 211"/>
                  <a:gd name="T31" fmla="*/ 90 h 103"/>
                  <a:gd name="T32" fmla="*/ 192 w 211"/>
                  <a:gd name="T33" fmla="*/ 84 h 103"/>
                  <a:gd name="T34" fmla="*/ 177 w 211"/>
                  <a:gd name="T35" fmla="*/ 79 h 103"/>
                  <a:gd name="T36" fmla="*/ 142 w 211"/>
                  <a:gd name="T37" fmla="*/ 71 h 103"/>
                  <a:gd name="T38" fmla="*/ 126 w 211"/>
                  <a:gd name="T39" fmla="*/ 6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103">
                    <a:moveTo>
                      <a:pt x="126" y="67"/>
                    </a:moveTo>
                    <a:lnTo>
                      <a:pt x="124" y="0"/>
                    </a:lnTo>
                    <a:lnTo>
                      <a:pt x="0" y="2"/>
                    </a:lnTo>
                    <a:lnTo>
                      <a:pt x="0" y="100"/>
                    </a:lnTo>
                    <a:lnTo>
                      <a:pt x="8" y="100"/>
                    </a:lnTo>
                    <a:lnTo>
                      <a:pt x="8" y="100"/>
                    </a:lnTo>
                    <a:lnTo>
                      <a:pt x="50" y="101"/>
                    </a:lnTo>
                    <a:lnTo>
                      <a:pt x="112" y="103"/>
                    </a:lnTo>
                    <a:lnTo>
                      <a:pt x="172" y="101"/>
                    </a:lnTo>
                    <a:lnTo>
                      <a:pt x="194" y="100"/>
                    </a:lnTo>
                    <a:lnTo>
                      <a:pt x="207" y="98"/>
                    </a:lnTo>
                    <a:lnTo>
                      <a:pt x="207" y="98"/>
                    </a:lnTo>
                    <a:lnTo>
                      <a:pt x="210" y="97"/>
                    </a:lnTo>
                    <a:lnTo>
                      <a:pt x="211" y="95"/>
                    </a:lnTo>
                    <a:lnTo>
                      <a:pt x="210" y="92"/>
                    </a:lnTo>
                    <a:lnTo>
                      <a:pt x="205" y="90"/>
                    </a:lnTo>
                    <a:lnTo>
                      <a:pt x="192" y="84"/>
                    </a:lnTo>
                    <a:lnTo>
                      <a:pt x="177" y="79"/>
                    </a:lnTo>
                    <a:lnTo>
                      <a:pt x="142" y="71"/>
                    </a:lnTo>
                    <a:lnTo>
                      <a:pt x="126" y="67"/>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0" name="Freeform 349"/>
              <p:cNvSpPr>
                <a:spLocks/>
              </p:cNvSpPr>
              <p:nvPr/>
            </p:nvSpPr>
            <p:spPr bwMode="auto">
              <a:xfrm>
                <a:off x="1882" y="2806"/>
                <a:ext cx="211" cy="103"/>
              </a:xfrm>
              <a:custGeom>
                <a:avLst/>
                <a:gdLst>
                  <a:gd name="T0" fmla="*/ 126 w 211"/>
                  <a:gd name="T1" fmla="*/ 67 h 103"/>
                  <a:gd name="T2" fmla="*/ 124 w 211"/>
                  <a:gd name="T3" fmla="*/ 0 h 103"/>
                  <a:gd name="T4" fmla="*/ 0 w 211"/>
                  <a:gd name="T5" fmla="*/ 2 h 103"/>
                  <a:gd name="T6" fmla="*/ 0 w 211"/>
                  <a:gd name="T7" fmla="*/ 100 h 103"/>
                  <a:gd name="T8" fmla="*/ 8 w 211"/>
                  <a:gd name="T9" fmla="*/ 100 h 103"/>
                  <a:gd name="T10" fmla="*/ 8 w 211"/>
                  <a:gd name="T11" fmla="*/ 100 h 103"/>
                  <a:gd name="T12" fmla="*/ 50 w 211"/>
                  <a:gd name="T13" fmla="*/ 101 h 103"/>
                  <a:gd name="T14" fmla="*/ 112 w 211"/>
                  <a:gd name="T15" fmla="*/ 103 h 103"/>
                  <a:gd name="T16" fmla="*/ 172 w 211"/>
                  <a:gd name="T17" fmla="*/ 101 h 103"/>
                  <a:gd name="T18" fmla="*/ 194 w 211"/>
                  <a:gd name="T19" fmla="*/ 100 h 103"/>
                  <a:gd name="T20" fmla="*/ 207 w 211"/>
                  <a:gd name="T21" fmla="*/ 98 h 103"/>
                  <a:gd name="T22" fmla="*/ 207 w 211"/>
                  <a:gd name="T23" fmla="*/ 98 h 103"/>
                  <a:gd name="T24" fmla="*/ 210 w 211"/>
                  <a:gd name="T25" fmla="*/ 97 h 103"/>
                  <a:gd name="T26" fmla="*/ 211 w 211"/>
                  <a:gd name="T27" fmla="*/ 95 h 103"/>
                  <a:gd name="T28" fmla="*/ 210 w 211"/>
                  <a:gd name="T29" fmla="*/ 92 h 103"/>
                  <a:gd name="T30" fmla="*/ 205 w 211"/>
                  <a:gd name="T31" fmla="*/ 90 h 103"/>
                  <a:gd name="T32" fmla="*/ 192 w 211"/>
                  <a:gd name="T33" fmla="*/ 84 h 103"/>
                  <a:gd name="T34" fmla="*/ 177 w 211"/>
                  <a:gd name="T35" fmla="*/ 79 h 103"/>
                  <a:gd name="T36" fmla="*/ 142 w 211"/>
                  <a:gd name="T37" fmla="*/ 71 h 103"/>
                  <a:gd name="T38" fmla="*/ 126 w 211"/>
                  <a:gd name="T39" fmla="*/ 6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103">
                    <a:moveTo>
                      <a:pt x="126" y="67"/>
                    </a:moveTo>
                    <a:lnTo>
                      <a:pt x="124" y="0"/>
                    </a:lnTo>
                    <a:lnTo>
                      <a:pt x="0" y="2"/>
                    </a:lnTo>
                    <a:lnTo>
                      <a:pt x="0" y="100"/>
                    </a:lnTo>
                    <a:lnTo>
                      <a:pt x="8" y="100"/>
                    </a:lnTo>
                    <a:lnTo>
                      <a:pt x="8" y="100"/>
                    </a:lnTo>
                    <a:lnTo>
                      <a:pt x="50" y="101"/>
                    </a:lnTo>
                    <a:lnTo>
                      <a:pt x="112" y="103"/>
                    </a:lnTo>
                    <a:lnTo>
                      <a:pt x="172" y="101"/>
                    </a:lnTo>
                    <a:lnTo>
                      <a:pt x="194" y="100"/>
                    </a:lnTo>
                    <a:lnTo>
                      <a:pt x="207" y="98"/>
                    </a:lnTo>
                    <a:lnTo>
                      <a:pt x="207" y="98"/>
                    </a:lnTo>
                    <a:lnTo>
                      <a:pt x="210" y="97"/>
                    </a:lnTo>
                    <a:lnTo>
                      <a:pt x="211" y="95"/>
                    </a:lnTo>
                    <a:lnTo>
                      <a:pt x="210" y="92"/>
                    </a:lnTo>
                    <a:lnTo>
                      <a:pt x="205" y="90"/>
                    </a:lnTo>
                    <a:lnTo>
                      <a:pt x="192" y="84"/>
                    </a:lnTo>
                    <a:lnTo>
                      <a:pt x="177" y="79"/>
                    </a:lnTo>
                    <a:lnTo>
                      <a:pt x="142" y="71"/>
                    </a:lnTo>
                    <a:lnTo>
                      <a:pt x="126" y="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1" name="Freeform 350"/>
              <p:cNvSpPr>
                <a:spLocks noEditPoints="1"/>
              </p:cNvSpPr>
              <p:nvPr/>
            </p:nvSpPr>
            <p:spPr bwMode="auto">
              <a:xfrm>
                <a:off x="2060" y="2887"/>
                <a:ext cx="33" cy="17"/>
              </a:xfrm>
              <a:custGeom>
                <a:avLst/>
                <a:gdLst>
                  <a:gd name="T0" fmla="*/ 33 w 33"/>
                  <a:gd name="T1" fmla="*/ 12 h 17"/>
                  <a:gd name="T2" fmla="*/ 33 w 33"/>
                  <a:gd name="T3" fmla="*/ 12 h 17"/>
                  <a:gd name="T4" fmla="*/ 33 w 33"/>
                  <a:gd name="T5" fmla="*/ 14 h 17"/>
                  <a:gd name="T6" fmla="*/ 33 w 33"/>
                  <a:gd name="T7" fmla="*/ 14 h 17"/>
                  <a:gd name="T8" fmla="*/ 33 w 33"/>
                  <a:gd name="T9" fmla="*/ 14 h 17"/>
                  <a:gd name="T10" fmla="*/ 33 w 33"/>
                  <a:gd name="T11" fmla="*/ 14 h 17"/>
                  <a:gd name="T12" fmla="*/ 33 w 33"/>
                  <a:gd name="T13" fmla="*/ 14 h 17"/>
                  <a:gd name="T14" fmla="*/ 33 w 33"/>
                  <a:gd name="T15" fmla="*/ 14 h 17"/>
                  <a:gd name="T16" fmla="*/ 32 w 33"/>
                  <a:gd name="T17" fmla="*/ 16 h 17"/>
                  <a:gd name="T18" fmla="*/ 29 w 33"/>
                  <a:gd name="T19" fmla="*/ 17 h 17"/>
                  <a:gd name="T20" fmla="*/ 29 w 33"/>
                  <a:gd name="T21" fmla="*/ 17 h 17"/>
                  <a:gd name="T22" fmla="*/ 29 w 33"/>
                  <a:gd name="T23" fmla="*/ 17 h 17"/>
                  <a:gd name="T24" fmla="*/ 29 w 33"/>
                  <a:gd name="T25" fmla="*/ 17 h 17"/>
                  <a:gd name="T26" fmla="*/ 30 w 33"/>
                  <a:gd name="T27" fmla="*/ 17 h 17"/>
                  <a:gd name="T28" fmla="*/ 30 w 33"/>
                  <a:gd name="T29" fmla="*/ 17 h 17"/>
                  <a:gd name="T30" fmla="*/ 33 w 33"/>
                  <a:gd name="T31" fmla="*/ 16 h 17"/>
                  <a:gd name="T32" fmla="*/ 33 w 33"/>
                  <a:gd name="T33" fmla="*/ 16 h 17"/>
                  <a:gd name="T34" fmla="*/ 33 w 33"/>
                  <a:gd name="T35" fmla="*/ 12 h 17"/>
                  <a:gd name="T36" fmla="*/ 0 w 33"/>
                  <a:gd name="T37" fmla="*/ 0 h 17"/>
                  <a:gd name="T38" fmla="*/ 0 w 33"/>
                  <a:gd name="T39" fmla="*/ 0 h 17"/>
                  <a:gd name="T40" fmla="*/ 8 w 33"/>
                  <a:gd name="T41" fmla="*/ 1 h 17"/>
                  <a:gd name="T42" fmla="*/ 8 w 33"/>
                  <a:gd name="T43" fmla="*/ 1 h 17"/>
                  <a:gd name="T44" fmla="*/ 0 w 33"/>
                  <a:gd name="T4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17">
                    <a:moveTo>
                      <a:pt x="33" y="12"/>
                    </a:moveTo>
                    <a:lnTo>
                      <a:pt x="33" y="12"/>
                    </a:lnTo>
                    <a:lnTo>
                      <a:pt x="33" y="14"/>
                    </a:lnTo>
                    <a:lnTo>
                      <a:pt x="33" y="14"/>
                    </a:lnTo>
                    <a:lnTo>
                      <a:pt x="33" y="14"/>
                    </a:lnTo>
                    <a:lnTo>
                      <a:pt x="33" y="14"/>
                    </a:lnTo>
                    <a:lnTo>
                      <a:pt x="33" y="14"/>
                    </a:lnTo>
                    <a:lnTo>
                      <a:pt x="33" y="14"/>
                    </a:lnTo>
                    <a:lnTo>
                      <a:pt x="32" y="16"/>
                    </a:lnTo>
                    <a:lnTo>
                      <a:pt x="29" y="17"/>
                    </a:lnTo>
                    <a:lnTo>
                      <a:pt x="29" y="17"/>
                    </a:lnTo>
                    <a:lnTo>
                      <a:pt x="29" y="17"/>
                    </a:lnTo>
                    <a:lnTo>
                      <a:pt x="29" y="17"/>
                    </a:lnTo>
                    <a:lnTo>
                      <a:pt x="30" y="17"/>
                    </a:lnTo>
                    <a:lnTo>
                      <a:pt x="30" y="17"/>
                    </a:lnTo>
                    <a:lnTo>
                      <a:pt x="33" y="16"/>
                    </a:lnTo>
                    <a:lnTo>
                      <a:pt x="33" y="16"/>
                    </a:lnTo>
                    <a:lnTo>
                      <a:pt x="33" y="12"/>
                    </a:lnTo>
                    <a:close/>
                    <a:moveTo>
                      <a:pt x="0" y="0"/>
                    </a:moveTo>
                    <a:lnTo>
                      <a:pt x="0" y="0"/>
                    </a:lnTo>
                    <a:lnTo>
                      <a:pt x="8" y="1"/>
                    </a:lnTo>
                    <a:lnTo>
                      <a:pt x="8"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2" name="Freeform 351"/>
              <p:cNvSpPr>
                <a:spLocks/>
              </p:cNvSpPr>
              <p:nvPr/>
            </p:nvSpPr>
            <p:spPr bwMode="auto">
              <a:xfrm>
                <a:off x="2089" y="2899"/>
                <a:ext cx="4" cy="5"/>
              </a:xfrm>
              <a:custGeom>
                <a:avLst/>
                <a:gdLst>
                  <a:gd name="T0" fmla="*/ 4 w 4"/>
                  <a:gd name="T1" fmla="*/ 0 h 5"/>
                  <a:gd name="T2" fmla="*/ 4 w 4"/>
                  <a:gd name="T3" fmla="*/ 0 h 5"/>
                  <a:gd name="T4" fmla="*/ 4 w 4"/>
                  <a:gd name="T5" fmla="*/ 2 h 5"/>
                  <a:gd name="T6" fmla="*/ 4 w 4"/>
                  <a:gd name="T7" fmla="*/ 2 h 5"/>
                  <a:gd name="T8" fmla="*/ 4 w 4"/>
                  <a:gd name="T9" fmla="*/ 2 h 5"/>
                  <a:gd name="T10" fmla="*/ 4 w 4"/>
                  <a:gd name="T11" fmla="*/ 2 h 5"/>
                  <a:gd name="T12" fmla="*/ 4 w 4"/>
                  <a:gd name="T13" fmla="*/ 2 h 5"/>
                  <a:gd name="T14" fmla="*/ 4 w 4"/>
                  <a:gd name="T15" fmla="*/ 2 h 5"/>
                  <a:gd name="T16" fmla="*/ 3 w 4"/>
                  <a:gd name="T17" fmla="*/ 4 h 5"/>
                  <a:gd name="T18" fmla="*/ 0 w 4"/>
                  <a:gd name="T19" fmla="*/ 5 h 5"/>
                  <a:gd name="T20" fmla="*/ 0 w 4"/>
                  <a:gd name="T21" fmla="*/ 5 h 5"/>
                  <a:gd name="T22" fmla="*/ 0 w 4"/>
                  <a:gd name="T23" fmla="*/ 5 h 5"/>
                  <a:gd name="T24" fmla="*/ 0 w 4"/>
                  <a:gd name="T25" fmla="*/ 5 h 5"/>
                  <a:gd name="T26" fmla="*/ 1 w 4"/>
                  <a:gd name="T27" fmla="*/ 5 h 5"/>
                  <a:gd name="T28" fmla="*/ 1 w 4"/>
                  <a:gd name="T29" fmla="*/ 5 h 5"/>
                  <a:gd name="T30" fmla="*/ 4 w 4"/>
                  <a:gd name="T31" fmla="*/ 4 h 5"/>
                  <a:gd name="T32" fmla="*/ 4 w 4"/>
                  <a:gd name="T33" fmla="*/ 4 h 5"/>
                  <a:gd name="T34" fmla="*/ 4 w 4"/>
                  <a:gd name="T3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 h="5">
                    <a:moveTo>
                      <a:pt x="4" y="0"/>
                    </a:moveTo>
                    <a:lnTo>
                      <a:pt x="4" y="0"/>
                    </a:lnTo>
                    <a:lnTo>
                      <a:pt x="4" y="2"/>
                    </a:lnTo>
                    <a:lnTo>
                      <a:pt x="4" y="2"/>
                    </a:lnTo>
                    <a:lnTo>
                      <a:pt x="4" y="2"/>
                    </a:lnTo>
                    <a:lnTo>
                      <a:pt x="4" y="2"/>
                    </a:lnTo>
                    <a:lnTo>
                      <a:pt x="4" y="2"/>
                    </a:lnTo>
                    <a:lnTo>
                      <a:pt x="4" y="2"/>
                    </a:lnTo>
                    <a:lnTo>
                      <a:pt x="3" y="4"/>
                    </a:lnTo>
                    <a:lnTo>
                      <a:pt x="0" y="5"/>
                    </a:lnTo>
                    <a:lnTo>
                      <a:pt x="0" y="5"/>
                    </a:lnTo>
                    <a:lnTo>
                      <a:pt x="0" y="5"/>
                    </a:lnTo>
                    <a:lnTo>
                      <a:pt x="0" y="5"/>
                    </a:lnTo>
                    <a:lnTo>
                      <a:pt x="1" y="5"/>
                    </a:lnTo>
                    <a:lnTo>
                      <a:pt x="1" y="5"/>
                    </a:lnTo>
                    <a:lnTo>
                      <a:pt x="4" y="4"/>
                    </a:lnTo>
                    <a:lnTo>
                      <a:pt x="4" y="4"/>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3" name="Freeform 352"/>
              <p:cNvSpPr>
                <a:spLocks/>
              </p:cNvSpPr>
              <p:nvPr/>
            </p:nvSpPr>
            <p:spPr bwMode="auto">
              <a:xfrm>
                <a:off x="2060" y="2887"/>
                <a:ext cx="8" cy="1"/>
              </a:xfrm>
              <a:custGeom>
                <a:avLst/>
                <a:gdLst>
                  <a:gd name="T0" fmla="*/ 0 w 8"/>
                  <a:gd name="T1" fmla="*/ 0 h 1"/>
                  <a:gd name="T2" fmla="*/ 0 w 8"/>
                  <a:gd name="T3" fmla="*/ 0 h 1"/>
                  <a:gd name="T4" fmla="*/ 8 w 8"/>
                  <a:gd name="T5" fmla="*/ 1 h 1"/>
                  <a:gd name="T6" fmla="*/ 8 w 8"/>
                  <a:gd name="T7" fmla="*/ 1 h 1"/>
                  <a:gd name="T8" fmla="*/ 0 w 8"/>
                  <a:gd name="T9" fmla="*/ 0 h 1"/>
                </a:gdLst>
                <a:ahLst/>
                <a:cxnLst>
                  <a:cxn ang="0">
                    <a:pos x="T0" y="T1"/>
                  </a:cxn>
                  <a:cxn ang="0">
                    <a:pos x="T2" y="T3"/>
                  </a:cxn>
                  <a:cxn ang="0">
                    <a:pos x="T4" y="T5"/>
                  </a:cxn>
                  <a:cxn ang="0">
                    <a:pos x="T6" y="T7"/>
                  </a:cxn>
                  <a:cxn ang="0">
                    <a:pos x="T8" y="T9"/>
                  </a:cxn>
                </a:cxnLst>
                <a:rect l="0" t="0" r="r" b="b"/>
                <a:pathLst>
                  <a:path w="8" h="1">
                    <a:moveTo>
                      <a:pt x="0" y="0"/>
                    </a:moveTo>
                    <a:lnTo>
                      <a:pt x="0" y="0"/>
                    </a:lnTo>
                    <a:lnTo>
                      <a:pt x="8" y="1"/>
                    </a:lnTo>
                    <a:lnTo>
                      <a:pt x="8"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4" name="Freeform 353"/>
              <p:cNvSpPr>
                <a:spLocks/>
              </p:cNvSpPr>
              <p:nvPr/>
            </p:nvSpPr>
            <p:spPr bwMode="auto">
              <a:xfrm>
                <a:off x="2090" y="2903"/>
                <a:ext cx="3" cy="1"/>
              </a:xfrm>
              <a:custGeom>
                <a:avLst/>
                <a:gdLst>
                  <a:gd name="T0" fmla="*/ 3 w 3"/>
                  <a:gd name="T1" fmla="*/ 0 h 1"/>
                  <a:gd name="T2" fmla="*/ 3 w 3"/>
                  <a:gd name="T3" fmla="*/ 0 h 1"/>
                  <a:gd name="T4" fmla="*/ 0 w 3"/>
                  <a:gd name="T5" fmla="*/ 1 h 1"/>
                  <a:gd name="T6" fmla="*/ 0 w 3"/>
                  <a:gd name="T7" fmla="*/ 1 h 1"/>
                  <a:gd name="T8" fmla="*/ 3 w 3"/>
                  <a:gd name="T9" fmla="*/ 0 h 1"/>
                  <a:gd name="T10" fmla="*/ 3 w 3"/>
                  <a:gd name="T11" fmla="*/ 0 h 1"/>
                  <a:gd name="T12" fmla="*/ 3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3" y="0"/>
                    </a:moveTo>
                    <a:lnTo>
                      <a:pt x="3" y="0"/>
                    </a:lnTo>
                    <a:lnTo>
                      <a:pt x="0" y="1"/>
                    </a:lnTo>
                    <a:lnTo>
                      <a:pt x="0" y="1"/>
                    </a:lnTo>
                    <a:lnTo>
                      <a:pt x="3" y="0"/>
                    </a:lnTo>
                    <a:lnTo>
                      <a:pt x="3" y="0"/>
                    </a:lnTo>
                    <a:lnTo>
                      <a:pt x="3" y="0"/>
                    </a:lnTo>
                    <a:close/>
                  </a:path>
                </a:pathLst>
              </a:custGeom>
              <a:solidFill>
                <a:srgbClr val="7D84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5" name="Freeform 354"/>
              <p:cNvSpPr>
                <a:spLocks/>
              </p:cNvSpPr>
              <p:nvPr/>
            </p:nvSpPr>
            <p:spPr bwMode="auto">
              <a:xfrm>
                <a:off x="2090" y="2903"/>
                <a:ext cx="3" cy="1"/>
              </a:xfrm>
              <a:custGeom>
                <a:avLst/>
                <a:gdLst>
                  <a:gd name="T0" fmla="*/ 3 w 3"/>
                  <a:gd name="T1" fmla="*/ 0 h 1"/>
                  <a:gd name="T2" fmla="*/ 3 w 3"/>
                  <a:gd name="T3" fmla="*/ 0 h 1"/>
                  <a:gd name="T4" fmla="*/ 0 w 3"/>
                  <a:gd name="T5" fmla="*/ 1 h 1"/>
                  <a:gd name="T6" fmla="*/ 0 w 3"/>
                  <a:gd name="T7" fmla="*/ 1 h 1"/>
                  <a:gd name="T8" fmla="*/ 3 w 3"/>
                  <a:gd name="T9" fmla="*/ 0 h 1"/>
                  <a:gd name="T10" fmla="*/ 3 w 3"/>
                  <a:gd name="T11" fmla="*/ 0 h 1"/>
                  <a:gd name="T12" fmla="*/ 3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3" y="0"/>
                    </a:moveTo>
                    <a:lnTo>
                      <a:pt x="3" y="0"/>
                    </a:lnTo>
                    <a:lnTo>
                      <a:pt x="0" y="1"/>
                    </a:lnTo>
                    <a:lnTo>
                      <a:pt x="0" y="1"/>
                    </a:lnTo>
                    <a:lnTo>
                      <a:pt x="3" y="0"/>
                    </a:lnTo>
                    <a:lnTo>
                      <a:pt x="3"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6" name="Freeform 355"/>
              <p:cNvSpPr>
                <a:spLocks/>
              </p:cNvSpPr>
              <p:nvPr/>
            </p:nvSpPr>
            <p:spPr bwMode="auto">
              <a:xfrm>
                <a:off x="1890" y="2906"/>
                <a:ext cx="113" cy="3"/>
              </a:xfrm>
              <a:custGeom>
                <a:avLst/>
                <a:gdLst>
                  <a:gd name="T0" fmla="*/ 3 w 113"/>
                  <a:gd name="T1" fmla="*/ 0 h 3"/>
                  <a:gd name="T2" fmla="*/ 0 w 113"/>
                  <a:gd name="T3" fmla="*/ 0 h 3"/>
                  <a:gd name="T4" fmla="*/ 0 w 113"/>
                  <a:gd name="T5" fmla="*/ 0 h 3"/>
                  <a:gd name="T6" fmla="*/ 42 w 113"/>
                  <a:gd name="T7" fmla="*/ 1 h 3"/>
                  <a:gd name="T8" fmla="*/ 90 w 113"/>
                  <a:gd name="T9" fmla="*/ 3 h 3"/>
                  <a:gd name="T10" fmla="*/ 90 w 113"/>
                  <a:gd name="T11" fmla="*/ 3 h 3"/>
                  <a:gd name="T12" fmla="*/ 113 w 113"/>
                  <a:gd name="T13" fmla="*/ 3 h 3"/>
                  <a:gd name="T14" fmla="*/ 113 w 113"/>
                  <a:gd name="T15" fmla="*/ 3 h 3"/>
                  <a:gd name="T16" fmla="*/ 49 w 113"/>
                  <a:gd name="T17" fmla="*/ 1 h 3"/>
                  <a:gd name="T18" fmla="*/ 3 w 11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3">
                    <a:moveTo>
                      <a:pt x="3" y="0"/>
                    </a:moveTo>
                    <a:lnTo>
                      <a:pt x="0" y="0"/>
                    </a:lnTo>
                    <a:lnTo>
                      <a:pt x="0" y="0"/>
                    </a:lnTo>
                    <a:lnTo>
                      <a:pt x="42" y="1"/>
                    </a:lnTo>
                    <a:lnTo>
                      <a:pt x="90" y="3"/>
                    </a:lnTo>
                    <a:lnTo>
                      <a:pt x="90" y="3"/>
                    </a:lnTo>
                    <a:lnTo>
                      <a:pt x="113" y="3"/>
                    </a:lnTo>
                    <a:lnTo>
                      <a:pt x="113" y="3"/>
                    </a:lnTo>
                    <a:lnTo>
                      <a:pt x="49" y="1"/>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7" name="Freeform 356"/>
              <p:cNvSpPr>
                <a:spLocks/>
              </p:cNvSpPr>
              <p:nvPr/>
            </p:nvSpPr>
            <p:spPr bwMode="auto">
              <a:xfrm>
                <a:off x="1890" y="2906"/>
                <a:ext cx="113" cy="3"/>
              </a:xfrm>
              <a:custGeom>
                <a:avLst/>
                <a:gdLst>
                  <a:gd name="T0" fmla="*/ 3 w 113"/>
                  <a:gd name="T1" fmla="*/ 0 h 3"/>
                  <a:gd name="T2" fmla="*/ 0 w 113"/>
                  <a:gd name="T3" fmla="*/ 0 h 3"/>
                  <a:gd name="T4" fmla="*/ 0 w 113"/>
                  <a:gd name="T5" fmla="*/ 0 h 3"/>
                  <a:gd name="T6" fmla="*/ 42 w 113"/>
                  <a:gd name="T7" fmla="*/ 1 h 3"/>
                  <a:gd name="T8" fmla="*/ 90 w 113"/>
                  <a:gd name="T9" fmla="*/ 3 h 3"/>
                  <a:gd name="T10" fmla="*/ 90 w 113"/>
                  <a:gd name="T11" fmla="*/ 3 h 3"/>
                  <a:gd name="T12" fmla="*/ 113 w 113"/>
                  <a:gd name="T13" fmla="*/ 3 h 3"/>
                  <a:gd name="T14" fmla="*/ 113 w 113"/>
                  <a:gd name="T15" fmla="*/ 3 h 3"/>
                  <a:gd name="T16" fmla="*/ 49 w 113"/>
                  <a:gd name="T17" fmla="*/ 1 h 3"/>
                  <a:gd name="T18" fmla="*/ 3 w 11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3">
                    <a:moveTo>
                      <a:pt x="3" y="0"/>
                    </a:moveTo>
                    <a:lnTo>
                      <a:pt x="0" y="0"/>
                    </a:lnTo>
                    <a:lnTo>
                      <a:pt x="0" y="0"/>
                    </a:lnTo>
                    <a:lnTo>
                      <a:pt x="42" y="1"/>
                    </a:lnTo>
                    <a:lnTo>
                      <a:pt x="90" y="3"/>
                    </a:lnTo>
                    <a:lnTo>
                      <a:pt x="90" y="3"/>
                    </a:lnTo>
                    <a:lnTo>
                      <a:pt x="113" y="3"/>
                    </a:lnTo>
                    <a:lnTo>
                      <a:pt x="113" y="3"/>
                    </a:lnTo>
                    <a:lnTo>
                      <a:pt x="49"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8" name="Freeform 357"/>
              <p:cNvSpPr>
                <a:spLocks/>
              </p:cNvSpPr>
              <p:nvPr/>
            </p:nvSpPr>
            <p:spPr bwMode="auto">
              <a:xfrm>
                <a:off x="1890" y="2906"/>
                <a:ext cx="3" cy="0"/>
              </a:xfrm>
              <a:custGeom>
                <a:avLst/>
                <a:gdLst>
                  <a:gd name="T0" fmla="*/ 0 w 3"/>
                  <a:gd name="T1" fmla="*/ 0 w 3"/>
                  <a:gd name="T2" fmla="*/ 0 w 3"/>
                  <a:gd name="T3" fmla="*/ 0 w 3"/>
                  <a:gd name="T4" fmla="*/ 0 w 3"/>
                  <a:gd name="T5" fmla="*/ 3 w 3"/>
                  <a:gd name="T6" fmla="*/ 3 w 3"/>
                  <a:gd name="T7" fmla="*/ 0 w 3"/>
                  <a:gd name="T8" fmla="*/ 0 w 3"/>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3">
                    <a:moveTo>
                      <a:pt x="0" y="0"/>
                    </a:moveTo>
                    <a:lnTo>
                      <a:pt x="0" y="0"/>
                    </a:lnTo>
                    <a:lnTo>
                      <a:pt x="0" y="0"/>
                    </a:lnTo>
                    <a:lnTo>
                      <a:pt x="0" y="0"/>
                    </a:lnTo>
                    <a:lnTo>
                      <a:pt x="0" y="0"/>
                    </a:lnTo>
                    <a:lnTo>
                      <a:pt x="3" y="0"/>
                    </a:lnTo>
                    <a:lnTo>
                      <a:pt x="3" y="0"/>
                    </a:lnTo>
                    <a:lnTo>
                      <a:pt x="0" y="0"/>
                    </a:lnTo>
                    <a:lnTo>
                      <a:pt x="0" y="0"/>
                    </a:ln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9" name="Freeform 358"/>
              <p:cNvSpPr>
                <a:spLocks/>
              </p:cNvSpPr>
              <p:nvPr/>
            </p:nvSpPr>
            <p:spPr bwMode="auto">
              <a:xfrm>
                <a:off x="1890" y="2906"/>
                <a:ext cx="3" cy="0"/>
              </a:xfrm>
              <a:custGeom>
                <a:avLst/>
                <a:gdLst>
                  <a:gd name="T0" fmla="*/ 0 w 3"/>
                  <a:gd name="T1" fmla="*/ 0 w 3"/>
                  <a:gd name="T2" fmla="*/ 0 w 3"/>
                  <a:gd name="T3" fmla="*/ 0 w 3"/>
                  <a:gd name="T4" fmla="*/ 0 w 3"/>
                  <a:gd name="T5" fmla="*/ 3 w 3"/>
                  <a:gd name="T6" fmla="*/ 3 w 3"/>
                  <a:gd name="T7" fmla="*/ 0 w 3"/>
                  <a:gd name="T8" fmla="*/ 0 w 3"/>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3">
                    <a:moveTo>
                      <a:pt x="0" y="0"/>
                    </a:moveTo>
                    <a:lnTo>
                      <a:pt x="0" y="0"/>
                    </a:lnTo>
                    <a:lnTo>
                      <a:pt x="0" y="0"/>
                    </a:lnTo>
                    <a:lnTo>
                      <a:pt x="0" y="0"/>
                    </a:lnTo>
                    <a:lnTo>
                      <a:pt x="0" y="0"/>
                    </a:lnTo>
                    <a:lnTo>
                      <a:pt x="3" y="0"/>
                    </a:lnTo>
                    <a:lnTo>
                      <a:pt x="3"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0" name="Freeform 359"/>
              <p:cNvSpPr>
                <a:spLocks noEditPoints="1"/>
              </p:cNvSpPr>
              <p:nvPr/>
            </p:nvSpPr>
            <p:spPr bwMode="auto">
              <a:xfrm>
                <a:off x="1890" y="2887"/>
                <a:ext cx="203" cy="22"/>
              </a:xfrm>
              <a:custGeom>
                <a:avLst/>
                <a:gdLst>
                  <a:gd name="T0" fmla="*/ 7 w 203"/>
                  <a:gd name="T1" fmla="*/ 16 h 22"/>
                  <a:gd name="T2" fmla="*/ 22 w 203"/>
                  <a:gd name="T3" fmla="*/ 16 h 22"/>
                  <a:gd name="T4" fmla="*/ 60 w 203"/>
                  <a:gd name="T5" fmla="*/ 16 h 22"/>
                  <a:gd name="T6" fmla="*/ 97 w 203"/>
                  <a:gd name="T7" fmla="*/ 16 h 22"/>
                  <a:gd name="T8" fmla="*/ 129 w 203"/>
                  <a:gd name="T9" fmla="*/ 16 h 22"/>
                  <a:gd name="T10" fmla="*/ 203 w 203"/>
                  <a:gd name="T11" fmla="*/ 14 h 22"/>
                  <a:gd name="T12" fmla="*/ 200 w 203"/>
                  <a:gd name="T13" fmla="*/ 14 h 22"/>
                  <a:gd name="T14" fmla="*/ 195 w 203"/>
                  <a:gd name="T15" fmla="*/ 14 h 22"/>
                  <a:gd name="T16" fmla="*/ 172 w 203"/>
                  <a:gd name="T17" fmla="*/ 16 h 22"/>
                  <a:gd name="T18" fmla="*/ 97 w 203"/>
                  <a:gd name="T19" fmla="*/ 17 h 22"/>
                  <a:gd name="T20" fmla="*/ 71 w 203"/>
                  <a:gd name="T21" fmla="*/ 17 h 22"/>
                  <a:gd name="T22" fmla="*/ 22 w 203"/>
                  <a:gd name="T23" fmla="*/ 17 h 22"/>
                  <a:gd name="T24" fmla="*/ 7 w 203"/>
                  <a:gd name="T25" fmla="*/ 17 h 22"/>
                  <a:gd name="T26" fmla="*/ 7 w 203"/>
                  <a:gd name="T27" fmla="*/ 17 h 22"/>
                  <a:gd name="T28" fmla="*/ 1 w 203"/>
                  <a:gd name="T29" fmla="*/ 19 h 22"/>
                  <a:gd name="T30" fmla="*/ 0 w 203"/>
                  <a:gd name="T31" fmla="*/ 19 h 22"/>
                  <a:gd name="T32" fmla="*/ 3 w 203"/>
                  <a:gd name="T33" fmla="*/ 19 h 22"/>
                  <a:gd name="T34" fmla="*/ 49 w 203"/>
                  <a:gd name="T35" fmla="*/ 20 h 22"/>
                  <a:gd name="T36" fmla="*/ 113 w 203"/>
                  <a:gd name="T37" fmla="*/ 22 h 22"/>
                  <a:gd name="T38" fmla="*/ 199 w 203"/>
                  <a:gd name="T39" fmla="*/ 17 h 22"/>
                  <a:gd name="T40" fmla="*/ 199 w 203"/>
                  <a:gd name="T41" fmla="*/ 17 h 22"/>
                  <a:gd name="T42" fmla="*/ 202 w 203"/>
                  <a:gd name="T43" fmla="*/ 16 h 22"/>
                  <a:gd name="T44" fmla="*/ 170 w 203"/>
                  <a:gd name="T45" fmla="*/ 0 h 22"/>
                  <a:gd name="T46" fmla="*/ 169 w 203"/>
                  <a:gd name="T47" fmla="*/ 0 h 22"/>
                  <a:gd name="T48" fmla="*/ 162 w 203"/>
                  <a:gd name="T49" fmla="*/ 6 h 22"/>
                  <a:gd name="T50" fmla="*/ 159 w 203"/>
                  <a:gd name="T51" fmla="*/ 14 h 22"/>
                  <a:gd name="T52" fmla="*/ 172 w 203"/>
                  <a:gd name="T53" fmla="*/ 14 h 22"/>
                  <a:gd name="T54" fmla="*/ 195 w 203"/>
                  <a:gd name="T55" fmla="*/ 14 h 22"/>
                  <a:gd name="T56" fmla="*/ 200 w 203"/>
                  <a:gd name="T57" fmla="*/ 14 h 22"/>
                  <a:gd name="T58" fmla="*/ 202 w 203"/>
                  <a:gd name="T59" fmla="*/ 14 h 22"/>
                  <a:gd name="T60" fmla="*/ 203 w 203"/>
                  <a:gd name="T61" fmla="*/ 14 h 22"/>
                  <a:gd name="T62" fmla="*/ 203 w 203"/>
                  <a:gd name="T63" fmla="*/ 12 h 22"/>
                  <a:gd name="T64" fmla="*/ 192 w 203"/>
                  <a:gd name="T65" fmla="*/ 6 h 22"/>
                  <a:gd name="T66" fmla="*/ 178 w 203"/>
                  <a:gd name="T67" fmla="*/ 1 h 22"/>
                  <a:gd name="T68" fmla="*/ 170 w 203"/>
                  <a:gd name="T6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3" h="22">
                    <a:moveTo>
                      <a:pt x="129" y="16"/>
                    </a:moveTo>
                    <a:lnTo>
                      <a:pt x="7" y="16"/>
                    </a:lnTo>
                    <a:lnTo>
                      <a:pt x="7" y="16"/>
                    </a:lnTo>
                    <a:lnTo>
                      <a:pt x="22" y="16"/>
                    </a:lnTo>
                    <a:lnTo>
                      <a:pt x="22" y="16"/>
                    </a:lnTo>
                    <a:lnTo>
                      <a:pt x="60" y="16"/>
                    </a:lnTo>
                    <a:lnTo>
                      <a:pt x="60" y="16"/>
                    </a:lnTo>
                    <a:lnTo>
                      <a:pt x="97" y="16"/>
                    </a:lnTo>
                    <a:lnTo>
                      <a:pt x="97" y="16"/>
                    </a:lnTo>
                    <a:lnTo>
                      <a:pt x="129" y="16"/>
                    </a:lnTo>
                    <a:close/>
                    <a:moveTo>
                      <a:pt x="203" y="14"/>
                    </a:moveTo>
                    <a:lnTo>
                      <a:pt x="203" y="14"/>
                    </a:lnTo>
                    <a:lnTo>
                      <a:pt x="200" y="14"/>
                    </a:lnTo>
                    <a:lnTo>
                      <a:pt x="200" y="14"/>
                    </a:lnTo>
                    <a:lnTo>
                      <a:pt x="195" y="14"/>
                    </a:lnTo>
                    <a:lnTo>
                      <a:pt x="195" y="14"/>
                    </a:lnTo>
                    <a:lnTo>
                      <a:pt x="172" y="16"/>
                    </a:lnTo>
                    <a:lnTo>
                      <a:pt x="172" y="16"/>
                    </a:lnTo>
                    <a:lnTo>
                      <a:pt x="97" y="17"/>
                    </a:lnTo>
                    <a:lnTo>
                      <a:pt x="97" y="17"/>
                    </a:lnTo>
                    <a:lnTo>
                      <a:pt x="71" y="17"/>
                    </a:lnTo>
                    <a:lnTo>
                      <a:pt x="71" y="17"/>
                    </a:lnTo>
                    <a:lnTo>
                      <a:pt x="22" y="17"/>
                    </a:lnTo>
                    <a:lnTo>
                      <a:pt x="22" y="17"/>
                    </a:lnTo>
                    <a:lnTo>
                      <a:pt x="7" y="17"/>
                    </a:lnTo>
                    <a:lnTo>
                      <a:pt x="7" y="17"/>
                    </a:lnTo>
                    <a:lnTo>
                      <a:pt x="7" y="17"/>
                    </a:lnTo>
                    <a:lnTo>
                      <a:pt x="7" y="17"/>
                    </a:lnTo>
                    <a:lnTo>
                      <a:pt x="1" y="19"/>
                    </a:lnTo>
                    <a:lnTo>
                      <a:pt x="1" y="19"/>
                    </a:lnTo>
                    <a:lnTo>
                      <a:pt x="0" y="19"/>
                    </a:lnTo>
                    <a:lnTo>
                      <a:pt x="0" y="19"/>
                    </a:lnTo>
                    <a:lnTo>
                      <a:pt x="0" y="19"/>
                    </a:lnTo>
                    <a:lnTo>
                      <a:pt x="3" y="19"/>
                    </a:lnTo>
                    <a:lnTo>
                      <a:pt x="3" y="19"/>
                    </a:lnTo>
                    <a:lnTo>
                      <a:pt x="49" y="20"/>
                    </a:lnTo>
                    <a:lnTo>
                      <a:pt x="113" y="22"/>
                    </a:lnTo>
                    <a:lnTo>
                      <a:pt x="113" y="22"/>
                    </a:lnTo>
                    <a:lnTo>
                      <a:pt x="165" y="20"/>
                    </a:lnTo>
                    <a:lnTo>
                      <a:pt x="199" y="17"/>
                    </a:lnTo>
                    <a:lnTo>
                      <a:pt x="199" y="17"/>
                    </a:lnTo>
                    <a:lnTo>
                      <a:pt x="199" y="17"/>
                    </a:lnTo>
                    <a:lnTo>
                      <a:pt x="199" y="17"/>
                    </a:lnTo>
                    <a:lnTo>
                      <a:pt x="202" y="16"/>
                    </a:lnTo>
                    <a:lnTo>
                      <a:pt x="203" y="14"/>
                    </a:lnTo>
                    <a:close/>
                    <a:moveTo>
                      <a:pt x="170" y="0"/>
                    </a:moveTo>
                    <a:lnTo>
                      <a:pt x="170" y="0"/>
                    </a:lnTo>
                    <a:lnTo>
                      <a:pt x="169" y="0"/>
                    </a:lnTo>
                    <a:lnTo>
                      <a:pt x="165" y="1"/>
                    </a:lnTo>
                    <a:lnTo>
                      <a:pt x="162" y="6"/>
                    </a:lnTo>
                    <a:lnTo>
                      <a:pt x="159" y="14"/>
                    </a:lnTo>
                    <a:lnTo>
                      <a:pt x="159" y="14"/>
                    </a:lnTo>
                    <a:lnTo>
                      <a:pt x="172" y="14"/>
                    </a:lnTo>
                    <a:lnTo>
                      <a:pt x="172" y="14"/>
                    </a:lnTo>
                    <a:lnTo>
                      <a:pt x="195" y="14"/>
                    </a:lnTo>
                    <a:lnTo>
                      <a:pt x="195" y="14"/>
                    </a:lnTo>
                    <a:lnTo>
                      <a:pt x="200" y="14"/>
                    </a:lnTo>
                    <a:lnTo>
                      <a:pt x="200" y="14"/>
                    </a:lnTo>
                    <a:lnTo>
                      <a:pt x="202" y="14"/>
                    </a:lnTo>
                    <a:lnTo>
                      <a:pt x="202" y="14"/>
                    </a:lnTo>
                    <a:lnTo>
                      <a:pt x="203" y="14"/>
                    </a:lnTo>
                    <a:lnTo>
                      <a:pt x="203" y="14"/>
                    </a:lnTo>
                    <a:lnTo>
                      <a:pt x="203" y="12"/>
                    </a:lnTo>
                    <a:lnTo>
                      <a:pt x="203" y="12"/>
                    </a:lnTo>
                    <a:lnTo>
                      <a:pt x="199" y="9"/>
                    </a:lnTo>
                    <a:lnTo>
                      <a:pt x="192" y="6"/>
                    </a:lnTo>
                    <a:lnTo>
                      <a:pt x="178" y="1"/>
                    </a:lnTo>
                    <a:lnTo>
                      <a:pt x="178" y="1"/>
                    </a:lnTo>
                    <a:lnTo>
                      <a:pt x="170" y="0"/>
                    </a:lnTo>
                    <a:lnTo>
                      <a:pt x="170" y="0"/>
                    </a:lnTo>
                    <a:lnTo>
                      <a:pt x="170" y="0"/>
                    </a:lnTo>
                    <a:close/>
                  </a:path>
                </a:pathLst>
              </a:custGeom>
              <a:solidFill>
                <a:srgbClr val="F196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1" name="Freeform 360"/>
              <p:cNvSpPr>
                <a:spLocks/>
              </p:cNvSpPr>
              <p:nvPr/>
            </p:nvSpPr>
            <p:spPr bwMode="auto">
              <a:xfrm>
                <a:off x="1897" y="2903"/>
                <a:ext cx="122" cy="0"/>
              </a:xfrm>
              <a:custGeom>
                <a:avLst/>
                <a:gdLst>
                  <a:gd name="T0" fmla="*/ 122 w 122"/>
                  <a:gd name="T1" fmla="*/ 0 w 122"/>
                  <a:gd name="T2" fmla="*/ 0 w 122"/>
                  <a:gd name="T3" fmla="*/ 15 w 122"/>
                  <a:gd name="T4" fmla="*/ 15 w 122"/>
                  <a:gd name="T5" fmla="*/ 53 w 122"/>
                  <a:gd name="T6" fmla="*/ 53 w 122"/>
                  <a:gd name="T7" fmla="*/ 90 w 122"/>
                  <a:gd name="T8" fmla="*/ 90 w 122"/>
                  <a:gd name="T9" fmla="*/ 122 w 12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22">
                    <a:moveTo>
                      <a:pt x="122" y="0"/>
                    </a:moveTo>
                    <a:lnTo>
                      <a:pt x="0" y="0"/>
                    </a:lnTo>
                    <a:lnTo>
                      <a:pt x="0" y="0"/>
                    </a:lnTo>
                    <a:lnTo>
                      <a:pt x="15" y="0"/>
                    </a:lnTo>
                    <a:lnTo>
                      <a:pt x="15" y="0"/>
                    </a:lnTo>
                    <a:lnTo>
                      <a:pt x="53" y="0"/>
                    </a:lnTo>
                    <a:lnTo>
                      <a:pt x="53" y="0"/>
                    </a:lnTo>
                    <a:lnTo>
                      <a:pt x="90" y="0"/>
                    </a:lnTo>
                    <a:lnTo>
                      <a:pt x="90" y="0"/>
                    </a:lnTo>
                    <a:lnTo>
                      <a:pt x="1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2" name="Freeform 361"/>
              <p:cNvSpPr>
                <a:spLocks/>
              </p:cNvSpPr>
              <p:nvPr/>
            </p:nvSpPr>
            <p:spPr bwMode="auto">
              <a:xfrm>
                <a:off x="1890" y="2901"/>
                <a:ext cx="203" cy="8"/>
              </a:xfrm>
              <a:custGeom>
                <a:avLst/>
                <a:gdLst>
                  <a:gd name="T0" fmla="*/ 203 w 203"/>
                  <a:gd name="T1" fmla="*/ 0 h 8"/>
                  <a:gd name="T2" fmla="*/ 203 w 203"/>
                  <a:gd name="T3" fmla="*/ 0 h 8"/>
                  <a:gd name="T4" fmla="*/ 200 w 203"/>
                  <a:gd name="T5" fmla="*/ 0 h 8"/>
                  <a:gd name="T6" fmla="*/ 200 w 203"/>
                  <a:gd name="T7" fmla="*/ 0 h 8"/>
                  <a:gd name="T8" fmla="*/ 195 w 203"/>
                  <a:gd name="T9" fmla="*/ 0 h 8"/>
                  <a:gd name="T10" fmla="*/ 195 w 203"/>
                  <a:gd name="T11" fmla="*/ 0 h 8"/>
                  <a:gd name="T12" fmla="*/ 172 w 203"/>
                  <a:gd name="T13" fmla="*/ 2 h 8"/>
                  <a:gd name="T14" fmla="*/ 172 w 203"/>
                  <a:gd name="T15" fmla="*/ 2 h 8"/>
                  <a:gd name="T16" fmla="*/ 97 w 203"/>
                  <a:gd name="T17" fmla="*/ 3 h 8"/>
                  <a:gd name="T18" fmla="*/ 97 w 203"/>
                  <a:gd name="T19" fmla="*/ 3 h 8"/>
                  <a:gd name="T20" fmla="*/ 71 w 203"/>
                  <a:gd name="T21" fmla="*/ 3 h 8"/>
                  <a:gd name="T22" fmla="*/ 71 w 203"/>
                  <a:gd name="T23" fmla="*/ 3 h 8"/>
                  <a:gd name="T24" fmla="*/ 22 w 203"/>
                  <a:gd name="T25" fmla="*/ 3 h 8"/>
                  <a:gd name="T26" fmla="*/ 22 w 203"/>
                  <a:gd name="T27" fmla="*/ 3 h 8"/>
                  <a:gd name="T28" fmla="*/ 7 w 203"/>
                  <a:gd name="T29" fmla="*/ 3 h 8"/>
                  <a:gd name="T30" fmla="*/ 7 w 203"/>
                  <a:gd name="T31" fmla="*/ 3 h 8"/>
                  <a:gd name="T32" fmla="*/ 7 w 203"/>
                  <a:gd name="T33" fmla="*/ 3 h 8"/>
                  <a:gd name="T34" fmla="*/ 7 w 203"/>
                  <a:gd name="T35" fmla="*/ 3 h 8"/>
                  <a:gd name="T36" fmla="*/ 1 w 203"/>
                  <a:gd name="T37" fmla="*/ 5 h 8"/>
                  <a:gd name="T38" fmla="*/ 1 w 203"/>
                  <a:gd name="T39" fmla="*/ 5 h 8"/>
                  <a:gd name="T40" fmla="*/ 0 w 203"/>
                  <a:gd name="T41" fmla="*/ 5 h 8"/>
                  <a:gd name="T42" fmla="*/ 0 w 203"/>
                  <a:gd name="T43" fmla="*/ 5 h 8"/>
                  <a:gd name="T44" fmla="*/ 0 w 203"/>
                  <a:gd name="T45" fmla="*/ 5 h 8"/>
                  <a:gd name="T46" fmla="*/ 3 w 203"/>
                  <a:gd name="T47" fmla="*/ 5 h 8"/>
                  <a:gd name="T48" fmla="*/ 3 w 203"/>
                  <a:gd name="T49" fmla="*/ 5 h 8"/>
                  <a:gd name="T50" fmla="*/ 49 w 203"/>
                  <a:gd name="T51" fmla="*/ 6 h 8"/>
                  <a:gd name="T52" fmla="*/ 113 w 203"/>
                  <a:gd name="T53" fmla="*/ 8 h 8"/>
                  <a:gd name="T54" fmla="*/ 113 w 203"/>
                  <a:gd name="T55" fmla="*/ 8 h 8"/>
                  <a:gd name="T56" fmla="*/ 165 w 203"/>
                  <a:gd name="T57" fmla="*/ 6 h 8"/>
                  <a:gd name="T58" fmla="*/ 199 w 203"/>
                  <a:gd name="T59" fmla="*/ 3 h 8"/>
                  <a:gd name="T60" fmla="*/ 199 w 203"/>
                  <a:gd name="T61" fmla="*/ 3 h 8"/>
                  <a:gd name="T62" fmla="*/ 199 w 203"/>
                  <a:gd name="T63" fmla="*/ 3 h 8"/>
                  <a:gd name="T64" fmla="*/ 199 w 203"/>
                  <a:gd name="T65" fmla="*/ 3 h 8"/>
                  <a:gd name="T66" fmla="*/ 202 w 203"/>
                  <a:gd name="T67" fmla="*/ 2 h 8"/>
                  <a:gd name="T68" fmla="*/ 203 w 203"/>
                  <a:gd name="T6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3" h="8">
                    <a:moveTo>
                      <a:pt x="203" y="0"/>
                    </a:moveTo>
                    <a:lnTo>
                      <a:pt x="203" y="0"/>
                    </a:lnTo>
                    <a:lnTo>
                      <a:pt x="200" y="0"/>
                    </a:lnTo>
                    <a:lnTo>
                      <a:pt x="200" y="0"/>
                    </a:lnTo>
                    <a:lnTo>
                      <a:pt x="195" y="0"/>
                    </a:lnTo>
                    <a:lnTo>
                      <a:pt x="195" y="0"/>
                    </a:lnTo>
                    <a:lnTo>
                      <a:pt x="172" y="2"/>
                    </a:lnTo>
                    <a:lnTo>
                      <a:pt x="172" y="2"/>
                    </a:lnTo>
                    <a:lnTo>
                      <a:pt x="97" y="3"/>
                    </a:lnTo>
                    <a:lnTo>
                      <a:pt x="97" y="3"/>
                    </a:lnTo>
                    <a:lnTo>
                      <a:pt x="71" y="3"/>
                    </a:lnTo>
                    <a:lnTo>
                      <a:pt x="71" y="3"/>
                    </a:lnTo>
                    <a:lnTo>
                      <a:pt x="22" y="3"/>
                    </a:lnTo>
                    <a:lnTo>
                      <a:pt x="22" y="3"/>
                    </a:lnTo>
                    <a:lnTo>
                      <a:pt x="7" y="3"/>
                    </a:lnTo>
                    <a:lnTo>
                      <a:pt x="7" y="3"/>
                    </a:lnTo>
                    <a:lnTo>
                      <a:pt x="7" y="3"/>
                    </a:lnTo>
                    <a:lnTo>
                      <a:pt x="7" y="3"/>
                    </a:lnTo>
                    <a:lnTo>
                      <a:pt x="1" y="5"/>
                    </a:lnTo>
                    <a:lnTo>
                      <a:pt x="1" y="5"/>
                    </a:lnTo>
                    <a:lnTo>
                      <a:pt x="0" y="5"/>
                    </a:lnTo>
                    <a:lnTo>
                      <a:pt x="0" y="5"/>
                    </a:lnTo>
                    <a:lnTo>
                      <a:pt x="0" y="5"/>
                    </a:lnTo>
                    <a:lnTo>
                      <a:pt x="3" y="5"/>
                    </a:lnTo>
                    <a:lnTo>
                      <a:pt x="3" y="5"/>
                    </a:lnTo>
                    <a:lnTo>
                      <a:pt x="49" y="6"/>
                    </a:lnTo>
                    <a:lnTo>
                      <a:pt x="113" y="8"/>
                    </a:lnTo>
                    <a:lnTo>
                      <a:pt x="113" y="8"/>
                    </a:lnTo>
                    <a:lnTo>
                      <a:pt x="165" y="6"/>
                    </a:lnTo>
                    <a:lnTo>
                      <a:pt x="199" y="3"/>
                    </a:lnTo>
                    <a:lnTo>
                      <a:pt x="199" y="3"/>
                    </a:lnTo>
                    <a:lnTo>
                      <a:pt x="199" y="3"/>
                    </a:lnTo>
                    <a:lnTo>
                      <a:pt x="199" y="3"/>
                    </a:lnTo>
                    <a:lnTo>
                      <a:pt x="202" y="2"/>
                    </a:lnTo>
                    <a:lnTo>
                      <a:pt x="2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3" name="Freeform 362"/>
              <p:cNvSpPr>
                <a:spLocks/>
              </p:cNvSpPr>
              <p:nvPr/>
            </p:nvSpPr>
            <p:spPr bwMode="auto">
              <a:xfrm>
                <a:off x="2049" y="2887"/>
                <a:ext cx="44" cy="14"/>
              </a:xfrm>
              <a:custGeom>
                <a:avLst/>
                <a:gdLst>
                  <a:gd name="T0" fmla="*/ 11 w 44"/>
                  <a:gd name="T1" fmla="*/ 0 h 14"/>
                  <a:gd name="T2" fmla="*/ 11 w 44"/>
                  <a:gd name="T3" fmla="*/ 0 h 14"/>
                  <a:gd name="T4" fmla="*/ 10 w 44"/>
                  <a:gd name="T5" fmla="*/ 0 h 14"/>
                  <a:gd name="T6" fmla="*/ 6 w 44"/>
                  <a:gd name="T7" fmla="*/ 1 h 14"/>
                  <a:gd name="T8" fmla="*/ 3 w 44"/>
                  <a:gd name="T9" fmla="*/ 6 h 14"/>
                  <a:gd name="T10" fmla="*/ 0 w 44"/>
                  <a:gd name="T11" fmla="*/ 14 h 14"/>
                  <a:gd name="T12" fmla="*/ 0 w 44"/>
                  <a:gd name="T13" fmla="*/ 14 h 14"/>
                  <a:gd name="T14" fmla="*/ 13 w 44"/>
                  <a:gd name="T15" fmla="*/ 14 h 14"/>
                  <a:gd name="T16" fmla="*/ 13 w 44"/>
                  <a:gd name="T17" fmla="*/ 14 h 14"/>
                  <a:gd name="T18" fmla="*/ 36 w 44"/>
                  <a:gd name="T19" fmla="*/ 14 h 14"/>
                  <a:gd name="T20" fmla="*/ 36 w 44"/>
                  <a:gd name="T21" fmla="*/ 14 h 14"/>
                  <a:gd name="T22" fmla="*/ 41 w 44"/>
                  <a:gd name="T23" fmla="*/ 14 h 14"/>
                  <a:gd name="T24" fmla="*/ 41 w 44"/>
                  <a:gd name="T25" fmla="*/ 14 h 14"/>
                  <a:gd name="T26" fmla="*/ 43 w 44"/>
                  <a:gd name="T27" fmla="*/ 14 h 14"/>
                  <a:gd name="T28" fmla="*/ 43 w 44"/>
                  <a:gd name="T29" fmla="*/ 14 h 14"/>
                  <a:gd name="T30" fmla="*/ 44 w 44"/>
                  <a:gd name="T31" fmla="*/ 14 h 14"/>
                  <a:gd name="T32" fmla="*/ 44 w 44"/>
                  <a:gd name="T33" fmla="*/ 14 h 14"/>
                  <a:gd name="T34" fmla="*/ 44 w 44"/>
                  <a:gd name="T35" fmla="*/ 12 h 14"/>
                  <a:gd name="T36" fmla="*/ 44 w 44"/>
                  <a:gd name="T37" fmla="*/ 12 h 14"/>
                  <a:gd name="T38" fmla="*/ 40 w 44"/>
                  <a:gd name="T39" fmla="*/ 9 h 14"/>
                  <a:gd name="T40" fmla="*/ 33 w 44"/>
                  <a:gd name="T41" fmla="*/ 6 h 14"/>
                  <a:gd name="T42" fmla="*/ 19 w 44"/>
                  <a:gd name="T43" fmla="*/ 1 h 14"/>
                  <a:gd name="T44" fmla="*/ 19 w 44"/>
                  <a:gd name="T45" fmla="*/ 1 h 14"/>
                  <a:gd name="T46" fmla="*/ 11 w 44"/>
                  <a:gd name="T47" fmla="*/ 0 h 14"/>
                  <a:gd name="T48" fmla="*/ 11 w 44"/>
                  <a:gd name="T49" fmla="*/ 0 h 14"/>
                  <a:gd name="T50" fmla="*/ 11 w 44"/>
                  <a:gd name="T5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14">
                    <a:moveTo>
                      <a:pt x="11" y="0"/>
                    </a:moveTo>
                    <a:lnTo>
                      <a:pt x="11" y="0"/>
                    </a:lnTo>
                    <a:lnTo>
                      <a:pt x="10" y="0"/>
                    </a:lnTo>
                    <a:lnTo>
                      <a:pt x="6" y="1"/>
                    </a:lnTo>
                    <a:lnTo>
                      <a:pt x="3" y="6"/>
                    </a:lnTo>
                    <a:lnTo>
                      <a:pt x="0" y="14"/>
                    </a:lnTo>
                    <a:lnTo>
                      <a:pt x="0" y="14"/>
                    </a:lnTo>
                    <a:lnTo>
                      <a:pt x="13" y="14"/>
                    </a:lnTo>
                    <a:lnTo>
                      <a:pt x="13" y="14"/>
                    </a:lnTo>
                    <a:lnTo>
                      <a:pt x="36" y="14"/>
                    </a:lnTo>
                    <a:lnTo>
                      <a:pt x="36" y="14"/>
                    </a:lnTo>
                    <a:lnTo>
                      <a:pt x="41" y="14"/>
                    </a:lnTo>
                    <a:lnTo>
                      <a:pt x="41" y="14"/>
                    </a:lnTo>
                    <a:lnTo>
                      <a:pt x="43" y="14"/>
                    </a:lnTo>
                    <a:lnTo>
                      <a:pt x="43" y="14"/>
                    </a:lnTo>
                    <a:lnTo>
                      <a:pt x="44" y="14"/>
                    </a:lnTo>
                    <a:lnTo>
                      <a:pt x="44" y="14"/>
                    </a:lnTo>
                    <a:lnTo>
                      <a:pt x="44" y="12"/>
                    </a:lnTo>
                    <a:lnTo>
                      <a:pt x="44" y="12"/>
                    </a:lnTo>
                    <a:lnTo>
                      <a:pt x="40" y="9"/>
                    </a:lnTo>
                    <a:lnTo>
                      <a:pt x="33" y="6"/>
                    </a:lnTo>
                    <a:lnTo>
                      <a:pt x="19" y="1"/>
                    </a:lnTo>
                    <a:lnTo>
                      <a:pt x="19" y="1"/>
                    </a:lnTo>
                    <a:lnTo>
                      <a:pt x="11" y="0"/>
                    </a:lnTo>
                    <a:lnTo>
                      <a:pt x="11" y="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4" name="Freeform 363"/>
              <p:cNvSpPr>
                <a:spLocks/>
              </p:cNvSpPr>
              <p:nvPr/>
            </p:nvSpPr>
            <p:spPr bwMode="auto">
              <a:xfrm>
                <a:off x="1880" y="2901"/>
                <a:ext cx="213" cy="3"/>
              </a:xfrm>
              <a:custGeom>
                <a:avLst/>
                <a:gdLst>
                  <a:gd name="T0" fmla="*/ 0 w 213"/>
                  <a:gd name="T1" fmla="*/ 2 h 3"/>
                  <a:gd name="T2" fmla="*/ 0 w 213"/>
                  <a:gd name="T3" fmla="*/ 2 h 3"/>
                  <a:gd name="T4" fmla="*/ 3 w 213"/>
                  <a:gd name="T5" fmla="*/ 2 h 3"/>
                  <a:gd name="T6" fmla="*/ 3 w 213"/>
                  <a:gd name="T7" fmla="*/ 2 h 3"/>
                  <a:gd name="T8" fmla="*/ 10 w 213"/>
                  <a:gd name="T9" fmla="*/ 3 h 3"/>
                  <a:gd name="T10" fmla="*/ 10 w 213"/>
                  <a:gd name="T11" fmla="*/ 3 h 3"/>
                  <a:gd name="T12" fmla="*/ 32 w 213"/>
                  <a:gd name="T13" fmla="*/ 3 h 3"/>
                  <a:gd name="T14" fmla="*/ 32 w 213"/>
                  <a:gd name="T15" fmla="*/ 3 h 3"/>
                  <a:gd name="T16" fmla="*/ 107 w 213"/>
                  <a:gd name="T17" fmla="*/ 3 h 3"/>
                  <a:gd name="T18" fmla="*/ 107 w 213"/>
                  <a:gd name="T19" fmla="*/ 3 h 3"/>
                  <a:gd name="T20" fmla="*/ 182 w 213"/>
                  <a:gd name="T21" fmla="*/ 2 h 3"/>
                  <a:gd name="T22" fmla="*/ 182 w 213"/>
                  <a:gd name="T23" fmla="*/ 2 h 3"/>
                  <a:gd name="T24" fmla="*/ 205 w 213"/>
                  <a:gd name="T25" fmla="*/ 0 h 3"/>
                  <a:gd name="T26" fmla="*/ 205 w 213"/>
                  <a:gd name="T27" fmla="*/ 0 h 3"/>
                  <a:gd name="T28" fmla="*/ 210 w 213"/>
                  <a:gd name="T29" fmla="*/ 0 h 3"/>
                  <a:gd name="T30" fmla="*/ 210 w 213"/>
                  <a:gd name="T31" fmla="*/ 0 h 3"/>
                  <a:gd name="T32" fmla="*/ 213 w 213"/>
                  <a:gd name="T33" fmla="*/ 0 h 3"/>
                  <a:gd name="T34" fmla="*/ 213 w 213"/>
                  <a:gd name="T35" fmla="*/ 0 h 3"/>
                  <a:gd name="T36" fmla="*/ 210 w 213"/>
                  <a:gd name="T37" fmla="*/ 0 h 3"/>
                  <a:gd name="T38" fmla="*/ 210 w 213"/>
                  <a:gd name="T39" fmla="*/ 0 h 3"/>
                  <a:gd name="T40" fmla="*/ 205 w 213"/>
                  <a:gd name="T41" fmla="*/ 0 h 3"/>
                  <a:gd name="T42" fmla="*/ 205 w 213"/>
                  <a:gd name="T43" fmla="*/ 0 h 3"/>
                  <a:gd name="T44" fmla="*/ 182 w 213"/>
                  <a:gd name="T45" fmla="*/ 0 h 3"/>
                  <a:gd name="T46" fmla="*/ 182 w 213"/>
                  <a:gd name="T47" fmla="*/ 0 h 3"/>
                  <a:gd name="T48" fmla="*/ 107 w 213"/>
                  <a:gd name="T49" fmla="*/ 2 h 3"/>
                  <a:gd name="T50" fmla="*/ 107 w 213"/>
                  <a:gd name="T51" fmla="*/ 2 h 3"/>
                  <a:gd name="T52" fmla="*/ 32 w 213"/>
                  <a:gd name="T53" fmla="*/ 2 h 3"/>
                  <a:gd name="T54" fmla="*/ 32 w 213"/>
                  <a:gd name="T55" fmla="*/ 2 h 3"/>
                  <a:gd name="T56" fmla="*/ 10 w 213"/>
                  <a:gd name="T57" fmla="*/ 2 h 3"/>
                  <a:gd name="T58" fmla="*/ 10 w 213"/>
                  <a:gd name="T59" fmla="*/ 2 h 3"/>
                  <a:gd name="T60" fmla="*/ 3 w 213"/>
                  <a:gd name="T61" fmla="*/ 2 h 3"/>
                  <a:gd name="T62" fmla="*/ 3 w 213"/>
                  <a:gd name="T63" fmla="*/ 2 h 3"/>
                  <a:gd name="T64" fmla="*/ 0 w 213"/>
                  <a:gd name="T6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3" h="3">
                    <a:moveTo>
                      <a:pt x="0" y="2"/>
                    </a:moveTo>
                    <a:lnTo>
                      <a:pt x="0" y="2"/>
                    </a:lnTo>
                    <a:lnTo>
                      <a:pt x="3" y="2"/>
                    </a:lnTo>
                    <a:lnTo>
                      <a:pt x="3" y="2"/>
                    </a:lnTo>
                    <a:lnTo>
                      <a:pt x="10" y="3"/>
                    </a:lnTo>
                    <a:lnTo>
                      <a:pt x="10" y="3"/>
                    </a:lnTo>
                    <a:lnTo>
                      <a:pt x="32" y="3"/>
                    </a:lnTo>
                    <a:lnTo>
                      <a:pt x="32" y="3"/>
                    </a:lnTo>
                    <a:lnTo>
                      <a:pt x="107" y="3"/>
                    </a:lnTo>
                    <a:lnTo>
                      <a:pt x="107" y="3"/>
                    </a:lnTo>
                    <a:lnTo>
                      <a:pt x="182" y="2"/>
                    </a:lnTo>
                    <a:lnTo>
                      <a:pt x="182" y="2"/>
                    </a:lnTo>
                    <a:lnTo>
                      <a:pt x="205" y="0"/>
                    </a:lnTo>
                    <a:lnTo>
                      <a:pt x="205" y="0"/>
                    </a:lnTo>
                    <a:lnTo>
                      <a:pt x="210" y="0"/>
                    </a:lnTo>
                    <a:lnTo>
                      <a:pt x="210" y="0"/>
                    </a:lnTo>
                    <a:lnTo>
                      <a:pt x="213" y="0"/>
                    </a:lnTo>
                    <a:lnTo>
                      <a:pt x="213" y="0"/>
                    </a:lnTo>
                    <a:lnTo>
                      <a:pt x="210" y="0"/>
                    </a:lnTo>
                    <a:lnTo>
                      <a:pt x="210" y="0"/>
                    </a:lnTo>
                    <a:lnTo>
                      <a:pt x="205" y="0"/>
                    </a:lnTo>
                    <a:lnTo>
                      <a:pt x="205" y="0"/>
                    </a:lnTo>
                    <a:lnTo>
                      <a:pt x="182" y="0"/>
                    </a:lnTo>
                    <a:lnTo>
                      <a:pt x="182" y="0"/>
                    </a:lnTo>
                    <a:lnTo>
                      <a:pt x="107" y="2"/>
                    </a:lnTo>
                    <a:lnTo>
                      <a:pt x="107" y="2"/>
                    </a:lnTo>
                    <a:lnTo>
                      <a:pt x="32" y="2"/>
                    </a:lnTo>
                    <a:lnTo>
                      <a:pt x="32" y="2"/>
                    </a:lnTo>
                    <a:lnTo>
                      <a:pt x="10" y="2"/>
                    </a:lnTo>
                    <a:lnTo>
                      <a:pt x="10" y="2"/>
                    </a:lnTo>
                    <a:lnTo>
                      <a:pt x="3" y="2"/>
                    </a:lnTo>
                    <a:lnTo>
                      <a:pt x="3" y="2"/>
                    </a:lnTo>
                    <a:lnTo>
                      <a:pt x="0"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5" name="Freeform 364"/>
              <p:cNvSpPr>
                <a:spLocks/>
              </p:cNvSpPr>
              <p:nvPr/>
            </p:nvSpPr>
            <p:spPr bwMode="auto">
              <a:xfrm>
                <a:off x="1880" y="2901"/>
                <a:ext cx="213" cy="3"/>
              </a:xfrm>
              <a:custGeom>
                <a:avLst/>
                <a:gdLst>
                  <a:gd name="T0" fmla="*/ 0 w 213"/>
                  <a:gd name="T1" fmla="*/ 2 h 3"/>
                  <a:gd name="T2" fmla="*/ 0 w 213"/>
                  <a:gd name="T3" fmla="*/ 2 h 3"/>
                  <a:gd name="T4" fmla="*/ 3 w 213"/>
                  <a:gd name="T5" fmla="*/ 2 h 3"/>
                  <a:gd name="T6" fmla="*/ 3 w 213"/>
                  <a:gd name="T7" fmla="*/ 2 h 3"/>
                  <a:gd name="T8" fmla="*/ 10 w 213"/>
                  <a:gd name="T9" fmla="*/ 3 h 3"/>
                  <a:gd name="T10" fmla="*/ 10 w 213"/>
                  <a:gd name="T11" fmla="*/ 3 h 3"/>
                  <a:gd name="T12" fmla="*/ 32 w 213"/>
                  <a:gd name="T13" fmla="*/ 3 h 3"/>
                  <a:gd name="T14" fmla="*/ 32 w 213"/>
                  <a:gd name="T15" fmla="*/ 3 h 3"/>
                  <a:gd name="T16" fmla="*/ 107 w 213"/>
                  <a:gd name="T17" fmla="*/ 3 h 3"/>
                  <a:gd name="T18" fmla="*/ 107 w 213"/>
                  <a:gd name="T19" fmla="*/ 3 h 3"/>
                  <a:gd name="T20" fmla="*/ 182 w 213"/>
                  <a:gd name="T21" fmla="*/ 2 h 3"/>
                  <a:gd name="T22" fmla="*/ 182 w 213"/>
                  <a:gd name="T23" fmla="*/ 2 h 3"/>
                  <a:gd name="T24" fmla="*/ 205 w 213"/>
                  <a:gd name="T25" fmla="*/ 0 h 3"/>
                  <a:gd name="T26" fmla="*/ 205 w 213"/>
                  <a:gd name="T27" fmla="*/ 0 h 3"/>
                  <a:gd name="T28" fmla="*/ 210 w 213"/>
                  <a:gd name="T29" fmla="*/ 0 h 3"/>
                  <a:gd name="T30" fmla="*/ 210 w 213"/>
                  <a:gd name="T31" fmla="*/ 0 h 3"/>
                  <a:gd name="T32" fmla="*/ 213 w 213"/>
                  <a:gd name="T33" fmla="*/ 0 h 3"/>
                  <a:gd name="T34" fmla="*/ 213 w 213"/>
                  <a:gd name="T35" fmla="*/ 0 h 3"/>
                  <a:gd name="T36" fmla="*/ 210 w 213"/>
                  <a:gd name="T37" fmla="*/ 0 h 3"/>
                  <a:gd name="T38" fmla="*/ 210 w 213"/>
                  <a:gd name="T39" fmla="*/ 0 h 3"/>
                  <a:gd name="T40" fmla="*/ 205 w 213"/>
                  <a:gd name="T41" fmla="*/ 0 h 3"/>
                  <a:gd name="T42" fmla="*/ 205 w 213"/>
                  <a:gd name="T43" fmla="*/ 0 h 3"/>
                  <a:gd name="T44" fmla="*/ 182 w 213"/>
                  <a:gd name="T45" fmla="*/ 0 h 3"/>
                  <a:gd name="T46" fmla="*/ 182 w 213"/>
                  <a:gd name="T47" fmla="*/ 0 h 3"/>
                  <a:gd name="T48" fmla="*/ 107 w 213"/>
                  <a:gd name="T49" fmla="*/ 2 h 3"/>
                  <a:gd name="T50" fmla="*/ 107 w 213"/>
                  <a:gd name="T51" fmla="*/ 2 h 3"/>
                  <a:gd name="T52" fmla="*/ 32 w 213"/>
                  <a:gd name="T53" fmla="*/ 2 h 3"/>
                  <a:gd name="T54" fmla="*/ 32 w 213"/>
                  <a:gd name="T55" fmla="*/ 2 h 3"/>
                  <a:gd name="T56" fmla="*/ 10 w 213"/>
                  <a:gd name="T57" fmla="*/ 2 h 3"/>
                  <a:gd name="T58" fmla="*/ 10 w 213"/>
                  <a:gd name="T59" fmla="*/ 2 h 3"/>
                  <a:gd name="T60" fmla="*/ 3 w 213"/>
                  <a:gd name="T61" fmla="*/ 2 h 3"/>
                  <a:gd name="T62" fmla="*/ 3 w 213"/>
                  <a:gd name="T63" fmla="*/ 2 h 3"/>
                  <a:gd name="T64" fmla="*/ 0 w 213"/>
                  <a:gd name="T6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3" h="3">
                    <a:moveTo>
                      <a:pt x="0" y="2"/>
                    </a:moveTo>
                    <a:lnTo>
                      <a:pt x="0" y="2"/>
                    </a:lnTo>
                    <a:lnTo>
                      <a:pt x="3" y="2"/>
                    </a:lnTo>
                    <a:lnTo>
                      <a:pt x="3" y="2"/>
                    </a:lnTo>
                    <a:lnTo>
                      <a:pt x="10" y="3"/>
                    </a:lnTo>
                    <a:lnTo>
                      <a:pt x="10" y="3"/>
                    </a:lnTo>
                    <a:lnTo>
                      <a:pt x="32" y="3"/>
                    </a:lnTo>
                    <a:lnTo>
                      <a:pt x="32" y="3"/>
                    </a:lnTo>
                    <a:lnTo>
                      <a:pt x="107" y="3"/>
                    </a:lnTo>
                    <a:lnTo>
                      <a:pt x="107" y="3"/>
                    </a:lnTo>
                    <a:lnTo>
                      <a:pt x="182" y="2"/>
                    </a:lnTo>
                    <a:lnTo>
                      <a:pt x="182" y="2"/>
                    </a:lnTo>
                    <a:lnTo>
                      <a:pt x="205" y="0"/>
                    </a:lnTo>
                    <a:lnTo>
                      <a:pt x="205" y="0"/>
                    </a:lnTo>
                    <a:lnTo>
                      <a:pt x="210" y="0"/>
                    </a:lnTo>
                    <a:lnTo>
                      <a:pt x="210" y="0"/>
                    </a:lnTo>
                    <a:lnTo>
                      <a:pt x="213" y="0"/>
                    </a:lnTo>
                    <a:lnTo>
                      <a:pt x="213" y="0"/>
                    </a:lnTo>
                    <a:lnTo>
                      <a:pt x="210" y="0"/>
                    </a:lnTo>
                    <a:lnTo>
                      <a:pt x="210" y="0"/>
                    </a:lnTo>
                    <a:lnTo>
                      <a:pt x="205" y="0"/>
                    </a:lnTo>
                    <a:lnTo>
                      <a:pt x="205" y="0"/>
                    </a:lnTo>
                    <a:lnTo>
                      <a:pt x="182" y="0"/>
                    </a:lnTo>
                    <a:lnTo>
                      <a:pt x="182" y="0"/>
                    </a:lnTo>
                    <a:lnTo>
                      <a:pt x="107" y="2"/>
                    </a:lnTo>
                    <a:lnTo>
                      <a:pt x="107" y="2"/>
                    </a:lnTo>
                    <a:lnTo>
                      <a:pt x="32" y="2"/>
                    </a:lnTo>
                    <a:lnTo>
                      <a:pt x="32" y="2"/>
                    </a:lnTo>
                    <a:lnTo>
                      <a:pt x="10" y="2"/>
                    </a:lnTo>
                    <a:lnTo>
                      <a:pt x="10" y="2"/>
                    </a:lnTo>
                    <a:lnTo>
                      <a:pt x="3" y="2"/>
                    </a:lnTo>
                    <a:lnTo>
                      <a:pt x="3"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6" name="Freeform 365"/>
              <p:cNvSpPr>
                <a:spLocks/>
              </p:cNvSpPr>
              <p:nvPr/>
            </p:nvSpPr>
            <p:spPr bwMode="auto">
              <a:xfrm>
                <a:off x="2049" y="2885"/>
                <a:ext cx="13" cy="19"/>
              </a:xfrm>
              <a:custGeom>
                <a:avLst/>
                <a:gdLst>
                  <a:gd name="T0" fmla="*/ 0 w 13"/>
                  <a:gd name="T1" fmla="*/ 19 h 19"/>
                  <a:gd name="T2" fmla="*/ 0 w 13"/>
                  <a:gd name="T3" fmla="*/ 19 h 19"/>
                  <a:gd name="T4" fmla="*/ 2 w 13"/>
                  <a:gd name="T5" fmla="*/ 16 h 19"/>
                  <a:gd name="T6" fmla="*/ 5 w 13"/>
                  <a:gd name="T7" fmla="*/ 8 h 19"/>
                  <a:gd name="T8" fmla="*/ 5 w 13"/>
                  <a:gd name="T9" fmla="*/ 8 h 19"/>
                  <a:gd name="T10" fmla="*/ 10 w 13"/>
                  <a:gd name="T11" fmla="*/ 2 h 19"/>
                  <a:gd name="T12" fmla="*/ 13 w 13"/>
                  <a:gd name="T13" fmla="*/ 0 h 19"/>
                  <a:gd name="T14" fmla="*/ 13 w 13"/>
                  <a:gd name="T15" fmla="*/ 0 h 19"/>
                  <a:gd name="T16" fmla="*/ 10 w 13"/>
                  <a:gd name="T17" fmla="*/ 2 h 19"/>
                  <a:gd name="T18" fmla="*/ 6 w 13"/>
                  <a:gd name="T19" fmla="*/ 3 h 19"/>
                  <a:gd name="T20" fmla="*/ 3 w 13"/>
                  <a:gd name="T21" fmla="*/ 8 h 19"/>
                  <a:gd name="T22" fmla="*/ 3 w 13"/>
                  <a:gd name="T23" fmla="*/ 8 h 19"/>
                  <a:gd name="T24" fmla="*/ 2 w 13"/>
                  <a:gd name="T25" fmla="*/ 11 h 19"/>
                  <a:gd name="T26" fmla="*/ 0 w 13"/>
                  <a:gd name="T27" fmla="*/ 16 h 19"/>
                  <a:gd name="T28" fmla="*/ 0 w 13"/>
                  <a:gd name="T29" fmla="*/ 19 h 19"/>
                  <a:gd name="T30" fmla="*/ 0 w 13"/>
                  <a:gd name="T3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9">
                    <a:moveTo>
                      <a:pt x="0" y="19"/>
                    </a:moveTo>
                    <a:lnTo>
                      <a:pt x="0" y="19"/>
                    </a:lnTo>
                    <a:lnTo>
                      <a:pt x="2" y="16"/>
                    </a:lnTo>
                    <a:lnTo>
                      <a:pt x="5" y="8"/>
                    </a:lnTo>
                    <a:lnTo>
                      <a:pt x="5" y="8"/>
                    </a:lnTo>
                    <a:lnTo>
                      <a:pt x="10" y="2"/>
                    </a:lnTo>
                    <a:lnTo>
                      <a:pt x="13" y="0"/>
                    </a:lnTo>
                    <a:lnTo>
                      <a:pt x="13" y="0"/>
                    </a:lnTo>
                    <a:lnTo>
                      <a:pt x="10" y="2"/>
                    </a:lnTo>
                    <a:lnTo>
                      <a:pt x="6" y="3"/>
                    </a:lnTo>
                    <a:lnTo>
                      <a:pt x="3" y="8"/>
                    </a:lnTo>
                    <a:lnTo>
                      <a:pt x="3" y="8"/>
                    </a:lnTo>
                    <a:lnTo>
                      <a:pt x="2" y="11"/>
                    </a:lnTo>
                    <a:lnTo>
                      <a:pt x="0" y="16"/>
                    </a:lnTo>
                    <a:lnTo>
                      <a:pt x="0" y="19"/>
                    </a:lnTo>
                    <a:lnTo>
                      <a:pt x="0" y="1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7" name="Freeform 366"/>
              <p:cNvSpPr>
                <a:spLocks/>
              </p:cNvSpPr>
              <p:nvPr/>
            </p:nvSpPr>
            <p:spPr bwMode="auto">
              <a:xfrm>
                <a:off x="2013" y="2876"/>
                <a:ext cx="6" cy="11"/>
              </a:xfrm>
              <a:custGeom>
                <a:avLst/>
                <a:gdLst>
                  <a:gd name="T0" fmla="*/ 0 w 6"/>
                  <a:gd name="T1" fmla="*/ 11 h 11"/>
                  <a:gd name="T2" fmla="*/ 0 w 6"/>
                  <a:gd name="T3" fmla="*/ 11 h 11"/>
                  <a:gd name="T4" fmla="*/ 3 w 6"/>
                  <a:gd name="T5" fmla="*/ 4 h 11"/>
                  <a:gd name="T6" fmla="*/ 3 w 6"/>
                  <a:gd name="T7" fmla="*/ 4 h 11"/>
                  <a:gd name="T8" fmla="*/ 6 w 6"/>
                  <a:gd name="T9" fmla="*/ 0 h 11"/>
                  <a:gd name="T10" fmla="*/ 6 w 6"/>
                  <a:gd name="T11" fmla="*/ 0 h 11"/>
                  <a:gd name="T12" fmla="*/ 1 w 6"/>
                  <a:gd name="T13" fmla="*/ 4 h 11"/>
                  <a:gd name="T14" fmla="*/ 1 w 6"/>
                  <a:gd name="T15" fmla="*/ 4 h 11"/>
                  <a:gd name="T16" fmla="*/ 0 w 6"/>
                  <a:gd name="T17" fmla="*/ 11 h 11"/>
                  <a:gd name="T18" fmla="*/ 0 w 6"/>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1">
                    <a:moveTo>
                      <a:pt x="0" y="11"/>
                    </a:moveTo>
                    <a:lnTo>
                      <a:pt x="0" y="11"/>
                    </a:lnTo>
                    <a:lnTo>
                      <a:pt x="3" y="4"/>
                    </a:lnTo>
                    <a:lnTo>
                      <a:pt x="3" y="4"/>
                    </a:lnTo>
                    <a:lnTo>
                      <a:pt x="6" y="0"/>
                    </a:lnTo>
                    <a:lnTo>
                      <a:pt x="6" y="0"/>
                    </a:lnTo>
                    <a:lnTo>
                      <a:pt x="1" y="4"/>
                    </a:lnTo>
                    <a:lnTo>
                      <a:pt x="1" y="4"/>
                    </a:lnTo>
                    <a:lnTo>
                      <a:pt x="0" y="11"/>
                    </a:lnTo>
                    <a:lnTo>
                      <a:pt x="0" y="1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8" name="Freeform 367"/>
              <p:cNvSpPr>
                <a:spLocks/>
              </p:cNvSpPr>
              <p:nvPr/>
            </p:nvSpPr>
            <p:spPr bwMode="auto">
              <a:xfrm>
                <a:off x="2002" y="2874"/>
                <a:ext cx="8" cy="6"/>
              </a:xfrm>
              <a:custGeom>
                <a:avLst/>
                <a:gdLst>
                  <a:gd name="T0" fmla="*/ 0 w 8"/>
                  <a:gd name="T1" fmla="*/ 6 h 6"/>
                  <a:gd name="T2" fmla="*/ 0 w 8"/>
                  <a:gd name="T3" fmla="*/ 6 h 6"/>
                  <a:gd name="T4" fmla="*/ 4 w 8"/>
                  <a:gd name="T5" fmla="*/ 3 h 6"/>
                  <a:gd name="T6" fmla="*/ 4 w 8"/>
                  <a:gd name="T7" fmla="*/ 3 h 6"/>
                  <a:gd name="T8" fmla="*/ 8 w 8"/>
                  <a:gd name="T9" fmla="*/ 0 h 6"/>
                  <a:gd name="T10" fmla="*/ 8 w 8"/>
                  <a:gd name="T11" fmla="*/ 0 h 6"/>
                  <a:gd name="T12" fmla="*/ 3 w 8"/>
                  <a:gd name="T13" fmla="*/ 3 h 6"/>
                  <a:gd name="T14" fmla="*/ 3 w 8"/>
                  <a:gd name="T15" fmla="*/ 3 h 6"/>
                  <a:gd name="T16" fmla="*/ 0 w 8"/>
                  <a:gd name="T17" fmla="*/ 6 h 6"/>
                  <a:gd name="T18" fmla="*/ 0 w 8"/>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6">
                    <a:moveTo>
                      <a:pt x="0" y="6"/>
                    </a:moveTo>
                    <a:lnTo>
                      <a:pt x="0" y="6"/>
                    </a:lnTo>
                    <a:lnTo>
                      <a:pt x="4" y="3"/>
                    </a:lnTo>
                    <a:lnTo>
                      <a:pt x="4" y="3"/>
                    </a:lnTo>
                    <a:lnTo>
                      <a:pt x="8" y="0"/>
                    </a:lnTo>
                    <a:lnTo>
                      <a:pt x="8" y="0"/>
                    </a:lnTo>
                    <a:lnTo>
                      <a:pt x="3" y="3"/>
                    </a:lnTo>
                    <a:lnTo>
                      <a:pt x="3" y="3"/>
                    </a:lnTo>
                    <a:lnTo>
                      <a:pt x="0" y="6"/>
                    </a:lnTo>
                    <a:lnTo>
                      <a:pt x="0"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9" name="Freeform 368"/>
              <p:cNvSpPr>
                <a:spLocks/>
              </p:cNvSpPr>
              <p:nvPr/>
            </p:nvSpPr>
            <p:spPr bwMode="auto">
              <a:xfrm>
                <a:off x="1995" y="2868"/>
                <a:ext cx="13" cy="1"/>
              </a:xfrm>
              <a:custGeom>
                <a:avLst/>
                <a:gdLst>
                  <a:gd name="T0" fmla="*/ 0 w 13"/>
                  <a:gd name="T1" fmla="*/ 1 h 1"/>
                  <a:gd name="T2" fmla="*/ 0 w 13"/>
                  <a:gd name="T3" fmla="*/ 1 h 1"/>
                  <a:gd name="T4" fmla="*/ 7 w 13"/>
                  <a:gd name="T5" fmla="*/ 1 h 1"/>
                  <a:gd name="T6" fmla="*/ 7 w 13"/>
                  <a:gd name="T7" fmla="*/ 1 h 1"/>
                  <a:gd name="T8" fmla="*/ 13 w 13"/>
                  <a:gd name="T9" fmla="*/ 1 h 1"/>
                  <a:gd name="T10" fmla="*/ 13 w 13"/>
                  <a:gd name="T11" fmla="*/ 1 h 1"/>
                  <a:gd name="T12" fmla="*/ 7 w 13"/>
                  <a:gd name="T13" fmla="*/ 0 h 1"/>
                  <a:gd name="T14" fmla="*/ 7 w 13"/>
                  <a:gd name="T15" fmla="*/ 0 h 1"/>
                  <a:gd name="T16" fmla="*/ 0 w 13"/>
                  <a:gd name="T17" fmla="*/ 1 h 1"/>
                  <a:gd name="T18" fmla="*/ 0 w 1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
                    <a:moveTo>
                      <a:pt x="0" y="1"/>
                    </a:moveTo>
                    <a:lnTo>
                      <a:pt x="0" y="1"/>
                    </a:lnTo>
                    <a:lnTo>
                      <a:pt x="7" y="1"/>
                    </a:lnTo>
                    <a:lnTo>
                      <a:pt x="7" y="1"/>
                    </a:lnTo>
                    <a:lnTo>
                      <a:pt x="13" y="1"/>
                    </a:lnTo>
                    <a:lnTo>
                      <a:pt x="13" y="1"/>
                    </a:lnTo>
                    <a:lnTo>
                      <a:pt x="7" y="0"/>
                    </a:lnTo>
                    <a:lnTo>
                      <a:pt x="7" y="0"/>
                    </a:lnTo>
                    <a:lnTo>
                      <a:pt x="0" y="1"/>
                    </a:lnTo>
                    <a:lnTo>
                      <a:pt x="0"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0" name="Freeform 369"/>
              <p:cNvSpPr>
                <a:spLocks/>
              </p:cNvSpPr>
              <p:nvPr/>
            </p:nvSpPr>
            <p:spPr bwMode="auto">
              <a:xfrm>
                <a:off x="1994" y="2860"/>
                <a:ext cx="14" cy="3"/>
              </a:xfrm>
              <a:custGeom>
                <a:avLst/>
                <a:gdLst>
                  <a:gd name="T0" fmla="*/ 0 w 14"/>
                  <a:gd name="T1" fmla="*/ 0 h 3"/>
                  <a:gd name="T2" fmla="*/ 0 w 14"/>
                  <a:gd name="T3" fmla="*/ 0 h 3"/>
                  <a:gd name="T4" fmla="*/ 1 w 14"/>
                  <a:gd name="T5" fmla="*/ 1 h 3"/>
                  <a:gd name="T6" fmla="*/ 6 w 14"/>
                  <a:gd name="T7" fmla="*/ 3 h 3"/>
                  <a:gd name="T8" fmla="*/ 6 w 14"/>
                  <a:gd name="T9" fmla="*/ 3 h 3"/>
                  <a:gd name="T10" fmla="*/ 12 w 14"/>
                  <a:gd name="T11" fmla="*/ 3 h 3"/>
                  <a:gd name="T12" fmla="*/ 14 w 14"/>
                  <a:gd name="T13" fmla="*/ 1 h 3"/>
                  <a:gd name="T14" fmla="*/ 14 w 14"/>
                  <a:gd name="T15" fmla="*/ 1 h 3"/>
                  <a:gd name="T16" fmla="*/ 6 w 14"/>
                  <a:gd name="T17" fmla="*/ 1 h 3"/>
                  <a:gd name="T18" fmla="*/ 6 w 14"/>
                  <a:gd name="T19" fmla="*/ 1 h 3"/>
                  <a:gd name="T20" fmla="*/ 0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0" y="0"/>
                    </a:moveTo>
                    <a:lnTo>
                      <a:pt x="0" y="0"/>
                    </a:lnTo>
                    <a:lnTo>
                      <a:pt x="1" y="1"/>
                    </a:lnTo>
                    <a:lnTo>
                      <a:pt x="6" y="3"/>
                    </a:lnTo>
                    <a:lnTo>
                      <a:pt x="6" y="3"/>
                    </a:lnTo>
                    <a:lnTo>
                      <a:pt x="12" y="3"/>
                    </a:lnTo>
                    <a:lnTo>
                      <a:pt x="14" y="1"/>
                    </a:lnTo>
                    <a:lnTo>
                      <a:pt x="14" y="1"/>
                    </a:lnTo>
                    <a:lnTo>
                      <a:pt x="6" y="1"/>
                    </a:lnTo>
                    <a:lnTo>
                      <a:pt x="6" y="1"/>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1" name="Freeform 370"/>
              <p:cNvSpPr>
                <a:spLocks/>
              </p:cNvSpPr>
              <p:nvPr/>
            </p:nvSpPr>
            <p:spPr bwMode="auto">
              <a:xfrm>
                <a:off x="1994" y="2860"/>
                <a:ext cx="14" cy="3"/>
              </a:xfrm>
              <a:custGeom>
                <a:avLst/>
                <a:gdLst>
                  <a:gd name="T0" fmla="*/ 0 w 14"/>
                  <a:gd name="T1" fmla="*/ 0 h 3"/>
                  <a:gd name="T2" fmla="*/ 0 w 14"/>
                  <a:gd name="T3" fmla="*/ 0 h 3"/>
                  <a:gd name="T4" fmla="*/ 1 w 14"/>
                  <a:gd name="T5" fmla="*/ 1 h 3"/>
                  <a:gd name="T6" fmla="*/ 6 w 14"/>
                  <a:gd name="T7" fmla="*/ 3 h 3"/>
                  <a:gd name="T8" fmla="*/ 6 w 14"/>
                  <a:gd name="T9" fmla="*/ 3 h 3"/>
                  <a:gd name="T10" fmla="*/ 12 w 14"/>
                  <a:gd name="T11" fmla="*/ 3 h 3"/>
                  <a:gd name="T12" fmla="*/ 14 w 14"/>
                  <a:gd name="T13" fmla="*/ 1 h 3"/>
                  <a:gd name="T14" fmla="*/ 14 w 14"/>
                  <a:gd name="T15" fmla="*/ 1 h 3"/>
                  <a:gd name="T16" fmla="*/ 6 w 14"/>
                  <a:gd name="T17" fmla="*/ 1 h 3"/>
                  <a:gd name="T18" fmla="*/ 6 w 14"/>
                  <a:gd name="T19" fmla="*/ 1 h 3"/>
                  <a:gd name="T20" fmla="*/ 0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0" y="0"/>
                    </a:moveTo>
                    <a:lnTo>
                      <a:pt x="0" y="0"/>
                    </a:lnTo>
                    <a:lnTo>
                      <a:pt x="1" y="1"/>
                    </a:lnTo>
                    <a:lnTo>
                      <a:pt x="6" y="3"/>
                    </a:lnTo>
                    <a:lnTo>
                      <a:pt x="6" y="3"/>
                    </a:lnTo>
                    <a:lnTo>
                      <a:pt x="12" y="3"/>
                    </a:lnTo>
                    <a:lnTo>
                      <a:pt x="14" y="1"/>
                    </a:lnTo>
                    <a:lnTo>
                      <a:pt x="14" y="1"/>
                    </a:lnTo>
                    <a:lnTo>
                      <a:pt x="6" y="1"/>
                    </a:lnTo>
                    <a:lnTo>
                      <a:pt x="6"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2" name="Freeform 371"/>
              <p:cNvSpPr>
                <a:spLocks/>
              </p:cNvSpPr>
              <p:nvPr/>
            </p:nvSpPr>
            <p:spPr bwMode="auto">
              <a:xfrm>
                <a:off x="2016" y="2863"/>
                <a:ext cx="24" cy="14"/>
              </a:xfrm>
              <a:custGeom>
                <a:avLst/>
                <a:gdLst>
                  <a:gd name="T0" fmla="*/ 0 w 24"/>
                  <a:gd name="T1" fmla="*/ 13 h 14"/>
                  <a:gd name="T2" fmla="*/ 0 w 24"/>
                  <a:gd name="T3" fmla="*/ 13 h 14"/>
                  <a:gd name="T4" fmla="*/ 8 w 24"/>
                  <a:gd name="T5" fmla="*/ 11 h 14"/>
                  <a:gd name="T6" fmla="*/ 8 w 24"/>
                  <a:gd name="T7" fmla="*/ 11 h 14"/>
                  <a:gd name="T8" fmla="*/ 17 w 24"/>
                  <a:gd name="T9" fmla="*/ 10 h 14"/>
                  <a:gd name="T10" fmla="*/ 17 w 24"/>
                  <a:gd name="T11" fmla="*/ 10 h 14"/>
                  <a:gd name="T12" fmla="*/ 22 w 24"/>
                  <a:gd name="T13" fmla="*/ 8 h 14"/>
                  <a:gd name="T14" fmla="*/ 22 w 24"/>
                  <a:gd name="T15" fmla="*/ 8 h 14"/>
                  <a:gd name="T16" fmla="*/ 24 w 24"/>
                  <a:gd name="T17" fmla="*/ 5 h 14"/>
                  <a:gd name="T18" fmla="*/ 24 w 24"/>
                  <a:gd name="T19" fmla="*/ 5 h 14"/>
                  <a:gd name="T20" fmla="*/ 24 w 24"/>
                  <a:gd name="T21" fmla="*/ 3 h 14"/>
                  <a:gd name="T22" fmla="*/ 22 w 24"/>
                  <a:gd name="T23" fmla="*/ 2 h 14"/>
                  <a:gd name="T24" fmla="*/ 22 w 24"/>
                  <a:gd name="T25" fmla="*/ 2 h 14"/>
                  <a:gd name="T26" fmla="*/ 17 w 24"/>
                  <a:gd name="T27" fmla="*/ 0 h 14"/>
                  <a:gd name="T28" fmla="*/ 11 w 24"/>
                  <a:gd name="T29" fmla="*/ 2 h 14"/>
                  <a:gd name="T30" fmla="*/ 8 w 24"/>
                  <a:gd name="T31" fmla="*/ 3 h 14"/>
                  <a:gd name="T32" fmla="*/ 5 w 24"/>
                  <a:gd name="T33" fmla="*/ 6 h 14"/>
                  <a:gd name="T34" fmla="*/ 5 w 24"/>
                  <a:gd name="T35" fmla="*/ 6 h 14"/>
                  <a:gd name="T36" fmla="*/ 1 w 24"/>
                  <a:gd name="T37" fmla="*/ 13 h 14"/>
                  <a:gd name="T38" fmla="*/ 1 w 24"/>
                  <a:gd name="T39" fmla="*/ 13 h 14"/>
                  <a:gd name="T40" fmla="*/ 1 w 24"/>
                  <a:gd name="T41" fmla="*/ 14 h 14"/>
                  <a:gd name="T42" fmla="*/ 1 w 24"/>
                  <a:gd name="T43" fmla="*/ 14 h 14"/>
                  <a:gd name="T44" fmla="*/ 1 w 24"/>
                  <a:gd name="T45" fmla="*/ 13 h 14"/>
                  <a:gd name="T46" fmla="*/ 5 w 24"/>
                  <a:gd name="T47" fmla="*/ 8 h 14"/>
                  <a:gd name="T48" fmla="*/ 5 w 24"/>
                  <a:gd name="T49" fmla="*/ 8 h 14"/>
                  <a:gd name="T50" fmla="*/ 8 w 24"/>
                  <a:gd name="T51" fmla="*/ 5 h 14"/>
                  <a:gd name="T52" fmla="*/ 13 w 24"/>
                  <a:gd name="T53" fmla="*/ 3 h 14"/>
                  <a:gd name="T54" fmla="*/ 13 w 24"/>
                  <a:gd name="T55" fmla="*/ 3 h 14"/>
                  <a:gd name="T56" fmla="*/ 17 w 24"/>
                  <a:gd name="T57" fmla="*/ 2 h 14"/>
                  <a:gd name="T58" fmla="*/ 22 w 24"/>
                  <a:gd name="T59" fmla="*/ 3 h 14"/>
                  <a:gd name="T60" fmla="*/ 22 w 24"/>
                  <a:gd name="T61" fmla="*/ 3 h 14"/>
                  <a:gd name="T62" fmla="*/ 22 w 24"/>
                  <a:gd name="T63" fmla="*/ 5 h 14"/>
                  <a:gd name="T64" fmla="*/ 20 w 24"/>
                  <a:gd name="T65" fmla="*/ 6 h 14"/>
                  <a:gd name="T66" fmla="*/ 20 w 24"/>
                  <a:gd name="T67" fmla="*/ 6 h 14"/>
                  <a:gd name="T68" fmla="*/ 16 w 24"/>
                  <a:gd name="T69" fmla="*/ 8 h 14"/>
                  <a:gd name="T70" fmla="*/ 16 w 24"/>
                  <a:gd name="T71" fmla="*/ 8 h 14"/>
                  <a:gd name="T72" fmla="*/ 8 w 24"/>
                  <a:gd name="T73" fmla="*/ 11 h 14"/>
                  <a:gd name="T74" fmla="*/ 8 w 24"/>
                  <a:gd name="T75" fmla="*/ 11 h 14"/>
                  <a:gd name="T76" fmla="*/ 0 w 24"/>
                  <a:gd name="T77" fmla="*/ 13 h 14"/>
                  <a:gd name="T78" fmla="*/ 0 w 24"/>
                  <a:gd name="T7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14">
                    <a:moveTo>
                      <a:pt x="0" y="13"/>
                    </a:moveTo>
                    <a:lnTo>
                      <a:pt x="0" y="13"/>
                    </a:lnTo>
                    <a:lnTo>
                      <a:pt x="8" y="11"/>
                    </a:lnTo>
                    <a:lnTo>
                      <a:pt x="8" y="11"/>
                    </a:lnTo>
                    <a:lnTo>
                      <a:pt x="17" y="10"/>
                    </a:lnTo>
                    <a:lnTo>
                      <a:pt x="17" y="10"/>
                    </a:lnTo>
                    <a:lnTo>
                      <a:pt x="22" y="8"/>
                    </a:lnTo>
                    <a:lnTo>
                      <a:pt x="22" y="8"/>
                    </a:lnTo>
                    <a:lnTo>
                      <a:pt x="24" y="5"/>
                    </a:lnTo>
                    <a:lnTo>
                      <a:pt x="24" y="5"/>
                    </a:lnTo>
                    <a:lnTo>
                      <a:pt x="24" y="3"/>
                    </a:lnTo>
                    <a:lnTo>
                      <a:pt x="22" y="2"/>
                    </a:lnTo>
                    <a:lnTo>
                      <a:pt x="22" y="2"/>
                    </a:lnTo>
                    <a:lnTo>
                      <a:pt x="17" y="0"/>
                    </a:lnTo>
                    <a:lnTo>
                      <a:pt x="11" y="2"/>
                    </a:lnTo>
                    <a:lnTo>
                      <a:pt x="8" y="3"/>
                    </a:lnTo>
                    <a:lnTo>
                      <a:pt x="5" y="6"/>
                    </a:lnTo>
                    <a:lnTo>
                      <a:pt x="5" y="6"/>
                    </a:lnTo>
                    <a:lnTo>
                      <a:pt x="1" y="13"/>
                    </a:lnTo>
                    <a:lnTo>
                      <a:pt x="1" y="13"/>
                    </a:lnTo>
                    <a:lnTo>
                      <a:pt x="1" y="14"/>
                    </a:lnTo>
                    <a:lnTo>
                      <a:pt x="1" y="14"/>
                    </a:lnTo>
                    <a:lnTo>
                      <a:pt x="1" y="13"/>
                    </a:lnTo>
                    <a:lnTo>
                      <a:pt x="5" y="8"/>
                    </a:lnTo>
                    <a:lnTo>
                      <a:pt x="5" y="8"/>
                    </a:lnTo>
                    <a:lnTo>
                      <a:pt x="8" y="5"/>
                    </a:lnTo>
                    <a:lnTo>
                      <a:pt x="13" y="3"/>
                    </a:lnTo>
                    <a:lnTo>
                      <a:pt x="13" y="3"/>
                    </a:lnTo>
                    <a:lnTo>
                      <a:pt x="17" y="2"/>
                    </a:lnTo>
                    <a:lnTo>
                      <a:pt x="22" y="3"/>
                    </a:lnTo>
                    <a:lnTo>
                      <a:pt x="22" y="3"/>
                    </a:lnTo>
                    <a:lnTo>
                      <a:pt x="22" y="5"/>
                    </a:lnTo>
                    <a:lnTo>
                      <a:pt x="20" y="6"/>
                    </a:lnTo>
                    <a:lnTo>
                      <a:pt x="20" y="6"/>
                    </a:lnTo>
                    <a:lnTo>
                      <a:pt x="16" y="8"/>
                    </a:lnTo>
                    <a:lnTo>
                      <a:pt x="16" y="8"/>
                    </a:lnTo>
                    <a:lnTo>
                      <a:pt x="8" y="11"/>
                    </a:lnTo>
                    <a:lnTo>
                      <a:pt x="8" y="11"/>
                    </a:lnTo>
                    <a:lnTo>
                      <a:pt x="0" y="13"/>
                    </a:lnTo>
                    <a:lnTo>
                      <a:pt x="0" y="1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3" name="Freeform 372"/>
              <p:cNvSpPr>
                <a:spLocks/>
              </p:cNvSpPr>
              <p:nvPr/>
            </p:nvSpPr>
            <p:spPr bwMode="auto">
              <a:xfrm>
                <a:off x="2008" y="2860"/>
                <a:ext cx="11" cy="16"/>
              </a:xfrm>
              <a:custGeom>
                <a:avLst/>
                <a:gdLst>
                  <a:gd name="T0" fmla="*/ 11 w 11"/>
                  <a:gd name="T1" fmla="*/ 16 h 16"/>
                  <a:gd name="T2" fmla="*/ 11 w 11"/>
                  <a:gd name="T3" fmla="*/ 16 h 16"/>
                  <a:gd name="T4" fmla="*/ 11 w 11"/>
                  <a:gd name="T5" fmla="*/ 14 h 16"/>
                  <a:gd name="T6" fmla="*/ 11 w 11"/>
                  <a:gd name="T7" fmla="*/ 9 h 16"/>
                  <a:gd name="T8" fmla="*/ 11 w 11"/>
                  <a:gd name="T9" fmla="*/ 9 h 16"/>
                  <a:gd name="T10" fmla="*/ 9 w 11"/>
                  <a:gd name="T11" fmla="*/ 5 h 16"/>
                  <a:gd name="T12" fmla="*/ 9 w 11"/>
                  <a:gd name="T13" fmla="*/ 5 h 16"/>
                  <a:gd name="T14" fmla="*/ 6 w 11"/>
                  <a:gd name="T15" fmla="*/ 1 h 16"/>
                  <a:gd name="T16" fmla="*/ 2 w 11"/>
                  <a:gd name="T17" fmla="*/ 0 h 16"/>
                  <a:gd name="T18" fmla="*/ 2 w 11"/>
                  <a:gd name="T19" fmla="*/ 0 h 16"/>
                  <a:gd name="T20" fmla="*/ 0 w 11"/>
                  <a:gd name="T21" fmla="*/ 1 h 16"/>
                  <a:gd name="T22" fmla="*/ 0 w 11"/>
                  <a:gd name="T23" fmla="*/ 3 h 16"/>
                  <a:gd name="T24" fmla="*/ 0 w 11"/>
                  <a:gd name="T25" fmla="*/ 3 h 16"/>
                  <a:gd name="T26" fmla="*/ 2 w 11"/>
                  <a:gd name="T27" fmla="*/ 8 h 16"/>
                  <a:gd name="T28" fmla="*/ 2 w 11"/>
                  <a:gd name="T29" fmla="*/ 8 h 16"/>
                  <a:gd name="T30" fmla="*/ 5 w 11"/>
                  <a:gd name="T31" fmla="*/ 13 h 16"/>
                  <a:gd name="T32" fmla="*/ 5 w 11"/>
                  <a:gd name="T33" fmla="*/ 13 h 16"/>
                  <a:gd name="T34" fmla="*/ 9 w 11"/>
                  <a:gd name="T35" fmla="*/ 16 h 16"/>
                  <a:gd name="T36" fmla="*/ 9 w 11"/>
                  <a:gd name="T37" fmla="*/ 16 h 16"/>
                  <a:gd name="T38" fmla="*/ 6 w 11"/>
                  <a:gd name="T39" fmla="*/ 11 h 16"/>
                  <a:gd name="T40" fmla="*/ 6 w 11"/>
                  <a:gd name="T41" fmla="*/ 11 h 16"/>
                  <a:gd name="T42" fmla="*/ 2 w 11"/>
                  <a:gd name="T43" fmla="*/ 6 h 16"/>
                  <a:gd name="T44" fmla="*/ 2 w 11"/>
                  <a:gd name="T45" fmla="*/ 6 h 16"/>
                  <a:gd name="T46" fmla="*/ 2 w 11"/>
                  <a:gd name="T47" fmla="*/ 3 h 16"/>
                  <a:gd name="T48" fmla="*/ 2 w 11"/>
                  <a:gd name="T49" fmla="*/ 1 h 16"/>
                  <a:gd name="T50" fmla="*/ 3 w 11"/>
                  <a:gd name="T51" fmla="*/ 1 h 16"/>
                  <a:gd name="T52" fmla="*/ 3 w 11"/>
                  <a:gd name="T53" fmla="*/ 1 h 16"/>
                  <a:gd name="T54" fmla="*/ 5 w 11"/>
                  <a:gd name="T55" fmla="*/ 3 h 16"/>
                  <a:gd name="T56" fmla="*/ 8 w 11"/>
                  <a:gd name="T57" fmla="*/ 5 h 16"/>
                  <a:gd name="T58" fmla="*/ 8 w 11"/>
                  <a:gd name="T59" fmla="*/ 5 h 16"/>
                  <a:gd name="T60" fmla="*/ 9 w 11"/>
                  <a:gd name="T61" fmla="*/ 9 h 16"/>
                  <a:gd name="T62" fmla="*/ 9 w 11"/>
                  <a:gd name="T63" fmla="*/ 9 h 16"/>
                  <a:gd name="T64" fmla="*/ 11 w 11"/>
                  <a:gd name="T6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16">
                    <a:moveTo>
                      <a:pt x="11" y="16"/>
                    </a:moveTo>
                    <a:lnTo>
                      <a:pt x="11" y="16"/>
                    </a:lnTo>
                    <a:lnTo>
                      <a:pt x="11" y="14"/>
                    </a:lnTo>
                    <a:lnTo>
                      <a:pt x="11" y="9"/>
                    </a:lnTo>
                    <a:lnTo>
                      <a:pt x="11" y="9"/>
                    </a:lnTo>
                    <a:lnTo>
                      <a:pt x="9" y="5"/>
                    </a:lnTo>
                    <a:lnTo>
                      <a:pt x="9" y="5"/>
                    </a:lnTo>
                    <a:lnTo>
                      <a:pt x="6" y="1"/>
                    </a:lnTo>
                    <a:lnTo>
                      <a:pt x="2" y="0"/>
                    </a:lnTo>
                    <a:lnTo>
                      <a:pt x="2" y="0"/>
                    </a:lnTo>
                    <a:lnTo>
                      <a:pt x="0" y="1"/>
                    </a:lnTo>
                    <a:lnTo>
                      <a:pt x="0" y="3"/>
                    </a:lnTo>
                    <a:lnTo>
                      <a:pt x="0" y="3"/>
                    </a:lnTo>
                    <a:lnTo>
                      <a:pt x="2" y="8"/>
                    </a:lnTo>
                    <a:lnTo>
                      <a:pt x="2" y="8"/>
                    </a:lnTo>
                    <a:lnTo>
                      <a:pt x="5" y="13"/>
                    </a:lnTo>
                    <a:lnTo>
                      <a:pt x="5" y="13"/>
                    </a:lnTo>
                    <a:lnTo>
                      <a:pt x="9" y="16"/>
                    </a:lnTo>
                    <a:lnTo>
                      <a:pt x="9" y="16"/>
                    </a:lnTo>
                    <a:lnTo>
                      <a:pt x="6" y="11"/>
                    </a:lnTo>
                    <a:lnTo>
                      <a:pt x="6" y="11"/>
                    </a:lnTo>
                    <a:lnTo>
                      <a:pt x="2" y="6"/>
                    </a:lnTo>
                    <a:lnTo>
                      <a:pt x="2" y="6"/>
                    </a:lnTo>
                    <a:lnTo>
                      <a:pt x="2" y="3"/>
                    </a:lnTo>
                    <a:lnTo>
                      <a:pt x="2" y="1"/>
                    </a:lnTo>
                    <a:lnTo>
                      <a:pt x="3" y="1"/>
                    </a:lnTo>
                    <a:lnTo>
                      <a:pt x="3" y="1"/>
                    </a:lnTo>
                    <a:lnTo>
                      <a:pt x="5" y="3"/>
                    </a:lnTo>
                    <a:lnTo>
                      <a:pt x="8" y="5"/>
                    </a:lnTo>
                    <a:lnTo>
                      <a:pt x="8" y="5"/>
                    </a:lnTo>
                    <a:lnTo>
                      <a:pt x="9" y="9"/>
                    </a:lnTo>
                    <a:lnTo>
                      <a:pt x="9" y="9"/>
                    </a:lnTo>
                    <a:lnTo>
                      <a:pt x="11" y="1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4" name="Freeform 373"/>
              <p:cNvSpPr>
                <a:spLocks/>
              </p:cNvSpPr>
              <p:nvPr/>
            </p:nvSpPr>
            <p:spPr bwMode="auto">
              <a:xfrm>
                <a:off x="2008" y="2860"/>
                <a:ext cx="11" cy="16"/>
              </a:xfrm>
              <a:custGeom>
                <a:avLst/>
                <a:gdLst>
                  <a:gd name="T0" fmla="*/ 11 w 11"/>
                  <a:gd name="T1" fmla="*/ 16 h 16"/>
                  <a:gd name="T2" fmla="*/ 11 w 11"/>
                  <a:gd name="T3" fmla="*/ 16 h 16"/>
                  <a:gd name="T4" fmla="*/ 11 w 11"/>
                  <a:gd name="T5" fmla="*/ 14 h 16"/>
                  <a:gd name="T6" fmla="*/ 11 w 11"/>
                  <a:gd name="T7" fmla="*/ 9 h 16"/>
                  <a:gd name="T8" fmla="*/ 11 w 11"/>
                  <a:gd name="T9" fmla="*/ 9 h 16"/>
                  <a:gd name="T10" fmla="*/ 9 w 11"/>
                  <a:gd name="T11" fmla="*/ 5 h 16"/>
                  <a:gd name="T12" fmla="*/ 9 w 11"/>
                  <a:gd name="T13" fmla="*/ 5 h 16"/>
                  <a:gd name="T14" fmla="*/ 6 w 11"/>
                  <a:gd name="T15" fmla="*/ 1 h 16"/>
                  <a:gd name="T16" fmla="*/ 2 w 11"/>
                  <a:gd name="T17" fmla="*/ 0 h 16"/>
                  <a:gd name="T18" fmla="*/ 2 w 11"/>
                  <a:gd name="T19" fmla="*/ 0 h 16"/>
                  <a:gd name="T20" fmla="*/ 0 w 11"/>
                  <a:gd name="T21" fmla="*/ 1 h 16"/>
                  <a:gd name="T22" fmla="*/ 0 w 11"/>
                  <a:gd name="T23" fmla="*/ 3 h 16"/>
                  <a:gd name="T24" fmla="*/ 0 w 11"/>
                  <a:gd name="T25" fmla="*/ 3 h 16"/>
                  <a:gd name="T26" fmla="*/ 2 w 11"/>
                  <a:gd name="T27" fmla="*/ 8 h 16"/>
                  <a:gd name="T28" fmla="*/ 2 w 11"/>
                  <a:gd name="T29" fmla="*/ 8 h 16"/>
                  <a:gd name="T30" fmla="*/ 5 w 11"/>
                  <a:gd name="T31" fmla="*/ 13 h 16"/>
                  <a:gd name="T32" fmla="*/ 5 w 11"/>
                  <a:gd name="T33" fmla="*/ 13 h 16"/>
                  <a:gd name="T34" fmla="*/ 9 w 11"/>
                  <a:gd name="T35" fmla="*/ 16 h 16"/>
                  <a:gd name="T36" fmla="*/ 9 w 11"/>
                  <a:gd name="T37" fmla="*/ 16 h 16"/>
                  <a:gd name="T38" fmla="*/ 6 w 11"/>
                  <a:gd name="T39" fmla="*/ 11 h 16"/>
                  <a:gd name="T40" fmla="*/ 6 w 11"/>
                  <a:gd name="T41" fmla="*/ 11 h 16"/>
                  <a:gd name="T42" fmla="*/ 2 w 11"/>
                  <a:gd name="T43" fmla="*/ 6 h 16"/>
                  <a:gd name="T44" fmla="*/ 2 w 11"/>
                  <a:gd name="T45" fmla="*/ 6 h 16"/>
                  <a:gd name="T46" fmla="*/ 2 w 11"/>
                  <a:gd name="T47" fmla="*/ 3 h 16"/>
                  <a:gd name="T48" fmla="*/ 2 w 11"/>
                  <a:gd name="T49" fmla="*/ 1 h 16"/>
                  <a:gd name="T50" fmla="*/ 3 w 11"/>
                  <a:gd name="T51" fmla="*/ 1 h 16"/>
                  <a:gd name="T52" fmla="*/ 3 w 11"/>
                  <a:gd name="T53" fmla="*/ 1 h 16"/>
                  <a:gd name="T54" fmla="*/ 5 w 11"/>
                  <a:gd name="T55" fmla="*/ 3 h 16"/>
                  <a:gd name="T56" fmla="*/ 8 w 11"/>
                  <a:gd name="T57" fmla="*/ 5 h 16"/>
                  <a:gd name="T58" fmla="*/ 8 w 11"/>
                  <a:gd name="T59" fmla="*/ 5 h 16"/>
                  <a:gd name="T60" fmla="*/ 9 w 11"/>
                  <a:gd name="T61" fmla="*/ 9 h 16"/>
                  <a:gd name="T62" fmla="*/ 9 w 11"/>
                  <a:gd name="T63" fmla="*/ 9 h 16"/>
                  <a:gd name="T64" fmla="*/ 11 w 11"/>
                  <a:gd name="T6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16">
                    <a:moveTo>
                      <a:pt x="11" y="16"/>
                    </a:moveTo>
                    <a:lnTo>
                      <a:pt x="11" y="16"/>
                    </a:lnTo>
                    <a:lnTo>
                      <a:pt x="11" y="14"/>
                    </a:lnTo>
                    <a:lnTo>
                      <a:pt x="11" y="9"/>
                    </a:lnTo>
                    <a:lnTo>
                      <a:pt x="11" y="9"/>
                    </a:lnTo>
                    <a:lnTo>
                      <a:pt x="9" y="5"/>
                    </a:lnTo>
                    <a:lnTo>
                      <a:pt x="9" y="5"/>
                    </a:lnTo>
                    <a:lnTo>
                      <a:pt x="6" y="1"/>
                    </a:lnTo>
                    <a:lnTo>
                      <a:pt x="2" y="0"/>
                    </a:lnTo>
                    <a:lnTo>
                      <a:pt x="2" y="0"/>
                    </a:lnTo>
                    <a:lnTo>
                      <a:pt x="0" y="1"/>
                    </a:lnTo>
                    <a:lnTo>
                      <a:pt x="0" y="3"/>
                    </a:lnTo>
                    <a:lnTo>
                      <a:pt x="0" y="3"/>
                    </a:lnTo>
                    <a:lnTo>
                      <a:pt x="2" y="8"/>
                    </a:lnTo>
                    <a:lnTo>
                      <a:pt x="2" y="8"/>
                    </a:lnTo>
                    <a:lnTo>
                      <a:pt x="5" y="13"/>
                    </a:lnTo>
                    <a:lnTo>
                      <a:pt x="5" y="13"/>
                    </a:lnTo>
                    <a:lnTo>
                      <a:pt x="9" y="16"/>
                    </a:lnTo>
                    <a:lnTo>
                      <a:pt x="9" y="16"/>
                    </a:lnTo>
                    <a:lnTo>
                      <a:pt x="6" y="11"/>
                    </a:lnTo>
                    <a:lnTo>
                      <a:pt x="6" y="11"/>
                    </a:lnTo>
                    <a:lnTo>
                      <a:pt x="2" y="6"/>
                    </a:lnTo>
                    <a:lnTo>
                      <a:pt x="2" y="6"/>
                    </a:lnTo>
                    <a:lnTo>
                      <a:pt x="2" y="3"/>
                    </a:lnTo>
                    <a:lnTo>
                      <a:pt x="2" y="1"/>
                    </a:lnTo>
                    <a:lnTo>
                      <a:pt x="3" y="1"/>
                    </a:lnTo>
                    <a:lnTo>
                      <a:pt x="3" y="1"/>
                    </a:lnTo>
                    <a:lnTo>
                      <a:pt x="5" y="3"/>
                    </a:lnTo>
                    <a:lnTo>
                      <a:pt x="8" y="5"/>
                    </a:lnTo>
                    <a:lnTo>
                      <a:pt x="8" y="5"/>
                    </a:lnTo>
                    <a:lnTo>
                      <a:pt x="9" y="9"/>
                    </a:lnTo>
                    <a:lnTo>
                      <a:pt x="9" y="9"/>
                    </a:lnTo>
                    <a:lnTo>
                      <a:pt x="11"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5" name="Freeform 374"/>
              <p:cNvSpPr>
                <a:spLocks/>
              </p:cNvSpPr>
              <p:nvPr/>
            </p:nvSpPr>
            <p:spPr bwMode="auto">
              <a:xfrm>
                <a:off x="1883" y="2868"/>
                <a:ext cx="44" cy="36"/>
              </a:xfrm>
              <a:custGeom>
                <a:avLst/>
                <a:gdLst>
                  <a:gd name="T0" fmla="*/ 0 w 44"/>
                  <a:gd name="T1" fmla="*/ 0 h 36"/>
                  <a:gd name="T2" fmla="*/ 0 w 44"/>
                  <a:gd name="T3" fmla="*/ 0 h 36"/>
                  <a:gd name="T4" fmla="*/ 10 w 44"/>
                  <a:gd name="T5" fmla="*/ 1 h 36"/>
                  <a:gd name="T6" fmla="*/ 10 w 44"/>
                  <a:gd name="T7" fmla="*/ 1 h 36"/>
                  <a:gd name="T8" fmla="*/ 19 w 44"/>
                  <a:gd name="T9" fmla="*/ 3 h 36"/>
                  <a:gd name="T10" fmla="*/ 24 w 44"/>
                  <a:gd name="T11" fmla="*/ 6 h 36"/>
                  <a:gd name="T12" fmla="*/ 29 w 44"/>
                  <a:gd name="T13" fmla="*/ 9 h 36"/>
                  <a:gd name="T14" fmla="*/ 29 w 44"/>
                  <a:gd name="T15" fmla="*/ 9 h 36"/>
                  <a:gd name="T16" fmla="*/ 33 w 44"/>
                  <a:gd name="T17" fmla="*/ 12 h 36"/>
                  <a:gd name="T18" fmla="*/ 38 w 44"/>
                  <a:gd name="T19" fmla="*/ 17 h 36"/>
                  <a:gd name="T20" fmla="*/ 41 w 44"/>
                  <a:gd name="T21" fmla="*/ 27 h 36"/>
                  <a:gd name="T22" fmla="*/ 41 w 44"/>
                  <a:gd name="T23" fmla="*/ 27 h 36"/>
                  <a:gd name="T24" fmla="*/ 44 w 44"/>
                  <a:gd name="T25" fmla="*/ 36 h 36"/>
                  <a:gd name="T26" fmla="*/ 44 w 44"/>
                  <a:gd name="T27" fmla="*/ 36 h 36"/>
                  <a:gd name="T28" fmla="*/ 44 w 44"/>
                  <a:gd name="T29" fmla="*/ 33 h 36"/>
                  <a:gd name="T30" fmla="*/ 44 w 44"/>
                  <a:gd name="T31" fmla="*/ 33 h 36"/>
                  <a:gd name="T32" fmla="*/ 43 w 44"/>
                  <a:gd name="T33" fmla="*/ 27 h 36"/>
                  <a:gd name="T34" fmla="*/ 43 w 44"/>
                  <a:gd name="T35" fmla="*/ 27 h 36"/>
                  <a:gd name="T36" fmla="*/ 38 w 44"/>
                  <a:gd name="T37" fmla="*/ 17 h 36"/>
                  <a:gd name="T38" fmla="*/ 35 w 44"/>
                  <a:gd name="T39" fmla="*/ 12 h 36"/>
                  <a:gd name="T40" fmla="*/ 30 w 44"/>
                  <a:gd name="T41" fmla="*/ 8 h 36"/>
                  <a:gd name="T42" fmla="*/ 30 w 44"/>
                  <a:gd name="T43" fmla="*/ 8 h 36"/>
                  <a:gd name="T44" fmla="*/ 24 w 44"/>
                  <a:gd name="T45" fmla="*/ 5 h 36"/>
                  <a:gd name="T46" fmla="*/ 19 w 44"/>
                  <a:gd name="T47" fmla="*/ 1 h 36"/>
                  <a:gd name="T48" fmla="*/ 10 w 44"/>
                  <a:gd name="T49" fmla="*/ 0 h 36"/>
                  <a:gd name="T50" fmla="*/ 10 w 44"/>
                  <a:gd name="T51" fmla="*/ 0 h 36"/>
                  <a:gd name="T52" fmla="*/ 2 w 44"/>
                  <a:gd name="T53" fmla="*/ 0 h 36"/>
                  <a:gd name="T54" fmla="*/ 2 w 44"/>
                  <a:gd name="T55" fmla="*/ 0 h 36"/>
                  <a:gd name="T56" fmla="*/ 0 w 44"/>
                  <a:gd name="T57" fmla="*/ 0 h 36"/>
                  <a:gd name="T58" fmla="*/ 0 w 44"/>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36">
                    <a:moveTo>
                      <a:pt x="0" y="0"/>
                    </a:moveTo>
                    <a:lnTo>
                      <a:pt x="0" y="0"/>
                    </a:lnTo>
                    <a:lnTo>
                      <a:pt x="10" y="1"/>
                    </a:lnTo>
                    <a:lnTo>
                      <a:pt x="10" y="1"/>
                    </a:lnTo>
                    <a:lnTo>
                      <a:pt x="19" y="3"/>
                    </a:lnTo>
                    <a:lnTo>
                      <a:pt x="24" y="6"/>
                    </a:lnTo>
                    <a:lnTo>
                      <a:pt x="29" y="9"/>
                    </a:lnTo>
                    <a:lnTo>
                      <a:pt x="29" y="9"/>
                    </a:lnTo>
                    <a:lnTo>
                      <a:pt x="33" y="12"/>
                    </a:lnTo>
                    <a:lnTo>
                      <a:pt x="38" y="17"/>
                    </a:lnTo>
                    <a:lnTo>
                      <a:pt x="41" y="27"/>
                    </a:lnTo>
                    <a:lnTo>
                      <a:pt x="41" y="27"/>
                    </a:lnTo>
                    <a:lnTo>
                      <a:pt x="44" y="36"/>
                    </a:lnTo>
                    <a:lnTo>
                      <a:pt x="44" y="36"/>
                    </a:lnTo>
                    <a:lnTo>
                      <a:pt x="44" y="33"/>
                    </a:lnTo>
                    <a:lnTo>
                      <a:pt x="44" y="33"/>
                    </a:lnTo>
                    <a:lnTo>
                      <a:pt x="43" y="27"/>
                    </a:lnTo>
                    <a:lnTo>
                      <a:pt x="43" y="27"/>
                    </a:lnTo>
                    <a:lnTo>
                      <a:pt x="38" y="17"/>
                    </a:lnTo>
                    <a:lnTo>
                      <a:pt x="35" y="12"/>
                    </a:lnTo>
                    <a:lnTo>
                      <a:pt x="30" y="8"/>
                    </a:lnTo>
                    <a:lnTo>
                      <a:pt x="30" y="8"/>
                    </a:lnTo>
                    <a:lnTo>
                      <a:pt x="24" y="5"/>
                    </a:lnTo>
                    <a:lnTo>
                      <a:pt x="19" y="1"/>
                    </a:lnTo>
                    <a:lnTo>
                      <a:pt x="10" y="0"/>
                    </a:lnTo>
                    <a:lnTo>
                      <a:pt x="10" y="0"/>
                    </a:lnTo>
                    <a:lnTo>
                      <a:pt x="2" y="0"/>
                    </a:lnTo>
                    <a:lnTo>
                      <a:pt x="2"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6" name="Freeform 375"/>
              <p:cNvSpPr>
                <a:spLocks/>
              </p:cNvSpPr>
              <p:nvPr/>
            </p:nvSpPr>
            <p:spPr bwMode="auto">
              <a:xfrm>
                <a:off x="1894" y="2816"/>
                <a:ext cx="2" cy="52"/>
              </a:xfrm>
              <a:custGeom>
                <a:avLst/>
                <a:gdLst>
                  <a:gd name="T0" fmla="*/ 0 w 2"/>
                  <a:gd name="T1" fmla="*/ 0 h 52"/>
                  <a:gd name="T2" fmla="*/ 0 w 2"/>
                  <a:gd name="T3" fmla="*/ 0 h 52"/>
                  <a:gd name="T4" fmla="*/ 0 w 2"/>
                  <a:gd name="T5" fmla="*/ 27 h 52"/>
                  <a:gd name="T6" fmla="*/ 0 w 2"/>
                  <a:gd name="T7" fmla="*/ 27 h 52"/>
                  <a:gd name="T8" fmla="*/ 0 w 2"/>
                  <a:gd name="T9" fmla="*/ 52 h 52"/>
                  <a:gd name="T10" fmla="*/ 0 w 2"/>
                  <a:gd name="T11" fmla="*/ 52 h 52"/>
                  <a:gd name="T12" fmla="*/ 2 w 2"/>
                  <a:gd name="T13" fmla="*/ 27 h 52"/>
                  <a:gd name="T14" fmla="*/ 2 w 2"/>
                  <a:gd name="T15" fmla="*/ 27 h 52"/>
                  <a:gd name="T16" fmla="*/ 0 w 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52">
                    <a:moveTo>
                      <a:pt x="0" y="0"/>
                    </a:moveTo>
                    <a:lnTo>
                      <a:pt x="0" y="0"/>
                    </a:lnTo>
                    <a:lnTo>
                      <a:pt x="0" y="27"/>
                    </a:lnTo>
                    <a:lnTo>
                      <a:pt x="0" y="27"/>
                    </a:lnTo>
                    <a:lnTo>
                      <a:pt x="0" y="52"/>
                    </a:lnTo>
                    <a:lnTo>
                      <a:pt x="0" y="52"/>
                    </a:lnTo>
                    <a:lnTo>
                      <a:pt x="2" y="27"/>
                    </a:lnTo>
                    <a:lnTo>
                      <a:pt x="2" y="27"/>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7" name="Freeform 376"/>
              <p:cNvSpPr>
                <a:spLocks/>
              </p:cNvSpPr>
              <p:nvPr/>
            </p:nvSpPr>
            <p:spPr bwMode="auto">
              <a:xfrm>
                <a:off x="1894" y="2816"/>
                <a:ext cx="2" cy="52"/>
              </a:xfrm>
              <a:custGeom>
                <a:avLst/>
                <a:gdLst>
                  <a:gd name="T0" fmla="*/ 0 w 2"/>
                  <a:gd name="T1" fmla="*/ 0 h 52"/>
                  <a:gd name="T2" fmla="*/ 0 w 2"/>
                  <a:gd name="T3" fmla="*/ 0 h 52"/>
                  <a:gd name="T4" fmla="*/ 0 w 2"/>
                  <a:gd name="T5" fmla="*/ 27 h 52"/>
                  <a:gd name="T6" fmla="*/ 0 w 2"/>
                  <a:gd name="T7" fmla="*/ 27 h 52"/>
                  <a:gd name="T8" fmla="*/ 0 w 2"/>
                  <a:gd name="T9" fmla="*/ 52 h 52"/>
                  <a:gd name="T10" fmla="*/ 0 w 2"/>
                  <a:gd name="T11" fmla="*/ 52 h 52"/>
                  <a:gd name="T12" fmla="*/ 2 w 2"/>
                  <a:gd name="T13" fmla="*/ 27 h 52"/>
                  <a:gd name="T14" fmla="*/ 2 w 2"/>
                  <a:gd name="T15" fmla="*/ 27 h 52"/>
                  <a:gd name="T16" fmla="*/ 0 w 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52">
                    <a:moveTo>
                      <a:pt x="0" y="0"/>
                    </a:moveTo>
                    <a:lnTo>
                      <a:pt x="0" y="0"/>
                    </a:lnTo>
                    <a:lnTo>
                      <a:pt x="0" y="27"/>
                    </a:lnTo>
                    <a:lnTo>
                      <a:pt x="0" y="27"/>
                    </a:lnTo>
                    <a:lnTo>
                      <a:pt x="0" y="52"/>
                    </a:lnTo>
                    <a:lnTo>
                      <a:pt x="0" y="52"/>
                    </a:lnTo>
                    <a:lnTo>
                      <a:pt x="2" y="27"/>
                    </a:lnTo>
                    <a:lnTo>
                      <a:pt x="2" y="2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8" name="Freeform 377"/>
              <p:cNvSpPr>
                <a:spLocks/>
              </p:cNvSpPr>
              <p:nvPr/>
            </p:nvSpPr>
            <p:spPr bwMode="auto">
              <a:xfrm>
                <a:off x="1943" y="2891"/>
                <a:ext cx="37" cy="2"/>
              </a:xfrm>
              <a:custGeom>
                <a:avLst/>
                <a:gdLst>
                  <a:gd name="T0" fmla="*/ 0 w 37"/>
                  <a:gd name="T1" fmla="*/ 0 h 2"/>
                  <a:gd name="T2" fmla="*/ 0 w 37"/>
                  <a:gd name="T3" fmla="*/ 0 h 2"/>
                  <a:gd name="T4" fmla="*/ 5 w 37"/>
                  <a:gd name="T5" fmla="*/ 2 h 2"/>
                  <a:gd name="T6" fmla="*/ 19 w 37"/>
                  <a:gd name="T7" fmla="*/ 2 h 2"/>
                  <a:gd name="T8" fmla="*/ 19 w 37"/>
                  <a:gd name="T9" fmla="*/ 2 h 2"/>
                  <a:gd name="T10" fmla="*/ 32 w 37"/>
                  <a:gd name="T11" fmla="*/ 2 h 2"/>
                  <a:gd name="T12" fmla="*/ 37 w 37"/>
                  <a:gd name="T13" fmla="*/ 0 h 2"/>
                  <a:gd name="T14" fmla="*/ 37 w 37"/>
                  <a:gd name="T15" fmla="*/ 0 h 2"/>
                  <a:gd name="T16" fmla="*/ 19 w 37"/>
                  <a:gd name="T17" fmla="*/ 0 h 2"/>
                  <a:gd name="T18" fmla="*/ 19 w 37"/>
                  <a:gd name="T19" fmla="*/ 0 h 2"/>
                  <a:gd name="T20" fmla="*/ 0 w 37"/>
                  <a:gd name="T21" fmla="*/ 0 h 2"/>
                  <a:gd name="T22" fmla="*/ 0 w 37"/>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
                    <a:moveTo>
                      <a:pt x="0" y="0"/>
                    </a:moveTo>
                    <a:lnTo>
                      <a:pt x="0" y="0"/>
                    </a:lnTo>
                    <a:lnTo>
                      <a:pt x="5" y="2"/>
                    </a:lnTo>
                    <a:lnTo>
                      <a:pt x="19" y="2"/>
                    </a:lnTo>
                    <a:lnTo>
                      <a:pt x="19" y="2"/>
                    </a:lnTo>
                    <a:lnTo>
                      <a:pt x="32" y="2"/>
                    </a:lnTo>
                    <a:lnTo>
                      <a:pt x="37" y="0"/>
                    </a:lnTo>
                    <a:lnTo>
                      <a:pt x="37" y="0"/>
                    </a:lnTo>
                    <a:lnTo>
                      <a:pt x="19" y="0"/>
                    </a:lnTo>
                    <a:lnTo>
                      <a:pt x="19"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9" name="Freeform 378"/>
              <p:cNvSpPr>
                <a:spLocks/>
              </p:cNvSpPr>
              <p:nvPr/>
            </p:nvSpPr>
            <p:spPr bwMode="auto">
              <a:xfrm>
                <a:off x="1920" y="2891"/>
                <a:ext cx="3" cy="8"/>
              </a:xfrm>
              <a:custGeom>
                <a:avLst/>
                <a:gdLst>
                  <a:gd name="T0" fmla="*/ 0 w 3"/>
                  <a:gd name="T1" fmla="*/ 0 h 8"/>
                  <a:gd name="T2" fmla="*/ 0 w 3"/>
                  <a:gd name="T3" fmla="*/ 0 h 8"/>
                  <a:gd name="T4" fmla="*/ 1 w 3"/>
                  <a:gd name="T5" fmla="*/ 5 h 8"/>
                  <a:gd name="T6" fmla="*/ 1 w 3"/>
                  <a:gd name="T7" fmla="*/ 5 h 8"/>
                  <a:gd name="T8" fmla="*/ 3 w 3"/>
                  <a:gd name="T9" fmla="*/ 8 h 8"/>
                  <a:gd name="T10" fmla="*/ 3 w 3"/>
                  <a:gd name="T11" fmla="*/ 8 h 8"/>
                  <a:gd name="T12" fmla="*/ 3 w 3"/>
                  <a:gd name="T13" fmla="*/ 7 h 8"/>
                  <a:gd name="T14" fmla="*/ 1 w 3"/>
                  <a:gd name="T15" fmla="*/ 4 h 8"/>
                  <a:gd name="T16" fmla="*/ 1 w 3"/>
                  <a:gd name="T17" fmla="*/ 4 h 8"/>
                  <a:gd name="T18" fmla="*/ 0 w 3"/>
                  <a:gd name="T19" fmla="*/ 2 h 8"/>
                  <a:gd name="T20" fmla="*/ 0 w 3"/>
                  <a:gd name="T21" fmla="*/ 0 h 8"/>
                  <a:gd name="T22" fmla="*/ 0 w 3"/>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8">
                    <a:moveTo>
                      <a:pt x="0" y="0"/>
                    </a:moveTo>
                    <a:lnTo>
                      <a:pt x="0" y="0"/>
                    </a:lnTo>
                    <a:lnTo>
                      <a:pt x="1" y="5"/>
                    </a:lnTo>
                    <a:lnTo>
                      <a:pt x="1" y="5"/>
                    </a:lnTo>
                    <a:lnTo>
                      <a:pt x="3" y="8"/>
                    </a:lnTo>
                    <a:lnTo>
                      <a:pt x="3" y="8"/>
                    </a:lnTo>
                    <a:lnTo>
                      <a:pt x="3" y="7"/>
                    </a:lnTo>
                    <a:lnTo>
                      <a:pt x="1" y="4"/>
                    </a:lnTo>
                    <a:lnTo>
                      <a:pt x="1" y="4"/>
                    </a:lnTo>
                    <a:lnTo>
                      <a:pt x="0" y="2"/>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0" name="Freeform 379"/>
              <p:cNvSpPr>
                <a:spLocks/>
              </p:cNvSpPr>
              <p:nvPr/>
            </p:nvSpPr>
            <p:spPr bwMode="auto">
              <a:xfrm>
                <a:off x="1910" y="2880"/>
                <a:ext cx="5" cy="5"/>
              </a:xfrm>
              <a:custGeom>
                <a:avLst/>
                <a:gdLst>
                  <a:gd name="T0" fmla="*/ 0 w 5"/>
                  <a:gd name="T1" fmla="*/ 0 h 5"/>
                  <a:gd name="T2" fmla="*/ 0 w 5"/>
                  <a:gd name="T3" fmla="*/ 0 h 5"/>
                  <a:gd name="T4" fmla="*/ 2 w 5"/>
                  <a:gd name="T5" fmla="*/ 4 h 5"/>
                  <a:gd name="T6" fmla="*/ 2 w 5"/>
                  <a:gd name="T7" fmla="*/ 4 h 5"/>
                  <a:gd name="T8" fmla="*/ 5 w 5"/>
                  <a:gd name="T9" fmla="*/ 5 h 5"/>
                  <a:gd name="T10" fmla="*/ 5 w 5"/>
                  <a:gd name="T11" fmla="*/ 5 h 5"/>
                  <a:gd name="T12" fmla="*/ 2 w 5"/>
                  <a:gd name="T13" fmla="*/ 2 h 5"/>
                  <a:gd name="T14" fmla="*/ 2 w 5"/>
                  <a:gd name="T15" fmla="*/ 2 h 5"/>
                  <a:gd name="T16" fmla="*/ 0 w 5"/>
                  <a:gd name="T17" fmla="*/ 0 h 5"/>
                  <a:gd name="T18" fmla="*/ 0 w 5"/>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0" y="0"/>
                    </a:moveTo>
                    <a:lnTo>
                      <a:pt x="0" y="0"/>
                    </a:lnTo>
                    <a:lnTo>
                      <a:pt x="2" y="4"/>
                    </a:lnTo>
                    <a:lnTo>
                      <a:pt x="2" y="4"/>
                    </a:lnTo>
                    <a:lnTo>
                      <a:pt x="5" y="5"/>
                    </a:lnTo>
                    <a:lnTo>
                      <a:pt x="5" y="5"/>
                    </a:lnTo>
                    <a:lnTo>
                      <a:pt x="2" y="2"/>
                    </a:lnTo>
                    <a:lnTo>
                      <a:pt x="2" y="2"/>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1" name="Freeform 380"/>
              <p:cNvSpPr>
                <a:spLocks/>
              </p:cNvSpPr>
              <p:nvPr/>
            </p:nvSpPr>
            <p:spPr bwMode="auto">
              <a:xfrm>
                <a:off x="1896" y="2874"/>
                <a:ext cx="8" cy="3"/>
              </a:xfrm>
              <a:custGeom>
                <a:avLst/>
                <a:gdLst>
                  <a:gd name="T0" fmla="*/ 0 w 8"/>
                  <a:gd name="T1" fmla="*/ 2 h 3"/>
                  <a:gd name="T2" fmla="*/ 0 w 8"/>
                  <a:gd name="T3" fmla="*/ 2 h 3"/>
                  <a:gd name="T4" fmla="*/ 3 w 8"/>
                  <a:gd name="T5" fmla="*/ 3 h 3"/>
                  <a:gd name="T6" fmla="*/ 3 w 8"/>
                  <a:gd name="T7" fmla="*/ 3 h 3"/>
                  <a:gd name="T8" fmla="*/ 8 w 8"/>
                  <a:gd name="T9" fmla="*/ 3 h 3"/>
                  <a:gd name="T10" fmla="*/ 8 w 8"/>
                  <a:gd name="T11" fmla="*/ 3 h 3"/>
                  <a:gd name="T12" fmla="*/ 6 w 8"/>
                  <a:gd name="T13" fmla="*/ 3 h 3"/>
                  <a:gd name="T14" fmla="*/ 5 w 8"/>
                  <a:gd name="T15" fmla="*/ 2 h 3"/>
                  <a:gd name="T16" fmla="*/ 5 w 8"/>
                  <a:gd name="T17" fmla="*/ 2 h 3"/>
                  <a:gd name="T18" fmla="*/ 1 w 8"/>
                  <a:gd name="T19" fmla="*/ 0 h 3"/>
                  <a:gd name="T20" fmla="*/ 0 w 8"/>
                  <a:gd name="T21" fmla="*/ 2 h 3"/>
                  <a:gd name="T22" fmla="*/ 0 w 8"/>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3">
                    <a:moveTo>
                      <a:pt x="0" y="2"/>
                    </a:moveTo>
                    <a:lnTo>
                      <a:pt x="0" y="2"/>
                    </a:lnTo>
                    <a:lnTo>
                      <a:pt x="3" y="3"/>
                    </a:lnTo>
                    <a:lnTo>
                      <a:pt x="3" y="3"/>
                    </a:lnTo>
                    <a:lnTo>
                      <a:pt x="8" y="3"/>
                    </a:lnTo>
                    <a:lnTo>
                      <a:pt x="8" y="3"/>
                    </a:lnTo>
                    <a:lnTo>
                      <a:pt x="6" y="3"/>
                    </a:lnTo>
                    <a:lnTo>
                      <a:pt x="5" y="2"/>
                    </a:lnTo>
                    <a:lnTo>
                      <a:pt x="5" y="2"/>
                    </a:lnTo>
                    <a:lnTo>
                      <a:pt x="1" y="0"/>
                    </a:lnTo>
                    <a:lnTo>
                      <a:pt x="0" y="2"/>
                    </a:lnTo>
                    <a:lnTo>
                      <a:pt x="0"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2" name="Freeform 381"/>
              <p:cNvSpPr>
                <a:spLocks/>
              </p:cNvSpPr>
              <p:nvPr/>
            </p:nvSpPr>
            <p:spPr bwMode="auto">
              <a:xfrm>
                <a:off x="1886" y="2873"/>
                <a:ext cx="5" cy="1"/>
              </a:xfrm>
              <a:custGeom>
                <a:avLst/>
                <a:gdLst>
                  <a:gd name="T0" fmla="*/ 0 w 5"/>
                  <a:gd name="T1" fmla="*/ 0 h 1"/>
                  <a:gd name="T2" fmla="*/ 0 w 5"/>
                  <a:gd name="T3" fmla="*/ 0 h 1"/>
                  <a:gd name="T4" fmla="*/ 2 w 5"/>
                  <a:gd name="T5" fmla="*/ 1 h 1"/>
                  <a:gd name="T6" fmla="*/ 2 w 5"/>
                  <a:gd name="T7" fmla="*/ 1 h 1"/>
                  <a:gd name="T8" fmla="*/ 5 w 5"/>
                  <a:gd name="T9" fmla="*/ 1 h 1"/>
                  <a:gd name="T10" fmla="*/ 5 w 5"/>
                  <a:gd name="T11" fmla="*/ 1 h 1"/>
                  <a:gd name="T12" fmla="*/ 4 w 5"/>
                  <a:gd name="T13" fmla="*/ 0 h 1"/>
                  <a:gd name="T14" fmla="*/ 4 w 5"/>
                  <a:gd name="T15" fmla="*/ 0 h 1"/>
                  <a:gd name="T16" fmla="*/ 0 w 5"/>
                  <a:gd name="T17" fmla="*/ 0 h 1"/>
                  <a:gd name="T18" fmla="*/ 0 w 5"/>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
                    <a:moveTo>
                      <a:pt x="0" y="0"/>
                    </a:moveTo>
                    <a:lnTo>
                      <a:pt x="0" y="0"/>
                    </a:lnTo>
                    <a:lnTo>
                      <a:pt x="2" y="1"/>
                    </a:lnTo>
                    <a:lnTo>
                      <a:pt x="2" y="1"/>
                    </a:lnTo>
                    <a:lnTo>
                      <a:pt x="5" y="1"/>
                    </a:lnTo>
                    <a:lnTo>
                      <a:pt x="5" y="1"/>
                    </a:lnTo>
                    <a:lnTo>
                      <a:pt x="4" y="0"/>
                    </a:lnTo>
                    <a:lnTo>
                      <a:pt x="4"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3" name="Freeform 382"/>
              <p:cNvSpPr>
                <a:spLocks/>
              </p:cNvSpPr>
              <p:nvPr/>
            </p:nvSpPr>
            <p:spPr bwMode="auto">
              <a:xfrm>
                <a:off x="2008" y="2847"/>
                <a:ext cx="0" cy="14"/>
              </a:xfrm>
              <a:custGeom>
                <a:avLst/>
                <a:gdLst>
                  <a:gd name="T0" fmla="*/ 0 h 14"/>
                  <a:gd name="T1" fmla="*/ 0 h 14"/>
                  <a:gd name="T2" fmla="*/ 14 h 14"/>
                  <a:gd name="T3" fmla="*/ 14 h 14"/>
                  <a:gd name="T4" fmla="*/ 14 h 14"/>
                  <a:gd name="T5" fmla="*/ 14 h 14"/>
                  <a:gd name="T6" fmla="*/ 0 h 14"/>
                </a:gdLst>
                <a:ahLst/>
                <a:cxnLst>
                  <a:cxn ang="0">
                    <a:pos x="0" y="T0"/>
                  </a:cxn>
                  <a:cxn ang="0">
                    <a:pos x="0" y="T1"/>
                  </a:cxn>
                  <a:cxn ang="0">
                    <a:pos x="0" y="T2"/>
                  </a:cxn>
                  <a:cxn ang="0">
                    <a:pos x="0" y="T3"/>
                  </a:cxn>
                  <a:cxn ang="0">
                    <a:pos x="0" y="T4"/>
                  </a:cxn>
                  <a:cxn ang="0">
                    <a:pos x="0" y="T5"/>
                  </a:cxn>
                  <a:cxn ang="0">
                    <a:pos x="0" y="T6"/>
                  </a:cxn>
                </a:cxnLst>
                <a:rect l="0" t="0" r="r" b="b"/>
                <a:pathLst>
                  <a:path h="14">
                    <a:moveTo>
                      <a:pt x="0" y="0"/>
                    </a:moveTo>
                    <a:lnTo>
                      <a:pt x="0" y="0"/>
                    </a:lnTo>
                    <a:lnTo>
                      <a:pt x="0" y="14"/>
                    </a:lnTo>
                    <a:lnTo>
                      <a:pt x="0" y="14"/>
                    </a:lnTo>
                    <a:lnTo>
                      <a:pt x="0" y="14"/>
                    </a:lnTo>
                    <a:lnTo>
                      <a:pt x="0" y="14"/>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4" name="Freeform 383"/>
              <p:cNvSpPr>
                <a:spLocks/>
              </p:cNvSpPr>
              <p:nvPr/>
            </p:nvSpPr>
            <p:spPr bwMode="auto">
              <a:xfrm>
                <a:off x="2008" y="2847"/>
                <a:ext cx="0" cy="14"/>
              </a:xfrm>
              <a:custGeom>
                <a:avLst/>
                <a:gdLst>
                  <a:gd name="T0" fmla="*/ 0 h 14"/>
                  <a:gd name="T1" fmla="*/ 0 h 14"/>
                  <a:gd name="T2" fmla="*/ 14 h 14"/>
                  <a:gd name="T3" fmla="*/ 14 h 14"/>
                  <a:gd name="T4" fmla="*/ 14 h 14"/>
                  <a:gd name="T5" fmla="*/ 14 h 14"/>
                  <a:gd name="T6" fmla="*/ 0 h 14"/>
                </a:gdLst>
                <a:ahLst/>
                <a:cxnLst>
                  <a:cxn ang="0">
                    <a:pos x="0" y="T0"/>
                  </a:cxn>
                  <a:cxn ang="0">
                    <a:pos x="0" y="T1"/>
                  </a:cxn>
                  <a:cxn ang="0">
                    <a:pos x="0" y="T2"/>
                  </a:cxn>
                  <a:cxn ang="0">
                    <a:pos x="0" y="T3"/>
                  </a:cxn>
                  <a:cxn ang="0">
                    <a:pos x="0" y="T4"/>
                  </a:cxn>
                  <a:cxn ang="0">
                    <a:pos x="0" y="T5"/>
                  </a:cxn>
                  <a:cxn ang="0">
                    <a:pos x="0" y="T6"/>
                  </a:cxn>
                </a:cxnLst>
                <a:rect l="0" t="0" r="r" b="b"/>
                <a:pathLst>
                  <a:path h="14">
                    <a:moveTo>
                      <a:pt x="0" y="0"/>
                    </a:moveTo>
                    <a:lnTo>
                      <a:pt x="0" y="0"/>
                    </a:lnTo>
                    <a:lnTo>
                      <a:pt x="0" y="14"/>
                    </a:lnTo>
                    <a:lnTo>
                      <a:pt x="0" y="14"/>
                    </a:lnTo>
                    <a:lnTo>
                      <a:pt x="0" y="14"/>
                    </a:lnTo>
                    <a:lnTo>
                      <a:pt x="0" y="1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5" name="Freeform 384"/>
              <p:cNvSpPr>
                <a:spLocks/>
              </p:cNvSpPr>
              <p:nvPr/>
            </p:nvSpPr>
            <p:spPr bwMode="auto">
              <a:xfrm>
                <a:off x="1896" y="2847"/>
                <a:ext cx="112" cy="18"/>
              </a:xfrm>
              <a:custGeom>
                <a:avLst/>
                <a:gdLst>
                  <a:gd name="T0" fmla="*/ 112 w 112"/>
                  <a:gd name="T1" fmla="*/ 0 h 18"/>
                  <a:gd name="T2" fmla="*/ 0 w 112"/>
                  <a:gd name="T3" fmla="*/ 2 h 18"/>
                  <a:gd name="T4" fmla="*/ 0 w 112"/>
                  <a:gd name="T5" fmla="*/ 2 h 18"/>
                  <a:gd name="T6" fmla="*/ 0 w 112"/>
                  <a:gd name="T7" fmla="*/ 18 h 18"/>
                  <a:gd name="T8" fmla="*/ 99 w 112"/>
                  <a:gd name="T9" fmla="*/ 14 h 18"/>
                  <a:gd name="T10" fmla="*/ 99 w 112"/>
                  <a:gd name="T11" fmla="*/ 14 h 18"/>
                  <a:gd name="T12" fmla="*/ 98 w 112"/>
                  <a:gd name="T13" fmla="*/ 13 h 18"/>
                  <a:gd name="T14" fmla="*/ 98 w 112"/>
                  <a:gd name="T15" fmla="*/ 13 h 18"/>
                  <a:gd name="T16" fmla="*/ 98 w 112"/>
                  <a:gd name="T17" fmla="*/ 13 h 18"/>
                  <a:gd name="T18" fmla="*/ 98 w 112"/>
                  <a:gd name="T19" fmla="*/ 13 h 18"/>
                  <a:gd name="T20" fmla="*/ 104 w 112"/>
                  <a:gd name="T21" fmla="*/ 14 h 18"/>
                  <a:gd name="T22" fmla="*/ 104 w 112"/>
                  <a:gd name="T23" fmla="*/ 14 h 18"/>
                  <a:gd name="T24" fmla="*/ 112 w 112"/>
                  <a:gd name="T25" fmla="*/ 14 h 18"/>
                  <a:gd name="T26" fmla="*/ 112 w 112"/>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8">
                    <a:moveTo>
                      <a:pt x="112" y="0"/>
                    </a:moveTo>
                    <a:lnTo>
                      <a:pt x="0" y="2"/>
                    </a:lnTo>
                    <a:lnTo>
                      <a:pt x="0" y="2"/>
                    </a:lnTo>
                    <a:lnTo>
                      <a:pt x="0" y="18"/>
                    </a:lnTo>
                    <a:lnTo>
                      <a:pt x="99" y="14"/>
                    </a:lnTo>
                    <a:lnTo>
                      <a:pt x="99" y="14"/>
                    </a:lnTo>
                    <a:lnTo>
                      <a:pt x="98" y="13"/>
                    </a:lnTo>
                    <a:lnTo>
                      <a:pt x="98" y="13"/>
                    </a:lnTo>
                    <a:lnTo>
                      <a:pt x="98" y="13"/>
                    </a:lnTo>
                    <a:lnTo>
                      <a:pt x="98" y="13"/>
                    </a:lnTo>
                    <a:lnTo>
                      <a:pt x="104" y="14"/>
                    </a:lnTo>
                    <a:lnTo>
                      <a:pt x="104" y="14"/>
                    </a:lnTo>
                    <a:lnTo>
                      <a:pt x="112" y="14"/>
                    </a:lnTo>
                    <a:lnTo>
                      <a:pt x="112" y="0"/>
                    </a:lnTo>
                    <a:close/>
                  </a:path>
                </a:pathLst>
              </a:custGeom>
              <a:solidFill>
                <a:srgbClr val="A2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6" name="Freeform 385"/>
              <p:cNvSpPr>
                <a:spLocks/>
              </p:cNvSpPr>
              <p:nvPr/>
            </p:nvSpPr>
            <p:spPr bwMode="auto">
              <a:xfrm>
                <a:off x="1896" y="2847"/>
                <a:ext cx="112" cy="18"/>
              </a:xfrm>
              <a:custGeom>
                <a:avLst/>
                <a:gdLst>
                  <a:gd name="T0" fmla="*/ 112 w 112"/>
                  <a:gd name="T1" fmla="*/ 0 h 18"/>
                  <a:gd name="T2" fmla="*/ 0 w 112"/>
                  <a:gd name="T3" fmla="*/ 2 h 18"/>
                  <a:gd name="T4" fmla="*/ 0 w 112"/>
                  <a:gd name="T5" fmla="*/ 2 h 18"/>
                  <a:gd name="T6" fmla="*/ 0 w 112"/>
                  <a:gd name="T7" fmla="*/ 18 h 18"/>
                  <a:gd name="T8" fmla="*/ 99 w 112"/>
                  <a:gd name="T9" fmla="*/ 14 h 18"/>
                  <a:gd name="T10" fmla="*/ 99 w 112"/>
                  <a:gd name="T11" fmla="*/ 14 h 18"/>
                  <a:gd name="T12" fmla="*/ 98 w 112"/>
                  <a:gd name="T13" fmla="*/ 13 h 18"/>
                  <a:gd name="T14" fmla="*/ 98 w 112"/>
                  <a:gd name="T15" fmla="*/ 13 h 18"/>
                  <a:gd name="T16" fmla="*/ 98 w 112"/>
                  <a:gd name="T17" fmla="*/ 13 h 18"/>
                  <a:gd name="T18" fmla="*/ 98 w 112"/>
                  <a:gd name="T19" fmla="*/ 13 h 18"/>
                  <a:gd name="T20" fmla="*/ 104 w 112"/>
                  <a:gd name="T21" fmla="*/ 14 h 18"/>
                  <a:gd name="T22" fmla="*/ 104 w 112"/>
                  <a:gd name="T23" fmla="*/ 14 h 18"/>
                  <a:gd name="T24" fmla="*/ 112 w 112"/>
                  <a:gd name="T25" fmla="*/ 14 h 18"/>
                  <a:gd name="T26" fmla="*/ 112 w 112"/>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8">
                    <a:moveTo>
                      <a:pt x="112" y="0"/>
                    </a:moveTo>
                    <a:lnTo>
                      <a:pt x="0" y="2"/>
                    </a:lnTo>
                    <a:lnTo>
                      <a:pt x="0" y="2"/>
                    </a:lnTo>
                    <a:lnTo>
                      <a:pt x="0" y="18"/>
                    </a:lnTo>
                    <a:lnTo>
                      <a:pt x="99" y="14"/>
                    </a:lnTo>
                    <a:lnTo>
                      <a:pt x="99" y="14"/>
                    </a:lnTo>
                    <a:lnTo>
                      <a:pt x="98" y="13"/>
                    </a:lnTo>
                    <a:lnTo>
                      <a:pt x="98" y="13"/>
                    </a:lnTo>
                    <a:lnTo>
                      <a:pt x="98" y="13"/>
                    </a:lnTo>
                    <a:lnTo>
                      <a:pt x="98" y="13"/>
                    </a:lnTo>
                    <a:lnTo>
                      <a:pt x="104" y="14"/>
                    </a:lnTo>
                    <a:lnTo>
                      <a:pt x="104" y="14"/>
                    </a:lnTo>
                    <a:lnTo>
                      <a:pt x="112" y="14"/>
                    </a:lnTo>
                    <a:lnTo>
                      <a:pt x="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7" name="Freeform 386"/>
              <p:cNvSpPr>
                <a:spLocks/>
              </p:cNvSpPr>
              <p:nvPr/>
            </p:nvSpPr>
            <p:spPr bwMode="auto">
              <a:xfrm>
                <a:off x="1994" y="2860"/>
                <a:ext cx="14" cy="1"/>
              </a:xfrm>
              <a:custGeom>
                <a:avLst/>
                <a:gdLst>
                  <a:gd name="T0" fmla="*/ 0 w 14"/>
                  <a:gd name="T1" fmla="*/ 0 h 1"/>
                  <a:gd name="T2" fmla="*/ 0 w 14"/>
                  <a:gd name="T3" fmla="*/ 0 h 1"/>
                  <a:gd name="T4" fmla="*/ 0 w 14"/>
                  <a:gd name="T5" fmla="*/ 0 h 1"/>
                  <a:gd name="T6" fmla="*/ 0 w 14"/>
                  <a:gd name="T7" fmla="*/ 0 h 1"/>
                  <a:gd name="T8" fmla="*/ 1 w 14"/>
                  <a:gd name="T9" fmla="*/ 1 h 1"/>
                  <a:gd name="T10" fmla="*/ 14 w 14"/>
                  <a:gd name="T11" fmla="*/ 1 h 1"/>
                  <a:gd name="T12" fmla="*/ 14 w 14"/>
                  <a:gd name="T13" fmla="*/ 1 h 1"/>
                  <a:gd name="T14" fmla="*/ 14 w 14"/>
                  <a:gd name="T15" fmla="*/ 1 h 1"/>
                  <a:gd name="T16" fmla="*/ 14 w 14"/>
                  <a:gd name="T17" fmla="*/ 1 h 1"/>
                  <a:gd name="T18" fmla="*/ 6 w 14"/>
                  <a:gd name="T19" fmla="*/ 1 h 1"/>
                  <a:gd name="T20" fmla="*/ 6 w 14"/>
                  <a:gd name="T21" fmla="*/ 1 h 1"/>
                  <a:gd name="T22" fmla="*/ 0 w 14"/>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
                    <a:moveTo>
                      <a:pt x="0" y="0"/>
                    </a:moveTo>
                    <a:lnTo>
                      <a:pt x="0" y="0"/>
                    </a:lnTo>
                    <a:lnTo>
                      <a:pt x="0" y="0"/>
                    </a:lnTo>
                    <a:lnTo>
                      <a:pt x="0" y="0"/>
                    </a:lnTo>
                    <a:lnTo>
                      <a:pt x="1" y="1"/>
                    </a:lnTo>
                    <a:lnTo>
                      <a:pt x="14" y="1"/>
                    </a:lnTo>
                    <a:lnTo>
                      <a:pt x="14" y="1"/>
                    </a:lnTo>
                    <a:lnTo>
                      <a:pt x="14" y="1"/>
                    </a:lnTo>
                    <a:lnTo>
                      <a:pt x="14" y="1"/>
                    </a:lnTo>
                    <a:lnTo>
                      <a:pt x="6" y="1"/>
                    </a:lnTo>
                    <a:lnTo>
                      <a:pt x="6" y="1"/>
                    </a:lnTo>
                    <a:lnTo>
                      <a:pt x="0" y="0"/>
                    </a:lnTo>
                    <a:close/>
                  </a:path>
                </a:pathLst>
              </a:custGeom>
              <a:solidFill>
                <a:srgbClr val="1B23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8" name="Freeform 387"/>
              <p:cNvSpPr>
                <a:spLocks/>
              </p:cNvSpPr>
              <p:nvPr/>
            </p:nvSpPr>
            <p:spPr bwMode="auto">
              <a:xfrm>
                <a:off x="1994" y="2860"/>
                <a:ext cx="14" cy="1"/>
              </a:xfrm>
              <a:custGeom>
                <a:avLst/>
                <a:gdLst>
                  <a:gd name="T0" fmla="*/ 0 w 14"/>
                  <a:gd name="T1" fmla="*/ 0 h 1"/>
                  <a:gd name="T2" fmla="*/ 0 w 14"/>
                  <a:gd name="T3" fmla="*/ 0 h 1"/>
                  <a:gd name="T4" fmla="*/ 0 w 14"/>
                  <a:gd name="T5" fmla="*/ 0 h 1"/>
                  <a:gd name="T6" fmla="*/ 0 w 14"/>
                  <a:gd name="T7" fmla="*/ 0 h 1"/>
                  <a:gd name="T8" fmla="*/ 1 w 14"/>
                  <a:gd name="T9" fmla="*/ 1 h 1"/>
                  <a:gd name="T10" fmla="*/ 14 w 14"/>
                  <a:gd name="T11" fmla="*/ 1 h 1"/>
                  <a:gd name="T12" fmla="*/ 14 w 14"/>
                  <a:gd name="T13" fmla="*/ 1 h 1"/>
                  <a:gd name="T14" fmla="*/ 14 w 14"/>
                  <a:gd name="T15" fmla="*/ 1 h 1"/>
                  <a:gd name="T16" fmla="*/ 14 w 14"/>
                  <a:gd name="T17" fmla="*/ 1 h 1"/>
                  <a:gd name="T18" fmla="*/ 6 w 14"/>
                  <a:gd name="T19" fmla="*/ 1 h 1"/>
                  <a:gd name="T20" fmla="*/ 6 w 14"/>
                  <a:gd name="T21" fmla="*/ 1 h 1"/>
                  <a:gd name="T22" fmla="*/ 0 w 14"/>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
                    <a:moveTo>
                      <a:pt x="0" y="0"/>
                    </a:moveTo>
                    <a:lnTo>
                      <a:pt x="0" y="0"/>
                    </a:lnTo>
                    <a:lnTo>
                      <a:pt x="0" y="0"/>
                    </a:lnTo>
                    <a:lnTo>
                      <a:pt x="0" y="0"/>
                    </a:lnTo>
                    <a:lnTo>
                      <a:pt x="1" y="1"/>
                    </a:lnTo>
                    <a:lnTo>
                      <a:pt x="14" y="1"/>
                    </a:lnTo>
                    <a:lnTo>
                      <a:pt x="14" y="1"/>
                    </a:lnTo>
                    <a:lnTo>
                      <a:pt x="14" y="1"/>
                    </a:lnTo>
                    <a:lnTo>
                      <a:pt x="14" y="1"/>
                    </a:lnTo>
                    <a:lnTo>
                      <a:pt x="6" y="1"/>
                    </a:lnTo>
                    <a:lnTo>
                      <a:pt x="6"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9" name="Rectangle 388"/>
              <p:cNvSpPr>
                <a:spLocks noChangeArrowheads="1"/>
              </p:cNvSpPr>
              <p:nvPr/>
            </p:nvSpPr>
            <p:spPr bwMode="auto">
              <a:xfrm>
                <a:off x="1882" y="2849"/>
                <a:ext cx="1" cy="1"/>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0" name="Freeform 389"/>
              <p:cNvSpPr>
                <a:spLocks/>
              </p:cNvSpPr>
              <p:nvPr/>
            </p:nvSpPr>
            <p:spPr bwMode="auto">
              <a:xfrm>
                <a:off x="1882" y="284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1" name="Freeform 390"/>
              <p:cNvSpPr>
                <a:spLocks/>
              </p:cNvSpPr>
              <p:nvPr/>
            </p:nvSpPr>
            <p:spPr bwMode="auto">
              <a:xfrm>
                <a:off x="1882" y="2849"/>
                <a:ext cx="12" cy="16"/>
              </a:xfrm>
              <a:custGeom>
                <a:avLst/>
                <a:gdLst>
                  <a:gd name="T0" fmla="*/ 12 w 12"/>
                  <a:gd name="T1" fmla="*/ 0 h 16"/>
                  <a:gd name="T2" fmla="*/ 0 w 12"/>
                  <a:gd name="T3" fmla="*/ 0 h 16"/>
                  <a:gd name="T4" fmla="*/ 0 w 12"/>
                  <a:gd name="T5" fmla="*/ 0 h 16"/>
                  <a:gd name="T6" fmla="*/ 1 w 12"/>
                  <a:gd name="T7" fmla="*/ 16 h 16"/>
                  <a:gd name="T8" fmla="*/ 12 w 12"/>
                  <a:gd name="T9" fmla="*/ 16 h 16"/>
                  <a:gd name="T10" fmla="*/ 12 w 12"/>
                  <a:gd name="T11" fmla="*/ 16 h 16"/>
                  <a:gd name="T12" fmla="*/ 12 w 12"/>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2" h="16">
                    <a:moveTo>
                      <a:pt x="12" y="0"/>
                    </a:moveTo>
                    <a:lnTo>
                      <a:pt x="0" y="0"/>
                    </a:lnTo>
                    <a:lnTo>
                      <a:pt x="0" y="0"/>
                    </a:lnTo>
                    <a:lnTo>
                      <a:pt x="1" y="16"/>
                    </a:lnTo>
                    <a:lnTo>
                      <a:pt x="12" y="16"/>
                    </a:lnTo>
                    <a:lnTo>
                      <a:pt x="12" y="16"/>
                    </a:lnTo>
                    <a:lnTo>
                      <a:pt x="12" y="0"/>
                    </a:lnTo>
                    <a:close/>
                  </a:path>
                </a:pathLst>
              </a:custGeom>
              <a:solidFill>
                <a:srgbClr val="A2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2" name="Freeform 391"/>
              <p:cNvSpPr>
                <a:spLocks/>
              </p:cNvSpPr>
              <p:nvPr/>
            </p:nvSpPr>
            <p:spPr bwMode="auto">
              <a:xfrm>
                <a:off x="1882" y="2849"/>
                <a:ext cx="12" cy="16"/>
              </a:xfrm>
              <a:custGeom>
                <a:avLst/>
                <a:gdLst>
                  <a:gd name="T0" fmla="*/ 12 w 12"/>
                  <a:gd name="T1" fmla="*/ 0 h 16"/>
                  <a:gd name="T2" fmla="*/ 0 w 12"/>
                  <a:gd name="T3" fmla="*/ 0 h 16"/>
                  <a:gd name="T4" fmla="*/ 0 w 12"/>
                  <a:gd name="T5" fmla="*/ 0 h 16"/>
                  <a:gd name="T6" fmla="*/ 1 w 12"/>
                  <a:gd name="T7" fmla="*/ 16 h 16"/>
                  <a:gd name="T8" fmla="*/ 12 w 12"/>
                  <a:gd name="T9" fmla="*/ 16 h 16"/>
                  <a:gd name="T10" fmla="*/ 12 w 12"/>
                  <a:gd name="T11" fmla="*/ 16 h 16"/>
                  <a:gd name="T12" fmla="*/ 12 w 12"/>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2" h="16">
                    <a:moveTo>
                      <a:pt x="12" y="0"/>
                    </a:moveTo>
                    <a:lnTo>
                      <a:pt x="0" y="0"/>
                    </a:lnTo>
                    <a:lnTo>
                      <a:pt x="0" y="0"/>
                    </a:lnTo>
                    <a:lnTo>
                      <a:pt x="1" y="16"/>
                    </a:lnTo>
                    <a:lnTo>
                      <a:pt x="12" y="16"/>
                    </a:lnTo>
                    <a:lnTo>
                      <a:pt x="12" y="16"/>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3" name="Freeform 392"/>
              <p:cNvSpPr>
                <a:spLocks/>
              </p:cNvSpPr>
              <p:nvPr/>
            </p:nvSpPr>
            <p:spPr bwMode="auto">
              <a:xfrm>
                <a:off x="1894" y="2849"/>
                <a:ext cx="2" cy="16"/>
              </a:xfrm>
              <a:custGeom>
                <a:avLst/>
                <a:gdLst>
                  <a:gd name="T0" fmla="*/ 2 w 2"/>
                  <a:gd name="T1" fmla="*/ 0 h 16"/>
                  <a:gd name="T2" fmla="*/ 0 w 2"/>
                  <a:gd name="T3" fmla="*/ 0 h 16"/>
                  <a:gd name="T4" fmla="*/ 0 w 2"/>
                  <a:gd name="T5" fmla="*/ 0 h 16"/>
                  <a:gd name="T6" fmla="*/ 0 w 2"/>
                  <a:gd name="T7" fmla="*/ 16 h 16"/>
                  <a:gd name="T8" fmla="*/ 2 w 2"/>
                  <a:gd name="T9" fmla="*/ 16 h 16"/>
                  <a:gd name="T10" fmla="*/ 2 w 2"/>
                  <a:gd name="T11" fmla="*/ 16 h 16"/>
                  <a:gd name="T12" fmla="*/ 2 w 2"/>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 h="16">
                    <a:moveTo>
                      <a:pt x="2" y="0"/>
                    </a:moveTo>
                    <a:lnTo>
                      <a:pt x="0" y="0"/>
                    </a:lnTo>
                    <a:lnTo>
                      <a:pt x="0" y="0"/>
                    </a:lnTo>
                    <a:lnTo>
                      <a:pt x="0" y="16"/>
                    </a:lnTo>
                    <a:lnTo>
                      <a:pt x="2" y="16"/>
                    </a:lnTo>
                    <a:lnTo>
                      <a:pt x="2" y="16"/>
                    </a:lnTo>
                    <a:lnTo>
                      <a:pt x="2" y="0"/>
                    </a:lnTo>
                    <a:close/>
                  </a:path>
                </a:pathLst>
              </a:custGeom>
              <a:solidFill>
                <a:srgbClr val="1B23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4" name="Freeform 393"/>
              <p:cNvSpPr>
                <a:spLocks/>
              </p:cNvSpPr>
              <p:nvPr/>
            </p:nvSpPr>
            <p:spPr bwMode="auto">
              <a:xfrm>
                <a:off x="1894" y="2849"/>
                <a:ext cx="2" cy="16"/>
              </a:xfrm>
              <a:custGeom>
                <a:avLst/>
                <a:gdLst>
                  <a:gd name="T0" fmla="*/ 2 w 2"/>
                  <a:gd name="T1" fmla="*/ 0 h 16"/>
                  <a:gd name="T2" fmla="*/ 0 w 2"/>
                  <a:gd name="T3" fmla="*/ 0 h 16"/>
                  <a:gd name="T4" fmla="*/ 0 w 2"/>
                  <a:gd name="T5" fmla="*/ 0 h 16"/>
                  <a:gd name="T6" fmla="*/ 0 w 2"/>
                  <a:gd name="T7" fmla="*/ 16 h 16"/>
                  <a:gd name="T8" fmla="*/ 2 w 2"/>
                  <a:gd name="T9" fmla="*/ 16 h 16"/>
                  <a:gd name="T10" fmla="*/ 2 w 2"/>
                  <a:gd name="T11" fmla="*/ 16 h 16"/>
                  <a:gd name="T12" fmla="*/ 2 w 2"/>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 h="16">
                    <a:moveTo>
                      <a:pt x="2" y="0"/>
                    </a:moveTo>
                    <a:lnTo>
                      <a:pt x="0" y="0"/>
                    </a:lnTo>
                    <a:lnTo>
                      <a:pt x="0" y="0"/>
                    </a:lnTo>
                    <a:lnTo>
                      <a:pt x="0" y="16"/>
                    </a:lnTo>
                    <a:lnTo>
                      <a:pt x="2" y="16"/>
                    </a:lnTo>
                    <a:lnTo>
                      <a:pt x="2" y="16"/>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5" name="Freeform 394"/>
              <p:cNvSpPr>
                <a:spLocks/>
              </p:cNvSpPr>
              <p:nvPr/>
            </p:nvSpPr>
            <p:spPr bwMode="auto">
              <a:xfrm>
                <a:off x="1686" y="2806"/>
                <a:ext cx="211" cy="103"/>
              </a:xfrm>
              <a:custGeom>
                <a:avLst/>
                <a:gdLst>
                  <a:gd name="T0" fmla="*/ 126 w 211"/>
                  <a:gd name="T1" fmla="*/ 68 h 103"/>
                  <a:gd name="T2" fmla="*/ 126 w 211"/>
                  <a:gd name="T3" fmla="*/ 0 h 103"/>
                  <a:gd name="T4" fmla="*/ 0 w 211"/>
                  <a:gd name="T5" fmla="*/ 0 h 103"/>
                  <a:gd name="T6" fmla="*/ 0 w 211"/>
                  <a:gd name="T7" fmla="*/ 98 h 103"/>
                  <a:gd name="T8" fmla="*/ 8 w 211"/>
                  <a:gd name="T9" fmla="*/ 100 h 103"/>
                  <a:gd name="T10" fmla="*/ 8 w 211"/>
                  <a:gd name="T11" fmla="*/ 100 h 103"/>
                  <a:gd name="T12" fmla="*/ 50 w 211"/>
                  <a:gd name="T13" fmla="*/ 101 h 103"/>
                  <a:gd name="T14" fmla="*/ 112 w 211"/>
                  <a:gd name="T15" fmla="*/ 103 h 103"/>
                  <a:gd name="T16" fmla="*/ 170 w 211"/>
                  <a:gd name="T17" fmla="*/ 103 h 103"/>
                  <a:gd name="T18" fmla="*/ 192 w 211"/>
                  <a:gd name="T19" fmla="*/ 101 h 103"/>
                  <a:gd name="T20" fmla="*/ 207 w 211"/>
                  <a:gd name="T21" fmla="*/ 100 h 103"/>
                  <a:gd name="T22" fmla="*/ 207 w 211"/>
                  <a:gd name="T23" fmla="*/ 100 h 103"/>
                  <a:gd name="T24" fmla="*/ 210 w 211"/>
                  <a:gd name="T25" fmla="*/ 98 h 103"/>
                  <a:gd name="T26" fmla="*/ 211 w 211"/>
                  <a:gd name="T27" fmla="*/ 95 h 103"/>
                  <a:gd name="T28" fmla="*/ 208 w 211"/>
                  <a:gd name="T29" fmla="*/ 93 h 103"/>
                  <a:gd name="T30" fmla="*/ 205 w 211"/>
                  <a:gd name="T31" fmla="*/ 92 h 103"/>
                  <a:gd name="T32" fmla="*/ 192 w 211"/>
                  <a:gd name="T33" fmla="*/ 85 h 103"/>
                  <a:gd name="T34" fmla="*/ 177 w 211"/>
                  <a:gd name="T35" fmla="*/ 81 h 103"/>
                  <a:gd name="T36" fmla="*/ 142 w 211"/>
                  <a:gd name="T37" fmla="*/ 71 h 103"/>
                  <a:gd name="T38" fmla="*/ 126 w 211"/>
                  <a:gd name="T39" fmla="*/ 6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103">
                    <a:moveTo>
                      <a:pt x="126" y="68"/>
                    </a:moveTo>
                    <a:lnTo>
                      <a:pt x="126" y="0"/>
                    </a:lnTo>
                    <a:lnTo>
                      <a:pt x="0" y="0"/>
                    </a:lnTo>
                    <a:lnTo>
                      <a:pt x="0" y="98"/>
                    </a:lnTo>
                    <a:lnTo>
                      <a:pt x="8" y="100"/>
                    </a:lnTo>
                    <a:lnTo>
                      <a:pt x="8" y="100"/>
                    </a:lnTo>
                    <a:lnTo>
                      <a:pt x="50" y="101"/>
                    </a:lnTo>
                    <a:lnTo>
                      <a:pt x="112" y="103"/>
                    </a:lnTo>
                    <a:lnTo>
                      <a:pt x="170" y="103"/>
                    </a:lnTo>
                    <a:lnTo>
                      <a:pt x="192" y="101"/>
                    </a:lnTo>
                    <a:lnTo>
                      <a:pt x="207" y="100"/>
                    </a:lnTo>
                    <a:lnTo>
                      <a:pt x="207" y="100"/>
                    </a:lnTo>
                    <a:lnTo>
                      <a:pt x="210" y="98"/>
                    </a:lnTo>
                    <a:lnTo>
                      <a:pt x="211" y="95"/>
                    </a:lnTo>
                    <a:lnTo>
                      <a:pt x="208" y="93"/>
                    </a:lnTo>
                    <a:lnTo>
                      <a:pt x="205" y="92"/>
                    </a:lnTo>
                    <a:lnTo>
                      <a:pt x="192" y="85"/>
                    </a:lnTo>
                    <a:lnTo>
                      <a:pt x="177" y="81"/>
                    </a:lnTo>
                    <a:lnTo>
                      <a:pt x="142" y="71"/>
                    </a:lnTo>
                    <a:lnTo>
                      <a:pt x="126" y="68"/>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6" name="Freeform 395"/>
              <p:cNvSpPr>
                <a:spLocks/>
              </p:cNvSpPr>
              <p:nvPr/>
            </p:nvSpPr>
            <p:spPr bwMode="auto">
              <a:xfrm>
                <a:off x="1686" y="2806"/>
                <a:ext cx="211" cy="103"/>
              </a:xfrm>
              <a:custGeom>
                <a:avLst/>
                <a:gdLst>
                  <a:gd name="T0" fmla="*/ 126 w 211"/>
                  <a:gd name="T1" fmla="*/ 68 h 103"/>
                  <a:gd name="T2" fmla="*/ 126 w 211"/>
                  <a:gd name="T3" fmla="*/ 0 h 103"/>
                  <a:gd name="T4" fmla="*/ 0 w 211"/>
                  <a:gd name="T5" fmla="*/ 0 h 103"/>
                  <a:gd name="T6" fmla="*/ 0 w 211"/>
                  <a:gd name="T7" fmla="*/ 98 h 103"/>
                  <a:gd name="T8" fmla="*/ 8 w 211"/>
                  <a:gd name="T9" fmla="*/ 100 h 103"/>
                  <a:gd name="T10" fmla="*/ 8 w 211"/>
                  <a:gd name="T11" fmla="*/ 100 h 103"/>
                  <a:gd name="T12" fmla="*/ 50 w 211"/>
                  <a:gd name="T13" fmla="*/ 101 h 103"/>
                  <a:gd name="T14" fmla="*/ 112 w 211"/>
                  <a:gd name="T15" fmla="*/ 103 h 103"/>
                  <a:gd name="T16" fmla="*/ 170 w 211"/>
                  <a:gd name="T17" fmla="*/ 103 h 103"/>
                  <a:gd name="T18" fmla="*/ 192 w 211"/>
                  <a:gd name="T19" fmla="*/ 101 h 103"/>
                  <a:gd name="T20" fmla="*/ 207 w 211"/>
                  <a:gd name="T21" fmla="*/ 100 h 103"/>
                  <a:gd name="T22" fmla="*/ 207 w 211"/>
                  <a:gd name="T23" fmla="*/ 100 h 103"/>
                  <a:gd name="T24" fmla="*/ 210 w 211"/>
                  <a:gd name="T25" fmla="*/ 98 h 103"/>
                  <a:gd name="T26" fmla="*/ 211 w 211"/>
                  <a:gd name="T27" fmla="*/ 95 h 103"/>
                  <a:gd name="T28" fmla="*/ 208 w 211"/>
                  <a:gd name="T29" fmla="*/ 93 h 103"/>
                  <a:gd name="T30" fmla="*/ 205 w 211"/>
                  <a:gd name="T31" fmla="*/ 92 h 103"/>
                  <a:gd name="T32" fmla="*/ 192 w 211"/>
                  <a:gd name="T33" fmla="*/ 85 h 103"/>
                  <a:gd name="T34" fmla="*/ 177 w 211"/>
                  <a:gd name="T35" fmla="*/ 81 h 103"/>
                  <a:gd name="T36" fmla="*/ 142 w 211"/>
                  <a:gd name="T37" fmla="*/ 71 h 103"/>
                  <a:gd name="T38" fmla="*/ 126 w 211"/>
                  <a:gd name="T39" fmla="*/ 6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103">
                    <a:moveTo>
                      <a:pt x="126" y="68"/>
                    </a:moveTo>
                    <a:lnTo>
                      <a:pt x="126" y="0"/>
                    </a:lnTo>
                    <a:lnTo>
                      <a:pt x="0" y="0"/>
                    </a:lnTo>
                    <a:lnTo>
                      <a:pt x="0" y="98"/>
                    </a:lnTo>
                    <a:lnTo>
                      <a:pt x="8" y="100"/>
                    </a:lnTo>
                    <a:lnTo>
                      <a:pt x="8" y="100"/>
                    </a:lnTo>
                    <a:lnTo>
                      <a:pt x="50" y="101"/>
                    </a:lnTo>
                    <a:lnTo>
                      <a:pt x="112" y="103"/>
                    </a:lnTo>
                    <a:lnTo>
                      <a:pt x="170" y="103"/>
                    </a:lnTo>
                    <a:lnTo>
                      <a:pt x="192" y="101"/>
                    </a:lnTo>
                    <a:lnTo>
                      <a:pt x="207" y="100"/>
                    </a:lnTo>
                    <a:lnTo>
                      <a:pt x="207" y="100"/>
                    </a:lnTo>
                    <a:lnTo>
                      <a:pt x="210" y="98"/>
                    </a:lnTo>
                    <a:lnTo>
                      <a:pt x="211" y="95"/>
                    </a:lnTo>
                    <a:lnTo>
                      <a:pt x="208" y="93"/>
                    </a:lnTo>
                    <a:lnTo>
                      <a:pt x="205" y="92"/>
                    </a:lnTo>
                    <a:lnTo>
                      <a:pt x="192" y="85"/>
                    </a:lnTo>
                    <a:lnTo>
                      <a:pt x="177" y="81"/>
                    </a:lnTo>
                    <a:lnTo>
                      <a:pt x="142" y="71"/>
                    </a:lnTo>
                    <a:lnTo>
                      <a:pt x="126" y="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7" name="Freeform 396"/>
              <p:cNvSpPr>
                <a:spLocks/>
              </p:cNvSpPr>
              <p:nvPr/>
            </p:nvSpPr>
            <p:spPr bwMode="auto">
              <a:xfrm>
                <a:off x="1864" y="2887"/>
                <a:ext cx="10" cy="3"/>
              </a:xfrm>
              <a:custGeom>
                <a:avLst/>
                <a:gdLst>
                  <a:gd name="T0" fmla="*/ 0 w 10"/>
                  <a:gd name="T1" fmla="*/ 0 h 3"/>
                  <a:gd name="T2" fmla="*/ 0 w 10"/>
                  <a:gd name="T3" fmla="*/ 0 h 3"/>
                  <a:gd name="T4" fmla="*/ 0 w 10"/>
                  <a:gd name="T5" fmla="*/ 0 h 3"/>
                  <a:gd name="T6" fmla="*/ 0 w 10"/>
                  <a:gd name="T7" fmla="*/ 0 h 3"/>
                  <a:gd name="T8" fmla="*/ 10 w 10"/>
                  <a:gd name="T9" fmla="*/ 3 h 3"/>
                  <a:gd name="T10" fmla="*/ 10 w 10"/>
                  <a:gd name="T11" fmla="*/ 3 h 3"/>
                  <a:gd name="T12" fmla="*/ 0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0" y="0"/>
                    </a:moveTo>
                    <a:lnTo>
                      <a:pt x="0" y="0"/>
                    </a:lnTo>
                    <a:lnTo>
                      <a:pt x="0" y="0"/>
                    </a:lnTo>
                    <a:lnTo>
                      <a:pt x="0" y="0"/>
                    </a:lnTo>
                    <a:lnTo>
                      <a:pt x="10" y="3"/>
                    </a:lnTo>
                    <a:lnTo>
                      <a:pt x="10" y="3"/>
                    </a:lnTo>
                    <a:lnTo>
                      <a:pt x="0" y="0"/>
                    </a:ln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8" name="Freeform 397"/>
              <p:cNvSpPr>
                <a:spLocks/>
              </p:cNvSpPr>
              <p:nvPr/>
            </p:nvSpPr>
            <p:spPr bwMode="auto">
              <a:xfrm>
                <a:off x="1864" y="2887"/>
                <a:ext cx="10" cy="3"/>
              </a:xfrm>
              <a:custGeom>
                <a:avLst/>
                <a:gdLst>
                  <a:gd name="T0" fmla="*/ 0 w 10"/>
                  <a:gd name="T1" fmla="*/ 0 h 3"/>
                  <a:gd name="T2" fmla="*/ 0 w 10"/>
                  <a:gd name="T3" fmla="*/ 0 h 3"/>
                  <a:gd name="T4" fmla="*/ 0 w 10"/>
                  <a:gd name="T5" fmla="*/ 0 h 3"/>
                  <a:gd name="T6" fmla="*/ 0 w 10"/>
                  <a:gd name="T7" fmla="*/ 0 h 3"/>
                  <a:gd name="T8" fmla="*/ 10 w 10"/>
                  <a:gd name="T9" fmla="*/ 3 h 3"/>
                  <a:gd name="T10" fmla="*/ 10 w 10"/>
                  <a:gd name="T11" fmla="*/ 3 h 3"/>
                  <a:gd name="T12" fmla="*/ 0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0" y="0"/>
                    </a:moveTo>
                    <a:lnTo>
                      <a:pt x="0" y="0"/>
                    </a:lnTo>
                    <a:lnTo>
                      <a:pt x="0" y="0"/>
                    </a:lnTo>
                    <a:lnTo>
                      <a:pt x="0" y="0"/>
                    </a:lnTo>
                    <a:lnTo>
                      <a:pt x="10" y="3"/>
                    </a:lnTo>
                    <a:lnTo>
                      <a:pt x="1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9" name="Freeform 398"/>
              <p:cNvSpPr>
                <a:spLocks/>
              </p:cNvSpPr>
              <p:nvPr/>
            </p:nvSpPr>
            <p:spPr bwMode="auto">
              <a:xfrm>
                <a:off x="1896" y="2901"/>
                <a:ext cx="1" cy="2"/>
              </a:xfrm>
              <a:custGeom>
                <a:avLst/>
                <a:gdLst>
                  <a:gd name="T0" fmla="*/ 0 w 1"/>
                  <a:gd name="T1" fmla="*/ 0 h 2"/>
                  <a:gd name="T2" fmla="*/ 0 w 1"/>
                  <a:gd name="T3" fmla="*/ 0 h 2"/>
                  <a:gd name="T4" fmla="*/ 1 w 1"/>
                  <a:gd name="T5" fmla="*/ 2 h 2"/>
                  <a:gd name="T6" fmla="*/ 1 w 1"/>
                  <a:gd name="T7" fmla="*/ 2 h 2"/>
                  <a:gd name="T8" fmla="*/ 1 w 1"/>
                  <a:gd name="T9" fmla="*/ 2 h 2"/>
                  <a:gd name="T10" fmla="*/ 1 w 1"/>
                  <a:gd name="T11" fmla="*/ 2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lnTo>
                      <a:pt x="0" y="0"/>
                    </a:lnTo>
                    <a:lnTo>
                      <a:pt x="1" y="2"/>
                    </a:lnTo>
                    <a:lnTo>
                      <a:pt x="1" y="2"/>
                    </a:lnTo>
                    <a:lnTo>
                      <a:pt x="1" y="2"/>
                    </a:lnTo>
                    <a:lnTo>
                      <a:pt x="1" y="2"/>
                    </a:lnTo>
                    <a:lnTo>
                      <a:pt x="0" y="0"/>
                    </a:lnTo>
                    <a:close/>
                  </a:path>
                </a:pathLst>
              </a:custGeom>
              <a:solidFill>
                <a:srgbClr val="F196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0" name="Freeform 399"/>
              <p:cNvSpPr>
                <a:spLocks/>
              </p:cNvSpPr>
              <p:nvPr/>
            </p:nvSpPr>
            <p:spPr bwMode="auto">
              <a:xfrm>
                <a:off x="1896" y="2901"/>
                <a:ext cx="1" cy="2"/>
              </a:xfrm>
              <a:custGeom>
                <a:avLst/>
                <a:gdLst>
                  <a:gd name="T0" fmla="*/ 0 w 1"/>
                  <a:gd name="T1" fmla="*/ 0 h 2"/>
                  <a:gd name="T2" fmla="*/ 0 w 1"/>
                  <a:gd name="T3" fmla="*/ 0 h 2"/>
                  <a:gd name="T4" fmla="*/ 1 w 1"/>
                  <a:gd name="T5" fmla="*/ 2 h 2"/>
                  <a:gd name="T6" fmla="*/ 1 w 1"/>
                  <a:gd name="T7" fmla="*/ 2 h 2"/>
                  <a:gd name="T8" fmla="*/ 1 w 1"/>
                  <a:gd name="T9" fmla="*/ 2 h 2"/>
                  <a:gd name="T10" fmla="*/ 1 w 1"/>
                  <a:gd name="T11" fmla="*/ 2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lnTo>
                      <a:pt x="0" y="0"/>
                    </a:lnTo>
                    <a:lnTo>
                      <a:pt x="1" y="2"/>
                    </a:lnTo>
                    <a:lnTo>
                      <a:pt x="1" y="2"/>
                    </a:lnTo>
                    <a:lnTo>
                      <a:pt x="1" y="2"/>
                    </a:lnTo>
                    <a:lnTo>
                      <a:pt x="1"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1" name="Freeform 400"/>
              <p:cNvSpPr>
                <a:spLocks/>
              </p:cNvSpPr>
              <p:nvPr/>
            </p:nvSpPr>
            <p:spPr bwMode="auto">
              <a:xfrm>
                <a:off x="1891" y="2904"/>
                <a:ext cx="6" cy="2"/>
              </a:xfrm>
              <a:custGeom>
                <a:avLst/>
                <a:gdLst>
                  <a:gd name="T0" fmla="*/ 5 w 6"/>
                  <a:gd name="T1" fmla="*/ 0 h 2"/>
                  <a:gd name="T2" fmla="*/ 5 w 6"/>
                  <a:gd name="T3" fmla="*/ 0 h 2"/>
                  <a:gd name="T4" fmla="*/ 2 w 6"/>
                  <a:gd name="T5" fmla="*/ 2 h 2"/>
                  <a:gd name="T6" fmla="*/ 2 w 6"/>
                  <a:gd name="T7" fmla="*/ 2 h 2"/>
                  <a:gd name="T8" fmla="*/ 0 w 6"/>
                  <a:gd name="T9" fmla="*/ 2 h 2"/>
                  <a:gd name="T10" fmla="*/ 0 w 6"/>
                  <a:gd name="T11" fmla="*/ 2 h 2"/>
                  <a:gd name="T12" fmla="*/ 6 w 6"/>
                  <a:gd name="T13" fmla="*/ 0 h 2"/>
                  <a:gd name="T14" fmla="*/ 6 w 6"/>
                  <a:gd name="T15" fmla="*/ 0 h 2"/>
                  <a:gd name="T16" fmla="*/ 6 w 6"/>
                  <a:gd name="T17" fmla="*/ 0 h 2"/>
                  <a:gd name="T18" fmla="*/ 6 w 6"/>
                  <a:gd name="T19" fmla="*/ 0 h 2"/>
                  <a:gd name="T20" fmla="*/ 5 w 6"/>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
                    <a:moveTo>
                      <a:pt x="5" y="0"/>
                    </a:moveTo>
                    <a:lnTo>
                      <a:pt x="5" y="0"/>
                    </a:lnTo>
                    <a:lnTo>
                      <a:pt x="2" y="2"/>
                    </a:lnTo>
                    <a:lnTo>
                      <a:pt x="2" y="2"/>
                    </a:lnTo>
                    <a:lnTo>
                      <a:pt x="0" y="2"/>
                    </a:lnTo>
                    <a:lnTo>
                      <a:pt x="0" y="2"/>
                    </a:lnTo>
                    <a:lnTo>
                      <a:pt x="6" y="0"/>
                    </a:lnTo>
                    <a:lnTo>
                      <a:pt x="6" y="0"/>
                    </a:lnTo>
                    <a:lnTo>
                      <a:pt x="6" y="0"/>
                    </a:lnTo>
                    <a:lnTo>
                      <a:pt x="6" y="0"/>
                    </a:lnTo>
                    <a:lnTo>
                      <a:pt x="5" y="0"/>
                    </a:lnTo>
                    <a:close/>
                  </a:path>
                </a:pathLst>
              </a:custGeom>
              <a:solidFill>
                <a:srgbClr val="F7C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2" name="Freeform 401"/>
              <p:cNvSpPr>
                <a:spLocks/>
              </p:cNvSpPr>
              <p:nvPr/>
            </p:nvSpPr>
            <p:spPr bwMode="auto">
              <a:xfrm>
                <a:off x="1891" y="2904"/>
                <a:ext cx="6" cy="2"/>
              </a:xfrm>
              <a:custGeom>
                <a:avLst/>
                <a:gdLst>
                  <a:gd name="T0" fmla="*/ 5 w 6"/>
                  <a:gd name="T1" fmla="*/ 0 h 2"/>
                  <a:gd name="T2" fmla="*/ 5 w 6"/>
                  <a:gd name="T3" fmla="*/ 0 h 2"/>
                  <a:gd name="T4" fmla="*/ 2 w 6"/>
                  <a:gd name="T5" fmla="*/ 2 h 2"/>
                  <a:gd name="T6" fmla="*/ 2 w 6"/>
                  <a:gd name="T7" fmla="*/ 2 h 2"/>
                  <a:gd name="T8" fmla="*/ 0 w 6"/>
                  <a:gd name="T9" fmla="*/ 2 h 2"/>
                  <a:gd name="T10" fmla="*/ 0 w 6"/>
                  <a:gd name="T11" fmla="*/ 2 h 2"/>
                  <a:gd name="T12" fmla="*/ 6 w 6"/>
                  <a:gd name="T13" fmla="*/ 0 h 2"/>
                  <a:gd name="T14" fmla="*/ 6 w 6"/>
                  <a:gd name="T15" fmla="*/ 0 h 2"/>
                  <a:gd name="T16" fmla="*/ 6 w 6"/>
                  <a:gd name="T17" fmla="*/ 0 h 2"/>
                  <a:gd name="T18" fmla="*/ 6 w 6"/>
                  <a:gd name="T19" fmla="*/ 0 h 2"/>
                  <a:gd name="T20" fmla="*/ 5 w 6"/>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
                    <a:moveTo>
                      <a:pt x="5" y="0"/>
                    </a:moveTo>
                    <a:lnTo>
                      <a:pt x="5" y="0"/>
                    </a:lnTo>
                    <a:lnTo>
                      <a:pt x="2" y="2"/>
                    </a:lnTo>
                    <a:lnTo>
                      <a:pt x="2" y="2"/>
                    </a:lnTo>
                    <a:lnTo>
                      <a:pt x="0" y="2"/>
                    </a:lnTo>
                    <a:lnTo>
                      <a:pt x="0" y="2"/>
                    </a:lnTo>
                    <a:lnTo>
                      <a:pt x="6" y="0"/>
                    </a:lnTo>
                    <a:lnTo>
                      <a:pt x="6" y="0"/>
                    </a:lnTo>
                    <a:lnTo>
                      <a:pt x="6" y="0"/>
                    </a:lnTo>
                    <a:lnTo>
                      <a:pt x="6"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3" name="Freeform 402"/>
              <p:cNvSpPr>
                <a:spLocks/>
              </p:cNvSpPr>
              <p:nvPr/>
            </p:nvSpPr>
            <p:spPr bwMode="auto">
              <a:xfrm>
                <a:off x="1896" y="2903"/>
                <a:ext cx="1" cy="1"/>
              </a:xfrm>
              <a:custGeom>
                <a:avLst/>
                <a:gdLst>
                  <a:gd name="T0" fmla="*/ 1 w 1"/>
                  <a:gd name="T1" fmla="*/ 0 h 1"/>
                  <a:gd name="T2" fmla="*/ 1 w 1"/>
                  <a:gd name="T3" fmla="*/ 0 h 1"/>
                  <a:gd name="T4" fmla="*/ 0 w 1"/>
                  <a:gd name="T5" fmla="*/ 1 h 1"/>
                  <a:gd name="T6" fmla="*/ 0 w 1"/>
                  <a:gd name="T7" fmla="*/ 1 h 1"/>
                  <a:gd name="T8" fmla="*/ 1 w 1"/>
                  <a:gd name="T9" fmla="*/ 1 h 1"/>
                  <a:gd name="T10" fmla="*/ 1 w 1"/>
                  <a:gd name="T11" fmla="*/ 1 h 1"/>
                  <a:gd name="T12" fmla="*/ 1 w 1"/>
                  <a:gd name="T13" fmla="*/ 0 h 1"/>
                  <a:gd name="T14" fmla="*/ 1 w 1"/>
                  <a:gd name="T15" fmla="*/ 0 h 1"/>
                  <a:gd name="T16" fmla="*/ 1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0"/>
                    </a:moveTo>
                    <a:lnTo>
                      <a:pt x="1" y="0"/>
                    </a:lnTo>
                    <a:lnTo>
                      <a:pt x="0" y="1"/>
                    </a:lnTo>
                    <a:lnTo>
                      <a:pt x="0" y="1"/>
                    </a:lnTo>
                    <a:lnTo>
                      <a:pt x="1" y="1"/>
                    </a:lnTo>
                    <a:lnTo>
                      <a:pt x="1" y="1"/>
                    </a:lnTo>
                    <a:lnTo>
                      <a:pt x="1" y="0"/>
                    </a:lnTo>
                    <a:lnTo>
                      <a:pt x="1" y="0"/>
                    </a:lnTo>
                    <a:lnTo>
                      <a:pt x="1" y="0"/>
                    </a:lnTo>
                    <a:close/>
                  </a:path>
                </a:pathLst>
              </a:custGeom>
              <a:solidFill>
                <a:srgbClr val="7D84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4" name="Freeform 403"/>
              <p:cNvSpPr>
                <a:spLocks/>
              </p:cNvSpPr>
              <p:nvPr/>
            </p:nvSpPr>
            <p:spPr bwMode="auto">
              <a:xfrm>
                <a:off x="1896" y="2903"/>
                <a:ext cx="1" cy="1"/>
              </a:xfrm>
              <a:custGeom>
                <a:avLst/>
                <a:gdLst>
                  <a:gd name="T0" fmla="*/ 1 w 1"/>
                  <a:gd name="T1" fmla="*/ 0 h 1"/>
                  <a:gd name="T2" fmla="*/ 1 w 1"/>
                  <a:gd name="T3" fmla="*/ 0 h 1"/>
                  <a:gd name="T4" fmla="*/ 0 w 1"/>
                  <a:gd name="T5" fmla="*/ 1 h 1"/>
                  <a:gd name="T6" fmla="*/ 0 w 1"/>
                  <a:gd name="T7" fmla="*/ 1 h 1"/>
                  <a:gd name="T8" fmla="*/ 1 w 1"/>
                  <a:gd name="T9" fmla="*/ 1 h 1"/>
                  <a:gd name="T10" fmla="*/ 1 w 1"/>
                  <a:gd name="T11" fmla="*/ 1 h 1"/>
                  <a:gd name="T12" fmla="*/ 1 w 1"/>
                  <a:gd name="T13" fmla="*/ 0 h 1"/>
                  <a:gd name="T14" fmla="*/ 1 w 1"/>
                  <a:gd name="T15" fmla="*/ 0 h 1"/>
                  <a:gd name="T16" fmla="*/ 1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0"/>
                    </a:moveTo>
                    <a:lnTo>
                      <a:pt x="1" y="0"/>
                    </a:lnTo>
                    <a:lnTo>
                      <a:pt x="0" y="1"/>
                    </a:lnTo>
                    <a:lnTo>
                      <a:pt x="0" y="1"/>
                    </a:lnTo>
                    <a:lnTo>
                      <a:pt x="1" y="1"/>
                    </a:lnTo>
                    <a:lnTo>
                      <a:pt x="1" y="1"/>
                    </a:lnTo>
                    <a:lnTo>
                      <a:pt x="1" y="0"/>
                    </a:lnTo>
                    <a:lnTo>
                      <a:pt x="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5" name="Freeform 404"/>
              <p:cNvSpPr>
                <a:spLocks/>
              </p:cNvSpPr>
              <p:nvPr/>
            </p:nvSpPr>
            <p:spPr bwMode="auto">
              <a:xfrm>
                <a:off x="1686" y="2904"/>
                <a:ext cx="120" cy="5"/>
              </a:xfrm>
              <a:custGeom>
                <a:avLst/>
                <a:gdLst>
                  <a:gd name="T0" fmla="*/ 0 w 120"/>
                  <a:gd name="T1" fmla="*/ 0 h 5"/>
                  <a:gd name="T2" fmla="*/ 0 w 120"/>
                  <a:gd name="T3" fmla="*/ 0 h 5"/>
                  <a:gd name="T4" fmla="*/ 55 w 120"/>
                  <a:gd name="T5" fmla="*/ 3 h 5"/>
                  <a:gd name="T6" fmla="*/ 120 w 120"/>
                  <a:gd name="T7" fmla="*/ 5 h 5"/>
                  <a:gd name="T8" fmla="*/ 120 w 120"/>
                  <a:gd name="T9" fmla="*/ 5 h 5"/>
                  <a:gd name="T10" fmla="*/ 53 w 120"/>
                  <a:gd name="T11" fmla="*/ 3 h 5"/>
                  <a:gd name="T12" fmla="*/ 8 w 120"/>
                  <a:gd name="T13" fmla="*/ 2 h 5"/>
                  <a:gd name="T14" fmla="*/ 0 w 12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5">
                    <a:moveTo>
                      <a:pt x="0" y="0"/>
                    </a:moveTo>
                    <a:lnTo>
                      <a:pt x="0" y="0"/>
                    </a:lnTo>
                    <a:lnTo>
                      <a:pt x="55" y="3"/>
                    </a:lnTo>
                    <a:lnTo>
                      <a:pt x="120" y="5"/>
                    </a:lnTo>
                    <a:lnTo>
                      <a:pt x="120" y="5"/>
                    </a:lnTo>
                    <a:lnTo>
                      <a:pt x="53" y="3"/>
                    </a:lnTo>
                    <a:lnTo>
                      <a:pt x="8"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6" name="Freeform 405"/>
              <p:cNvSpPr>
                <a:spLocks/>
              </p:cNvSpPr>
              <p:nvPr/>
            </p:nvSpPr>
            <p:spPr bwMode="auto">
              <a:xfrm>
                <a:off x="1686" y="2904"/>
                <a:ext cx="120" cy="5"/>
              </a:xfrm>
              <a:custGeom>
                <a:avLst/>
                <a:gdLst>
                  <a:gd name="T0" fmla="*/ 0 w 120"/>
                  <a:gd name="T1" fmla="*/ 0 h 5"/>
                  <a:gd name="T2" fmla="*/ 0 w 120"/>
                  <a:gd name="T3" fmla="*/ 0 h 5"/>
                  <a:gd name="T4" fmla="*/ 55 w 120"/>
                  <a:gd name="T5" fmla="*/ 3 h 5"/>
                  <a:gd name="T6" fmla="*/ 120 w 120"/>
                  <a:gd name="T7" fmla="*/ 5 h 5"/>
                  <a:gd name="T8" fmla="*/ 120 w 120"/>
                  <a:gd name="T9" fmla="*/ 5 h 5"/>
                  <a:gd name="T10" fmla="*/ 53 w 120"/>
                  <a:gd name="T11" fmla="*/ 3 h 5"/>
                  <a:gd name="T12" fmla="*/ 8 w 120"/>
                  <a:gd name="T13" fmla="*/ 2 h 5"/>
                  <a:gd name="T14" fmla="*/ 0 w 12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5">
                    <a:moveTo>
                      <a:pt x="0" y="0"/>
                    </a:moveTo>
                    <a:lnTo>
                      <a:pt x="0" y="0"/>
                    </a:lnTo>
                    <a:lnTo>
                      <a:pt x="55" y="3"/>
                    </a:lnTo>
                    <a:lnTo>
                      <a:pt x="120" y="5"/>
                    </a:lnTo>
                    <a:lnTo>
                      <a:pt x="120" y="5"/>
                    </a:lnTo>
                    <a:lnTo>
                      <a:pt x="53" y="3"/>
                    </a:lnTo>
                    <a:lnTo>
                      <a:pt x="8"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7" name="Freeform 407"/>
            <p:cNvSpPr>
              <a:spLocks/>
            </p:cNvSpPr>
            <p:nvPr/>
          </p:nvSpPr>
          <p:spPr bwMode="auto">
            <a:xfrm>
              <a:off x="1008333" y="6372106"/>
              <a:ext cx="196760" cy="20515"/>
            </a:xfrm>
            <a:custGeom>
              <a:avLst/>
              <a:gdLst>
                <a:gd name="T0" fmla="*/ 178 w 211"/>
                <a:gd name="T1" fmla="*/ 0 h 22"/>
                <a:gd name="T2" fmla="*/ 178 w 211"/>
                <a:gd name="T3" fmla="*/ 0 h 22"/>
                <a:gd name="T4" fmla="*/ 175 w 211"/>
                <a:gd name="T5" fmla="*/ 1 h 22"/>
                <a:gd name="T6" fmla="*/ 174 w 211"/>
                <a:gd name="T7" fmla="*/ 3 h 22"/>
                <a:gd name="T8" fmla="*/ 170 w 211"/>
                <a:gd name="T9" fmla="*/ 8 h 22"/>
                <a:gd name="T10" fmla="*/ 167 w 211"/>
                <a:gd name="T11" fmla="*/ 16 h 22"/>
                <a:gd name="T12" fmla="*/ 0 w 211"/>
                <a:gd name="T13" fmla="*/ 14 h 22"/>
                <a:gd name="T14" fmla="*/ 0 w 211"/>
                <a:gd name="T15" fmla="*/ 17 h 22"/>
                <a:gd name="T16" fmla="*/ 0 w 211"/>
                <a:gd name="T17" fmla="*/ 17 h 22"/>
                <a:gd name="T18" fmla="*/ 8 w 211"/>
                <a:gd name="T19" fmla="*/ 19 h 22"/>
                <a:gd name="T20" fmla="*/ 8 w 211"/>
                <a:gd name="T21" fmla="*/ 19 h 22"/>
                <a:gd name="T22" fmla="*/ 53 w 211"/>
                <a:gd name="T23" fmla="*/ 20 h 22"/>
                <a:gd name="T24" fmla="*/ 120 w 211"/>
                <a:gd name="T25" fmla="*/ 22 h 22"/>
                <a:gd name="T26" fmla="*/ 120 w 211"/>
                <a:gd name="T27" fmla="*/ 22 h 22"/>
                <a:gd name="T28" fmla="*/ 125 w 211"/>
                <a:gd name="T29" fmla="*/ 22 h 22"/>
                <a:gd name="T30" fmla="*/ 125 w 211"/>
                <a:gd name="T31" fmla="*/ 22 h 22"/>
                <a:gd name="T32" fmla="*/ 175 w 211"/>
                <a:gd name="T33" fmla="*/ 20 h 22"/>
                <a:gd name="T34" fmla="*/ 205 w 211"/>
                <a:gd name="T35" fmla="*/ 19 h 22"/>
                <a:gd name="T36" fmla="*/ 205 w 211"/>
                <a:gd name="T37" fmla="*/ 19 h 22"/>
                <a:gd name="T38" fmla="*/ 207 w 211"/>
                <a:gd name="T39" fmla="*/ 19 h 22"/>
                <a:gd name="T40" fmla="*/ 207 w 211"/>
                <a:gd name="T41" fmla="*/ 19 h 22"/>
                <a:gd name="T42" fmla="*/ 210 w 211"/>
                <a:gd name="T43" fmla="*/ 17 h 22"/>
                <a:gd name="T44" fmla="*/ 210 w 211"/>
                <a:gd name="T45" fmla="*/ 17 h 22"/>
                <a:gd name="T46" fmla="*/ 211 w 211"/>
                <a:gd name="T47" fmla="*/ 16 h 22"/>
                <a:gd name="T48" fmla="*/ 211 w 211"/>
                <a:gd name="T49" fmla="*/ 16 h 22"/>
                <a:gd name="T50" fmla="*/ 210 w 211"/>
                <a:gd name="T51" fmla="*/ 14 h 22"/>
                <a:gd name="T52" fmla="*/ 210 w 211"/>
                <a:gd name="T53" fmla="*/ 14 h 22"/>
                <a:gd name="T54" fmla="*/ 207 w 211"/>
                <a:gd name="T55" fmla="*/ 11 h 22"/>
                <a:gd name="T56" fmla="*/ 200 w 211"/>
                <a:gd name="T57" fmla="*/ 8 h 22"/>
                <a:gd name="T58" fmla="*/ 188 w 211"/>
                <a:gd name="T59" fmla="*/ 3 h 22"/>
                <a:gd name="T60" fmla="*/ 188 w 211"/>
                <a:gd name="T61" fmla="*/ 3 h 22"/>
                <a:gd name="T62" fmla="*/ 178 w 211"/>
                <a:gd name="T6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 h="22">
                  <a:moveTo>
                    <a:pt x="178" y="0"/>
                  </a:moveTo>
                  <a:lnTo>
                    <a:pt x="178" y="0"/>
                  </a:lnTo>
                  <a:lnTo>
                    <a:pt x="175" y="1"/>
                  </a:lnTo>
                  <a:lnTo>
                    <a:pt x="174" y="3"/>
                  </a:lnTo>
                  <a:lnTo>
                    <a:pt x="170" y="8"/>
                  </a:lnTo>
                  <a:lnTo>
                    <a:pt x="167" y="16"/>
                  </a:lnTo>
                  <a:lnTo>
                    <a:pt x="0" y="14"/>
                  </a:lnTo>
                  <a:lnTo>
                    <a:pt x="0" y="17"/>
                  </a:lnTo>
                  <a:lnTo>
                    <a:pt x="0" y="17"/>
                  </a:lnTo>
                  <a:lnTo>
                    <a:pt x="8" y="19"/>
                  </a:lnTo>
                  <a:lnTo>
                    <a:pt x="8" y="19"/>
                  </a:lnTo>
                  <a:lnTo>
                    <a:pt x="53" y="20"/>
                  </a:lnTo>
                  <a:lnTo>
                    <a:pt x="120" y="22"/>
                  </a:lnTo>
                  <a:lnTo>
                    <a:pt x="120" y="22"/>
                  </a:lnTo>
                  <a:lnTo>
                    <a:pt x="125" y="22"/>
                  </a:lnTo>
                  <a:lnTo>
                    <a:pt x="125" y="22"/>
                  </a:lnTo>
                  <a:lnTo>
                    <a:pt x="175" y="20"/>
                  </a:lnTo>
                  <a:lnTo>
                    <a:pt x="205" y="19"/>
                  </a:lnTo>
                  <a:lnTo>
                    <a:pt x="205" y="19"/>
                  </a:lnTo>
                  <a:lnTo>
                    <a:pt x="207" y="19"/>
                  </a:lnTo>
                  <a:lnTo>
                    <a:pt x="207" y="19"/>
                  </a:lnTo>
                  <a:lnTo>
                    <a:pt x="210" y="17"/>
                  </a:lnTo>
                  <a:lnTo>
                    <a:pt x="210" y="17"/>
                  </a:lnTo>
                  <a:lnTo>
                    <a:pt x="211" y="16"/>
                  </a:lnTo>
                  <a:lnTo>
                    <a:pt x="211" y="16"/>
                  </a:lnTo>
                  <a:lnTo>
                    <a:pt x="210" y="14"/>
                  </a:lnTo>
                  <a:lnTo>
                    <a:pt x="210" y="14"/>
                  </a:lnTo>
                  <a:lnTo>
                    <a:pt x="207" y="11"/>
                  </a:lnTo>
                  <a:lnTo>
                    <a:pt x="200" y="8"/>
                  </a:lnTo>
                  <a:lnTo>
                    <a:pt x="188" y="3"/>
                  </a:lnTo>
                  <a:lnTo>
                    <a:pt x="188" y="3"/>
                  </a:lnTo>
                  <a:lnTo>
                    <a:pt x="178" y="0"/>
                  </a:lnTo>
                  <a:close/>
                </a:path>
              </a:pathLst>
            </a:custGeom>
            <a:solidFill>
              <a:srgbClr val="F196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408"/>
            <p:cNvSpPr>
              <a:spLocks/>
            </p:cNvSpPr>
            <p:nvPr/>
          </p:nvSpPr>
          <p:spPr bwMode="auto">
            <a:xfrm>
              <a:off x="1008333" y="6372106"/>
              <a:ext cx="196760" cy="20515"/>
            </a:xfrm>
            <a:custGeom>
              <a:avLst/>
              <a:gdLst>
                <a:gd name="T0" fmla="*/ 178 w 211"/>
                <a:gd name="T1" fmla="*/ 0 h 22"/>
                <a:gd name="T2" fmla="*/ 178 w 211"/>
                <a:gd name="T3" fmla="*/ 0 h 22"/>
                <a:gd name="T4" fmla="*/ 175 w 211"/>
                <a:gd name="T5" fmla="*/ 1 h 22"/>
                <a:gd name="T6" fmla="*/ 174 w 211"/>
                <a:gd name="T7" fmla="*/ 3 h 22"/>
                <a:gd name="T8" fmla="*/ 170 w 211"/>
                <a:gd name="T9" fmla="*/ 8 h 22"/>
                <a:gd name="T10" fmla="*/ 167 w 211"/>
                <a:gd name="T11" fmla="*/ 16 h 22"/>
                <a:gd name="T12" fmla="*/ 0 w 211"/>
                <a:gd name="T13" fmla="*/ 14 h 22"/>
                <a:gd name="T14" fmla="*/ 0 w 211"/>
                <a:gd name="T15" fmla="*/ 17 h 22"/>
                <a:gd name="T16" fmla="*/ 0 w 211"/>
                <a:gd name="T17" fmla="*/ 17 h 22"/>
                <a:gd name="T18" fmla="*/ 8 w 211"/>
                <a:gd name="T19" fmla="*/ 19 h 22"/>
                <a:gd name="T20" fmla="*/ 8 w 211"/>
                <a:gd name="T21" fmla="*/ 19 h 22"/>
                <a:gd name="T22" fmla="*/ 53 w 211"/>
                <a:gd name="T23" fmla="*/ 20 h 22"/>
                <a:gd name="T24" fmla="*/ 120 w 211"/>
                <a:gd name="T25" fmla="*/ 22 h 22"/>
                <a:gd name="T26" fmla="*/ 120 w 211"/>
                <a:gd name="T27" fmla="*/ 22 h 22"/>
                <a:gd name="T28" fmla="*/ 125 w 211"/>
                <a:gd name="T29" fmla="*/ 22 h 22"/>
                <a:gd name="T30" fmla="*/ 125 w 211"/>
                <a:gd name="T31" fmla="*/ 22 h 22"/>
                <a:gd name="T32" fmla="*/ 175 w 211"/>
                <a:gd name="T33" fmla="*/ 20 h 22"/>
                <a:gd name="T34" fmla="*/ 205 w 211"/>
                <a:gd name="T35" fmla="*/ 19 h 22"/>
                <a:gd name="T36" fmla="*/ 205 w 211"/>
                <a:gd name="T37" fmla="*/ 19 h 22"/>
                <a:gd name="T38" fmla="*/ 207 w 211"/>
                <a:gd name="T39" fmla="*/ 19 h 22"/>
                <a:gd name="T40" fmla="*/ 207 w 211"/>
                <a:gd name="T41" fmla="*/ 19 h 22"/>
                <a:gd name="T42" fmla="*/ 210 w 211"/>
                <a:gd name="T43" fmla="*/ 17 h 22"/>
                <a:gd name="T44" fmla="*/ 210 w 211"/>
                <a:gd name="T45" fmla="*/ 17 h 22"/>
                <a:gd name="T46" fmla="*/ 211 w 211"/>
                <a:gd name="T47" fmla="*/ 16 h 22"/>
                <a:gd name="T48" fmla="*/ 211 w 211"/>
                <a:gd name="T49" fmla="*/ 16 h 22"/>
                <a:gd name="T50" fmla="*/ 210 w 211"/>
                <a:gd name="T51" fmla="*/ 14 h 22"/>
                <a:gd name="T52" fmla="*/ 210 w 211"/>
                <a:gd name="T53" fmla="*/ 14 h 22"/>
                <a:gd name="T54" fmla="*/ 207 w 211"/>
                <a:gd name="T55" fmla="*/ 11 h 22"/>
                <a:gd name="T56" fmla="*/ 200 w 211"/>
                <a:gd name="T57" fmla="*/ 8 h 22"/>
                <a:gd name="T58" fmla="*/ 188 w 211"/>
                <a:gd name="T59" fmla="*/ 3 h 22"/>
                <a:gd name="T60" fmla="*/ 188 w 211"/>
                <a:gd name="T61" fmla="*/ 3 h 22"/>
                <a:gd name="T62" fmla="*/ 178 w 211"/>
                <a:gd name="T6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 h="22">
                  <a:moveTo>
                    <a:pt x="178" y="0"/>
                  </a:moveTo>
                  <a:lnTo>
                    <a:pt x="178" y="0"/>
                  </a:lnTo>
                  <a:lnTo>
                    <a:pt x="175" y="1"/>
                  </a:lnTo>
                  <a:lnTo>
                    <a:pt x="174" y="3"/>
                  </a:lnTo>
                  <a:lnTo>
                    <a:pt x="170" y="8"/>
                  </a:lnTo>
                  <a:lnTo>
                    <a:pt x="167" y="16"/>
                  </a:lnTo>
                  <a:lnTo>
                    <a:pt x="0" y="14"/>
                  </a:lnTo>
                  <a:lnTo>
                    <a:pt x="0" y="17"/>
                  </a:lnTo>
                  <a:lnTo>
                    <a:pt x="0" y="17"/>
                  </a:lnTo>
                  <a:lnTo>
                    <a:pt x="8" y="19"/>
                  </a:lnTo>
                  <a:lnTo>
                    <a:pt x="8" y="19"/>
                  </a:lnTo>
                  <a:lnTo>
                    <a:pt x="53" y="20"/>
                  </a:lnTo>
                  <a:lnTo>
                    <a:pt x="120" y="22"/>
                  </a:lnTo>
                  <a:lnTo>
                    <a:pt x="120" y="22"/>
                  </a:lnTo>
                  <a:lnTo>
                    <a:pt x="125" y="22"/>
                  </a:lnTo>
                  <a:lnTo>
                    <a:pt x="125" y="22"/>
                  </a:lnTo>
                  <a:lnTo>
                    <a:pt x="175" y="20"/>
                  </a:lnTo>
                  <a:lnTo>
                    <a:pt x="205" y="19"/>
                  </a:lnTo>
                  <a:lnTo>
                    <a:pt x="205" y="19"/>
                  </a:lnTo>
                  <a:lnTo>
                    <a:pt x="207" y="19"/>
                  </a:lnTo>
                  <a:lnTo>
                    <a:pt x="207" y="19"/>
                  </a:lnTo>
                  <a:lnTo>
                    <a:pt x="210" y="17"/>
                  </a:lnTo>
                  <a:lnTo>
                    <a:pt x="210" y="17"/>
                  </a:lnTo>
                  <a:lnTo>
                    <a:pt x="211" y="16"/>
                  </a:lnTo>
                  <a:lnTo>
                    <a:pt x="211" y="16"/>
                  </a:lnTo>
                  <a:lnTo>
                    <a:pt x="210" y="14"/>
                  </a:lnTo>
                  <a:lnTo>
                    <a:pt x="210" y="14"/>
                  </a:lnTo>
                  <a:lnTo>
                    <a:pt x="207" y="11"/>
                  </a:lnTo>
                  <a:lnTo>
                    <a:pt x="200" y="8"/>
                  </a:lnTo>
                  <a:lnTo>
                    <a:pt x="188" y="3"/>
                  </a:lnTo>
                  <a:lnTo>
                    <a:pt x="188" y="3"/>
                  </a:lnTo>
                  <a:lnTo>
                    <a:pt x="1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1" name="Freeform 409"/>
            <p:cNvSpPr>
              <a:spLocks/>
            </p:cNvSpPr>
            <p:nvPr/>
          </p:nvSpPr>
          <p:spPr bwMode="auto">
            <a:xfrm>
              <a:off x="1006468" y="6385161"/>
              <a:ext cx="198625" cy="2798"/>
            </a:xfrm>
            <a:custGeom>
              <a:avLst/>
              <a:gdLst>
                <a:gd name="T0" fmla="*/ 0 w 213"/>
                <a:gd name="T1" fmla="*/ 0 h 3"/>
                <a:gd name="T2" fmla="*/ 0 w 213"/>
                <a:gd name="T3" fmla="*/ 0 h 3"/>
                <a:gd name="T4" fmla="*/ 2 w 213"/>
                <a:gd name="T5" fmla="*/ 2 h 3"/>
                <a:gd name="T6" fmla="*/ 2 w 213"/>
                <a:gd name="T7" fmla="*/ 2 h 3"/>
                <a:gd name="T8" fmla="*/ 8 w 213"/>
                <a:gd name="T9" fmla="*/ 2 h 3"/>
                <a:gd name="T10" fmla="*/ 8 w 213"/>
                <a:gd name="T11" fmla="*/ 2 h 3"/>
                <a:gd name="T12" fmla="*/ 32 w 213"/>
                <a:gd name="T13" fmla="*/ 2 h 3"/>
                <a:gd name="T14" fmla="*/ 32 w 213"/>
                <a:gd name="T15" fmla="*/ 2 h 3"/>
                <a:gd name="T16" fmla="*/ 106 w 213"/>
                <a:gd name="T17" fmla="*/ 3 h 3"/>
                <a:gd name="T18" fmla="*/ 106 w 213"/>
                <a:gd name="T19" fmla="*/ 3 h 3"/>
                <a:gd name="T20" fmla="*/ 182 w 213"/>
                <a:gd name="T21" fmla="*/ 3 h 3"/>
                <a:gd name="T22" fmla="*/ 182 w 213"/>
                <a:gd name="T23" fmla="*/ 3 h 3"/>
                <a:gd name="T24" fmla="*/ 204 w 213"/>
                <a:gd name="T25" fmla="*/ 2 h 3"/>
                <a:gd name="T26" fmla="*/ 204 w 213"/>
                <a:gd name="T27" fmla="*/ 2 h 3"/>
                <a:gd name="T28" fmla="*/ 210 w 213"/>
                <a:gd name="T29" fmla="*/ 2 h 3"/>
                <a:gd name="T30" fmla="*/ 210 w 213"/>
                <a:gd name="T31" fmla="*/ 2 h 3"/>
                <a:gd name="T32" fmla="*/ 213 w 213"/>
                <a:gd name="T33" fmla="*/ 2 h 3"/>
                <a:gd name="T34" fmla="*/ 213 w 213"/>
                <a:gd name="T35" fmla="*/ 2 h 3"/>
                <a:gd name="T36" fmla="*/ 210 w 213"/>
                <a:gd name="T37" fmla="*/ 2 h 3"/>
                <a:gd name="T38" fmla="*/ 210 w 213"/>
                <a:gd name="T39" fmla="*/ 2 h 3"/>
                <a:gd name="T40" fmla="*/ 204 w 213"/>
                <a:gd name="T41" fmla="*/ 2 h 3"/>
                <a:gd name="T42" fmla="*/ 204 w 213"/>
                <a:gd name="T43" fmla="*/ 2 h 3"/>
                <a:gd name="T44" fmla="*/ 182 w 213"/>
                <a:gd name="T45" fmla="*/ 2 h 3"/>
                <a:gd name="T46" fmla="*/ 182 w 213"/>
                <a:gd name="T47" fmla="*/ 2 h 3"/>
                <a:gd name="T48" fmla="*/ 106 w 213"/>
                <a:gd name="T49" fmla="*/ 2 h 3"/>
                <a:gd name="T50" fmla="*/ 106 w 213"/>
                <a:gd name="T51" fmla="*/ 2 h 3"/>
                <a:gd name="T52" fmla="*/ 32 w 213"/>
                <a:gd name="T53" fmla="*/ 2 h 3"/>
                <a:gd name="T54" fmla="*/ 32 w 213"/>
                <a:gd name="T55" fmla="*/ 2 h 3"/>
                <a:gd name="T56" fmla="*/ 8 w 213"/>
                <a:gd name="T57" fmla="*/ 0 h 3"/>
                <a:gd name="T58" fmla="*/ 8 w 213"/>
                <a:gd name="T59" fmla="*/ 0 h 3"/>
                <a:gd name="T60" fmla="*/ 2 w 213"/>
                <a:gd name="T61" fmla="*/ 0 h 3"/>
                <a:gd name="T62" fmla="*/ 2 w 213"/>
                <a:gd name="T63" fmla="*/ 0 h 3"/>
                <a:gd name="T64" fmla="*/ 0 w 213"/>
                <a:gd name="T65" fmla="*/ 0 h 3"/>
                <a:gd name="T66" fmla="*/ 0 w 213"/>
                <a:gd name="T6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3" h="3">
                  <a:moveTo>
                    <a:pt x="0" y="0"/>
                  </a:moveTo>
                  <a:lnTo>
                    <a:pt x="0" y="0"/>
                  </a:lnTo>
                  <a:lnTo>
                    <a:pt x="2" y="2"/>
                  </a:lnTo>
                  <a:lnTo>
                    <a:pt x="2" y="2"/>
                  </a:lnTo>
                  <a:lnTo>
                    <a:pt x="8" y="2"/>
                  </a:lnTo>
                  <a:lnTo>
                    <a:pt x="8" y="2"/>
                  </a:lnTo>
                  <a:lnTo>
                    <a:pt x="32" y="2"/>
                  </a:lnTo>
                  <a:lnTo>
                    <a:pt x="32" y="2"/>
                  </a:lnTo>
                  <a:lnTo>
                    <a:pt x="106" y="3"/>
                  </a:lnTo>
                  <a:lnTo>
                    <a:pt x="106" y="3"/>
                  </a:lnTo>
                  <a:lnTo>
                    <a:pt x="182" y="3"/>
                  </a:lnTo>
                  <a:lnTo>
                    <a:pt x="182" y="3"/>
                  </a:lnTo>
                  <a:lnTo>
                    <a:pt x="204" y="2"/>
                  </a:lnTo>
                  <a:lnTo>
                    <a:pt x="204" y="2"/>
                  </a:lnTo>
                  <a:lnTo>
                    <a:pt x="210" y="2"/>
                  </a:lnTo>
                  <a:lnTo>
                    <a:pt x="210" y="2"/>
                  </a:lnTo>
                  <a:lnTo>
                    <a:pt x="213" y="2"/>
                  </a:lnTo>
                  <a:lnTo>
                    <a:pt x="213" y="2"/>
                  </a:lnTo>
                  <a:lnTo>
                    <a:pt x="210" y="2"/>
                  </a:lnTo>
                  <a:lnTo>
                    <a:pt x="210" y="2"/>
                  </a:lnTo>
                  <a:lnTo>
                    <a:pt x="204" y="2"/>
                  </a:lnTo>
                  <a:lnTo>
                    <a:pt x="204" y="2"/>
                  </a:lnTo>
                  <a:lnTo>
                    <a:pt x="182" y="2"/>
                  </a:lnTo>
                  <a:lnTo>
                    <a:pt x="182" y="2"/>
                  </a:lnTo>
                  <a:lnTo>
                    <a:pt x="106" y="2"/>
                  </a:lnTo>
                  <a:lnTo>
                    <a:pt x="106" y="2"/>
                  </a:lnTo>
                  <a:lnTo>
                    <a:pt x="32" y="2"/>
                  </a:lnTo>
                  <a:lnTo>
                    <a:pt x="32" y="2"/>
                  </a:lnTo>
                  <a:lnTo>
                    <a:pt x="8" y="0"/>
                  </a:lnTo>
                  <a:lnTo>
                    <a:pt x="8" y="0"/>
                  </a:lnTo>
                  <a:lnTo>
                    <a:pt x="2" y="0"/>
                  </a:lnTo>
                  <a:lnTo>
                    <a:pt x="2"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Freeform 410"/>
            <p:cNvSpPr>
              <a:spLocks/>
            </p:cNvSpPr>
            <p:nvPr/>
          </p:nvSpPr>
          <p:spPr bwMode="auto">
            <a:xfrm>
              <a:off x="1164063" y="6370241"/>
              <a:ext cx="10258" cy="19583"/>
            </a:xfrm>
            <a:custGeom>
              <a:avLst/>
              <a:gdLst>
                <a:gd name="T0" fmla="*/ 0 w 11"/>
                <a:gd name="T1" fmla="*/ 21 h 21"/>
                <a:gd name="T2" fmla="*/ 0 w 11"/>
                <a:gd name="T3" fmla="*/ 21 h 21"/>
                <a:gd name="T4" fmla="*/ 0 w 11"/>
                <a:gd name="T5" fmla="*/ 18 h 21"/>
                <a:gd name="T6" fmla="*/ 5 w 11"/>
                <a:gd name="T7" fmla="*/ 10 h 21"/>
                <a:gd name="T8" fmla="*/ 5 w 11"/>
                <a:gd name="T9" fmla="*/ 10 h 21"/>
                <a:gd name="T10" fmla="*/ 10 w 11"/>
                <a:gd name="T11" fmla="*/ 3 h 21"/>
                <a:gd name="T12" fmla="*/ 11 w 11"/>
                <a:gd name="T13" fmla="*/ 0 h 21"/>
                <a:gd name="T14" fmla="*/ 11 w 11"/>
                <a:gd name="T15" fmla="*/ 0 h 21"/>
                <a:gd name="T16" fmla="*/ 8 w 11"/>
                <a:gd name="T17" fmla="*/ 2 h 21"/>
                <a:gd name="T18" fmla="*/ 7 w 11"/>
                <a:gd name="T19" fmla="*/ 5 h 21"/>
                <a:gd name="T20" fmla="*/ 3 w 11"/>
                <a:gd name="T21" fmla="*/ 8 h 21"/>
                <a:gd name="T22" fmla="*/ 3 w 11"/>
                <a:gd name="T23" fmla="*/ 8 h 21"/>
                <a:gd name="T24" fmla="*/ 0 w 11"/>
                <a:gd name="T25" fmla="*/ 13 h 21"/>
                <a:gd name="T26" fmla="*/ 0 w 11"/>
                <a:gd name="T27" fmla="*/ 16 h 21"/>
                <a:gd name="T28" fmla="*/ 0 w 11"/>
                <a:gd name="T29" fmla="*/ 21 h 21"/>
                <a:gd name="T30" fmla="*/ 0 w 11"/>
                <a:gd name="T3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1">
                  <a:moveTo>
                    <a:pt x="0" y="21"/>
                  </a:moveTo>
                  <a:lnTo>
                    <a:pt x="0" y="21"/>
                  </a:lnTo>
                  <a:lnTo>
                    <a:pt x="0" y="18"/>
                  </a:lnTo>
                  <a:lnTo>
                    <a:pt x="5" y="10"/>
                  </a:lnTo>
                  <a:lnTo>
                    <a:pt x="5" y="10"/>
                  </a:lnTo>
                  <a:lnTo>
                    <a:pt x="10" y="3"/>
                  </a:lnTo>
                  <a:lnTo>
                    <a:pt x="11" y="0"/>
                  </a:lnTo>
                  <a:lnTo>
                    <a:pt x="11" y="0"/>
                  </a:lnTo>
                  <a:lnTo>
                    <a:pt x="8" y="2"/>
                  </a:lnTo>
                  <a:lnTo>
                    <a:pt x="7" y="5"/>
                  </a:lnTo>
                  <a:lnTo>
                    <a:pt x="3" y="8"/>
                  </a:lnTo>
                  <a:lnTo>
                    <a:pt x="3" y="8"/>
                  </a:lnTo>
                  <a:lnTo>
                    <a:pt x="0" y="13"/>
                  </a:lnTo>
                  <a:lnTo>
                    <a:pt x="0" y="16"/>
                  </a:lnTo>
                  <a:lnTo>
                    <a:pt x="0" y="21"/>
                  </a:lnTo>
                  <a:lnTo>
                    <a:pt x="0" y="2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Freeform 411"/>
            <p:cNvSpPr>
              <a:spLocks/>
            </p:cNvSpPr>
            <p:nvPr/>
          </p:nvSpPr>
          <p:spPr bwMode="auto">
            <a:xfrm>
              <a:off x="1128628" y="6361849"/>
              <a:ext cx="7460" cy="10258"/>
            </a:xfrm>
            <a:custGeom>
              <a:avLst/>
              <a:gdLst>
                <a:gd name="T0" fmla="*/ 0 w 8"/>
                <a:gd name="T1" fmla="*/ 11 h 11"/>
                <a:gd name="T2" fmla="*/ 0 w 8"/>
                <a:gd name="T3" fmla="*/ 11 h 11"/>
                <a:gd name="T4" fmla="*/ 5 w 8"/>
                <a:gd name="T5" fmla="*/ 6 h 11"/>
                <a:gd name="T6" fmla="*/ 5 w 8"/>
                <a:gd name="T7" fmla="*/ 6 h 11"/>
                <a:gd name="T8" fmla="*/ 8 w 8"/>
                <a:gd name="T9" fmla="*/ 0 h 11"/>
                <a:gd name="T10" fmla="*/ 8 w 8"/>
                <a:gd name="T11" fmla="*/ 0 h 11"/>
                <a:gd name="T12" fmla="*/ 3 w 8"/>
                <a:gd name="T13" fmla="*/ 4 h 11"/>
                <a:gd name="T14" fmla="*/ 3 w 8"/>
                <a:gd name="T15" fmla="*/ 4 h 11"/>
                <a:gd name="T16" fmla="*/ 0 w 8"/>
                <a:gd name="T17" fmla="*/ 11 h 11"/>
                <a:gd name="T18" fmla="*/ 0 w 8"/>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1">
                  <a:moveTo>
                    <a:pt x="0" y="11"/>
                  </a:moveTo>
                  <a:lnTo>
                    <a:pt x="0" y="11"/>
                  </a:lnTo>
                  <a:lnTo>
                    <a:pt x="5" y="6"/>
                  </a:lnTo>
                  <a:lnTo>
                    <a:pt x="5" y="6"/>
                  </a:lnTo>
                  <a:lnTo>
                    <a:pt x="8" y="0"/>
                  </a:lnTo>
                  <a:lnTo>
                    <a:pt x="8" y="0"/>
                  </a:lnTo>
                  <a:lnTo>
                    <a:pt x="3" y="4"/>
                  </a:lnTo>
                  <a:lnTo>
                    <a:pt x="3" y="4"/>
                  </a:lnTo>
                  <a:lnTo>
                    <a:pt x="0" y="11"/>
                  </a:lnTo>
                  <a:lnTo>
                    <a:pt x="0" y="1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412"/>
            <p:cNvSpPr>
              <a:spLocks/>
            </p:cNvSpPr>
            <p:nvPr/>
          </p:nvSpPr>
          <p:spPr bwMode="auto">
            <a:xfrm>
              <a:off x="1120235" y="6359983"/>
              <a:ext cx="7460" cy="5595"/>
            </a:xfrm>
            <a:custGeom>
              <a:avLst/>
              <a:gdLst>
                <a:gd name="T0" fmla="*/ 0 w 8"/>
                <a:gd name="T1" fmla="*/ 6 h 6"/>
                <a:gd name="T2" fmla="*/ 0 w 8"/>
                <a:gd name="T3" fmla="*/ 6 h 6"/>
                <a:gd name="T4" fmla="*/ 5 w 8"/>
                <a:gd name="T5" fmla="*/ 5 h 6"/>
                <a:gd name="T6" fmla="*/ 5 w 8"/>
                <a:gd name="T7" fmla="*/ 5 h 6"/>
                <a:gd name="T8" fmla="*/ 8 w 8"/>
                <a:gd name="T9" fmla="*/ 0 h 6"/>
                <a:gd name="T10" fmla="*/ 8 w 8"/>
                <a:gd name="T11" fmla="*/ 0 h 6"/>
                <a:gd name="T12" fmla="*/ 3 w 8"/>
                <a:gd name="T13" fmla="*/ 3 h 6"/>
                <a:gd name="T14" fmla="*/ 3 w 8"/>
                <a:gd name="T15" fmla="*/ 3 h 6"/>
                <a:gd name="T16" fmla="*/ 0 w 8"/>
                <a:gd name="T17" fmla="*/ 6 h 6"/>
                <a:gd name="T18" fmla="*/ 0 w 8"/>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6">
                  <a:moveTo>
                    <a:pt x="0" y="6"/>
                  </a:moveTo>
                  <a:lnTo>
                    <a:pt x="0" y="6"/>
                  </a:lnTo>
                  <a:lnTo>
                    <a:pt x="5" y="5"/>
                  </a:lnTo>
                  <a:lnTo>
                    <a:pt x="5" y="5"/>
                  </a:lnTo>
                  <a:lnTo>
                    <a:pt x="8" y="0"/>
                  </a:lnTo>
                  <a:lnTo>
                    <a:pt x="8" y="0"/>
                  </a:lnTo>
                  <a:lnTo>
                    <a:pt x="3" y="3"/>
                  </a:lnTo>
                  <a:lnTo>
                    <a:pt x="3" y="3"/>
                  </a:lnTo>
                  <a:lnTo>
                    <a:pt x="0" y="6"/>
                  </a:lnTo>
                  <a:lnTo>
                    <a:pt x="0" y="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Freeform 413"/>
            <p:cNvSpPr>
              <a:spLocks/>
            </p:cNvSpPr>
            <p:nvPr/>
          </p:nvSpPr>
          <p:spPr bwMode="auto">
            <a:xfrm>
              <a:off x="1113707" y="6354388"/>
              <a:ext cx="12123" cy="933"/>
            </a:xfrm>
            <a:custGeom>
              <a:avLst/>
              <a:gdLst>
                <a:gd name="T0" fmla="*/ 0 w 13"/>
                <a:gd name="T1" fmla="*/ 1 h 1"/>
                <a:gd name="T2" fmla="*/ 0 w 13"/>
                <a:gd name="T3" fmla="*/ 1 h 1"/>
                <a:gd name="T4" fmla="*/ 7 w 13"/>
                <a:gd name="T5" fmla="*/ 1 h 1"/>
                <a:gd name="T6" fmla="*/ 7 w 13"/>
                <a:gd name="T7" fmla="*/ 1 h 1"/>
                <a:gd name="T8" fmla="*/ 13 w 13"/>
                <a:gd name="T9" fmla="*/ 1 h 1"/>
                <a:gd name="T10" fmla="*/ 13 w 13"/>
                <a:gd name="T11" fmla="*/ 1 h 1"/>
                <a:gd name="T12" fmla="*/ 7 w 13"/>
                <a:gd name="T13" fmla="*/ 0 h 1"/>
                <a:gd name="T14" fmla="*/ 7 w 13"/>
                <a:gd name="T15" fmla="*/ 0 h 1"/>
                <a:gd name="T16" fmla="*/ 0 w 13"/>
                <a:gd name="T17" fmla="*/ 1 h 1"/>
                <a:gd name="T18" fmla="*/ 0 w 1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
                  <a:moveTo>
                    <a:pt x="0" y="1"/>
                  </a:moveTo>
                  <a:lnTo>
                    <a:pt x="0" y="1"/>
                  </a:lnTo>
                  <a:lnTo>
                    <a:pt x="7" y="1"/>
                  </a:lnTo>
                  <a:lnTo>
                    <a:pt x="7" y="1"/>
                  </a:lnTo>
                  <a:lnTo>
                    <a:pt x="13" y="1"/>
                  </a:lnTo>
                  <a:lnTo>
                    <a:pt x="13" y="1"/>
                  </a:lnTo>
                  <a:lnTo>
                    <a:pt x="7" y="0"/>
                  </a:lnTo>
                  <a:lnTo>
                    <a:pt x="7" y="0"/>
                  </a:lnTo>
                  <a:lnTo>
                    <a:pt x="0" y="1"/>
                  </a:lnTo>
                  <a:lnTo>
                    <a:pt x="0"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414"/>
            <p:cNvSpPr>
              <a:spLocks/>
            </p:cNvSpPr>
            <p:nvPr/>
          </p:nvSpPr>
          <p:spPr bwMode="auto">
            <a:xfrm>
              <a:off x="1112775" y="6347861"/>
              <a:ext cx="13055" cy="1865"/>
            </a:xfrm>
            <a:custGeom>
              <a:avLst/>
              <a:gdLst>
                <a:gd name="T0" fmla="*/ 0 w 14"/>
                <a:gd name="T1" fmla="*/ 0 h 2"/>
                <a:gd name="T2" fmla="*/ 0 w 14"/>
                <a:gd name="T3" fmla="*/ 0 h 2"/>
                <a:gd name="T4" fmla="*/ 1 w 14"/>
                <a:gd name="T5" fmla="*/ 0 h 2"/>
                <a:gd name="T6" fmla="*/ 6 w 14"/>
                <a:gd name="T7" fmla="*/ 2 h 2"/>
                <a:gd name="T8" fmla="*/ 6 w 14"/>
                <a:gd name="T9" fmla="*/ 2 h 2"/>
                <a:gd name="T10" fmla="*/ 13 w 14"/>
                <a:gd name="T11" fmla="*/ 2 h 2"/>
                <a:gd name="T12" fmla="*/ 14 w 14"/>
                <a:gd name="T13" fmla="*/ 0 h 2"/>
                <a:gd name="T14" fmla="*/ 14 w 14"/>
                <a:gd name="T15" fmla="*/ 0 h 2"/>
                <a:gd name="T16" fmla="*/ 6 w 14"/>
                <a:gd name="T17" fmla="*/ 0 h 2"/>
                <a:gd name="T18" fmla="*/ 6 w 14"/>
                <a:gd name="T19" fmla="*/ 0 h 2"/>
                <a:gd name="T20" fmla="*/ 0 w 14"/>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
                  <a:moveTo>
                    <a:pt x="0" y="0"/>
                  </a:moveTo>
                  <a:lnTo>
                    <a:pt x="0" y="0"/>
                  </a:lnTo>
                  <a:lnTo>
                    <a:pt x="1" y="0"/>
                  </a:lnTo>
                  <a:lnTo>
                    <a:pt x="6" y="2"/>
                  </a:lnTo>
                  <a:lnTo>
                    <a:pt x="6" y="2"/>
                  </a:lnTo>
                  <a:lnTo>
                    <a:pt x="13" y="2"/>
                  </a:lnTo>
                  <a:lnTo>
                    <a:pt x="14" y="0"/>
                  </a:lnTo>
                  <a:lnTo>
                    <a:pt x="14" y="0"/>
                  </a:lnTo>
                  <a:lnTo>
                    <a:pt x="6" y="0"/>
                  </a:lnTo>
                  <a:lnTo>
                    <a:pt x="6"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3" name="Freeform 415"/>
            <p:cNvSpPr>
              <a:spLocks/>
            </p:cNvSpPr>
            <p:nvPr/>
          </p:nvSpPr>
          <p:spPr bwMode="auto">
            <a:xfrm>
              <a:off x="1112775" y="6347861"/>
              <a:ext cx="13055" cy="1865"/>
            </a:xfrm>
            <a:custGeom>
              <a:avLst/>
              <a:gdLst>
                <a:gd name="T0" fmla="*/ 0 w 14"/>
                <a:gd name="T1" fmla="*/ 0 h 2"/>
                <a:gd name="T2" fmla="*/ 0 w 14"/>
                <a:gd name="T3" fmla="*/ 0 h 2"/>
                <a:gd name="T4" fmla="*/ 1 w 14"/>
                <a:gd name="T5" fmla="*/ 0 h 2"/>
                <a:gd name="T6" fmla="*/ 6 w 14"/>
                <a:gd name="T7" fmla="*/ 2 h 2"/>
                <a:gd name="T8" fmla="*/ 6 w 14"/>
                <a:gd name="T9" fmla="*/ 2 h 2"/>
                <a:gd name="T10" fmla="*/ 13 w 14"/>
                <a:gd name="T11" fmla="*/ 2 h 2"/>
                <a:gd name="T12" fmla="*/ 14 w 14"/>
                <a:gd name="T13" fmla="*/ 0 h 2"/>
                <a:gd name="T14" fmla="*/ 14 w 14"/>
                <a:gd name="T15" fmla="*/ 0 h 2"/>
                <a:gd name="T16" fmla="*/ 6 w 14"/>
                <a:gd name="T17" fmla="*/ 0 h 2"/>
                <a:gd name="T18" fmla="*/ 6 w 14"/>
                <a:gd name="T19" fmla="*/ 0 h 2"/>
                <a:gd name="T20" fmla="*/ 0 w 14"/>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
                  <a:moveTo>
                    <a:pt x="0" y="0"/>
                  </a:moveTo>
                  <a:lnTo>
                    <a:pt x="0" y="0"/>
                  </a:lnTo>
                  <a:lnTo>
                    <a:pt x="1" y="0"/>
                  </a:lnTo>
                  <a:lnTo>
                    <a:pt x="6" y="2"/>
                  </a:lnTo>
                  <a:lnTo>
                    <a:pt x="6" y="2"/>
                  </a:lnTo>
                  <a:lnTo>
                    <a:pt x="13" y="2"/>
                  </a:lnTo>
                  <a:lnTo>
                    <a:pt x="14" y="0"/>
                  </a:lnTo>
                  <a:lnTo>
                    <a:pt x="14" y="0"/>
                  </a:lnTo>
                  <a:lnTo>
                    <a:pt x="6" y="0"/>
                  </a:lnTo>
                  <a:lnTo>
                    <a:pt x="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7" name="Freeform 416"/>
            <p:cNvSpPr>
              <a:spLocks/>
            </p:cNvSpPr>
            <p:nvPr/>
          </p:nvSpPr>
          <p:spPr bwMode="auto">
            <a:xfrm>
              <a:off x="1133290" y="6351591"/>
              <a:ext cx="22380" cy="11190"/>
            </a:xfrm>
            <a:custGeom>
              <a:avLst/>
              <a:gdLst>
                <a:gd name="T0" fmla="*/ 0 w 24"/>
                <a:gd name="T1" fmla="*/ 11 h 12"/>
                <a:gd name="T2" fmla="*/ 0 w 24"/>
                <a:gd name="T3" fmla="*/ 11 h 12"/>
                <a:gd name="T4" fmla="*/ 8 w 24"/>
                <a:gd name="T5" fmla="*/ 11 h 12"/>
                <a:gd name="T6" fmla="*/ 8 w 24"/>
                <a:gd name="T7" fmla="*/ 11 h 12"/>
                <a:gd name="T8" fmla="*/ 17 w 24"/>
                <a:gd name="T9" fmla="*/ 9 h 12"/>
                <a:gd name="T10" fmla="*/ 17 w 24"/>
                <a:gd name="T11" fmla="*/ 9 h 12"/>
                <a:gd name="T12" fmla="*/ 22 w 24"/>
                <a:gd name="T13" fmla="*/ 6 h 12"/>
                <a:gd name="T14" fmla="*/ 22 w 24"/>
                <a:gd name="T15" fmla="*/ 6 h 12"/>
                <a:gd name="T16" fmla="*/ 24 w 24"/>
                <a:gd name="T17" fmla="*/ 4 h 12"/>
                <a:gd name="T18" fmla="*/ 24 w 24"/>
                <a:gd name="T19" fmla="*/ 4 h 12"/>
                <a:gd name="T20" fmla="*/ 24 w 24"/>
                <a:gd name="T21" fmla="*/ 3 h 12"/>
                <a:gd name="T22" fmla="*/ 22 w 24"/>
                <a:gd name="T23" fmla="*/ 1 h 12"/>
                <a:gd name="T24" fmla="*/ 22 w 24"/>
                <a:gd name="T25" fmla="*/ 1 h 12"/>
                <a:gd name="T26" fmla="*/ 17 w 24"/>
                <a:gd name="T27" fmla="*/ 0 h 12"/>
                <a:gd name="T28" fmla="*/ 11 w 24"/>
                <a:gd name="T29" fmla="*/ 0 h 12"/>
                <a:gd name="T30" fmla="*/ 8 w 24"/>
                <a:gd name="T31" fmla="*/ 3 h 12"/>
                <a:gd name="T32" fmla="*/ 5 w 24"/>
                <a:gd name="T33" fmla="*/ 4 h 12"/>
                <a:gd name="T34" fmla="*/ 5 w 24"/>
                <a:gd name="T35" fmla="*/ 4 h 12"/>
                <a:gd name="T36" fmla="*/ 2 w 24"/>
                <a:gd name="T37" fmla="*/ 11 h 12"/>
                <a:gd name="T38" fmla="*/ 2 w 24"/>
                <a:gd name="T39" fmla="*/ 11 h 12"/>
                <a:gd name="T40" fmla="*/ 2 w 24"/>
                <a:gd name="T41" fmla="*/ 12 h 12"/>
                <a:gd name="T42" fmla="*/ 2 w 24"/>
                <a:gd name="T43" fmla="*/ 12 h 12"/>
                <a:gd name="T44" fmla="*/ 2 w 24"/>
                <a:gd name="T45" fmla="*/ 11 h 12"/>
                <a:gd name="T46" fmla="*/ 5 w 24"/>
                <a:gd name="T47" fmla="*/ 6 h 12"/>
                <a:gd name="T48" fmla="*/ 5 w 24"/>
                <a:gd name="T49" fmla="*/ 6 h 12"/>
                <a:gd name="T50" fmla="*/ 8 w 24"/>
                <a:gd name="T51" fmla="*/ 3 h 12"/>
                <a:gd name="T52" fmla="*/ 13 w 24"/>
                <a:gd name="T53" fmla="*/ 1 h 12"/>
                <a:gd name="T54" fmla="*/ 13 w 24"/>
                <a:gd name="T55" fmla="*/ 1 h 12"/>
                <a:gd name="T56" fmla="*/ 17 w 24"/>
                <a:gd name="T57" fmla="*/ 1 h 12"/>
                <a:gd name="T58" fmla="*/ 22 w 24"/>
                <a:gd name="T59" fmla="*/ 3 h 12"/>
                <a:gd name="T60" fmla="*/ 22 w 24"/>
                <a:gd name="T61" fmla="*/ 3 h 12"/>
                <a:gd name="T62" fmla="*/ 22 w 24"/>
                <a:gd name="T63" fmla="*/ 4 h 12"/>
                <a:gd name="T64" fmla="*/ 21 w 24"/>
                <a:gd name="T65" fmla="*/ 6 h 12"/>
                <a:gd name="T66" fmla="*/ 21 w 24"/>
                <a:gd name="T67" fmla="*/ 6 h 12"/>
                <a:gd name="T68" fmla="*/ 16 w 24"/>
                <a:gd name="T69" fmla="*/ 8 h 12"/>
                <a:gd name="T70" fmla="*/ 16 w 24"/>
                <a:gd name="T71" fmla="*/ 8 h 12"/>
                <a:gd name="T72" fmla="*/ 8 w 24"/>
                <a:gd name="T73" fmla="*/ 9 h 12"/>
                <a:gd name="T74" fmla="*/ 8 w 24"/>
                <a:gd name="T75" fmla="*/ 9 h 12"/>
                <a:gd name="T76" fmla="*/ 0 w 24"/>
                <a:gd name="T77" fmla="*/ 11 h 12"/>
                <a:gd name="T78" fmla="*/ 0 w 24"/>
                <a:gd name="T7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12">
                  <a:moveTo>
                    <a:pt x="0" y="11"/>
                  </a:moveTo>
                  <a:lnTo>
                    <a:pt x="0" y="11"/>
                  </a:lnTo>
                  <a:lnTo>
                    <a:pt x="8" y="11"/>
                  </a:lnTo>
                  <a:lnTo>
                    <a:pt x="8" y="11"/>
                  </a:lnTo>
                  <a:lnTo>
                    <a:pt x="17" y="9"/>
                  </a:lnTo>
                  <a:lnTo>
                    <a:pt x="17" y="9"/>
                  </a:lnTo>
                  <a:lnTo>
                    <a:pt x="22" y="6"/>
                  </a:lnTo>
                  <a:lnTo>
                    <a:pt x="22" y="6"/>
                  </a:lnTo>
                  <a:lnTo>
                    <a:pt x="24" y="4"/>
                  </a:lnTo>
                  <a:lnTo>
                    <a:pt x="24" y="4"/>
                  </a:lnTo>
                  <a:lnTo>
                    <a:pt x="24" y="3"/>
                  </a:lnTo>
                  <a:lnTo>
                    <a:pt x="22" y="1"/>
                  </a:lnTo>
                  <a:lnTo>
                    <a:pt x="22" y="1"/>
                  </a:lnTo>
                  <a:lnTo>
                    <a:pt x="17" y="0"/>
                  </a:lnTo>
                  <a:lnTo>
                    <a:pt x="11" y="0"/>
                  </a:lnTo>
                  <a:lnTo>
                    <a:pt x="8" y="3"/>
                  </a:lnTo>
                  <a:lnTo>
                    <a:pt x="5" y="4"/>
                  </a:lnTo>
                  <a:lnTo>
                    <a:pt x="5" y="4"/>
                  </a:lnTo>
                  <a:lnTo>
                    <a:pt x="2" y="11"/>
                  </a:lnTo>
                  <a:lnTo>
                    <a:pt x="2" y="11"/>
                  </a:lnTo>
                  <a:lnTo>
                    <a:pt x="2" y="12"/>
                  </a:lnTo>
                  <a:lnTo>
                    <a:pt x="2" y="12"/>
                  </a:lnTo>
                  <a:lnTo>
                    <a:pt x="2" y="11"/>
                  </a:lnTo>
                  <a:lnTo>
                    <a:pt x="5" y="6"/>
                  </a:lnTo>
                  <a:lnTo>
                    <a:pt x="5" y="6"/>
                  </a:lnTo>
                  <a:lnTo>
                    <a:pt x="8" y="3"/>
                  </a:lnTo>
                  <a:lnTo>
                    <a:pt x="13" y="1"/>
                  </a:lnTo>
                  <a:lnTo>
                    <a:pt x="13" y="1"/>
                  </a:lnTo>
                  <a:lnTo>
                    <a:pt x="17" y="1"/>
                  </a:lnTo>
                  <a:lnTo>
                    <a:pt x="22" y="3"/>
                  </a:lnTo>
                  <a:lnTo>
                    <a:pt x="22" y="3"/>
                  </a:lnTo>
                  <a:lnTo>
                    <a:pt x="22" y="4"/>
                  </a:lnTo>
                  <a:lnTo>
                    <a:pt x="21" y="6"/>
                  </a:lnTo>
                  <a:lnTo>
                    <a:pt x="21" y="6"/>
                  </a:lnTo>
                  <a:lnTo>
                    <a:pt x="16" y="8"/>
                  </a:lnTo>
                  <a:lnTo>
                    <a:pt x="16" y="8"/>
                  </a:lnTo>
                  <a:lnTo>
                    <a:pt x="8" y="9"/>
                  </a:lnTo>
                  <a:lnTo>
                    <a:pt x="8" y="9"/>
                  </a:lnTo>
                  <a:lnTo>
                    <a:pt x="0" y="11"/>
                  </a:lnTo>
                  <a:lnTo>
                    <a:pt x="0" y="1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8" name="Freeform 417"/>
            <p:cNvSpPr>
              <a:spLocks/>
            </p:cNvSpPr>
            <p:nvPr/>
          </p:nvSpPr>
          <p:spPr bwMode="auto">
            <a:xfrm>
              <a:off x="1125830" y="6346928"/>
              <a:ext cx="10258" cy="14920"/>
            </a:xfrm>
            <a:custGeom>
              <a:avLst/>
              <a:gdLst>
                <a:gd name="T0" fmla="*/ 10 w 11"/>
                <a:gd name="T1" fmla="*/ 16 h 16"/>
                <a:gd name="T2" fmla="*/ 10 w 11"/>
                <a:gd name="T3" fmla="*/ 16 h 16"/>
                <a:gd name="T4" fmla="*/ 11 w 11"/>
                <a:gd name="T5" fmla="*/ 14 h 16"/>
                <a:gd name="T6" fmla="*/ 11 w 11"/>
                <a:gd name="T7" fmla="*/ 11 h 16"/>
                <a:gd name="T8" fmla="*/ 11 w 11"/>
                <a:gd name="T9" fmla="*/ 11 h 16"/>
                <a:gd name="T10" fmla="*/ 10 w 11"/>
                <a:gd name="T11" fmla="*/ 5 h 16"/>
                <a:gd name="T12" fmla="*/ 10 w 11"/>
                <a:gd name="T13" fmla="*/ 5 h 16"/>
                <a:gd name="T14" fmla="*/ 6 w 11"/>
                <a:gd name="T15" fmla="*/ 1 h 16"/>
                <a:gd name="T16" fmla="*/ 2 w 11"/>
                <a:gd name="T17" fmla="*/ 0 h 16"/>
                <a:gd name="T18" fmla="*/ 2 w 11"/>
                <a:gd name="T19" fmla="*/ 0 h 16"/>
                <a:gd name="T20" fmla="*/ 0 w 11"/>
                <a:gd name="T21" fmla="*/ 1 h 16"/>
                <a:gd name="T22" fmla="*/ 0 w 11"/>
                <a:gd name="T23" fmla="*/ 5 h 16"/>
                <a:gd name="T24" fmla="*/ 0 w 11"/>
                <a:gd name="T25" fmla="*/ 5 h 16"/>
                <a:gd name="T26" fmla="*/ 2 w 11"/>
                <a:gd name="T27" fmla="*/ 8 h 16"/>
                <a:gd name="T28" fmla="*/ 2 w 11"/>
                <a:gd name="T29" fmla="*/ 8 h 16"/>
                <a:gd name="T30" fmla="*/ 5 w 11"/>
                <a:gd name="T31" fmla="*/ 13 h 16"/>
                <a:gd name="T32" fmla="*/ 5 w 11"/>
                <a:gd name="T33" fmla="*/ 13 h 16"/>
                <a:gd name="T34" fmla="*/ 10 w 11"/>
                <a:gd name="T35" fmla="*/ 16 h 16"/>
                <a:gd name="T36" fmla="*/ 10 w 11"/>
                <a:gd name="T37" fmla="*/ 16 h 16"/>
                <a:gd name="T38" fmla="*/ 6 w 11"/>
                <a:gd name="T39" fmla="*/ 13 h 16"/>
                <a:gd name="T40" fmla="*/ 6 w 11"/>
                <a:gd name="T41" fmla="*/ 13 h 16"/>
                <a:gd name="T42" fmla="*/ 2 w 11"/>
                <a:gd name="T43" fmla="*/ 6 h 16"/>
                <a:gd name="T44" fmla="*/ 2 w 11"/>
                <a:gd name="T45" fmla="*/ 6 h 16"/>
                <a:gd name="T46" fmla="*/ 2 w 11"/>
                <a:gd name="T47" fmla="*/ 5 h 16"/>
                <a:gd name="T48" fmla="*/ 2 w 11"/>
                <a:gd name="T49" fmla="*/ 3 h 16"/>
                <a:gd name="T50" fmla="*/ 3 w 11"/>
                <a:gd name="T51" fmla="*/ 1 h 16"/>
                <a:gd name="T52" fmla="*/ 3 w 11"/>
                <a:gd name="T53" fmla="*/ 1 h 16"/>
                <a:gd name="T54" fmla="*/ 5 w 11"/>
                <a:gd name="T55" fmla="*/ 3 h 16"/>
                <a:gd name="T56" fmla="*/ 8 w 11"/>
                <a:gd name="T57" fmla="*/ 5 h 16"/>
                <a:gd name="T58" fmla="*/ 8 w 11"/>
                <a:gd name="T59" fmla="*/ 5 h 16"/>
                <a:gd name="T60" fmla="*/ 10 w 11"/>
                <a:gd name="T61" fmla="*/ 11 h 16"/>
                <a:gd name="T62" fmla="*/ 10 w 11"/>
                <a:gd name="T63" fmla="*/ 11 h 16"/>
                <a:gd name="T64" fmla="*/ 10 w 11"/>
                <a:gd name="T6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16">
                  <a:moveTo>
                    <a:pt x="10" y="16"/>
                  </a:moveTo>
                  <a:lnTo>
                    <a:pt x="10" y="16"/>
                  </a:lnTo>
                  <a:lnTo>
                    <a:pt x="11" y="14"/>
                  </a:lnTo>
                  <a:lnTo>
                    <a:pt x="11" y="11"/>
                  </a:lnTo>
                  <a:lnTo>
                    <a:pt x="11" y="11"/>
                  </a:lnTo>
                  <a:lnTo>
                    <a:pt x="10" y="5"/>
                  </a:lnTo>
                  <a:lnTo>
                    <a:pt x="10" y="5"/>
                  </a:lnTo>
                  <a:lnTo>
                    <a:pt x="6" y="1"/>
                  </a:lnTo>
                  <a:lnTo>
                    <a:pt x="2" y="0"/>
                  </a:lnTo>
                  <a:lnTo>
                    <a:pt x="2" y="0"/>
                  </a:lnTo>
                  <a:lnTo>
                    <a:pt x="0" y="1"/>
                  </a:lnTo>
                  <a:lnTo>
                    <a:pt x="0" y="5"/>
                  </a:lnTo>
                  <a:lnTo>
                    <a:pt x="0" y="5"/>
                  </a:lnTo>
                  <a:lnTo>
                    <a:pt x="2" y="8"/>
                  </a:lnTo>
                  <a:lnTo>
                    <a:pt x="2" y="8"/>
                  </a:lnTo>
                  <a:lnTo>
                    <a:pt x="5" y="13"/>
                  </a:lnTo>
                  <a:lnTo>
                    <a:pt x="5" y="13"/>
                  </a:lnTo>
                  <a:lnTo>
                    <a:pt x="10" y="16"/>
                  </a:lnTo>
                  <a:lnTo>
                    <a:pt x="10" y="16"/>
                  </a:lnTo>
                  <a:lnTo>
                    <a:pt x="6" y="13"/>
                  </a:lnTo>
                  <a:lnTo>
                    <a:pt x="6" y="13"/>
                  </a:lnTo>
                  <a:lnTo>
                    <a:pt x="2" y="6"/>
                  </a:lnTo>
                  <a:lnTo>
                    <a:pt x="2" y="6"/>
                  </a:lnTo>
                  <a:lnTo>
                    <a:pt x="2" y="5"/>
                  </a:lnTo>
                  <a:lnTo>
                    <a:pt x="2" y="3"/>
                  </a:lnTo>
                  <a:lnTo>
                    <a:pt x="3" y="1"/>
                  </a:lnTo>
                  <a:lnTo>
                    <a:pt x="3" y="1"/>
                  </a:lnTo>
                  <a:lnTo>
                    <a:pt x="5" y="3"/>
                  </a:lnTo>
                  <a:lnTo>
                    <a:pt x="8" y="5"/>
                  </a:lnTo>
                  <a:lnTo>
                    <a:pt x="8" y="5"/>
                  </a:lnTo>
                  <a:lnTo>
                    <a:pt x="10" y="11"/>
                  </a:lnTo>
                  <a:lnTo>
                    <a:pt x="10" y="11"/>
                  </a:lnTo>
                  <a:lnTo>
                    <a:pt x="10" y="1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9" name="Freeform 418"/>
            <p:cNvSpPr>
              <a:spLocks/>
            </p:cNvSpPr>
            <p:nvPr/>
          </p:nvSpPr>
          <p:spPr bwMode="auto">
            <a:xfrm>
              <a:off x="1125830" y="6346928"/>
              <a:ext cx="10258" cy="14920"/>
            </a:xfrm>
            <a:custGeom>
              <a:avLst/>
              <a:gdLst>
                <a:gd name="T0" fmla="*/ 10 w 11"/>
                <a:gd name="T1" fmla="*/ 16 h 16"/>
                <a:gd name="T2" fmla="*/ 10 w 11"/>
                <a:gd name="T3" fmla="*/ 16 h 16"/>
                <a:gd name="T4" fmla="*/ 11 w 11"/>
                <a:gd name="T5" fmla="*/ 14 h 16"/>
                <a:gd name="T6" fmla="*/ 11 w 11"/>
                <a:gd name="T7" fmla="*/ 11 h 16"/>
                <a:gd name="T8" fmla="*/ 11 w 11"/>
                <a:gd name="T9" fmla="*/ 11 h 16"/>
                <a:gd name="T10" fmla="*/ 10 w 11"/>
                <a:gd name="T11" fmla="*/ 5 h 16"/>
                <a:gd name="T12" fmla="*/ 10 w 11"/>
                <a:gd name="T13" fmla="*/ 5 h 16"/>
                <a:gd name="T14" fmla="*/ 6 w 11"/>
                <a:gd name="T15" fmla="*/ 1 h 16"/>
                <a:gd name="T16" fmla="*/ 2 w 11"/>
                <a:gd name="T17" fmla="*/ 0 h 16"/>
                <a:gd name="T18" fmla="*/ 2 w 11"/>
                <a:gd name="T19" fmla="*/ 0 h 16"/>
                <a:gd name="T20" fmla="*/ 0 w 11"/>
                <a:gd name="T21" fmla="*/ 1 h 16"/>
                <a:gd name="T22" fmla="*/ 0 w 11"/>
                <a:gd name="T23" fmla="*/ 5 h 16"/>
                <a:gd name="T24" fmla="*/ 0 w 11"/>
                <a:gd name="T25" fmla="*/ 5 h 16"/>
                <a:gd name="T26" fmla="*/ 2 w 11"/>
                <a:gd name="T27" fmla="*/ 8 h 16"/>
                <a:gd name="T28" fmla="*/ 2 w 11"/>
                <a:gd name="T29" fmla="*/ 8 h 16"/>
                <a:gd name="T30" fmla="*/ 5 w 11"/>
                <a:gd name="T31" fmla="*/ 13 h 16"/>
                <a:gd name="T32" fmla="*/ 5 w 11"/>
                <a:gd name="T33" fmla="*/ 13 h 16"/>
                <a:gd name="T34" fmla="*/ 10 w 11"/>
                <a:gd name="T35" fmla="*/ 16 h 16"/>
                <a:gd name="T36" fmla="*/ 10 w 11"/>
                <a:gd name="T37" fmla="*/ 16 h 16"/>
                <a:gd name="T38" fmla="*/ 6 w 11"/>
                <a:gd name="T39" fmla="*/ 13 h 16"/>
                <a:gd name="T40" fmla="*/ 6 w 11"/>
                <a:gd name="T41" fmla="*/ 13 h 16"/>
                <a:gd name="T42" fmla="*/ 2 w 11"/>
                <a:gd name="T43" fmla="*/ 6 h 16"/>
                <a:gd name="T44" fmla="*/ 2 w 11"/>
                <a:gd name="T45" fmla="*/ 6 h 16"/>
                <a:gd name="T46" fmla="*/ 2 w 11"/>
                <a:gd name="T47" fmla="*/ 5 h 16"/>
                <a:gd name="T48" fmla="*/ 2 w 11"/>
                <a:gd name="T49" fmla="*/ 3 h 16"/>
                <a:gd name="T50" fmla="*/ 3 w 11"/>
                <a:gd name="T51" fmla="*/ 1 h 16"/>
                <a:gd name="T52" fmla="*/ 3 w 11"/>
                <a:gd name="T53" fmla="*/ 1 h 16"/>
                <a:gd name="T54" fmla="*/ 5 w 11"/>
                <a:gd name="T55" fmla="*/ 3 h 16"/>
                <a:gd name="T56" fmla="*/ 8 w 11"/>
                <a:gd name="T57" fmla="*/ 5 h 16"/>
                <a:gd name="T58" fmla="*/ 8 w 11"/>
                <a:gd name="T59" fmla="*/ 5 h 16"/>
                <a:gd name="T60" fmla="*/ 10 w 11"/>
                <a:gd name="T61" fmla="*/ 11 h 16"/>
                <a:gd name="T62" fmla="*/ 10 w 11"/>
                <a:gd name="T63" fmla="*/ 11 h 16"/>
                <a:gd name="T64" fmla="*/ 10 w 11"/>
                <a:gd name="T6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16">
                  <a:moveTo>
                    <a:pt x="10" y="16"/>
                  </a:moveTo>
                  <a:lnTo>
                    <a:pt x="10" y="16"/>
                  </a:lnTo>
                  <a:lnTo>
                    <a:pt x="11" y="14"/>
                  </a:lnTo>
                  <a:lnTo>
                    <a:pt x="11" y="11"/>
                  </a:lnTo>
                  <a:lnTo>
                    <a:pt x="11" y="11"/>
                  </a:lnTo>
                  <a:lnTo>
                    <a:pt x="10" y="5"/>
                  </a:lnTo>
                  <a:lnTo>
                    <a:pt x="10" y="5"/>
                  </a:lnTo>
                  <a:lnTo>
                    <a:pt x="6" y="1"/>
                  </a:lnTo>
                  <a:lnTo>
                    <a:pt x="2" y="0"/>
                  </a:lnTo>
                  <a:lnTo>
                    <a:pt x="2" y="0"/>
                  </a:lnTo>
                  <a:lnTo>
                    <a:pt x="0" y="1"/>
                  </a:lnTo>
                  <a:lnTo>
                    <a:pt x="0" y="5"/>
                  </a:lnTo>
                  <a:lnTo>
                    <a:pt x="0" y="5"/>
                  </a:lnTo>
                  <a:lnTo>
                    <a:pt x="2" y="8"/>
                  </a:lnTo>
                  <a:lnTo>
                    <a:pt x="2" y="8"/>
                  </a:lnTo>
                  <a:lnTo>
                    <a:pt x="5" y="13"/>
                  </a:lnTo>
                  <a:lnTo>
                    <a:pt x="5" y="13"/>
                  </a:lnTo>
                  <a:lnTo>
                    <a:pt x="10" y="16"/>
                  </a:lnTo>
                  <a:lnTo>
                    <a:pt x="10" y="16"/>
                  </a:lnTo>
                  <a:lnTo>
                    <a:pt x="6" y="13"/>
                  </a:lnTo>
                  <a:lnTo>
                    <a:pt x="6" y="13"/>
                  </a:lnTo>
                  <a:lnTo>
                    <a:pt x="2" y="6"/>
                  </a:lnTo>
                  <a:lnTo>
                    <a:pt x="2" y="6"/>
                  </a:lnTo>
                  <a:lnTo>
                    <a:pt x="2" y="5"/>
                  </a:lnTo>
                  <a:lnTo>
                    <a:pt x="2" y="3"/>
                  </a:lnTo>
                  <a:lnTo>
                    <a:pt x="3" y="1"/>
                  </a:lnTo>
                  <a:lnTo>
                    <a:pt x="3" y="1"/>
                  </a:lnTo>
                  <a:lnTo>
                    <a:pt x="5" y="3"/>
                  </a:lnTo>
                  <a:lnTo>
                    <a:pt x="8" y="5"/>
                  </a:lnTo>
                  <a:lnTo>
                    <a:pt x="8" y="5"/>
                  </a:lnTo>
                  <a:lnTo>
                    <a:pt x="10" y="11"/>
                  </a:lnTo>
                  <a:lnTo>
                    <a:pt x="10" y="11"/>
                  </a:lnTo>
                  <a:lnTo>
                    <a:pt x="10"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0" name="Freeform 419"/>
            <p:cNvSpPr>
              <a:spLocks/>
            </p:cNvSpPr>
            <p:nvPr/>
          </p:nvSpPr>
          <p:spPr bwMode="auto">
            <a:xfrm>
              <a:off x="1009266" y="6352523"/>
              <a:ext cx="41963" cy="34503"/>
            </a:xfrm>
            <a:custGeom>
              <a:avLst/>
              <a:gdLst>
                <a:gd name="T0" fmla="*/ 0 w 45"/>
                <a:gd name="T1" fmla="*/ 2 h 37"/>
                <a:gd name="T2" fmla="*/ 0 w 45"/>
                <a:gd name="T3" fmla="*/ 2 h 37"/>
                <a:gd name="T4" fmla="*/ 10 w 45"/>
                <a:gd name="T5" fmla="*/ 2 h 37"/>
                <a:gd name="T6" fmla="*/ 10 w 45"/>
                <a:gd name="T7" fmla="*/ 2 h 37"/>
                <a:gd name="T8" fmla="*/ 19 w 45"/>
                <a:gd name="T9" fmla="*/ 3 h 37"/>
                <a:gd name="T10" fmla="*/ 24 w 45"/>
                <a:gd name="T11" fmla="*/ 7 h 37"/>
                <a:gd name="T12" fmla="*/ 29 w 45"/>
                <a:gd name="T13" fmla="*/ 10 h 37"/>
                <a:gd name="T14" fmla="*/ 29 w 45"/>
                <a:gd name="T15" fmla="*/ 10 h 37"/>
                <a:gd name="T16" fmla="*/ 34 w 45"/>
                <a:gd name="T17" fmla="*/ 14 h 37"/>
                <a:gd name="T18" fmla="*/ 37 w 45"/>
                <a:gd name="T19" fmla="*/ 19 h 37"/>
                <a:gd name="T20" fmla="*/ 41 w 45"/>
                <a:gd name="T21" fmla="*/ 29 h 37"/>
                <a:gd name="T22" fmla="*/ 41 w 45"/>
                <a:gd name="T23" fmla="*/ 29 h 37"/>
                <a:gd name="T24" fmla="*/ 45 w 45"/>
                <a:gd name="T25" fmla="*/ 37 h 37"/>
                <a:gd name="T26" fmla="*/ 45 w 45"/>
                <a:gd name="T27" fmla="*/ 37 h 37"/>
                <a:gd name="T28" fmla="*/ 45 w 45"/>
                <a:gd name="T29" fmla="*/ 35 h 37"/>
                <a:gd name="T30" fmla="*/ 45 w 45"/>
                <a:gd name="T31" fmla="*/ 35 h 37"/>
                <a:gd name="T32" fmla="*/ 43 w 45"/>
                <a:gd name="T33" fmla="*/ 27 h 37"/>
                <a:gd name="T34" fmla="*/ 43 w 45"/>
                <a:gd name="T35" fmla="*/ 27 h 37"/>
                <a:gd name="T36" fmla="*/ 38 w 45"/>
                <a:gd name="T37" fmla="*/ 18 h 37"/>
                <a:gd name="T38" fmla="*/ 35 w 45"/>
                <a:gd name="T39" fmla="*/ 13 h 37"/>
                <a:gd name="T40" fmla="*/ 30 w 45"/>
                <a:gd name="T41" fmla="*/ 8 h 37"/>
                <a:gd name="T42" fmla="*/ 30 w 45"/>
                <a:gd name="T43" fmla="*/ 8 h 37"/>
                <a:gd name="T44" fmla="*/ 24 w 45"/>
                <a:gd name="T45" fmla="*/ 5 h 37"/>
                <a:gd name="T46" fmla="*/ 19 w 45"/>
                <a:gd name="T47" fmla="*/ 3 h 37"/>
                <a:gd name="T48" fmla="*/ 10 w 45"/>
                <a:gd name="T49" fmla="*/ 0 h 37"/>
                <a:gd name="T50" fmla="*/ 10 w 45"/>
                <a:gd name="T51" fmla="*/ 0 h 37"/>
                <a:gd name="T52" fmla="*/ 2 w 45"/>
                <a:gd name="T53" fmla="*/ 0 h 37"/>
                <a:gd name="T54" fmla="*/ 2 w 45"/>
                <a:gd name="T55" fmla="*/ 0 h 37"/>
                <a:gd name="T56" fmla="*/ 0 w 45"/>
                <a:gd name="T57" fmla="*/ 2 h 37"/>
                <a:gd name="T58" fmla="*/ 0 w 45"/>
                <a:gd name="T5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37">
                  <a:moveTo>
                    <a:pt x="0" y="2"/>
                  </a:moveTo>
                  <a:lnTo>
                    <a:pt x="0" y="2"/>
                  </a:lnTo>
                  <a:lnTo>
                    <a:pt x="10" y="2"/>
                  </a:lnTo>
                  <a:lnTo>
                    <a:pt x="10" y="2"/>
                  </a:lnTo>
                  <a:lnTo>
                    <a:pt x="19" y="3"/>
                  </a:lnTo>
                  <a:lnTo>
                    <a:pt x="24" y="7"/>
                  </a:lnTo>
                  <a:lnTo>
                    <a:pt x="29" y="10"/>
                  </a:lnTo>
                  <a:lnTo>
                    <a:pt x="29" y="10"/>
                  </a:lnTo>
                  <a:lnTo>
                    <a:pt x="34" y="14"/>
                  </a:lnTo>
                  <a:lnTo>
                    <a:pt x="37" y="19"/>
                  </a:lnTo>
                  <a:lnTo>
                    <a:pt x="41" y="29"/>
                  </a:lnTo>
                  <a:lnTo>
                    <a:pt x="41" y="29"/>
                  </a:lnTo>
                  <a:lnTo>
                    <a:pt x="45" y="37"/>
                  </a:lnTo>
                  <a:lnTo>
                    <a:pt x="45" y="37"/>
                  </a:lnTo>
                  <a:lnTo>
                    <a:pt x="45" y="35"/>
                  </a:lnTo>
                  <a:lnTo>
                    <a:pt x="45" y="35"/>
                  </a:lnTo>
                  <a:lnTo>
                    <a:pt x="43" y="27"/>
                  </a:lnTo>
                  <a:lnTo>
                    <a:pt x="43" y="27"/>
                  </a:lnTo>
                  <a:lnTo>
                    <a:pt x="38" y="18"/>
                  </a:lnTo>
                  <a:lnTo>
                    <a:pt x="35" y="13"/>
                  </a:lnTo>
                  <a:lnTo>
                    <a:pt x="30" y="8"/>
                  </a:lnTo>
                  <a:lnTo>
                    <a:pt x="30" y="8"/>
                  </a:lnTo>
                  <a:lnTo>
                    <a:pt x="24" y="5"/>
                  </a:lnTo>
                  <a:lnTo>
                    <a:pt x="19" y="3"/>
                  </a:lnTo>
                  <a:lnTo>
                    <a:pt x="10" y="0"/>
                  </a:lnTo>
                  <a:lnTo>
                    <a:pt x="10" y="0"/>
                  </a:lnTo>
                  <a:lnTo>
                    <a:pt x="2" y="0"/>
                  </a:lnTo>
                  <a:lnTo>
                    <a:pt x="2" y="0"/>
                  </a:lnTo>
                  <a:lnTo>
                    <a:pt x="0" y="2"/>
                  </a:lnTo>
                  <a:lnTo>
                    <a:pt x="0"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1" name="Freeform 420"/>
            <p:cNvSpPr>
              <a:spLocks/>
            </p:cNvSpPr>
            <p:nvPr/>
          </p:nvSpPr>
          <p:spPr bwMode="auto">
            <a:xfrm>
              <a:off x="1019523" y="6305898"/>
              <a:ext cx="1865" cy="46626"/>
            </a:xfrm>
            <a:custGeom>
              <a:avLst/>
              <a:gdLst>
                <a:gd name="T0" fmla="*/ 2 w 2"/>
                <a:gd name="T1" fmla="*/ 0 h 50"/>
                <a:gd name="T2" fmla="*/ 2 w 2"/>
                <a:gd name="T3" fmla="*/ 0 h 50"/>
                <a:gd name="T4" fmla="*/ 0 w 2"/>
                <a:gd name="T5" fmla="*/ 25 h 50"/>
                <a:gd name="T6" fmla="*/ 0 w 2"/>
                <a:gd name="T7" fmla="*/ 25 h 50"/>
                <a:gd name="T8" fmla="*/ 0 w 2"/>
                <a:gd name="T9" fmla="*/ 50 h 50"/>
                <a:gd name="T10" fmla="*/ 0 w 2"/>
                <a:gd name="T11" fmla="*/ 50 h 50"/>
                <a:gd name="T12" fmla="*/ 2 w 2"/>
                <a:gd name="T13" fmla="*/ 25 h 50"/>
                <a:gd name="T14" fmla="*/ 2 w 2"/>
                <a:gd name="T15" fmla="*/ 25 h 50"/>
                <a:gd name="T16" fmla="*/ 2 w 2"/>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50">
                  <a:moveTo>
                    <a:pt x="2" y="0"/>
                  </a:moveTo>
                  <a:lnTo>
                    <a:pt x="2" y="0"/>
                  </a:lnTo>
                  <a:lnTo>
                    <a:pt x="0" y="25"/>
                  </a:lnTo>
                  <a:lnTo>
                    <a:pt x="0" y="25"/>
                  </a:lnTo>
                  <a:lnTo>
                    <a:pt x="0" y="50"/>
                  </a:lnTo>
                  <a:lnTo>
                    <a:pt x="0" y="50"/>
                  </a:lnTo>
                  <a:lnTo>
                    <a:pt x="2" y="25"/>
                  </a:lnTo>
                  <a:lnTo>
                    <a:pt x="2" y="25"/>
                  </a:lnTo>
                  <a:lnTo>
                    <a:pt x="2"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2" name="Freeform 421"/>
            <p:cNvSpPr>
              <a:spLocks/>
            </p:cNvSpPr>
            <p:nvPr/>
          </p:nvSpPr>
          <p:spPr bwMode="auto">
            <a:xfrm>
              <a:off x="1019523" y="6305898"/>
              <a:ext cx="1865" cy="46626"/>
            </a:xfrm>
            <a:custGeom>
              <a:avLst/>
              <a:gdLst>
                <a:gd name="T0" fmla="*/ 2 w 2"/>
                <a:gd name="T1" fmla="*/ 0 h 50"/>
                <a:gd name="T2" fmla="*/ 2 w 2"/>
                <a:gd name="T3" fmla="*/ 0 h 50"/>
                <a:gd name="T4" fmla="*/ 0 w 2"/>
                <a:gd name="T5" fmla="*/ 25 h 50"/>
                <a:gd name="T6" fmla="*/ 0 w 2"/>
                <a:gd name="T7" fmla="*/ 25 h 50"/>
                <a:gd name="T8" fmla="*/ 0 w 2"/>
                <a:gd name="T9" fmla="*/ 50 h 50"/>
                <a:gd name="T10" fmla="*/ 0 w 2"/>
                <a:gd name="T11" fmla="*/ 50 h 50"/>
                <a:gd name="T12" fmla="*/ 2 w 2"/>
                <a:gd name="T13" fmla="*/ 25 h 50"/>
                <a:gd name="T14" fmla="*/ 2 w 2"/>
                <a:gd name="T15" fmla="*/ 25 h 50"/>
                <a:gd name="T16" fmla="*/ 2 w 2"/>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50">
                  <a:moveTo>
                    <a:pt x="2" y="0"/>
                  </a:moveTo>
                  <a:lnTo>
                    <a:pt x="2" y="0"/>
                  </a:lnTo>
                  <a:lnTo>
                    <a:pt x="0" y="25"/>
                  </a:lnTo>
                  <a:lnTo>
                    <a:pt x="0" y="25"/>
                  </a:lnTo>
                  <a:lnTo>
                    <a:pt x="0" y="50"/>
                  </a:lnTo>
                  <a:lnTo>
                    <a:pt x="0" y="50"/>
                  </a:lnTo>
                  <a:lnTo>
                    <a:pt x="2" y="25"/>
                  </a:lnTo>
                  <a:lnTo>
                    <a:pt x="2" y="25"/>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3" name="Freeform 422"/>
            <p:cNvSpPr>
              <a:spLocks/>
            </p:cNvSpPr>
            <p:nvPr/>
          </p:nvSpPr>
          <p:spPr bwMode="auto">
            <a:xfrm>
              <a:off x="1065217" y="6375836"/>
              <a:ext cx="34503" cy="1865"/>
            </a:xfrm>
            <a:custGeom>
              <a:avLst/>
              <a:gdLst>
                <a:gd name="T0" fmla="*/ 0 w 37"/>
                <a:gd name="T1" fmla="*/ 0 h 2"/>
                <a:gd name="T2" fmla="*/ 0 w 37"/>
                <a:gd name="T3" fmla="*/ 0 h 2"/>
                <a:gd name="T4" fmla="*/ 5 w 37"/>
                <a:gd name="T5" fmla="*/ 2 h 2"/>
                <a:gd name="T6" fmla="*/ 18 w 37"/>
                <a:gd name="T7" fmla="*/ 2 h 2"/>
                <a:gd name="T8" fmla="*/ 18 w 37"/>
                <a:gd name="T9" fmla="*/ 2 h 2"/>
                <a:gd name="T10" fmla="*/ 32 w 37"/>
                <a:gd name="T11" fmla="*/ 2 h 2"/>
                <a:gd name="T12" fmla="*/ 37 w 37"/>
                <a:gd name="T13" fmla="*/ 0 h 2"/>
                <a:gd name="T14" fmla="*/ 37 w 37"/>
                <a:gd name="T15" fmla="*/ 0 h 2"/>
                <a:gd name="T16" fmla="*/ 18 w 37"/>
                <a:gd name="T17" fmla="*/ 0 h 2"/>
                <a:gd name="T18" fmla="*/ 18 w 37"/>
                <a:gd name="T19" fmla="*/ 0 h 2"/>
                <a:gd name="T20" fmla="*/ 0 w 37"/>
                <a:gd name="T21" fmla="*/ 0 h 2"/>
                <a:gd name="T22" fmla="*/ 0 w 37"/>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
                  <a:moveTo>
                    <a:pt x="0" y="0"/>
                  </a:moveTo>
                  <a:lnTo>
                    <a:pt x="0" y="0"/>
                  </a:lnTo>
                  <a:lnTo>
                    <a:pt x="5" y="2"/>
                  </a:lnTo>
                  <a:lnTo>
                    <a:pt x="18" y="2"/>
                  </a:lnTo>
                  <a:lnTo>
                    <a:pt x="18" y="2"/>
                  </a:lnTo>
                  <a:lnTo>
                    <a:pt x="32" y="2"/>
                  </a:lnTo>
                  <a:lnTo>
                    <a:pt x="37" y="0"/>
                  </a:lnTo>
                  <a:lnTo>
                    <a:pt x="37" y="0"/>
                  </a:lnTo>
                  <a:lnTo>
                    <a:pt x="18" y="0"/>
                  </a:lnTo>
                  <a:lnTo>
                    <a:pt x="18"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4" name="Freeform 423"/>
            <p:cNvSpPr>
              <a:spLocks/>
            </p:cNvSpPr>
            <p:nvPr/>
          </p:nvSpPr>
          <p:spPr bwMode="auto">
            <a:xfrm>
              <a:off x="1041904" y="6375836"/>
              <a:ext cx="4663" cy="6528"/>
            </a:xfrm>
            <a:custGeom>
              <a:avLst/>
              <a:gdLst>
                <a:gd name="T0" fmla="*/ 0 w 5"/>
                <a:gd name="T1" fmla="*/ 0 h 7"/>
                <a:gd name="T2" fmla="*/ 0 w 5"/>
                <a:gd name="T3" fmla="*/ 0 h 7"/>
                <a:gd name="T4" fmla="*/ 2 w 5"/>
                <a:gd name="T5" fmla="*/ 4 h 7"/>
                <a:gd name="T6" fmla="*/ 2 w 5"/>
                <a:gd name="T7" fmla="*/ 4 h 7"/>
                <a:gd name="T8" fmla="*/ 3 w 5"/>
                <a:gd name="T9" fmla="*/ 7 h 7"/>
                <a:gd name="T10" fmla="*/ 3 w 5"/>
                <a:gd name="T11" fmla="*/ 7 h 7"/>
                <a:gd name="T12" fmla="*/ 5 w 5"/>
                <a:gd name="T13" fmla="*/ 7 h 7"/>
                <a:gd name="T14" fmla="*/ 3 w 5"/>
                <a:gd name="T15" fmla="*/ 4 h 7"/>
                <a:gd name="T16" fmla="*/ 3 w 5"/>
                <a:gd name="T17" fmla="*/ 4 h 7"/>
                <a:gd name="T18" fmla="*/ 2 w 5"/>
                <a:gd name="T19" fmla="*/ 0 h 7"/>
                <a:gd name="T20" fmla="*/ 0 w 5"/>
                <a:gd name="T21" fmla="*/ 0 h 7"/>
                <a:gd name="T22" fmla="*/ 0 w 5"/>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7">
                  <a:moveTo>
                    <a:pt x="0" y="0"/>
                  </a:moveTo>
                  <a:lnTo>
                    <a:pt x="0" y="0"/>
                  </a:lnTo>
                  <a:lnTo>
                    <a:pt x="2" y="4"/>
                  </a:lnTo>
                  <a:lnTo>
                    <a:pt x="2" y="4"/>
                  </a:lnTo>
                  <a:lnTo>
                    <a:pt x="3" y="7"/>
                  </a:lnTo>
                  <a:lnTo>
                    <a:pt x="3" y="7"/>
                  </a:lnTo>
                  <a:lnTo>
                    <a:pt x="5" y="7"/>
                  </a:lnTo>
                  <a:lnTo>
                    <a:pt x="3" y="4"/>
                  </a:lnTo>
                  <a:lnTo>
                    <a:pt x="3" y="4"/>
                  </a:lnTo>
                  <a:lnTo>
                    <a:pt x="2"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5" name="Freeform 424"/>
            <p:cNvSpPr>
              <a:spLocks/>
            </p:cNvSpPr>
            <p:nvPr/>
          </p:nvSpPr>
          <p:spPr bwMode="auto">
            <a:xfrm>
              <a:off x="1033511" y="6365579"/>
              <a:ext cx="3730" cy="4663"/>
            </a:xfrm>
            <a:custGeom>
              <a:avLst/>
              <a:gdLst>
                <a:gd name="T0" fmla="*/ 0 w 4"/>
                <a:gd name="T1" fmla="*/ 0 h 5"/>
                <a:gd name="T2" fmla="*/ 0 w 4"/>
                <a:gd name="T3" fmla="*/ 0 h 5"/>
                <a:gd name="T4" fmla="*/ 3 w 4"/>
                <a:gd name="T5" fmla="*/ 2 h 5"/>
                <a:gd name="T6" fmla="*/ 3 w 4"/>
                <a:gd name="T7" fmla="*/ 2 h 5"/>
                <a:gd name="T8" fmla="*/ 4 w 4"/>
                <a:gd name="T9" fmla="*/ 5 h 5"/>
                <a:gd name="T10" fmla="*/ 4 w 4"/>
                <a:gd name="T11" fmla="*/ 5 h 5"/>
                <a:gd name="T12" fmla="*/ 3 w 4"/>
                <a:gd name="T13" fmla="*/ 2 h 5"/>
                <a:gd name="T14" fmla="*/ 3 w 4"/>
                <a:gd name="T15" fmla="*/ 2 h 5"/>
                <a:gd name="T16" fmla="*/ 0 w 4"/>
                <a:gd name="T17" fmla="*/ 0 h 5"/>
                <a:gd name="T18" fmla="*/ 0 w 4"/>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0" y="0"/>
                  </a:moveTo>
                  <a:lnTo>
                    <a:pt x="0" y="0"/>
                  </a:lnTo>
                  <a:lnTo>
                    <a:pt x="3" y="2"/>
                  </a:lnTo>
                  <a:lnTo>
                    <a:pt x="3" y="2"/>
                  </a:lnTo>
                  <a:lnTo>
                    <a:pt x="4" y="5"/>
                  </a:lnTo>
                  <a:lnTo>
                    <a:pt x="4" y="5"/>
                  </a:lnTo>
                  <a:lnTo>
                    <a:pt x="3" y="2"/>
                  </a:lnTo>
                  <a:lnTo>
                    <a:pt x="3" y="2"/>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6" name="Freeform 425"/>
            <p:cNvSpPr>
              <a:spLocks/>
            </p:cNvSpPr>
            <p:nvPr/>
          </p:nvSpPr>
          <p:spPr bwMode="auto">
            <a:xfrm>
              <a:off x="1021388" y="6359983"/>
              <a:ext cx="7460" cy="2798"/>
            </a:xfrm>
            <a:custGeom>
              <a:avLst/>
              <a:gdLst>
                <a:gd name="T0" fmla="*/ 0 w 8"/>
                <a:gd name="T1" fmla="*/ 0 h 3"/>
                <a:gd name="T2" fmla="*/ 0 w 8"/>
                <a:gd name="T3" fmla="*/ 0 h 3"/>
                <a:gd name="T4" fmla="*/ 3 w 8"/>
                <a:gd name="T5" fmla="*/ 2 h 3"/>
                <a:gd name="T6" fmla="*/ 3 w 8"/>
                <a:gd name="T7" fmla="*/ 2 h 3"/>
                <a:gd name="T8" fmla="*/ 8 w 8"/>
                <a:gd name="T9" fmla="*/ 3 h 3"/>
                <a:gd name="T10" fmla="*/ 8 w 8"/>
                <a:gd name="T11" fmla="*/ 3 h 3"/>
                <a:gd name="T12" fmla="*/ 6 w 8"/>
                <a:gd name="T13" fmla="*/ 2 h 3"/>
                <a:gd name="T14" fmla="*/ 5 w 8"/>
                <a:gd name="T15" fmla="*/ 0 h 3"/>
                <a:gd name="T16" fmla="*/ 5 w 8"/>
                <a:gd name="T17" fmla="*/ 0 h 3"/>
                <a:gd name="T18" fmla="*/ 2 w 8"/>
                <a:gd name="T19" fmla="*/ 0 h 3"/>
                <a:gd name="T20" fmla="*/ 0 w 8"/>
                <a:gd name="T21" fmla="*/ 0 h 3"/>
                <a:gd name="T22" fmla="*/ 0 w 8"/>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3">
                  <a:moveTo>
                    <a:pt x="0" y="0"/>
                  </a:moveTo>
                  <a:lnTo>
                    <a:pt x="0" y="0"/>
                  </a:lnTo>
                  <a:lnTo>
                    <a:pt x="3" y="2"/>
                  </a:lnTo>
                  <a:lnTo>
                    <a:pt x="3" y="2"/>
                  </a:lnTo>
                  <a:lnTo>
                    <a:pt x="8" y="3"/>
                  </a:lnTo>
                  <a:lnTo>
                    <a:pt x="8" y="3"/>
                  </a:lnTo>
                  <a:lnTo>
                    <a:pt x="6" y="2"/>
                  </a:lnTo>
                  <a:lnTo>
                    <a:pt x="5" y="0"/>
                  </a:lnTo>
                  <a:lnTo>
                    <a:pt x="5" y="0"/>
                  </a:lnTo>
                  <a:lnTo>
                    <a:pt x="2"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7" name="Freeform 426"/>
            <p:cNvSpPr>
              <a:spLocks/>
            </p:cNvSpPr>
            <p:nvPr/>
          </p:nvSpPr>
          <p:spPr bwMode="auto">
            <a:xfrm>
              <a:off x="1012063" y="6359051"/>
              <a:ext cx="4663" cy="933"/>
            </a:xfrm>
            <a:custGeom>
              <a:avLst/>
              <a:gdLst>
                <a:gd name="T0" fmla="*/ 0 w 5"/>
                <a:gd name="T1" fmla="*/ 0 h 1"/>
                <a:gd name="T2" fmla="*/ 0 w 5"/>
                <a:gd name="T3" fmla="*/ 0 h 1"/>
                <a:gd name="T4" fmla="*/ 2 w 5"/>
                <a:gd name="T5" fmla="*/ 1 h 1"/>
                <a:gd name="T6" fmla="*/ 2 w 5"/>
                <a:gd name="T7" fmla="*/ 1 h 1"/>
                <a:gd name="T8" fmla="*/ 5 w 5"/>
                <a:gd name="T9" fmla="*/ 1 h 1"/>
                <a:gd name="T10" fmla="*/ 5 w 5"/>
                <a:gd name="T11" fmla="*/ 1 h 1"/>
                <a:gd name="T12" fmla="*/ 4 w 5"/>
                <a:gd name="T13" fmla="*/ 0 h 1"/>
                <a:gd name="T14" fmla="*/ 4 w 5"/>
                <a:gd name="T15" fmla="*/ 0 h 1"/>
                <a:gd name="T16" fmla="*/ 0 w 5"/>
                <a:gd name="T17" fmla="*/ 0 h 1"/>
                <a:gd name="T18" fmla="*/ 0 w 5"/>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
                  <a:moveTo>
                    <a:pt x="0" y="0"/>
                  </a:moveTo>
                  <a:lnTo>
                    <a:pt x="0" y="0"/>
                  </a:lnTo>
                  <a:lnTo>
                    <a:pt x="2" y="1"/>
                  </a:lnTo>
                  <a:lnTo>
                    <a:pt x="2" y="1"/>
                  </a:lnTo>
                  <a:lnTo>
                    <a:pt x="5" y="1"/>
                  </a:lnTo>
                  <a:lnTo>
                    <a:pt x="5" y="1"/>
                  </a:lnTo>
                  <a:lnTo>
                    <a:pt x="4" y="0"/>
                  </a:lnTo>
                  <a:lnTo>
                    <a:pt x="4"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8" name="Freeform 427"/>
            <p:cNvSpPr>
              <a:spLocks/>
            </p:cNvSpPr>
            <p:nvPr/>
          </p:nvSpPr>
          <p:spPr bwMode="auto">
            <a:xfrm>
              <a:off x="1125830" y="6334806"/>
              <a:ext cx="0" cy="13055"/>
            </a:xfrm>
            <a:custGeom>
              <a:avLst/>
              <a:gdLst>
                <a:gd name="T0" fmla="*/ 0 h 14"/>
                <a:gd name="T1" fmla="*/ 0 h 14"/>
                <a:gd name="T2" fmla="*/ 14 h 14"/>
                <a:gd name="T3" fmla="*/ 14 h 14"/>
                <a:gd name="T4" fmla="*/ 14 h 14"/>
                <a:gd name="T5" fmla="*/ 14 h 14"/>
                <a:gd name="T6" fmla="*/ 0 h 14"/>
              </a:gdLst>
              <a:ahLst/>
              <a:cxnLst>
                <a:cxn ang="0">
                  <a:pos x="0" y="T0"/>
                </a:cxn>
                <a:cxn ang="0">
                  <a:pos x="0" y="T1"/>
                </a:cxn>
                <a:cxn ang="0">
                  <a:pos x="0" y="T2"/>
                </a:cxn>
                <a:cxn ang="0">
                  <a:pos x="0" y="T3"/>
                </a:cxn>
                <a:cxn ang="0">
                  <a:pos x="0" y="T4"/>
                </a:cxn>
                <a:cxn ang="0">
                  <a:pos x="0" y="T5"/>
                </a:cxn>
                <a:cxn ang="0">
                  <a:pos x="0" y="T6"/>
                </a:cxn>
              </a:cxnLst>
              <a:rect l="0" t="0" r="r" b="b"/>
              <a:pathLst>
                <a:path h="14">
                  <a:moveTo>
                    <a:pt x="0" y="0"/>
                  </a:moveTo>
                  <a:lnTo>
                    <a:pt x="0" y="0"/>
                  </a:lnTo>
                  <a:lnTo>
                    <a:pt x="0" y="14"/>
                  </a:lnTo>
                  <a:lnTo>
                    <a:pt x="0" y="14"/>
                  </a:lnTo>
                  <a:lnTo>
                    <a:pt x="0" y="14"/>
                  </a:lnTo>
                  <a:lnTo>
                    <a:pt x="0" y="14"/>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9" name="Freeform 428"/>
            <p:cNvSpPr>
              <a:spLocks/>
            </p:cNvSpPr>
            <p:nvPr/>
          </p:nvSpPr>
          <p:spPr bwMode="auto">
            <a:xfrm>
              <a:off x="1125830" y="6334806"/>
              <a:ext cx="0" cy="13055"/>
            </a:xfrm>
            <a:custGeom>
              <a:avLst/>
              <a:gdLst>
                <a:gd name="T0" fmla="*/ 0 h 14"/>
                <a:gd name="T1" fmla="*/ 0 h 14"/>
                <a:gd name="T2" fmla="*/ 14 h 14"/>
                <a:gd name="T3" fmla="*/ 14 h 14"/>
                <a:gd name="T4" fmla="*/ 14 h 14"/>
                <a:gd name="T5" fmla="*/ 14 h 14"/>
                <a:gd name="T6" fmla="*/ 0 h 14"/>
              </a:gdLst>
              <a:ahLst/>
              <a:cxnLst>
                <a:cxn ang="0">
                  <a:pos x="0" y="T0"/>
                </a:cxn>
                <a:cxn ang="0">
                  <a:pos x="0" y="T1"/>
                </a:cxn>
                <a:cxn ang="0">
                  <a:pos x="0" y="T2"/>
                </a:cxn>
                <a:cxn ang="0">
                  <a:pos x="0" y="T3"/>
                </a:cxn>
                <a:cxn ang="0">
                  <a:pos x="0" y="T4"/>
                </a:cxn>
                <a:cxn ang="0">
                  <a:pos x="0" y="T5"/>
                </a:cxn>
                <a:cxn ang="0">
                  <a:pos x="0" y="T6"/>
                </a:cxn>
              </a:cxnLst>
              <a:rect l="0" t="0" r="r" b="b"/>
              <a:pathLst>
                <a:path h="14">
                  <a:moveTo>
                    <a:pt x="0" y="0"/>
                  </a:moveTo>
                  <a:lnTo>
                    <a:pt x="0" y="0"/>
                  </a:lnTo>
                  <a:lnTo>
                    <a:pt x="0" y="14"/>
                  </a:lnTo>
                  <a:lnTo>
                    <a:pt x="0" y="14"/>
                  </a:lnTo>
                  <a:lnTo>
                    <a:pt x="0" y="14"/>
                  </a:lnTo>
                  <a:lnTo>
                    <a:pt x="0" y="1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0" name="Freeform 429"/>
            <p:cNvSpPr>
              <a:spLocks/>
            </p:cNvSpPr>
            <p:nvPr/>
          </p:nvSpPr>
          <p:spPr bwMode="auto">
            <a:xfrm>
              <a:off x="1021388" y="6334806"/>
              <a:ext cx="104442" cy="14920"/>
            </a:xfrm>
            <a:custGeom>
              <a:avLst/>
              <a:gdLst>
                <a:gd name="T0" fmla="*/ 112 w 112"/>
                <a:gd name="T1" fmla="*/ 0 h 16"/>
                <a:gd name="T2" fmla="*/ 0 w 112"/>
                <a:gd name="T3" fmla="*/ 0 h 16"/>
                <a:gd name="T4" fmla="*/ 0 w 112"/>
                <a:gd name="T5" fmla="*/ 0 h 16"/>
                <a:gd name="T6" fmla="*/ 0 w 112"/>
                <a:gd name="T7" fmla="*/ 16 h 16"/>
                <a:gd name="T8" fmla="*/ 99 w 112"/>
                <a:gd name="T9" fmla="*/ 14 h 16"/>
                <a:gd name="T10" fmla="*/ 99 w 112"/>
                <a:gd name="T11" fmla="*/ 14 h 16"/>
                <a:gd name="T12" fmla="*/ 98 w 112"/>
                <a:gd name="T13" fmla="*/ 14 h 16"/>
                <a:gd name="T14" fmla="*/ 98 w 112"/>
                <a:gd name="T15" fmla="*/ 14 h 16"/>
                <a:gd name="T16" fmla="*/ 98 w 112"/>
                <a:gd name="T17" fmla="*/ 14 h 16"/>
                <a:gd name="T18" fmla="*/ 98 w 112"/>
                <a:gd name="T19" fmla="*/ 14 h 16"/>
                <a:gd name="T20" fmla="*/ 104 w 112"/>
                <a:gd name="T21" fmla="*/ 14 h 16"/>
                <a:gd name="T22" fmla="*/ 104 w 112"/>
                <a:gd name="T23" fmla="*/ 14 h 16"/>
                <a:gd name="T24" fmla="*/ 112 w 112"/>
                <a:gd name="T25" fmla="*/ 14 h 16"/>
                <a:gd name="T26" fmla="*/ 112 w 112"/>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6">
                  <a:moveTo>
                    <a:pt x="112" y="0"/>
                  </a:moveTo>
                  <a:lnTo>
                    <a:pt x="0" y="0"/>
                  </a:lnTo>
                  <a:lnTo>
                    <a:pt x="0" y="0"/>
                  </a:lnTo>
                  <a:lnTo>
                    <a:pt x="0" y="16"/>
                  </a:lnTo>
                  <a:lnTo>
                    <a:pt x="99" y="14"/>
                  </a:lnTo>
                  <a:lnTo>
                    <a:pt x="99" y="14"/>
                  </a:lnTo>
                  <a:lnTo>
                    <a:pt x="98" y="14"/>
                  </a:lnTo>
                  <a:lnTo>
                    <a:pt x="98" y="14"/>
                  </a:lnTo>
                  <a:lnTo>
                    <a:pt x="98" y="14"/>
                  </a:lnTo>
                  <a:lnTo>
                    <a:pt x="98" y="14"/>
                  </a:lnTo>
                  <a:lnTo>
                    <a:pt x="104" y="14"/>
                  </a:lnTo>
                  <a:lnTo>
                    <a:pt x="104" y="14"/>
                  </a:lnTo>
                  <a:lnTo>
                    <a:pt x="112" y="14"/>
                  </a:lnTo>
                  <a:lnTo>
                    <a:pt x="112" y="0"/>
                  </a:lnTo>
                  <a:close/>
                </a:path>
              </a:pathLst>
            </a:custGeom>
            <a:solidFill>
              <a:srgbClr val="A2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1" name="Freeform 430"/>
            <p:cNvSpPr>
              <a:spLocks/>
            </p:cNvSpPr>
            <p:nvPr/>
          </p:nvSpPr>
          <p:spPr bwMode="auto">
            <a:xfrm>
              <a:off x="1021388" y="6334806"/>
              <a:ext cx="104442" cy="14920"/>
            </a:xfrm>
            <a:custGeom>
              <a:avLst/>
              <a:gdLst>
                <a:gd name="T0" fmla="*/ 112 w 112"/>
                <a:gd name="T1" fmla="*/ 0 h 16"/>
                <a:gd name="T2" fmla="*/ 0 w 112"/>
                <a:gd name="T3" fmla="*/ 0 h 16"/>
                <a:gd name="T4" fmla="*/ 0 w 112"/>
                <a:gd name="T5" fmla="*/ 0 h 16"/>
                <a:gd name="T6" fmla="*/ 0 w 112"/>
                <a:gd name="T7" fmla="*/ 16 h 16"/>
                <a:gd name="T8" fmla="*/ 99 w 112"/>
                <a:gd name="T9" fmla="*/ 14 h 16"/>
                <a:gd name="T10" fmla="*/ 99 w 112"/>
                <a:gd name="T11" fmla="*/ 14 h 16"/>
                <a:gd name="T12" fmla="*/ 98 w 112"/>
                <a:gd name="T13" fmla="*/ 14 h 16"/>
                <a:gd name="T14" fmla="*/ 98 w 112"/>
                <a:gd name="T15" fmla="*/ 14 h 16"/>
                <a:gd name="T16" fmla="*/ 98 w 112"/>
                <a:gd name="T17" fmla="*/ 14 h 16"/>
                <a:gd name="T18" fmla="*/ 98 w 112"/>
                <a:gd name="T19" fmla="*/ 14 h 16"/>
                <a:gd name="T20" fmla="*/ 104 w 112"/>
                <a:gd name="T21" fmla="*/ 14 h 16"/>
                <a:gd name="T22" fmla="*/ 104 w 112"/>
                <a:gd name="T23" fmla="*/ 14 h 16"/>
                <a:gd name="T24" fmla="*/ 112 w 112"/>
                <a:gd name="T25" fmla="*/ 14 h 16"/>
                <a:gd name="T26" fmla="*/ 112 w 112"/>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6">
                  <a:moveTo>
                    <a:pt x="112" y="0"/>
                  </a:moveTo>
                  <a:lnTo>
                    <a:pt x="0" y="0"/>
                  </a:lnTo>
                  <a:lnTo>
                    <a:pt x="0" y="0"/>
                  </a:lnTo>
                  <a:lnTo>
                    <a:pt x="0" y="16"/>
                  </a:lnTo>
                  <a:lnTo>
                    <a:pt x="99" y="14"/>
                  </a:lnTo>
                  <a:lnTo>
                    <a:pt x="99" y="14"/>
                  </a:lnTo>
                  <a:lnTo>
                    <a:pt x="98" y="14"/>
                  </a:lnTo>
                  <a:lnTo>
                    <a:pt x="98" y="14"/>
                  </a:lnTo>
                  <a:lnTo>
                    <a:pt x="98" y="14"/>
                  </a:lnTo>
                  <a:lnTo>
                    <a:pt x="98" y="14"/>
                  </a:lnTo>
                  <a:lnTo>
                    <a:pt x="104" y="14"/>
                  </a:lnTo>
                  <a:lnTo>
                    <a:pt x="104" y="14"/>
                  </a:lnTo>
                  <a:lnTo>
                    <a:pt x="112" y="14"/>
                  </a:lnTo>
                  <a:lnTo>
                    <a:pt x="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2" name="Freeform 431"/>
            <p:cNvSpPr>
              <a:spLocks/>
            </p:cNvSpPr>
            <p:nvPr/>
          </p:nvSpPr>
          <p:spPr bwMode="auto">
            <a:xfrm>
              <a:off x="1112775" y="6347861"/>
              <a:ext cx="13055" cy="0"/>
            </a:xfrm>
            <a:custGeom>
              <a:avLst/>
              <a:gdLst>
                <a:gd name="T0" fmla="*/ 0 w 14"/>
                <a:gd name="T1" fmla="*/ 0 w 14"/>
                <a:gd name="T2" fmla="*/ 0 w 14"/>
                <a:gd name="T3" fmla="*/ 0 w 14"/>
                <a:gd name="T4" fmla="*/ 1 w 14"/>
                <a:gd name="T5" fmla="*/ 14 w 14"/>
                <a:gd name="T6" fmla="*/ 14 w 14"/>
                <a:gd name="T7" fmla="*/ 14 w 14"/>
                <a:gd name="T8" fmla="*/ 14 w 14"/>
                <a:gd name="T9" fmla="*/ 6 w 14"/>
                <a:gd name="T10" fmla="*/ 6 w 14"/>
                <a:gd name="T11" fmla="*/ 0 w 1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4">
                  <a:moveTo>
                    <a:pt x="0" y="0"/>
                  </a:moveTo>
                  <a:lnTo>
                    <a:pt x="0" y="0"/>
                  </a:lnTo>
                  <a:lnTo>
                    <a:pt x="0" y="0"/>
                  </a:lnTo>
                  <a:lnTo>
                    <a:pt x="0" y="0"/>
                  </a:lnTo>
                  <a:lnTo>
                    <a:pt x="1" y="0"/>
                  </a:lnTo>
                  <a:lnTo>
                    <a:pt x="14" y="0"/>
                  </a:lnTo>
                  <a:lnTo>
                    <a:pt x="14" y="0"/>
                  </a:lnTo>
                  <a:lnTo>
                    <a:pt x="14" y="0"/>
                  </a:lnTo>
                  <a:lnTo>
                    <a:pt x="14" y="0"/>
                  </a:lnTo>
                  <a:lnTo>
                    <a:pt x="6" y="0"/>
                  </a:lnTo>
                  <a:lnTo>
                    <a:pt x="6" y="0"/>
                  </a:lnTo>
                  <a:lnTo>
                    <a:pt x="0" y="0"/>
                  </a:lnTo>
                  <a:close/>
                </a:path>
              </a:pathLst>
            </a:custGeom>
            <a:solidFill>
              <a:srgbClr val="1B23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3" name="Freeform 432"/>
            <p:cNvSpPr>
              <a:spLocks/>
            </p:cNvSpPr>
            <p:nvPr/>
          </p:nvSpPr>
          <p:spPr bwMode="auto">
            <a:xfrm>
              <a:off x="1112775" y="6347861"/>
              <a:ext cx="13055" cy="0"/>
            </a:xfrm>
            <a:custGeom>
              <a:avLst/>
              <a:gdLst>
                <a:gd name="T0" fmla="*/ 0 w 14"/>
                <a:gd name="T1" fmla="*/ 0 w 14"/>
                <a:gd name="T2" fmla="*/ 0 w 14"/>
                <a:gd name="T3" fmla="*/ 0 w 14"/>
                <a:gd name="T4" fmla="*/ 1 w 14"/>
                <a:gd name="T5" fmla="*/ 14 w 14"/>
                <a:gd name="T6" fmla="*/ 14 w 14"/>
                <a:gd name="T7" fmla="*/ 14 w 14"/>
                <a:gd name="T8" fmla="*/ 14 w 14"/>
                <a:gd name="T9" fmla="*/ 6 w 14"/>
                <a:gd name="T10" fmla="*/ 6 w 14"/>
                <a:gd name="T11" fmla="*/ 0 w 1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4">
                  <a:moveTo>
                    <a:pt x="0" y="0"/>
                  </a:moveTo>
                  <a:lnTo>
                    <a:pt x="0" y="0"/>
                  </a:lnTo>
                  <a:lnTo>
                    <a:pt x="0" y="0"/>
                  </a:lnTo>
                  <a:lnTo>
                    <a:pt x="0" y="0"/>
                  </a:lnTo>
                  <a:lnTo>
                    <a:pt x="1" y="0"/>
                  </a:lnTo>
                  <a:lnTo>
                    <a:pt x="14" y="0"/>
                  </a:lnTo>
                  <a:lnTo>
                    <a:pt x="14" y="0"/>
                  </a:lnTo>
                  <a:lnTo>
                    <a:pt x="14" y="0"/>
                  </a:lnTo>
                  <a:lnTo>
                    <a:pt x="14" y="0"/>
                  </a:lnTo>
                  <a:lnTo>
                    <a:pt x="6" y="0"/>
                  </a:lnTo>
                  <a:lnTo>
                    <a:pt x="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4" name="Rectangle 433"/>
            <p:cNvSpPr>
              <a:spLocks noChangeArrowheads="1"/>
            </p:cNvSpPr>
            <p:nvPr/>
          </p:nvSpPr>
          <p:spPr bwMode="auto">
            <a:xfrm>
              <a:off x="1008333" y="6334806"/>
              <a:ext cx="933" cy="933"/>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5" name="Freeform 434"/>
            <p:cNvSpPr>
              <a:spLocks/>
            </p:cNvSpPr>
            <p:nvPr/>
          </p:nvSpPr>
          <p:spPr bwMode="auto">
            <a:xfrm>
              <a:off x="1008333" y="633480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6" name="Freeform 435"/>
            <p:cNvSpPr>
              <a:spLocks/>
            </p:cNvSpPr>
            <p:nvPr/>
          </p:nvSpPr>
          <p:spPr bwMode="auto">
            <a:xfrm>
              <a:off x="1008333" y="6334806"/>
              <a:ext cx="11190" cy="16785"/>
            </a:xfrm>
            <a:custGeom>
              <a:avLst/>
              <a:gdLst>
                <a:gd name="T0" fmla="*/ 12 w 12"/>
                <a:gd name="T1" fmla="*/ 0 h 18"/>
                <a:gd name="T2" fmla="*/ 0 w 12"/>
                <a:gd name="T3" fmla="*/ 0 h 18"/>
                <a:gd name="T4" fmla="*/ 0 w 12"/>
                <a:gd name="T5" fmla="*/ 0 h 18"/>
                <a:gd name="T6" fmla="*/ 1 w 12"/>
                <a:gd name="T7" fmla="*/ 18 h 18"/>
                <a:gd name="T8" fmla="*/ 12 w 12"/>
                <a:gd name="T9" fmla="*/ 16 h 18"/>
                <a:gd name="T10" fmla="*/ 12 w 12"/>
                <a:gd name="T11" fmla="*/ 16 h 18"/>
                <a:gd name="T12" fmla="*/ 12 w 12"/>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12" y="0"/>
                  </a:moveTo>
                  <a:lnTo>
                    <a:pt x="0" y="0"/>
                  </a:lnTo>
                  <a:lnTo>
                    <a:pt x="0" y="0"/>
                  </a:lnTo>
                  <a:lnTo>
                    <a:pt x="1" y="18"/>
                  </a:lnTo>
                  <a:lnTo>
                    <a:pt x="12" y="16"/>
                  </a:lnTo>
                  <a:lnTo>
                    <a:pt x="12" y="16"/>
                  </a:lnTo>
                  <a:lnTo>
                    <a:pt x="12" y="0"/>
                  </a:lnTo>
                  <a:close/>
                </a:path>
              </a:pathLst>
            </a:custGeom>
            <a:solidFill>
              <a:srgbClr val="A2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7" name="Freeform 436"/>
            <p:cNvSpPr>
              <a:spLocks/>
            </p:cNvSpPr>
            <p:nvPr/>
          </p:nvSpPr>
          <p:spPr bwMode="auto">
            <a:xfrm>
              <a:off x="1008333" y="6334806"/>
              <a:ext cx="11190" cy="16785"/>
            </a:xfrm>
            <a:custGeom>
              <a:avLst/>
              <a:gdLst>
                <a:gd name="T0" fmla="*/ 12 w 12"/>
                <a:gd name="T1" fmla="*/ 0 h 18"/>
                <a:gd name="T2" fmla="*/ 0 w 12"/>
                <a:gd name="T3" fmla="*/ 0 h 18"/>
                <a:gd name="T4" fmla="*/ 0 w 12"/>
                <a:gd name="T5" fmla="*/ 0 h 18"/>
                <a:gd name="T6" fmla="*/ 1 w 12"/>
                <a:gd name="T7" fmla="*/ 18 h 18"/>
                <a:gd name="T8" fmla="*/ 12 w 12"/>
                <a:gd name="T9" fmla="*/ 16 h 18"/>
                <a:gd name="T10" fmla="*/ 12 w 12"/>
                <a:gd name="T11" fmla="*/ 16 h 18"/>
                <a:gd name="T12" fmla="*/ 12 w 12"/>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12" y="0"/>
                  </a:moveTo>
                  <a:lnTo>
                    <a:pt x="0" y="0"/>
                  </a:lnTo>
                  <a:lnTo>
                    <a:pt x="0" y="0"/>
                  </a:lnTo>
                  <a:lnTo>
                    <a:pt x="1" y="18"/>
                  </a:lnTo>
                  <a:lnTo>
                    <a:pt x="12" y="16"/>
                  </a:lnTo>
                  <a:lnTo>
                    <a:pt x="12" y="16"/>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8" name="Freeform 437"/>
            <p:cNvSpPr>
              <a:spLocks/>
            </p:cNvSpPr>
            <p:nvPr/>
          </p:nvSpPr>
          <p:spPr bwMode="auto">
            <a:xfrm>
              <a:off x="1019523" y="6334806"/>
              <a:ext cx="1865" cy="14920"/>
            </a:xfrm>
            <a:custGeom>
              <a:avLst/>
              <a:gdLst>
                <a:gd name="T0" fmla="*/ 2 w 2"/>
                <a:gd name="T1" fmla="*/ 0 h 16"/>
                <a:gd name="T2" fmla="*/ 0 w 2"/>
                <a:gd name="T3" fmla="*/ 0 h 16"/>
                <a:gd name="T4" fmla="*/ 0 w 2"/>
                <a:gd name="T5" fmla="*/ 0 h 16"/>
                <a:gd name="T6" fmla="*/ 0 w 2"/>
                <a:gd name="T7" fmla="*/ 16 h 16"/>
                <a:gd name="T8" fmla="*/ 2 w 2"/>
                <a:gd name="T9" fmla="*/ 16 h 16"/>
                <a:gd name="T10" fmla="*/ 2 w 2"/>
                <a:gd name="T11" fmla="*/ 16 h 16"/>
                <a:gd name="T12" fmla="*/ 2 w 2"/>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 h="16">
                  <a:moveTo>
                    <a:pt x="2" y="0"/>
                  </a:moveTo>
                  <a:lnTo>
                    <a:pt x="0" y="0"/>
                  </a:lnTo>
                  <a:lnTo>
                    <a:pt x="0" y="0"/>
                  </a:lnTo>
                  <a:lnTo>
                    <a:pt x="0" y="16"/>
                  </a:lnTo>
                  <a:lnTo>
                    <a:pt x="2" y="16"/>
                  </a:lnTo>
                  <a:lnTo>
                    <a:pt x="2" y="16"/>
                  </a:lnTo>
                  <a:lnTo>
                    <a:pt x="2" y="0"/>
                  </a:lnTo>
                  <a:close/>
                </a:path>
              </a:pathLst>
            </a:custGeom>
            <a:solidFill>
              <a:srgbClr val="1B23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9" name="Freeform 438"/>
            <p:cNvSpPr>
              <a:spLocks/>
            </p:cNvSpPr>
            <p:nvPr/>
          </p:nvSpPr>
          <p:spPr bwMode="auto">
            <a:xfrm>
              <a:off x="1019523" y="6334806"/>
              <a:ext cx="1865" cy="14920"/>
            </a:xfrm>
            <a:custGeom>
              <a:avLst/>
              <a:gdLst>
                <a:gd name="T0" fmla="*/ 2 w 2"/>
                <a:gd name="T1" fmla="*/ 0 h 16"/>
                <a:gd name="T2" fmla="*/ 0 w 2"/>
                <a:gd name="T3" fmla="*/ 0 h 16"/>
                <a:gd name="T4" fmla="*/ 0 w 2"/>
                <a:gd name="T5" fmla="*/ 0 h 16"/>
                <a:gd name="T6" fmla="*/ 0 w 2"/>
                <a:gd name="T7" fmla="*/ 16 h 16"/>
                <a:gd name="T8" fmla="*/ 2 w 2"/>
                <a:gd name="T9" fmla="*/ 16 h 16"/>
                <a:gd name="T10" fmla="*/ 2 w 2"/>
                <a:gd name="T11" fmla="*/ 16 h 16"/>
                <a:gd name="T12" fmla="*/ 2 w 2"/>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 h="16">
                  <a:moveTo>
                    <a:pt x="2" y="0"/>
                  </a:moveTo>
                  <a:lnTo>
                    <a:pt x="0" y="0"/>
                  </a:lnTo>
                  <a:lnTo>
                    <a:pt x="0" y="0"/>
                  </a:lnTo>
                  <a:lnTo>
                    <a:pt x="0" y="16"/>
                  </a:lnTo>
                  <a:lnTo>
                    <a:pt x="2" y="16"/>
                  </a:lnTo>
                  <a:lnTo>
                    <a:pt x="2" y="16"/>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0" name="Freeform 439"/>
            <p:cNvSpPr>
              <a:spLocks/>
            </p:cNvSpPr>
            <p:nvPr/>
          </p:nvSpPr>
          <p:spPr bwMode="auto">
            <a:xfrm>
              <a:off x="686616" y="4991986"/>
              <a:ext cx="221006" cy="152000"/>
            </a:xfrm>
            <a:custGeom>
              <a:avLst/>
              <a:gdLst>
                <a:gd name="T0" fmla="*/ 195 w 237"/>
                <a:gd name="T1" fmla="*/ 30 h 163"/>
                <a:gd name="T2" fmla="*/ 195 w 237"/>
                <a:gd name="T3" fmla="*/ 30 h 163"/>
                <a:gd name="T4" fmla="*/ 165 w 237"/>
                <a:gd name="T5" fmla="*/ 14 h 163"/>
                <a:gd name="T6" fmla="*/ 149 w 237"/>
                <a:gd name="T7" fmla="*/ 8 h 163"/>
                <a:gd name="T8" fmla="*/ 133 w 237"/>
                <a:gd name="T9" fmla="*/ 3 h 163"/>
                <a:gd name="T10" fmla="*/ 133 w 237"/>
                <a:gd name="T11" fmla="*/ 3 h 163"/>
                <a:gd name="T12" fmla="*/ 117 w 237"/>
                <a:gd name="T13" fmla="*/ 2 h 163"/>
                <a:gd name="T14" fmla="*/ 100 w 237"/>
                <a:gd name="T15" fmla="*/ 0 h 163"/>
                <a:gd name="T16" fmla="*/ 84 w 237"/>
                <a:gd name="T17" fmla="*/ 3 h 163"/>
                <a:gd name="T18" fmla="*/ 68 w 237"/>
                <a:gd name="T19" fmla="*/ 8 h 163"/>
                <a:gd name="T20" fmla="*/ 68 w 237"/>
                <a:gd name="T21" fmla="*/ 8 h 163"/>
                <a:gd name="T22" fmla="*/ 57 w 237"/>
                <a:gd name="T23" fmla="*/ 16 h 163"/>
                <a:gd name="T24" fmla="*/ 48 w 237"/>
                <a:gd name="T25" fmla="*/ 24 h 163"/>
                <a:gd name="T26" fmla="*/ 30 w 237"/>
                <a:gd name="T27" fmla="*/ 43 h 163"/>
                <a:gd name="T28" fmla="*/ 30 w 237"/>
                <a:gd name="T29" fmla="*/ 43 h 163"/>
                <a:gd name="T30" fmla="*/ 21 w 237"/>
                <a:gd name="T31" fmla="*/ 54 h 163"/>
                <a:gd name="T32" fmla="*/ 11 w 237"/>
                <a:gd name="T33" fmla="*/ 65 h 163"/>
                <a:gd name="T34" fmla="*/ 5 w 237"/>
                <a:gd name="T35" fmla="*/ 78 h 163"/>
                <a:gd name="T36" fmla="*/ 2 w 237"/>
                <a:gd name="T37" fmla="*/ 84 h 163"/>
                <a:gd name="T38" fmla="*/ 0 w 237"/>
                <a:gd name="T39" fmla="*/ 92 h 163"/>
                <a:gd name="T40" fmla="*/ 0 w 237"/>
                <a:gd name="T41" fmla="*/ 92 h 163"/>
                <a:gd name="T42" fmla="*/ 0 w 237"/>
                <a:gd name="T43" fmla="*/ 104 h 163"/>
                <a:gd name="T44" fmla="*/ 4 w 237"/>
                <a:gd name="T45" fmla="*/ 117 h 163"/>
                <a:gd name="T46" fmla="*/ 10 w 237"/>
                <a:gd name="T47" fmla="*/ 128 h 163"/>
                <a:gd name="T48" fmla="*/ 18 w 237"/>
                <a:gd name="T49" fmla="*/ 139 h 163"/>
                <a:gd name="T50" fmla="*/ 18 w 237"/>
                <a:gd name="T51" fmla="*/ 139 h 163"/>
                <a:gd name="T52" fmla="*/ 27 w 237"/>
                <a:gd name="T53" fmla="*/ 147 h 163"/>
                <a:gd name="T54" fmla="*/ 38 w 237"/>
                <a:gd name="T55" fmla="*/ 153 h 163"/>
                <a:gd name="T56" fmla="*/ 51 w 237"/>
                <a:gd name="T57" fmla="*/ 158 h 163"/>
                <a:gd name="T58" fmla="*/ 64 w 237"/>
                <a:gd name="T59" fmla="*/ 161 h 163"/>
                <a:gd name="T60" fmla="*/ 64 w 237"/>
                <a:gd name="T61" fmla="*/ 161 h 163"/>
                <a:gd name="T62" fmla="*/ 75 w 237"/>
                <a:gd name="T63" fmla="*/ 163 h 163"/>
                <a:gd name="T64" fmla="*/ 84 w 237"/>
                <a:gd name="T65" fmla="*/ 163 h 163"/>
                <a:gd name="T66" fmla="*/ 106 w 237"/>
                <a:gd name="T67" fmla="*/ 161 h 163"/>
                <a:gd name="T68" fmla="*/ 125 w 237"/>
                <a:gd name="T69" fmla="*/ 155 h 163"/>
                <a:gd name="T70" fmla="*/ 135 w 237"/>
                <a:gd name="T71" fmla="*/ 152 h 163"/>
                <a:gd name="T72" fmla="*/ 144 w 237"/>
                <a:gd name="T73" fmla="*/ 147 h 163"/>
                <a:gd name="T74" fmla="*/ 144 w 237"/>
                <a:gd name="T75" fmla="*/ 147 h 163"/>
                <a:gd name="T76" fmla="*/ 157 w 237"/>
                <a:gd name="T77" fmla="*/ 139 h 163"/>
                <a:gd name="T78" fmla="*/ 168 w 237"/>
                <a:gd name="T79" fmla="*/ 130 h 163"/>
                <a:gd name="T80" fmla="*/ 190 w 237"/>
                <a:gd name="T81" fmla="*/ 111 h 163"/>
                <a:gd name="T82" fmla="*/ 201 w 237"/>
                <a:gd name="T83" fmla="*/ 103 h 163"/>
                <a:gd name="T84" fmla="*/ 212 w 237"/>
                <a:gd name="T85" fmla="*/ 95 h 163"/>
                <a:gd name="T86" fmla="*/ 223 w 237"/>
                <a:gd name="T87" fmla="*/ 89 h 163"/>
                <a:gd name="T88" fmla="*/ 237 w 237"/>
                <a:gd name="T89" fmla="*/ 84 h 163"/>
                <a:gd name="T90" fmla="*/ 195 w 237"/>
                <a:gd name="T91" fmla="*/ 3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7" h="163">
                  <a:moveTo>
                    <a:pt x="195" y="30"/>
                  </a:moveTo>
                  <a:lnTo>
                    <a:pt x="195" y="30"/>
                  </a:lnTo>
                  <a:lnTo>
                    <a:pt x="165" y="14"/>
                  </a:lnTo>
                  <a:lnTo>
                    <a:pt x="149" y="8"/>
                  </a:lnTo>
                  <a:lnTo>
                    <a:pt x="133" y="3"/>
                  </a:lnTo>
                  <a:lnTo>
                    <a:pt x="133" y="3"/>
                  </a:lnTo>
                  <a:lnTo>
                    <a:pt x="117" y="2"/>
                  </a:lnTo>
                  <a:lnTo>
                    <a:pt x="100" y="0"/>
                  </a:lnTo>
                  <a:lnTo>
                    <a:pt x="84" y="3"/>
                  </a:lnTo>
                  <a:lnTo>
                    <a:pt x="68" y="8"/>
                  </a:lnTo>
                  <a:lnTo>
                    <a:pt x="68" y="8"/>
                  </a:lnTo>
                  <a:lnTo>
                    <a:pt x="57" y="16"/>
                  </a:lnTo>
                  <a:lnTo>
                    <a:pt x="48" y="24"/>
                  </a:lnTo>
                  <a:lnTo>
                    <a:pt x="30" y="43"/>
                  </a:lnTo>
                  <a:lnTo>
                    <a:pt x="30" y="43"/>
                  </a:lnTo>
                  <a:lnTo>
                    <a:pt x="21" y="54"/>
                  </a:lnTo>
                  <a:lnTo>
                    <a:pt x="11" y="65"/>
                  </a:lnTo>
                  <a:lnTo>
                    <a:pt x="5" y="78"/>
                  </a:lnTo>
                  <a:lnTo>
                    <a:pt x="2" y="84"/>
                  </a:lnTo>
                  <a:lnTo>
                    <a:pt x="0" y="92"/>
                  </a:lnTo>
                  <a:lnTo>
                    <a:pt x="0" y="92"/>
                  </a:lnTo>
                  <a:lnTo>
                    <a:pt x="0" y="104"/>
                  </a:lnTo>
                  <a:lnTo>
                    <a:pt x="4" y="117"/>
                  </a:lnTo>
                  <a:lnTo>
                    <a:pt x="10" y="128"/>
                  </a:lnTo>
                  <a:lnTo>
                    <a:pt x="18" y="139"/>
                  </a:lnTo>
                  <a:lnTo>
                    <a:pt x="18" y="139"/>
                  </a:lnTo>
                  <a:lnTo>
                    <a:pt x="27" y="147"/>
                  </a:lnTo>
                  <a:lnTo>
                    <a:pt x="38" y="153"/>
                  </a:lnTo>
                  <a:lnTo>
                    <a:pt x="51" y="158"/>
                  </a:lnTo>
                  <a:lnTo>
                    <a:pt x="64" y="161"/>
                  </a:lnTo>
                  <a:lnTo>
                    <a:pt x="64" y="161"/>
                  </a:lnTo>
                  <a:lnTo>
                    <a:pt x="75" y="163"/>
                  </a:lnTo>
                  <a:lnTo>
                    <a:pt x="84" y="163"/>
                  </a:lnTo>
                  <a:lnTo>
                    <a:pt x="106" y="161"/>
                  </a:lnTo>
                  <a:lnTo>
                    <a:pt x="125" y="155"/>
                  </a:lnTo>
                  <a:lnTo>
                    <a:pt x="135" y="152"/>
                  </a:lnTo>
                  <a:lnTo>
                    <a:pt x="144" y="147"/>
                  </a:lnTo>
                  <a:lnTo>
                    <a:pt x="144" y="147"/>
                  </a:lnTo>
                  <a:lnTo>
                    <a:pt x="157" y="139"/>
                  </a:lnTo>
                  <a:lnTo>
                    <a:pt x="168" y="130"/>
                  </a:lnTo>
                  <a:lnTo>
                    <a:pt x="190" y="111"/>
                  </a:lnTo>
                  <a:lnTo>
                    <a:pt x="201" y="103"/>
                  </a:lnTo>
                  <a:lnTo>
                    <a:pt x="212" y="95"/>
                  </a:lnTo>
                  <a:lnTo>
                    <a:pt x="223" y="89"/>
                  </a:lnTo>
                  <a:lnTo>
                    <a:pt x="237" y="84"/>
                  </a:lnTo>
                  <a:lnTo>
                    <a:pt x="195" y="30"/>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1" name="Freeform 440"/>
            <p:cNvSpPr>
              <a:spLocks/>
            </p:cNvSpPr>
            <p:nvPr/>
          </p:nvSpPr>
          <p:spPr bwMode="auto">
            <a:xfrm>
              <a:off x="686616" y="4991986"/>
              <a:ext cx="221006" cy="152000"/>
            </a:xfrm>
            <a:custGeom>
              <a:avLst/>
              <a:gdLst>
                <a:gd name="T0" fmla="*/ 195 w 237"/>
                <a:gd name="T1" fmla="*/ 30 h 163"/>
                <a:gd name="T2" fmla="*/ 195 w 237"/>
                <a:gd name="T3" fmla="*/ 30 h 163"/>
                <a:gd name="T4" fmla="*/ 165 w 237"/>
                <a:gd name="T5" fmla="*/ 14 h 163"/>
                <a:gd name="T6" fmla="*/ 149 w 237"/>
                <a:gd name="T7" fmla="*/ 8 h 163"/>
                <a:gd name="T8" fmla="*/ 133 w 237"/>
                <a:gd name="T9" fmla="*/ 3 h 163"/>
                <a:gd name="T10" fmla="*/ 133 w 237"/>
                <a:gd name="T11" fmla="*/ 3 h 163"/>
                <a:gd name="T12" fmla="*/ 117 w 237"/>
                <a:gd name="T13" fmla="*/ 2 h 163"/>
                <a:gd name="T14" fmla="*/ 100 w 237"/>
                <a:gd name="T15" fmla="*/ 0 h 163"/>
                <a:gd name="T16" fmla="*/ 84 w 237"/>
                <a:gd name="T17" fmla="*/ 3 h 163"/>
                <a:gd name="T18" fmla="*/ 68 w 237"/>
                <a:gd name="T19" fmla="*/ 8 h 163"/>
                <a:gd name="T20" fmla="*/ 68 w 237"/>
                <a:gd name="T21" fmla="*/ 8 h 163"/>
                <a:gd name="T22" fmla="*/ 57 w 237"/>
                <a:gd name="T23" fmla="*/ 16 h 163"/>
                <a:gd name="T24" fmla="*/ 48 w 237"/>
                <a:gd name="T25" fmla="*/ 24 h 163"/>
                <a:gd name="T26" fmla="*/ 30 w 237"/>
                <a:gd name="T27" fmla="*/ 43 h 163"/>
                <a:gd name="T28" fmla="*/ 30 w 237"/>
                <a:gd name="T29" fmla="*/ 43 h 163"/>
                <a:gd name="T30" fmla="*/ 21 w 237"/>
                <a:gd name="T31" fmla="*/ 54 h 163"/>
                <a:gd name="T32" fmla="*/ 11 w 237"/>
                <a:gd name="T33" fmla="*/ 65 h 163"/>
                <a:gd name="T34" fmla="*/ 5 w 237"/>
                <a:gd name="T35" fmla="*/ 78 h 163"/>
                <a:gd name="T36" fmla="*/ 2 w 237"/>
                <a:gd name="T37" fmla="*/ 84 h 163"/>
                <a:gd name="T38" fmla="*/ 0 w 237"/>
                <a:gd name="T39" fmla="*/ 92 h 163"/>
                <a:gd name="T40" fmla="*/ 0 w 237"/>
                <a:gd name="T41" fmla="*/ 92 h 163"/>
                <a:gd name="T42" fmla="*/ 0 w 237"/>
                <a:gd name="T43" fmla="*/ 104 h 163"/>
                <a:gd name="T44" fmla="*/ 4 w 237"/>
                <a:gd name="T45" fmla="*/ 117 h 163"/>
                <a:gd name="T46" fmla="*/ 10 w 237"/>
                <a:gd name="T47" fmla="*/ 128 h 163"/>
                <a:gd name="T48" fmla="*/ 18 w 237"/>
                <a:gd name="T49" fmla="*/ 139 h 163"/>
                <a:gd name="T50" fmla="*/ 18 w 237"/>
                <a:gd name="T51" fmla="*/ 139 h 163"/>
                <a:gd name="T52" fmla="*/ 27 w 237"/>
                <a:gd name="T53" fmla="*/ 147 h 163"/>
                <a:gd name="T54" fmla="*/ 38 w 237"/>
                <a:gd name="T55" fmla="*/ 153 h 163"/>
                <a:gd name="T56" fmla="*/ 51 w 237"/>
                <a:gd name="T57" fmla="*/ 158 h 163"/>
                <a:gd name="T58" fmla="*/ 64 w 237"/>
                <a:gd name="T59" fmla="*/ 161 h 163"/>
                <a:gd name="T60" fmla="*/ 64 w 237"/>
                <a:gd name="T61" fmla="*/ 161 h 163"/>
                <a:gd name="T62" fmla="*/ 75 w 237"/>
                <a:gd name="T63" fmla="*/ 163 h 163"/>
                <a:gd name="T64" fmla="*/ 84 w 237"/>
                <a:gd name="T65" fmla="*/ 163 h 163"/>
                <a:gd name="T66" fmla="*/ 106 w 237"/>
                <a:gd name="T67" fmla="*/ 161 h 163"/>
                <a:gd name="T68" fmla="*/ 125 w 237"/>
                <a:gd name="T69" fmla="*/ 155 h 163"/>
                <a:gd name="T70" fmla="*/ 135 w 237"/>
                <a:gd name="T71" fmla="*/ 152 h 163"/>
                <a:gd name="T72" fmla="*/ 144 w 237"/>
                <a:gd name="T73" fmla="*/ 147 h 163"/>
                <a:gd name="T74" fmla="*/ 144 w 237"/>
                <a:gd name="T75" fmla="*/ 147 h 163"/>
                <a:gd name="T76" fmla="*/ 157 w 237"/>
                <a:gd name="T77" fmla="*/ 139 h 163"/>
                <a:gd name="T78" fmla="*/ 168 w 237"/>
                <a:gd name="T79" fmla="*/ 130 h 163"/>
                <a:gd name="T80" fmla="*/ 190 w 237"/>
                <a:gd name="T81" fmla="*/ 111 h 163"/>
                <a:gd name="T82" fmla="*/ 201 w 237"/>
                <a:gd name="T83" fmla="*/ 103 h 163"/>
                <a:gd name="T84" fmla="*/ 212 w 237"/>
                <a:gd name="T85" fmla="*/ 95 h 163"/>
                <a:gd name="T86" fmla="*/ 223 w 237"/>
                <a:gd name="T87" fmla="*/ 89 h 163"/>
                <a:gd name="T88" fmla="*/ 237 w 237"/>
                <a:gd name="T89" fmla="*/ 84 h 163"/>
                <a:gd name="T90" fmla="*/ 195 w 237"/>
                <a:gd name="T91" fmla="*/ 3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7" h="163">
                  <a:moveTo>
                    <a:pt x="195" y="30"/>
                  </a:moveTo>
                  <a:lnTo>
                    <a:pt x="195" y="30"/>
                  </a:lnTo>
                  <a:lnTo>
                    <a:pt x="165" y="14"/>
                  </a:lnTo>
                  <a:lnTo>
                    <a:pt x="149" y="8"/>
                  </a:lnTo>
                  <a:lnTo>
                    <a:pt x="133" y="3"/>
                  </a:lnTo>
                  <a:lnTo>
                    <a:pt x="133" y="3"/>
                  </a:lnTo>
                  <a:lnTo>
                    <a:pt x="117" y="2"/>
                  </a:lnTo>
                  <a:lnTo>
                    <a:pt x="100" y="0"/>
                  </a:lnTo>
                  <a:lnTo>
                    <a:pt x="84" y="3"/>
                  </a:lnTo>
                  <a:lnTo>
                    <a:pt x="68" y="8"/>
                  </a:lnTo>
                  <a:lnTo>
                    <a:pt x="68" y="8"/>
                  </a:lnTo>
                  <a:lnTo>
                    <a:pt x="57" y="16"/>
                  </a:lnTo>
                  <a:lnTo>
                    <a:pt x="48" y="24"/>
                  </a:lnTo>
                  <a:lnTo>
                    <a:pt x="30" y="43"/>
                  </a:lnTo>
                  <a:lnTo>
                    <a:pt x="30" y="43"/>
                  </a:lnTo>
                  <a:lnTo>
                    <a:pt x="21" y="54"/>
                  </a:lnTo>
                  <a:lnTo>
                    <a:pt x="11" y="65"/>
                  </a:lnTo>
                  <a:lnTo>
                    <a:pt x="5" y="78"/>
                  </a:lnTo>
                  <a:lnTo>
                    <a:pt x="2" y="84"/>
                  </a:lnTo>
                  <a:lnTo>
                    <a:pt x="0" y="92"/>
                  </a:lnTo>
                  <a:lnTo>
                    <a:pt x="0" y="92"/>
                  </a:lnTo>
                  <a:lnTo>
                    <a:pt x="0" y="104"/>
                  </a:lnTo>
                  <a:lnTo>
                    <a:pt x="4" y="117"/>
                  </a:lnTo>
                  <a:lnTo>
                    <a:pt x="10" y="128"/>
                  </a:lnTo>
                  <a:lnTo>
                    <a:pt x="18" y="139"/>
                  </a:lnTo>
                  <a:lnTo>
                    <a:pt x="18" y="139"/>
                  </a:lnTo>
                  <a:lnTo>
                    <a:pt x="27" y="147"/>
                  </a:lnTo>
                  <a:lnTo>
                    <a:pt x="38" y="153"/>
                  </a:lnTo>
                  <a:lnTo>
                    <a:pt x="51" y="158"/>
                  </a:lnTo>
                  <a:lnTo>
                    <a:pt x="64" y="161"/>
                  </a:lnTo>
                  <a:lnTo>
                    <a:pt x="64" y="161"/>
                  </a:lnTo>
                  <a:lnTo>
                    <a:pt x="75" y="163"/>
                  </a:lnTo>
                  <a:lnTo>
                    <a:pt x="84" y="163"/>
                  </a:lnTo>
                  <a:lnTo>
                    <a:pt x="106" y="161"/>
                  </a:lnTo>
                  <a:lnTo>
                    <a:pt x="125" y="155"/>
                  </a:lnTo>
                  <a:lnTo>
                    <a:pt x="135" y="152"/>
                  </a:lnTo>
                  <a:lnTo>
                    <a:pt x="144" y="147"/>
                  </a:lnTo>
                  <a:lnTo>
                    <a:pt x="144" y="147"/>
                  </a:lnTo>
                  <a:lnTo>
                    <a:pt x="157" y="139"/>
                  </a:lnTo>
                  <a:lnTo>
                    <a:pt x="168" y="130"/>
                  </a:lnTo>
                  <a:lnTo>
                    <a:pt x="190" y="111"/>
                  </a:lnTo>
                  <a:lnTo>
                    <a:pt x="201" y="103"/>
                  </a:lnTo>
                  <a:lnTo>
                    <a:pt x="212" y="95"/>
                  </a:lnTo>
                  <a:lnTo>
                    <a:pt x="223" y="89"/>
                  </a:lnTo>
                  <a:lnTo>
                    <a:pt x="237" y="84"/>
                  </a:lnTo>
                  <a:lnTo>
                    <a:pt x="195"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2" name="Freeform 441"/>
            <p:cNvSpPr>
              <a:spLocks/>
            </p:cNvSpPr>
            <p:nvPr/>
          </p:nvSpPr>
          <p:spPr bwMode="auto">
            <a:xfrm>
              <a:off x="721119" y="5001311"/>
              <a:ext cx="129619" cy="54086"/>
            </a:xfrm>
            <a:custGeom>
              <a:avLst/>
              <a:gdLst>
                <a:gd name="T0" fmla="*/ 72 w 139"/>
                <a:gd name="T1" fmla="*/ 0 h 58"/>
                <a:gd name="T2" fmla="*/ 72 w 139"/>
                <a:gd name="T3" fmla="*/ 0 h 58"/>
                <a:gd name="T4" fmla="*/ 57 w 139"/>
                <a:gd name="T5" fmla="*/ 0 h 58"/>
                <a:gd name="T6" fmla="*/ 42 w 139"/>
                <a:gd name="T7" fmla="*/ 3 h 58"/>
                <a:gd name="T8" fmla="*/ 28 w 139"/>
                <a:gd name="T9" fmla="*/ 9 h 58"/>
                <a:gd name="T10" fmla="*/ 14 w 139"/>
                <a:gd name="T11" fmla="*/ 17 h 58"/>
                <a:gd name="T12" fmla="*/ 14 w 139"/>
                <a:gd name="T13" fmla="*/ 17 h 58"/>
                <a:gd name="T14" fmla="*/ 8 w 139"/>
                <a:gd name="T15" fmla="*/ 22 h 58"/>
                <a:gd name="T16" fmla="*/ 3 w 139"/>
                <a:gd name="T17" fmla="*/ 26 h 58"/>
                <a:gd name="T18" fmla="*/ 0 w 139"/>
                <a:gd name="T19" fmla="*/ 33 h 58"/>
                <a:gd name="T20" fmla="*/ 0 w 139"/>
                <a:gd name="T21" fmla="*/ 41 h 58"/>
                <a:gd name="T22" fmla="*/ 0 w 139"/>
                <a:gd name="T23" fmla="*/ 41 h 58"/>
                <a:gd name="T24" fmla="*/ 3 w 139"/>
                <a:gd name="T25" fmla="*/ 47 h 58"/>
                <a:gd name="T26" fmla="*/ 8 w 139"/>
                <a:gd name="T27" fmla="*/ 52 h 58"/>
                <a:gd name="T28" fmla="*/ 14 w 139"/>
                <a:gd name="T29" fmla="*/ 55 h 58"/>
                <a:gd name="T30" fmla="*/ 20 w 139"/>
                <a:gd name="T31" fmla="*/ 56 h 58"/>
                <a:gd name="T32" fmla="*/ 20 w 139"/>
                <a:gd name="T33" fmla="*/ 56 h 58"/>
                <a:gd name="T34" fmla="*/ 31 w 139"/>
                <a:gd name="T35" fmla="*/ 58 h 58"/>
                <a:gd name="T36" fmla="*/ 31 w 139"/>
                <a:gd name="T37" fmla="*/ 58 h 58"/>
                <a:gd name="T38" fmla="*/ 44 w 139"/>
                <a:gd name="T39" fmla="*/ 56 h 58"/>
                <a:gd name="T40" fmla="*/ 58 w 139"/>
                <a:gd name="T41" fmla="*/ 52 h 58"/>
                <a:gd name="T42" fmla="*/ 71 w 139"/>
                <a:gd name="T43" fmla="*/ 47 h 58"/>
                <a:gd name="T44" fmla="*/ 83 w 139"/>
                <a:gd name="T45" fmla="*/ 41 h 58"/>
                <a:gd name="T46" fmla="*/ 83 w 139"/>
                <a:gd name="T47" fmla="*/ 41 h 58"/>
                <a:gd name="T48" fmla="*/ 137 w 139"/>
                <a:gd name="T49" fmla="*/ 15 h 58"/>
                <a:gd name="T50" fmla="*/ 139 w 139"/>
                <a:gd name="T51" fmla="*/ 15 h 58"/>
                <a:gd name="T52" fmla="*/ 139 w 139"/>
                <a:gd name="T53" fmla="*/ 15 h 58"/>
                <a:gd name="T54" fmla="*/ 123 w 139"/>
                <a:gd name="T55" fmla="*/ 9 h 58"/>
                <a:gd name="T56" fmla="*/ 109 w 139"/>
                <a:gd name="T57" fmla="*/ 4 h 58"/>
                <a:gd name="T58" fmla="*/ 91 w 139"/>
                <a:gd name="T59" fmla="*/ 1 h 58"/>
                <a:gd name="T60" fmla="*/ 76 w 139"/>
                <a:gd name="T61" fmla="*/ 0 h 58"/>
                <a:gd name="T62" fmla="*/ 76 w 139"/>
                <a:gd name="T63" fmla="*/ 0 h 58"/>
                <a:gd name="T64" fmla="*/ 72 w 139"/>
                <a:gd name="T6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58">
                  <a:moveTo>
                    <a:pt x="72" y="0"/>
                  </a:moveTo>
                  <a:lnTo>
                    <a:pt x="72" y="0"/>
                  </a:lnTo>
                  <a:lnTo>
                    <a:pt x="57" y="0"/>
                  </a:lnTo>
                  <a:lnTo>
                    <a:pt x="42" y="3"/>
                  </a:lnTo>
                  <a:lnTo>
                    <a:pt x="28" y="9"/>
                  </a:lnTo>
                  <a:lnTo>
                    <a:pt x="14" y="17"/>
                  </a:lnTo>
                  <a:lnTo>
                    <a:pt x="14" y="17"/>
                  </a:lnTo>
                  <a:lnTo>
                    <a:pt x="8" y="22"/>
                  </a:lnTo>
                  <a:lnTo>
                    <a:pt x="3" y="26"/>
                  </a:lnTo>
                  <a:lnTo>
                    <a:pt x="0" y="33"/>
                  </a:lnTo>
                  <a:lnTo>
                    <a:pt x="0" y="41"/>
                  </a:lnTo>
                  <a:lnTo>
                    <a:pt x="0" y="41"/>
                  </a:lnTo>
                  <a:lnTo>
                    <a:pt x="3" y="47"/>
                  </a:lnTo>
                  <a:lnTo>
                    <a:pt x="8" y="52"/>
                  </a:lnTo>
                  <a:lnTo>
                    <a:pt x="14" y="55"/>
                  </a:lnTo>
                  <a:lnTo>
                    <a:pt x="20" y="56"/>
                  </a:lnTo>
                  <a:lnTo>
                    <a:pt x="20" y="56"/>
                  </a:lnTo>
                  <a:lnTo>
                    <a:pt x="31" y="58"/>
                  </a:lnTo>
                  <a:lnTo>
                    <a:pt x="31" y="58"/>
                  </a:lnTo>
                  <a:lnTo>
                    <a:pt x="44" y="56"/>
                  </a:lnTo>
                  <a:lnTo>
                    <a:pt x="58" y="52"/>
                  </a:lnTo>
                  <a:lnTo>
                    <a:pt x="71" y="47"/>
                  </a:lnTo>
                  <a:lnTo>
                    <a:pt x="83" y="41"/>
                  </a:lnTo>
                  <a:lnTo>
                    <a:pt x="83" y="41"/>
                  </a:lnTo>
                  <a:lnTo>
                    <a:pt x="137" y="15"/>
                  </a:lnTo>
                  <a:lnTo>
                    <a:pt x="139" y="15"/>
                  </a:lnTo>
                  <a:lnTo>
                    <a:pt x="139" y="15"/>
                  </a:lnTo>
                  <a:lnTo>
                    <a:pt x="123" y="9"/>
                  </a:lnTo>
                  <a:lnTo>
                    <a:pt x="109" y="4"/>
                  </a:lnTo>
                  <a:lnTo>
                    <a:pt x="91" y="1"/>
                  </a:lnTo>
                  <a:lnTo>
                    <a:pt x="76" y="0"/>
                  </a:lnTo>
                  <a:lnTo>
                    <a:pt x="76" y="0"/>
                  </a:lnTo>
                  <a:lnTo>
                    <a:pt x="72" y="0"/>
                  </a:lnTo>
                  <a:close/>
                </a:path>
              </a:pathLst>
            </a:custGeom>
            <a:solidFill>
              <a:srgbClr val="74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3" name="Freeform 442"/>
            <p:cNvSpPr>
              <a:spLocks/>
            </p:cNvSpPr>
            <p:nvPr/>
          </p:nvSpPr>
          <p:spPr bwMode="auto">
            <a:xfrm>
              <a:off x="721119" y="5001311"/>
              <a:ext cx="129619" cy="54086"/>
            </a:xfrm>
            <a:custGeom>
              <a:avLst/>
              <a:gdLst>
                <a:gd name="T0" fmla="*/ 72 w 139"/>
                <a:gd name="T1" fmla="*/ 0 h 58"/>
                <a:gd name="T2" fmla="*/ 72 w 139"/>
                <a:gd name="T3" fmla="*/ 0 h 58"/>
                <a:gd name="T4" fmla="*/ 57 w 139"/>
                <a:gd name="T5" fmla="*/ 0 h 58"/>
                <a:gd name="T6" fmla="*/ 42 w 139"/>
                <a:gd name="T7" fmla="*/ 3 h 58"/>
                <a:gd name="T8" fmla="*/ 28 w 139"/>
                <a:gd name="T9" fmla="*/ 9 h 58"/>
                <a:gd name="T10" fmla="*/ 14 w 139"/>
                <a:gd name="T11" fmla="*/ 17 h 58"/>
                <a:gd name="T12" fmla="*/ 14 w 139"/>
                <a:gd name="T13" fmla="*/ 17 h 58"/>
                <a:gd name="T14" fmla="*/ 8 w 139"/>
                <a:gd name="T15" fmla="*/ 22 h 58"/>
                <a:gd name="T16" fmla="*/ 3 w 139"/>
                <a:gd name="T17" fmla="*/ 26 h 58"/>
                <a:gd name="T18" fmla="*/ 0 w 139"/>
                <a:gd name="T19" fmla="*/ 33 h 58"/>
                <a:gd name="T20" fmla="*/ 0 w 139"/>
                <a:gd name="T21" fmla="*/ 41 h 58"/>
                <a:gd name="T22" fmla="*/ 0 w 139"/>
                <a:gd name="T23" fmla="*/ 41 h 58"/>
                <a:gd name="T24" fmla="*/ 3 w 139"/>
                <a:gd name="T25" fmla="*/ 47 h 58"/>
                <a:gd name="T26" fmla="*/ 8 w 139"/>
                <a:gd name="T27" fmla="*/ 52 h 58"/>
                <a:gd name="T28" fmla="*/ 14 w 139"/>
                <a:gd name="T29" fmla="*/ 55 h 58"/>
                <a:gd name="T30" fmla="*/ 20 w 139"/>
                <a:gd name="T31" fmla="*/ 56 h 58"/>
                <a:gd name="T32" fmla="*/ 20 w 139"/>
                <a:gd name="T33" fmla="*/ 56 h 58"/>
                <a:gd name="T34" fmla="*/ 31 w 139"/>
                <a:gd name="T35" fmla="*/ 58 h 58"/>
                <a:gd name="T36" fmla="*/ 31 w 139"/>
                <a:gd name="T37" fmla="*/ 58 h 58"/>
                <a:gd name="T38" fmla="*/ 44 w 139"/>
                <a:gd name="T39" fmla="*/ 56 h 58"/>
                <a:gd name="T40" fmla="*/ 58 w 139"/>
                <a:gd name="T41" fmla="*/ 52 h 58"/>
                <a:gd name="T42" fmla="*/ 71 w 139"/>
                <a:gd name="T43" fmla="*/ 47 h 58"/>
                <a:gd name="T44" fmla="*/ 83 w 139"/>
                <a:gd name="T45" fmla="*/ 41 h 58"/>
                <a:gd name="T46" fmla="*/ 83 w 139"/>
                <a:gd name="T47" fmla="*/ 41 h 58"/>
                <a:gd name="T48" fmla="*/ 137 w 139"/>
                <a:gd name="T49" fmla="*/ 15 h 58"/>
                <a:gd name="T50" fmla="*/ 139 w 139"/>
                <a:gd name="T51" fmla="*/ 15 h 58"/>
                <a:gd name="T52" fmla="*/ 139 w 139"/>
                <a:gd name="T53" fmla="*/ 15 h 58"/>
                <a:gd name="T54" fmla="*/ 123 w 139"/>
                <a:gd name="T55" fmla="*/ 9 h 58"/>
                <a:gd name="T56" fmla="*/ 109 w 139"/>
                <a:gd name="T57" fmla="*/ 4 h 58"/>
                <a:gd name="T58" fmla="*/ 91 w 139"/>
                <a:gd name="T59" fmla="*/ 1 h 58"/>
                <a:gd name="T60" fmla="*/ 76 w 139"/>
                <a:gd name="T61" fmla="*/ 0 h 58"/>
                <a:gd name="T62" fmla="*/ 76 w 139"/>
                <a:gd name="T63" fmla="*/ 0 h 58"/>
                <a:gd name="T64" fmla="*/ 72 w 139"/>
                <a:gd name="T6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58">
                  <a:moveTo>
                    <a:pt x="72" y="0"/>
                  </a:moveTo>
                  <a:lnTo>
                    <a:pt x="72" y="0"/>
                  </a:lnTo>
                  <a:lnTo>
                    <a:pt x="57" y="0"/>
                  </a:lnTo>
                  <a:lnTo>
                    <a:pt x="42" y="3"/>
                  </a:lnTo>
                  <a:lnTo>
                    <a:pt x="28" y="9"/>
                  </a:lnTo>
                  <a:lnTo>
                    <a:pt x="14" y="17"/>
                  </a:lnTo>
                  <a:lnTo>
                    <a:pt x="14" y="17"/>
                  </a:lnTo>
                  <a:lnTo>
                    <a:pt x="8" y="22"/>
                  </a:lnTo>
                  <a:lnTo>
                    <a:pt x="3" y="26"/>
                  </a:lnTo>
                  <a:lnTo>
                    <a:pt x="0" y="33"/>
                  </a:lnTo>
                  <a:lnTo>
                    <a:pt x="0" y="41"/>
                  </a:lnTo>
                  <a:lnTo>
                    <a:pt x="0" y="41"/>
                  </a:lnTo>
                  <a:lnTo>
                    <a:pt x="3" y="47"/>
                  </a:lnTo>
                  <a:lnTo>
                    <a:pt x="8" y="52"/>
                  </a:lnTo>
                  <a:lnTo>
                    <a:pt x="14" y="55"/>
                  </a:lnTo>
                  <a:lnTo>
                    <a:pt x="20" y="56"/>
                  </a:lnTo>
                  <a:lnTo>
                    <a:pt x="20" y="56"/>
                  </a:lnTo>
                  <a:lnTo>
                    <a:pt x="31" y="58"/>
                  </a:lnTo>
                  <a:lnTo>
                    <a:pt x="31" y="58"/>
                  </a:lnTo>
                  <a:lnTo>
                    <a:pt x="44" y="56"/>
                  </a:lnTo>
                  <a:lnTo>
                    <a:pt x="58" y="52"/>
                  </a:lnTo>
                  <a:lnTo>
                    <a:pt x="71" y="47"/>
                  </a:lnTo>
                  <a:lnTo>
                    <a:pt x="83" y="41"/>
                  </a:lnTo>
                  <a:lnTo>
                    <a:pt x="83" y="41"/>
                  </a:lnTo>
                  <a:lnTo>
                    <a:pt x="137" y="15"/>
                  </a:lnTo>
                  <a:lnTo>
                    <a:pt x="139" y="15"/>
                  </a:lnTo>
                  <a:lnTo>
                    <a:pt x="139" y="15"/>
                  </a:lnTo>
                  <a:lnTo>
                    <a:pt x="123" y="9"/>
                  </a:lnTo>
                  <a:lnTo>
                    <a:pt x="109" y="4"/>
                  </a:lnTo>
                  <a:lnTo>
                    <a:pt x="91" y="1"/>
                  </a:lnTo>
                  <a:lnTo>
                    <a:pt x="76" y="0"/>
                  </a:lnTo>
                  <a:lnTo>
                    <a:pt x="76" y="0"/>
                  </a:lnTo>
                  <a:lnTo>
                    <a:pt x="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4" name="Freeform 443"/>
            <p:cNvSpPr>
              <a:spLocks noEditPoints="1"/>
            </p:cNvSpPr>
            <p:nvPr/>
          </p:nvSpPr>
          <p:spPr bwMode="auto">
            <a:xfrm>
              <a:off x="686616" y="5070317"/>
              <a:ext cx="10258" cy="43828"/>
            </a:xfrm>
            <a:custGeom>
              <a:avLst/>
              <a:gdLst>
                <a:gd name="T0" fmla="*/ 5 w 11"/>
                <a:gd name="T1" fmla="*/ 36 h 47"/>
                <a:gd name="T2" fmla="*/ 5 w 11"/>
                <a:gd name="T3" fmla="*/ 36 h 47"/>
                <a:gd name="T4" fmla="*/ 11 w 11"/>
                <a:gd name="T5" fmla="*/ 47 h 47"/>
                <a:gd name="T6" fmla="*/ 11 w 11"/>
                <a:gd name="T7" fmla="*/ 47 h 47"/>
                <a:gd name="T8" fmla="*/ 5 w 11"/>
                <a:gd name="T9" fmla="*/ 36 h 47"/>
                <a:gd name="T10" fmla="*/ 2 w 11"/>
                <a:gd name="T11" fmla="*/ 0 h 47"/>
                <a:gd name="T12" fmla="*/ 2 w 11"/>
                <a:gd name="T13" fmla="*/ 0 h 47"/>
                <a:gd name="T14" fmla="*/ 0 w 11"/>
                <a:gd name="T15" fmla="*/ 9 h 47"/>
                <a:gd name="T16" fmla="*/ 0 w 11"/>
                <a:gd name="T17" fmla="*/ 20 h 47"/>
                <a:gd name="T18" fmla="*/ 0 w 11"/>
                <a:gd name="T19" fmla="*/ 20 h 47"/>
                <a:gd name="T20" fmla="*/ 0 w 11"/>
                <a:gd name="T21" fmla="*/ 20 h 47"/>
                <a:gd name="T22" fmla="*/ 0 w 11"/>
                <a:gd name="T23" fmla="*/ 20 h 47"/>
                <a:gd name="T24" fmla="*/ 0 w 11"/>
                <a:gd name="T25" fmla="*/ 8 h 47"/>
                <a:gd name="T26" fmla="*/ 0 w 11"/>
                <a:gd name="T27" fmla="*/ 8 h 47"/>
                <a:gd name="T28" fmla="*/ 2 w 11"/>
                <a:gd name="T2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47">
                  <a:moveTo>
                    <a:pt x="5" y="36"/>
                  </a:moveTo>
                  <a:lnTo>
                    <a:pt x="5" y="36"/>
                  </a:lnTo>
                  <a:lnTo>
                    <a:pt x="11" y="47"/>
                  </a:lnTo>
                  <a:lnTo>
                    <a:pt x="11" y="47"/>
                  </a:lnTo>
                  <a:lnTo>
                    <a:pt x="5" y="36"/>
                  </a:lnTo>
                  <a:close/>
                  <a:moveTo>
                    <a:pt x="2" y="0"/>
                  </a:moveTo>
                  <a:lnTo>
                    <a:pt x="2" y="0"/>
                  </a:lnTo>
                  <a:lnTo>
                    <a:pt x="0" y="9"/>
                  </a:lnTo>
                  <a:lnTo>
                    <a:pt x="0" y="20"/>
                  </a:lnTo>
                  <a:lnTo>
                    <a:pt x="0" y="20"/>
                  </a:lnTo>
                  <a:lnTo>
                    <a:pt x="0" y="20"/>
                  </a:lnTo>
                  <a:lnTo>
                    <a:pt x="0" y="20"/>
                  </a:lnTo>
                  <a:lnTo>
                    <a:pt x="0" y="8"/>
                  </a:lnTo>
                  <a:lnTo>
                    <a:pt x="0" y="8"/>
                  </a:lnTo>
                  <a:lnTo>
                    <a:pt x="2"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6" name="Freeform 444"/>
            <p:cNvSpPr>
              <a:spLocks/>
            </p:cNvSpPr>
            <p:nvPr/>
          </p:nvSpPr>
          <p:spPr bwMode="auto">
            <a:xfrm>
              <a:off x="691279" y="5103888"/>
              <a:ext cx="5595" cy="10258"/>
            </a:xfrm>
            <a:custGeom>
              <a:avLst/>
              <a:gdLst>
                <a:gd name="T0" fmla="*/ 0 w 6"/>
                <a:gd name="T1" fmla="*/ 0 h 11"/>
                <a:gd name="T2" fmla="*/ 0 w 6"/>
                <a:gd name="T3" fmla="*/ 0 h 11"/>
                <a:gd name="T4" fmla="*/ 6 w 6"/>
                <a:gd name="T5" fmla="*/ 11 h 11"/>
                <a:gd name="T6" fmla="*/ 6 w 6"/>
                <a:gd name="T7" fmla="*/ 11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lnTo>
                    <a:pt x="0" y="0"/>
                  </a:lnTo>
                  <a:lnTo>
                    <a:pt x="6" y="11"/>
                  </a:lnTo>
                  <a:lnTo>
                    <a:pt x="6"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7" name="Freeform 445"/>
            <p:cNvSpPr>
              <a:spLocks/>
            </p:cNvSpPr>
            <p:nvPr/>
          </p:nvSpPr>
          <p:spPr bwMode="auto">
            <a:xfrm>
              <a:off x="686616" y="5070317"/>
              <a:ext cx="1865" cy="18650"/>
            </a:xfrm>
            <a:custGeom>
              <a:avLst/>
              <a:gdLst>
                <a:gd name="T0" fmla="*/ 2 w 2"/>
                <a:gd name="T1" fmla="*/ 0 h 20"/>
                <a:gd name="T2" fmla="*/ 2 w 2"/>
                <a:gd name="T3" fmla="*/ 0 h 20"/>
                <a:gd name="T4" fmla="*/ 0 w 2"/>
                <a:gd name="T5" fmla="*/ 9 h 20"/>
                <a:gd name="T6" fmla="*/ 0 w 2"/>
                <a:gd name="T7" fmla="*/ 20 h 20"/>
                <a:gd name="T8" fmla="*/ 0 w 2"/>
                <a:gd name="T9" fmla="*/ 20 h 20"/>
                <a:gd name="T10" fmla="*/ 0 w 2"/>
                <a:gd name="T11" fmla="*/ 20 h 20"/>
                <a:gd name="T12" fmla="*/ 0 w 2"/>
                <a:gd name="T13" fmla="*/ 20 h 20"/>
                <a:gd name="T14" fmla="*/ 0 w 2"/>
                <a:gd name="T15" fmla="*/ 8 h 20"/>
                <a:gd name="T16" fmla="*/ 0 w 2"/>
                <a:gd name="T17" fmla="*/ 8 h 20"/>
                <a:gd name="T18" fmla="*/ 2 w 2"/>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0">
                  <a:moveTo>
                    <a:pt x="2" y="0"/>
                  </a:moveTo>
                  <a:lnTo>
                    <a:pt x="2" y="0"/>
                  </a:lnTo>
                  <a:lnTo>
                    <a:pt x="0" y="9"/>
                  </a:lnTo>
                  <a:lnTo>
                    <a:pt x="0" y="20"/>
                  </a:lnTo>
                  <a:lnTo>
                    <a:pt x="0" y="20"/>
                  </a:lnTo>
                  <a:lnTo>
                    <a:pt x="0" y="20"/>
                  </a:lnTo>
                  <a:lnTo>
                    <a:pt x="0" y="20"/>
                  </a:lnTo>
                  <a:lnTo>
                    <a:pt x="0" y="8"/>
                  </a:lnTo>
                  <a:lnTo>
                    <a:pt x="0" y="8"/>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8" name="Freeform 446"/>
            <p:cNvSpPr>
              <a:spLocks/>
            </p:cNvSpPr>
            <p:nvPr/>
          </p:nvSpPr>
          <p:spPr bwMode="auto">
            <a:xfrm>
              <a:off x="686616" y="5070317"/>
              <a:ext cx="90454" cy="61546"/>
            </a:xfrm>
            <a:custGeom>
              <a:avLst/>
              <a:gdLst>
                <a:gd name="T0" fmla="*/ 2 w 97"/>
                <a:gd name="T1" fmla="*/ 0 h 66"/>
                <a:gd name="T2" fmla="*/ 2 w 97"/>
                <a:gd name="T3" fmla="*/ 0 h 66"/>
                <a:gd name="T4" fmla="*/ 2 w 97"/>
                <a:gd name="T5" fmla="*/ 0 h 66"/>
                <a:gd name="T6" fmla="*/ 2 w 97"/>
                <a:gd name="T7" fmla="*/ 0 h 66"/>
                <a:gd name="T8" fmla="*/ 0 w 97"/>
                <a:gd name="T9" fmla="*/ 8 h 66"/>
                <a:gd name="T10" fmla="*/ 0 w 97"/>
                <a:gd name="T11" fmla="*/ 8 h 66"/>
                <a:gd name="T12" fmla="*/ 0 w 97"/>
                <a:gd name="T13" fmla="*/ 20 h 66"/>
                <a:gd name="T14" fmla="*/ 0 w 97"/>
                <a:gd name="T15" fmla="*/ 20 h 66"/>
                <a:gd name="T16" fmla="*/ 2 w 97"/>
                <a:gd name="T17" fmla="*/ 28 h 66"/>
                <a:gd name="T18" fmla="*/ 5 w 97"/>
                <a:gd name="T19" fmla="*/ 36 h 66"/>
                <a:gd name="T20" fmla="*/ 5 w 97"/>
                <a:gd name="T21" fmla="*/ 36 h 66"/>
                <a:gd name="T22" fmla="*/ 11 w 97"/>
                <a:gd name="T23" fmla="*/ 47 h 66"/>
                <a:gd name="T24" fmla="*/ 11 w 97"/>
                <a:gd name="T25" fmla="*/ 47 h 66"/>
                <a:gd name="T26" fmla="*/ 21 w 97"/>
                <a:gd name="T27" fmla="*/ 58 h 66"/>
                <a:gd name="T28" fmla="*/ 34 w 97"/>
                <a:gd name="T29" fmla="*/ 66 h 66"/>
                <a:gd name="T30" fmla="*/ 34 w 97"/>
                <a:gd name="T31" fmla="*/ 66 h 66"/>
                <a:gd name="T32" fmla="*/ 46 w 97"/>
                <a:gd name="T33" fmla="*/ 47 h 66"/>
                <a:gd name="T34" fmla="*/ 60 w 97"/>
                <a:gd name="T35" fmla="*/ 30 h 66"/>
                <a:gd name="T36" fmla="*/ 78 w 97"/>
                <a:gd name="T37" fmla="*/ 16 h 66"/>
                <a:gd name="T38" fmla="*/ 97 w 97"/>
                <a:gd name="T39" fmla="*/ 3 h 66"/>
                <a:gd name="T40" fmla="*/ 97 w 97"/>
                <a:gd name="T41" fmla="*/ 3 h 66"/>
                <a:gd name="T42" fmla="*/ 90 w 97"/>
                <a:gd name="T43" fmla="*/ 1 h 66"/>
                <a:gd name="T44" fmla="*/ 90 w 97"/>
                <a:gd name="T45" fmla="*/ 1 h 66"/>
                <a:gd name="T46" fmla="*/ 81 w 97"/>
                <a:gd name="T47" fmla="*/ 3 h 66"/>
                <a:gd name="T48" fmla="*/ 71 w 97"/>
                <a:gd name="T49" fmla="*/ 8 h 66"/>
                <a:gd name="T50" fmla="*/ 71 w 97"/>
                <a:gd name="T51" fmla="*/ 8 h 66"/>
                <a:gd name="T52" fmla="*/ 60 w 97"/>
                <a:gd name="T53" fmla="*/ 14 h 66"/>
                <a:gd name="T54" fmla="*/ 49 w 97"/>
                <a:gd name="T55" fmla="*/ 22 h 66"/>
                <a:gd name="T56" fmla="*/ 49 w 97"/>
                <a:gd name="T57" fmla="*/ 22 h 66"/>
                <a:gd name="T58" fmla="*/ 38 w 97"/>
                <a:gd name="T59" fmla="*/ 27 h 66"/>
                <a:gd name="T60" fmla="*/ 34 w 97"/>
                <a:gd name="T61" fmla="*/ 28 h 66"/>
                <a:gd name="T62" fmla="*/ 27 w 97"/>
                <a:gd name="T63" fmla="*/ 30 h 66"/>
                <a:gd name="T64" fmla="*/ 27 w 97"/>
                <a:gd name="T65" fmla="*/ 30 h 66"/>
                <a:gd name="T66" fmla="*/ 24 w 97"/>
                <a:gd name="T67" fmla="*/ 30 h 66"/>
                <a:gd name="T68" fmla="*/ 24 w 97"/>
                <a:gd name="T69" fmla="*/ 30 h 66"/>
                <a:gd name="T70" fmla="*/ 19 w 97"/>
                <a:gd name="T71" fmla="*/ 28 h 66"/>
                <a:gd name="T72" fmla="*/ 15 w 97"/>
                <a:gd name="T73" fmla="*/ 25 h 66"/>
                <a:gd name="T74" fmla="*/ 10 w 97"/>
                <a:gd name="T75" fmla="*/ 22 h 66"/>
                <a:gd name="T76" fmla="*/ 7 w 97"/>
                <a:gd name="T77" fmla="*/ 19 h 66"/>
                <a:gd name="T78" fmla="*/ 7 w 97"/>
                <a:gd name="T79" fmla="*/ 19 h 66"/>
                <a:gd name="T80" fmla="*/ 5 w 97"/>
                <a:gd name="T81" fmla="*/ 14 h 66"/>
                <a:gd name="T82" fmla="*/ 2 w 97"/>
                <a:gd name="T83" fmla="*/ 9 h 66"/>
                <a:gd name="T84" fmla="*/ 2 w 97"/>
                <a:gd name="T85" fmla="*/ 5 h 66"/>
                <a:gd name="T86" fmla="*/ 2 w 97"/>
                <a:gd name="T8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 h="66">
                  <a:moveTo>
                    <a:pt x="2" y="0"/>
                  </a:moveTo>
                  <a:lnTo>
                    <a:pt x="2" y="0"/>
                  </a:lnTo>
                  <a:lnTo>
                    <a:pt x="2" y="0"/>
                  </a:lnTo>
                  <a:lnTo>
                    <a:pt x="2" y="0"/>
                  </a:lnTo>
                  <a:lnTo>
                    <a:pt x="0" y="8"/>
                  </a:lnTo>
                  <a:lnTo>
                    <a:pt x="0" y="8"/>
                  </a:lnTo>
                  <a:lnTo>
                    <a:pt x="0" y="20"/>
                  </a:lnTo>
                  <a:lnTo>
                    <a:pt x="0" y="20"/>
                  </a:lnTo>
                  <a:lnTo>
                    <a:pt x="2" y="28"/>
                  </a:lnTo>
                  <a:lnTo>
                    <a:pt x="5" y="36"/>
                  </a:lnTo>
                  <a:lnTo>
                    <a:pt x="5" y="36"/>
                  </a:lnTo>
                  <a:lnTo>
                    <a:pt x="11" y="47"/>
                  </a:lnTo>
                  <a:lnTo>
                    <a:pt x="11" y="47"/>
                  </a:lnTo>
                  <a:lnTo>
                    <a:pt x="21" y="58"/>
                  </a:lnTo>
                  <a:lnTo>
                    <a:pt x="34" y="66"/>
                  </a:lnTo>
                  <a:lnTo>
                    <a:pt x="34" y="66"/>
                  </a:lnTo>
                  <a:lnTo>
                    <a:pt x="46" y="47"/>
                  </a:lnTo>
                  <a:lnTo>
                    <a:pt x="60" y="30"/>
                  </a:lnTo>
                  <a:lnTo>
                    <a:pt x="78" y="16"/>
                  </a:lnTo>
                  <a:lnTo>
                    <a:pt x="97" y="3"/>
                  </a:lnTo>
                  <a:lnTo>
                    <a:pt x="97" y="3"/>
                  </a:lnTo>
                  <a:lnTo>
                    <a:pt x="90" y="1"/>
                  </a:lnTo>
                  <a:lnTo>
                    <a:pt x="90" y="1"/>
                  </a:lnTo>
                  <a:lnTo>
                    <a:pt x="81" y="3"/>
                  </a:lnTo>
                  <a:lnTo>
                    <a:pt x="71" y="8"/>
                  </a:lnTo>
                  <a:lnTo>
                    <a:pt x="71" y="8"/>
                  </a:lnTo>
                  <a:lnTo>
                    <a:pt x="60" y="14"/>
                  </a:lnTo>
                  <a:lnTo>
                    <a:pt x="49" y="22"/>
                  </a:lnTo>
                  <a:lnTo>
                    <a:pt x="49" y="22"/>
                  </a:lnTo>
                  <a:lnTo>
                    <a:pt x="38" y="27"/>
                  </a:lnTo>
                  <a:lnTo>
                    <a:pt x="34" y="28"/>
                  </a:lnTo>
                  <a:lnTo>
                    <a:pt x="27" y="30"/>
                  </a:lnTo>
                  <a:lnTo>
                    <a:pt x="27" y="30"/>
                  </a:lnTo>
                  <a:lnTo>
                    <a:pt x="24" y="30"/>
                  </a:lnTo>
                  <a:lnTo>
                    <a:pt x="24" y="30"/>
                  </a:lnTo>
                  <a:lnTo>
                    <a:pt x="19" y="28"/>
                  </a:lnTo>
                  <a:lnTo>
                    <a:pt x="15" y="25"/>
                  </a:lnTo>
                  <a:lnTo>
                    <a:pt x="10" y="22"/>
                  </a:lnTo>
                  <a:lnTo>
                    <a:pt x="7" y="19"/>
                  </a:lnTo>
                  <a:lnTo>
                    <a:pt x="7" y="19"/>
                  </a:lnTo>
                  <a:lnTo>
                    <a:pt x="5" y="14"/>
                  </a:lnTo>
                  <a:lnTo>
                    <a:pt x="2" y="9"/>
                  </a:lnTo>
                  <a:lnTo>
                    <a:pt x="2" y="5"/>
                  </a:lnTo>
                  <a:lnTo>
                    <a:pt x="2" y="0"/>
                  </a:lnTo>
                  <a:close/>
                </a:path>
              </a:pathLst>
            </a:custGeom>
            <a:solidFill>
              <a:srgbClr val="BA4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9" name="Freeform 447"/>
            <p:cNvSpPr>
              <a:spLocks/>
            </p:cNvSpPr>
            <p:nvPr/>
          </p:nvSpPr>
          <p:spPr bwMode="auto">
            <a:xfrm>
              <a:off x="686616" y="5070317"/>
              <a:ext cx="90454" cy="61546"/>
            </a:xfrm>
            <a:custGeom>
              <a:avLst/>
              <a:gdLst>
                <a:gd name="T0" fmla="*/ 2 w 97"/>
                <a:gd name="T1" fmla="*/ 0 h 66"/>
                <a:gd name="T2" fmla="*/ 2 w 97"/>
                <a:gd name="T3" fmla="*/ 0 h 66"/>
                <a:gd name="T4" fmla="*/ 2 w 97"/>
                <a:gd name="T5" fmla="*/ 0 h 66"/>
                <a:gd name="T6" fmla="*/ 2 w 97"/>
                <a:gd name="T7" fmla="*/ 0 h 66"/>
                <a:gd name="T8" fmla="*/ 0 w 97"/>
                <a:gd name="T9" fmla="*/ 8 h 66"/>
                <a:gd name="T10" fmla="*/ 0 w 97"/>
                <a:gd name="T11" fmla="*/ 8 h 66"/>
                <a:gd name="T12" fmla="*/ 0 w 97"/>
                <a:gd name="T13" fmla="*/ 20 h 66"/>
                <a:gd name="T14" fmla="*/ 0 w 97"/>
                <a:gd name="T15" fmla="*/ 20 h 66"/>
                <a:gd name="T16" fmla="*/ 2 w 97"/>
                <a:gd name="T17" fmla="*/ 28 h 66"/>
                <a:gd name="T18" fmla="*/ 5 w 97"/>
                <a:gd name="T19" fmla="*/ 36 h 66"/>
                <a:gd name="T20" fmla="*/ 5 w 97"/>
                <a:gd name="T21" fmla="*/ 36 h 66"/>
                <a:gd name="T22" fmla="*/ 11 w 97"/>
                <a:gd name="T23" fmla="*/ 47 h 66"/>
                <a:gd name="T24" fmla="*/ 11 w 97"/>
                <a:gd name="T25" fmla="*/ 47 h 66"/>
                <a:gd name="T26" fmla="*/ 21 w 97"/>
                <a:gd name="T27" fmla="*/ 58 h 66"/>
                <a:gd name="T28" fmla="*/ 34 w 97"/>
                <a:gd name="T29" fmla="*/ 66 h 66"/>
                <a:gd name="T30" fmla="*/ 34 w 97"/>
                <a:gd name="T31" fmla="*/ 66 h 66"/>
                <a:gd name="T32" fmla="*/ 46 w 97"/>
                <a:gd name="T33" fmla="*/ 47 h 66"/>
                <a:gd name="T34" fmla="*/ 60 w 97"/>
                <a:gd name="T35" fmla="*/ 30 h 66"/>
                <a:gd name="T36" fmla="*/ 78 w 97"/>
                <a:gd name="T37" fmla="*/ 16 h 66"/>
                <a:gd name="T38" fmla="*/ 97 w 97"/>
                <a:gd name="T39" fmla="*/ 3 h 66"/>
                <a:gd name="T40" fmla="*/ 97 w 97"/>
                <a:gd name="T41" fmla="*/ 3 h 66"/>
                <a:gd name="T42" fmla="*/ 90 w 97"/>
                <a:gd name="T43" fmla="*/ 1 h 66"/>
                <a:gd name="T44" fmla="*/ 90 w 97"/>
                <a:gd name="T45" fmla="*/ 1 h 66"/>
                <a:gd name="T46" fmla="*/ 81 w 97"/>
                <a:gd name="T47" fmla="*/ 3 h 66"/>
                <a:gd name="T48" fmla="*/ 71 w 97"/>
                <a:gd name="T49" fmla="*/ 8 h 66"/>
                <a:gd name="T50" fmla="*/ 71 w 97"/>
                <a:gd name="T51" fmla="*/ 8 h 66"/>
                <a:gd name="T52" fmla="*/ 60 w 97"/>
                <a:gd name="T53" fmla="*/ 14 h 66"/>
                <a:gd name="T54" fmla="*/ 49 w 97"/>
                <a:gd name="T55" fmla="*/ 22 h 66"/>
                <a:gd name="T56" fmla="*/ 49 w 97"/>
                <a:gd name="T57" fmla="*/ 22 h 66"/>
                <a:gd name="T58" fmla="*/ 38 w 97"/>
                <a:gd name="T59" fmla="*/ 27 h 66"/>
                <a:gd name="T60" fmla="*/ 34 w 97"/>
                <a:gd name="T61" fmla="*/ 28 h 66"/>
                <a:gd name="T62" fmla="*/ 27 w 97"/>
                <a:gd name="T63" fmla="*/ 30 h 66"/>
                <a:gd name="T64" fmla="*/ 27 w 97"/>
                <a:gd name="T65" fmla="*/ 30 h 66"/>
                <a:gd name="T66" fmla="*/ 24 w 97"/>
                <a:gd name="T67" fmla="*/ 30 h 66"/>
                <a:gd name="T68" fmla="*/ 24 w 97"/>
                <a:gd name="T69" fmla="*/ 30 h 66"/>
                <a:gd name="T70" fmla="*/ 19 w 97"/>
                <a:gd name="T71" fmla="*/ 28 h 66"/>
                <a:gd name="T72" fmla="*/ 15 w 97"/>
                <a:gd name="T73" fmla="*/ 25 h 66"/>
                <a:gd name="T74" fmla="*/ 10 w 97"/>
                <a:gd name="T75" fmla="*/ 22 h 66"/>
                <a:gd name="T76" fmla="*/ 7 w 97"/>
                <a:gd name="T77" fmla="*/ 19 h 66"/>
                <a:gd name="T78" fmla="*/ 7 w 97"/>
                <a:gd name="T79" fmla="*/ 19 h 66"/>
                <a:gd name="T80" fmla="*/ 5 w 97"/>
                <a:gd name="T81" fmla="*/ 14 h 66"/>
                <a:gd name="T82" fmla="*/ 2 w 97"/>
                <a:gd name="T83" fmla="*/ 9 h 66"/>
                <a:gd name="T84" fmla="*/ 2 w 97"/>
                <a:gd name="T85" fmla="*/ 5 h 66"/>
                <a:gd name="T86" fmla="*/ 2 w 97"/>
                <a:gd name="T8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 h="66">
                  <a:moveTo>
                    <a:pt x="2" y="0"/>
                  </a:moveTo>
                  <a:lnTo>
                    <a:pt x="2" y="0"/>
                  </a:lnTo>
                  <a:lnTo>
                    <a:pt x="2" y="0"/>
                  </a:lnTo>
                  <a:lnTo>
                    <a:pt x="2" y="0"/>
                  </a:lnTo>
                  <a:lnTo>
                    <a:pt x="0" y="8"/>
                  </a:lnTo>
                  <a:lnTo>
                    <a:pt x="0" y="8"/>
                  </a:lnTo>
                  <a:lnTo>
                    <a:pt x="0" y="20"/>
                  </a:lnTo>
                  <a:lnTo>
                    <a:pt x="0" y="20"/>
                  </a:lnTo>
                  <a:lnTo>
                    <a:pt x="2" y="28"/>
                  </a:lnTo>
                  <a:lnTo>
                    <a:pt x="5" y="36"/>
                  </a:lnTo>
                  <a:lnTo>
                    <a:pt x="5" y="36"/>
                  </a:lnTo>
                  <a:lnTo>
                    <a:pt x="11" y="47"/>
                  </a:lnTo>
                  <a:lnTo>
                    <a:pt x="11" y="47"/>
                  </a:lnTo>
                  <a:lnTo>
                    <a:pt x="21" y="58"/>
                  </a:lnTo>
                  <a:lnTo>
                    <a:pt x="34" y="66"/>
                  </a:lnTo>
                  <a:lnTo>
                    <a:pt x="34" y="66"/>
                  </a:lnTo>
                  <a:lnTo>
                    <a:pt x="46" y="47"/>
                  </a:lnTo>
                  <a:lnTo>
                    <a:pt x="60" y="30"/>
                  </a:lnTo>
                  <a:lnTo>
                    <a:pt x="78" y="16"/>
                  </a:lnTo>
                  <a:lnTo>
                    <a:pt x="97" y="3"/>
                  </a:lnTo>
                  <a:lnTo>
                    <a:pt x="97" y="3"/>
                  </a:lnTo>
                  <a:lnTo>
                    <a:pt x="90" y="1"/>
                  </a:lnTo>
                  <a:lnTo>
                    <a:pt x="90" y="1"/>
                  </a:lnTo>
                  <a:lnTo>
                    <a:pt x="81" y="3"/>
                  </a:lnTo>
                  <a:lnTo>
                    <a:pt x="71" y="8"/>
                  </a:lnTo>
                  <a:lnTo>
                    <a:pt x="71" y="8"/>
                  </a:lnTo>
                  <a:lnTo>
                    <a:pt x="60" y="14"/>
                  </a:lnTo>
                  <a:lnTo>
                    <a:pt x="49" y="22"/>
                  </a:lnTo>
                  <a:lnTo>
                    <a:pt x="49" y="22"/>
                  </a:lnTo>
                  <a:lnTo>
                    <a:pt x="38" y="27"/>
                  </a:lnTo>
                  <a:lnTo>
                    <a:pt x="34" y="28"/>
                  </a:lnTo>
                  <a:lnTo>
                    <a:pt x="27" y="30"/>
                  </a:lnTo>
                  <a:lnTo>
                    <a:pt x="27" y="30"/>
                  </a:lnTo>
                  <a:lnTo>
                    <a:pt x="24" y="30"/>
                  </a:lnTo>
                  <a:lnTo>
                    <a:pt x="24" y="30"/>
                  </a:lnTo>
                  <a:lnTo>
                    <a:pt x="19" y="28"/>
                  </a:lnTo>
                  <a:lnTo>
                    <a:pt x="15" y="25"/>
                  </a:lnTo>
                  <a:lnTo>
                    <a:pt x="10" y="22"/>
                  </a:lnTo>
                  <a:lnTo>
                    <a:pt x="7" y="19"/>
                  </a:lnTo>
                  <a:lnTo>
                    <a:pt x="7" y="19"/>
                  </a:lnTo>
                  <a:lnTo>
                    <a:pt x="5" y="14"/>
                  </a:lnTo>
                  <a:lnTo>
                    <a:pt x="2" y="9"/>
                  </a:lnTo>
                  <a:lnTo>
                    <a:pt x="2" y="5"/>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0" name="Freeform 448"/>
            <p:cNvSpPr>
              <a:spLocks/>
            </p:cNvSpPr>
            <p:nvPr/>
          </p:nvSpPr>
          <p:spPr bwMode="auto">
            <a:xfrm>
              <a:off x="996211" y="4749532"/>
              <a:ext cx="65276" cy="183705"/>
            </a:xfrm>
            <a:custGeom>
              <a:avLst/>
              <a:gdLst>
                <a:gd name="T0" fmla="*/ 35 w 70"/>
                <a:gd name="T1" fmla="*/ 197 h 197"/>
                <a:gd name="T2" fmla="*/ 35 w 70"/>
                <a:gd name="T3" fmla="*/ 197 h 197"/>
                <a:gd name="T4" fmla="*/ 40 w 70"/>
                <a:gd name="T5" fmla="*/ 195 h 197"/>
                <a:gd name="T6" fmla="*/ 43 w 70"/>
                <a:gd name="T7" fmla="*/ 192 h 197"/>
                <a:gd name="T8" fmla="*/ 49 w 70"/>
                <a:gd name="T9" fmla="*/ 184 h 197"/>
                <a:gd name="T10" fmla="*/ 52 w 70"/>
                <a:gd name="T11" fmla="*/ 176 h 197"/>
                <a:gd name="T12" fmla="*/ 54 w 70"/>
                <a:gd name="T13" fmla="*/ 167 h 197"/>
                <a:gd name="T14" fmla="*/ 54 w 70"/>
                <a:gd name="T15" fmla="*/ 167 h 197"/>
                <a:gd name="T16" fmla="*/ 55 w 70"/>
                <a:gd name="T17" fmla="*/ 148 h 197"/>
                <a:gd name="T18" fmla="*/ 55 w 70"/>
                <a:gd name="T19" fmla="*/ 139 h 197"/>
                <a:gd name="T20" fmla="*/ 57 w 70"/>
                <a:gd name="T21" fmla="*/ 129 h 197"/>
                <a:gd name="T22" fmla="*/ 57 w 70"/>
                <a:gd name="T23" fmla="*/ 129 h 197"/>
                <a:gd name="T24" fmla="*/ 62 w 70"/>
                <a:gd name="T25" fmla="*/ 116 h 197"/>
                <a:gd name="T26" fmla="*/ 63 w 70"/>
                <a:gd name="T27" fmla="*/ 110 h 197"/>
                <a:gd name="T28" fmla="*/ 65 w 70"/>
                <a:gd name="T29" fmla="*/ 102 h 197"/>
                <a:gd name="T30" fmla="*/ 65 w 70"/>
                <a:gd name="T31" fmla="*/ 102 h 197"/>
                <a:gd name="T32" fmla="*/ 65 w 70"/>
                <a:gd name="T33" fmla="*/ 96 h 197"/>
                <a:gd name="T34" fmla="*/ 63 w 70"/>
                <a:gd name="T35" fmla="*/ 88 h 197"/>
                <a:gd name="T36" fmla="*/ 62 w 70"/>
                <a:gd name="T37" fmla="*/ 82 h 197"/>
                <a:gd name="T38" fmla="*/ 62 w 70"/>
                <a:gd name="T39" fmla="*/ 74 h 197"/>
                <a:gd name="T40" fmla="*/ 62 w 70"/>
                <a:gd name="T41" fmla="*/ 74 h 197"/>
                <a:gd name="T42" fmla="*/ 62 w 70"/>
                <a:gd name="T43" fmla="*/ 64 h 197"/>
                <a:gd name="T44" fmla="*/ 65 w 70"/>
                <a:gd name="T45" fmla="*/ 55 h 197"/>
                <a:gd name="T46" fmla="*/ 68 w 70"/>
                <a:gd name="T47" fmla="*/ 44 h 197"/>
                <a:gd name="T48" fmla="*/ 70 w 70"/>
                <a:gd name="T49" fmla="*/ 34 h 197"/>
                <a:gd name="T50" fmla="*/ 70 w 70"/>
                <a:gd name="T51" fmla="*/ 34 h 197"/>
                <a:gd name="T52" fmla="*/ 68 w 70"/>
                <a:gd name="T53" fmla="*/ 28 h 197"/>
                <a:gd name="T54" fmla="*/ 66 w 70"/>
                <a:gd name="T55" fmla="*/ 20 h 197"/>
                <a:gd name="T56" fmla="*/ 63 w 70"/>
                <a:gd name="T57" fmla="*/ 15 h 197"/>
                <a:gd name="T58" fmla="*/ 59 w 70"/>
                <a:gd name="T59" fmla="*/ 9 h 197"/>
                <a:gd name="T60" fmla="*/ 52 w 70"/>
                <a:gd name="T61" fmla="*/ 4 h 197"/>
                <a:gd name="T62" fmla="*/ 46 w 70"/>
                <a:gd name="T63" fmla="*/ 1 h 197"/>
                <a:gd name="T64" fmla="*/ 40 w 70"/>
                <a:gd name="T65" fmla="*/ 0 h 197"/>
                <a:gd name="T66" fmla="*/ 33 w 70"/>
                <a:gd name="T67" fmla="*/ 0 h 197"/>
                <a:gd name="T68" fmla="*/ 33 w 70"/>
                <a:gd name="T69" fmla="*/ 0 h 197"/>
                <a:gd name="T70" fmla="*/ 25 w 70"/>
                <a:gd name="T71" fmla="*/ 1 h 197"/>
                <a:gd name="T72" fmla="*/ 19 w 70"/>
                <a:gd name="T73" fmla="*/ 3 h 197"/>
                <a:gd name="T74" fmla="*/ 14 w 70"/>
                <a:gd name="T75" fmla="*/ 7 h 197"/>
                <a:gd name="T76" fmla="*/ 8 w 70"/>
                <a:gd name="T77" fmla="*/ 12 h 197"/>
                <a:gd name="T78" fmla="*/ 5 w 70"/>
                <a:gd name="T79" fmla="*/ 19 h 197"/>
                <a:gd name="T80" fmla="*/ 2 w 70"/>
                <a:gd name="T81" fmla="*/ 25 h 197"/>
                <a:gd name="T82" fmla="*/ 0 w 70"/>
                <a:gd name="T83" fmla="*/ 31 h 197"/>
                <a:gd name="T84" fmla="*/ 0 w 70"/>
                <a:gd name="T85" fmla="*/ 37 h 197"/>
                <a:gd name="T86" fmla="*/ 35 w 70"/>
                <a:gd name="T87"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197">
                  <a:moveTo>
                    <a:pt x="35" y="197"/>
                  </a:moveTo>
                  <a:lnTo>
                    <a:pt x="35" y="197"/>
                  </a:lnTo>
                  <a:lnTo>
                    <a:pt x="40" y="195"/>
                  </a:lnTo>
                  <a:lnTo>
                    <a:pt x="43" y="192"/>
                  </a:lnTo>
                  <a:lnTo>
                    <a:pt x="49" y="184"/>
                  </a:lnTo>
                  <a:lnTo>
                    <a:pt x="52" y="176"/>
                  </a:lnTo>
                  <a:lnTo>
                    <a:pt x="54" y="167"/>
                  </a:lnTo>
                  <a:lnTo>
                    <a:pt x="54" y="167"/>
                  </a:lnTo>
                  <a:lnTo>
                    <a:pt x="55" y="148"/>
                  </a:lnTo>
                  <a:lnTo>
                    <a:pt x="55" y="139"/>
                  </a:lnTo>
                  <a:lnTo>
                    <a:pt x="57" y="129"/>
                  </a:lnTo>
                  <a:lnTo>
                    <a:pt x="57" y="129"/>
                  </a:lnTo>
                  <a:lnTo>
                    <a:pt x="62" y="116"/>
                  </a:lnTo>
                  <a:lnTo>
                    <a:pt x="63" y="110"/>
                  </a:lnTo>
                  <a:lnTo>
                    <a:pt x="65" y="102"/>
                  </a:lnTo>
                  <a:lnTo>
                    <a:pt x="65" y="102"/>
                  </a:lnTo>
                  <a:lnTo>
                    <a:pt x="65" y="96"/>
                  </a:lnTo>
                  <a:lnTo>
                    <a:pt x="63" y="88"/>
                  </a:lnTo>
                  <a:lnTo>
                    <a:pt x="62" y="82"/>
                  </a:lnTo>
                  <a:lnTo>
                    <a:pt x="62" y="74"/>
                  </a:lnTo>
                  <a:lnTo>
                    <a:pt x="62" y="74"/>
                  </a:lnTo>
                  <a:lnTo>
                    <a:pt x="62" y="64"/>
                  </a:lnTo>
                  <a:lnTo>
                    <a:pt x="65" y="55"/>
                  </a:lnTo>
                  <a:lnTo>
                    <a:pt x="68" y="44"/>
                  </a:lnTo>
                  <a:lnTo>
                    <a:pt x="70" y="34"/>
                  </a:lnTo>
                  <a:lnTo>
                    <a:pt x="70" y="34"/>
                  </a:lnTo>
                  <a:lnTo>
                    <a:pt x="68" y="28"/>
                  </a:lnTo>
                  <a:lnTo>
                    <a:pt x="66" y="20"/>
                  </a:lnTo>
                  <a:lnTo>
                    <a:pt x="63" y="15"/>
                  </a:lnTo>
                  <a:lnTo>
                    <a:pt x="59" y="9"/>
                  </a:lnTo>
                  <a:lnTo>
                    <a:pt x="52" y="4"/>
                  </a:lnTo>
                  <a:lnTo>
                    <a:pt x="46" y="1"/>
                  </a:lnTo>
                  <a:lnTo>
                    <a:pt x="40" y="0"/>
                  </a:lnTo>
                  <a:lnTo>
                    <a:pt x="33" y="0"/>
                  </a:lnTo>
                  <a:lnTo>
                    <a:pt x="33" y="0"/>
                  </a:lnTo>
                  <a:lnTo>
                    <a:pt x="25" y="1"/>
                  </a:lnTo>
                  <a:lnTo>
                    <a:pt x="19" y="3"/>
                  </a:lnTo>
                  <a:lnTo>
                    <a:pt x="14" y="7"/>
                  </a:lnTo>
                  <a:lnTo>
                    <a:pt x="8" y="12"/>
                  </a:lnTo>
                  <a:lnTo>
                    <a:pt x="5" y="19"/>
                  </a:lnTo>
                  <a:lnTo>
                    <a:pt x="2" y="25"/>
                  </a:lnTo>
                  <a:lnTo>
                    <a:pt x="0" y="31"/>
                  </a:lnTo>
                  <a:lnTo>
                    <a:pt x="0" y="37"/>
                  </a:lnTo>
                  <a:lnTo>
                    <a:pt x="35" y="19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1" name="Freeform 449"/>
            <p:cNvSpPr>
              <a:spLocks/>
            </p:cNvSpPr>
            <p:nvPr/>
          </p:nvSpPr>
          <p:spPr bwMode="auto">
            <a:xfrm>
              <a:off x="996211" y="4749532"/>
              <a:ext cx="65276" cy="183705"/>
            </a:xfrm>
            <a:custGeom>
              <a:avLst/>
              <a:gdLst>
                <a:gd name="T0" fmla="*/ 35 w 70"/>
                <a:gd name="T1" fmla="*/ 197 h 197"/>
                <a:gd name="T2" fmla="*/ 35 w 70"/>
                <a:gd name="T3" fmla="*/ 197 h 197"/>
                <a:gd name="T4" fmla="*/ 40 w 70"/>
                <a:gd name="T5" fmla="*/ 195 h 197"/>
                <a:gd name="T6" fmla="*/ 43 w 70"/>
                <a:gd name="T7" fmla="*/ 192 h 197"/>
                <a:gd name="T8" fmla="*/ 49 w 70"/>
                <a:gd name="T9" fmla="*/ 184 h 197"/>
                <a:gd name="T10" fmla="*/ 52 w 70"/>
                <a:gd name="T11" fmla="*/ 176 h 197"/>
                <a:gd name="T12" fmla="*/ 54 w 70"/>
                <a:gd name="T13" fmla="*/ 167 h 197"/>
                <a:gd name="T14" fmla="*/ 54 w 70"/>
                <a:gd name="T15" fmla="*/ 167 h 197"/>
                <a:gd name="T16" fmla="*/ 55 w 70"/>
                <a:gd name="T17" fmla="*/ 148 h 197"/>
                <a:gd name="T18" fmla="*/ 55 w 70"/>
                <a:gd name="T19" fmla="*/ 139 h 197"/>
                <a:gd name="T20" fmla="*/ 57 w 70"/>
                <a:gd name="T21" fmla="*/ 129 h 197"/>
                <a:gd name="T22" fmla="*/ 57 w 70"/>
                <a:gd name="T23" fmla="*/ 129 h 197"/>
                <a:gd name="T24" fmla="*/ 62 w 70"/>
                <a:gd name="T25" fmla="*/ 116 h 197"/>
                <a:gd name="T26" fmla="*/ 63 w 70"/>
                <a:gd name="T27" fmla="*/ 110 h 197"/>
                <a:gd name="T28" fmla="*/ 65 w 70"/>
                <a:gd name="T29" fmla="*/ 102 h 197"/>
                <a:gd name="T30" fmla="*/ 65 w 70"/>
                <a:gd name="T31" fmla="*/ 102 h 197"/>
                <a:gd name="T32" fmla="*/ 65 w 70"/>
                <a:gd name="T33" fmla="*/ 96 h 197"/>
                <a:gd name="T34" fmla="*/ 63 w 70"/>
                <a:gd name="T35" fmla="*/ 88 h 197"/>
                <a:gd name="T36" fmla="*/ 62 w 70"/>
                <a:gd name="T37" fmla="*/ 82 h 197"/>
                <a:gd name="T38" fmla="*/ 62 w 70"/>
                <a:gd name="T39" fmla="*/ 74 h 197"/>
                <a:gd name="T40" fmla="*/ 62 w 70"/>
                <a:gd name="T41" fmla="*/ 74 h 197"/>
                <a:gd name="T42" fmla="*/ 62 w 70"/>
                <a:gd name="T43" fmla="*/ 64 h 197"/>
                <a:gd name="T44" fmla="*/ 65 w 70"/>
                <a:gd name="T45" fmla="*/ 55 h 197"/>
                <a:gd name="T46" fmla="*/ 68 w 70"/>
                <a:gd name="T47" fmla="*/ 44 h 197"/>
                <a:gd name="T48" fmla="*/ 70 w 70"/>
                <a:gd name="T49" fmla="*/ 34 h 197"/>
                <a:gd name="T50" fmla="*/ 70 w 70"/>
                <a:gd name="T51" fmla="*/ 34 h 197"/>
                <a:gd name="T52" fmla="*/ 68 w 70"/>
                <a:gd name="T53" fmla="*/ 28 h 197"/>
                <a:gd name="T54" fmla="*/ 66 w 70"/>
                <a:gd name="T55" fmla="*/ 20 h 197"/>
                <a:gd name="T56" fmla="*/ 63 w 70"/>
                <a:gd name="T57" fmla="*/ 15 h 197"/>
                <a:gd name="T58" fmla="*/ 59 w 70"/>
                <a:gd name="T59" fmla="*/ 9 h 197"/>
                <a:gd name="T60" fmla="*/ 52 w 70"/>
                <a:gd name="T61" fmla="*/ 4 h 197"/>
                <a:gd name="T62" fmla="*/ 46 w 70"/>
                <a:gd name="T63" fmla="*/ 1 h 197"/>
                <a:gd name="T64" fmla="*/ 40 w 70"/>
                <a:gd name="T65" fmla="*/ 0 h 197"/>
                <a:gd name="T66" fmla="*/ 33 w 70"/>
                <a:gd name="T67" fmla="*/ 0 h 197"/>
                <a:gd name="T68" fmla="*/ 33 w 70"/>
                <a:gd name="T69" fmla="*/ 0 h 197"/>
                <a:gd name="T70" fmla="*/ 25 w 70"/>
                <a:gd name="T71" fmla="*/ 1 h 197"/>
                <a:gd name="T72" fmla="*/ 19 w 70"/>
                <a:gd name="T73" fmla="*/ 3 h 197"/>
                <a:gd name="T74" fmla="*/ 14 w 70"/>
                <a:gd name="T75" fmla="*/ 7 h 197"/>
                <a:gd name="T76" fmla="*/ 8 w 70"/>
                <a:gd name="T77" fmla="*/ 12 h 197"/>
                <a:gd name="T78" fmla="*/ 5 w 70"/>
                <a:gd name="T79" fmla="*/ 19 h 197"/>
                <a:gd name="T80" fmla="*/ 2 w 70"/>
                <a:gd name="T81" fmla="*/ 25 h 197"/>
                <a:gd name="T82" fmla="*/ 0 w 70"/>
                <a:gd name="T83" fmla="*/ 31 h 197"/>
                <a:gd name="T84" fmla="*/ 0 w 70"/>
                <a:gd name="T85" fmla="*/ 3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 h="197">
                  <a:moveTo>
                    <a:pt x="35" y="197"/>
                  </a:moveTo>
                  <a:lnTo>
                    <a:pt x="35" y="197"/>
                  </a:lnTo>
                  <a:lnTo>
                    <a:pt x="40" y="195"/>
                  </a:lnTo>
                  <a:lnTo>
                    <a:pt x="43" y="192"/>
                  </a:lnTo>
                  <a:lnTo>
                    <a:pt x="49" y="184"/>
                  </a:lnTo>
                  <a:lnTo>
                    <a:pt x="52" y="176"/>
                  </a:lnTo>
                  <a:lnTo>
                    <a:pt x="54" y="167"/>
                  </a:lnTo>
                  <a:lnTo>
                    <a:pt x="54" y="167"/>
                  </a:lnTo>
                  <a:lnTo>
                    <a:pt x="55" y="148"/>
                  </a:lnTo>
                  <a:lnTo>
                    <a:pt x="55" y="139"/>
                  </a:lnTo>
                  <a:lnTo>
                    <a:pt x="57" y="129"/>
                  </a:lnTo>
                  <a:lnTo>
                    <a:pt x="57" y="129"/>
                  </a:lnTo>
                  <a:lnTo>
                    <a:pt x="62" y="116"/>
                  </a:lnTo>
                  <a:lnTo>
                    <a:pt x="63" y="110"/>
                  </a:lnTo>
                  <a:lnTo>
                    <a:pt x="65" y="102"/>
                  </a:lnTo>
                  <a:lnTo>
                    <a:pt x="65" y="102"/>
                  </a:lnTo>
                  <a:lnTo>
                    <a:pt x="65" y="96"/>
                  </a:lnTo>
                  <a:lnTo>
                    <a:pt x="63" y="88"/>
                  </a:lnTo>
                  <a:lnTo>
                    <a:pt x="62" y="82"/>
                  </a:lnTo>
                  <a:lnTo>
                    <a:pt x="62" y="74"/>
                  </a:lnTo>
                  <a:lnTo>
                    <a:pt x="62" y="74"/>
                  </a:lnTo>
                  <a:lnTo>
                    <a:pt x="62" y="64"/>
                  </a:lnTo>
                  <a:lnTo>
                    <a:pt x="65" y="55"/>
                  </a:lnTo>
                  <a:lnTo>
                    <a:pt x="68" y="44"/>
                  </a:lnTo>
                  <a:lnTo>
                    <a:pt x="70" y="34"/>
                  </a:lnTo>
                  <a:lnTo>
                    <a:pt x="70" y="34"/>
                  </a:lnTo>
                  <a:lnTo>
                    <a:pt x="68" y="28"/>
                  </a:lnTo>
                  <a:lnTo>
                    <a:pt x="66" y="20"/>
                  </a:lnTo>
                  <a:lnTo>
                    <a:pt x="63" y="15"/>
                  </a:lnTo>
                  <a:lnTo>
                    <a:pt x="59" y="9"/>
                  </a:lnTo>
                  <a:lnTo>
                    <a:pt x="52" y="4"/>
                  </a:lnTo>
                  <a:lnTo>
                    <a:pt x="46" y="1"/>
                  </a:lnTo>
                  <a:lnTo>
                    <a:pt x="40" y="0"/>
                  </a:lnTo>
                  <a:lnTo>
                    <a:pt x="33" y="0"/>
                  </a:lnTo>
                  <a:lnTo>
                    <a:pt x="33" y="0"/>
                  </a:lnTo>
                  <a:lnTo>
                    <a:pt x="25" y="1"/>
                  </a:lnTo>
                  <a:lnTo>
                    <a:pt x="19" y="3"/>
                  </a:lnTo>
                  <a:lnTo>
                    <a:pt x="14" y="7"/>
                  </a:lnTo>
                  <a:lnTo>
                    <a:pt x="8" y="12"/>
                  </a:lnTo>
                  <a:lnTo>
                    <a:pt x="5" y="19"/>
                  </a:lnTo>
                  <a:lnTo>
                    <a:pt x="2" y="25"/>
                  </a:lnTo>
                  <a:lnTo>
                    <a:pt x="0" y="31"/>
                  </a:lnTo>
                  <a:lnTo>
                    <a:pt x="0" y="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2" name="Freeform 450"/>
            <p:cNvSpPr>
              <a:spLocks/>
            </p:cNvSpPr>
            <p:nvPr/>
          </p:nvSpPr>
          <p:spPr bwMode="auto">
            <a:xfrm>
              <a:off x="854469" y="4777508"/>
              <a:ext cx="177178" cy="345963"/>
            </a:xfrm>
            <a:custGeom>
              <a:avLst/>
              <a:gdLst>
                <a:gd name="T0" fmla="*/ 0 w 190"/>
                <a:gd name="T1" fmla="*/ 12 h 371"/>
                <a:gd name="T2" fmla="*/ 0 w 190"/>
                <a:gd name="T3" fmla="*/ 31 h 371"/>
                <a:gd name="T4" fmla="*/ 4 w 190"/>
                <a:gd name="T5" fmla="*/ 314 h 371"/>
                <a:gd name="T6" fmla="*/ 4 w 190"/>
                <a:gd name="T7" fmla="*/ 314 h 371"/>
                <a:gd name="T8" fmla="*/ 5 w 190"/>
                <a:gd name="T9" fmla="*/ 325 h 371"/>
                <a:gd name="T10" fmla="*/ 10 w 190"/>
                <a:gd name="T11" fmla="*/ 336 h 371"/>
                <a:gd name="T12" fmla="*/ 15 w 190"/>
                <a:gd name="T13" fmla="*/ 345 h 371"/>
                <a:gd name="T14" fmla="*/ 23 w 190"/>
                <a:gd name="T15" fmla="*/ 355 h 371"/>
                <a:gd name="T16" fmla="*/ 32 w 190"/>
                <a:gd name="T17" fmla="*/ 361 h 371"/>
                <a:gd name="T18" fmla="*/ 43 w 190"/>
                <a:gd name="T19" fmla="*/ 366 h 371"/>
                <a:gd name="T20" fmla="*/ 56 w 190"/>
                <a:gd name="T21" fmla="*/ 369 h 371"/>
                <a:gd name="T22" fmla="*/ 68 w 190"/>
                <a:gd name="T23" fmla="*/ 371 h 371"/>
                <a:gd name="T24" fmla="*/ 68 w 190"/>
                <a:gd name="T25" fmla="*/ 371 h 371"/>
                <a:gd name="T26" fmla="*/ 81 w 190"/>
                <a:gd name="T27" fmla="*/ 369 h 371"/>
                <a:gd name="T28" fmla="*/ 92 w 190"/>
                <a:gd name="T29" fmla="*/ 366 h 371"/>
                <a:gd name="T30" fmla="*/ 103 w 190"/>
                <a:gd name="T31" fmla="*/ 360 h 371"/>
                <a:gd name="T32" fmla="*/ 113 w 190"/>
                <a:gd name="T33" fmla="*/ 352 h 371"/>
                <a:gd name="T34" fmla="*/ 121 w 190"/>
                <a:gd name="T35" fmla="*/ 344 h 371"/>
                <a:gd name="T36" fmla="*/ 127 w 190"/>
                <a:gd name="T37" fmla="*/ 333 h 371"/>
                <a:gd name="T38" fmla="*/ 130 w 190"/>
                <a:gd name="T39" fmla="*/ 322 h 371"/>
                <a:gd name="T40" fmla="*/ 132 w 190"/>
                <a:gd name="T41" fmla="*/ 309 h 371"/>
                <a:gd name="T42" fmla="*/ 132 w 190"/>
                <a:gd name="T43" fmla="*/ 309 h 371"/>
                <a:gd name="T44" fmla="*/ 133 w 190"/>
                <a:gd name="T45" fmla="*/ 238 h 371"/>
                <a:gd name="T46" fmla="*/ 133 w 190"/>
                <a:gd name="T47" fmla="*/ 238 h 371"/>
                <a:gd name="T48" fmla="*/ 139 w 190"/>
                <a:gd name="T49" fmla="*/ 236 h 371"/>
                <a:gd name="T50" fmla="*/ 147 w 190"/>
                <a:gd name="T51" fmla="*/ 233 h 371"/>
                <a:gd name="T52" fmla="*/ 157 w 190"/>
                <a:gd name="T53" fmla="*/ 227 h 371"/>
                <a:gd name="T54" fmla="*/ 166 w 190"/>
                <a:gd name="T55" fmla="*/ 219 h 371"/>
                <a:gd name="T56" fmla="*/ 174 w 190"/>
                <a:gd name="T57" fmla="*/ 208 h 371"/>
                <a:gd name="T58" fmla="*/ 182 w 190"/>
                <a:gd name="T59" fmla="*/ 192 h 371"/>
                <a:gd name="T60" fmla="*/ 185 w 190"/>
                <a:gd name="T61" fmla="*/ 183 h 371"/>
                <a:gd name="T62" fmla="*/ 187 w 190"/>
                <a:gd name="T63" fmla="*/ 173 h 371"/>
                <a:gd name="T64" fmla="*/ 187 w 190"/>
                <a:gd name="T65" fmla="*/ 173 h 371"/>
                <a:gd name="T66" fmla="*/ 188 w 190"/>
                <a:gd name="T67" fmla="*/ 148 h 371"/>
                <a:gd name="T68" fmla="*/ 190 w 190"/>
                <a:gd name="T69" fmla="*/ 120 h 371"/>
                <a:gd name="T70" fmla="*/ 188 w 190"/>
                <a:gd name="T71" fmla="*/ 88 h 371"/>
                <a:gd name="T72" fmla="*/ 187 w 190"/>
                <a:gd name="T73" fmla="*/ 58 h 371"/>
                <a:gd name="T74" fmla="*/ 187 w 190"/>
                <a:gd name="T75" fmla="*/ 58 h 371"/>
                <a:gd name="T76" fmla="*/ 185 w 190"/>
                <a:gd name="T77" fmla="*/ 45 h 371"/>
                <a:gd name="T78" fmla="*/ 181 w 190"/>
                <a:gd name="T79" fmla="*/ 33 h 371"/>
                <a:gd name="T80" fmla="*/ 174 w 190"/>
                <a:gd name="T81" fmla="*/ 23 h 371"/>
                <a:gd name="T82" fmla="*/ 166 w 190"/>
                <a:gd name="T83" fmla="*/ 14 h 371"/>
                <a:gd name="T84" fmla="*/ 155 w 190"/>
                <a:gd name="T85" fmla="*/ 7 h 371"/>
                <a:gd name="T86" fmla="*/ 144 w 190"/>
                <a:gd name="T87" fmla="*/ 3 h 371"/>
                <a:gd name="T88" fmla="*/ 133 w 190"/>
                <a:gd name="T89" fmla="*/ 0 h 371"/>
                <a:gd name="T90" fmla="*/ 119 w 190"/>
                <a:gd name="T91" fmla="*/ 0 h 371"/>
                <a:gd name="T92" fmla="*/ 0 w 190"/>
                <a:gd name="T93" fmla="*/ 12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371">
                  <a:moveTo>
                    <a:pt x="0" y="12"/>
                  </a:moveTo>
                  <a:lnTo>
                    <a:pt x="0" y="31"/>
                  </a:lnTo>
                  <a:lnTo>
                    <a:pt x="4" y="314"/>
                  </a:lnTo>
                  <a:lnTo>
                    <a:pt x="4" y="314"/>
                  </a:lnTo>
                  <a:lnTo>
                    <a:pt x="5" y="325"/>
                  </a:lnTo>
                  <a:lnTo>
                    <a:pt x="10" y="336"/>
                  </a:lnTo>
                  <a:lnTo>
                    <a:pt x="15" y="345"/>
                  </a:lnTo>
                  <a:lnTo>
                    <a:pt x="23" y="355"/>
                  </a:lnTo>
                  <a:lnTo>
                    <a:pt x="32" y="361"/>
                  </a:lnTo>
                  <a:lnTo>
                    <a:pt x="43" y="366"/>
                  </a:lnTo>
                  <a:lnTo>
                    <a:pt x="56" y="369"/>
                  </a:lnTo>
                  <a:lnTo>
                    <a:pt x="68" y="371"/>
                  </a:lnTo>
                  <a:lnTo>
                    <a:pt x="68" y="371"/>
                  </a:lnTo>
                  <a:lnTo>
                    <a:pt x="81" y="369"/>
                  </a:lnTo>
                  <a:lnTo>
                    <a:pt x="92" y="366"/>
                  </a:lnTo>
                  <a:lnTo>
                    <a:pt x="103" y="360"/>
                  </a:lnTo>
                  <a:lnTo>
                    <a:pt x="113" y="352"/>
                  </a:lnTo>
                  <a:lnTo>
                    <a:pt x="121" y="344"/>
                  </a:lnTo>
                  <a:lnTo>
                    <a:pt x="127" y="333"/>
                  </a:lnTo>
                  <a:lnTo>
                    <a:pt x="130" y="322"/>
                  </a:lnTo>
                  <a:lnTo>
                    <a:pt x="132" y="309"/>
                  </a:lnTo>
                  <a:lnTo>
                    <a:pt x="132" y="309"/>
                  </a:lnTo>
                  <a:lnTo>
                    <a:pt x="133" y="238"/>
                  </a:lnTo>
                  <a:lnTo>
                    <a:pt x="133" y="238"/>
                  </a:lnTo>
                  <a:lnTo>
                    <a:pt x="139" y="236"/>
                  </a:lnTo>
                  <a:lnTo>
                    <a:pt x="147" y="233"/>
                  </a:lnTo>
                  <a:lnTo>
                    <a:pt x="157" y="227"/>
                  </a:lnTo>
                  <a:lnTo>
                    <a:pt x="166" y="219"/>
                  </a:lnTo>
                  <a:lnTo>
                    <a:pt x="174" y="208"/>
                  </a:lnTo>
                  <a:lnTo>
                    <a:pt x="182" y="192"/>
                  </a:lnTo>
                  <a:lnTo>
                    <a:pt x="185" y="183"/>
                  </a:lnTo>
                  <a:lnTo>
                    <a:pt x="187" y="173"/>
                  </a:lnTo>
                  <a:lnTo>
                    <a:pt x="187" y="173"/>
                  </a:lnTo>
                  <a:lnTo>
                    <a:pt x="188" y="148"/>
                  </a:lnTo>
                  <a:lnTo>
                    <a:pt x="190" y="120"/>
                  </a:lnTo>
                  <a:lnTo>
                    <a:pt x="188" y="88"/>
                  </a:lnTo>
                  <a:lnTo>
                    <a:pt x="187" y="58"/>
                  </a:lnTo>
                  <a:lnTo>
                    <a:pt x="187" y="58"/>
                  </a:lnTo>
                  <a:lnTo>
                    <a:pt x="185" y="45"/>
                  </a:lnTo>
                  <a:lnTo>
                    <a:pt x="181" y="33"/>
                  </a:lnTo>
                  <a:lnTo>
                    <a:pt x="174" y="23"/>
                  </a:lnTo>
                  <a:lnTo>
                    <a:pt x="166" y="14"/>
                  </a:lnTo>
                  <a:lnTo>
                    <a:pt x="155" y="7"/>
                  </a:lnTo>
                  <a:lnTo>
                    <a:pt x="144" y="3"/>
                  </a:lnTo>
                  <a:lnTo>
                    <a:pt x="133" y="0"/>
                  </a:lnTo>
                  <a:lnTo>
                    <a:pt x="119" y="0"/>
                  </a:lnTo>
                  <a:lnTo>
                    <a:pt x="0" y="12"/>
                  </a:lnTo>
                  <a:close/>
                </a:path>
              </a:pathLst>
            </a:custGeom>
            <a:solidFill>
              <a:srgbClr val="A37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3" name="Freeform 451"/>
            <p:cNvSpPr>
              <a:spLocks/>
            </p:cNvSpPr>
            <p:nvPr/>
          </p:nvSpPr>
          <p:spPr bwMode="auto">
            <a:xfrm>
              <a:off x="1003671" y="4854906"/>
              <a:ext cx="14920" cy="13055"/>
            </a:xfrm>
            <a:custGeom>
              <a:avLst/>
              <a:gdLst>
                <a:gd name="T0" fmla="*/ 16 w 16"/>
                <a:gd name="T1" fmla="*/ 8 h 14"/>
                <a:gd name="T2" fmla="*/ 16 w 16"/>
                <a:gd name="T3" fmla="*/ 8 h 14"/>
                <a:gd name="T4" fmla="*/ 16 w 16"/>
                <a:gd name="T5" fmla="*/ 10 h 14"/>
                <a:gd name="T6" fmla="*/ 14 w 16"/>
                <a:gd name="T7" fmla="*/ 13 h 14"/>
                <a:gd name="T8" fmla="*/ 11 w 16"/>
                <a:gd name="T9" fmla="*/ 14 h 14"/>
                <a:gd name="T10" fmla="*/ 8 w 16"/>
                <a:gd name="T11" fmla="*/ 14 h 14"/>
                <a:gd name="T12" fmla="*/ 8 w 16"/>
                <a:gd name="T13" fmla="*/ 14 h 14"/>
                <a:gd name="T14" fmla="*/ 5 w 16"/>
                <a:gd name="T15" fmla="*/ 14 h 14"/>
                <a:gd name="T16" fmla="*/ 3 w 16"/>
                <a:gd name="T17" fmla="*/ 13 h 14"/>
                <a:gd name="T18" fmla="*/ 2 w 16"/>
                <a:gd name="T19" fmla="*/ 11 h 14"/>
                <a:gd name="T20" fmla="*/ 0 w 16"/>
                <a:gd name="T21" fmla="*/ 8 h 14"/>
                <a:gd name="T22" fmla="*/ 0 w 16"/>
                <a:gd name="T23" fmla="*/ 8 h 14"/>
                <a:gd name="T24" fmla="*/ 2 w 16"/>
                <a:gd name="T25" fmla="*/ 5 h 14"/>
                <a:gd name="T26" fmla="*/ 3 w 16"/>
                <a:gd name="T27" fmla="*/ 3 h 14"/>
                <a:gd name="T28" fmla="*/ 5 w 16"/>
                <a:gd name="T29" fmla="*/ 2 h 14"/>
                <a:gd name="T30" fmla="*/ 8 w 16"/>
                <a:gd name="T31" fmla="*/ 0 h 14"/>
                <a:gd name="T32" fmla="*/ 8 w 16"/>
                <a:gd name="T33" fmla="*/ 0 h 14"/>
                <a:gd name="T34" fmla="*/ 11 w 16"/>
                <a:gd name="T35" fmla="*/ 2 h 14"/>
                <a:gd name="T36" fmla="*/ 13 w 16"/>
                <a:gd name="T37" fmla="*/ 3 h 14"/>
                <a:gd name="T38" fmla="*/ 14 w 16"/>
                <a:gd name="T39" fmla="*/ 5 h 14"/>
                <a:gd name="T40" fmla="*/ 16 w 16"/>
                <a:gd name="T41" fmla="*/ 8 h 14"/>
                <a:gd name="T42" fmla="*/ 16 w 16"/>
                <a:gd name="T4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4">
                  <a:moveTo>
                    <a:pt x="16" y="8"/>
                  </a:moveTo>
                  <a:lnTo>
                    <a:pt x="16" y="8"/>
                  </a:lnTo>
                  <a:lnTo>
                    <a:pt x="16" y="10"/>
                  </a:lnTo>
                  <a:lnTo>
                    <a:pt x="14" y="13"/>
                  </a:lnTo>
                  <a:lnTo>
                    <a:pt x="11" y="14"/>
                  </a:lnTo>
                  <a:lnTo>
                    <a:pt x="8" y="14"/>
                  </a:lnTo>
                  <a:lnTo>
                    <a:pt x="8" y="14"/>
                  </a:lnTo>
                  <a:lnTo>
                    <a:pt x="5" y="14"/>
                  </a:lnTo>
                  <a:lnTo>
                    <a:pt x="3" y="13"/>
                  </a:lnTo>
                  <a:lnTo>
                    <a:pt x="2" y="11"/>
                  </a:lnTo>
                  <a:lnTo>
                    <a:pt x="0" y="8"/>
                  </a:lnTo>
                  <a:lnTo>
                    <a:pt x="0" y="8"/>
                  </a:lnTo>
                  <a:lnTo>
                    <a:pt x="2" y="5"/>
                  </a:lnTo>
                  <a:lnTo>
                    <a:pt x="3" y="3"/>
                  </a:lnTo>
                  <a:lnTo>
                    <a:pt x="5" y="2"/>
                  </a:lnTo>
                  <a:lnTo>
                    <a:pt x="8" y="0"/>
                  </a:lnTo>
                  <a:lnTo>
                    <a:pt x="8" y="0"/>
                  </a:lnTo>
                  <a:lnTo>
                    <a:pt x="11" y="2"/>
                  </a:lnTo>
                  <a:lnTo>
                    <a:pt x="13" y="3"/>
                  </a:lnTo>
                  <a:lnTo>
                    <a:pt x="14" y="5"/>
                  </a:lnTo>
                  <a:lnTo>
                    <a:pt x="16" y="8"/>
                  </a:lnTo>
                  <a:lnTo>
                    <a:pt x="16"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4" name="Freeform 452"/>
            <p:cNvSpPr>
              <a:spLocks/>
            </p:cNvSpPr>
            <p:nvPr/>
          </p:nvSpPr>
          <p:spPr bwMode="auto">
            <a:xfrm>
              <a:off x="991548" y="4846514"/>
              <a:ext cx="27975" cy="7460"/>
            </a:xfrm>
            <a:custGeom>
              <a:avLst/>
              <a:gdLst>
                <a:gd name="T0" fmla="*/ 30 w 30"/>
                <a:gd name="T1" fmla="*/ 8 h 8"/>
                <a:gd name="T2" fmla="*/ 30 w 30"/>
                <a:gd name="T3" fmla="*/ 8 h 8"/>
                <a:gd name="T4" fmla="*/ 26 w 30"/>
                <a:gd name="T5" fmla="*/ 8 h 8"/>
                <a:gd name="T6" fmla="*/ 21 w 30"/>
                <a:gd name="T7" fmla="*/ 6 h 8"/>
                <a:gd name="T8" fmla="*/ 16 w 30"/>
                <a:gd name="T9" fmla="*/ 5 h 8"/>
                <a:gd name="T10" fmla="*/ 16 w 30"/>
                <a:gd name="T11" fmla="*/ 5 h 8"/>
                <a:gd name="T12" fmla="*/ 10 w 30"/>
                <a:gd name="T13" fmla="*/ 6 h 8"/>
                <a:gd name="T14" fmla="*/ 5 w 30"/>
                <a:gd name="T15" fmla="*/ 6 h 8"/>
                <a:gd name="T16" fmla="*/ 0 w 30"/>
                <a:gd name="T17" fmla="*/ 8 h 8"/>
                <a:gd name="T18" fmla="*/ 0 w 30"/>
                <a:gd name="T19" fmla="*/ 8 h 8"/>
                <a:gd name="T20" fmla="*/ 2 w 30"/>
                <a:gd name="T21" fmla="*/ 6 h 8"/>
                <a:gd name="T22" fmla="*/ 4 w 30"/>
                <a:gd name="T23" fmla="*/ 5 h 8"/>
                <a:gd name="T24" fmla="*/ 4 w 30"/>
                <a:gd name="T25" fmla="*/ 5 h 8"/>
                <a:gd name="T26" fmla="*/ 8 w 30"/>
                <a:gd name="T27" fmla="*/ 1 h 8"/>
                <a:gd name="T28" fmla="*/ 16 w 30"/>
                <a:gd name="T29" fmla="*/ 0 h 8"/>
                <a:gd name="T30" fmla="*/ 16 w 30"/>
                <a:gd name="T31" fmla="*/ 0 h 8"/>
                <a:gd name="T32" fmla="*/ 22 w 30"/>
                <a:gd name="T33" fmla="*/ 1 h 8"/>
                <a:gd name="T34" fmla="*/ 27 w 30"/>
                <a:gd name="T35" fmla="*/ 5 h 8"/>
                <a:gd name="T36" fmla="*/ 27 w 30"/>
                <a:gd name="T37" fmla="*/ 5 h 8"/>
                <a:gd name="T38" fmla="*/ 30 w 30"/>
                <a:gd name="T39" fmla="*/ 6 h 8"/>
                <a:gd name="T40" fmla="*/ 30 w 30"/>
                <a:gd name="T41" fmla="*/ 8 h 8"/>
                <a:gd name="T42" fmla="*/ 30 w 30"/>
                <a:gd name="T4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8">
                  <a:moveTo>
                    <a:pt x="30" y="8"/>
                  </a:moveTo>
                  <a:lnTo>
                    <a:pt x="30" y="8"/>
                  </a:lnTo>
                  <a:lnTo>
                    <a:pt x="26" y="8"/>
                  </a:lnTo>
                  <a:lnTo>
                    <a:pt x="21" y="6"/>
                  </a:lnTo>
                  <a:lnTo>
                    <a:pt x="16" y="5"/>
                  </a:lnTo>
                  <a:lnTo>
                    <a:pt x="16" y="5"/>
                  </a:lnTo>
                  <a:lnTo>
                    <a:pt x="10" y="6"/>
                  </a:lnTo>
                  <a:lnTo>
                    <a:pt x="5" y="6"/>
                  </a:lnTo>
                  <a:lnTo>
                    <a:pt x="0" y="8"/>
                  </a:lnTo>
                  <a:lnTo>
                    <a:pt x="0" y="8"/>
                  </a:lnTo>
                  <a:lnTo>
                    <a:pt x="2" y="6"/>
                  </a:lnTo>
                  <a:lnTo>
                    <a:pt x="4" y="5"/>
                  </a:lnTo>
                  <a:lnTo>
                    <a:pt x="4" y="5"/>
                  </a:lnTo>
                  <a:lnTo>
                    <a:pt x="8" y="1"/>
                  </a:lnTo>
                  <a:lnTo>
                    <a:pt x="16" y="0"/>
                  </a:lnTo>
                  <a:lnTo>
                    <a:pt x="16" y="0"/>
                  </a:lnTo>
                  <a:lnTo>
                    <a:pt x="22" y="1"/>
                  </a:lnTo>
                  <a:lnTo>
                    <a:pt x="27" y="5"/>
                  </a:lnTo>
                  <a:lnTo>
                    <a:pt x="27" y="5"/>
                  </a:lnTo>
                  <a:lnTo>
                    <a:pt x="30" y="6"/>
                  </a:lnTo>
                  <a:lnTo>
                    <a:pt x="30" y="8"/>
                  </a:lnTo>
                  <a:lnTo>
                    <a:pt x="30"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5" name="Freeform 453"/>
            <p:cNvSpPr>
              <a:spLocks/>
            </p:cNvSpPr>
            <p:nvPr/>
          </p:nvSpPr>
          <p:spPr bwMode="auto">
            <a:xfrm>
              <a:off x="928137" y="4854906"/>
              <a:ext cx="14920" cy="13055"/>
            </a:xfrm>
            <a:custGeom>
              <a:avLst/>
              <a:gdLst>
                <a:gd name="T0" fmla="*/ 16 w 16"/>
                <a:gd name="T1" fmla="*/ 8 h 14"/>
                <a:gd name="T2" fmla="*/ 16 w 16"/>
                <a:gd name="T3" fmla="*/ 8 h 14"/>
                <a:gd name="T4" fmla="*/ 16 w 16"/>
                <a:gd name="T5" fmla="*/ 10 h 14"/>
                <a:gd name="T6" fmla="*/ 15 w 16"/>
                <a:gd name="T7" fmla="*/ 13 h 14"/>
                <a:gd name="T8" fmla="*/ 12 w 16"/>
                <a:gd name="T9" fmla="*/ 14 h 14"/>
                <a:gd name="T10" fmla="*/ 8 w 16"/>
                <a:gd name="T11" fmla="*/ 14 h 14"/>
                <a:gd name="T12" fmla="*/ 8 w 16"/>
                <a:gd name="T13" fmla="*/ 14 h 14"/>
                <a:gd name="T14" fmla="*/ 5 w 16"/>
                <a:gd name="T15" fmla="*/ 14 h 14"/>
                <a:gd name="T16" fmla="*/ 4 w 16"/>
                <a:gd name="T17" fmla="*/ 13 h 14"/>
                <a:gd name="T18" fmla="*/ 2 w 16"/>
                <a:gd name="T19" fmla="*/ 11 h 14"/>
                <a:gd name="T20" fmla="*/ 0 w 16"/>
                <a:gd name="T21" fmla="*/ 8 h 14"/>
                <a:gd name="T22" fmla="*/ 0 w 16"/>
                <a:gd name="T23" fmla="*/ 8 h 14"/>
                <a:gd name="T24" fmla="*/ 2 w 16"/>
                <a:gd name="T25" fmla="*/ 5 h 14"/>
                <a:gd name="T26" fmla="*/ 4 w 16"/>
                <a:gd name="T27" fmla="*/ 3 h 14"/>
                <a:gd name="T28" fmla="*/ 5 w 16"/>
                <a:gd name="T29" fmla="*/ 2 h 14"/>
                <a:gd name="T30" fmla="*/ 8 w 16"/>
                <a:gd name="T31" fmla="*/ 0 h 14"/>
                <a:gd name="T32" fmla="*/ 8 w 16"/>
                <a:gd name="T33" fmla="*/ 0 h 14"/>
                <a:gd name="T34" fmla="*/ 12 w 16"/>
                <a:gd name="T35" fmla="*/ 2 h 14"/>
                <a:gd name="T36" fmla="*/ 13 w 16"/>
                <a:gd name="T37" fmla="*/ 3 h 14"/>
                <a:gd name="T38" fmla="*/ 15 w 16"/>
                <a:gd name="T39" fmla="*/ 5 h 14"/>
                <a:gd name="T40" fmla="*/ 16 w 16"/>
                <a:gd name="T41" fmla="*/ 8 h 14"/>
                <a:gd name="T42" fmla="*/ 16 w 16"/>
                <a:gd name="T4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4">
                  <a:moveTo>
                    <a:pt x="16" y="8"/>
                  </a:moveTo>
                  <a:lnTo>
                    <a:pt x="16" y="8"/>
                  </a:lnTo>
                  <a:lnTo>
                    <a:pt x="16" y="10"/>
                  </a:lnTo>
                  <a:lnTo>
                    <a:pt x="15" y="13"/>
                  </a:lnTo>
                  <a:lnTo>
                    <a:pt x="12" y="14"/>
                  </a:lnTo>
                  <a:lnTo>
                    <a:pt x="8" y="14"/>
                  </a:lnTo>
                  <a:lnTo>
                    <a:pt x="8" y="14"/>
                  </a:lnTo>
                  <a:lnTo>
                    <a:pt x="5" y="14"/>
                  </a:lnTo>
                  <a:lnTo>
                    <a:pt x="4" y="13"/>
                  </a:lnTo>
                  <a:lnTo>
                    <a:pt x="2" y="11"/>
                  </a:lnTo>
                  <a:lnTo>
                    <a:pt x="0" y="8"/>
                  </a:lnTo>
                  <a:lnTo>
                    <a:pt x="0" y="8"/>
                  </a:lnTo>
                  <a:lnTo>
                    <a:pt x="2" y="5"/>
                  </a:lnTo>
                  <a:lnTo>
                    <a:pt x="4" y="3"/>
                  </a:lnTo>
                  <a:lnTo>
                    <a:pt x="5" y="2"/>
                  </a:lnTo>
                  <a:lnTo>
                    <a:pt x="8" y="0"/>
                  </a:lnTo>
                  <a:lnTo>
                    <a:pt x="8" y="0"/>
                  </a:lnTo>
                  <a:lnTo>
                    <a:pt x="12" y="2"/>
                  </a:lnTo>
                  <a:lnTo>
                    <a:pt x="13" y="3"/>
                  </a:lnTo>
                  <a:lnTo>
                    <a:pt x="15" y="5"/>
                  </a:lnTo>
                  <a:lnTo>
                    <a:pt x="16" y="8"/>
                  </a:lnTo>
                  <a:lnTo>
                    <a:pt x="16"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6" name="Freeform 454"/>
            <p:cNvSpPr>
              <a:spLocks/>
            </p:cNvSpPr>
            <p:nvPr/>
          </p:nvSpPr>
          <p:spPr bwMode="auto">
            <a:xfrm>
              <a:off x="917879" y="4847446"/>
              <a:ext cx="27975" cy="7460"/>
            </a:xfrm>
            <a:custGeom>
              <a:avLst/>
              <a:gdLst>
                <a:gd name="T0" fmla="*/ 30 w 30"/>
                <a:gd name="T1" fmla="*/ 8 h 8"/>
                <a:gd name="T2" fmla="*/ 30 w 30"/>
                <a:gd name="T3" fmla="*/ 8 h 8"/>
                <a:gd name="T4" fmla="*/ 26 w 30"/>
                <a:gd name="T5" fmla="*/ 7 h 8"/>
                <a:gd name="T6" fmla="*/ 21 w 30"/>
                <a:gd name="T7" fmla="*/ 7 h 8"/>
                <a:gd name="T8" fmla="*/ 16 w 30"/>
                <a:gd name="T9" fmla="*/ 5 h 8"/>
                <a:gd name="T10" fmla="*/ 16 w 30"/>
                <a:gd name="T11" fmla="*/ 5 h 8"/>
                <a:gd name="T12" fmla="*/ 10 w 30"/>
                <a:gd name="T13" fmla="*/ 7 h 8"/>
                <a:gd name="T14" fmla="*/ 5 w 30"/>
                <a:gd name="T15" fmla="*/ 7 h 8"/>
                <a:gd name="T16" fmla="*/ 0 w 30"/>
                <a:gd name="T17" fmla="*/ 8 h 8"/>
                <a:gd name="T18" fmla="*/ 0 w 30"/>
                <a:gd name="T19" fmla="*/ 8 h 8"/>
                <a:gd name="T20" fmla="*/ 0 w 30"/>
                <a:gd name="T21" fmla="*/ 7 h 8"/>
                <a:gd name="T22" fmla="*/ 4 w 30"/>
                <a:gd name="T23" fmla="*/ 5 h 8"/>
                <a:gd name="T24" fmla="*/ 4 w 30"/>
                <a:gd name="T25" fmla="*/ 5 h 8"/>
                <a:gd name="T26" fmla="*/ 8 w 30"/>
                <a:gd name="T27" fmla="*/ 2 h 8"/>
                <a:gd name="T28" fmla="*/ 16 w 30"/>
                <a:gd name="T29" fmla="*/ 0 h 8"/>
                <a:gd name="T30" fmla="*/ 16 w 30"/>
                <a:gd name="T31" fmla="*/ 0 h 8"/>
                <a:gd name="T32" fmla="*/ 23 w 30"/>
                <a:gd name="T33" fmla="*/ 2 h 8"/>
                <a:gd name="T34" fmla="*/ 27 w 30"/>
                <a:gd name="T35" fmla="*/ 5 h 8"/>
                <a:gd name="T36" fmla="*/ 27 w 30"/>
                <a:gd name="T37" fmla="*/ 5 h 8"/>
                <a:gd name="T38" fmla="*/ 30 w 30"/>
                <a:gd name="T39" fmla="*/ 7 h 8"/>
                <a:gd name="T40" fmla="*/ 30 w 30"/>
                <a:gd name="T41" fmla="*/ 8 h 8"/>
                <a:gd name="T42" fmla="*/ 30 w 30"/>
                <a:gd name="T4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8">
                  <a:moveTo>
                    <a:pt x="30" y="8"/>
                  </a:moveTo>
                  <a:lnTo>
                    <a:pt x="30" y="8"/>
                  </a:lnTo>
                  <a:lnTo>
                    <a:pt x="26" y="7"/>
                  </a:lnTo>
                  <a:lnTo>
                    <a:pt x="21" y="7"/>
                  </a:lnTo>
                  <a:lnTo>
                    <a:pt x="16" y="5"/>
                  </a:lnTo>
                  <a:lnTo>
                    <a:pt x="16" y="5"/>
                  </a:lnTo>
                  <a:lnTo>
                    <a:pt x="10" y="7"/>
                  </a:lnTo>
                  <a:lnTo>
                    <a:pt x="5" y="7"/>
                  </a:lnTo>
                  <a:lnTo>
                    <a:pt x="0" y="8"/>
                  </a:lnTo>
                  <a:lnTo>
                    <a:pt x="0" y="8"/>
                  </a:lnTo>
                  <a:lnTo>
                    <a:pt x="0" y="7"/>
                  </a:lnTo>
                  <a:lnTo>
                    <a:pt x="4" y="5"/>
                  </a:lnTo>
                  <a:lnTo>
                    <a:pt x="4" y="5"/>
                  </a:lnTo>
                  <a:lnTo>
                    <a:pt x="8" y="2"/>
                  </a:lnTo>
                  <a:lnTo>
                    <a:pt x="16" y="0"/>
                  </a:lnTo>
                  <a:lnTo>
                    <a:pt x="16" y="0"/>
                  </a:lnTo>
                  <a:lnTo>
                    <a:pt x="23" y="2"/>
                  </a:lnTo>
                  <a:lnTo>
                    <a:pt x="27" y="5"/>
                  </a:lnTo>
                  <a:lnTo>
                    <a:pt x="27" y="5"/>
                  </a:lnTo>
                  <a:lnTo>
                    <a:pt x="30" y="7"/>
                  </a:lnTo>
                  <a:lnTo>
                    <a:pt x="30" y="8"/>
                  </a:lnTo>
                  <a:lnTo>
                    <a:pt x="30" y="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7" name="Freeform 455"/>
            <p:cNvSpPr>
              <a:spLocks/>
            </p:cNvSpPr>
            <p:nvPr/>
          </p:nvSpPr>
          <p:spPr bwMode="auto">
            <a:xfrm>
              <a:off x="970100" y="4849311"/>
              <a:ext cx="21448" cy="61546"/>
            </a:xfrm>
            <a:custGeom>
              <a:avLst/>
              <a:gdLst>
                <a:gd name="T0" fmla="*/ 3 w 23"/>
                <a:gd name="T1" fmla="*/ 66 h 66"/>
                <a:gd name="T2" fmla="*/ 3 w 23"/>
                <a:gd name="T3" fmla="*/ 66 h 66"/>
                <a:gd name="T4" fmla="*/ 17 w 23"/>
                <a:gd name="T5" fmla="*/ 65 h 66"/>
                <a:gd name="T6" fmla="*/ 17 w 23"/>
                <a:gd name="T7" fmla="*/ 65 h 66"/>
                <a:gd name="T8" fmla="*/ 19 w 23"/>
                <a:gd name="T9" fmla="*/ 63 h 66"/>
                <a:gd name="T10" fmla="*/ 20 w 23"/>
                <a:gd name="T11" fmla="*/ 62 h 66"/>
                <a:gd name="T12" fmla="*/ 20 w 23"/>
                <a:gd name="T13" fmla="*/ 62 h 66"/>
                <a:gd name="T14" fmla="*/ 20 w 23"/>
                <a:gd name="T15" fmla="*/ 60 h 66"/>
                <a:gd name="T16" fmla="*/ 19 w 23"/>
                <a:gd name="T17" fmla="*/ 55 h 66"/>
                <a:gd name="T18" fmla="*/ 19 w 23"/>
                <a:gd name="T19" fmla="*/ 55 h 66"/>
                <a:gd name="T20" fmla="*/ 14 w 23"/>
                <a:gd name="T21" fmla="*/ 41 h 66"/>
                <a:gd name="T22" fmla="*/ 14 w 23"/>
                <a:gd name="T23" fmla="*/ 41 h 66"/>
                <a:gd name="T24" fmla="*/ 3 w 23"/>
                <a:gd name="T25" fmla="*/ 11 h 66"/>
                <a:gd name="T26" fmla="*/ 0 w 23"/>
                <a:gd name="T27" fmla="*/ 0 h 66"/>
                <a:gd name="T28" fmla="*/ 0 w 23"/>
                <a:gd name="T29" fmla="*/ 0 h 66"/>
                <a:gd name="T30" fmla="*/ 6 w 23"/>
                <a:gd name="T31" fmla="*/ 11 h 66"/>
                <a:gd name="T32" fmla="*/ 17 w 23"/>
                <a:gd name="T33" fmla="*/ 39 h 66"/>
                <a:gd name="T34" fmla="*/ 17 w 23"/>
                <a:gd name="T35" fmla="*/ 39 h 66"/>
                <a:gd name="T36" fmla="*/ 22 w 23"/>
                <a:gd name="T37" fmla="*/ 55 h 66"/>
                <a:gd name="T38" fmla="*/ 22 w 23"/>
                <a:gd name="T39" fmla="*/ 55 h 66"/>
                <a:gd name="T40" fmla="*/ 23 w 23"/>
                <a:gd name="T41" fmla="*/ 58 h 66"/>
                <a:gd name="T42" fmla="*/ 23 w 23"/>
                <a:gd name="T43" fmla="*/ 63 h 66"/>
                <a:gd name="T44" fmla="*/ 23 w 23"/>
                <a:gd name="T45" fmla="*/ 63 h 66"/>
                <a:gd name="T46" fmla="*/ 22 w 23"/>
                <a:gd name="T47" fmla="*/ 65 h 66"/>
                <a:gd name="T48" fmla="*/ 20 w 23"/>
                <a:gd name="T49" fmla="*/ 66 h 66"/>
                <a:gd name="T50" fmla="*/ 20 w 23"/>
                <a:gd name="T51" fmla="*/ 66 h 66"/>
                <a:gd name="T52" fmla="*/ 17 w 23"/>
                <a:gd name="T53" fmla="*/ 66 h 66"/>
                <a:gd name="T54" fmla="*/ 17 w 23"/>
                <a:gd name="T55" fmla="*/ 66 h 66"/>
                <a:gd name="T56" fmla="*/ 3 w 23"/>
                <a:gd name="T57" fmla="*/ 66 h 66"/>
                <a:gd name="T58" fmla="*/ 3 w 23"/>
                <a:gd name="T5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66">
                  <a:moveTo>
                    <a:pt x="3" y="66"/>
                  </a:moveTo>
                  <a:lnTo>
                    <a:pt x="3" y="66"/>
                  </a:lnTo>
                  <a:lnTo>
                    <a:pt x="17" y="65"/>
                  </a:lnTo>
                  <a:lnTo>
                    <a:pt x="17" y="65"/>
                  </a:lnTo>
                  <a:lnTo>
                    <a:pt x="19" y="63"/>
                  </a:lnTo>
                  <a:lnTo>
                    <a:pt x="20" y="62"/>
                  </a:lnTo>
                  <a:lnTo>
                    <a:pt x="20" y="62"/>
                  </a:lnTo>
                  <a:lnTo>
                    <a:pt x="20" y="60"/>
                  </a:lnTo>
                  <a:lnTo>
                    <a:pt x="19" y="55"/>
                  </a:lnTo>
                  <a:lnTo>
                    <a:pt x="19" y="55"/>
                  </a:lnTo>
                  <a:lnTo>
                    <a:pt x="14" y="41"/>
                  </a:lnTo>
                  <a:lnTo>
                    <a:pt x="14" y="41"/>
                  </a:lnTo>
                  <a:lnTo>
                    <a:pt x="3" y="11"/>
                  </a:lnTo>
                  <a:lnTo>
                    <a:pt x="0" y="0"/>
                  </a:lnTo>
                  <a:lnTo>
                    <a:pt x="0" y="0"/>
                  </a:lnTo>
                  <a:lnTo>
                    <a:pt x="6" y="11"/>
                  </a:lnTo>
                  <a:lnTo>
                    <a:pt x="17" y="39"/>
                  </a:lnTo>
                  <a:lnTo>
                    <a:pt x="17" y="39"/>
                  </a:lnTo>
                  <a:lnTo>
                    <a:pt x="22" y="55"/>
                  </a:lnTo>
                  <a:lnTo>
                    <a:pt x="22" y="55"/>
                  </a:lnTo>
                  <a:lnTo>
                    <a:pt x="23" y="58"/>
                  </a:lnTo>
                  <a:lnTo>
                    <a:pt x="23" y="63"/>
                  </a:lnTo>
                  <a:lnTo>
                    <a:pt x="23" y="63"/>
                  </a:lnTo>
                  <a:lnTo>
                    <a:pt x="22" y="65"/>
                  </a:lnTo>
                  <a:lnTo>
                    <a:pt x="20" y="66"/>
                  </a:lnTo>
                  <a:lnTo>
                    <a:pt x="20" y="66"/>
                  </a:lnTo>
                  <a:lnTo>
                    <a:pt x="17" y="66"/>
                  </a:lnTo>
                  <a:lnTo>
                    <a:pt x="17" y="66"/>
                  </a:lnTo>
                  <a:lnTo>
                    <a:pt x="3" y="66"/>
                  </a:lnTo>
                  <a:lnTo>
                    <a:pt x="3" y="6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8" name="Freeform 456"/>
            <p:cNvSpPr>
              <a:spLocks/>
            </p:cNvSpPr>
            <p:nvPr/>
          </p:nvSpPr>
          <p:spPr bwMode="auto">
            <a:xfrm>
              <a:off x="904824" y="4979863"/>
              <a:ext cx="73669" cy="32638"/>
            </a:xfrm>
            <a:custGeom>
              <a:avLst/>
              <a:gdLst>
                <a:gd name="T0" fmla="*/ 79 w 79"/>
                <a:gd name="T1" fmla="*/ 21 h 35"/>
                <a:gd name="T2" fmla="*/ 79 w 79"/>
                <a:gd name="T3" fmla="*/ 21 h 35"/>
                <a:gd name="T4" fmla="*/ 73 w 79"/>
                <a:gd name="T5" fmla="*/ 21 h 35"/>
                <a:gd name="T6" fmla="*/ 54 w 79"/>
                <a:gd name="T7" fmla="*/ 19 h 35"/>
                <a:gd name="T8" fmla="*/ 43 w 79"/>
                <a:gd name="T9" fmla="*/ 18 h 35"/>
                <a:gd name="T10" fmla="*/ 30 w 79"/>
                <a:gd name="T11" fmla="*/ 13 h 35"/>
                <a:gd name="T12" fmla="*/ 16 w 79"/>
                <a:gd name="T13" fmla="*/ 8 h 35"/>
                <a:gd name="T14" fmla="*/ 0 w 79"/>
                <a:gd name="T15" fmla="*/ 0 h 35"/>
                <a:gd name="T16" fmla="*/ 0 w 79"/>
                <a:gd name="T17" fmla="*/ 0 h 35"/>
                <a:gd name="T18" fmla="*/ 5 w 79"/>
                <a:gd name="T19" fmla="*/ 7 h 35"/>
                <a:gd name="T20" fmla="*/ 10 w 79"/>
                <a:gd name="T21" fmla="*/ 13 h 35"/>
                <a:gd name="T22" fmla="*/ 18 w 79"/>
                <a:gd name="T23" fmla="*/ 19 h 35"/>
                <a:gd name="T24" fmla="*/ 29 w 79"/>
                <a:gd name="T25" fmla="*/ 27 h 35"/>
                <a:gd name="T26" fmla="*/ 41 w 79"/>
                <a:gd name="T27" fmla="*/ 32 h 35"/>
                <a:gd name="T28" fmla="*/ 59 w 79"/>
                <a:gd name="T29" fmla="*/ 35 h 35"/>
                <a:gd name="T30" fmla="*/ 68 w 79"/>
                <a:gd name="T31" fmla="*/ 35 h 35"/>
                <a:gd name="T32" fmla="*/ 78 w 79"/>
                <a:gd name="T33" fmla="*/ 35 h 35"/>
                <a:gd name="T34" fmla="*/ 79 w 79"/>
                <a:gd name="T35"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35">
                  <a:moveTo>
                    <a:pt x="79" y="21"/>
                  </a:moveTo>
                  <a:lnTo>
                    <a:pt x="79" y="21"/>
                  </a:lnTo>
                  <a:lnTo>
                    <a:pt x="73" y="21"/>
                  </a:lnTo>
                  <a:lnTo>
                    <a:pt x="54" y="19"/>
                  </a:lnTo>
                  <a:lnTo>
                    <a:pt x="43" y="18"/>
                  </a:lnTo>
                  <a:lnTo>
                    <a:pt x="30" y="13"/>
                  </a:lnTo>
                  <a:lnTo>
                    <a:pt x="16" y="8"/>
                  </a:lnTo>
                  <a:lnTo>
                    <a:pt x="0" y="0"/>
                  </a:lnTo>
                  <a:lnTo>
                    <a:pt x="0" y="0"/>
                  </a:lnTo>
                  <a:lnTo>
                    <a:pt x="5" y="7"/>
                  </a:lnTo>
                  <a:lnTo>
                    <a:pt x="10" y="13"/>
                  </a:lnTo>
                  <a:lnTo>
                    <a:pt x="18" y="19"/>
                  </a:lnTo>
                  <a:lnTo>
                    <a:pt x="29" y="27"/>
                  </a:lnTo>
                  <a:lnTo>
                    <a:pt x="41" y="32"/>
                  </a:lnTo>
                  <a:lnTo>
                    <a:pt x="59" y="35"/>
                  </a:lnTo>
                  <a:lnTo>
                    <a:pt x="68" y="35"/>
                  </a:lnTo>
                  <a:lnTo>
                    <a:pt x="78" y="35"/>
                  </a:lnTo>
                  <a:lnTo>
                    <a:pt x="79" y="21"/>
                  </a:lnTo>
                  <a:close/>
                </a:path>
              </a:pathLst>
            </a:custGeom>
            <a:solidFill>
              <a:srgbClr val="855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9" name="Freeform 457"/>
            <p:cNvSpPr>
              <a:spLocks/>
            </p:cNvSpPr>
            <p:nvPr/>
          </p:nvSpPr>
          <p:spPr bwMode="auto">
            <a:xfrm>
              <a:off x="947720" y="4923912"/>
              <a:ext cx="23313" cy="16785"/>
            </a:xfrm>
            <a:custGeom>
              <a:avLst/>
              <a:gdLst>
                <a:gd name="T0" fmla="*/ 24 w 25"/>
                <a:gd name="T1" fmla="*/ 5 h 18"/>
                <a:gd name="T2" fmla="*/ 24 w 25"/>
                <a:gd name="T3" fmla="*/ 5 h 18"/>
                <a:gd name="T4" fmla="*/ 22 w 25"/>
                <a:gd name="T5" fmla="*/ 4 h 18"/>
                <a:gd name="T6" fmla="*/ 19 w 25"/>
                <a:gd name="T7" fmla="*/ 2 h 18"/>
                <a:gd name="T8" fmla="*/ 11 w 25"/>
                <a:gd name="T9" fmla="*/ 0 h 18"/>
                <a:gd name="T10" fmla="*/ 11 w 25"/>
                <a:gd name="T11" fmla="*/ 0 h 18"/>
                <a:gd name="T12" fmla="*/ 6 w 25"/>
                <a:gd name="T13" fmla="*/ 2 h 18"/>
                <a:gd name="T14" fmla="*/ 2 w 25"/>
                <a:gd name="T15" fmla="*/ 5 h 18"/>
                <a:gd name="T16" fmla="*/ 2 w 25"/>
                <a:gd name="T17" fmla="*/ 5 h 18"/>
                <a:gd name="T18" fmla="*/ 0 w 25"/>
                <a:gd name="T19" fmla="*/ 10 h 18"/>
                <a:gd name="T20" fmla="*/ 2 w 25"/>
                <a:gd name="T21" fmla="*/ 15 h 18"/>
                <a:gd name="T22" fmla="*/ 2 w 25"/>
                <a:gd name="T23" fmla="*/ 15 h 18"/>
                <a:gd name="T24" fmla="*/ 3 w 25"/>
                <a:gd name="T25" fmla="*/ 16 h 18"/>
                <a:gd name="T26" fmla="*/ 6 w 25"/>
                <a:gd name="T27" fmla="*/ 18 h 18"/>
                <a:gd name="T28" fmla="*/ 11 w 25"/>
                <a:gd name="T29" fmla="*/ 18 h 18"/>
                <a:gd name="T30" fmla="*/ 11 w 25"/>
                <a:gd name="T31" fmla="*/ 18 h 18"/>
                <a:gd name="T32" fmla="*/ 17 w 25"/>
                <a:gd name="T33" fmla="*/ 15 h 18"/>
                <a:gd name="T34" fmla="*/ 22 w 25"/>
                <a:gd name="T35" fmla="*/ 12 h 18"/>
                <a:gd name="T36" fmla="*/ 22 w 25"/>
                <a:gd name="T37" fmla="*/ 12 h 18"/>
                <a:gd name="T38" fmla="*/ 24 w 25"/>
                <a:gd name="T39" fmla="*/ 8 h 18"/>
                <a:gd name="T40" fmla="*/ 24 w 25"/>
                <a:gd name="T41" fmla="*/ 8 h 18"/>
                <a:gd name="T42" fmla="*/ 25 w 25"/>
                <a:gd name="T43" fmla="*/ 7 h 18"/>
                <a:gd name="T44" fmla="*/ 24 w 25"/>
                <a:gd name="T45"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18">
                  <a:moveTo>
                    <a:pt x="24" y="5"/>
                  </a:moveTo>
                  <a:lnTo>
                    <a:pt x="24" y="5"/>
                  </a:lnTo>
                  <a:lnTo>
                    <a:pt x="22" y="4"/>
                  </a:lnTo>
                  <a:lnTo>
                    <a:pt x="19" y="2"/>
                  </a:lnTo>
                  <a:lnTo>
                    <a:pt x="11" y="0"/>
                  </a:lnTo>
                  <a:lnTo>
                    <a:pt x="11" y="0"/>
                  </a:lnTo>
                  <a:lnTo>
                    <a:pt x="6" y="2"/>
                  </a:lnTo>
                  <a:lnTo>
                    <a:pt x="2" y="5"/>
                  </a:lnTo>
                  <a:lnTo>
                    <a:pt x="2" y="5"/>
                  </a:lnTo>
                  <a:lnTo>
                    <a:pt x="0" y="10"/>
                  </a:lnTo>
                  <a:lnTo>
                    <a:pt x="2" y="15"/>
                  </a:lnTo>
                  <a:lnTo>
                    <a:pt x="2" y="15"/>
                  </a:lnTo>
                  <a:lnTo>
                    <a:pt x="3" y="16"/>
                  </a:lnTo>
                  <a:lnTo>
                    <a:pt x="6" y="18"/>
                  </a:lnTo>
                  <a:lnTo>
                    <a:pt x="11" y="18"/>
                  </a:lnTo>
                  <a:lnTo>
                    <a:pt x="11" y="18"/>
                  </a:lnTo>
                  <a:lnTo>
                    <a:pt x="17" y="15"/>
                  </a:lnTo>
                  <a:lnTo>
                    <a:pt x="22" y="12"/>
                  </a:lnTo>
                  <a:lnTo>
                    <a:pt x="22" y="12"/>
                  </a:lnTo>
                  <a:lnTo>
                    <a:pt x="24" y="8"/>
                  </a:lnTo>
                  <a:lnTo>
                    <a:pt x="24" y="8"/>
                  </a:lnTo>
                  <a:lnTo>
                    <a:pt x="25" y="7"/>
                  </a:lnTo>
                  <a:lnTo>
                    <a:pt x="24" y="5"/>
                  </a:lnTo>
                  <a:close/>
                </a:path>
              </a:pathLst>
            </a:custGeom>
            <a:solidFill>
              <a:srgbClr val="855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0" name="Freeform 458"/>
            <p:cNvSpPr>
              <a:spLocks/>
            </p:cNvSpPr>
            <p:nvPr/>
          </p:nvSpPr>
          <p:spPr bwMode="auto">
            <a:xfrm>
              <a:off x="947720" y="4923912"/>
              <a:ext cx="23313" cy="16785"/>
            </a:xfrm>
            <a:custGeom>
              <a:avLst/>
              <a:gdLst>
                <a:gd name="T0" fmla="*/ 24 w 25"/>
                <a:gd name="T1" fmla="*/ 5 h 18"/>
                <a:gd name="T2" fmla="*/ 24 w 25"/>
                <a:gd name="T3" fmla="*/ 5 h 18"/>
                <a:gd name="T4" fmla="*/ 22 w 25"/>
                <a:gd name="T5" fmla="*/ 4 h 18"/>
                <a:gd name="T6" fmla="*/ 19 w 25"/>
                <a:gd name="T7" fmla="*/ 2 h 18"/>
                <a:gd name="T8" fmla="*/ 11 w 25"/>
                <a:gd name="T9" fmla="*/ 0 h 18"/>
                <a:gd name="T10" fmla="*/ 11 w 25"/>
                <a:gd name="T11" fmla="*/ 0 h 18"/>
                <a:gd name="T12" fmla="*/ 6 w 25"/>
                <a:gd name="T13" fmla="*/ 2 h 18"/>
                <a:gd name="T14" fmla="*/ 2 w 25"/>
                <a:gd name="T15" fmla="*/ 5 h 18"/>
                <a:gd name="T16" fmla="*/ 2 w 25"/>
                <a:gd name="T17" fmla="*/ 5 h 18"/>
                <a:gd name="T18" fmla="*/ 0 w 25"/>
                <a:gd name="T19" fmla="*/ 10 h 18"/>
                <a:gd name="T20" fmla="*/ 2 w 25"/>
                <a:gd name="T21" fmla="*/ 15 h 18"/>
                <a:gd name="T22" fmla="*/ 2 w 25"/>
                <a:gd name="T23" fmla="*/ 15 h 18"/>
                <a:gd name="T24" fmla="*/ 3 w 25"/>
                <a:gd name="T25" fmla="*/ 16 h 18"/>
                <a:gd name="T26" fmla="*/ 6 w 25"/>
                <a:gd name="T27" fmla="*/ 18 h 18"/>
                <a:gd name="T28" fmla="*/ 11 w 25"/>
                <a:gd name="T29" fmla="*/ 18 h 18"/>
                <a:gd name="T30" fmla="*/ 11 w 25"/>
                <a:gd name="T31" fmla="*/ 18 h 18"/>
                <a:gd name="T32" fmla="*/ 17 w 25"/>
                <a:gd name="T33" fmla="*/ 15 h 18"/>
                <a:gd name="T34" fmla="*/ 22 w 25"/>
                <a:gd name="T35" fmla="*/ 12 h 18"/>
                <a:gd name="T36" fmla="*/ 22 w 25"/>
                <a:gd name="T37" fmla="*/ 12 h 18"/>
                <a:gd name="T38" fmla="*/ 24 w 25"/>
                <a:gd name="T39" fmla="*/ 8 h 18"/>
                <a:gd name="T40" fmla="*/ 24 w 25"/>
                <a:gd name="T41" fmla="*/ 8 h 18"/>
                <a:gd name="T42" fmla="*/ 25 w 25"/>
                <a:gd name="T43" fmla="*/ 7 h 18"/>
                <a:gd name="T44" fmla="*/ 24 w 25"/>
                <a:gd name="T45"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18">
                  <a:moveTo>
                    <a:pt x="24" y="5"/>
                  </a:moveTo>
                  <a:lnTo>
                    <a:pt x="24" y="5"/>
                  </a:lnTo>
                  <a:lnTo>
                    <a:pt x="22" y="4"/>
                  </a:lnTo>
                  <a:lnTo>
                    <a:pt x="19" y="2"/>
                  </a:lnTo>
                  <a:lnTo>
                    <a:pt x="11" y="0"/>
                  </a:lnTo>
                  <a:lnTo>
                    <a:pt x="11" y="0"/>
                  </a:lnTo>
                  <a:lnTo>
                    <a:pt x="6" y="2"/>
                  </a:lnTo>
                  <a:lnTo>
                    <a:pt x="2" y="5"/>
                  </a:lnTo>
                  <a:lnTo>
                    <a:pt x="2" y="5"/>
                  </a:lnTo>
                  <a:lnTo>
                    <a:pt x="0" y="10"/>
                  </a:lnTo>
                  <a:lnTo>
                    <a:pt x="2" y="15"/>
                  </a:lnTo>
                  <a:lnTo>
                    <a:pt x="2" y="15"/>
                  </a:lnTo>
                  <a:lnTo>
                    <a:pt x="3" y="16"/>
                  </a:lnTo>
                  <a:lnTo>
                    <a:pt x="6" y="18"/>
                  </a:lnTo>
                  <a:lnTo>
                    <a:pt x="11" y="18"/>
                  </a:lnTo>
                  <a:lnTo>
                    <a:pt x="11" y="18"/>
                  </a:lnTo>
                  <a:lnTo>
                    <a:pt x="17" y="15"/>
                  </a:lnTo>
                  <a:lnTo>
                    <a:pt x="22" y="12"/>
                  </a:lnTo>
                  <a:lnTo>
                    <a:pt x="22" y="12"/>
                  </a:lnTo>
                  <a:lnTo>
                    <a:pt x="24" y="8"/>
                  </a:lnTo>
                  <a:lnTo>
                    <a:pt x="24" y="8"/>
                  </a:lnTo>
                  <a:lnTo>
                    <a:pt x="25" y="7"/>
                  </a:lnTo>
                  <a:lnTo>
                    <a:pt x="2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1" name="Freeform 459"/>
            <p:cNvSpPr>
              <a:spLocks/>
            </p:cNvSpPr>
            <p:nvPr/>
          </p:nvSpPr>
          <p:spPr bwMode="auto">
            <a:xfrm>
              <a:off x="950517" y="4917385"/>
              <a:ext cx="25178" cy="20515"/>
            </a:xfrm>
            <a:custGeom>
              <a:avLst/>
              <a:gdLst>
                <a:gd name="T0" fmla="*/ 0 w 27"/>
                <a:gd name="T1" fmla="*/ 0 h 22"/>
                <a:gd name="T2" fmla="*/ 0 w 27"/>
                <a:gd name="T3" fmla="*/ 0 h 22"/>
                <a:gd name="T4" fmla="*/ 3 w 27"/>
                <a:gd name="T5" fmla="*/ 4 h 22"/>
                <a:gd name="T6" fmla="*/ 5 w 27"/>
                <a:gd name="T7" fmla="*/ 9 h 22"/>
                <a:gd name="T8" fmla="*/ 10 w 27"/>
                <a:gd name="T9" fmla="*/ 14 h 22"/>
                <a:gd name="T10" fmla="*/ 10 w 27"/>
                <a:gd name="T11" fmla="*/ 14 h 22"/>
                <a:gd name="T12" fmla="*/ 16 w 27"/>
                <a:gd name="T13" fmla="*/ 17 h 22"/>
                <a:gd name="T14" fmla="*/ 21 w 27"/>
                <a:gd name="T15" fmla="*/ 19 h 22"/>
                <a:gd name="T16" fmla="*/ 27 w 27"/>
                <a:gd name="T17" fmla="*/ 20 h 22"/>
                <a:gd name="T18" fmla="*/ 27 w 27"/>
                <a:gd name="T19" fmla="*/ 20 h 22"/>
                <a:gd name="T20" fmla="*/ 25 w 27"/>
                <a:gd name="T21" fmla="*/ 22 h 22"/>
                <a:gd name="T22" fmla="*/ 21 w 27"/>
                <a:gd name="T23" fmla="*/ 22 h 22"/>
                <a:gd name="T24" fmla="*/ 21 w 27"/>
                <a:gd name="T25" fmla="*/ 22 h 22"/>
                <a:gd name="T26" fmla="*/ 13 w 27"/>
                <a:gd name="T27" fmla="*/ 22 h 22"/>
                <a:gd name="T28" fmla="*/ 6 w 27"/>
                <a:gd name="T29" fmla="*/ 17 h 22"/>
                <a:gd name="T30" fmla="*/ 6 w 27"/>
                <a:gd name="T31" fmla="*/ 17 h 22"/>
                <a:gd name="T32" fmla="*/ 2 w 27"/>
                <a:gd name="T33" fmla="*/ 11 h 22"/>
                <a:gd name="T34" fmla="*/ 0 w 27"/>
                <a:gd name="T35" fmla="*/ 4 h 22"/>
                <a:gd name="T36" fmla="*/ 0 w 27"/>
                <a:gd name="T37" fmla="*/ 4 h 22"/>
                <a:gd name="T38" fmla="*/ 0 w 27"/>
                <a:gd name="T39" fmla="*/ 0 h 22"/>
                <a:gd name="T40" fmla="*/ 0 w 27"/>
                <a:gd name="T41" fmla="*/ 0 h 22"/>
                <a:gd name="T42" fmla="*/ 0 w 27"/>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0" y="0"/>
                  </a:moveTo>
                  <a:lnTo>
                    <a:pt x="0" y="0"/>
                  </a:lnTo>
                  <a:lnTo>
                    <a:pt x="3" y="4"/>
                  </a:lnTo>
                  <a:lnTo>
                    <a:pt x="5" y="9"/>
                  </a:lnTo>
                  <a:lnTo>
                    <a:pt x="10" y="14"/>
                  </a:lnTo>
                  <a:lnTo>
                    <a:pt x="10" y="14"/>
                  </a:lnTo>
                  <a:lnTo>
                    <a:pt x="16" y="17"/>
                  </a:lnTo>
                  <a:lnTo>
                    <a:pt x="21" y="19"/>
                  </a:lnTo>
                  <a:lnTo>
                    <a:pt x="27" y="20"/>
                  </a:lnTo>
                  <a:lnTo>
                    <a:pt x="27" y="20"/>
                  </a:lnTo>
                  <a:lnTo>
                    <a:pt x="25" y="22"/>
                  </a:lnTo>
                  <a:lnTo>
                    <a:pt x="21" y="22"/>
                  </a:lnTo>
                  <a:lnTo>
                    <a:pt x="21" y="22"/>
                  </a:lnTo>
                  <a:lnTo>
                    <a:pt x="13" y="22"/>
                  </a:lnTo>
                  <a:lnTo>
                    <a:pt x="6" y="17"/>
                  </a:lnTo>
                  <a:lnTo>
                    <a:pt x="6" y="17"/>
                  </a:lnTo>
                  <a:lnTo>
                    <a:pt x="2" y="11"/>
                  </a:lnTo>
                  <a:lnTo>
                    <a:pt x="0" y="4"/>
                  </a:lnTo>
                  <a:lnTo>
                    <a:pt x="0" y="4"/>
                  </a:lnTo>
                  <a:lnTo>
                    <a:pt x="0" y="0"/>
                  </a:lnTo>
                  <a:lnTo>
                    <a:pt x="0" y="0"/>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2" name="Freeform 460"/>
            <p:cNvSpPr>
              <a:spLocks/>
            </p:cNvSpPr>
            <p:nvPr/>
          </p:nvSpPr>
          <p:spPr bwMode="auto">
            <a:xfrm>
              <a:off x="914149" y="4821336"/>
              <a:ext cx="33570" cy="8393"/>
            </a:xfrm>
            <a:custGeom>
              <a:avLst/>
              <a:gdLst>
                <a:gd name="T0" fmla="*/ 36 w 36"/>
                <a:gd name="T1" fmla="*/ 5 h 9"/>
                <a:gd name="T2" fmla="*/ 36 w 36"/>
                <a:gd name="T3" fmla="*/ 5 h 9"/>
                <a:gd name="T4" fmla="*/ 34 w 36"/>
                <a:gd name="T5" fmla="*/ 6 h 9"/>
                <a:gd name="T6" fmla="*/ 30 w 36"/>
                <a:gd name="T7" fmla="*/ 6 h 9"/>
                <a:gd name="T8" fmla="*/ 19 w 36"/>
                <a:gd name="T9" fmla="*/ 8 h 9"/>
                <a:gd name="T10" fmla="*/ 19 w 36"/>
                <a:gd name="T11" fmla="*/ 8 h 9"/>
                <a:gd name="T12" fmla="*/ 6 w 36"/>
                <a:gd name="T13" fmla="*/ 9 h 9"/>
                <a:gd name="T14" fmla="*/ 1 w 36"/>
                <a:gd name="T15" fmla="*/ 9 h 9"/>
                <a:gd name="T16" fmla="*/ 0 w 36"/>
                <a:gd name="T17" fmla="*/ 9 h 9"/>
                <a:gd name="T18" fmla="*/ 0 w 36"/>
                <a:gd name="T19" fmla="*/ 9 h 9"/>
                <a:gd name="T20" fmla="*/ 0 w 36"/>
                <a:gd name="T21" fmla="*/ 8 h 9"/>
                <a:gd name="T22" fmla="*/ 3 w 36"/>
                <a:gd name="T23" fmla="*/ 5 h 9"/>
                <a:gd name="T24" fmla="*/ 3 w 36"/>
                <a:gd name="T25" fmla="*/ 5 h 9"/>
                <a:gd name="T26" fmla="*/ 9 w 36"/>
                <a:gd name="T27" fmla="*/ 2 h 9"/>
                <a:gd name="T28" fmla="*/ 17 w 36"/>
                <a:gd name="T29" fmla="*/ 0 h 9"/>
                <a:gd name="T30" fmla="*/ 17 w 36"/>
                <a:gd name="T31" fmla="*/ 0 h 9"/>
                <a:gd name="T32" fmla="*/ 25 w 36"/>
                <a:gd name="T33" fmla="*/ 0 h 9"/>
                <a:gd name="T34" fmla="*/ 31 w 36"/>
                <a:gd name="T35" fmla="*/ 2 h 9"/>
                <a:gd name="T36" fmla="*/ 31 w 36"/>
                <a:gd name="T37" fmla="*/ 2 h 9"/>
                <a:gd name="T38" fmla="*/ 36 w 36"/>
                <a:gd name="T39" fmla="*/ 3 h 9"/>
                <a:gd name="T40" fmla="*/ 36 w 36"/>
                <a:gd name="T41" fmla="*/ 5 h 9"/>
                <a:gd name="T42" fmla="*/ 36 w 36"/>
                <a:gd name="T4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9">
                  <a:moveTo>
                    <a:pt x="36" y="5"/>
                  </a:moveTo>
                  <a:lnTo>
                    <a:pt x="36" y="5"/>
                  </a:lnTo>
                  <a:lnTo>
                    <a:pt x="34" y="6"/>
                  </a:lnTo>
                  <a:lnTo>
                    <a:pt x="30" y="6"/>
                  </a:lnTo>
                  <a:lnTo>
                    <a:pt x="19" y="8"/>
                  </a:lnTo>
                  <a:lnTo>
                    <a:pt x="19" y="8"/>
                  </a:lnTo>
                  <a:lnTo>
                    <a:pt x="6" y="9"/>
                  </a:lnTo>
                  <a:lnTo>
                    <a:pt x="1" y="9"/>
                  </a:lnTo>
                  <a:lnTo>
                    <a:pt x="0" y="9"/>
                  </a:lnTo>
                  <a:lnTo>
                    <a:pt x="0" y="9"/>
                  </a:lnTo>
                  <a:lnTo>
                    <a:pt x="0" y="8"/>
                  </a:lnTo>
                  <a:lnTo>
                    <a:pt x="3" y="5"/>
                  </a:lnTo>
                  <a:lnTo>
                    <a:pt x="3" y="5"/>
                  </a:lnTo>
                  <a:lnTo>
                    <a:pt x="9" y="2"/>
                  </a:lnTo>
                  <a:lnTo>
                    <a:pt x="17" y="0"/>
                  </a:lnTo>
                  <a:lnTo>
                    <a:pt x="17" y="0"/>
                  </a:lnTo>
                  <a:lnTo>
                    <a:pt x="25" y="0"/>
                  </a:lnTo>
                  <a:lnTo>
                    <a:pt x="31" y="2"/>
                  </a:lnTo>
                  <a:lnTo>
                    <a:pt x="31" y="2"/>
                  </a:lnTo>
                  <a:lnTo>
                    <a:pt x="36" y="3"/>
                  </a:lnTo>
                  <a:lnTo>
                    <a:pt x="36" y="5"/>
                  </a:lnTo>
                  <a:lnTo>
                    <a:pt x="36"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3" name="Freeform 461"/>
            <p:cNvSpPr>
              <a:spLocks/>
            </p:cNvSpPr>
            <p:nvPr/>
          </p:nvSpPr>
          <p:spPr bwMode="auto">
            <a:xfrm>
              <a:off x="991548" y="4824133"/>
              <a:ext cx="25178" cy="9325"/>
            </a:xfrm>
            <a:custGeom>
              <a:avLst/>
              <a:gdLst>
                <a:gd name="T0" fmla="*/ 27 w 27"/>
                <a:gd name="T1" fmla="*/ 10 h 10"/>
                <a:gd name="T2" fmla="*/ 27 w 27"/>
                <a:gd name="T3" fmla="*/ 10 h 10"/>
                <a:gd name="T4" fmla="*/ 26 w 27"/>
                <a:gd name="T5" fmla="*/ 10 h 10"/>
                <a:gd name="T6" fmla="*/ 22 w 27"/>
                <a:gd name="T7" fmla="*/ 10 h 10"/>
                <a:gd name="T8" fmla="*/ 13 w 27"/>
                <a:gd name="T9" fmla="*/ 10 h 10"/>
                <a:gd name="T10" fmla="*/ 13 w 27"/>
                <a:gd name="T11" fmla="*/ 10 h 10"/>
                <a:gd name="T12" fmla="*/ 5 w 27"/>
                <a:gd name="T13" fmla="*/ 10 h 10"/>
                <a:gd name="T14" fmla="*/ 2 w 27"/>
                <a:gd name="T15" fmla="*/ 10 h 10"/>
                <a:gd name="T16" fmla="*/ 0 w 27"/>
                <a:gd name="T17" fmla="*/ 8 h 10"/>
                <a:gd name="T18" fmla="*/ 0 w 27"/>
                <a:gd name="T19" fmla="*/ 8 h 10"/>
                <a:gd name="T20" fmla="*/ 0 w 27"/>
                <a:gd name="T21" fmla="*/ 6 h 10"/>
                <a:gd name="T22" fmla="*/ 4 w 27"/>
                <a:gd name="T23" fmla="*/ 3 h 10"/>
                <a:gd name="T24" fmla="*/ 4 w 27"/>
                <a:gd name="T25" fmla="*/ 3 h 10"/>
                <a:gd name="T26" fmla="*/ 8 w 27"/>
                <a:gd name="T27" fmla="*/ 2 h 10"/>
                <a:gd name="T28" fmla="*/ 15 w 27"/>
                <a:gd name="T29" fmla="*/ 0 h 10"/>
                <a:gd name="T30" fmla="*/ 15 w 27"/>
                <a:gd name="T31" fmla="*/ 0 h 10"/>
                <a:gd name="T32" fmla="*/ 21 w 27"/>
                <a:gd name="T33" fmla="*/ 2 h 10"/>
                <a:gd name="T34" fmla="*/ 24 w 27"/>
                <a:gd name="T35" fmla="*/ 5 h 10"/>
                <a:gd name="T36" fmla="*/ 24 w 27"/>
                <a:gd name="T37" fmla="*/ 5 h 10"/>
                <a:gd name="T38" fmla="*/ 27 w 27"/>
                <a:gd name="T39" fmla="*/ 6 h 10"/>
                <a:gd name="T40" fmla="*/ 27 w 27"/>
                <a:gd name="T41" fmla="*/ 10 h 10"/>
                <a:gd name="T42" fmla="*/ 27 w 27"/>
                <a:gd name="T4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10">
                  <a:moveTo>
                    <a:pt x="27" y="10"/>
                  </a:moveTo>
                  <a:lnTo>
                    <a:pt x="27" y="10"/>
                  </a:lnTo>
                  <a:lnTo>
                    <a:pt x="26" y="10"/>
                  </a:lnTo>
                  <a:lnTo>
                    <a:pt x="22" y="10"/>
                  </a:lnTo>
                  <a:lnTo>
                    <a:pt x="13" y="10"/>
                  </a:lnTo>
                  <a:lnTo>
                    <a:pt x="13" y="10"/>
                  </a:lnTo>
                  <a:lnTo>
                    <a:pt x="5" y="10"/>
                  </a:lnTo>
                  <a:lnTo>
                    <a:pt x="2" y="10"/>
                  </a:lnTo>
                  <a:lnTo>
                    <a:pt x="0" y="8"/>
                  </a:lnTo>
                  <a:lnTo>
                    <a:pt x="0" y="8"/>
                  </a:lnTo>
                  <a:lnTo>
                    <a:pt x="0" y="6"/>
                  </a:lnTo>
                  <a:lnTo>
                    <a:pt x="4" y="3"/>
                  </a:lnTo>
                  <a:lnTo>
                    <a:pt x="4" y="3"/>
                  </a:lnTo>
                  <a:lnTo>
                    <a:pt x="8" y="2"/>
                  </a:lnTo>
                  <a:lnTo>
                    <a:pt x="15" y="0"/>
                  </a:lnTo>
                  <a:lnTo>
                    <a:pt x="15" y="0"/>
                  </a:lnTo>
                  <a:lnTo>
                    <a:pt x="21" y="2"/>
                  </a:lnTo>
                  <a:lnTo>
                    <a:pt x="24" y="5"/>
                  </a:lnTo>
                  <a:lnTo>
                    <a:pt x="24" y="5"/>
                  </a:lnTo>
                  <a:lnTo>
                    <a:pt x="27" y="6"/>
                  </a:lnTo>
                  <a:lnTo>
                    <a:pt x="27" y="10"/>
                  </a:lnTo>
                  <a:lnTo>
                    <a:pt x="27" y="1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4" name="Freeform 462"/>
            <p:cNvSpPr>
              <a:spLocks/>
            </p:cNvSpPr>
            <p:nvPr/>
          </p:nvSpPr>
          <p:spPr bwMode="auto">
            <a:xfrm>
              <a:off x="903892" y="4711299"/>
              <a:ext cx="160392" cy="112834"/>
            </a:xfrm>
            <a:custGeom>
              <a:avLst/>
              <a:gdLst>
                <a:gd name="T0" fmla="*/ 4 w 172"/>
                <a:gd name="T1" fmla="*/ 41 h 121"/>
                <a:gd name="T2" fmla="*/ 4 w 172"/>
                <a:gd name="T3" fmla="*/ 41 h 121"/>
                <a:gd name="T4" fmla="*/ 9 w 172"/>
                <a:gd name="T5" fmla="*/ 66 h 121"/>
                <a:gd name="T6" fmla="*/ 14 w 172"/>
                <a:gd name="T7" fmla="*/ 78 h 121"/>
                <a:gd name="T8" fmla="*/ 19 w 172"/>
                <a:gd name="T9" fmla="*/ 91 h 121"/>
                <a:gd name="T10" fmla="*/ 19 w 172"/>
                <a:gd name="T11" fmla="*/ 91 h 121"/>
                <a:gd name="T12" fmla="*/ 26 w 172"/>
                <a:gd name="T13" fmla="*/ 101 h 121"/>
                <a:gd name="T14" fmla="*/ 36 w 172"/>
                <a:gd name="T15" fmla="*/ 110 h 121"/>
                <a:gd name="T16" fmla="*/ 47 w 172"/>
                <a:gd name="T17" fmla="*/ 116 h 121"/>
                <a:gd name="T18" fmla="*/ 53 w 172"/>
                <a:gd name="T19" fmla="*/ 120 h 121"/>
                <a:gd name="T20" fmla="*/ 60 w 172"/>
                <a:gd name="T21" fmla="*/ 121 h 121"/>
                <a:gd name="T22" fmla="*/ 60 w 172"/>
                <a:gd name="T23" fmla="*/ 121 h 121"/>
                <a:gd name="T24" fmla="*/ 69 w 172"/>
                <a:gd name="T25" fmla="*/ 121 h 121"/>
                <a:gd name="T26" fmla="*/ 80 w 172"/>
                <a:gd name="T27" fmla="*/ 120 h 121"/>
                <a:gd name="T28" fmla="*/ 99 w 172"/>
                <a:gd name="T29" fmla="*/ 113 h 121"/>
                <a:gd name="T30" fmla="*/ 99 w 172"/>
                <a:gd name="T31" fmla="*/ 113 h 121"/>
                <a:gd name="T32" fmla="*/ 137 w 172"/>
                <a:gd name="T33" fmla="*/ 101 h 121"/>
                <a:gd name="T34" fmla="*/ 137 w 172"/>
                <a:gd name="T35" fmla="*/ 101 h 121"/>
                <a:gd name="T36" fmla="*/ 148 w 172"/>
                <a:gd name="T37" fmla="*/ 96 h 121"/>
                <a:gd name="T38" fmla="*/ 158 w 172"/>
                <a:gd name="T39" fmla="*/ 90 h 121"/>
                <a:gd name="T40" fmla="*/ 158 w 172"/>
                <a:gd name="T41" fmla="*/ 90 h 121"/>
                <a:gd name="T42" fmla="*/ 162 w 172"/>
                <a:gd name="T43" fmla="*/ 86 h 121"/>
                <a:gd name="T44" fmla="*/ 165 w 172"/>
                <a:gd name="T45" fmla="*/ 82 h 121"/>
                <a:gd name="T46" fmla="*/ 170 w 172"/>
                <a:gd name="T47" fmla="*/ 71 h 121"/>
                <a:gd name="T48" fmla="*/ 172 w 172"/>
                <a:gd name="T49" fmla="*/ 58 h 121"/>
                <a:gd name="T50" fmla="*/ 170 w 172"/>
                <a:gd name="T51" fmla="*/ 47 h 121"/>
                <a:gd name="T52" fmla="*/ 170 w 172"/>
                <a:gd name="T53" fmla="*/ 47 h 121"/>
                <a:gd name="T54" fmla="*/ 167 w 172"/>
                <a:gd name="T55" fmla="*/ 39 h 121"/>
                <a:gd name="T56" fmla="*/ 164 w 172"/>
                <a:gd name="T57" fmla="*/ 31 h 121"/>
                <a:gd name="T58" fmla="*/ 158 w 172"/>
                <a:gd name="T59" fmla="*/ 25 h 121"/>
                <a:gd name="T60" fmla="*/ 153 w 172"/>
                <a:gd name="T61" fmla="*/ 18 h 121"/>
                <a:gd name="T62" fmla="*/ 145 w 172"/>
                <a:gd name="T63" fmla="*/ 14 h 121"/>
                <a:gd name="T64" fmla="*/ 139 w 172"/>
                <a:gd name="T65" fmla="*/ 9 h 121"/>
                <a:gd name="T66" fmla="*/ 131 w 172"/>
                <a:gd name="T67" fmla="*/ 6 h 121"/>
                <a:gd name="T68" fmla="*/ 123 w 172"/>
                <a:gd name="T69" fmla="*/ 3 h 121"/>
                <a:gd name="T70" fmla="*/ 123 w 172"/>
                <a:gd name="T71" fmla="*/ 3 h 121"/>
                <a:gd name="T72" fmla="*/ 105 w 172"/>
                <a:gd name="T73" fmla="*/ 0 h 121"/>
                <a:gd name="T74" fmla="*/ 90 w 172"/>
                <a:gd name="T75" fmla="*/ 1 h 121"/>
                <a:gd name="T76" fmla="*/ 72 w 172"/>
                <a:gd name="T77" fmla="*/ 4 h 121"/>
                <a:gd name="T78" fmla="*/ 56 w 172"/>
                <a:gd name="T79" fmla="*/ 11 h 121"/>
                <a:gd name="T80" fmla="*/ 56 w 172"/>
                <a:gd name="T81" fmla="*/ 11 h 121"/>
                <a:gd name="T82" fmla="*/ 42 w 172"/>
                <a:gd name="T83" fmla="*/ 17 h 121"/>
                <a:gd name="T84" fmla="*/ 28 w 172"/>
                <a:gd name="T85" fmla="*/ 26 h 121"/>
                <a:gd name="T86" fmla="*/ 0 w 172"/>
                <a:gd name="T87" fmla="*/ 45 h 121"/>
                <a:gd name="T88" fmla="*/ 4 w 172"/>
                <a:gd name="T89" fmla="*/ 4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2" h="121">
                  <a:moveTo>
                    <a:pt x="4" y="41"/>
                  </a:moveTo>
                  <a:lnTo>
                    <a:pt x="4" y="41"/>
                  </a:lnTo>
                  <a:lnTo>
                    <a:pt x="9" y="66"/>
                  </a:lnTo>
                  <a:lnTo>
                    <a:pt x="14" y="78"/>
                  </a:lnTo>
                  <a:lnTo>
                    <a:pt x="19" y="91"/>
                  </a:lnTo>
                  <a:lnTo>
                    <a:pt x="19" y="91"/>
                  </a:lnTo>
                  <a:lnTo>
                    <a:pt x="26" y="101"/>
                  </a:lnTo>
                  <a:lnTo>
                    <a:pt x="36" y="110"/>
                  </a:lnTo>
                  <a:lnTo>
                    <a:pt x="47" y="116"/>
                  </a:lnTo>
                  <a:lnTo>
                    <a:pt x="53" y="120"/>
                  </a:lnTo>
                  <a:lnTo>
                    <a:pt x="60" y="121"/>
                  </a:lnTo>
                  <a:lnTo>
                    <a:pt x="60" y="121"/>
                  </a:lnTo>
                  <a:lnTo>
                    <a:pt x="69" y="121"/>
                  </a:lnTo>
                  <a:lnTo>
                    <a:pt x="80" y="120"/>
                  </a:lnTo>
                  <a:lnTo>
                    <a:pt x="99" y="113"/>
                  </a:lnTo>
                  <a:lnTo>
                    <a:pt x="99" y="113"/>
                  </a:lnTo>
                  <a:lnTo>
                    <a:pt x="137" y="101"/>
                  </a:lnTo>
                  <a:lnTo>
                    <a:pt x="137" y="101"/>
                  </a:lnTo>
                  <a:lnTo>
                    <a:pt x="148" y="96"/>
                  </a:lnTo>
                  <a:lnTo>
                    <a:pt x="158" y="90"/>
                  </a:lnTo>
                  <a:lnTo>
                    <a:pt x="158" y="90"/>
                  </a:lnTo>
                  <a:lnTo>
                    <a:pt x="162" y="86"/>
                  </a:lnTo>
                  <a:lnTo>
                    <a:pt x="165" y="82"/>
                  </a:lnTo>
                  <a:lnTo>
                    <a:pt x="170" y="71"/>
                  </a:lnTo>
                  <a:lnTo>
                    <a:pt x="172" y="58"/>
                  </a:lnTo>
                  <a:lnTo>
                    <a:pt x="170" y="47"/>
                  </a:lnTo>
                  <a:lnTo>
                    <a:pt x="170" y="47"/>
                  </a:lnTo>
                  <a:lnTo>
                    <a:pt x="167" y="39"/>
                  </a:lnTo>
                  <a:lnTo>
                    <a:pt x="164" y="31"/>
                  </a:lnTo>
                  <a:lnTo>
                    <a:pt x="158" y="25"/>
                  </a:lnTo>
                  <a:lnTo>
                    <a:pt x="153" y="18"/>
                  </a:lnTo>
                  <a:lnTo>
                    <a:pt x="145" y="14"/>
                  </a:lnTo>
                  <a:lnTo>
                    <a:pt x="139" y="9"/>
                  </a:lnTo>
                  <a:lnTo>
                    <a:pt x="131" y="6"/>
                  </a:lnTo>
                  <a:lnTo>
                    <a:pt x="123" y="3"/>
                  </a:lnTo>
                  <a:lnTo>
                    <a:pt x="123" y="3"/>
                  </a:lnTo>
                  <a:lnTo>
                    <a:pt x="105" y="0"/>
                  </a:lnTo>
                  <a:lnTo>
                    <a:pt x="90" y="1"/>
                  </a:lnTo>
                  <a:lnTo>
                    <a:pt x="72" y="4"/>
                  </a:lnTo>
                  <a:lnTo>
                    <a:pt x="56" y="11"/>
                  </a:lnTo>
                  <a:lnTo>
                    <a:pt x="56" y="11"/>
                  </a:lnTo>
                  <a:lnTo>
                    <a:pt x="42" y="17"/>
                  </a:lnTo>
                  <a:lnTo>
                    <a:pt x="28" y="26"/>
                  </a:lnTo>
                  <a:lnTo>
                    <a:pt x="0" y="45"/>
                  </a:lnTo>
                  <a:lnTo>
                    <a:pt x="4" y="4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5" name="Freeform 463"/>
            <p:cNvSpPr>
              <a:spLocks/>
            </p:cNvSpPr>
            <p:nvPr/>
          </p:nvSpPr>
          <p:spPr bwMode="auto">
            <a:xfrm>
              <a:off x="903892" y="4711299"/>
              <a:ext cx="160392" cy="112834"/>
            </a:xfrm>
            <a:custGeom>
              <a:avLst/>
              <a:gdLst>
                <a:gd name="T0" fmla="*/ 4 w 172"/>
                <a:gd name="T1" fmla="*/ 41 h 121"/>
                <a:gd name="T2" fmla="*/ 4 w 172"/>
                <a:gd name="T3" fmla="*/ 41 h 121"/>
                <a:gd name="T4" fmla="*/ 9 w 172"/>
                <a:gd name="T5" fmla="*/ 66 h 121"/>
                <a:gd name="T6" fmla="*/ 14 w 172"/>
                <a:gd name="T7" fmla="*/ 78 h 121"/>
                <a:gd name="T8" fmla="*/ 19 w 172"/>
                <a:gd name="T9" fmla="*/ 91 h 121"/>
                <a:gd name="T10" fmla="*/ 19 w 172"/>
                <a:gd name="T11" fmla="*/ 91 h 121"/>
                <a:gd name="T12" fmla="*/ 26 w 172"/>
                <a:gd name="T13" fmla="*/ 101 h 121"/>
                <a:gd name="T14" fmla="*/ 36 w 172"/>
                <a:gd name="T15" fmla="*/ 110 h 121"/>
                <a:gd name="T16" fmla="*/ 47 w 172"/>
                <a:gd name="T17" fmla="*/ 116 h 121"/>
                <a:gd name="T18" fmla="*/ 53 w 172"/>
                <a:gd name="T19" fmla="*/ 120 h 121"/>
                <a:gd name="T20" fmla="*/ 60 w 172"/>
                <a:gd name="T21" fmla="*/ 121 h 121"/>
                <a:gd name="T22" fmla="*/ 60 w 172"/>
                <a:gd name="T23" fmla="*/ 121 h 121"/>
                <a:gd name="T24" fmla="*/ 69 w 172"/>
                <a:gd name="T25" fmla="*/ 121 h 121"/>
                <a:gd name="T26" fmla="*/ 80 w 172"/>
                <a:gd name="T27" fmla="*/ 120 h 121"/>
                <a:gd name="T28" fmla="*/ 99 w 172"/>
                <a:gd name="T29" fmla="*/ 113 h 121"/>
                <a:gd name="T30" fmla="*/ 99 w 172"/>
                <a:gd name="T31" fmla="*/ 113 h 121"/>
                <a:gd name="T32" fmla="*/ 137 w 172"/>
                <a:gd name="T33" fmla="*/ 101 h 121"/>
                <a:gd name="T34" fmla="*/ 137 w 172"/>
                <a:gd name="T35" fmla="*/ 101 h 121"/>
                <a:gd name="T36" fmla="*/ 148 w 172"/>
                <a:gd name="T37" fmla="*/ 96 h 121"/>
                <a:gd name="T38" fmla="*/ 158 w 172"/>
                <a:gd name="T39" fmla="*/ 90 h 121"/>
                <a:gd name="T40" fmla="*/ 158 w 172"/>
                <a:gd name="T41" fmla="*/ 90 h 121"/>
                <a:gd name="T42" fmla="*/ 162 w 172"/>
                <a:gd name="T43" fmla="*/ 86 h 121"/>
                <a:gd name="T44" fmla="*/ 165 w 172"/>
                <a:gd name="T45" fmla="*/ 82 h 121"/>
                <a:gd name="T46" fmla="*/ 170 w 172"/>
                <a:gd name="T47" fmla="*/ 71 h 121"/>
                <a:gd name="T48" fmla="*/ 172 w 172"/>
                <a:gd name="T49" fmla="*/ 58 h 121"/>
                <a:gd name="T50" fmla="*/ 170 w 172"/>
                <a:gd name="T51" fmla="*/ 47 h 121"/>
                <a:gd name="T52" fmla="*/ 170 w 172"/>
                <a:gd name="T53" fmla="*/ 47 h 121"/>
                <a:gd name="T54" fmla="*/ 167 w 172"/>
                <a:gd name="T55" fmla="*/ 39 h 121"/>
                <a:gd name="T56" fmla="*/ 164 w 172"/>
                <a:gd name="T57" fmla="*/ 31 h 121"/>
                <a:gd name="T58" fmla="*/ 158 w 172"/>
                <a:gd name="T59" fmla="*/ 25 h 121"/>
                <a:gd name="T60" fmla="*/ 153 w 172"/>
                <a:gd name="T61" fmla="*/ 18 h 121"/>
                <a:gd name="T62" fmla="*/ 145 w 172"/>
                <a:gd name="T63" fmla="*/ 14 h 121"/>
                <a:gd name="T64" fmla="*/ 139 w 172"/>
                <a:gd name="T65" fmla="*/ 9 h 121"/>
                <a:gd name="T66" fmla="*/ 131 w 172"/>
                <a:gd name="T67" fmla="*/ 6 h 121"/>
                <a:gd name="T68" fmla="*/ 123 w 172"/>
                <a:gd name="T69" fmla="*/ 3 h 121"/>
                <a:gd name="T70" fmla="*/ 123 w 172"/>
                <a:gd name="T71" fmla="*/ 3 h 121"/>
                <a:gd name="T72" fmla="*/ 105 w 172"/>
                <a:gd name="T73" fmla="*/ 0 h 121"/>
                <a:gd name="T74" fmla="*/ 90 w 172"/>
                <a:gd name="T75" fmla="*/ 1 h 121"/>
                <a:gd name="T76" fmla="*/ 72 w 172"/>
                <a:gd name="T77" fmla="*/ 4 h 121"/>
                <a:gd name="T78" fmla="*/ 56 w 172"/>
                <a:gd name="T79" fmla="*/ 11 h 121"/>
                <a:gd name="T80" fmla="*/ 56 w 172"/>
                <a:gd name="T81" fmla="*/ 11 h 121"/>
                <a:gd name="T82" fmla="*/ 42 w 172"/>
                <a:gd name="T83" fmla="*/ 17 h 121"/>
                <a:gd name="T84" fmla="*/ 28 w 172"/>
                <a:gd name="T85" fmla="*/ 26 h 121"/>
                <a:gd name="T86" fmla="*/ 0 w 172"/>
                <a:gd name="T87" fmla="*/ 4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121">
                  <a:moveTo>
                    <a:pt x="4" y="41"/>
                  </a:moveTo>
                  <a:lnTo>
                    <a:pt x="4" y="41"/>
                  </a:lnTo>
                  <a:lnTo>
                    <a:pt x="9" y="66"/>
                  </a:lnTo>
                  <a:lnTo>
                    <a:pt x="14" y="78"/>
                  </a:lnTo>
                  <a:lnTo>
                    <a:pt x="19" y="91"/>
                  </a:lnTo>
                  <a:lnTo>
                    <a:pt x="19" y="91"/>
                  </a:lnTo>
                  <a:lnTo>
                    <a:pt x="26" y="101"/>
                  </a:lnTo>
                  <a:lnTo>
                    <a:pt x="36" y="110"/>
                  </a:lnTo>
                  <a:lnTo>
                    <a:pt x="47" y="116"/>
                  </a:lnTo>
                  <a:lnTo>
                    <a:pt x="53" y="120"/>
                  </a:lnTo>
                  <a:lnTo>
                    <a:pt x="60" y="121"/>
                  </a:lnTo>
                  <a:lnTo>
                    <a:pt x="60" y="121"/>
                  </a:lnTo>
                  <a:lnTo>
                    <a:pt x="69" y="121"/>
                  </a:lnTo>
                  <a:lnTo>
                    <a:pt x="80" y="120"/>
                  </a:lnTo>
                  <a:lnTo>
                    <a:pt x="99" y="113"/>
                  </a:lnTo>
                  <a:lnTo>
                    <a:pt x="99" y="113"/>
                  </a:lnTo>
                  <a:lnTo>
                    <a:pt x="137" y="101"/>
                  </a:lnTo>
                  <a:lnTo>
                    <a:pt x="137" y="101"/>
                  </a:lnTo>
                  <a:lnTo>
                    <a:pt x="148" y="96"/>
                  </a:lnTo>
                  <a:lnTo>
                    <a:pt x="158" y="90"/>
                  </a:lnTo>
                  <a:lnTo>
                    <a:pt x="158" y="90"/>
                  </a:lnTo>
                  <a:lnTo>
                    <a:pt x="162" y="86"/>
                  </a:lnTo>
                  <a:lnTo>
                    <a:pt x="165" y="82"/>
                  </a:lnTo>
                  <a:lnTo>
                    <a:pt x="170" y="71"/>
                  </a:lnTo>
                  <a:lnTo>
                    <a:pt x="172" y="58"/>
                  </a:lnTo>
                  <a:lnTo>
                    <a:pt x="170" y="47"/>
                  </a:lnTo>
                  <a:lnTo>
                    <a:pt x="170" y="47"/>
                  </a:lnTo>
                  <a:lnTo>
                    <a:pt x="167" y="39"/>
                  </a:lnTo>
                  <a:lnTo>
                    <a:pt x="164" y="31"/>
                  </a:lnTo>
                  <a:lnTo>
                    <a:pt x="158" y="25"/>
                  </a:lnTo>
                  <a:lnTo>
                    <a:pt x="153" y="18"/>
                  </a:lnTo>
                  <a:lnTo>
                    <a:pt x="145" y="14"/>
                  </a:lnTo>
                  <a:lnTo>
                    <a:pt x="139" y="9"/>
                  </a:lnTo>
                  <a:lnTo>
                    <a:pt x="131" y="6"/>
                  </a:lnTo>
                  <a:lnTo>
                    <a:pt x="123" y="3"/>
                  </a:lnTo>
                  <a:lnTo>
                    <a:pt x="123" y="3"/>
                  </a:lnTo>
                  <a:lnTo>
                    <a:pt x="105" y="0"/>
                  </a:lnTo>
                  <a:lnTo>
                    <a:pt x="90" y="1"/>
                  </a:lnTo>
                  <a:lnTo>
                    <a:pt x="72" y="4"/>
                  </a:lnTo>
                  <a:lnTo>
                    <a:pt x="56" y="11"/>
                  </a:lnTo>
                  <a:lnTo>
                    <a:pt x="56" y="11"/>
                  </a:lnTo>
                  <a:lnTo>
                    <a:pt x="42" y="17"/>
                  </a:lnTo>
                  <a:lnTo>
                    <a:pt x="28" y="26"/>
                  </a:lnTo>
                  <a:lnTo>
                    <a:pt x="0" y="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6" name="Freeform 464"/>
            <p:cNvSpPr>
              <a:spLocks/>
            </p:cNvSpPr>
            <p:nvPr/>
          </p:nvSpPr>
          <p:spPr bwMode="auto">
            <a:xfrm>
              <a:off x="767745" y="4658146"/>
              <a:ext cx="156662" cy="285349"/>
            </a:xfrm>
            <a:custGeom>
              <a:avLst/>
              <a:gdLst>
                <a:gd name="T0" fmla="*/ 157 w 168"/>
                <a:gd name="T1" fmla="*/ 98 h 306"/>
                <a:gd name="T2" fmla="*/ 138 w 168"/>
                <a:gd name="T3" fmla="*/ 80 h 306"/>
                <a:gd name="T4" fmla="*/ 141 w 168"/>
                <a:gd name="T5" fmla="*/ 75 h 306"/>
                <a:gd name="T6" fmla="*/ 142 w 168"/>
                <a:gd name="T7" fmla="*/ 57 h 306"/>
                <a:gd name="T8" fmla="*/ 133 w 168"/>
                <a:gd name="T9" fmla="*/ 41 h 306"/>
                <a:gd name="T10" fmla="*/ 123 w 168"/>
                <a:gd name="T11" fmla="*/ 33 h 306"/>
                <a:gd name="T12" fmla="*/ 108 w 168"/>
                <a:gd name="T13" fmla="*/ 28 h 306"/>
                <a:gd name="T14" fmla="*/ 97 w 168"/>
                <a:gd name="T15" fmla="*/ 11 h 306"/>
                <a:gd name="T16" fmla="*/ 82 w 168"/>
                <a:gd name="T17" fmla="*/ 3 h 306"/>
                <a:gd name="T18" fmla="*/ 67 w 168"/>
                <a:gd name="T19" fmla="*/ 0 h 306"/>
                <a:gd name="T20" fmla="*/ 44 w 168"/>
                <a:gd name="T21" fmla="*/ 1 h 306"/>
                <a:gd name="T22" fmla="*/ 32 w 168"/>
                <a:gd name="T23" fmla="*/ 9 h 306"/>
                <a:gd name="T24" fmla="*/ 29 w 168"/>
                <a:gd name="T25" fmla="*/ 20 h 306"/>
                <a:gd name="T26" fmla="*/ 26 w 168"/>
                <a:gd name="T27" fmla="*/ 38 h 306"/>
                <a:gd name="T28" fmla="*/ 18 w 168"/>
                <a:gd name="T29" fmla="*/ 44 h 306"/>
                <a:gd name="T30" fmla="*/ 5 w 168"/>
                <a:gd name="T31" fmla="*/ 55 h 306"/>
                <a:gd name="T32" fmla="*/ 0 w 168"/>
                <a:gd name="T33" fmla="*/ 72 h 306"/>
                <a:gd name="T34" fmla="*/ 5 w 168"/>
                <a:gd name="T35" fmla="*/ 96 h 306"/>
                <a:gd name="T36" fmla="*/ 21 w 168"/>
                <a:gd name="T37" fmla="*/ 113 h 306"/>
                <a:gd name="T38" fmla="*/ 41 w 168"/>
                <a:gd name="T39" fmla="*/ 124 h 306"/>
                <a:gd name="T40" fmla="*/ 57 w 168"/>
                <a:gd name="T41" fmla="*/ 128 h 306"/>
                <a:gd name="T42" fmla="*/ 62 w 168"/>
                <a:gd name="T43" fmla="*/ 134 h 306"/>
                <a:gd name="T44" fmla="*/ 52 w 168"/>
                <a:gd name="T45" fmla="*/ 145 h 306"/>
                <a:gd name="T46" fmla="*/ 37 w 168"/>
                <a:gd name="T47" fmla="*/ 158 h 306"/>
                <a:gd name="T48" fmla="*/ 19 w 168"/>
                <a:gd name="T49" fmla="*/ 186 h 306"/>
                <a:gd name="T50" fmla="*/ 19 w 168"/>
                <a:gd name="T51" fmla="*/ 208 h 306"/>
                <a:gd name="T52" fmla="*/ 37 w 168"/>
                <a:gd name="T53" fmla="*/ 238 h 306"/>
                <a:gd name="T54" fmla="*/ 49 w 168"/>
                <a:gd name="T55" fmla="*/ 249 h 306"/>
                <a:gd name="T56" fmla="*/ 56 w 168"/>
                <a:gd name="T57" fmla="*/ 259 h 306"/>
                <a:gd name="T58" fmla="*/ 60 w 168"/>
                <a:gd name="T59" fmla="*/ 278 h 306"/>
                <a:gd name="T60" fmla="*/ 79 w 168"/>
                <a:gd name="T61" fmla="*/ 300 h 306"/>
                <a:gd name="T62" fmla="*/ 98 w 168"/>
                <a:gd name="T63" fmla="*/ 306 h 306"/>
                <a:gd name="T64" fmla="*/ 127 w 168"/>
                <a:gd name="T65" fmla="*/ 300 h 306"/>
                <a:gd name="T66" fmla="*/ 136 w 168"/>
                <a:gd name="T67" fmla="*/ 289 h 306"/>
                <a:gd name="T68" fmla="*/ 141 w 168"/>
                <a:gd name="T69" fmla="*/ 274 h 306"/>
                <a:gd name="T70" fmla="*/ 130 w 168"/>
                <a:gd name="T71" fmla="*/ 251 h 306"/>
                <a:gd name="T72" fmla="*/ 128 w 168"/>
                <a:gd name="T73" fmla="*/ 235 h 306"/>
                <a:gd name="T74" fmla="*/ 133 w 168"/>
                <a:gd name="T75" fmla="*/ 211 h 306"/>
                <a:gd name="T76" fmla="*/ 128 w 168"/>
                <a:gd name="T77" fmla="*/ 192 h 306"/>
                <a:gd name="T78" fmla="*/ 125 w 168"/>
                <a:gd name="T79" fmla="*/ 175 h 306"/>
                <a:gd name="T80" fmla="*/ 128 w 168"/>
                <a:gd name="T81" fmla="*/ 167 h 306"/>
                <a:gd name="T82" fmla="*/ 150 w 168"/>
                <a:gd name="T83" fmla="*/ 150 h 306"/>
                <a:gd name="T84" fmla="*/ 166 w 168"/>
                <a:gd name="T85" fmla="*/ 126 h 306"/>
                <a:gd name="T86" fmla="*/ 168 w 168"/>
                <a:gd name="T87" fmla="*/ 9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8" h="306">
                  <a:moveTo>
                    <a:pt x="168" y="99"/>
                  </a:moveTo>
                  <a:lnTo>
                    <a:pt x="157" y="98"/>
                  </a:lnTo>
                  <a:lnTo>
                    <a:pt x="157" y="98"/>
                  </a:lnTo>
                  <a:lnTo>
                    <a:pt x="149" y="88"/>
                  </a:lnTo>
                  <a:lnTo>
                    <a:pt x="144" y="83"/>
                  </a:lnTo>
                  <a:lnTo>
                    <a:pt x="138" y="80"/>
                  </a:lnTo>
                  <a:lnTo>
                    <a:pt x="138" y="80"/>
                  </a:lnTo>
                  <a:lnTo>
                    <a:pt x="141" y="75"/>
                  </a:lnTo>
                  <a:lnTo>
                    <a:pt x="141" y="75"/>
                  </a:lnTo>
                  <a:lnTo>
                    <a:pt x="142" y="69"/>
                  </a:lnTo>
                  <a:lnTo>
                    <a:pt x="142" y="63"/>
                  </a:lnTo>
                  <a:lnTo>
                    <a:pt x="142" y="57"/>
                  </a:lnTo>
                  <a:lnTo>
                    <a:pt x="141" y="50"/>
                  </a:lnTo>
                  <a:lnTo>
                    <a:pt x="138" y="45"/>
                  </a:lnTo>
                  <a:lnTo>
                    <a:pt x="133" y="41"/>
                  </a:lnTo>
                  <a:lnTo>
                    <a:pt x="128" y="36"/>
                  </a:lnTo>
                  <a:lnTo>
                    <a:pt x="123" y="33"/>
                  </a:lnTo>
                  <a:lnTo>
                    <a:pt x="123" y="33"/>
                  </a:lnTo>
                  <a:lnTo>
                    <a:pt x="116" y="31"/>
                  </a:lnTo>
                  <a:lnTo>
                    <a:pt x="108" y="28"/>
                  </a:lnTo>
                  <a:lnTo>
                    <a:pt x="108" y="28"/>
                  </a:lnTo>
                  <a:lnTo>
                    <a:pt x="105" y="23"/>
                  </a:lnTo>
                  <a:lnTo>
                    <a:pt x="101" y="19"/>
                  </a:lnTo>
                  <a:lnTo>
                    <a:pt x="97" y="11"/>
                  </a:lnTo>
                  <a:lnTo>
                    <a:pt x="97" y="11"/>
                  </a:lnTo>
                  <a:lnTo>
                    <a:pt x="90" y="6"/>
                  </a:lnTo>
                  <a:lnTo>
                    <a:pt x="82" y="3"/>
                  </a:lnTo>
                  <a:lnTo>
                    <a:pt x="75" y="1"/>
                  </a:lnTo>
                  <a:lnTo>
                    <a:pt x="67" y="0"/>
                  </a:lnTo>
                  <a:lnTo>
                    <a:pt x="67" y="0"/>
                  </a:lnTo>
                  <a:lnTo>
                    <a:pt x="56" y="0"/>
                  </a:lnTo>
                  <a:lnTo>
                    <a:pt x="44" y="1"/>
                  </a:lnTo>
                  <a:lnTo>
                    <a:pt x="44" y="1"/>
                  </a:lnTo>
                  <a:lnTo>
                    <a:pt x="40" y="3"/>
                  </a:lnTo>
                  <a:lnTo>
                    <a:pt x="35" y="6"/>
                  </a:lnTo>
                  <a:lnTo>
                    <a:pt x="32" y="9"/>
                  </a:lnTo>
                  <a:lnTo>
                    <a:pt x="29" y="14"/>
                  </a:lnTo>
                  <a:lnTo>
                    <a:pt x="29" y="14"/>
                  </a:lnTo>
                  <a:lnTo>
                    <a:pt x="29" y="20"/>
                  </a:lnTo>
                  <a:lnTo>
                    <a:pt x="27" y="27"/>
                  </a:lnTo>
                  <a:lnTo>
                    <a:pt x="27" y="31"/>
                  </a:lnTo>
                  <a:lnTo>
                    <a:pt x="26" y="38"/>
                  </a:lnTo>
                  <a:lnTo>
                    <a:pt x="26" y="38"/>
                  </a:lnTo>
                  <a:lnTo>
                    <a:pt x="22" y="41"/>
                  </a:lnTo>
                  <a:lnTo>
                    <a:pt x="18" y="44"/>
                  </a:lnTo>
                  <a:lnTo>
                    <a:pt x="10" y="50"/>
                  </a:lnTo>
                  <a:lnTo>
                    <a:pt x="10" y="50"/>
                  </a:lnTo>
                  <a:lnTo>
                    <a:pt x="5" y="55"/>
                  </a:lnTo>
                  <a:lnTo>
                    <a:pt x="2" y="60"/>
                  </a:lnTo>
                  <a:lnTo>
                    <a:pt x="0" y="66"/>
                  </a:lnTo>
                  <a:lnTo>
                    <a:pt x="0" y="72"/>
                  </a:lnTo>
                  <a:lnTo>
                    <a:pt x="0" y="83"/>
                  </a:lnTo>
                  <a:lnTo>
                    <a:pt x="5" y="96"/>
                  </a:lnTo>
                  <a:lnTo>
                    <a:pt x="5" y="96"/>
                  </a:lnTo>
                  <a:lnTo>
                    <a:pt x="10" y="102"/>
                  </a:lnTo>
                  <a:lnTo>
                    <a:pt x="14" y="109"/>
                  </a:lnTo>
                  <a:lnTo>
                    <a:pt x="21" y="113"/>
                  </a:lnTo>
                  <a:lnTo>
                    <a:pt x="27" y="118"/>
                  </a:lnTo>
                  <a:lnTo>
                    <a:pt x="33" y="123"/>
                  </a:lnTo>
                  <a:lnTo>
                    <a:pt x="41" y="124"/>
                  </a:lnTo>
                  <a:lnTo>
                    <a:pt x="49" y="128"/>
                  </a:lnTo>
                  <a:lnTo>
                    <a:pt x="57" y="128"/>
                  </a:lnTo>
                  <a:lnTo>
                    <a:pt x="57" y="128"/>
                  </a:lnTo>
                  <a:lnTo>
                    <a:pt x="63" y="128"/>
                  </a:lnTo>
                  <a:lnTo>
                    <a:pt x="63" y="128"/>
                  </a:lnTo>
                  <a:lnTo>
                    <a:pt x="62" y="134"/>
                  </a:lnTo>
                  <a:lnTo>
                    <a:pt x="57" y="139"/>
                  </a:lnTo>
                  <a:lnTo>
                    <a:pt x="57" y="139"/>
                  </a:lnTo>
                  <a:lnTo>
                    <a:pt x="52" y="145"/>
                  </a:lnTo>
                  <a:lnTo>
                    <a:pt x="48" y="148"/>
                  </a:lnTo>
                  <a:lnTo>
                    <a:pt x="37" y="158"/>
                  </a:lnTo>
                  <a:lnTo>
                    <a:pt x="37" y="158"/>
                  </a:lnTo>
                  <a:lnTo>
                    <a:pt x="29" y="165"/>
                  </a:lnTo>
                  <a:lnTo>
                    <a:pt x="22" y="175"/>
                  </a:lnTo>
                  <a:lnTo>
                    <a:pt x="19" y="186"/>
                  </a:lnTo>
                  <a:lnTo>
                    <a:pt x="18" y="197"/>
                  </a:lnTo>
                  <a:lnTo>
                    <a:pt x="18" y="197"/>
                  </a:lnTo>
                  <a:lnTo>
                    <a:pt x="19" y="208"/>
                  </a:lnTo>
                  <a:lnTo>
                    <a:pt x="22" y="219"/>
                  </a:lnTo>
                  <a:lnTo>
                    <a:pt x="29" y="229"/>
                  </a:lnTo>
                  <a:lnTo>
                    <a:pt x="37" y="238"/>
                  </a:lnTo>
                  <a:lnTo>
                    <a:pt x="37" y="238"/>
                  </a:lnTo>
                  <a:lnTo>
                    <a:pt x="44" y="244"/>
                  </a:lnTo>
                  <a:lnTo>
                    <a:pt x="49" y="249"/>
                  </a:lnTo>
                  <a:lnTo>
                    <a:pt x="54" y="254"/>
                  </a:lnTo>
                  <a:lnTo>
                    <a:pt x="54" y="254"/>
                  </a:lnTo>
                  <a:lnTo>
                    <a:pt x="56" y="259"/>
                  </a:lnTo>
                  <a:lnTo>
                    <a:pt x="57" y="265"/>
                  </a:lnTo>
                  <a:lnTo>
                    <a:pt x="60" y="278"/>
                  </a:lnTo>
                  <a:lnTo>
                    <a:pt x="60" y="278"/>
                  </a:lnTo>
                  <a:lnTo>
                    <a:pt x="65" y="285"/>
                  </a:lnTo>
                  <a:lnTo>
                    <a:pt x="71" y="293"/>
                  </a:lnTo>
                  <a:lnTo>
                    <a:pt x="79" y="300"/>
                  </a:lnTo>
                  <a:lnTo>
                    <a:pt x="89" y="304"/>
                  </a:lnTo>
                  <a:lnTo>
                    <a:pt x="89" y="304"/>
                  </a:lnTo>
                  <a:lnTo>
                    <a:pt x="98" y="306"/>
                  </a:lnTo>
                  <a:lnTo>
                    <a:pt x="108" y="306"/>
                  </a:lnTo>
                  <a:lnTo>
                    <a:pt x="117" y="304"/>
                  </a:lnTo>
                  <a:lnTo>
                    <a:pt x="127" y="300"/>
                  </a:lnTo>
                  <a:lnTo>
                    <a:pt x="127" y="300"/>
                  </a:lnTo>
                  <a:lnTo>
                    <a:pt x="131" y="295"/>
                  </a:lnTo>
                  <a:lnTo>
                    <a:pt x="136" y="289"/>
                  </a:lnTo>
                  <a:lnTo>
                    <a:pt x="139" y="282"/>
                  </a:lnTo>
                  <a:lnTo>
                    <a:pt x="141" y="274"/>
                  </a:lnTo>
                  <a:lnTo>
                    <a:pt x="141" y="274"/>
                  </a:lnTo>
                  <a:lnTo>
                    <a:pt x="138" y="267"/>
                  </a:lnTo>
                  <a:lnTo>
                    <a:pt x="135" y="259"/>
                  </a:lnTo>
                  <a:lnTo>
                    <a:pt x="130" y="251"/>
                  </a:lnTo>
                  <a:lnTo>
                    <a:pt x="127" y="243"/>
                  </a:lnTo>
                  <a:lnTo>
                    <a:pt x="127" y="243"/>
                  </a:lnTo>
                  <a:lnTo>
                    <a:pt x="128" y="235"/>
                  </a:lnTo>
                  <a:lnTo>
                    <a:pt x="130" y="227"/>
                  </a:lnTo>
                  <a:lnTo>
                    <a:pt x="133" y="219"/>
                  </a:lnTo>
                  <a:lnTo>
                    <a:pt x="133" y="211"/>
                  </a:lnTo>
                  <a:lnTo>
                    <a:pt x="133" y="211"/>
                  </a:lnTo>
                  <a:lnTo>
                    <a:pt x="131" y="202"/>
                  </a:lnTo>
                  <a:lnTo>
                    <a:pt x="128" y="192"/>
                  </a:lnTo>
                  <a:lnTo>
                    <a:pt x="125" y="184"/>
                  </a:lnTo>
                  <a:lnTo>
                    <a:pt x="123" y="180"/>
                  </a:lnTo>
                  <a:lnTo>
                    <a:pt x="125" y="175"/>
                  </a:lnTo>
                  <a:lnTo>
                    <a:pt x="125" y="175"/>
                  </a:lnTo>
                  <a:lnTo>
                    <a:pt x="125" y="170"/>
                  </a:lnTo>
                  <a:lnTo>
                    <a:pt x="128" y="167"/>
                  </a:lnTo>
                  <a:lnTo>
                    <a:pt x="135" y="161"/>
                  </a:lnTo>
                  <a:lnTo>
                    <a:pt x="150" y="150"/>
                  </a:lnTo>
                  <a:lnTo>
                    <a:pt x="150" y="150"/>
                  </a:lnTo>
                  <a:lnTo>
                    <a:pt x="155" y="145"/>
                  </a:lnTo>
                  <a:lnTo>
                    <a:pt x="160" y="139"/>
                  </a:lnTo>
                  <a:lnTo>
                    <a:pt x="166" y="126"/>
                  </a:lnTo>
                  <a:lnTo>
                    <a:pt x="168" y="113"/>
                  </a:lnTo>
                  <a:lnTo>
                    <a:pt x="168" y="105"/>
                  </a:lnTo>
                  <a:lnTo>
                    <a:pt x="168" y="99"/>
                  </a:lnTo>
                  <a:lnTo>
                    <a:pt x="168" y="9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7" name="Freeform 465"/>
            <p:cNvSpPr>
              <a:spLocks/>
            </p:cNvSpPr>
            <p:nvPr/>
          </p:nvSpPr>
          <p:spPr bwMode="auto">
            <a:xfrm>
              <a:off x="840481" y="4740207"/>
              <a:ext cx="39166" cy="29840"/>
            </a:xfrm>
            <a:custGeom>
              <a:avLst/>
              <a:gdLst>
                <a:gd name="T0" fmla="*/ 42 w 42"/>
                <a:gd name="T1" fmla="*/ 0 h 32"/>
                <a:gd name="T2" fmla="*/ 42 w 42"/>
                <a:gd name="T3" fmla="*/ 0 h 32"/>
                <a:gd name="T4" fmla="*/ 42 w 42"/>
                <a:gd name="T5" fmla="*/ 3 h 32"/>
                <a:gd name="T6" fmla="*/ 39 w 42"/>
                <a:gd name="T7" fmla="*/ 8 h 32"/>
                <a:gd name="T8" fmla="*/ 39 w 42"/>
                <a:gd name="T9" fmla="*/ 8 h 32"/>
                <a:gd name="T10" fmla="*/ 34 w 42"/>
                <a:gd name="T11" fmla="*/ 16 h 32"/>
                <a:gd name="T12" fmla="*/ 27 w 42"/>
                <a:gd name="T13" fmla="*/ 24 h 32"/>
                <a:gd name="T14" fmla="*/ 27 w 42"/>
                <a:gd name="T15" fmla="*/ 24 h 32"/>
                <a:gd name="T16" fmla="*/ 17 w 42"/>
                <a:gd name="T17" fmla="*/ 29 h 32"/>
                <a:gd name="T18" fmla="*/ 8 w 42"/>
                <a:gd name="T19" fmla="*/ 32 h 32"/>
                <a:gd name="T20" fmla="*/ 8 w 42"/>
                <a:gd name="T21" fmla="*/ 32 h 32"/>
                <a:gd name="T22" fmla="*/ 1 w 42"/>
                <a:gd name="T23" fmla="*/ 32 h 32"/>
                <a:gd name="T24" fmla="*/ 0 w 42"/>
                <a:gd name="T25" fmla="*/ 32 h 32"/>
                <a:gd name="T26" fmla="*/ 0 w 42"/>
                <a:gd name="T27" fmla="*/ 32 h 32"/>
                <a:gd name="T28" fmla="*/ 8 w 42"/>
                <a:gd name="T29" fmla="*/ 29 h 32"/>
                <a:gd name="T30" fmla="*/ 15 w 42"/>
                <a:gd name="T31" fmla="*/ 25 h 32"/>
                <a:gd name="T32" fmla="*/ 23 w 42"/>
                <a:gd name="T33" fmla="*/ 21 h 32"/>
                <a:gd name="T34" fmla="*/ 23 w 42"/>
                <a:gd name="T35" fmla="*/ 21 h 32"/>
                <a:gd name="T36" fmla="*/ 31 w 42"/>
                <a:gd name="T37" fmla="*/ 14 h 32"/>
                <a:gd name="T38" fmla="*/ 38 w 42"/>
                <a:gd name="T39" fmla="*/ 6 h 32"/>
                <a:gd name="T40" fmla="*/ 42 w 42"/>
                <a:gd name="T41" fmla="*/ 0 h 32"/>
                <a:gd name="T42" fmla="*/ 42 w 42"/>
                <a:gd name="T4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2">
                  <a:moveTo>
                    <a:pt x="42" y="0"/>
                  </a:moveTo>
                  <a:lnTo>
                    <a:pt x="42" y="0"/>
                  </a:lnTo>
                  <a:lnTo>
                    <a:pt x="42" y="3"/>
                  </a:lnTo>
                  <a:lnTo>
                    <a:pt x="39" y="8"/>
                  </a:lnTo>
                  <a:lnTo>
                    <a:pt x="39" y="8"/>
                  </a:lnTo>
                  <a:lnTo>
                    <a:pt x="34" y="16"/>
                  </a:lnTo>
                  <a:lnTo>
                    <a:pt x="27" y="24"/>
                  </a:lnTo>
                  <a:lnTo>
                    <a:pt x="27" y="24"/>
                  </a:lnTo>
                  <a:lnTo>
                    <a:pt x="17" y="29"/>
                  </a:lnTo>
                  <a:lnTo>
                    <a:pt x="8" y="32"/>
                  </a:lnTo>
                  <a:lnTo>
                    <a:pt x="8" y="32"/>
                  </a:lnTo>
                  <a:lnTo>
                    <a:pt x="1" y="32"/>
                  </a:lnTo>
                  <a:lnTo>
                    <a:pt x="0" y="32"/>
                  </a:lnTo>
                  <a:lnTo>
                    <a:pt x="0" y="32"/>
                  </a:lnTo>
                  <a:lnTo>
                    <a:pt x="8" y="29"/>
                  </a:lnTo>
                  <a:lnTo>
                    <a:pt x="15" y="25"/>
                  </a:lnTo>
                  <a:lnTo>
                    <a:pt x="23" y="21"/>
                  </a:lnTo>
                  <a:lnTo>
                    <a:pt x="23" y="21"/>
                  </a:lnTo>
                  <a:lnTo>
                    <a:pt x="31" y="14"/>
                  </a:lnTo>
                  <a:lnTo>
                    <a:pt x="38" y="6"/>
                  </a:lnTo>
                  <a:lnTo>
                    <a:pt x="42" y="0"/>
                  </a:lnTo>
                  <a:lnTo>
                    <a:pt x="42" y="0"/>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8" name="Freeform 466"/>
            <p:cNvSpPr>
              <a:spLocks/>
            </p:cNvSpPr>
            <p:nvPr/>
          </p:nvSpPr>
          <p:spPr bwMode="auto">
            <a:xfrm>
              <a:off x="802248" y="4938833"/>
              <a:ext cx="52221" cy="66208"/>
            </a:xfrm>
            <a:custGeom>
              <a:avLst/>
              <a:gdLst>
                <a:gd name="T0" fmla="*/ 0 w 56"/>
                <a:gd name="T1" fmla="*/ 56 h 71"/>
                <a:gd name="T2" fmla="*/ 3 w 56"/>
                <a:gd name="T3" fmla="*/ 62 h 71"/>
                <a:gd name="T4" fmla="*/ 14 w 56"/>
                <a:gd name="T5" fmla="*/ 68 h 71"/>
                <a:gd name="T6" fmla="*/ 19 w 56"/>
                <a:gd name="T7" fmla="*/ 68 h 71"/>
                <a:gd name="T8" fmla="*/ 30 w 56"/>
                <a:gd name="T9" fmla="*/ 65 h 71"/>
                <a:gd name="T10" fmla="*/ 41 w 56"/>
                <a:gd name="T11" fmla="*/ 57 h 71"/>
                <a:gd name="T12" fmla="*/ 44 w 56"/>
                <a:gd name="T13" fmla="*/ 51 h 71"/>
                <a:gd name="T14" fmla="*/ 45 w 56"/>
                <a:gd name="T15" fmla="*/ 43 h 71"/>
                <a:gd name="T16" fmla="*/ 44 w 56"/>
                <a:gd name="T17" fmla="*/ 32 h 71"/>
                <a:gd name="T18" fmla="*/ 41 w 56"/>
                <a:gd name="T19" fmla="*/ 29 h 71"/>
                <a:gd name="T20" fmla="*/ 34 w 56"/>
                <a:gd name="T21" fmla="*/ 26 h 71"/>
                <a:gd name="T22" fmla="*/ 31 w 56"/>
                <a:gd name="T23" fmla="*/ 27 h 71"/>
                <a:gd name="T24" fmla="*/ 28 w 56"/>
                <a:gd name="T25" fmla="*/ 30 h 71"/>
                <a:gd name="T26" fmla="*/ 30 w 56"/>
                <a:gd name="T27" fmla="*/ 35 h 71"/>
                <a:gd name="T28" fmla="*/ 34 w 56"/>
                <a:gd name="T29" fmla="*/ 38 h 71"/>
                <a:gd name="T30" fmla="*/ 38 w 56"/>
                <a:gd name="T31" fmla="*/ 38 h 71"/>
                <a:gd name="T32" fmla="*/ 47 w 56"/>
                <a:gd name="T33" fmla="*/ 33 h 71"/>
                <a:gd name="T34" fmla="*/ 50 w 56"/>
                <a:gd name="T35" fmla="*/ 29 h 71"/>
                <a:gd name="T36" fmla="*/ 53 w 56"/>
                <a:gd name="T37" fmla="*/ 24 h 71"/>
                <a:gd name="T38" fmla="*/ 55 w 56"/>
                <a:gd name="T39" fmla="*/ 7 h 71"/>
                <a:gd name="T40" fmla="*/ 52 w 56"/>
                <a:gd name="T41" fmla="*/ 0 h 71"/>
                <a:gd name="T42" fmla="*/ 53 w 56"/>
                <a:gd name="T43" fmla="*/ 2 h 71"/>
                <a:gd name="T44" fmla="*/ 55 w 56"/>
                <a:gd name="T45" fmla="*/ 7 h 71"/>
                <a:gd name="T46" fmla="*/ 56 w 56"/>
                <a:gd name="T47" fmla="*/ 19 h 71"/>
                <a:gd name="T48" fmla="*/ 55 w 56"/>
                <a:gd name="T49" fmla="*/ 26 h 71"/>
                <a:gd name="T50" fmla="*/ 49 w 56"/>
                <a:gd name="T51" fmla="*/ 37 h 71"/>
                <a:gd name="T52" fmla="*/ 42 w 56"/>
                <a:gd name="T53" fmla="*/ 40 h 71"/>
                <a:gd name="T54" fmla="*/ 34 w 56"/>
                <a:gd name="T55" fmla="*/ 41 h 71"/>
                <a:gd name="T56" fmla="*/ 30 w 56"/>
                <a:gd name="T57" fmla="*/ 40 h 71"/>
                <a:gd name="T58" fmla="*/ 26 w 56"/>
                <a:gd name="T59" fmla="*/ 38 h 71"/>
                <a:gd name="T60" fmla="*/ 26 w 56"/>
                <a:gd name="T61" fmla="*/ 29 h 71"/>
                <a:gd name="T62" fmla="*/ 30 w 56"/>
                <a:gd name="T63" fmla="*/ 24 h 71"/>
                <a:gd name="T64" fmla="*/ 34 w 56"/>
                <a:gd name="T65" fmla="*/ 22 h 71"/>
                <a:gd name="T66" fmla="*/ 42 w 56"/>
                <a:gd name="T67" fmla="*/ 26 h 71"/>
                <a:gd name="T68" fmla="*/ 45 w 56"/>
                <a:gd name="T69" fmla="*/ 30 h 71"/>
                <a:gd name="T70" fmla="*/ 49 w 56"/>
                <a:gd name="T71" fmla="*/ 43 h 71"/>
                <a:gd name="T72" fmla="*/ 47 w 56"/>
                <a:gd name="T73" fmla="*/ 51 h 71"/>
                <a:gd name="T74" fmla="*/ 42 w 56"/>
                <a:gd name="T75" fmla="*/ 59 h 71"/>
                <a:gd name="T76" fmla="*/ 31 w 56"/>
                <a:gd name="T77" fmla="*/ 68 h 71"/>
                <a:gd name="T78" fmla="*/ 19 w 56"/>
                <a:gd name="T79" fmla="*/ 71 h 71"/>
                <a:gd name="T80" fmla="*/ 14 w 56"/>
                <a:gd name="T81" fmla="*/ 70 h 71"/>
                <a:gd name="T82" fmla="*/ 3 w 56"/>
                <a:gd name="T83" fmla="*/ 62 h 71"/>
                <a:gd name="T84" fmla="*/ 0 w 56"/>
                <a:gd name="T85" fmla="*/ 57 h 71"/>
                <a:gd name="T86" fmla="*/ 0 w 56"/>
                <a:gd name="T87"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71">
                  <a:moveTo>
                    <a:pt x="0" y="56"/>
                  </a:moveTo>
                  <a:lnTo>
                    <a:pt x="0" y="56"/>
                  </a:lnTo>
                  <a:lnTo>
                    <a:pt x="3" y="62"/>
                  </a:lnTo>
                  <a:lnTo>
                    <a:pt x="3" y="62"/>
                  </a:lnTo>
                  <a:lnTo>
                    <a:pt x="9" y="67"/>
                  </a:lnTo>
                  <a:lnTo>
                    <a:pt x="14" y="68"/>
                  </a:lnTo>
                  <a:lnTo>
                    <a:pt x="19" y="68"/>
                  </a:lnTo>
                  <a:lnTo>
                    <a:pt x="19" y="68"/>
                  </a:lnTo>
                  <a:lnTo>
                    <a:pt x="25" y="68"/>
                  </a:lnTo>
                  <a:lnTo>
                    <a:pt x="30" y="65"/>
                  </a:lnTo>
                  <a:lnTo>
                    <a:pt x="36" y="62"/>
                  </a:lnTo>
                  <a:lnTo>
                    <a:pt x="41" y="57"/>
                  </a:lnTo>
                  <a:lnTo>
                    <a:pt x="41" y="57"/>
                  </a:lnTo>
                  <a:lnTo>
                    <a:pt x="44" y="51"/>
                  </a:lnTo>
                  <a:lnTo>
                    <a:pt x="45" y="43"/>
                  </a:lnTo>
                  <a:lnTo>
                    <a:pt x="45" y="43"/>
                  </a:lnTo>
                  <a:lnTo>
                    <a:pt x="45" y="35"/>
                  </a:lnTo>
                  <a:lnTo>
                    <a:pt x="44" y="32"/>
                  </a:lnTo>
                  <a:lnTo>
                    <a:pt x="41" y="29"/>
                  </a:lnTo>
                  <a:lnTo>
                    <a:pt x="41" y="29"/>
                  </a:lnTo>
                  <a:lnTo>
                    <a:pt x="38" y="27"/>
                  </a:lnTo>
                  <a:lnTo>
                    <a:pt x="34" y="26"/>
                  </a:lnTo>
                  <a:lnTo>
                    <a:pt x="34" y="26"/>
                  </a:lnTo>
                  <a:lnTo>
                    <a:pt x="31" y="27"/>
                  </a:lnTo>
                  <a:lnTo>
                    <a:pt x="28" y="30"/>
                  </a:lnTo>
                  <a:lnTo>
                    <a:pt x="28" y="30"/>
                  </a:lnTo>
                  <a:lnTo>
                    <a:pt x="28" y="33"/>
                  </a:lnTo>
                  <a:lnTo>
                    <a:pt x="30" y="35"/>
                  </a:lnTo>
                  <a:lnTo>
                    <a:pt x="31" y="38"/>
                  </a:lnTo>
                  <a:lnTo>
                    <a:pt x="34" y="38"/>
                  </a:lnTo>
                  <a:lnTo>
                    <a:pt x="34" y="38"/>
                  </a:lnTo>
                  <a:lnTo>
                    <a:pt x="38" y="38"/>
                  </a:lnTo>
                  <a:lnTo>
                    <a:pt x="41" y="38"/>
                  </a:lnTo>
                  <a:lnTo>
                    <a:pt x="47" y="33"/>
                  </a:lnTo>
                  <a:lnTo>
                    <a:pt x="47" y="33"/>
                  </a:lnTo>
                  <a:lnTo>
                    <a:pt x="50" y="29"/>
                  </a:lnTo>
                  <a:lnTo>
                    <a:pt x="53" y="24"/>
                  </a:lnTo>
                  <a:lnTo>
                    <a:pt x="53" y="24"/>
                  </a:lnTo>
                  <a:lnTo>
                    <a:pt x="55" y="14"/>
                  </a:lnTo>
                  <a:lnTo>
                    <a:pt x="55" y="7"/>
                  </a:lnTo>
                  <a:lnTo>
                    <a:pt x="55" y="7"/>
                  </a:lnTo>
                  <a:lnTo>
                    <a:pt x="52" y="0"/>
                  </a:lnTo>
                  <a:lnTo>
                    <a:pt x="52" y="0"/>
                  </a:lnTo>
                  <a:lnTo>
                    <a:pt x="53" y="2"/>
                  </a:lnTo>
                  <a:lnTo>
                    <a:pt x="55" y="7"/>
                  </a:lnTo>
                  <a:lnTo>
                    <a:pt x="55" y="7"/>
                  </a:lnTo>
                  <a:lnTo>
                    <a:pt x="56" y="14"/>
                  </a:lnTo>
                  <a:lnTo>
                    <a:pt x="56" y="19"/>
                  </a:lnTo>
                  <a:lnTo>
                    <a:pt x="55" y="26"/>
                  </a:lnTo>
                  <a:lnTo>
                    <a:pt x="55" y="26"/>
                  </a:lnTo>
                  <a:lnTo>
                    <a:pt x="52" y="30"/>
                  </a:lnTo>
                  <a:lnTo>
                    <a:pt x="49" y="37"/>
                  </a:lnTo>
                  <a:lnTo>
                    <a:pt x="49" y="37"/>
                  </a:lnTo>
                  <a:lnTo>
                    <a:pt x="42" y="40"/>
                  </a:lnTo>
                  <a:lnTo>
                    <a:pt x="39" y="41"/>
                  </a:lnTo>
                  <a:lnTo>
                    <a:pt x="34" y="41"/>
                  </a:lnTo>
                  <a:lnTo>
                    <a:pt x="34" y="41"/>
                  </a:lnTo>
                  <a:lnTo>
                    <a:pt x="30" y="40"/>
                  </a:lnTo>
                  <a:lnTo>
                    <a:pt x="26" y="38"/>
                  </a:lnTo>
                  <a:lnTo>
                    <a:pt x="26" y="38"/>
                  </a:lnTo>
                  <a:lnTo>
                    <a:pt x="25" y="33"/>
                  </a:lnTo>
                  <a:lnTo>
                    <a:pt x="26" y="29"/>
                  </a:lnTo>
                  <a:lnTo>
                    <a:pt x="26" y="29"/>
                  </a:lnTo>
                  <a:lnTo>
                    <a:pt x="30" y="24"/>
                  </a:lnTo>
                  <a:lnTo>
                    <a:pt x="34" y="22"/>
                  </a:lnTo>
                  <a:lnTo>
                    <a:pt x="34" y="22"/>
                  </a:lnTo>
                  <a:lnTo>
                    <a:pt x="39" y="24"/>
                  </a:lnTo>
                  <a:lnTo>
                    <a:pt x="42" y="26"/>
                  </a:lnTo>
                  <a:lnTo>
                    <a:pt x="42" y="26"/>
                  </a:lnTo>
                  <a:lnTo>
                    <a:pt x="45" y="30"/>
                  </a:lnTo>
                  <a:lnTo>
                    <a:pt x="49" y="33"/>
                  </a:lnTo>
                  <a:lnTo>
                    <a:pt x="49" y="43"/>
                  </a:lnTo>
                  <a:lnTo>
                    <a:pt x="49" y="43"/>
                  </a:lnTo>
                  <a:lnTo>
                    <a:pt x="47" y="51"/>
                  </a:lnTo>
                  <a:lnTo>
                    <a:pt x="42" y="59"/>
                  </a:lnTo>
                  <a:lnTo>
                    <a:pt x="42" y="59"/>
                  </a:lnTo>
                  <a:lnTo>
                    <a:pt x="38" y="63"/>
                  </a:lnTo>
                  <a:lnTo>
                    <a:pt x="31" y="68"/>
                  </a:lnTo>
                  <a:lnTo>
                    <a:pt x="25" y="70"/>
                  </a:lnTo>
                  <a:lnTo>
                    <a:pt x="19" y="71"/>
                  </a:lnTo>
                  <a:lnTo>
                    <a:pt x="19" y="71"/>
                  </a:lnTo>
                  <a:lnTo>
                    <a:pt x="14" y="70"/>
                  </a:lnTo>
                  <a:lnTo>
                    <a:pt x="9" y="68"/>
                  </a:lnTo>
                  <a:lnTo>
                    <a:pt x="3" y="62"/>
                  </a:lnTo>
                  <a:lnTo>
                    <a:pt x="3" y="62"/>
                  </a:lnTo>
                  <a:lnTo>
                    <a:pt x="0" y="57"/>
                  </a:lnTo>
                  <a:lnTo>
                    <a:pt x="0" y="57"/>
                  </a:lnTo>
                  <a:lnTo>
                    <a:pt x="0" y="56"/>
                  </a:lnTo>
                  <a:lnTo>
                    <a:pt x="0" y="56"/>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9" name="Freeform 467"/>
            <p:cNvSpPr>
              <a:spLocks/>
            </p:cNvSpPr>
            <p:nvPr/>
          </p:nvSpPr>
          <p:spPr bwMode="auto">
            <a:xfrm>
              <a:off x="795720" y="4930440"/>
              <a:ext cx="44761" cy="20515"/>
            </a:xfrm>
            <a:custGeom>
              <a:avLst/>
              <a:gdLst>
                <a:gd name="T0" fmla="*/ 2 w 48"/>
                <a:gd name="T1" fmla="*/ 5 h 22"/>
                <a:gd name="T2" fmla="*/ 2 w 48"/>
                <a:gd name="T3" fmla="*/ 5 h 22"/>
                <a:gd name="T4" fmla="*/ 2 w 48"/>
                <a:gd name="T5" fmla="*/ 6 h 22"/>
                <a:gd name="T6" fmla="*/ 5 w 48"/>
                <a:gd name="T7" fmla="*/ 12 h 22"/>
                <a:gd name="T8" fmla="*/ 5 w 48"/>
                <a:gd name="T9" fmla="*/ 12 h 22"/>
                <a:gd name="T10" fmla="*/ 8 w 48"/>
                <a:gd name="T11" fmla="*/ 16 h 22"/>
                <a:gd name="T12" fmla="*/ 13 w 48"/>
                <a:gd name="T13" fmla="*/ 17 h 22"/>
                <a:gd name="T14" fmla="*/ 13 w 48"/>
                <a:gd name="T15" fmla="*/ 17 h 22"/>
                <a:gd name="T16" fmla="*/ 18 w 48"/>
                <a:gd name="T17" fmla="*/ 19 h 22"/>
                <a:gd name="T18" fmla="*/ 24 w 48"/>
                <a:gd name="T19" fmla="*/ 19 h 22"/>
                <a:gd name="T20" fmla="*/ 24 w 48"/>
                <a:gd name="T21" fmla="*/ 19 h 22"/>
                <a:gd name="T22" fmla="*/ 29 w 48"/>
                <a:gd name="T23" fmla="*/ 16 h 22"/>
                <a:gd name="T24" fmla="*/ 33 w 48"/>
                <a:gd name="T25" fmla="*/ 14 h 22"/>
                <a:gd name="T26" fmla="*/ 41 w 48"/>
                <a:gd name="T27" fmla="*/ 8 h 22"/>
                <a:gd name="T28" fmla="*/ 41 w 48"/>
                <a:gd name="T29" fmla="*/ 8 h 22"/>
                <a:gd name="T30" fmla="*/ 48 w 48"/>
                <a:gd name="T31" fmla="*/ 0 h 22"/>
                <a:gd name="T32" fmla="*/ 48 w 48"/>
                <a:gd name="T33" fmla="*/ 0 h 22"/>
                <a:gd name="T34" fmla="*/ 46 w 48"/>
                <a:gd name="T35" fmla="*/ 3 h 22"/>
                <a:gd name="T36" fmla="*/ 43 w 48"/>
                <a:gd name="T37" fmla="*/ 8 h 22"/>
                <a:gd name="T38" fmla="*/ 43 w 48"/>
                <a:gd name="T39" fmla="*/ 8 h 22"/>
                <a:gd name="T40" fmla="*/ 35 w 48"/>
                <a:gd name="T41" fmla="*/ 16 h 22"/>
                <a:gd name="T42" fmla="*/ 30 w 48"/>
                <a:gd name="T43" fmla="*/ 19 h 22"/>
                <a:gd name="T44" fmla="*/ 24 w 48"/>
                <a:gd name="T45" fmla="*/ 22 h 22"/>
                <a:gd name="T46" fmla="*/ 24 w 48"/>
                <a:gd name="T47" fmla="*/ 22 h 22"/>
                <a:gd name="T48" fmla="*/ 18 w 48"/>
                <a:gd name="T49" fmla="*/ 22 h 22"/>
                <a:gd name="T50" fmla="*/ 11 w 48"/>
                <a:gd name="T51" fmla="*/ 20 h 22"/>
                <a:gd name="T52" fmla="*/ 11 w 48"/>
                <a:gd name="T53" fmla="*/ 20 h 22"/>
                <a:gd name="T54" fmla="*/ 7 w 48"/>
                <a:gd name="T55" fmla="*/ 17 h 22"/>
                <a:gd name="T56" fmla="*/ 3 w 48"/>
                <a:gd name="T57" fmla="*/ 14 h 22"/>
                <a:gd name="T58" fmla="*/ 3 w 48"/>
                <a:gd name="T59" fmla="*/ 14 h 22"/>
                <a:gd name="T60" fmla="*/ 2 w 48"/>
                <a:gd name="T61" fmla="*/ 9 h 22"/>
                <a:gd name="T62" fmla="*/ 0 w 48"/>
                <a:gd name="T63" fmla="*/ 6 h 22"/>
                <a:gd name="T64" fmla="*/ 2 w 48"/>
                <a:gd name="T65" fmla="*/ 5 h 22"/>
                <a:gd name="T66" fmla="*/ 2 w 48"/>
                <a:gd name="T6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22">
                  <a:moveTo>
                    <a:pt x="2" y="5"/>
                  </a:moveTo>
                  <a:lnTo>
                    <a:pt x="2" y="5"/>
                  </a:lnTo>
                  <a:lnTo>
                    <a:pt x="2" y="6"/>
                  </a:lnTo>
                  <a:lnTo>
                    <a:pt x="5" y="12"/>
                  </a:lnTo>
                  <a:lnTo>
                    <a:pt x="5" y="12"/>
                  </a:lnTo>
                  <a:lnTo>
                    <a:pt x="8" y="16"/>
                  </a:lnTo>
                  <a:lnTo>
                    <a:pt x="13" y="17"/>
                  </a:lnTo>
                  <a:lnTo>
                    <a:pt x="13" y="17"/>
                  </a:lnTo>
                  <a:lnTo>
                    <a:pt x="18" y="19"/>
                  </a:lnTo>
                  <a:lnTo>
                    <a:pt x="24" y="19"/>
                  </a:lnTo>
                  <a:lnTo>
                    <a:pt x="24" y="19"/>
                  </a:lnTo>
                  <a:lnTo>
                    <a:pt x="29" y="16"/>
                  </a:lnTo>
                  <a:lnTo>
                    <a:pt x="33" y="14"/>
                  </a:lnTo>
                  <a:lnTo>
                    <a:pt x="41" y="8"/>
                  </a:lnTo>
                  <a:lnTo>
                    <a:pt x="41" y="8"/>
                  </a:lnTo>
                  <a:lnTo>
                    <a:pt x="48" y="0"/>
                  </a:lnTo>
                  <a:lnTo>
                    <a:pt x="48" y="0"/>
                  </a:lnTo>
                  <a:lnTo>
                    <a:pt x="46" y="3"/>
                  </a:lnTo>
                  <a:lnTo>
                    <a:pt x="43" y="8"/>
                  </a:lnTo>
                  <a:lnTo>
                    <a:pt x="43" y="8"/>
                  </a:lnTo>
                  <a:lnTo>
                    <a:pt x="35" y="16"/>
                  </a:lnTo>
                  <a:lnTo>
                    <a:pt x="30" y="19"/>
                  </a:lnTo>
                  <a:lnTo>
                    <a:pt x="24" y="22"/>
                  </a:lnTo>
                  <a:lnTo>
                    <a:pt x="24" y="22"/>
                  </a:lnTo>
                  <a:lnTo>
                    <a:pt x="18" y="22"/>
                  </a:lnTo>
                  <a:lnTo>
                    <a:pt x="11" y="20"/>
                  </a:lnTo>
                  <a:lnTo>
                    <a:pt x="11" y="20"/>
                  </a:lnTo>
                  <a:lnTo>
                    <a:pt x="7" y="17"/>
                  </a:lnTo>
                  <a:lnTo>
                    <a:pt x="3" y="14"/>
                  </a:lnTo>
                  <a:lnTo>
                    <a:pt x="3" y="14"/>
                  </a:lnTo>
                  <a:lnTo>
                    <a:pt x="2" y="9"/>
                  </a:lnTo>
                  <a:lnTo>
                    <a:pt x="0" y="6"/>
                  </a:lnTo>
                  <a:lnTo>
                    <a:pt x="2" y="5"/>
                  </a:lnTo>
                  <a:lnTo>
                    <a:pt x="2"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0" name="Freeform 468"/>
            <p:cNvSpPr>
              <a:spLocks/>
            </p:cNvSpPr>
            <p:nvPr/>
          </p:nvSpPr>
          <p:spPr bwMode="auto">
            <a:xfrm>
              <a:off x="909487" y="4743005"/>
              <a:ext cx="12123" cy="6528"/>
            </a:xfrm>
            <a:custGeom>
              <a:avLst/>
              <a:gdLst>
                <a:gd name="T0" fmla="*/ 8 w 13"/>
                <a:gd name="T1" fmla="*/ 5 h 7"/>
                <a:gd name="T2" fmla="*/ 8 w 13"/>
                <a:gd name="T3" fmla="*/ 5 h 7"/>
                <a:gd name="T4" fmla="*/ 6 w 13"/>
                <a:gd name="T5" fmla="*/ 2 h 7"/>
                <a:gd name="T6" fmla="*/ 9 w 13"/>
                <a:gd name="T7" fmla="*/ 3 h 7"/>
                <a:gd name="T8" fmla="*/ 9 w 13"/>
                <a:gd name="T9" fmla="*/ 3 h 7"/>
                <a:gd name="T10" fmla="*/ 8 w 13"/>
                <a:gd name="T11" fmla="*/ 5 h 7"/>
                <a:gd name="T12" fmla="*/ 5 w 13"/>
                <a:gd name="T13" fmla="*/ 7 h 7"/>
                <a:gd name="T14" fmla="*/ 5 w 13"/>
                <a:gd name="T15" fmla="*/ 7 h 7"/>
                <a:gd name="T16" fmla="*/ 0 w 13"/>
                <a:gd name="T17" fmla="*/ 5 h 7"/>
                <a:gd name="T18" fmla="*/ 0 w 13"/>
                <a:gd name="T19" fmla="*/ 3 h 7"/>
                <a:gd name="T20" fmla="*/ 0 w 13"/>
                <a:gd name="T21" fmla="*/ 3 h 7"/>
                <a:gd name="T22" fmla="*/ 1 w 13"/>
                <a:gd name="T23" fmla="*/ 3 h 7"/>
                <a:gd name="T24" fmla="*/ 5 w 13"/>
                <a:gd name="T25" fmla="*/ 3 h 7"/>
                <a:gd name="T26" fmla="*/ 5 w 13"/>
                <a:gd name="T27" fmla="*/ 3 h 7"/>
                <a:gd name="T28" fmla="*/ 8 w 13"/>
                <a:gd name="T29" fmla="*/ 2 h 7"/>
                <a:gd name="T30" fmla="*/ 13 w 13"/>
                <a:gd name="T31" fmla="*/ 0 h 7"/>
                <a:gd name="T32" fmla="*/ 9 w 13"/>
                <a:gd name="T33" fmla="*/ 3 h 7"/>
                <a:gd name="T34" fmla="*/ 9 w 13"/>
                <a:gd name="T35" fmla="*/ 3 h 7"/>
                <a:gd name="T36" fmla="*/ 8 w 13"/>
                <a:gd name="T37" fmla="*/ 5 h 7"/>
                <a:gd name="T38" fmla="*/ 8 w 13"/>
                <a:gd name="T3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7">
                  <a:moveTo>
                    <a:pt x="8" y="5"/>
                  </a:moveTo>
                  <a:lnTo>
                    <a:pt x="8" y="5"/>
                  </a:lnTo>
                  <a:lnTo>
                    <a:pt x="6" y="2"/>
                  </a:lnTo>
                  <a:lnTo>
                    <a:pt x="9" y="3"/>
                  </a:lnTo>
                  <a:lnTo>
                    <a:pt x="9" y="3"/>
                  </a:lnTo>
                  <a:lnTo>
                    <a:pt x="8" y="5"/>
                  </a:lnTo>
                  <a:lnTo>
                    <a:pt x="5" y="7"/>
                  </a:lnTo>
                  <a:lnTo>
                    <a:pt x="5" y="7"/>
                  </a:lnTo>
                  <a:lnTo>
                    <a:pt x="0" y="5"/>
                  </a:lnTo>
                  <a:lnTo>
                    <a:pt x="0" y="3"/>
                  </a:lnTo>
                  <a:lnTo>
                    <a:pt x="0" y="3"/>
                  </a:lnTo>
                  <a:lnTo>
                    <a:pt x="1" y="3"/>
                  </a:lnTo>
                  <a:lnTo>
                    <a:pt x="5" y="3"/>
                  </a:lnTo>
                  <a:lnTo>
                    <a:pt x="5" y="3"/>
                  </a:lnTo>
                  <a:lnTo>
                    <a:pt x="8" y="2"/>
                  </a:lnTo>
                  <a:lnTo>
                    <a:pt x="13" y="0"/>
                  </a:lnTo>
                  <a:lnTo>
                    <a:pt x="9" y="3"/>
                  </a:lnTo>
                  <a:lnTo>
                    <a:pt x="9" y="3"/>
                  </a:lnTo>
                  <a:lnTo>
                    <a:pt x="8" y="5"/>
                  </a:lnTo>
                  <a:lnTo>
                    <a:pt x="8" y="5"/>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1" name="Freeform 469"/>
            <p:cNvSpPr>
              <a:spLocks/>
            </p:cNvSpPr>
            <p:nvPr/>
          </p:nvSpPr>
          <p:spPr bwMode="auto">
            <a:xfrm>
              <a:off x="888972" y="4665606"/>
              <a:ext cx="73669" cy="76466"/>
            </a:xfrm>
            <a:custGeom>
              <a:avLst/>
              <a:gdLst>
                <a:gd name="T0" fmla="*/ 72 w 79"/>
                <a:gd name="T1" fmla="*/ 0 h 82"/>
                <a:gd name="T2" fmla="*/ 74 w 79"/>
                <a:gd name="T3" fmla="*/ 1 h 82"/>
                <a:gd name="T4" fmla="*/ 77 w 79"/>
                <a:gd name="T5" fmla="*/ 6 h 82"/>
                <a:gd name="T6" fmla="*/ 79 w 79"/>
                <a:gd name="T7" fmla="*/ 17 h 82"/>
                <a:gd name="T8" fmla="*/ 76 w 79"/>
                <a:gd name="T9" fmla="*/ 28 h 82"/>
                <a:gd name="T10" fmla="*/ 71 w 79"/>
                <a:gd name="T11" fmla="*/ 34 h 82"/>
                <a:gd name="T12" fmla="*/ 55 w 79"/>
                <a:gd name="T13" fmla="*/ 42 h 82"/>
                <a:gd name="T14" fmla="*/ 46 w 79"/>
                <a:gd name="T15" fmla="*/ 42 h 82"/>
                <a:gd name="T16" fmla="*/ 36 w 79"/>
                <a:gd name="T17" fmla="*/ 39 h 82"/>
                <a:gd name="T18" fmla="*/ 30 w 79"/>
                <a:gd name="T19" fmla="*/ 31 h 82"/>
                <a:gd name="T20" fmla="*/ 28 w 79"/>
                <a:gd name="T21" fmla="*/ 26 h 82"/>
                <a:gd name="T22" fmla="*/ 31 w 79"/>
                <a:gd name="T23" fmla="*/ 20 h 82"/>
                <a:gd name="T24" fmla="*/ 42 w 79"/>
                <a:gd name="T25" fmla="*/ 15 h 82"/>
                <a:gd name="T26" fmla="*/ 47 w 79"/>
                <a:gd name="T27" fmla="*/ 17 h 82"/>
                <a:gd name="T28" fmla="*/ 55 w 79"/>
                <a:gd name="T29" fmla="*/ 25 h 82"/>
                <a:gd name="T30" fmla="*/ 57 w 79"/>
                <a:gd name="T31" fmla="*/ 30 h 82"/>
                <a:gd name="T32" fmla="*/ 57 w 79"/>
                <a:gd name="T33" fmla="*/ 41 h 82"/>
                <a:gd name="T34" fmla="*/ 52 w 79"/>
                <a:gd name="T35" fmla="*/ 49 h 82"/>
                <a:gd name="T36" fmla="*/ 39 w 79"/>
                <a:gd name="T37" fmla="*/ 63 h 82"/>
                <a:gd name="T38" fmla="*/ 28 w 79"/>
                <a:gd name="T39" fmla="*/ 72 h 82"/>
                <a:gd name="T40" fmla="*/ 17 w 79"/>
                <a:gd name="T41" fmla="*/ 77 h 82"/>
                <a:gd name="T42" fmla="*/ 8 w 79"/>
                <a:gd name="T43" fmla="*/ 80 h 82"/>
                <a:gd name="T44" fmla="*/ 0 w 79"/>
                <a:gd name="T45" fmla="*/ 82 h 82"/>
                <a:gd name="T46" fmla="*/ 16 w 79"/>
                <a:gd name="T47" fmla="*/ 75 h 82"/>
                <a:gd name="T48" fmla="*/ 27 w 79"/>
                <a:gd name="T49" fmla="*/ 69 h 82"/>
                <a:gd name="T50" fmla="*/ 38 w 79"/>
                <a:gd name="T51" fmla="*/ 60 h 82"/>
                <a:gd name="T52" fmla="*/ 49 w 79"/>
                <a:gd name="T53" fmla="*/ 47 h 82"/>
                <a:gd name="T54" fmla="*/ 54 w 79"/>
                <a:gd name="T55" fmla="*/ 39 h 82"/>
                <a:gd name="T56" fmla="*/ 54 w 79"/>
                <a:gd name="T57" fmla="*/ 31 h 82"/>
                <a:gd name="T58" fmla="*/ 52 w 79"/>
                <a:gd name="T59" fmla="*/ 26 h 82"/>
                <a:gd name="T60" fmla="*/ 46 w 79"/>
                <a:gd name="T61" fmla="*/ 20 h 82"/>
                <a:gd name="T62" fmla="*/ 42 w 79"/>
                <a:gd name="T63" fmla="*/ 19 h 82"/>
                <a:gd name="T64" fmla="*/ 35 w 79"/>
                <a:gd name="T65" fmla="*/ 23 h 82"/>
                <a:gd name="T66" fmla="*/ 33 w 79"/>
                <a:gd name="T67" fmla="*/ 31 h 82"/>
                <a:gd name="T68" fmla="*/ 35 w 79"/>
                <a:gd name="T69" fmla="*/ 34 h 82"/>
                <a:gd name="T70" fmla="*/ 47 w 79"/>
                <a:gd name="T71" fmla="*/ 39 h 82"/>
                <a:gd name="T72" fmla="*/ 55 w 79"/>
                <a:gd name="T73" fmla="*/ 39 h 82"/>
                <a:gd name="T74" fmla="*/ 69 w 79"/>
                <a:gd name="T75" fmla="*/ 33 h 82"/>
                <a:gd name="T76" fmla="*/ 72 w 79"/>
                <a:gd name="T77" fmla="*/ 28 h 82"/>
                <a:gd name="T78" fmla="*/ 77 w 79"/>
                <a:gd name="T79" fmla="*/ 15 h 82"/>
                <a:gd name="T80" fmla="*/ 76 w 79"/>
                <a:gd name="T81" fmla="*/ 7 h 82"/>
                <a:gd name="T82" fmla="*/ 72 w 79"/>
                <a:gd name="T8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9" h="82">
                  <a:moveTo>
                    <a:pt x="72" y="0"/>
                  </a:moveTo>
                  <a:lnTo>
                    <a:pt x="72" y="0"/>
                  </a:lnTo>
                  <a:lnTo>
                    <a:pt x="74" y="1"/>
                  </a:lnTo>
                  <a:lnTo>
                    <a:pt x="74" y="1"/>
                  </a:lnTo>
                  <a:lnTo>
                    <a:pt x="77" y="6"/>
                  </a:lnTo>
                  <a:lnTo>
                    <a:pt x="77" y="6"/>
                  </a:lnTo>
                  <a:lnTo>
                    <a:pt x="77" y="11"/>
                  </a:lnTo>
                  <a:lnTo>
                    <a:pt x="79" y="17"/>
                  </a:lnTo>
                  <a:lnTo>
                    <a:pt x="77" y="22"/>
                  </a:lnTo>
                  <a:lnTo>
                    <a:pt x="76" y="28"/>
                  </a:lnTo>
                  <a:lnTo>
                    <a:pt x="76" y="28"/>
                  </a:lnTo>
                  <a:lnTo>
                    <a:pt x="71" y="34"/>
                  </a:lnTo>
                  <a:lnTo>
                    <a:pt x="65" y="39"/>
                  </a:lnTo>
                  <a:lnTo>
                    <a:pt x="55" y="42"/>
                  </a:lnTo>
                  <a:lnTo>
                    <a:pt x="46" y="42"/>
                  </a:lnTo>
                  <a:lnTo>
                    <a:pt x="46" y="42"/>
                  </a:lnTo>
                  <a:lnTo>
                    <a:pt x="41" y="42"/>
                  </a:lnTo>
                  <a:lnTo>
                    <a:pt x="36" y="39"/>
                  </a:lnTo>
                  <a:lnTo>
                    <a:pt x="33" y="36"/>
                  </a:lnTo>
                  <a:lnTo>
                    <a:pt x="30" y="31"/>
                  </a:lnTo>
                  <a:lnTo>
                    <a:pt x="30" y="31"/>
                  </a:lnTo>
                  <a:lnTo>
                    <a:pt x="28" y="26"/>
                  </a:lnTo>
                  <a:lnTo>
                    <a:pt x="31" y="20"/>
                  </a:lnTo>
                  <a:lnTo>
                    <a:pt x="31" y="20"/>
                  </a:lnTo>
                  <a:lnTo>
                    <a:pt x="36" y="17"/>
                  </a:lnTo>
                  <a:lnTo>
                    <a:pt x="42" y="15"/>
                  </a:lnTo>
                  <a:lnTo>
                    <a:pt x="42" y="15"/>
                  </a:lnTo>
                  <a:lnTo>
                    <a:pt x="47" y="17"/>
                  </a:lnTo>
                  <a:lnTo>
                    <a:pt x="52" y="20"/>
                  </a:lnTo>
                  <a:lnTo>
                    <a:pt x="55" y="25"/>
                  </a:lnTo>
                  <a:lnTo>
                    <a:pt x="57" y="30"/>
                  </a:lnTo>
                  <a:lnTo>
                    <a:pt x="57" y="30"/>
                  </a:lnTo>
                  <a:lnTo>
                    <a:pt x="57" y="36"/>
                  </a:lnTo>
                  <a:lnTo>
                    <a:pt x="57" y="41"/>
                  </a:lnTo>
                  <a:lnTo>
                    <a:pt x="52" y="49"/>
                  </a:lnTo>
                  <a:lnTo>
                    <a:pt x="52" y="49"/>
                  </a:lnTo>
                  <a:lnTo>
                    <a:pt x="46" y="56"/>
                  </a:lnTo>
                  <a:lnTo>
                    <a:pt x="39" y="63"/>
                  </a:lnTo>
                  <a:lnTo>
                    <a:pt x="39" y="63"/>
                  </a:lnTo>
                  <a:lnTo>
                    <a:pt x="28" y="72"/>
                  </a:lnTo>
                  <a:lnTo>
                    <a:pt x="28" y="72"/>
                  </a:lnTo>
                  <a:lnTo>
                    <a:pt x="17" y="77"/>
                  </a:lnTo>
                  <a:lnTo>
                    <a:pt x="8" y="80"/>
                  </a:lnTo>
                  <a:lnTo>
                    <a:pt x="8" y="80"/>
                  </a:lnTo>
                  <a:lnTo>
                    <a:pt x="0" y="82"/>
                  </a:lnTo>
                  <a:lnTo>
                    <a:pt x="0" y="82"/>
                  </a:lnTo>
                  <a:lnTo>
                    <a:pt x="8" y="80"/>
                  </a:lnTo>
                  <a:lnTo>
                    <a:pt x="16" y="75"/>
                  </a:lnTo>
                  <a:lnTo>
                    <a:pt x="27" y="69"/>
                  </a:lnTo>
                  <a:lnTo>
                    <a:pt x="27" y="69"/>
                  </a:lnTo>
                  <a:lnTo>
                    <a:pt x="38" y="60"/>
                  </a:lnTo>
                  <a:lnTo>
                    <a:pt x="38" y="60"/>
                  </a:lnTo>
                  <a:lnTo>
                    <a:pt x="44" y="55"/>
                  </a:lnTo>
                  <a:lnTo>
                    <a:pt x="49" y="47"/>
                  </a:lnTo>
                  <a:lnTo>
                    <a:pt x="49" y="47"/>
                  </a:lnTo>
                  <a:lnTo>
                    <a:pt x="54" y="39"/>
                  </a:lnTo>
                  <a:lnTo>
                    <a:pt x="54" y="36"/>
                  </a:lnTo>
                  <a:lnTo>
                    <a:pt x="54" y="31"/>
                  </a:lnTo>
                  <a:lnTo>
                    <a:pt x="54" y="31"/>
                  </a:lnTo>
                  <a:lnTo>
                    <a:pt x="52" y="26"/>
                  </a:lnTo>
                  <a:lnTo>
                    <a:pt x="50" y="23"/>
                  </a:lnTo>
                  <a:lnTo>
                    <a:pt x="46" y="20"/>
                  </a:lnTo>
                  <a:lnTo>
                    <a:pt x="42" y="19"/>
                  </a:lnTo>
                  <a:lnTo>
                    <a:pt x="42" y="19"/>
                  </a:lnTo>
                  <a:lnTo>
                    <a:pt x="38" y="20"/>
                  </a:lnTo>
                  <a:lnTo>
                    <a:pt x="35" y="23"/>
                  </a:lnTo>
                  <a:lnTo>
                    <a:pt x="33" y="26"/>
                  </a:lnTo>
                  <a:lnTo>
                    <a:pt x="33" y="31"/>
                  </a:lnTo>
                  <a:lnTo>
                    <a:pt x="33" y="31"/>
                  </a:lnTo>
                  <a:lnTo>
                    <a:pt x="35" y="34"/>
                  </a:lnTo>
                  <a:lnTo>
                    <a:pt x="39" y="37"/>
                  </a:lnTo>
                  <a:lnTo>
                    <a:pt x="47" y="39"/>
                  </a:lnTo>
                  <a:lnTo>
                    <a:pt x="47" y="39"/>
                  </a:lnTo>
                  <a:lnTo>
                    <a:pt x="55" y="39"/>
                  </a:lnTo>
                  <a:lnTo>
                    <a:pt x="63" y="37"/>
                  </a:lnTo>
                  <a:lnTo>
                    <a:pt x="69" y="33"/>
                  </a:lnTo>
                  <a:lnTo>
                    <a:pt x="72" y="28"/>
                  </a:lnTo>
                  <a:lnTo>
                    <a:pt x="72" y="28"/>
                  </a:lnTo>
                  <a:lnTo>
                    <a:pt x="76" y="22"/>
                  </a:lnTo>
                  <a:lnTo>
                    <a:pt x="77" y="15"/>
                  </a:lnTo>
                  <a:lnTo>
                    <a:pt x="76" y="7"/>
                  </a:lnTo>
                  <a:lnTo>
                    <a:pt x="76" y="7"/>
                  </a:lnTo>
                  <a:lnTo>
                    <a:pt x="72" y="0"/>
                  </a:lnTo>
                  <a:lnTo>
                    <a:pt x="72"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2" name="Freeform 470"/>
            <p:cNvSpPr>
              <a:spLocks/>
            </p:cNvSpPr>
            <p:nvPr/>
          </p:nvSpPr>
          <p:spPr bwMode="auto">
            <a:xfrm>
              <a:off x="744432" y="4770980"/>
              <a:ext cx="91386" cy="47558"/>
            </a:xfrm>
            <a:custGeom>
              <a:avLst/>
              <a:gdLst>
                <a:gd name="T0" fmla="*/ 0 w 98"/>
                <a:gd name="T1" fmla="*/ 44 h 51"/>
                <a:gd name="T2" fmla="*/ 6 w 98"/>
                <a:gd name="T3" fmla="*/ 46 h 51"/>
                <a:gd name="T4" fmla="*/ 24 w 98"/>
                <a:gd name="T5" fmla="*/ 48 h 51"/>
                <a:gd name="T6" fmla="*/ 30 w 98"/>
                <a:gd name="T7" fmla="*/ 48 h 51"/>
                <a:gd name="T8" fmla="*/ 41 w 98"/>
                <a:gd name="T9" fmla="*/ 41 h 51"/>
                <a:gd name="T10" fmla="*/ 46 w 98"/>
                <a:gd name="T11" fmla="*/ 35 h 51"/>
                <a:gd name="T12" fmla="*/ 49 w 98"/>
                <a:gd name="T13" fmla="*/ 24 h 51"/>
                <a:gd name="T14" fmla="*/ 49 w 98"/>
                <a:gd name="T15" fmla="*/ 21 h 51"/>
                <a:gd name="T16" fmla="*/ 44 w 98"/>
                <a:gd name="T17" fmla="*/ 16 h 51"/>
                <a:gd name="T18" fmla="*/ 41 w 98"/>
                <a:gd name="T19" fmla="*/ 14 h 51"/>
                <a:gd name="T20" fmla="*/ 38 w 98"/>
                <a:gd name="T21" fmla="*/ 16 h 51"/>
                <a:gd name="T22" fmla="*/ 36 w 98"/>
                <a:gd name="T23" fmla="*/ 22 h 51"/>
                <a:gd name="T24" fmla="*/ 38 w 98"/>
                <a:gd name="T25" fmla="*/ 26 h 51"/>
                <a:gd name="T26" fmla="*/ 41 w 98"/>
                <a:gd name="T27" fmla="*/ 29 h 51"/>
                <a:gd name="T28" fmla="*/ 57 w 98"/>
                <a:gd name="T29" fmla="*/ 30 h 51"/>
                <a:gd name="T30" fmla="*/ 63 w 98"/>
                <a:gd name="T31" fmla="*/ 29 h 51"/>
                <a:gd name="T32" fmla="*/ 81 w 98"/>
                <a:gd name="T33" fmla="*/ 19 h 51"/>
                <a:gd name="T34" fmla="*/ 88 w 98"/>
                <a:gd name="T35" fmla="*/ 11 h 51"/>
                <a:gd name="T36" fmla="*/ 93 w 98"/>
                <a:gd name="T37" fmla="*/ 5 h 51"/>
                <a:gd name="T38" fmla="*/ 98 w 98"/>
                <a:gd name="T39" fmla="*/ 0 h 51"/>
                <a:gd name="T40" fmla="*/ 95 w 98"/>
                <a:gd name="T41" fmla="*/ 7 h 51"/>
                <a:gd name="T42" fmla="*/ 82 w 98"/>
                <a:gd name="T43" fmla="*/ 21 h 51"/>
                <a:gd name="T44" fmla="*/ 71 w 98"/>
                <a:gd name="T45" fmla="*/ 29 h 51"/>
                <a:gd name="T46" fmla="*/ 57 w 98"/>
                <a:gd name="T47" fmla="*/ 33 h 51"/>
                <a:gd name="T48" fmla="*/ 49 w 98"/>
                <a:gd name="T49" fmla="*/ 33 h 51"/>
                <a:gd name="T50" fmla="*/ 39 w 98"/>
                <a:gd name="T51" fmla="*/ 32 h 51"/>
                <a:gd name="T52" fmla="*/ 33 w 98"/>
                <a:gd name="T53" fmla="*/ 24 h 51"/>
                <a:gd name="T54" fmla="*/ 33 w 98"/>
                <a:gd name="T55" fmla="*/ 19 h 51"/>
                <a:gd name="T56" fmla="*/ 35 w 98"/>
                <a:gd name="T57" fmla="*/ 14 h 51"/>
                <a:gd name="T58" fmla="*/ 39 w 98"/>
                <a:gd name="T59" fmla="*/ 11 h 51"/>
                <a:gd name="T60" fmla="*/ 46 w 98"/>
                <a:gd name="T61" fmla="*/ 13 h 51"/>
                <a:gd name="T62" fmla="*/ 52 w 98"/>
                <a:gd name="T63" fmla="*/ 19 h 51"/>
                <a:gd name="T64" fmla="*/ 52 w 98"/>
                <a:gd name="T65" fmla="*/ 24 h 51"/>
                <a:gd name="T66" fmla="*/ 49 w 98"/>
                <a:gd name="T67" fmla="*/ 37 h 51"/>
                <a:gd name="T68" fmla="*/ 44 w 98"/>
                <a:gd name="T69" fmla="*/ 43 h 51"/>
                <a:gd name="T70" fmla="*/ 30 w 98"/>
                <a:gd name="T71" fmla="*/ 49 h 51"/>
                <a:gd name="T72" fmla="*/ 24 w 98"/>
                <a:gd name="T73" fmla="*/ 51 h 51"/>
                <a:gd name="T74" fmla="*/ 6 w 98"/>
                <a:gd name="T75" fmla="*/ 48 h 51"/>
                <a:gd name="T76" fmla="*/ 0 w 98"/>
                <a:gd name="T7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51">
                  <a:moveTo>
                    <a:pt x="0" y="44"/>
                  </a:moveTo>
                  <a:lnTo>
                    <a:pt x="0" y="44"/>
                  </a:lnTo>
                  <a:lnTo>
                    <a:pt x="6" y="46"/>
                  </a:lnTo>
                  <a:lnTo>
                    <a:pt x="6" y="46"/>
                  </a:lnTo>
                  <a:lnTo>
                    <a:pt x="14" y="48"/>
                  </a:lnTo>
                  <a:lnTo>
                    <a:pt x="24" y="48"/>
                  </a:lnTo>
                  <a:lnTo>
                    <a:pt x="24" y="48"/>
                  </a:lnTo>
                  <a:lnTo>
                    <a:pt x="30" y="48"/>
                  </a:lnTo>
                  <a:lnTo>
                    <a:pt x="36" y="44"/>
                  </a:lnTo>
                  <a:lnTo>
                    <a:pt x="41" y="41"/>
                  </a:lnTo>
                  <a:lnTo>
                    <a:pt x="46" y="35"/>
                  </a:lnTo>
                  <a:lnTo>
                    <a:pt x="46" y="35"/>
                  </a:lnTo>
                  <a:lnTo>
                    <a:pt x="49" y="29"/>
                  </a:lnTo>
                  <a:lnTo>
                    <a:pt x="49" y="24"/>
                  </a:lnTo>
                  <a:lnTo>
                    <a:pt x="49" y="21"/>
                  </a:lnTo>
                  <a:lnTo>
                    <a:pt x="49" y="21"/>
                  </a:lnTo>
                  <a:lnTo>
                    <a:pt x="47" y="18"/>
                  </a:lnTo>
                  <a:lnTo>
                    <a:pt x="44" y="16"/>
                  </a:lnTo>
                  <a:lnTo>
                    <a:pt x="44" y="16"/>
                  </a:lnTo>
                  <a:lnTo>
                    <a:pt x="41" y="14"/>
                  </a:lnTo>
                  <a:lnTo>
                    <a:pt x="38" y="16"/>
                  </a:lnTo>
                  <a:lnTo>
                    <a:pt x="38" y="16"/>
                  </a:lnTo>
                  <a:lnTo>
                    <a:pt x="36" y="19"/>
                  </a:lnTo>
                  <a:lnTo>
                    <a:pt x="36" y="22"/>
                  </a:lnTo>
                  <a:lnTo>
                    <a:pt x="36" y="22"/>
                  </a:lnTo>
                  <a:lnTo>
                    <a:pt x="38" y="26"/>
                  </a:lnTo>
                  <a:lnTo>
                    <a:pt x="41" y="29"/>
                  </a:lnTo>
                  <a:lnTo>
                    <a:pt x="41" y="29"/>
                  </a:lnTo>
                  <a:lnTo>
                    <a:pt x="49" y="30"/>
                  </a:lnTo>
                  <a:lnTo>
                    <a:pt x="57" y="30"/>
                  </a:lnTo>
                  <a:lnTo>
                    <a:pt x="57" y="30"/>
                  </a:lnTo>
                  <a:lnTo>
                    <a:pt x="63" y="29"/>
                  </a:lnTo>
                  <a:lnTo>
                    <a:pt x="69" y="26"/>
                  </a:lnTo>
                  <a:lnTo>
                    <a:pt x="81" y="19"/>
                  </a:lnTo>
                  <a:lnTo>
                    <a:pt x="81" y="19"/>
                  </a:lnTo>
                  <a:lnTo>
                    <a:pt x="88" y="11"/>
                  </a:lnTo>
                  <a:lnTo>
                    <a:pt x="93" y="5"/>
                  </a:lnTo>
                  <a:lnTo>
                    <a:pt x="93" y="5"/>
                  </a:lnTo>
                  <a:lnTo>
                    <a:pt x="98" y="0"/>
                  </a:lnTo>
                  <a:lnTo>
                    <a:pt x="98" y="0"/>
                  </a:lnTo>
                  <a:lnTo>
                    <a:pt x="95" y="7"/>
                  </a:lnTo>
                  <a:lnTo>
                    <a:pt x="95" y="7"/>
                  </a:lnTo>
                  <a:lnTo>
                    <a:pt x="90" y="13"/>
                  </a:lnTo>
                  <a:lnTo>
                    <a:pt x="82" y="21"/>
                  </a:lnTo>
                  <a:lnTo>
                    <a:pt x="82" y="21"/>
                  </a:lnTo>
                  <a:lnTo>
                    <a:pt x="71" y="29"/>
                  </a:lnTo>
                  <a:lnTo>
                    <a:pt x="65" y="32"/>
                  </a:lnTo>
                  <a:lnTo>
                    <a:pt x="57" y="33"/>
                  </a:lnTo>
                  <a:lnTo>
                    <a:pt x="57" y="33"/>
                  </a:lnTo>
                  <a:lnTo>
                    <a:pt x="49" y="33"/>
                  </a:lnTo>
                  <a:lnTo>
                    <a:pt x="39" y="32"/>
                  </a:lnTo>
                  <a:lnTo>
                    <a:pt x="39" y="32"/>
                  </a:lnTo>
                  <a:lnTo>
                    <a:pt x="36" y="29"/>
                  </a:lnTo>
                  <a:lnTo>
                    <a:pt x="33" y="24"/>
                  </a:lnTo>
                  <a:lnTo>
                    <a:pt x="33" y="24"/>
                  </a:lnTo>
                  <a:lnTo>
                    <a:pt x="33" y="19"/>
                  </a:lnTo>
                  <a:lnTo>
                    <a:pt x="35" y="14"/>
                  </a:lnTo>
                  <a:lnTo>
                    <a:pt x="35" y="14"/>
                  </a:lnTo>
                  <a:lnTo>
                    <a:pt x="38" y="13"/>
                  </a:lnTo>
                  <a:lnTo>
                    <a:pt x="39" y="11"/>
                  </a:lnTo>
                  <a:lnTo>
                    <a:pt x="46" y="13"/>
                  </a:lnTo>
                  <a:lnTo>
                    <a:pt x="46" y="13"/>
                  </a:lnTo>
                  <a:lnTo>
                    <a:pt x="49" y="16"/>
                  </a:lnTo>
                  <a:lnTo>
                    <a:pt x="52" y="19"/>
                  </a:lnTo>
                  <a:lnTo>
                    <a:pt x="52" y="19"/>
                  </a:lnTo>
                  <a:lnTo>
                    <a:pt x="52" y="24"/>
                  </a:lnTo>
                  <a:lnTo>
                    <a:pt x="52" y="29"/>
                  </a:lnTo>
                  <a:lnTo>
                    <a:pt x="49" y="37"/>
                  </a:lnTo>
                  <a:lnTo>
                    <a:pt x="49" y="37"/>
                  </a:lnTo>
                  <a:lnTo>
                    <a:pt x="44" y="43"/>
                  </a:lnTo>
                  <a:lnTo>
                    <a:pt x="38" y="48"/>
                  </a:lnTo>
                  <a:lnTo>
                    <a:pt x="30" y="49"/>
                  </a:lnTo>
                  <a:lnTo>
                    <a:pt x="24" y="51"/>
                  </a:lnTo>
                  <a:lnTo>
                    <a:pt x="24" y="51"/>
                  </a:lnTo>
                  <a:lnTo>
                    <a:pt x="14" y="49"/>
                  </a:lnTo>
                  <a:lnTo>
                    <a:pt x="6" y="48"/>
                  </a:lnTo>
                  <a:lnTo>
                    <a:pt x="6" y="48"/>
                  </a:lnTo>
                  <a:lnTo>
                    <a:pt x="0" y="44"/>
                  </a:lnTo>
                  <a:lnTo>
                    <a:pt x="0" y="44"/>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3" name="Freeform 471"/>
            <p:cNvSpPr>
              <a:spLocks/>
            </p:cNvSpPr>
            <p:nvPr/>
          </p:nvSpPr>
          <p:spPr bwMode="auto">
            <a:xfrm>
              <a:off x="744432" y="4689852"/>
              <a:ext cx="94184" cy="78331"/>
            </a:xfrm>
            <a:custGeom>
              <a:avLst/>
              <a:gdLst>
                <a:gd name="T0" fmla="*/ 101 w 101"/>
                <a:gd name="T1" fmla="*/ 78 h 84"/>
                <a:gd name="T2" fmla="*/ 101 w 101"/>
                <a:gd name="T3" fmla="*/ 78 h 84"/>
                <a:gd name="T4" fmla="*/ 93 w 101"/>
                <a:gd name="T5" fmla="*/ 78 h 84"/>
                <a:gd name="T6" fmla="*/ 93 w 101"/>
                <a:gd name="T7" fmla="*/ 78 h 84"/>
                <a:gd name="T8" fmla="*/ 73 w 101"/>
                <a:gd name="T9" fmla="*/ 81 h 84"/>
                <a:gd name="T10" fmla="*/ 73 w 101"/>
                <a:gd name="T11" fmla="*/ 81 h 84"/>
                <a:gd name="T12" fmla="*/ 58 w 101"/>
                <a:gd name="T13" fmla="*/ 84 h 84"/>
                <a:gd name="T14" fmla="*/ 51 w 101"/>
                <a:gd name="T15" fmla="*/ 84 h 84"/>
                <a:gd name="T16" fmla="*/ 43 w 101"/>
                <a:gd name="T17" fmla="*/ 83 h 84"/>
                <a:gd name="T18" fmla="*/ 43 w 101"/>
                <a:gd name="T19" fmla="*/ 83 h 84"/>
                <a:gd name="T20" fmla="*/ 33 w 101"/>
                <a:gd name="T21" fmla="*/ 81 h 84"/>
                <a:gd name="T22" fmla="*/ 25 w 101"/>
                <a:gd name="T23" fmla="*/ 76 h 84"/>
                <a:gd name="T24" fmla="*/ 16 w 101"/>
                <a:gd name="T25" fmla="*/ 71 h 84"/>
                <a:gd name="T26" fmla="*/ 9 w 101"/>
                <a:gd name="T27" fmla="*/ 64 h 84"/>
                <a:gd name="T28" fmla="*/ 9 w 101"/>
                <a:gd name="T29" fmla="*/ 64 h 84"/>
                <a:gd name="T30" fmla="*/ 5 w 101"/>
                <a:gd name="T31" fmla="*/ 54 h 84"/>
                <a:gd name="T32" fmla="*/ 2 w 101"/>
                <a:gd name="T33" fmla="*/ 45 h 84"/>
                <a:gd name="T34" fmla="*/ 0 w 101"/>
                <a:gd name="T35" fmla="*/ 35 h 84"/>
                <a:gd name="T36" fmla="*/ 2 w 101"/>
                <a:gd name="T37" fmla="*/ 26 h 84"/>
                <a:gd name="T38" fmla="*/ 2 w 101"/>
                <a:gd name="T39" fmla="*/ 26 h 84"/>
                <a:gd name="T40" fmla="*/ 5 w 101"/>
                <a:gd name="T41" fmla="*/ 18 h 84"/>
                <a:gd name="T42" fmla="*/ 9 w 101"/>
                <a:gd name="T43" fmla="*/ 11 h 84"/>
                <a:gd name="T44" fmla="*/ 9 w 101"/>
                <a:gd name="T45" fmla="*/ 11 h 84"/>
                <a:gd name="T46" fmla="*/ 16 w 101"/>
                <a:gd name="T47" fmla="*/ 7 h 84"/>
                <a:gd name="T48" fmla="*/ 22 w 101"/>
                <a:gd name="T49" fmla="*/ 4 h 84"/>
                <a:gd name="T50" fmla="*/ 22 w 101"/>
                <a:gd name="T51" fmla="*/ 4 h 84"/>
                <a:gd name="T52" fmla="*/ 28 w 101"/>
                <a:gd name="T53" fmla="*/ 0 h 84"/>
                <a:gd name="T54" fmla="*/ 35 w 101"/>
                <a:gd name="T55" fmla="*/ 0 h 84"/>
                <a:gd name="T56" fmla="*/ 43 w 101"/>
                <a:gd name="T57" fmla="*/ 2 h 84"/>
                <a:gd name="T58" fmla="*/ 43 w 101"/>
                <a:gd name="T59" fmla="*/ 2 h 84"/>
                <a:gd name="T60" fmla="*/ 49 w 101"/>
                <a:gd name="T61" fmla="*/ 4 h 84"/>
                <a:gd name="T62" fmla="*/ 49 w 101"/>
                <a:gd name="T63" fmla="*/ 4 h 84"/>
                <a:gd name="T64" fmla="*/ 51 w 101"/>
                <a:gd name="T65" fmla="*/ 5 h 84"/>
                <a:gd name="T66" fmla="*/ 51 w 101"/>
                <a:gd name="T67" fmla="*/ 5 h 84"/>
                <a:gd name="T68" fmla="*/ 43 w 101"/>
                <a:gd name="T69" fmla="*/ 2 h 84"/>
                <a:gd name="T70" fmla="*/ 43 w 101"/>
                <a:gd name="T71" fmla="*/ 2 h 84"/>
                <a:gd name="T72" fmla="*/ 35 w 101"/>
                <a:gd name="T73" fmla="*/ 2 h 84"/>
                <a:gd name="T74" fmla="*/ 28 w 101"/>
                <a:gd name="T75" fmla="*/ 4 h 84"/>
                <a:gd name="T76" fmla="*/ 24 w 101"/>
                <a:gd name="T77" fmla="*/ 5 h 84"/>
                <a:gd name="T78" fmla="*/ 24 w 101"/>
                <a:gd name="T79" fmla="*/ 5 h 84"/>
                <a:gd name="T80" fmla="*/ 17 w 101"/>
                <a:gd name="T81" fmla="*/ 8 h 84"/>
                <a:gd name="T82" fmla="*/ 13 w 101"/>
                <a:gd name="T83" fmla="*/ 13 h 84"/>
                <a:gd name="T84" fmla="*/ 8 w 101"/>
                <a:gd name="T85" fmla="*/ 19 h 84"/>
                <a:gd name="T86" fmla="*/ 5 w 101"/>
                <a:gd name="T87" fmla="*/ 27 h 84"/>
                <a:gd name="T88" fmla="*/ 5 w 101"/>
                <a:gd name="T89" fmla="*/ 27 h 84"/>
                <a:gd name="T90" fmla="*/ 3 w 101"/>
                <a:gd name="T91" fmla="*/ 35 h 84"/>
                <a:gd name="T92" fmla="*/ 5 w 101"/>
                <a:gd name="T93" fmla="*/ 45 h 84"/>
                <a:gd name="T94" fmla="*/ 8 w 101"/>
                <a:gd name="T95" fmla="*/ 53 h 84"/>
                <a:gd name="T96" fmla="*/ 13 w 101"/>
                <a:gd name="T97" fmla="*/ 62 h 84"/>
                <a:gd name="T98" fmla="*/ 13 w 101"/>
                <a:gd name="T99" fmla="*/ 62 h 84"/>
                <a:gd name="T100" fmla="*/ 19 w 101"/>
                <a:gd name="T101" fmla="*/ 68 h 84"/>
                <a:gd name="T102" fmla="*/ 27 w 101"/>
                <a:gd name="T103" fmla="*/ 73 h 84"/>
                <a:gd name="T104" fmla="*/ 35 w 101"/>
                <a:gd name="T105" fmla="*/ 78 h 84"/>
                <a:gd name="T106" fmla="*/ 43 w 101"/>
                <a:gd name="T107" fmla="*/ 79 h 84"/>
                <a:gd name="T108" fmla="*/ 43 w 101"/>
                <a:gd name="T109" fmla="*/ 79 h 84"/>
                <a:gd name="T110" fmla="*/ 51 w 101"/>
                <a:gd name="T111" fmla="*/ 81 h 84"/>
                <a:gd name="T112" fmla="*/ 58 w 101"/>
                <a:gd name="T113" fmla="*/ 81 h 84"/>
                <a:gd name="T114" fmla="*/ 73 w 101"/>
                <a:gd name="T115" fmla="*/ 79 h 84"/>
                <a:gd name="T116" fmla="*/ 73 w 101"/>
                <a:gd name="T117" fmla="*/ 79 h 84"/>
                <a:gd name="T118" fmla="*/ 93 w 101"/>
                <a:gd name="T119" fmla="*/ 76 h 84"/>
                <a:gd name="T120" fmla="*/ 93 w 101"/>
                <a:gd name="T121" fmla="*/ 76 h 84"/>
                <a:gd name="T122" fmla="*/ 101 w 101"/>
                <a:gd name="T123" fmla="*/ 78 h 84"/>
                <a:gd name="T124" fmla="*/ 101 w 101"/>
                <a:gd name="T125"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 h="84">
                  <a:moveTo>
                    <a:pt x="101" y="78"/>
                  </a:moveTo>
                  <a:lnTo>
                    <a:pt x="101" y="78"/>
                  </a:lnTo>
                  <a:lnTo>
                    <a:pt x="93" y="78"/>
                  </a:lnTo>
                  <a:lnTo>
                    <a:pt x="93" y="78"/>
                  </a:lnTo>
                  <a:lnTo>
                    <a:pt x="73" y="81"/>
                  </a:lnTo>
                  <a:lnTo>
                    <a:pt x="73" y="81"/>
                  </a:lnTo>
                  <a:lnTo>
                    <a:pt x="58" y="84"/>
                  </a:lnTo>
                  <a:lnTo>
                    <a:pt x="51" y="84"/>
                  </a:lnTo>
                  <a:lnTo>
                    <a:pt x="43" y="83"/>
                  </a:lnTo>
                  <a:lnTo>
                    <a:pt x="43" y="83"/>
                  </a:lnTo>
                  <a:lnTo>
                    <a:pt x="33" y="81"/>
                  </a:lnTo>
                  <a:lnTo>
                    <a:pt x="25" y="76"/>
                  </a:lnTo>
                  <a:lnTo>
                    <a:pt x="16" y="71"/>
                  </a:lnTo>
                  <a:lnTo>
                    <a:pt x="9" y="64"/>
                  </a:lnTo>
                  <a:lnTo>
                    <a:pt x="9" y="64"/>
                  </a:lnTo>
                  <a:lnTo>
                    <a:pt x="5" y="54"/>
                  </a:lnTo>
                  <a:lnTo>
                    <a:pt x="2" y="45"/>
                  </a:lnTo>
                  <a:lnTo>
                    <a:pt x="0" y="35"/>
                  </a:lnTo>
                  <a:lnTo>
                    <a:pt x="2" y="26"/>
                  </a:lnTo>
                  <a:lnTo>
                    <a:pt x="2" y="26"/>
                  </a:lnTo>
                  <a:lnTo>
                    <a:pt x="5" y="18"/>
                  </a:lnTo>
                  <a:lnTo>
                    <a:pt x="9" y="11"/>
                  </a:lnTo>
                  <a:lnTo>
                    <a:pt x="9" y="11"/>
                  </a:lnTo>
                  <a:lnTo>
                    <a:pt x="16" y="7"/>
                  </a:lnTo>
                  <a:lnTo>
                    <a:pt x="22" y="4"/>
                  </a:lnTo>
                  <a:lnTo>
                    <a:pt x="22" y="4"/>
                  </a:lnTo>
                  <a:lnTo>
                    <a:pt x="28" y="0"/>
                  </a:lnTo>
                  <a:lnTo>
                    <a:pt x="35" y="0"/>
                  </a:lnTo>
                  <a:lnTo>
                    <a:pt x="43" y="2"/>
                  </a:lnTo>
                  <a:lnTo>
                    <a:pt x="43" y="2"/>
                  </a:lnTo>
                  <a:lnTo>
                    <a:pt x="49" y="4"/>
                  </a:lnTo>
                  <a:lnTo>
                    <a:pt x="49" y="4"/>
                  </a:lnTo>
                  <a:lnTo>
                    <a:pt x="51" y="5"/>
                  </a:lnTo>
                  <a:lnTo>
                    <a:pt x="51" y="5"/>
                  </a:lnTo>
                  <a:lnTo>
                    <a:pt x="43" y="2"/>
                  </a:lnTo>
                  <a:lnTo>
                    <a:pt x="43" y="2"/>
                  </a:lnTo>
                  <a:lnTo>
                    <a:pt x="35" y="2"/>
                  </a:lnTo>
                  <a:lnTo>
                    <a:pt x="28" y="4"/>
                  </a:lnTo>
                  <a:lnTo>
                    <a:pt x="24" y="5"/>
                  </a:lnTo>
                  <a:lnTo>
                    <a:pt x="24" y="5"/>
                  </a:lnTo>
                  <a:lnTo>
                    <a:pt x="17" y="8"/>
                  </a:lnTo>
                  <a:lnTo>
                    <a:pt x="13" y="13"/>
                  </a:lnTo>
                  <a:lnTo>
                    <a:pt x="8" y="19"/>
                  </a:lnTo>
                  <a:lnTo>
                    <a:pt x="5" y="27"/>
                  </a:lnTo>
                  <a:lnTo>
                    <a:pt x="5" y="27"/>
                  </a:lnTo>
                  <a:lnTo>
                    <a:pt x="3" y="35"/>
                  </a:lnTo>
                  <a:lnTo>
                    <a:pt x="5" y="45"/>
                  </a:lnTo>
                  <a:lnTo>
                    <a:pt x="8" y="53"/>
                  </a:lnTo>
                  <a:lnTo>
                    <a:pt x="13" y="62"/>
                  </a:lnTo>
                  <a:lnTo>
                    <a:pt x="13" y="62"/>
                  </a:lnTo>
                  <a:lnTo>
                    <a:pt x="19" y="68"/>
                  </a:lnTo>
                  <a:lnTo>
                    <a:pt x="27" y="73"/>
                  </a:lnTo>
                  <a:lnTo>
                    <a:pt x="35" y="78"/>
                  </a:lnTo>
                  <a:lnTo>
                    <a:pt x="43" y="79"/>
                  </a:lnTo>
                  <a:lnTo>
                    <a:pt x="43" y="79"/>
                  </a:lnTo>
                  <a:lnTo>
                    <a:pt x="51" y="81"/>
                  </a:lnTo>
                  <a:lnTo>
                    <a:pt x="58" y="81"/>
                  </a:lnTo>
                  <a:lnTo>
                    <a:pt x="73" y="79"/>
                  </a:lnTo>
                  <a:lnTo>
                    <a:pt x="73" y="79"/>
                  </a:lnTo>
                  <a:lnTo>
                    <a:pt x="93" y="76"/>
                  </a:lnTo>
                  <a:lnTo>
                    <a:pt x="93" y="76"/>
                  </a:lnTo>
                  <a:lnTo>
                    <a:pt x="101" y="78"/>
                  </a:lnTo>
                  <a:lnTo>
                    <a:pt x="101" y="7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4" name="Freeform 472"/>
            <p:cNvSpPr>
              <a:spLocks/>
            </p:cNvSpPr>
            <p:nvPr/>
          </p:nvSpPr>
          <p:spPr bwMode="auto">
            <a:xfrm>
              <a:off x="848873" y="4673999"/>
              <a:ext cx="57816" cy="57816"/>
            </a:xfrm>
            <a:custGeom>
              <a:avLst/>
              <a:gdLst>
                <a:gd name="T0" fmla="*/ 36 w 62"/>
                <a:gd name="T1" fmla="*/ 62 h 62"/>
                <a:gd name="T2" fmla="*/ 36 w 62"/>
                <a:gd name="T3" fmla="*/ 62 h 62"/>
                <a:gd name="T4" fmla="*/ 41 w 62"/>
                <a:gd name="T5" fmla="*/ 60 h 62"/>
                <a:gd name="T6" fmla="*/ 46 w 62"/>
                <a:gd name="T7" fmla="*/ 57 h 62"/>
                <a:gd name="T8" fmla="*/ 51 w 62"/>
                <a:gd name="T9" fmla="*/ 54 h 62"/>
                <a:gd name="T10" fmla="*/ 51 w 62"/>
                <a:gd name="T11" fmla="*/ 54 h 62"/>
                <a:gd name="T12" fmla="*/ 55 w 62"/>
                <a:gd name="T13" fmla="*/ 46 h 62"/>
                <a:gd name="T14" fmla="*/ 59 w 62"/>
                <a:gd name="T15" fmla="*/ 36 h 62"/>
                <a:gd name="T16" fmla="*/ 59 w 62"/>
                <a:gd name="T17" fmla="*/ 36 h 62"/>
                <a:gd name="T18" fmla="*/ 59 w 62"/>
                <a:gd name="T19" fmla="*/ 32 h 62"/>
                <a:gd name="T20" fmla="*/ 57 w 62"/>
                <a:gd name="T21" fmla="*/ 25 h 62"/>
                <a:gd name="T22" fmla="*/ 55 w 62"/>
                <a:gd name="T23" fmla="*/ 21 h 62"/>
                <a:gd name="T24" fmla="*/ 52 w 62"/>
                <a:gd name="T25" fmla="*/ 16 h 62"/>
                <a:gd name="T26" fmla="*/ 52 w 62"/>
                <a:gd name="T27" fmla="*/ 16 h 62"/>
                <a:gd name="T28" fmla="*/ 49 w 62"/>
                <a:gd name="T29" fmla="*/ 11 h 62"/>
                <a:gd name="T30" fmla="*/ 44 w 62"/>
                <a:gd name="T31" fmla="*/ 8 h 62"/>
                <a:gd name="T32" fmla="*/ 40 w 62"/>
                <a:gd name="T33" fmla="*/ 5 h 62"/>
                <a:gd name="T34" fmla="*/ 33 w 62"/>
                <a:gd name="T35" fmla="*/ 3 h 62"/>
                <a:gd name="T36" fmla="*/ 33 w 62"/>
                <a:gd name="T37" fmla="*/ 3 h 62"/>
                <a:gd name="T38" fmla="*/ 24 w 62"/>
                <a:gd name="T39" fmla="*/ 3 h 62"/>
                <a:gd name="T40" fmla="*/ 16 w 62"/>
                <a:gd name="T41" fmla="*/ 5 h 62"/>
                <a:gd name="T42" fmla="*/ 16 w 62"/>
                <a:gd name="T43" fmla="*/ 5 h 62"/>
                <a:gd name="T44" fmla="*/ 8 w 62"/>
                <a:gd name="T45" fmla="*/ 8 h 62"/>
                <a:gd name="T46" fmla="*/ 3 w 62"/>
                <a:gd name="T47" fmla="*/ 11 h 62"/>
                <a:gd name="T48" fmla="*/ 0 w 62"/>
                <a:gd name="T49" fmla="*/ 13 h 62"/>
                <a:gd name="T50" fmla="*/ 0 w 62"/>
                <a:gd name="T51" fmla="*/ 13 h 62"/>
                <a:gd name="T52" fmla="*/ 3 w 62"/>
                <a:gd name="T53" fmla="*/ 10 h 62"/>
                <a:gd name="T54" fmla="*/ 3 w 62"/>
                <a:gd name="T55" fmla="*/ 10 h 62"/>
                <a:gd name="T56" fmla="*/ 8 w 62"/>
                <a:gd name="T57" fmla="*/ 6 h 62"/>
                <a:gd name="T58" fmla="*/ 14 w 62"/>
                <a:gd name="T59" fmla="*/ 3 h 62"/>
                <a:gd name="T60" fmla="*/ 14 w 62"/>
                <a:gd name="T61" fmla="*/ 3 h 62"/>
                <a:gd name="T62" fmla="*/ 24 w 62"/>
                <a:gd name="T63" fmla="*/ 0 h 62"/>
                <a:gd name="T64" fmla="*/ 35 w 62"/>
                <a:gd name="T65" fmla="*/ 2 h 62"/>
                <a:gd name="T66" fmla="*/ 35 w 62"/>
                <a:gd name="T67" fmla="*/ 2 h 62"/>
                <a:gd name="T68" fmla="*/ 40 w 62"/>
                <a:gd name="T69" fmla="*/ 3 h 62"/>
                <a:gd name="T70" fmla="*/ 46 w 62"/>
                <a:gd name="T71" fmla="*/ 5 h 62"/>
                <a:gd name="T72" fmla="*/ 51 w 62"/>
                <a:gd name="T73" fmla="*/ 10 h 62"/>
                <a:gd name="T74" fmla="*/ 55 w 62"/>
                <a:gd name="T75" fmla="*/ 14 h 62"/>
                <a:gd name="T76" fmla="*/ 55 w 62"/>
                <a:gd name="T77" fmla="*/ 14 h 62"/>
                <a:gd name="T78" fmla="*/ 59 w 62"/>
                <a:gd name="T79" fmla="*/ 19 h 62"/>
                <a:gd name="T80" fmla="*/ 60 w 62"/>
                <a:gd name="T81" fmla="*/ 25 h 62"/>
                <a:gd name="T82" fmla="*/ 62 w 62"/>
                <a:gd name="T83" fmla="*/ 32 h 62"/>
                <a:gd name="T84" fmla="*/ 62 w 62"/>
                <a:gd name="T85" fmla="*/ 36 h 62"/>
                <a:gd name="T86" fmla="*/ 62 w 62"/>
                <a:gd name="T87" fmla="*/ 36 h 62"/>
                <a:gd name="T88" fmla="*/ 60 w 62"/>
                <a:gd name="T89" fmla="*/ 43 h 62"/>
                <a:gd name="T90" fmla="*/ 59 w 62"/>
                <a:gd name="T91" fmla="*/ 47 h 62"/>
                <a:gd name="T92" fmla="*/ 52 w 62"/>
                <a:gd name="T93" fmla="*/ 55 h 62"/>
                <a:gd name="T94" fmla="*/ 52 w 62"/>
                <a:gd name="T95" fmla="*/ 55 h 62"/>
                <a:gd name="T96" fmla="*/ 46 w 62"/>
                <a:gd name="T97" fmla="*/ 58 h 62"/>
                <a:gd name="T98" fmla="*/ 41 w 62"/>
                <a:gd name="T99" fmla="*/ 62 h 62"/>
                <a:gd name="T100" fmla="*/ 41 w 62"/>
                <a:gd name="T101" fmla="*/ 62 h 62"/>
                <a:gd name="T102" fmla="*/ 36 w 62"/>
                <a:gd name="T103" fmla="*/ 62 h 62"/>
                <a:gd name="T104" fmla="*/ 36 w 62"/>
                <a:gd name="T105"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62">
                  <a:moveTo>
                    <a:pt x="36" y="62"/>
                  </a:moveTo>
                  <a:lnTo>
                    <a:pt x="36" y="62"/>
                  </a:lnTo>
                  <a:lnTo>
                    <a:pt x="41" y="60"/>
                  </a:lnTo>
                  <a:lnTo>
                    <a:pt x="46" y="57"/>
                  </a:lnTo>
                  <a:lnTo>
                    <a:pt x="51" y="54"/>
                  </a:lnTo>
                  <a:lnTo>
                    <a:pt x="51" y="54"/>
                  </a:lnTo>
                  <a:lnTo>
                    <a:pt x="55" y="46"/>
                  </a:lnTo>
                  <a:lnTo>
                    <a:pt x="59" y="36"/>
                  </a:lnTo>
                  <a:lnTo>
                    <a:pt x="59" y="36"/>
                  </a:lnTo>
                  <a:lnTo>
                    <a:pt x="59" y="32"/>
                  </a:lnTo>
                  <a:lnTo>
                    <a:pt x="57" y="25"/>
                  </a:lnTo>
                  <a:lnTo>
                    <a:pt x="55" y="21"/>
                  </a:lnTo>
                  <a:lnTo>
                    <a:pt x="52" y="16"/>
                  </a:lnTo>
                  <a:lnTo>
                    <a:pt x="52" y="16"/>
                  </a:lnTo>
                  <a:lnTo>
                    <a:pt x="49" y="11"/>
                  </a:lnTo>
                  <a:lnTo>
                    <a:pt x="44" y="8"/>
                  </a:lnTo>
                  <a:lnTo>
                    <a:pt x="40" y="5"/>
                  </a:lnTo>
                  <a:lnTo>
                    <a:pt x="33" y="3"/>
                  </a:lnTo>
                  <a:lnTo>
                    <a:pt x="33" y="3"/>
                  </a:lnTo>
                  <a:lnTo>
                    <a:pt x="24" y="3"/>
                  </a:lnTo>
                  <a:lnTo>
                    <a:pt x="16" y="5"/>
                  </a:lnTo>
                  <a:lnTo>
                    <a:pt x="16" y="5"/>
                  </a:lnTo>
                  <a:lnTo>
                    <a:pt x="8" y="8"/>
                  </a:lnTo>
                  <a:lnTo>
                    <a:pt x="3" y="11"/>
                  </a:lnTo>
                  <a:lnTo>
                    <a:pt x="0" y="13"/>
                  </a:lnTo>
                  <a:lnTo>
                    <a:pt x="0" y="13"/>
                  </a:lnTo>
                  <a:lnTo>
                    <a:pt x="3" y="10"/>
                  </a:lnTo>
                  <a:lnTo>
                    <a:pt x="3" y="10"/>
                  </a:lnTo>
                  <a:lnTo>
                    <a:pt x="8" y="6"/>
                  </a:lnTo>
                  <a:lnTo>
                    <a:pt x="14" y="3"/>
                  </a:lnTo>
                  <a:lnTo>
                    <a:pt x="14" y="3"/>
                  </a:lnTo>
                  <a:lnTo>
                    <a:pt x="24" y="0"/>
                  </a:lnTo>
                  <a:lnTo>
                    <a:pt x="35" y="2"/>
                  </a:lnTo>
                  <a:lnTo>
                    <a:pt x="35" y="2"/>
                  </a:lnTo>
                  <a:lnTo>
                    <a:pt x="40" y="3"/>
                  </a:lnTo>
                  <a:lnTo>
                    <a:pt x="46" y="5"/>
                  </a:lnTo>
                  <a:lnTo>
                    <a:pt x="51" y="10"/>
                  </a:lnTo>
                  <a:lnTo>
                    <a:pt x="55" y="14"/>
                  </a:lnTo>
                  <a:lnTo>
                    <a:pt x="55" y="14"/>
                  </a:lnTo>
                  <a:lnTo>
                    <a:pt x="59" y="19"/>
                  </a:lnTo>
                  <a:lnTo>
                    <a:pt x="60" y="25"/>
                  </a:lnTo>
                  <a:lnTo>
                    <a:pt x="62" y="32"/>
                  </a:lnTo>
                  <a:lnTo>
                    <a:pt x="62" y="36"/>
                  </a:lnTo>
                  <a:lnTo>
                    <a:pt x="62" y="36"/>
                  </a:lnTo>
                  <a:lnTo>
                    <a:pt x="60" y="43"/>
                  </a:lnTo>
                  <a:lnTo>
                    <a:pt x="59" y="47"/>
                  </a:lnTo>
                  <a:lnTo>
                    <a:pt x="52" y="55"/>
                  </a:lnTo>
                  <a:lnTo>
                    <a:pt x="52" y="55"/>
                  </a:lnTo>
                  <a:lnTo>
                    <a:pt x="46" y="58"/>
                  </a:lnTo>
                  <a:lnTo>
                    <a:pt x="41" y="62"/>
                  </a:lnTo>
                  <a:lnTo>
                    <a:pt x="41" y="62"/>
                  </a:lnTo>
                  <a:lnTo>
                    <a:pt x="36" y="62"/>
                  </a:lnTo>
                  <a:lnTo>
                    <a:pt x="36" y="6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5" name="Freeform 473"/>
            <p:cNvSpPr>
              <a:spLocks/>
            </p:cNvSpPr>
            <p:nvPr/>
          </p:nvSpPr>
          <p:spPr bwMode="auto">
            <a:xfrm>
              <a:off x="1046566" y="4768183"/>
              <a:ext cx="20515" cy="83926"/>
            </a:xfrm>
            <a:custGeom>
              <a:avLst/>
              <a:gdLst>
                <a:gd name="T0" fmla="*/ 0 w 22"/>
                <a:gd name="T1" fmla="*/ 90 h 90"/>
                <a:gd name="T2" fmla="*/ 0 w 22"/>
                <a:gd name="T3" fmla="*/ 90 h 90"/>
                <a:gd name="T4" fmla="*/ 9 w 22"/>
                <a:gd name="T5" fmla="*/ 79 h 90"/>
                <a:gd name="T6" fmla="*/ 9 w 22"/>
                <a:gd name="T7" fmla="*/ 79 h 90"/>
                <a:gd name="T8" fmla="*/ 14 w 22"/>
                <a:gd name="T9" fmla="*/ 74 h 90"/>
                <a:gd name="T10" fmla="*/ 17 w 22"/>
                <a:gd name="T11" fmla="*/ 66 h 90"/>
                <a:gd name="T12" fmla="*/ 17 w 22"/>
                <a:gd name="T13" fmla="*/ 66 h 90"/>
                <a:gd name="T14" fmla="*/ 19 w 22"/>
                <a:gd name="T15" fmla="*/ 57 h 90"/>
                <a:gd name="T16" fmla="*/ 17 w 22"/>
                <a:gd name="T17" fmla="*/ 47 h 90"/>
                <a:gd name="T18" fmla="*/ 17 w 22"/>
                <a:gd name="T19" fmla="*/ 47 h 90"/>
                <a:gd name="T20" fmla="*/ 9 w 22"/>
                <a:gd name="T21" fmla="*/ 30 h 90"/>
                <a:gd name="T22" fmla="*/ 9 w 22"/>
                <a:gd name="T23" fmla="*/ 30 h 90"/>
                <a:gd name="T24" fmla="*/ 8 w 22"/>
                <a:gd name="T25" fmla="*/ 22 h 90"/>
                <a:gd name="T26" fmla="*/ 6 w 22"/>
                <a:gd name="T27" fmla="*/ 14 h 90"/>
                <a:gd name="T28" fmla="*/ 6 w 22"/>
                <a:gd name="T29" fmla="*/ 14 h 90"/>
                <a:gd name="T30" fmla="*/ 8 w 22"/>
                <a:gd name="T31" fmla="*/ 8 h 90"/>
                <a:gd name="T32" fmla="*/ 11 w 22"/>
                <a:gd name="T33" fmla="*/ 3 h 90"/>
                <a:gd name="T34" fmla="*/ 11 w 22"/>
                <a:gd name="T35" fmla="*/ 3 h 90"/>
                <a:gd name="T36" fmla="*/ 14 w 22"/>
                <a:gd name="T37" fmla="*/ 0 h 90"/>
                <a:gd name="T38" fmla="*/ 14 w 22"/>
                <a:gd name="T39" fmla="*/ 0 h 90"/>
                <a:gd name="T40" fmla="*/ 12 w 22"/>
                <a:gd name="T41" fmla="*/ 5 h 90"/>
                <a:gd name="T42" fmla="*/ 9 w 22"/>
                <a:gd name="T43" fmla="*/ 8 h 90"/>
                <a:gd name="T44" fmla="*/ 9 w 22"/>
                <a:gd name="T45" fmla="*/ 14 h 90"/>
                <a:gd name="T46" fmla="*/ 9 w 22"/>
                <a:gd name="T47" fmla="*/ 14 h 90"/>
                <a:gd name="T48" fmla="*/ 9 w 22"/>
                <a:gd name="T49" fmla="*/ 21 h 90"/>
                <a:gd name="T50" fmla="*/ 12 w 22"/>
                <a:gd name="T51" fmla="*/ 29 h 90"/>
                <a:gd name="T52" fmla="*/ 12 w 22"/>
                <a:gd name="T53" fmla="*/ 29 h 90"/>
                <a:gd name="T54" fmla="*/ 20 w 22"/>
                <a:gd name="T55" fmla="*/ 47 h 90"/>
                <a:gd name="T56" fmla="*/ 20 w 22"/>
                <a:gd name="T57" fmla="*/ 47 h 90"/>
                <a:gd name="T58" fmla="*/ 22 w 22"/>
                <a:gd name="T59" fmla="*/ 57 h 90"/>
                <a:gd name="T60" fmla="*/ 22 w 22"/>
                <a:gd name="T61" fmla="*/ 63 h 90"/>
                <a:gd name="T62" fmla="*/ 20 w 22"/>
                <a:gd name="T63" fmla="*/ 68 h 90"/>
                <a:gd name="T64" fmla="*/ 20 w 22"/>
                <a:gd name="T65" fmla="*/ 68 h 90"/>
                <a:gd name="T66" fmla="*/ 17 w 22"/>
                <a:gd name="T67" fmla="*/ 76 h 90"/>
                <a:gd name="T68" fmla="*/ 12 w 22"/>
                <a:gd name="T69" fmla="*/ 81 h 90"/>
                <a:gd name="T70" fmla="*/ 12 w 22"/>
                <a:gd name="T71" fmla="*/ 81 h 90"/>
                <a:gd name="T72" fmla="*/ 3 w 22"/>
                <a:gd name="T73" fmla="*/ 89 h 90"/>
                <a:gd name="T74" fmla="*/ 0 w 22"/>
                <a:gd name="T75" fmla="*/ 90 h 90"/>
                <a:gd name="T76" fmla="*/ 0 w 22"/>
                <a:gd name="T7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90">
                  <a:moveTo>
                    <a:pt x="0" y="90"/>
                  </a:moveTo>
                  <a:lnTo>
                    <a:pt x="0" y="90"/>
                  </a:lnTo>
                  <a:lnTo>
                    <a:pt x="9" y="79"/>
                  </a:lnTo>
                  <a:lnTo>
                    <a:pt x="9" y="79"/>
                  </a:lnTo>
                  <a:lnTo>
                    <a:pt x="14" y="74"/>
                  </a:lnTo>
                  <a:lnTo>
                    <a:pt x="17" y="66"/>
                  </a:lnTo>
                  <a:lnTo>
                    <a:pt x="17" y="66"/>
                  </a:lnTo>
                  <a:lnTo>
                    <a:pt x="19" y="57"/>
                  </a:lnTo>
                  <a:lnTo>
                    <a:pt x="17" y="47"/>
                  </a:lnTo>
                  <a:lnTo>
                    <a:pt x="17" y="47"/>
                  </a:lnTo>
                  <a:lnTo>
                    <a:pt x="9" y="30"/>
                  </a:lnTo>
                  <a:lnTo>
                    <a:pt x="9" y="30"/>
                  </a:lnTo>
                  <a:lnTo>
                    <a:pt x="8" y="22"/>
                  </a:lnTo>
                  <a:lnTo>
                    <a:pt x="6" y="14"/>
                  </a:lnTo>
                  <a:lnTo>
                    <a:pt x="6" y="14"/>
                  </a:lnTo>
                  <a:lnTo>
                    <a:pt x="8" y="8"/>
                  </a:lnTo>
                  <a:lnTo>
                    <a:pt x="11" y="3"/>
                  </a:lnTo>
                  <a:lnTo>
                    <a:pt x="11" y="3"/>
                  </a:lnTo>
                  <a:lnTo>
                    <a:pt x="14" y="0"/>
                  </a:lnTo>
                  <a:lnTo>
                    <a:pt x="14" y="0"/>
                  </a:lnTo>
                  <a:lnTo>
                    <a:pt x="12" y="5"/>
                  </a:lnTo>
                  <a:lnTo>
                    <a:pt x="9" y="8"/>
                  </a:lnTo>
                  <a:lnTo>
                    <a:pt x="9" y="14"/>
                  </a:lnTo>
                  <a:lnTo>
                    <a:pt x="9" y="14"/>
                  </a:lnTo>
                  <a:lnTo>
                    <a:pt x="9" y="21"/>
                  </a:lnTo>
                  <a:lnTo>
                    <a:pt x="12" y="29"/>
                  </a:lnTo>
                  <a:lnTo>
                    <a:pt x="12" y="29"/>
                  </a:lnTo>
                  <a:lnTo>
                    <a:pt x="20" y="47"/>
                  </a:lnTo>
                  <a:lnTo>
                    <a:pt x="20" y="47"/>
                  </a:lnTo>
                  <a:lnTo>
                    <a:pt x="22" y="57"/>
                  </a:lnTo>
                  <a:lnTo>
                    <a:pt x="22" y="63"/>
                  </a:lnTo>
                  <a:lnTo>
                    <a:pt x="20" y="68"/>
                  </a:lnTo>
                  <a:lnTo>
                    <a:pt x="20" y="68"/>
                  </a:lnTo>
                  <a:lnTo>
                    <a:pt x="17" y="76"/>
                  </a:lnTo>
                  <a:lnTo>
                    <a:pt x="12" y="81"/>
                  </a:lnTo>
                  <a:lnTo>
                    <a:pt x="12" y="81"/>
                  </a:lnTo>
                  <a:lnTo>
                    <a:pt x="3" y="89"/>
                  </a:lnTo>
                  <a:lnTo>
                    <a:pt x="0" y="90"/>
                  </a:lnTo>
                  <a:lnTo>
                    <a:pt x="0" y="9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6" name="Freeform 474"/>
            <p:cNvSpPr>
              <a:spLocks noEditPoints="1"/>
            </p:cNvSpPr>
            <p:nvPr/>
          </p:nvSpPr>
          <p:spPr bwMode="auto">
            <a:xfrm>
              <a:off x="665168" y="5047937"/>
              <a:ext cx="722698" cy="493300"/>
            </a:xfrm>
            <a:custGeom>
              <a:avLst/>
              <a:gdLst>
                <a:gd name="T0" fmla="*/ 548 w 775"/>
                <a:gd name="T1" fmla="*/ 314 h 529"/>
                <a:gd name="T2" fmla="*/ 450 w 775"/>
                <a:gd name="T3" fmla="*/ 63 h 529"/>
                <a:gd name="T4" fmla="*/ 431 w 775"/>
                <a:gd name="T5" fmla="*/ 38 h 529"/>
                <a:gd name="T6" fmla="*/ 404 w 775"/>
                <a:gd name="T7" fmla="*/ 21 h 529"/>
                <a:gd name="T8" fmla="*/ 372 w 775"/>
                <a:gd name="T9" fmla="*/ 8 h 529"/>
                <a:gd name="T10" fmla="*/ 336 w 775"/>
                <a:gd name="T11" fmla="*/ 0 h 529"/>
                <a:gd name="T12" fmla="*/ 320 w 775"/>
                <a:gd name="T13" fmla="*/ 13 h 529"/>
                <a:gd name="T14" fmla="*/ 298 w 775"/>
                <a:gd name="T15" fmla="*/ 25 h 529"/>
                <a:gd name="T16" fmla="*/ 275 w 775"/>
                <a:gd name="T17" fmla="*/ 29 h 529"/>
                <a:gd name="T18" fmla="*/ 251 w 775"/>
                <a:gd name="T19" fmla="*/ 25 h 529"/>
                <a:gd name="T20" fmla="*/ 229 w 775"/>
                <a:gd name="T21" fmla="*/ 16 h 529"/>
                <a:gd name="T22" fmla="*/ 207 w 775"/>
                <a:gd name="T23" fmla="*/ 0 h 529"/>
                <a:gd name="T24" fmla="*/ 170 w 775"/>
                <a:gd name="T25" fmla="*/ 6 h 529"/>
                <a:gd name="T26" fmla="*/ 137 w 775"/>
                <a:gd name="T27" fmla="*/ 19 h 529"/>
                <a:gd name="T28" fmla="*/ 101 w 775"/>
                <a:gd name="T29" fmla="*/ 40 h 529"/>
                <a:gd name="T30" fmla="*/ 101 w 775"/>
                <a:gd name="T31" fmla="*/ 41 h 529"/>
                <a:gd name="T32" fmla="*/ 83 w 775"/>
                <a:gd name="T33" fmla="*/ 57 h 529"/>
                <a:gd name="T34" fmla="*/ 68 w 775"/>
                <a:gd name="T35" fmla="*/ 79 h 529"/>
                <a:gd name="T36" fmla="*/ 55 w 775"/>
                <a:gd name="T37" fmla="*/ 111 h 529"/>
                <a:gd name="T38" fmla="*/ 31 w 775"/>
                <a:gd name="T39" fmla="*/ 193 h 529"/>
                <a:gd name="T40" fmla="*/ 1 w 775"/>
                <a:gd name="T41" fmla="*/ 308 h 529"/>
                <a:gd name="T42" fmla="*/ 0 w 775"/>
                <a:gd name="T43" fmla="*/ 343 h 529"/>
                <a:gd name="T44" fmla="*/ 11 w 775"/>
                <a:gd name="T45" fmla="*/ 376 h 529"/>
                <a:gd name="T46" fmla="*/ 31 w 775"/>
                <a:gd name="T47" fmla="*/ 403 h 529"/>
                <a:gd name="T48" fmla="*/ 63 w 775"/>
                <a:gd name="T49" fmla="*/ 419 h 529"/>
                <a:gd name="T50" fmla="*/ 93 w 775"/>
                <a:gd name="T51" fmla="*/ 529 h 529"/>
                <a:gd name="T52" fmla="*/ 404 w 775"/>
                <a:gd name="T53" fmla="*/ 321 h 529"/>
                <a:gd name="T54" fmla="*/ 410 w 775"/>
                <a:gd name="T55" fmla="*/ 306 h 529"/>
                <a:gd name="T56" fmla="*/ 444 w 775"/>
                <a:gd name="T57" fmla="*/ 373 h 529"/>
                <a:gd name="T58" fmla="*/ 459 w 775"/>
                <a:gd name="T59" fmla="*/ 396 h 529"/>
                <a:gd name="T60" fmla="*/ 483 w 775"/>
                <a:gd name="T61" fmla="*/ 415 h 529"/>
                <a:gd name="T62" fmla="*/ 510 w 775"/>
                <a:gd name="T63" fmla="*/ 425 h 529"/>
                <a:gd name="T64" fmla="*/ 540 w 775"/>
                <a:gd name="T65" fmla="*/ 428 h 529"/>
                <a:gd name="T66" fmla="*/ 766 w 775"/>
                <a:gd name="T67" fmla="*/ 318 h 529"/>
                <a:gd name="T68" fmla="*/ 142 w 775"/>
                <a:gd name="T69" fmla="*/ 251 h 529"/>
                <a:gd name="T70" fmla="*/ 154 w 775"/>
                <a:gd name="T71" fmla="*/ 299 h 529"/>
                <a:gd name="T72" fmla="*/ 156 w 775"/>
                <a:gd name="T73" fmla="*/ 338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5" h="529">
                  <a:moveTo>
                    <a:pt x="766" y="318"/>
                  </a:moveTo>
                  <a:lnTo>
                    <a:pt x="548" y="314"/>
                  </a:lnTo>
                  <a:lnTo>
                    <a:pt x="450" y="63"/>
                  </a:lnTo>
                  <a:lnTo>
                    <a:pt x="450" y="63"/>
                  </a:lnTo>
                  <a:lnTo>
                    <a:pt x="440" y="49"/>
                  </a:lnTo>
                  <a:lnTo>
                    <a:pt x="431" y="38"/>
                  </a:lnTo>
                  <a:lnTo>
                    <a:pt x="418" y="29"/>
                  </a:lnTo>
                  <a:lnTo>
                    <a:pt x="404" y="21"/>
                  </a:lnTo>
                  <a:lnTo>
                    <a:pt x="390" y="13"/>
                  </a:lnTo>
                  <a:lnTo>
                    <a:pt x="372" y="8"/>
                  </a:lnTo>
                  <a:lnTo>
                    <a:pt x="355" y="3"/>
                  </a:lnTo>
                  <a:lnTo>
                    <a:pt x="336" y="0"/>
                  </a:lnTo>
                  <a:lnTo>
                    <a:pt x="320" y="13"/>
                  </a:lnTo>
                  <a:lnTo>
                    <a:pt x="320" y="13"/>
                  </a:lnTo>
                  <a:lnTo>
                    <a:pt x="309" y="19"/>
                  </a:lnTo>
                  <a:lnTo>
                    <a:pt x="298" y="25"/>
                  </a:lnTo>
                  <a:lnTo>
                    <a:pt x="287" y="27"/>
                  </a:lnTo>
                  <a:lnTo>
                    <a:pt x="275" y="29"/>
                  </a:lnTo>
                  <a:lnTo>
                    <a:pt x="263" y="29"/>
                  </a:lnTo>
                  <a:lnTo>
                    <a:pt x="251" y="25"/>
                  </a:lnTo>
                  <a:lnTo>
                    <a:pt x="240" y="22"/>
                  </a:lnTo>
                  <a:lnTo>
                    <a:pt x="229" y="16"/>
                  </a:lnTo>
                  <a:lnTo>
                    <a:pt x="207" y="0"/>
                  </a:lnTo>
                  <a:lnTo>
                    <a:pt x="207" y="0"/>
                  </a:lnTo>
                  <a:lnTo>
                    <a:pt x="197" y="2"/>
                  </a:lnTo>
                  <a:lnTo>
                    <a:pt x="170" y="6"/>
                  </a:lnTo>
                  <a:lnTo>
                    <a:pt x="154" y="11"/>
                  </a:lnTo>
                  <a:lnTo>
                    <a:pt x="137" y="19"/>
                  </a:lnTo>
                  <a:lnTo>
                    <a:pt x="118" y="29"/>
                  </a:lnTo>
                  <a:lnTo>
                    <a:pt x="101" y="40"/>
                  </a:lnTo>
                  <a:lnTo>
                    <a:pt x="101" y="41"/>
                  </a:lnTo>
                  <a:lnTo>
                    <a:pt x="101" y="41"/>
                  </a:lnTo>
                  <a:lnTo>
                    <a:pt x="96" y="44"/>
                  </a:lnTo>
                  <a:lnTo>
                    <a:pt x="83" y="57"/>
                  </a:lnTo>
                  <a:lnTo>
                    <a:pt x="76" y="68"/>
                  </a:lnTo>
                  <a:lnTo>
                    <a:pt x="68" y="79"/>
                  </a:lnTo>
                  <a:lnTo>
                    <a:pt x="60" y="93"/>
                  </a:lnTo>
                  <a:lnTo>
                    <a:pt x="55" y="111"/>
                  </a:lnTo>
                  <a:lnTo>
                    <a:pt x="55" y="111"/>
                  </a:lnTo>
                  <a:lnTo>
                    <a:pt x="31" y="193"/>
                  </a:lnTo>
                  <a:lnTo>
                    <a:pt x="1" y="308"/>
                  </a:lnTo>
                  <a:lnTo>
                    <a:pt x="1" y="308"/>
                  </a:lnTo>
                  <a:lnTo>
                    <a:pt x="0" y="325"/>
                  </a:lnTo>
                  <a:lnTo>
                    <a:pt x="0" y="343"/>
                  </a:lnTo>
                  <a:lnTo>
                    <a:pt x="3" y="360"/>
                  </a:lnTo>
                  <a:lnTo>
                    <a:pt x="11" y="376"/>
                  </a:lnTo>
                  <a:lnTo>
                    <a:pt x="20" y="390"/>
                  </a:lnTo>
                  <a:lnTo>
                    <a:pt x="31" y="403"/>
                  </a:lnTo>
                  <a:lnTo>
                    <a:pt x="46" y="412"/>
                  </a:lnTo>
                  <a:lnTo>
                    <a:pt x="63" y="419"/>
                  </a:lnTo>
                  <a:lnTo>
                    <a:pt x="123" y="439"/>
                  </a:lnTo>
                  <a:lnTo>
                    <a:pt x="93" y="529"/>
                  </a:lnTo>
                  <a:lnTo>
                    <a:pt x="453" y="524"/>
                  </a:lnTo>
                  <a:lnTo>
                    <a:pt x="404" y="321"/>
                  </a:lnTo>
                  <a:lnTo>
                    <a:pt x="410" y="306"/>
                  </a:lnTo>
                  <a:lnTo>
                    <a:pt x="410" y="306"/>
                  </a:lnTo>
                  <a:lnTo>
                    <a:pt x="444" y="373"/>
                  </a:lnTo>
                  <a:lnTo>
                    <a:pt x="444" y="373"/>
                  </a:lnTo>
                  <a:lnTo>
                    <a:pt x="450" y="385"/>
                  </a:lnTo>
                  <a:lnTo>
                    <a:pt x="459" y="396"/>
                  </a:lnTo>
                  <a:lnTo>
                    <a:pt x="470" y="406"/>
                  </a:lnTo>
                  <a:lnTo>
                    <a:pt x="483" y="415"/>
                  </a:lnTo>
                  <a:lnTo>
                    <a:pt x="496" y="422"/>
                  </a:lnTo>
                  <a:lnTo>
                    <a:pt x="510" y="425"/>
                  </a:lnTo>
                  <a:lnTo>
                    <a:pt x="524" y="428"/>
                  </a:lnTo>
                  <a:lnTo>
                    <a:pt x="540" y="428"/>
                  </a:lnTo>
                  <a:lnTo>
                    <a:pt x="775" y="408"/>
                  </a:lnTo>
                  <a:lnTo>
                    <a:pt x="766" y="318"/>
                  </a:lnTo>
                  <a:close/>
                  <a:moveTo>
                    <a:pt x="123" y="324"/>
                  </a:moveTo>
                  <a:lnTo>
                    <a:pt x="142" y="251"/>
                  </a:lnTo>
                  <a:lnTo>
                    <a:pt x="142" y="251"/>
                  </a:lnTo>
                  <a:lnTo>
                    <a:pt x="154" y="299"/>
                  </a:lnTo>
                  <a:lnTo>
                    <a:pt x="161" y="322"/>
                  </a:lnTo>
                  <a:lnTo>
                    <a:pt x="156" y="338"/>
                  </a:lnTo>
                  <a:lnTo>
                    <a:pt x="123" y="324"/>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7" name="Freeform 475"/>
            <p:cNvSpPr>
              <a:spLocks/>
            </p:cNvSpPr>
            <p:nvPr/>
          </p:nvSpPr>
          <p:spPr bwMode="auto">
            <a:xfrm>
              <a:off x="665168" y="5047937"/>
              <a:ext cx="722698" cy="493300"/>
            </a:xfrm>
            <a:custGeom>
              <a:avLst/>
              <a:gdLst>
                <a:gd name="T0" fmla="*/ 548 w 775"/>
                <a:gd name="T1" fmla="*/ 314 h 529"/>
                <a:gd name="T2" fmla="*/ 450 w 775"/>
                <a:gd name="T3" fmla="*/ 63 h 529"/>
                <a:gd name="T4" fmla="*/ 431 w 775"/>
                <a:gd name="T5" fmla="*/ 38 h 529"/>
                <a:gd name="T6" fmla="*/ 404 w 775"/>
                <a:gd name="T7" fmla="*/ 21 h 529"/>
                <a:gd name="T8" fmla="*/ 372 w 775"/>
                <a:gd name="T9" fmla="*/ 8 h 529"/>
                <a:gd name="T10" fmla="*/ 336 w 775"/>
                <a:gd name="T11" fmla="*/ 0 h 529"/>
                <a:gd name="T12" fmla="*/ 320 w 775"/>
                <a:gd name="T13" fmla="*/ 13 h 529"/>
                <a:gd name="T14" fmla="*/ 298 w 775"/>
                <a:gd name="T15" fmla="*/ 25 h 529"/>
                <a:gd name="T16" fmla="*/ 275 w 775"/>
                <a:gd name="T17" fmla="*/ 29 h 529"/>
                <a:gd name="T18" fmla="*/ 251 w 775"/>
                <a:gd name="T19" fmla="*/ 25 h 529"/>
                <a:gd name="T20" fmla="*/ 229 w 775"/>
                <a:gd name="T21" fmla="*/ 16 h 529"/>
                <a:gd name="T22" fmla="*/ 207 w 775"/>
                <a:gd name="T23" fmla="*/ 0 h 529"/>
                <a:gd name="T24" fmla="*/ 170 w 775"/>
                <a:gd name="T25" fmla="*/ 6 h 529"/>
                <a:gd name="T26" fmla="*/ 137 w 775"/>
                <a:gd name="T27" fmla="*/ 19 h 529"/>
                <a:gd name="T28" fmla="*/ 101 w 775"/>
                <a:gd name="T29" fmla="*/ 40 h 529"/>
                <a:gd name="T30" fmla="*/ 101 w 775"/>
                <a:gd name="T31" fmla="*/ 41 h 529"/>
                <a:gd name="T32" fmla="*/ 83 w 775"/>
                <a:gd name="T33" fmla="*/ 57 h 529"/>
                <a:gd name="T34" fmla="*/ 68 w 775"/>
                <a:gd name="T35" fmla="*/ 79 h 529"/>
                <a:gd name="T36" fmla="*/ 55 w 775"/>
                <a:gd name="T37" fmla="*/ 111 h 529"/>
                <a:gd name="T38" fmla="*/ 31 w 775"/>
                <a:gd name="T39" fmla="*/ 193 h 529"/>
                <a:gd name="T40" fmla="*/ 1 w 775"/>
                <a:gd name="T41" fmla="*/ 308 h 529"/>
                <a:gd name="T42" fmla="*/ 0 w 775"/>
                <a:gd name="T43" fmla="*/ 343 h 529"/>
                <a:gd name="T44" fmla="*/ 11 w 775"/>
                <a:gd name="T45" fmla="*/ 376 h 529"/>
                <a:gd name="T46" fmla="*/ 31 w 775"/>
                <a:gd name="T47" fmla="*/ 403 h 529"/>
                <a:gd name="T48" fmla="*/ 63 w 775"/>
                <a:gd name="T49" fmla="*/ 419 h 529"/>
                <a:gd name="T50" fmla="*/ 93 w 775"/>
                <a:gd name="T51" fmla="*/ 529 h 529"/>
                <a:gd name="T52" fmla="*/ 404 w 775"/>
                <a:gd name="T53" fmla="*/ 321 h 529"/>
                <a:gd name="T54" fmla="*/ 410 w 775"/>
                <a:gd name="T55" fmla="*/ 306 h 529"/>
                <a:gd name="T56" fmla="*/ 444 w 775"/>
                <a:gd name="T57" fmla="*/ 373 h 529"/>
                <a:gd name="T58" fmla="*/ 459 w 775"/>
                <a:gd name="T59" fmla="*/ 396 h 529"/>
                <a:gd name="T60" fmla="*/ 483 w 775"/>
                <a:gd name="T61" fmla="*/ 415 h 529"/>
                <a:gd name="T62" fmla="*/ 510 w 775"/>
                <a:gd name="T63" fmla="*/ 425 h 529"/>
                <a:gd name="T64" fmla="*/ 540 w 775"/>
                <a:gd name="T65" fmla="*/ 428 h 529"/>
                <a:gd name="T66" fmla="*/ 766 w 775"/>
                <a:gd name="T67" fmla="*/ 318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5" h="529">
                  <a:moveTo>
                    <a:pt x="766" y="318"/>
                  </a:moveTo>
                  <a:lnTo>
                    <a:pt x="548" y="314"/>
                  </a:lnTo>
                  <a:lnTo>
                    <a:pt x="450" y="63"/>
                  </a:lnTo>
                  <a:lnTo>
                    <a:pt x="450" y="63"/>
                  </a:lnTo>
                  <a:lnTo>
                    <a:pt x="440" y="49"/>
                  </a:lnTo>
                  <a:lnTo>
                    <a:pt x="431" y="38"/>
                  </a:lnTo>
                  <a:lnTo>
                    <a:pt x="418" y="29"/>
                  </a:lnTo>
                  <a:lnTo>
                    <a:pt x="404" y="21"/>
                  </a:lnTo>
                  <a:lnTo>
                    <a:pt x="390" y="13"/>
                  </a:lnTo>
                  <a:lnTo>
                    <a:pt x="372" y="8"/>
                  </a:lnTo>
                  <a:lnTo>
                    <a:pt x="355" y="3"/>
                  </a:lnTo>
                  <a:lnTo>
                    <a:pt x="336" y="0"/>
                  </a:lnTo>
                  <a:lnTo>
                    <a:pt x="320" y="13"/>
                  </a:lnTo>
                  <a:lnTo>
                    <a:pt x="320" y="13"/>
                  </a:lnTo>
                  <a:lnTo>
                    <a:pt x="309" y="19"/>
                  </a:lnTo>
                  <a:lnTo>
                    <a:pt x="298" y="25"/>
                  </a:lnTo>
                  <a:lnTo>
                    <a:pt x="287" y="27"/>
                  </a:lnTo>
                  <a:lnTo>
                    <a:pt x="275" y="29"/>
                  </a:lnTo>
                  <a:lnTo>
                    <a:pt x="263" y="29"/>
                  </a:lnTo>
                  <a:lnTo>
                    <a:pt x="251" y="25"/>
                  </a:lnTo>
                  <a:lnTo>
                    <a:pt x="240" y="22"/>
                  </a:lnTo>
                  <a:lnTo>
                    <a:pt x="229" y="16"/>
                  </a:lnTo>
                  <a:lnTo>
                    <a:pt x="207" y="0"/>
                  </a:lnTo>
                  <a:lnTo>
                    <a:pt x="207" y="0"/>
                  </a:lnTo>
                  <a:lnTo>
                    <a:pt x="197" y="2"/>
                  </a:lnTo>
                  <a:lnTo>
                    <a:pt x="170" y="6"/>
                  </a:lnTo>
                  <a:lnTo>
                    <a:pt x="154" y="11"/>
                  </a:lnTo>
                  <a:lnTo>
                    <a:pt x="137" y="19"/>
                  </a:lnTo>
                  <a:lnTo>
                    <a:pt x="118" y="29"/>
                  </a:lnTo>
                  <a:lnTo>
                    <a:pt x="101" y="40"/>
                  </a:lnTo>
                  <a:lnTo>
                    <a:pt x="101" y="41"/>
                  </a:lnTo>
                  <a:lnTo>
                    <a:pt x="101" y="41"/>
                  </a:lnTo>
                  <a:lnTo>
                    <a:pt x="96" y="44"/>
                  </a:lnTo>
                  <a:lnTo>
                    <a:pt x="83" y="57"/>
                  </a:lnTo>
                  <a:lnTo>
                    <a:pt x="76" y="68"/>
                  </a:lnTo>
                  <a:lnTo>
                    <a:pt x="68" y="79"/>
                  </a:lnTo>
                  <a:lnTo>
                    <a:pt x="60" y="93"/>
                  </a:lnTo>
                  <a:lnTo>
                    <a:pt x="55" y="111"/>
                  </a:lnTo>
                  <a:lnTo>
                    <a:pt x="55" y="111"/>
                  </a:lnTo>
                  <a:lnTo>
                    <a:pt x="31" y="193"/>
                  </a:lnTo>
                  <a:lnTo>
                    <a:pt x="1" y="308"/>
                  </a:lnTo>
                  <a:lnTo>
                    <a:pt x="1" y="308"/>
                  </a:lnTo>
                  <a:lnTo>
                    <a:pt x="0" y="325"/>
                  </a:lnTo>
                  <a:lnTo>
                    <a:pt x="0" y="343"/>
                  </a:lnTo>
                  <a:lnTo>
                    <a:pt x="3" y="360"/>
                  </a:lnTo>
                  <a:lnTo>
                    <a:pt x="11" y="376"/>
                  </a:lnTo>
                  <a:lnTo>
                    <a:pt x="20" y="390"/>
                  </a:lnTo>
                  <a:lnTo>
                    <a:pt x="31" y="403"/>
                  </a:lnTo>
                  <a:lnTo>
                    <a:pt x="46" y="412"/>
                  </a:lnTo>
                  <a:lnTo>
                    <a:pt x="63" y="419"/>
                  </a:lnTo>
                  <a:lnTo>
                    <a:pt x="123" y="439"/>
                  </a:lnTo>
                  <a:lnTo>
                    <a:pt x="93" y="529"/>
                  </a:lnTo>
                  <a:lnTo>
                    <a:pt x="453" y="524"/>
                  </a:lnTo>
                  <a:lnTo>
                    <a:pt x="404" y="321"/>
                  </a:lnTo>
                  <a:lnTo>
                    <a:pt x="410" y="306"/>
                  </a:lnTo>
                  <a:lnTo>
                    <a:pt x="410" y="306"/>
                  </a:lnTo>
                  <a:lnTo>
                    <a:pt x="444" y="373"/>
                  </a:lnTo>
                  <a:lnTo>
                    <a:pt x="444" y="373"/>
                  </a:lnTo>
                  <a:lnTo>
                    <a:pt x="450" y="385"/>
                  </a:lnTo>
                  <a:lnTo>
                    <a:pt x="459" y="396"/>
                  </a:lnTo>
                  <a:lnTo>
                    <a:pt x="470" y="406"/>
                  </a:lnTo>
                  <a:lnTo>
                    <a:pt x="483" y="415"/>
                  </a:lnTo>
                  <a:lnTo>
                    <a:pt x="496" y="422"/>
                  </a:lnTo>
                  <a:lnTo>
                    <a:pt x="510" y="425"/>
                  </a:lnTo>
                  <a:lnTo>
                    <a:pt x="524" y="428"/>
                  </a:lnTo>
                  <a:lnTo>
                    <a:pt x="540" y="428"/>
                  </a:lnTo>
                  <a:lnTo>
                    <a:pt x="775" y="408"/>
                  </a:lnTo>
                  <a:lnTo>
                    <a:pt x="766" y="3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8" name="Freeform 476"/>
            <p:cNvSpPr>
              <a:spLocks/>
            </p:cNvSpPr>
            <p:nvPr/>
          </p:nvSpPr>
          <p:spPr bwMode="auto">
            <a:xfrm>
              <a:off x="779867" y="5281998"/>
              <a:ext cx="35436" cy="81129"/>
            </a:xfrm>
            <a:custGeom>
              <a:avLst/>
              <a:gdLst>
                <a:gd name="T0" fmla="*/ 0 w 38"/>
                <a:gd name="T1" fmla="*/ 73 h 87"/>
                <a:gd name="T2" fmla="*/ 19 w 38"/>
                <a:gd name="T3" fmla="*/ 0 h 87"/>
                <a:gd name="T4" fmla="*/ 19 w 38"/>
                <a:gd name="T5" fmla="*/ 0 h 87"/>
                <a:gd name="T6" fmla="*/ 31 w 38"/>
                <a:gd name="T7" fmla="*/ 48 h 87"/>
                <a:gd name="T8" fmla="*/ 38 w 38"/>
                <a:gd name="T9" fmla="*/ 71 h 87"/>
                <a:gd name="T10" fmla="*/ 33 w 38"/>
                <a:gd name="T11" fmla="*/ 87 h 87"/>
                <a:gd name="T12" fmla="*/ 0 w 38"/>
                <a:gd name="T13" fmla="*/ 73 h 87"/>
              </a:gdLst>
              <a:ahLst/>
              <a:cxnLst>
                <a:cxn ang="0">
                  <a:pos x="T0" y="T1"/>
                </a:cxn>
                <a:cxn ang="0">
                  <a:pos x="T2" y="T3"/>
                </a:cxn>
                <a:cxn ang="0">
                  <a:pos x="T4" y="T5"/>
                </a:cxn>
                <a:cxn ang="0">
                  <a:pos x="T6" y="T7"/>
                </a:cxn>
                <a:cxn ang="0">
                  <a:pos x="T8" y="T9"/>
                </a:cxn>
                <a:cxn ang="0">
                  <a:pos x="T10" y="T11"/>
                </a:cxn>
                <a:cxn ang="0">
                  <a:pos x="T12" y="T13"/>
                </a:cxn>
              </a:cxnLst>
              <a:rect l="0" t="0" r="r" b="b"/>
              <a:pathLst>
                <a:path w="38" h="87">
                  <a:moveTo>
                    <a:pt x="0" y="73"/>
                  </a:moveTo>
                  <a:lnTo>
                    <a:pt x="19" y="0"/>
                  </a:lnTo>
                  <a:lnTo>
                    <a:pt x="19" y="0"/>
                  </a:lnTo>
                  <a:lnTo>
                    <a:pt x="31" y="48"/>
                  </a:lnTo>
                  <a:lnTo>
                    <a:pt x="38" y="71"/>
                  </a:lnTo>
                  <a:lnTo>
                    <a:pt x="33" y="87"/>
                  </a:lnTo>
                  <a:lnTo>
                    <a:pt x="0" y="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9" name="Freeform 477"/>
            <p:cNvSpPr>
              <a:spLocks/>
            </p:cNvSpPr>
            <p:nvPr/>
          </p:nvSpPr>
          <p:spPr bwMode="auto">
            <a:xfrm>
              <a:off x="927205" y="5423740"/>
              <a:ext cx="116564" cy="101644"/>
            </a:xfrm>
            <a:custGeom>
              <a:avLst/>
              <a:gdLst>
                <a:gd name="T0" fmla="*/ 19 w 125"/>
                <a:gd name="T1" fmla="*/ 71 h 109"/>
                <a:gd name="T2" fmla="*/ 68 w 125"/>
                <a:gd name="T3" fmla="*/ 101 h 109"/>
                <a:gd name="T4" fmla="*/ 80 w 125"/>
                <a:gd name="T5" fmla="*/ 106 h 109"/>
                <a:gd name="T6" fmla="*/ 90 w 125"/>
                <a:gd name="T7" fmla="*/ 109 h 109"/>
                <a:gd name="T8" fmla="*/ 91 w 125"/>
                <a:gd name="T9" fmla="*/ 106 h 109"/>
                <a:gd name="T10" fmla="*/ 87 w 125"/>
                <a:gd name="T11" fmla="*/ 101 h 109"/>
                <a:gd name="T12" fmla="*/ 65 w 125"/>
                <a:gd name="T13" fmla="*/ 88 h 109"/>
                <a:gd name="T14" fmla="*/ 65 w 125"/>
                <a:gd name="T15" fmla="*/ 85 h 109"/>
                <a:gd name="T16" fmla="*/ 69 w 125"/>
                <a:gd name="T17" fmla="*/ 85 h 109"/>
                <a:gd name="T18" fmla="*/ 91 w 125"/>
                <a:gd name="T19" fmla="*/ 93 h 109"/>
                <a:gd name="T20" fmla="*/ 109 w 125"/>
                <a:gd name="T21" fmla="*/ 99 h 109"/>
                <a:gd name="T22" fmla="*/ 112 w 125"/>
                <a:gd name="T23" fmla="*/ 98 h 109"/>
                <a:gd name="T24" fmla="*/ 107 w 125"/>
                <a:gd name="T25" fmla="*/ 90 h 109"/>
                <a:gd name="T26" fmla="*/ 71 w 125"/>
                <a:gd name="T27" fmla="*/ 74 h 109"/>
                <a:gd name="T28" fmla="*/ 69 w 125"/>
                <a:gd name="T29" fmla="*/ 74 h 109"/>
                <a:gd name="T30" fmla="*/ 69 w 125"/>
                <a:gd name="T31" fmla="*/ 69 h 109"/>
                <a:gd name="T32" fmla="*/ 71 w 125"/>
                <a:gd name="T33" fmla="*/ 69 h 109"/>
                <a:gd name="T34" fmla="*/ 98 w 125"/>
                <a:gd name="T35" fmla="*/ 79 h 109"/>
                <a:gd name="T36" fmla="*/ 122 w 125"/>
                <a:gd name="T37" fmla="*/ 83 h 109"/>
                <a:gd name="T38" fmla="*/ 125 w 125"/>
                <a:gd name="T39" fmla="*/ 80 h 109"/>
                <a:gd name="T40" fmla="*/ 125 w 125"/>
                <a:gd name="T41" fmla="*/ 79 h 109"/>
                <a:gd name="T42" fmla="*/ 120 w 125"/>
                <a:gd name="T43" fmla="*/ 76 h 109"/>
                <a:gd name="T44" fmla="*/ 115 w 125"/>
                <a:gd name="T45" fmla="*/ 74 h 109"/>
                <a:gd name="T46" fmla="*/ 79 w 125"/>
                <a:gd name="T47" fmla="*/ 60 h 109"/>
                <a:gd name="T48" fmla="*/ 73 w 125"/>
                <a:gd name="T49" fmla="*/ 55 h 109"/>
                <a:gd name="T50" fmla="*/ 74 w 125"/>
                <a:gd name="T51" fmla="*/ 53 h 109"/>
                <a:gd name="T52" fmla="*/ 88 w 125"/>
                <a:gd name="T53" fmla="*/ 55 h 109"/>
                <a:gd name="T54" fmla="*/ 109 w 125"/>
                <a:gd name="T55" fmla="*/ 61 h 109"/>
                <a:gd name="T56" fmla="*/ 118 w 125"/>
                <a:gd name="T57" fmla="*/ 61 h 109"/>
                <a:gd name="T58" fmla="*/ 122 w 125"/>
                <a:gd name="T59" fmla="*/ 57 h 109"/>
                <a:gd name="T60" fmla="*/ 117 w 125"/>
                <a:gd name="T61" fmla="*/ 53 h 109"/>
                <a:gd name="T62" fmla="*/ 85 w 125"/>
                <a:gd name="T63" fmla="*/ 41 h 109"/>
                <a:gd name="T64" fmla="*/ 77 w 125"/>
                <a:gd name="T65" fmla="*/ 38 h 109"/>
                <a:gd name="T66" fmla="*/ 65 w 125"/>
                <a:gd name="T67" fmla="*/ 31 h 109"/>
                <a:gd name="T68" fmla="*/ 65 w 125"/>
                <a:gd name="T69" fmla="*/ 27 h 109"/>
                <a:gd name="T70" fmla="*/ 68 w 125"/>
                <a:gd name="T71" fmla="*/ 23 h 109"/>
                <a:gd name="T72" fmla="*/ 85 w 125"/>
                <a:gd name="T73" fmla="*/ 14 h 109"/>
                <a:gd name="T74" fmla="*/ 93 w 125"/>
                <a:gd name="T75" fmla="*/ 5 h 109"/>
                <a:gd name="T76" fmla="*/ 93 w 125"/>
                <a:gd name="T77" fmla="*/ 1 h 109"/>
                <a:gd name="T78" fmla="*/ 87 w 125"/>
                <a:gd name="T79" fmla="*/ 0 h 109"/>
                <a:gd name="T80" fmla="*/ 84 w 125"/>
                <a:gd name="T81" fmla="*/ 1 h 109"/>
                <a:gd name="T82" fmla="*/ 71 w 125"/>
                <a:gd name="T83" fmla="*/ 9 h 109"/>
                <a:gd name="T84" fmla="*/ 65 w 125"/>
                <a:gd name="T85" fmla="*/ 11 h 109"/>
                <a:gd name="T86" fmla="*/ 58 w 125"/>
                <a:gd name="T87" fmla="*/ 12 h 109"/>
                <a:gd name="T88" fmla="*/ 16 w 125"/>
                <a:gd name="T89" fmla="*/ 16 h 109"/>
                <a:gd name="T90" fmla="*/ 19 w 125"/>
                <a:gd name="T91" fmla="*/ 7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5" h="109">
                  <a:moveTo>
                    <a:pt x="19" y="71"/>
                  </a:moveTo>
                  <a:lnTo>
                    <a:pt x="19" y="71"/>
                  </a:lnTo>
                  <a:lnTo>
                    <a:pt x="46" y="88"/>
                  </a:lnTo>
                  <a:lnTo>
                    <a:pt x="68" y="101"/>
                  </a:lnTo>
                  <a:lnTo>
                    <a:pt x="68" y="101"/>
                  </a:lnTo>
                  <a:lnTo>
                    <a:pt x="80" y="106"/>
                  </a:lnTo>
                  <a:lnTo>
                    <a:pt x="87" y="109"/>
                  </a:lnTo>
                  <a:lnTo>
                    <a:pt x="90" y="109"/>
                  </a:lnTo>
                  <a:lnTo>
                    <a:pt x="91" y="106"/>
                  </a:lnTo>
                  <a:lnTo>
                    <a:pt x="91" y="106"/>
                  </a:lnTo>
                  <a:lnTo>
                    <a:pt x="90" y="104"/>
                  </a:lnTo>
                  <a:lnTo>
                    <a:pt x="87" y="101"/>
                  </a:lnTo>
                  <a:lnTo>
                    <a:pt x="74" y="95"/>
                  </a:lnTo>
                  <a:lnTo>
                    <a:pt x="65" y="88"/>
                  </a:lnTo>
                  <a:lnTo>
                    <a:pt x="63" y="87"/>
                  </a:lnTo>
                  <a:lnTo>
                    <a:pt x="65" y="85"/>
                  </a:lnTo>
                  <a:lnTo>
                    <a:pt x="65" y="85"/>
                  </a:lnTo>
                  <a:lnTo>
                    <a:pt x="69" y="85"/>
                  </a:lnTo>
                  <a:lnTo>
                    <a:pt x="76" y="87"/>
                  </a:lnTo>
                  <a:lnTo>
                    <a:pt x="91" y="93"/>
                  </a:lnTo>
                  <a:lnTo>
                    <a:pt x="104" y="99"/>
                  </a:lnTo>
                  <a:lnTo>
                    <a:pt x="109" y="99"/>
                  </a:lnTo>
                  <a:lnTo>
                    <a:pt x="112" y="98"/>
                  </a:lnTo>
                  <a:lnTo>
                    <a:pt x="112" y="98"/>
                  </a:lnTo>
                  <a:lnTo>
                    <a:pt x="110" y="95"/>
                  </a:lnTo>
                  <a:lnTo>
                    <a:pt x="107" y="90"/>
                  </a:lnTo>
                  <a:lnTo>
                    <a:pt x="93" y="83"/>
                  </a:lnTo>
                  <a:lnTo>
                    <a:pt x="71" y="74"/>
                  </a:lnTo>
                  <a:lnTo>
                    <a:pt x="71" y="74"/>
                  </a:lnTo>
                  <a:lnTo>
                    <a:pt x="69" y="74"/>
                  </a:lnTo>
                  <a:lnTo>
                    <a:pt x="68" y="71"/>
                  </a:lnTo>
                  <a:lnTo>
                    <a:pt x="69" y="69"/>
                  </a:lnTo>
                  <a:lnTo>
                    <a:pt x="71" y="69"/>
                  </a:lnTo>
                  <a:lnTo>
                    <a:pt x="71" y="69"/>
                  </a:lnTo>
                  <a:lnTo>
                    <a:pt x="82" y="74"/>
                  </a:lnTo>
                  <a:lnTo>
                    <a:pt x="98" y="79"/>
                  </a:lnTo>
                  <a:lnTo>
                    <a:pt x="115" y="83"/>
                  </a:lnTo>
                  <a:lnTo>
                    <a:pt x="122" y="83"/>
                  </a:lnTo>
                  <a:lnTo>
                    <a:pt x="123" y="82"/>
                  </a:lnTo>
                  <a:lnTo>
                    <a:pt x="125" y="80"/>
                  </a:lnTo>
                  <a:lnTo>
                    <a:pt x="125" y="80"/>
                  </a:lnTo>
                  <a:lnTo>
                    <a:pt x="125" y="79"/>
                  </a:lnTo>
                  <a:lnTo>
                    <a:pt x="123" y="77"/>
                  </a:lnTo>
                  <a:lnTo>
                    <a:pt x="120" y="76"/>
                  </a:lnTo>
                  <a:lnTo>
                    <a:pt x="115" y="74"/>
                  </a:lnTo>
                  <a:lnTo>
                    <a:pt x="115" y="74"/>
                  </a:lnTo>
                  <a:lnTo>
                    <a:pt x="93" y="66"/>
                  </a:lnTo>
                  <a:lnTo>
                    <a:pt x="79" y="60"/>
                  </a:lnTo>
                  <a:lnTo>
                    <a:pt x="74" y="57"/>
                  </a:lnTo>
                  <a:lnTo>
                    <a:pt x="73" y="55"/>
                  </a:lnTo>
                  <a:lnTo>
                    <a:pt x="73" y="55"/>
                  </a:lnTo>
                  <a:lnTo>
                    <a:pt x="74" y="53"/>
                  </a:lnTo>
                  <a:lnTo>
                    <a:pt x="79" y="53"/>
                  </a:lnTo>
                  <a:lnTo>
                    <a:pt x="88" y="55"/>
                  </a:lnTo>
                  <a:lnTo>
                    <a:pt x="109" y="61"/>
                  </a:lnTo>
                  <a:lnTo>
                    <a:pt x="109" y="61"/>
                  </a:lnTo>
                  <a:lnTo>
                    <a:pt x="115" y="63"/>
                  </a:lnTo>
                  <a:lnTo>
                    <a:pt x="118" y="61"/>
                  </a:lnTo>
                  <a:lnTo>
                    <a:pt x="122" y="60"/>
                  </a:lnTo>
                  <a:lnTo>
                    <a:pt x="122" y="57"/>
                  </a:lnTo>
                  <a:lnTo>
                    <a:pt x="122" y="57"/>
                  </a:lnTo>
                  <a:lnTo>
                    <a:pt x="117" y="53"/>
                  </a:lnTo>
                  <a:lnTo>
                    <a:pt x="106" y="49"/>
                  </a:lnTo>
                  <a:lnTo>
                    <a:pt x="85" y="41"/>
                  </a:lnTo>
                  <a:lnTo>
                    <a:pt x="85" y="41"/>
                  </a:lnTo>
                  <a:lnTo>
                    <a:pt x="77" y="38"/>
                  </a:lnTo>
                  <a:lnTo>
                    <a:pt x="68" y="33"/>
                  </a:lnTo>
                  <a:lnTo>
                    <a:pt x="65" y="31"/>
                  </a:lnTo>
                  <a:lnTo>
                    <a:pt x="63" y="28"/>
                  </a:lnTo>
                  <a:lnTo>
                    <a:pt x="65" y="27"/>
                  </a:lnTo>
                  <a:lnTo>
                    <a:pt x="68" y="23"/>
                  </a:lnTo>
                  <a:lnTo>
                    <a:pt x="68" y="23"/>
                  </a:lnTo>
                  <a:lnTo>
                    <a:pt x="77" y="19"/>
                  </a:lnTo>
                  <a:lnTo>
                    <a:pt x="85" y="14"/>
                  </a:lnTo>
                  <a:lnTo>
                    <a:pt x="91" y="8"/>
                  </a:lnTo>
                  <a:lnTo>
                    <a:pt x="93" y="5"/>
                  </a:lnTo>
                  <a:lnTo>
                    <a:pt x="93" y="5"/>
                  </a:lnTo>
                  <a:lnTo>
                    <a:pt x="93" y="1"/>
                  </a:lnTo>
                  <a:lnTo>
                    <a:pt x="90" y="0"/>
                  </a:lnTo>
                  <a:lnTo>
                    <a:pt x="87" y="0"/>
                  </a:lnTo>
                  <a:lnTo>
                    <a:pt x="84" y="1"/>
                  </a:lnTo>
                  <a:lnTo>
                    <a:pt x="84" y="1"/>
                  </a:lnTo>
                  <a:lnTo>
                    <a:pt x="77" y="5"/>
                  </a:lnTo>
                  <a:lnTo>
                    <a:pt x="71" y="9"/>
                  </a:lnTo>
                  <a:lnTo>
                    <a:pt x="71" y="9"/>
                  </a:lnTo>
                  <a:lnTo>
                    <a:pt x="65" y="11"/>
                  </a:lnTo>
                  <a:lnTo>
                    <a:pt x="58" y="12"/>
                  </a:lnTo>
                  <a:lnTo>
                    <a:pt x="58" y="12"/>
                  </a:lnTo>
                  <a:lnTo>
                    <a:pt x="47" y="14"/>
                  </a:lnTo>
                  <a:lnTo>
                    <a:pt x="16" y="16"/>
                  </a:lnTo>
                  <a:lnTo>
                    <a:pt x="0" y="58"/>
                  </a:lnTo>
                  <a:lnTo>
                    <a:pt x="19" y="71"/>
                  </a:lnTo>
                  <a:close/>
                </a:path>
              </a:pathLst>
            </a:custGeom>
            <a:solidFill>
              <a:srgbClr val="A37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0" name="Freeform 478"/>
            <p:cNvSpPr>
              <a:spLocks/>
            </p:cNvSpPr>
            <p:nvPr/>
          </p:nvSpPr>
          <p:spPr bwMode="auto">
            <a:xfrm>
              <a:off x="721119" y="5095495"/>
              <a:ext cx="229398" cy="412171"/>
            </a:xfrm>
            <a:custGeom>
              <a:avLst/>
              <a:gdLst>
                <a:gd name="T0" fmla="*/ 0 w 246"/>
                <a:gd name="T1" fmla="*/ 368 h 442"/>
                <a:gd name="T2" fmla="*/ 1 w 246"/>
                <a:gd name="T3" fmla="*/ 368 h 442"/>
                <a:gd name="T4" fmla="*/ 4 w 246"/>
                <a:gd name="T5" fmla="*/ 369 h 442"/>
                <a:gd name="T6" fmla="*/ 16 w 246"/>
                <a:gd name="T7" fmla="*/ 372 h 442"/>
                <a:gd name="T8" fmla="*/ 58 w 246"/>
                <a:gd name="T9" fmla="*/ 387 h 442"/>
                <a:gd name="T10" fmla="*/ 207 w 246"/>
                <a:gd name="T11" fmla="*/ 440 h 442"/>
                <a:gd name="T12" fmla="*/ 243 w 246"/>
                <a:gd name="T13" fmla="*/ 349 h 442"/>
                <a:gd name="T14" fmla="*/ 245 w 246"/>
                <a:gd name="T15" fmla="*/ 350 h 442"/>
                <a:gd name="T16" fmla="*/ 151 w 246"/>
                <a:gd name="T17" fmla="*/ 311 h 442"/>
                <a:gd name="T18" fmla="*/ 60 w 246"/>
                <a:gd name="T19" fmla="*/ 273 h 442"/>
                <a:gd name="T20" fmla="*/ 61 w 246"/>
                <a:gd name="T21" fmla="*/ 271 h 442"/>
                <a:gd name="T22" fmla="*/ 91 w 246"/>
                <a:gd name="T23" fmla="*/ 147 h 442"/>
                <a:gd name="T24" fmla="*/ 96 w 246"/>
                <a:gd name="T25" fmla="*/ 120 h 442"/>
                <a:gd name="T26" fmla="*/ 99 w 246"/>
                <a:gd name="T27" fmla="*/ 105 h 442"/>
                <a:gd name="T28" fmla="*/ 102 w 246"/>
                <a:gd name="T29" fmla="*/ 93 h 442"/>
                <a:gd name="T30" fmla="*/ 102 w 246"/>
                <a:gd name="T31" fmla="*/ 69 h 442"/>
                <a:gd name="T32" fmla="*/ 99 w 246"/>
                <a:gd name="T33" fmla="*/ 47 h 442"/>
                <a:gd name="T34" fmla="*/ 94 w 246"/>
                <a:gd name="T35" fmla="*/ 38 h 442"/>
                <a:gd name="T36" fmla="*/ 85 w 246"/>
                <a:gd name="T37" fmla="*/ 20 h 442"/>
                <a:gd name="T38" fmla="*/ 80 w 246"/>
                <a:gd name="T39" fmla="*/ 14 h 442"/>
                <a:gd name="T40" fmla="*/ 66 w 246"/>
                <a:gd name="T41" fmla="*/ 6 h 442"/>
                <a:gd name="T42" fmla="*/ 55 w 246"/>
                <a:gd name="T43" fmla="*/ 1 h 442"/>
                <a:gd name="T44" fmla="*/ 36 w 246"/>
                <a:gd name="T45" fmla="*/ 3 h 442"/>
                <a:gd name="T46" fmla="*/ 31 w 246"/>
                <a:gd name="T47" fmla="*/ 4 h 442"/>
                <a:gd name="T48" fmla="*/ 36 w 246"/>
                <a:gd name="T49" fmla="*/ 1 h 442"/>
                <a:gd name="T50" fmla="*/ 44 w 246"/>
                <a:gd name="T51" fmla="*/ 0 h 442"/>
                <a:gd name="T52" fmla="*/ 55 w 246"/>
                <a:gd name="T53" fmla="*/ 1 h 442"/>
                <a:gd name="T54" fmla="*/ 68 w 246"/>
                <a:gd name="T55" fmla="*/ 4 h 442"/>
                <a:gd name="T56" fmla="*/ 80 w 246"/>
                <a:gd name="T57" fmla="*/ 12 h 442"/>
                <a:gd name="T58" fmla="*/ 87 w 246"/>
                <a:gd name="T59" fmla="*/ 20 h 442"/>
                <a:gd name="T60" fmla="*/ 98 w 246"/>
                <a:gd name="T61" fmla="*/ 36 h 442"/>
                <a:gd name="T62" fmla="*/ 101 w 246"/>
                <a:gd name="T63" fmla="*/ 45 h 442"/>
                <a:gd name="T64" fmla="*/ 104 w 246"/>
                <a:gd name="T65" fmla="*/ 69 h 442"/>
                <a:gd name="T66" fmla="*/ 104 w 246"/>
                <a:gd name="T67" fmla="*/ 93 h 442"/>
                <a:gd name="T68" fmla="*/ 102 w 246"/>
                <a:gd name="T69" fmla="*/ 107 h 442"/>
                <a:gd name="T70" fmla="*/ 99 w 246"/>
                <a:gd name="T71" fmla="*/ 120 h 442"/>
                <a:gd name="T72" fmla="*/ 93 w 246"/>
                <a:gd name="T73" fmla="*/ 148 h 442"/>
                <a:gd name="T74" fmla="*/ 64 w 246"/>
                <a:gd name="T75" fmla="*/ 273 h 442"/>
                <a:gd name="T76" fmla="*/ 63 w 246"/>
                <a:gd name="T77" fmla="*/ 271 h 442"/>
                <a:gd name="T78" fmla="*/ 153 w 246"/>
                <a:gd name="T79" fmla="*/ 308 h 442"/>
                <a:gd name="T80" fmla="*/ 246 w 246"/>
                <a:gd name="T81" fmla="*/ 349 h 442"/>
                <a:gd name="T82" fmla="*/ 246 w 246"/>
                <a:gd name="T83" fmla="*/ 349 h 442"/>
                <a:gd name="T84" fmla="*/ 208 w 246"/>
                <a:gd name="T85" fmla="*/ 442 h 442"/>
                <a:gd name="T86" fmla="*/ 208 w 246"/>
                <a:gd name="T87" fmla="*/ 442 h 442"/>
                <a:gd name="T88" fmla="*/ 57 w 246"/>
                <a:gd name="T89" fmla="*/ 388 h 442"/>
                <a:gd name="T90" fmla="*/ 16 w 246"/>
                <a:gd name="T91" fmla="*/ 374 h 442"/>
                <a:gd name="T92" fmla="*/ 4 w 246"/>
                <a:gd name="T93" fmla="*/ 369 h 442"/>
                <a:gd name="T94" fmla="*/ 1 w 246"/>
                <a:gd name="T95" fmla="*/ 36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442">
                  <a:moveTo>
                    <a:pt x="0" y="368"/>
                  </a:moveTo>
                  <a:lnTo>
                    <a:pt x="0" y="368"/>
                  </a:lnTo>
                  <a:lnTo>
                    <a:pt x="1" y="368"/>
                  </a:lnTo>
                  <a:lnTo>
                    <a:pt x="1" y="368"/>
                  </a:lnTo>
                  <a:lnTo>
                    <a:pt x="4" y="369"/>
                  </a:lnTo>
                  <a:lnTo>
                    <a:pt x="4" y="369"/>
                  </a:lnTo>
                  <a:lnTo>
                    <a:pt x="16" y="372"/>
                  </a:lnTo>
                  <a:lnTo>
                    <a:pt x="16" y="372"/>
                  </a:lnTo>
                  <a:lnTo>
                    <a:pt x="58" y="387"/>
                  </a:lnTo>
                  <a:lnTo>
                    <a:pt x="58" y="387"/>
                  </a:lnTo>
                  <a:lnTo>
                    <a:pt x="208" y="439"/>
                  </a:lnTo>
                  <a:lnTo>
                    <a:pt x="207" y="440"/>
                  </a:lnTo>
                  <a:lnTo>
                    <a:pt x="207" y="440"/>
                  </a:lnTo>
                  <a:lnTo>
                    <a:pt x="243" y="349"/>
                  </a:lnTo>
                  <a:lnTo>
                    <a:pt x="245" y="350"/>
                  </a:lnTo>
                  <a:lnTo>
                    <a:pt x="245" y="350"/>
                  </a:lnTo>
                  <a:lnTo>
                    <a:pt x="151" y="311"/>
                  </a:lnTo>
                  <a:lnTo>
                    <a:pt x="151" y="311"/>
                  </a:lnTo>
                  <a:lnTo>
                    <a:pt x="61" y="274"/>
                  </a:lnTo>
                  <a:lnTo>
                    <a:pt x="60" y="273"/>
                  </a:lnTo>
                  <a:lnTo>
                    <a:pt x="61" y="271"/>
                  </a:lnTo>
                  <a:lnTo>
                    <a:pt x="61" y="271"/>
                  </a:lnTo>
                  <a:lnTo>
                    <a:pt x="77" y="207"/>
                  </a:lnTo>
                  <a:lnTo>
                    <a:pt x="91" y="147"/>
                  </a:lnTo>
                  <a:lnTo>
                    <a:pt x="91" y="147"/>
                  </a:lnTo>
                  <a:lnTo>
                    <a:pt x="96" y="120"/>
                  </a:lnTo>
                  <a:lnTo>
                    <a:pt x="96" y="120"/>
                  </a:lnTo>
                  <a:lnTo>
                    <a:pt x="99" y="105"/>
                  </a:lnTo>
                  <a:lnTo>
                    <a:pt x="102" y="93"/>
                  </a:lnTo>
                  <a:lnTo>
                    <a:pt x="102" y="93"/>
                  </a:lnTo>
                  <a:lnTo>
                    <a:pt x="102" y="80"/>
                  </a:lnTo>
                  <a:lnTo>
                    <a:pt x="102" y="69"/>
                  </a:lnTo>
                  <a:lnTo>
                    <a:pt x="101" y="58"/>
                  </a:lnTo>
                  <a:lnTo>
                    <a:pt x="99" y="47"/>
                  </a:lnTo>
                  <a:lnTo>
                    <a:pt x="99" y="47"/>
                  </a:lnTo>
                  <a:lnTo>
                    <a:pt x="94" y="38"/>
                  </a:lnTo>
                  <a:lnTo>
                    <a:pt x="91" y="28"/>
                  </a:lnTo>
                  <a:lnTo>
                    <a:pt x="85" y="20"/>
                  </a:lnTo>
                  <a:lnTo>
                    <a:pt x="80" y="14"/>
                  </a:lnTo>
                  <a:lnTo>
                    <a:pt x="80" y="14"/>
                  </a:lnTo>
                  <a:lnTo>
                    <a:pt x="74" y="9"/>
                  </a:lnTo>
                  <a:lnTo>
                    <a:pt x="66" y="6"/>
                  </a:lnTo>
                  <a:lnTo>
                    <a:pt x="55" y="1"/>
                  </a:lnTo>
                  <a:lnTo>
                    <a:pt x="55" y="1"/>
                  </a:lnTo>
                  <a:lnTo>
                    <a:pt x="44" y="1"/>
                  </a:lnTo>
                  <a:lnTo>
                    <a:pt x="36" y="3"/>
                  </a:lnTo>
                  <a:lnTo>
                    <a:pt x="36" y="3"/>
                  </a:lnTo>
                  <a:lnTo>
                    <a:pt x="31" y="4"/>
                  </a:lnTo>
                  <a:lnTo>
                    <a:pt x="31" y="4"/>
                  </a:lnTo>
                  <a:lnTo>
                    <a:pt x="36" y="1"/>
                  </a:lnTo>
                  <a:lnTo>
                    <a:pt x="36" y="1"/>
                  </a:lnTo>
                  <a:lnTo>
                    <a:pt x="44" y="0"/>
                  </a:lnTo>
                  <a:lnTo>
                    <a:pt x="55" y="1"/>
                  </a:lnTo>
                  <a:lnTo>
                    <a:pt x="55" y="1"/>
                  </a:lnTo>
                  <a:lnTo>
                    <a:pt x="61" y="1"/>
                  </a:lnTo>
                  <a:lnTo>
                    <a:pt x="68" y="4"/>
                  </a:lnTo>
                  <a:lnTo>
                    <a:pt x="74" y="8"/>
                  </a:lnTo>
                  <a:lnTo>
                    <a:pt x="80" y="12"/>
                  </a:lnTo>
                  <a:lnTo>
                    <a:pt x="80" y="12"/>
                  </a:lnTo>
                  <a:lnTo>
                    <a:pt x="87" y="20"/>
                  </a:lnTo>
                  <a:lnTo>
                    <a:pt x="93" y="27"/>
                  </a:lnTo>
                  <a:lnTo>
                    <a:pt x="98" y="36"/>
                  </a:lnTo>
                  <a:lnTo>
                    <a:pt x="101" y="45"/>
                  </a:lnTo>
                  <a:lnTo>
                    <a:pt x="101" y="45"/>
                  </a:lnTo>
                  <a:lnTo>
                    <a:pt x="102" y="57"/>
                  </a:lnTo>
                  <a:lnTo>
                    <a:pt x="104" y="69"/>
                  </a:lnTo>
                  <a:lnTo>
                    <a:pt x="106" y="80"/>
                  </a:lnTo>
                  <a:lnTo>
                    <a:pt x="104" y="93"/>
                  </a:lnTo>
                  <a:lnTo>
                    <a:pt x="104" y="93"/>
                  </a:lnTo>
                  <a:lnTo>
                    <a:pt x="102" y="107"/>
                  </a:lnTo>
                  <a:lnTo>
                    <a:pt x="99" y="120"/>
                  </a:lnTo>
                  <a:lnTo>
                    <a:pt x="99" y="120"/>
                  </a:lnTo>
                  <a:lnTo>
                    <a:pt x="93" y="148"/>
                  </a:lnTo>
                  <a:lnTo>
                    <a:pt x="93" y="148"/>
                  </a:lnTo>
                  <a:lnTo>
                    <a:pt x="80" y="208"/>
                  </a:lnTo>
                  <a:lnTo>
                    <a:pt x="64" y="273"/>
                  </a:lnTo>
                  <a:lnTo>
                    <a:pt x="63" y="271"/>
                  </a:lnTo>
                  <a:lnTo>
                    <a:pt x="63" y="271"/>
                  </a:lnTo>
                  <a:lnTo>
                    <a:pt x="153" y="308"/>
                  </a:lnTo>
                  <a:lnTo>
                    <a:pt x="153" y="308"/>
                  </a:lnTo>
                  <a:lnTo>
                    <a:pt x="245" y="347"/>
                  </a:lnTo>
                  <a:lnTo>
                    <a:pt x="246" y="349"/>
                  </a:lnTo>
                  <a:lnTo>
                    <a:pt x="246" y="349"/>
                  </a:lnTo>
                  <a:lnTo>
                    <a:pt x="246" y="349"/>
                  </a:lnTo>
                  <a:lnTo>
                    <a:pt x="210" y="440"/>
                  </a:lnTo>
                  <a:lnTo>
                    <a:pt x="208" y="442"/>
                  </a:lnTo>
                  <a:lnTo>
                    <a:pt x="208" y="442"/>
                  </a:lnTo>
                  <a:lnTo>
                    <a:pt x="208" y="442"/>
                  </a:lnTo>
                  <a:lnTo>
                    <a:pt x="57" y="388"/>
                  </a:lnTo>
                  <a:lnTo>
                    <a:pt x="57" y="388"/>
                  </a:lnTo>
                  <a:lnTo>
                    <a:pt x="16" y="374"/>
                  </a:lnTo>
                  <a:lnTo>
                    <a:pt x="16" y="374"/>
                  </a:lnTo>
                  <a:lnTo>
                    <a:pt x="4" y="369"/>
                  </a:lnTo>
                  <a:lnTo>
                    <a:pt x="4" y="369"/>
                  </a:lnTo>
                  <a:lnTo>
                    <a:pt x="1" y="368"/>
                  </a:lnTo>
                  <a:lnTo>
                    <a:pt x="1" y="368"/>
                  </a:lnTo>
                  <a:lnTo>
                    <a:pt x="0" y="36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1" name="Freeform 479"/>
            <p:cNvSpPr>
              <a:spLocks/>
            </p:cNvSpPr>
            <p:nvPr/>
          </p:nvSpPr>
          <p:spPr bwMode="auto">
            <a:xfrm>
              <a:off x="721119" y="5095495"/>
              <a:ext cx="229398" cy="412171"/>
            </a:xfrm>
            <a:custGeom>
              <a:avLst/>
              <a:gdLst>
                <a:gd name="T0" fmla="*/ 0 w 246"/>
                <a:gd name="T1" fmla="*/ 368 h 442"/>
                <a:gd name="T2" fmla="*/ 1 w 246"/>
                <a:gd name="T3" fmla="*/ 368 h 442"/>
                <a:gd name="T4" fmla="*/ 4 w 246"/>
                <a:gd name="T5" fmla="*/ 369 h 442"/>
                <a:gd name="T6" fmla="*/ 16 w 246"/>
                <a:gd name="T7" fmla="*/ 372 h 442"/>
                <a:gd name="T8" fmla="*/ 58 w 246"/>
                <a:gd name="T9" fmla="*/ 387 h 442"/>
                <a:gd name="T10" fmla="*/ 207 w 246"/>
                <a:gd name="T11" fmla="*/ 440 h 442"/>
                <a:gd name="T12" fmla="*/ 243 w 246"/>
                <a:gd name="T13" fmla="*/ 349 h 442"/>
                <a:gd name="T14" fmla="*/ 245 w 246"/>
                <a:gd name="T15" fmla="*/ 350 h 442"/>
                <a:gd name="T16" fmla="*/ 151 w 246"/>
                <a:gd name="T17" fmla="*/ 311 h 442"/>
                <a:gd name="T18" fmla="*/ 60 w 246"/>
                <a:gd name="T19" fmla="*/ 273 h 442"/>
                <a:gd name="T20" fmla="*/ 61 w 246"/>
                <a:gd name="T21" fmla="*/ 271 h 442"/>
                <a:gd name="T22" fmla="*/ 91 w 246"/>
                <a:gd name="T23" fmla="*/ 147 h 442"/>
                <a:gd name="T24" fmla="*/ 96 w 246"/>
                <a:gd name="T25" fmla="*/ 120 h 442"/>
                <a:gd name="T26" fmla="*/ 99 w 246"/>
                <a:gd name="T27" fmla="*/ 105 h 442"/>
                <a:gd name="T28" fmla="*/ 102 w 246"/>
                <a:gd name="T29" fmla="*/ 93 h 442"/>
                <a:gd name="T30" fmla="*/ 102 w 246"/>
                <a:gd name="T31" fmla="*/ 69 h 442"/>
                <a:gd name="T32" fmla="*/ 99 w 246"/>
                <a:gd name="T33" fmla="*/ 47 h 442"/>
                <a:gd name="T34" fmla="*/ 94 w 246"/>
                <a:gd name="T35" fmla="*/ 38 h 442"/>
                <a:gd name="T36" fmla="*/ 85 w 246"/>
                <a:gd name="T37" fmla="*/ 20 h 442"/>
                <a:gd name="T38" fmla="*/ 80 w 246"/>
                <a:gd name="T39" fmla="*/ 14 h 442"/>
                <a:gd name="T40" fmla="*/ 66 w 246"/>
                <a:gd name="T41" fmla="*/ 6 h 442"/>
                <a:gd name="T42" fmla="*/ 55 w 246"/>
                <a:gd name="T43" fmla="*/ 1 h 442"/>
                <a:gd name="T44" fmla="*/ 36 w 246"/>
                <a:gd name="T45" fmla="*/ 3 h 442"/>
                <a:gd name="T46" fmla="*/ 31 w 246"/>
                <a:gd name="T47" fmla="*/ 4 h 442"/>
                <a:gd name="T48" fmla="*/ 36 w 246"/>
                <a:gd name="T49" fmla="*/ 1 h 442"/>
                <a:gd name="T50" fmla="*/ 44 w 246"/>
                <a:gd name="T51" fmla="*/ 0 h 442"/>
                <a:gd name="T52" fmla="*/ 55 w 246"/>
                <a:gd name="T53" fmla="*/ 1 h 442"/>
                <a:gd name="T54" fmla="*/ 68 w 246"/>
                <a:gd name="T55" fmla="*/ 4 h 442"/>
                <a:gd name="T56" fmla="*/ 80 w 246"/>
                <a:gd name="T57" fmla="*/ 12 h 442"/>
                <a:gd name="T58" fmla="*/ 87 w 246"/>
                <a:gd name="T59" fmla="*/ 20 h 442"/>
                <a:gd name="T60" fmla="*/ 98 w 246"/>
                <a:gd name="T61" fmla="*/ 36 h 442"/>
                <a:gd name="T62" fmla="*/ 101 w 246"/>
                <a:gd name="T63" fmla="*/ 45 h 442"/>
                <a:gd name="T64" fmla="*/ 104 w 246"/>
                <a:gd name="T65" fmla="*/ 69 h 442"/>
                <a:gd name="T66" fmla="*/ 104 w 246"/>
                <a:gd name="T67" fmla="*/ 93 h 442"/>
                <a:gd name="T68" fmla="*/ 102 w 246"/>
                <a:gd name="T69" fmla="*/ 107 h 442"/>
                <a:gd name="T70" fmla="*/ 99 w 246"/>
                <a:gd name="T71" fmla="*/ 120 h 442"/>
                <a:gd name="T72" fmla="*/ 93 w 246"/>
                <a:gd name="T73" fmla="*/ 148 h 442"/>
                <a:gd name="T74" fmla="*/ 64 w 246"/>
                <a:gd name="T75" fmla="*/ 273 h 442"/>
                <a:gd name="T76" fmla="*/ 63 w 246"/>
                <a:gd name="T77" fmla="*/ 271 h 442"/>
                <a:gd name="T78" fmla="*/ 153 w 246"/>
                <a:gd name="T79" fmla="*/ 308 h 442"/>
                <a:gd name="T80" fmla="*/ 246 w 246"/>
                <a:gd name="T81" fmla="*/ 349 h 442"/>
                <a:gd name="T82" fmla="*/ 246 w 246"/>
                <a:gd name="T83" fmla="*/ 349 h 442"/>
                <a:gd name="T84" fmla="*/ 208 w 246"/>
                <a:gd name="T85" fmla="*/ 442 h 442"/>
                <a:gd name="T86" fmla="*/ 208 w 246"/>
                <a:gd name="T87" fmla="*/ 442 h 442"/>
                <a:gd name="T88" fmla="*/ 57 w 246"/>
                <a:gd name="T89" fmla="*/ 388 h 442"/>
                <a:gd name="T90" fmla="*/ 16 w 246"/>
                <a:gd name="T91" fmla="*/ 374 h 442"/>
                <a:gd name="T92" fmla="*/ 4 w 246"/>
                <a:gd name="T93" fmla="*/ 369 h 442"/>
                <a:gd name="T94" fmla="*/ 1 w 246"/>
                <a:gd name="T95" fmla="*/ 36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442">
                  <a:moveTo>
                    <a:pt x="0" y="368"/>
                  </a:moveTo>
                  <a:lnTo>
                    <a:pt x="0" y="368"/>
                  </a:lnTo>
                  <a:lnTo>
                    <a:pt x="1" y="368"/>
                  </a:lnTo>
                  <a:lnTo>
                    <a:pt x="1" y="368"/>
                  </a:lnTo>
                  <a:lnTo>
                    <a:pt x="4" y="369"/>
                  </a:lnTo>
                  <a:lnTo>
                    <a:pt x="4" y="369"/>
                  </a:lnTo>
                  <a:lnTo>
                    <a:pt x="16" y="372"/>
                  </a:lnTo>
                  <a:lnTo>
                    <a:pt x="16" y="372"/>
                  </a:lnTo>
                  <a:lnTo>
                    <a:pt x="58" y="387"/>
                  </a:lnTo>
                  <a:lnTo>
                    <a:pt x="58" y="387"/>
                  </a:lnTo>
                  <a:lnTo>
                    <a:pt x="208" y="439"/>
                  </a:lnTo>
                  <a:lnTo>
                    <a:pt x="207" y="440"/>
                  </a:lnTo>
                  <a:lnTo>
                    <a:pt x="207" y="440"/>
                  </a:lnTo>
                  <a:lnTo>
                    <a:pt x="243" y="349"/>
                  </a:lnTo>
                  <a:lnTo>
                    <a:pt x="245" y="350"/>
                  </a:lnTo>
                  <a:lnTo>
                    <a:pt x="245" y="350"/>
                  </a:lnTo>
                  <a:lnTo>
                    <a:pt x="151" y="311"/>
                  </a:lnTo>
                  <a:lnTo>
                    <a:pt x="151" y="311"/>
                  </a:lnTo>
                  <a:lnTo>
                    <a:pt x="61" y="274"/>
                  </a:lnTo>
                  <a:lnTo>
                    <a:pt x="60" y="273"/>
                  </a:lnTo>
                  <a:lnTo>
                    <a:pt x="61" y="271"/>
                  </a:lnTo>
                  <a:lnTo>
                    <a:pt x="61" y="271"/>
                  </a:lnTo>
                  <a:lnTo>
                    <a:pt x="77" y="207"/>
                  </a:lnTo>
                  <a:lnTo>
                    <a:pt x="91" y="147"/>
                  </a:lnTo>
                  <a:lnTo>
                    <a:pt x="91" y="147"/>
                  </a:lnTo>
                  <a:lnTo>
                    <a:pt x="96" y="120"/>
                  </a:lnTo>
                  <a:lnTo>
                    <a:pt x="96" y="120"/>
                  </a:lnTo>
                  <a:lnTo>
                    <a:pt x="99" y="105"/>
                  </a:lnTo>
                  <a:lnTo>
                    <a:pt x="102" y="93"/>
                  </a:lnTo>
                  <a:lnTo>
                    <a:pt x="102" y="93"/>
                  </a:lnTo>
                  <a:lnTo>
                    <a:pt x="102" y="80"/>
                  </a:lnTo>
                  <a:lnTo>
                    <a:pt x="102" y="69"/>
                  </a:lnTo>
                  <a:lnTo>
                    <a:pt x="101" y="58"/>
                  </a:lnTo>
                  <a:lnTo>
                    <a:pt x="99" y="47"/>
                  </a:lnTo>
                  <a:lnTo>
                    <a:pt x="99" y="47"/>
                  </a:lnTo>
                  <a:lnTo>
                    <a:pt x="94" y="38"/>
                  </a:lnTo>
                  <a:lnTo>
                    <a:pt x="91" y="28"/>
                  </a:lnTo>
                  <a:lnTo>
                    <a:pt x="85" y="20"/>
                  </a:lnTo>
                  <a:lnTo>
                    <a:pt x="80" y="14"/>
                  </a:lnTo>
                  <a:lnTo>
                    <a:pt x="80" y="14"/>
                  </a:lnTo>
                  <a:lnTo>
                    <a:pt x="74" y="9"/>
                  </a:lnTo>
                  <a:lnTo>
                    <a:pt x="66" y="6"/>
                  </a:lnTo>
                  <a:lnTo>
                    <a:pt x="55" y="1"/>
                  </a:lnTo>
                  <a:lnTo>
                    <a:pt x="55" y="1"/>
                  </a:lnTo>
                  <a:lnTo>
                    <a:pt x="44" y="1"/>
                  </a:lnTo>
                  <a:lnTo>
                    <a:pt x="36" y="3"/>
                  </a:lnTo>
                  <a:lnTo>
                    <a:pt x="36" y="3"/>
                  </a:lnTo>
                  <a:lnTo>
                    <a:pt x="31" y="4"/>
                  </a:lnTo>
                  <a:lnTo>
                    <a:pt x="31" y="4"/>
                  </a:lnTo>
                  <a:lnTo>
                    <a:pt x="36" y="1"/>
                  </a:lnTo>
                  <a:lnTo>
                    <a:pt x="36" y="1"/>
                  </a:lnTo>
                  <a:lnTo>
                    <a:pt x="44" y="0"/>
                  </a:lnTo>
                  <a:lnTo>
                    <a:pt x="55" y="1"/>
                  </a:lnTo>
                  <a:lnTo>
                    <a:pt x="55" y="1"/>
                  </a:lnTo>
                  <a:lnTo>
                    <a:pt x="61" y="1"/>
                  </a:lnTo>
                  <a:lnTo>
                    <a:pt x="68" y="4"/>
                  </a:lnTo>
                  <a:lnTo>
                    <a:pt x="74" y="8"/>
                  </a:lnTo>
                  <a:lnTo>
                    <a:pt x="80" y="12"/>
                  </a:lnTo>
                  <a:lnTo>
                    <a:pt x="80" y="12"/>
                  </a:lnTo>
                  <a:lnTo>
                    <a:pt x="87" y="20"/>
                  </a:lnTo>
                  <a:lnTo>
                    <a:pt x="93" y="27"/>
                  </a:lnTo>
                  <a:lnTo>
                    <a:pt x="98" y="36"/>
                  </a:lnTo>
                  <a:lnTo>
                    <a:pt x="101" y="45"/>
                  </a:lnTo>
                  <a:lnTo>
                    <a:pt x="101" y="45"/>
                  </a:lnTo>
                  <a:lnTo>
                    <a:pt x="102" y="57"/>
                  </a:lnTo>
                  <a:lnTo>
                    <a:pt x="104" y="69"/>
                  </a:lnTo>
                  <a:lnTo>
                    <a:pt x="106" y="80"/>
                  </a:lnTo>
                  <a:lnTo>
                    <a:pt x="104" y="93"/>
                  </a:lnTo>
                  <a:lnTo>
                    <a:pt x="104" y="93"/>
                  </a:lnTo>
                  <a:lnTo>
                    <a:pt x="102" y="107"/>
                  </a:lnTo>
                  <a:lnTo>
                    <a:pt x="99" y="120"/>
                  </a:lnTo>
                  <a:lnTo>
                    <a:pt x="99" y="120"/>
                  </a:lnTo>
                  <a:lnTo>
                    <a:pt x="93" y="148"/>
                  </a:lnTo>
                  <a:lnTo>
                    <a:pt x="93" y="148"/>
                  </a:lnTo>
                  <a:lnTo>
                    <a:pt x="80" y="208"/>
                  </a:lnTo>
                  <a:lnTo>
                    <a:pt x="64" y="273"/>
                  </a:lnTo>
                  <a:lnTo>
                    <a:pt x="63" y="271"/>
                  </a:lnTo>
                  <a:lnTo>
                    <a:pt x="63" y="271"/>
                  </a:lnTo>
                  <a:lnTo>
                    <a:pt x="153" y="308"/>
                  </a:lnTo>
                  <a:lnTo>
                    <a:pt x="153" y="308"/>
                  </a:lnTo>
                  <a:lnTo>
                    <a:pt x="245" y="347"/>
                  </a:lnTo>
                  <a:lnTo>
                    <a:pt x="246" y="349"/>
                  </a:lnTo>
                  <a:lnTo>
                    <a:pt x="246" y="349"/>
                  </a:lnTo>
                  <a:lnTo>
                    <a:pt x="246" y="349"/>
                  </a:lnTo>
                  <a:lnTo>
                    <a:pt x="210" y="440"/>
                  </a:lnTo>
                  <a:lnTo>
                    <a:pt x="208" y="442"/>
                  </a:lnTo>
                  <a:lnTo>
                    <a:pt x="208" y="442"/>
                  </a:lnTo>
                  <a:lnTo>
                    <a:pt x="208" y="442"/>
                  </a:lnTo>
                  <a:lnTo>
                    <a:pt x="57" y="388"/>
                  </a:lnTo>
                  <a:lnTo>
                    <a:pt x="57" y="388"/>
                  </a:lnTo>
                  <a:lnTo>
                    <a:pt x="16" y="374"/>
                  </a:lnTo>
                  <a:lnTo>
                    <a:pt x="16" y="374"/>
                  </a:lnTo>
                  <a:lnTo>
                    <a:pt x="4" y="369"/>
                  </a:lnTo>
                  <a:lnTo>
                    <a:pt x="4" y="369"/>
                  </a:lnTo>
                  <a:lnTo>
                    <a:pt x="1" y="368"/>
                  </a:lnTo>
                  <a:lnTo>
                    <a:pt x="1" y="368"/>
                  </a:lnTo>
                  <a:lnTo>
                    <a:pt x="0" y="3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2" name="Freeform 480"/>
            <p:cNvSpPr>
              <a:spLocks/>
            </p:cNvSpPr>
            <p:nvPr/>
          </p:nvSpPr>
          <p:spPr bwMode="auto">
            <a:xfrm>
              <a:off x="1031646" y="5148648"/>
              <a:ext cx="30773" cy="192098"/>
            </a:xfrm>
            <a:custGeom>
              <a:avLst/>
              <a:gdLst>
                <a:gd name="T0" fmla="*/ 0 w 33"/>
                <a:gd name="T1" fmla="*/ 0 h 206"/>
                <a:gd name="T2" fmla="*/ 0 w 33"/>
                <a:gd name="T3" fmla="*/ 0 h 206"/>
                <a:gd name="T4" fmla="*/ 2 w 33"/>
                <a:gd name="T5" fmla="*/ 9 h 206"/>
                <a:gd name="T6" fmla="*/ 3 w 33"/>
                <a:gd name="T7" fmla="*/ 18 h 206"/>
                <a:gd name="T8" fmla="*/ 6 w 33"/>
                <a:gd name="T9" fmla="*/ 31 h 206"/>
                <a:gd name="T10" fmla="*/ 6 w 33"/>
                <a:gd name="T11" fmla="*/ 31 h 206"/>
                <a:gd name="T12" fmla="*/ 11 w 33"/>
                <a:gd name="T13" fmla="*/ 45 h 206"/>
                <a:gd name="T14" fmla="*/ 17 w 33"/>
                <a:gd name="T15" fmla="*/ 63 h 206"/>
                <a:gd name="T16" fmla="*/ 17 w 33"/>
                <a:gd name="T17" fmla="*/ 63 h 206"/>
                <a:gd name="T18" fmla="*/ 25 w 33"/>
                <a:gd name="T19" fmla="*/ 82 h 206"/>
                <a:gd name="T20" fmla="*/ 32 w 33"/>
                <a:gd name="T21" fmla="*/ 102 h 206"/>
                <a:gd name="T22" fmla="*/ 32 w 33"/>
                <a:gd name="T23" fmla="*/ 102 h 206"/>
                <a:gd name="T24" fmla="*/ 33 w 33"/>
                <a:gd name="T25" fmla="*/ 113 h 206"/>
                <a:gd name="T26" fmla="*/ 33 w 33"/>
                <a:gd name="T27" fmla="*/ 124 h 206"/>
                <a:gd name="T28" fmla="*/ 32 w 33"/>
                <a:gd name="T29" fmla="*/ 145 h 206"/>
                <a:gd name="T30" fmla="*/ 32 w 33"/>
                <a:gd name="T31" fmla="*/ 145 h 206"/>
                <a:gd name="T32" fmla="*/ 27 w 33"/>
                <a:gd name="T33" fmla="*/ 162 h 206"/>
                <a:gd name="T34" fmla="*/ 22 w 33"/>
                <a:gd name="T35" fmla="*/ 178 h 206"/>
                <a:gd name="T36" fmla="*/ 22 w 33"/>
                <a:gd name="T37" fmla="*/ 178 h 206"/>
                <a:gd name="T38" fmla="*/ 14 w 33"/>
                <a:gd name="T39" fmla="*/ 198 h 206"/>
                <a:gd name="T40" fmla="*/ 14 w 33"/>
                <a:gd name="T41" fmla="*/ 198 h 206"/>
                <a:gd name="T42" fmla="*/ 11 w 33"/>
                <a:gd name="T43" fmla="*/ 206 h 206"/>
                <a:gd name="T44" fmla="*/ 11 w 33"/>
                <a:gd name="T45" fmla="*/ 206 h 206"/>
                <a:gd name="T46" fmla="*/ 13 w 33"/>
                <a:gd name="T47" fmla="*/ 198 h 206"/>
                <a:gd name="T48" fmla="*/ 13 w 33"/>
                <a:gd name="T49" fmla="*/ 198 h 206"/>
                <a:gd name="T50" fmla="*/ 21 w 33"/>
                <a:gd name="T51" fmla="*/ 176 h 206"/>
                <a:gd name="T52" fmla="*/ 21 w 33"/>
                <a:gd name="T53" fmla="*/ 176 h 206"/>
                <a:gd name="T54" fmla="*/ 24 w 33"/>
                <a:gd name="T55" fmla="*/ 162 h 206"/>
                <a:gd name="T56" fmla="*/ 28 w 33"/>
                <a:gd name="T57" fmla="*/ 143 h 206"/>
                <a:gd name="T58" fmla="*/ 28 w 33"/>
                <a:gd name="T59" fmla="*/ 143 h 206"/>
                <a:gd name="T60" fmla="*/ 30 w 33"/>
                <a:gd name="T61" fmla="*/ 124 h 206"/>
                <a:gd name="T62" fmla="*/ 30 w 33"/>
                <a:gd name="T63" fmla="*/ 113 h 206"/>
                <a:gd name="T64" fmla="*/ 28 w 33"/>
                <a:gd name="T65" fmla="*/ 102 h 206"/>
                <a:gd name="T66" fmla="*/ 28 w 33"/>
                <a:gd name="T67" fmla="*/ 102 h 206"/>
                <a:gd name="T68" fmla="*/ 22 w 33"/>
                <a:gd name="T69" fmla="*/ 82 h 206"/>
                <a:gd name="T70" fmla="*/ 16 w 33"/>
                <a:gd name="T71" fmla="*/ 63 h 206"/>
                <a:gd name="T72" fmla="*/ 16 w 33"/>
                <a:gd name="T73" fmla="*/ 63 h 206"/>
                <a:gd name="T74" fmla="*/ 8 w 33"/>
                <a:gd name="T75" fmla="*/ 47 h 206"/>
                <a:gd name="T76" fmla="*/ 3 w 33"/>
                <a:gd name="T77" fmla="*/ 31 h 206"/>
                <a:gd name="T78" fmla="*/ 3 w 33"/>
                <a:gd name="T79" fmla="*/ 31 h 206"/>
                <a:gd name="T80" fmla="*/ 0 w 33"/>
                <a:gd name="T81" fmla="*/ 18 h 206"/>
                <a:gd name="T82" fmla="*/ 0 w 33"/>
                <a:gd name="T83" fmla="*/ 9 h 206"/>
                <a:gd name="T84" fmla="*/ 0 w 33"/>
                <a:gd name="T85" fmla="*/ 9 h 206"/>
                <a:gd name="T86" fmla="*/ 0 w 33"/>
                <a:gd name="T8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206">
                  <a:moveTo>
                    <a:pt x="0" y="0"/>
                  </a:moveTo>
                  <a:lnTo>
                    <a:pt x="0" y="0"/>
                  </a:lnTo>
                  <a:lnTo>
                    <a:pt x="2" y="9"/>
                  </a:lnTo>
                  <a:lnTo>
                    <a:pt x="3" y="18"/>
                  </a:lnTo>
                  <a:lnTo>
                    <a:pt x="6" y="31"/>
                  </a:lnTo>
                  <a:lnTo>
                    <a:pt x="6" y="31"/>
                  </a:lnTo>
                  <a:lnTo>
                    <a:pt x="11" y="45"/>
                  </a:lnTo>
                  <a:lnTo>
                    <a:pt x="17" y="63"/>
                  </a:lnTo>
                  <a:lnTo>
                    <a:pt x="17" y="63"/>
                  </a:lnTo>
                  <a:lnTo>
                    <a:pt x="25" y="82"/>
                  </a:lnTo>
                  <a:lnTo>
                    <a:pt x="32" y="102"/>
                  </a:lnTo>
                  <a:lnTo>
                    <a:pt x="32" y="102"/>
                  </a:lnTo>
                  <a:lnTo>
                    <a:pt x="33" y="113"/>
                  </a:lnTo>
                  <a:lnTo>
                    <a:pt x="33" y="124"/>
                  </a:lnTo>
                  <a:lnTo>
                    <a:pt x="32" y="145"/>
                  </a:lnTo>
                  <a:lnTo>
                    <a:pt x="32" y="145"/>
                  </a:lnTo>
                  <a:lnTo>
                    <a:pt x="27" y="162"/>
                  </a:lnTo>
                  <a:lnTo>
                    <a:pt x="22" y="178"/>
                  </a:lnTo>
                  <a:lnTo>
                    <a:pt x="22" y="178"/>
                  </a:lnTo>
                  <a:lnTo>
                    <a:pt x="14" y="198"/>
                  </a:lnTo>
                  <a:lnTo>
                    <a:pt x="14" y="198"/>
                  </a:lnTo>
                  <a:lnTo>
                    <a:pt x="11" y="206"/>
                  </a:lnTo>
                  <a:lnTo>
                    <a:pt x="11" y="206"/>
                  </a:lnTo>
                  <a:lnTo>
                    <a:pt x="13" y="198"/>
                  </a:lnTo>
                  <a:lnTo>
                    <a:pt x="13" y="198"/>
                  </a:lnTo>
                  <a:lnTo>
                    <a:pt x="21" y="176"/>
                  </a:lnTo>
                  <a:lnTo>
                    <a:pt x="21" y="176"/>
                  </a:lnTo>
                  <a:lnTo>
                    <a:pt x="24" y="162"/>
                  </a:lnTo>
                  <a:lnTo>
                    <a:pt x="28" y="143"/>
                  </a:lnTo>
                  <a:lnTo>
                    <a:pt x="28" y="143"/>
                  </a:lnTo>
                  <a:lnTo>
                    <a:pt x="30" y="124"/>
                  </a:lnTo>
                  <a:lnTo>
                    <a:pt x="30" y="113"/>
                  </a:lnTo>
                  <a:lnTo>
                    <a:pt x="28" y="102"/>
                  </a:lnTo>
                  <a:lnTo>
                    <a:pt x="28" y="102"/>
                  </a:lnTo>
                  <a:lnTo>
                    <a:pt x="22" y="82"/>
                  </a:lnTo>
                  <a:lnTo>
                    <a:pt x="16" y="63"/>
                  </a:lnTo>
                  <a:lnTo>
                    <a:pt x="16" y="63"/>
                  </a:lnTo>
                  <a:lnTo>
                    <a:pt x="8" y="47"/>
                  </a:lnTo>
                  <a:lnTo>
                    <a:pt x="3" y="31"/>
                  </a:lnTo>
                  <a:lnTo>
                    <a:pt x="3" y="31"/>
                  </a:lnTo>
                  <a:lnTo>
                    <a:pt x="0" y="18"/>
                  </a:lnTo>
                  <a:lnTo>
                    <a:pt x="0" y="9"/>
                  </a:lnTo>
                  <a:lnTo>
                    <a:pt x="0" y="9"/>
                  </a:lnTo>
                  <a:lnTo>
                    <a:pt x="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3" name="Freeform 481"/>
            <p:cNvSpPr>
              <a:spLocks/>
            </p:cNvSpPr>
            <p:nvPr/>
          </p:nvSpPr>
          <p:spPr bwMode="auto">
            <a:xfrm>
              <a:off x="1031646" y="5148648"/>
              <a:ext cx="30773" cy="192098"/>
            </a:xfrm>
            <a:custGeom>
              <a:avLst/>
              <a:gdLst>
                <a:gd name="T0" fmla="*/ 0 w 33"/>
                <a:gd name="T1" fmla="*/ 0 h 206"/>
                <a:gd name="T2" fmla="*/ 0 w 33"/>
                <a:gd name="T3" fmla="*/ 0 h 206"/>
                <a:gd name="T4" fmla="*/ 2 w 33"/>
                <a:gd name="T5" fmla="*/ 9 h 206"/>
                <a:gd name="T6" fmla="*/ 3 w 33"/>
                <a:gd name="T7" fmla="*/ 18 h 206"/>
                <a:gd name="T8" fmla="*/ 6 w 33"/>
                <a:gd name="T9" fmla="*/ 31 h 206"/>
                <a:gd name="T10" fmla="*/ 6 w 33"/>
                <a:gd name="T11" fmla="*/ 31 h 206"/>
                <a:gd name="T12" fmla="*/ 11 w 33"/>
                <a:gd name="T13" fmla="*/ 45 h 206"/>
                <a:gd name="T14" fmla="*/ 17 w 33"/>
                <a:gd name="T15" fmla="*/ 63 h 206"/>
                <a:gd name="T16" fmla="*/ 17 w 33"/>
                <a:gd name="T17" fmla="*/ 63 h 206"/>
                <a:gd name="T18" fmla="*/ 25 w 33"/>
                <a:gd name="T19" fmla="*/ 82 h 206"/>
                <a:gd name="T20" fmla="*/ 32 w 33"/>
                <a:gd name="T21" fmla="*/ 102 h 206"/>
                <a:gd name="T22" fmla="*/ 32 w 33"/>
                <a:gd name="T23" fmla="*/ 102 h 206"/>
                <a:gd name="T24" fmla="*/ 33 w 33"/>
                <a:gd name="T25" fmla="*/ 113 h 206"/>
                <a:gd name="T26" fmla="*/ 33 w 33"/>
                <a:gd name="T27" fmla="*/ 124 h 206"/>
                <a:gd name="T28" fmla="*/ 32 w 33"/>
                <a:gd name="T29" fmla="*/ 145 h 206"/>
                <a:gd name="T30" fmla="*/ 32 w 33"/>
                <a:gd name="T31" fmla="*/ 145 h 206"/>
                <a:gd name="T32" fmla="*/ 27 w 33"/>
                <a:gd name="T33" fmla="*/ 162 h 206"/>
                <a:gd name="T34" fmla="*/ 22 w 33"/>
                <a:gd name="T35" fmla="*/ 178 h 206"/>
                <a:gd name="T36" fmla="*/ 22 w 33"/>
                <a:gd name="T37" fmla="*/ 178 h 206"/>
                <a:gd name="T38" fmla="*/ 14 w 33"/>
                <a:gd name="T39" fmla="*/ 198 h 206"/>
                <a:gd name="T40" fmla="*/ 14 w 33"/>
                <a:gd name="T41" fmla="*/ 198 h 206"/>
                <a:gd name="T42" fmla="*/ 11 w 33"/>
                <a:gd name="T43" fmla="*/ 206 h 206"/>
                <a:gd name="T44" fmla="*/ 11 w 33"/>
                <a:gd name="T45" fmla="*/ 206 h 206"/>
                <a:gd name="T46" fmla="*/ 13 w 33"/>
                <a:gd name="T47" fmla="*/ 198 h 206"/>
                <a:gd name="T48" fmla="*/ 13 w 33"/>
                <a:gd name="T49" fmla="*/ 198 h 206"/>
                <a:gd name="T50" fmla="*/ 21 w 33"/>
                <a:gd name="T51" fmla="*/ 176 h 206"/>
                <a:gd name="T52" fmla="*/ 21 w 33"/>
                <a:gd name="T53" fmla="*/ 176 h 206"/>
                <a:gd name="T54" fmla="*/ 24 w 33"/>
                <a:gd name="T55" fmla="*/ 162 h 206"/>
                <a:gd name="T56" fmla="*/ 28 w 33"/>
                <a:gd name="T57" fmla="*/ 143 h 206"/>
                <a:gd name="T58" fmla="*/ 28 w 33"/>
                <a:gd name="T59" fmla="*/ 143 h 206"/>
                <a:gd name="T60" fmla="*/ 30 w 33"/>
                <a:gd name="T61" fmla="*/ 124 h 206"/>
                <a:gd name="T62" fmla="*/ 30 w 33"/>
                <a:gd name="T63" fmla="*/ 113 h 206"/>
                <a:gd name="T64" fmla="*/ 28 w 33"/>
                <a:gd name="T65" fmla="*/ 102 h 206"/>
                <a:gd name="T66" fmla="*/ 28 w 33"/>
                <a:gd name="T67" fmla="*/ 102 h 206"/>
                <a:gd name="T68" fmla="*/ 22 w 33"/>
                <a:gd name="T69" fmla="*/ 82 h 206"/>
                <a:gd name="T70" fmla="*/ 16 w 33"/>
                <a:gd name="T71" fmla="*/ 63 h 206"/>
                <a:gd name="T72" fmla="*/ 16 w 33"/>
                <a:gd name="T73" fmla="*/ 63 h 206"/>
                <a:gd name="T74" fmla="*/ 8 w 33"/>
                <a:gd name="T75" fmla="*/ 47 h 206"/>
                <a:gd name="T76" fmla="*/ 3 w 33"/>
                <a:gd name="T77" fmla="*/ 31 h 206"/>
                <a:gd name="T78" fmla="*/ 3 w 33"/>
                <a:gd name="T79" fmla="*/ 31 h 206"/>
                <a:gd name="T80" fmla="*/ 0 w 33"/>
                <a:gd name="T81" fmla="*/ 18 h 206"/>
                <a:gd name="T82" fmla="*/ 0 w 33"/>
                <a:gd name="T83" fmla="*/ 9 h 206"/>
                <a:gd name="T84" fmla="*/ 0 w 33"/>
                <a:gd name="T85" fmla="*/ 9 h 206"/>
                <a:gd name="T86" fmla="*/ 0 w 33"/>
                <a:gd name="T8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206">
                  <a:moveTo>
                    <a:pt x="0" y="0"/>
                  </a:moveTo>
                  <a:lnTo>
                    <a:pt x="0" y="0"/>
                  </a:lnTo>
                  <a:lnTo>
                    <a:pt x="2" y="9"/>
                  </a:lnTo>
                  <a:lnTo>
                    <a:pt x="3" y="18"/>
                  </a:lnTo>
                  <a:lnTo>
                    <a:pt x="6" y="31"/>
                  </a:lnTo>
                  <a:lnTo>
                    <a:pt x="6" y="31"/>
                  </a:lnTo>
                  <a:lnTo>
                    <a:pt x="11" y="45"/>
                  </a:lnTo>
                  <a:lnTo>
                    <a:pt x="17" y="63"/>
                  </a:lnTo>
                  <a:lnTo>
                    <a:pt x="17" y="63"/>
                  </a:lnTo>
                  <a:lnTo>
                    <a:pt x="25" y="82"/>
                  </a:lnTo>
                  <a:lnTo>
                    <a:pt x="32" y="102"/>
                  </a:lnTo>
                  <a:lnTo>
                    <a:pt x="32" y="102"/>
                  </a:lnTo>
                  <a:lnTo>
                    <a:pt x="33" y="113"/>
                  </a:lnTo>
                  <a:lnTo>
                    <a:pt x="33" y="124"/>
                  </a:lnTo>
                  <a:lnTo>
                    <a:pt x="32" y="145"/>
                  </a:lnTo>
                  <a:lnTo>
                    <a:pt x="32" y="145"/>
                  </a:lnTo>
                  <a:lnTo>
                    <a:pt x="27" y="162"/>
                  </a:lnTo>
                  <a:lnTo>
                    <a:pt x="22" y="178"/>
                  </a:lnTo>
                  <a:lnTo>
                    <a:pt x="22" y="178"/>
                  </a:lnTo>
                  <a:lnTo>
                    <a:pt x="14" y="198"/>
                  </a:lnTo>
                  <a:lnTo>
                    <a:pt x="14" y="198"/>
                  </a:lnTo>
                  <a:lnTo>
                    <a:pt x="11" y="206"/>
                  </a:lnTo>
                  <a:lnTo>
                    <a:pt x="11" y="206"/>
                  </a:lnTo>
                  <a:lnTo>
                    <a:pt x="13" y="198"/>
                  </a:lnTo>
                  <a:lnTo>
                    <a:pt x="13" y="198"/>
                  </a:lnTo>
                  <a:lnTo>
                    <a:pt x="21" y="176"/>
                  </a:lnTo>
                  <a:lnTo>
                    <a:pt x="21" y="176"/>
                  </a:lnTo>
                  <a:lnTo>
                    <a:pt x="24" y="162"/>
                  </a:lnTo>
                  <a:lnTo>
                    <a:pt x="28" y="143"/>
                  </a:lnTo>
                  <a:lnTo>
                    <a:pt x="28" y="143"/>
                  </a:lnTo>
                  <a:lnTo>
                    <a:pt x="30" y="124"/>
                  </a:lnTo>
                  <a:lnTo>
                    <a:pt x="30" y="113"/>
                  </a:lnTo>
                  <a:lnTo>
                    <a:pt x="28" y="102"/>
                  </a:lnTo>
                  <a:lnTo>
                    <a:pt x="28" y="102"/>
                  </a:lnTo>
                  <a:lnTo>
                    <a:pt x="22" y="82"/>
                  </a:lnTo>
                  <a:lnTo>
                    <a:pt x="16" y="63"/>
                  </a:lnTo>
                  <a:lnTo>
                    <a:pt x="16" y="63"/>
                  </a:lnTo>
                  <a:lnTo>
                    <a:pt x="8" y="47"/>
                  </a:lnTo>
                  <a:lnTo>
                    <a:pt x="3" y="31"/>
                  </a:lnTo>
                  <a:lnTo>
                    <a:pt x="3" y="31"/>
                  </a:lnTo>
                  <a:lnTo>
                    <a:pt x="0" y="18"/>
                  </a:lnTo>
                  <a:lnTo>
                    <a:pt x="0" y="9"/>
                  </a:lnTo>
                  <a:lnTo>
                    <a:pt x="0"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4" name="Freeform 482"/>
            <p:cNvSpPr>
              <a:spLocks/>
            </p:cNvSpPr>
            <p:nvPr/>
          </p:nvSpPr>
          <p:spPr bwMode="auto">
            <a:xfrm>
              <a:off x="1149143" y="5340746"/>
              <a:ext cx="27043" cy="31705"/>
            </a:xfrm>
            <a:custGeom>
              <a:avLst/>
              <a:gdLst>
                <a:gd name="T0" fmla="*/ 29 w 29"/>
                <a:gd name="T1" fmla="*/ 0 h 34"/>
                <a:gd name="T2" fmla="*/ 29 w 29"/>
                <a:gd name="T3" fmla="*/ 0 h 34"/>
                <a:gd name="T4" fmla="*/ 24 w 29"/>
                <a:gd name="T5" fmla="*/ 7 h 34"/>
                <a:gd name="T6" fmla="*/ 15 w 29"/>
                <a:gd name="T7" fmla="*/ 18 h 34"/>
                <a:gd name="T8" fmla="*/ 15 w 29"/>
                <a:gd name="T9" fmla="*/ 18 h 34"/>
                <a:gd name="T10" fmla="*/ 0 w 29"/>
                <a:gd name="T11" fmla="*/ 34 h 34"/>
                <a:gd name="T12" fmla="*/ 0 w 29"/>
                <a:gd name="T13" fmla="*/ 34 h 34"/>
                <a:gd name="T14" fmla="*/ 4 w 29"/>
                <a:gd name="T15" fmla="*/ 29 h 34"/>
                <a:gd name="T16" fmla="*/ 13 w 29"/>
                <a:gd name="T17" fmla="*/ 16 h 34"/>
                <a:gd name="T18" fmla="*/ 13 w 29"/>
                <a:gd name="T19" fmla="*/ 16 h 34"/>
                <a:gd name="T20" fmla="*/ 23 w 29"/>
                <a:gd name="T21" fmla="*/ 5 h 34"/>
                <a:gd name="T22" fmla="*/ 29 w 29"/>
                <a:gd name="T23" fmla="*/ 0 h 34"/>
                <a:gd name="T24" fmla="*/ 29 w 29"/>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4">
                  <a:moveTo>
                    <a:pt x="29" y="0"/>
                  </a:moveTo>
                  <a:lnTo>
                    <a:pt x="29" y="0"/>
                  </a:lnTo>
                  <a:lnTo>
                    <a:pt x="24" y="7"/>
                  </a:lnTo>
                  <a:lnTo>
                    <a:pt x="15" y="18"/>
                  </a:lnTo>
                  <a:lnTo>
                    <a:pt x="15" y="18"/>
                  </a:lnTo>
                  <a:lnTo>
                    <a:pt x="0" y="34"/>
                  </a:lnTo>
                  <a:lnTo>
                    <a:pt x="0" y="34"/>
                  </a:lnTo>
                  <a:lnTo>
                    <a:pt x="4" y="29"/>
                  </a:lnTo>
                  <a:lnTo>
                    <a:pt x="13" y="16"/>
                  </a:lnTo>
                  <a:lnTo>
                    <a:pt x="13" y="16"/>
                  </a:lnTo>
                  <a:lnTo>
                    <a:pt x="23" y="5"/>
                  </a:lnTo>
                  <a:lnTo>
                    <a:pt x="29" y="0"/>
                  </a:lnTo>
                  <a:lnTo>
                    <a:pt x="29"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5" name="Freeform 483"/>
            <p:cNvSpPr>
              <a:spLocks/>
            </p:cNvSpPr>
            <p:nvPr/>
          </p:nvSpPr>
          <p:spPr bwMode="auto">
            <a:xfrm>
              <a:off x="746297" y="5348206"/>
              <a:ext cx="33570" cy="17718"/>
            </a:xfrm>
            <a:custGeom>
              <a:avLst/>
              <a:gdLst>
                <a:gd name="T0" fmla="*/ 36 w 36"/>
                <a:gd name="T1" fmla="*/ 2 h 19"/>
                <a:gd name="T2" fmla="*/ 36 w 36"/>
                <a:gd name="T3" fmla="*/ 2 h 19"/>
                <a:gd name="T4" fmla="*/ 30 w 36"/>
                <a:gd name="T5" fmla="*/ 2 h 19"/>
                <a:gd name="T6" fmla="*/ 23 w 36"/>
                <a:gd name="T7" fmla="*/ 3 h 19"/>
                <a:gd name="T8" fmla="*/ 15 w 36"/>
                <a:gd name="T9" fmla="*/ 7 h 19"/>
                <a:gd name="T10" fmla="*/ 15 w 36"/>
                <a:gd name="T11" fmla="*/ 7 h 19"/>
                <a:gd name="T12" fmla="*/ 9 w 36"/>
                <a:gd name="T13" fmla="*/ 10 h 19"/>
                <a:gd name="T14" fmla="*/ 4 w 36"/>
                <a:gd name="T15" fmla="*/ 14 h 19"/>
                <a:gd name="T16" fmla="*/ 4 w 36"/>
                <a:gd name="T17" fmla="*/ 14 h 19"/>
                <a:gd name="T18" fmla="*/ 0 w 36"/>
                <a:gd name="T19" fmla="*/ 19 h 19"/>
                <a:gd name="T20" fmla="*/ 0 w 36"/>
                <a:gd name="T21" fmla="*/ 19 h 19"/>
                <a:gd name="T22" fmla="*/ 0 w 36"/>
                <a:gd name="T23" fmla="*/ 18 h 19"/>
                <a:gd name="T24" fmla="*/ 3 w 36"/>
                <a:gd name="T25" fmla="*/ 13 h 19"/>
                <a:gd name="T26" fmla="*/ 3 w 36"/>
                <a:gd name="T27" fmla="*/ 13 h 19"/>
                <a:gd name="T28" fmla="*/ 7 w 36"/>
                <a:gd name="T29" fmla="*/ 8 h 19"/>
                <a:gd name="T30" fmla="*/ 14 w 36"/>
                <a:gd name="T31" fmla="*/ 3 h 19"/>
                <a:gd name="T32" fmla="*/ 14 w 36"/>
                <a:gd name="T33" fmla="*/ 3 h 19"/>
                <a:gd name="T34" fmla="*/ 22 w 36"/>
                <a:gd name="T35" fmla="*/ 0 h 19"/>
                <a:gd name="T36" fmla="*/ 30 w 36"/>
                <a:gd name="T37" fmla="*/ 0 h 19"/>
                <a:gd name="T38" fmla="*/ 34 w 36"/>
                <a:gd name="T39" fmla="*/ 0 h 19"/>
                <a:gd name="T40" fmla="*/ 36 w 36"/>
                <a:gd name="T41" fmla="*/ 2 h 19"/>
                <a:gd name="T42" fmla="*/ 36 w 36"/>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19">
                  <a:moveTo>
                    <a:pt x="36" y="2"/>
                  </a:moveTo>
                  <a:lnTo>
                    <a:pt x="36" y="2"/>
                  </a:lnTo>
                  <a:lnTo>
                    <a:pt x="30" y="2"/>
                  </a:lnTo>
                  <a:lnTo>
                    <a:pt x="23" y="3"/>
                  </a:lnTo>
                  <a:lnTo>
                    <a:pt x="15" y="7"/>
                  </a:lnTo>
                  <a:lnTo>
                    <a:pt x="15" y="7"/>
                  </a:lnTo>
                  <a:lnTo>
                    <a:pt x="9" y="10"/>
                  </a:lnTo>
                  <a:lnTo>
                    <a:pt x="4" y="14"/>
                  </a:lnTo>
                  <a:lnTo>
                    <a:pt x="4" y="14"/>
                  </a:lnTo>
                  <a:lnTo>
                    <a:pt x="0" y="19"/>
                  </a:lnTo>
                  <a:lnTo>
                    <a:pt x="0" y="19"/>
                  </a:lnTo>
                  <a:lnTo>
                    <a:pt x="0" y="18"/>
                  </a:lnTo>
                  <a:lnTo>
                    <a:pt x="3" y="13"/>
                  </a:lnTo>
                  <a:lnTo>
                    <a:pt x="3" y="13"/>
                  </a:lnTo>
                  <a:lnTo>
                    <a:pt x="7" y="8"/>
                  </a:lnTo>
                  <a:lnTo>
                    <a:pt x="14" y="3"/>
                  </a:lnTo>
                  <a:lnTo>
                    <a:pt x="14" y="3"/>
                  </a:lnTo>
                  <a:lnTo>
                    <a:pt x="22" y="0"/>
                  </a:lnTo>
                  <a:lnTo>
                    <a:pt x="30" y="0"/>
                  </a:lnTo>
                  <a:lnTo>
                    <a:pt x="34" y="0"/>
                  </a:lnTo>
                  <a:lnTo>
                    <a:pt x="36" y="2"/>
                  </a:lnTo>
                  <a:lnTo>
                    <a:pt x="36"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6" name="Freeform 484"/>
            <p:cNvSpPr>
              <a:spLocks/>
            </p:cNvSpPr>
            <p:nvPr/>
          </p:nvSpPr>
          <p:spPr bwMode="auto">
            <a:xfrm>
              <a:off x="711794" y="5060992"/>
              <a:ext cx="91386" cy="98846"/>
            </a:xfrm>
            <a:custGeom>
              <a:avLst/>
              <a:gdLst>
                <a:gd name="T0" fmla="*/ 98 w 98"/>
                <a:gd name="T1" fmla="*/ 0 h 106"/>
                <a:gd name="T2" fmla="*/ 98 w 98"/>
                <a:gd name="T3" fmla="*/ 0 h 106"/>
                <a:gd name="T4" fmla="*/ 79 w 98"/>
                <a:gd name="T5" fmla="*/ 10 h 106"/>
                <a:gd name="T6" fmla="*/ 79 w 98"/>
                <a:gd name="T7" fmla="*/ 10 h 106"/>
                <a:gd name="T8" fmla="*/ 59 w 98"/>
                <a:gd name="T9" fmla="*/ 22 h 106"/>
                <a:gd name="T10" fmla="*/ 48 w 98"/>
                <a:gd name="T11" fmla="*/ 32 h 106"/>
                <a:gd name="T12" fmla="*/ 37 w 98"/>
                <a:gd name="T13" fmla="*/ 41 h 106"/>
                <a:gd name="T14" fmla="*/ 37 w 98"/>
                <a:gd name="T15" fmla="*/ 41 h 106"/>
                <a:gd name="T16" fmla="*/ 26 w 98"/>
                <a:gd name="T17" fmla="*/ 52 h 106"/>
                <a:gd name="T18" fmla="*/ 18 w 98"/>
                <a:gd name="T19" fmla="*/ 64 h 106"/>
                <a:gd name="T20" fmla="*/ 11 w 98"/>
                <a:gd name="T21" fmla="*/ 75 h 106"/>
                <a:gd name="T22" fmla="*/ 7 w 98"/>
                <a:gd name="T23" fmla="*/ 86 h 106"/>
                <a:gd name="T24" fmla="*/ 7 w 98"/>
                <a:gd name="T25" fmla="*/ 86 h 106"/>
                <a:gd name="T26" fmla="*/ 2 w 98"/>
                <a:gd name="T27" fmla="*/ 100 h 106"/>
                <a:gd name="T28" fmla="*/ 0 w 98"/>
                <a:gd name="T29" fmla="*/ 106 h 106"/>
                <a:gd name="T30" fmla="*/ 0 w 98"/>
                <a:gd name="T31" fmla="*/ 106 h 106"/>
                <a:gd name="T32" fmla="*/ 0 w 98"/>
                <a:gd name="T33" fmla="*/ 100 h 106"/>
                <a:gd name="T34" fmla="*/ 0 w 98"/>
                <a:gd name="T35" fmla="*/ 100 h 106"/>
                <a:gd name="T36" fmla="*/ 5 w 98"/>
                <a:gd name="T37" fmla="*/ 84 h 106"/>
                <a:gd name="T38" fmla="*/ 5 w 98"/>
                <a:gd name="T39" fmla="*/ 84 h 106"/>
                <a:gd name="T40" fmla="*/ 10 w 98"/>
                <a:gd name="T41" fmla="*/ 75 h 106"/>
                <a:gd name="T42" fmla="*/ 14 w 98"/>
                <a:gd name="T43" fmla="*/ 62 h 106"/>
                <a:gd name="T44" fmla="*/ 24 w 98"/>
                <a:gd name="T45" fmla="*/ 51 h 106"/>
                <a:gd name="T46" fmla="*/ 33 w 98"/>
                <a:gd name="T47" fmla="*/ 40 h 106"/>
                <a:gd name="T48" fmla="*/ 33 w 98"/>
                <a:gd name="T49" fmla="*/ 40 h 106"/>
                <a:gd name="T50" fmla="*/ 46 w 98"/>
                <a:gd name="T51" fmla="*/ 29 h 106"/>
                <a:gd name="T52" fmla="*/ 57 w 98"/>
                <a:gd name="T53" fmla="*/ 21 h 106"/>
                <a:gd name="T54" fmla="*/ 78 w 98"/>
                <a:gd name="T55" fmla="*/ 8 h 106"/>
                <a:gd name="T56" fmla="*/ 78 w 98"/>
                <a:gd name="T57" fmla="*/ 8 h 106"/>
                <a:gd name="T58" fmla="*/ 93 w 98"/>
                <a:gd name="T59" fmla="*/ 2 h 106"/>
                <a:gd name="T60" fmla="*/ 93 w 98"/>
                <a:gd name="T61" fmla="*/ 2 h 106"/>
                <a:gd name="T62" fmla="*/ 98 w 98"/>
                <a:gd name="T63" fmla="*/ 0 h 106"/>
                <a:gd name="T64" fmla="*/ 98 w 98"/>
                <a:gd name="T6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06">
                  <a:moveTo>
                    <a:pt x="98" y="0"/>
                  </a:moveTo>
                  <a:lnTo>
                    <a:pt x="98" y="0"/>
                  </a:lnTo>
                  <a:lnTo>
                    <a:pt x="79" y="10"/>
                  </a:lnTo>
                  <a:lnTo>
                    <a:pt x="79" y="10"/>
                  </a:lnTo>
                  <a:lnTo>
                    <a:pt x="59" y="22"/>
                  </a:lnTo>
                  <a:lnTo>
                    <a:pt x="48" y="32"/>
                  </a:lnTo>
                  <a:lnTo>
                    <a:pt x="37" y="41"/>
                  </a:lnTo>
                  <a:lnTo>
                    <a:pt x="37" y="41"/>
                  </a:lnTo>
                  <a:lnTo>
                    <a:pt x="26" y="52"/>
                  </a:lnTo>
                  <a:lnTo>
                    <a:pt x="18" y="64"/>
                  </a:lnTo>
                  <a:lnTo>
                    <a:pt x="11" y="75"/>
                  </a:lnTo>
                  <a:lnTo>
                    <a:pt x="7" y="86"/>
                  </a:lnTo>
                  <a:lnTo>
                    <a:pt x="7" y="86"/>
                  </a:lnTo>
                  <a:lnTo>
                    <a:pt x="2" y="100"/>
                  </a:lnTo>
                  <a:lnTo>
                    <a:pt x="0" y="106"/>
                  </a:lnTo>
                  <a:lnTo>
                    <a:pt x="0" y="106"/>
                  </a:lnTo>
                  <a:lnTo>
                    <a:pt x="0" y="100"/>
                  </a:lnTo>
                  <a:lnTo>
                    <a:pt x="0" y="100"/>
                  </a:lnTo>
                  <a:lnTo>
                    <a:pt x="5" y="84"/>
                  </a:lnTo>
                  <a:lnTo>
                    <a:pt x="5" y="84"/>
                  </a:lnTo>
                  <a:lnTo>
                    <a:pt x="10" y="75"/>
                  </a:lnTo>
                  <a:lnTo>
                    <a:pt x="14" y="62"/>
                  </a:lnTo>
                  <a:lnTo>
                    <a:pt x="24" y="51"/>
                  </a:lnTo>
                  <a:lnTo>
                    <a:pt x="33" y="40"/>
                  </a:lnTo>
                  <a:lnTo>
                    <a:pt x="33" y="40"/>
                  </a:lnTo>
                  <a:lnTo>
                    <a:pt x="46" y="29"/>
                  </a:lnTo>
                  <a:lnTo>
                    <a:pt x="57" y="21"/>
                  </a:lnTo>
                  <a:lnTo>
                    <a:pt x="78" y="8"/>
                  </a:lnTo>
                  <a:lnTo>
                    <a:pt x="78" y="8"/>
                  </a:lnTo>
                  <a:lnTo>
                    <a:pt x="93" y="2"/>
                  </a:lnTo>
                  <a:lnTo>
                    <a:pt x="93" y="2"/>
                  </a:lnTo>
                  <a:lnTo>
                    <a:pt x="98" y="0"/>
                  </a:lnTo>
                  <a:lnTo>
                    <a:pt x="98"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7" name="Freeform 485"/>
            <p:cNvSpPr>
              <a:spLocks/>
            </p:cNvSpPr>
            <p:nvPr/>
          </p:nvSpPr>
          <p:spPr bwMode="auto">
            <a:xfrm>
              <a:off x="841413" y="5064722"/>
              <a:ext cx="66208" cy="39166"/>
            </a:xfrm>
            <a:custGeom>
              <a:avLst/>
              <a:gdLst>
                <a:gd name="T0" fmla="*/ 71 w 71"/>
                <a:gd name="T1" fmla="*/ 42 h 42"/>
                <a:gd name="T2" fmla="*/ 71 w 71"/>
                <a:gd name="T3" fmla="*/ 42 h 42"/>
                <a:gd name="T4" fmla="*/ 68 w 71"/>
                <a:gd name="T5" fmla="*/ 42 h 42"/>
                <a:gd name="T6" fmla="*/ 59 w 71"/>
                <a:gd name="T7" fmla="*/ 42 h 42"/>
                <a:gd name="T8" fmla="*/ 59 w 71"/>
                <a:gd name="T9" fmla="*/ 42 h 42"/>
                <a:gd name="T10" fmla="*/ 44 w 71"/>
                <a:gd name="T11" fmla="*/ 41 h 42"/>
                <a:gd name="T12" fmla="*/ 37 w 71"/>
                <a:gd name="T13" fmla="*/ 37 h 42"/>
                <a:gd name="T14" fmla="*/ 29 w 71"/>
                <a:gd name="T15" fmla="*/ 33 h 42"/>
                <a:gd name="T16" fmla="*/ 29 w 71"/>
                <a:gd name="T17" fmla="*/ 33 h 42"/>
                <a:gd name="T18" fmla="*/ 21 w 71"/>
                <a:gd name="T19" fmla="*/ 28 h 42"/>
                <a:gd name="T20" fmla="*/ 14 w 71"/>
                <a:gd name="T21" fmla="*/ 23 h 42"/>
                <a:gd name="T22" fmla="*/ 7 w 71"/>
                <a:gd name="T23" fmla="*/ 12 h 42"/>
                <a:gd name="T24" fmla="*/ 7 w 71"/>
                <a:gd name="T25" fmla="*/ 12 h 42"/>
                <a:gd name="T26" fmla="*/ 2 w 71"/>
                <a:gd name="T27" fmla="*/ 3 h 42"/>
                <a:gd name="T28" fmla="*/ 0 w 71"/>
                <a:gd name="T29" fmla="*/ 0 h 42"/>
                <a:gd name="T30" fmla="*/ 0 w 71"/>
                <a:gd name="T31" fmla="*/ 0 h 42"/>
                <a:gd name="T32" fmla="*/ 8 w 71"/>
                <a:gd name="T33" fmla="*/ 11 h 42"/>
                <a:gd name="T34" fmla="*/ 8 w 71"/>
                <a:gd name="T35" fmla="*/ 11 h 42"/>
                <a:gd name="T36" fmla="*/ 18 w 71"/>
                <a:gd name="T37" fmla="*/ 20 h 42"/>
                <a:gd name="T38" fmla="*/ 30 w 71"/>
                <a:gd name="T39" fmla="*/ 30 h 42"/>
                <a:gd name="T40" fmla="*/ 30 w 71"/>
                <a:gd name="T41" fmla="*/ 30 h 42"/>
                <a:gd name="T42" fmla="*/ 46 w 71"/>
                <a:gd name="T43" fmla="*/ 37 h 42"/>
                <a:gd name="T44" fmla="*/ 59 w 71"/>
                <a:gd name="T45" fmla="*/ 41 h 42"/>
                <a:gd name="T46" fmla="*/ 59 w 71"/>
                <a:gd name="T47" fmla="*/ 41 h 42"/>
                <a:gd name="T48" fmla="*/ 71 w 71"/>
                <a:gd name="T49" fmla="*/ 42 h 42"/>
                <a:gd name="T50" fmla="*/ 71 w 71"/>
                <a:gd name="T5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71" y="42"/>
                  </a:moveTo>
                  <a:lnTo>
                    <a:pt x="71" y="42"/>
                  </a:lnTo>
                  <a:lnTo>
                    <a:pt x="68" y="42"/>
                  </a:lnTo>
                  <a:lnTo>
                    <a:pt x="59" y="42"/>
                  </a:lnTo>
                  <a:lnTo>
                    <a:pt x="59" y="42"/>
                  </a:lnTo>
                  <a:lnTo>
                    <a:pt x="44" y="41"/>
                  </a:lnTo>
                  <a:lnTo>
                    <a:pt x="37" y="37"/>
                  </a:lnTo>
                  <a:lnTo>
                    <a:pt x="29" y="33"/>
                  </a:lnTo>
                  <a:lnTo>
                    <a:pt x="29" y="33"/>
                  </a:lnTo>
                  <a:lnTo>
                    <a:pt x="21" y="28"/>
                  </a:lnTo>
                  <a:lnTo>
                    <a:pt x="14" y="23"/>
                  </a:lnTo>
                  <a:lnTo>
                    <a:pt x="7" y="12"/>
                  </a:lnTo>
                  <a:lnTo>
                    <a:pt x="7" y="12"/>
                  </a:lnTo>
                  <a:lnTo>
                    <a:pt x="2" y="3"/>
                  </a:lnTo>
                  <a:lnTo>
                    <a:pt x="0" y="0"/>
                  </a:lnTo>
                  <a:lnTo>
                    <a:pt x="0" y="0"/>
                  </a:lnTo>
                  <a:lnTo>
                    <a:pt x="8" y="11"/>
                  </a:lnTo>
                  <a:lnTo>
                    <a:pt x="8" y="11"/>
                  </a:lnTo>
                  <a:lnTo>
                    <a:pt x="18" y="20"/>
                  </a:lnTo>
                  <a:lnTo>
                    <a:pt x="30" y="30"/>
                  </a:lnTo>
                  <a:lnTo>
                    <a:pt x="30" y="30"/>
                  </a:lnTo>
                  <a:lnTo>
                    <a:pt x="46" y="37"/>
                  </a:lnTo>
                  <a:lnTo>
                    <a:pt x="59" y="41"/>
                  </a:lnTo>
                  <a:lnTo>
                    <a:pt x="59" y="41"/>
                  </a:lnTo>
                  <a:lnTo>
                    <a:pt x="71" y="42"/>
                  </a:lnTo>
                  <a:lnTo>
                    <a:pt x="71" y="4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8" name="Freeform 486"/>
            <p:cNvSpPr>
              <a:spLocks/>
            </p:cNvSpPr>
            <p:nvPr/>
          </p:nvSpPr>
          <p:spPr bwMode="auto">
            <a:xfrm>
              <a:off x="957978" y="5060992"/>
              <a:ext cx="32638" cy="29840"/>
            </a:xfrm>
            <a:custGeom>
              <a:avLst/>
              <a:gdLst>
                <a:gd name="T0" fmla="*/ 35 w 35"/>
                <a:gd name="T1" fmla="*/ 0 h 32"/>
                <a:gd name="T2" fmla="*/ 35 w 35"/>
                <a:gd name="T3" fmla="*/ 0 h 32"/>
                <a:gd name="T4" fmla="*/ 32 w 35"/>
                <a:gd name="T5" fmla="*/ 7 h 32"/>
                <a:gd name="T6" fmla="*/ 28 w 35"/>
                <a:gd name="T7" fmla="*/ 13 h 32"/>
                <a:gd name="T8" fmla="*/ 21 w 35"/>
                <a:gd name="T9" fmla="*/ 21 h 32"/>
                <a:gd name="T10" fmla="*/ 21 w 35"/>
                <a:gd name="T11" fmla="*/ 21 h 32"/>
                <a:gd name="T12" fmla="*/ 14 w 35"/>
                <a:gd name="T13" fmla="*/ 26 h 32"/>
                <a:gd name="T14" fmla="*/ 6 w 35"/>
                <a:gd name="T15" fmla="*/ 30 h 32"/>
                <a:gd name="T16" fmla="*/ 0 w 35"/>
                <a:gd name="T17" fmla="*/ 32 h 32"/>
                <a:gd name="T18" fmla="*/ 0 w 35"/>
                <a:gd name="T19" fmla="*/ 32 h 32"/>
                <a:gd name="T20" fmla="*/ 6 w 35"/>
                <a:gd name="T21" fmla="*/ 29 h 32"/>
                <a:gd name="T22" fmla="*/ 19 w 35"/>
                <a:gd name="T23" fmla="*/ 18 h 32"/>
                <a:gd name="T24" fmla="*/ 19 w 35"/>
                <a:gd name="T25" fmla="*/ 18 h 32"/>
                <a:gd name="T26" fmla="*/ 30 w 35"/>
                <a:gd name="T27" fmla="*/ 5 h 32"/>
                <a:gd name="T28" fmla="*/ 35 w 35"/>
                <a:gd name="T29" fmla="*/ 0 h 32"/>
                <a:gd name="T30" fmla="*/ 35 w 35"/>
                <a:gd name="T3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32">
                  <a:moveTo>
                    <a:pt x="35" y="0"/>
                  </a:moveTo>
                  <a:lnTo>
                    <a:pt x="35" y="0"/>
                  </a:lnTo>
                  <a:lnTo>
                    <a:pt x="32" y="7"/>
                  </a:lnTo>
                  <a:lnTo>
                    <a:pt x="28" y="13"/>
                  </a:lnTo>
                  <a:lnTo>
                    <a:pt x="21" y="21"/>
                  </a:lnTo>
                  <a:lnTo>
                    <a:pt x="21" y="21"/>
                  </a:lnTo>
                  <a:lnTo>
                    <a:pt x="14" y="26"/>
                  </a:lnTo>
                  <a:lnTo>
                    <a:pt x="6" y="30"/>
                  </a:lnTo>
                  <a:lnTo>
                    <a:pt x="0" y="32"/>
                  </a:lnTo>
                  <a:lnTo>
                    <a:pt x="0" y="32"/>
                  </a:lnTo>
                  <a:lnTo>
                    <a:pt x="6" y="29"/>
                  </a:lnTo>
                  <a:lnTo>
                    <a:pt x="19" y="18"/>
                  </a:lnTo>
                  <a:lnTo>
                    <a:pt x="19" y="18"/>
                  </a:lnTo>
                  <a:lnTo>
                    <a:pt x="30" y="5"/>
                  </a:lnTo>
                  <a:lnTo>
                    <a:pt x="35" y="0"/>
                  </a:lnTo>
                  <a:lnTo>
                    <a:pt x="35"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9" name="Freeform 487"/>
            <p:cNvSpPr>
              <a:spLocks/>
            </p:cNvSpPr>
            <p:nvPr/>
          </p:nvSpPr>
          <p:spPr bwMode="auto">
            <a:xfrm>
              <a:off x="797585" y="5281998"/>
              <a:ext cx="17718" cy="79264"/>
            </a:xfrm>
            <a:custGeom>
              <a:avLst/>
              <a:gdLst>
                <a:gd name="T0" fmla="*/ 0 w 19"/>
                <a:gd name="T1" fmla="*/ 0 h 85"/>
                <a:gd name="T2" fmla="*/ 0 w 19"/>
                <a:gd name="T3" fmla="*/ 0 h 85"/>
                <a:gd name="T4" fmla="*/ 19 w 19"/>
                <a:gd name="T5" fmla="*/ 71 h 85"/>
                <a:gd name="T6" fmla="*/ 14 w 19"/>
                <a:gd name="T7" fmla="*/ 85 h 85"/>
                <a:gd name="T8" fmla="*/ 14 w 19"/>
                <a:gd name="T9" fmla="*/ 85 h 85"/>
                <a:gd name="T10" fmla="*/ 19 w 19"/>
                <a:gd name="T11" fmla="*/ 71 h 85"/>
                <a:gd name="T12" fmla="*/ 19 w 19"/>
                <a:gd name="T13" fmla="*/ 71 h 85"/>
                <a:gd name="T14" fmla="*/ 19 w 19"/>
                <a:gd name="T15" fmla="*/ 71 h 85"/>
                <a:gd name="T16" fmla="*/ 19 w 19"/>
                <a:gd name="T17" fmla="*/ 71 h 85"/>
                <a:gd name="T18" fmla="*/ 12 w 19"/>
                <a:gd name="T19" fmla="*/ 46 h 85"/>
                <a:gd name="T20" fmla="*/ 0 w 19"/>
                <a:gd name="T2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85">
                  <a:moveTo>
                    <a:pt x="0" y="0"/>
                  </a:moveTo>
                  <a:lnTo>
                    <a:pt x="0" y="0"/>
                  </a:lnTo>
                  <a:lnTo>
                    <a:pt x="19" y="71"/>
                  </a:lnTo>
                  <a:lnTo>
                    <a:pt x="14" y="85"/>
                  </a:lnTo>
                  <a:lnTo>
                    <a:pt x="14" y="85"/>
                  </a:lnTo>
                  <a:lnTo>
                    <a:pt x="19" y="71"/>
                  </a:lnTo>
                  <a:lnTo>
                    <a:pt x="19" y="71"/>
                  </a:lnTo>
                  <a:lnTo>
                    <a:pt x="19" y="71"/>
                  </a:lnTo>
                  <a:lnTo>
                    <a:pt x="19" y="71"/>
                  </a:lnTo>
                  <a:lnTo>
                    <a:pt x="12" y="46"/>
                  </a:lnTo>
                  <a:lnTo>
                    <a:pt x="0" y="0"/>
                  </a:lnTo>
                  <a:close/>
                </a:path>
              </a:pathLst>
            </a:custGeom>
            <a:solidFill>
              <a:srgbClr val="37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0" name="Freeform 488"/>
            <p:cNvSpPr>
              <a:spLocks/>
            </p:cNvSpPr>
            <p:nvPr/>
          </p:nvSpPr>
          <p:spPr bwMode="auto">
            <a:xfrm>
              <a:off x="797585" y="5281998"/>
              <a:ext cx="17718" cy="79264"/>
            </a:xfrm>
            <a:custGeom>
              <a:avLst/>
              <a:gdLst>
                <a:gd name="T0" fmla="*/ 0 w 19"/>
                <a:gd name="T1" fmla="*/ 0 h 85"/>
                <a:gd name="T2" fmla="*/ 0 w 19"/>
                <a:gd name="T3" fmla="*/ 0 h 85"/>
                <a:gd name="T4" fmla="*/ 19 w 19"/>
                <a:gd name="T5" fmla="*/ 71 h 85"/>
                <a:gd name="T6" fmla="*/ 14 w 19"/>
                <a:gd name="T7" fmla="*/ 85 h 85"/>
                <a:gd name="T8" fmla="*/ 14 w 19"/>
                <a:gd name="T9" fmla="*/ 85 h 85"/>
                <a:gd name="T10" fmla="*/ 19 w 19"/>
                <a:gd name="T11" fmla="*/ 71 h 85"/>
                <a:gd name="T12" fmla="*/ 19 w 19"/>
                <a:gd name="T13" fmla="*/ 71 h 85"/>
                <a:gd name="T14" fmla="*/ 19 w 19"/>
                <a:gd name="T15" fmla="*/ 71 h 85"/>
                <a:gd name="T16" fmla="*/ 19 w 19"/>
                <a:gd name="T17" fmla="*/ 71 h 85"/>
                <a:gd name="T18" fmla="*/ 12 w 19"/>
                <a:gd name="T19" fmla="*/ 46 h 85"/>
                <a:gd name="T20" fmla="*/ 0 w 19"/>
                <a:gd name="T2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85">
                  <a:moveTo>
                    <a:pt x="0" y="0"/>
                  </a:moveTo>
                  <a:lnTo>
                    <a:pt x="0" y="0"/>
                  </a:lnTo>
                  <a:lnTo>
                    <a:pt x="19" y="71"/>
                  </a:lnTo>
                  <a:lnTo>
                    <a:pt x="14" y="85"/>
                  </a:lnTo>
                  <a:lnTo>
                    <a:pt x="14" y="85"/>
                  </a:lnTo>
                  <a:lnTo>
                    <a:pt x="19" y="71"/>
                  </a:lnTo>
                  <a:lnTo>
                    <a:pt x="19" y="71"/>
                  </a:lnTo>
                  <a:lnTo>
                    <a:pt x="19" y="71"/>
                  </a:lnTo>
                  <a:lnTo>
                    <a:pt x="19" y="71"/>
                  </a:lnTo>
                  <a:lnTo>
                    <a:pt x="12"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1" name="Freeform 489"/>
            <p:cNvSpPr>
              <a:spLocks/>
            </p:cNvSpPr>
            <p:nvPr/>
          </p:nvSpPr>
          <p:spPr bwMode="auto">
            <a:xfrm>
              <a:off x="797585" y="5200869"/>
              <a:ext cx="43828" cy="169717"/>
            </a:xfrm>
            <a:custGeom>
              <a:avLst/>
              <a:gdLst>
                <a:gd name="T0" fmla="*/ 19 w 47"/>
                <a:gd name="T1" fmla="*/ 0 h 182"/>
                <a:gd name="T2" fmla="*/ 19 w 47"/>
                <a:gd name="T3" fmla="*/ 0 h 182"/>
                <a:gd name="T4" fmla="*/ 17 w 47"/>
                <a:gd name="T5" fmla="*/ 7 h 182"/>
                <a:gd name="T6" fmla="*/ 17 w 47"/>
                <a:gd name="T7" fmla="*/ 7 h 182"/>
                <a:gd name="T8" fmla="*/ 11 w 47"/>
                <a:gd name="T9" fmla="*/ 35 h 182"/>
                <a:gd name="T10" fmla="*/ 11 w 47"/>
                <a:gd name="T11" fmla="*/ 35 h 182"/>
                <a:gd name="T12" fmla="*/ 0 w 47"/>
                <a:gd name="T13" fmla="*/ 87 h 182"/>
                <a:gd name="T14" fmla="*/ 0 w 47"/>
                <a:gd name="T15" fmla="*/ 87 h 182"/>
                <a:gd name="T16" fmla="*/ 0 w 47"/>
                <a:gd name="T17" fmla="*/ 87 h 182"/>
                <a:gd name="T18" fmla="*/ 0 w 47"/>
                <a:gd name="T19" fmla="*/ 87 h 182"/>
                <a:gd name="T20" fmla="*/ 12 w 47"/>
                <a:gd name="T21" fmla="*/ 133 h 182"/>
                <a:gd name="T22" fmla="*/ 19 w 47"/>
                <a:gd name="T23" fmla="*/ 158 h 182"/>
                <a:gd name="T24" fmla="*/ 19 w 47"/>
                <a:gd name="T25" fmla="*/ 158 h 182"/>
                <a:gd name="T26" fmla="*/ 19 w 47"/>
                <a:gd name="T27" fmla="*/ 158 h 182"/>
                <a:gd name="T28" fmla="*/ 14 w 47"/>
                <a:gd name="T29" fmla="*/ 172 h 182"/>
                <a:gd name="T30" fmla="*/ 14 w 47"/>
                <a:gd name="T31" fmla="*/ 172 h 182"/>
                <a:gd name="T32" fmla="*/ 39 w 47"/>
                <a:gd name="T33" fmla="*/ 182 h 182"/>
                <a:gd name="T34" fmla="*/ 39 w 47"/>
                <a:gd name="T35" fmla="*/ 182 h 182"/>
                <a:gd name="T36" fmla="*/ 44 w 47"/>
                <a:gd name="T37" fmla="*/ 163 h 182"/>
                <a:gd name="T38" fmla="*/ 46 w 47"/>
                <a:gd name="T39" fmla="*/ 150 h 182"/>
                <a:gd name="T40" fmla="*/ 47 w 47"/>
                <a:gd name="T41" fmla="*/ 141 h 182"/>
                <a:gd name="T42" fmla="*/ 47 w 47"/>
                <a:gd name="T43" fmla="*/ 141 h 182"/>
                <a:gd name="T44" fmla="*/ 44 w 47"/>
                <a:gd name="T45" fmla="*/ 116 h 182"/>
                <a:gd name="T46" fmla="*/ 35 w 47"/>
                <a:gd name="T47" fmla="*/ 73 h 182"/>
                <a:gd name="T48" fmla="*/ 19 w 47"/>
                <a:gd name="T49"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182">
                  <a:moveTo>
                    <a:pt x="19" y="0"/>
                  </a:moveTo>
                  <a:lnTo>
                    <a:pt x="19" y="0"/>
                  </a:lnTo>
                  <a:lnTo>
                    <a:pt x="17" y="7"/>
                  </a:lnTo>
                  <a:lnTo>
                    <a:pt x="17" y="7"/>
                  </a:lnTo>
                  <a:lnTo>
                    <a:pt x="11" y="35"/>
                  </a:lnTo>
                  <a:lnTo>
                    <a:pt x="11" y="35"/>
                  </a:lnTo>
                  <a:lnTo>
                    <a:pt x="0" y="87"/>
                  </a:lnTo>
                  <a:lnTo>
                    <a:pt x="0" y="87"/>
                  </a:lnTo>
                  <a:lnTo>
                    <a:pt x="0" y="87"/>
                  </a:lnTo>
                  <a:lnTo>
                    <a:pt x="0" y="87"/>
                  </a:lnTo>
                  <a:lnTo>
                    <a:pt x="12" y="133"/>
                  </a:lnTo>
                  <a:lnTo>
                    <a:pt x="19" y="158"/>
                  </a:lnTo>
                  <a:lnTo>
                    <a:pt x="19" y="158"/>
                  </a:lnTo>
                  <a:lnTo>
                    <a:pt x="19" y="158"/>
                  </a:lnTo>
                  <a:lnTo>
                    <a:pt x="14" y="172"/>
                  </a:lnTo>
                  <a:lnTo>
                    <a:pt x="14" y="172"/>
                  </a:lnTo>
                  <a:lnTo>
                    <a:pt x="39" y="182"/>
                  </a:lnTo>
                  <a:lnTo>
                    <a:pt x="39" y="182"/>
                  </a:lnTo>
                  <a:lnTo>
                    <a:pt x="44" y="163"/>
                  </a:lnTo>
                  <a:lnTo>
                    <a:pt x="46" y="150"/>
                  </a:lnTo>
                  <a:lnTo>
                    <a:pt x="47" y="141"/>
                  </a:lnTo>
                  <a:lnTo>
                    <a:pt x="47" y="141"/>
                  </a:lnTo>
                  <a:lnTo>
                    <a:pt x="44" y="116"/>
                  </a:lnTo>
                  <a:lnTo>
                    <a:pt x="35" y="73"/>
                  </a:lnTo>
                  <a:lnTo>
                    <a:pt x="19" y="0"/>
                  </a:lnTo>
                  <a:close/>
                </a:path>
              </a:pathLst>
            </a:custGeom>
            <a:solidFill>
              <a:srgbClr val="BA4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2" name="Freeform 490"/>
            <p:cNvSpPr>
              <a:spLocks/>
            </p:cNvSpPr>
            <p:nvPr/>
          </p:nvSpPr>
          <p:spPr bwMode="auto">
            <a:xfrm>
              <a:off x="797585" y="5200869"/>
              <a:ext cx="43828" cy="169717"/>
            </a:xfrm>
            <a:custGeom>
              <a:avLst/>
              <a:gdLst>
                <a:gd name="T0" fmla="*/ 19 w 47"/>
                <a:gd name="T1" fmla="*/ 0 h 182"/>
                <a:gd name="T2" fmla="*/ 19 w 47"/>
                <a:gd name="T3" fmla="*/ 0 h 182"/>
                <a:gd name="T4" fmla="*/ 17 w 47"/>
                <a:gd name="T5" fmla="*/ 7 h 182"/>
                <a:gd name="T6" fmla="*/ 17 w 47"/>
                <a:gd name="T7" fmla="*/ 7 h 182"/>
                <a:gd name="T8" fmla="*/ 11 w 47"/>
                <a:gd name="T9" fmla="*/ 35 h 182"/>
                <a:gd name="T10" fmla="*/ 11 w 47"/>
                <a:gd name="T11" fmla="*/ 35 h 182"/>
                <a:gd name="T12" fmla="*/ 0 w 47"/>
                <a:gd name="T13" fmla="*/ 87 h 182"/>
                <a:gd name="T14" fmla="*/ 0 w 47"/>
                <a:gd name="T15" fmla="*/ 87 h 182"/>
                <a:gd name="T16" fmla="*/ 0 w 47"/>
                <a:gd name="T17" fmla="*/ 87 h 182"/>
                <a:gd name="T18" fmla="*/ 0 w 47"/>
                <a:gd name="T19" fmla="*/ 87 h 182"/>
                <a:gd name="T20" fmla="*/ 12 w 47"/>
                <a:gd name="T21" fmla="*/ 133 h 182"/>
                <a:gd name="T22" fmla="*/ 19 w 47"/>
                <a:gd name="T23" fmla="*/ 158 h 182"/>
                <a:gd name="T24" fmla="*/ 19 w 47"/>
                <a:gd name="T25" fmla="*/ 158 h 182"/>
                <a:gd name="T26" fmla="*/ 19 w 47"/>
                <a:gd name="T27" fmla="*/ 158 h 182"/>
                <a:gd name="T28" fmla="*/ 14 w 47"/>
                <a:gd name="T29" fmla="*/ 172 h 182"/>
                <a:gd name="T30" fmla="*/ 14 w 47"/>
                <a:gd name="T31" fmla="*/ 172 h 182"/>
                <a:gd name="T32" fmla="*/ 39 w 47"/>
                <a:gd name="T33" fmla="*/ 182 h 182"/>
                <a:gd name="T34" fmla="*/ 39 w 47"/>
                <a:gd name="T35" fmla="*/ 182 h 182"/>
                <a:gd name="T36" fmla="*/ 44 w 47"/>
                <a:gd name="T37" fmla="*/ 163 h 182"/>
                <a:gd name="T38" fmla="*/ 46 w 47"/>
                <a:gd name="T39" fmla="*/ 150 h 182"/>
                <a:gd name="T40" fmla="*/ 47 w 47"/>
                <a:gd name="T41" fmla="*/ 141 h 182"/>
                <a:gd name="T42" fmla="*/ 47 w 47"/>
                <a:gd name="T43" fmla="*/ 141 h 182"/>
                <a:gd name="T44" fmla="*/ 44 w 47"/>
                <a:gd name="T45" fmla="*/ 116 h 182"/>
                <a:gd name="T46" fmla="*/ 35 w 47"/>
                <a:gd name="T47" fmla="*/ 73 h 182"/>
                <a:gd name="T48" fmla="*/ 19 w 47"/>
                <a:gd name="T49"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182">
                  <a:moveTo>
                    <a:pt x="19" y="0"/>
                  </a:moveTo>
                  <a:lnTo>
                    <a:pt x="19" y="0"/>
                  </a:lnTo>
                  <a:lnTo>
                    <a:pt x="17" y="7"/>
                  </a:lnTo>
                  <a:lnTo>
                    <a:pt x="17" y="7"/>
                  </a:lnTo>
                  <a:lnTo>
                    <a:pt x="11" y="35"/>
                  </a:lnTo>
                  <a:lnTo>
                    <a:pt x="11" y="35"/>
                  </a:lnTo>
                  <a:lnTo>
                    <a:pt x="0" y="87"/>
                  </a:lnTo>
                  <a:lnTo>
                    <a:pt x="0" y="87"/>
                  </a:lnTo>
                  <a:lnTo>
                    <a:pt x="0" y="87"/>
                  </a:lnTo>
                  <a:lnTo>
                    <a:pt x="0" y="87"/>
                  </a:lnTo>
                  <a:lnTo>
                    <a:pt x="12" y="133"/>
                  </a:lnTo>
                  <a:lnTo>
                    <a:pt x="19" y="158"/>
                  </a:lnTo>
                  <a:lnTo>
                    <a:pt x="19" y="158"/>
                  </a:lnTo>
                  <a:lnTo>
                    <a:pt x="19" y="158"/>
                  </a:lnTo>
                  <a:lnTo>
                    <a:pt x="14" y="172"/>
                  </a:lnTo>
                  <a:lnTo>
                    <a:pt x="14" y="172"/>
                  </a:lnTo>
                  <a:lnTo>
                    <a:pt x="39" y="182"/>
                  </a:lnTo>
                  <a:lnTo>
                    <a:pt x="39" y="182"/>
                  </a:lnTo>
                  <a:lnTo>
                    <a:pt x="44" y="163"/>
                  </a:lnTo>
                  <a:lnTo>
                    <a:pt x="46" y="150"/>
                  </a:lnTo>
                  <a:lnTo>
                    <a:pt x="47" y="141"/>
                  </a:lnTo>
                  <a:lnTo>
                    <a:pt x="47" y="141"/>
                  </a:lnTo>
                  <a:lnTo>
                    <a:pt x="44" y="116"/>
                  </a:lnTo>
                  <a:lnTo>
                    <a:pt x="35" y="73"/>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3" name="Freeform 491"/>
            <p:cNvSpPr>
              <a:spLocks noEditPoints="1"/>
            </p:cNvSpPr>
            <p:nvPr/>
          </p:nvSpPr>
          <p:spPr bwMode="auto">
            <a:xfrm>
              <a:off x="795720" y="5198071"/>
              <a:ext cx="38233" cy="174380"/>
            </a:xfrm>
            <a:custGeom>
              <a:avLst/>
              <a:gdLst>
                <a:gd name="T0" fmla="*/ 16 w 41"/>
                <a:gd name="T1" fmla="*/ 175 h 187"/>
                <a:gd name="T2" fmla="*/ 16 w 41"/>
                <a:gd name="T3" fmla="*/ 177 h 187"/>
                <a:gd name="T4" fmla="*/ 41 w 41"/>
                <a:gd name="T5" fmla="*/ 187 h 187"/>
                <a:gd name="T6" fmla="*/ 41 w 41"/>
                <a:gd name="T7" fmla="*/ 187 h 187"/>
                <a:gd name="T8" fmla="*/ 41 w 41"/>
                <a:gd name="T9" fmla="*/ 185 h 187"/>
                <a:gd name="T10" fmla="*/ 41 w 41"/>
                <a:gd name="T11" fmla="*/ 185 h 187"/>
                <a:gd name="T12" fmla="*/ 16 w 41"/>
                <a:gd name="T13" fmla="*/ 175 h 187"/>
                <a:gd name="T14" fmla="*/ 16 w 41"/>
                <a:gd name="T15" fmla="*/ 175 h 187"/>
                <a:gd name="T16" fmla="*/ 21 w 41"/>
                <a:gd name="T17" fmla="*/ 0 h 187"/>
                <a:gd name="T18" fmla="*/ 0 w 41"/>
                <a:gd name="T19" fmla="*/ 87 h 187"/>
                <a:gd name="T20" fmla="*/ 2 w 41"/>
                <a:gd name="T21" fmla="*/ 90 h 187"/>
                <a:gd name="T22" fmla="*/ 2 w 41"/>
                <a:gd name="T23" fmla="*/ 90 h 187"/>
                <a:gd name="T24" fmla="*/ 13 w 41"/>
                <a:gd name="T25" fmla="*/ 38 h 187"/>
                <a:gd name="T26" fmla="*/ 13 w 41"/>
                <a:gd name="T27" fmla="*/ 38 h 187"/>
                <a:gd name="T28" fmla="*/ 19 w 41"/>
                <a:gd name="T29" fmla="*/ 10 h 187"/>
                <a:gd name="T30" fmla="*/ 19 w 41"/>
                <a:gd name="T31" fmla="*/ 10 h 187"/>
                <a:gd name="T32" fmla="*/ 21 w 41"/>
                <a:gd name="T33" fmla="*/ 3 h 187"/>
                <a:gd name="T34" fmla="*/ 21 w 41"/>
                <a:gd name="T35" fmla="*/ 3 h 187"/>
                <a:gd name="T36" fmla="*/ 21 w 41"/>
                <a:gd name="T37"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87">
                  <a:moveTo>
                    <a:pt x="16" y="175"/>
                  </a:moveTo>
                  <a:lnTo>
                    <a:pt x="16" y="177"/>
                  </a:lnTo>
                  <a:lnTo>
                    <a:pt x="41" y="187"/>
                  </a:lnTo>
                  <a:lnTo>
                    <a:pt x="41" y="187"/>
                  </a:lnTo>
                  <a:lnTo>
                    <a:pt x="41" y="185"/>
                  </a:lnTo>
                  <a:lnTo>
                    <a:pt x="41" y="185"/>
                  </a:lnTo>
                  <a:lnTo>
                    <a:pt x="16" y="175"/>
                  </a:lnTo>
                  <a:lnTo>
                    <a:pt x="16" y="175"/>
                  </a:lnTo>
                  <a:close/>
                  <a:moveTo>
                    <a:pt x="21" y="0"/>
                  </a:moveTo>
                  <a:lnTo>
                    <a:pt x="0" y="87"/>
                  </a:lnTo>
                  <a:lnTo>
                    <a:pt x="2" y="90"/>
                  </a:lnTo>
                  <a:lnTo>
                    <a:pt x="2" y="90"/>
                  </a:lnTo>
                  <a:lnTo>
                    <a:pt x="13" y="38"/>
                  </a:lnTo>
                  <a:lnTo>
                    <a:pt x="13" y="38"/>
                  </a:lnTo>
                  <a:lnTo>
                    <a:pt x="19" y="10"/>
                  </a:lnTo>
                  <a:lnTo>
                    <a:pt x="19" y="10"/>
                  </a:lnTo>
                  <a:lnTo>
                    <a:pt x="21" y="3"/>
                  </a:lnTo>
                  <a:lnTo>
                    <a:pt x="21" y="3"/>
                  </a:lnTo>
                  <a:lnTo>
                    <a:pt x="21"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4" name="Freeform 492"/>
            <p:cNvSpPr>
              <a:spLocks/>
            </p:cNvSpPr>
            <p:nvPr/>
          </p:nvSpPr>
          <p:spPr bwMode="auto">
            <a:xfrm>
              <a:off x="810640" y="5361261"/>
              <a:ext cx="23313" cy="11190"/>
            </a:xfrm>
            <a:custGeom>
              <a:avLst/>
              <a:gdLst>
                <a:gd name="T0" fmla="*/ 0 w 25"/>
                <a:gd name="T1" fmla="*/ 0 h 12"/>
                <a:gd name="T2" fmla="*/ 0 w 25"/>
                <a:gd name="T3" fmla="*/ 2 h 12"/>
                <a:gd name="T4" fmla="*/ 25 w 25"/>
                <a:gd name="T5" fmla="*/ 12 h 12"/>
                <a:gd name="T6" fmla="*/ 25 w 25"/>
                <a:gd name="T7" fmla="*/ 12 h 12"/>
                <a:gd name="T8" fmla="*/ 25 w 25"/>
                <a:gd name="T9" fmla="*/ 10 h 12"/>
                <a:gd name="T10" fmla="*/ 25 w 25"/>
                <a:gd name="T11" fmla="*/ 10 h 12"/>
                <a:gd name="T12" fmla="*/ 0 w 25"/>
                <a:gd name="T13" fmla="*/ 0 h 12"/>
                <a:gd name="T14" fmla="*/ 0 w 2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2">
                  <a:moveTo>
                    <a:pt x="0" y="0"/>
                  </a:moveTo>
                  <a:lnTo>
                    <a:pt x="0" y="2"/>
                  </a:lnTo>
                  <a:lnTo>
                    <a:pt x="25" y="12"/>
                  </a:lnTo>
                  <a:lnTo>
                    <a:pt x="25" y="12"/>
                  </a:lnTo>
                  <a:lnTo>
                    <a:pt x="25" y="10"/>
                  </a:lnTo>
                  <a:lnTo>
                    <a:pt x="25" y="1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5" name="Freeform 493"/>
            <p:cNvSpPr>
              <a:spLocks/>
            </p:cNvSpPr>
            <p:nvPr/>
          </p:nvSpPr>
          <p:spPr bwMode="auto">
            <a:xfrm>
              <a:off x="795720" y="5198071"/>
              <a:ext cx="19583" cy="83926"/>
            </a:xfrm>
            <a:custGeom>
              <a:avLst/>
              <a:gdLst>
                <a:gd name="T0" fmla="*/ 21 w 21"/>
                <a:gd name="T1" fmla="*/ 0 h 90"/>
                <a:gd name="T2" fmla="*/ 0 w 21"/>
                <a:gd name="T3" fmla="*/ 87 h 90"/>
                <a:gd name="T4" fmla="*/ 2 w 21"/>
                <a:gd name="T5" fmla="*/ 90 h 90"/>
                <a:gd name="T6" fmla="*/ 2 w 21"/>
                <a:gd name="T7" fmla="*/ 90 h 90"/>
                <a:gd name="T8" fmla="*/ 13 w 21"/>
                <a:gd name="T9" fmla="*/ 38 h 90"/>
                <a:gd name="T10" fmla="*/ 13 w 21"/>
                <a:gd name="T11" fmla="*/ 38 h 90"/>
                <a:gd name="T12" fmla="*/ 19 w 21"/>
                <a:gd name="T13" fmla="*/ 10 h 90"/>
                <a:gd name="T14" fmla="*/ 19 w 21"/>
                <a:gd name="T15" fmla="*/ 10 h 90"/>
                <a:gd name="T16" fmla="*/ 21 w 21"/>
                <a:gd name="T17" fmla="*/ 3 h 90"/>
                <a:gd name="T18" fmla="*/ 21 w 21"/>
                <a:gd name="T19" fmla="*/ 3 h 90"/>
                <a:gd name="T20" fmla="*/ 21 w 21"/>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90">
                  <a:moveTo>
                    <a:pt x="21" y="0"/>
                  </a:moveTo>
                  <a:lnTo>
                    <a:pt x="0" y="87"/>
                  </a:lnTo>
                  <a:lnTo>
                    <a:pt x="2" y="90"/>
                  </a:lnTo>
                  <a:lnTo>
                    <a:pt x="2" y="90"/>
                  </a:lnTo>
                  <a:lnTo>
                    <a:pt x="13" y="38"/>
                  </a:lnTo>
                  <a:lnTo>
                    <a:pt x="13" y="38"/>
                  </a:lnTo>
                  <a:lnTo>
                    <a:pt x="19" y="10"/>
                  </a:lnTo>
                  <a:lnTo>
                    <a:pt x="19" y="10"/>
                  </a:lnTo>
                  <a:lnTo>
                    <a:pt x="21" y="3"/>
                  </a:lnTo>
                  <a:lnTo>
                    <a:pt x="21" y="3"/>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6" name="Freeform 494"/>
            <p:cNvSpPr>
              <a:spLocks/>
            </p:cNvSpPr>
            <p:nvPr/>
          </p:nvSpPr>
          <p:spPr bwMode="auto">
            <a:xfrm>
              <a:off x="1079204" y="5396697"/>
              <a:ext cx="56883" cy="47558"/>
            </a:xfrm>
            <a:custGeom>
              <a:avLst/>
              <a:gdLst>
                <a:gd name="T0" fmla="*/ 0 w 61"/>
                <a:gd name="T1" fmla="*/ 0 h 51"/>
                <a:gd name="T2" fmla="*/ 1 w 61"/>
                <a:gd name="T3" fmla="*/ 4 h 51"/>
                <a:gd name="T4" fmla="*/ 1 w 61"/>
                <a:gd name="T5" fmla="*/ 4 h 51"/>
                <a:gd name="T6" fmla="*/ 7 w 61"/>
                <a:gd name="T7" fmla="*/ 13 h 51"/>
                <a:gd name="T8" fmla="*/ 14 w 61"/>
                <a:gd name="T9" fmla="*/ 19 h 51"/>
                <a:gd name="T10" fmla="*/ 28 w 61"/>
                <a:gd name="T11" fmla="*/ 34 h 51"/>
                <a:gd name="T12" fmla="*/ 44 w 61"/>
                <a:gd name="T13" fmla="*/ 43 h 51"/>
                <a:gd name="T14" fmla="*/ 61 w 61"/>
                <a:gd name="T15" fmla="*/ 51 h 51"/>
                <a:gd name="T16" fmla="*/ 61 w 61"/>
                <a:gd name="T17" fmla="*/ 51 h 51"/>
                <a:gd name="T18" fmla="*/ 61 w 61"/>
                <a:gd name="T19" fmla="*/ 51 h 51"/>
                <a:gd name="T20" fmla="*/ 52 w 61"/>
                <a:gd name="T21" fmla="*/ 48 h 51"/>
                <a:gd name="T22" fmla="*/ 42 w 61"/>
                <a:gd name="T23" fmla="*/ 43 h 51"/>
                <a:gd name="T24" fmla="*/ 34 w 61"/>
                <a:gd name="T25" fmla="*/ 38 h 51"/>
                <a:gd name="T26" fmla="*/ 26 w 61"/>
                <a:gd name="T27" fmla="*/ 32 h 51"/>
                <a:gd name="T28" fmla="*/ 19 w 61"/>
                <a:gd name="T29" fmla="*/ 26 h 51"/>
                <a:gd name="T30" fmla="*/ 12 w 61"/>
                <a:gd name="T31" fmla="*/ 18 h 51"/>
                <a:gd name="T32" fmla="*/ 6 w 61"/>
                <a:gd name="T33" fmla="*/ 10 h 51"/>
                <a:gd name="T34" fmla="*/ 0 w 61"/>
                <a:gd name="T3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51">
                  <a:moveTo>
                    <a:pt x="0" y="0"/>
                  </a:moveTo>
                  <a:lnTo>
                    <a:pt x="1" y="4"/>
                  </a:lnTo>
                  <a:lnTo>
                    <a:pt x="1" y="4"/>
                  </a:lnTo>
                  <a:lnTo>
                    <a:pt x="7" y="13"/>
                  </a:lnTo>
                  <a:lnTo>
                    <a:pt x="14" y="19"/>
                  </a:lnTo>
                  <a:lnTo>
                    <a:pt x="28" y="34"/>
                  </a:lnTo>
                  <a:lnTo>
                    <a:pt x="44" y="43"/>
                  </a:lnTo>
                  <a:lnTo>
                    <a:pt x="61" y="51"/>
                  </a:lnTo>
                  <a:lnTo>
                    <a:pt x="61" y="51"/>
                  </a:lnTo>
                  <a:lnTo>
                    <a:pt x="61" y="51"/>
                  </a:lnTo>
                  <a:lnTo>
                    <a:pt x="52" y="48"/>
                  </a:lnTo>
                  <a:lnTo>
                    <a:pt x="42" y="43"/>
                  </a:lnTo>
                  <a:lnTo>
                    <a:pt x="34" y="38"/>
                  </a:lnTo>
                  <a:lnTo>
                    <a:pt x="26" y="32"/>
                  </a:lnTo>
                  <a:lnTo>
                    <a:pt x="19" y="26"/>
                  </a:lnTo>
                  <a:lnTo>
                    <a:pt x="12" y="18"/>
                  </a:lnTo>
                  <a:lnTo>
                    <a:pt x="6" y="1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7" name="Freeform 495"/>
            <p:cNvSpPr>
              <a:spLocks/>
            </p:cNvSpPr>
            <p:nvPr/>
          </p:nvSpPr>
          <p:spPr bwMode="auto">
            <a:xfrm>
              <a:off x="1079204" y="5396697"/>
              <a:ext cx="56883" cy="47558"/>
            </a:xfrm>
            <a:custGeom>
              <a:avLst/>
              <a:gdLst>
                <a:gd name="T0" fmla="*/ 0 w 61"/>
                <a:gd name="T1" fmla="*/ 0 h 51"/>
                <a:gd name="T2" fmla="*/ 1 w 61"/>
                <a:gd name="T3" fmla="*/ 4 h 51"/>
                <a:gd name="T4" fmla="*/ 1 w 61"/>
                <a:gd name="T5" fmla="*/ 4 h 51"/>
                <a:gd name="T6" fmla="*/ 7 w 61"/>
                <a:gd name="T7" fmla="*/ 13 h 51"/>
                <a:gd name="T8" fmla="*/ 14 w 61"/>
                <a:gd name="T9" fmla="*/ 19 h 51"/>
                <a:gd name="T10" fmla="*/ 28 w 61"/>
                <a:gd name="T11" fmla="*/ 34 h 51"/>
                <a:gd name="T12" fmla="*/ 44 w 61"/>
                <a:gd name="T13" fmla="*/ 43 h 51"/>
                <a:gd name="T14" fmla="*/ 61 w 61"/>
                <a:gd name="T15" fmla="*/ 51 h 51"/>
                <a:gd name="T16" fmla="*/ 61 w 61"/>
                <a:gd name="T17" fmla="*/ 51 h 51"/>
                <a:gd name="T18" fmla="*/ 61 w 61"/>
                <a:gd name="T19" fmla="*/ 51 h 51"/>
                <a:gd name="T20" fmla="*/ 52 w 61"/>
                <a:gd name="T21" fmla="*/ 48 h 51"/>
                <a:gd name="T22" fmla="*/ 42 w 61"/>
                <a:gd name="T23" fmla="*/ 43 h 51"/>
                <a:gd name="T24" fmla="*/ 34 w 61"/>
                <a:gd name="T25" fmla="*/ 38 h 51"/>
                <a:gd name="T26" fmla="*/ 26 w 61"/>
                <a:gd name="T27" fmla="*/ 32 h 51"/>
                <a:gd name="T28" fmla="*/ 19 w 61"/>
                <a:gd name="T29" fmla="*/ 26 h 51"/>
                <a:gd name="T30" fmla="*/ 12 w 61"/>
                <a:gd name="T31" fmla="*/ 18 h 51"/>
                <a:gd name="T32" fmla="*/ 6 w 61"/>
                <a:gd name="T33" fmla="*/ 10 h 51"/>
                <a:gd name="T34" fmla="*/ 0 w 61"/>
                <a:gd name="T3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51">
                  <a:moveTo>
                    <a:pt x="0" y="0"/>
                  </a:moveTo>
                  <a:lnTo>
                    <a:pt x="1" y="4"/>
                  </a:lnTo>
                  <a:lnTo>
                    <a:pt x="1" y="4"/>
                  </a:lnTo>
                  <a:lnTo>
                    <a:pt x="7" y="13"/>
                  </a:lnTo>
                  <a:lnTo>
                    <a:pt x="14" y="19"/>
                  </a:lnTo>
                  <a:lnTo>
                    <a:pt x="28" y="34"/>
                  </a:lnTo>
                  <a:lnTo>
                    <a:pt x="44" y="43"/>
                  </a:lnTo>
                  <a:lnTo>
                    <a:pt x="61" y="51"/>
                  </a:lnTo>
                  <a:lnTo>
                    <a:pt x="61" y="51"/>
                  </a:lnTo>
                  <a:lnTo>
                    <a:pt x="61" y="51"/>
                  </a:lnTo>
                  <a:lnTo>
                    <a:pt x="52" y="48"/>
                  </a:lnTo>
                  <a:lnTo>
                    <a:pt x="42" y="43"/>
                  </a:lnTo>
                  <a:lnTo>
                    <a:pt x="34" y="38"/>
                  </a:lnTo>
                  <a:lnTo>
                    <a:pt x="26" y="32"/>
                  </a:lnTo>
                  <a:lnTo>
                    <a:pt x="19" y="26"/>
                  </a:lnTo>
                  <a:lnTo>
                    <a:pt x="12" y="18"/>
                  </a:lnTo>
                  <a:lnTo>
                    <a:pt x="6" y="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8" name="Freeform 496"/>
            <p:cNvSpPr>
              <a:spLocks/>
            </p:cNvSpPr>
            <p:nvPr/>
          </p:nvSpPr>
          <p:spPr bwMode="auto">
            <a:xfrm>
              <a:off x="1136088" y="5444255"/>
              <a:ext cx="65276" cy="2798"/>
            </a:xfrm>
            <a:custGeom>
              <a:avLst/>
              <a:gdLst>
                <a:gd name="T0" fmla="*/ 0 w 70"/>
                <a:gd name="T1" fmla="*/ 0 h 3"/>
                <a:gd name="T2" fmla="*/ 0 w 70"/>
                <a:gd name="T3" fmla="*/ 0 h 3"/>
                <a:gd name="T4" fmla="*/ 0 w 70"/>
                <a:gd name="T5" fmla="*/ 0 h 3"/>
                <a:gd name="T6" fmla="*/ 14 w 70"/>
                <a:gd name="T7" fmla="*/ 3 h 3"/>
                <a:gd name="T8" fmla="*/ 27 w 70"/>
                <a:gd name="T9" fmla="*/ 3 h 3"/>
                <a:gd name="T10" fmla="*/ 70 w 70"/>
                <a:gd name="T11" fmla="*/ 0 h 3"/>
                <a:gd name="T12" fmla="*/ 35 w 70"/>
                <a:gd name="T13" fmla="*/ 3 h 3"/>
                <a:gd name="T14" fmla="*/ 35 w 70"/>
                <a:gd name="T15" fmla="*/ 3 h 3"/>
                <a:gd name="T16" fmla="*/ 29 w 70"/>
                <a:gd name="T17" fmla="*/ 3 h 3"/>
                <a:gd name="T18" fmla="*/ 29 w 70"/>
                <a:gd name="T19" fmla="*/ 3 h 3"/>
                <a:gd name="T20" fmla="*/ 14 w 70"/>
                <a:gd name="T21" fmla="*/ 1 h 3"/>
                <a:gd name="T22" fmla="*/ 0 w 70"/>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3">
                  <a:moveTo>
                    <a:pt x="0" y="0"/>
                  </a:moveTo>
                  <a:lnTo>
                    <a:pt x="0" y="0"/>
                  </a:lnTo>
                  <a:lnTo>
                    <a:pt x="0" y="0"/>
                  </a:lnTo>
                  <a:lnTo>
                    <a:pt x="14" y="3"/>
                  </a:lnTo>
                  <a:lnTo>
                    <a:pt x="27" y="3"/>
                  </a:lnTo>
                  <a:lnTo>
                    <a:pt x="70" y="0"/>
                  </a:lnTo>
                  <a:lnTo>
                    <a:pt x="35" y="3"/>
                  </a:lnTo>
                  <a:lnTo>
                    <a:pt x="35" y="3"/>
                  </a:lnTo>
                  <a:lnTo>
                    <a:pt x="29" y="3"/>
                  </a:lnTo>
                  <a:lnTo>
                    <a:pt x="29" y="3"/>
                  </a:lnTo>
                  <a:lnTo>
                    <a:pt x="14" y="1"/>
                  </a:lnTo>
                  <a:lnTo>
                    <a:pt x="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9" name="Freeform 497"/>
            <p:cNvSpPr>
              <a:spLocks/>
            </p:cNvSpPr>
            <p:nvPr/>
          </p:nvSpPr>
          <p:spPr bwMode="auto">
            <a:xfrm>
              <a:off x="1136088" y="5444255"/>
              <a:ext cx="65276" cy="2798"/>
            </a:xfrm>
            <a:custGeom>
              <a:avLst/>
              <a:gdLst>
                <a:gd name="T0" fmla="*/ 0 w 70"/>
                <a:gd name="T1" fmla="*/ 0 h 3"/>
                <a:gd name="T2" fmla="*/ 0 w 70"/>
                <a:gd name="T3" fmla="*/ 0 h 3"/>
                <a:gd name="T4" fmla="*/ 0 w 70"/>
                <a:gd name="T5" fmla="*/ 0 h 3"/>
                <a:gd name="T6" fmla="*/ 14 w 70"/>
                <a:gd name="T7" fmla="*/ 3 h 3"/>
                <a:gd name="T8" fmla="*/ 27 w 70"/>
                <a:gd name="T9" fmla="*/ 3 h 3"/>
                <a:gd name="T10" fmla="*/ 70 w 70"/>
                <a:gd name="T11" fmla="*/ 0 h 3"/>
                <a:gd name="T12" fmla="*/ 35 w 70"/>
                <a:gd name="T13" fmla="*/ 3 h 3"/>
                <a:gd name="T14" fmla="*/ 35 w 70"/>
                <a:gd name="T15" fmla="*/ 3 h 3"/>
                <a:gd name="T16" fmla="*/ 29 w 70"/>
                <a:gd name="T17" fmla="*/ 3 h 3"/>
                <a:gd name="T18" fmla="*/ 29 w 70"/>
                <a:gd name="T19" fmla="*/ 3 h 3"/>
                <a:gd name="T20" fmla="*/ 14 w 70"/>
                <a:gd name="T21" fmla="*/ 1 h 3"/>
                <a:gd name="T22" fmla="*/ 0 w 70"/>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3">
                  <a:moveTo>
                    <a:pt x="0" y="0"/>
                  </a:moveTo>
                  <a:lnTo>
                    <a:pt x="0" y="0"/>
                  </a:lnTo>
                  <a:lnTo>
                    <a:pt x="0" y="0"/>
                  </a:lnTo>
                  <a:lnTo>
                    <a:pt x="14" y="3"/>
                  </a:lnTo>
                  <a:lnTo>
                    <a:pt x="27" y="3"/>
                  </a:lnTo>
                  <a:lnTo>
                    <a:pt x="70" y="0"/>
                  </a:lnTo>
                  <a:lnTo>
                    <a:pt x="35" y="3"/>
                  </a:lnTo>
                  <a:lnTo>
                    <a:pt x="35" y="3"/>
                  </a:lnTo>
                  <a:lnTo>
                    <a:pt x="29" y="3"/>
                  </a:lnTo>
                  <a:lnTo>
                    <a:pt x="29" y="3"/>
                  </a:lnTo>
                  <a:lnTo>
                    <a:pt x="14"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0" name="Freeform 498"/>
            <p:cNvSpPr>
              <a:spLocks/>
            </p:cNvSpPr>
            <p:nvPr/>
          </p:nvSpPr>
          <p:spPr bwMode="auto">
            <a:xfrm>
              <a:off x="1047499" y="5270808"/>
              <a:ext cx="153865" cy="176245"/>
            </a:xfrm>
            <a:custGeom>
              <a:avLst/>
              <a:gdLst>
                <a:gd name="T0" fmla="*/ 16 w 165"/>
                <a:gd name="T1" fmla="*/ 0 h 189"/>
                <a:gd name="T2" fmla="*/ 15 w 165"/>
                <a:gd name="T3" fmla="*/ 4 h 189"/>
                <a:gd name="T4" fmla="*/ 15 w 165"/>
                <a:gd name="T5" fmla="*/ 4 h 189"/>
                <a:gd name="T6" fmla="*/ 15 w 165"/>
                <a:gd name="T7" fmla="*/ 14 h 189"/>
                <a:gd name="T8" fmla="*/ 15 w 165"/>
                <a:gd name="T9" fmla="*/ 14 h 189"/>
                <a:gd name="T10" fmla="*/ 10 w 165"/>
                <a:gd name="T11" fmla="*/ 31 h 189"/>
                <a:gd name="T12" fmla="*/ 5 w 165"/>
                <a:gd name="T13" fmla="*/ 47 h 189"/>
                <a:gd name="T14" fmla="*/ 5 w 165"/>
                <a:gd name="T15" fmla="*/ 47 h 189"/>
                <a:gd name="T16" fmla="*/ 4 w 165"/>
                <a:gd name="T17" fmla="*/ 52 h 189"/>
                <a:gd name="T18" fmla="*/ 0 w 165"/>
                <a:gd name="T19" fmla="*/ 67 h 189"/>
                <a:gd name="T20" fmla="*/ 34 w 165"/>
                <a:gd name="T21" fmla="*/ 135 h 189"/>
                <a:gd name="T22" fmla="*/ 34 w 165"/>
                <a:gd name="T23" fmla="*/ 135 h 189"/>
                <a:gd name="T24" fmla="*/ 40 w 165"/>
                <a:gd name="T25" fmla="*/ 145 h 189"/>
                <a:gd name="T26" fmla="*/ 46 w 165"/>
                <a:gd name="T27" fmla="*/ 153 h 189"/>
                <a:gd name="T28" fmla="*/ 53 w 165"/>
                <a:gd name="T29" fmla="*/ 161 h 189"/>
                <a:gd name="T30" fmla="*/ 60 w 165"/>
                <a:gd name="T31" fmla="*/ 167 h 189"/>
                <a:gd name="T32" fmla="*/ 68 w 165"/>
                <a:gd name="T33" fmla="*/ 173 h 189"/>
                <a:gd name="T34" fmla="*/ 76 w 165"/>
                <a:gd name="T35" fmla="*/ 178 h 189"/>
                <a:gd name="T36" fmla="*/ 86 w 165"/>
                <a:gd name="T37" fmla="*/ 183 h 189"/>
                <a:gd name="T38" fmla="*/ 95 w 165"/>
                <a:gd name="T39" fmla="*/ 186 h 189"/>
                <a:gd name="T40" fmla="*/ 95 w 165"/>
                <a:gd name="T41" fmla="*/ 186 h 189"/>
                <a:gd name="T42" fmla="*/ 109 w 165"/>
                <a:gd name="T43" fmla="*/ 187 h 189"/>
                <a:gd name="T44" fmla="*/ 124 w 165"/>
                <a:gd name="T45" fmla="*/ 189 h 189"/>
                <a:gd name="T46" fmla="*/ 124 w 165"/>
                <a:gd name="T47" fmla="*/ 189 h 189"/>
                <a:gd name="T48" fmla="*/ 130 w 165"/>
                <a:gd name="T49" fmla="*/ 189 h 189"/>
                <a:gd name="T50" fmla="*/ 165 w 165"/>
                <a:gd name="T51" fmla="*/ 186 h 189"/>
                <a:gd name="T52" fmla="*/ 165 w 165"/>
                <a:gd name="T53" fmla="*/ 186 h 189"/>
                <a:gd name="T54" fmla="*/ 165 w 165"/>
                <a:gd name="T55" fmla="*/ 186 h 189"/>
                <a:gd name="T56" fmla="*/ 139 w 165"/>
                <a:gd name="T57" fmla="*/ 181 h 189"/>
                <a:gd name="T58" fmla="*/ 111 w 165"/>
                <a:gd name="T59" fmla="*/ 176 h 189"/>
                <a:gd name="T60" fmla="*/ 98 w 165"/>
                <a:gd name="T61" fmla="*/ 172 h 189"/>
                <a:gd name="T62" fmla="*/ 86 w 165"/>
                <a:gd name="T63" fmla="*/ 167 h 189"/>
                <a:gd name="T64" fmla="*/ 75 w 165"/>
                <a:gd name="T65" fmla="*/ 161 h 189"/>
                <a:gd name="T66" fmla="*/ 67 w 165"/>
                <a:gd name="T67" fmla="*/ 153 h 189"/>
                <a:gd name="T68" fmla="*/ 67 w 165"/>
                <a:gd name="T69" fmla="*/ 153 h 189"/>
                <a:gd name="T70" fmla="*/ 60 w 165"/>
                <a:gd name="T71" fmla="*/ 143 h 189"/>
                <a:gd name="T72" fmla="*/ 56 w 165"/>
                <a:gd name="T73" fmla="*/ 134 h 189"/>
                <a:gd name="T74" fmla="*/ 49 w 165"/>
                <a:gd name="T75" fmla="*/ 112 h 189"/>
                <a:gd name="T76" fmla="*/ 49 w 165"/>
                <a:gd name="T77" fmla="*/ 112 h 189"/>
                <a:gd name="T78" fmla="*/ 16 w 165"/>
                <a:gd name="T7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89">
                  <a:moveTo>
                    <a:pt x="16" y="0"/>
                  </a:moveTo>
                  <a:lnTo>
                    <a:pt x="15" y="4"/>
                  </a:lnTo>
                  <a:lnTo>
                    <a:pt x="15" y="4"/>
                  </a:lnTo>
                  <a:lnTo>
                    <a:pt x="15" y="14"/>
                  </a:lnTo>
                  <a:lnTo>
                    <a:pt x="15" y="14"/>
                  </a:lnTo>
                  <a:lnTo>
                    <a:pt x="10" y="31"/>
                  </a:lnTo>
                  <a:lnTo>
                    <a:pt x="5" y="47"/>
                  </a:lnTo>
                  <a:lnTo>
                    <a:pt x="5" y="47"/>
                  </a:lnTo>
                  <a:lnTo>
                    <a:pt x="4" y="52"/>
                  </a:lnTo>
                  <a:lnTo>
                    <a:pt x="0" y="67"/>
                  </a:lnTo>
                  <a:lnTo>
                    <a:pt x="34" y="135"/>
                  </a:lnTo>
                  <a:lnTo>
                    <a:pt x="34" y="135"/>
                  </a:lnTo>
                  <a:lnTo>
                    <a:pt x="40" y="145"/>
                  </a:lnTo>
                  <a:lnTo>
                    <a:pt x="46" y="153"/>
                  </a:lnTo>
                  <a:lnTo>
                    <a:pt x="53" y="161"/>
                  </a:lnTo>
                  <a:lnTo>
                    <a:pt x="60" y="167"/>
                  </a:lnTo>
                  <a:lnTo>
                    <a:pt x="68" y="173"/>
                  </a:lnTo>
                  <a:lnTo>
                    <a:pt x="76" y="178"/>
                  </a:lnTo>
                  <a:lnTo>
                    <a:pt x="86" y="183"/>
                  </a:lnTo>
                  <a:lnTo>
                    <a:pt x="95" y="186"/>
                  </a:lnTo>
                  <a:lnTo>
                    <a:pt x="95" y="186"/>
                  </a:lnTo>
                  <a:lnTo>
                    <a:pt x="109" y="187"/>
                  </a:lnTo>
                  <a:lnTo>
                    <a:pt x="124" y="189"/>
                  </a:lnTo>
                  <a:lnTo>
                    <a:pt x="124" y="189"/>
                  </a:lnTo>
                  <a:lnTo>
                    <a:pt x="130" y="189"/>
                  </a:lnTo>
                  <a:lnTo>
                    <a:pt x="165" y="186"/>
                  </a:lnTo>
                  <a:lnTo>
                    <a:pt x="165" y="186"/>
                  </a:lnTo>
                  <a:lnTo>
                    <a:pt x="165" y="186"/>
                  </a:lnTo>
                  <a:lnTo>
                    <a:pt x="139" y="181"/>
                  </a:lnTo>
                  <a:lnTo>
                    <a:pt x="111" y="176"/>
                  </a:lnTo>
                  <a:lnTo>
                    <a:pt x="98" y="172"/>
                  </a:lnTo>
                  <a:lnTo>
                    <a:pt x="86" y="167"/>
                  </a:lnTo>
                  <a:lnTo>
                    <a:pt x="75" y="161"/>
                  </a:lnTo>
                  <a:lnTo>
                    <a:pt x="67" y="153"/>
                  </a:lnTo>
                  <a:lnTo>
                    <a:pt x="67" y="153"/>
                  </a:lnTo>
                  <a:lnTo>
                    <a:pt x="60" y="143"/>
                  </a:lnTo>
                  <a:lnTo>
                    <a:pt x="56" y="134"/>
                  </a:lnTo>
                  <a:lnTo>
                    <a:pt x="49" y="112"/>
                  </a:lnTo>
                  <a:lnTo>
                    <a:pt x="49" y="112"/>
                  </a:lnTo>
                  <a:lnTo>
                    <a:pt x="16" y="0"/>
                  </a:lnTo>
                  <a:close/>
                </a:path>
              </a:pathLst>
            </a:custGeom>
            <a:solidFill>
              <a:srgbClr val="BA4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1" name="Freeform 499"/>
            <p:cNvSpPr>
              <a:spLocks/>
            </p:cNvSpPr>
            <p:nvPr/>
          </p:nvSpPr>
          <p:spPr bwMode="auto">
            <a:xfrm>
              <a:off x="1047499" y="5270808"/>
              <a:ext cx="153865" cy="176245"/>
            </a:xfrm>
            <a:custGeom>
              <a:avLst/>
              <a:gdLst>
                <a:gd name="T0" fmla="*/ 16 w 165"/>
                <a:gd name="T1" fmla="*/ 0 h 189"/>
                <a:gd name="T2" fmla="*/ 15 w 165"/>
                <a:gd name="T3" fmla="*/ 4 h 189"/>
                <a:gd name="T4" fmla="*/ 15 w 165"/>
                <a:gd name="T5" fmla="*/ 4 h 189"/>
                <a:gd name="T6" fmla="*/ 15 w 165"/>
                <a:gd name="T7" fmla="*/ 14 h 189"/>
                <a:gd name="T8" fmla="*/ 15 w 165"/>
                <a:gd name="T9" fmla="*/ 14 h 189"/>
                <a:gd name="T10" fmla="*/ 10 w 165"/>
                <a:gd name="T11" fmla="*/ 31 h 189"/>
                <a:gd name="T12" fmla="*/ 5 w 165"/>
                <a:gd name="T13" fmla="*/ 47 h 189"/>
                <a:gd name="T14" fmla="*/ 5 w 165"/>
                <a:gd name="T15" fmla="*/ 47 h 189"/>
                <a:gd name="T16" fmla="*/ 4 w 165"/>
                <a:gd name="T17" fmla="*/ 52 h 189"/>
                <a:gd name="T18" fmla="*/ 0 w 165"/>
                <a:gd name="T19" fmla="*/ 67 h 189"/>
                <a:gd name="T20" fmla="*/ 34 w 165"/>
                <a:gd name="T21" fmla="*/ 135 h 189"/>
                <a:gd name="T22" fmla="*/ 34 w 165"/>
                <a:gd name="T23" fmla="*/ 135 h 189"/>
                <a:gd name="T24" fmla="*/ 40 w 165"/>
                <a:gd name="T25" fmla="*/ 145 h 189"/>
                <a:gd name="T26" fmla="*/ 46 w 165"/>
                <a:gd name="T27" fmla="*/ 153 h 189"/>
                <a:gd name="T28" fmla="*/ 53 w 165"/>
                <a:gd name="T29" fmla="*/ 161 h 189"/>
                <a:gd name="T30" fmla="*/ 60 w 165"/>
                <a:gd name="T31" fmla="*/ 167 h 189"/>
                <a:gd name="T32" fmla="*/ 68 w 165"/>
                <a:gd name="T33" fmla="*/ 173 h 189"/>
                <a:gd name="T34" fmla="*/ 76 w 165"/>
                <a:gd name="T35" fmla="*/ 178 h 189"/>
                <a:gd name="T36" fmla="*/ 86 w 165"/>
                <a:gd name="T37" fmla="*/ 183 h 189"/>
                <a:gd name="T38" fmla="*/ 95 w 165"/>
                <a:gd name="T39" fmla="*/ 186 h 189"/>
                <a:gd name="T40" fmla="*/ 95 w 165"/>
                <a:gd name="T41" fmla="*/ 186 h 189"/>
                <a:gd name="T42" fmla="*/ 109 w 165"/>
                <a:gd name="T43" fmla="*/ 187 h 189"/>
                <a:gd name="T44" fmla="*/ 124 w 165"/>
                <a:gd name="T45" fmla="*/ 189 h 189"/>
                <a:gd name="T46" fmla="*/ 124 w 165"/>
                <a:gd name="T47" fmla="*/ 189 h 189"/>
                <a:gd name="T48" fmla="*/ 130 w 165"/>
                <a:gd name="T49" fmla="*/ 189 h 189"/>
                <a:gd name="T50" fmla="*/ 165 w 165"/>
                <a:gd name="T51" fmla="*/ 186 h 189"/>
                <a:gd name="T52" fmla="*/ 165 w 165"/>
                <a:gd name="T53" fmla="*/ 186 h 189"/>
                <a:gd name="T54" fmla="*/ 165 w 165"/>
                <a:gd name="T55" fmla="*/ 186 h 189"/>
                <a:gd name="T56" fmla="*/ 139 w 165"/>
                <a:gd name="T57" fmla="*/ 181 h 189"/>
                <a:gd name="T58" fmla="*/ 111 w 165"/>
                <a:gd name="T59" fmla="*/ 176 h 189"/>
                <a:gd name="T60" fmla="*/ 98 w 165"/>
                <a:gd name="T61" fmla="*/ 172 h 189"/>
                <a:gd name="T62" fmla="*/ 86 w 165"/>
                <a:gd name="T63" fmla="*/ 167 h 189"/>
                <a:gd name="T64" fmla="*/ 75 w 165"/>
                <a:gd name="T65" fmla="*/ 161 h 189"/>
                <a:gd name="T66" fmla="*/ 67 w 165"/>
                <a:gd name="T67" fmla="*/ 153 h 189"/>
                <a:gd name="T68" fmla="*/ 67 w 165"/>
                <a:gd name="T69" fmla="*/ 153 h 189"/>
                <a:gd name="T70" fmla="*/ 60 w 165"/>
                <a:gd name="T71" fmla="*/ 143 h 189"/>
                <a:gd name="T72" fmla="*/ 56 w 165"/>
                <a:gd name="T73" fmla="*/ 134 h 189"/>
                <a:gd name="T74" fmla="*/ 49 w 165"/>
                <a:gd name="T75" fmla="*/ 112 h 189"/>
                <a:gd name="T76" fmla="*/ 49 w 165"/>
                <a:gd name="T77" fmla="*/ 112 h 189"/>
                <a:gd name="T78" fmla="*/ 16 w 165"/>
                <a:gd name="T7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89">
                  <a:moveTo>
                    <a:pt x="16" y="0"/>
                  </a:moveTo>
                  <a:lnTo>
                    <a:pt x="15" y="4"/>
                  </a:lnTo>
                  <a:lnTo>
                    <a:pt x="15" y="4"/>
                  </a:lnTo>
                  <a:lnTo>
                    <a:pt x="15" y="14"/>
                  </a:lnTo>
                  <a:lnTo>
                    <a:pt x="15" y="14"/>
                  </a:lnTo>
                  <a:lnTo>
                    <a:pt x="10" y="31"/>
                  </a:lnTo>
                  <a:lnTo>
                    <a:pt x="5" y="47"/>
                  </a:lnTo>
                  <a:lnTo>
                    <a:pt x="5" y="47"/>
                  </a:lnTo>
                  <a:lnTo>
                    <a:pt x="4" y="52"/>
                  </a:lnTo>
                  <a:lnTo>
                    <a:pt x="0" y="67"/>
                  </a:lnTo>
                  <a:lnTo>
                    <a:pt x="34" y="135"/>
                  </a:lnTo>
                  <a:lnTo>
                    <a:pt x="34" y="135"/>
                  </a:lnTo>
                  <a:lnTo>
                    <a:pt x="40" y="145"/>
                  </a:lnTo>
                  <a:lnTo>
                    <a:pt x="46" y="153"/>
                  </a:lnTo>
                  <a:lnTo>
                    <a:pt x="53" y="161"/>
                  </a:lnTo>
                  <a:lnTo>
                    <a:pt x="60" y="167"/>
                  </a:lnTo>
                  <a:lnTo>
                    <a:pt x="68" y="173"/>
                  </a:lnTo>
                  <a:lnTo>
                    <a:pt x="76" y="178"/>
                  </a:lnTo>
                  <a:lnTo>
                    <a:pt x="86" y="183"/>
                  </a:lnTo>
                  <a:lnTo>
                    <a:pt x="95" y="186"/>
                  </a:lnTo>
                  <a:lnTo>
                    <a:pt x="95" y="186"/>
                  </a:lnTo>
                  <a:lnTo>
                    <a:pt x="109" y="187"/>
                  </a:lnTo>
                  <a:lnTo>
                    <a:pt x="124" y="189"/>
                  </a:lnTo>
                  <a:lnTo>
                    <a:pt x="124" y="189"/>
                  </a:lnTo>
                  <a:lnTo>
                    <a:pt x="130" y="189"/>
                  </a:lnTo>
                  <a:lnTo>
                    <a:pt x="165" y="186"/>
                  </a:lnTo>
                  <a:lnTo>
                    <a:pt x="165" y="186"/>
                  </a:lnTo>
                  <a:lnTo>
                    <a:pt x="165" y="186"/>
                  </a:lnTo>
                  <a:lnTo>
                    <a:pt x="139" y="181"/>
                  </a:lnTo>
                  <a:lnTo>
                    <a:pt x="111" y="176"/>
                  </a:lnTo>
                  <a:lnTo>
                    <a:pt x="98" y="172"/>
                  </a:lnTo>
                  <a:lnTo>
                    <a:pt x="86" y="167"/>
                  </a:lnTo>
                  <a:lnTo>
                    <a:pt x="75" y="161"/>
                  </a:lnTo>
                  <a:lnTo>
                    <a:pt x="67" y="153"/>
                  </a:lnTo>
                  <a:lnTo>
                    <a:pt x="67" y="153"/>
                  </a:lnTo>
                  <a:lnTo>
                    <a:pt x="60" y="143"/>
                  </a:lnTo>
                  <a:lnTo>
                    <a:pt x="56" y="134"/>
                  </a:lnTo>
                  <a:lnTo>
                    <a:pt x="49" y="112"/>
                  </a:lnTo>
                  <a:lnTo>
                    <a:pt x="49" y="112"/>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2" name="Freeform 500"/>
            <p:cNvSpPr>
              <a:spLocks/>
            </p:cNvSpPr>
            <p:nvPr/>
          </p:nvSpPr>
          <p:spPr bwMode="auto">
            <a:xfrm>
              <a:off x="1051229" y="5274538"/>
              <a:ext cx="10258" cy="44761"/>
            </a:xfrm>
            <a:custGeom>
              <a:avLst/>
              <a:gdLst>
                <a:gd name="T0" fmla="*/ 11 w 11"/>
                <a:gd name="T1" fmla="*/ 0 h 48"/>
                <a:gd name="T2" fmla="*/ 0 w 11"/>
                <a:gd name="T3" fmla="*/ 48 h 48"/>
                <a:gd name="T4" fmla="*/ 0 w 11"/>
                <a:gd name="T5" fmla="*/ 48 h 48"/>
                <a:gd name="T6" fmla="*/ 1 w 11"/>
                <a:gd name="T7" fmla="*/ 43 h 48"/>
                <a:gd name="T8" fmla="*/ 1 w 11"/>
                <a:gd name="T9" fmla="*/ 43 h 48"/>
                <a:gd name="T10" fmla="*/ 6 w 11"/>
                <a:gd name="T11" fmla="*/ 27 h 48"/>
                <a:gd name="T12" fmla="*/ 11 w 11"/>
                <a:gd name="T13" fmla="*/ 10 h 48"/>
                <a:gd name="T14" fmla="*/ 11 w 11"/>
                <a:gd name="T15" fmla="*/ 10 h 48"/>
                <a:gd name="T16" fmla="*/ 11 w 11"/>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8">
                  <a:moveTo>
                    <a:pt x="11" y="0"/>
                  </a:moveTo>
                  <a:lnTo>
                    <a:pt x="0" y="48"/>
                  </a:lnTo>
                  <a:lnTo>
                    <a:pt x="0" y="48"/>
                  </a:lnTo>
                  <a:lnTo>
                    <a:pt x="1" y="43"/>
                  </a:lnTo>
                  <a:lnTo>
                    <a:pt x="1" y="43"/>
                  </a:lnTo>
                  <a:lnTo>
                    <a:pt x="6" y="27"/>
                  </a:lnTo>
                  <a:lnTo>
                    <a:pt x="11" y="10"/>
                  </a:lnTo>
                  <a:lnTo>
                    <a:pt x="11" y="10"/>
                  </a:lnTo>
                  <a:lnTo>
                    <a:pt x="11" y="0"/>
                  </a:lnTo>
                  <a:close/>
                </a:path>
              </a:pathLst>
            </a:custGeom>
            <a:solidFill>
              <a:srgbClr val="1E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3" name="Freeform 501"/>
            <p:cNvSpPr>
              <a:spLocks/>
            </p:cNvSpPr>
            <p:nvPr/>
          </p:nvSpPr>
          <p:spPr bwMode="auto">
            <a:xfrm>
              <a:off x="1051229" y="5274538"/>
              <a:ext cx="10258" cy="44761"/>
            </a:xfrm>
            <a:custGeom>
              <a:avLst/>
              <a:gdLst>
                <a:gd name="T0" fmla="*/ 11 w 11"/>
                <a:gd name="T1" fmla="*/ 0 h 48"/>
                <a:gd name="T2" fmla="*/ 0 w 11"/>
                <a:gd name="T3" fmla="*/ 48 h 48"/>
                <a:gd name="T4" fmla="*/ 0 w 11"/>
                <a:gd name="T5" fmla="*/ 48 h 48"/>
                <a:gd name="T6" fmla="*/ 1 w 11"/>
                <a:gd name="T7" fmla="*/ 43 h 48"/>
                <a:gd name="T8" fmla="*/ 1 w 11"/>
                <a:gd name="T9" fmla="*/ 43 h 48"/>
                <a:gd name="T10" fmla="*/ 6 w 11"/>
                <a:gd name="T11" fmla="*/ 27 h 48"/>
                <a:gd name="T12" fmla="*/ 11 w 11"/>
                <a:gd name="T13" fmla="*/ 10 h 48"/>
                <a:gd name="T14" fmla="*/ 11 w 11"/>
                <a:gd name="T15" fmla="*/ 10 h 48"/>
                <a:gd name="T16" fmla="*/ 11 w 11"/>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8">
                  <a:moveTo>
                    <a:pt x="11" y="0"/>
                  </a:moveTo>
                  <a:lnTo>
                    <a:pt x="0" y="48"/>
                  </a:lnTo>
                  <a:lnTo>
                    <a:pt x="0" y="48"/>
                  </a:lnTo>
                  <a:lnTo>
                    <a:pt x="1" y="43"/>
                  </a:lnTo>
                  <a:lnTo>
                    <a:pt x="1" y="43"/>
                  </a:lnTo>
                  <a:lnTo>
                    <a:pt x="6" y="27"/>
                  </a:lnTo>
                  <a:lnTo>
                    <a:pt x="11" y="10"/>
                  </a:lnTo>
                  <a:lnTo>
                    <a:pt x="11" y="1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4" name="Freeform 502"/>
            <p:cNvSpPr>
              <a:spLocks/>
            </p:cNvSpPr>
            <p:nvPr/>
          </p:nvSpPr>
          <p:spPr bwMode="auto">
            <a:xfrm>
              <a:off x="932800" y="5098293"/>
              <a:ext cx="4663" cy="55951"/>
            </a:xfrm>
            <a:custGeom>
              <a:avLst/>
              <a:gdLst>
                <a:gd name="T0" fmla="*/ 3 w 5"/>
                <a:gd name="T1" fmla="*/ 60 h 60"/>
                <a:gd name="T2" fmla="*/ 3 w 5"/>
                <a:gd name="T3" fmla="*/ 60 h 60"/>
                <a:gd name="T4" fmla="*/ 2 w 5"/>
                <a:gd name="T5" fmla="*/ 50 h 60"/>
                <a:gd name="T6" fmla="*/ 2 w 5"/>
                <a:gd name="T7" fmla="*/ 30 h 60"/>
                <a:gd name="T8" fmla="*/ 2 w 5"/>
                <a:gd name="T9" fmla="*/ 30 h 60"/>
                <a:gd name="T10" fmla="*/ 0 w 5"/>
                <a:gd name="T11" fmla="*/ 8 h 60"/>
                <a:gd name="T12" fmla="*/ 2 w 5"/>
                <a:gd name="T13" fmla="*/ 0 h 60"/>
                <a:gd name="T14" fmla="*/ 2 w 5"/>
                <a:gd name="T15" fmla="*/ 0 h 60"/>
                <a:gd name="T16" fmla="*/ 3 w 5"/>
                <a:gd name="T17" fmla="*/ 8 h 60"/>
                <a:gd name="T18" fmla="*/ 5 w 5"/>
                <a:gd name="T19" fmla="*/ 30 h 60"/>
                <a:gd name="T20" fmla="*/ 5 w 5"/>
                <a:gd name="T21" fmla="*/ 30 h 60"/>
                <a:gd name="T22" fmla="*/ 5 w 5"/>
                <a:gd name="T23" fmla="*/ 50 h 60"/>
                <a:gd name="T24" fmla="*/ 3 w 5"/>
                <a:gd name="T25" fmla="*/ 60 h 60"/>
                <a:gd name="T26" fmla="*/ 3 w 5"/>
                <a:gd name="T2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60">
                  <a:moveTo>
                    <a:pt x="3" y="60"/>
                  </a:moveTo>
                  <a:lnTo>
                    <a:pt x="3" y="60"/>
                  </a:lnTo>
                  <a:lnTo>
                    <a:pt x="2" y="50"/>
                  </a:lnTo>
                  <a:lnTo>
                    <a:pt x="2" y="30"/>
                  </a:lnTo>
                  <a:lnTo>
                    <a:pt x="2" y="30"/>
                  </a:lnTo>
                  <a:lnTo>
                    <a:pt x="0" y="8"/>
                  </a:lnTo>
                  <a:lnTo>
                    <a:pt x="2" y="0"/>
                  </a:lnTo>
                  <a:lnTo>
                    <a:pt x="2" y="0"/>
                  </a:lnTo>
                  <a:lnTo>
                    <a:pt x="3" y="8"/>
                  </a:lnTo>
                  <a:lnTo>
                    <a:pt x="5" y="30"/>
                  </a:lnTo>
                  <a:lnTo>
                    <a:pt x="5" y="30"/>
                  </a:lnTo>
                  <a:lnTo>
                    <a:pt x="5" y="50"/>
                  </a:lnTo>
                  <a:lnTo>
                    <a:pt x="3" y="60"/>
                  </a:lnTo>
                  <a:lnTo>
                    <a:pt x="3" y="6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5" name="Freeform 503"/>
            <p:cNvSpPr>
              <a:spLocks/>
            </p:cNvSpPr>
            <p:nvPr/>
          </p:nvSpPr>
          <p:spPr bwMode="auto">
            <a:xfrm>
              <a:off x="932800" y="5098293"/>
              <a:ext cx="27043" cy="45693"/>
            </a:xfrm>
            <a:custGeom>
              <a:avLst/>
              <a:gdLst>
                <a:gd name="T0" fmla="*/ 29 w 29"/>
                <a:gd name="T1" fmla="*/ 49 h 49"/>
                <a:gd name="T2" fmla="*/ 29 w 29"/>
                <a:gd name="T3" fmla="*/ 49 h 49"/>
                <a:gd name="T4" fmla="*/ 24 w 29"/>
                <a:gd name="T5" fmla="*/ 41 h 49"/>
                <a:gd name="T6" fmla="*/ 14 w 29"/>
                <a:gd name="T7" fmla="*/ 24 h 49"/>
                <a:gd name="T8" fmla="*/ 14 w 29"/>
                <a:gd name="T9" fmla="*/ 24 h 49"/>
                <a:gd name="T10" fmla="*/ 3 w 29"/>
                <a:gd name="T11" fmla="*/ 8 h 49"/>
                <a:gd name="T12" fmla="*/ 0 w 29"/>
                <a:gd name="T13" fmla="*/ 0 h 49"/>
                <a:gd name="T14" fmla="*/ 0 w 29"/>
                <a:gd name="T15" fmla="*/ 0 h 49"/>
                <a:gd name="T16" fmla="*/ 5 w 29"/>
                <a:gd name="T17" fmla="*/ 6 h 49"/>
                <a:gd name="T18" fmla="*/ 16 w 29"/>
                <a:gd name="T19" fmla="*/ 22 h 49"/>
                <a:gd name="T20" fmla="*/ 16 w 29"/>
                <a:gd name="T21" fmla="*/ 22 h 49"/>
                <a:gd name="T22" fmla="*/ 25 w 29"/>
                <a:gd name="T23" fmla="*/ 41 h 49"/>
                <a:gd name="T24" fmla="*/ 29 w 29"/>
                <a:gd name="T25" fmla="*/ 49 h 49"/>
                <a:gd name="T26" fmla="*/ 29 w 29"/>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9" y="49"/>
                  </a:moveTo>
                  <a:lnTo>
                    <a:pt x="29" y="49"/>
                  </a:lnTo>
                  <a:lnTo>
                    <a:pt x="24" y="41"/>
                  </a:lnTo>
                  <a:lnTo>
                    <a:pt x="14" y="24"/>
                  </a:lnTo>
                  <a:lnTo>
                    <a:pt x="14" y="24"/>
                  </a:lnTo>
                  <a:lnTo>
                    <a:pt x="3" y="8"/>
                  </a:lnTo>
                  <a:lnTo>
                    <a:pt x="0" y="0"/>
                  </a:lnTo>
                  <a:lnTo>
                    <a:pt x="0" y="0"/>
                  </a:lnTo>
                  <a:lnTo>
                    <a:pt x="5" y="6"/>
                  </a:lnTo>
                  <a:lnTo>
                    <a:pt x="16" y="22"/>
                  </a:lnTo>
                  <a:lnTo>
                    <a:pt x="16" y="22"/>
                  </a:lnTo>
                  <a:lnTo>
                    <a:pt x="25" y="41"/>
                  </a:lnTo>
                  <a:lnTo>
                    <a:pt x="29" y="49"/>
                  </a:lnTo>
                  <a:lnTo>
                    <a:pt x="29" y="49"/>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6" name="Freeform 504"/>
            <p:cNvSpPr>
              <a:spLocks/>
            </p:cNvSpPr>
            <p:nvPr/>
          </p:nvSpPr>
          <p:spPr bwMode="auto">
            <a:xfrm>
              <a:off x="914149" y="5232574"/>
              <a:ext cx="18650" cy="31705"/>
            </a:xfrm>
            <a:custGeom>
              <a:avLst/>
              <a:gdLst>
                <a:gd name="T0" fmla="*/ 20 w 20"/>
                <a:gd name="T1" fmla="*/ 34 h 34"/>
                <a:gd name="T2" fmla="*/ 20 w 20"/>
                <a:gd name="T3" fmla="*/ 34 h 34"/>
                <a:gd name="T4" fmla="*/ 1 w 20"/>
                <a:gd name="T5" fmla="*/ 18 h 34"/>
                <a:gd name="T6" fmla="*/ 0 w 20"/>
                <a:gd name="T7" fmla="*/ 18 h 34"/>
                <a:gd name="T8" fmla="*/ 1 w 20"/>
                <a:gd name="T9" fmla="*/ 17 h 34"/>
                <a:gd name="T10" fmla="*/ 1 w 20"/>
                <a:gd name="T11" fmla="*/ 17 h 34"/>
                <a:gd name="T12" fmla="*/ 1 w 20"/>
                <a:gd name="T13" fmla="*/ 17 h 34"/>
                <a:gd name="T14" fmla="*/ 19 w 20"/>
                <a:gd name="T15" fmla="*/ 0 h 34"/>
                <a:gd name="T16" fmla="*/ 19 w 20"/>
                <a:gd name="T17" fmla="*/ 0 h 34"/>
                <a:gd name="T18" fmla="*/ 3 w 20"/>
                <a:gd name="T19" fmla="*/ 18 h 34"/>
                <a:gd name="T20" fmla="*/ 3 w 20"/>
                <a:gd name="T21" fmla="*/ 18 h 34"/>
                <a:gd name="T22" fmla="*/ 3 w 20"/>
                <a:gd name="T23" fmla="*/ 17 h 34"/>
                <a:gd name="T24" fmla="*/ 3 w 20"/>
                <a:gd name="T25" fmla="*/ 17 h 34"/>
                <a:gd name="T26" fmla="*/ 20 w 20"/>
                <a:gd name="T27" fmla="*/ 34 h 34"/>
                <a:gd name="T28" fmla="*/ 20 w 20"/>
                <a:gd name="T2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34">
                  <a:moveTo>
                    <a:pt x="20" y="34"/>
                  </a:moveTo>
                  <a:lnTo>
                    <a:pt x="20" y="34"/>
                  </a:lnTo>
                  <a:lnTo>
                    <a:pt x="1" y="18"/>
                  </a:lnTo>
                  <a:lnTo>
                    <a:pt x="0" y="18"/>
                  </a:lnTo>
                  <a:lnTo>
                    <a:pt x="1" y="17"/>
                  </a:lnTo>
                  <a:lnTo>
                    <a:pt x="1" y="17"/>
                  </a:lnTo>
                  <a:lnTo>
                    <a:pt x="1" y="17"/>
                  </a:lnTo>
                  <a:lnTo>
                    <a:pt x="19" y="0"/>
                  </a:lnTo>
                  <a:lnTo>
                    <a:pt x="19" y="0"/>
                  </a:lnTo>
                  <a:lnTo>
                    <a:pt x="3" y="18"/>
                  </a:lnTo>
                  <a:lnTo>
                    <a:pt x="3" y="18"/>
                  </a:lnTo>
                  <a:lnTo>
                    <a:pt x="3" y="17"/>
                  </a:lnTo>
                  <a:lnTo>
                    <a:pt x="3" y="17"/>
                  </a:lnTo>
                  <a:lnTo>
                    <a:pt x="20" y="34"/>
                  </a:lnTo>
                  <a:lnTo>
                    <a:pt x="2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7" name="Freeform 505"/>
            <p:cNvSpPr>
              <a:spLocks/>
            </p:cNvSpPr>
            <p:nvPr/>
          </p:nvSpPr>
          <p:spPr bwMode="auto">
            <a:xfrm>
              <a:off x="965438" y="5230709"/>
              <a:ext cx="17718" cy="33570"/>
            </a:xfrm>
            <a:custGeom>
              <a:avLst/>
              <a:gdLst>
                <a:gd name="T0" fmla="*/ 0 w 19"/>
                <a:gd name="T1" fmla="*/ 0 h 36"/>
                <a:gd name="T2" fmla="*/ 0 w 19"/>
                <a:gd name="T3" fmla="*/ 0 h 36"/>
                <a:gd name="T4" fmla="*/ 19 w 19"/>
                <a:gd name="T5" fmla="*/ 16 h 36"/>
                <a:gd name="T6" fmla="*/ 19 w 19"/>
                <a:gd name="T7" fmla="*/ 17 h 36"/>
                <a:gd name="T8" fmla="*/ 19 w 19"/>
                <a:gd name="T9" fmla="*/ 17 h 36"/>
                <a:gd name="T10" fmla="*/ 19 w 19"/>
                <a:gd name="T11" fmla="*/ 17 h 36"/>
                <a:gd name="T12" fmla="*/ 19 w 19"/>
                <a:gd name="T13" fmla="*/ 17 h 36"/>
                <a:gd name="T14" fmla="*/ 0 w 19"/>
                <a:gd name="T15" fmla="*/ 36 h 36"/>
                <a:gd name="T16" fmla="*/ 0 w 19"/>
                <a:gd name="T17" fmla="*/ 36 h 36"/>
                <a:gd name="T18" fmla="*/ 17 w 19"/>
                <a:gd name="T19" fmla="*/ 17 h 36"/>
                <a:gd name="T20" fmla="*/ 17 w 19"/>
                <a:gd name="T21" fmla="*/ 16 h 36"/>
                <a:gd name="T22" fmla="*/ 17 w 19"/>
                <a:gd name="T23" fmla="*/ 17 h 36"/>
                <a:gd name="T24" fmla="*/ 17 w 19"/>
                <a:gd name="T25" fmla="*/ 17 h 36"/>
                <a:gd name="T26" fmla="*/ 0 w 19"/>
                <a:gd name="T27" fmla="*/ 0 h 36"/>
                <a:gd name="T28" fmla="*/ 0 w 19"/>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36">
                  <a:moveTo>
                    <a:pt x="0" y="0"/>
                  </a:moveTo>
                  <a:lnTo>
                    <a:pt x="0" y="0"/>
                  </a:lnTo>
                  <a:lnTo>
                    <a:pt x="19" y="16"/>
                  </a:lnTo>
                  <a:lnTo>
                    <a:pt x="19" y="17"/>
                  </a:lnTo>
                  <a:lnTo>
                    <a:pt x="19" y="17"/>
                  </a:lnTo>
                  <a:lnTo>
                    <a:pt x="19" y="17"/>
                  </a:lnTo>
                  <a:lnTo>
                    <a:pt x="19" y="17"/>
                  </a:lnTo>
                  <a:lnTo>
                    <a:pt x="0" y="36"/>
                  </a:lnTo>
                  <a:lnTo>
                    <a:pt x="0" y="36"/>
                  </a:lnTo>
                  <a:lnTo>
                    <a:pt x="17" y="17"/>
                  </a:lnTo>
                  <a:lnTo>
                    <a:pt x="17" y="16"/>
                  </a:lnTo>
                  <a:lnTo>
                    <a:pt x="17" y="17"/>
                  </a:lnTo>
                  <a:lnTo>
                    <a:pt x="17" y="1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8" name="Freeform 506"/>
            <p:cNvSpPr>
              <a:spLocks/>
            </p:cNvSpPr>
            <p:nvPr/>
          </p:nvSpPr>
          <p:spPr bwMode="auto">
            <a:xfrm>
              <a:off x="937462" y="5225114"/>
              <a:ext cx="22380" cy="45693"/>
            </a:xfrm>
            <a:custGeom>
              <a:avLst/>
              <a:gdLst>
                <a:gd name="T0" fmla="*/ 0 w 24"/>
                <a:gd name="T1" fmla="*/ 49 h 49"/>
                <a:gd name="T2" fmla="*/ 0 w 24"/>
                <a:gd name="T3" fmla="*/ 49 h 49"/>
                <a:gd name="T4" fmla="*/ 11 w 24"/>
                <a:gd name="T5" fmla="*/ 23 h 49"/>
                <a:gd name="T6" fmla="*/ 11 w 24"/>
                <a:gd name="T7" fmla="*/ 23 h 49"/>
                <a:gd name="T8" fmla="*/ 24 w 24"/>
                <a:gd name="T9" fmla="*/ 0 h 49"/>
                <a:gd name="T10" fmla="*/ 24 w 24"/>
                <a:gd name="T11" fmla="*/ 0 h 49"/>
                <a:gd name="T12" fmla="*/ 13 w 24"/>
                <a:gd name="T13" fmla="*/ 25 h 49"/>
                <a:gd name="T14" fmla="*/ 13 w 24"/>
                <a:gd name="T15" fmla="*/ 25 h 49"/>
                <a:gd name="T16" fmla="*/ 0 w 24"/>
                <a:gd name="T17" fmla="*/ 49 h 49"/>
                <a:gd name="T18" fmla="*/ 0 w 24"/>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9">
                  <a:moveTo>
                    <a:pt x="0" y="49"/>
                  </a:moveTo>
                  <a:lnTo>
                    <a:pt x="0" y="49"/>
                  </a:lnTo>
                  <a:lnTo>
                    <a:pt x="11" y="23"/>
                  </a:lnTo>
                  <a:lnTo>
                    <a:pt x="11" y="23"/>
                  </a:lnTo>
                  <a:lnTo>
                    <a:pt x="24" y="0"/>
                  </a:lnTo>
                  <a:lnTo>
                    <a:pt x="24" y="0"/>
                  </a:lnTo>
                  <a:lnTo>
                    <a:pt x="13" y="25"/>
                  </a:lnTo>
                  <a:lnTo>
                    <a:pt x="13" y="25"/>
                  </a:lnTo>
                  <a:lnTo>
                    <a:pt x="0" y="49"/>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9" name="Freeform 507"/>
            <p:cNvSpPr>
              <a:spLocks/>
            </p:cNvSpPr>
            <p:nvPr/>
          </p:nvSpPr>
          <p:spPr bwMode="auto">
            <a:xfrm>
              <a:off x="886174" y="5197139"/>
              <a:ext cx="125889" cy="89521"/>
            </a:xfrm>
            <a:custGeom>
              <a:avLst/>
              <a:gdLst>
                <a:gd name="T0" fmla="*/ 134 w 135"/>
                <a:gd name="T1" fmla="*/ 94 h 96"/>
                <a:gd name="T2" fmla="*/ 134 w 135"/>
                <a:gd name="T3" fmla="*/ 91 h 96"/>
                <a:gd name="T4" fmla="*/ 134 w 135"/>
                <a:gd name="T5" fmla="*/ 77 h 96"/>
                <a:gd name="T6" fmla="*/ 134 w 135"/>
                <a:gd name="T7" fmla="*/ 30 h 96"/>
                <a:gd name="T8" fmla="*/ 132 w 135"/>
                <a:gd name="T9" fmla="*/ 14 h 96"/>
                <a:gd name="T10" fmla="*/ 132 w 135"/>
                <a:gd name="T11" fmla="*/ 4 h 96"/>
                <a:gd name="T12" fmla="*/ 132 w 135"/>
                <a:gd name="T13" fmla="*/ 3 h 96"/>
                <a:gd name="T14" fmla="*/ 129 w 135"/>
                <a:gd name="T15" fmla="*/ 3 h 96"/>
                <a:gd name="T16" fmla="*/ 90 w 135"/>
                <a:gd name="T17" fmla="*/ 3 h 96"/>
                <a:gd name="T18" fmla="*/ 3 w 135"/>
                <a:gd name="T19" fmla="*/ 3 h 96"/>
                <a:gd name="T20" fmla="*/ 3 w 135"/>
                <a:gd name="T21" fmla="*/ 3 h 96"/>
                <a:gd name="T22" fmla="*/ 3 w 135"/>
                <a:gd name="T23" fmla="*/ 12 h 96"/>
                <a:gd name="T24" fmla="*/ 3 w 135"/>
                <a:gd name="T25" fmla="*/ 23 h 96"/>
                <a:gd name="T26" fmla="*/ 3 w 135"/>
                <a:gd name="T27" fmla="*/ 45 h 96"/>
                <a:gd name="T28" fmla="*/ 3 w 135"/>
                <a:gd name="T29" fmla="*/ 88 h 96"/>
                <a:gd name="T30" fmla="*/ 3 w 135"/>
                <a:gd name="T31" fmla="*/ 93 h 96"/>
                <a:gd name="T32" fmla="*/ 4 w 135"/>
                <a:gd name="T33" fmla="*/ 93 h 96"/>
                <a:gd name="T34" fmla="*/ 14 w 135"/>
                <a:gd name="T35" fmla="*/ 93 h 96"/>
                <a:gd name="T36" fmla="*/ 33 w 135"/>
                <a:gd name="T37" fmla="*/ 93 h 96"/>
                <a:gd name="T38" fmla="*/ 66 w 135"/>
                <a:gd name="T39" fmla="*/ 93 h 96"/>
                <a:gd name="T40" fmla="*/ 115 w 135"/>
                <a:gd name="T41" fmla="*/ 94 h 96"/>
                <a:gd name="T42" fmla="*/ 128 w 135"/>
                <a:gd name="T43" fmla="*/ 94 h 96"/>
                <a:gd name="T44" fmla="*/ 131 w 135"/>
                <a:gd name="T45" fmla="*/ 94 h 96"/>
                <a:gd name="T46" fmla="*/ 132 w 135"/>
                <a:gd name="T47" fmla="*/ 94 h 96"/>
                <a:gd name="T48" fmla="*/ 131 w 135"/>
                <a:gd name="T49" fmla="*/ 94 h 96"/>
                <a:gd name="T50" fmla="*/ 128 w 135"/>
                <a:gd name="T51" fmla="*/ 94 h 96"/>
                <a:gd name="T52" fmla="*/ 115 w 135"/>
                <a:gd name="T53" fmla="*/ 94 h 96"/>
                <a:gd name="T54" fmla="*/ 66 w 135"/>
                <a:gd name="T55" fmla="*/ 96 h 96"/>
                <a:gd name="T56" fmla="*/ 33 w 135"/>
                <a:gd name="T57" fmla="*/ 96 h 96"/>
                <a:gd name="T58" fmla="*/ 14 w 135"/>
                <a:gd name="T59" fmla="*/ 96 h 96"/>
                <a:gd name="T60" fmla="*/ 4 w 135"/>
                <a:gd name="T61" fmla="*/ 96 h 96"/>
                <a:gd name="T62" fmla="*/ 3 w 135"/>
                <a:gd name="T63" fmla="*/ 96 h 96"/>
                <a:gd name="T64" fmla="*/ 0 w 135"/>
                <a:gd name="T65" fmla="*/ 93 h 96"/>
                <a:gd name="T66" fmla="*/ 0 w 135"/>
                <a:gd name="T67" fmla="*/ 88 h 96"/>
                <a:gd name="T68" fmla="*/ 0 w 135"/>
                <a:gd name="T69" fmla="*/ 45 h 96"/>
                <a:gd name="T70" fmla="*/ 0 w 135"/>
                <a:gd name="T71" fmla="*/ 23 h 96"/>
                <a:gd name="T72" fmla="*/ 0 w 135"/>
                <a:gd name="T73" fmla="*/ 6 h 96"/>
                <a:gd name="T74" fmla="*/ 0 w 135"/>
                <a:gd name="T75" fmla="*/ 3 h 96"/>
                <a:gd name="T76" fmla="*/ 3 w 135"/>
                <a:gd name="T77" fmla="*/ 0 h 96"/>
                <a:gd name="T78" fmla="*/ 90 w 135"/>
                <a:gd name="T79" fmla="*/ 0 h 96"/>
                <a:gd name="T80" fmla="*/ 129 w 135"/>
                <a:gd name="T81" fmla="*/ 0 h 96"/>
                <a:gd name="T82" fmla="*/ 134 w 135"/>
                <a:gd name="T83" fmla="*/ 0 h 96"/>
                <a:gd name="T84" fmla="*/ 134 w 135"/>
                <a:gd name="T85" fmla="*/ 1 h 96"/>
                <a:gd name="T86" fmla="*/ 135 w 135"/>
                <a:gd name="T87" fmla="*/ 4 h 96"/>
                <a:gd name="T88" fmla="*/ 135 w 135"/>
                <a:gd name="T89" fmla="*/ 14 h 96"/>
                <a:gd name="T90" fmla="*/ 135 w 135"/>
                <a:gd name="T91" fmla="*/ 30 h 96"/>
                <a:gd name="T92" fmla="*/ 134 w 135"/>
                <a:gd name="T93" fmla="*/ 77 h 96"/>
                <a:gd name="T94" fmla="*/ 134 w 135"/>
                <a:gd name="T95" fmla="*/ 91 h 96"/>
                <a:gd name="T96" fmla="*/ 134 w 135"/>
                <a:gd name="T97" fmla="*/ 93 h 96"/>
                <a:gd name="T98" fmla="*/ 134 w 135"/>
                <a:gd name="T99" fmla="*/ 94 h 96"/>
                <a:gd name="T100" fmla="*/ 132 w 135"/>
                <a:gd name="T101"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5" h="96">
                  <a:moveTo>
                    <a:pt x="132" y="94"/>
                  </a:moveTo>
                  <a:lnTo>
                    <a:pt x="134" y="94"/>
                  </a:lnTo>
                  <a:lnTo>
                    <a:pt x="134" y="94"/>
                  </a:lnTo>
                  <a:lnTo>
                    <a:pt x="134" y="91"/>
                  </a:lnTo>
                  <a:lnTo>
                    <a:pt x="134" y="91"/>
                  </a:lnTo>
                  <a:lnTo>
                    <a:pt x="134" y="77"/>
                  </a:lnTo>
                  <a:lnTo>
                    <a:pt x="134" y="77"/>
                  </a:lnTo>
                  <a:lnTo>
                    <a:pt x="134" y="30"/>
                  </a:lnTo>
                  <a:lnTo>
                    <a:pt x="134" y="30"/>
                  </a:lnTo>
                  <a:lnTo>
                    <a:pt x="132" y="14"/>
                  </a:lnTo>
                  <a:lnTo>
                    <a:pt x="132" y="14"/>
                  </a:lnTo>
                  <a:lnTo>
                    <a:pt x="132" y="4"/>
                  </a:lnTo>
                  <a:lnTo>
                    <a:pt x="132" y="3"/>
                  </a:lnTo>
                  <a:lnTo>
                    <a:pt x="132" y="3"/>
                  </a:lnTo>
                  <a:lnTo>
                    <a:pt x="132" y="3"/>
                  </a:lnTo>
                  <a:lnTo>
                    <a:pt x="129" y="3"/>
                  </a:lnTo>
                  <a:lnTo>
                    <a:pt x="129" y="3"/>
                  </a:lnTo>
                  <a:lnTo>
                    <a:pt x="90" y="3"/>
                  </a:lnTo>
                  <a:lnTo>
                    <a:pt x="90" y="3"/>
                  </a:lnTo>
                  <a:lnTo>
                    <a:pt x="3" y="3"/>
                  </a:lnTo>
                  <a:lnTo>
                    <a:pt x="3" y="3"/>
                  </a:lnTo>
                  <a:lnTo>
                    <a:pt x="3" y="3"/>
                  </a:lnTo>
                  <a:lnTo>
                    <a:pt x="3" y="6"/>
                  </a:lnTo>
                  <a:lnTo>
                    <a:pt x="3" y="12"/>
                  </a:lnTo>
                  <a:lnTo>
                    <a:pt x="3" y="12"/>
                  </a:lnTo>
                  <a:lnTo>
                    <a:pt x="3" y="23"/>
                  </a:lnTo>
                  <a:lnTo>
                    <a:pt x="3" y="23"/>
                  </a:lnTo>
                  <a:lnTo>
                    <a:pt x="3" y="45"/>
                  </a:lnTo>
                  <a:lnTo>
                    <a:pt x="3" y="45"/>
                  </a:lnTo>
                  <a:lnTo>
                    <a:pt x="3" y="88"/>
                  </a:lnTo>
                  <a:lnTo>
                    <a:pt x="3" y="93"/>
                  </a:lnTo>
                  <a:lnTo>
                    <a:pt x="3" y="93"/>
                  </a:lnTo>
                  <a:lnTo>
                    <a:pt x="4" y="93"/>
                  </a:lnTo>
                  <a:lnTo>
                    <a:pt x="4" y="93"/>
                  </a:lnTo>
                  <a:lnTo>
                    <a:pt x="14" y="93"/>
                  </a:lnTo>
                  <a:lnTo>
                    <a:pt x="14" y="93"/>
                  </a:lnTo>
                  <a:lnTo>
                    <a:pt x="33" y="93"/>
                  </a:lnTo>
                  <a:lnTo>
                    <a:pt x="33" y="93"/>
                  </a:lnTo>
                  <a:lnTo>
                    <a:pt x="66" y="93"/>
                  </a:lnTo>
                  <a:lnTo>
                    <a:pt x="66" y="93"/>
                  </a:lnTo>
                  <a:lnTo>
                    <a:pt x="115" y="94"/>
                  </a:lnTo>
                  <a:lnTo>
                    <a:pt x="115" y="94"/>
                  </a:lnTo>
                  <a:lnTo>
                    <a:pt x="128" y="94"/>
                  </a:lnTo>
                  <a:lnTo>
                    <a:pt x="128" y="94"/>
                  </a:lnTo>
                  <a:lnTo>
                    <a:pt x="131" y="94"/>
                  </a:lnTo>
                  <a:lnTo>
                    <a:pt x="131" y="94"/>
                  </a:lnTo>
                  <a:lnTo>
                    <a:pt x="132" y="94"/>
                  </a:lnTo>
                  <a:lnTo>
                    <a:pt x="132" y="94"/>
                  </a:lnTo>
                  <a:lnTo>
                    <a:pt x="131" y="94"/>
                  </a:lnTo>
                  <a:lnTo>
                    <a:pt x="131" y="94"/>
                  </a:lnTo>
                  <a:lnTo>
                    <a:pt x="128" y="94"/>
                  </a:lnTo>
                  <a:lnTo>
                    <a:pt x="128" y="94"/>
                  </a:lnTo>
                  <a:lnTo>
                    <a:pt x="115" y="94"/>
                  </a:lnTo>
                  <a:lnTo>
                    <a:pt x="115" y="94"/>
                  </a:lnTo>
                  <a:lnTo>
                    <a:pt x="66" y="96"/>
                  </a:lnTo>
                  <a:lnTo>
                    <a:pt x="66" y="96"/>
                  </a:lnTo>
                  <a:lnTo>
                    <a:pt x="33" y="96"/>
                  </a:lnTo>
                  <a:lnTo>
                    <a:pt x="33" y="96"/>
                  </a:lnTo>
                  <a:lnTo>
                    <a:pt x="14" y="96"/>
                  </a:lnTo>
                  <a:lnTo>
                    <a:pt x="14" y="96"/>
                  </a:lnTo>
                  <a:lnTo>
                    <a:pt x="4" y="96"/>
                  </a:lnTo>
                  <a:lnTo>
                    <a:pt x="4" y="96"/>
                  </a:lnTo>
                  <a:lnTo>
                    <a:pt x="3" y="96"/>
                  </a:lnTo>
                  <a:lnTo>
                    <a:pt x="3" y="96"/>
                  </a:lnTo>
                  <a:lnTo>
                    <a:pt x="0" y="94"/>
                  </a:lnTo>
                  <a:lnTo>
                    <a:pt x="0" y="93"/>
                  </a:lnTo>
                  <a:lnTo>
                    <a:pt x="0" y="88"/>
                  </a:lnTo>
                  <a:lnTo>
                    <a:pt x="0" y="88"/>
                  </a:lnTo>
                  <a:lnTo>
                    <a:pt x="0" y="45"/>
                  </a:lnTo>
                  <a:lnTo>
                    <a:pt x="0" y="45"/>
                  </a:lnTo>
                  <a:lnTo>
                    <a:pt x="0" y="23"/>
                  </a:lnTo>
                  <a:lnTo>
                    <a:pt x="0" y="23"/>
                  </a:lnTo>
                  <a:lnTo>
                    <a:pt x="0" y="12"/>
                  </a:lnTo>
                  <a:lnTo>
                    <a:pt x="0" y="6"/>
                  </a:lnTo>
                  <a:lnTo>
                    <a:pt x="0" y="3"/>
                  </a:lnTo>
                  <a:lnTo>
                    <a:pt x="0" y="3"/>
                  </a:lnTo>
                  <a:lnTo>
                    <a:pt x="0" y="1"/>
                  </a:lnTo>
                  <a:lnTo>
                    <a:pt x="3" y="0"/>
                  </a:lnTo>
                  <a:lnTo>
                    <a:pt x="3" y="0"/>
                  </a:lnTo>
                  <a:lnTo>
                    <a:pt x="90" y="0"/>
                  </a:lnTo>
                  <a:lnTo>
                    <a:pt x="90" y="0"/>
                  </a:lnTo>
                  <a:lnTo>
                    <a:pt x="129" y="0"/>
                  </a:lnTo>
                  <a:lnTo>
                    <a:pt x="129" y="0"/>
                  </a:lnTo>
                  <a:lnTo>
                    <a:pt x="134" y="0"/>
                  </a:lnTo>
                  <a:lnTo>
                    <a:pt x="134" y="0"/>
                  </a:lnTo>
                  <a:lnTo>
                    <a:pt x="134" y="1"/>
                  </a:lnTo>
                  <a:lnTo>
                    <a:pt x="135" y="3"/>
                  </a:lnTo>
                  <a:lnTo>
                    <a:pt x="135" y="4"/>
                  </a:lnTo>
                  <a:lnTo>
                    <a:pt x="135" y="4"/>
                  </a:lnTo>
                  <a:lnTo>
                    <a:pt x="135" y="14"/>
                  </a:lnTo>
                  <a:lnTo>
                    <a:pt x="135" y="14"/>
                  </a:lnTo>
                  <a:lnTo>
                    <a:pt x="135" y="30"/>
                  </a:lnTo>
                  <a:lnTo>
                    <a:pt x="135" y="30"/>
                  </a:lnTo>
                  <a:lnTo>
                    <a:pt x="134" y="77"/>
                  </a:lnTo>
                  <a:lnTo>
                    <a:pt x="134" y="77"/>
                  </a:lnTo>
                  <a:lnTo>
                    <a:pt x="134" y="91"/>
                  </a:lnTo>
                  <a:lnTo>
                    <a:pt x="134" y="91"/>
                  </a:lnTo>
                  <a:lnTo>
                    <a:pt x="134" y="93"/>
                  </a:lnTo>
                  <a:lnTo>
                    <a:pt x="134" y="94"/>
                  </a:lnTo>
                  <a:lnTo>
                    <a:pt x="134" y="94"/>
                  </a:lnTo>
                  <a:lnTo>
                    <a:pt x="132" y="94"/>
                  </a:lnTo>
                  <a:lnTo>
                    <a:pt x="132"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0" name="Freeform 508"/>
            <p:cNvSpPr>
              <a:spLocks/>
            </p:cNvSpPr>
            <p:nvPr/>
          </p:nvSpPr>
          <p:spPr bwMode="auto">
            <a:xfrm>
              <a:off x="887106" y="5210194"/>
              <a:ext cx="124024" cy="2798"/>
            </a:xfrm>
            <a:custGeom>
              <a:avLst/>
              <a:gdLst>
                <a:gd name="T0" fmla="*/ 133 w 133"/>
                <a:gd name="T1" fmla="*/ 1 h 3"/>
                <a:gd name="T2" fmla="*/ 133 w 133"/>
                <a:gd name="T3" fmla="*/ 1 h 3"/>
                <a:gd name="T4" fmla="*/ 67 w 133"/>
                <a:gd name="T5" fmla="*/ 3 h 3"/>
                <a:gd name="T6" fmla="*/ 67 w 133"/>
                <a:gd name="T7" fmla="*/ 3 h 3"/>
                <a:gd name="T8" fmla="*/ 0 w 133"/>
                <a:gd name="T9" fmla="*/ 1 h 3"/>
                <a:gd name="T10" fmla="*/ 0 w 133"/>
                <a:gd name="T11" fmla="*/ 1 h 3"/>
                <a:gd name="T12" fmla="*/ 67 w 133"/>
                <a:gd name="T13" fmla="*/ 0 h 3"/>
                <a:gd name="T14" fmla="*/ 67 w 133"/>
                <a:gd name="T15" fmla="*/ 0 h 3"/>
                <a:gd name="T16" fmla="*/ 133 w 133"/>
                <a:gd name="T17" fmla="*/ 1 h 3"/>
                <a:gd name="T18" fmla="*/ 133 w 13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3">
                  <a:moveTo>
                    <a:pt x="133" y="1"/>
                  </a:moveTo>
                  <a:lnTo>
                    <a:pt x="133" y="1"/>
                  </a:lnTo>
                  <a:lnTo>
                    <a:pt x="67" y="3"/>
                  </a:lnTo>
                  <a:lnTo>
                    <a:pt x="67" y="3"/>
                  </a:lnTo>
                  <a:lnTo>
                    <a:pt x="0" y="1"/>
                  </a:lnTo>
                  <a:lnTo>
                    <a:pt x="0" y="1"/>
                  </a:lnTo>
                  <a:lnTo>
                    <a:pt x="67" y="0"/>
                  </a:lnTo>
                  <a:lnTo>
                    <a:pt x="67" y="0"/>
                  </a:lnTo>
                  <a:lnTo>
                    <a:pt x="133" y="1"/>
                  </a:lnTo>
                  <a:lnTo>
                    <a:pt x="133"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1" name="Freeform 509"/>
            <p:cNvSpPr>
              <a:spLocks/>
            </p:cNvSpPr>
            <p:nvPr/>
          </p:nvSpPr>
          <p:spPr bwMode="auto">
            <a:xfrm>
              <a:off x="894567" y="5204599"/>
              <a:ext cx="1865" cy="2798"/>
            </a:xfrm>
            <a:custGeom>
              <a:avLst/>
              <a:gdLst>
                <a:gd name="T0" fmla="*/ 2 w 2"/>
                <a:gd name="T1" fmla="*/ 1 h 3"/>
                <a:gd name="T2" fmla="*/ 2 w 2"/>
                <a:gd name="T3" fmla="*/ 1 h 3"/>
                <a:gd name="T4" fmla="*/ 2 w 2"/>
                <a:gd name="T5" fmla="*/ 3 h 3"/>
                <a:gd name="T6" fmla="*/ 2 w 2"/>
                <a:gd name="T7" fmla="*/ 3 h 3"/>
                <a:gd name="T8" fmla="*/ 0 w 2"/>
                <a:gd name="T9" fmla="*/ 1 h 3"/>
                <a:gd name="T10" fmla="*/ 0 w 2"/>
                <a:gd name="T11" fmla="*/ 1 h 3"/>
                <a:gd name="T12" fmla="*/ 2 w 2"/>
                <a:gd name="T13" fmla="*/ 0 h 3"/>
                <a:gd name="T14" fmla="*/ 2 w 2"/>
                <a:gd name="T15" fmla="*/ 0 h 3"/>
                <a:gd name="T16" fmla="*/ 2 w 2"/>
                <a:gd name="T17" fmla="*/ 1 h 3"/>
                <a:gd name="T18" fmla="*/ 2 w 2"/>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2" y="1"/>
                  </a:moveTo>
                  <a:lnTo>
                    <a:pt x="2" y="1"/>
                  </a:lnTo>
                  <a:lnTo>
                    <a:pt x="2" y="3"/>
                  </a:lnTo>
                  <a:lnTo>
                    <a:pt x="2" y="3"/>
                  </a:lnTo>
                  <a:lnTo>
                    <a:pt x="0" y="1"/>
                  </a:lnTo>
                  <a:lnTo>
                    <a:pt x="0" y="1"/>
                  </a:lnTo>
                  <a:lnTo>
                    <a:pt x="2" y="0"/>
                  </a:lnTo>
                  <a:lnTo>
                    <a:pt x="2" y="0"/>
                  </a:lnTo>
                  <a:lnTo>
                    <a:pt x="2" y="1"/>
                  </a:ln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2" name="Freeform 510"/>
            <p:cNvSpPr>
              <a:spLocks/>
            </p:cNvSpPr>
            <p:nvPr/>
          </p:nvSpPr>
          <p:spPr bwMode="auto">
            <a:xfrm>
              <a:off x="899229" y="5204599"/>
              <a:ext cx="2798" cy="2798"/>
            </a:xfrm>
            <a:custGeom>
              <a:avLst/>
              <a:gdLst>
                <a:gd name="T0" fmla="*/ 3 w 3"/>
                <a:gd name="T1" fmla="*/ 1 h 3"/>
                <a:gd name="T2" fmla="*/ 3 w 3"/>
                <a:gd name="T3" fmla="*/ 1 h 3"/>
                <a:gd name="T4" fmla="*/ 1 w 3"/>
                <a:gd name="T5" fmla="*/ 3 h 3"/>
                <a:gd name="T6" fmla="*/ 1 w 3"/>
                <a:gd name="T7" fmla="*/ 3 h 3"/>
                <a:gd name="T8" fmla="*/ 0 w 3"/>
                <a:gd name="T9" fmla="*/ 1 h 3"/>
                <a:gd name="T10" fmla="*/ 0 w 3"/>
                <a:gd name="T11" fmla="*/ 1 h 3"/>
                <a:gd name="T12" fmla="*/ 1 w 3"/>
                <a:gd name="T13" fmla="*/ 0 h 3"/>
                <a:gd name="T14" fmla="*/ 1 w 3"/>
                <a:gd name="T15" fmla="*/ 0 h 3"/>
                <a:gd name="T16" fmla="*/ 3 w 3"/>
                <a:gd name="T17" fmla="*/ 1 h 3"/>
                <a:gd name="T18" fmla="*/ 3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3" y="1"/>
                  </a:moveTo>
                  <a:lnTo>
                    <a:pt x="3" y="1"/>
                  </a:lnTo>
                  <a:lnTo>
                    <a:pt x="1" y="3"/>
                  </a:lnTo>
                  <a:lnTo>
                    <a:pt x="1" y="3"/>
                  </a:lnTo>
                  <a:lnTo>
                    <a:pt x="0" y="1"/>
                  </a:lnTo>
                  <a:lnTo>
                    <a:pt x="0" y="1"/>
                  </a:lnTo>
                  <a:lnTo>
                    <a:pt x="1" y="0"/>
                  </a:lnTo>
                  <a:lnTo>
                    <a:pt x="1" y="0"/>
                  </a:lnTo>
                  <a:lnTo>
                    <a:pt x="3" y="1"/>
                  </a:lnTo>
                  <a:lnTo>
                    <a:pt x="3"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3" name="Freeform 511"/>
            <p:cNvSpPr>
              <a:spLocks/>
            </p:cNvSpPr>
            <p:nvPr/>
          </p:nvSpPr>
          <p:spPr bwMode="auto">
            <a:xfrm>
              <a:off x="904824" y="5204599"/>
              <a:ext cx="2798" cy="2798"/>
            </a:xfrm>
            <a:custGeom>
              <a:avLst/>
              <a:gdLst>
                <a:gd name="T0" fmla="*/ 3 w 3"/>
                <a:gd name="T1" fmla="*/ 1 h 3"/>
                <a:gd name="T2" fmla="*/ 3 w 3"/>
                <a:gd name="T3" fmla="*/ 1 h 3"/>
                <a:gd name="T4" fmla="*/ 2 w 3"/>
                <a:gd name="T5" fmla="*/ 3 h 3"/>
                <a:gd name="T6" fmla="*/ 2 w 3"/>
                <a:gd name="T7" fmla="*/ 3 h 3"/>
                <a:gd name="T8" fmla="*/ 0 w 3"/>
                <a:gd name="T9" fmla="*/ 1 h 3"/>
                <a:gd name="T10" fmla="*/ 0 w 3"/>
                <a:gd name="T11" fmla="*/ 1 h 3"/>
                <a:gd name="T12" fmla="*/ 2 w 3"/>
                <a:gd name="T13" fmla="*/ 0 h 3"/>
                <a:gd name="T14" fmla="*/ 2 w 3"/>
                <a:gd name="T15" fmla="*/ 0 h 3"/>
                <a:gd name="T16" fmla="*/ 3 w 3"/>
                <a:gd name="T17" fmla="*/ 1 h 3"/>
                <a:gd name="T18" fmla="*/ 3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3" y="1"/>
                  </a:moveTo>
                  <a:lnTo>
                    <a:pt x="3" y="1"/>
                  </a:lnTo>
                  <a:lnTo>
                    <a:pt x="2" y="3"/>
                  </a:lnTo>
                  <a:lnTo>
                    <a:pt x="2" y="3"/>
                  </a:lnTo>
                  <a:lnTo>
                    <a:pt x="0" y="1"/>
                  </a:lnTo>
                  <a:lnTo>
                    <a:pt x="0" y="1"/>
                  </a:lnTo>
                  <a:lnTo>
                    <a:pt x="2" y="0"/>
                  </a:lnTo>
                  <a:lnTo>
                    <a:pt x="2" y="0"/>
                  </a:lnTo>
                  <a:lnTo>
                    <a:pt x="3" y="1"/>
                  </a:lnTo>
                  <a:lnTo>
                    <a:pt x="3"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4" name="Freeform 512"/>
            <p:cNvSpPr>
              <a:spLocks/>
            </p:cNvSpPr>
            <p:nvPr/>
          </p:nvSpPr>
          <p:spPr bwMode="auto">
            <a:xfrm>
              <a:off x="1379474" y="5309041"/>
              <a:ext cx="124024" cy="114699"/>
            </a:xfrm>
            <a:custGeom>
              <a:avLst/>
              <a:gdLst>
                <a:gd name="T0" fmla="*/ 14 w 133"/>
                <a:gd name="T1" fmla="*/ 118 h 123"/>
                <a:gd name="T2" fmla="*/ 52 w 133"/>
                <a:gd name="T3" fmla="*/ 121 h 123"/>
                <a:gd name="T4" fmla="*/ 84 w 133"/>
                <a:gd name="T5" fmla="*/ 123 h 123"/>
                <a:gd name="T6" fmla="*/ 109 w 133"/>
                <a:gd name="T7" fmla="*/ 120 h 123"/>
                <a:gd name="T8" fmla="*/ 112 w 133"/>
                <a:gd name="T9" fmla="*/ 115 h 123"/>
                <a:gd name="T10" fmla="*/ 110 w 133"/>
                <a:gd name="T11" fmla="*/ 113 h 123"/>
                <a:gd name="T12" fmla="*/ 103 w 133"/>
                <a:gd name="T13" fmla="*/ 112 h 123"/>
                <a:gd name="T14" fmla="*/ 73 w 133"/>
                <a:gd name="T15" fmla="*/ 112 h 123"/>
                <a:gd name="T16" fmla="*/ 69 w 133"/>
                <a:gd name="T17" fmla="*/ 109 h 123"/>
                <a:gd name="T18" fmla="*/ 71 w 133"/>
                <a:gd name="T19" fmla="*/ 107 h 123"/>
                <a:gd name="T20" fmla="*/ 84 w 133"/>
                <a:gd name="T21" fmla="*/ 104 h 123"/>
                <a:gd name="T22" fmla="*/ 121 w 133"/>
                <a:gd name="T23" fmla="*/ 99 h 123"/>
                <a:gd name="T24" fmla="*/ 129 w 133"/>
                <a:gd name="T25" fmla="*/ 96 h 123"/>
                <a:gd name="T26" fmla="*/ 129 w 133"/>
                <a:gd name="T27" fmla="*/ 94 h 123"/>
                <a:gd name="T28" fmla="*/ 126 w 133"/>
                <a:gd name="T29" fmla="*/ 91 h 123"/>
                <a:gd name="T30" fmla="*/ 110 w 133"/>
                <a:gd name="T31" fmla="*/ 88 h 123"/>
                <a:gd name="T32" fmla="*/ 82 w 133"/>
                <a:gd name="T33" fmla="*/ 91 h 123"/>
                <a:gd name="T34" fmla="*/ 71 w 133"/>
                <a:gd name="T35" fmla="*/ 93 h 123"/>
                <a:gd name="T36" fmla="*/ 68 w 133"/>
                <a:gd name="T37" fmla="*/ 91 h 123"/>
                <a:gd name="T38" fmla="*/ 69 w 133"/>
                <a:gd name="T39" fmla="*/ 86 h 123"/>
                <a:gd name="T40" fmla="*/ 82 w 133"/>
                <a:gd name="T41" fmla="*/ 85 h 123"/>
                <a:gd name="T42" fmla="*/ 115 w 133"/>
                <a:gd name="T43" fmla="*/ 80 h 123"/>
                <a:gd name="T44" fmla="*/ 131 w 133"/>
                <a:gd name="T45" fmla="*/ 72 h 123"/>
                <a:gd name="T46" fmla="*/ 133 w 133"/>
                <a:gd name="T47" fmla="*/ 69 h 123"/>
                <a:gd name="T48" fmla="*/ 131 w 133"/>
                <a:gd name="T49" fmla="*/ 66 h 123"/>
                <a:gd name="T50" fmla="*/ 126 w 133"/>
                <a:gd name="T51" fmla="*/ 64 h 123"/>
                <a:gd name="T52" fmla="*/ 120 w 133"/>
                <a:gd name="T53" fmla="*/ 66 h 123"/>
                <a:gd name="T54" fmla="*/ 73 w 133"/>
                <a:gd name="T55" fmla="*/ 72 h 123"/>
                <a:gd name="T56" fmla="*/ 63 w 133"/>
                <a:gd name="T57" fmla="*/ 71 h 123"/>
                <a:gd name="T58" fmla="*/ 63 w 133"/>
                <a:gd name="T59" fmla="*/ 68 h 123"/>
                <a:gd name="T60" fmla="*/ 79 w 133"/>
                <a:gd name="T61" fmla="*/ 61 h 123"/>
                <a:gd name="T62" fmla="*/ 106 w 133"/>
                <a:gd name="T63" fmla="*/ 56 h 123"/>
                <a:gd name="T64" fmla="*/ 117 w 133"/>
                <a:gd name="T65" fmla="*/ 52 h 123"/>
                <a:gd name="T66" fmla="*/ 115 w 133"/>
                <a:gd name="T67" fmla="*/ 44 h 123"/>
                <a:gd name="T68" fmla="*/ 109 w 133"/>
                <a:gd name="T69" fmla="*/ 44 h 123"/>
                <a:gd name="T70" fmla="*/ 68 w 133"/>
                <a:gd name="T71" fmla="*/ 47 h 123"/>
                <a:gd name="T72" fmla="*/ 57 w 133"/>
                <a:gd name="T73" fmla="*/ 49 h 123"/>
                <a:gd name="T74" fmla="*/ 39 w 133"/>
                <a:gd name="T75" fmla="*/ 49 h 123"/>
                <a:gd name="T76" fmla="*/ 36 w 133"/>
                <a:gd name="T77" fmla="*/ 44 h 123"/>
                <a:gd name="T78" fmla="*/ 39 w 133"/>
                <a:gd name="T79" fmla="*/ 39 h 123"/>
                <a:gd name="T80" fmla="*/ 52 w 133"/>
                <a:gd name="T81" fmla="*/ 19 h 123"/>
                <a:gd name="T82" fmla="*/ 55 w 133"/>
                <a:gd name="T83" fmla="*/ 4 h 123"/>
                <a:gd name="T84" fmla="*/ 52 w 133"/>
                <a:gd name="T85" fmla="*/ 1 h 123"/>
                <a:gd name="T86" fmla="*/ 46 w 133"/>
                <a:gd name="T87" fmla="*/ 1 h 123"/>
                <a:gd name="T88" fmla="*/ 44 w 133"/>
                <a:gd name="T89" fmla="*/ 4 h 123"/>
                <a:gd name="T90" fmla="*/ 33 w 133"/>
                <a:gd name="T91" fmla="*/ 22 h 123"/>
                <a:gd name="T92" fmla="*/ 28 w 133"/>
                <a:gd name="T93" fmla="*/ 28 h 123"/>
                <a:gd name="T94" fmla="*/ 22 w 133"/>
                <a:gd name="T95" fmla="*/ 33 h 123"/>
                <a:gd name="T96" fmla="*/ 0 w 133"/>
                <a:gd name="T97" fmla="*/ 4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3" h="123">
                  <a:moveTo>
                    <a:pt x="8" y="118"/>
                  </a:moveTo>
                  <a:lnTo>
                    <a:pt x="14" y="118"/>
                  </a:lnTo>
                  <a:lnTo>
                    <a:pt x="14" y="118"/>
                  </a:lnTo>
                  <a:lnTo>
                    <a:pt x="52" y="121"/>
                  </a:lnTo>
                  <a:lnTo>
                    <a:pt x="84" y="123"/>
                  </a:lnTo>
                  <a:lnTo>
                    <a:pt x="84" y="123"/>
                  </a:lnTo>
                  <a:lnTo>
                    <a:pt x="99" y="121"/>
                  </a:lnTo>
                  <a:lnTo>
                    <a:pt x="109" y="120"/>
                  </a:lnTo>
                  <a:lnTo>
                    <a:pt x="112" y="118"/>
                  </a:lnTo>
                  <a:lnTo>
                    <a:pt x="112" y="115"/>
                  </a:lnTo>
                  <a:lnTo>
                    <a:pt x="112" y="115"/>
                  </a:lnTo>
                  <a:lnTo>
                    <a:pt x="110" y="113"/>
                  </a:lnTo>
                  <a:lnTo>
                    <a:pt x="109" y="113"/>
                  </a:lnTo>
                  <a:lnTo>
                    <a:pt x="103" y="112"/>
                  </a:lnTo>
                  <a:lnTo>
                    <a:pt x="87" y="112"/>
                  </a:lnTo>
                  <a:lnTo>
                    <a:pt x="73" y="112"/>
                  </a:lnTo>
                  <a:lnTo>
                    <a:pt x="69" y="110"/>
                  </a:lnTo>
                  <a:lnTo>
                    <a:pt x="69" y="109"/>
                  </a:lnTo>
                  <a:lnTo>
                    <a:pt x="71" y="107"/>
                  </a:lnTo>
                  <a:lnTo>
                    <a:pt x="71" y="107"/>
                  </a:lnTo>
                  <a:lnTo>
                    <a:pt x="76" y="105"/>
                  </a:lnTo>
                  <a:lnTo>
                    <a:pt x="84" y="104"/>
                  </a:lnTo>
                  <a:lnTo>
                    <a:pt x="104" y="101"/>
                  </a:lnTo>
                  <a:lnTo>
                    <a:pt x="121" y="99"/>
                  </a:lnTo>
                  <a:lnTo>
                    <a:pt x="128" y="98"/>
                  </a:lnTo>
                  <a:lnTo>
                    <a:pt x="129" y="96"/>
                  </a:lnTo>
                  <a:lnTo>
                    <a:pt x="129" y="94"/>
                  </a:lnTo>
                  <a:lnTo>
                    <a:pt x="129" y="94"/>
                  </a:lnTo>
                  <a:lnTo>
                    <a:pt x="128" y="93"/>
                  </a:lnTo>
                  <a:lnTo>
                    <a:pt x="126" y="91"/>
                  </a:lnTo>
                  <a:lnTo>
                    <a:pt x="120" y="88"/>
                  </a:lnTo>
                  <a:lnTo>
                    <a:pt x="110" y="88"/>
                  </a:lnTo>
                  <a:lnTo>
                    <a:pt x="101" y="88"/>
                  </a:lnTo>
                  <a:lnTo>
                    <a:pt x="82" y="91"/>
                  </a:lnTo>
                  <a:lnTo>
                    <a:pt x="71" y="93"/>
                  </a:lnTo>
                  <a:lnTo>
                    <a:pt x="71" y="93"/>
                  </a:lnTo>
                  <a:lnTo>
                    <a:pt x="68" y="93"/>
                  </a:lnTo>
                  <a:lnTo>
                    <a:pt x="68" y="91"/>
                  </a:lnTo>
                  <a:lnTo>
                    <a:pt x="68" y="88"/>
                  </a:lnTo>
                  <a:lnTo>
                    <a:pt x="69" y="86"/>
                  </a:lnTo>
                  <a:lnTo>
                    <a:pt x="69" y="86"/>
                  </a:lnTo>
                  <a:lnTo>
                    <a:pt x="82" y="85"/>
                  </a:lnTo>
                  <a:lnTo>
                    <a:pt x="104" y="82"/>
                  </a:lnTo>
                  <a:lnTo>
                    <a:pt x="115" y="80"/>
                  </a:lnTo>
                  <a:lnTo>
                    <a:pt x="125" y="77"/>
                  </a:lnTo>
                  <a:lnTo>
                    <a:pt x="131" y="72"/>
                  </a:lnTo>
                  <a:lnTo>
                    <a:pt x="133" y="71"/>
                  </a:lnTo>
                  <a:lnTo>
                    <a:pt x="133" y="69"/>
                  </a:lnTo>
                  <a:lnTo>
                    <a:pt x="133" y="69"/>
                  </a:lnTo>
                  <a:lnTo>
                    <a:pt x="131" y="66"/>
                  </a:lnTo>
                  <a:lnTo>
                    <a:pt x="129" y="66"/>
                  </a:lnTo>
                  <a:lnTo>
                    <a:pt x="126" y="64"/>
                  </a:lnTo>
                  <a:lnTo>
                    <a:pt x="120" y="66"/>
                  </a:lnTo>
                  <a:lnTo>
                    <a:pt x="120" y="66"/>
                  </a:lnTo>
                  <a:lnTo>
                    <a:pt x="91" y="71"/>
                  </a:lnTo>
                  <a:lnTo>
                    <a:pt x="73" y="72"/>
                  </a:lnTo>
                  <a:lnTo>
                    <a:pt x="66" y="72"/>
                  </a:lnTo>
                  <a:lnTo>
                    <a:pt x="63" y="71"/>
                  </a:lnTo>
                  <a:lnTo>
                    <a:pt x="63" y="71"/>
                  </a:lnTo>
                  <a:lnTo>
                    <a:pt x="63" y="68"/>
                  </a:lnTo>
                  <a:lnTo>
                    <a:pt x="68" y="66"/>
                  </a:lnTo>
                  <a:lnTo>
                    <a:pt x="79" y="61"/>
                  </a:lnTo>
                  <a:lnTo>
                    <a:pt x="106" y="56"/>
                  </a:lnTo>
                  <a:lnTo>
                    <a:pt x="106" y="56"/>
                  </a:lnTo>
                  <a:lnTo>
                    <a:pt x="112" y="53"/>
                  </a:lnTo>
                  <a:lnTo>
                    <a:pt x="117" y="52"/>
                  </a:lnTo>
                  <a:lnTo>
                    <a:pt x="117" y="47"/>
                  </a:lnTo>
                  <a:lnTo>
                    <a:pt x="115" y="44"/>
                  </a:lnTo>
                  <a:lnTo>
                    <a:pt x="115" y="44"/>
                  </a:lnTo>
                  <a:lnTo>
                    <a:pt x="109" y="44"/>
                  </a:lnTo>
                  <a:lnTo>
                    <a:pt x="95" y="44"/>
                  </a:lnTo>
                  <a:lnTo>
                    <a:pt x="68" y="47"/>
                  </a:lnTo>
                  <a:lnTo>
                    <a:pt x="68" y="47"/>
                  </a:lnTo>
                  <a:lnTo>
                    <a:pt x="57" y="49"/>
                  </a:lnTo>
                  <a:lnTo>
                    <a:pt x="44" y="50"/>
                  </a:lnTo>
                  <a:lnTo>
                    <a:pt x="39" y="49"/>
                  </a:lnTo>
                  <a:lnTo>
                    <a:pt x="36" y="47"/>
                  </a:lnTo>
                  <a:lnTo>
                    <a:pt x="36" y="44"/>
                  </a:lnTo>
                  <a:lnTo>
                    <a:pt x="39" y="39"/>
                  </a:lnTo>
                  <a:lnTo>
                    <a:pt x="39" y="39"/>
                  </a:lnTo>
                  <a:lnTo>
                    <a:pt x="47" y="28"/>
                  </a:lnTo>
                  <a:lnTo>
                    <a:pt x="52" y="19"/>
                  </a:lnTo>
                  <a:lnTo>
                    <a:pt x="55" y="9"/>
                  </a:lnTo>
                  <a:lnTo>
                    <a:pt x="55" y="4"/>
                  </a:lnTo>
                  <a:lnTo>
                    <a:pt x="55" y="4"/>
                  </a:lnTo>
                  <a:lnTo>
                    <a:pt x="52" y="1"/>
                  </a:lnTo>
                  <a:lnTo>
                    <a:pt x="49" y="0"/>
                  </a:lnTo>
                  <a:lnTo>
                    <a:pt x="46" y="1"/>
                  </a:lnTo>
                  <a:lnTo>
                    <a:pt x="44" y="4"/>
                  </a:lnTo>
                  <a:lnTo>
                    <a:pt x="44" y="4"/>
                  </a:lnTo>
                  <a:lnTo>
                    <a:pt x="39" y="14"/>
                  </a:lnTo>
                  <a:lnTo>
                    <a:pt x="33" y="22"/>
                  </a:lnTo>
                  <a:lnTo>
                    <a:pt x="33" y="22"/>
                  </a:lnTo>
                  <a:lnTo>
                    <a:pt x="28" y="28"/>
                  </a:lnTo>
                  <a:lnTo>
                    <a:pt x="22" y="33"/>
                  </a:lnTo>
                  <a:lnTo>
                    <a:pt x="22" y="33"/>
                  </a:lnTo>
                  <a:lnTo>
                    <a:pt x="12" y="41"/>
                  </a:lnTo>
                  <a:lnTo>
                    <a:pt x="0" y="47"/>
                  </a:lnTo>
                  <a:lnTo>
                    <a:pt x="8" y="118"/>
                  </a:lnTo>
                  <a:close/>
                </a:path>
              </a:pathLst>
            </a:custGeom>
            <a:solidFill>
              <a:srgbClr val="A37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5" name="Freeform 513"/>
            <p:cNvSpPr>
              <a:spLocks/>
            </p:cNvSpPr>
            <p:nvPr/>
          </p:nvSpPr>
          <p:spPr bwMode="auto">
            <a:xfrm>
              <a:off x="919744" y="5536574"/>
              <a:ext cx="440146" cy="800097"/>
            </a:xfrm>
            <a:custGeom>
              <a:avLst/>
              <a:gdLst>
                <a:gd name="T0" fmla="*/ 5 w 472"/>
                <a:gd name="T1" fmla="*/ 0 h 858"/>
                <a:gd name="T2" fmla="*/ 5 w 472"/>
                <a:gd name="T3" fmla="*/ 0 h 858"/>
                <a:gd name="T4" fmla="*/ 2 w 472"/>
                <a:gd name="T5" fmla="*/ 26 h 858"/>
                <a:gd name="T6" fmla="*/ 0 w 472"/>
                <a:gd name="T7" fmla="*/ 51 h 858"/>
                <a:gd name="T8" fmla="*/ 2 w 472"/>
                <a:gd name="T9" fmla="*/ 84 h 858"/>
                <a:gd name="T10" fmla="*/ 3 w 472"/>
                <a:gd name="T11" fmla="*/ 100 h 858"/>
                <a:gd name="T12" fmla="*/ 6 w 472"/>
                <a:gd name="T13" fmla="*/ 117 h 858"/>
                <a:gd name="T14" fmla="*/ 9 w 472"/>
                <a:gd name="T15" fmla="*/ 135 h 858"/>
                <a:gd name="T16" fmla="*/ 16 w 472"/>
                <a:gd name="T17" fmla="*/ 150 h 858"/>
                <a:gd name="T18" fmla="*/ 24 w 472"/>
                <a:gd name="T19" fmla="*/ 166 h 858"/>
                <a:gd name="T20" fmla="*/ 33 w 472"/>
                <a:gd name="T21" fmla="*/ 179 h 858"/>
                <a:gd name="T22" fmla="*/ 44 w 472"/>
                <a:gd name="T23" fmla="*/ 191 h 858"/>
                <a:gd name="T24" fmla="*/ 57 w 472"/>
                <a:gd name="T25" fmla="*/ 201 h 858"/>
                <a:gd name="T26" fmla="*/ 57 w 472"/>
                <a:gd name="T27" fmla="*/ 201 h 858"/>
                <a:gd name="T28" fmla="*/ 90 w 472"/>
                <a:gd name="T29" fmla="*/ 217 h 858"/>
                <a:gd name="T30" fmla="*/ 130 w 472"/>
                <a:gd name="T31" fmla="*/ 234 h 858"/>
                <a:gd name="T32" fmla="*/ 171 w 472"/>
                <a:gd name="T33" fmla="*/ 250 h 858"/>
                <a:gd name="T34" fmla="*/ 210 w 472"/>
                <a:gd name="T35" fmla="*/ 264 h 858"/>
                <a:gd name="T36" fmla="*/ 275 w 472"/>
                <a:gd name="T37" fmla="*/ 285 h 858"/>
                <a:gd name="T38" fmla="*/ 303 w 472"/>
                <a:gd name="T39" fmla="*/ 294 h 858"/>
                <a:gd name="T40" fmla="*/ 284 w 472"/>
                <a:gd name="T41" fmla="*/ 858 h 858"/>
                <a:gd name="T42" fmla="*/ 422 w 472"/>
                <a:gd name="T43" fmla="*/ 858 h 858"/>
                <a:gd name="T44" fmla="*/ 472 w 472"/>
                <a:gd name="T45" fmla="*/ 247 h 858"/>
                <a:gd name="T46" fmla="*/ 472 w 472"/>
                <a:gd name="T47" fmla="*/ 247 h 858"/>
                <a:gd name="T48" fmla="*/ 471 w 472"/>
                <a:gd name="T49" fmla="*/ 231 h 858"/>
                <a:gd name="T50" fmla="*/ 468 w 472"/>
                <a:gd name="T51" fmla="*/ 217 h 858"/>
                <a:gd name="T52" fmla="*/ 460 w 472"/>
                <a:gd name="T53" fmla="*/ 203 h 858"/>
                <a:gd name="T54" fmla="*/ 449 w 472"/>
                <a:gd name="T55" fmla="*/ 191 h 858"/>
                <a:gd name="T56" fmla="*/ 186 w 472"/>
                <a:gd name="T57" fmla="*/ 0 h 858"/>
                <a:gd name="T58" fmla="*/ 5 w 472"/>
                <a:gd name="T59" fmla="*/ 0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2" h="858">
                  <a:moveTo>
                    <a:pt x="5" y="0"/>
                  </a:moveTo>
                  <a:lnTo>
                    <a:pt x="5" y="0"/>
                  </a:lnTo>
                  <a:lnTo>
                    <a:pt x="2" y="26"/>
                  </a:lnTo>
                  <a:lnTo>
                    <a:pt x="0" y="51"/>
                  </a:lnTo>
                  <a:lnTo>
                    <a:pt x="2" y="84"/>
                  </a:lnTo>
                  <a:lnTo>
                    <a:pt x="3" y="100"/>
                  </a:lnTo>
                  <a:lnTo>
                    <a:pt x="6" y="117"/>
                  </a:lnTo>
                  <a:lnTo>
                    <a:pt x="9" y="135"/>
                  </a:lnTo>
                  <a:lnTo>
                    <a:pt x="16" y="150"/>
                  </a:lnTo>
                  <a:lnTo>
                    <a:pt x="24" y="166"/>
                  </a:lnTo>
                  <a:lnTo>
                    <a:pt x="33" y="179"/>
                  </a:lnTo>
                  <a:lnTo>
                    <a:pt x="44" y="191"/>
                  </a:lnTo>
                  <a:lnTo>
                    <a:pt x="57" y="201"/>
                  </a:lnTo>
                  <a:lnTo>
                    <a:pt x="57" y="201"/>
                  </a:lnTo>
                  <a:lnTo>
                    <a:pt x="90" y="217"/>
                  </a:lnTo>
                  <a:lnTo>
                    <a:pt x="130" y="234"/>
                  </a:lnTo>
                  <a:lnTo>
                    <a:pt x="171" y="250"/>
                  </a:lnTo>
                  <a:lnTo>
                    <a:pt x="210" y="264"/>
                  </a:lnTo>
                  <a:lnTo>
                    <a:pt x="275" y="285"/>
                  </a:lnTo>
                  <a:lnTo>
                    <a:pt x="303" y="294"/>
                  </a:lnTo>
                  <a:lnTo>
                    <a:pt x="284" y="858"/>
                  </a:lnTo>
                  <a:lnTo>
                    <a:pt x="422" y="858"/>
                  </a:lnTo>
                  <a:lnTo>
                    <a:pt x="472" y="247"/>
                  </a:lnTo>
                  <a:lnTo>
                    <a:pt x="472" y="247"/>
                  </a:lnTo>
                  <a:lnTo>
                    <a:pt x="471" y="231"/>
                  </a:lnTo>
                  <a:lnTo>
                    <a:pt x="468" y="217"/>
                  </a:lnTo>
                  <a:lnTo>
                    <a:pt x="460" y="203"/>
                  </a:lnTo>
                  <a:lnTo>
                    <a:pt x="449" y="191"/>
                  </a:lnTo>
                  <a:lnTo>
                    <a:pt x="186" y="0"/>
                  </a:lnTo>
                  <a:lnTo>
                    <a:pt x="5"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6" name="Freeform 514"/>
            <p:cNvSpPr>
              <a:spLocks/>
            </p:cNvSpPr>
            <p:nvPr/>
          </p:nvSpPr>
          <p:spPr bwMode="auto">
            <a:xfrm>
              <a:off x="747229" y="5536574"/>
              <a:ext cx="434551" cy="800097"/>
            </a:xfrm>
            <a:custGeom>
              <a:avLst/>
              <a:gdLst>
                <a:gd name="T0" fmla="*/ 6 w 466"/>
                <a:gd name="T1" fmla="*/ 0 h 858"/>
                <a:gd name="T2" fmla="*/ 6 w 466"/>
                <a:gd name="T3" fmla="*/ 0 h 858"/>
                <a:gd name="T4" fmla="*/ 3 w 466"/>
                <a:gd name="T5" fmla="*/ 23 h 858"/>
                <a:gd name="T6" fmla="*/ 0 w 466"/>
                <a:gd name="T7" fmla="*/ 48 h 858"/>
                <a:gd name="T8" fmla="*/ 0 w 466"/>
                <a:gd name="T9" fmla="*/ 76 h 858"/>
                <a:gd name="T10" fmla="*/ 2 w 466"/>
                <a:gd name="T11" fmla="*/ 92 h 858"/>
                <a:gd name="T12" fmla="*/ 3 w 466"/>
                <a:gd name="T13" fmla="*/ 108 h 858"/>
                <a:gd name="T14" fmla="*/ 6 w 466"/>
                <a:gd name="T15" fmla="*/ 124 h 858"/>
                <a:gd name="T16" fmla="*/ 13 w 466"/>
                <a:gd name="T17" fmla="*/ 138 h 858"/>
                <a:gd name="T18" fmla="*/ 19 w 466"/>
                <a:gd name="T19" fmla="*/ 152 h 858"/>
                <a:gd name="T20" fmla="*/ 29 w 466"/>
                <a:gd name="T21" fmla="*/ 166 h 858"/>
                <a:gd name="T22" fmla="*/ 40 w 466"/>
                <a:gd name="T23" fmla="*/ 177 h 858"/>
                <a:gd name="T24" fmla="*/ 52 w 466"/>
                <a:gd name="T25" fmla="*/ 187 h 858"/>
                <a:gd name="T26" fmla="*/ 52 w 466"/>
                <a:gd name="T27" fmla="*/ 187 h 858"/>
                <a:gd name="T28" fmla="*/ 85 w 466"/>
                <a:gd name="T29" fmla="*/ 203 h 858"/>
                <a:gd name="T30" fmla="*/ 120 w 466"/>
                <a:gd name="T31" fmla="*/ 220 h 858"/>
                <a:gd name="T32" fmla="*/ 194 w 466"/>
                <a:gd name="T33" fmla="*/ 253 h 858"/>
                <a:gd name="T34" fmla="*/ 253 w 466"/>
                <a:gd name="T35" fmla="*/ 278 h 858"/>
                <a:gd name="T36" fmla="*/ 277 w 466"/>
                <a:gd name="T37" fmla="*/ 288 h 858"/>
                <a:gd name="T38" fmla="*/ 273 w 466"/>
                <a:gd name="T39" fmla="*/ 858 h 858"/>
                <a:gd name="T40" fmla="*/ 431 w 466"/>
                <a:gd name="T41" fmla="*/ 858 h 858"/>
                <a:gd name="T42" fmla="*/ 466 w 466"/>
                <a:gd name="T43" fmla="*/ 247 h 858"/>
                <a:gd name="T44" fmla="*/ 466 w 466"/>
                <a:gd name="T45" fmla="*/ 247 h 858"/>
                <a:gd name="T46" fmla="*/ 465 w 466"/>
                <a:gd name="T47" fmla="*/ 231 h 858"/>
                <a:gd name="T48" fmla="*/ 461 w 466"/>
                <a:gd name="T49" fmla="*/ 217 h 858"/>
                <a:gd name="T50" fmla="*/ 454 w 466"/>
                <a:gd name="T51" fmla="*/ 203 h 858"/>
                <a:gd name="T52" fmla="*/ 442 w 466"/>
                <a:gd name="T53" fmla="*/ 191 h 858"/>
                <a:gd name="T54" fmla="*/ 217 w 466"/>
                <a:gd name="T55" fmla="*/ 0 h 858"/>
                <a:gd name="T56" fmla="*/ 6 w 466"/>
                <a:gd name="T57" fmla="*/ 0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6" h="858">
                  <a:moveTo>
                    <a:pt x="6" y="0"/>
                  </a:moveTo>
                  <a:lnTo>
                    <a:pt x="6" y="0"/>
                  </a:lnTo>
                  <a:lnTo>
                    <a:pt x="3" y="23"/>
                  </a:lnTo>
                  <a:lnTo>
                    <a:pt x="0" y="48"/>
                  </a:lnTo>
                  <a:lnTo>
                    <a:pt x="0" y="76"/>
                  </a:lnTo>
                  <a:lnTo>
                    <a:pt x="2" y="92"/>
                  </a:lnTo>
                  <a:lnTo>
                    <a:pt x="3" y="108"/>
                  </a:lnTo>
                  <a:lnTo>
                    <a:pt x="6" y="124"/>
                  </a:lnTo>
                  <a:lnTo>
                    <a:pt x="13" y="138"/>
                  </a:lnTo>
                  <a:lnTo>
                    <a:pt x="19" y="152"/>
                  </a:lnTo>
                  <a:lnTo>
                    <a:pt x="29" y="166"/>
                  </a:lnTo>
                  <a:lnTo>
                    <a:pt x="40" y="177"/>
                  </a:lnTo>
                  <a:lnTo>
                    <a:pt x="52" y="187"/>
                  </a:lnTo>
                  <a:lnTo>
                    <a:pt x="52" y="187"/>
                  </a:lnTo>
                  <a:lnTo>
                    <a:pt x="85" y="203"/>
                  </a:lnTo>
                  <a:lnTo>
                    <a:pt x="120" y="220"/>
                  </a:lnTo>
                  <a:lnTo>
                    <a:pt x="194" y="253"/>
                  </a:lnTo>
                  <a:lnTo>
                    <a:pt x="253" y="278"/>
                  </a:lnTo>
                  <a:lnTo>
                    <a:pt x="277" y="288"/>
                  </a:lnTo>
                  <a:lnTo>
                    <a:pt x="273" y="858"/>
                  </a:lnTo>
                  <a:lnTo>
                    <a:pt x="431" y="858"/>
                  </a:lnTo>
                  <a:lnTo>
                    <a:pt x="466" y="247"/>
                  </a:lnTo>
                  <a:lnTo>
                    <a:pt x="466" y="247"/>
                  </a:lnTo>
                  <a:lnTo>
                    <a:pt x="465" y="231"/>
                  </a:lnTo>
                  <a:lnTo>
                    <a:pt x="461" y="217"/>
                  </a:lnTo>
                  <a:lnTo>
                    <a:pt x="454" y="203"/>
                  </a:lnTo>
                  <a:lnTo>
                    <a:pt x="442" y="191"/>
                  </a:lnTo>
                  <a:lnTo>
                    <a:pt x="217" y="0"/>
                  </a:lnTo>
                  <a:lnTo>
                    <a:pt x="6"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7" name="Freeform 515"/>
            <p:cNvSpPr>
              <a:spLocks/>
            </p:cNvSpPr>
            <p:nvPr/>
          </p:nvSpPr>
          <p:spPr bwMode="auto">
            <a:xfrm>
              <a:off x="959843" y="5536574"/>
              <a:ext cx="221938" cy="347828"/>
            </a:xfrm>
            <a:custGeom>
              <a:avLst/>
              <a:gdLst>
                <a:gd name="T0" fmla="*/ 232 w 238"/>
                <a:gd name="T1" fmla="*/ 373 h 373"/>
                <a:gd name="T2" fmla="*/ 232 w 238"/>
                <a:gd name="T3" fmla="*/ 373 h 373"/>
                <a:gd name="T4" fmla="*/ 232 w 238"/>
                <a:gd name="T5" fmla="*/ 368 h 373"/>
                <a:gd name="T6" fmla="*/ 232 w 238"/>
                <a:gd name="T7" fmla="*/ 368 h 373"/>
                <a:gd name="T8" fmla="*/ 232 w 238"/>
                <a:gd name="T9" fmla="*/ 354 h 373"/>
                <a:gd name="T10" fmla="*/ 232 w 238"/>
                <a:gd name="T11" fmla="*/ 354 h 373"/>
                <a:gd name="T12" fmla="*/ 235 w 238"/>
                <a:gd name="T13" fmla="*/ 304 h 373"/>
                <a:gd name="T14" fmla="*/ 235 w 238"/>
                <a:gd name="T15" fmla="*/ 304 h 373"/>
                <a:gd name="T16" fmla="*/ 237 w 238"/>
                <a:gd name="T17" fmla="*/ 267 h 373"/>
                <a:gd name="T18" fmla="*/ 235 w 238"/>
                <a:gd name="T19" fmla="*/ 248 h 373"/>
                <a:gd name="T20" fmla="*/ 233 w 238"/>
                <a:gd name="T21" fmla="*/ 228 h 373"/>
                <a:gd name="T22" fmla="*/ 233 w 238"/>
                <a:gd name="T23" fmla="*/ 228 h 373"/>
                <a:gd name="T24" fmla="*/ 232 w 238"/>
                <a:gd name="T25" fmla="*/ 217 h 373"/>
                <a:gd name="T26" fmla="*/ 230 w 238"/>
                <a:gd name="T27" fmla="*/ 206 h 373"/>
                <a:gd name="T28" fmla="*/ 226 w 238"/>
                <a:gd name="T29" fmla="*/ 195 h 373"/>
                <a:gd name="T30" fmla="*/ 219 w 238"/>
                <a:gd name="T31" fmla="*/ 185 h 373"/>
                <a:gd name="T32" fmla="*/ 219 w 238"/>
                <a:gd name="T33" fmla="*/ 185 h 373"/>
                <a:gd name="T34" fmla="*/ 205 w 238"/>
                <a:gd name="T35" fmla="*/ 168 h 373"/>
                <a:gd name="T36" fmla="*/ 188 w 238"/>
                <a:gd name="T37" fmla="*/ 150 h 373"/>
                <a:gd name="T38" fmla="*/ 188 w 238"/>
                <a:gd name="T39" fmla="*/ 150 h 373"/>
                <a:gd name="T40" fmla="*/ 151 w 238"/>
                <a:gd name="T41" fmla="*/ 119 h 373"/>
                <a:gd name="T42" fmla="*/ 115 w 238"/>
                <a:gd name="T43" fmla="*/ 90 h 373"/>
                <a:gd name="T44" fmla="*/ 55 w 238"/>
                <a:gd name="T45" fmla="*/ 43 h 373"/>
                <a:gd name="T46" fmla="*/ 55 w 238"/>
                <a:gd name="T47" fmla="*/ 43 h 373"/>
                <a:gd name="T48" fmla="*/ 14 w 238"/>
                <a:gd name="T49" fmla="*/ 11 h 373"/>
                <a:gd name="T50" fmla="*/ 14 w 238"/>
                <a:gd name="T51" fmla="*/ 11 h 373"/>
                <a:gd name="T52" fmla="*/ 3 w 238"/>
                <a:gd name="T53" fmla="*/ 4 h 373"/>
                <a:gd name="T54" fmla="*/ 3 w 238"/>
                <a:gd name="T55" fmla="*/ 4 h 373"/>
                <a:gd name="T56" fmla="*/ 0 w 238"/>
                <a:gd name="T57" fmla="*/ 0 h 373"/>
                <a:gd name="T58" fmla="*/ 0 w 238"/>
                <a:gd name="T59" fmla="*/ 0 h 373"/>
                <a:gd name="T60" fmla="*/ 4 w 238"/>
                <a:gd name="T61" fmla="*/ 2 h 373"/>
                <a:gd name="T62" fmla="*/ 4 w 238"/>
                <a:gd name="T63" fmla="*/ 2 h 373"/>
                <a:gd name="T64" fmla="*/ 15 w 238"/>
                <a:gd name="T65" fmla="*/ 11 h 373"/>
                <a:gd name="T66" fmla="*/ 15 w 238"/>
                <a:gd name="T67" fmla="*/ 11 h 373"/>
                <a:gd name="T68" fmla="*/ 56 w 238"/>
                <a:gd name="T69" fmla="*/ 41 h 373"/>
                <a:gd name="T70" fmla="*/ 56 w 238"/>
                <a:gd name="T71" fmla="*/ 41 h 373"/>
                <a:gd name="T72" fmla="*/ 118 w 238"/>
                <a:gd name="T73" fmla="*/ 87 h 373"/>
                <a:gd name="T74" fmla="*/ 153 w 238"/>
                <a:gd name="T75" fmla="*/ 116 h 373"/>
                <a:gd name="T76" fmla="*/ 189 w 238"/>
                <a:gd name="T77" fmla="*/ 147 h 373"/>
                <a:gd name="T78" fmla="*/ 189 w 238"/>
                <a:gd name="T79" fmla="*/ 147 h 373"/>
                <a:gd name="T80" fmla="*/ 207 w 238"/>
                <a:gd name="T81" fmla="*/ 165 h 373"/>
                <a:gd name="T82" fmla="*/ 222 w 238"/>
                <a:gd name="T83" fmla="*/ 184 h 373"/>
                <a:gd name="T84" fmla="*/ 222 w 238"/>
                <a:gd name="T85" fmla="*/ 184 h 373"/>
                <a:gd name="T86" fmla="*/ 229 w 238"/>
                <a:gd name="T87" fmla="*/ 193 h 373"/>
                <a:gd name="T88" fmla="*/ 233 w 238"/>
                <a:gd name="T89" fmla="*/ 204 h 373"/>
                <a:gd name="T90" fmla="*/ 233 w 238"/>
                <a:gd name="T91" fmla="*/ 204 h 373"/>
                <a:gd name="T92" fmla="*/ 235 w 238"/>
                <a:gd name="T93" fmla="*/ 215 h 373"/>
                <a:gd name="T94" fmla="*/ 237 w 238"/>
                <a:gd name="T95" fmla="*/ 226 h 373"/>
                <a:gd name="T96" fmla="*/ 237 w 238"/>
                <a:gd name="T97" fmla="*/ 226 h 373"/>
                <a:gd name="T98" fmla="*/ 238 w 238"/>
                <a:gd name="T99" fmla="*/ 248 h 373"/>
                <a:gd name="T100" fmla="*/ 238 w 238"/>
                <a:gd name="T101" fmla="*/ 267 h 373"/>
                <a:gd name="T102" fmla="*/ 238 w 238"/>
                <a:gd name="T103" fmla="*/ 304 h 373"/>
                <a:gd name="T104" fmla="*/ 238 w 238"/>
                <a:gd name="T105" fmla="*/ 304 h 373"/>
                <a:gd name="T106" fmla="*/ 233 w 238"/>
                <a:gd name="T107" fmla="*/ 354 h 373"/>
                <a:gd name="T108" fmla="*/ 233 w 238"/>
                <a:gd name="T109" fmla="*/ 354 h 373"/>
                <a:gd name="T110" fmla="*/ 232 w 238"/>
                <a:gd name="T111" fmla="*/ 368 h 373"/>
                <a:gd name="T112" fmla="*/ 232 w 238"/>
                <a:gd name="T113" fmla="*/ 368 h 373"/>
                <a:gd name="T114" fmla="*/ 232 w 238"/>
                <a:gd name="T115" fmla="*/ 373 h 373"/>
                <a:gd name="T116" fmla="*/ 232 w 238"/>
                <a:gd name="T1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8" h="373">
                  <a:moveTo>
                    <a:pt x="232" y="373"/>
                  </a:moveTo>
                  <a:lnTo>
                    <a:pt x="232" y="373"/>
                  </a:lnTo>
                  <a:lnTo>
                    <a:pt x="232" y="368"/>
                  </a:lnTo>
                  <a:lnTo>
                    <a:pt x="232" y="368"/>
                  </a:lnTo>
                  <a:lnTo>
                    <a:pt x="232" y="354"/>
                  </a:lnTo>
                  <a:lnTo>
                    <a:pt x="232" y="354"/>
                  </a:lnTo>
                  <a:lnTo>
                    <a:pt x="235" y="304"/>
                  </a:lnTo>
                  <a:lnTo>
                    <a:pt x="235" y="304"/>
                  </a:lnTo>
                  <a:lnTo>
                    <a:pt x="237" y="267"/>
                  </a:lnTo>
                  <a:lnTo>
                    <a:pt x="235" y="248"/>
                  </a:lnTo>
                  <a:lnTo>
                    <a:pt x="233" y="228"/>
                  </a:lnTo>
                  <a:lnTo>
                    <a:pt x="233" y="228"/>
                  </a:lnTo>
                  <a:lnTo>
                    <a:pt x="232" y="217"/>
                  </a:lnTo>
                  <a:lnTo>
                    <a:pt x="230" y="206"/>
                  </a:lnTo>
                  <a:lnTo>
                    <a:pt x="226" y="195"/>
                  </a:lnTo>
                  <a:lnTo>
                    <a:pt x="219" y="185"/>
                  </a:lnTo>
                  <a:lnTo>
                    <a:pt x="219" y="185"/>
                  </a:lnTo>
                  <a:lnTo>
                    <a:pt x="205" y="168"/>
                  </a:lnTo>
                  <a:lnTo>
                    <a:pt x="188" y="150"/>
                  </a:lnTo>
                  <a:lnTo>
                    <a:pt x="188" y="150"/>
                  </a:lnTo>
                  <a:lnTo>
                    <a:pt x="151" y="119"/>
                  </a:lnTo>
                  <a:lnTo>
                    <a:pt x="115" y="90"/>
                  </a:lnTo>
                  <a:lnTo>
                    <a:pt x="55" y="43"/>
                  </a:lnTo>
                  <a:lnTo>
                    <a:pt x="55" y="43"/>
                  </a:lnTo>
                  <a:lnTo>
                    <a:pt x="14" y="11"/>
                  </a:lnTo>
                  <a:lnTo>
                    <a:pt x="14" y="11"/>
                  </a:lnTo>
                  <a:lnTo>
                    <a:pt x="3" y="4"/>
                  </a:lnTo>
                  <a:lnTo>
                    <a:pt x="3" y="4"/>
                  </a:lnTo>
                  <a:lnTo>
                    <a:pt x="0" y="0"/>
                  </a:lnTo>
                  <a:lnTo>
                    <a:pt x="0" y="0"/>
                  </a:lnTo>
                  <a:lnTo>
                    <a:pt x="4" y="2"/>
                  </a:lnTo>
                  <a:lnTo>
                    <a:pt x="4" y="2"/>
                  </a:lnTo>
                  <a:lnTo>
                    <a:pt x="15" y="11"/>
                  </a:lnTo>
                  <a:lnTo>
                    <a:pt x="15" y="11"/>
                  </a:lnTo>
                  <a:lnTo>
                    <a:pt x="56" y="41"/>
                  </a:lnTo>
                  <a:lnTo>
                    <a:pt x="56" y="41"/>
                  </a:lnTo>
                  <a:lnTo>
                    <a:pt x="118" y="87"/>
                  </a:lnTo>
                  <a:lnTo>
                    <a:pt x="153" y="116"/>
                  </a:lnTo>
                  <a:lnTo>
                    <a:pt x="189" y="147"/>
                  </a:lnTo>
                  <a:lnTo>
                    <a:pt x="189" y="147"/>
                  </a:lnTo>
                  <a:lnTo>
                    <a:pt x="207" y="165"/>
                  </a:lnTo>
                  <a:lnTo>
                    <a:pt x="222" y="184"/>
                  </a:lnTo>
                  <a:lnTo>
                    <a:pt x="222" y="184"/>
                  </a:lnTo>
                  <a:lnTo>
                    <a:pt x="229" y="193"/>
                  </a:lnTo>
                  <a:lnTo>
                    <a:pt x="233" y="204"/>
                  </a:lnTo>
                  <a:lnTo>
                    <a:pt x="233" y="204"/>
                  </a:lnTo>
                  <a:lnTo>
                    <a:pt x="235" y="215"/>
                  </a:lnTo>
                  <a:lnTo>
                    <a:pt x="237" y="226"/>
                  </a:lnTo>
                  <a:lnTo>
                    <a:pt x="237" y="226"/>
                  </a:lnTo>
                  <a:lnTo>
                    <a:pt x="238" y="248"/>
                  </a:lnTo>
                  <a:lnTo>
                    <a:pt x="238" y="267"/>
                  </a:lnTo>
                  <a:lnTo>
                    <a:pt x="238" y="304"/>
                  </a:lnTo>
                  <a:lnTo>
                    <a:pt x="238" y="304"/>
                  </a:lnTo>
                  <a:lnTo>
                    <a:pt x="233" y="354"/>
                  </a:lnTo>
                  <a:lnTo>
                    <a:pt x="233" y="354"/>
                  </a:lnTo>
                  <a:lnTo>
                    <a:pt x="232" y="368"/>
                  </a:lnTo>
                  <a:lnTo>
                    <a:pt x="232" y="368"/>
                  </a:lnTo>
                  <a:lnTo>
                    <a:pt x="232" y="373"/>
                  </a:lnTo>
                  <a:lnTo>
                    <a:pt x="232" y="373"/>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8" name="Freeform 516"/>
            <p:cNvSpPr>
              <a:spLocks/>
            </p:cNvSpPr>
            <p:nvPr/>
          </p:nvSpPr>
          <p:spPr bwMode="auto">
            <a:xfrm>
              <a:off x="775205" y="5535641"/>
              <a:ext cx="86724" cy="50356"/>
            </a:xfrm>
            <a:custGeom>
              <a:avLst/>
              <a:gdLst>
                <a:gd name="T0" fmla="*/ 93 w 93"/>
                <a:gd name="T1" fmla="*/ 0 h 54"/>
                <a:gd name="T2" fmla="*/ 93 w 93"/>
                <a:gd name="T3" fmla="*/ 0 h 54"/>
                <a:gd name="T4" fmla="*/ 93 w 93"/>
                <a:gd name="T5" fmla="*/ 5 h 54"/>
                <a:gd name="T6" fmla="*/ 93 w 93"/>
                <a:gd name="T7" fmla="*/ 5 h 54"/>
                <a:gd name="T8" fmla="*/ 89 w 93"/>
                <a:gd name="T9" fmla="*/ 17 h 54"/>
                <a:gd name="T10" fmla="*/ 89 w 93"/>
                <a:gd name="T11" fmla="*/ 17 h 54"/>
                <a:gd name="T12" fmla="*/ 84 w 93"/>
                <a:gd name="T13" fmla="*/ 25 h 54"/>
                <a:gd name="T14" fmla="*/ 78 w 93"/>
                <a:gd name="T15" fmla="*/ 33 h 54"/>
                <a:gd name="T16" fmla="*/ 68 w 93"/>
                <a:gd name="T17" fmla="*/ 41 h 54"/>
                <a:gd name="T18" fmla="*/ 59 w 93"/>
                <a:gd name="T19" fmla="*/ 47 h 54"/>
                <a:gd name="T20" fmla="*/ 59 w 93"/>
                <a:gd name="T21" fmla="*/ 47 h 54"/>
                <a:gd name="T22" fmla="*/ 46 w 93"/>
                <a:gd name="T23" fmla="*/ 52 h 54"/>
                <a:gd name="T24" fmla="*/ 35 w 93"/>
                <a:gd name="T25" fmla="*/ 54 h 54"/>
                <a:gd name="T26" fmla="*/ 24 w 93"/>
                <a:gd name="T27" fmla="*/ 52 h 54"/>
                <a:gd name="T28" fmla="*/ 16 w 93"/>
                <a:gd name="T29" fmla="*/ 50 h 54"/>
                <a:gd name="T30" fmla="*/ 16 w 93"/>
                <a:gd name="T31" fmla="*/ 50 h 54"/>
                <a:gd name="T32" fmla="*/ 8 w 93"/>
                <a:gd name="T33" fmla="*/ 47 h 54"/>
                <a:gd name="T34" fmla="*/ 3 w 93"/>
                <a:gd name="T35" fmla="*/ 46 h 54"/>
                <a:gd name="T36" fmla="*/ 3 w 93"/>
                <a:gd name="T37" fmla="*/ 46 h 54"/>
                <a:gd name="T38" fmla="*/ 0 w 93"/>
                <a:gd name="T39" fmla="*/ 42 h 54"/>
                <a:gd name="T40" fmla="*/ 0 w 93"/>
                <a:gd name="T41" fmla="*/ 42 h 54"/>
                <a:gd name="T42" fmla="*/ 5 w 93"/>
                <a:gd name="T43" fmla="*/ 44 h 54"/>
                <a:gd name="T44" fmla="*/ 16 w 93"/>
                <a:gd name="T45" fmla="*/ 49 h 54"/>
                <a:gd name="T46" fmla="*/ 16 w 93"/>
                <a:gd name="T47" fmla="*/ 49 h 54"/>
                <a:gd name="T48" fmla="*/ 25 w 93"/>
                <a:gd name="T49" fmla="*/ 50 h 54"/>
                <a:gd name="T50" fmla="*/ 35 w 93"/>
                <a:gd name="T51" fmla="*/ 50 h 54"/>
                <a:gd name="T52" fmla="*/ 46 w 93"/>
                <a:gd name="T53" fmla="*/ 49 h 54"/>
                <a:gd name="T54" fmla="*/ 57 w 93"/>
                <a:gd name="T55" fmla="*/ 44 h 54"/>
                <a:gd name="T56" fmla="*/ 57 w 93"/>
                <a:gd name="T57" fmla="*/ 44 h 54"/>
                <a:gd name="T58" fmla="*/ 67 w 93"/>
                <a:gd name="T59" fmla="*/ 39 h 54"/>
                <a:gd name="T60" fmla="*/ 74 w 93"/>
                <a:gd name="T61" fmla="*/ 31 h 54"/>
                <a:gd name="T62" fmla="*/ 82 w 93"/>
                <a:gd name="T63" fmla="*/ 24 h 54"/>
                <a:gd name="T64" fmla="*/ 87 w 93"/>
                <a:gd name="T65" fmla="*/ 17 h 54"/>
                <a:gd name="T66" fmla="*/ 87 w 93"/>
                <a:gd name="T67" fmla="*/ 17 h 54"/>
                <a:gd name="T68" fmla="*/ 92 w 93"/>
                <a:gd name="T69" fmla="*/ 5 h 54"/>
                <a:gd name="T70" fmla="*/ 93 w 93"/>
                <a:gd name="T71" fmla="*/ 0 h 54"/>
                <a:gd name="T72" fmla="*/ 93 w 93"/>
                <a:gd name="T7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54">
                  <a:moveTo>
                    <a:pt x="93" y="0"/>
                  </a:moveTo>
                  <a:lnTo>
                    <a:pt x="93" y="0"/>
                  </a:lnTo>
                  <a:lnTo>
                    <a:pt x="93" y="5"/>
                  </a:lnTo>
                  <a:lnTo>
                    <a:pt x="93" y="5"/>
                  </a:lnTo>
                  <a:lnTo>
                    <a:pt x="89" y="17"/>
                  </a:lnTo>
                  <a:lnTo>
                    <a:pt x="89" y="17"/>
                  </a:lnTo>
                  <a:lnTo>
                    <a:pt x="84" y="25"/>
                  </a:lnTo>
                  <a:lnTo>
                    <a:pt x="78" y="33"/>
                  </a:lnTo>
                  <a:lnTo>
                    <a:pt x="68" y="41"/>
                  </a:lnTo>
                  <a:lnTo>
                    <a:pt x="59" y="47"/>
                  </a:lnTo>
                  <a:lnTo>
                    <a:pt x="59" y="47"/>
                  </a:lnTo>
                  <a:lnTo>
                    <a:pt x="46" y="52"/>
                  </a:lnTo>
                  <a:lnTo>
                    <a:pt x="35" y="54"/>
                  </a:lnTo>
                  <a:lnTo>
                    <a:pt x="24" y="52"/>
                  </a:lnTo>
                  <a:lnTo>
                    <a:pt x="16" y="50"/>
                  </a:lnTo>
                  <a:lnTo>
                    <a:pt x="16" y="50"/>
                  </a:lnTo>
                  <a:lnTo>
                    <a:pt x="8" y="47"/>
                  </a:lnTo>
                  <a:lnTo>
                    <a:pt x="3" y="46"/>
                  </a:lnTo>
                  <a:lnTo>
                    <a:pt x="3" y="46"/>
                  </a:lnTo>
                  <a:lnTo>
                    <a:pt x="0" y="42"/>
                  </a:lnTo>
                  <a:lnTo>
                    <a:pt x="0" y="42"/>
                  </a:lnTo>
                  <a:lnTo>
                    <a:pt x="5" y="44"/>
                  </a:lnTo>
                  <a:lnTo>
                    <a:pt x="16" y="49"/>
                  </a:lnTo>
                  <a:lnTo>
                    <a:pt x="16" y="49"/>
                  </a:lnTo>
                  <a:lnTo>
                    <a:pt x="25" y="50"/>
                  </a:lnTo>
                  <a:lnTo>
                    <a:pt x="35" y="50"/>
                  </a:lnTo>
                  <a:lnTo>
                    <a:pt x="46" y="49"/>
                  </a:lnTo>
                  <a:lnTo>
                    <a:pt x="57" y="44"/>
                  </a:lnTo>
                  <a:lnTo>
                    <a:pt x="57" y="44"/>
                  </a:lnTo>
                  <a:lnTo>
                    <a:pt x="67" y="39"/>
                  </a:lnTo>
                  <a:lnTo>
                    <a:pt x="74" y="31"/>
                  </a:lnTo>
                  <a:lnTo>
                    <a:pt x="82" y="24"/>
                  </a:lnTo>
                  <a:lnTo>
                    <a:pt x="87" y="17"/>
                  </a:lnTo>
                  <a:lnTo>
                    <a:pt x="87" y="17"/>
                  </a:lnTo>
                  <a:lnTo>
                    <a:pt x="92" y="5"/>
                  </a:lnTo>
                  <a:lnTo>
                    <a:pt x="93" y="0"/>
                  </a:lnTo>
                  <a:lnTo>
                    <a:pt x="93" y="0"/>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9" name="Freeform 517"/>
            <p:cNvSpPr>
              <a:spLocks/>
            </p:cNvSpPr>
            <p:nvPr/>
          </p:nvSpPr>
          <p:spPr bwMode="auto">
            <a:xfrm>
              <a:off x="1006468" y="5754782"/>
              <a:ext cx="34503" cy="50356"/>
            </a:xfrm>
            <a:custGeom>
              <a:avLst/>
              <a:gdLst>
                <a:gd name="T0" fmla="*/ 37 w 37"/>
                <a:gd name="T1" fmla="*/ 0 h 54"/>
                <a:gd name="T2" fmla="*/ 37 w 37"/>
                <a:gd name="T3" fmla="*/ 0 h 54"/>
                <a:gd name="T4" fmla="*/ 32 w 37"/>
                <a:gd name="T5" fmla="*/ 8 h 54"/>
                <a:gd name="T6" fmla="*/ 19 w 37"/>
                <a:gd name="T7" fmla="*/ 27 h 54"/>
                <a:gd name="T8" fmla="*/ 19 w 37"/>
                <a:gd name="T9" fmla="*/ 27 h 54"/>
                <a:gd name="T10" fmla="*/ 6 w 37"/>
                <a:gd name="T11" fmla="*/ 46 h 54"/>
                <a:gd name="T12" fmla="*/ 0 w 37"/>
                <a:gd name="T13" fmla="*/ 54 h 54"/>
                <a:gd name="T14" fmla="*/ 0 w 37"/>
                <a:gd name="T15" fmla="*/ 54 h 54"/>
                <a:gd name="T16" fmla="*/ 5 w 37"/>
                <a:gd name="T17" fmla="*/ 44 h 54"/>
                <a:gd name="T18" fmla="*/ 18 w 37"/>
                <a:gd name="T19" fmla="*/ 25 h 54"/>
                <a:gd name="T20" fmla="*/ 18 w 37"/>
                <a:gd name="T21" fmla="*/ 25 h 54"/>
                <a:gd name="T22" fmla="*/ 30 w 37"/>
                <a:gd name="T23" fmla="*/ 8 h 54"/>
                <a:gd name="T24" fmla="*/ 37 w 37"/>
                <a:gd name="T25" fmla="*/ 0 h 54"/>
                <a:gd name="T26" fmla="*/ 37 w 37"/>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54">
                  <a:moveTo>
                    <a:pt x="37" y="0"/>
                  </a:moveTo>
                  <a:lnTo>
                    <a:pt x="37" y="0"/>
                  </a:lnTo>
                  <a:lnTo>
                    <a:pt x="32" y="8"/>
                  </a:lnTo>
                  <a:lnTo>
                    <a:pt x="19" y="27"/>
                  </a:lnTo>
                  <a:lnTo>
                    <a:pt x="19" y="27"/>
                  </a:lnTo>
                  <a:lnTo>
                    <a:pt x="6" y="46"/>
                  </a:lnTo>
                  <a:lnTo>
                    <a:pt x="0" y="54"/>
                  </a:lnTo>
                  <a:lnTo>
                    <a:pt x="0" y="54"/>
                  </a:lnTo>
                  <a:lnTo>
                    <a:pt x="5" y="44"/>
                  </a:lnTo>
                  <a:lnTo>
                    <a:pt x="18" y="25"/>
                  </a:lnTo>
                  <a:lnTo>
                    <a:pt x="18" y="25"/>
                  </a:lnTo>
                  <a:lnTo>
                    <a:pt x="30" y="8"/>
                  </a:lnTo>
                  <a:lnTo>
                    <a:pt x="37" y="0"/>
                  </a:lnTo>
                  <a:lnTo>
                    <a:pt x="37" y="0"/>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0" name="Freeform 518"/>
            <p:cNvSpPr>
              <a:spLocks/>
            </p:cNvSpPr>
            <p:nvPr/>
          </p:nvSpPr>
          <p:spPr bwMode="auto">
            <a:xfrm>
              <a:off x="1008333" y="5782758"/>
              <a:ext cx="45693" cy="22380"/>
            </a:xfrm>
            <a:custGeom>
              <a:avLst/>
              <a:gdLst>
                <a:gd name="T0" fmla="*/ 49 w 49"/>
                <a:gd name="T1" fmla="*/ 0 h 24"/>
                <a:gd name="T2" fmla="*/ 49 w 49"/>
                <a:gd name="T3" fmla="*/ 0 h 24"/>
                <a:gd name="T4" fmla="*/ 42 w 49"/>
                <a:gd name="T5" fmla="*/ 5 h 24"/>
                <a:gd name="T6" fmla="*/ 25 w 49"/>
                <a:gd name="T7" fmla="*/ 14 h 24"/>
                <a:gd name="T8" fmla="*/ 25 w 49"/>
                <a:gd name="T9" fmla="*/ 14 h 24"/>
                <a:gd name="T10" fmla="*/ 8 w 49"/>
                <a:gd name="T11" fmla="*/ 22 h 24"/>
                <a:gd name="T12" fmla="*/ 0 w 49"/>
                <a:gd name="T13" fmla="*/ 24 h 24"/>
                <a:gd name="T14" fmla="*/ 0 w 49"/>
                <a:gd name="T15" fmla="*/ 24 h 24"/>
                <a:gd name="T16" fmla="*/ 8 w 49"/>
                <a:gd name="T17" fmla="*/ 19 h 24"/>
                <a:gd name="T18" fmla="*/ 23 w 49"/>
                <a:gd name="T19" fmla="*/ 11 h 24"/>
                <a:gd name="T20" fmla="*/ 23 w 49"/>
                <a:gd name="T21" fmla="*/ 11 h 24"/>
                <a:gd name="T22" fmla="*/ 41 w 49"/>
                <a:gd name="T23" fmla="*/ 3 h 24"/>
                <a:gd name="T24" fmla="*/ 49 w 49"/>
                <a:gd name="T25" fmla="*/ 0 h 24"/>
                <a:gd name="T26" fmla="*/ 49 w 49"/>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24">
                  <a:moveTo>
                    <a:pt x="49" y="0"/>
                  </a:moveTo>
                  <a:lnTo>
                    <a:pt x="49" y="0"/>
                  </a:lnTo>
                  <a:lnTo>
                    <a:pt x="42" y="5"/>
                  </a:lnTo>
                  <a:lnTo>
                    <a:pt x="25" y="14"/>
                  </a:lnTo>
                  <a:lnTo>
                    <a:pt x="25" y="14"/>
                  </a:lnTo>
                  <a:lnTo>
                    <a:pt x="8" y="22"/>
                  </a:lnTo>
                  <a:lnTo>
                    <a:pt x="0" y="24"/>
                  </a:lnTo>
                  <a:lnTo>
                    <a:pt x="0" y="24"/>
                  </a:lnTo>
                  <a:lnTo>
                    <a:pt x="8" y="19"/>
                  </a:lnTo>
                  <a:lnTo>
                    <a:pt x="23" y="11"/>
                  </a:lnTo>
                  <a:lnTo>
                    <a:pt x="23" y="11"/>
                  </a:lnTo>
                  <a:lnTo>
                    <a:pt x="41" y="3"/>
                  </a:lnTo>
                  <a:lnTo>
                    <a:pt x="49" y="0"/>
                  </a:lnTo>
                  <a:lnTo>
                    <a:pt x="49" y="0"/>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1" name="Freeform 519"/>
            <p:cNvSpPr>
              <a:spLocks/>
            </p:cNvSpPr>
            <p:nvPr/>
          </p:nvSpPr>
          <p:spPr bwMode="auto">
            <a:xfrm>
              <a:off x="1214419" y="5772500"/>
              <a:ext cx="41031" cy="37301"/>
            </a:xfrm>
            <a:custGeom>
              <a:avLst/>
              <a:gdLst>
                <a:gd name="T0" fmla="*/ 43 w 44"/>
                <a:gd name="T1" fmla="*/ 2 h 40"/>
                <a:gd name="T2" fmla="*/ 43 w 44"/>
                <a:gd name="T3" fmla="*/ 2 h 40"/>
                <a:gd name="T4" fmla="*/ 43 w 44"/>
                <a:gd name="T5" fmla="*/ 0 h 40"/>
                <a:gd name="T6" fmla="*/ 44 w 44"/>
                <a:gd name="T7" fmla="*/ 0 h 40"/>
                <a:gd name="T8" fmla="*/ 44 w 44"/>
                <a:gd name="T9" fmla="*/ 0 h 40"/>
                <a:gd name="T10" fmla="*/ 24 w 44"/>
                <a:gd name="T11" fmla="*/ 21 h 40"/>
                <a:gd name="T12" fmla="*/ 24 w 44"/>
                <a:gd name="T13" fmla="*/ 21 h 40"/>
                <a:gd name="T14" fmla="*/ 6 w 44"/>
                <a:gd name="T15" fmla="*/ 35 h 40"/>
                <a:gd name="T16" fmla="*/ 0 w 44"/>
                <a:gd name="T17" fmla="*/ 40 h 40"/>
                <a:gd name="T18" fmla="*/ 0 w 44"/>
                <a:gd name="T19" fmla="*/ 40 h 40"/>
                <a:gd name="T20" fmla="*/ 5 w 44"/>
                <a:gd name="T21" fmla="*/ 33 h 40"/>
                <a:gd name="T22" fmla="*/ 20 w 44"/>
                <a:gd name="T23" fmla="*/ 19 h 40"/>
                <a:gd name="T24" fmla="*/ 20 w 44"/>
                <a:gd name="T25" fmla="*/ 19 h 40"/>
                <a:gd name="T26" fmla="*/ 43 w 44"/>
                <a:gd name="T27" fmla="*/ 0 h 40"/>
                <a:gd name="T28" fmla="*/ 44 w 44"/>
                <a:gd name="T29" fmla="*/ 0 h 40"/>
                <a:gd name="T30" fmla="*/ 44 w 44"/>
                <a:gd name="T31" fmla="*/ 0 h 40"/>
                <a:gd name="T32" fmla="*/ 43 w 44"/>
                <a:gd name="T33" fmla="*/ 2 h 40"/>
                <a:gd name="T34" fmla="*/ 43 w 44"/>
                <a:gd name="T3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40">
                  <a:moveTo>
                    <a:pt x="43" y="2"/>
                  </a:moveTo>
                  <a:lnTo>
                    <a:pt x="43" y="2"/>
                  </a:lnTo>
                  <a:lnTo>
                    <a:pt x="43" y="0"/>
                  </a:lnTo>
                  <a:lnTo>
                    <a:pt x="44" y="0"/>
                  </a:lnTo>
                  <a:lnTo>
                    <a:pt x="44" y="0"/>
                  </a:lnTo>
                  <a:lnTo>
                    <a:pt x="24" y="21"/>
                  </a:lnTo>
                  <a:lnTo>
                    <a:pt x="24" y="21"/>
                  </a:lnTo>
                  <a:lnTo>
                    <a:pt x="6" y="35"/>
                  </a:lnTo>
                  <a:lnTo>
                    <a:pt x="0" y="40"/>
                  </a:lnTo>
                  <a:lnTo>
                    <a:pt x="0" y="40"/>
                  </a:lnTo>
                  <a:lnTo>
                    <a:pt x="5" y="33"/>
                  </a:lnTo>
                  <a:lnTo>
                    <a:pt x="20" y="19"/>
                  </a:lnTo>
                  <a:lnTo>
                    <a:pt x="20" y="19"/>
                  </a:lnTo>
                  <a:lnTo>
                    <a:pt x="43" y="0"/>
                  </a:lnTo>
                  <a:lnTo>
                    <a:pt x="44" y="0"/>
                  </a:lnTo>
                  <a:lnTo>
                    <a:pt x="44" y="0"/>
                  </a:lnTo>
                  <a:lnTo>
                    <a:pt x="43" y="2"/>
                  </a:lnTo>
                  <a:lnTo>
                    <a:pt x="43" y="2"/>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2" name="Freeform 520"/>
            <p:cNvSpPr>
              <a:spLocks/>
            </p:cNvSpPr>
            <p:nvPr/>
          </p:nvSpPr>
          <p:spPr bwMode="auto">
            <a:xfrm>
              <a:off x="1219081" y="5800475"/>
              <a:ext cx="49423" cy="13055"/>
            </a:xfrm>
            <a:custGeom>
              <a:avLst/>
              <a:gdLst>
                <a:gd name="T0" fmla="*/ 53 w 53"/>
                <a:gd name="T1" fmla="*/ 0 h 14"/>
                <a:gd name="T2" fmla="*/ 53 w 53"/>
                <a:gd name="T3" fmla="*/ 0 h 14"/>
                <a:gd name="T4" fmla="*/ 45 w 53"/>
                <a:gd name="T5" fmla="*/ 3 h 14"/>
                <a:gd name="T6" fmla="*/ 27 w 53"/>
                <a:gd name="T7" fmla="*/ 8 h 14"/>
                <a:gd name="T8" fmla="*/ 27 w 53"/>
                <a:gd name="T9" fmla="*/ 8 h 14"/>
                <a:gd name="T10" fmla="*/ 8 w 53"/>
                <a:gd name="T11" fmla="*/ 13 h 14"/>
                <a:gd name="T12" fmla="*/ 0 w 53"/>
                <a:gd name="T13" fmla="*/ 14 h 14"/>
                <a:gd name="T14" fmla="*/ 0 w 53"/>
                <a:gd name="T15" fmla="*/ 14 h 14"/>
                <a:gd name="T16" fmla="*/ 8 w 53"/>
                <a:gd name="T17" fmla="*/ 11 h 14"/>
                <a:gd name="T18" fmla="*/ 27 w 53"/>
                <a:gd name="T19" fmla="*/ 5 h 14"/>
                <a:gd name="T20" fmla="*/ 27 w 53"/>
                <a:gd name="T21" fmla="*/ 5 h 14"/>
                <a:gd name="T22" fmla="*/ 45 w 53"/>
                <a:gd name="T23" fmla="*/ 0 h 14"/>
                <a:gd name="T24" fmla="*/ 53 w 53"/>
                <a:gd name="T25" fmla="*/ 0 h 14"/>
                <a:gd name="T26" fmla="*/ 53 w 53"/>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14">
                  <a:moveTo>
                    <a:pt x="53" y="0"/>
                  </a:moveTo>
                  <a:lnTo>
                    <a:pt x="53" y="0"/>
                  </a:lnTo>
                  <a:lnTo>
                    <a:pt x="45" y="3"/>
                  </a:lnTo>
                  <a:lnTo>
                    <a:pt x="27" y="8"/>
                  </a:lnTo>
                  <a:lnTo>
                    <a:pt x="27" y="8"/>
                  </a:lnTo>
                  <a:lnTo>
                    <a:pt x="8" y="13"/>
                  </a:lnTo>
                  <a:lnTo>
                    <a:pt x="0" y="14"/>
                  </a:lnTo>
                  <a:lnTo>
                    <a:pt x="0" y="14"/>
                  </a:lnTo>
                  <a:lnTo>
                    <a:pt x="8" y="11"/>
                  </a:lnTo>
                  <a:lnTo>
                    <a:pt x="27" y="5"/>
                  </a:lnTo>
                  <a:lnTo>
                    <a:pt x="27" y="5"/>
                  </a:lnTo>
                  <a:lnTo>
                    <a:pt x="45" y="0"/>
                  </a:lnTo>
                  <a:lnTo>
                    <a:pt x="53" y="0"/>
                  </a:lnTo>
                  <a:lnTo>
                    <a:pt x="53" y="0"/>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3" name="Freeform 521"/>
            <p:cNvSpPr>
              <a:spLocks/>
            </p:cNvSpPr>
            <p:nvPr/>
          </p:nvSpPr>
          <p:spPr bwMode="auto">
            <a:xfrm>
              <a:off x="1413044" y="5298783"/>
              <a:ext cx="104442" cy="148270"/>
            </a:xfrm>
            <a:custGeom>
              <a:avLst/>
              <a:gdLst>
                <a:gd name="T0" fmla="*/ 0 w 112"/>
                <a:gd name="T1" fmla="*/ 0 h 159"/>
                <a:gd name="T2" fmla="*/ 16 w 112"/>
                <a:gd name="T3" fmla="*/ 159 h 159"/>
                <a:gd name="T4" fmla="*/ 93 w 112"/>
                <a:gd name="T5" fmla="*/ 159 h 159"/>
                <a:gd name="T6" fmla="*/ 112 w 112"/>
                <a:gd name="T7" fmla="*/ 0 h 159"/>
                <a:gd name="T8" fmla="*/ 0 w 112"/>
                <a:gd name="T9" fmla="*/ 0 h 159"/>
              </a:gdLst>
              <a:ahLst/>
              <a:cxnLst>
                <a:cxn ang="0">
                  <a:pos x="T0" y="T1"/>
                </a:cxn>
                <a:cxn ang="0">
                  <a:pos x="T2" y="T3"/>
                </a:cxn>
                <a:cxn ang="0">
                  <a:pos x="T4" y="T5"/>
                </a:cxn>
                <a:cxn ang="0">
                  <a:pos x="T6" y="T7"/>
                </a:cxn>
                <a:cxn ang="0">
                  <a:pos x="T8" y="T9"/>
                </a:cxn>
              </a:cxnLst>
              <a:rect l="0" t="0" r="r" b="b"/>
              <a:pathLst>
                <a:path w="112" h="159">
                  <a:moveTo>
                    <a:pt x="0" y="0"/>
                  </a:moveTo>
                  <a:lnTo>
                    <a:pt x="16" y="159"/>
                  </a:lnTo>
                  <a:lnTo>
                    <a:pt x="93" y="159"/>
                  </a:lnTo>
                  <a:lnTo>
                    <a:pt x="112" y="0"/>
                  </a:lnTo>
                  <a:lnTo>
                    <a:pt x="0" y="0"/>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4" name="Freeform 522"/>
            <p:cNvSpPr>
              <a:spLocks/>
            </p:cNvSpPr>
            <p:nvPr/>
          </p:nvSpPr>
          <p:spPr bwMode="auto">
            <a:xfrm>
              <a:off x="1405584" y="5279200"/>
              <a:ext cx="118429" cy="19583"/>
            </a:xfrm>
            <a:custGeom>
              <a:avLst/>
              <a:gdLst>
                <a:gd name="T0" fmla="*/ 8 w 127"/>
                <a:gd name="T1" fmla="*/ 0 h 21"/>
                <a:gd name="T2" fmla="*/ 8 w 127"/>
                <a:gd name="T3" fmla="*/ 0 h 21"/>
                <a:gd name="T4" fmla="*/ 5 w 127"/>
                <a:gd name="T5" fmla="*/ 5 h 21"/>
                <a:gd name="T6" fmla="*/ 2 w 127"/>
                <a:gd name="T7" fmla="*/ 11 h 21"/>
                <a:gd name="T8" fmla="*/ 0 w 127"/>
                <a:gd name="T9" fmla="*/ 21 h 21"/>
                <a:gd name="T10" fmla="*/ 127 w 127"/>
                <a:gd name="T11" fmla="*/ 21 h 21"/>
                <a:gd name="T12" fmla="*/ 127 w 127"/>
                <a:gd name="T13" fmla="*/ 21 h 21"/>
                <a:gd name="T14" fmla="*/ 127 w 127"/>
                <a:gd name="T15" fmla="*/ 13 h 21"/>
                <a:gd name="T16" fmla="*/ 125 w 127"/>
                <a:gd name="T17" fmla="*/ 6 h 21"/>
                <a:gd name="T18" fmla="*/ 123 w 127"/>
                <a:gd name="T19" fmla="*/ 3 h 21"/>
                <a:gd name="T20" fmla="*/ 120 w 127"/>
                <a:gd name="T21" fmla="*/ 0 h 21"/>
                <a:gd name="T22" fmla="*/ 8 w 127"/>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21">
                  <a:moveTo>
                    <a:pt x="8" y="0"/>
                  </a:moveTo>
                  <a:lnTo>
                    <a:pt x="8" y="0"/>
                  </a:lnTo>
                  <a:lnTo>
                    <a:pt x="5" y="5"/>
                  </a:lnTo>
                  <a:lnTo>
                    <a:pt x="2" y="11"/>
                  </a:lnTo>
                  <a:lnTo>
                    <a:pt x="0" y="21"/>
                  </a:lnTo>
                  <a:lnTo>
                    <a:pt x="127" y="21"/>
                  </a:lnTo>
                  <a:lnTo>
                    <a:pt x="127" y="21"/>
                  </a:lnTo>
                  <a:lnTo>
                    <a:pt x="127" y="13"/>
                  </a:lnTo>
                  <a:lnTo>
                    <a:pt x="125" y="6"/>
                  </a:lnTo>
                  <a:lnTo>
                    <a:pt x="123" y="3"/>
                  </a:lnTo>
                  <a:lnTo>
                    <a:pt x="120" y="0"/>
                  </a:lnTo>
                  <a:lnTo>
                    <a:pt x="8"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5" name="Freeform 523"/>
            <p:cNvSpPr>
              <a:spLocks/>
            </p:cNvSpPr>
            <p:nvPr/>
          </p:nvSpPr>
          <p:spPr bwMode="auto">
            <a:xfrm>
              <a:off x="1422369" y="5264280"/>
              <a:ext cx="89521" cy="16785"/>
            </a:xfrm>
            <a:custGeom>
              <a:avLst/>
              <a:gdLst>
                <a:gd name="T0" fmla="*/ 4 w 96"/>
                <a:gd name="T1" fmla="*/ 2 h 18"/>
                <a:gd name="T2" fmla="*/ 0 w 96"/>
                <a:gd name="T3" fmla="*/ 18 h 18"/>
                <a:gd name="T4" fmla="*/ 96 w 96"/>
                <a:gd name="T5" fmla="*/ 18 h 18"/>
                <a:gd name="T6" fmla="*/ 90 w 96"/>
                <a:gd name="T7" fmla="*/ 0 h 18"/>
                <a:gd name="T8" fmla="*/ 4 w 96"/>
                <a:gd name="T9" fmla="*/ 2 h 18"/>
              </a:gdLst>
              <a:ahLst/>
              <a:cxnLst>
                <a:cxn ang="0">
                  <a:pos x="T0" y="T1"/>
                </a:cxn>
                <a:cxn ang="0">
                  <a:pos x="T2" y="T3"/>
                </a:cxn>
                <a:cxn ang="0">
                  <a:pos x="T4" y="T5"/>
                </a:cxn>
                <a:cxn ang="0">
                  <a:pos x="T6" y="T7"/>
                </a:cxn>
                <a:cxn ang="0">
                  <a:pos x="T8" y="T9"/>
                </a:cxn>
              </a:cxnLst>
              <a:rect l="0" t="0" r="r" b="b"/>
              <a:pathLst>
                <a:path w="96" h="18">
                  <a:moveTo>
                    <a:pt x="4" y="2"/>
                  </a:moveTo>
                  <a:lnTo>
                    <a:pt x="0" y="18"/>
                  </a:lnTo>
                  <a:lnTo>
                    <a:pt x="96" y="18"/>
                  </a:lnTo>
                  <a:lnTo>
                    <a:pt x="90" y="0"/>
                  </a:lnTo>
                  <a:lnTo>
                    <a:pt x="4"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6" name="Freeform 524"/>
            <p:cNvSpPr>
              <a:spLocks/>
            </p:cNvSpPr>
            <p:nvPr/>
          </p:nvSpPr>
          <p:spPr bwMode="auto">
            <a:xfrm>
              <a:off x="1412112" y="5335151"/>
              <a:ext cx="105374" cy="75534"/>
            </a:xfrm>
            <a:custGeom>
              <a:avLst/>
              <a:gdLst>
                <a:gd name="T0" fmla="*/ 0 w 113"/>
                <a:gd name="T1" fmla="*/ 0 h 81"/>
                <a:gd name="T2" fmla="*/ 0 w 113"/>
                <a:gd name="T3" fmla="*/ 0 h 81"/>
                <a:gd name="T4" fmla="*/ 9 w 113"/>
                <a:gd name="T5" fmla="*/ 81 h 81"/>
                <a:gd name="T6" fmla="*/ 104 w 113"/>
                <a:gd name="T7" fmla="*/ 81 h 81"/>
                <a:gd name="T8" fmla="*/ 113 w 113"/>
                <a:gd name="T9" fmla="*/ 0 h 81"/>
                <a:gd name="T10" fmla="*/ 0 w 113"/>
                <a:gd name="T11" fmla="*/ 0 h 81"/>
              </a:gdLst>
              <a:ahLst/>
              <a:cxnLst>
                <a:cxn ang="0">
                  <a:pos x="T0" y="T1"/>
                </a:cxn>
                <a:cxn ang="0">
                  <a:pos x="T2" y="T3"/>
                </a:cxn>
                <a:cxn ang="0">
                  <a:pos x="T4" y="T5"/>
                </a:cxn>
                <a:cxn ang="0">
                  <a:pos x="T6" y="T7"/>
                </a:cxn>
                <a:cxn ang="0">
                  <a:pos x="T8" y="T9"/>
                </a:cxn>
                <a:cxn ang="0">
                  <a:pos x="T10" y="T11"/>
                </a:cxn>
              </a:cxnLst>
              <a:rect l="0" t="0" r="r" b="b"/>
              <a:pathLst>
                <a:path w="113" h="81">
                  <a:moveTo>
                    <a:pt x="0" y="0"/>
                  </a:moveTo>
                  <a:lnTo>
                    <a:pt x="0" y="0"/>
                  </a:lnTo>
                  <a:lnTo>
                    <a:pt x="9" y="81"/>
                  </a:lnTo>
                  <a:lnTo>
                    <a:pt x="104" y="81"/>
                  </a:lnTo>
                  <a:lnTo>
                    <a:pt x="113" y="0"/>
                  </a:lnTo>
                  <a:lnTo>
                    <a:pt x="0" y="0"/>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7" name="Freeform 525"/>
            <p:cNvSpPr>
              <a:spLocks/>
            </p:cNvSpPr>
            <p:nvPr/>
          </p:nvSpPr>
          <p:spPr bwMode="auto">
            <a:xfrm>
              <a:off x="642788" y="5470365"/>
              <a:ext cx="304932" cy="314257"/>
            </a:xfrm>
            <a:custGeom>
              <a:avLst/>
              <a:gdLst>
                <a:gd name="T0" fmla="*/ 295 w 327"/>
                <a:gd name="T1" fmla="*/ 337 h 337"/>
                <a:gd name="T2" fmla="*/ 295 w 327"/>
                <a:gd name="T3" fmla="*/ 337 h 337"/>
                <a:gd name="T4" fmla="*/ 305 w 327"/>
                <a:gd name="T5" fmla="*/ 335 h 337"/>
                <a:gd name="T6" fmla="*/ 311 w 327"/>
                <a:gd name="T7" fmla="*/ 334 h 337"/>
                <a:gd name="T8" fmla="*/ 316 w 327"/>
                <a:gd name="T9" fmla="*/ 329 h 337"/>
                <a:gd name="T10" fmla="*/ 321 w 327"/>
                <a:gd name="T11" fmla="*/ 322 h 337"/>
                <a:gd name="T12" fmla="*/ 324 w 327"/>
                <a:gd name="T13" fmla="*/ 316 h 337"/>
                <a:gd name="T14" fmla="*/ 325 w 327"/>
                <a:gd name="T15" fmla="*/ 308 h 337"/>
                <a:gd name="T16" fmla="*/ 327 w 327"/>
                <a:gd name="T17" fmla="*/ 289 h 337"/>
                <a:gd name="T18" fmla="*/ 327 w 327"/>
                <a:gd name="T19" fmla="*/ 267 h 337"/>
                <a:gd name="T20" fmla="*/ 324 w 327"/>
                <a:gd name="T21" fmla="*/ 242 h 337"/>
                <a:gd name="T22" fmla="*/ 322 w 327"/>
                <a:gd name="T23" fmla="*/ 214 h 337"/>
                <a:gd name="T24" fmla="*/ 321 w 327"/>
                <a:gd name="T25" fmla="*/ 185 h 337"/>
                <a:gd name="T26" fmla="*/ 321 w 327"/>
                <a:gd name="T27" fmla="*/ 185 h 337"/>
                <a:gd name="T28" fmla="*/ 319 w 327"/>
                <a:gd name="T29" fmla="*/ 166 h 337"/>
                <a:gd name="T30" fmla="*/ 314 w 327"/>
                <a:gd name="T31" fmla="*/ 149 h 337"/>
                <a:gd name="T32" fmla="*/ 308 w 327"/>
                <a:gd name="T33" fmla="*/ 130 h 337"/>
                <a:gd name="T34" fmla="*/ 300 w 327"/>
                <a:gd name="T35" fmla="*/ 114 h 337"/>
                <a:gd name="T36" fmla="*/ 289 w 327"/>
                <a:gd name="T37" fmla="*/ 97 h 337"/>
                <a:gd name="T38" fmla="*/ 278 w 327"/>
                <a:gd name="T39" fmla="*/ 81 h 337"/>
                <a:gd name="T40" fmla="*/ 265 w 327"/>
                <a:gd name="T41" fmla="*/ 67 h 337"/>
                <a:gd name="T42" fmla="*/ 251 w 327"/>
                <a:gd name="T43" fmla="*/ 54 h 337"/>
                <a:gd name="T44" fmla="*/ 251 w 327"/>
                <a:gd name="T45" fmla="*/ 54 h 337"/>
                <a:gd name="T46" fmla="*/ 239 w 327"/>
                <a:gd name="T47" fmla="*/ 43 h 337"/>
                <a:gd name="T48" fmla="*/ 223 w 327"/>
                <a:gd name="T49" fmla="*/ 33 h 337"/>
                <a:gd name="T50" fmla="*/ 207 w 327"/>
                <a:gd name="T51" fmla="*/ 26 h 337"/>
                <a:gd name="T52" fmla="*/ 190 w 327"/>
                <a:gd name="T53" fmla="*/ 19 h 337"/>
                <a:gd name="T54" fmla="*/ 190 w 327"/>
                <a:gd name="T55" fmla="*/ 19 h 337"/>
                <a:gd name="T56" fmla="*/ 166 w 327"/>
                <a:gd name="T57" fmla="*/ 11 h 337"/>
                <a:gd name="T58" fmla="*/ 144 w 327"/>
                <a:gd name="T59" fmla="*/ 7 h 337"/>
                <a:gd name="T60" fmla="*/ 120 w 327"/>
                <a:gd name="T61" fmla="*/ 3 h 337"/>
                <a:gd name="T62" fmla="*/ 95 w 327"/>
                <a:gd name="T63" fmla="*/ 0 h 337"/>
                <a:gd name="T64" fmla="*/ 71 w 327"/>
                <a:gd name="T65" fmla="*/ 0 h 337"/>
                <a:gd name="T66" fmla="*/ 47 w 327"/>
                <a:gd name="T67" fmla="*/ 0 h 337"/>
                <a:gd name="T68" fmla="*/ 24 w 327"/>
                <a:gd name="T69" fmla="*/ 3 h 337"/>
                <a:gd name="T70" fmla="*/ 0 w 327"/>
                <a:gd name="T71" fmla="*/ 7 h 337"/>
                <a:gd name="T72" fmla="*/ 0 w 327"/>
                <a:gd name="T73" fmla="*/ 7 h 337"/>
                <a:gd name="T74" fmla="*/ 0 w 327"/>
                <a:gd name="T75" fmla="*/ 21 h 337"/>
                <a:gd name="T76" fmla="*/ 0 w 327"/>
                <a:gd name="T77" fmla="*/ 38 h 337"/>
                <a:gd name="T78" fmla="*/ 3 w 327"/>
                <a:gd name="T79" fmla="*/ 59 h 337"/>
                <a:gd name="T80" fmla="*/ 6 w 327"/>
                <a:gd name="T81" fmla="*/ 86 h 337"/>
                <a:gd name="T82" fmla="*/ 11 w 327"/>
                <a:gd name="T83" fmla="*/ 114 h 337"/>
                <a:gd name="T84" fmla="*/ 21 w 327"/>
                <a:gd name="T85" fmla="*/ 144 h 337"/>
                <a:gd name="T86" fmla="*/ 32 w 327"/>
                <a:gd name="T87" fmla="*/ 176 h 337"/>
                <a:gd name="T88" fmla="*/ 38 w 327"/>
                <a:gd name="T89" fmla="*/ 191 h 337"/>
                <a:gd name="T90" fmla="*/ 46 w 327"/>
                <a:gd name="T91" fmla="*/ 207 h 337"/>
                <a:gd name="T92" fmla="*/ 55 w 327"/>
                <a:gd name="T93" fmla="*/ 221 h 337"/>
                <a:gd name="T94" fmla="*/ 66 w 327"/>
                <a:gd name="T95" fmla="*/ 237 h 337"/>
                <a:gd name="T96" fmla="*/ 77 w 327"/>
                <a:gd name="T97" fmla="*/ 251 h 337"/>
                <a:gd name="T98" fmla="*/ 90 w 327"/>
                <a:gd name="T99" fmla="*/ 264 h 337"/>
                <a:gd name="T100" fmla="*/ 103 w 327"/>
                <a:gd name="T101" fmla="*/ 277 h 337"/>
                <a:gd name="T102" fmla="*/ 118 w 327"/>
                <a:gd name="T103" fmla="*/ 289 h 337"/>
                <a:gd name="T104" fmla="*/ 136 w 327"/>
                <a:gd name="T105" fmla="*/ 300 h 337"/>
                <a:gd name="T106" fmla="*/ 153 w 327"/>
                <a:gd name="T107" fmla="*/ 310 h 337"/>
                <a:gd name="T108" fmla="*/ 172 w 327"/>
                <a:gd name="T109" fmla="*/ 318 h 337"/>
                <a:gd name="T110" fmla="*/ 194 w 327"/>
                <a:gd name="T111" fmla="*/ 326 h 337"/>
                <a:gd name="T112" fmla="*/ 216 w 327"/>
                <a:gd name="T113" fmla="*/ 330 h 337"/>
                <a:gd name="T114" fmla="*/ 242 w 327"/>
                <a:gd name="T115" fmla="*/ 335 h 337"/>
                <a:gd name="T116" fmla="*/ 269 w 327"/>
                <a:gd name="T117" fmla="*/ 337 h 337"/>
                <a:gd name="T118" fmla="*/ 295 w 327"/>
                <a:gd name="T119" fmla="*/ 337 h 337"/>
                <a:gd name="T120" fmla="*/ 295 w 327"/>
                <a:gd name="T1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7" h="337">
                  <a:moveTo>
                    <a:pt x="295" y="337"/>
                  </a:moveTo>
                  <a:lnTo>
                    <a:pt x="295" y="337"/>
                  </a:lnTo>
                  <a:lnTo>
                    <a:pt x="305" y="335"/>
                  </a:lnTo>
                  <a:lnTo>
                    <a:pt x="311" y="334"/>
                  </a:lnTo>
                  <a:lnTo>
                    <a:pt x="316" y="329"/>
                  </a:lnTo>
                  <a:lnTo>
                    <a:pt x="321" y="322"/>
                  </a:lnTo>
                  <a:lnTo>
                    <a:pt x="324" y="316"/>
                  </a:lnTo>
                  <a:lnTo>
                    <a:pt x="325" y="308"/>
                  </a:lnTo>
                  <a:lnTo>
                    <a:pt x="327" y="289"/>
                  </a:lnTo>
                  <a:lnTo>
                    <a:pt x="327" y="267"/>
                  </a:lnTo>
                  <a:lnTo>
                    <a:pt x="324" y="242"/>
                  </a:lnTo>
                  <a:lnTo>
                    <a:pt x="322" y="214"/>
                  </a:lnTo>
                  <a:lnTo>
                    <a:pt x="321" y="185"/>
                  </a:lnTo>
                  <a:lnTo>
                    <a:pt x="321" y="185"/>
                  </a:lnTo>
                  <a:lnTo>
                    <a:pt x="319" y="166"/>
                  </a:lnTo>
                  <a:lnTo>
                    <a:pt x="314" y="149"/>
                  </a:lnTo>
                  <a:lnTo>
                    <a:pt x="308" y="130"/>
                  </a:lnTo>
                  <a:lnTo>
                    <a:pt x="300" y="114"/>
                  </a:lnTo>
                  <a:lnTo>
                    <a:pt x="289" y="97"/>
                  </a:lnTo>
                  <a:lnTo>
                    <a:pt x="278" y="81"/>
                  </a:lnTo>
                  <a:lnTo>
                    <a:pt x="265" y="67"/>
                  </a:lnTo>
                  <a:lnTo>
                    <a:pt x="251" y="54"/>
                  </a:lnTo>
                  <a:lnTo>
                    <a:pt x="251" y="54"/>
                  </a:lnTo>
                  <a:lnTo>
                    <a:pt x="239" y="43"/>
                  </a:lnTo>
                  <a:lnTo>
                    <a:pt x="223" y="33"/>
                  </a:lnTo>
                  <a:lnTo>
                    <a:pt x="207" y="26"/>
                  </a:lnTo>
                  <a:lnTo>
                    <a:pt x="190" y="19"/>
                  </a:lnTo>
                  <a:lnTo>
                    <a:pt x="190" y="19"/>
                  </a:lnTo>
                  <a:lnTo>
                    <a:pt x="166" y="11"/>
                  </a:lnTo>
                  <a:lnTo>
                    <a:pt x="144" y="7"/>
                  </a:lnTo>
                  <a:lnTo>
                    <a:pt x="120" y="3"/>
                  </a:lnTo>
                  <a:lnTo>
                    <a:pt x="95" y="0"/>
                  </a:lnTo>
                  <a:lnTo>
                    <a:pt x="71" y="0"/>
                  </a:lnTo>
                  <a:lnTo>
                    <a:pt x="47" y="0"/>
                  </a:lnTo>
                  <a:lnTo>
                    <a:pt x="24" y="3"/>
                  </a:lnTo>
                  <a:lnTo>
                    <a:pt x="0" y="7"/>
                  </a:lnTo>
                  <a:lnTo>
                    <a:pt x="0" y="7"/>
                  </a:lnTo>
                  <a:lnTo>
                    <a:pt x="0" y="21"/>
                  </a:lnTo>
                  <a:lnTo>
                    <a:pt x="0" y="38"/>
                  </a:lnTo>
                  <a:lnTo>
                    <a:pt x="3" y="59"/>
                  </a:lnTo>
                  <a:lnTo>
                    <a:pt x="6" y="86"/>
                  </a:lnTo>
                  <a:lnTo>
                    <a:pt x="11" y="114"/>
                  </a:lnTo>
                  <a:lnTo>
                    <a:pt x="21" y="144"/>
                  </a:lnTo>
                  <a:lnTo>
                    <a:pt x="32" y="176"/>
                  </a:lnTo>
                  <a:lnTo>
                    <a:pt x="38" y="191"/>
                  </a:lnTo>
                  <a:lnTo>
                    <a:pt x="46" y="207"/>
                  </a:lnTo>
                  <a:lnTo>
                    <a:pt x="55" y="221"/>
                  </a:lnTo>
                  <a:lnTo>
                    <a:pt x="66" y="237"/>
                  </a:lnTo>
                  <a:lnTo>
                    <a:pt x="77" y="251"/>
                  </a:lnTo>
                  <a:lnTo>
                    <a:pt x="90" y="264"/>
                  </a:lnTo>
                  <a:lnTo>
                    <a:pt x="103" y="277"/>
                  </a:lnTo>
                  <a:lnTo>
                    <a:pt x="118" y="289"/>
                  </a:lnTo>
                  <a:lnTo>
                    <a:pt x="136" y="300"/>
                  </a:lnTo>
                  <a:lnTo>
                    <a:pt x="153" y="310"/>
                  </a:lnTo>
                  <a:lnTo>
                    <a:pt x="172" y="318"/>
                  </a:lnTo>
                  <a:lnTo>
                    <a:pt x="194" y="326"/>
                  </a:lnTo>
                  <a:lnTo>
                    <a:pt x="216" y="330"/>
                  </a:lnTo>
                  <a:lnTo>
                    <a:pt x="242" y="335"/>
                  </a:lnTo>
                  <a:lnTo>
                    <a:pt x="269" y="337"/>
                  </a:lnTo>
                  <a:lnTo>
                    <a:pt x="295" y="337"/>
                  </a:lnTo>
                  <a:lnTo>
                    <a:pt x="295" y="337"/>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8" name="Freeform 526"/>
            <p:cNvSpPr>
              <a:spLocks/>
            </p:cNvSpPr>
            <p:nvPr/>
          </p:nvSpPr>
          <p:spPr bwMode="auto">
            <a:xfrm>
              <a:off x="1852258" y="4274883"/>
              <a:ext cx="345963" cy="429889"/>
            </a:xfrm>
            <a:custGeom>
              <a:avLst/>
              <a:gdLst>
                <a:gd name="T0" fmla="*/ 325 w 371"/>
                <a:gd name="T1" fmla="*/ 231 h 461"/>
                <a:gd name="T2" fmla="*/ 338 w 371"/>
                <a:gd name="T3" fmla="*/ 232 h 461"/>
                <a:gd name="T4" fmla="*/ 349 w 371"/>
                <a:gd name="T5" fmla="*/ 237 h 461"/>
                <a:gd name="T6" fmla="*/ 360 w 371"/>
                <a:gd name="T7" fmla="*/ 240 h 461"/>
                <a:gd name="T8" fmla="*/ 371 w 371"/>
                <a:gd name="T9" fmla="*/ 112 h 461"/>
                <a:gd name="T10" fmla="*/ 370 w 371"/>
                <a:gd name="T11" fmla="*/ 106 h 461"/>
                <a:gd name="T12" fmla="*/ 359 w 371"/>
                <a:gd name="T13" fmla="*/ 95 h 461"/>
                <a:gd name="T14" fmla="*/ 227 w 371"/>
                <a:gd name="T15" fmla="*/ 93 h 461"/>
                <a:gd name="T16" fmla="*/ 227 w 371"/>
                <a:gd name="T17" fmla="*/ 85 h 461"/>
                <a:gd name="T18" fmla="*/ 231 w 371"/>
                <a:gd name="T19" fmla="*/ 74 h 461"/>
                <a:gd name="T20" fmla="*/ 234 w 371"/>
                <a:gd name="T21" fmla="*/ 68 h 461"/>
                <a:gd name="T22" fmla="*/ 235 w 371"/>
                <a:gd name="T23" fmla="*/ 52 h 461"/>
                <a:gd name="T24" fmla="*/ 235 w 371"/>
                <a:gd name="T25" fmla="*/ 44 h 461"/>
                <a:gd name="T26" fmla="*/ 229 w 371"/>
                <a:gd name="T27" fmla="*/ 29 h 461"/>
                <a:gd name="T28" fmla="*/ 219 w 371"/>
                <a:gd name="T29" fmla="*/ 16 h 461"/>
                <a:gd name="T30" fmla="*/ 207 w 371"/>
                <a:gd name="T31" fmla="*/ 6 h 461"/>
                <a:gd name="T32" fmla="*/ 191 w 371"/>
                <a:gd name="T33" fmla="*/ 2 h 461"/>
                <a:gd name="T34" fmla="*/ 172 w 371"/>
                <a:gd name="T35" fmla="*/ 0 h 461"/>
                <a:gd name="T36" fmla="*/ 148 w 371"/>
                <a:gd name="T37" fmla="*/ 6 h 461"/>
                <a:gd name="T38" fmla="*/ 137 w 371"/>
                <a:gd name="T39" fmla="*/ 21 h 461"/>
                <a:gd name="T40" fmla="*/ 133 w 371"/>
                <a:gd name="T41" fmla="*/ 41 h 461"/>
                <a:gd name="T42" fmla="*/ 133 w 371"/>
                <a:gd name="T43" fmla="*/ 52 h 461"/>
                <a:gd name="T44" fmla="*/ 137 w 371"/>
                <a:gd name="T45" fmla="*/ 73 h 461"/>
                <a:gd name="T46" fmla="*/ 139 w 371"/>
                <a:gd name="T47" fmla="*/ 77 h 461"/>
                <a:gd name="T48" fmla="*/ 139 w 371"/>
                <a:gd name="T49" fmla="*/ 93 h 461"/>
                <a:gd name="T50" fmla="*/ 19 w 371"/>
                <a:gd name="T51" fmla="*/ 93 h 461"/>
                <a:gd name="T52" fmla="*/ 6 w 371"/>
                <a:gd name="T53" fmla="*/ 100 h 461"/>
                <a:gd name="T54" fmla="*/ 0 w 371"/>
                <a:gd name="T55" fmla="*/ 112 h 461"/>
                <a:gd name="T56" fmla="*/ 0 w 371"/>
                <a:gd name="T57" fmla="*/ 445 h 461"/>
                <a:gd name="T58" fmla="*/ 5 w 371"/>
                <a:gd name="T59" fmla="*/ 456 h 461"/>
                <a:gd name="T60" fmla="*/ 16 w 371"/>
                <a:gd name="T61" fmla="*/ 461 h 461"/>
                <a:gd name="T62" fmla="*/ 355 w 371"/>
                <a:gd name="T63" fmla="*/ 461 h 461"/>
                <a:gd name="T64" fmla="*/ 366 w 371"/>
                <a:gd name="T65" fmla="*/ 456 h 461"/>
                <a:gd name="T66" fmla="*/ 371 w 371"/>
                <a:gd name="T67" fmla="*/ 445 h 461"/>
                <a:gd name="T68" fmla="*/ 357 w 371"/>
                <a:gd name="T69" fmla="*/ 325 h 461"/>
                <a:gd name="T70" fmla="*/ 347 w 371"/>
                <a:gd name="T71" fmla="*/ 327 h 461"/>
                <a:gd name="T72" fmla="*/ 338 w 371"/>
                <a:gd name="T73" fmla="*/ 330 h 461"/>
                <a:gd name="T74" fmla="*/ 328 w 371"/>
                <a:gd name="T75" fmla="*/ 332 h 461"/>
                <a:gd name="T76" fmla="*/ 308 w 371"/>
                <a:gd name="T77" fmla="*/ 327 h 461"/>
                <a:gd name="T78" fmla="*/ 292 w 371"/>
                <a:gd name="T79" fmla="*/ 316 h 461"/>
                <a:gd name="T80" fmla="*/ 281 w 371"/>
                <a:gd name="T81" fmla="*/ 299 h 461"/>
                <a:gd name="T82" fmla="*/ 278 w 371"/>
                <a:gd name="T83" fmla="*/ 278 h 461"/>
                <a:gd name="T84" fmla="*/ 278 w 371"/>
                <a:gd name="T85" fmla="*/ 269 h 461"/>
                <a:gd name="T86" fmla="*/ 286 w 371"/>
                <a:gd name="T87" fmla="*/ 253 h 461"/>
                <a:gd name="T88" fmla="*/ 298 w 371"/>
                <a:gd name="T89" fmla="*/ 240 h 461"/>
                <a:gd name="T90" fmla="*/ 316 w 371"/>
                <a:gd name="T91" fmla="*/ 23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1" h="461">
                  <a:moveTo>
                    <a:pt x="325" y="231"/>
                  </a:moveTo>
                  <a:lnTo>
                    <a:pt x="325" y="231"/>
                  </a:lnTo>
                  <a:lnTo>
                    <a:pt x="332" y="231"/>
                  </a:lnTo>
                  <a:lnTo>
                    <a:pt x="338" y="232"/>
                  </a:lnTo>
                  <a:lnTo>
                    <a:pt x="349" y="237"/>
                  </a:lnTo>
                  <a:lnTo>
                    <a:pt x="349" y="237"/>
                  </a:lnTo>
                  <a:lnTo>
                    <a:pt x="355" y="239"/>
                  </a:lnTo>
                  <a:lnTo>
                    <a:pt x="360" y="240"/>
                  </a:lnTo>
                  <a:lnTo>
                    <a:pt x="371" y="239"/>
                  </a:lnTo>
                  <a:lnTo>
                    <a:pt x="371" y="112"/>
                  </a:lnTo>
                  <a:lnTo>
                    <a:pt x="371" y="112"/>
                  </a:lnTo>
                  <a:lnTo>
                    <a:pt x="370" y="106"/>
                  </a:lnTo>
                  <a:lnTo>
                    <a:pt x="365" y="100"/>
                  </a:lnTo>
                  <a:lnTo>
                    <a:pt x="359" y="95"/>
                  </a:lnTo>
                  <a:lnTo>
                    <a:pt x="352" y="93"/>
                  </a:lnTo>
                  <a:lnTo>
                    <a:pt x="227" y="93"/>
                  </a:lnTo>
                  <a:lnTo>
                    <a:pt x="227" y="85"/>
                  </a:lnTo>
                  <a:lnTo>
                    <a:pt x="227" y="85"/>
                  </a:lnTo>
                  <a:lnTo>
                    <a:pt x="229" y="81"/>
                  </a:lnTo>
                  <a:lnTo>
                    <a:pt x="231" y="74"/>
                  </a:lnTo>
                  <a:lnTo>
                    <a:pt x="231" y="74"/>
                  </a:lnTo>
                  <a:lnTo>
                    <a:pt x="234" y="68"/>
                  </a:lnTo>
                  <a:lnTo>
                    <a:pt x="235" y="60"/>
                  </a:lnTo>
                  <a:lnTo>
                    <a:pt x="235" y="52"/>
                  </a:lnTo>
                  <a:lnTo>
                    <a:pt x="235" y="44"/>
                  </a:lnTo>
                  <a:lnTo>
                    <a:pt x="235" y="44"/>
                  </a:lnTo>
                  <a:lnTo>
                    <a:pt x="234" y="35"/>
                  </a:lnTo>
                  <a:lnTo>
                    <a:pt x="229" y="29"/>
                  </a:lnTo>
                  <a:lnTo>
                    <a:pt x="226" y="21"/>
                  </a:lnTo>
                  <a:lnTo>
                    <a:pt x="219" y="16"/>
                  </a:lnTo>
                  <a:lnTo>
                    <a:pt x="213" y="11"/>
                  </a:lnTo>
                  <a:lnTo>
                    <a:pt x="207" y="6"/>
                  </a:lnTo>
                  <a:lnTo>
                    <a:pt x="199" y="3"/>
                  </a:lnTo>
                  <a:lnTo>
                    <a:pt x="191" y="2"/>
                  </a:lnTo>
                  <a:lnTo>
                    <a:pt x="191" y="2"/>
                  </a:lnTo>
                  <a:lnTo>
                    <a:pt x="172" y="0"/>
                  </a:lnTo>
                  <a:lnTo>
                    <a:pt x="158" y="2"/>
                  </a:lnTo>
                  <a:lnTo>
                    <a:pt x="148" y="6"/>
                  </a:lnTo>
                  <a:lnTo>
                    <a:pt x="142" y="13"/>
                  </a:lnTo>
                  <a:lnTo>
                    <a:pt x="137" y="21"/>
                  </a:lnTo>
                  <a:lnTo>
                    <a:pt x="134" y="30"/>
                  </a:lnTo>
                  <a:lnTo>
                    <a:pt x="133" y="41"/>
                  </a:lnTo>
                  <a:lnTo>
                    <a:pt x="133" y="52"/>
                  </a:lnTo>
                  <a:lnTo>
                    <a:pt x="133" y="52"/>
                  </a:lnTo>
                  <a:lnTo>
                    <a:pt x="134" y="63"/>
                  </a:lnTo>
                  <a:lnTo>
                    <a:pt x="137" y="73"/>
                  </a:lnTo>
                  <a:lnTo>
                    <a:pt x="137" y="73"/>
                  </a:lnTo>
                  <a:lnTo>
                    <a:pt x="139" y="77"/>
                  </a:lnTo>
                  <a:lnTo>
                    <a:pt x="139" y="84"/>
                  </a:lnTo>
                  <a:lnTo>
                    <a:pt x="139" y="93"/>
                  </a:lnTo>
                  <a:lnTo>
                    <a:pt x="19" y="93"/>
                  </a:lnTo>
                  <a:lnTo>
                    <a:pt x="19" y="93"/>
                  </a:lnTo>
                  <a:lnTo>
                    <a:pt x="13" y="95"/>
                  </a:lnTo>
                  <a:lnTo>
                    <a:pt x="6" y="100"/>
                  </a:lnTo>
                  <a:lnTo>
                    <a:pt x="1" y="106"/>
                  </a:lnTo>
                  <a:lnTo>
                    <a:pt x="0" y="112"/>
                  </a:lnTo>
                  <a:lnTo>
                    <a:pt x="0" y="445"/>
                  </a:lnTo>
                  <a:lnTo>
                    <a:pt x="0" y="445"/>
                  </a:lnTo>
                  <a:lnTo>
                    <a:pt x="1" y="452"/>
                  </a:lnTo>
                  <a:lnTo>
                    <a:pt x="5" y="456"/>
                  </a:lnTo>
                  <a:lnTo>
                    <a:pt x="9" y="460"/>
                  </a:lnTo>
                  <a:lnTo>
                    <a:pt x="16" y="461"/>
                  </a:lnTo>
                  <a:lnTo>
                    <a:pt x="355" y="461"/>
                  </a:lnTo>
                  <a:lnTo>
                    <a:pt x="355" y="461"/>
                  </a:lnTo>
                  <a:lnTo>
                    <a:pt x="362" y="460"/>
                  </a:lnTo>
                  <a:lnTo>
                    <a:pt x="366" y="456"/>
                  </a:lnTo>
                  <a:lnTo>
                    <a:pt x="370" y="452"/>
                  </a:lnTo>
                  <a:lnTo>
                    <a:pt x="371" y="445"/>
                  </a:lnTo>
                  <a:lnTo>
                    <a:pt x="371" y="325"/>
                  </a:lnTo>
                  <a:lnTo>
                    <a:pt x="357" y="325"/>
                  </a:lnTo>
                  <a:lnTo>
                    <a:pt x="357" y="325"/>
                  </a:lnTo>
                  <a:lnTo>
                    <a:pt x="347" y="327"/>
                  </a:lnTo>
                  <a:lnTo>
                    <a:pt x="347" y="327"/>
                  </a:lnTo>
                  <a:lnTo>
                    <a:pt x="338" y="330"/>
                  </a:lnTo>
                  <a:lnTo>
                    <a:pt x="328" y="332"/>
                  </a:lnTo>
                  <a:lnTo>
                    <a:pt x="328" y="332"/>
                  </a:lnTo>
                  <a:lnTo>
                    <a:pt x="317" y="330"/>
                  </a:lnTo>
                  <a:lnTo>
                    <a:pt x="308" y="327"/>
                  </a:lnTo>
                  <a:lnTo>
                    <a:pt x="298" y="322"/>
                  </a:lnTo>
                  <a:lnTo>
                    <a:pt x="292" y="316"/>
                  </a:lnTo>
                  <a:lnTo>
                    <a:pt x="286" y="308"/>
                  </a:lnTo>
                  <a:lnTo>
                    <a:pt x="281" y="299"/>
                  </a:lnTo>
                  <a:lnTo>
                    <a:pt x="278" y="289"/>
                  </a:lnTo>
                  <a:lnTo>
                    <a:pt x="278" y="278"/>
                  </a:lnTo>
                  <a:lnTo>
                    <a:pt x="278" y="278"/>
                  </a:lnTo>
                  <a:lnTo>
                    <a:pt x="278" y="269"/>
                  </a:lnTo>
                  <a:lnTo>
                    <a:pt x="281" y="261"/>
                  </a:lnTo>
                  <a:lnTo>
                    <a:pt x="286" y="253"/>
                  </a:lnTo>
                  <a:lnTo>
                    <a:pt x="292" y="245"/>
                  </a:lnTo>
                  <a:lnTo>
                    <a:pt x="298" y="240"/>
                  </a:lnTo>
                  <a:lnTo>
                    <a:pt x="306" y="235"/>
                  </a:lnTo>
                  <a:lnTo>
                    <a:pt x="316" y="232"/>
                  </a:lnTo>
                  <a:lnTo>
                    <a:pt x="325" y="231"/>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9" name="Freeform 527"/>
            <p:cNvSpPr>
              <a:spLocks/>
            </p:cNvSpPr>
            <p:nvPr/>
          </p:nvSpPr>
          <p:spPr bwMode="auto">
            <a:xfrm>
              <a:off x="1852258" y="4274883"/>
              <a:ext cx="345963" cy="429889"/>
            </a:xfrm>
            <a:custGeom>
              <a:avLst/>
              <a:gdLst>
                <a:gd name="T0" fmla="*/ 325 w 371"/>
                <a:gd name="T1" fmla="*/ 231 h 461"/>
                <a:gd name="T2" fmla="*/ 338 w 371"/>
                <a:gd name="T3" fmla="*/ 232 h 461"/>
                <a:gd name="T4" fmla="*/ 349 w 371"/>
                <a:gd name="T5" fmla="*/ 237 h 461"/>
                <a:gd name="T6" fmla="*/ 360 w 371"/>
                <a:gd name="T7" fmla="*/ 240 h 461"/>
                <a:gd name="T8" fmla="*/ 371 w 371"/>
                <a:gd name="T9" fmla="*/ 112 h 461"/>
                <a:gd name="T10" fmla="*/ 370 w 371"/>
                <a:gd name="T11" fmla="*/ 106 h 461"/>
                <a:gd name="T12" fmla="*/ 359 w 371"/>
                <a:gd name="T13" fmla="*/ 95 h 461"/>
                <a:gd name="T14" fmla="*/ 227 w 371"/>
                <a:gd name="T15" fmla="*/ 93 h 461"/>
                <a:gd name="T16" fmla="*/ 227 w 371"/>
                <a:gd name="T17" fmla="*/ 85 h 461"/>
                <a:gd name="T18" fmla="*/ 231 w 371"/>
                <a:gd name="T19" fmla="*/ 74 h 461"/>
                <a:gd name="T20" fmla="*/ 234 w 371"/>
                <a:gd name="T21" fmla="*/ 68 h 461"/>
                <a:gd name="T22" fmla="*/ 235 w 371"/>
                <a:gd name="T23" fmla="*/ 52 h 461"/>
                <a:gd name="T24" fmla="*/ 235 w 371"/>
                <a:gd name="T25" fmla="*/ 44 h 461"/>
                <a:gd name="T26" fmla="*/ 229 w 371"/>
                <a:gd name="T27" fmla="*/ 29 h 461"/>
                <a:gd name="T28" fmla="*/ 219 w 371"/>
                <a:gd name="T29" fmla="*/ 16 h 461"/>
                <a:gd name="T30" fmla="*/ 207 w 371"/>
                <a:gd name="T31" fmla="*/ 6 h 461"/>
                <a:gd name="T32" fmla="*/ 191 w 371"/>
                <a:gd name="T33" fmla="*/ 2 h 461"/>
                <a:gd name="T34" fmla="*/ 172 w 371"/>
                <a:gd name="T35" fmla="*/ 0 h 461"/>
                <a:gd name="T36" fmla="*/ 148 w 371"/>
                <a:gd name="T37" fmla="*/ 6 h 461"/>
                <a:gd name="T38" fmla="*/ 137 w 371"/>
                <a:gd name="T39" fmla="*/ 21 h 461"/>
                <a:gd name="T40" fmla="*/ 133 w 371"/>
                <a:gd name="T41" fmla="*/ 41 h 461"/>
                <a:gd name="T42" fmla="*/ 133 w 371"/>
                <a:gd name="T43" fmla="*/ 52 h 461"/>
                <a:gd name="T44" fmla="*/ 137 w 371"/>
                <a:gd name="T45" fmla="*/ 73 h 461"/>
                <a:gd name="T46" fmla="*/ 139 w 371"/>
                <a:gd name="T47" fmla="*/ 77 h 461"/>
                <a:gd name="T48" fmla="*/ 139 w 371"/>
                <a:gd name="T49" fmla="*/ 93 h 461"/>
                <a:gd name="T50" fmla="*/ 19 w 371"/>
                <a:gd name="T51" fmla="*/ 93 h 461"/>
                <a:gd name="T52" fmla="*/ 6 w 371"/>
                <a:gd name="T53" fmla="*/ 100 h 461"/>
                <a:gd name="T54" fmla="*/ 0 w 371"/>
                <a:gd name="T55" fmla="*/ 112 h 461"/>
                <a:gd name="T56" fmla="*/ 0 w 371"/>
                <a:gd name="T57" fmla="*/ 445 h 461"/>
                <a:gd name="T58" fmla="*/ 5 w 371"/>
                <a:gd name="T59" fmla="*/ 456 h 461"/>
                <a:gd name="T60" fmla="*/ 16 w 371"/>
                <a:gd name="T61" fmla="*/ 461 h 461"/>
                <a:gd name="T62" fmla="*/ 355 w 371"/>
                <a:gd name="T63" fmla="*/ 461 h 461"/>
                <a:gd name="T64" fmla="*/ 366 w 371"/>
                <a:gd name="T65" fmla="*/ 456 h 461"/>
                <a:gd name="T66" fmla="*/ 371 w 371"/>
                <a:gd name="T67" fmla="*/ 445 h 461"/>
                <a:gd name="T68" fmla="*/ 357 w 371"/>
                <a:gd name="T69" fmla="*/ 325 h 461"/>
                <a:gd name="T70" fmla="*/ 347 w 371"/>
                <a:gd name="T71" fmla="*/ 327 h 461"/>
                <a:gd name="T72" fmla="*/ 338 w 371"/>
                <a:gd name="T73" fmla="*/ 330 h 461"/>
                <a:gd name="T74" fmla="*/ 328 w 371"/>
                <a:gd name="T75" fmla="*/ 332 h 461"/>
                <a:gd name="T76" fmla="*/ 308 w 371"/>
                <a:gd name="T77" fmla="*/ 327 h 461"/>
                <a:gd name="T78" fmla="*/ 292 w 371"/>
                <a:gd name="T79" fmla="*/ 316 h 461"/>
                <a:gd name="T80" fmla="*/ 281 w 371"/>
                <a:gd name="T81" fmla="*/ 299 h 461"/>
                <a:gd name="T82" fmla="*/ 278 w 371"/>
                <a:gd name="T83" fmla="*/ 278 h 461"/>
                <a:gd name="T84" fmla="*/ 278 w 371"/>
                <a:gd name="T85" fmla="*/ 269 h 461"/>
                <a:gd name="T86" fmla="*/ 286 w 371"/>
                <a:gd name="T87" fmla="*/ 253 h 461"/>
                <a:gd name="T88" fmla="*/ 298 w 371"/>
                <a:gd name="T89" fmla="*/ 240 h 461"/>
                <a:gd name="T90" fmla="*/ 316 w 371"/>
                <a:gd name="T91" fmla="*/ 23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1" h="461">
                  <a:moveTo>
                    <a:pt x="325" y="231"/>
                  </a:moveTo>
                  <a:lnTo>
                    <a:pt x="325" y="231"/>
                  </a:lnTo>
                  <a:lnTo>
                    <a:pt x="332" y="231"/>
                  </a:lnTo>
                  <a:lnTo>
                    <a:pt x="338" y="232"/>
                  </a:lnTo>
                  <a:lnTo>
                    <a:pt x="349" y="237"/>
                  </a:lnTo>
                  <a:lnTo>
                    <a:pt x="349" y="237"/>
                  </a:lnTo>
                  <a:lnTo>
                    <a:pt x="355" y="239"/>
                  </a:lnTo>
                  <a:lnTo>
                    <a:pt x="360" y="240"/>
                  </a:lnTo>
                  <a:lnTo>
                    <a:pt x="371" y="239"/>
                  </a:lnTo>
                  <a:lnTo>
                    <a:pt x="371" y="112"/>
                  </a:lnTo>
                  <a:lnTo>
                    <a:pt x="371" y="112"/>
                  </a:lnTo>
                  <a:lnTo>
                    <a:pt x="370" y="106"/>
                  </a:lnTo>
                  <a:lnTo>
                    <a:pt x="365" y="100"/>
                  </a:lnTo>
                  <a:lnTo>
                    <a:pt x="359" y="95"/>
                  </a:lnTo>
                  <a:lnTo>
                    <a:pt x="352" y="93"/>
                  </a:lnTo>
                  <a:lnTo>
                    <a:pt x="227" y="93"/>
                  </a:lnTo>
                  <a:lnTo>
                    <a:pt x="227" y="85"/>
                  </a:lnTo>
                  <a:lnTo>
                    <a:pt x="227" y="85"/>
                  </a:lnTo>
                  <a:lnTo>
                    <a:pt x="229" y="81"/>
                  </a:lnTo>
                  <a:lnTo>
                    <a:pt x="231" y="74"/>
                  </a:lnTo>
                  <a:lnTo>
                    <a:pt x="231" y="74"/>
                  </a:lnTo>
                  <a:lnTo>
                    <a:pt x="234" y="68"/>
                  </a:lnTo>
                  <a:lnTo>
                    <a:pt x="235" y="60"/>
                  </a:lnTo>
                  <a:lnTo>
                    <a:pt x="235" y="52"/>
                  </a:lnTo>
                  <a:lnTo>
                    <a:pt x="235" y="44"/>
                  </a:lnTo>
                  <a:lnTo>
                    <a:pt x="235" y="44"/>
                  </a:lnTo>
                  <a:lnTo>
                    <a:pt x="234" y="35"/>
                  </a:lnTo>
                  <a:lnTo>
                    <a:pt x="229" y="29"/>
                  </a:lnTo>
                  <a:lnTo>
                    <a:pt x="226" y="21"/>
                  </a:lnTo>
                  <a:lnTo>
                    <a:pt x="219" y="16"/>
                  </a:lnTo>
                  <a:lnTo>
                    <a:pt x="213" y="11"/>
                  </a:lnTo>
                  <a:lnTo>
                    <a:pt x="207" y="6"/>
                  </a:lnTo>
                  <a:lnTo>
                    <a:pt x="199" y="3"/>
                  </a:lnTo>
                  <a:lnTo>
                    <a:pt x="191" y="2"/>
                  </a:lnTo>
                  <a:lnTo>
                    <a:pt x="191" y="2"/>
                  </a:lnTo>
                  <a:lnTo>
                    <a:pt x="172" y="0"/>
                  </a:lnTo>
                  <a:lnTo>
                    <a:pt x="158" y="2"/>
                  </a:lnTo>
                  <a:lnTo>
                    <a:pt x="148" y="6"/>
                  </a:lnTo>
                  <a:lnTo>
                    <a:pt x="142" y="13"/>
                  </a:lnTo>
                  <a:lnTo>
                    <a:pt x="137" y="21"/>
                  </a:lnTo>
                  <a:lnTo>
                    <a:pt x="134" y="30"/>
                  </a:lnTo>
                  <a:lnTo>
                    <a:pt x="133" y="41"/>
                  </a:lnTo>
                  <a:lnTo>
                    <a:pt x="133" y="52"/>
                  </a:lnTo>
                  <a:lnTo>
                    <a:pt x="133" y="52"/>
                  </a:lnTo>
                  <a:lnTo>
                    <a:pt x="134" y="63"/>
                  </a:lnTo>
                  <a:lnTo>
                    <a:pt x="137" y="73"/>
                  </a:lnTo>
                  <a:lnTo>
                    <a:pt x="137" y="73"/>
                  </a:lnTo>
                  <a:lnTo>
                    <a:pt x="139" y="77"/>
                  </a:lnTo>
                  <a:lnTo>
                    <a:pt x="139" y="84"/>
                  </a:lnTo>
                  <a:lnTo>
                    <a:pt x="139" y="93"/>
                  </a:lnTo>
                  <a:lnTo>
                    <a:pt x="19" y="93"/>
                  </a:lnTo>
                  <a:lnTo>
                    <a:pt x="19" y="93"/>
                  </a:lnTo>
                  <a:lnTo>
                    <a:pt x="13" y="95"/>
                  </a:lnTo>
                  <a:lnTo>
                    <a:pt x="6" y="100"/>
                  </a:lnTo>
                  <a:lnTo>
                    <a:pt x="1" y="106"/>
                  </a:lnTo>
                  <a:lnTo>
                    <a:pt x="0" y="112"/>
                  </a:lnTo>
                  <a:lnTo>
                    <a:pt x="0" y="445"/>
                  </a:lnTo>
                  <a:lnTo>
                    <a:pt x="0" y="445"/>
                  </a:lnTo>
                  <a:lnTo>
                    <a:pt x="1" y="452"/>
                  </a:lnTo>
                  <a:lnTo>
                    <a:pt x="5" y="456"/>
                  </a:lnTo>
                  <a:lnTo>
                    <a:pt x="9" y="460"/>
                  </a:lnTo>
                  <a:lnTo>
                    <a:pt x="16" y="461"/>
                  </a:lnTo>
                  <a:lnTo>
                    <a:pt x="355" y="461"/>
                  </a:lnTo>
                  <a:lnTo>
                    <a:pt x="355" y="461"/>
                  </a:lnTo>
                  <a:lnTo>
                    <a:pt x="362" y="460"/>
                  </a:lnTo>
                  <a:lnTo>
                    <a:pt x="366" y="456"/>
                  </a:lnTo>
                  <a:lnTo>
                    <a:pt x="370" y="452"/>
                  </a:lnTo>
                  <a:lnTo>
                    <a:pt x="371" y="445"/>
                  </a:lnTo>
                  <a:lnTo>
                    <a:pt x="371" y="325"/>
                  </a:lnTo>
                  <a:lnTo>
                    <a:pt x="357" y="325"/>
                  </a:lnTo>
                  <a:lnTo>
                    <a:pt x="357" y="325"/>
                  </a:lnTo>
                  <a:lnTo>
                    <a:pt x="347" y="327"/>
                  </a:lnTo>
                  <a:lnTo>
                    <a:pt x="347" y="327"/>
                  </a:lnTo>
                  <a:lnTo>
                    <a:pt x="338" y="330"/>
                  </a:lnTo>
                  <a:lnTo>
                    <a:pt x="328" y="332"/>
                  </a:lnTo>
                  <a:lnTo>
                    <a:pt x="328" y="332"/>
                  </a:lnTo>
                  <a:lnTo>
                    <a:pt x="317" y="330"/>
                  </a:lnTo>
                  <a:lnTo>
                    <a:pt x="308" y="327"/>
                  </a:lnTo>
                  <a:lnTo>
                    <a:pt x="298" y="322"/>
                  </a:lnTo>
                  <a:lnTo>
                    <a:pt x="292" y="316"/>
                  </a:lnTo>
                  <a:lnTo>
                    <a:pt x="286" y="308"/>
                  </a:lnTo>
                  <a:lnTo>
                    <a:pt x="281" y="299"/>
                  </a:lnTo>
                  <a:lnTo>
                    <a:pt x="278" y="289"/>
                  </a:lnTo>
                  <a:lnTo>
                    <a:pt x="278" y="278"/>
                  </a:lnTo>
                  <a:lnTo>
                    <a:pt x="278" y="278"/>
                  </a:lnTo>
                  <a:lnTo>
                    <a:pt x="278" y="269"/>
                  </a:lnTo>
                  <a:lnTo>
                    <a:pt x="281" y="261"/>
                  </a:lnTo>
                  <a:lnTo>
                    <a:pt x="286" y="253"/>
                  </a:lnTo>
                  <a:lnTo>
                    <a:pt x="292" y="245"/>
                  </a:lnTo>
                  <a:lnTo>
                    <a:pt x="298" y="240"/>
                  </a:lnTo>
                  <a:lnTo>
                    <a:pt x="306" y="235"/>
                  </a:lnTo>
                  <a:lnTo>
                    <a:pt x="316" y="232"/>
                  </a:lnTo>
                  <a:lnTo>
                    <a:pt x="325" y="2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0" name="Freeform 528"/>
            <p:cNvSpPr>
              <a:spLocks noEditPoints="1"/>
            </p:cNvSpPr>
            <p:nvPr/>
          </p:nvSpPr>
          <p:spPr bwMode="auto">
            <a:xfrm>
              <a:off x="1976282" y="4274883"/>
              <a:ext cx="74601" cy="48491"/>
            </a:xfrm>
            <a:custGeom>
              <a:avLst/>
              <a:gdLst>
                <a:gd name="T0" fmla="*/ 56 w 80"/>
                <a:gd name="T1" fmla="*/ 2 h 52"/>
                <a:gd name="T2" fmla="*/ 56 w 80"/>
                <a:gd name="T3" fmla="*/ 2 h 52"/>
                <a:gd name="T4" fmla="*/ 58 w 80"/>
                <a:gd name="T5" fmla="*/ 2 h 52"/>
                <a:gd name="T6" fmla="*/ 58 w 80"/>
                <a:gd name="T7" fmla="*/ 2 h 52"/>
                <a:gd name="T8" fmla="*/ 69 w 80"/>
                <a:gd name="T9" fmla="*/ 5 h 52"/>
                <a:gd name="T10" fmla="*/ 80 w 80"/>
                <a:gd name="T11" fmla="*/ 11 h 52"/>
                <a:gd name="T12" fmla="*/ 80 w 80"/>
                <a:gd name="T13" fmla="*/ 11 h 52"/>
                <a:gd name="T14" fmla="*/ 69 w 80"/>
                <a:gd name="T15" fmla="*/ 5 h 52"/>
                <a:gd name="T16" fmla="*/ 56 w 80"/>
                <a:gd name="T17" fmla="*/ 2 h 52"/>
                <a:gd name="T18" fmla="*/ 33 w 80"/>
                <a:gd name="T19" fmla="*/ 0 h 52"/>
                <a:gd name="T20" fmla="*/ 33 w 80"/>
                <a:gd name="T21" fmla="*/ 0 h 52"/>
                <a:gd name="T22" fmla="*/ 20 w 80"/>
                <a:gd name="T23" fmla="*/ 3 h 52"/>
                <a:gd name="T24" fmla="*/ 12 w 80"/>
                <a:gd name="T25" fmla="*/ 6 h 52"/>
                <a:gd name="T26" fmla="*/ 6 w 80"/>
                <a:gd name="T27" fmla="*/ 11 h 52"/>
                <a:gd name="T28" fmla="*/ 3 w 80"/>
                <a:gd name="T29" fmla="*/ 17 h 52"/>
                <a:gd name="T30" fmla="*/ 1 w 80"/>
                <a:gd name="T31" fmla="*/ 25 h 52"/>
                <a:gd name="T32" fmla="*/ 0 w 80"/>
                <a:gd name="T33" fmla="*/ 33 h 52"/>
                <a:gd name="T34" fmla="*/ 0 w 80"/>
                <a:gd name="T35" fmla="*/ 52 h 52"/>
                <a:gd name="T36" fmla="*/ 0 w 80"/>
                <a:gd name="T37" fmla="*/ 52 h 52"/>
                <a:gd name="T38" fmla="*/ 0 w 80"/>
                <a:gd name="T39" fmla="*/ 52 h 52"/>
                <a:gd name="T40" fmla="*/ 1 w 80"/>
                <a:gd name="T41" fmla="*/ 35 h 52"/>
                <a:gd name="T42" fmla="*/ 3 w 80"/>
                <a:gd name="T43" fmla="*/ 25 h 52"/>
                <a:gd name="T44" fmla="*/ 4 w 80"/>
                <a:gd name="T45" fmla="*/ 19 h 52"/>
                <a:gd name="T46" fmla="*/ 9 w 80"/>
                <a:gd name="T47" fmla="*/ 13 h 52"/>
                <a:gd name="T48" fmla="*/ 15 w 80"/>
                <a:gd name="T49" fmla="*/ 6 h 52"/>
                <a:gd name="T50" fmla="*/ 22 w 80"/>
                <a:gd name="T51" fmla="*/ 3 h 52"/>
                <a:gd name="T52" fmla="*/ 33 w 8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52">
                  <a:moveTo>
                    <a:pt x="56" y="2"/>
                  </a:moveTo>
                  <a:lnTo>
                    <a:pt x="56" y="2"/>
                  </a:lnTo>
                  <a:lnTo>
                    <a:pt x="58" y="2"/>
                  </a:lnTo>
                  <a:lnTo>
                    <a:pt x="58" y="2"/>
                  </a:lnTo>
                  <a:lnTo>
                    <a:pt x="69" y="5"/>
                  </a:lnTo>
                  <a:lnTo>
                    <a:pt x="80" y="11"/>
                  </a:lnTo>
                  <a:lnTo>
                    <a:pt x="80" y="11"/>
                  </a:lnTo>
                  <a:lnTo>
                    <a:pt x="69" y="5"/>
                  </a:lnTo>
                  <a:lnTo>
                    <a:pt x="56" y="2"/>
                  </a:lnTo>
                  <a:close/>
                  <a:moveTo>
                    <a:pt x="33" y="0"/>
                  </a:moveTo>
                  <a:lnTo>
                    <a:pt x="33" y="0"/>
                  </a:lnTo>
                  <a:lnTo>
                    <a:pt x="20" y="3"/>
                  </a:lnTo>
                  <a:lnTo>
                    <a:pt x="12" y="6"/>
                  </a:lnTo>
                  <a:lnTo>
                    <a:pt x="6" y="11"/>
                  </a:lnTo>
                  <a:lnTo>
                    <a:pt x="3" y="17"/>
                  </a:lnTo>
                  <a:lnTo>
                    <a:pt x="1" y="25"/>
                  </a:lnTo>
                  <a:lnTo>
                    <a:pt x="0" y="33"/>
                  </a:lnTo>
                  <a:lnTo>
                    <a:pt x="0" y="52"/>
                  </a:lnTo>
                  <a:lnTo>
                    <a:pt x="0" y="52"/>
                  </a:lnTo>
                  <a:lnTo>
                    <a:pt x="0" y="52"/>
                  </a:lnTo>
                  <a:lnTo>
                    <a:pt x="1" y="35"/>
                  </a:lnTo>
                  <a:lnTo>
                    <a:pt x="3" y="25"/>
                  </a:lnTo>
                  <a:lnTo>
                    <a:pt x="4" y="19"/>
                  </a:lnTo>
                  <a:lnTo>
                    <a:pt x="9" y="13"/>
                  </a:lnTo>
                  <a:lnTo>
                    <a:pt x="15" y="6"/>
                  </a:lnTo>
                  <a:lnTo>
                    <a:pt x="22" y="3"/>
                  </a:lnTo>
                  <a:lnTo>
                    <a:pt x="33"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1" name="Freeform 529"/>
            <p:cNvSpPr>
              <a:spLocks/>
            </p:cNvSpPr>
            <p:nvPr/>
          </p:nvSpPr>
          <p:spPr bwMode="auto">
            <a:xfrm>
              <a:off x="2028503" y="4276748"/>
              <a:ext cx="22380" cy="8393"/>
            </a:xfrm>
            <a:custGeom>
              <a:avLst/>
              <a:gdLst>
                <a:gd name="T0" fmla="*/ 0 w 24"/>
                <a:gd name="T1" fmla="*/ 0 h 9"/>
                <a:gd name="T2" fmla="*/ 0 w 24"/>
                <a:gd name="T3" fmla="*/ 0 h 9"/>
                <a:gd name="T4" fmla="*/ 2 w 24"/>
                <a:gd name="T5" fmla="*/ 0 h 9"/>
                <a:gd name="T6" fmla="*/ 2 w 24"/>
                <a:gd name="T7" fmla="*/ 0 h 9"/>
                <a:gd name="T8" fmla="*/ 13 w 24"/>
                <a:gd name="T9" fmla="*/ 3 h 9"/>
                <a:gd name="T10" fmla="*/ 24 w 24"/>
                <a:gd name="T11" fmla="*/ 9 h 9"/>
                <a:gd name="T12" fmla="*/ 24 w 24"/>
                <a:gd name="T13" fmla="*/ 9 h 9"/>
                <a:gd name="T14" fmla="*/ 13 w 24"/>
                <a:gd name="T15" fmla="*/ 3 h 9"/>
                <a:gd name="T16" fmla="*/ 0 w 2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
                  <a:moveTo>
                    <a:pt x="0" y="0"/>
                  </a:moveTo>
                  <a:lnTo>
                    <a:pt x="0" y="0"/>
                  </a:lnTo>
                  <a:lnTo>
                    <a:pt x="2" y="0"/>
                  </a:lnTo>
                  <a:lnTo>
                    <a:pt x="2" y="0"/>
                  </a:lnTo>
                  <a:lnTo>
                    <a:pt x="13" y="3"/>
                  </a:lnTo>
                  <a:lnTo>
                    <a:pt x="24" y="9"/>
                  </a:lnTo>
                  <a:lnTo>
                    <a:pt x="24" y="9"/>
                  </a:lnTo>
                  <a:lnTo>
                    <a:pt x="13"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2" name="Freeform 530"/>
            <p:cNvSpPr>
              <a:spLocks/>
            </p:cNvSpPr>
            <p:nvPr/>
          </p:nvSpPr>
          <p:spPr bwMode="auto">
            <a:xfrm>
              <a:off x="1976282" y="4274883"/>
              <a:ext cx="30773" cy="48491"/>
            </a:xfrm>
            <a:custGeom>
              <a:avLst/>
              <a:gdLst>
                <a:gd name="T0" fmla="*/ 33 w 33"/>
                <a:gd name="T1" fmla="*/ 0 h 52"/>
                <a:gd name="T2" fmla="*/ 33 w 33"/>
                <a:gd name="T3" fmla="*/ 0 h 52"/>
                <a:gd name="T4" fmla="*/ 20 w 33"/>
                <a:gd name="T5" fmla="*/ 3 h 52"/>
                <a:gd name="T6" fmla="*/ 12 w 33"/>
                <a:gd name="T7" fmla="*/ 6 h 52"/>
                <a:gd name="T8" fmla="*/ 6 w 33"/>
                <a:gd name="T9" fmla="*/ 11 h 52"/>
                <a:gd name="T10" fmla="*/ 3 w 33"/>
                <a:gd name="T11" fmla="*/ 17 h 52"/>
                <a:gd name="T12" fmla="*/ 1 w 33"/>
                <a:gd name="T13" fmla="*/ 25 h 52"/>
                <a:gd name="T14" fmla="*/ 0 w 33"/>
                <a:gd name="T15" fmla="*/ 33 h 52"/>
                <a:gd name="T16" fmla="*/ 0 w 33"/>
                <a:gd name="T17" fmla="*/ 52 h 52"/>
                <a:gd name="T18" fmla="*/ 0 w 33"/>
                <a:gd name="T19" fmla="*/ 52 h 52"/>
                <a:gd name="T20" fmla="*/ 0 w 33"/>
                <a:gd name="T21" fmla="*/ 52 h 52"/>
                <a:gd name="T22" fmla="*/ 1 w 33"/>
                <a:gd name="T23" fmla="*/ 35 h 52"/>
                <a:gd name="T24" fmla="*/ 3 w 33"/>
                <a:gd name="T25" fmla="*/ 25 h 52"/>
                <a:gd name="T26" fmla="*/ 4 w 33"/>
                <a:gd name="T27" fmla="*/ 19 h 52"/>
                <a:gd name="T28" fmla="*/ 9 w 33"/>
                <a:gd name="T29" fmla="*/ 13 h 52"/>
                <a:gd name="T30" fmla="*/ 15 w 33"/>
                <a:gd name="T31" fmla="*/ 6 h 52"/>
                <a:gd name="T32" fmla="*/ 22 w 33"/>
                <a:gd name="T33" fmla="*/ 3 h 52"/>
                <a:gd name="T34" fmla="*/ 33 w 33"/>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52">
                  <a:moveTo>
                    <a:pt x="33" y="0"/>
                  </a:moveTo>
                  <a:lnTo>
                    <a:pt x="33" y="0"/>
                  </a:lnTo>
                  <a:lnTo>
                    <a:pt x="20" y="3"/>
                  </a:lnTo>
                  <a:lnTo>
                    <a:pt x="12" y="6"/>
                  </a:lnTo>
                  <a:lnTo>
                    <a:pt x="6" y="11"/>
                  </a:lnTo>
                  <a:lnTo>
                    <a:pt x="3" y="17"/>
                  </a:lnTo>
                  <a:lnTo>
                    <a:pt x="1" y="25"/>
                  </a:lnTo>
                  <a:lnTo>
                    <a:pt x="0" y="33"/>
                  </a:lnTo>
                  <a:lnTo>
                    <a:pt x="0" y="52"/>
                  </a:lnTo>
                  <a:lnTo>
                    <a:pt x="0" y="52"/>
                  </a:lnTo>
                  <a:lnTo>
                    <a:pt x="0" y="52"/>
                  </a:lnTo>
                  <a:lnTo>
                    <a:pt x="1" y="35"/>
                  </a:lnTo>
                  <a:lnTo>
                    <a:pt x="3" y="25"/>
                  </a:lnTo>
                  <a:lnTo>
                    <a:pt x="4" y="19"/>
                  </a:lnTo>
                  <a:lnTo>
                    <a:pt x="9" y="13"/>
                  </a:lnTo>
                  <a:lnTo>
                    <a:pt x="15" y="6"/>
                  </a:lnTo>
                  <a:lnTo>
                    <a:pt x="22" y="3"/>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3" name="Freeform 531"/>
            <p:cNvSpPr>
              <a:spLocks/>
            </p:cNvSpPr>
            <p:nvPr/>
          </p:nvSpPr>
          <p:spPr bwMode="auto">
            <a:xfrm>
              <a:off x="1852258" y="4274883"/>
              <a:ext cx="345963" cy="429889"/>
            </a:xfrm>
            <a:custGeom>
              <a:avLst/>
              <a:gdLst>
                <a:gd name="T0" fmla="*/ 172 w 371"/>
                <a:gd name="T1" fmla="*/ 0 h 461"/>
                <a:gd name="T2" fmla="*/ 166 w 371"/>
                <a:gd name="T3" fmla="*/ 0 h 461"/>
                <a:gd name="T4" fmla="*/ 148 w 371"/>
                <a:gd name="T5" fmla="*/ 6 h 461"/>
                <a:gd name="T6" fmla="*/ 137 w 371"/>
                <a:gd name="T7" fmla="*/ 19 h 461"/>
                <a:gd name="T8" fmla="*/ 134 w 371"/>
                <a:gd name="T9" fmla="*/ 35 h 461"/>
                <a:gd name="T10" fmla="*/ 133 w 371"/>
                <a:gd name="T11" fmla="*/ 52 h 461"/>
                <a:gd name="T12" fmla="*/ 137 w 371"/>
                <a:gd name="T13" fmla="*/ 73 h 461"/>
                <a:gd name="T14" fmla="*/ 139 w 371"/>
                <a:gd name="T15" fmla="*/ 77 h 461"/>
                <a:gd name="T16" fmla="*/ 139 w 371"/>
                <a:gd name="T17" fmla="*/ 93 h 461"/>
                <a:gd name="T18" fmla="*/ 19 w 371"/>
                <a:gd name="T19" fmla="*/ 93 h 461"/>
                <a:gd name="T20" fmla="*/ 6 w 371"/>
                <a:gd name="T21" fmla="*/ 100 h 461"/>
                <a:gd name="T22" fmla="*/ 0 w 371"/>
                <a:gd name="T23" fmla="*/ 112 h 461"/>
                <a:gd name="T24" fmla="*/ 0 w 371"/>
                <a:gd name="T25" fmla="*/ 445 h 461"/>
                <a:gd name="T26" fmla="*/ 5 w 371"/>
                <a:gd name="T27" fmla="*/ 456 h 461"/>
                <a:gd name="T28" fmla="*/ 16 w 371"/>
                <a:gd name="T29" fmla="*/ 461 h 461"/>
                <a:gd name="T30" fmla="*/ 355 w 371"/>
                <a:gd name="T31" fmla="*/ 461 h 461"/>
                <a:gd name="T32" fmla="*/ 366 w 371"/>
                <a:gd name="T33" fmla="*/ 456 h 461"/>
                <a:gd name="T34" fmla="*/ 371 w 371"/>
                <a:gd name="T35" fmla="*/ 445 h 461"/>
                <a:gd name="T36" fmla="*/ 357 w 371"/>
                <a:gd name="T37" fmla="*/ 325 h 461"/>
                <a:gd name="T38" fmla="*/ 347 w 371"/>
                <a:gd name="T39" fmla="*/ 327 h 461"/>
                <a:gd name="T40" fmla="*/ 338 w 371"/>
                <a:gd name="T41" fmla="*/ 330 h 461"/>
                <a:gd name="T42" fmla="*/ 328 w 371"/>
                <a:gd name="T43" fmla="*/ 332 h 461"/>
                <a:gd name="T44" fmla="*/ 308 w 371"/>
                <a:gd name="T45" fmla="*/ 327 h 461"/>
                <a:gd name="T46" fmla="*/ 292 w 371"/>
                <a:gd name="T47" fmla="*/ 316 h 461"/>
                <a:gd name="T48" fmla="*/ 281 w 371"/>
                <a:gd name="T49" fmla="*/ 300 h 461"/>
                <a:gd name="T50" fmla="*/ 278 w 371"/>
                <a:gd name="T51" fmla="*/ 280 h 461"/>
                <a:gd name="T52" fmla="*/ 278 w 371"/>
                <a:gd name="T53" fmla="*/ 278 h 461"/>
                <a:gd name="T54" fmla="*/ 278 w 371"/>
                <a:gd name="T55" fmla="*/ 269 h 461"/>
                <a:gd name="T56" fmla="*/ 286 w 371"/>
                <a:gd name="T57" fmla="*/ 253 h 461"/>
                <a:gd name="T58" fmla="*/ 298 w 371"/>
                <a:gd name="T59" fmla="*/ 240 h 461"/>
                <a:gd name="T60" fmla="*/ 316 w 371"/>
                <a:gd name="T61" fmla="*/ 232 h 461"/>
                <a:gd name="T62" fmla="*/ 325 w 371"/>
                <a:gd name="T63" fmla="*/ 231 h 461"/>
                <a:gd name="T64" fmla="*/ 328 w 371"/>
                <a:gd name="T65" fmla="*/ 231 h 461"/>
                <a:gd name="T66" fmla="*/ 349 w 371"/>
                <a:gd name="T67" fmla="*/ 237 h 461"/>
                <a:gd name="T68" fmla="*/ 355 w 371"/>
                <a:gd name="T69" fmla="*/ 239 h 461"/>
                <a:gd name="T70" fmla="*/ 371 w 371"/>
                <a:gd name="T71" fmla="*/ 239 h 461"/>
                <a:gd name="T72" fmla="*/ 371 w 371"/>
                <a:gd name="T73" fmla="*/ 112 h 461"/>
                <a:gd name="T74" fmla="*/ 365 w 371"/>
                <a:gd name="T75" fmla="*/ 100 h 461"/>
                <a:gd name="T76" fmla="*/ 352 w 371"/>
                <a:gd name="T77" fmla="*/ 93 h 461"/>
                <a:gd name="T78" fmla="*/ 227 w 371"/>
                <a:gd name="T79" fmla="*/ 85 h 461"/>
                <a:gd name="T80" fmla="*/ 227 w 371"/>
                <a:gd name="T81" fmla="*/ 85 h 461"/>
                <a:gd name="T82" fmla="*/ 231 w 371"/>
                <a:gd name="T83" fmla="*/ 74 h 461"/>
                <a:gd name="T84" fmla="*/ 235 w 371"/>
                <a:gd name="T85" fmla="*/ 63 h 461"/>
                <a:gd name="T86" fmla="*/ 235 w 371"/>
                <a:gd name="T87" fmla="*/ 52 h 461"/>
                <a:gd name="T88" fmla="*/ 235 w 371"/>
                <a:gd name="T89" fmla="*/ 44 h 461"/>
                <a:gd name="T90" fmla="*/ 232 w 371"/>
                <a:gd name="T91" fmla="*/ 33 h 461"/>
                <a:gd name="T92" fmla="*/ 221 w 371"/>
                <a:gd name="T93" fmla="*/ 17 h 461"/>
                <a:gd name="T94" fmla="*/ 213 w 371"/>
                <a:gd name="T95" fmla="*/ 11 h 461"/>
                <a:gd name="T96" fmla="*/ 191 w 371"/>
                <a:gd name="T97" fmla="*/ 2 h 461"/>
                <a:gd name="T98" fmla="*/ 189 w 371"/>
                <a:gd name="T99" fmla="*/ 2 h 461"/>
                <a:gd name="T100" fmla="*/ 189 w 371"/>
                <a:gd name="T101" fmla="*/ 2 h 461"/>
                <a:gd name="T102" fmla="*/ 172 w 371"/>
                <a:gd name="T103"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1" h="461">
                  <a:moveTo>
                    <a:pt x="172" y="0"/>
                  </a:moveTo>
                  <a:lnTo>
                    <a:pt x="172" y="0"/>
                  </a:lnTo>
                  <a:lnTo>
                    <a:pt x="166" y="0"/>
                  </a:lnTo>
                  <a:lnTo>
                    <a:pt x="166" y="0"/>
                  </a:lnTo>
                  <a:lnTo>
                    <a:pt x="155" y="3"/>
                  </a:lnTo>
                  <a:lnTo>
                    <a:pt x="148" y="6"/>
                  </a:lnTo>
                  <a:lnTo>
                    <a:pt x="142" y="13"/>
                  </a:lnTo>
                  <a:lnTo>
                    <a:pt x="137" y="19"/>
                  </a:lnTo>
                  <a:lnTo>
                    <a:pt x="136" y="25"/>
                  </a:lnTo>
                  <a:lnTo>
                    <a:pt x="134" y="35"/>
                  </a:lnTo>
                  <a:lnTo>
                    <a:pt x="133" y="52"/>
                  </a:lnTo>
                  <a:lnTo>
                    <a:pt x="133" y="52"/>
                  </a:lnTo>
                  <a:lnTo>
                    <a:pt x="134" y="63"/>
                  </a:lnTo>
                  <a:lnTo>
                    <a:pt x="137" y="73"/>
                  </a:lnTo>
                  <a:lnTo>
                    <a:pt x="137" y="73"/>
                  </a:lnTo>
                  <a:lnTo>
                    <a:pt x="139" y="77"/>
                  </a:lnTo>
                  <a:lnTo>
                    <a:pt x="139" y="84"/>
                  </a:lnTo>
                  <a:lnTo>
                    <a:pt x="139" y="93"/>
                  </a:lnTo>
                  <a:lnTo>
                    <a:pt x="19" y="93"/>
                  </a:lnTo>
                  <a:lnTo>
                    <a:pt x="19" y="93"/>
                  </a:lnTo>
                  <a:lnTo>
                    <a:pt x="13" y="95"/>
                  </a:lnTo>
                  <a:lnTo>
                    <a:pt x="6" y="100"/>
                  </a:lnTo>
                  <a:lnTo>
                    <a:pt x="1" y="106"/>
                  </a:lnTo>
                  <a:lnTo>
                    <a:pt x="0" y="112"/>
                  </a:lnTo>
                  <a:lnTo>
                    <a:pt x="0" y="445"/>
                  </a:lnTo>
                  <a:lnTo>
                    <a:pt x="0" y="445"/>
                  </a:lnTo>
                  <a:lnTo>
                    <a:pt x="1" y="452"/>
                  </a:lnTo>
                  <a:lnTo>
                    <a:pt x="5" y="456"/>
                  </a:lnTo>
                  <a:lnTo>
                    <a:pt x="9" y="460"/>
                  </a:lnTo>
                  <a:lnTo>
                    <a:pt x="16" y="461"/>
                  </a:lnTo>
                  <a:lnTo>
                    <a:pt x="355" y="461"/>
                  </a:lnTo>
                  <a:lnTo>
                    <a:pt x="355" y="461"/>
                  </a:lnTo>
                  <a:lnTo>
                    <a:pt x="362" y="460"/>
                  </a:lnTo>
                  <a:lnTo>
                    <a:pt x="366" y="456"/>
                  </a:lnTo>
                  <a:lnTo>
                    <a:pt x="370" y="452"/>
                  </a:lnTo>
                  <a:lnTo>
                    <a:pt x="371" y="445"/>
                  </a:lnTo>
                  <a:lnTo>
                    <a:pt x="371" y="325"/>
                  </a:lnTo>
                  <a:lnTo>
                    <a:pt x="357" y="325"/>
                  </a:lnTo>
                  <a:lnTo>
                    <a:pt x="357" y="325"/>
                  </a:lnTo>
                  <a:lnTo>
                    <a:pt x="347" y="327"/>
                  </a:lnTo>
                  <a:lnTo>
                    <a:pt x="347" y="327"/>
                  </a:lnTo>
                  <a:lnTo>
                    <a:pt x="338" y="330"/>
                  </a:lnTo>
                  <a:lnTo>
                    <a:pt x="328" y="332"/>
                  </a:lnTo>
                  <a:lnTo>
                    <a:pt x="328" y="332"/>
                  </a:lnTo>
                  <a:lnTo>
                    <a:pt x="319" y="330"/>
                  </a:lnTo>
                  <a:lnTo>
                    <a:pt x="308" y="327"/>
                  </a:lnTo>
                  <a:lnTo>
                    <a:pt x="300" y="322"/>
                  </a:lnTo>
                  <a:lnTo>
                    <a:pt x="292" y="316"/>
                  </a:lnTo>
                  <a:lnTo>
                    <a:pt x="286" y="308"/>
                  </a:lnTo>
                  <a:lnTo>
                    <a:pt x="281" y="300"/>
                  </a:lnTo>
                  <a:lnTo>
                    <a:pt x="278" y="291"/>
                  </a:lnTo>
                  <a:lnTo>
                    <a:pt x="278" y="280"/>
                  </a:lnTo>
                  <a:lnTo>
                    <a:pt x="278" y="280"/>
                  </a:lnTo>
                  <a:lnTo>
                    <a:pt x="278" y="278"/>
                  </a:lnTo>
                  <a:lnTo>
                    <a:pt x="278" y="278"/>
                  </a:lnTo>
                  <a:lnTo>
                    <a:pt x="278" y="269"/>
                  </a:lnTo>
                  <a:lnTo>
                    <a:pt x="281" y="261"/>
                  </a:lnTo>
                  <a:lnTo>
                    <a:pt x="286" y="253"/>
                  </a:lnTo>
                  <a:lnTo>
                    <a:pt x="292" y="245"/>
                  </a:lnTo>
                  <a:lnTo>
                    <a:pt x="298" y="240"/>
                  </a:lnTo>
                  <a:lnTo>
                    <a:pt x="306" y="235"/>
                  </a:lnTo>
                  <a:lnTo>
                    <a:pt x="316" y="232"/>
                  </a:lnTo>
                  <a:lnTo>
                    <a:pt x="325" y="231"/>
                  </a:lnTo>
                  <a:lnTo>
                    <a:pt x="325" y="231"/>
                  </a:lnTo>
                  <a:lnTo>
                    <a:pt x="328" y="231"/>
                  </a:lnTo>
                  <a:lnTo>
                    <a:pt x="328" y="231"/>
                  </a:lnTo>
                  <a:lnTo>
                    <a:pt x="340" y="232"/>
                  </a:lnTo>
                  <a:lnTo>
                    <a:pt x="349" y="237"/>
                  </a:lnTo>
                  <a:lnTo>
                    <a:pt x="349" y="237"/>
                  </a:lnTo>
                  <a:lnTo>
                    <a:pt x="355" y="239"/>
                  </a:lnTo>
                  <a:lnTo>
                    <a:pt x="360" y="240"/>
                  </a:lnTo>
                  <a:lnTo>
                    <a:pt x="371" y="239"/>
                  </a:lnTo>
                  <a:lnTo>
                    <a:pt x="371" y="112"/>
                  </a:lnTo>
                  <a:lnTo>
                    <a:pt x="371" y="112"/>
                  </a:lnTo>
                  <a:lnTo>
                    <a:pt x="370" y="106"/>
                  </a:lnTo>
                  <a:lnTo>
                    <a:pt x="365" y="100"/>
                  </a:lnTo>
                  <a:lnTo>
                    <a:pt x="359" y="95"/>
                  </a:lnTo>
                  <a:lnTo>
                    <a:pt x="352" y="93"/>
                  </a:lnTo>
                  <a:lnTo>
                    <a:pt x="227" y="93"/>
                  </a:lnTo>
                  <a:lnTo>
                    <a:pt x="227" y="85"/>
                  </a:lnTo>
                  <a:lnTo>
                    <a:pt x="227" y="85"/>
                  </a:lnTo>
                  <a:lnTo>
                    <a:pt x="227" y="85"/>
                  </a:lnTo>
                  <a:lnTo>
                    <a:pt x="229" y="81"/>
                  </a:lnTo>
                  <a:lnTo>
                    <a:pt x="231" y="74"/>
                  </a:lnTo>
                  <a:lnTo>
                    <a:pt x="231" y="74"/>
                  </a:lnTo>
                  <a:lnTo>
                    <a:pt x="235" y="63"/>
                  </a:lnTo>
                  <a:lnTo>
                    <a:pt x="235" y="52"/>
                  </a:lnTo>
                  <a:lnTo>
                    <a:pt x="235" y="52"/>
                  </a:lnTo>
                  <a:lnTo>
                    <a:pt x="235" y="44"/>
                  </a:lnTo>
                  <a:lnTo>
                    <a:pt x="235" y="44"/>
                  </a:lnTo>
                  <a:lnTo>
                    <a:pt x="235" y="44"/>
                  </a:lnTo>
                  <a:lnTo>
                    <a:pt x="232" y="33"/>
                  </a:lnTo>
                  <a:lnTo>
                    <a:pt x="227" y="25"/>
                  </a:lnTo>
                  <a:lnTo>
                    <a:pt x="221" y="17"/>
                  </a:lnTo>
                  <a:lnTo>
                    <a:pt x="213" y="11"/>
                  </a:lnTo>
                  <a:lnTo>
                    <a:pt x="213" y="11"/>
                  </a:lnTo>
                  <a:lnTo>
                    <a:pt x="202" y="5"/>
                  </a:lnTo>
                  <a:lnTo>
                    <a:pt x="191" y="2"/>
                  </a:lnTo>
                  <a:lnTo>
                    <a:pt x="191" y="2"/>
                  </a:lnTo>
                  <a:lnTo>
                    <a:pt x="189" y="2"/>
                  </a:lnTo>
                  <a:lnTo>
                    <a:pt x="189" y="2"/>
                  </a:lnTo>
                  <a:lnTo>
                    <a:pt x="189" y="2"/>
                  </a:lnTo>
                  <a:lnTo>
                    <a:pt x="189" y="2"/>
                  </a:lnTo>
                  <a:lnTo>
                    <a:pt x="172" y="0"/>
                  </a:lnTo>
                  <a:close/>
                </a:path>
              </a:pathLst>
            </a:custGeom>
            <a:solidFill>
              <a:srgbClr val="A2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4" name="Freeform 532"/>
            <p:cNvSpPr>
              <a:spLocks/>
            </p:cNvSpPr>
            <p:nvPr/>
          </p:nvSpPr>
          <p:spPr bwMode="auto">
            <a:xfrm>
              <a:off x="1852258" y="4274883"/>
              <a:ext cx="345963" cy="429889"/>
            </a:xfrm>
            <a:custGeom>
              <a:avLst/>
              <a:gdLst>
                <a:gd name="T0" fmla="*/ 172 w 371"/>
                <a:gd name="T1" fmla="*/ 0 h 461"/>
                <a:gd name="T2" fmla="*/ 166 w 371"/>
                <a:gd name="T3" fmla="*/ 0 h 461"/>
                <a:gd name="T4" fmla="*/ 148 w 371"/>
                <a:gd name="T5" fmla="*/ 6 h 461"/>
                <a:gd name="T6" fmla="*/ 137 w 371"/>
                <a:gd name="T7" fmla="*/ 19 h 461"/>
                <a:gd name="T8" fmla="*/ 134 w 371"/>
                <a:gd name="T9" fmla="*/ 35 h 461"/>
                <a:gd name="T10" fmla="*/ 133 w 371"/>
                <a:gd name="T11" fmla="*/ 52 h 461"/>
                <a:gd name="T12" fmla="*/ 137 w 371"/>
                <a:gd name="T13" fmla="*/ 73 h 461"/>
                <a:gd name="T14" fmla="*/ 139 w 371"/>
                <a:gd name="T15" fmla="*/ 77 h 461"/>
                <a:gd name="T16" fmla="*/ 139 w 371"/>
                <a:gd name="T17" fmla="*/ 93 h 461"/>
                <a:gd name="T18" fmla="*/ 19 w 371"/>
                <a:gd name="T19" fmla="*/ 93 h 461"/>
                <a:gd name="T20" fmla="*/ 6 w 371"/>
                <a:gd name="T21" fmla="*/ 100 h 461"/>
                <a:gd name="T22" fmla="*/ 0 w 371"/>
                <a:gd name="T23" fmla="*/ 112 h 461"/>
                <a:gd name="T24" fmla="*/ 0 w 371"/>
                <a:gd name="T25" fmla="*/ 445 h 461"/>
                <a:gd name="T26" fmla="*/ 5 w 371"/>
                <a:gd name="T27" fmla="*/ 456 h 461"/>
                <a:gd name="T28" fmla="*/ 16 w 371"/>
                <a:gd name="T29" fmla="*/ 461 h 461"/>
                <a:gd name="T30" fmla="*/ 355 w 371"/>
                <a:gd name="T31" fmla="*/ 461 h 461"/>
                <a:gd name="T32" fmla="*/ 366 w 371"/>
                <a:gd name="T33" fmla="*/ 456 h 461"/>
                <a:gd name="T34" fmla="*/ 371 w 371"/>
                <a:gd name="T35" fmla="*/ 445 h 461"/>
                <a:gd name="T36" fmla="*/ 357 w 371"/>
                <a:gd name="T37" fmla="*/ 325 h 461"/>
                <a:gd name="T38" fmla="*/ 347 w 371"/>
                <a:gd name="T39" fmla="*/ 327 h 461"/>
                <a:gd name="T40" fmla="*/ 338 w 371"/>
                <a:gd name="T41" fmla="*/ 330 h 461"/>
                <a:gd name="T42" fmla="*/ 328 w 371"/>
                <a:gd name="T43" fmla="*/ 332 h 461"/>
                <a:gd name="T44" fmla="*/ 308 w 371"/>
                <a:gd name="T45" fmla="*/ 327 h 461"/>
                <a:gd name="T46" fmla="*/ 292 w 371"/>
                <a:gd name="T47" fmla="*/ 316 h 461"/>
                <a:gd name="T48" fmla="*/ 281 w 371"/>
                <a:gd name="T49" fmla="*/ 300 h 461"/>
                <a:gd name="T50" fmla="*/ 278 w 371"/>
                <a:gd name="T51" fmla="*/ 280 h 461"/>
                <a:gd name="T52" fmla="*/ 278 w 371"/>
                <a:gd name="T53" fmla="*/ 278 h 461"/>
                <a:gd name="T54" fmla="*/ 278 w 371"/>
                <a:gd name="T55" fmla="*/ 269 h 461"/>
                <a:gd name="T56" fmla="*/ 286 w 371"/>
                <a:gd name="T57" fmla="*/ 253 h 461"/>
                <a:gd name="T58" fmla="*/ 298 w 371"/>
                <a:gd name="T59" fmla="*/ 240 h 461"/>
                <a:gd name="T60" fmla="*/ 316 w 371"/>
                <a:gd name="T61" fmla="*/ 232 h 461"/>
                <a:gd name="T62" fmla="*/ 325 w 371"/>
                <a:gd name="T63" fmla="*/ 231 h 461"/>
                <a:gd name="T64" fmla="*/ 328 w 371"/>
                <a:gd name="T65" fmla="*/ 231 h 461"/>
                <a:gd name="T66" fmla="*/ 349 w 371"/>
                <a:gd name="T67" fmla="*/ 237 h 461"/>
                <a:gd name="T68" fmla="*/ 355 w 371"/>
                <a:gd name="T69" fmla="*/ 239 h 461"/>
                <a:gd name="T70" fmla="*/ 371 w 371"/>
                <a:gd name="T71" fmla="*/ 239 h 461"/>
                <a:gd name="T72" fmla="*/ 371 w 371"/>
                <a:gd name="T73" fmla="*/ 112 h 461"/>
                <a:gd name="T74" fmla="*/ 365 w 371"/>
                <a:gd name="T75" fmla="*/ 100 h 461"/>
                <a:gd name="T76" fmla="*/ 352 w 371"/>
                <a:gd name="T77" fmla="*/ 93 h 461"/>
                <a:gd name="T78" fmla="*/ 227 w 371"/>
                <a:gd name="T79" fmla="*/ 85 h 461"/>
                <a:gd name="T80" fmla="*/ 227 w 371"/>
                <a:gd name="T81" fmla="*/ 85 h 461"/>
                <a:gd name="T82" fmla="*/ 231 w 371"/>
                <a:gd name="T83" fmla="*/ 74 h 461"/>
                <a:gd name="T84" fmla="*/ 235 w 371"/>
                <a:gd name="T85" fmla="*/ 63 h 461"/>
                <a:gd name="T86" fmla="*/ 235 w 371"/>
                <a:gd name="T87" fmla="*/ 52 h 461"/>
                <a:gd name="T88" fmla="*/ 235 w 371"/>
                <a:gd name="T89" fmla="*/ 44 h 461"/>
                <a:gd name="T90" fmla="*/ 232 w 371"/>
                <a:gd name="T91" fmla="*/ 33 h 461"/>
                <a:gd name="T92" fmla="*/ 221 w 371"/>
                <a:gd name="T93" fmla="*/ 17 h 461"/>
                <a:gd name="T94" fmla="*/ 213 w 371"/>
                <a:gd name="T95" fmla="*/ 11 h 461"/>
                <a:gd name="T96" fmla="*/ 191 w 371"/>
                <a:gd name="T97" fmla="*/ 2 h 461"/>
                <a:gd name="T98" fmla="*/ 189 w 371"/>
                <a:gd name="T99" fmla="*/ 2 h 461"/>
                <a:gd name="T100" fmla="*/ 189 w 371"/>
                <a:gd name="T101" fmla="*/ 2 h 461"/>
                <a:gd name="T102" fmla="*/ 172 w 371"/>
                <a:gd name="T103"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1" h="461">
                  <a:moveTo>
                    <a:pt x="172" y="0"/>
                  </a:moveTo>
                  <a:lnTo>
                    <a:pt x="172" y="0"/>
                  </a:lnTo>
                  <a:lnTo>
                    <a:pt x="166" y="0"/>
                  </a:lnTo>
                  <a:lnTo>
                    <a:pt x="166" y="0"/>
                  </a:lnTo>
                  <a:lnTo>
                    <a:pt x="155" y="3"/>
                  </a:lnTo>
                  <a:lnTo>
                    <a:pt x="148" y="6"/>
                  </a:lnTo>
                  <a:lnTo>
                    <a:pt x="142" y="13"/>
                  </a:lnTo>
                  <a:lnTo>
                    <a:pt x="137" y="19"/>
                  </a:lnTo>
                  <a:lnTo>
                    <a:pt x="136" y="25"/>
                  </a:lnTo>
                  <a:lnTo>
                    <a:pt x="134" y="35"/>
                  </a:lnTo>
                  <a:lnTo>
                    <a:pt x="133" y="52"/>
                  </a:lnTo>
                  <a:lnTo>
                    <a:pt x="133" y="52"/>
                  </a:lnTo>
                  <a:lnTo>
                    <a:pt x="134" y="63"/>
                  </a:lnTo>
                  <a:lnTo>
                    <a:pt x="137" y="73"/>
                  </a:lnTo>
                  <a:lnTo>
                    <a:pt x="137" y="73"/>
                  </a:lnTo>
                  <a:lnTo>
                    <a:pt x="139" y="77"/>
                  </a:lnTo>
                  <a:lnTo>
                    <a:pt x="139" y="84"/>
                  </a:lnTo>
                  <a:lnTo>
                    <a:pt x="139" y="93"/>
                  </a:lnTo>
                  <a:lnTo>
                    <a:pt x="19" y="93"/>
                  </a:lnTo>
                  <a:lnTo>
                    <a:pt x="19" y="93"/>
                  </a:lnTo>
                  <a:lnTo>
                    <a:pt x="13" y="95"/>
                  </a:lnTo>
                  <a:lnTo>
                    <a:pt x="6" y="100"/>
                  </a:lnTo>
                  <a:lnTo>
                    <a:pt x="1" y="106"/>
                  </a:lnTo>
                  <a:lnTo>
                    <a:pt x="0" y="112"/>
                  </a:lnTo>
                  <a:lnTo>
                    <a:pt x="0" y="445"/>
                  </a:lnTo>
                  <a:lnTo>
                    <a:pt x="0" y="445"/>
                  </a:lnTo>
                  <a:lnTo>
                    <a:pt x="1" y="452"/>
                  </a:lnTo>
                  <a:lnTo>
                    <a:pt x="5" y="456"/>
                  </a:lnTo>
                  <a:lnTo>
                    <a:pt x="9" y="460"/>
                  </a:lnTo>
                  <a:lnTo>
                    <a:pt x="16" y="461"/>
                  </a:lnTo>
                  <a:lnTo>
                    <a:pt x="355" y="461"/>
                  </a:lnTo>
                  <a:lnTo>
                    <a:pt x="355" y="461"/>
                  </a:lnTo>
                  <a:lnTo>
                    <a:pt x="362" y="460"/>
                  </a:lnTo>
                  <a:lnTo>
                    <a:pt x="366" y="456"/>
                  </a:lnTo>
                  <a:lnTo>
                    <a:pt x="370" y="452"/>
                  </a:lnTo>
                  <a:lnTo>
                    <a:pt x="371" y="445"/>
                  </a:lnTo>
                  <a:lnTo>
                    <a:pt x="371" y="325"/>
                  </a:lnTo>
                  <a:lnTo>
                    <a:pt x="357" y="325"/>
                  </a:lnTo>
                  <a:lnTo>
                    <a:pt x="357" y="325"/>
                  </a:lnTo>
                  <a:lnTo>
                    <a:pt x="347" y="327"/>
                  </a:lnTo>
                  <a:lnTo>
                    <a:pt x="347" y="327"/>
                  </a:lnTo>
                  <a:lnTo>
                    <a:pt x="338" y="330"/>
                  </a:lnTo>
                  <a:lnTo>
                    <a:pt x="328" y="332"/>
                  </a:lnTo>
                  <a:lnTo>
                    <a:pt x="328" y="332"/>
                  </a:lnTo>
                  <a:lnTo>
                    <a:pt x="319" y="330"/>
                  </a:lnTo>
                  <a:lnTo>
                    <a:pt x="308" y="327"/>
                  </a:lnTo>
                  <a:lnTo>
                    <a:pt x="300" y="322"/>
                  </a:lnTo>
                  <a:lnTo>
                    <a:pt x="292" y="316"/>
                  </a:lnTo>
                  <a:lnTo>
                    <a:pt x="286" y="308"/>
                  </a:lnTo>
                  <a:lnTo>
                    <a:pt x="281" y="300"/>
                  </a:lnTo>
                  <a:lnTo>
                    <a:pt x="278" y="291"/>
                  </a:lnTo>
                  <a:lnTo>
                    <a:pt x="278" y="280"/>
                  </a:lnTo>
                  <a:lnTo>
                    <a:pt x="278" y="280"/>
                  </a:lnTo>
                  <a:lnTo>
                    <a:pt x="278" y="278"/>
                  </a:lnTo>
                  <a:lnTo>
                    <a:pt x="278" y="278"/>
                  </a:lnTo>
                  <a:lnTo>
                    <a:pt x="278" y="269"/>
                  </a:lnTo>
                  <a:lnTo>
                    <a:pt x="281" y="261"/>
                  </a:lnTo>
                  <a:lnTo>
                    <a:pt x="286" y="253"/>
                  </a:lnTo>
                  <a:lnTo>
                    <a:pt x="292" y="245"/>
                  </a:lnTo>
                  <a:lnTo>
                    <a:pt x="298" y="240"/>
                  </a:lnTo>
                  <a:lnTo>
                    <a:pt x="306" y="235"/>
                  </a:lnTo>
                  <a:lnTo>
                    <a:pt x="316" y="232"/>
                  </a:lnTo>
                  <a:lnTo>
                    <a:pt x="325" y="231"/>
                  </a:lnTo>
                  <a:lnTo>
                    <a:pt x="325" y="231"/>
                  </a:lnTo>
                  <a:lnTo>
                    <a:pt x="328" y="231"/>
                  </a:lnTo>
                  <a:lnTo>
                    <a:pt x="328" y="231"/>
                  </a:lnTo>
                  <a:lnTo>
                    <a:pt x="340" y="232"/>
                  </a:lnTo>
                  <a:lnTo>
                    <a:pt x="349" y="237"/>
                  </a:lnTo>
                  <a:lnTo>
                    <a:pt x="349" y="237"/>
                  </a:lnTo>
                  <a:lnTo>
                    <a:pt x="355" y="239"/>
                  </a:lnTo>
                  <a:lnTo>
                    <a:pt x="360" y="240"/>
                  </a:lnTo>
                  <a:lnTo>
                    <a:pt x="371" y="239"/>
                  </a:lnTo>
                  <a:lnTo>
                    <a:pt x="371" y="112"/>
                  </a:lnTo>
                  <a:lnTo>
                    <a:pt x="371" y="112"/>
                  </a:lnTo>
                  <a:lnTo>
                    <a:pt x="370" y="106"/>
                  </a:lnTo>
                  <a:lnTo>
                    <a:pt x="365" y="100"/>
                  </a:lnTo>
                  <a:lnTo>
                    <a:pt x="359" y="95"/>
                  </a:lnTo>
                  <a:lnTo>
                    <a:pt x="352" y="93"/>
                  </a:lnTo>
                  <a:lnTo>
                    <a:pt x="227" y="93"/>
                  </a:lnTo>
                  <a:lnTo>
                    <a:pt x="227" y="85"/>
                  </a:lnTo>
                  <a:lnTo>
                    <a:pt x="227" y="85"/>
                  </a:lnTo>
                  <a:lnTo>
                    <a:pt x="227" y="85"/>
                  </a:lnTo>
                  <a:lnTo>
                    <a:pt x="229" y="81"/>
                  </a:lnTo>
                  <a:lnTo>
                    <a:pt x="231" y="74"/>
                  </a:lnTo>
                  <a:lnTo>
                    <a:pt x="231" y="74"/>
                  </a:lnTo>
                  <a:lnTo>
                    <a:pt x="235" y="63"/>
                  </a:lnTo>
                  <a:lnTo>
                    <a:pt x="235" y="52"/>
                  </a:lnTo>
                  <a:lnTo>
                    <a:pt x="235" y="52"/>
                  </a:lnTo>
                  <a:lnTo>
                    <a:pt x="235" y="44"/>
                  </a:lnTo>
                  <a:lnTo>
                    <a:pt x="235" y="44"/>
                  </a:lnTo>
                  <a:lnTo>
                    <a:pt x="235" y="44"/>
                  </a:lnTo>
                  <a:lnTo>
                    <a:pt x="232" y="33"/>
                  </a:lnTo>
                  <a:lnTo>
                    <a:pt x="227" y="25"/>
                  </a:lnTo>
                  <a:lnTo>
                    <a:pt x="221" y="17"/>
                  </a:lnTo>
                  <a:lnTo>
                    <a:pt x="213" y="11"/>
                  </a:lnTo>
                  <a:lnTo>
                    <a:pt x="213" y="11"/>
                  </a:lnTo>
                  <a:lnTo>
                    <a:pt x="202" y="5"/>
                  </a:lnTo>
                  <a:lnTo>
                    <a:pt x="191" y="2"/>
                  </a:lnTo>
                  <a:lnTo>
                    <a:pt x="191" y="2"/>
                  </a:lnTo>
                  <a:lnTo>
                    <a:pt x="189" y="2"/>
                  </a:lnTo>
                  <a:lnTo>
                    <a:pt x="189" y="2"/>
                  </a:lnTo>
                  <a:lnTo>
                    <a:pt x="189" y="2"/>
                  </a:lnTo>
                  <a:lnTo>
                    <a:pt x="189" y="2"/>
                  </a:lnTo>
                  <a:lnTo>
                    <a:pt x="1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5" name="Freeform 533"/>
            <p:cNvSpPr>
              <a:spLocks/>
            </p:cNvSpPr>
            <p:nvPr/>
          </p:nvSpPr>
          <p:spPr bwMode="auto">
            <a:xfrm>
              <a:off x="1832675" y="4276748"/>
              <a:ext cx="345030" cy="428024"/>
            </a:xfrm>
            <a:custGeom>
              <a:avLst/>
              <a:gdLst>
                <a:gd name="T0" fmla="*/ 324 w 370"/>
                <a:gd name="T1" fmla="*/ 229 h 459"/>
                <a:gd name="T2" fmla="*/ 337 w 370"/>
                <a:gd name="T3" fmla="*/ 230 h 459"/>
                <a:gd name="T4" fmla="*/ 349 w 370"/>
                <a:gd name="T5" fmla="*/ 235 h 459"/>
                <a:gd name="T6" fmla="*/ 361 w 370"/>
                <a:gd name="T7" fmla="*/ 238 h 459"/>
                <a:gd name="T8" fmla="*/ 370 w 370"/>
                <a:gd name="T9" fmla="*/ 110 h 459"/>
                <a:gd name="T10" fmla="*/ 368 w 370"/>
                <a:gd name="T11" fmla="*/ 104 h 459"/>
                <a:gd name="T12" fmla="*/ 359 w 370"/>
                <a:gd name="T13" fmla="*/ 93 h 459"/>
                <a:gd name="T14" fmla="*/ 228 w 370"/>
                <a:gd name="T15" fmla="*/ 91 h 459"/>
                <a:gd name="T16" fmla="*/ 228 w 370"/>
                <a:gd name="T17" fmla="*/ 83 h 459"/>
                <a:gd name="T18" fmla="*/ 231 w 370"/>
                <a:gd name="T19" fmla="*/ 72 h 459"/>
                <a:gd name="T20" fmla="*/ 233 w 370"/>
                <a:gd name="T21" fmla="*/ 66 h 459"/>
                <a:gd name="T22" fmla="*/ 236 w 370"/>
                <a:gd name="T23" fmla="*/ 50 h 459"/>
                <a:gd name="T24" fmla="*/ 234 w 370"/>
                <a:gd name="T25" fmla="*/ 42 h 459"/>
                <a:gd name="T26" fmla="*/ 229 w 370"/>
                <a:gd name="T27" fmla="*/ 27 h 459"/>
                <a:gd name="T28" fmla="*/ 220 w 370"/>
                <a:gd name="T29" fmla="*/ 14 h 459"/>
                <a:gd name="T30" fmla="*/ 206 w 370"/>
                <a:gd name="T31" fmla="*/ 4 h 459"/>
                <a:gd name="T32" fmla="*/ 190 w 370"/>
                <a:gd name="T33" fmla="*/ 0 h 459"/>
                <a:gd name="T34" fmla="*/ 179 w 370"/>
                <a:gd name="T35" fmla="*/ 0 h 459"/>
                <a:gd name="T36" fmla="*/ 158 w 370"/>
                <a:gd name="T37" fmla="*/ 6 h 459"/>
                <a:gd name="T38" fmla="*/ 143 w 370"/>
                <a:gd name="T39" fmla="*/ 20 h 459"/>
                <a:gd name="T40" fmla="*/ 133 w 370"/>
                <a:gd name="T41" fmla="*/ 39 h 459"/>
                <a:gd name="T42" fmla="*/ 133 w 370"/>
                <a:gd name="T43" fmla="*/ 50 h 459"/>
                <a:gd name="T44" fmla="*/ 138 w 370"/>
                <a:gd name="T45" fmla="*/ 71 h 459"/>
                <a:gd name="T46" fmla="*/ 139 w 370"/>
                <a:gd name="T47" fmla="*/ 75 h 459"/>
                <a:gd name="T48" fmla="*/ 139 w 370"/>
                <a:gd name="T49" fmla="*/ 91 h 459"/>
                <a:gd name="T50" fmla="*/ 19 w 370"/>
                <a:gd name="T51" fmla="*/ 91 h 459"/>
                <a:gd name="T52" fmla="*/ 5 w 370"/>
                <a:gd name="T53" fmla="*/ 98 h 459"/>
                <a:gd name="T54" fmla="*/ 0 w 370"/>
                <a:gd name="T55" fmla="*/ 110 h 459"/>
                <a:gd name="T56" fmla="*/ 0 w 370"/>
                <a:gd name="T57" fmla="*/ 443 h 459"/>
                <a:gd name="T58" fmla="*/ 4 w 370"/>
                <a:gd name="T59" fmla="*/ 454 h 459"/>
                <a:gd name="T60" fmla="*/ 15 w 370"/>
                <a:gd name="T61" fmla="*/ 459 h 459"/>
                <a:gd name="T62" fmla="*/ 354 w 370"/>
                <a:gd name="T63" fmla="*/ 459 h 459"/>
                <a:gd name="T64" fmla="*/ 365 w 370"/>
                <a:gd name="T65" fmla="*/ 454 h 459"/>
                <a:gd name="T66" fmla="*/ 370 w 370"/>
                <a:gd name="T67" fmla="*/ 443 h 459"/>
                <a:gd name="T68" fmla="*/ 357 w 370"/>
                <a:gd name="T69" fmla="*/ 323 h 459"/>
                <a:gd name="T70" fmla="*/ 348 w 370"/>
                <a:gd name="T71" fmla="*/ 325 h 459"/>
                <a:gd name="T72" fmla="*/ 338 w 370"/>
                <a:gd name="T73" fmla="*/ 328 h 459"/>
                <a:gd name="T74" fmla="*/ 329 w 370"/>
                <a:gd name="T75" fmla="*/ 330 h 459"/>
                <a:gd name="T76" fmla="*/ 308 w 370"/>
                <a:gd name="T77" fmla="*/ 325 h 459"/>
                <a:gd name="T78" fmla="*/ 291 w 370"/>
                <a:gd name="T79" fmla="*/ 314 h 459"/>
                <a:gd name="T80" fmla="*/ 280 w 370"/>
                <a:gd name="T81" fmla="*/ 297 h 459"/>
                <a:gd name="T82" fmla="*/ 277 w 370"/>
                <a:gd name="T83" fmla="*/ 276 h 459"/>
                <a:gd name="T84" fmla="*/ 278 w 370"/>
                <a:gd name="T85" fmla="*/ 267 h 459"/>
                <a:gd name="T86" fmla="*/ 286 w 370"/>
                <a:gd name="T87" fmla="*/ 251 h 459"/>
                <a:gd name="T88" fmla="*/ 299 w 370"/>
                <a:gd name="T89" fmla="*/ 238 h 459"/>
                <a:gd name="T90" fmla="*/ 315 w 370"/>
                <a:gd name="T91" fmla="*/ 230 h 459"/>
                <a:gd name="T92" fmla="*/ 324 w 370"/>
                <a:gd name="T93" fmla="*/ 22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0" h="459">
                  <a:moveTo>
                    <a:pt x="324" y="229"/>
                  </a:moveTo>
                  <a:lnTo>
                    <a:pt x="324" y="229"/>
                  </a:lnTo>
                  <a:lnTo>
                    <a:pt x="331" y="229"/>
                  </a:lnTo>
                  <a:lnTo>
                    <a:pt x="337" y="230"/>
                  </a:lnTo>
                  <a:lnTo>
                    <a:pt x="349" y="235"/>
                  </a:lnTo>
                  <a:lnTo>
                    <a:pt x="349" y="235"/>
                  </a:lnTo>
                  <a:lnTo>
                    <a:pt x="354" y="237"/>
                  </a:lnTo>
                  <a:lnTo>
                    <a:pt x="361" y="238"/>
                  </a:lnTo>
                  <a:lnTo>
                    <a:pt x="370" y="237"/>
                  </a:lnTo>
                  <a:lnTo>
                    <a:pt x="370" y="110"/>
                  </a:lnTo>
                  <a:lnTo>
                    <a:pt x="370" y="110"/>
                  </a:lnTo>
                  <a:lnTo>
                    <a:pt x="368" y="104"/>
                  </a:lnTo>
                  <a:lnTo>
                    <a:pt x="365" y="98"/>
                  </a:lnTo>
                  <a:lnTo>
                    <a:pt x="359" y="93"/>
                  </a:lnTo>
                  <a:lnTo>
                    <a:pt x="351" y="91"/>
                  </a:lnTo>
                  <a:lnTo>
                    <a:pt x="228" y="91"/>
                  </a:lnTo>
                  <a:lnTo>
                    <a:pt x="228" y="83"/>
                  </a:lnTo>
                  <a:lnTo>
                    <a:pt x="228" y="83"/>
                  </a:lnTo>
                  <a:lnTo>
                    <a:pt x="228" y="79"/>
                  </a:lnTo>
                  <a:lnTo>
                    <a:pt x="231" y="72"/>
                  </a:lnTo>
                  <a:lnTo>
                    <a:pt x="231" y="72"/>
                  </a:lnTo>
                  <a:lnTo>
                    <a:pt x="233" y="66"/>
                  </a:lnTo>
                  <a:lnTo>
                    <a:pt x="236" y="58"/>
                  </a:lnTo>
                  <a:lnTo>
                    <a:pt x="236" y="50"/>
                  </a:lnTo>
                  <a:lnTo>
                    <a:pt x="234" y="42"/>
                  </a:lnTo>
                  <a:lnTo>
                    <a:pt x="234" y="42"/>
                  </a:lnTo>
                  <a:lnTo>
                    <a:pt x="233" y="33"/>
                  </a:lnTo>
                  <a:lnTo>
                    <a:pt x="229" y="27"/>
                  </a:lnTo>
                  <a:lnTo>
                    <a:pt x="225" y="19"/>
                  </a:lnTo>
                  <a:lnTo>
                    <a:pt x="220" y="14"/>
                  </a:lnTo>
                  <a:lnTo>
                    <a:pt x="214" y="8"/>
                  </a:lnTo>
                  <a:lnTo>
                    <a:pt x="206" y="4"/>
                  </a:lnTo>
                  <a:lnTo>
                    <a:pt x="198" y="1"/>
                  </a:lnTo>
                  <a:lnTo>
                    <a:pt x="190" y="0"/>
                  </a:lnTo>
                  <a:lnTo>
                    <a:pt x="190" y="0"/>
                  </a:lnTo>
                  <a:lnTo>
                    <a:pt x="179" y="0"/>
                  </a:lnTo>
                  <a:lnTo>
                    <a:pt x="168" y="1"/>
                  </a:lnTo>
                  <a:lnTo>
                    <a:pt x="158" y="6"/>
                  </a:lnTo>
                  <a:lnTo>
                    <a:pt x="150" y="12"/>
                  </a:lnTo>
                  <a:lnTo>
                    <a:pt x="143" y="20"/>
                  </a:lnTo>
                  <a:lnTo>
                    <a:pt x="138" y="30"/>
                  </a:lnTo>
                  <a:lnTo>
                    <a:pt x="133" y="39"/>
                  </a:lnTo>
                  <a:lnTo>
                    <a:pt x="133" y="50"/>
                  </a:lnTo>
                  <a:lnTo>
                    <a:pt x="133" y="50"/>
                  </a:lnTo>
                  <a:lnTo>
                    <a:pt x="133" y="61"/>
                  </a:lnTo>
                  <a:lnTo>
                    <a:pt x="138" y="71"/>
                  </a:lnTo>
                  <a:lnTo>
                    <a:pt x="138" y="71"/>
                  </a:lnTo>
                  <a:lnTo>
                    <a:pt x="139" y="75"/>
                  </a:lnTo>
                  <a:lnTo>
                    <a:pt x="139" y="82"/>
                  </a:lnTo>
                  <a:lnTo>
                    <a:pt x="139" y="91"/>
                  </a:lnTo>
                  <a:lnTo>
                    <a:pt x="19" y="91"/>
                  </a:lnTo>
                  <a:lnTo>
                    <a:pt x="19" y="91"/>
                  </a:lnTo>
                  <a:lnTo>
                    <a:pt x="11" y="93"/>
                  </a:lnTo>
                  <a:lnTo>
                    <a:pt x="5" y="98"/>
                  </a:lnTo>
                  <a:lnTo>
                    <a:pt x="2" y="104"/>
                  </a:lnTo>
                  <a:lnTo>
                    <a:pt x="0" y="110"/>
                  </a:lnTo>
                  <a:lnTo>
                    <a:pt x="0" y="443"/>
                  </a:lnTo>
                  <a:lnTo>
                    <a:pt x="0" y="443"/>
                  </a:lnTo>
                  <a:lnTo>
                    <a:pt x="0" y="450"/>
                  </a:lnTo>
                  <a:lnTo>
                    <a:pt x="4" y="454"/>
                  </a:lnTo>
                  <a:lnTo>
                    <a:pt x="10" y="458"/>
                  </a:lnTo>
                  <a:lnTo>
                    <a:pt x="15" y="459"/>
                  </a:lnTo>
                  <a:lnTo>
                    <a:pt x="354" y="459"/>
                  </a:lnTo>
                  <a:lnTo>
                    <a:pt x="354" y="459"/>
                  </a:lnTo>
                  <a:lnTo>
                    <a:pt x="361" y="458"/>
                  </a:lnTo>
                  <a:lnTo>
                    <a:pt x="365" y="454"/>
                  </a:lnTo>
                  <a:lnTo>
                    <a:pt x="368" y="450"/>
                  </a:lnTo>
                  <a:lnTo>
                    <a:pt x="370" y="443"/>
                  </a:lnTo>
                  <a:lnTo>
                    <a:pt x="370" y="323"/>
                  </a:lnTo>
                  <a:lnTo>
                    <a:pt x="357" y="323"/>
                  </a:lnTo>
                  <a:lnTo>
                    <a:pt x="357" y="323"/>
                  </a:lnTo>
                  <a:lnTo>
                    <a:pt x="348" y="325"/>
                  </a:lnTo>
                  <a:lnTo>
                    <a:pt x="348" y="325"/>
                  </a:lnTo>
                  <a:lnTo>
                    <a:pt x="338" y="328"/>
                  </a:lnTo>
                  <a:lnTo>
                    <a:pt x="329" y="330"/>
                  </a:lnTo>
                  <a:lnTo>
                    <a:pt x="329" y="330"/>
                  </a:lnTo>
                  <a:lnTo>
                    <a:pt x="318" y="328"/>
                  </a:lnTo>
                  <a:lnTo>
                    <a:pt x="308" y="325"/>
                  </a:lnTo>
                  <a:lnTo>
                    <a:pt x="299" y="320"/>
                  </a:lnTo>
                  <a:lnTo>
                    <a:pt x="291" y="314"/>
                  </a:lnTo>
                  <a:lnTo>
                    <a:pt x="285" y="306"/>
                  </a:lnTo>
                  <a:lnTo>
                    <a:pt x="280" y="297"/>
                  </a:lnTo>
                  <a:lnTo>
                    <a:pt x="277" y="287"/>
                  </a:lnTo>
                  <a:lnTo>
                    <a:pt x="277" y="276"/>
                  </a:lnTo>
                  <a:lnTo>
                    <a:pt x="277" y="276"/>
                  </a:lnTo>
                  <a:lnTo>
                    <a:pt x="278" y="267"/>
                  </a:lnTo>
                  <a:lnTo>
                    <a:pt x="282" y="259"/>
                  </a:lnTo>
                  <a:lnTo>
                    <a:pt x="286" y="251"/>
                  </a:lnTo>
                  <a:lnTo>
                    <a:pt x="291" y="243"/>
                  </a:lnTo>
                  <a:lnTo>
                    <a:pt x="299" y="238"/>
                  </a:lnTo>
                  <a:lnTo>
                    <a:pt x="307" y="233"/>
                  </a:lnTo>
                  <a:lnTo>
                    <a:pt x="315" y="230"/>
                  </a:lnTo>
                  <a:lnTo>
                    <a:pt x="324" y="229"/>
                  </a:lnTo>
                  <a:lnTo>
                    <a:pt x="324" y="229"/>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6" name="Freeform 534"/>
            <p:cNvSpPr>
              <a:spLocks/>
            </p:cNvSpPr>
            <p:nvPr/>
          </p:nvSpPr>
          <p:spPr bwMode="auto">
            <a:xfrm>
              <a:off x="2211276" y="4363472"/>
              <a:ext cx="345030" cy="345963"/>
            </a:xfrm>
            <a:custGeom>
              <a:avLst/>
              <a:gdLst>
                <a:gd name="T0" fmla="*/ 0 w 370"/>
                <a:gd name="T1" fmla="*/ 232 h 371"/>
                <a:gd name="T2" fmla="*/ 0 w 370"/>
                <a:gd name="T3" fmla="*/ 352 h 371"/>
                <a:gd name="T4" fmla="*/ 0 w 370"/>
                <a:gd name="T5" fmla="*/ 352 h 371"/>
                <a:gd name="T6" fmla="*/ 2 w 370"/>
                <a:gd name="T7" fmla="*/ 360 h 371"/>
                <a:gd name="T8" fmla="*/ 5 w 370"/>
                <a:gd name="T9" fmla="*/ 365 h 371"/>
                <a:gd name="T10" fmla="*/ 11 w 370"/>
                <a:gd name="T11" fmla="*/ 369 h 371"/>
                <a:gd name="T12" fmla="*/ 19 w 370"/>
                <a:gd name="T13" fmla="*/ 371 h 371"/>
                <a:gd name="T14" fmla="*/ 354 w 370"/>
                <a:gd name="T15" fmla="*/ 371 h 371"/>
                <a:gd name="T16" fmla="*/ 354 w 370"/>
                <a:gd name="T17" fmla="*/ 371 h 371"/>
                <a:gd name="T18" fmla="*/ 361 w 370"/>
                <a:gd name="T19" fmla="*/ 369 h 371"/>
                <a:gd name="T20" fmla="*/ 365 w 370"/>
                <a:gd name="T21" fmla="*/ 366 h 371"/>
                <a:gd name="T22" fmla="*/ 368 w 370"/>
                <a:gd name="T23" fmla="*/ 361 h 371"/>
                <a:gd name="T24" fmla="*/ 370 w 370"/>
                <a:gd name="T25" fmla="*/ 355 h 371"/>
                <a:gd name="T26" fmla="*/ 370 w 370"/>
                <a:gd name="T27" fmla="*/ 16 h 371"/>
                <a:gd name="T28" fmla="*/ 370 w 370"/>
                <a:gd name="T29" fmla="*/ 16 h 371"/>
                <a:gd name="T30" fmla="*/ 368 w 370"/>
                <a:gd name="T31" fmla="*/ 9 h 371"/>
                <a:gd name="T32" fmla="*/ 365 w 370"/>
                <a:gd name="T33" fmla="*/ 5 h 371"/>
                <a:gd name="T34" fmla="*/ 361 w 370"/>
                <a:gd name="T35" fmla="*/ 1 h 371"/>
                <a:gd name="T36" fmla="*/ 354 w 370"/>
                <a:gd name="T37" fmla="*/ 0 h 371"/>
                <a:gd name="T38" fmla="*/ 234 w 370"/>
                <a:gd name="T39" fmla="*/ 0 h 371"/>
                <a:gd name="T40" fmla="*/ 234 w 370"/>
                <a:gd name="T41" fmla="*/ 14 h 371"/>
                <a:gd name="T42" fmla="*/ 234 w 370"/>
                <a:gd name="T43" fmla="*/ 14 h 371"/>
                <a:gd name="T44" fmla="*/ 236 w 370"/>
                <a:gd name="T45" fmla="*/ 24 h 371"/>
                <a:gd name="T46" fmla="*/ 236 w 370"/>
                <a:gd name="T47" fmla="*/ 24 h 371"/>
                <a:gd name="T48" fmla="*/ 237 w 370"/>
                <a:gd name="T49" fmla="*/ 33 h 371"/>
                <a:gd name="T50" fmla="*/ 239 w 370"/>
                <a:gd name="T51" fmla="*/ 42 h 371"/>
                <a:gd name="T52" fmla="*/ 239 w 370"/>
                <a:gd name="T53" fmla="*/ 42 h 371"/>
                <a:gd name="T54" fmla="*/ 237 w 370"/>
                <a:gd name="T55" fmla="*/ 54 h 371"/>
                <a:gd name="T56" fmla="*/ 234 w 370"/>
                <a:gd name="T57" fmla="*/ 63 h 371"/>
                <a:gd name="T58" fmla="*/ 229 w 370"/>
                <a:gd name="T59" fmla="*/ 73 h 371"/>
                <a:gd name="T60" fmla="*/ 223 w 370"/>
                <a:gd name="T61" fmla="*/ 79 h 371"/>
                <a:gd name="T62" fmla="*/ 215 w 370"/>
                <a:gd name="T63" fmla="*/ 85 h 371"/>
                <a:gd name="T64" fmla="*/ 206 w 370"/>
                <a:gd name="T65" fmla="*/ 90 h 371"/>
                <a:gd name="T66" fmla="*/ 196 w 370"/>
                <a:gd name="T67" fmla="*/ 93 h 371"/>
                <a:gd name="T68" fmla="*/ 185 w 370"/>
                <a:gd name="T69" fmla="*/ 95 h 371"/>
                <a:gd name="T70" fmla="*/ 185 w 370"/>
                <a:gd name="T71" fmla="*/ 95 h 371"/>
                <a:gd name="T72" fmla="*/ 176 w 370"/>
                <a:gd name="T73" fmla="*/ 93 h 371"/>
                <a:gd name="T74" fmla="*/ 168 w 370"/>
                <a:gd name="T75" fmla="*/ 90 h 371"/>
                <a:gd name="T76" fmla="*/ 158 w 370"/>
                <a:gd name="T77" fmla="*/ 85 h 371"/>
                <a:gd name="T78" fmla="*/ 152 w 370"/>
                <a:gd name="T79" fmla="*/ 79 h 371"/>
                <a:gd name="T80" fmla="*/ 146 w 370"/>
                <a:gd name="T81" fmla="*/ 73 h 371"/>
                <a:gd name="T82" fmla="*/ 141 w 370"/>
                <a:gd name="T83" fmla="*/ 65 h 371"/>
                <a:gd name="T84" fmla="*/ 138 w 370"/>
                <a:gd name="T85" fmla="*/ 55 h 371"/>
                <a:gd name="T86" fmla="*/ 136 w 370"/>
                <a:gd name="T87" fmla="*/ 46 h 371"/>
                <a:gd name="T88" fmla="*/ 136 w 370"/>
                <a:gd name="T89" fmla="*/ 46 h 371"/>
                <a:gd name="T90" fmla="*/ 136 w 370"/>
                <a:gd name="T91" fmla="*/ 33 h 371"/>
                <a:gd name="T92" fmla="*/ 141 w 370"/>
                <a:gd name="T93" fmla="*/ 20 h 371"/>
                <a:gd name="T94" fmla="*/ 141 w 370"/>
                <a:gd name="T95" fmla="*/ 20 h 371"/>
                <a:gd name="T96" fmla="*/ 143 w 370"/>
                <a:gd name="T97" fmla="*/ 16 h 371"/>
                <a:gd name="T98" fmla="*/ 144 w 370"/>
                <a:gd name="T99" fmla="*/ 9 h 371"/>
                <a:gd name="T100" fmla="*/ 144 w 370"/>
                <a:gd name="T101" fmla="*/ 0 h 371"/>
                <a:gd name="T102" fmla="*/ 19 w 370"/>
                <a:gd name="T103" fmla="*/ 0 h 371"/>
                <a:gd name="T104" fmla="*/ 19 w 370"/>
                <a:gd name="T105" fmla="*/ 0 h 371"/>
                <a:gd name="T106" fmla="*/ 11 w 370"/>
                <a:gd name="T107" fmla="*/ 1 h 371"/>
                <a:gd name="T108" fmla="*/ 5 w 370"/>
                <a:gd name="T109" fmla="*/ 6 h 371"/>
                <a:gd name="T110" fmla="*/ 2 w 370"/>
                <a:gd name="T111" fmla="*/ 12 h 371"/>
                <a:gd name="T112" fmla="*/ 0 w 370"/>
                <a:gd name="T113" fmla="*/ 19 h 371"/>
                <a:gd name="T114" fmla="*/ 0 w 370"/>
                <a:gd name="T115" fmla="*/ 144 h 371"/>
                <a:gd name="T116" fmla="*/ 0 w 370"/>
                <a:gd name="T117" fmla="*/ 232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0" h="371">
                  <a:moveTo>
                    <a:pt x="0" y="232"/>
                  </a:moveTo>
                  <a:lnTo>
                    <a:pt x="0" y="352"/>
                  </a:lnTo>
                  <a:lnTo>
                    <a:pt x="0" y="352"/>
                  </a:lnTo>
                  <a:lnTo>
                    <a:pt x="2" y="360"/>
                  </a:lnTo>
                  <a:lnTo>
                    <a:pt x="5" y="365"/>
                  </a:lnTo>
                  <a:lnTo>
                    <a:pt x="11" y="369"/>
                  </a:lnTo>
                  <a:lnTo>
                    <a:pt x="19" y="371"/>
                  </a:lnTo>
                  <a:lnTo>
                    <a:pt x="354" y="371"/>
                  </a:lnTo>
                  <a:lnTo>
                    <a:pt x="354" y="371"/>
                  </a:lnTo>
                  <a:lnTo>
                    <a:pt x="361" y="369"/>
                  </a:lnTo>
                  <a:lnTo>
                    <a:pt x="365" y="366"/>
                  </a:lnTo>
                  <a:lnTo>
                    <a:pt x="368" y="361"/>
                  </a:lnTo>
                  <a:lnTo>
                    <a:pt x="370" y="355"/>
                  </a:lnTo>
                  <a:lnTo>
                    <a:pt x="370" y="16"/>
                  </a:lnTo>
                  <a:lnTo>
                    <a:pt x="370" y="16"/>
                  </a:lnTo>
                  <a:lnTo>
                    <a:pt x="368" y="9"/>
                  </a:lnTo>
                  <a:lnTo>
                    <a:pt x="365" y="5"/>
                  </a:lnTo>
                  <a:lnTo>
                    <a:pt x="361" y="1"/>
                  </a:lnTo>
                  <a:lnTo>
                    <a:pt x="354" y="0"/>
                  </a:lnTo>
                  <a:lnTo>
                    <a:pt x="234" y="0"/>
                  </a:lnTo>
                  <a:lnTo>
                    <a:pt x="234" y="14"/>
                  </a:lnTo>
                  <a:lnTo>
                    <a:pt x="234" y="14"/>
                  </a:lnTo>
                  <a:lnTo>
                    <a:pt x="236" y="24"/>
                  </a:lnTo>
                  <a:lnTo>
                    <a:pt x="236" y="24"/>
                  </a:lnTo>
                  <a:lnTo>
                    <a:pt x="237" y="33"/>
                  </a:lnTo>
                  <a:lnTo>
                    <a:pt x="239" y="42"/>
                  </a:lnTo>
                  <a:lnTo>
                    <a:pt x="239" y="42"/>
                  </a:lnTo>
                  <a:lnTo>
                    <a:pt x="237" y="54"/>
                  </a:lnTo>
                  <a:lnTo>
                    <a:pt x="234" y="63"/>
                  </a:lnTo>
                  <a:lnTo>
                    <a:pt x="229" y="73"/>
                  </a:lnTo>
                  <a:lnTo>
                    <a:pt x="223" y="79"/>
                  </a:lnTo>
                  <a:lnTo>
                    <a:pt x="215" y="85"/>
                  </a:lnTo>
                  <a:lnTo>
                    <a:pt x="206" y="90"/>
                  </a:lnTo>
                  <a:lnTo>
                    <a:pt x="196" y="93"/>
                  </a:lnTo>
                  <a:lnTo>
                    <a:pt x="185" y="95"/>
                  </a:lnTo>
                  <a:lnTo>
                    <a:pt x="185" y="95"/>
                  </a:lnTo>
                  <a:lnTo>
                    <a:pt x="176" y="93"/>
                  </a:lnTo>
                  <a:lnTo>
                    <a:pt x="168" y="90"/>
                  </a:lnTo>
                  <a:lnTo>
                    <a:pt x="158" y="85"/>
                  </a:lnTo>
                  <a:lnTo>
                    <a:pt x="152" y="79"/>
                  </a:lnTo>
                  <a:lnTo>
                    <a:pt x="146" y="73"/>
                  </a:lnTo>
                  <a:lnTo>
                    <a:pt x="141" y="65"/>
                  </a:lnTo>
                  <a:lnTo>
                    <a:pt x="138" y="55"/>
                  </a:lnTo>
                  <a:lnTo>
                    <a:pt x="136" y="46"/>
                  </a:lnTo>
                  <a:lnTo>
                    <a:pt x="136" y="46"/>
                  </a:lnTo>
                  <a:lnTo>
                    <a:pt x="136" y="33"/>
                  </a:lnTo>
                  <a:lnTo>
                    <a:pt x="141" y="20"/>
                  </a:lnTo>
                  <a:lnTo>
                    <a:pt x="141" y="20"/>
                  </a:lnTo>
                  <a:lnTo>
                    <a:pt x="143" y="16"/>
                  </a:lnTo>
                  <a:lnTo>
                    <a:pt x="144" y="9"/>
                  </a:lnTo>
                  <a:lnTo>
                    <a:pt x="144" y="0"/>
                  </a:lnTo>
                  <a:lnTo>
                    <a:pt x="19" y="0"/>
                  </a:lnTo>
                  <a:lnTo>
                    <a:pt x="19" y="0"/>
                  </a:lnTo>
                  <a:lnTo>
                    <a:pt x="11" y="1"/>
                  </a:lnTo>
                  <a:lnTo>
                    <a:pt x="5" y="6"/>
                  </a:lnTo>
                  <a:lnTo>
                    <a:pt x="2" y="12"/>
                  </a:lnTo>
                  <a:lnTo>
                    <a:pt x="0" y="19"/>
                  </a:lnTo>
                  <a:lnTo>
                    <a:pt x="0" y="144"/>
                  </a:lnTo>
                  <a:lnTo>
                    <a:pt x="0" y="23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7" name="Freeform 535"/>
            <p:cNvSpPr>
              <a:spLocks/>
            </p:cNvSpPr>
            <p:nvPr/>
          </p:nvSpPr>
          <p:spPr bwMode="auto">
            <a:xfrm>
              <a:off x="2090982" y="4363472"/>
              <a:ext cx="431754" cy="345963"/>
            </a:xfrm>
            <a:custGeom>
              <a:avLst/>
              <a:gdLst>
                <a:gd name="T0" fmla="*/ 229 w 463"/>
                <a:gd name="T1" fmla="*/ 46 h 371"/>
                <a:gd name="T2" fmla="*/ 234 w 463"/>
                <a:gd name="T3" fmla="*/ 20 h 371"/>
                <a:gd name="T4" fmla="*/ 235 w 463"/>
                <a:gd name="T5" fmla="*/ 16 h 371"/>
                <a:gd name="T6" fmla="*/ 237 w 463"/>
                <a:gd name="T7" fmla="*/ 0 h 371"/>
                <a:gd name="T8" fmla="*/ 112 w 463"/>
                <a:gd name="T9" fmla="*/ 0 h 371"/>
                <a:gd name="T10" fmla="*/ 98 w 463"/>
                <a:gd name="T11" fmla="*/ 6 h 371"/>
                <a:gd name="T12" fmla="*/ 93 w 463"/>
                <a:gd name="T13" fmla="*/ 19 h 371"/>
                <a:gd name="T14" fmla="*/ 85 w 463"/>
                <a:gd name="T15" fmla="*/ 144 h 371"/>
                <a:gd name="T16" fmla="*/ 79 w 463"/>
                <a:gd name="T17" fmla="*/ 142 h 371"/>
                <a:gd name="T18" fmla="*/ 74 w 463"/>
                <a:gd name="T19" fmla="*/ 140 h 371"/>
                <a:gd name="T20" fmla="*/ 58 w 463"/>
                <a:gd name="T21" fmla="*/ 136 h 371"/>
                <a:gd name="T22" fmla="*/ 42 w 463"/>
                <a:gd name="T23" fmla="*/ 136 h 371"/>
                <a:gd name="T24" fmla="*/ 35 w 463"/>
                <a:gd name="T25" fmla="*/ 137 h 371"/>
                <a:gd name="T26" fmla="*/ 20 w 463"/>
                <a:gd name="T27" fmla="*/ 145 h 371"/>
                <a:gd name="T28" fmla="*/ 8 w 463"/>
                <a:gd name="T29" fmla="*/ 158 h 371"/>
                <a:gd name="T30" fmla="*/ 1 w 463"/>
                <a:gd name="T31" fmla="*/ 172 h 371"/>
                <a:gd name="T32" fmla="*/ 0 w 463"/>
                <a:gd name="T33" fmla="*/ 181 h 371"/>
                <a:gd name="T34" fmla="*/ 3 w 463"/>
                <a:gd name="T35" fmla="*/ 204 h 371"/>
                <a:gd name="T36" fmla="*/ 12 w 463"/>
                <a:gd name="T37" fmla="*/ 221 h 371"/>
                <a:gd name="T38" fmla="*/ 30 w 463"/>
                <a:gd name="T39" fmla="*/ 234 h 371"/>
                <a:gd name="T40" fmla="*/ 50 w 463"/>
                <a:gd name="T41" fmla="*/ 238 h 371"/>
                <a:gd name="T42" fmla="*/ 61 w 463"/>
                <a:gd name="T43" fmla="*/ 237 h 371"/>
                <a:gd name="T44" fmla="*/ 72 w 463"/>
                <a:gd name="T45" fmla="*/ 234 h 371"/>
                <a:gd name="T46" fmla="*/ 82 w 463"/>
                <a:gd name="T47" fmla="*/ 232 h 371"/>
                <a:gd name="T48" fmla="*/ 93 w 463"/>
                <a:gd name="T49" fmla="*/ 352 h 371"/>
                <a:gd name="T50" fmla="*/ 95 w 463"/>
                <a:gd name="T51" fmla="*/ 360 h 371"/>
                <a:gd name="T52" fmla="*/ 104 w 463"/>
                <a:gd name="T53" fmla="*/ 369 h 371"/>
                <a:gd name="T54" fmla="*/ 447 w 463"/>
                <a:gd name="T55" fmla="*/ 371 h 371"/>
                <a:gd name="T56" fmla="*/ 453 w 463"/>
                <a:gd name="T57" fmla="*/ 369 h 371"/>
                <a:gd name="T58" fmla="*/ 461 w 463"/>
                <a:gd name="T59" fmla="*/ 361 h 371"/>
                <a:gd name="T60" fmla="*/ 463 w 463"/>
                <a:gd name="T61" fmla="*/ 16 h 371"/>
                <a:gd name="T62" fmla="*/ 461 w 463"/>
                <a:gd name="T63" fmla="*/ 9 h 371"/>
                <a:gd name="T64" fmla="*/ 453 w 463"/>
                <a:gd name="T65" fmla="*/ 1 h 371"/>
                <a:gd name="T66" fmla="*/ 327 w 463"/>
                <a:gd name="T67" fmla="*/ 0 h 371"/>
                <a:gd name="T68" fmla="*/ 327 w 463"/>
                <a:gd name="T69" fmla="*/ 14 h 371"/>
                <a:gd name="T70" fmla="*/ 328 w 463"/>
                <a:gd name="T71" fmla="*/ 24 h 371"/>
                <a:gd name="T72" fmla="*/ 332 w 463"/>
                <a:gd name="T73" fmla="*/ 42 h 371"/>
                <a:gd name="T74" fmla="*/ 330 w 463"/>
                <a:gd name="T75" fmla="*/ 54 h 371"/>
                <a:gd name="T76" fmla="*/ 322 w 463"/>
                <a:gd name="T77" fmla="*/ 73 h 371"/>
                <a:gd name="T78" fmla="*/ 308 w 463"/>
                <a:gd name="T79" fmla="*/ 85 h 371"/>
                <a:gd name="T80" fmla="*/ 289 w 463"/>
                <a:gd name="T81" fmla="*/ 93 h 371"/>
                <a:gd name="T82" fmla="*/ 278 w 463"/>
                <a:gd name="T83" fmla="*/ 95 h 371"/>
                <a:gd name="T84" fmla="*/ 259 w 463"/>
                <a:gd name="T85" fmla="*/ 90 h 371"/>
                <a:gd name="T86" fmla="*/ 245 w 463"/>
                <a:gd name="T87" fmla="*/ 79 h 371"/>
                <a:gd name="T88" fmla="*/ 234 w 463"/>
                <a:gd name="T89" fmla="*/ 65 h 371"/>
                <a:gd name="T90" fmla="*/ 229 w 463"/>
                <a:gd name="T91" fmla="*/ 4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3" h="371">
                  <a:moveTo>
                    <a:pt x="229" y="46"/>
                  </a:moveTo>
                  <a:lnTo>
                    <a:pt x="229" y="46"/>
                  </a:lnTo>
                  <a:lnTo>
                    <a:pt x="229" y="33"/>
                  </a:lnTo>
                  <a:lnTo>
                    <a:pt x="234" y="20"/>
                  </a:lnTo>
                  <a:lnTo>
                    <a:pt x="234" y="20"/>
                  </a:lnTo>
                  <a:lnTo>
                    <a:pt x="235" y="16"/>
                  </a:lnTo>
                  <a:lnTo>
                    <a:pt x="237" y="9"/>
                  </a:lnTo>
                  <a:lnTo>
                    <a:pt x="237" y="0"/>
                  </a:lnTo>
                  <a:lnTo>
                    <a:pt x="112" y="0"/>
                  </a:lnTo>
                  <a:lnTo>
                    <a:pt x="112" y="0"/>
                  </a:lnTo>
                  <a:lnTo>
                    <a:pt x="104" y="1"/>
                  </a:lnTo>
                  <a:lnTo>
                    <a:pt x="98" y="6"/>
                  </a:lnTo>
                  <a:lnTo>
                    <a:pt x="95" y="12"/>
                  </a:lnTo>
                  <a:lnTo>
                    <a:pt x="93" y="19"/>
                  </a:lnTo>
                  <a:lnTo>
                    <a:pt x="93" y="144"/>
                  </a:lnTo>
                  <a:lnTo>
                    <a:pt x="85" y="144"/>
                  </a:lnTo>
                  <a:lnTo>
                    <a:pt x="85" y="144"/>
                  </a:lnTo>
                  <a:lnTo>
                    <a:pt x="79" y="142"/>
                  </a:lnTo>
                  <a:lnTo>
                    <a:pt x="74" y="140"/>
                  </a:lnTo>
                  <a:lnTo>
                    <a:pt x="74" y="140"/>
                  </a:lnTo>
                  <a:lnTo>
                    <a:pt x="66" y="137"/>
                  </a:lnTo>
                  <a:lnTo>
                    <a:pt x="58" y="136"/>
                  </a:lnTo>
                  <a:lnTo>
                    <a:pt x="50" y="136"/>
                  </a:lnTo>
                  <a:lnTo>
                    <a:pt x="42" y="136"/>
                  </a:lnTo>
                  <a:lnTo>
                    <a:pt x="42" y="136"/>
                  </a:lnTo>
                  <a:lnTo>
                    <a:pt x="35" y="137"/>
                  </a:lnTo>
                  <a:lnTo>
                    <a:pt x="27" y="142"/>
                  </a:lnTo>
                  <a:lnTo>
                    <a:pt x="20" y="145"/>
                  </a:lnTo>
                  <a:lnTo>
                    <a:pt x="14" y="151"/>
                  </a:lnTo>
                  <a:lnTo>
                    <a:pt x="8" y="158"/>
                  </a:lnTo>
                  <a:lnTo>
                    <a:pt x="5" y="164"/>
                  </a:lnTo>
                  <a:lnTo>
                    <a:pt x="1" y="172"/>
                  </a:lnTo>
                  <a:lnTo>
                    <a:pt x="0" y="181"/>
                  </a:lnTo>
                  <a:lnTo>
                    <a:pt x="0" y="181"/>
                  </a:lnTo>
                  <a:lnTo>
                    <a:pt x="0" y="193"/>
                  </a:lnTo>
                  <a:lnTo>
                    <a:pt x="3" y="204"/>
                  </a:lnTo>
                  <a:lnTo>
                    <a:pt x="6" y="213"/>
                  </a:lnTo>
                  <a:lnTo>
                    <a:pt x="12" y="221"/>
                  </a:lnTo>
                  <a:lnTo>
                    <a:pt x="20" y="229"/>
                  </a:lnTo>
                  <a:lnTo>
                    <a:pt x="30" y="234"/>
                  </a:lnTo>
                  <a:lnTo>
                    <a:pt x="39" y="237"/>
                  </a:lnTo>
                  <a:lnTo>
                    <a:pt x="50" y="238"/>
                  </a:lnTo>
                  <a:lnTo>
                    <a:pt x="50" y="238"/>
                  </a:lnTo>
                  <a:lnTo>
                    <a:pt x="61" y="237"/>
                  </a:lnTo>
                  <a:lnTo>
                    <a:pt x="72" y="234"/>
                  </a:lnTo>
                  <a:lnTo>
                    <a:pt x="72" y="234"/>
                  </a:lnTo>
                  <a:lnTo>
                    <a:pt x="77" y="232"/>
                  </a:lnTo>
                  <a:lnTo>
                    <a:pt x="82" y="232"/>
                  </a:lnTo>
                  <a:lnTo>
                    <a:pt x="93" y="232"/>
                  </a:lnTo>
                  <a:lnTo>
                    <a:pt x="93" y="352"/>
                  </a:lnTo>
                  <a:lnTo>
                    <a:pt x="93" y="352"/>
                  </a:lnTo>
                  <a:lnTo>
                    <a:pt x="95" y="360"/>
                  </a:lnTo>
                  <a:lnTo>
                    <a:pt x="98" y="365"/>
                  </a:lnTo>
                  <a:lnTo>
                    <a:pt x="104" y="369"/>
                  </a:lnTo>
                  <a:lnTo>
                    <a:pt x="112" y="371"/>
                  </a:lnTo>
                  <a:lnTo>
                    <a:pt x="447" y="371"/>
                  </a:lnTo>
                  <a:lnTo>
                    <a:pt x="447" y="371"/>
                  </a:lnTo>
                  <a:lnTo>
                    <a:pt x="453" y="369"/>
                  </a:lnTo>
                  <a:lnTo>
                    <a:pt x="458" y="366"/>
                  </a:lnTo>
                  <a:lnTo>
                    <a:pt x="461" y="361"/>
                  </a:lnTo>
                  <a:lnTo>
                    <a:pt x="463" y="355"/>
                  </a:lnTo>
                  <a:lnTo>
                    <a:pt x="463" y="16"/>
                  </a:lnTo>
                  <a:lnTo>
                    <a:pt x="463" y="16"/>
                  </a:lnTo>
                  <a:lnTo>
                    <a:pt x="461" y="9"/>
                  </a:lnTo>
                  <a:lnTo>
                    <a:pt x="458" y="5"/>
                  </a:lnTo>
                  <a:lnTo>
                    <a:pt x="453" y="1"/>
                  </a:lnTo>
                  <a:lnTo>
                    <a:pt x="447" y="0"/>
                  </a:lnTo>
                  <a:lnTo>
                    <a:pt x="327" y="0"/>
                  </a:lnTo>
                  <a:lnTo>
                    <a:pt x="327" y="14"/>
                  </a:lnTo>
                  <a:lnTo>
                    <a:pt x="327" y="14"/>
                  </a:lnTo>
                  <a:lnTo>
                    <a:pt x="328" y="24"/>
                  </a:lnTo>
                  <a:lnTo>
                    <a:pt x="328" y="24"/>
                  </a:lnTo>
                  <a:lnTo>
                    <a:pt x="330" y="33"/>
                  </a:lnTo>
                  <a:lnTo>
                    <a:pt x="332" y="42"/>
                  </a:lnTo>
                  <a:lnTo>
                    <a:pt x="332" y="42"/>
                  </a:lnTo>
                  <a:lnTo>
                    <a:pt x="330" y="54"/>
                  </a:lnTo>
                  <a:lnTo>
                    <a:pt x="327" y="63"/>
                  </a:lnTo>
                  <a:lnTo>
                    <a:pt x="322" y="73"/>
                  </a:lnTo>
                  <a:lnTo>
                    <a:pt x="316" y="79"/>
                  </a:lnTo>
                  <a:lnTo>
                    <a:pt x="308" y="85"/>
                  </a:lnTo>
                  <a:lnTo>
                    <a:pt x="298" y="90"/>
                  </a:lnTo>
                  <a:lnTo>
                    <a:pt x="289" y="93"/>
                  </a:lnTo>
                  <a:lnTo>
                    <a:pt x="278" y="95"/>
                  </a:lnTo>
                  <a:lnTo>
                    <a:pt x="278" y="95"/>
                  </a:lnTo>
                  <a:lnTo>
                    <a:pt x="268" y="93"/>
                  </a:lnTo>
                  <a:lnTo>
                    <a:pt x="259" y="90"/>
                  </a:lnTo>
                  <a:lnTo>
                    <a:pt x="251" y="85"/>
                  </a:lnTo>
                  <a:lnTo>
                    <a:pt x="245" y="79"/>
                  </a:lnTo>
                  <a:lnTo>
                    <a:pt x="238" y="73"/>
                  </a:lnTo>
                  <a:lnTo>
                    <a:pt x="234" y="65"/>
                  </a:lnTo>
                  <a:lnTo>
                    <a:pt x="230" y="55"/>
                  </a:lnTo>
                  <a:lnTo>
                    <a:pt x="229" y="46"/>
                  </a:lnTo>
                  <a:lnTo>
                    <a:pt x="229" y="46"/>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8" name="Freeform 536"/>
            <p:cNvSpPr>
              <a:spLocks/>
            </p:cNvSpPr>
            <p:nvPr/>
          </p:nvSpPr>
          <p:spPr bwMode="auto">
            <a:xfrm>
              <a:off x="236212" y="6390756"/>
              <a:ext cx="3689956" cy="4663"/>
            </a:xfrm>
            <a:custGeom>
              <a:avLst/>
              <a:gdLst>
                <a:gd name="T0" fmla="*/ 3957 w 3957"/>
                <a:gd name="T1" fmla="*/ 2 h 5"/>
                <a:gd name="T2" fmla="*/ 3957 w 3957"/>
                <a:gd name="T3" fmla="*/ 2 h 5"/>
                <a:gd name="T4" fmla="*/ 3377 w 3957"/>
                <a:gd name="T5" fmla="*/ 3 h 5"/>
                <a:gd name="T6" fmla="*/ 1979 w 3957"/>
                <a:gd name="T7" fmla="*/ 5 h 5"/>
                <a:gd name="T8" fmla="*/ 1979 w 3957"/>
                <a:gd name="T9" fmla="*/ 5 h 5"/>
                <a:gd name="T10" fmla="*/ 580 w 3957"/>
                <a:gd name="T11" fmla="*/ 3 h 5"/>
                <a:gd name="T12" fmla="*/ 0 w 3957"/>
                <a:gd name="T13" fmla="*/ 2 h 5"/>
                <a:gd name="T14" fmla="*/ 0 w 3957"/>
                <a:gd name="T15" fmla="*/ 2 h 5"/>
                <a:gd name="T16" fmla="*/ 580 w 3957"/>
                <a:gd name="T17" fmla="*/ 2 h 5"/>
                <a:gd name="T18" fmla="*/ 1979 w 3957"/>
                <a:gd name="T19" fmla="*/ 0 h 5"/>
                <a:gd name="T20" fmla="*/ 1979 w 3957"/>
                <a:gd name="T21" fmla="*/ 0 h 5"/>
                <a:gd name="T22" fmla="*/ 3377 w 3957"/>
                <a:gd name="T23" fmla="*/ 2 h 5"/>
                <a:gd name="T24" fmla="*/ 3957 w 3957"/>
                <a:gd name="T25" fmla="*/ 2 h 5"/>
                <a:gd name="T26" fmla="*/ 3957 w 3957"/>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7" h="5">
                  <a:moveTo>
                    <a:pt x="3957" y="2"/>
                  </a:moveTo>
                  <a:lnTo>
                    <a:pt x="3957" y="2"/>
                  </a:lnTo>
                  <a:lnTo>
                    <a:pt x="3377" y="3"/>
                  </a:lnTo>
                  <a:lnTo>
                    <a:pt x="1979" y="5"/>
                  </a:lnTo>
                  <a:lnTo>
                    <a:pt x="1979" y="5"/>
                  </a:lnTo>
                  <a:lnTo>
                    <a:pt x="580" y="3"/>
                  </a:lnTo>
                  <a:lnTo>
                    <a:pt x="0" y="2"/>
                  </a:lnTo>
                  <a:lnTo>
                    <a:pt x="0" y="2"/>
                  </a:lnTo>
                  <a:lnTo>
                    <a:pt x="580" y="2"/>
                  </a:lnTo>
                  <a:lnTo>
                    <a:pt x="1979" y="0"/>
                  </a:lnTo>
                  <a:lnTo>
                    <a:pt x="1979" y="0"/>
                  </a:lnTo>
                  <a:lnTo>
                    <a:pt x="3377" y="2"/>
                  </a:lnTo>
                  <a:lnTo>
                    <a:pt x="3957" y="2"/>
                  </a:lnTo>
                  <a:lnTo>
                    <a:pt x="3957" y="2"/>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16" name="Group 15"/>
          <p:cNvGrpSpPr/>
          <p:nvPr/>
        </p:nvGrpSpPr>
        <p:grpSpPr>
          <a:xfrm>
            <a:off x="4806531" y="1578596"/>
            <a:ext cx="5037790" cy="5201478"/>
            <a:chOff x="4806531" y="1578596"/>
            <a:chExt cx="5037790" cy="5201478"/>
          </a:xfrm>
        </p:grpSpPr>
        <p:sp>
          <p:nvSpPr>
            <p:cNvPr id="6" name="Rectangle 5"/>
            <p:cNvSpPr/>
            <p:nvPr/>
          </p:nvSpPr>
          <p:spPr>
            <a:xfrm>
              <a:off x="6127168" y="1578596"/>
              <a:ext cx="2396517"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Key meetings</a:t>
              </a:r>
              <a:endParaRPr lang="en-AU" sz="1200" dirty="0">
                <a:solidFill>
                  <a:schemeClr val="tx1">
                    <a:lumMod val="75000"/>
                    <a:lumOff val="25000"/>
                  </a:schemeClr>
                </a:solidFill>
                <a:latin typeface="Segoe UI Semibold" panose="020B0702040204020203" pitchFamily="34" charset="0"/>
                <a:cs typeface="Segoe UI Semibold" panose="020B0702040204020203" pitchFamily="34" charset="0"/>
              </a:endParaRPr>
            </a:p>
          </p:txBody>
        </p:sp>
        <p:sp>
          <p:nvSpPr>
            <p:cNvPr id="641" name="Rectangle 640"/>
            <p:cNvSpPr/>
            <p:nvPr/>
          </p:nvSpPr>
          <p:spPr>
            <a:xfrm>
              <a:off x="6127168" y="4066386"/>
              <a:ext cx="2396517"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Roles and responsibilities</a:t>
              </a:r>
              <a:endParaRPr lang="en-AU" sz="1200" dirty="0">
                <a:solidFill>
                  <a:schemeClr val="tx1">
                    <a:lumMod val="75000"/>
                    <a:lumOff val="25000"/>
                  </a:schemeClr>
                </a:solidFill>
                <a:latin typeface="Segoe UI Semibold" panose="020B0702040204020203" pitchFamily="34" charset="0"/>
                <a:cs typeface="Segoe UI Semibold" panose="020B0702040204020203" pitchFamily="34" charset="0"/>
              </a:endParaRPr>
            </a:p>
          </p:txBody>
        </p:sp>
        <p:grpSp>
          <p:nvGrpSpPr>
            <p:cNvPr id="9" name="Group 8"/>
            <p:cNvGrpSpPr/>
            <p:nvPr/>
          </p:nvGrpSpPr>
          <p:grpSpPr>
            <a:xfrm>
              <a:off x="4806531" y="4399063"/>
              <a:ext cx="1652562" cy="1881756"/>
              <a:chOff x="4806531" y="4399063"/>
              <a:chExt cx="1652562" cy="1881756"/>
            </a:xfrm>
          </p:grpSpPr>
          <p:sp>
            <p:nvSpPr>
              <p:cNvPr id="642" name="Rounded Rectangle 641"/>
              <p:cNvSpPr/>
              <p:nvPr/>
            </p:nvSpPr>
            <p:spPr>
              <a:xfrm>
                <a:off x="4806531" y="4399063"/>
                <a:ext cx="1652562" cy="559305"/>
              </a:xfrm>
              <a:prstGeom prst="roundRect">
                <a:avLst>
                  <a:gd name="adj" fmla="val 21885"/>
                </a:avLst>
              </a:prstGeom>
              <a:solidFill>
                <a:srgbClr val="45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300"/>
                  </a:spcAft>
                </a:pPr>
                <a:r>
                  <a:rPr lang="en-AU" sz="1200" dirty="0" smtClean="0">
                    <a:solidFill>
                      <a:schemeClr val="bg1"/>
                    </a:solidFill>
                    <a:latin typeface="Segoe UI Semibold" panose="020B0702040204020203" pitchFamily="34" charset="0"/>
                    <a:cs typeface="Segoe UI Semibold" panose="020B0702040204020203" pitchFamily="34" charset="0"/>
                  </a:rPr>
                  <a:t>Delivery Team</a:t>
                </a:r>
              </a:p>
            </p:txBody>
          </p:sp>
          <p:sp>
            <p:nvSpPr>
              <p:cNvPr id="643" name="Rounded Rectangle 642"/>
              <p:cNvSpPr/>
              <p:nvPr/>
            </p:nvSpPr>
            <p:spPr>
              <a:xfrm>
                <a:off x="4806531" y="4744411"/>
                <a:ext cx="1652562" cy="1536408"/>
              </a:xfrm>
              <a:prstGeom prst="roundRect">
                <a:avLst>
                  <a:gd name="adj" fmla="val 10645"/>
                </a:avLst>
              </a:prstGeom>
              <a:solidFill>
                <a:schemeClr val="bg1"/>
              </a:solidFill>
              <a:ln w="6350">
                <a:solidFill>
                  <a:srgbClr val="455A6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nSpc>
                    <a:spcPct val="113000"/>
                  </a:lnSpc>
                  <a:spcAft>
                    <a:spcPts val="300"/>
                  </a:spcAft>
                  <a:buFont typeface="Arial" panose="020B0604020202020204" pitchFamily="34" charset="0"/>
                  <a:buChar char="•"/>
                </a:pPr>
                <a:r>
                  <a:rPr lang="en-AU" sz="1000" dirty="0" smtClean="0">
                    <a:solidFill>
                      <a:schemeClr val="tx1">
                        <a:lumMod val="75000"/>
                        <a:lumOff val="25000"/>
                      </a:schemeClr>
                    </a:solidFill>
                    <a:cs typeface="Segoe UI Semibold" panose="020B0702040204020203" pitchFamily="34" charset="0"/>
                  </a:rPr>
                  <a:t>Plans and delivers the work</a:t>
                </a:r>
              </a:p>
            </p:txBody>
          </p:sp>
        </p:grpSp>
        <p:grpSp>
          <p:nvGrpSpPr>
            <p:cNvPr id="14" name="Group 13"/>
            <p:cNvGrpSpPr/>
            <p:nvPr/>
          </p:nvGrpSpPr>
          <p:grpSpPr>
            <a:xfrm>
              <a:off x="6499145" y="4399361"/>
              <a:ext cx="1652562" cy="1881756"/>
              <a:chOff x="6491535" y="4399361"/>
              <a:chExt cx="1652562" cy="1881756"/>
            </a:xfrm>
          </p:grpSpPr>
          <p:sp>
            <p:nvSpPr>
              <p:cNvPr id="644" name="Rounded Rectangle 643"/>
              <p:cNvSpPr/>
              <p:nvPr/>
            </p:nvSpPr>
            <p:spPr>
              <a:xfrm>
                <a:off x="6491535" y="4399361"/>
                <a:ext cx="1652562" cy="559305"/>
              </a:xfrm>
              <a:prstGeom prst="roundRect">
                <a:avLst>
                  <a:gd name="adj" fmla="val 21885"/>
                </a:avLst>
              </a:prstGeom>
              <a:solidFill>
                <a:srgbClr val="45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300"/>
                  </a:spcAft>
                </a:pPr>
                <a:r>
                  <a:rPr lang="en-AU" sz="1200" dirty="0" smtClean="0">
                    <a:solidFill>
                      <a:schemeClr val="bg1"/>
                    </a:solidFill>
                    <a:latin typeface="Segoe UI Semibold" panose="020B0702040204020203" pitchFamily="34" charset="0"/>
                    <a:cs typeface="Segoe UI Semibold" panose="020B0702040204020203" pitchFamily="34" charset="0"/>
                  </a:rPr>
                  <a:t>Scrum Master</a:t>
                </a:r>
              </a:p>
            </p:txBody>
          </p:sp>
          <p:sp>
            <p:nvSpPr>
              <p:cNvPr id="645" name="Rounded Rectangle 644"/>
              <p:cNvSpPr/>
              <p:nvPr/>
            </p:nvSpPr>
            <p:spPr>
              <a:xfrm>
                <a:off x="6491535" y="4744709"/>
                <a:ext cx="1652562" cy="1536408"/>
              </a:xfrm>
              <a:prstGeom prst="roundRect">
                <a:avLst>
                  <a:gd name="adj" fmla="val 10645"/>
                </a:avLst>
              </a:prstGeom>
              <a:solidFill>
                <a:schemeClr val="bg1"/>
              </a:solidFill>
              <a:ln w="6350">
                <a:solidFill>
                  <a:srgbClr val="455A6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nSpc>
                    <a:spcPct val="113000"/>
                  </a:lnSpc>
                  <a:spcAft>
                    <a:spcPts val="300"/>
                  </a:spcAft>
                  <a:buFont typeface="Arial" panose="020B0604020202020204" pitchFamily="34" charset="0"/>
                  <a:buChar char="•"/>
                </a:pPr>
                <a:r>
                  <a:rPr lang="en-AU" sz="1000" dirty="0" smtClean="0">
                    <a:solidFill>
                      <a:schemeClr val="tx1">
                        <a:lumMod val="75000"/>
                        <a:lumOff val="25000"/>
                      </a:schemeClr>
                    </a:solidFill>
                    <a:cs typeface="Segoe UI Semibold" panose="020B0702040204020203" pitchFamily="34" charset="0"/>
                  </a:rPr>
                  <a:t>Facilitates meetings </a:t>
                </a:r>
              </a:p>
              <a:p>
                <a:pPr marL="171450" indent="-171450">
                  <a:lnSpc>
                    <a:spcPct val="113000"/>
                  </a:lnSpc>
                  <a:spcAft>
                    <a:spcPts val="300"/>
                  </a:spcAft>
                  <a:buFont typeface="Arial" panose="020B0604020202020204" pitchFamily="34" charset="0"/>
                  <a:buChar char="•"/>
                </a:pPr>
                <a:r>
                  <a:rPr lang="en-AU" sz="1000" dirty="0" smtClean="0">
                    <a:solidFill>
                      <a:schemeClr val="tx1">
                        <a:lumMod val="75000"/>
                        <a:lumOff val="25000"/>
                      </a:schemeClr>
                    </a:solidFill>
                    <a:cs typeface="Segoe UI Semibold" panose="020B0702040204020203" pitchFamily="34" charset="0"/>
                  </a:rPr>
                  <a:t>Encourages active participation</a:t>
                </a:r>
              </a:p>
              <a:p>
                <a:pPr marL="171450" indent="-171450">
                  <a:lnSpc>
                    <a:spcPct val="113000"/>
                  </a:lnSpc>
                  <a:spcAft>
                    <a:spcPts val="300"/>
                  </a:spcAft>
                  <a:buFont typeface="Arial" panose="020B0604020202020204" pitchFamily="34" charset="0"/>
                  <a:buChar char="•"/>
                </a:pPr>
                <a:r>
                  <a:rPr lang="en-AU" sz="1000" dirty="0" smtClean="0">
                    <a:solidFill>
                      <a:schemeClr val="tx1">
                        <a:lumMod val="75000"/>
                        <a:lumOff val="25000"/>
                      </a:schemeClr>
                    </a:solidFill>
                    <a:cs typeface="Segoe UI Semibold" panose="020B0702040204020203" pitchFamily="34" charset="0"/>
                  </a:rPr>
                  <a:t>Plays timekeeper role</a:t>
                </a:r>
              </a:p>
              <a:p>
                <a:pPr marL="171450" indent="-171450">
                  <a:lnSpc>
                    <a:spcPct val="113000"/>
                  </a:lnSpc>
                  <a:spcAft>
                    <a:spcPts val="300"/>
                  </a:spcAft>
                  <a:buFont typeface="Arial" panose="020B0604020202020204" pitchFamily="34" charset="0"/>
                  <a:buChar char="•"/>
                </a:pPr>
                <a:r>
                  <a:rPr lang="en-AU" sz="1000" dirty="0" smtClean="0">
                    <a:solidFill>
                      <a:schemeClr val="tx1">
                        <a:lumMod val="75000"/>
                        <a:lumOff val="25000"/>
                      </a:schemeClr>
                    </a:solidFill>
                    <a:cs typeface="Segoe UI Semibold" panose="020B0702040204020203" pitchFamily="34" charset="0"/>
                  </a:rPr>
                  <a:t>Suited to a team member with prior exposure to Agile</a:t>
                </a:r>
                <a:endParaRPr lang="en-AU" sz="1000" dirty="0">
                  <a:solidFill>
                    <a:schemeClr val="tx1">
                      <a:lumMod val="75000"/>
                      <a:lumOff val="25000"/>
                    </a:schemeClr>
                  </a:solidFill>
                  <a:cs typeface="Segoe UI Semibold" panose="020B0702040204020203" pitchFamily="34" charset="0"/>
                </a:endParaRPr>
              </a:p>
            </p:txBody>
          </p:sp>
        </p:grpSp>
        <p:grpSp>
          <p:nvGrpSpPr>
            <p:cNvPr id="15" name="Group 14"/>
            <p:cNvGrpSpPr/>
            <p:nvPr/>
          </p:nvGrpSpPr>
          <p:grpSpPr>
            <a:xfrm>
              <a:off x="8191759" y="4399361"/>
              <a:ext cx="1652562" cy="1881756"/>
              <a:chOff x="8191759" y="4399361"/>
              <a:chExt cx="1652562" cy="1881756"/>
            </a:xfrm>
          </p:grpSpPr>
          <p:sp>
            <p:nvSpPr>
              <p:cNvPr id="646" name="Rounded Rectangle 645"/>
              <p:cNvSpPr/>
              <p:nvPr/>
            </p:nvSpPr>
            <p:spPr>
              <a:xfrm>
                <a:off x="8191759" y="4399361"/>
                <a:ext cx="1652562" cy="559305"/>
              </a:xfrm>
              <a:prstGeom prst="roundRect">
                <a:avLst>
                  <a:gd name="adj" fmla="val 21885"/>
                </a:avLst>
              </a:prstGeom>
              <a:solidFill>
                <a:srgbClr val="45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300"/>
                  </a:spcAft>
                </a:pPr>
                <a:r>
                  <a:rPr lang="en-AU" sz="1200" dirty="0" smtClean="0">
                    <a:solidFill>
                      <a:schemeClr val="bg1"/>
                    </a:solidFill>
                    <a:latin typeface="Segoe UI Semibold" panose="020B0702040204020203" pitchFamily="34" charset="0"/>
                    <a:cs typeface="Segoe UI Semibold" panose="020B0702040204020203" pitchFamily="34" charset="0"/>
                  </a:rPr>
                  <a:t>Product Owner</a:t>
                </a:r>
              </a:p>
            </p:txBody>
          </p:sp>
          <p:sp>
            <p:nvSpPr>
              <p:cNvPr id="647" name="Rounded Rectangle 646"/>
              <p:cNvSpPr/>
              <p:nvPr/>
            </p:nvSpPr>
            <p:spPr>
              <a:xfrm>
                <a:off x="8191759" y="4744709"/>
                <a:ext cx="1652562" cy="1536408"/>
              </a:xfrm>
              <a:prstGeom prst="roundRect">
                <a:avLst>
                  <a:gd name="adj" fmla="val 10645"/>
                </a:avLst>
              </a:prstGeom>
              <a:solidFill>
                <a:schemeClr val="bg1"/>
              </a:solidFill>
              <a:ln w="6350">
                <a:solidFill>
                  <a:srgbClr val="455A6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nSpc>
                    <a:spcPct val="113000"/>
                  </a:lnSpc>
                  <a:spcAft>
                    <a:spcPts val="300"/>
                  </a:spcAft>
                  <a:buFont typeface="Arial" panose="020B0604020202020204" pitchFamily="34" charset="0"/>
                  <a:buChar char="•"/>
                </a:pPr>
                <a:r>
                  <a:rPr lang="en-AU" sz="1000" dirty="0" smtClean="0">
                    <a:solidFill>
                      <a:schemeClr val="tx1">
                        <a:lumMod val="75000"/>
                        <a:lumOff val="25000"/>
                      </a:schemeClr>
                    </a:solidFill>
                    <a:cs typeface="Segoe UI Semibold" panose="020B0702040204020203" pitchFamily="34" charset="0"/>
                  </a:rPr>
                  <a:t>In an APS environment, often an SES officer</a:t>
                </a:r>
              </a:p>
              <a:p>
                <a:pPr marL="171450" indent="-171450">
                  <a:lnSpc>
                    <a:spcPct val="113000"/>
                  </a:lnSpc>
                  <a:spcAft>
                    <a:spcPts val="300"/>
                  </a:spcAft>
                  <a:buFont typeface="Arial" panose="020B0604020202020204" pitchFamily="34" charset="0"/>
                  <a:buChar char="•"/>
                </a:pPr>
                <a:r>
                  <a:rPr lang="en-AU" sz="1000" dirty="0" smtClean="0">
                    <a:solidFill>
                      <a:schemeClr val="tx1">
                        <a:lumMod val="75000"/>
                        <a:lumOff val="25000"/>
                      </a:schemeClr>
                    </a:solidFill>
                    <a:cs typeface="Segoe UI Semibold" panose="020B0702040204020203" pitchFamily="34" charset="0"/>
                  </a:rPr>
                  <a:t>Sets </a:t>
                </a:r>
                <a:r>
                  <a:rPr lang="en-AU" sz="1000" dirty="0">
                    <a:solidFill>
                      <a:schemeClr val="tx1">
                        <a:lumMod val="75000"/>
                        <a:lumOff val="25000"/>
                      </a:schemeClr>
                    </a:solidFill>
                    <a:cs typeface="Segoe UI Semibold" panose="020B0702040204020203" pitchFamily="34" charset="0"/>
                  </a:rPr>
                  <a:t>the direction and vision </a:t>
                </a:r>
                <a:r>
                  <a:rPr lang="en-AU" sz="1000" dirty="0" smtClean="0">
                    <a:solidFill>
                      <a:schemeClr val="tx1">
                        <a:lumMod val="75000"/>
                        <a:lumOff val="25000"/>
                      </a:schemeClr>
                    </a:solidFill>
                    <a:cs typeface="Segoe UI Semibold" panose="020B0702040204020203" pitchFamily="34" charset="0"/>
                  </a:rPr>
                  <a:t>for a deliverable and provides quality assurance on final product</a:t>
                </a:r>
                <a:endParaRPr lang="en-AU" sz="1000" dirty="0">
                  <a:solidFill>
                    <a:schemeClr val="tx1">
                      <a:lumMod val="75000"/>
                      <a:lumOff val="25000"/>
                    </a:schemeClr>
                  </a:solidFill>
                  <a:cs typeface="Segoe UI Semibold" panose="020B0702040204020203" pitchFamily="34" charset="0"/>
                </a:endParaRPr>
              </a:p>
            </p:txBody>
          </p:sp>
        </p:grpSp>
        <p:grpSp>
          <p:nvGrpSpPr>
            <p:cNvPr id="4" name="Group 3"/>
            <p:cNvGrpSpPr/>
            <p:nvPr/>
          </p:nvGrpSpPr>
          <p:grpSpPr>
            <a:xfrm>
              <a:off x="4806531" y="1920798"/>
              <a:ext cx="1652562" cy="2089996"/>
              <a:chOff x="4806531" y="1920798"/>
              <a:chExt cx="1652562" cy="2089996"/>
            </a:xfrm>
          </p:grpSpPr>
          <p:sp>
            <p:nvSpPr>
              <p:cNvPr id="67" name="Rounded Rectangle 66"/>
              <p:cNvSpPr/>
              <p:nvPr/>
            </p:nvSpPr>
            <p:spPr>
              <a:xfrm>
                <a:off x="4806531" y="1920798"/>
                <a:ext cx="1652562" cy="559305"/>
              </a:xfrm>
              <a:prstGeom prst="roundRect">
                <a:avLst>
                  <a:gd name="adj" fmla="val 21885"/>
                </a:avLst>
              </a:prstGeom>
              <a:solidFill>
                <a:srgbClr val="E85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300"/>
                  </a:spcAft>
                </a:pPr>
                <a:r>
                  <a:rPr lang="en-AU" sz="1200" dirty="0" smtClean="0">
                    <a:solidFill>
                      <a:schemeClr val="bg1"/>
                    </a:solidFill>
                    <a:latin typeface="Segoe UI Semibold" panose="020B0702040204020203" pitchFamily="34" charset="0"/>
                    <a:cs typeface="Segoe UI Semibold" panose="020B0702040204020203" pitchFamily="34" charset="0"/>
                  </a:rPr>
                  <a:t>Sprint planning</a:t>
                </a:r>
              </a:p>
            </p:txBody>
          </p:sp>
          <p:sp>
            <p:nvSpPr>
              <p:cNvPr id="648" name="Rounded Rectangle 647"/>
              <p:cNvSpPr/>
              <p:nvPr/>
            </p:nvSpPr>
            <p:spPr>
              <a:xfrm>
                <a:off x="4806531" y="3451489"/>
                <a:ext cx="1652562" cy="559305"/>
              </a:xfrm>
              <a:prstGeom prst="roundRect">
                <a:avLst>
                  <a:gd name="adj" fmla="val 21885"/>
                </a:avLst>
              </a:prstGeom>
              <a:solidFill>
                <a:srgbClr val="E8505B"/>
              </a:solidFill>
              <a:ln w="6350">
                <a:solidFill>
                  <a:srgbClr val="E8505B"/>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spcAft>
                    <a:spcPts val="300"/>
                  </a:spcAft>
                </a:pPr>
                <a:r>
                  <a:rPr lang="en-AU"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Up to an hour</a:t>
                </a:r>
              </a:p>
            </p:txBody>
          </p:sp>
          <p:sp>
            <p:nvSpPr>
              <p:cNvPr id="65" name="Rounded Rectangle 64"/>
              <p:cNvSpPr/>
              <p:nvPr/>
            </p:nvSpPr>
            <p:spPr>
              <a:xfrm>
                <a:off x="4806531" y="2266145"/>
                <a:ext cx="1652562" cy="1391455"/>
              </a:xfrm>
              <a:prstGeom prst="roundRect">
                <a:avLst>
                  <a:gd name="adj" fmla="val 10645"/>
                </a:avLst>
              </a:prstGeom>
              <a:solidFill>
                <a:schemeClr val="bg1"/>
              </a:solidFill>
              <a:ln w="6350">
                <a:solidFill>
                  <a:srgbClr val="E8505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3000"/>
                  </a:lnSpc>
                  <a:spcAft>
                    <a:spcPts val="300"/>
                  </a:spcAft>
                </a:pPr>
                <a:r>
                  <a:rPr lang="en-AU" sz="1000" dirty="0">
                    <a:solidFill>
                      <a:schemeClr val="tx1">
                        <a:lumMod val="75000"/>
                        <a:lumOff val="25000"/>
                      </a:schemeClr>
                    </a:solidFill>
                    <a:cs typeface="Segoe UI Semibold" panose="020B0702040204020203" pitchFamily="34" charset="0"/>
                  </a:rPr>
                  <a:t>A recurring meeting scheduled at the beginning of each sprint to define the goals to be achieved during the sprint</a:t>
                </a:r>
              </a:p>
            </p:txBody>
          </p:sp>
          <p:sp>
            <p:nvSpPr>
              <p:cNvPr id="649" name="Google Shape;596;p3"/>
              <p:cNvSpPr>
                <a:spLocks noChangeAspect="1"/>
              </p:cNvSpPr>
              <p:nvPr/>
            </p:nvSpPr>
            <p:spPr>
              <a:xfrm>
                <a:off x="4879540" y="3690176"/>
                <a:ext cx="238442" cy="234719"/>
              </a:xfrm>
              <a:custGeom>
                <a:avLst/>
                <a:gdLst/>
                <a:ahLst/>
                <a:cxnLst/>
                <a:rect l="l" t="t" r="r" b="b"/>
                <a:pathLst>
                  <a:path w="59" h="58" extrusionOk="0">
                    <a:moveTo>
                      <a:pt x="30" y="58"/>
                    </a:moveTo>
                    <a:cubicBezTo>
                      <a:pt x="13" y="58"/>
                      <a:pt x="0" y="45"/>
                      <a:pt x="0" y="29"/>
                    </a:cubicBezTo>
                    <a:cubicBezTo>
                      <a:pt x="0" y="13"/>
                      <a:pt x="13" y="0"/>
                      <a:pt x="30" y="0"/>
                    </a:cubicBezTo>
                    <a:cubicBezTo>
                      <a:pt x="46" y="0"/>
                      <a:pt x="59" y="13"/>
                      <a:pt x="59" y="29"/>
                    </a:cubicBezTo>
                    <a:cubicBezTo>
                      <a:pt x="59" y="45"/>
                      <a:pt x="46" y="58"/>
                      <a:pt x="30" y="58"/>
                    </a:cubicBezTo>
                    <a:close/>
                    <a:moveTo>
                      <a:pt x="30" y="8"/>
                    </a:moveTo>
                    <a:cubicBezTo>
                      <a:pt x="18" y="8"/>
                      <a:pt x="9" y="17"/>
                      <a:pt x="9" y="29"/>
                    </a:cubicBezTo>
                    <a:cubicBezTo>
                      <a:pt x="9" y="40"/>
                      <a:pt x="18" y="49"/>
                      <a:pt x="30" y="49"/>
                    </a:cubicBezTo>
                    <a:cubicBezTo>
                      <a:pt x="41" y="49"/>
                      <a:pt x="50" y="40"/>
                      <a:pt x="50" y="29"/>
                    </a:cubicBezTo>
                    <a:cubicBezTo>
                      <a:pt x="50" y="17"/>
                      <a:pt x="41" y="8"/>
                      <a:pt x="30" y="8"/>
                    </a:cubicBezTo>
                    <a:close/>
                    <a:moveTo>
                      <a:pt x="34" y="32"/>
                    </a:moveTo>
                    <a:cubicBezTo>
                      <a:pt x="34" y="33"/>
                      <a:pt x="34" y="34"/>
                      <a:pt x="33" y="34"/>
                    </a:cubicBezTo>
                    <a:cubicBezTo>
                      <a:pt x="21" y="34"/>
                      <a:pt x="21" y="34"/>
                      <a:pt x="21" y="34"/>
                    </a:cubicBezTo>
                    <a:cubicBezTo>
                      <a:pt x="20" y="34"/>
                      <a:pt x="20" y="33"/>
                      <a:pt x="20" y="32"/>
                    </a:cubicBezTo>
                    <a:cubicBezTo>
                      <a:pt x="20" y="30"/>
                      <a:pt x="20" y="30"/>
                      <a:pt x="20" y="30"/>
                    </a:cubicBezTo>
                    <a:cubicBezTo>
                      <a:pt x="20" y="29"/>
                      <a:pt x="20" y="29"/>
                      <a:pt x="21" y="29"/>
                    </a:cubicBezTo>
                    <a:cubicBezTo>
                      <a:pt x="30" y="29"/>
                      <a:pt x="30" y="29"/>
                      <a:pt x="30" y="29"/>
                    </a:cubicBezTo>
                    <a:cubicBezTo>
                      <a:pt x="30" y="15"/>
                      <a:pt x="30" y="15"/>
                      <a:pt x="30" y="15"/>
                    </a:cubicBezTo>
                    <a:cubicBezTo>
                      <a:pt x="30" y="15"/>
                      <a:pt x="30" y="14"/>
                      <a:pt x="31" y="14"/>
                    </a:cubicBezTo>
                    <a:cubicBezTo>
                      <a:pt x="33" y="14"/>
                      <a:pt x="33" y="14"/>
                      <a:pt x="33" y="14"/>
                    </a:cubicBezTo>
                    <a:cubicBezTo>
                      <a:pt x="34" y="14"/>
                      <a:pt x="34" y="15"/>
                      <a:pt x="34" y="15"/>
                    </a:cubicBezTo>
                    <a:lnTo>
                      <a:pt x="34" y="3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bg1"/>
                  </a:solidFill>
                  <a:latin typeface="Calibri"/>
                  <a:ea typeface="Calibri"/>
                  <a:cs typeface="Calibri"/>
                  <a:sym typeface="Calibri"/>
                </a:endParaRPr>
              </a:p>
            </p:txBody>
          </p:sp>
        </p:grpSp>
        <p:grpSp>
          <p:nvGrpSpPr>
            <p:cNvPr id="8" name="Group 7"/>
            <p:cNvGrpSpPr/>
            <p:nvPr/>
          </p:nvGrpSpPr>
          <p:grpSpPr>
            <a:xfrm>
              <a:off x="6499145" y="1921096"/>
              <a:ext cx="1652562" cy="2089698"/>
              <a:chOff x="6491535" y="1921096"/>
              <a:chExt cx="1652562" cy="2089698"/>
            </a:xfrm>
          </p:grpSpPr>
          <p:sp>
            <p:nvSpPr>
              <p:cNvPr id="637" name="Rounded Rectangle 636"/>
              <p:cNvSpPr/>
              <p:nvPr/>
            </p:nvSpPr>
            <p:spPr>
              <a:xfrm>
                <a:off x="6491535" y="1921096"/>
                <a:ext cx="1652562" cy="559305"/>
              </a:xfrm>
              <a:prstGeom prst="roundRect">
                <a:avLst>
                  <a:gd name="adj" fmla="val 21885"/>
                </a:avLst>
              </a:prstGeom>
              <a:solidFill>
                <a:srgbClr val="E85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300"/>
                  </a:spcAft>
                </a:pPr>
                <a:r>
                  <a:rPr lang="en-AU" sz="1200" dirty="0" smtClean="0">
                    <a:solidFill>
                      <a:schemeClr val="bg1"/>
                    </a:solidFill>
                    <a:latin typeface="Segoe UI Semibold" panose="020B0702040204020203" pitchFamily="34" charset="0"/>
                    <a:cs typeface="Segoe UI Semibold" panose="020B0702040204020203" pitchFamily="34" charset="0"/>
                  </a:rPr>
                  <a:t>Daily stand-up</a:t>
                </a:r>
              </a:p>
            </p:txBody>
          </p:sp>
          <p:sp>
            <p:nvSpPr>
              <p:cNvPr id="650" name="Rounded Rectangle 649"/>
              <p:cNvSpPr/>
              <p:nvPr/>
            </p:nvSpPr>
            <p:spPr>
              <a:xfrm>
                <a:off x="6491535" y="3451489"/>
                <a:ext cx="1652562" cy="559305"/>
              </a:xfrm>
              <a:prstGeom prst="roundRect">
                <a:avLst>
                  <a:gd name="adj" fmla="val 21885"/>
                </a:avLst>
              </a:prstGeom>
              <a:solidFill>
                <a:srgbClr val="E8505B"/>
              </a:solidFill>
              <a:ln w="6350">
                <a:solidFill>
                  <a:srgbClr val="E8505B"/>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spcAft>
                    <a:spcPts val="300"/>
                  </a:spcAft>
                </a:pPr>
                <a:r>
                  <a:rPr lang="en-AU"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15 minutes</a:t>
                </a:r>
              </a:p>
            </p:txBody>
          </p:sp>
          <p:sp>
            <p:nvSpPr>
              <p:cNvPr id="651" name="Google Shape;596;p3"/>
              <p:cNvSpPr>
                <a:spLocks noChangeAspect="1"/>
              </p:cNvSpPr>
              <p:nvPr/>
            </p:nvSpPr>
            <p:spPr>
              <a:xfrm>
                <a:off x="6564544" y="3703297"/>
                <a:ext cx="238442" cy="234719"/>
              </a:xfrm>
              <a:custGeom>
                <a:avLst/>
                <a:gdLst/>
                <a:ahLst/>
                <a:cxnLst/>
                <a:rect l="l" t="t" r="r" b="b"/>
                <a:pathLst>
                  <a:path w="59" h="58" extrusionOk="0">
                    <a:moveTo>
                      <a:pt x="30" y="58"/>
                    </a:moveTo>
                    <a:cubicBezTo>
                      <a:pt x="13" y="58"/>
                      <a:pt x="0" y="45"/>
                      <a:pt x="0" y="29"/>
                    </a:cubicBezTo>
                    <a:cubicBezTo>
                      <a:pt x="0" y="13"/>
                      <a:pt x="13" y="0"/>
                      <a:pt x="30" y="0"/>
                    </a:cubicBezTo>
                    <a:cubicBezTo>
                      <a:pt x="46" y="0"/>
                      <a:pt x="59" y="13"/>
                      <a:pt x="59" y="29"/>
                    </a:cubicBezTo>
                    <a:cubicBezTo>
                      <a:pt x="59" y="45"/>
                      <a:pt x="46" y="58"/>
                      <a:pt x="30" y="58"/>
                    </a:cubicBezTo>
                    <a:close/>
                    <a:moveTo>
                      <a:pt x="30" y="8"/>
                    </a:moveTo>
                    <a:cubicBezTo>
                      <a:pt x="18" y="8"/>
                      <a:pt x="9" y="17"/>
                      <a:pt x="9" y="29"/>
                    </a:cubicBezTo>
                    <a:cubicBezTo>
                      <a:pt x="9" y="40"/>
                      <a:pt x="18" y="49"/>
                      <a:pt x="30" y="49"/>
                    </a:cubicBezTo>
                    <a:cubicBezTo>
                      <a:pt x="41" y="49"/>
                      <a:pt x="50" y="40"/>
                      <a:pt x="50" y="29"/>
                    </a:cubicBezTo>
                    <a:cubicBezTo>
                      <a:pt x="50" y="17"/>
                      <a:pt x="41" y="8"/>
                      <a:pt x="30" y="8"/>
                    </a:cubicBezTo>
                    <a:close/>
                    <a:moveTo>
                      <a:pt x="34" y="32"/>
                    </a:moveTo>
                    <a:cubicBezTo>
                      <a:pt x="34" y="33"/>
                      <a:pt x="34" y="34"/>
                      <a:pt x="33" y="34"/>
                    </a:cubicBezTo>
                    <a:cubicBezTo>
                      <a:pt x="21" y="34"/>
                      <a:pt x="21" y="34"/>
                      <a:pt x="21" y="34"/>
                    </a:cubicBezTo>
                    <a:cubicBezTo>
                      <a:pt x="20" y="34"/>
                      <a:pt x="20" y="33"/>
                      <a:pt x="20" y="32"/>
                    </a:cubicBezTo>
                    <a:cubicBezTo>
                      <a:pt x="20" y="30"/>
                      <a:pt x="20" y="30"/>
                      <a:pt x="20" y="30"/>
                    </a:cubicBezTo>
                    <a:cubicBezTo>
                      <a:pt x="20" y="29"/>
                      <a:pt x="20" y="29"/>
                      <a:pt x="21" y="29"/>
                    </a:cubicBezTo>
                    <a:cubicBezTo>
                      <a:pt x="30" y="29"/>
                      <a:pt x="30" y="29"/>
                      <a:pt x="30" y="29"/>
                    </a:cubicBezTo>
                    <a:cubicBezTo>
                      <a:pt x="30" y="15"/>
                      <a:pt x="30" y="15"/>
                      <a:pt x="30" y="15"/>
                    </a:cubicBezTo>
                    <a:cubicBezTo>
                      <a:pt x="30" y="15"/>
                      <a:pt x="30" y="14"/>
                      <a:pt x="31" y="14"/>
                    </a:cubicBezTo>
                    <a:cubicBezTo>
                      <a:pt x="33" y="14"/>
                      <a:pt x="33" y="14"/>
                      <a:pt x="33" y="14"/>
                    </a:cubicBezTo>
                    <a:cubicBezTo>
                      <a:pt x="34" y="14"/>
                      <a:pt x="34" y="15"/>
                      <a:pt x="34" y="15"/>
                    </a:cubicBezTo>
                    <a:lnTo>
                      <a:pt x="34" y="3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bg1"/>
                  </a:solidFill>
                  <a:latin typeface="Calibri"/>
                  <a:ea typeface="Calibri"/>
                  <a:cs typeface="Calibri"/>
                  <a:sym typeface="Calibri"/>
                </a:endParaRPr>
              </a:p>
            </p:txBody>
          </p:sp>
          <p:sp>
            <p:nvSpPr>
              <p:cNvPr id="638" name="Rounded Rectangle 637"/>
              <p:cNvSpPr/>
              <p:nvPr/>
            </p:nvSpPr>
            <p:spPr>
              <a:xfrm>
                <a:off x="6491535" y="2266443"/>
                <a:ext cx="1652562" cy="1391455"/>
              </a:xfrm>
              <a:prstGeom prst="roundRect">
                <a:avLst>
                  <a:gd name="adj" fmla="val 10645"/>
                </a:avLst>
              </a:prstGeom>
              <a:solidFill>
                <a:schemeClr val="bg1"/>
              </a:solidFill>
              <a:ln w="6350">
                <a:solidFill>
                  <a:srgbClr val="E8505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3000"/>
                  </a:lnSpc>
                  <a:spcAft>
                    <a:spcPts val="300"/>
                  </a:spcAft>
                </a:pPr>
                <a:r>
                  <a:rPr lang="en-AU" sz="1000" dirty="0">
                    <a:solidFill>
                      <a:schemeClr val="tx1">
                        <a:lumMod val="75000"/>
                        <a:lumOff val="25000"/>
                      </a:schemeClr>
                    </a:solidFill>
                    <a:cs typeface="Segoe UI Semibold" panose="020B0702040204020203" pitchFamily="34" charset="0"/>
                  </a:rPr>
                  <a:t>A daily meeting for the team to agree </a:t>
                </a:r>
                <a:r>
                  <a:rPr lang="en-AU" sz="1000" dirty="0" smtClean="0">
                    <a:solidFill>
                      <a:schemeClr val="tx1">
                        <a:lumMod val="75000"/>
                        <a:lumOff val="25000"/>
                      </a:schemeClr>
                    </a:solidFill>
                    <a:cs typeface="Segoe UI Semibold" panose="020B0702040204020203" pitchFamily="34" charset="0"/>
                  </a:rPr>
                  <a:t>on the tasks to be taken forward that day, assign responsibility and communicate </a:t>
                </a:r>
                <a:r>
                  <a:rPr lang="en-AU" sz="1000" dirty="0">
                    <a:solidFill>
                      <a:schemeClr val="tx1">
                        <a:lumMod val="75000"/>
                        <a:lumOff val="25000"/>
                      </a:schemeClr>
                    </a:solidFill>
                    <a:cs typeface="Segoe UI Semibold" panose="020B0702040204020203" pitchFamily="34" charset="0"/>
                  </a:rPr>
                  <a:t>any ‘blockers</a:t>
                </a:r>
                <a:r>
                  <a:rPr lang="en-AU" sz="1000" dirty="0" smtClean="0">
                    <a:solidFill>
                      <a:schemeClr val="tx1">
                        <a:lumMod val="75000"/>
                        <a:lumOff val="25000"/>
                      </a:schemeClr>
                    </a:solidFill>
                    <a:cs typeface="Segoe UI Semibold" panose="020B0702040204020203" pitchFamily="34" charset="0"/>
                  </a:rPr>
                  <a:t>’</a:t>
                </a:r>
                <a:endParaRPr lang="en-AU" sz="1000" dirty="0">
                  <a:solidFill>
                    <a:schemeClr val="tx1">
                      <a:lumMod val="75000"/>
                      <a:lumOff val="25000"/>
                    </a:schemeClr>
                  </a:solidFill>
                  <a:cs typeface="Segoe UI Semibold" panose="020B0702040204020203" pitchFamily="34" charset="0"/>
                </a:endParaRPr>
              </a:p>
            </p:txBody>
          </p:sp>
        </p:grpSp>
        <p:grpSp>
          <p:nvGrpSpPr>
            <p:cNvPr id="7" name="Group 6"/>
            <p:cNvGrpSpPr/>
            <p:nvPr/>
          </p:nvGrpSpPr>
          <p:grpSpPr>
            <a:xfrm>
              <a:off x="8191759" y="1921096"/>
              <a:ext cx="1652562" cy="2089698"/>
              <a:chOff x="8191759" y="1921096"/>
              <a:chExt cx="1652562" cy="2089698"/>
            </a:xfrm>
          </p:grpSpPr>
          <p:sp>
            <p:nvSpPr>
              <p:cNvPr id="639" name="Rounded Rectangle 638"/>
              <p:cNvSpPr/>
              <p:nvPr/>
            </p:nvSpPr>
            <p:spPr>
              <a:xfrm>
                <a:off x="8191759" y="1921096"/>
                <a:ext cx="1652562" cy="559305"/>
              </a:xfrm>
              <a:prstGeom prst="roundRect">
                <a:avLst>
                  <a:gd name="adj" fmla="val 21885"/>
                </a:avLst>
              </a:prstGeom>
              <a:solidFill>
                <a:srgbClr val="E85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300"/>
                  </a:spcAft>
                </a:pPr>
                <a:r>
                  <a:rPr lang="en-AU" sz="1200" dirty="0" smtClean="0">
                    <a:solidFill>
                      <a:schemeClr val="bg1"/>
                    </a:solidFill>
                    <a:latin typeface="Segoe UI Semibold" panose="020B0702040204020203" pitchFamily="34" charset="0"/>
                    <a:cs typeface="Segoe UI Semibold" panose="020B0702040204020203" pitchFamily="34" charset="0"/>
                  </a:rPr>
                  <a:t>Sprint retro</a:t>
                </a:r>
              </a:p>
            </p:txBody>
          </p:sp>
          <p:sp>
            <p:nvSpPr>
              <p:cNvPr id="652" name="Rounded Rectangle 651"/>
              <p:cNvSpPr/>
              <p:nvPr/>
            </p:nvSpPr>
            <p:spPr>
              <a:xfrm>
                <a:off x="8191759" y="3451489"/>
                <a:ext cx="1652562" cy="559305"/>
              </a:xfrm>
              <a:prstGeom prst="roundRect">
                <a:avLst>
                  <a:gd name="adj" fmla="val 21885"/>
                </a:avLst>
              </a:prstGeom>
              <a:solidFill>
                <a:srgbClr val="E8505B"/>
              </a:solidFill>
              <a:ln w="6350">
                <a:solidFill>
                  <a:srgbClr val="E8505B"/>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spcAft>
                    <a:spcPts val="300"/>
                  </a:spcAft>
                </a:pPr>
                <a:r>
                  <a:rPr lang="en-AU"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Up to an hour</a:t>
                </a:r>
              </a:p>
            </p:txBody>
          </p:sp>
          <p:sp>
            <p:nvSpPr>
              <p:cNvPr id="653" name="Google Shape;596;p3"/>
              <p:cNvSpPr>
                <a:spLocks noChangeAspect="1"/>
              </p:cNvSpPr>
              <p:nvPr/>
            </p:nvSpPr>
            <p:spPr>
              <a:xfrm>
                <a:off x="8262889" y="3723754"/>
                <a:ext cx="238442" cy="234719"/>
              </a:xfrm>
              <a:custGeom>
                <a:avLst/>
                <a:gdLst/>
                <a:ahLst/>
                <a:cxnLst/>
                <a:rect l="l" t="t" r="r" b="b"/>
                <a:pathLst>
                  <a:path w="59" h="58" extrusionOk="0">
                    <a:moveTo>
                      <a:pt x="30" y="58"/>
                    </a:moveTo>
                    <a:cubicBezTo>
                      <a:pt x="13" y="58"/>
                      <a:pt x="0" y="45"/>
                      <a:pt x="0" y="29"/>
                    </a:cubicBezTo>
                    <a:cubicBezTo>
                      <a:pt x="0" y="13"/>
                      <a:pt x="13" y="0"/>
                      <a:pt x="30" y="0"/>
                    </a:cubicBezTo>
                    <a:cubicBezTo>
                      <a:pt x="46" y="0"/>
                      <a:pt x="59" y="13"/>
                      <a:pt x="59" y="29"/>
                    </a:cubicBezTo>
                    <a:cubicBezTo>
                      <a:pt x="59" y="45"/>
                      <a:pt x="46" y="58"/>
                      <a:pt x="30" y="58"/>
                    </a:cubicBezTo>
                    <a:close/>
                    <a:moveTo>
                      <a:pt x="30" y="8"/>
                    </a:moveTo>
                    <a:cubicBezTo>
                      <a:pt x="18" y="8"/>
                      <a:pt x="9" y="17"/>
                      <a:pt x="9" y="29"/>
                    </a:cubicBezTo>
                    <a:cubicBezTo>
                      <a:pt x="9" y="40"/>
                      <a:pt x="18" y="49"/>
                      <a:pt x="30" y="49"/>
                    </a:cubicBezTo>
                    <a:cubicBezTo>
                      <a:pt x="41" y="49"/>
                      <a:pt x="50" y="40"/>
                      <a:pt x="50" y="29"/>
                    </a:cubicBezTo>
                    <a:cubicBezTo>
                      <a:pt x="50" y="17"/>
                      <a:pt x="41" y="8"/>
                      <a:pt x="30" y="8"/>
                    </a:cubicBezTo>
                    <a:close/>
                    <a:moveTo>
                      <a:pt x="34" y="32"/>
                    </a:moveTo>
                    <a:cubicBezTo>
                      <a:pt x="34" y="33"/>
                      <a:pt x="34" y="34"/>
                      <a:pt x="33" y="34"/>
                    </a:cubicBezTo>
                    <a:cubicBezTo>
                      <a:pt x="21" y="34"/>
                      <a:pt x="21" y="34"/>
                      <a:pt x="21" y="34"/>
                    </a:cubicBezTo>
                    <a:cubicBezTo>
                      <a:pt x="20" y="34"/>
                      <a:pt x="20" y="33"/>
                      <a:pt x="20" y="32"/>
                    </a:cubicBezTo>
                    <a:cubicBezTo>
                      <a:pt x="20" y="30"/>
                      <a:pt x="20" y="30"/>
                      <a:pt x="20" y="30"/>
                    </a:cubicBezTo>
                    <a:cubicBezTo>
                      <a:pt x="20" y="29"/>
                      <a:pt x="20" y="29"/>
                      <a:pt x="21" y="29"/>
                    </a:cubicBezTo>
                    <a:cubicBezTo>
                      <a:pt x="30" y="29"/>
                      <a:pt x="30" y="29"/>
                      <a:pt x="30" y="29"/>
                    </a:cubicBezTo>
                    <a:cubicBezTo>
                      <a:pt x="30" y="15"/>
                      <a:pt x="30" y="15"/>
                      <a:pt x="30" y="15"/>
                    </a:cubicBezTo>
                    <a:cubicBezTo>
                      <a:pt x="30" y="15"/>
                      <a:pt x="30" y="14"/>
                      <a:pt x="31" y="14"/>
                    </a:cubicBezTo>
                    <a:cubicBezTo>
                      <a:pt x="33" y="14"/>
                      <a:pt x="33" y="14"/>
                      <a:pt x="33" y="14"/>
                    </a:cubicBezTo>
                    <a:cubicBezTo>
                      <a:pt x="34" y="14"/>
                      <a:pt x="34" y="15"/>
                      <a:pt x="34" y="15"/>
                    </a:cubicBezTo>
                    <a:lnTo>
                      <a:pt x="34" y="3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bg1"/>
                  </a:solidFill>
                  <a:latin typeface="Calibri"/>
                  <a:ea typeface="Calibri"/>
                  <a:cs typeface="Calibri"/>
                  <a:sym typeface="Calibri"/>
                </a:endParaRPr>
              </a:p>
            </p:txBody>
          </p:sp>
          <p:sp>
            <p:nvSpPr>
              <p:cNvPr id="640" name="Rounded Rectangle 639"/>
              <p:cNvSpPr/>
              <p:nvPr/>
            </p:nvSpPr>
            <p:spPr>
              <a:xfrm>
                <a:off x="8191759" y="2266443"/>
                <a:ext cx="1652562" cy="1391455"/>
              </a:xfrm>
              <a:prstGeom prst="roundRect">
                <a:avLst>
                  <a:gd name="adj" fmla="val 10645"/>
                </a:avLst>
              </a:prstGeom>
              <a:solidFill>
                <a:schemeClr val="bg1"/>
              </a:solidFill>
              <a:ln w="6350">
                <a:solidFill>
                  <a:srgbClr val="E8505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3000"/>
                  </a:lnSpc>
                  <a:spcAft>
                    <a:spcPts val="300"/>
                  </a:spcAft>
                </a:pPr>
                <a:r>
                  <a:rPr lang="en-AU" sz="1000" dirty="0">
                    <a:solidFill>
                      <a:schemeClr val="tx1">
                        <a:lumMod val="75000"/>
                        <a:lumOff val="25000"/>
                      </a:schemeClr>
                    </a:solidFill>
                    <a:cs typeface="Segoe UI Semibold" panose="020B0702040204020203" pitchFamily="34" charset="0"/>
                  </a:rPr>
                  <a:t>A recurring meeting at the end of each sprint to discuss what went well and what could be improved </a:t>
                </a:r>
              </a:p>
            </p:txBody>
          </p:sp>
        </p:grpSp>
        <p:sp>
          <p:nvSpPr>
            <p:cNvPr id="13" name="Rounded Rectangle 12"/>
            <p:cNvSpPr/>
            <p:nvPr/>
          </p:nvSpPr>
          <p:spPr>
            <a:xfrm>
              <a:off x="4994450" y="6406407"/>
              <a:ext cx="4661952" cy="37366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dirty="0" smtClean="0">
                  <a:solidFill>
                    <a:srgbClr val="E8505B"/>
                  </a:solidFill>
                  <a:latin typeface="Segoe UI Semibold" panose="020B0702040204020203" pitchFamily="34" charset="0"/>
                  <a:cs typeface="Segoe UI Semibold" panose="020B0702040204020203" pitchFamily="34" charset="0"/>
                </a:rPr>
                <a:t>Tip:</a:t>
              </a:r>
              <a:r>
                <a:rPr lang="en-AU" sz="1100" dirty="0" smtClean="0">
                  <a:solidFill>
                    <a:schemeClr val="tx1">
                      <a:lumMod val="75000"/>
                      <a:lumOff val="25000"/>
                    </a:schemeClr>
                  </a:solidFill>
                </a:rPr>
                <a:t> The Scrum Master and Product Owner roles are not essential but can enhance team effectiveness. </a:t>
              </a:r>
              <a:endParaRPr lang="en-AU" sz="1100" dirty="0">
                <a:solidFill>
                  <a:schemeClr val="tx1">
                    <a:lumMod val="75000"/>
                    <a:lumOff val="25000"/>
                  </a:schemeClr>
                </a:solidFill>
              </a:endParaRPr>
            </a:p>
          </p:txBody>
        </p:sp>
      </p:grpSp>
    </p:spTree>
    <p:extLst>
      <p:ext uri="{BB962C8B-B14F-4D97-AF65-F5344CB8AC3E}">
        <p14:creationId xmlns:p14="http://schemas.microsoft.com/office/powerpoint/2010/main" val="3703546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80" y="634936"/>
            <a:ext cx="7943769" cy="671748"/>
          </a:xfrm>
        </p:spPr>
        <p:txBody>
          <a:bodyPr/>
          <a:lstStyle/>
          <a:p>
            <a:r>
              <a:rPr lang="en-AU" dirty="0" smtClean="0"/>
              <a:t>Common Scrum challenges and lessons from the PM&amp;C Policy Projects and Taskforce Office</a:t>
            </a:r>
            <a:endParaRPr lang="en-AU" dirty="0"/>
          </a:p>
        </p:txBody>
      </p:sp>
      <p:sp>
        <p:nvSpPr>
          <p:cNvPr id="3" name="Footer Placeholder 2"/>
          <p:cNvSpPr>
            <a:spLocks noGrp="1"/>
          </p:cNvSpPr>
          <p:nvPr>
            <p:ph type="ftr" sz="quarter" idx="16"/>
          </p:nvPr>
        </p:nvSpPr>
        <p:spPr/>
        <p:txBody>
          <a:bodyPr/>
          <a:lstStyle/>
          <a:p>
            <a:r>
              <a:rPr lang="en-US" dirty="0" err="1" smtClean="0"/>
              <a:t>Smartsheet</a:t>
            </a:r>
            <a:r>
              <a:rPr lang="en-US" dirty="0" smtClean="0"/>
              <a:t>, Disadvantages with Agile, 2020, </a:t>
            </a:r>
            <a:r>
              <a:rPr lang="en-AU" dirty="0">
                <a:hlinkClick r:id="rId2"/>
              </a:rPr>
              <a:t>https://www.smartsheet.com/agile-vs-scrum-vs-waterfall-vs-kanban</a:t>
            </a:r>
            <a:endParaRPr lang="en-US" dirty="0" smtClean="0"/>
          </a:p>
          <a:p>
            <a:r>
              <a:rPr lang="en-US" dirty="0" smtClean="0"/>
              <a:t>Harvard Business Review, Embracing Agile, 2016, </a:t>
            </a:r>
            <a:r>
              <a:rPr lang="en-AU" dirty="0">
                <a:hlinkClick r:id="rId3"/>
              </a:rPr>
              <a:t>https://hbr.org/2016/05/embracing-agile</a:t>
            </a:r>
            <a:endParaRPr lang="en-US" dirty="0" smtClean="0"/>
          </a:p>
          <a:p>
            <a:r>
              <a:rPr lang="en-US" dirty="0" smtClean="0"/>
              <a:t>Harvard Business Review, </a:t>
            </a:r>
            <a:r>
              <a:rPr lang="en-AU" dirty="0"/>
              <a:t>Why Agile Goes Awry — and How to Fix </a:t>
            </a:r>
            <a:r>
              <a:rPr lang="en-AU" dirty="0" smtClean="0"/>
              <a:t>It, 2018, </a:t>
            </a:r>
            <a:r>
              <a:rPr lang="en-AU" dirty="0">
                <a:hlinkClick r:id="rId4"/>
              </a:rPr>
              <a:t>https://</a:t>
            </a:r>
            <a:r>
              <a:rPr lang="en-AU" dirty="0" smtClean="0">
                <a:hlinkClick r:id="rId4"/>
              </a:rPr>
              <a:t>hbr.org/2018/10/why-agile-goes-awry-and-how-to-fix-it</a:t>
            </a:r>
            <a:endParaRPr lang="en-AU" dirty="0" smtClean="0"/>
          </a:p>
          <a:p>
            <a:r>
              <a:rPr lang="en-AU" dirty="0" smtClean="0"/>
              <a:t>Kanban tool, History of Kanban, 2020, </a:t>
            </a:r>
            <a:r>
              <a:rPr lang="en-AU" dirty="0">
                <a:hlinkClick r:id="rId5"/>
              </a:rPr>
              <a:t>https://kanbantool.com/kanban-guide/kanban-history</a:t>
            </a:r>
            <a:endParaRPr lang="en-US" dirty="0"/>
          </a:p>
        </p:txBody>
      </p:sp>
      <p:grpSp>
        <p:nvGrpSpPr>
          <p:cNvPr id="18" name="Group 17"/>
          <p:cNvGrpSpPr/>
          <p:nvPr/>
        </p:nvGrpSpPr>
        <p:grpSpPr>
          <a:xfrm>
            <a:off x="584282" y="2227667"/>
            <a:ext cx="3181711" cy="2139618"/>
            <a:chOff x="608662" y="1604517"/>
            <a:chExt cx="3189721" cy="2171226"/>
          </a:xfrm>
        </p:grpSpPr>
        <p:sp>
          <p:nvSpPr>
            <p:cNvPr id="490" name="Rounded Rectangle 489"/>
            <p:cNvSpPr/>
            <p:nvPr/>
          </p:nvSpPr>
          <p:spPr>
            <a:xfrm>
              <a:off x="609906" y="1604517"/>
              <a:ext cx="3188477" cy="1059300"/>
            </a:xfrm>
            <a:prstGeom prst="roundRect">
              <a:avLst>
                <a:gd name="adj" fmla="val 2188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spcAft>
                  <a:spcPts val="300"/>
                </a:spcAft>
              </a:pPr>
              <a:r>
                <a:rPr lang="en-AU" sz="1200" dirty="0" smtClean="0">
                  <a:solidFill>
                    <a:schemeClr val="bg1"/>
                  </a:solidFill>
                  <a:latin typeface="Segoe UI Semibold" panose="020B0702040204020203" pitchFamily="34" charset="0"/>
                  <a:cs typeface="Segoe UI Semibold" panose="020B0702040204020203" pitchFamily="34" charset="0"/>
                </a:rPr>
                <a:t>Challenge 1 – Lack of engagement by team members</a:t>
              </a:r>
              <a:r>
                <a:rPr lang="en-AU" sz="1200" baseline="30000" dirty="0" smtClean="0">
                  <a:solidFill>
                    <a:schemeClr val="bg1"/>
                  </a:solidFill>
                  <a:latin typeface="Segoe UI Semibold" panose="020B0702040204020203" pitchFamily="34" charset="0"/>
                  <a:cs typeface="Segoe UI Semibold" panose="020B0702040204020203" pitchFamily="34" charset="0"/>
                </a:rPr>
                <a:t>3</a:t>
              </a:r>
            </a:p>
          </p:txBody>
        </p:sp>
        <p:sp>
          <p:nvSpPr>
            <p:cNvPr id="491" name="Rounded Rectangle 490"/>
            <p:cNvSpPr/>
            <p:nvPr/>
          </p:nvSpPr>
          <p:spPr>
            <a:xfrm>
              <a:off x="608662" y="2046707"/>
              <a:ext cx="3188477" cy="1729036"/>
            </a:xfrm>
            <a:prstGeom prst="roundRect">
              <a:avLst>
                <a:gd name="adj" fmla="val 10645"/>
              </a:avLst>
            </a:prstGeom>
            <a:solidFill>
              <a:schemeClr val="bg1"/>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3000"/>
                </a:lnSpc>
                <a:spcAft>
                  <a:spcPts val="300"/>
                </a:spcAft>
              </a:pPr>
              <a:r>
                <a:rPr lang="en-AU" sz="1000" dirty="0">
                  <a:solidFill>
                    <a:schemeClr val="tx1">
                      <a:lumMod val="75000"/>
                      <a:lumOff val="25000"/>
                    </a:schemeClr>
                  </a:solidFill>
                  <a:cs typeface="Segoe UI Semibold" panose="020B0702040204020203" pitchFamily="34" charset="0"/>
                </a:rPr>
                <a:t>It takes a while to feel comfortable with the </a:t>
              </a:r>
              <a:r>
                <a:rPr lang="en-AU" sz="1000" dirty="0" smtClean="0">
                  <a:solidFill>
                    <a:schemeClr val="tx1">
                      <a:lumMod val="75000"/>
                      <a:lumOff val="25000"/>
                    </a:schemeClr>
                  </a:solidFill>
                  <a:cs typeface="Segoe UI Semibold" panose="020B0702040204020203" pitchFamily="34" charset="0"/>
                </a:rPr>
                <a:t>style and increased </a:t>
              </a:r>
              <a:r>
                <a:rPr lang="en-AU" sz="1000" dirty="0">
                  <a:solidFill>
                    <a:schemeClr val="tx1">
                      <a:lumMod val="75000"/>
                      <a:lumOff val="25000"/>
                    </a:schemeClr>
                  </a:solidFill>
                  <a:cs typeface="Segoe UI Semibold" panose="020B0702040204020203" pitchFamily="34" charset="0"/>
                </a:rPr>
                <a:t>frequency of communication. </a:t>
              </a:r>
              <a:r>
                <a:rPr lang="en-AU" sz="1000" dirty="0" smtClean="0">
                  <a:solidFill>
                    <a:schemeClr val="tx1">
                      <a:lumMod val="75000"/>
                      <a:lumOff val="25000"/>
                    </a:schemeClr>
                  </a:solidFill>
                  <a:cs typeface="Segoe UI Semibold" panose="020B0702040204020203" pitchFamily="34" charset="0"/>
                </a:rPr>
                <a:t>Allow time for the team to gain confidence with the routine and practices of Scrum meetings.</a:t>
              </a:r>
            </a:p>
            <a:p>
              <a:pPr>
                <a:lnSpc>
                  <a:spcPct val="113000"/>
                </a:lnSpc>
                <a:spcAft>
                  <a:spcPts val="300"/>
                </a:spcAft>
              </a:pPr>
              <a:r>
                <a:rPr lang="en-AU" sz="1000" dirty="0" smtClean="0">
                  <a:solidFill>
                    <a:schemeClr val="accent5"/>
                  </a:solidFill>
                  <a:latin typeface="Segoe UI Semibold" panose="020B0702040204020203" pitchFamily="34" charset="0"/>
                  <a:cs typeface="Segoe UI Semibold" panose="020B0702040204020203" pitchFamily="34" charset="0"/>
                </a:rPr>
                <a:t>Tips</a:t>
              </a:r>
              <a:r>
                <a:rPr lang="en-AU" sz="1000" dirty="0" smtClean="0">
                  <a:solidFill>
                    <a:schemeClr val="tx1">
                      <a:lumMod val="75000"/>
                      <a:lumOff val="25000"/>
                    </a:schemeClr>
                  </a:solidFill>
                  <a:cs typeface="Segoe UI Semibold" panose="020B0702040204020203" pitchFamily="34" charset="0"/>
                </a:rPr>
                <a:t>: </a:t>
              </a:r>
              <a:r>
                <a:rPr lang="en-AU" sz="1000" dirty="0">
                  <a:solidFill>
                    <a:schemeClr val="tx1">
                      <a:lumMod val="75000"/>
                      <a:lumOff val="25000"/>
                    </a:schemeClr>
                  </a:solidFill>
                  <a:cs typeface="Segoe UI Semibold" panose="020B0702040204020203" pitchFamily="34" charset="0"/>
                </a:rPr>
                <a:t>Hold a </a:t>
              </a:r>
              <a:r>
                <a:rPr lang="en-AU" sz="1000" dirty="0" smtClean="0">
                  <a:solidFill>
                    <a:schemeClr val="tx1">
                      <a:lumMod val="75000"/>
                      <a:lumOff val="25000"/>
                    </a:schemeClr>
                  </a:solidFill>
                  <a:cs typeface="Segoe UI Semibold" panose="020B0702040204020203" pitchFamily="34" charset="0"/>
                </a:rPr>
                <a:t>meeting early </a:t>
              </a:r>
              <a:r>
                <a:rPr lang="en-AU" sz="1000" dirty="0">
                  <a:solidFill>
                    <a:schemeClr val="tx1">
                      <a:lumMod val="75000"/>
                      <a:lumOff val="25000"/>
                    </a:schemeClr>
                  </a:solidFill>
                  <a:cs typeface="Segoe UI Semibold" panose="020B0702040204020203" pitchFamily="34" charset="0"/>
                </a:rPr>
                <a:t>to discuss how your team will use Agile ways of working </a:t>
              </a:r>
              <a:r>
                <a:rPr lang="en-AU" sz="1000" dirty="0" smtClean="0">
                  <a:solidFill>
                    <a:schemeClr val="tx1">
                      <a:lumMod val="75000"/>
                      <a:lumOff val="25000"/>
                    </a:schemeClr>
                  </a:solidFill>
                  <a:cs typeface="Segoe UI Semibold" panose="020B0702040204020203" pitchFamily="34" charset="0"/>
                </a:rPr>
                <a:t>to </a:t>
              </a:r>
              <a:r>
                <a:rPr lang="en-AU" sz="1000" dirty="0">
                  <a:solidFill>
                    <a:schemeClr val="tx1">
                      <a:lumMod val="75000"/>
                      <a:lumOff val="25000"/>
                    </a:schemeClr>
                  </a:solidFill>
                  <a:cs typeface="Segoe UI Semibold" panose="020B0702040204020203" pitchFamily="34" charset="0"/>
                </a:rPr>
                <a:t>set clear expectations. </a:t>
              </a:r>
              <a:r>
                <a:rPr lang="en-AU" sz="1000" dirty="0" smtClean="0">
                  <a:solidFill>
                    <a:schemeClr val="tx1">
                      <a:lumMod val="75000"/>
                      <a:lumOff val="25000"/>
                    </a:schemeClr>
                  </a:solidFill>
                  <a:cs typeface="Segoe UI Semibold" panose="020B0702040204020203" pitchFamily="34" charset="0"/>
                </a:rPr>
                <a:t>Consider designating a ‘Scrum Master’ who will help  </a:t>
              </a:r>
              <a:r>
                <a:rPr lang="en-AU" sz="1000" dirty="0">
                  <a:solidFill>
                    <a:schemeClr val="tx1">
                      <a:lumMod val="75000"/>
                      <a:lumOff val="25000"/>
                    </a:schemeClr>
                  </a:solidFill>
                  <a:cs typeface="Segoe UI Semibold" panose="020B0702040204020203" pitchFamily="34" charset="0"/>
                </a:rPr>
                <a:t>ensure </a:t>
              </a:r>
              <a:r>
                <a:rPr lang="en-AU" sz="1000" dirty="0" smtClean="0">
                  <a:solidFill>
                    <a:schemeClr val="tx1">
                      <a:lumMod val="75000"/>
                      <a:lumOff val="25000"/>
                    </a:schemeClr>
                  </a:solidFill>
                  <a:cs typeface="Segoe UI Semibold" panose="020B0702040204020203" pitchFamily="34" charset="0"/>
                </a:rPr>
                <a:t>everyone participates </a:t>
              </a:r>
              <a:r>
                <a:rPr lang="en-AU" sz="1000" dirty="0">
                  <a:solidFill>
                    <a:schemeClr val="tx1">
                      <a:lumMod val="75000"/>
                      <a:lumOff val="25000"/>
                    </a:schemeClr>
                  </a:solidFill>
                  <a:cs typeface="Segoe UI Semibold" panose="020B0702040204020203" pitchFamily="34" charset="0"/>
                </a:rPr>
                <a:t>in the discussion. </a:t>
              </a:r>
              <a:endParaRPr lang="en-AU" sz="1000" dirty="0" smtClean="0">
                <a:solidFill>
                  <a:schemeClr val="tx1">
                    <a:lumMod val="75000"/>
                    <a:lumOff val="25000"/>
                  </a:schemeClr>
                </a:solidFill>
                <a:cs typeface="Segoe UI Semibold" panose="020B0702040204020203" pitchFamily="34" charset="0"/>
              </a:endParaRPr>
            </a:p>
          </p:txBody>
        </p:sp>
      </p:grpSp>
      <p:grpSp>
        <p:nvGrpSpPr>
          <p:cNvPr id="19" name="Group 18"/>
          <p:cNvGrpSpPr/>
          <p:nvPr/>
        </p:nvGrpSpPr>
        <p:grpSpPr>
          <a:xfrm>
            <a:off x="6903296" y="2195917"/>
            <a:ext cx="3192843" cy="2572639"/>
            <a:chOff x="666719" y="3677220"/>
            <a:chExt cx="4097614" cy="2572639"/>
          </a:xfrm>
        </p:grpSpPr>
        <p:sp>
          <p:nvSpPr>
            <p:cNvPr id="496" name="Rounded Rectangle 495"/>
            <p:cNvSpPr/>
            <p:nvPr/>
          </p:nvSpPr>
          <p:spPr>
            <a:xfrm>
              <a:off x="666719" y="3677220"/>
              <a:ext cx="4097614" cy="902317"/>
            </a:xfrm>
            <a:prstGeom prst="roundRect">
              <a:avLst>
                <a:gd name="adj" fmla="val 2188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AU" sz="1200" dirty="0" smtClean="0">
                  <a:solidFill>
                    <a:schemeClr val="bg1"/>
                  </a:solidFill>
                  <a:latin typeface="Segoe UI Semibold" panose="020B0702040204020203" pitchFamily="34" charset="0"/>
                  <a:cs typeface="Segoe UI Semibold" panose="020B0702040204020203" pitchFamily="34" charset="0"/>
                </a:rPr>
                <a:t>Challenge 2 – </a:t>
              </a:r>
              <a:r>
                <a:rPr lang="en-AU" sz="1200" dirty="0">
                  <a:latin typeface="Segoe UI Semibold" panose="020B0702040204020203" pitchFamily="34" charset="0"/>
                  <a:cs typeface="Segoe UI Semibold" panose="020B0702040204020203" pitchFamily="34" charset="0"/>
                </a:rPr>
                <a:t>Poorly defined tasks can lead to inaccuracies and </a:t>
              </a:r>
              <a:r>
                <a:rPr lang="en-AU" sz="1200" dirty="0" smtClean="0">
                  <a:latin typeface="Segoe UI Semibold" panose="020B0702040204020203" pitchFamily="34" charset="0"/>
                  <a:cs typeface="Segoe UI Semibold" panose="020B0702040204020203" pitchFamily="34" charset="0"/>
                </a:rPr>
                <a:t>delays</a:t>
              </a:r>
              <a:r>
                <a:rPr lang="en-AU" sz="1200" baseline="30000" dirty="0" smtClean="0">
                  <a:latin typeface="Segoe UI Semibold" panose="020B0702040204020203" pitchFamily="34" charset="0"/>
                  <a:cs typeface="Segoe UI Semibold" panose="020B0702040204020203" pitchFamily="34" charset="0"/>
                </a:rPr>
                <a:t>1</a:t>
              </a:r>
              <a:endParaRPr lang="en-AU" sz="1200" baseline="30000" dirty="0">
                <a:latin typeface="Segoe UI Semibold" panose="020B0702040204020203" pitchFamily="34" charset="0"/>
                <a:cs typeface="Segoe UI Semibold" panose="020B0702040204020203" pitchFamily="34" charset="0"/>
              </a:endParaRPr>
            </a:p>
          </p:txBody>
        </p:sp>
        <p:sp>
          <p:nvSpPr>
            <p:cNvPr id="497" name="Rounded Rectangle 496"/>
            <p:cNvSpPr/>
            <p:nvPr/>
          </p:nvSpPr>
          <p:spPr>
            <a:xfrm>
              <a:off x="666719" y="4112974"/>
              <a:ext cx="4095707" cy="2136885"/>
            </a:xfrm>
            <a:prstGeom prst="roundRect">
              <a:avLst>
                <a:gd name="adj" fmla="val 10645"/>
              </a:avLst>
            </a:prstGeom>
            <a:solidFill>
              <a:schemeClr val="bg1"/>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3000"/>
                </a:lnSpc>
                <a:spcAft>
                  <a:spcPts val="300"/>
                </a:spcAft>
              </a:pPr>
              <a:r>
                <a:rPr lang="en-AU" sz="1000" dirty="0" smtClean="0">
                  <a:solidFill>
                    <a:schemeClr val="tx1">
                      <a:lumMod val="75000"/>
                      <a:lumOff val="25000"/>
                    </a:schemeClr>
                  </a:solidFill>
                  <a:cs typeface="Segoe UI Semibold" panose="020B0702040204020203" pitchFamily="34" charset="0"/>
                </a:rPr>
                <a:t>The aim of a Kanban (see box) is to break down work into chunks or items that can be completed in a day and increase transparency. But poorly defined tasks can create confusion and increase risk of duplication, and be a sign of imprecise goals. </a:t>
              </a:r>
            </a:p>
            <a:p>
              <a:pPr>
                <a:lnSpc>
                  <a:spcPct val="113000"/>
                </a:lnSpc>
                <a:spcAft>
                  <a:spcPts val="300"/>
                </a:spcAft>
              </a:pPr>
              <a:r>
                <a:rPr lang="en-AU" sz="1000" dirty="0" smtClean="0">
                  <a:solidFill>
                    <a:schemeClr val="accent5"/>
                  </a:solidFill>
                  <a:latin typeface="Segoe UI Semibold" panose="020B0702040204020203" pitchFamily="34" charset="0"/>
                  <a:cs typeface="Segoe UI Semibold" panose="020B0702040204020203" pitchFamily="34" charset="0"/>
                </a:rPr>
                <a:t>Tips</a:t>
              </a:r>
              <a:r>
                <a:rPr lang="en-AU" sz="1000" dirty="0" smtClean="0">
                  <a:solidFill>
                    <a:schemeClr val="tx1">
                      <a:lumMod val="75000"/>
                      <a:lumOff val="25000"/>
                    </a:schemeClr>
                  </a:solidFill>
                  <a:cs typeface="Segoe UI Semibold" panose="020B0702040204020203" pitchFamily="34" charset="0"/>
                </a:rPr>
                <a:t>: </a:t>
              </a:r>
            </a:p>
            <a:p>
              <a:pPr marL="171450" indent="-171450">
                <a:lnSpc>
                  <a:spcPct val="113000"/>
                </a:lnSpc>
                <a:buFont typeface="Arial" panose="020B0604020202020204" pitchFamily="34" charset="0"/>
                <a:buChar char="•"/>
              </a:pPr>
              <a:r>
                <a:rPr lang="en-AU" sz="1000" dirty="0" smtClean="0">
                  <a:solidFill>
                    <a:schemeClr val="tx1">
                      <a:lumMod val="75000"/>
                      <a:lumOff val="25000"/>
                    </a:schemeClr>
                  </a:solidFill>
                  <a:cs typeface="Segoe UI Semibold" panose="020B0702040204020203" pitchFamily="34" charset="0"/>
                </a:rPr>
                <a:t>Take the time to nail your sprint goals. </a:t>
              </a:r>
            </a:p>
            <a:p>
              <a:pPr marL="171450" indent="-171450">
                <a:lnSpc>
                  <a:spcPct val="113000"/>
                </a:lnSpc>
                <a:buFont typeface="Arial" panose="020B0604020202020204" pitchFamily="34" charset="0"/>
                <a:buChar char="•"/>
              </a:pPr>
              <a:r>
                <a:rPr lang="en-AU" sz="1000" dirty="0" smtClean="0">
                  <a:solidFill>
                    <a:schemeClr val="tx1">
                      <a:lumMod val="75000"/>
                      <a:lumOff val="25000"/>
                    </a:schemeClr>
                  </a:solidFill>
                  <a:cs typeface="Segoe UI Semibold" panose="020B0702040204020203" pitchFamily="34" charset="0"/>
                </a:rPr>
                <a:t>Set realistic timeframes for each task (and if a task will take longer than a day, split it in two). </a:t>
              </a:r>
            </a:p>
            <a:p>
              <a:pPr marL="171450" indent="-171450">
                <a:lnSpc>
                  <a:spcPct val="113000"/>
                </a:lnSpc>
                <a:buFont typeface="Arial" panose="020B0604020202020204" pitchFamily="34" charset="0"/>
                <a:buChar char="•"/>
              </a:pPr>
              <a:r>
                <a:rPr lang="en-AU" sz="1000" dirty="0" smtClean="0">
                  <a:solidFill>
                    <a:schemeClr val="tx1">
                      <a:lumMod val="75000"/>
                      <a:lumOff val="25000"/>
                    </a:schemeClr>
                  </a:solidFill>
                  <a:cs typeface="Segoe UI Semibold" panose="020B0702040204020203" pitchFamily="34" charset="0"/>
                </a:rPr>
                <a:t>Ensure tasks are clear to everyone at stand-ups. </a:t>
              </a:r>
            </a:p>
            <a:p>
              <a:pPr marL="171450" indent="-171450">
                <a:lnSpc>
                  <a:spcPct val="113000"/>
                </a:lnSpc>
                <a:buFont typeface="Arial" panose="020B0604020202020204" pitchFamily="34" charset="0"/>
                <a:buChar char="•"/>
              </a:pPr>
              <a:r>
                <a:rPr lang="en-AU" sz="1000" dirty="0" smtClean="0">
                  <a:solidFill>
                    <a:schemeClr val="tx1">
                      <a:lumMod val="75000"/>
                      <a:lumOff val="25000"/>
                    </a:schemeClr>
                  </a:solidFill>
                  <a:cs typeface="Segoe UI Semibold" panose="020B0702040204020203" pitchFamily="34" charset="0"/>
                </a:rPr>
                <a:t>Keep the Kanban board up to date. </a:t>
              </a:r>
            </a:p>
          </p:txBody>
        </p:sp>
      </p:grpSp>
      <p:grpSp>
        <p:nvGrpSpPr>
          <p:cNvPr id="17" name="Group 16"/>
          <p:cNvGrpSpPr/>
          <p:nvPr/>
        </p:nvGrpSpPr>
        <p:grpSpPr>
          <a:xfrm>
            <a:off x="6882154" y="4841069"/>
            <a:ext cx="3213985" cy="2047092"/>
            <a:chOff x="6882950" y="1428042"/>
            <a:chExt cx="3176609" cy="2072971"/>
          </a:xfrm>
        </p:grpSpPr>
        <p:sp>
          <p:nvSpPr>
            <p:cNvPr id="498" name="Rounded Rectangle 497"/>
            <p:cNvSpPr/>
            <p:nvPr/>
          </p:nvSpPr>
          <p:spPr>
            <a:xfrm>
              <a:off x="6883856" y="1428042"/>
              <a:ext cx="3175703" cy="1248334"/>
            </a:xfrm>
            <a:prstGeom prst="roundRect">
              <a:avLst>
                <a:gd name="adj" fmla="val 2188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spcAft>
                  <a:spcPts val="300"/>
                </a:spcAft>
              </a:pPr>
              <a:r>
                <a:rPr lang="en-AU" sz="1200" dirty="0" smtClean="0">
                  <a:solidFill>
                    <a:schemeClr val="bg1"/>
                  </a:solidFill>
                  <a:latin typeface="Segoe UI Semibold" panose="020B0702040204020203" pitchFamily="34" charset="0"/>
                  <a:cs typeface="Segoe UI Semibold" panose="020B0702040204020203" pitchFamily="34" charset="0"/>
                </a:rPr>
                <a:t>Challenge 4 – Lack of commitment </a:t>
              </a:r>
              <a:br>
                <a:rPr lang="en-AU" sz="1200" dirty="0" smtClean="0">
                  <a:solidFill>
                    <a:schemeClr val="bg1"/>
                  </a:solidFill>
                  <a:latin typeface="Segoe UI Semibold" panose="020B0702040204020203" pitchFamily="34" charset="0"/>
                  <a:cs typeface="Segoe UI Semibold" panose="020B0702040204020203" pitchFamily="34" charset="0"/>
                </a:rPr>
              </a:br>
              <a:r>
                <a:rPr lang="en-AU" sz="1200" dirty="0" smtClean="0">
                  <a:solidFill>
                    <a:schemeClr val="bg1"/>
                  </a:solidFill>
                  <a:latin typeface="Segoe UI Semibold" panose="020B0702040204020203" pitchFamily="34" charset="0"/>
                  <a:cs typeface="Segoe UI Semibold" panose="020B0702040204020203" pitchFamily="34" charset="0"/>
                </a:rPr>
                <a:t>to continuous improvement</a:t>
              </a:r>
              <a:r>
                <a:rPr lang="en-AU" sz="1200" baseline="30000" dirty="0" smtClean="0">
                  <a:solidFill>
                    <a:schemeClr val="bg1"/>
                  </a:solidFill>
                  <a:latin typeface="Segoe UI Semibold" panose="020B0702040204020203" pitchFamily="34" charset="0"/>
                  <a:cs typeface="Segoe UI Semibold" panose="020B0702040204020203" pitchFamily="34" charset="0"/>
                </a:rPr>
                <a:t>3</a:t>
              </a:r>
            </a:p>
          </p:txBody>
        </p:sp>
        <p:sp>
          <p:nvSpPr>
            <p:cNvPr id="499" name="Rounded Rectangle 498"/>
            <p:cNvSpPr/>
            <p:nvPr/>
          </p:nvSpPr>
          <p:spPr>
            <a:xfrm>
              <a:off x="6882950" y="1927801"/>
              <a:ext cx="3175140" cy="1573212"/>
            </a:xfrm>
            <a:prstGeom prst="roundRect">
              <a:avLst>
                <a:gd name="adj" fmla="val 10645"/>
              </a:avLst>
            </a:prstGeom>
            <a:solidFill>
              <a:schemeClr val="bg1"/>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3000"/>
                </a:lnSpc>
                <a:spcAft>
                  <a:spcPts val="300"/>
                </a:spcAft>
              </a:pPr>
              <a:r>
                <a:rPr lang="en-AU" sz="1000" dirty="0" smtClean="0">
                  <a:solidFill>
                    <a:schemeClr val="tx1">
                      <a:lumMod val="75000"/>
                      <a:lumOff val="25000"/>
                    </a:schemeClr>
                  </a:solidFill>
                  <a:cs typeface="Segoe UI Semibold" panose="020B0702040204020203" pitchFamily="34" charset="0"/>
                </a:rPr>
                <a:t>Agile practices emphasise the importance of continuous improvement, inherently acknowledging that things rarely go to plan. Committing to individual and team reflection helps teams become more effective and collaborative over time. </a:t>
              </a:r>
            </a:p>
            <a:p>
              <a:pPr>
                <a:lnSpc>
                  <a:spcPct val="113000"/>
                </a:lnSpc>
                <a:spcAft>
                  <a:spcPts val="300"/>
                </a:spcAft>
              </a:pPr>
              <a:r>
                <a:rPr lang="en-AU" sz="1000" dirty="0" smtClean="0">
                  <a:solidFill>
                    <a:schemeClr val="accent5"/>
                  </a:solidFill>
                  <a:latin typeface="Segoe UI Semibold" panose="020B0702040204020203" pitchFamily="34" charset="0"/>
                  <a:cs typeface="Segoe UI Semibold" panose="020B0702040204020203" pitchFamily="34" charset="0"/>
                </a:rPr>
                <a:t>Tip</a:t>
              </a:r>
              <a:r>
                <a:rPr lang="en-AU" sz="1000" dirty="0" smtClean="0">
                  <a:solidFill>
                    <a:schemeClr val="tx1">
                      <a:lumMod val="75000"/>
                      <a:lumOff val="25000"/>
                    </a:schemeClr>
                  </a:solidFill>
                  <a:cs typeface="Segoe UI Semibold" panose="020B0702040204020203" pitchFamily="34" charset="0"/>
                </a:rPr>
                <a:t>: Hold sprint retros regularly to prompt ideas for continuous improvement and lessons learned. </a:t>
              </a:r>
            </a:p>
            <a:p>
              <a:pPr marL="171450" indent="-171450">
                <a:lnSpc>
                  <a:spcPct val="113000"/>
                </a:lnSpc>
                <a:spcAft>
                  <a:spcPts val="300"/>
                </a:spcAft>
                <a:buFont typeface="Arial" panose="020B0604020202020204" pitchFamily="34" charset="0"/>
                <a:buChar char="•"/>
              </a:pPr>
              <a:endParaRPr lang="en-AU" sz="1000" dirty="0">
                <a:solidFill>
                  <a:schemeClr val="tx1">
                    <a:lumMod val="75000"/>
                    <a:lumOff val="25000"/>
                  </a:schemeClr>
                </a:solidFill>
                <a:cs typeface="Segoe UI Semibold" panose="020B0702040204020203" pitchFamily="34" charset="0"/>
              </a:endParaRPr>
            </a:p>
          </p:txBody>
        </p:sp>
      </p:grpSp>
      <p:grpSp>
        <p:nvGrpSpPr>
          <p:cNvPr id="16" name="Group 15"/>
          <p:cNvGrpSpPr/>
          <p:nvPr/>
        </p:nvGrpSpPr>
        <p:grpSpPr>
          <a:xfrm>
            <a:off x="571123" y="4447015"/>
            <a:ext cx="3192556" cy="2441146"/>
            <a:chOff x="5686426" y="4285347"/>
            <a:chExt cx="4384664" cy="2359415"/>
          </a:xfrm>
        </p:grpSpPr>
        <p:sp>
          <p:nvSpPr>
            <p:cNvPr id="500" name="Rounded Rectangle 499"/>
            <p:cNvSpPr/>
            <p:nvPr/>
          </p:nvSpPr>
          <p:spPr>
            <a:xfrm>
              <a:off x="5687671" y="4285347"/>
              <a:ext cx="4383419" cy="1060098"/>
            </a:xfrm>
            <a:prstGeom prst="roundRect">
              <a:avLst>
                <a:gd name="adj" fmla="val 2188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spcAft>
                  <a:spcPts val="300"/>
                </a:spcAft>
              </a:pPr>
              <a:r>
                <a:rPr lang="en-AU" sz="1200" dirty="0" smtClean="0">
                  <a:solidFill>
                    <a:schemeClr val="bg1"/>
                  </a:solidFill>
                  <a:latin typeface="Segoe UI Semibold" panose="020B0702040204020203" pitchFamily="34" charset="0"/>
                  <a:cs typeface="Segoe UI Semibold" panose="020B0702040204020203" pitchFamily="34" charset="0"/>
                </a:rPr>
                <a:t>Challenge 3 – Too much focus on day-to-day delivery makes you neglect the bigger picture</a:t>
              </a:r>
            </a:p>
          </p:txBody>
        </p:sp>
        <p:sp>
          <p:nvSpPr>
            <p:cNvPr id="501" name="Rounded Rectangle 500"/>
            <p:cNvSpPr/>
            <p:nvPr/>
          </p:nvSpPr>
          <p:spPr>
            <a:xfrm>
              <a:off x="5686426" y="4898918"/>
              <a:ext cx="4383419" cy="1745844"/>
            </a:xfrm>
            <a:prstGeom prst="roundRect">
              <a:avLst>
                <a:gd name="adj" fmla="val 10645"/>
              </a:avLst>
            </a:prstGeom>
            <a:solidFill>
              <a:schemeClr val="bg1"/>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3000"/>
                </a:lnSpc>
                <a:spcAft>
                  <a:spcPts val="300"/>
                </a:spcAft>
              </a:pPr>
              <a:r>
                <a:rPr lang="en-AU" sz="1000" dirty="0" smtClean="0">
                  <a:solidFill>
                    <a:schemeClr val="tx1">
                      <a:lumMod val="75000"/>
                      <a:lumOff val="25000"/>
                    </a:schemeClr>
                  </a:solidFill>
                  <a:cs typeface="Segoe UI Semibold" panose="020B0702040204020203" pitchFamily="34" charset="0"/>
                </a:rPr>
                <a:t>One of the strengths of Scrum is that it allows teams to work towards a solution even if the exact path is unclear at the start</a:t>
              </a:r>
              <a:r>
                <a:rPr lang="en-AU" sz="1000" baseline="30000" dirty="0" smtClean="0">
                  <a:solidFill>
                    <a:schemeClr val="tx1">
                      <a:lumMod val="75000"/>
                      <a:lumOff val="25000"/>
                    </a:schemeClr>
                  </a:solidFill>
                  <a:cs typeface="Segoe UI Semibold" panose="020B0702040204020203" pitchFamily="34" charset="0"/>
                </a:rPr>
                <a:t>2</a:t>
              </a:r>
              <a:r>
                <a:rPr lang="en-AU" sz="1000" dirty="0" smtClean="0">
                  <a:solidFill>
                    <a:schemeClr val="tx1">
                      <a:lumMod val="75000"/>
                      <a:lumOff val="25000"/>
                    </a:schemeClr>
                  </a:solidFill>
                  <a:cs typeface="Segoe UI Semibold" panose="020B0702040204020203" pitchFamily="34" charset="0"/>
                </a:rPr>
                <a:t>. But it’s easy to get caught up in completing your day-to-day tasks and lose sight of the end goal. </a:t>
              </a:r>
            </a:p>
            <a:p>
              <a:pPr>
                <a:lnSpc>
                  <a:spcPct val="113000"/>
                </a:lnSpc>
                <a:spcAft>
                  <a:spcPts val="300"/>
                </a:spcAft>
              </a:pPr>
              <a:r>
                <a:rPr lang="en-AU" sz="1000" dirty="0" smtClean="0">
                  <a:solidFill>
                    <a:schemeClr val="accent5"/>
                  </a:solidFill>
                  <a:latin typeface="Segoe UI Semibold" panose="020B0702040204020203" pitchFamily="34" charset="0"/>
                  <a:cs typeface="Segoe UI Semibold" panose="020B0702040204020203" pitchFamily="34" charset="0"/>
                </a:rPr>
                <a:t>Tip</a:t>
              </a:r>
              <a:r>
                <a:rPr lang="en-AU" sz="1000" dirty="0" smtClean="0">
                  <a:solidFill>
                    <a:schemeClr val="tx1">
                      <a:lumMod val="75000"/>
                      <a:lumOff val="25000"/>
                    </a:schemeClr>
                  </a:solidFill>
                  <a:cs typeface="Segoe UI Semibold" panose="020B0702040204020203" pitchFamily="34" charset="0"/>
                </a:rPr>
                <a:t>: Use your sprint planning meetings to ensure you remain on track. </a:t>
              </a:r>
              <a:endParaRPr lang="en-AU" sz="1000" dirty="0">
                <a:solidFill>
                  <a:schemeClr val="tx1">
                    <a:lumMod val="75000"/>
                    <a:lumOff val="25000"/>
                  </a:schemeClr>
                </a:solidFill>
                <a:cs typeface="Segoe UI Semibold" panose="020B0702040204020203" pitchFamily="34" charset="0"/>
              </a:endParaRPr>
            </a:p>
          </p:txBody>
        </p:sp>
      </p:grpSp>
      <p:grpSp>
        <p:nvGrpSpPr>
          <p:cNvPr id="4" name="Group 3"/>
          <p:cNvGrpSpPr/>
          <p:nvPr/>
        </p:nvGrpSpPr>
        <p:grpSpPr>
          <a:xfrm>
            <a:off x="4124674" y="4182636"/>
            <a:ext cx="2409119" cy="2575014"/>
            <a:chOff x="4504736" y="2624593"/>
            <a:chExt cx="1647707" cy="1881353"/>
          </a:xfrm>
        </p:grpSpPr>
        <p:grpSp>
          <p:nvGrpSpPr>
            <p:cNvPr id="15" name="Group 14"/>
            <p:cNvGrpSpPr/>
            <p:nvPr/>
          </p:nvGrpSpPr>
          <p:grpSpPr>
            <a:xfrm>
              <a:off x="4504736" y="2624593"/>
              <a:ext cx="1647707" cy="1881353"/>
              <a:chOff x="3135366" y="1368986"/>
              <a:chExt cx="3516742" cy="4015415"/>
            </a:xfrm>
          </p:grpSpPr>
          <p:sp>
            <p:nvSpPr>
              <p:cNvPr id="482" name="Rectangle 70"/>
              <p:cNvSpPr>
                <a:spLocks noChangeArrowheads="1"/>
              </p:cNvSpPr>
              <p:nvPr/>
            </p:nvSpPr>
            <p:spPr bwMode="auto">
              <a:xfrm>
                <a:off x="4840852" y="4004325"/>
                <a:ext cx="75208" cy="1380076"/>
              </a:xfrm>
              <a:prstGeom prst="rect">
                <a:avLst/>
              </a:prstGeom>
              <a:solidFill>
                <a:srgbClr val="2632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3" name="Freeform 71"/>
              <p:cNvSpPr>
                <a:spLocks/>
              </p:cNvSpPr>
              <p:nvPr/>
            </p:nvSpPr>
            <p:spPr bwMode="auto">
              <a:xfrm>
                <a:off x="4333199" y="4879251"/>
                <a:ext cx="561552" cy="505150"/>
              </a:xfrm>
              <a:custGeom>
                <a:avLst/>
                <a:gdLst>
                  <a:gd name="T0" fmla="*/ 0 w 448"/>
                  <a:gd name="T1" fmla="*/ 403 h 403"/>
                  <a:gd name="T2" fmla="*/ 420 w 448"/>
                  <a:gd name="T3" fmla="*/ 0 h 403"/>
                  <a:gd name="T4" fmla="*/ 448 w 448"/>
                  <a:gd name="T5" fmla="*/ 28 h 403"/>
                  <a:gd name="T6" fmla="*/ 58 w 448"/>
                  <a:gd name="T7" fmla="*/ 403 h 403"/>
                  <a:gd name="T8" fmla="*/ 0 w 448"/>
                  <a:gd name="T9" fmla="*/ 403 h 403"/>
                </a:gdLst>
                <a:ahLst/>
                <a:cxnLst>
                  <a:cxn ang="0">
                    <a:pos x="T0" y="T1"/>
                  </a:cxn>
                  <a:cxn ang="0">
                    <a:pos x="T2" y="T3"/>
                  </a:cxn>
                  <a:cxn ang="0">
                    <a:pos x="T4" y="T5"/>
                  </a:cxn>
                  <a:cxn ang="0">
                    <a:pos x="T6" y="T7"/>
                  </a:cxn>
                  <a:cxn ang="0">
                    <a:pos x="T8" y="T9"/>
                  </a:cxn>
                </a:cxnLst>
                <a:rect l="0" t="0" r="r" b="b"/>
                <a:pathLst>
                  <a:path w="448" h="403">
                    <a:moveTo>
                      <a:pt x="0" y="403"/>
                    </a:moveTo>
                    <a:lnTo>
                      <a:pt x="420" y="0"/>
                    </a:lnTo>
                    <a:lnTo>
                      <a:pt x="448" y="28"/>
                    </a:lnTo>
                    <a:lnTo>
                      <a:pt x="58" y="403"/>
                    </a:lnTo>
                    <a:lnTo>
                      <a:pt x="0" y="40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4" name="Freeform 72"/>
              <p:cNvSpPr>
                <a:spLocks/>
              </p:cNvSpPr>
              <p:nvPr/>
            </p:nvSpPr>
            <p:spPr bwMode="auto">
              <a:xfrm>
                <a:off x="4859654" y="4879251"/>
                <a:ext cx="562805" cy="505150"/>
              </a:xfrm>
              <a:custGeom>
                <a:avLst/>
                <a:gdLst>
                  <a:gd name="T0" fmla="*/ 449 w 449"/>
                  <a:gd name="T1" fmla="*/ 403 h 403"/>
                  <a:gd name="T2" fmla="*/ 30 w 449"/>
                  <a:gd name="T3" fmla="*/ 0 h 403"/>
                  <a:gd name="T4" fmla="*/ 0 w 449"/>
                  <a:gd name="T5" fmla="*/ 28 h 403"/>
                  <a:gd name="T6" fmla="*/ 390 w 449"/>
                  <a:gd name="T7" fmla="*/ 403 h 403"/>
                  <a:gd name="T8" fmla="*/ 449 w 449"/>
                  <a:gd name="T9" fmla="*/ 403 h 403"/>
                </a:gdLst>
                <a:ahLst/>
                <a:cxnLst>
                  <a:cxn ang="0">
                    <a:pos x="T0" y="T1"/>
                  </a:cxn>
                  <a:cxn ang="0">
                    <a:pos x="T2" y="T3"/>
                  </a:cxn>
                  <a:cxn ang="0">
                    <a:pos x="T4" y="T5"/>
                  </a:cxn>
                  <a:cxn ang="0">
                    <a:pos x="T6" y="T7"/>
                  </a:cxn>
                  <a:cxn ang="0">
                    <a:pos x="T8" y="T9"/>
                  </a:cxn>
                </a:cxnLst>
                <a:rect l="0" t="0" r="r" b="b"/>
                <a:pathLst>
                  <a:path w="449" h="403">
                    <a:moveTo>
                      <a:pt x="449" y="403"/>
                    </a:moveTo>
                    <a:lnTo>
                      <a:pt x="30" y="0"/>
                    </a:lnTo>
                    <a:lnTo>
                      <a:pt x="0" y="28"/>
                    </a:lnTo>
                    <a:lnTo>
                      <a:pt x="390" y="403"/>
                    </a:lnTo>
                    <a:lnTo>
                      <a:pt x="449" y="403"/>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5" name="Rectangle 73"/>
              <p:cNvSpPr>
                <a:spLocks noChangeArrowheads="1"/>
              </p:cNvSpPr>
              <p:nvPr/>
            </p:nvSpPr>
            <p:spPr bwMode="auto">
              <a:xfrm>
                <a:off x="3192547" y="1768127"/>
                <a:ext cx="3391873" cy="2470599"/>
              </a:xfrm>
              <a:prstGeom prst="rect">
                <a:avLst/>
              </a:pr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486" name="Rectangle 201"/>
              <p:cNvSpPr>
                <a:spLocks noChangeArrowheads="1"/>
              </p:cNvSpPr>
              <p:nvPr/>
            </p:nvSpPr>
            <p:spPr bwMode="auto">
              <a:xfrm>
                <a:off x="3161211" y="1699186"/>
                <a:ext cx="3490897" cy="75208"/>
              </a:xfrm>
              <a:prstGeom prst="rect">
                <a:avLst/>
              </a:prstGeom>
              <a:solidFill>
                <a:srgbClr val="455A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Rectangle 8"/>
              <p:cNvSpPr/>
              <p:nvPr/>
            </p:nvSpPr>
            <p:spPr>
              <a:xfrm>
                <a:off x="3135366" y="1821506"/>
                <a:ext cx="894299" cy="351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smtClean="0">
                    <a:solidFill>
                      <a:schemeClr val="tx1">
                        <a:lumMod val="75000"/>
                        <a:lumOff val="25000"/>
                      </a:schemeClr>
                    </a:solidFill>
                    <a:latin typeface="Segoe UI Semibold" panose="020B0702040204020203" pitchFamily="34" charset="0"/>
                    <a:cs typeface="Segoe UI Semibold" panose="020B0702040204020203" pitchFamily="34" charset="0"/>
                  </a:rPr>
                  <a:t>To do</a:t>
                </a:r>
                <a:endParaRPr lang="en-AU" sz="700" dirty="0">
                  <a:solidFill>
                    <a:schemeClr val="tx1">
                      <a:lumMod val="75000"/>
                      <a:lumOff val="25000"/>
                    </a:schemeClr>
                  </a:solidFill>
                  <a:latin typeface="Segoe UI Semibold" panose="020B0702040204020203" pitchFamily="34" charset="0"/>
                  <a:cs typeface="Segoe UI Semibold" panose="020B0702040204020203" pitchFamily="34" charset="0"/>
                </a:endParaRPr>
              </a:p>
            </p:txBody>
          </p:sp>
          <p:sp>
            <p:nvSpPr>
              <p:cNvPr id="487" name="Rectangle 486"/>
              <p:cNvSpPr/>
              <p:nvPr/>
            </p:nvSpPr>
            <p:spPr>
              <a:xfrm>
                <a:off x="4349402" y="1821506"/>
                <a:ext cx="927983" cy="351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smtClean="0">
                    <a:solidFill>
                      <a:schemeClr val="tx1">
                        <a:lumMod val="75000"/>
                        <a:lumOff val="25000"/>
                      </a:schemeClr>
                    </a:solidFill>
                    <a:latin typeface="Segoe UI Semibold" panose="020B0702040204020203" pitchFamily="34" charset="0"/>
                    <a:cs typeface="Segoe UI Semibold" panose="020B0702040204020203" pitchFamily="34" charset="0"/>
                  </a:rPr>
                  <a:t>Doing</a:t>
                </a:r>
                <a:endParaRPr lang="en-AU" sz="700" dirty="0">
                  <a:solidFill>
                    <a:schemeClr val="tx1">
                      <a:lumMod val="75000"/>
                      <a:lumOff val="25000"/>
                    </a:schemeClr>
                  </a:solidFill>
                  <a:latin typeface="Segoe UI Semibold" panose="020B0702040204020203" pitchFamily="34" charset="0"/>
                  <a:cs typeface="Segoe UI Semibold" panose="020B0702040204020203" pitchFamily="34" charset="0"/>
                </a:endParaRPr>
              </a:p>
            </p:txBody>
          </p:sp>
          <p:sp>
            <p:nvSpPr>
              <p:cNvPr id="488" name="Rectangle 487"/>
              <p:cNvSpPr/>
              <p:nvPr/>
            </p:nvSpPr>
            <p:spPr>
              <a:xfrm>
                <a:off x="5597120" y="1821506"/>
                <a:ext cx="906992" cy="286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smtClean="0">
                    <a:solidFill>
                      <a:schemeClr val="tx1">
                        <a:lumMod val="75000"/>
                        <a:lumOff val="25000"/>
                      </a:schemeClr>
                    </a:solidFill>
                    <a:latin typeface="Segoe UI Semibold" panose="020B0702040204020203" pitchFamily="34" charset="0"/>
                    <a:cs typeface="Segoe UI Semibold" panose="020B0702040204020203" pitchFamily="34" charset="0"/>
                  </a:rPr>
                  <a:t>Done</a:t>
                </a:r>
                <a:endParaRPr lang="en-AU" sz="700" dirty="0">
                  <a:solidFill>
                    <a:schemeClr val="tx1">
                      <a:lumMod val="75000"/>
                      <a:lumOff val="25000"/>
                    </a:schemeClr>
                  </a:solidFill>
                  <a:latin typeface="Segoe UI Semibold" panose="020B0702040204020203" pitchFamily="34" charset="0"/>
                  <a:cs typeface="Segoe UI Semibold" panose="020B0702040204020203" pitchFamily="34" charset="0"/>
                </a:endParaRPr>
              </a:p>
            </p:txBody>
          </p:sp>
          <p:cxnSp>
            <p:nvCxnSpPr>
              <p:cNvPr id="14" name="Straight Connector 13"/>
              <p:cNvCxnSpPr/>
              <p:nvPr/>
            </p:nvCxnSpPr>
            <p:spPr>
              <a:xfrm>
                <a:off x="4067175" y="2282159"/>
                <a:ext cx="0" cy="157060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5610224" y="2282159"/>
                <a:ext cx="0" cy="157060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95" name="Rectangle 494"/>
              <p:cNvSpPr/>
              <p:nvPr/>
            </p:nvSpPr>
            <p:spPr>
              <a:xfrm>
                <a:off x="3715795" y="1368986"/>
                <a:ext cx="2396516" cy="287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Kanban board</a:t>
                </a:r>
                <a:endParaRPr lang="en-AU" sz="1200" dirty="0">
                  <a:solidFill>
                    <a:schemeClr val="tx1">
                      <a:lumMod val="75000"/>
                      <a:lumOff val="25000"/>
                    </a:schemeClr>
                  </a:solidFill>
                  <a:latin typeface="Segoe UI Semibold" panose="020B0702040204020203" pitchFamily="34" charset="0"/>
                  <a:cs typeface="Segoe UI Semibold" panose="020B0702040204020203" pitchFamily="34" charset="0"/>
                </a:endParaRPr>
              </a:p>
            </p:txBody>
          </p:sp>
        </p:grpSp>
        <p:grpSp>
          <p:nvGrpSpPr>
            <p:cNvPr id="20" name="Group 19"/>
            <p:cNvGrpSpPr/>
            <p:nvPr/>
          </p:nvGrpSpPr>
          <p:grpSpPr>
            <a:xfrm>
              <a:off x="5194752" y="3097410"/>
              <a:ext cx="222634" cy="229485"/>
              <a:chOff x="4925989" y="2041400"/>
              <a:chExt cx="325900" cy="335931"/>
            </a:xfrm>
          </p:grpSpPr>
          <p:sp>
            <p:nvSpPr>
              <p:cNvPr id="506" name="Freeform 143"/>
              <p:cNvSpPr>
                <a:spLocks/>
              </p:cNvSpPr>
              <p:nvPr/>
            </p:nvSpPr>
            <p:spPr bwMode="auto">
              <a:xfrm>
                <a:off x="4925989" y="2041400"/>
                <a:ext cx="325900" cy="335931"/>
              </a:xfrm>
              <a:custGeom>
                <a:avLst/>
                <a:gdLst>
                  <a:gd name="T0" fmla="*/ 29 w 260"/>
                  <a:gd name="T1" fmla="*/ 0 h 268"/>
                  <a:gd name="T2" fmla="*/ 29 w 260"/>
                  <a:gd name="T3" fmla="*/ 0 h 268"/>
                  <a:gd name="T4" fmla="*/ 19 w 260"/>
                  <a:gd name="T5" fmla="*/ 108 h 268"/>
                  <a:gd name="T6" fmla="*/ 12 w 260"/>
                  <a:gd name="T7" fmla="*/ 191 h 268"/>
                  <a:gd name="T8" fmla="*/ 6 w 260"/>
                  <a:gd name="T9" fmla="*/ 224 h 268"/>
                  <a:gd name="T10" fmla="*/ 0 w 260"/>
                  <a:gd name="T11" fmla="*/ 245 h 268"/>
                  <a:gd name="T12" fmla="*/ 211 w 260"/>
                  <a:gd name="T13" fmla="*/ 268 h 268"/>
                  <a:gd name="T14" fmla="*/ 243 w 260"/>
                  <a:gd name="T15" fmla="*/ 238 h 268"/>
                  <a:gd name="T16" fmla="*/ 243 w 260"/>
                  <a:gd name="T17" fmla="*/ 238 h 268"/>
                  <a:gd name="T18" fmla="*/ 253 w 260"/>
                  <a:gd name="T19" fmla="*/ 157 h 268"/>
                  <a:gd name="T20" fmla="*/ 259 w 260"/>
                  <a:gd name="T21" fmla="*/ 89 h 268"/>
                  <a:gd name="T22" fmla="*/ 260 w 260"/>
                  <a:gd name="T23" fmla="*/ 61 h 268"/>
                  <a:gd name="T24" fmla="*/ 260 w 260"/>
                  <a:gd name="T25" fmla="*/ 38 h 268"/>
                  <a:gd name="T26" fmla="*/ 29 w 260"/>
                  <a:gd name="T2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0" h="268">
                    <a:moveTo>
                      <a:pt x="29" y="0"/>
                    </a:moveTo>
                    <a:lnTo>
                      <a:pt x="29" y="0"/>
                    </a:lnTo>
                    <a:lnTo>
                      <a:pt x="19" y="108"/>
                    </a:lnTo>
                    <a:lnTo>
                      <a:pt x="12" y="191"/>
                    </a:lnTo>
                    <a:lnTo>
                      <a:pt x="6" y="224"/>
                    </a:lnTo>
                    <a:lnTo>
                      <a:pt x="0" y="245"/>
                    </a:lnTo>
                    <a:lnTo>
                      <a:pt x="211" y="268"/>
                    </a:lnTo>
                    <a:lnTo>
                      <a:pt x="243" y="238"/>
                    </a:lnTo>
                    <a:lnTo>
                      <a:pt x="243" y="238"/>
                    </a:lnTo>
                    <a:lnTo>
                      <a:pt x="253" y="157"/>
                    </a:lnTo>
                    <a:lnTo>
                      <a:pt x="259" y="89"/>
                    </a:lnTo>
                    <a:lnTo>
                      <a:pt x="260" y="61"/>
                    </a:lnTo>
                    <a:lnTo>
                      <a:pt x="260" y="38"/>
                    </a:lnTo>
                    <a:lnTo>
                      <a:pt x="29" y="0"/>
                    </a:ln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507" name="Freeform 144"/>
              <p:cNvSpPr>
                <a:spLocks/>
              </p:cNvSpPr>
              <p:nvPr/>
            </p:nvSpPr>
            <p:spPr bwMode="auto">
              <a:xfrm>
                <a:off x="5190489" y="2337217"/>
                <a:ext cx="40111" cy="40111"/>
              </a:xfrm>
              <a:custGeom>
                <a:avLst/>
                <a:gdLst>
                  <a:gd name="T0" fmla="*/ 4 w 32"/>
                  <a:gd name="T1" fmla="*/ 0 h 32"/>
                  <a:gd name="T2" fmla="*/ 0 w 32"/>
                  <a:gd name="T3" fmla="*/ 32 h 32"/>
                  <a:gd name="T4" fmla="*/ 32 w 32"/>
                  <a:gd name="T5" fmla="*/ 2 h 32"/>
                  <a:gd name="T6" fmla="*/ 4 w 32"/>
                  <a:gd name="T7" fmla="*/ 0 h 32"/>
                </a:gdLst>
                <a:ahLst/>
                <a:cxnLst>
                  <a:cxn ang="0">
                    <a:pos x="T0" y="T1"/>
                  </a:cxn>
                  <a:cxn ang="0">
                    <a:pos x="T2" y="T3"/>
                  </a:cxn>
                  <a:cxn ang="0">
                    <a:pos x="T4" y="T5"/>
                  </a:cxn>
                  <a:cxn ang="0">
                    <a:pos x="T6" y="T7"/>
                  </a:cxn>
                </a:cxnLst>
                <a:rect l="0" t="0" r="r" b="b"/>
                <a:pathLst>
                  <a:path w="32" h="32">
                    <a:moveTo>
                      <a:pt x="4" y="0"/>
                    </a:moveTo>
                    <a:lnTo>
                      <a:pt x="0" y="32"/>
                    </a:lnTo>
                    <a:lnTo>
                      <a:pt x="32" y="2"/>
                    </a:lnTo>
                    <a:lnTo>
                      <a:pt x="4"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8" name="Freeform 145"/>
              <p:cNvSpPr>
                <a:spLocks/>
              </p:cNvSpPr>
              <p:nvPr/>
            </p:nvSpPr>
            <p:spPr bwMode="auto">
              <a:xfrm>
                <a:off x="4999970" y="2152956"/>
                <a:ext cx="200554" cy="26323"/>
              </a:xfrm>
              <a:custGeom>
                <a:avLst/>
                <a:gdLst>
                  <a:gd name="T0" fmla="*/ 160 w 160"/>
                  <a:gd name="T1" fmla="*/ 21 h 21"/>
                  <a:gd name="T2" fmla="*/ 160 w 160"/>
                  <a:gd name="T3" fmla="*/ 21 h 21"/>
                  <a:gd name="T4" fmla="*/ 135 w 160"/>
                  <a:gd name="T5" fmla="*/ 19 h 21"/>
                  <a:gd name="T6" fmla="*/ 135 w 160"/>
                  <a:gd name="T7" fmla="*/ 19 h 21"/>
                  <a:gd name="T8" fmla="*/ 79 w 160"/>
                  <a:gd name="T9" fmla="*/ 9 h 21"/>
                  <a:gd name="T10" fmla="*/ 79 w 160"/>
                  <a:gd name="T11" fmla="*/ 9 h 21"/>
                  <a:gd name="T12" fmla="*/ 22 w 160"/>
                  <a:gd name="T13" fmla="*/ 4 h 21"/>
                  <a:gd name="T14" fmla="*/ 22 w 160"/>
                  <a:gd name="T15" fmla="*/ 4 h 21"/>
                  <a:gd name="T16" fmla="*/ 0 w 160"/>
                  <a:gd name="T17" fmla="*/ 0 h 21"/>
                  <a:gd name="T18" fmla="*/ 0 w 160"/>
                  <a:gd name="T19" fmla="*/ 0 h 21"/>
                  <a:gd name="T20" fmla="*/ 22 w 160"/>
                  <a:gd name="T21" fmla="*/ 0 h 21"/>
                  <a:gd name="T22" fmla="*/ 22 w 160"/>
                  <a:gd name="T23" fmla="*/ 0 h 21"/>
                  <a:gd name="T24" fmla="*/ 79 w 160"/>
                  <a:gd name="T25" fmla="*/ 5 h 21"/>
                  <a:gd name="T26" fmla="*/ 79 w 160"/>
                  <a:gd name="T27" fmla="*/ 5 h 21"/>
                  <a:gd name="T28" fmla="*/ 135 w 160"/>
                  <a:gd name="T29" fmla="*/ 15 h 21"/>
                  <a:gd name="T30" fmla="*/ 135 w 160"/>
                  <a:gd name="T31" fmla="*/ 15 h 21"/>
                  <a:gd name="T32" fmla="*/ 160 w 160"/>
                  <a:gd name="T33" fmla="*/ 21 h 21"/>
                  <a:gd name="T34" fmla="*/ 160 w 160"/>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21">
                    <a:moveTo>
                      <a:pt x="160" y="21"/>
                    </a:moveTo>
                    <a:lnTo>
                      <a:pt x="160" y="21"/>
                    </a:lnTo>
                    <a:lnTo>
                      <a:pt x="135" y="19"/>
                    </a:lnTo>
                    <a:lnTo>
                      <a:pt x="135" y="19"/>
                    </a:lnTo>
                    <a:lnTo>
                      <a:pt x="79" y="9"/>
                    </a:lnTo>
                    <a:lnTo>
                      <a:pt x="79" y="9"/>
                    </a:lnTo>
                    <a:lnTo>
                      <a:pt x="22" y="4"/>
                    </a:lnTo>
                    <a:lnTo>
                      <a:pt x="22" y="4"/>
                    </a:lnTo>
                    <a:lnTo>
                      <a:pt x="0" y="0"/>
                    </a:lnTo>
                    <a:lnTo>
                      <a:pt x="0" y="0"/>
                    </a:lnTo>
                    <a:lnTo>
                      <a:pt x="22" y="0"/>
                    </a:lnTo>
                    <a:lnTo>
                      <a:pt x="22" y="0"/>
                    </a:lnTo>
                    <a:lnTo>
                      <a:pt x="79" y="5"/>
                    </a:lnTo>
                    <a:lnTo>
                      <a:pt x="79" y="5"/>
                    </a:lnTo>
                    <a:lnTo>
                      <a:pt x="135" y="15"/>
                    </a:lnTo>
                    <a:lnTo>
                      <a:pt x="135" y="15"/>
                    </a:lnTo>
                    <a:lnTo>
                      <a:pt x="160" y="21"/>
                    </a:lnTo>
                    <a:lnTo>
                      <a:pt x="16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9" name="Freeform 146"/>
              <p:cNvSpPr>
                <a:spLocks/>
              </p:cNvSpPr>
              <p:nvPr/>
            </p:nvSpPr>
            <p:spPr bwMode="auto">
              <a:xfrm>
                <a:off x="4994955" y="2209362"/>
                <a:ext cx="194287" cy="23816"/>
              </a:xfrm>
              <a:custGeom>
                <a:avLst/>
                <a:gdLst>
                  <a:gd name="T0" fmla="*/ 155 w 155"/>
                  <a:gd name="T1" fmla="*/ 19 h 19"/>
                  <a:gd name="T2" fmla="*/ 155 w 155"/>
                  <a:gd name="T3" fmla="*/ 19 h 19"/>
                  <a:gd name="T4" fmla="*/ 132 w 155"/>
                  <a:gd name="T5" fmla="*/ 19 h 19"/>
                  <a:gd name="T6" fmla="*/ 132 w 155"/>
                  <a:gd name="T7" fmla="*/ 19 h 19"/>
                  <a:gd name="T8" fmla="*/ 77 w 155"/>
                  <a:gd name="T9" fmla="*/ 13 h 19"/>
                  <a:gd name="T10" fmla="*/ 77 w 155"/>
                  <a:gd name="T11" fmla="*/ 13 h 19"/>
                  <a:gd name="T12" fmla="*/ 23 w 155"/>
                  <a:gd name="T13" fmla="*/ 4 h 19"/>
                  <a:gd name="T14" fmla="*/ 23 w 155"/>
                  <a:gd name="T15" fmla="*/ 4 h 19"/>
                  <a:gd name="T16" fmla="*/ 0 w 155"/>
                  <a:gd name="T17" fmla="*/ 0 h 19"/>
                  <a:gd name="T18" fmla="*/ 0 w 155"/>
                  <a:gd name="T19" fmla="*/ 0 h 19"/>
                  <a:gd name="T20" fmla="*/ 23 w 155"/>
                  <a:gd name="T21" fmla="*/ 2 h 19"/>
                  <a:gd name="T22" fmla="*/ 23 w 155"/>
                  <a:gd name="T23" fmla="*/ 2 h 19"/>
                  <a:gd name="T24" fmla="*/ 77 w 155"/>
                  <a:gd name="T25" fmla="*/ 9 h 19"/>
                  <a:gd name="T26" fmla="*/ 77 w 155"/>
                  <a:gd name="T27" fmla="*/ 9 h 19"/>
                  <a:gd name="T28" fmla="*/ 132 w 155"/>
                  <a:gd name="T29" fmla="*/ 15 h 19"/>
                  <a:gd name="T30" fmla="*/ 132 w 155"/>
                  <a:gd name="T31" fmla="*/ 15 h 19"/>
                  <a:gd name="T32" fmla="*/ 155 w 155"/>
                  <a:gd name="T33" fmla="*/ 19 h 19"/>
                  <a:gd name="T34" fmla="*/ 155 w 155"/>
                  <a:gd name="T3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19">
                    <a:moveTo>
                      <a:pt x="155" y="19"/>
                    </a:moveTo>
                    <a:lnTo>
                      <a:pt x="155" y="19"/>
                    </a:lnTo>
                    <a:lnTo>
                      <a:pt x="132" y="19"/>
                    </a:lnTo>
                    <a:lnTo>
                      <a:pt x="132" y="19"/>
                    </a:lnTo>
                    <a:lnTo>
                      <a:pt x="77" y="13"/>
                    </a:lnTo>
                    <a:lnTo>
                      <a:pt x="77" y="13"/>
                    </a:lnTo>
                    <a:lnTo>
                      <a:pt x="23" y="4"/>
                    </a:lnTo>
                    <a:lnTo>
                      <a:pt x="23" y="4"/>
                    </a:lnTo>
                    <a:lnTo>
                      <a:pt x="0" y="0"/>
                    </a:lnTo>
                    <a:lnTo>
                      <a:pt x="0" y="0"/>
                    </a:lnTo>
                    <a:lnTo>
                      <a:pt x="23" y="2"/>
                    </a:lnTo>
                    <a:lnTo>
                      <a:pt x="23" y="2"/>
                    </a:lnTo>
                    <a:lnTo>
                      <a:pt x="77" y="9"/>
                    </a:lnTo>
                    <a:lnTo>
                      <a:pt x="77" y="9"/>
                    </a:lnTo>
                    <a:lnTo>
                      <a:pt x="132" y="15"/>
                    </a:lnTo>
                    <a:lnTo>
                      <a:pt x="132" y="15"/>
                    </a:lnTo>
                    <a:lnTo>
                      <a:pt x="155" y="19"/>
                    </a:lnTo>
                    <a:lnTo>
                      <a:pt x="15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0" name="Freeform 147"/>
              <p:cNvSpPr>
                <a:spLocks/>
              </p:cNvSpPr>
              <p:nvPr/>
            </p:nvSpPr>
            <p:spPr bwMode="auto">
              <a:xfrm>
                <a:off x="4994956" y="2259501"/>
                <a:ext cx="176738" cy="22564"/>
              </a:xfrm>
              <a:custGeom>
                <a:avLst/>
                <a:gdLst>
                  <a:gd name="T0" fmla="*/ 141 w 141"/>
                  <a:gd name="T1" fmla="*/ 18 h 18"/>
                  <a:gd name="T2" fmla="*/ 141 w 141"/>
                  <a:gd name="T3" fmla="*/ 18 h 18"/>
                  <a:gd name="T4" fmla="*/ 121 w 141"/>
                  <a:gd name="T5" fmla="*/ 17 h 18"/>
                  <a:gd name="T6" fmla="*/ 70 w 141"/>
                  <a:gd name="T7" fmla="*/ 11 h 18"/>
                  <a:gd name="T8" fmla="*/ 70 w 141"/>
                  <a:gd name="T9" fmla="*/ 11 h 18"/>
                  <a:gd name="T10" fmla="*/ 21 w 141"/>
                  <a:gd name="T11" fmla="*/ 3 h 18"/>
                  <a:gd name="T12" fmla="*/ 0 w 141"/>
                  <a:gd name="T13" fmla="*/ 0 h 18"/>
                  <a:gd name="T14" fmla="*/ 0 w 141"/>
                  <a:gd name="T15" fmla="*/ 0 h 18"/>
                  <a:gd name="T16" fmla="*/ 21 w 141"/>
                  <a:gd name="T17" fmla="*/ 1 h 18"/>
                  <a:gd name="T18" fmla="*/ 72 w 141"/>
                  <a:gd name="T19" fmla="*/ 7 h 18"/>
                  <a:gd name="T20" fmla="*/ 72 w 141"/>
                  <a:gd name="T21" fmla="*/ 7 h 18"/>
                  <a:gd name="T22" fmla="*/ 121 w 141"/>
                  <a:gd name="T23" fmla="*/ 15 h 18"/>
                  <a:gd name="T24" fmla="*/ 141 w 141"/>
                  <a:gd name="T25" fmla="*/ 18 h 18"/>
                  <a:gd name="T26" fmla="*/ 141 w 141"/>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18">
                    <a:moveTo>
                      <a:pt x="141" y="18"/>
                    </a:moveTo>
                    <a:lnTo>
                      <a:pt x="141" y="18"/>
                    </a:lnTo>
                    <a:lnTo>
                      <a:pt x="121" y="17"/>
                    </a:lnTo>
                    <a:lnTo>
                      <a:pt x="70" y="11"/>
                    </a:lnTo>
                    <a:lnTo>
                      <a:pt x="70" y="11"/>
                    </a:lnTo>
                    <a:lnTo>
                      <a:pt x="21" y="3"/>
                    </a:lnTo>
                    <a:lnTo>
                      <a:pt x="0" y="0"/>
                    </a:lnTo>
                    <a:lnTo>
                      <a:pt x="0" y="0"/>
                    </a:lnTo>
                    <a:lnTo>
                      <a:pt x="21" y="1"/>
                    </a:lnTo>
                    <a:lnTo>
                      <a:pt x="72" y="7"/>
                    </a:lnTo>
                    <a:lnTo>
                      <a:pt x="72" y="7"/>
                    </a:lnTo>
                    <a:lnTo>
                      <a:pt x="121" y="15"/>
                    </a:lnTo>
                    <a:lnTo>
                      <a:pt x="141" y="18"/>
                    </a:lnTo>
                    <a:lnTo>
                      <a:pt x="14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21" name="Group 20"/>
            <p:cNvGrpSpPr/>
            <p:nvPr/>
          </p:nvGrpSpPr>
          <p:grpSpPr>
            <a:xfrm>
              <a:off x="5081159" y="3445029"/>
              <a:ext cx="539088" cy="344228"/>
              <a:chOff x="5121244" y="2608004"/>
              <a:chExt cx="789141" cy="503897"/>
            </a:xfrm>
          </p:grpSpPr>
          <p:sp>
            <p:nvSpPr>
              <p:cNvPr id="511" name="Freeform 179"/>
              <p:cNvSpPr>
                <a:spLocks/>
              </p:cNvSpPr>
              <p:nvPr/>
            </p:nvSpPr>
            <p:spPr bwMode="auto">
              <a:xfrm>
                <a:off x="5124463" y="2608004"/>
                <a:ext cx="785922" cy="503897"/>
              </a:xfrm>
              <a:custGeom>
                <a:avLst/>
                <a:gdLst>
                  <a:gd name="T0" fmla="*/ 0 w 627"/>
                  <a:gd name="T1" fmla="*/ 100 h 402"/>
                  <a:gd name="T2" fmla="*/ 58 w 627"/>
                  <a:gd name="T3" fmla="*/ 402 h 402"/>
                  <a:gd name="T4" fmla="*/ 627 w 627"/>
                  <a:gd name="T5" fmla="*/ 294 h 402"/>
                  <a:gd name="T6" fmla="*/ 529 w 627"/>
                  <a:gd name="T7" fmla="*/ 0 h 402"/>
                  <a:gd name="T8" fmla="*/ 0 w 627"/>
                  <a:gd name="T9" fmla="*/ 100 h 402"/>
                </a:gdLst>
                <a:ahLst/>
                <a:cxnLst>
                  <a:cxn ang="0">
                    <a:pos x="T0" y="T1"/>
                  </a:cxn>
                  <a:cxn ang="0">
                    <a:pos x="T2" y="T3"/>
                  </a:cxn>
                  <a:cxn ang="0">
                    <a:pos x="T4" y="T5"/>
                  </a:cxn>
                  <a:cxn ang="0">
                    <a:pos x="T6" y="T7"/>
                  </a:cxn>
                  <a:cxn ang="0">
                    <a:pos x="T8" y="T9"/>
                  </a:cxn>
                </a:cxnLst>
                <a:rect l="0" t="0" r="r" b="b"/>
                <a:pathLst>
                  <a:path w="627" h="402">
                    <a:moveTo>
                      <a:pt x="0" y="100"/>
                    </a:moveTo>
                    <a:lnTo>
                      <a:pt x="58" y="402"/>
                    </a:lnTo>
                    <a:lnTo>
                      <a:pt x="627" y="294"/>
                    </a:lnTo>
                    <a:lnTo>
                      <a:pt x="529" y="0"/>
                    </a:lnTo>
                    <a:lnTo>
                      <a:pt x="0" y="10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2" name="Freeform 180"/>
              <p:cNvSpPr>
                <a:spLocks/>
              </p:cNvSpPr>
              <p:nvPr/>
            </p:nvSpPr>
            <p:spPr bwMode="auto">
              <a:xfrm>
                <a:off x="5123751" y="2616881"/>
                <a:ext cx="740797" cy="463786"/>
              </a:xfrm>
              <a:custGeom>
                <a:avLst/>
                <a:gdLst>
                  <a:gd name="T0" fmla="*/ 591 w 591"/>
                  <a:gd name="T1" fmla="*/ 268 h 370"/>
                  <a:gd name="T2" fmla="*/ 50 w 591"/>
                  <a:gd name="T3" fmla="*/ 370 h 370"/>
                  <a:gd name="T4" fmla="*/ 0 w 591"/>
                  <a:gd name="T5" fmla="*/ 102 h 370"/>
                  <a:gd name="T6" fmla="*/ 540 w 591"/>
                  <a:gd name="T7" fmla="*/ 0 h 370"/>
                  <a:gd name="T8" fmla="*/ 591 w 591"/>
                  <a:gd name="T9" fmla="*/ 268 h 370"/>
                </a:gdLst>
                <a:ahLst/>
                <a:cxnLst>
                  <a:cxn ang="0">
                    <a:pos x="T0" y="T1"/>
                  </a:cxn>
                  <a:cxn ang="0">
                    <a:pos x="T2" y="T3"/>
                  </a:cxn>
                  <a:cxn ang="0">
                    <a:pos x="T4" y="T5"/>
                  </a:cxn>
                  <a:cxn ang="0">
                    <a:pos x="T6" y="T7"/>
                  </a:cxn>
                  <a:cxn ang="0">
                    <a:pos x="T8" y="T9"/>
                  </a:cxn>
                </a:cxnLst>
                <a:rect l="0" t="0" r="r" b="b"/>
                <a:pathLst>
                  <a:path w="591" h="370">
                    <a:moveTo>
                      <a:pt x="591" y="268"/>
                    </a:moveTo>
                    <a:lnTo>
                      <a:pt x="50" y="370"/>
                    </a:lnTo>
                    <a:lnTo>
                      <a:pt x="0" y="102"/>
                    </a:lnTo>
                    <a:lnTo>
                      <a:pt x="540" y="0"/>
                    </a:lnTo>
                    <a:lnTo>
                      <a:pt x="591" y="2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3" name="Freeform 181"/>
              <p:cNvSpPr>
                <a:spLocks/>
              </p:cNvSpPr>
              <p:nvPr/>
            </p:nvSpPr>
            <p:spPr bwMode="auto">
              <a:xfrm>
                <a:off x="5121244" y="2614374"/>
                <a:ext cx="743304" cy="467546"/>
              </a:xfrm>
              <a:custGeom>
                <a:avLst/>
                <a:gdLst>
                  <a:gd name="T0" fmla="*/ 593 w 593"/>
                  <a:gd name="T1" fmla="*/ 270 h 373"/>
                  <a:gd name="T2" fmla="*/ 593 w 593"/>
                  <a:gd name="T3" fmla="*/ 270 h 373"/>
                  <a:gd name="T4" fmla="*/ 591 w 593"/>
                  <a:gd name="T5" fmla="*/ 264 h 373"/>
                  <a:gd name="T6" fmla="*/ 591 w 593"/>
                  <a:gd name="T7" fmla="*/ 264 h 373"/>
                  <a:gd name="T8" fmla="*/ 589 w 593"/>
                  <a:gd name="T9" fmla="*/ 251 h 373"/>
                  <a:gd name="T10" fmla="*/ 589 w 593"/>
                  <a:gd name="T11" fmla="*/ 251 h 373"/>
                  <a:gd name="T12" fmla="*/ 578 w 593"/>
                  <a:gd name="T13" fmla="*/ 196 h 373"/>
                  <a:gd name="T14" fmla="*/ 578 w 593"/>
                  <a:gd name="T15" fmla="*/ 196 h 373"/>
                  <a:gd name="T16" fmla="*/ 540 w 593"/>
                  <a:gd name="T17" fmla="*/ 2 h 373"/>
                  <a:gd name="T18" fmla="*/ 542 w 593"/>
                  <a:gd name="T19" fmla="*/ 2 h 373"/>
                  <a:gd name="T20" fmla="*/ 542 w 593"/>
                  <a:gd name="T21" fmla="*/ 2 h 373"/>
                  <a:gd name="T22" fmla="*/ 2 w 593"/>
                  <a:gd name="T23" fmla="*/ 106 h 373"/>
                  <a:gd name="T24" fmla="*/ 2 w 593"/>
                  <a:gd name="T25" fmla="*/ 106 h 373"/>
                  <a:gd name="T26" fmla="*/ 3 w 593"/>
                  <a:gd name="T27" fmla="*/ 104 h 373"/>
                  <a:gd name="T28" fmla="*/ 3 w 593"/>
                  <a:gd name="T29" fmla="*/ 104 h 373"/>
                  <a:gd name="T30" fmla="*/ 54 w 593"/>
                  <a:gd name="T31" fmla="*/ 372 h 373"/>
                  <a:gd name="T32" fmla="*/ 52 w 593"/>
                  <a:gd name="T33" fmla="*/ 370 h 373"/>
                  <a:gd name="T34" fmla="*/ 52 w 593"/>
                  <a:gd name="T35" fmla="*/ 370 h 373"/>
                  <a:gd name="T36" fmla="*/ 441 w 593"/>
                  <a:gd name="T37" fmla="*/ 296 h 373"/>
                  <a:gd name="T38" fmla="*/ 441 w 593"/>
                  <a:gd name="T39" fmla="*/ 296 h 373"/>
                  <a:gd name="T40" fmla="*/ 552 w 593"/>
                  <a:gd name="T41" fmla="*/ 275 h 373"/>
                  <a:gd name="T42" fmla="*/ 552 w 593"/>
                  <a:gd name="T43" fmla="*/ 275 h 373"/>
                  <a:gd name="T44" fmla="*/ 582 w 593"/>
                  <a:gd name="T45" fmla="*/ 270 h 373"/>
                  <a:gd name="T46" fmla="*/ 582 w 593"/>
                  <a:gd name="T47" fmla="*/ 270 h 373"/>
                  <a:gd name="T48" fmla="*/ 589 w 593"/>
                  <a:gd name="T49" fmla="*/ 270 h 373"/>
                  <a:gd name="T50" fmla="*/ 589 w 593"/>
                  <a:gd name="T51" fmla="*/ 270 h 373"/>
                  <a:gd name="T52" fmla="*/ 593 w 593"/>
                  <a:gd name="T53" fmla="*/ 270 h 373"/>
                  <a:gd name="T54" fmla="*/ 593 w 593"/>
                  <a:gd name="T55" fmla="*/ 270 h 373"/>
                  <a:gd name="T56" fmla="*/ 589 w 593"/>
                  <a:gd name="T57" fmla="*/ 270 h 373"/>
                  <a:gd name="T58" fmla="*/ 589 w 593"/>
                  <a:gd name="T59" fmla="*/ 270 h 373"/>
                  <a:gd name="T60" fmla="*/ 582 w 593"/>
                  <a:gd name="T61" fmla="*/ 272 h 373"/>
                  <a:gd name="T62" fmla="*/ 582 w 593"/>
                  <a:gd name="T63" fmla="*/ 272 h 373"/>
                  <a:gd name="T64" fmla="*/ 554 w 593"/>
                  <a:gd name="T65" fmla="*/ 277 h 373"/>
                  <a:gd name="T66" fmla="*/ 554 w 593"/>
                  <a:gd name="T67" fmla="*/ 277 h 373"/>
                  <a:gd name="T68" fmla="*/ 441 w 593"/>
                  <a:gd name="T69" fmla="*/ 298 h 373"/>
                  <a:gd name="T70" fmla="*/ 441 w 593"/>
                  <a:gd name="T71" fmla="*/ 298 h 373"/>
                  <a:gd name="T72" fmla="*/ 52 w 593"/>
                  <a:gd name="T73" fmla="*/ 373 h 373"/>
                  <a:gd name="T74" fmla="*/ 50 w 593"/>
                  <a:gd name="T75" fmla="*/ 373 h 373"/>
                  <a:gd name="T76" fmla="*/ 50 w 593"/>
                  <a:gd name="T77" fmla="*/ 372 h 373"/>
                  <a:gd name="T78" fmla="*/ 50 w 593"/>
                  <a:gd name="T79" fmla="*/ 372 h 373"/>
                  <a:gd name="T80" fmla="*/ 0 w 593"/>
                  <a:gd name="T81" fmla="*/ 104 h 373"/>
                  <a:gd name="T82" fmla="*/ 0 w 593"/>
                  <a:gd name="T83" fmla="*/ 102 h 373"/>
                  <a:gd name="T84" fmla="*/ 2 w 593"/>
                  <a:gd name="T85" fmla="*/ 102 h 373"/>
                  <a:gd name="T86" fmla="*/ 2 w 593"/>
                  <a:gd name="T87" fmla="*/ 102 h 373"/>
                  <a:gd name="T88" fmla="*/ 2 w 593"/>
                  <a:gd name="T89" fmla="*/ 102 h 373"/>
                  <a:gd name="T90" fmla="*/ 542 w 593"/>
                  <a:gd name="T91" fmla="*/ 0 h 373"/>
                  <a:gd name="T92" fmla="*/ 542 w 593"/>
                  <a:gd name="T93" fmla="*/ 0 h 373"/>
                  <a:gd name="T94" fmla="*/ 544 w 593"/>
                  <a:gd name="T95" fmla="*/ 2 h 373"/>
                  <a:gd name="T96" fmla="*/ 544 w 593"/>
                  <a:gd name="T97" fmla="*/ 2 h 373"/>
                  <a:gd name="T98" fmla="*/ 580 w 593"/>
                  <a:gd name="T99" fmla="*/ 198 h 373"/>
                  <a:gd name="T100" fmla="*/ 580 w 593"/>
                  <a:gd name="T101" fmla="*/ 198 h 373"/>
                  <a:gd name="T102" fmla="*/ 589 w 593"/>
                  <a:gd name="T103" fmla="*/ 251 h 373"/>
                  <a:gd name="T104" fmla="*/ 589 w 593"/>
                  <a:gd name="T105" fmla="*/ 251 h 373"/>
                  <a:gd name="T106" fmla="*/ 591 w 593"/>
                  <a:gd name="T107" fmla="*/ 264 h 373"/>
                  <a:gd name="T108" fmla="*/ 591 w 593"/>
                  <a:gd name="T109" fmla="*/ 264 h 373"/>
                  <a:gd name="T110" fmla="*/ 593 w 593"/>
                  <a:gd name="T111" fmla="*/ 270 h 373"/>
                  <a:gd name="T112" fmla="*/ 593 w 593"/>
                  <a:gd name="T113" fmla="*/ 27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3" h="373">
                    <a:moveTo>
                      <a:pt x="593" y="270"/>
                    </a:moveTo>
                    <a:lnTo>
                      <a:pt x="593" y="270"/>
                    </a:lnTo>
                    <a:lnTo>
                      <a:pt x="591" y="264"/>
                    </a:lnTo>
                    <a:lnTo>
                      <a:pt x="591" y="264"/>
                    </a:lnTo>
                    <a:lnTo>
                      <a:pt x="589" y="251"/>
                    </a:lnTo>
                    <a:lnTo>
                      <a:pt x="589" y="251"/>
                    </a:lnTo>
                    <a:lnTo>
                      <a:pt x="578" y="196"/>
                    </a:lnTo>
                    <a:lnTo>
                      <a:pt x="578" y="196"/>
                    </a:lnTo>
                    <a:lnTo>
                      <a:pt x="540" y="2"/>
                    </a:lnTo>
                    <a:lnTo>
                      <a:pt x="542" y="2"/>
                    </a:lnTo>
                    <a:lnTo>
                      <a:pt x="542" y="2"/>
                    </a:lnTo>
                    <a:lnTo>
                      <a:pt x="2" y="106"/>
                    </a:lnTo>
                    <a:lnTo>
                      <a:pt x="2" y="106"/>
                    </a:lnTo>
                    <a:lnTo>
                      <a:pt x="3" y="104"/>
                    </a:lnTo>
                    <a:lnTo>
                      <a:pt x="3" y="104"/>
                    </a:lnTo>
                    <a:lnTo>
                      <a:pt x="54" y="372"/>
                    </a:lnTo>
                    <a:lnTo>
                      <a:pt x="52" y="370"/>
                    </a:lnTo>
                    <a:lnTo>
                      <a:pt x="52" y="370"/>
                    </a:lnTo>
                    <a:lnTo>
                      <a:pt x="441" y="296"/>
                    </a:lnTo>
                    <a:lnTo>
                      <a:pt x="441" y="296"/>
                    </a:lnTo>
                    <a:lnTo>
                      <a:pt x="552" y="275"/>
                    </a:lnTo>
                    <a:lnTo>
                      <a:pt x="552" y="275"/>
                    </a:lnTo>
                    <a:lnTo>
                      <a:pt x="582" y="270"/>
                    </a:lnTo>
                    <a:lnTo>
                      <a:pt x="582" y="270"/>
                    </a:lnTo>
                    <a:lnTo>
                      <a:pt x="589" y="270"/>
                    </a:lnTo>
                    <a:lnTo>
                      <a:pt x="589" y="270"/>
                    </a:lnTo>
                    <a:lnTo>
                      <a:pt x="593" y="270"/>
                    </a:lnTo>
                    <a:lnTo>
                      <a:pt x="593" y="270"/>
                    </a:lnTo>
                    <a:lnTo>
                      <a:pt x="589" y="270"/>
                    </a:lnTo>
                    <a:lnTo>
                      <a:pt x="589" y="270"/>
                    </a:lnTo>
                    <a:lnTo>
                      <a:pt x="582" y="272"/>
                    </a:lnTo>
                    <a:lnTo>
                      <a:pt x="582" y="272"/>
                    </a:lnTo>
                    <a:lnTo>
                      <a:pt x="554" y="277"/>
                    </a:lnTo>
                    <a:lnTo>
                      <a:pt x="554" y="277"/>
                    </a:lnTo>
                    <a:lnTo>
                      <a:pt x="441" y="298"/>
                    </a:lnTo>
                    <a:lnTo>
                      <a:pt x="441" y="298"/>
                    </a:lnTo>
                    <a:lnTo>
                      <a:pt x="52" y="373"/>
                    </a:lnTo>
                    <a:lnTo>
                      <a:pt x="50" y="373"/>
                    </a:lnTo>
                    <a:lnTo>
                      <a:pt x="50" y="372"/>
                    </a:lnTo>
                    <a:lnTo>
                      <a:pt x="50" y="372"/>
                    </a:lnTo>
                    <a:lnTo>
                      <a:pt x="0" y="104"/>
                    </a:lnTo>
                    <a:lnTo>
                      <a:pt x="0" y="102"/>
                    </a:lnTo>
                    <a:lnTo>
                      <a:pt x="2" y="102"/>
                    </a:lnTo>
                    <a:lnTo>
                      <a:pt x="2" y="102"/>
                    </a:lnTo>
                    <a:lnTo>
                      <a:pt x="2" y="102"/>
                    </a:lnTo>
                    <a:lnTo>
                      <a:pt x="542" y="0"/>
                    </a:lnTo>
                    <a:lnTo>
                      <a:pt x="542" y="0"/>
                    </a:lnTo>
                    <a:lnTo>
                      <a:pt x="544" y="2"/>
                    </a:lnTo>
                    <a:lnTo>
                      <a:pt x="544" y="2"/>
                    </a:lnTo>
                    <a:lnTo>
                      <a:pt x="580" y="198"/>
                    </a:lnTo>
                    <a:lnTo>
                      <a:pt x="580" y="198"/>
                    </a:lnTo>
                    <a:lnTo>
                      <a:pt x="589" y="251"/>
                    </a:lnTo>
                    <a:lnTo>
                      <a:pt x="589" y="251"/>
                    </a:lnTo>
                    <a:lnTo>
                      <a:pt x="591" y="264"/>
                    </a:lnTo>
                    <a:lnTo>
                      <a:pt x="591" y="264"/>
                    </a:lnTo>
                    <a:lnTo>
                      <a:pt x="593" y="270"/>
                    </a:lnTo>
                    <a:lnTo>
                      <a:pt x="593" y="27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4" name="Freeform 182"/>
              <p:cNvSpPr>
                <a:spLocks/>
              </p:cNvSpPr>
              <p:nvPr/>
            </p:nvSpPr>
            <p:spPr bwMode="auto">
              <a:xfrm>
                <a:off x="5203973" y="2771058"/>
                <a:ext cx="224370" cy="221865"/>
              </a:xfrm>
              <a:custGeom>
                <a:avLst/>
                <a:gdLst>
                  <a:gd name="T0" fmla="*/ 179 w 179"/>
                  <a:gd name="T1" fmla="*/ 148 h 177"/>
                  <a:gd name="T2" fmla="*/ 28 w 179"/>
                  <a:gd name="T3" fmla="*/ 177 h 177"/>
                  <a:gd name="T4" fmla="*/ 0 w 179"/>
                  <a:gd name="T5" fmla="*/ 28 h 177"/>
                  <a:gd name="T6" fmla="*/ 150 w 179"/>
                  <a:gd name="T7" fmla="*/ 0 h 177"/>
                  <a:gd name="T8" fmla="*/ 179 w 179"/>
                  <a:gd name="T9" fmla="*/ 148 h 177"/>
                </a:gdLst>
                <a:ahLst/>
                <a:cxnLst>
                  <a:cxn ang="0">
                    <a:pos x="T0" y="T1"/>
                  </a:cxn>
                  <a:cxn ang="0">
                    <a:pos x="T2" y="T3"/>
                  </a:cxn>
                  <a:cxn ang="0">
                    <a:pos x="T4" y="T5"/>
                  </a:cxn>
                  <a:cxn ang="0">
                    <a:pos x="T6" y="T7"/>
                  </a:cxn>
                  <a:cxn ang="0">
                    <a:pos x="T8" y="T9"/>
                  </a:cxn>
                </a:cxnLst>
                <a:rect l="0" t="0" r="r" b="b"/>
                <a:pathLst>
                  <a:path w="179" h="177">
                    <a:moveTo>
                      <a:pt x="179" y="148"/>
                    </a:moveTo>
                    <a:lnTo>
                      <a:pt x="28" y="177"/>
                    </a:lnTo>
                    <a:lnTo>
                      <a:pt x="0" y="28"/>
                    </a:lnTo>
                    <a:lnTo>
                      <a:pt x="150" y="0"/>
                    </a:lnTo>
                    <a:lnTo>
                      <a:pt x="179" y="1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5" name="Freeform 183"/>
              <p:cNvSpPr>
                <a:spLocks/>
              </p:cNvSpPr>
              <p:nvPr/>
            </p:nvSpPr>
            <p:spPr bwMode="auto">
              <a:xfrm>
                <a:off x="5201466" y="2768551"/>
                <a:ext cx="226877" cy="226879"/>
              </a:xfrm>
              <a:custGeom>
                <a:avLst/>
                <a:gdLst>
                  <a:gd name="T0" fmla="*/ 181 w 181"/>
                  <a:gd name="T1" fmla="*/ 150 h 181"/>
                  <a:gd name="T2" fmla="*/ 179 w 181"/>
                  <a:gd name="T3" fmla="*/ 149 h 181"/>
                  <a:gd name="T4" fmla="*/ 177 w 181"/>
                  <a:gd name="T5" fmla="*/ 139 h 181"/>
                  <a:gd name="T6" fmla="*/ 171 w 181"/>
                  <a:gd name="T7" fmla="*/ 109 h 181"/>
                  <a:gd name="T8" fmla="*/ 152 w 181"/>
                  <a:gd name="T9" fmla="*/ 3 h 181"/>
                  <a:gd name="T10" fmla="*/ 3 w 181"/>
                  <a:gd name="T11" fmla="*/ 32 h 181"/>
                  <a:gd name="T12" fmla="*/ 5 w 181"/>
                  <a:gd name="T13" fmla="*/ 30 h 181"/>
                  <a:gd name="T14" fmla="*/ 5 w 181"/>
                  <a:gd name="T15" fmla="*/ 30 h 181"/>
                  <a:gd name="T16" fmla="*/ 5 w 181"/>
                  <a:gd name="T17" fmla="*/ 30 h 181"/>
                  <a:gd name="T18" fmla="*/ 5 w 181"/>
                  <a:gd name="T19" fmla="*/ 32 h 181"/>
                  <a:gd name="T20" fmla="*/ 7 w 181"/>
                  <a:gd name="T21" fmla="*/ 39 h 181"/>
                  <a:gd name="T22" fmla="*/ 9 w 181"/>
                  <a:gd name="T23" fmla="*/ 49 h 181"/>
                  <a:gd name="T24" fmla="*/ 13 w 181"/>
                  <a:gd name="T25" fmla="*/ 69 h 181"/>
                  <a:gd name="T26" fmla="*/ 19 w 181"/>
                  <a:gd name="T27" fmla="*/ 109 h 181"/>
                  <a:gd name="T28" fmla="*/ 32 w 181"/>
                  <a:gd name="T29" fmla="*/ 179 h 181"/>
                  <a:gd name="T30" fmla="*/ 30 w 181"/>
                  <a:gd name="T31" fmla="*/ 177 h 181"/>
                  <a:gd name="T32" fmla="*/ 139 w 181"/>
                  <a:gd name="T33" fmla="*/ 158 h 181"/>
                  <a:gd name="T34" fmla="*/ 169 w 181"/>
                  <a:gd name="T35" fmla="*/ 152 h 181"/>
                  <a:gd name="T36" fmla="*/ 177 w 181"/>
                  <a:gd name="T37" fmla="*/ 150 h 181"/>
                  <a:gd name="T38" fmla="*/ 181 w 181"/>
                  <a:gd name="T39" fmla="*/ 150 h 181"/>
                  <a:gd name="T40" fmla="*/ 177 w 181"/>
                  <a:gd name="T41" fmla="*/ 150 h 181"/>
                  <a:gd name="T42" fmla="*/ 169 w 181"/>
                  <a:gd name="T43" fmla="*/ 152 h 181"/>
                  <a:gd name="T44" fmla="*/ 139 w 181"/>
                  <a:gd name="T45" fmla="*/ 160 h 181"/>
                  <a:gd name="T46" fmla="*/ 30 w 181"/>
                  <a:gd name="T47" fmla="*/ 181 h 181"/>
                  <a:gd name="T48" fmla="*/ 30 w 181"/>
                  <a:gd name="T49" fmla="*/ 179 h 181"/>
                  <a:gd name="T50" fmla="*/ 15 w 181"/>
                  <a:gd name="T51" fmla="*/ 109 h 181"/>
                  <a:gd name="T52" fmla="*/ 9 w 181"/>
                  <a:gd name="T53" fmla="*/ 69 h 181"/>
                  <a:gd name="T54" fmla="*/ 5 w 181"/>
                  <a:gd name="T55" fmla="*/ 51 h 181"/>
                  <a:gd name="T56" fmla="*/ 2 w 181"/>
                  <a:gd name="T57" fmla="*/ 36 h 181"/>
                  <a:gd name="T58" fmla="*/ 2 w 181"/>
                  <a:gd name="T59" fmla="*/ 32 h 181"/>
                  <a:gd name="T60" fmla="*/ 0 w 181"/>
                  <a:gd name="T61" fmla="*/ 30 h 181"/>
                  <a:gd name="T62" fmla="*/ 0 w 181"/>
                  <a:gd name="T63" fmla="*/ 30 h 181"/>
                  <a:gd name="T64" fmla="*/ 0 w 181"/>
                  <a:gd name="T65" fmla="*/ 30 h 181"/>
                  <a:gd name="T66" fmla="*/ 2 w 181"/>
                  <a:gd name="T67" fmla="*/ 28 h 181"/>
                  <a:gd name="T68" fmla="*/ 152 w 181"/>
                  <a:gd name="T69" fmla="*/ 0 h 181"/>
                  <a:gd name="T70" fmla="*/ 154 w 181"/>
                  <a:gd name="T71" fmla="*/ 2 h 181"/>
                  <a:gd name="T72" fmla="*/ 173 w 181"/>
                  <a:gd name="T73" fmla="*/ 111 h 181"/>
                  <a:gd name="T74" fmla="*/ 179 w 181"/>
                  <a:gd name="T75" fmla="*/ 141 h 181"/>
                  <a:gd name="T76" fmla="*/ 181 w 181"/>
                  <a:gd name="T77" fmla="*/ 149 h 181"/>
                  <a:gd name="T78" fmla="*/ 181 w 181"/>
                  <a:gd name="T79" fmla="*/ 15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1" h="181">
                    <a:moveTo>
                      <a:pt x="181" y="150"/>
                    </a:moveTo>
                    <a:lnTo>
                      <a:pt x="181" y="150"/>
                    </a:lnTo>
                    <a:lnTo>
                      <a:pt x="179" y="149"/>
                    </a:lnTo>
                    <a:lnTo>
                      <a:pt x="179" y="149"/>
                    </a:lnTo>
                    <a:lnTo>
                      <a:pt x="177" y="139"/>
                    </a:lnTo>
                    <a:lnTo>
                      <a:pt x="177" y="139"/>
                    </a:lnTo>
                    <a:lnTo>
                      <a:pt x="171" y="109"/>
                    </a:lnTo>
                    <a:lnTo>
                      <a:pt x="171" y="109"/>
                    </a:lnTo>
                    <a:lnTo>
                      <a:pt x="150" y="2"/>
                    </a:lnTo>
                    <a:lnTo>
                      <a:pt x="152" y="3"/>
                    </a:lnTo>
                    <a:lnTo>
                      <a:pt x="152" y="3"/>
                    </a:lnTo>
                    <a:lnTo>
                      <a:pt x="3" y="32"/>
                    </a:lnTo>
                    <a:lnTo>
                      <a:pt x="3" y="32"/>
                    </a:lnTo>
                    <a:lnTo>
                      <a:pt x="5" y="30"/>
                    </a:lnTo>
                    <a:lnTo>
                      <a:pt x="5" y="30"/>
                    </a:lnTo>
                    <a:lnTo>
                      <a:pt x="5" y="30"/>
                    </a:lnTo>
                    <a:lnTo>
                      <a:pt x="5" y="30"/>
                    </a:lnTo>
                    <a:lnTo>
                      <a:pt x="5" y="30"/>
                    </a:lnTo>
                    <a:lnTo>
                      <a:pt x="5" y="30"/>
                    </a:lnTo>
                    <a:lnTo>
                      <a:pt x="5" y="32"/>
                    </a:lnTo>
                    <a:lnTo>
                      <a:pt x="5" y="34"/>
                    </a:lnTo>
                    <a:lnTo>
                      <a:pt x="7" y="39"/>
                    </a:lnTo>
                    <a:lnTo>
                      <a:pt x="7" y="39"/>
                    </a:lnTo>
                    <a:lnTo>
                      <a:pt x="9" y="49"/>
                    </a:lnTo>
                    <a:lnTo>
                      <a:pt x="9" y="49"/>
                    </a:lnTo>
                    <a:lnTo>
                      <a:pt x="13" y="69"/>
                    </a:lnTo>
                    <a:lnTo>
                      <a:pt x="13" y="69"/>
                    </a:lnTo>
                    <a:lnTo>
                      <a:pt x="19" y="109"/>
                    </a:lnTo>
                    <a:lnTo>
                      <a:pt x="19" y="109"/>
                    </a:lnTo>
                    <a:lnTo>
                      <a:pt x="32" y="179"/>
                    </a:lnTo>
                    <a:lnTo>
                      <a:pt x="30" y="177"/>
                    </a:lnTo>
                    <a:lnTo>
                      <a:pt x="30" y="177"/>
                    </a:lnTo>
                    <a:lnTo>
                      <a:pt x="139" y="158"/>
                    </a:lnTo>
                    <a:lnTo>
                      <a:pt x="139" y="158"/>
                    </a:lnTo>
                    <a:lnTo>
                      <a:pt x="169" y="152"/>
                    </a:lnTo>
                    <a:lnTo>
                      <a:pt x="169" y="152"/>
                    </a:lnTo>
                    <a:lnTo>
                      <a:pt x="177" y="150"/>
                    </a:lnTo>
                    <a:lnTo>
                      <a:pt x="177" y="150"/>
                    </a:lnTo>
                    <a:lnTo>
                      <a:pt x="181" y="150"/>
                    </a:lnTo>
                    <a:lnTo>
                      <a:pt x="181" y="150"/>
                    </a:lnTo>
                    <a:lnTo>
                      <a:pt x="177" y="150"/>
                    </a:lnTo>
                    <a:lnTo>
                      <a:pt x="177" y="150"/>
                    </a:lnTo>
                    <a:lnTo>
                      <a:pt x="169" y="152"/>
                    </a:lnTo>
                    <a:lnTo>
                      <a:pt x="169" y="152"/>
                    </a:lnTo>
                    <a:lnTo>
                      <a:pt x="139" y="160"/>
                    </a:lnTo>
                    <a:lnTo>
                      <a:pt x="139" y="160"/>
                    </a:lnTo>
                    <a:lnTo>
                      <a:pt x="32" y="181"/>
                    </a:lnTo>
                    <a:lnTo>
                      <a:pt x="30" y="181"/>
                    </a:lnTo>
                    <a:lnTo>
                      <a:pt x="30" y="179"/>
                    </a:lnTo>
                    <a:lnTo>
                      <a:pt x="30" y="179"/>
                    </a:lnTo>
                    <a:lnTo>
                      <a:pt x="15" y="109"/>
                    </a:lnTo>
                    <a:lnTo>
                      <a:pt x="15" y="109"/>
                    </a:lnTo>
                    <a:lnTo>
                      <a:pt x="9" y="69"/>
                    </a:lnTo>
                    <a:lnTo>
                      <a:pt x="9" y="69"/>
                    </a:lnTo>
                    <a:lnTo>
                      <a:pt x="5" y="51"/>
                    </a:lnTo>
                    <a:lnTo>
                      <a:pt x="5" y="51"/>
                    </a:lnTo>
                    <a:lnTo>
                      <a:pt x="2" y="39"/>
                    </a:lnTo>
                    <a:lnTo>
                      <a:pt x="2" y="36"/>
                    </a:lnTo>
                    <a:lnTo>
                      <a:pt x="2" y="32"/>
                    </a:lnTo>
                    <a:lnTo>
                      <a:pt x="2" y="32"/>
                    </a:lnTo>
                    <a:lnTo>
                      <a:pt x="2" y="30"/>
                    </a:lnTo>
                    <a:lnTo>
                      <a:pt x="0" y="30"/>
                    </a:lnTo>
                    <a:lnTo>
                      <a:pt x="0" y="30"/>
                    </a:lnTo>
                    <a:lnTo>
                      <a:pt x="0" y="30"/>
                    </a:lnTo>
                    <a:lnTo>
                      <a:pt x="0" y="30"/>
                    </a:lnTo>
                    <a:lnTo>
                      <a:pt x="0" y="30"/>
                    </a:lnTo>
                    <a:lnTo>
                      <a:pt x="2" y="28"/>
                    </a:lnTo>
                    <a:lnTo>
                      <a:pt x="2" y="28"/>
                    </a:lnTo>
                    <a:lnTo>
                      <a:pt x="152" y="0"/>
                    </a:lnTo>
                    <a:lnTo>
                      <a:pt x="152" y="0"/>
                    </a:lnTo>
                    <a:lnTo>
                      <a:pt x="154" y="2"/>
                    </a:lnTo>
                    <a:lnTo>
                      <a:pt x="154" y="2"/>
                    </a:lnTo>
                    <a:lnTo>
                      <a:pt x="173" y="111"/>
                    </a:lnTo>
                    <a:lnTo>
                      <a:pt x="173" y="111"/>
                    </a:lnTo>
                    <a:lnTo>
                      <a:pt x="179" y="141"/>
                    </a:lnTo>
                    <a:lnTo>
                      <a:pt x="179" y="141"/>
                    </a:lnTo>
                    <a:lnTo>
                      <a:pt x="181" y="149"/>
                    </a:lnTo>
                    <a:lnTo>
                      <a:pt x="181" y="149"/>
                    </a:lnTo>
                    <a:lnTo>
                      <a:pt x="181" y="150"/>
                    </a:lnTo>
                    <a:lnTo>
                      <a:pt x="181" y="15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6" name="Freeform 184"/>
              <p:cNvSpPr>
                <a:spLocks/>
              </p:cNvSpPr>
              <p:nvPr/>
            </p:nvSpPr>
            <p:spPr bwMode="auto">
              <a:xfrm>
                <a:off x="5239070" y="2817437"/>
                <a:ext cx="189273" cy="175486"/>
              </a:xfrm>
              <a:custGeom>
                <a:avLst/>
                <a:gdLst>
                  <a:gd name="T0" fmla="*/ 151 w 151"/>
                  <a:gd name="T1" fmla="*/ 111 h 140"/>
                  <a:gd name="T2" fmla="*/ 147 w 151"/>
                  <a:gd name="T3" fmla="*/ 100 h 140"/>
                  <a:gd name="T4" fmla="*/ 137 w 151"/>
                  <a:gd name="T5" fmla="*/ 83 h 140"/>
                  <a:gd name="T6" fmla="*/ 132 w 151"/>
                  <a:gd name="T7" fmla="*/ 76 h 140"/>
                  <a:gd name="T8" fmla="*/ 122 w 151"/>
                  <a:gd name="T9" fmla="*/ 70 h 140"/>
                  <a:gd name="T10" fmla="*/ 113 w 151"/>
                  <a:gd name="T11" fmla="*/ 64 h 140"/>
                  <a:gd name="T12" fmla="*/ 88 w 151"/>
                  <a:gd name="T13" fmla="*/ 62 h 140"/>
                  <a:gd name="T14" fmla="*/ 87 w 151"/>
                  <a:gd name="T15" fmla="*/ 59 h 140"/>
                  <a:gd name="T16" fmla="*/ 90 w 151"/>
                  <a:gd name="T17" fmla="*/ 51 h 140"/>
                  <a:gd name="T18" fmla="*/ 90 w 151"/>
                  <a:gd name="T19" fmla="*/ 32 h 140"/>
                  <a:gd name="T20" fmla="*/ 87 w 151"/>
                  <a:gd name="T21" fmla="*/ 23 h 140"/>
                  <a:gd name="T22" fmla="*/ 73 w 151"/>
                  <a:gd name="T23" fmla="*/ 8 h 140"/>
                  <a:gd name="T24" fmla="*/ 64 w 151"/>
                  <a:gd name="T25" fmla="*/ 4 h 140"/>
                  <a:gd name="T26" fmla="*/ 54 w 151"/>
                  <a:gd name="T27" fmla="*/ 4 h 140"/>
                  <a:gd name="T28" fmla="*/ 32 w 151"/>
                  <a:gd name="T29" fmla="*/ 12 h 140"/>
                  <a:gd name="T30" fmla="*/ 24 w 151"/>
                  <a:gd name="T31" fmla="*/ 21 h 140"/>
                  <a:gd name="T32" fmla="*/ 21 w 151"/>
                  <a:gd name="T33" fmla="*/ 30 h 140"/>
                  <a:gd name="T34" fmla="*/ 22 w 151"/>
                  <a:gd name="T35" fmla="*/ 51 h 140"/>
                  <a:gd name="T36" fmla="*/ 32 w 151"/>
                  <a:gd name="T37" fmla="*/ 68 h 140"/>
                  <a:gd name="T38" fmla="*/ 32 w 151"/>
                  <a:gd name="T39" fmla="*/ 70 h 140"/>
                  <a:gd name="T40" fmla="*/ 26 w 151"/>
                  <a:gd name="T41" fmla="*/ 76 h 140"/>
                  <a:gd name="T42" fmla="*/ 9 w 151"/>
                  <a:gd name="T43" fmla="*/ 95 h 140"/>
                  <a:gd name="T44" fmla="*/ 4 w 151"/>
                  <a:gd name="T45" fmla="*/ 106 h 140"/>
                  <a:gd name="T46" fmla="*/ 2 w 151"/>
                  <a:gd name="T47" fmla="*/ 117 h 140"/>
                  <a:gd name="T48" fmla="*/ 2 w 151"/>
                  <a:gd name="T49" fmla="*/ 140 h 140"/>
                  <a:gd name="T50" fmla="*/ 0 w 151"/>
                  <a:gd name="T51" fmla="*/ 134 h 140"/>
                  <a:gd name="T52" fmla="*/ 0 w 151"/>
                  <a:gd name="T53" fmla="*/ 127 h 140"/>
                  <a:gd name="T54" fmla="*/ 0 w 151"/>
                  <a:gd name="T55" fmla="*/ 117 h 140"/>
                  <a:gd name="T56" fmla="*/ 7 w 151"/>
                  <a:gd name="T57" fmla="*/ 93 h 140"/>
                  <a:gd name="T58" fmla="*/ 17 w 151"/>
                  <a:gd name="T59" fmla="*/ 79 h 140"/>
                  <a:gd name="T60" fmla="*/ 30 w 151"/>
                  <a:gd name="T61" fmla="*/ 68 h 140"/>
                  <a:gd name="T62" fmla="*/ 30 w 151"/>
                  <a:gd name="T63" fmla="*/ 70 h 140"/>
                  <a:gd name="T64" fmla="*/ 19 w 151"/>
                  <a:gd name="T65" fmla="*/ 53 h 140"/>
                  <a:gd name="T66" fmla="*/ 17 w 151"/>
                  <a:gd name="T67" fmla="*/ 30 h 140"/>
                  <a:gd name="T68" fmla="*/ 21 w 151"/>
                  <a:gd name="T69" fmla="*/ 19 h 140"/>
                  <a:gd name="T70" fmla="*/ 30 w 151"/>
                  <a:gd name="T71" fmla="*/ 10 h 140"/>
                  <a:gd name="T72" fmla="*/ 41 w 151"/>
                  <a:gd name="T73" fmla="*/ 2 h 140"/>
                  <a:gd name="T74" fmla="*/ 54 w 151"/>
                  <a:gd name="T75" fmla="*/ 0 h 140"/>
                  <a:gd name="T76" fmla="*/ 75 w 151"/>
                  <a:gd name="T77" fmla="*/ 6 h 140"/>
                  <a:gd name="T78" fmla="*/ 85 w 151"/>
                  <a:gd name="T79" fmla="*/ 12 h 140"/>
                  <a:gd name="T80" fmla="*/ 90 w 151"/>
                  <a:gd name="T81" fmla="*/ 21 h 140"/>
                  <a:gd name="T82" fmla="*/ 94 w 151"/>
                  <a:gd name="T83" fmla="*/ 42 h 140"/>
                  <a:gd name="T84" fmla="*/ 88 w 151"/>
                  <a:gd name="T85" fmla="*/ 61 h 140"/>
                  <a:gd name="T86" fmla="*/ 87 w 151"/>
                  <a:gd name="T87" fmla="*/ 59 h 140"/>
                  <a:gd name="T88" fmla="*/ 113 w 151"/>
                  <a:gd name="T89" fmla="*/ 62 h 140"/>
                  <a:gd name="T90" fmla="*/ 124 w 151"/>
                  <a:gd name="T91" fmla="*/ 68 h 140"/>
                  <a:gd name="T92" fmla="*/ 134 w 151"/>
                  <a:gd name="T93" fmla="*/ 74 h 140"/>
                  <a:gd name="T94" fmla="*/ 139 w 151"/>
                  <a:gd name="T95" fmla="*/ 81 h 140"/>
                  <a:gd name="T96" fmla="*/ 149 w 151"/>
                  <a:gd name="T97" fmla="*/ 100 h 140"/>
                  <a:gd name="T98" fmla="*/ 151 w 151"/>
                  <a:gd name="T99" fmla="*/ 110 h 140"/>
                  <a:gd name="T100" fmla="*/ 151 w 151"/>
                  <a:gd name="T101" fmla="*/ 11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140">
                    <a:moveTo>
                      <a:pt x="151" y="111"/>
                    </a:moveTo>
                    <a:lnTo>
                      <a:pt x="151" y="111"/>
                    </a:lnTo>
                    <a:lnTo>
                      <a:pt x="147" y="100"/>
                    </a:lnTo>
                    <a:lnTo>
                      <a:pt x="147" y="100"/>
                    </a:lnTo>
                    <a:lnTo>
                      <a:pt x="141" y="89"/>
                    </a:lnTo>
                    <a:lnTo>
                      <a:pt x="137" y="83"/>
                    </a:lnTo>
                    <a:lnTo>
                      <a:pt x="132" y="76"/>
                    </a:lnTo>
                    <a:lnTo>
                      <a:pt x="132" y="76"/>
                    </a:lnTo>
                    <a:lnTo>
                      <a:pt x="132" y="76"/>
                    </a:lnTo>
                    <a:lnTo>
                      <a:pt x="122" y="70"/>
                    </a:lnTo>
                    <a:lnTo>
                      <a:pt x="113" y="64"/>
                    </a:lnTo>
                    <a:lnTo>
                      <a:pt x="113" y="64"/>
                    </a:lnTo>
                    <a:lnTo>
                      <a:pt x="102" y="62"/>
                    </a:lnTo>
                    <a:lnTo>
                      <a:pt x="88" y="62"/>
                    </a:lnTo>
                    <a:lnTo>
                      <a:pt x="85" y="62"/>
                    </a:lnTo>
                    <a:lnTo>
                      <a:pt x="87" y="59"/>
                    </a:lnTo>
                    <a:lnTo>
                      <a:pt x="87" y="59"/>
                    </a:lnTo>
                    <a:lnTo>
                      <a:pt x="90" y="51"/>
                    </a:lnTo>
                    <a:lnTo>
                      <a:pt x="90" y="42"/>
                    </a:lnTo>
                    <a:lnTo>
                      <a:pt x="90" y="32"/>
                    </a:lnTo>
                    <a:lnTo>
                      <a:pt x="87" y="23"/>
                    </a:lnTo>
                    <a:lnTo>
                      <a:pt x="87" y="23"/>
                    </a:lnTo>
                    <a:lnTo>
                      <a:pt x="83" y="15"/>
                    </a:lnTo>
                    <a:lnTo>
                      <a:pt x="73" y="8"/>
                    </a:lnTo>
                    <a:lnTo>
                      <a:pt x="73" y="8"/>
                    </a:lnTo>
                    <a:lnTo>
                      <a:pt x="64" y="4"/>
                    </a:lnTo>
                    <a:lnTo>
                      <a:pt x="54" y="4"/>
                    </a:lnTo>
                    <a:lnTo>
                      <a:pt x="54" y="4"/>
                    </a:lnTo>
                    <a:lnTo>
                      <a:pt x="43" y="6"/>
                    </a:lnTo>
                    <a:lnTo>
                      <a:pt x="32" y="12"/>
                    </a:lnTo>
                    <a:lnTo>
                      <a:pt x="32" y="12"/>
                    </a:lnTo>
                    <a:lnTo>
                      <a:pt x="24" y="21"/>
                    </a:lnTo>
                    <a:lnTo>
                      <a:pt x="21" y="30"/>
                    </a:lnTo>
                    <a:lnTo>
                      <a:pt x="21" y="30"/>
                    </a:lnTo>
                    <a:lnTo>
                      <a:pt x="21" y="42"/>
                    </a:lnTo>
                    <a:lnTo>
                      <a:pt x="22" y="51"/>
                    </a:lnTo>
                    <a:lnTo>
                      <a:pt x="26" y="61"/>
                    </a:lnTo>
                    <a:lnTo>
                      <a:pt x="32" y="68"/>
                    </a:lnTo>
                    <a:lnTo>
                      <a:pt x="34" y="70"/>
                    </a:lnTo>
                    <a:lnTo>
                      <a:pt x="32" y="70"/>
                    </a:lnTo>
                    <a:lnTo>
                      <a:pt x="32" y="70"/>
                    </a:lnTo>
                    <a:lnTo>
                      <a:pt x="26" y="76"/>
                    </a:lnTo>
                    <a:lnTo>
                      <a:pt x="19" y="81"/>
                    </a:lnTo>
                    <a:lnTo>
                      <a:pt x="9" y="95"/>
                    </a:lnTo>
                    <a:lnTo>
                      <a:pt x="9" y="95"/>
                    </a:lnTo>
                    <a:lnTo>
                      <a:pt x="4" y="106"/>
                    </a:lnTo>
                    <a:lnTo>
                      <a:pt x="2" y="117"/>
                    </a:lnTo>
                    <a:lnTo>
                      <a:pt x="2" y="117"/>
                    </a:lnTo>
                    <a:lnTo>
                      <a:pt x="0" y="134"/>
                    </a:lnTo>
                    <a:lnTo>
                      <a:pt x="2" y="140"/>
                    </a:lnTo>
                    <a:lnTo>
                      <a:pt x="2" y="140"/>
                    </a:lnTo>
                    <a:lnTo>
                      <a:pt x="0" y="134"/>
                    </a:lnTo>
                    <a:lnTo>
                      <a:pt x="0" y="134"/>
                    </a:lnTo>
                    <a:lnTo>
                      <a:pt x="0" y="127"/>
                    </a:lnTo>
                    <a:lnTo>
                      <a:pt x="0" y="117"/>
                    </a:lnTo>
                    <a:lnTo>
                      <a:pt x="0" y="117"/>
                    </a:lnTo>
                    <a:lnTo>
                      <a:pt x="2" y="106"/>
                    </a:lnTo>
                    <a:lnTo>
                      <a:pt x="7" y="93"/>
                    </a:lnTo>
                    <a:lnTo>
                      <a:pt x="7" y="93"/>
                    </a:lnTo>
                    <a:lnTo>
                      <a:pt x="17" y="79"/>
                    </a:lnTo>
                    <a:lnTo>
                      <a:pt x="24" y="74"/>
                    </a:lnTo>
                    <a:lnTo>
                      <a:pt x="30" y="68"/>
                    </a:lnTo>
                    <a:lnTo>
                      <a:pt x="30" y="70"/>
                    </a:lnTo>
                    <a:lnTo>
                      <a:pt x="30" y="70"/>
                    </a:lnTo>
                    <a:lnTo>
                      <a:pt x="24" y="62"/>
                    </a:lnTo>
                    <a:lnTo>
                      <a:pt x="19" y="53"/>
                    </a:lnTo>
                    <a:lnTo>
                      <a:pt x="17" y="42"/>
                    </a:lnTo>
                    <a:lnTo>
                      <a:pt x="17" y="30"/>
                    </a:lnTo>
                    <a:lnTo>
                      <a:pt x="17" y="30"/>
                    </a:lnTo>
                    <a:lnTo>
                      <a:pt x="21" y="19"/>
                    </a:lnTo>
                    <a:lnTo>
                      <a:pt x="24" y="13"/>
                    </a:lnTo>
                    <a:lnTo>
                      <a:pt x="30" y="10"/>
                    </a:lnTo>
                    <a:lnTo>
                      <a:pt x="30" y="10"/>
                    </a:lnTo>
                    <a:lnTo>
                      <a:pt x="41" y="2"/>
                    </a:lnTo>
                    <a:lnTo>
                      <a:pt x="54" y="0"/>
                    </a:lnTo>
                    <a:lnTo>
                      <a:pt x="54" y="0"/>
                    </a:lnTo>
                    <a:lnTo>
                      <a:pt x="66" y="0"/>
                    </a:lnTo>
                    <a:lnTo>
                      <a:pt x="75" y="6"/>
                    </a:lnTo>
                    <a:lnTo>
                      <a:pt x="75" y="6"/>
                    </a:lnTo>
                    <a:lnTo>
                      <a:pt x="85" y="12"/>
                    </a:lnTo>
                    <a:lnTo>
                      <a:pt x="90" y="21"/>
                    </a:lnTo>
                    <a:lnTo>
                      <a:pt x="90" y="21"/>
                    </a:lnTo>
                    <a:lnTo>
                      <a:pt x="94" y="32"/>
                    </a:lnTo>
                    <a:lnTo>
                      <a:pt x="94" y="42"/>
                    </a:lnTo>
                    <a:lnTo>
                      <a:pt x="92" y="53"/>
                    </a:lnTo>
                    <a:lnTo>
                      <a:pt x="88" y="61"/>
                    </a:lnTo>
                    <a:lnTo>
                      <a:pt x="87" y="59"/>
                    </a:lnTo>
                    <a:lnTo>
                      <a:pt x="87" y="59"/>
                    </a:lnTo>
                    <a:lnTo>
                      <a:pt x="102" y="59"/>
                    </a:lnTo>
                    <a:lnTo>
                      <a:pt x="113" y="62"/>
                    </a:lnTo>
                    <a:lnTo>
                      <a:pt x="113" y="62"/>
                    </a:lnTo>
                    <a:lnTo>
                      <a:pt x="124" y="68"/>
                    </a:lnTo>
                    <a:lnTo>
                      <a:pt x="134" y="74"/>
                    </a:lnTo>
                    <a:lnTo>
                      <a:pt x="134" y="74"/>
                    </a:lnTo>
                    <a:lnTo>
                      <a:pt x="134" y="74"/>
                    </a:lnTo>
                    <a:lnTo>
                      <a:pt x="139" y="81"/>
                    </a:lnTo>
                    <a:lnTo>
                      <a:pt x="143" y="89"/>
                    </a:lnTo>
                    <a:lnTo>
                      <a:pt x="149" y="100"/>
                    </a:lnTo>
                    <a:lnTo>
                      <a:pt x="149" y="100"/>
                    </a:lnTo>
                    <a:lnTo>
                      <a:pt x="151" y="110"/>
                    </a:lnTo>
                    <a:lnTo>
                      <a:pt x="151" y="110"/>
                    </a:lnTo>
                    <a:lnTo>
                      <a:pt x="151" y="111"/>
                    </a:lnTo>
                    <a:lnTo>
                      <a:pt x="151" y="11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7" name="Freeform 185"/>
              <p:cNvSpPr>
                <a:spLocks/>
              </p:cNvSpPr>
              <p:nvPr/>
            </p:nvSpPr>
            <p:spPr bwMode="auto">
              <a:xfrm>
                <a:off x="5463440" y="2732200"/>
                <a:ext cx="162950" cy="31337"/>
              </a:xfrm>
              <a:custGeom>
                <a:avLst/>
                <a:gdLst>
                  <a:gd name="T0" fmla="*/ 0 w 130"/>
                  <a:gd name="T1" fmla="*/ 25 h 25"/>
                  <a:gd name="T2" fmla="*/ 0 w 130"/>
                  <a:gd name="T3" fmla="*/ 25 h 25"/>
                  <a:gd name="T4" fmla="*/ 130 w 130"/>
                  <a:gd name="T5" fmla="*/ 0 h 25"/>
                  <a:gd name="T6" fmla="*/ 0 w 130"/>
                  <a:gd name="T7" fmla="*/ 25 h 25"/>
                </a:gdLst>
                <a:ahLst/>
                <a:cxnLst>
                  <a:cxn ang="0">
                    <a:pos x="T0" y="T1"/>
                  </a:cxn>
                  <a:cxn ang="0">
                    <a:pos x="T2" y="T3"/>
                  </a:cxn>
                  <a:cxn ang="0">
                    <a:pos x="T4" y="T5"/>
                  </a:cxn>
                  <a:cxn ang="0">
                    <a:pos x="T6" y="T7"/>
                  </a:cxn>
                </a:cxnLst>
                <a:rect l="0" t="0" r="r" b="b"/>
                <a:pathLst>
                  <a:path w="130" h="25">
                    <a:moveTo>
                      <a:pt x="0" y="25"/>
                    </a:moveTo>
                    <a:lnTo>
                      <a:pt x="0" y="25"/>
                    </a:lnTo>
                    <a:lnTo>
                      <a:pt x="130" y="0"/>
                    </a:lnTo>
                    <a:lnTo>
                      <a:pt x="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8" name="Freeform 186"/>
              <p:cNvSpPr>
                <a:spLocks/>
              </p:cNvSpPr>
              <p:nvPr/>
            </p:nvSpPr>
            <p:spPr bwMode="auto">
              <a:xfrm>
                <a:off x="5463440" y="2732200"/>
                <a:ext cx="162950" cy="31337"/>
              </a:xfrm>
              <a:custGeom>
                <a:avLst/>
                <a:gdLst>
                  <a:gd name="T0" fmla="*/ 0 w 130"/>
                  <a:gd name="T1" fmla="*/ 25 h 25"/>
                  <a:gd name="T2" fmla="*/ 0 w 130"/>
                  <a:gd name="T3" fmla="*/ 25 h 25"/>
                  <a:gd name="T4" fmla="*/ 130 w 130"/>
                  <a:gd name="T5" fmla="*/ 0 h 25"/>
                </a:gdLst>
                <a:ahLst/>
                <a:cxnLst>
                  <a:cxn ang="0">
                    <a:pos x="T0" y="T1"/>
                  </a:cxn>
                  <a:cxn ang="0">
                    <a:pos x="T2" y="T3"/>
                  </a:cxn>
                  <a:cxn ang="0">
                    <a:pos x="T4" y="T5"/>
                  </a:cxn>
                </a:cxnLst>
                <a:rect l="0" t="0" r="r" b="b"/>
                <a:pathLst>
                  <a:path w="130" h="25">
                    <a:moveTo>
                      <a:pt x="0" y="25"/>
                    </a:moveTo>
                    <a:lnTo>
                      <a:pt x="0" y="25"/>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9" name="Freeform 187"/>
              <p:cNvSpPr>
                <a:spLocks/>
              </p:cNvSpPr>
              <p:nvPr/>
            </p:nvSpPr>
            <p:spPr bwMode="auto">
              <a:xfrm>
                <a:off x="5463440" y="2732200"/>
                <a:ext cx="162950" cy="31337"/>
              </a:xfrm>
              <a:custGeom>
                <a:avLst/>
                <a:gdLst>
                  <a:gd name="T0" fmla="*/ 130 w 130"/>
                  <a:gd name="T1" fmla="*/ 0 h 25"/>
                  <a:gd name="T2" fmla="*/ 130 w 130"/>
                  <a:gd name="T3" fmla="*/ 0 h 25"/>
                  <a:gd name="T4" fmla="*/ 111 w 130"/>
                  <a:gd name="T5" fmla="*/ 6 h 25"/>
                  <a:gd name="T6" fmla="*/ 66 w 130"/>
                  <a:gd name="T7" fmla="*/ 16 h 25"/>
                  <a:gd name="T8" fmla="*/ 66 w 130"/>
                  <a:gd name="T9" fmla="*/ 16 h 25"/>
                  <a:gd name="T10" fmla="*/ 19 w 130"/>
                  <a:gd name="T11" fmla="*/ 23 h 25"/>
                  <a:gd name="T12" fmla="*/ 0 w 130"/>
                  <a:gd name="T13" fmla="*/ 25 h 25"/>
                  <a:gd name="T14" fmla="*/ 0 w 130"/>
                  <a:gd name="T15" fmla="*/ 25 h 25"/>
                  <a:gd name="T16" fmla="*/ 19 w 130"/>
                  <a:gd name="T17" fmla="*/ 19 h 25"/>
                  <a:gd name="T18" fmla="*/ 64 w 130"/>
                  <a:gd name="T19" fmla="*/ 12 h 25"/>
                  <a:gd name="T20" fmla="*/ 64 w 130"/>
                  <a:gd name="T21" fmla="*/ 12 h 25"/>
                  <a:gd name="T22" fmla="*/ 111 w 130"/>
                  <a:gd name="T23" fmla="*/ 2 h 25"/>
                  <a:gd name="T24" fmla="*/ 130 w 130"/>
                  <a:gd name="T25" fmla="*/ 0 h 25"/>
                  <a:gd name="T26" fmla="*/ 130 w 130"/>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25">
                    <a:moveTo>
                      <a:pt x="130" y="0"/>
                    </a:moveTo>
                    <a:lnTo>
                      <a:pt x="130" y="0"/>
                    </a:lnTo>
                    <a:lnTo>
                      <a:pt x="111" y="6"/>
                    </a:lnTo>
                    <a:lnTo>
                      <a:pt x="66" y="16"/>
                    </a:lnTo>
                    <a:lnTo>
                      <a:pt x="66" y="16"/>
                    </a:lnTo>
                    <a:lnTo>
                      <a:pt x="19" y="23"/>
                    </a:lnTo>
                    <a:lnTo>
                      <a:pt x="0" y="25"/>
                    </a:lnTo>
                    <a:lnTo>
                      <a:pt x="0" y="25"/>
                    </a:lnTo>
                    <a:lnTo>
                      <a:pt x="19" y="19"/>
                    </a:lnTo>
                    <a:lnTo>
                      <a:pt x="64" y="12"/>
                    </a:lnTo>
                    <a:lnTo>
                      <a:pt x="64" y="12"/>
                    </a:lnTo>
                    <a:lnTo>
                      <a:pt x="111" y="2"/>
                    </a:lnTo>
                    <a:lnTo>
                      <a:pt x="130" y="0"/>
                    </a:lnTo>
                    <a:lnTo>
                      <a:pt x="130"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0" name="Freeform 188"/>
              <p:cNvSpPr>
                <a:spLocks/>
              </p:cNvSpPr>
              <p:nvPr/>
            </p:nvSpPr>
            <p:spPr bwMode="auto">
              <a:xfrm>
                <a:off x="5469707" y="2793621"/>
                <a:ext cx="33844" cy="7521"/>
              </a:xfrm>
              <a:custGeom>
                <a:avLst/>
                <a:gdLst>
                  <a:gd name="T0" fmla="*/ 0 w 27"/>
                  <a:gd name="T1" fmla="*/ 6 h 6"/>
                  <a:gd name="T2" fmla="*/ 0 w 27"/>
                  <a:gd name="T3" fmla="*/ 6 h 6"/>
                  <a:gd name="T4" fmla="*/ 27 w 27"/>
                  <a:gd name="T5" fmla="*/ 0 h 6"/>
                  <a:gd name="T6" fmla="*/ 0 w 27"/>
                  <a:gd name="T7" fmla="*/ 6 h 6"/>
                </a:gdLst>
                <a:ahLst/>
                <a:cxnLst>
                  <a:cxn ang="0">
                    <a:pos x="T0" y="T1"/>
                  </a:cxn>
                  <a:cxn ang="0">
                    <a:pos x="T2" y="T3"/>
                  </a:cxn>
                  <a:cxn ang="0">
                    <a:pos x="T4" y="T5"/>
                  </a:cxn>
                  <a:cxn ang="0">
                    <a:pos x="T6" y="T7"/>
                  </a:cxn>
                </a:cxnLst>
                <a:rect l="0" t="0" r="r" b="b"/>
                <a:pathLst>
                  <a:path w="27" h="6">
                    <a:moveTo>
                      <a:pt x="0" y="6"/>
                    </a:moveTo>
                    <a:lnTo>
                      <a:pt x="0" y="6"/>
                    </a:lnTo>
                    <a:lnTo>
                      <a:pt x="27"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1" name="Freeform 189"/>
              <p:cNvSpPr>
                <a:spLocks/>
              </p:cNvSpPr>
              <p:nvPr/>
            </p:nvSpPr>
            <p:spPr bwMode="auto">
              <a:xfrm>
                <a:off x="5469707" y="2793621"/>
                <a:ext cx="33844" cy="7521"/>
              </a:xfrm>
              <a:custGeom>
                <a:avLst/>
                <a:gdLst>
                  <a:gd name="T0" fmla="*/ 0 w 27"/>
                  <a:gd name="T1" fmla="*/ 6 h 6"/>
                  <a:gd name="T2" fmla="*/ 0 w 27"/>
                  <a:gd name="T3" fmla="*/ 6 h 6"/>
                  <a:gd name="T4" fmla="*/ 27 w 27"/>
                  <a:gd name="T5" fmla="*/ 0 h 6"/>
                </a:gdLst>
                <a:ahLst/>
                <a:cxnLst>
                  <a:cxn ang="0">
                    <a:pos x="T0" y="T1"/>
                  </a:cxn>
                  <a:cxn ang="0">
                    <a:pos x="T2" y="T3"/>
                  </a:cxn>
                  <a:cxn ang="0">
                    <a:pos x="T4" y="T5"/>
                  </a:cxn>
                </a:cxnLst>
                <a:rect l="0" t="0" r="r" b="b"/>
                <a:pathLst>
                  <a:path w="27" h="6">
                    <a:moveTo>
                      <a:pt x="0" y="6"/>
                    </a:moveTo>
                    <a:lnTo>
                      <a:pt x="0" y="6"/>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2" name="Freeform 190"/>
              <p:cNvSpPr>
                <a:spLocks/>
              </p:cNvSpPr>
              <p:nvPr/>
            </p:nvSpPr>
            <p:spPr bwMode="auto">
              <a:xfrm>
                <a:off x="5469707" y="2793621"/>
                <a:ext cx="33844" cy="7521"/>
              </a:xfrm>
              <a:custGeom>
                <a:avLst/>
                <a:gdLst>
                  <a:gd name="T0" fmla="*/ 27 w 27"/>
                  <a:gd name="T1" fmla="*/ 0 h 6"/>
                  <a:gd name="T2" fmla="*/ 27 w 27"/>
                  <a:gd name="T3" fmla="*/ 0 h 6"/>
                  <a:gd name="T4" fmla="*/ 23 w 27"/>
                  <a:gd name="T5" fmla="*/ 4 h 6"/>
                  <a:gd name="T6" fmla="*/ 14 w 27"/>
                  <a:gd name="T7" fmla="*/ 6 h 6"/>
                  <a:gd name="T8" fmla="*/ 14 w 27"/>
                  <a:gd name="T9" fmla="*/ 6 h 6"/>
                  <a:gd name="T10" fmla="*/ 4 w 27"/>
                  <a:gd name="T11" fmla="*/ 6 h 6"/>
                  <a:gd name="T12" fmla="*/ 0 w 27"/>
                  <a:gd name="T13" fmla="*/ 6 h 6"/>
                  <a:gd name="T14" fmla="*/ 0 w 27"/>
                  <a:gd name="T15" fmla="*/ 6 h 6"/>
                  <a:gd name="T16" fmla="*/ 4 w 27"/>
                  <a:gd name="T17" fmla="*/ 4 h 6"/>
                  <a:gd name="T18" fmla="*/ 14 w 27"/>
                  <a:gd name="T19" fmla="*/ 2 h 6"/>
                  <a:gd name="T20" fmla="*/ 14 w 27"/>
                  <a:gd name="T21" fmla="*/ 2 h 6"/>
                  <a:gd name="T22" fmla="*/ 23 w 27"/>
                  <a:gd name="T23" fmla="*/ 0 h 6"/>
                  <a:gd name="T24" fmla="*/ 27 w 27"/>
                  <a:gd name="T25" fmla="*/ 0 h 6"/>
                  <a:gd name="T26" fmla="*/ 27 w 27"/>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6">
                    <a:moveTo>
                      <a:pt x="27" y="0"/>
                    </a:moveTo>
                    <a:lnTo>
                      <a:pt x="27" y="0"/>
                    </a:lnTo>
                    <a:lnTo>
                      <a:pt x="23" y="4"/>
                    </a:lnTo>
                    <a:lnTo>
                      <a:pt x="14" y="6"/>
                    </a:lnTo>
                    <a:lnTo>
                      <a:pt x="14" y="6"/>
                    </a:lnTo>
                    <a:lnTo>
                      <a:pt x="4" y="6"/>
                    </a:lnTo>
                    <a:lnTo>
                      <a:pt x="0" y="6"/>
                    </a:lnTo>
                    <a:lnTo>
                      <a:pt x="0" y="6"/>
                    </a:lnTo>
                    <a:lnTo>
                      <a:pt x="4" y="4"/>
                    </a:lnTo>
                    <a:lnTo>
                      <a:pt x="14" y="2"/>
                    </a:lnTo>
                    <a:lnTo>
                      <a:pt x="14" y="2"/>
                    </a:lnTo>
                    <a:lnTo>
                      <a:pt x="23" y="0"/>
                    </a:lnTo>
                    <a:lnTo>
                      <a:pt x="27" y="0"/>
                    </a:lnTo>
                    <a:lnTo>
                      <a:pt x="27"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3" name="Freeform 191"/>
              <p:cNvSpPr>
                <a:spLocks/>
              </p:cNvSpPr>
              <p:nvPr/>
            </p:nvSpPr>
            <p:spPr bwMode="auto">
              <a:xfrm>
                <a:off x="5482242" y="2813676"/>
                <a:ext cx="290804" cy="53899"/>
              </a:xfrm>
              <a:custGeom>
                <a:avLst/>
                <a:gdLst>
                  <a:gd name="T0" fmla="*/ 232 w 232"/>
                  <a:gd name="T1" fmla="*/ 0 h 43"/>
                  <a:gd name="T2" fmla="*/ 232 w 232"/>
                  <a:gd name="T3" fmla="*/ 0 h 43"/>
                  <a:gd name="T4" fmla="*/ 198 w 232"/>
                  <a:gd name="T5" fmla="*/ 7 h 43"/>
                  <a:gd name="T6" fmla="*/ 117 w 232"/>
                  <a:gd name="T7" fmla="*/ 22 h 43"/>
                  <a:gd name="T8" fmla="*/ 117 w 232"/>
                  <a:gd name="T9" fmla="*/ 22 h 43"/>
                  <a:gd name="T10" fmla="*/ 34 w 232"/>
                  <a:gd name="T11" fmla="*/ 37 h 43"/>
                  <a:gd name="T12" fmla="*/ 0 w 232"/>
                  <a:gd name="T13" fmla="*/ 43 h 43"/>
                  <a:gd name="T14" fmla="*/ 0 w 232"/>
                  <a:gd name="T15" fmla="*/ 43 h 43"/>
                  <a:gd name="T16" fmla="*/ 34 w 232"/>
                  <a:gd name="T17" fmla="*/ 35 h 43"/>
                  <a:gd name="T18" fmla="*/ 117 w 232"/>
                  <a:gd name="T19" fmla="*/ 18 h 43"/>
                  <a:gd name="T20" fmla="*/ 117 w 232"/>
                  <a:gd name="T21" fmla="*/ 18 h 43"/>
                  <a:gd name="T22" fmla="*/ 198 w 232"/>
                  <a:gd name="T23" fmla="*/ 3 h 43"/>
                  <a:gd name="T24" fmla="*/ 232 w 232"/>
                  <a:gd name="T25" fmla="*/ 0 h 43"/>
                  <a:gd name="T26" fmla="*/ 232 w 232"/>
                  <a:gd name="T2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2" h="43">
                    <a:moveTo>
                      <a:pt x="232" y="0"/>
                    </a:moveTo>
                    <a:lnTo>
                      <a:pt x="232" y="0"/>
                    </a:lnTo>
                    <a:lnTo>
                      <a:pt x="198" y="7"/>
                    </a:lnTo>
                    <a:lnTo>
                      <a:pt x="117" y="22"/>
                    </a:lnTo>
                    <a:lnTo>
                      <a:pt x="117" y="22"/>
                    </a:lnTo>
                    <a:lnTo>
                      <a:pt x="34" y="37"/>
                    </a:lnTo>
                    <a:lnTo>
                      <a:pt x="0" y="43"/>
                    </a:lnTo>
                    <a:lnTo>
                      <a:pt x="0" y="43"/>
                    </a:lnTo>
                    <a:lnTo>
                      <a:pt x="34" y="35"/>
                    </a:lnTo>
                    <a:lnTo>
                      <a:pt x="117" y="18"/>
                    </a:lnTo>
                    <a:lnTo>
                      <a:pt x="117" y="18"/>
                    </a:lnTo>
                    <a:lnTo>
                      <a:pt x="198" y="3"/>
                    </a:lnTo>
                    <a:lnTo>
                      <a:pt x="232" y="0"/>
                    </a:lnTo>
                    <a:lnTo>
                      <a:pt x="232"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4" name="Freeform 192"/>
              <p:cNvSpPr>
                <a:spLocks/>
              </p:cNvSpPr>
              <p:nvPr/>
            </p:nvSpPr>
            <p:spPr bwMode="auto">
              <a:xfrm>
                <a:off x="5489763" y="2843760"/>
                <a:ext cx="292057" cy="56406"/>
              </a:xfrm>
              <a:custGeom>
                <a:avLst/>
                <a:gdLst>
                  <a:gd name="T0" fmla="*/ 233 w 233"/>
                  <a:gd name="T1" fmla="*/ 0 h 45"/>
                  <a:gd name="T2" fmla="*/ 233 w 233"/>
                  <a:gd name="T3" fmla="*/ 0 h 45"/>
                  <a:gd name="T4" fmla="*/ 199 w 233"/>
                  <a:gd name="T5" fmla="*/ 8 h 45"/>
                  <a:gd name="T6" fmla="*/ 116 w 233"/>
                  <a:gd name="T7" fmla="*/ 25 h 45"/>
                  <a:gd name="T8" fmla="*/ 116 w 233"/>
                  <a:gd name="T9" fmla="*/ 25 h 45"/>
                  <a:gd name="T10" fmla="*/ 33 w 233"/>
                  <a:gd name="T11" fmla="*/ 40 h 45"/>
                  <a:gd name="T12" fmla="*/ 0 w 233"/>
                  <a:gd name="T13" fmla="*/ 45 h 45"/>
                  <a:gd name="T14" fmla="*/ 0 w 233"/>
                  <a:gd name="T15" fmla="*/ 45 h 45"/>
                  <a:gd name="T16" fmla="*/ 33 w 233"/>
                  <a:gd name="T17" fmla="*/ 38 h 45"/>
                  <a:gd name="T18" fmla="*/ 116 w 233"/>
                  <a:gd name="T19" fmla="*/ 21 h 45"/>
                  <a:gd name="T20" fmla="*/ 116 w 233"/>
                  <a:gd name="T21" fmla="*/ 21 h 45"/>
                  <a:gd name="T22" fmla="*/ 197 w 233"/>
                  <a:gd name="T23" fmla="*/ 6 h 45"/>
                  <a:gd name="T24" fmla="*/ 233 w 233"/>
                  <a:gd name="T25" fmla="*/ 0 h 45"/>
                  <a:gd name="T26" fmla="*/ 233 w 233"/>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3" h="45">
                    <a:moveTo>
                      <a:pt x="233" y="0"/>
                    </a:moveTo>
                    <a:lnTo>
                      <a:pt x="233" y="0"/>
                    </a:lnTo>
                    <a:lnTo>
                      <a:pt x="199" y="8"/>
                    </a:lnTo>
                    <a:lnTo>
                      <a:pt x="116" y="25"/>
                    </a:lnTo>
                    <a:lnTo>
                      <a:pt x="116" y="25"/>
                    </a:lnTo>
                    <a:lnTo>
                      <a:pt x="33" y="40"/>
                    </a:lnTo>
                    <a:lnTo>
                      <a:pt x="0" y="45"/>
                    </a:lnTo>
                    <a:lnTo>
                      <a:pt x="0" y="45"/>
                    </a:lnTo>
                    <a:lnTo>
                      <a:pt x="33" y="38"/>
                    </a:lnTo>
                    <a:lnTo>
                      <a:pt x="116" y="21"/>
                    </a:lnTo>
                    <a:lnTo>
                      <a:pt x="116" y="21"/>
                    </a:lnTo>
                    <a:lnTo>
                      <a:pt x="197" y="6"/>
                    </a:lnTo>
                    <a:lnTo>
                      <a:pt x="233" y="0"/>
                    </a:lnTo>
                    <a:lnTo>
                      <a:pt x="233"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5" name="Freeform 193"/>
              <p:cNvSpPr>
                <a:spLocks/>
              </p:cNvSpPr>
              <p:nvPr/>
            </p:nvSpPr>
            <p:spPr bwMode="auto">
              <a:xfrm>
                <a:off x="5496030" y="2883871"/>
                <a:ext cx="285790" cy="53899"/>
              </a:xfrm>
              <a:custGeom>
                <a:avLst/>
                <a:gdLst>
                  <a:gd name="T0" fmla="*/ 228 w 228"/>
                  <a:gd name="T1" fmla="*/ 0 h 43"/>
                  <a:gd name="T2" fmla="*/ 228 w 228"/>
                  <a:gd name="T3" fmla="*/ 0 h 43"/>
                  <a:gd name="T4" fmla="*/ 221 w 228"/>
                  <a:gd name="T5" fmla="*/ 2 h 43"/>
                  <a:gd name="T6" fmla="*/ 221 w 228"/>
                  <a:gd name="T7" fmla="*/ 2 h 43"/>
                  <a:gd name="T8" fmla="*/ 196 w 228"/>
                  <a:gd name="T9" fmla="*/ 8 h 43"/>
                  <a:gd name="T10" fmla="*/ 196 w 228"/>
                  <a:gd name="T11" fmla="*/ 8 h 43"/>
                  <a:gd name="T12" fmla="*/ 115 w 228"/>
                  <a:gd name="T13" fmla="*/ 23 h 43"/>
                  <a:gd name="T14" fmla="*/ 115 w 228"/>
                  <a:gd name="T15" fmla="*/ 23 h 43"/>
                  <a:gd name="T16" fmla="*/ 34 w 228"/>
                  <a:gd name="T17" fmla="*/ 38 h 43"/>
                  <a:gd name="T18" fmla="*/ 34 w 228"/>
                  <a:gd name="T19" fmla="*/ 38 h 43"/>
                  <a:gd name="T20" fmla="*/ 10 w 228"/>
                  <a:gd name="T21" fmla="*/ 42 h 43"/>
                  <a:gd name="T22" fmla="*/ 10 w 228"/>
                  <a:gd name="T23" fmla="*/ 42 h 43"/>
                  <a:gd name="T24" fmla="*/ 0 w 228"/>
                  <a:gd name="T25" fmla="*/ 43 h 43"/>
                  <a:gd name="T26" fmla="*/ 0 w 228"/>
                  <a:gd name="T27" fmla="*/ 43 h 43"/>
                  <a:gd name="T28" fmla="*/ 10 w 228"/>
                  <a:gd name="T29" fmla="*/ 40 h 43"/>
                  <a:gd name="T30" fmla="*/ 10 w 228"/>
                  <a:gd name="T31" fmla="*/ 40 h 43"/>
                  <a:gd name="T32" fmla="*/ 34 w 228"/>
                  <a:gd name="T33" fmla="*/ 36 h 43"/>
                  <a:gd name="T34" fmla="*/ 34 w 228"/>
                  <a:gd name="T35" fmla="*/ 36 h 43"/>
                  <a:gd name="T36" fmla="*/ 115 w 228"/>
                  <a:gd name="T37" fmla="*/ 19 h 43"/>
                  <a:gd name="T38" fmla="*/ 115 w 228"/>
                  <a:gd name="T39" fmla="*/ 19 h 43"/>
                  <a:gd name="T40" fmla="*/ 196 w 228"/>
                  <a:gd name="T41" fmla="*/ 4 h 43"/>
                  <a:gd name="T42" fmla="*/ 196 w 228"/>
                  <a:gd name="T43" fmla="*/ 4 h 43"/>
                  <a:gd name="T44" fmla="*/ 221 w 228"/>
                  <a:gd name="T45" fmla="*/ 0 h 43"/>
                  <a:gd name="T46" fmla="*/ 221 w 228"/>
                  <a:gd name="T47" fmla="*/ 0 h 43"/>
                  <a:gd name="T48" fmla="*/ 228 w 228"/>
                  <a:gd name="T49" fmla="*/ 0 h 43"/>
                  <a:gd name="T50" fmla="*/ 228 w 228"/>
                  <a:gd name="T5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43">
                    <a:moveTo>
                      <a:pt x="228" y="0"/>
                    </a:moveTo>
                    <a:lnTo>
                      <a:pt x="228" y="0"/>
                    </a:lnTo>
                    <a:lnTo>
                      <a:pt x="221" y="2"/>
                    </a:lnTo>
                    <a:lnTo>
                      <a:pt x="221" y="2"/>
                    </a:lnTo>
                    <a:lnTo>
                      <a:pt x="196" y="8"/>
                    </a:lnTo>
                    <a:lnTo>
                      <a:pt x="196" y="8"/>
                    </a:lnTo>
                    <a:lnTo>
                      <a:pt x="115" y="23"/>
                    </a:lnTo>
                    <a:lnTo>
                      <a:pt x="115" y="23"/>
                    </a:lnTo>
                    <a:lnTo>
                      <a:pt x="34" y="38"/>
                    </a:lnTo>
                    <a:lnTo>
                      <a:pt x="34" y="38"/>
                    </a:lnTo>
                    <a:lnTo>
                      <a:pt x="10" y="42"/>
                    </a:lnTo>
                    <a:lnTo>
                      <a:pt x="10" y="42"/>
                    </a:lnTo>
                    <a:lnTo>
                      <a:pt x="0" y="43"/>
                    </a:lnTo>
                    <a:lnTo>
                      <a:pt x="0" y="43"/>
                    </a:lnTo>
                    <a:lnTo>
                      <a:pt x="10" y="40"/>
                    </a:lnTo>
                    <a:lnTo>
                      <a:pt x="10" y="40"/>
                    </a:lnTo>
                    <a:lnTo>
                      <a:pt x="34" y="36"/>
                    </a:lnTo>
                    <a:lnTo>
                      <a:pt x="34" y="36"/>
                    </a:lnTo>
                    <a:lnTo>
                      <a:pt x="115" y="19"/>
                    </a:lnTo>
                    <a:lnTo>
                      <a:pt x="115" y="19"/>
                    </a:lnTo>
                    <a:lnTo>
                      <a:pt x="196" y="4"/>
                    </a:lnTo>
                    <a:lnTo>
                      <a:pt x="196" y="4"/>
                    </a:lnTo>
                    <a:lnTo>
                      <a:pt x="221" y="0"/>
                    </a:lnTo>
                    <a:lnTo>
                      <a:pt x="221" y="0"/>
                    </a:lnTo>
                    <a:lnTo>
                      <a:pt x="228" y="0"/>
                    </a:lnTo>
                    <a:lnTo>
                      <a:pt x="228"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6" name="Freeform 194"/>
              <p:cNvSpPr>
                <a:spLocks/>
              </p:cNvSpPr>
              <p:nvPr/>
            </p:nvSpPr>
            <p:spPr bwMode="auto">
              <a:xfrm>
                <a:off x="5418315" y="2704624"/>
                <a:ext cx="278269" cy="155431"/>
              </a:xfrm>
              <a:custGeom>
                <a:avLst/>
                <a:gdLst>
                  <a:gd name="T0" fmla="*/ 62 w 222"/>
                  <a:gd name="T1" fmla="*/ 15 h 124"/>
                  <a:gd name="T2" fmla="*/ 79 w 222"/>
                  <a:gd name="T3" fmla="*/ 7 h 124"/>
                  <a:gd name="T4" fmla="*/ 126 w 222"/>
                  <a:gd name="T5" fmla="*/ 0 h 124"/>
                  <a:gd name="T6" fmla="*/ 170 w 222"/>
                  <a:gd name="T7" fmla="*/ 5 h 124"/>
                  <a:gd name="T8" fmla="*/ 194 w 222"/>
                  <a:gd name="T9" fmla="*/ 15 h 124"/>
                  <a:gd name="T10" fmla="*/ 215 w 222"/>
                  <a:gd name="T11" fmla="*/ 32 h 124"/>
                  <a:gd name="T12" fmla="*/ 222 w 222"/>
                  <a:gd name="T13" fmla="*/ 51 h 124"/>
                  <a:gd name="T14" fmla="*/ 219 w 222"/>
                  <a:gd name="T15" fmla="*/ 66 h 124"/>
                  <a:gd name="T16" fmla="*/ 204 w 222"/>
                  <a:gd name="T17" fmla="*/ 83 h 124"/>
                  <a:gd name="T18" fmla="*/ 177 w 222"/>
                  <a:gd name="T19" fmla="*/ 100 h 124"/>
                  <a:gd name="T20" fmla="*/ 115 w 222"/>
                  <a:gd name="T21" fmla="*/ 120 h 124"/>
                  <a:gd name="T22" fmla="*/ 81 w 222"/>
                  <a:gd name="T23" fmla="*/ 124 h 124"/>
                  <a:gd name="T24" fmla="*/ 49 w 222"/>
                  <a:gd name="T25" fmla="*/ 120 h 124"/>
                  <a:gd name="T26" fmla="*/ 21 w 222"/>
                  <a:gd name="T27" fmla="*/ 107 h 124"/>
                  <a:gd name="T28" fmla="*/ 2 w 222"/>
                  <a:gd name="T29" fmla="*/ 85 h 124"/>
                  <a:gd name="T30" fmla="*/ 0 w 222"/>
                  <a:gd name="T31" fmla="*/ 70 h 124"/>
                  <a:gd name="T32" fmla="*/ 4 w 222"/>
                  <a:gd name="T33" fmla="*/ 56 h 124"/>
                  <a:gd name="T34" fmla="*/ 23 w 222"/>
                  <a:gd name="T35" fmla="*/ 36 h 124"/>
                  <a:gd name="T36" fmla="*/ 64 w 222"/>
                  <a:gd name="T37" fmla="*/ 13 h 124"/>
                  <a:gd name="T38" fmla="*/ 119 w 222"/>
                  <a:gd name="T39" fmla="*/ 2 h 124"/>
                  <a:gd name="T40" fmla="*/ 151 w 222"/>
                  <a:gd name="T41" fmla="*/ 4 h 124"/>
                  <a:gd name="T42" fmla="*/ 158 w 222"/>
                  <a:gd name="T43" fmla="*/ 4 h 124"/>
                  <a:gd name="T44" fmla="*/ 132 w 222"/>
                  <a:gd name="T45" fmla="*/ 4 h 124"/>
                  <a:gd name="T46" fmla="*/ 104 w 222"/>
                  <a:gd name="T47" fmla="*/ 5 h 124"/>
                  <a:gd name="T48" fmla="*/ 66 w 222"/>
                  <a:gd name="T49" fmla="*/ 17 h 124"/>
                  <a:gd name="T50" fmla="*/ 25 w 222"/>
                  <a:gd name="T51" fmla="*/ 39 h 124"/>
                  <a:gd name="T52" fmla="*/ 8 w 222"/>
                  <a:gd name="T53" fmla="*/ 58 h 124"/>
                  <a:gd name="T54" fmla="*/ 4 w 222"/>
                  <a:gd name="T55" fmla="*/ 77 h 124"/>
                  <a:gd name="T56" fmla="*/ 8 w 222"/>
                  <a:gd name="T57" fmla="*/ 90 h 124"/>
                  <a:gd name="T58" fmla="*/ 23 w 222"/>
                  <a:gd name="T59" fmla="*/ 105 h 124"/>
                  <a:gd name="T60" fmla="*/ 51 w 222"/>
                  <a:gd name="T61" fmla="*/ 117 h 124"/>
                  <a:gd name="T62" fmla="*/ 98 w 222"/>
                  <a:gd name="T63" fmla="*/ 119 h 124"/>
                  <a:gd name="T64" fmla="*/ 130 w 222"/>
                  <a:gd name="T65" fmla="*/ 113 h 124"/>
                  <a:gd name="T66" fmla="*/ 175 w 222"/>
                  <a:gd name="T67" fmla="*/ 96 h 124"/>
                  <a:gd name="T68" fmla="*/ 202 w 222"/>
                  <a:gd name="T69" fmla="*/ 81 h 124"/>
                  <a:gd name="T70" fmla="*/ 217 w 222"/>
                  <a:gd name="T71" fmla="*/ 58 h 124"/>
                  <a:gd name="T72" fmla="*/ 219 w 222"/>
                  <a:gd name="T73" fmla="*/ 45 h 124"/>
                  <a:gd name="T74" fmla="*/ 211 w 222"/>
                  <a:gd name="T75" fmla="*/ 34 h 124"/>
                  <a:gd name="T76" fmla="*/ 192 w 222"/>
                  <a:gd name="T77" fmla="*/ 17 h 124"/>
                  <a:gd name="T78" fmla="*/ 147 w 222"/>
                  <a:gd name="T79" fmla="*/ 4 h 124"/>
                  <a:gd name="T80" fmla="*/ 107 w 222"/>
                  <a:gd name="T81" fmla="*/ 4 h 124"/>
                  <a:gd name="T82" fmla="*/ 79 w 222"/>
                  <a:gd name="T83" fmla="*/ 9 h 124"/>
                  <a:gd name="T84" fmla="*/ 55 w 222"/>
                  <a:gd name="T85" fmla="*/ 1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2" h="124">
                    <a:moveTo>
                      <a:pt x="55" y="17"/>
                    </a:moveTo>
                    <a:lnTo>
                      <a:pt x="55" y="17"/>
                    </a:lnTo>
                    <a:lnTo>
                      <a:pt x="62" y="15"/>
                    </a:lnTo>
                    <a:lnTo>
                      <a:pt x="62" y="15"/>
                    </a:lnTo>
                    <a:lnTo>
                      <a:pt x="79" y="7"/>
                    </a:lnTo>
                    <a:lnTo>
                      <a:pt x="79" y="7"/>
                    </a:lnTo>
                    <a:lnTo>
                      <a:pt x="92" y="4"/>
                    </a:lnTo>
                    <a:lnTo>
                      <a:pt x="107" y="2"/>
                    </a:lnTo>
                    <a:lnTo>
                      <a:pt x="126" y="0"/>
                    </a:lnTo>
                    <a:lnTo>
                      <a:pt x="147" y="2"/>
                    </a:lnTo>
                    <a:lnTo>
                      <a:pt x="147" y="2"/>
                    </a:lnTo>
                    <a:lnTo>
                      <a:pt x="170" y="5"/>
                    </a:lnTo>
                    <a:lnTo>
                      <a:pt x="181" y="9"/>
                    </a:lnTo>
                    <a:lnTo>
                      <a:pt x="194" y="15"/>
                    </a:lnTo>
                    <a:lnTo>
                      <a:pt x="194" y="15"/>
                    </a:lnTo>
                    <a:lnTo>
                      <a:pt x="205" y="21"/>
                    </a:lnTo>
                    <a:lnTo>
                      <a:pt x="215" y="32"/>
                    </a:lnTo>
                    <a:lnTo>
                      <a:pt x="215" y="32"/>
                    </a:lnTo>
                    <a:lnTo>
                      <a:pt x="219" y="38"/>
                    </a:lnTo>
                    <a:lnTo>
                      <a:pt x="220" y="43"/>
                    </a:lnTo>
                    <a:lnTo>
                      <a:pt x="222" y="51"/>
                    </a:lnTo>
                    <a:lnTo>
                      <a:pt x="220" y="58"/>
                    </a:lnTo>
                    <a:lnTo>
                      <a:pt x="220" y="58"/>
                    </a:lnTo>
                    <a:lnTo>
                      <a:pt x="219" y="66"/>
                    </a:lnTo>
                    <a:lnTo>
                      <a:pt x="215" y="73"/>
                    </a:lnTo>
                    <a:lnTo>
                      <a:pt x="204" y="83"/>
                    </a:lnTo>
                    <a:lnTo>
                      <a:pt x="204" y="83"/>
                    </a:lnTo>
                    <a:lnTo>
                      <a:pt x="190" y="92"/>
                    </a:lnTo>
                    <a:lnTo>
                      <a:pt x="177" y="100"/>
                    </a:lnTo>
                    <a:lnTo>
                      <a:pt x="177" y="100"/>
                    </a:lnTo>
                    <a:lnTo>
                      <a:pt x="147" y="111"/>
                    </a:lnTo>
                    <a:lnTo>
                      <a:pt x="132" y="117"/>
                    </a:lnTo>
                    <a:lnTo>
                      <a:pt x="115" y="120"/>
                    </a:lnTo>
                    <a:lnTo>
                      <a:pt x="115" y="120"/>
                    </a:lnTo>
                    <a:lnTo>
                      <a:pt x="98" y="122"/>
                    </a:lnTo>
                    <a:lnTo>
                      <a:pt x="81" y="124"/>
                    </a:lnTo>
                    <a:lnTo>
                      <a:pt x="66" y="122"/>
                    </a:lnTo>
                    <a:lnTo>
                      <a:pt x="49" y="120"/>
                    </a:lnTo>
                    <a:lnTo>
                      <a:pt x="49" y="120"/>
                    </a:lnTo>
                    <a:lnTo>
                      <a:pt x="34" y="115"/>
                    </a:lnTo>
                    <a:lnTo>
                      <a:pt x="21" y="107"/>
                    </a:lnTo>
                    <a:lnTo>
                      <a:pt x="21" y="107"/>
                    </a:lnTo>
                    <a:lnTo>
                      <a:pt x="9" y="98"/>
                    </a:lnTo>
                    <a:lnTo>
                      <a:pt x="4" y="92"/>
                    </a:lnTo>
                    <a:lnTo>
                      <a:pt x="2" y="85"/>
                    </a:lnTo>
                    <a:lnTo>
                      <a:pt x="2" y="85"/>
                    </a:lnTo>
                    <a:lnTo>
                      <a:pt x="0" y="77"/>
                    </a:lnTo>
                    <a:lnTo>
                      <a:pt x="0" y="70"/>
                    </a:lnTo>
                    <a:lnTo>
                      <a:pt x="2" y="62"/>
                    </a:lnTo>
                    <a:lnTo>
                      <a:pt x="4" y="56"/>
                    </a:lnTo>
                    <a:lnTo>
                      <a:pt x="4" y="56"/>
                    </a:lnTo>
                    <a:lnTo>
                      <a:pt x="13" y="45"/>
                    </a:lnTo>
                    <a:lnTo>
                      <a:pt x="23" y="36"/>
                    </a:lnTo>
                    <a:lnTo>
                      <a:pt x="23" y="36"/>
                    </a:lnTo>
                    <a:lnTo>
                      <a:pt x="43" y="22"/>
                    </a:lnTo>
                    <a:lnTo>
                      <a:pt x="64" y="13"/>
                    </a:lnTo>
                    <a:lnTo>
                      <a:pt x="64" y="13"/>
                    </a:lnTo>
                    <a:lnTo>
                      <a:pt x="85" y="7"/>
                    </a:lnTo>
                    <a:lnTo>
                      <a:pt x="104" y="4"/>
                    </a:lnTo>
                    <a:lnTo>
                      <a:pt x="119" y="2"/>
                    </a:lnTo>
                    <a:lnTo>
                      <a:pt x="132" y="2"/>
                    </a:lnTo>
                    <a:lnTo>
                      <a:pt x="132" y="2"/>
                    </a:lnTo>
                    <a:lnTo>
                      <a:pt x="151" y="4"/>
                    </a:lnTo>
                    <a:lnTo>
                      <a:pt x="151" y="4"/>
                    </a:lnTo>
                    <a:lnTo>
                      <a:pt x="158" y="4"/>
                    </a:lnTo>
                    <a:lnTo>
                      <a:pt x="158" y="4"/>
                    </a:lnTo>
                    <a:lnTo>
                      <a:pt x="151" y="4"/>
                    </a:lnTo>
                    <a:lnTo>
                      <a:pt x="151" y="4"/>
                    </a:lnTo>
                    <a:lnTo>
                      <a:pt x="132" y="4"/>
                    </a:lnTo>
                    <a:lnTo>
                      <a:pt x="132" y="4"/>
                    </a:lnTo>
                    <a:lnTo>
                      <a:pt x="119" y="4"/>
                    </a:lnTo>
                    <a:lnTo>
                      <a:pt x="104" y="5"/>
                    </a:lnTo>
                    <a:lnTo>
                      <a:pt x="85" y="9"/>
                    </a:lnTo>
                    <a:lnTo>
                      <a:pt x="66" y="17"/>
                    </a:lnTo>
                    <a:lnTo>
                      <a:pt x="66" y="17"/>
                    </a:lnTo>
                    <a:lnTo>
                      <a:pt x="45" y="26"/>
                    </a:lnTo>
                    <a:lnTo>
                      <a:pt x="25" y="39"/>
                    </a:lnTo>
                    <a:lnTo>
                      <a:pt x="25" y="39"/>
                    </a:lnTo>
                    <a:lnTo>
                      <a:pt x="15" y="47"/>
                    </a:lnTo>
                    <a:lnTo>
                      <a:pt x="8" y="58"/>
                    </a:lnTo>
                    <a:lnTo>
                      <a:pt x="8" y="58"/>
                    </a:lnTo>
                    <a:lnTo>
                      <a:pt x="4" y="64"/>
                    </a:lnTo>
                    <a:lnTo>
                      <a:pt x="4" y="70"/>
                    </a:lnTo>
                    <a:lnTo>
                      <a:pt x="4" y="77"/>
                    </a:lnTo>
                    <a:lnTo>
                      <a:pt x="4" y="83"/>
                    </a:lnTo>
                    <a:lnTo>
                      <a:pt x="4" y="83"/>
                    </a:lnTo>
                    <a:lnTo>
                      <a:pt x="8" y="90"/>
                    </a:lnTo>
                    <a:lnTo>
                      <a:pt x="11" y="96"/>
                    </a:lnTo>
                    <a:lnTo>
                      <a:pt x="23" y="105"/>
                    </a:lnTo>
                    <a:lnTo>
                      <a:pt x="23" y="105"/>
                    </a:lnTo>
                    <a:lnTo>
                      <a:pt x="36" y="111"/>
                    </a:lnTo>
                    <a:lnTo>
                      <a:pt x="51" y="117"/>
                    </a:lnTo>
                    <a:lnTo>
                      <a:pt x="51" y="117"/>
                    </a:lnTo>
                    <a:lnTo>
                      <a:pt x="66" y="119"/>
                    </a:lnTo>
                    <a:lnTo>
                      <a:pt x="81" y="120"/>
                    </a:lnTo>
                    <a:lnTo>
                      <a:pt x="98" y="119"/>
                    </a:lnTo>
                    <a:lnTo>
                      <a:pt x="115" y="117"/>
                    </a:lnTo>
                    <a:lnTo>
                      <a:pt x="115" y="117"/>
                    </a:lnTo>
                    <a:lnTo>
                      <a:pt x="130" y="113"/>
                    </a:lnTo>
                    <a:lnTo>
                      <a:pt x="145" y="107"/>
                    </a:lnTo>
                    <a:lnTo>
                      <a:pt x="175" y="96"/>
                    </a:lnTo>
                    <a:lnTo>
                      <a:pt x="175" y="96"/>
                    </a:lnTo>
                    <a:lnTo>
                      <a:pt x="188" y="88"/>
                    </a:lnTo>
                    <a:lnTo>
                      <a:pt x="202" y="81"/>
                    </a:lnTo>
                    <a:lnTo>
                      <a:pt x="202" y="81"/>
                    </a:lnTo>
                    <a:lnTo>
                      <a:pt x="211" y="70"/>
                    </a:lnTo>
                    <a:lnTo>
                      <a:pt x="215" y="64"/>
                    </a:lnTo>
                    <a:lnTo>
                      <a:pt x="217" y="58"/>
                    </a:lnTo>
                    <a:lnTo>
                      <a:pt x="217" y="58"/>
                    </a:lnTo>
                    <a:lnTo>
                      <a:pt x="219" y="51"/>
                    </a:lnTo>
                    <a:lnTo>
                      <a:pt x="219" y="45"/>
                    </a:lnTo>
                    <a:lnTo>
                      <a:pt x="215" y="39"/>
                    </a:lnTo>
                    <a:lnTo>
                      <a:pt x="211" y="34"/>
                    </a:lnTo>
                    <a:lnTo>
                      <a:pt x="211" y="34"/>
                    </a:lnTo>
                    <a:lnTo>
                      <a:pt x="204" y="24"/>
                    </a:lnTo>
                    <a:lnTo>
                      <a:pt x="192" y="17"/>
                    </a:lnTo>
                    <a:lnTo>
                      <a:pt x="192" y="17"/>
                    </a:lnTo>
                    <a:lnTo>
                      <a:pt x="181" y="13"/>
                    </a:lnTo>
                    <a:lnTo>
                      <a:pt x="170" y="9"/>
                    </a:lnTo>
                    <a:lnTo>
                      <a:pt x="147" y="4"/>
                    </a:lnTo>
                    <a:lnTo>
                      <a:pt x="147" y="4"/>
                    </a:lnTo>
                    <a:lnTo>
                      <a:pt x="126" y="2"/>
                    </a:lnTo>
                    <a:lnTo>
                      <a:pt x="107" y="4"/>
                    </a:lnTo>
                    <a:lnTo>
                      <a:pt x="92" y="5"/>
                    </a:lnTo>
                    <a:lnTo>
                      <a:pt x="79" y="9"/>
                    </a:lnTo>
                    <a:lnTo>
                      <a:pt x="79" y="9"/>
                    </a:lnTo>
                    <a:lnTo>
                      <a:pt x="62" y="15"/>
                    </a:lnTo>
                    <a:lnTo>
                      <a:pt x="62" y="15"/>
                    </a:lnTo>
                    <a:lnTo>
                      <a:pt x="55" y="17"/>
                    </a:lnTo>
                    <a:lnTo>
                      <a:pt x="55" y="17"/>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7" name="Freeform 195"/>
              <p:cNvSpPr>
                <a:spLocks/>
              </p:cNvSpPr>
              <p:nvPr/>
            </p:nvSpPr>
            <p:spPr bwMode="auto">
              <a:xfrm>
                <a:off x="5682796" y="2640697"/>
                <a:ext cx="99024" cy="80222"/>
              </a:xfrm>
              <a:custGeom>
                <a:avLst/>
                <a:gdLst>
                  <a:gd name="T0" fmla="*/ 0 w 79"/>
                  <a:gd name="T1" fmla="*/ 64 h 64"/>
                  <a:gd name="T2" fmla="*/ 0 w 79"/>
                  <a:gd name="T3" fmla="*/ 64 h 64"/>
                  <a:gd name="T4" fmla="*/ 9 w 79"/>
                  <a:gd name="T5" fmla="*/ 55 h 64"/>
                  <a:gd name="T6" fmla="*/ 38 w 79"/>
                  <a:gd name="T7" fmla="*/ 32 h 64"/>
                  <a:gd name="T8" fmla="*/ 38 w 79"/>
                  <a:gd name="T9" fmla="*/ 32 h 64"/>
                  <a:gd name="T10" fmla="*/ 66 w 79"/>
                  <a:gd name="T11" fmla="*/ 9 h 64"/>
                  <a:gd name="T12" fmla="*/ 79 w 79"/>
                  <a:gd name="T13" fmla="*/ 0 h 64"/>
                  <a:gd name="T14" fmla="*/ 79 w 79"/>
                  <a:gd name="T15" fmla="*/ 0 h 64"/>
                  <a:gd name="T16" fmla="*/ 68 w 79"/>
                  <a:gd name="T17" fmla="*/ 11 h 64"/>
                  <a:gd name="T18" fmla="*/ 40 w 79"/>
                  <a:gd name="T19" fmla="*/ 34 h 64"/>
                  <a:gd name="T20" fmla="*/ 40 w 79"/>
                  <a:gd name="T21" fmla="*/ 34 h 64"/>
                  <a:gd name="T22" fmla="*/ 11 w 79"/>
                  <a:gd name="T23" fmla="*/ 56 h 64"/>
                  <a:gd name="T24" fmla="*/ 0 w 79"/>
                  <a:gd name="T25" fmla="*/ 64 h 64"/>
                  <a:gd name="T26" fmla="*/ 0 w 79"/>
                  <a:gd name="T2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64">
                    <a:moveTo>
                      <a:pt x="0" y="64"/>
                    </a:moveTo>
                    <a:lnTo>
                      <a:pt x="0" y="64"/>
                    </a:lnTo>
                    <a:lnTo>
                      <a:pt x="9" y="55"/>
                    </a:lnTo>
                    <a:lnTo>
                      <a:pt x="38" y="32"/>
                    </a:lnTo>
                    <a:lnTo>
                      <a:pt x="38" y="32"/>
                    </a:lnTo>
                    <a:lnTo>
                      <a:pt x="66" y="9"/>
                    </a:lnTo>
                    <a:lnTo>
                      <a:pt x="79" y="0"/>
                    </a:lnTo>
                    <a:lnTo>
                      <a:pt x="79" y="0"/>
                    </a:lnTo>
                    <a:lnTo>
                      <a:pt x="68" y="11"/>
                    </a:lnTo>
                    <a:lnTo>
                      <a:pt x="40" y="34"/>
                    </a:lnTo>
                    <a:lnTo>
                      <a:pt x="40" y="34"/>
                    </a:lnTo>
                    <a:lnTo>
                      <a:pt x="11" y="56"/>
                    </a:lnTo>
                    <a:lnTo>
                      <a:pt x="0" y="64"/>
                    </a:lnTo>
                    <a:lnTo>
                      <a:pt x="0" y="64"/>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8" name="Freeform 196"/>
              <p:cNvSpPr>
                <a:spLocks/>
              </p:cNvSpPr>
              <p:nvPr/>
            </p:nvSpPr>
            <p:spPr bwMode="auto">
              <a:xfrm>
                <a:off x="5675275" y="2678301"/>
                <a:ext cx="66434" cy="52646"/>
              </a:xfrm>
              <a:custGeom>
                <a:avLst/>
                <a:gdLst>
                  <a:gd name="T0" fmla="*/ 53 w 53"/>
                  <a:gd name="T1" fmla="*/ 28 h 42"/>
                  <a:gd name="T2" fmla="*/ 53 w 53"/>
                  <a:gd name="T3" fmla="*/ 28 h 42"/>
                  <a:gd name="T4" fmla="*/ 42 w 53"/>
                  <a:gd name="T5" fmla="*/ 32 h 42"/>
                  <a:gd name="T6" fmla="*/ 10 w 53"/>
                  <a:gd name="T7" fmla="*/ 40 h 42"/>
                  <a:gd name="T8" fmla="*/ 10 w 53"/>
                  <a:gd name="T9" fmla="*/ 40 h 42"/>
                  <a:gd name="T10" fmla="*/ 4 w 53"/>
                  <a:gd name="T11" fmla="*/ 40 h 42"/>
                  <a:gd name="T12" fmla="*/ 0 w 53"/>
                  <a:gd name="T13" fmla="*/ 42 h 42"/>
                  <a:gd name="T14" fmla="*/ 2 w 53"/>
                  <a:gd name="T15" fmla="*/ 38 h 42"/>
                  <a:gd name="T16" fmla="*/ 2 w 53"/>
                  <a:gd name="T17" fmla="*/ 38 h 42"/>
                  <a:gd name="T18" fmla="*/ 6 w 53"/>
                  <a:gd name="T19" fmla="*/ 23 h 42"/>
                  <a:gd name="T20" fmla="*/ 12 w 53"/>
                  <a:gd name="T21" fmla="*/ 11 h 42"/>
                  <a:gd name="T22" fmla="*/ 17 w 53"/>
                  <a:gd name="T23" fmla="*/ 0 h 42"/>
                  <a:gd name="T24" fmla="*/ 17 w 53"/>
                  <a:gd name="T25" fmla="*/ 0 h 42"/>
                  <a:gd name="T26" fmla="*/ 14 w 53"/>
                  <a:gd name="T27" fmla="*/ 11 h 42"/>
                  <a:gd name="T28" fmla="*/ 10 w 53"/>
                  <a:gd name="T29" fmla="*/ 25 h 42"/>
                  <a:gd name="T30" fmla="*/ 6 w 53"/>
                  <a:gd name="T31" fmla="*/ 40 h 42"/>
                  <a:gd name="T32" fmla="*/ 2 w 53"/>
                  <a:gd name="T33" fmla="*/ 36 h 42"/>
                  <a:gd name="T34" fmla="*/ 2 w 53"/>
                  <a:gd name="T35" fmla="*/ 36 h 42"/>
                  <a:gd name="T36" fmla="*/ 8 w 53"/>
                  <a:gd name="T37" fmla="*/ 36 h 42"/>
                  <a:gd name="T38" fmla="*/ 8 w 53"/>
                  <a:gd name="T39" fmla="*/ 36 h 42"/>
                  <a:gd name="T40" fmla="*/ 40 w 53"/>
                  <a:gd name="T41" fmla="*/ 30 h 42"/>
                  <a:gd name="T42" fmla="*/ 53 w 53"/>
                  <a:gd name="T43" fmla="*/ 28 h 42"/>
                  <a:gd name="T44" fmla="*/ 53 w 53"/>
                  <a:gd name="T4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42">
                    <a:moveTo>
                      <a:pt x="53" y="28"/>
                    </a:moveTo>
                    <a:lnTo>
                      <a:pt x="53" y="28"/>
                    </a:lnTo>
                    <a:lnTo>
                      <a:pt x="42" y="32"/>
                    </a:lnTo>
                    <a:lnTo>
                      <a:pt x="10" y="40"/>
                    </a:lnTo>
                    <a:lnTo>
                      <a:pt x="10" y="40"/>
                    </a:lnTo>
                    <a:lnTo>
                      <a:pt x="4" y="40"/>
                    </a:lnTo>
                    <a:lnTo>
                      <a:pt x="0" y="42"/>
                    </a:lnTo>
                    <a:lnTo>
                      <a:pt x="2" y="38"/>
                    </a:lnTo>
                    <a:lnTo>
                      <a:pt x="2" y="38"/>
                    </a:lnTo>
                    <a:lnTo>
                      <a:pt x="6" y="23"/>
                    </a:lnTo>
                    <a:lnTo>
                      <a:pt x="12" y="11"/>
                    </a:lnTo>
                    <a:lnTo>
                      <a:pt x="17" y="0"/>
                    </a:lnTo>
                    <a:lnTo>
                      <a:pt x="17" y="0"/>
                    </a:lnTo>
                    <a:lnTo>
                      <a:pt x="14" y="11"/>
                    </a:lnTo>
                    <a:lnTo>
                      <a:pt x="10" y="25"/>
                    </a:lnTo>
                    <a:lnTo>
                      <a:pt x="6" y="40"/>
                    </a:lnTo>
                    <a:lnTo>
                      <a:pt x="2" y="36"/>
                    </a:lnTo>
                    <a:lnTo>
                      <a:pt x="2" y="36"/>
                    </a:lnTo>
                    <a:lnTo>
                      <a:pt x="8" y="36"/>
                    </a:lnTo>
                    <a:lnTo>
                      <a:pt x="8" y="36"/>
                    </a:lnTo>
                    <a:lnTo>
                      <a:pt x="40" y="30"/>
                    </a:lnTo>
                    <a:lnTo>
                      <a:pt x="53" y="28"/>
                    </a:lnTo>
                    <a:lnTo>
                      <a:pt x="53" y="28"/>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9" name="Freeform 197"/>
              <p:cNvSpPr>
                <a:spLocks/>
              </p:cNvSpPr>
              <p:nvPr/>
            </p:nvSpPr>
            <p:spPr bwMode="auto">
              <a:xfrm>
                <a:off x="5463440" y="2753510"/>
                <a:ext cx="179245" cy="28830"/>
              </a:xfrm>
              <a:custGeom>
                <a:avLst/>
                <a:gdLst>
                  <a:gd name="T0" fmla="*/ 143 w 143"/>
                  <a:gd name="T1" fmla="*/ 0 h 23"/>
                  <a:gd name="T2" fmla="*/ 143 w 143"/>
                  <a:gd name="T3" fmla="*/ 0 h 23"/>
                  <a:gd name="T4" fmla="*/ 122 w 143"/>
                  <a:gd name="T5" fmla="*/ 6 h 23"/>
                  <a:gd name="T6" fmla="*/ 71 w 143"/>
                  <a:gd name="T7" fmla="*/ 14 h 23"/>
                  <a:gd name="T8" fmla="*/ 71 w 143"/>
                  <a:gd name="T9" fmla="*/ 14 h 23"/>
                  <a:gd name="T10" fmla="*/ 21 w 143"/>
                  <a:gd name="T11" fmla="*/ 21 h 23"/>
                  <a:gd name="T12" fmla="*/ 0 w 143"/>
                  <a:gd name="T13" fmla="*/ 23 h 23"/>
                  <a:gd name="T14" fmla="*/ 0 w 143"/>
                  <a:gd name="T15" fmla="*/ 23 h 23"/>
                  <a:gd name="T16" fmla="*/ 21 w 143"/>
                  <a:gd name="T17" fmla="*/ 17 h 23"/>
                  <a:gd name="T18" fmla="*/ 71 w 143"/>
                  <a:gd name="T19" fmla="*/ 10 h 23"/>
                  <a:gd name="T20" fmla="*/ 71 w 143"/>
                  <a:gd name="T21" fmla="*/ 10 h 23"/>
                  <a:gd name="T22" fmla="*/ 120 w 143"/>
                  <a:gd name="T23" fmla="*/ 2 h 23"/>
                  <a:gd name="T24" fmla="*/ 143 w 143"/>
                  <a:gd name="T25" fmla="*/ 0 h 23"/>
                  <a:gd name="T26" fmla="*/ 143 w 143"/>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23">
                    <a:moveTo>
                      <a:pt x="143" y="0"/>
                    </a:moveTo>
                    <a:lnTo>
                      <a:pt x="143" y="0"/>
                    </a:lnTo>
                    <a:lnTo>
                      <a:pt x="122" y="6"/>
                    </a:lnTo>
                    <a:lnTo>
                      <a:pt x="71" y="14"/>
                    </a:lnTo>
                    <a:lnTo>
                      <a:pt x="71" y="14"/>
                    </a:lnTo>
                    <a:lnTo>
                      <a:pt x="21" y="21"/>
                    </a:lnTo>
                    <a:lnTo>
                      <a:pt x="0" y="23"/>
                    </a:lnTo>
                    <a:lnTo>
                      <a:pt x="0" y="23"/>
                    </a:lnTo>
                    <a:lnTo>
                      <a:pt x="21" y="17"/>
                    </a:lnTo>
                    <a:lnTo>
                      <a:pt x="71" y="10"/>
                    </a:lnTo>
                    <a:lnTo>
                      <a:pt x="71" y="10"/>
                    </a:lnTo>
                    <a:lnTo>
                      <a:pt x="120" y="2"/>
                    </a:lnTo>
                    <a:lnTo>
                      <a:pt x="143" y="0"/>
                    </a:lnTo>
                    <a:lnTo>
                      <a:pt x="143" y="0"/>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0" name="Freeform 198"/>
              <p:cNvSpPr>
                <a:spLocks/>
              </p:cNvSpPr>
              <p:nvPr/>
            </p:nvSpPr>
            <p:spPr bwMode="auto">
              <a:xfrm>
                <a:off x="5356896" y="2648218"/>
                <a:ext cx="82729" cy="83983"/>
              </a:xfrm>
              <a:custGeom>
                <a:avLst/>
                <a:gdLst>
                  <a:gd name="T0" fmla="*/ 66 w 66"/>
                  <a:gd name="T1" fmla="*/ 28 h 67"/>
                  <a:gd name="T2" fmla="*/ 66 w 66"/>
                  <a:gd name="T3" fmla="*/ 28 h 67"/>
                  <a:gd name="T4" fmla="*/ 66 w 66"/>
                  <a:gd name="T5" fmla="*/ 34 h 67"/>
                  <a:gd name="T6" fmla="*/ 66 w 66"/>
                  <a:gd name="T7" fmla="*/ 41 h 67"/>
                  <a:gd name="T8" fmla="*/ 64 w 66"/>
                  <a:gd name="T9" fmla="*/ 47 h 67"/>
                  <a:gd name="T10" fmla="*/ 60 w 66"/>
                  <a:gd name="T11" fmla="*/ 52 h 67"/>
                  <a:gd name="T12" fmla="*/ 57 w 66"/>
                  <a:gd name="T13" fmla="*/ 58 h 67"/>
                  <a:gd name="T14" fmla="*/ 51 w 66"/>
                  <a:gd name="T15" fmla="*/ 62 h 67"/>
                  <a:gd name="T16" fmla="*/ 45 w 66"/>
                  <a:gd name="T17" fmla="*/ 64 h 67"/>
                  <a:gd name="T18" fmla="*/ 40 w 66"/>
                  <a:gd name="T19" fmla="*/ 66 h 67"/>
                  <a:gd name="T20" fmla="*/ 40 w 66"/>
                  <a:gd name="T21" fmla="*/ 66 h 67"/>
                  <a:gd name="T22" fmla="*/ 32 w 66"/>
                  <a:gd name="T23" fmla="*/ 67 h 67"/>
                  <a:gd name="T24" fmla="*/ 26 w 66"/>
                  <a:gd name="T25" fmla="*/ 66 h 67"/>
                  <a:gd name="T26" fmla="*/ 19 w 66"/>
                  <a:gd name="T27" fmla="*/ 64 h 67"/>
                  <a:gd name="T28" fmla="*/ 15 w 66"/>
                  <a:gd name="T29" fmla="*/ 62 h 67"/>
                  <a:gd name="T30" fmla="*/ 9 w 66"/>
                  <a:gd name="T31" fmla="*/ 56 h 67"/>
                  <a:gd name="T32" fmla="*/ 6 w 66"/>
                  <a:gd name="T33" fmla="*/ 52 h 67"/>
                  <a:gd name="T34" fmla="*/ 2 w 66"/>
                  <a:gd name="T35" fmla="*/ 47 h 67"/>
                  <a:gd name="T36" fmla="*/ 0 w 66"/>
                  <a:gd name="T37" fmla="*/ 39 h 67"/>
                  <a:gd name="T38" fmla="*/ 0 w 66"/>
                  <a:gd name="T39" fmla="*/ 39 h 67"/>
                  <a:gd name="T40" fmla="*/ 0 w 66"/>
                  <a:gd name="T41" fmla="*/ 34 h 67"/>
                  <a:gd name="T42" fmla="*/ 0 w 66"/>
                  <a:gd name="T43" fmla="*/ 26 h 67"/>
                  <a:gd name="T44" fmla="*/ 2 w 66"/>
                  <a:gd name="T45" fmla="*/ 20 h 67"/>
                  <a:gd name="T46" fmla="*/ 6 w 66"/>
                  <a:gd name="T47" fmla="*/ 15 h 67"/>
                  <a:gd name="T48" fmla="*/ 9 w 66"/>
                  <a:gd name="T49" fmla="*/ 11 h 67"/>
                  <a:gd name="T50" fmla="*/ 15 w 66"/>
                  <a:gd name="T51" fmla="*/ 5 h 67"/>
                  <a:gd name="T52" fmla="*/ 21 w 66"/>
                  <a:gd name="T53" fmla="*/ 3 h 67"/>
                  <a:gd name="T54" fmla="*/ 26 w 66"/>
                  <a:gd name="T55" fmla="*/ 1 h 67"/>
                  <a:gd name="T56" fmla="*/ 26 w 66"/>
                  <a:gd name="T57" fmla="*/ 1 h 67"/>
                  <a:gd name="T58" fmla="*/ 34 w 66"/>
                  <a:gd name="T59" fmla="*/ 0 h 67"/>
                  <a:gd name="T60" fmla="*/ 40 w 66"/>
                  <a:gd name="T61" fmla="*/ 1 h 67"/>
                  <a:gd name="T62" fmla="*/ 45 w 66"/>
                  <a:gd name="T63" fmla="*/ 3 h 67"/>
                  <a:gd name="T64" fmla="*/ 51 w 66"/>
                  <a:gd name="T65" fmla="*/ 7 h 67"/>
                  <a:gd name="T66" fmla="*/ 57 w 66"/>
                  <a:gd name="T67" fmla="*/ 11 h 67"/>
                  <a:gd name="T68" fmla="*/ 60 w 66"/>
                  <a:gd name="T69" fmla="*/ 15 h 67"/>
                  <a:gd name="T70" fmla="*/ 64 w 66"/>
                  <a:gd name="T71" fmla="*/ 20 h 67"/>
                  <a:gd name="T72" fmla="*/ 66 w 66"/>
                  <a:gd name="T73" fmla="*/ 28 h 67"/>
                  <a:gd name="T74" fmla="*/ 66 w 66"/>
                  <a:gd name="T75" fmla="*/ 2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7">
                    <a:moveTo>
                      <a:pt x="66" y="28"/>
                    </a:moveTo>
                    <a:lnTo>
                      <a:pt x="66" y="28"/>
                    </a:lnTo>
                    <a:lnTo>
                      <a:pt x="66" y="34"/>
                    </a:lnTo>
                    <a:lnTo>
                      <a:pt x="66" y="41"/>
                    </a:lnTo>
                    <a:lnTo>
                      <a:pt x="64" y="47"/>
                    </a:lnTo>
                    <a:lnTo>
                      <a:pt x="60" y="52"/>
                    </a:lnTo>
                    <a:lnTo>
                      <a:pt x="57" y="58"/>
                    </a:lnTo>
                    <a:lnTo>
                      <a:pt x="51" y="62"/>
                    </a:lnTo>
                    <a:lnTo>
                      <a:pt x="45" y="64"/>
                    </a:lnTo>
                    <a:lnTo>
                      <a:pt x="40" y="66"/>
                    </a:lnTo>
                    <a:lnTo>
                      <a:pt x="40" y="66"/>
                    </a:lnTo>
                    <a:lnTo>
                      <a:pt x="32" y="67"/>
                    </a:lnTo>
                    <a:lnTo>
                      <a:pt x="26" y="66"/>
                    </a:lnTo>
                    <a:lnTo>
                      <a:pt x="19" y="64"/>
                    </a:lnTo>
                    <a:lnTo>
                      <a:pt x="15" y="62"/>
                    </a:lnTo>
                    <a:lnTo>
                      <a:pt x="9" y="56"/>
                    </a:lnTo>
                    <a:lnTo>
                      <a:pt x="6" y="52"/>
                    </a:lnTo>
                    <a:lnTo>
                      <a:pt x="2" y="47"/>
                    </a:lnTo>
                    <a:lnTo>
                      <a:pt x="0" y="39"/>
                    </a:lnTo>
                    <a:lnTo>
                      <a:pt x="0" y="39"/>
                    </a:lnTo>
                    <a:lnTo>
                      <a:pt x="0" y="34"/>
                    </a:lnTo>
                    <a:lnTo>
                      <a:pt x="0" y="26"/>
                    </a:lnTo>
                    <a:lnTo>
                      <a:pt x="2" y="20"/>
                    </a:lnTo>
                    <a:lnTo>
                      <a:pt x="6" y="15"/>
                    </a:lnTo>
                    <a:lnTo>
                      <a:pt x="9" y="11"/>
                    </a:lnTo>
                    <a:lnTo>
                      <a:pt x="15" y="5"/>
                    </a:lnTo>
                    <a:lnTo>
                      <a:pt x="21" y="3"/>
                    </a:lnTo>
                    <a:lnTo>
                      <a:pt x="26" y="1"/>
                    </a:lnTo>
                    <a:lnTo>
                      <a:pt x="26" y="1"/>
                    </a:lnTo>
                    <a:lnTo>
                      <a:pt x="34" y="0"/>
                    </a:lnTo>
                    <a:lnTo>
                      <a:pt x="40" y="1"/>
                    </a:lnTo>
                    <a:lnTo>
                      <a:pt x="45" y="3"/>
                    </a:lnTo>
                    <a:lnTo>
                      <a:pt x="51" y="7"/>
                    </a:lnTo>
                    <a:lnTo>
                      <a:pt x="57" y="11"/>
                    </a:lnTo>
                    <a:lnTo>
                      <a:pt x="60" y="15"/>
                    </a:lnTo>
                    <a:lnTo>
                      <a:pt x="64" y="20"/>
                    </a:lnTo>
                    <a:lnTo>
                      <a:pt x="66" y="28"/>
                    </a:lnTo>
                    <a:lnTo>
                      <a:pt x="66" y="28"/>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1" name="Freeform 199"/>
              <p:cNvSpPr>
                <a:spLocks noEditPoints="1"/>
              </p:cNvSpPr>
              <p:nvPr/>
            </p:nvSpPr>
            <p:spPr bwMode="auto">
              <a:xfrm>
                <a:off x="5356896" y="2648218"/>
                <a:ext cx="82729" cy="83983"/>
              </a:xfrm>
              <a:custGeom>
                <a:avLst/>
                <a:gdLst>
                  <a:gd name="T0" fmla="*/ 32 w 66"/>
                  <a:gd name="T1" fmla="*/ 67 h 67"/>
                  <a:gd name="T2" fmla="*/ 11 w 66"/>
                  <a:gd name="T3" fmla="*/ 60 h 67"/>
                  <a:gd name="T4" fmla="*/ 0 w 66"/>
                  <a:gd name="T5" fmla="*/ 39 h 67"/>
                  <a:gd name="T6" fmla="*/ 0 w 66"/>
                  <a:gd name="T7" fmla="*/ 34 h 67"/>
                  <a:gd name="T8" fmla="*/ 2 w 66"/>
                  <a:gd name="T9" fmla="*/ 20 h 67"/>
                  <a:gd name="T10" fmla="*/ 9 w 66"/>
                  <a:gd name="T11" fmla="*/ 9 h 67"/>
                  <a:gd name="T12" fmla="*/ 21 w 66"/>
                  <a:gd name="T13" fmla="*/ 3 h 67"/>
                  <a:gd name="T14" fmla="*/ 26 w 66"/>
                  <a:gd name="T15" fmla="*/ 1 h 67"/>
                  <a:gd name="T16" fmla="*/ 40 w 66"/>
                  <a:gd name="T17" fmla="*/ 1 h 67"/>
                  <a:gd name="T18" fmla="*/ 51 w 66"/>
                  <a:gd name="T19" fmla="*/ 5 h 67"/>
                  <a:gd name="T20" fmla="*/ 57 w 66"/>
                  <a:gd name="T21" fmla="*/ 11 h 67"/>
                  <a:gd name="T22" fmla="*/ 64 w 66"/>
                  <a:gd name="T23" fmla="*/ 20 h 67"/>
                  <a:gd name="T24" fmla="*/ 66 w 66"/>
                  <a:gd name="T25" fmla="*/ 28 h 67"/>
                  <a:gd name="T26" fmla="*/ 66 w 66"/>
                  <a:gd name="T27" fmla="*/ 41 h 67"/>
                  <a:gd name="T28" fmla="*/ 60 w 66"/>
                  <a:gd name="T29" fmla="*/ 52 h 67"/>
                  <a:gd name="T30" fmla="*/ 51 w 66"/>
                  <a:gd name="T31" fmla="*/ 62 h 67"/>
                  <a:gd name="T32" fmla="*/ 40 w 66"/>
                  <a:gd name="T33" fmla="*/ 66 h 67"/>
                  <a:gd name="T34" fmla="*/ 32 w 66"/>
                  <a:gd name="T35" fmla="*/ 67 h 67"/>
                  <a:gd name="T36" fmla="*/ 32 w 66"/>
                  <a:gd name="T37" fmla="*/ 1 h 67"/>
                  <a:gd name="T38" fmla="*/ 26 w 66"/>
                  <a:gd name="T39" fmla="*/ 1 h 67"/>
                  <a:gd name="T40" fmla="*/ 21 w 66"/>
                  <a:gd name="T41" fmla="*/ 3 h 67"/>
                  <a:gd name="T42" fmla="*/ 9 w 66"/>
                  <a:gd name="T43" fmla="*/ 11 h 67"/>
                  <a:gd name="T44" fmla="*/ 2 w 66"/>
                  <a:gd name="T45" fmla="*/ 20 h 67"/>
                  <a:gd name="T46" fmla="*/ 0 w 66"/>
                  <a:gd name="T47" fmla="*/ 34 h 67"/>
                  <a:gd name="T48" fmla="*/ 0 w 66"/>
                  <a:gd name="T49" fmla="*/ 39 h 67"/>
                  <a:gd name="T50" fmla="*/ 6 w 66"/>
                  <a:gd name="T51" fmla="*/ 52 h 67"/>
                  <a:gd name="T52" fmla="*/ 15 w 66"/>
                  <a:gd name="T53" fmla="*/ 62 h 67"/>
                  <a:gd name="T54" fmla="*/ 26 w 66"/>
                  <a:gd name="T55" fmla="*/ 66 h 67"/>
                  <a:gd name="T56" fmla="*/ 40 w 66"/>
                  <a:gd name="T57" fmla="*/ 66 h 67"/>
                  <a:gd name="T58" fmla="*/ 45 w 66"/>
                  <a:gd name="T59" fmla="*/ 64 h 67"/>
                  <a:gd name="T60" fmla="*/ 57 w 66"/>
                  <a:gd name="T61" fmla="*/ 58 h 67"/>
                  <a:gd name="T62" fmla="*/ 62 w 66"/>
                  <a:gd name="T63" fmla="*/ 47 h 67"/>
                  <a:gd name="T64" fmla="*/ 66 w 66"/>
                  <a:gd name="T65" fmla="*/ 34 h 67"/>
                  <a:gd name="T66" fmla="*/ 66 w 66"/>
                  <a:gd name="T67" fmla="*/ 28 h 67"/>
                  <a:gd name="T68" fmla="*/ 60 w 66"/>
                  <a:gd name="T69" fmla="*/ 15 h 67"/>
                  <a:gd name="T70" fmla="*/ 51 w 66"/>
                  <a:gd name="T71" fmla="*/ 7 h 67"/>
                  <a:gd name="T72" fmla="*/ 43 w 66"/>
                  <a:gd name="T73" fmla="*/ 1 h 67"/>
                  <a:gd name="T74" fmla="*/ 32 w 66"/>
                  <a:gd name="T75"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7">
                    <a:moveTo>
                      <a:pt x="32" y="67"/>
                    </a:moveTo>
                    <a:lnTo>
                      <a:pt x="32" y="67"/>
                    </a:lnTo>
                    <a:lnTo>
                      <a:pt x="21" y="66"/>
                    </a:lnTo>
                    <a:lnTo>
                      <a:pt x="11" y="60"/>
                    </a:lnTo>
                    <a:lnTo>
                      <a:pt x="4" y="50"/>
                    </a:lnTo>
                    <a:lnTo>
                      <a:pt x="0" y="39"/>
                    </a:lnTo>
                    <a:lnTo>
                      <a:pt x="0" y="39"/>
                    </a:lnTo>
                    <a:lnTo>
                      <a:pt x="0" y="34"/>
                    </a:lnTo>
                    <a:lnTo>
                      <a:pt x="0" y="26"/>
                    </a:lnTo>
                    <a:lnTo>
                      <a:pt x="2" y="20"/>
                    </a:lnTo>
                    <a:lnTo>
                      <a:pt x="6" y="15"/>
                    </a:lnTo>
                    <a:lnTo>
                      <a:pt x="9" y="9"/>
                    </a:lnTo>
                    <a:lnTo>
                      <a:pt x="15" y="5"/>
                    </a:lnTo>
                    <a:lnTo>
                      <a:pt x="21" y="3"/>
                    </a:lnTo>
                    <a:lnTo>
                      <a:pt x="26" y="1"/>
                    </a:lnTo>
                    <a:lnTo>
                      <a:pt x="26" y="1"/>
                    </a:lnTo>
                    <a:lnTo>
                      <a:pt x="34" y="0"/>
                    </a:lnTo>
                    <a:lnTo>
                      <a:pt x="40" y="1"/>
                    </a:lnTo>
                    <a:lnTo>
                      <a:pt x="45" y="3"/>
                    </a:lnTo>
                    <a:lnTo>
                      <a:pt x="51" y="5"/>
                    </a:lnTo>
                    <a:lnTo>
                      <a:pt x="51" y="5"/>
                    </a:lnTo>
                    <a:lnTo>
                      <a:pt x="57" y="11"/>
                    </a:lnTo>
                    <a:lnTo>
                      <a:pt x="60" y="15"/>
                    </a:lnTo>
                    <a:lnTo>
                      <a:pt x="64" y="20"/>
                    </a:lnTo>
                    <a:lnTo>
                      <a:pt x="66" y="28"/>
                    </a:lnTo>
                    <a:lnTo>
                      <a:pt x="66" y="28"/>
                    </a:lnTo>
                    <a:lnTo>
                      <a:pt x="66" y="34"/>
                    </a:lnTo>
                    <a:lnTo>
                      <a:pt x="66" y="41"/>
                    </a:lnTo>
                    <a:lnTo>
                      <a:pt x="64" y="47"/>
                    </a:lnTo>
                    <a:lnTo>
                      <a:pt x="60" y="52"/>
                    </a:lnTo>
                    <a:lnTo>
                      <a:pt x="57" y="58"/>
                    </a:lnTo>
                    <a:lnTo>
                      <a:pt x="51" y="62"/>
                    </a:lnTo>
                    <a:lnTo>
                      <a:pt x="45" y="64"/>
                    </a:lnTo>
                    <a:lnTo>
                      <a:pt x="40" y="66"/>
                    </a:lnTo>
                    <a:lnTo>
                      <a:pt x="40" y="66"/>
                    </a:lnTo>
                    <a:lnTo>
                      <a:pt x="32" y="67"/>
                    </a:lnTo>
                    <a:lnTo>
                      <a:pt x="32" y="67"/>
                    </a:lnTo>
                    <a:close/>
                    <a:moveTo>
                      <a:pt x="32" y="1"/>
                    </a:moveTo>
                    <a:lnTo>
                      <a:pt x="32" y="1"/>
                    </a:lnTo>
                    <a:lnTo>
                      <a:pt x="26" y="1"/>
                    </a:lnTo>
                    <a:lnTo>
                      <a:pt x="26" y="1"/>
                    </a:lnTo>
                    <a:lnTo>
                      <a:pt x="21" y="3"/>
                    </a:lnTo>
                    <a:lnTo>
                      <a:pt x="15" y="5"/>
                    </a:lnTo>
                    <a:lnTo>
                      <a:pt x="9" y="11"/>
                    </a:lnTo>
                    <a:lnTo>
                      <a:pt x="6" y="15"/>
                    </a:lnTo>
                    <a:lnTo>
                      <a:pt x="2" y="20"/>
                    </a:lnTo>
                    <a:lnTo>
                      <a:pt x="0" y="26"/>
                    </a:lnTo>
                    <a:lnTo>
                      <a:pt x="0" y="34"/>
                    </a:lnTo>
                    <a:lnTo>
                      <a:pt x="0" y="39"/>
                    </a:lnTo>
                    <a:lnTo>
                      <a:pt x="0" y="39"/>
                    </a:lnTo>
                    <a:lnTo>
                      <a:pt x="2" y="47"/>
                    </a:lnTo>
                    <a:lnTo>
                      <a:pt x="6" y="52"/>
                    </a:lnTo>
                    <a:lnTo>
                      <a:pt x="9" y="56"/>
                    </a:lnTo>
                    <a:lnTo>
                      <a:pt x="15" y="62"/>
                    </a:lnTo>
                    <a:lnTo>
                      <a:pt x="21" y="64"/>
                    </a:lnTo>
                    <a:lnTo>
                      <a:pt x="26" y="66"/>
                    </a:lnTo>
                    <a:lnTo>
                      <a:pt x="32" y="67"/>
                    </a:lnTo>
                    <a:lnTo>
                      <a:pt x="40" y="66"/>
                    </a:lnTo>
                    <a:lnTo>
                      <a:pt x="40" y="66"/>
                    </a:lnTo>
                    <a:lnTo>
                      <a:pt x="45" y="64"/>
                    </a:lnTo>
                    <a:lnTo>
                      <a:pt x="51" y="62"/>
                    </a:lnTo>
                    <a:lnTo>
                      <a:pt x="57" y="58"/>
                    </a:lnTo>
                    <a:lnTo>
                      <a:pt x="60" y="52"/>
                    </a:lnTo>
                    <a:lnTo>
                      <a:pt x="62" y="47"/>
                    </a:lnTo>
                    <a:lnTo>
                      <a:pt x="66" y="41"/>
                    </a:lnTo>
                    <a:lnTo>
                      <a:pt x="66" y="34"/>
                    </a:lnTo>
                    <a:lnTo>
                      <a:pt x="66" y="28"/>
                    </a:lnTo>
                    <a:lnTo>
                      <a:pt x="66" y="28"/>
                    </a:lnTo>
                    <a:lnTo>
                      <a:pt x="64" y="20"/>
                    </a:lnTo>
                    <a:lnTo>
                      <a:pt x="60" y="15"/>
                    </a:lnTo>
                    <a:lnTo>
                      <a:pt x="57" y="11"/>
                    </a:lnTo>
                    <a:lnTo>
                      <a:pt x="51" y="7"/>
                    </a:lnTo>
                    <a:lnTo>
                      <a:pt x="51" y="7"/>
                    </a:lnTo>
                    <a:lnTo>
                      <a:pt x="43" y="1"/>
                    </a:lnTo>
                    <a:lnTo>
                      <a:pt x="32" y="1"/>
                    </a:lnTo>
                    <a:lnTo>
                      <a:pt x="32" y="1"/>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535" name="Freeform 145"/>
            <p:cNvSpPr>
              <a:spLocks/>
            </p:cNvSpPr>
            <p:nvPr/>
          </p:nvSpPr>
          <p:spPr bwMode="auto">
            <a:xfrm>
              <a:off x="4701988" y="3217371"/>
              <a:ext cx="137005" cy="17982"/>
            </a:xfrm>
            <a:custGeom>
              <a:avLst/>
              <a:gdLst>
                <a:gd name="T0" fmla="*/ 160 w 160"/>
                <a:gd name="T1" fmla="*/ 21 h 21"/>
                <a:gd name="T2" fmla="*/ 160 w 160"/>
                <a:gd name="T3" fmla="*/ 21 h 21"/>
                <a:gd name="T4" fmla="*/ 135 w 160"/>
                <a:gd name="T5" fmla="*/ 19 h 21"/>
                <a:gd name="T6" fmla="*/ 135 w 160"/>
                <a:gd name="T7" fmla="*/ 19 h 21"/>
                <a:gd name="T8" fmla="*/ 79 w 160"/>
                <a:gd name="T9" fmla="*/ 9 h 21"/>
                <a:gd name="T10" fmla="*/ 79 w 160"/>
                <a:gd name="T11" fmla="*/ 9 h 21"/>
                <a:gd name="T12" fmla="*/ 22 w 160"/>
                <a:gd name="T13" fmla="*/ 4 h 21"/>
                <a:gd name="T14" fmla="*/ 22 w 160"/>
                <a:gd name="T15" fmla="*/ 4 h 21"/>
                <a:gd name="T16" fmla="*/ 0 w 160"/>
                <a:gd name="T17" fmla="*/ 0 h 21"/>
                <a:gd name="T18" fmla="*/ 0 w 160"/>
                <a:gd name="T19" fmla="*/ 0 h 21"/>
                <a:gd name="T20" fmla="*/ 22 w 160"/>
                <a:gd name="T21" fmla="*/ 0 h 21"/>
                <a:gd name="T22" fmla="*/ 22 w 160"/>
                <a:gd name="T23" fmla="*/ 0 h 21"/>
                <a:gd name="T24" fmla="*/ 79 w 160"/>
                <a:gd name="T25" fmla="*/ 5 h 21"/>
                <a:gd name="T26" fmla="*/ 79 w 160"/>
                <a:gd name="T27" fmla="*/ 5 h 21"/>
                <a:gd name="T28" fmla="*/ 135 w 160"/>
                <a:gd name="T29" fmla="*/ 15 h 21"/>
                <a:gd name="T30" fmla="*/ 135 w 160"/>
                <a:gd name="T31" fmla="*/ 15 h 21"/>
                <a:gd name="T32" fmla="*/ 160 w 160"/>
                <a:gd name="T33" fmla="*/ 21 h 21"/>
                <a:gd name="T34" fmla="*/ 160 w 160"/>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21">
                  <a:moveTo>
                    <a:pt x="160" y="21"/>
                  </a:moveTo>
                  <a:lnTo>
                    <a:pt x="160" y="21"/>
                  </a:lnTo>
                  <a:lnTo>
                    <a:pt x="135" y="19"/>
                  </a:lnTo>
                  <a:lnTo>
                    <a:pt x="135" y="19"/>
                  </a:lnTo>
                  <a:lnTo>
                    <a:pt x="79" y="9"/>
                  </a:lnTo>
                  <a:lnTo>
                    <a:pt x="79" y="9"/>
                  </a:lnTo>
                  <a:lnTo>
                    <a:pt x="22" y="4"/>
                  </a:lnTo>
                  <a:lnTo>
                    <a:pt x="22" y="4"/>
                  </a:lnTo>
                  <a:lnTo>
                    <a:pt x="0" y="0"/>
                  </a:lnTo>
                  <a:lnTo>
                    <a:pt x="0" y="0"/>
                  </a:lnTo>
                  <a:lnTo>
                    <a:pt x="22" y="0"/>
                  </a:lnTo>
                  <a:lnTo>
                    <a:pt x="22" y="0"/>
                  </a:lnTo>
                  <a:lnTo>
                    <a:pt x="79" y="5"/>
                  </a:lnTo>
                  <a:lnTo>
                    <a:pt x="79" y="5"/>
                  </a:lnTo>
                  <a:lnTo>
                    <a:pt x="135" y="15"/>
                  </a:lnTo>
                  <a:lnTo>
                    <a:pt x="135" y="15"/>
                  </a:lnTo>
                  <a:lnTo>
                    <a:pt x="160" y="21"/>
                  </a:lnTo>
                  <a:lnTo>
                    <a:pt x="16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6" name="Freeform 146"/>
            <p:cNvSpPr>
              <a:spLocks/>
            </p:cNvSpPr>
            <p:nvPr/>
          </p:nvSpPr>
          <p:spPr bwMode="auto">
            <a:xfrm>
              <a:off x="4698563" y="3255904"/>
              <a:ext cx="132724" cy="16269"/>
            </a:xfrm>
            <a:custGeom>
              <a:avLst/>
              <a:gdLst>
                <a:gd name="T0" fmla="*/ 155 w 155"/>
                <a:gd name="T1" fmla="*/ 19 h 19"/>
                <a:gd name="T2" fmla="*/ 155 w 155"/>
                <a:gd name="T3" fmla="*/ 19 h 19"/>
                <a:gd name="T4" fmla="*/ 132 w 155"/>
                <a:gd name="T5" fmla="*/ 19 h 19"/>
                <a:gd name="T6" fmla="*/ 132 w 155"/>
                <a:gd name="T7" fmla="*/ 19 h 19"/>
                <a:gd name="T8" fmla="*/ 77 w 155"/>
                <a:gd name="T9" fmla="*/ 13 h 19"/>
                <a:gd name="T10" fmla="*/ 77 w 155"/>
                <a:gd name="T11" fmla="*/ 13 h 19"/>
                <a:gd name="T12" fmla="*/ 23 w 155"/>
                <a:gd name="T13" fmla="*/ 4 h 19"/>
                <a:gd name="T14" fmla="*/ 23 w 155"/>
                <a:gd name="T15" fmla="*/ 4 h 19"/>
                <a:gd name="T16" fmla="*/ 0 w 155"/>
                <a:gd name="T17" fmla="*/ 0 h 19"/>
                <a:gd name="T18" fmla="*/ 0 w 155"/>
                <a:gd name="T19" fmla="*/ 0 h 19"/>
                <a:gd name="T20" fmla="*/ 23 w 155"/>
                <a:gd name="T21" fmla="*/ 2 h 19"/>
                <a:gd name="T22" fmla="*/ 23 w 155"/>
                <a:gd name="T23" fmla="*/ 2 h 19"/>
                <a:gd name="T24" fmla="*/ 77 w 155"/>
                <a:gd name="T25" fmla="*/ 9 h 19"/>
                <a:gd name="T26" fmla="*/ 77 w 155"/>
                <a:gd name="T27" fmla="*/ 9 h 19"/>
                <a:gd name="T28" fmla="*/ 132 w 155"/>
                <a:gd name="T29" fmla="*/ 15 h 19"/>
                <a:gd name="T30" fmla="*/ 132 w 155"/>
                <a:gd name="T31" fmla="*/ 15 h 19"/>
                <a:gd name="T32" fmla="*/ 155 w 155"/>
                <a:gd name="T33" fmla="*/ 19 h 19"/>
                <a:gd name="T34" fmla="*/ 155 w 155"/>
                <a:gd name="T3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19">
                  <a:moveTo>
                    <a:pt x="155" y="19"/>
                  </a:moveTo>
                  <a:lnTo>
                    <a:pt x="155" y="19"/>
                  </a:lnTo>
                  <a:lnTo>
                    <a:pt x="132" y="19"/>
                  </a:lnTo>
                  <a:lnTo>
                    <a:pt x="132" y="19"/>
                  </a:lnTo>
                  <a:lnTo>
                    <a:pt x="77" y="13"/>
                  </a:lnTo>
                  <a:lnTo>
                    <a:pt x="77" y="13"/>
                  </a:lnTo>
                  <a:lnTo>
                    <a:pt x="23" y="4"/>
                  </a:lnTo>
                  <a:lnTo>
                    <a:pt x="23" y="4"/>
                  </a:lnTo>
                  <a:lnTo>
                    <a:pt x="0" y="0"/>
                  </a:lnTo>
                  <a:lnTo>
                    <a:pt x="0" y="0"/>
                  </a:lnTo>
                  <a:lnTo>
                    <a:pt x="23" y="2"/>
                  </a:lnTo>
                  <a:lnTo>
                    <a:pt x="23" y="2"/>
                  </a:lnTo>
                  <a:lnTo>
                    <a:pt x="77" y="9"/>
                  </a:lnTo>
                  <a:lnTo>
                    <a:pt x="77" y="9"/>
                  </a:lnTo>
                  <a:lnTo>
                    <a:pt x="132" y="15"/>
                  </a:lnTo>
                  <a:lnTo>
                    <a:pt x="132" y="15"/>
                  </a:lnTo>
                  <a:lnTo>
                    <a:pt x="155" y="19"/>
                  </a:lnTo>
                  <a:lnTo>
                    <a:pt x="15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7" name="Freeform 147"/>
            <p:cNvSpPr>
              <a:spLocks/>
            </p:cNvSpPr>
            <p:nvPr/>
          </p:nvSpPr>
          <p:spPr bwMode="auto">
            <a:xfrm>
              <a:off x="4698563" y="3290156"/>
              <a:ext cx="120735" cy="15414"/>
            </a:xfrm>
            <a:custGeom>
              <a:avLst/>
              <a:gdLst>
                <a:gd name="T0" fmla="*/ 141 w 141"/>
                <a:gd name="T1" fmla="*/ 18 h 18"/>
                <a:gd name="T2" fmla="*/ 141 w 141"/>
                <a:gd name="T3" fmla="*/ 18 h 18"/>
                <a:gd name="T4" fmla="*/ 121 w 141"/>
                <a:gd name="T5" fmla="*/ 17 h 18"/>
                <a:gd name="T6" fmla="*/ 70 w 141"/>
                <a:gd name="T7" fmla="*/ 11 h 18"/>
                <a:gd name="T8" fmla="*/ 70 w 141"/>
                <a:gd name="T9" fmla="*/ 11 h 18"/>
                <a:gd name="T10" fmla="*/ 21 w 141"/>
                <a:gd name="T11" fmla="*/ 3 h 18"/>
                <a:gd name="T12" fmla="*/ 0 w 141"/>
                <a:gd name="T13" fmla="*/ 0 h 18"/>
                <a:gd name="T14" fmla="*/ 0 w 141"/>
                <a:gd name="T15" fmla="*/ 0 h 18"/>
                <a:gd name="T16" fmla="*/ 21 w 141"/>
                <a:gd name="T17" fmla="*/ 1 h 18"/>
                <a:gd name="T18" fmla="*/ 72 w 141"/>
                <a:gd name="T19" fmla="*/ 7 h 18"/>
                <a:gd name="T20" fmla="*/ 72 w 141"/>
                <a:gd name="T21" fmla="*/ 7 h 18"/>
                <a:gd name="T22" fmla="*/ 121 w 141"/>
                <a:gd name="T23" fmla="*/ 15 h 18"/>
                <a:gd name="T24" fmla="*/ 141 w 141"/>
                <a:gd name="T25" fmla="*/ 18 h 18"/>
                <a:gd name="T26" fmla="*/ 141 w 141"/>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18">
                  <a:moveTo>
                    <a:pt x="141" y="18"/>
                  </a:moveTo>
                  <a:lnTo>
                    <a:pt x="141" y="18"/>
                  </a:lnTo>
                  <a:lnTo>
                    <a:pt x="121" y="17"/>
                  </a:lnTo>
                  <a:lnTo>
                    <a:pt x="70" y="11"/>
                  </a:lnTo>
                  <a:lnTo>
                    <a:pt x="70" y="11"/>
                  </a:lnTo>
                  <a:lnTo>
                    <a:pt x="21" y="3"/>
                  </a:lnTo>
                  <a:lnTo>
                    <a:pt x="0" y="0"/>
                  </a:lnTo>
                  <a:lnTo>
                    <a:pt x="0" y="0"/>
                  </a:lnTo>
                  <a:lnTo>
                    <a:pt x="21" y="1"/>
                  </a:lnTo>
                  <a:lnTo>
                    <a:pt x="72" y="7"/>
                  </a:lnTo>
                  <a:lnTo>
                    <a:pt x="72" y="7"/>
                  </a:lnTo>
                  <a:lnTo>
                    <a:pt x="121" y="15"/>
                  </a:lnTo>
                  <a:lnTo>
                    <a:pt x="141" y="18"/>
                  </a:lnTo>
                  <a:lnTo>
                    <a:pt x="14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0" name="Freeform 147"/>
            <p:cNvSpPr>
              <a:spLocks/>
            </p:cNvSpPr>
            <p:nvPr/>
          </p:nvSpPr>
          <p:spPr bwMode="auto">
            <a:xfrm>
              <a:off x="4608396" y="3593209"/>
              <a:ext cx="120735" cy="15414"/>
            </a:xfrm>
            <a:custGeom>
              <a:avLst/>
              <a:gdLst>
                <a:gd name="T0" fmla="*/ 141 w 141"/>
                <a:gd name="T1" fmla="*/ 18 h 18"/>
                <a:gd name="T2" fmla="*/ 141 w 141"/>
                <a:gd name="T3" fmla="*/ 18 h 18"/>
                <a:gd name="T4" fmla="*/ 121 w 141"/>
                <a:gd name="T5" fmla="*/ 17 h 18"/>
                <a:gd name="T6" fmla="*/ 70 w 141"/>
                <a:gd name="T7" fmla="*/ 11 h 18"/>
                <a:gd name="T8" fmla="*/ 70 w 141"/>
                <a:gd name="T9" fmla="*/ 11 h 18"/>
                <a:gd name="T10" fmla="*/ 21 w 141"/>
                <a:gd name="T11" fmla="*/ 3 h 18"/>
                <a:gd name="T12" fmla="*/ 0 w 141"/>
                <a:gd name="T13" fmla="*/ 0 h 18"/>
                <a:gd name="T14" fmla="*/ 0 w 141"/>
                <a:gd name="T15" fmla="*/ 0 h 18"/>
                <a:gd name="T16" fmla="*/ 21 w 141"/>
                <a:gd name="T17" fmla="*/ 1 h 18"/>
                <a:gd name="T18" fmla="*/ 72 w 141"/>
                <a:gd name="T19" fmla="*/ 7 h 18"/>
                <a:gd name="T20" fmla="*/ 72 w 141"/>
                <a:gd name="T21" fmla="*/ 7 h 18"/>
                <a:gd name="T22" fmla="*/ 121 w 141"/>
                <a:gd name="T23" fmla="*/ 15 h 18"/>
                <a:gd name="T24" fmla="*/ 141 w 141"/>
                <a:gd name="T25" fmla="*/ 18 h 18"/>
                <a:gd name="T26" fmla="*/ 141 w 141"/>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18">
                  <a:moveTo>
                    <a:pt x="141" y="18"/>
                  </a:moveTo>
                  <a:lnTo>
                    <a:pt x="141" y="18"/>
                  </a:lnTo>
                  <a:lnTo>
                    <a:pt x="121" y="17"/>
                  </a:lnTo>
                  <a:lnTo>
                    <a:pt x="70" y="11"/>
                  </a:lnTo>
                  <a:lnTo>
                    <a:pt x="70" y="11"/>
                  </a:lnTo>
                  <a:lnTo>
                    <a:pt x="21" y="3"/>
                  </a:lnTo>
                  <a:lnTo>
                    <a:pt x="0" y="0"/>
                  </a:lnTo>
                  <a:lnTo>
                    <a:pt x="0" y="0"/>
                  </a:lnTo>
                  <a:lnTo>
                    <a:pt x="21" y="1"/>
                  </a:lnTo>
                  <a:lnTo>
                    <a:pt x="72" y="7"/>
                  </a:lnTo>
                  <a:lnTo>
                    <a:pt x="72" y="7"/>
                  </a:lnTo>
                  <a:lnTo>
                    <a:pt x="121" y="15"/>
                  </a:lnTo>
                  <a:lnTo>
                    <a:pt x="141" y="18"/>
                  </a:lnTo>
                  <a:lnTo>
                    <a:pt x="14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1" name="Freeform 145"/>
            <p:cNvSpPr>
              <a:spLocks/>
            </p:cNvSpPr>
            <p:nvPr/>
          </p:nvSpPr>
          <p:spPr bwMode="auto">
            <a:xfrm>
              <a:off x="5831514" y="3139803"/>
              <a:ext cx="137005" cy="17982"/>
            </a:xfrm>
            <a:custGeom>
              <a:avLst/>
              <a:gdLst>
                <a:gd name="T0" fmla="*/ 160 w 160"/>
                <a:gd name="T1" fmla="*/ 21 h 21"/>
                <a:gd name="T2" fmla="*/ 160 w 160"/>
                <a:gd name="T3" fmla="*/ 21 h 21"/>
                <a:gd name="T4" fmla="*/ 135 w 160"/>
                <a:gd name="T5" fmla="*/ 19 h 21"/>
                <a:gd name="T6" fmla="*/ 135 w 160"/>
                <a:gd name="T7" fmla="*/ 19 h 21"/>
                <a:gd name="T8" fmla="*/ 79 w 160"/>
                <a:gd name="T9" fmla="*/ 9 h 21"/>
                <a:gd name="T10" fmla="*/ 79 w 160"/>
                <a:gd name="T11" fmla="*/ 9 h 21"/>
                <a:gd name="T12" fmla="*/ 22 w 160"/>
                <a:gd name="T13" fmla="*/ 4 h 21"/>
                <a:gd name="T14" fmla="*/ 22 w 160"/>
                <a:gd name="T15" fmla="*/ 4 h 21"/>
                <a:gd name="T16" fmla="*/ 0 w 160"/>
                <a:gd name="T17" fmla="*/ 0 h 21"/>
                <a:gd name="T18" fmla="*/ 0 w 160"/>
                <a:gd name="T19" fmla="*/ 0 h 21"/>
                <a:gd name="T20" fmla="*/ 22 w 160"/>
                <a:gd name="T21" fmla="*/ 0 h 21"/>
                <a:gd name="T22" fmla="*/ 22 w 160"/>
                <a:gd name="T23" fmla="*/ 0 h 21"/>
                <a:gd name="T24" fmla="*/ 79 w 160"/>
                <a:gd name="T25" fmla="*/ 5 h 21"/>
                <a:gd name="T26" fmla="*/ 79 w 160"/>
                <a:gd name="T27" fmla="*/ 5 h 21"/>
                <a:gd name="T28" fmla="*/ 135 w 160"/>
                <a:gd name="T29" fmla="*/ 15 h 21"/>
                <a:gd name="T30" fmla="*/ 135 w 160"/>
                <a:gd name="T31" fmla="*/ 15 h 21"/>
                <a:gd name="T32" fmla="*/ 160 w 160"/>
                <a:gd name="T33" fmla="*/ 21 h 21"/>
                <a:gd name="T34" fmla="*/ 160 w 160"/>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21">
                  <a:moveTo>
                    <a:pt x="160" y="21"/>
                  </a:moveTo>
                  <a:lnTo>
                    <a:pt x="160" y="21"/>
                  </a:lnTo>
                  <a:lnTo>
                    <a:pt x="135" y="19"/>
                  </a:lnTo>
                  <a:lnTo>
                    <a:pt x="135" y="19"/>
                  </a:lnTo>
                  <a:lnTo>
                    <a:pt x="79" y="9"/>
                  </a:lnTo>
                  <a:lnTo>
                    <a:pt x="79" y="9"/>
                  </a:lnTo>
                  <a:lnTo>
                    <a:pt x="22" y="4"/>
                  </a:lnTo>
                  <a:lnTo>
                    <a:pt x="22" y="4"/>
                  </a:lnTo>
                  <a:lnTo>
                    <a:pt x="0" y="0"/>
                  </a:lnTo>
                  <a:lnTo>
                    <a:pt x="0" y="0"/>
                  </a:lnTo>
                  <a:lnTo>
                    <a:pt x="22" y="0"/>
                  </a:lnTo>
                  <a:lnTo>
                    <a:pt x="22" y="0"/>
                  </a:lnTo>
                  <a:lnTo>
                    <a:pt x="79" y="5"/>
                  </a:lnTo>
                  <a:lnTo>
                    <a:pt x="79" y="5"/>
                  </a:lnTo>
                  <a:lnTo>
                    <a:pt x="135" y="15"/>
                  </a:lnTo>
                  <a:lnTo>
                    <a:pt x="135" y="15"/>
                  </a:lnTo>
                  <a:lnTo>
                    <a:pt x="160" y="21"/>
                  </a:lnTo>
                  <a:lnTo>
                    <a:pt x="16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2" name="Freeform 146"/>
            <p:cNvSpPr>
              <a:spLocks/>
            </p:cNvSpPr>
            <p:nvPr/>
          </p:nvSpPr>
          <p:spPr bwMode="auto">
            <a:xfrm>
              <a:off x="5828089" y="3178337"/>
              <a:ext cx="132724" cy="16269"/>
            </a:xfrm>
            <a:custGeom>
              <a:avLst/>
              <a:gdLst>
                <a:gd name="T0" fmla="*/ 155 w 155"/>
                <a:gd name="T1" fmla="*/ 19 h 19"/>
                <a:gd name="T2" fmla="*/ 155 w 155"/>
                <a:gd name="T3" fmla="*/ 19 h 19"/>
                <a:gd name="T4" fmla="*/ 132 w 155"/>
                <a:gd name="T5" fmla="*/ 19 h 19"/>
                <a:gd name="T6" fmla="*/ 132 w 155"/>
                <a:gd name="T7" fmla="*/ 19 h 19"/>
                <a:gd name="T8" fmla="*/ 77 w 155"/>
                <a:gd name="T9" fmla="*/ 13 h 19"/>
                <a:gd name="T10" fmla="*/ 77 w 155"/>
                <a:gd name="T11" fmla="*/ 13 h 19"/>
                <a:gd name="T12" fmla="*/ 23 w 155"/>
                <a:gd name="T13" fmla="*/ 4 h 19"/>
                <a:gd name="T14" fmla="*/ 23 w 155"/>
                <a:gd name="T15" fmla="*/ 4 h 19"/>
                <a:gd name="T16" fmla="*/ 0 w 155"/>
                <a:gd name="T17" fmla="*/ 0 h 19"/>
                <a:gd name="T18" fmla="*/ 0 w 155"/>
                <a:gd name="T19" fmla="*/ 0 h 19"/>
                <a:gd name="T20" fmla="*/ 23 w 155"/>
                <a:gd name="T21" fmla="*/ 2 h 19"/>
                <a:gd name="T22" fmla="*/ 23 w 155"/>
                <a:gd name="T23" fmla="*/ 2 h 19"/>
                <a:gd name="T24" fmla="*/ 77 w 155"/>
                <a:gd name="T25" fmla="*/ 9 h 19"/>
                <a:gd name="T26" fmla="*/ 77 w 155"/>
                <a:gd name="T27" fmla="*/ 9 h 19"/>
                <a:gd name="T28" fmla="*/ 132 w 155"/>
                <a:gd name="T29" fmla="*/ 15 h 19"/>
                <a:gd name="T30" fmla="*/ 132 w 155"/>
                <a:gd name="T31" fmla="*/ 15 h 19"/>
                <a:gd name="T32" fmla="*/ 155 w 155"/>
                <a:gd name="T33" fmla="*/ 19 h 19"/>
                <a:gd name="T34" fmla="*/ 155 w 155"/>
                <a:gd name="T3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19">
                  <a:moveTo>
                    <a:pt x="155" y="19"/>
                  </a:moveTo>
                  <a:lnTo>
                    <a:pt x="155" y="19"/>
                  </a:lnTo>
                  <a:lnTo>
                    <a:pt x="132" y="19"/>
                  </a:lnTo>
                  <a:lnTo>
                    <a:pt x="132" y="19"/>
                  </a:lnTo>
                  <a:lnTo>
                    <a:pt x="77" y="13"/>
                  </a:lnTo>
                  <a:lnTo>
                    <a:pt x="77" y="13"/>
                  </a:lnTo>
                  <a:lnTo>
                    <a:pt x="23" y="4"/>
                  </a:lnTo>
                  <a:lnTo>
                    <a:pt x="23" y="4"/>
                  </a:lnTo>
                  <a:lnTo>
                    <a:pt x="0" y="0"/>
                  </a:lnTo>
                  <a:lnTo>
                    <a:pt x="0" y="0"/>
                  </a:lnTo>
                  <a:lnTo>
                    <a:pt x="23" y="2"/>
                  </a:lnTo>
                  <a:lnTo>
                    <a:pt x="23" y="2"/>
                  </a:lnTo>
                  <a:lnTo>
                    <a:pt x="77" y="9"/>
                  </a:lnTo>
                  <a:lnTo>
                    <a:pt x="77" y="9"/>
                  </a:lnTo>
                  <a:lnTo>
                    <a:pt x="132" y="15"/>
                  </a:lnTo>
                  <a:lnTo>
                    <a:pt x="132" y="15"/>
                  </a:lnTo>
                  <a:lnTo>
                    <a:pt x="155" y="19"/>
                  </a:lnTo>
                  <a:lnTo>
                    <a:pt x="15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3" name="Freeform 147"/>
            <p:cNvSpPr>
              <a:spLocks/>
            </p:cNvSpPr>
            <p:nvPr/>
          </p:nvSpPr>
          <p:spPr bwMode="auto">
            <a:xfrm>
              <a:off x="5828089" y="3212589"/>
              <a:ext cx="120735" cy="15414"/>
            </a:xfrm>
            <a:custGeom>
              <a:avLst/>
              <a:gdLst>
                <a:gd name="T0" fmla="*/ 141 w 141"/>
                <a:gd name="T1" fmla="*/ 18 h 18"/>
                <a:gd name="T2" fmla="*/ 141 w 141"/>
                <a:gd name="T3" fmla="*/ 18 h 18"/>
                <a:gd name="T4" fmla="*/ 121 w 141"/>
                <a:gd name="T5" fmla="*/ 17 h 18"/>
                <a:gd name="T6" fmla="*/ 70 w 141"/>
                <a:gd name="T7" fmla="*/ 11 h 18"/>
                <a:gd name="T8" fmla="*/ 70 w 141"/>
                <a:gd name="T9" fmla="*/ 11 h 18"/>
                <a:gd name="T10" fmla="*/ 21 w 141"/>
                <a:gd name="T11" fmla="*/ 3 h 18"/>
                <a:gd name="T12" fmla="*/ 0 w 141"/>
                <a:gd name="T13" fmla="*/ 0 h 18"/>
                <a:gd name="T14" fmla="*/ 0 w 141"/>
                <a:gd name="T15" fmla="*/ 0 h 18"/>
                <a:gd name="T16" fmla="*/ 21 w 141"/>
                <a:gd name="T17" fmla="*/ 1 h 18"/>
                <a:gd name="T18" fmla="*/ 72 w 141"/>
                <a:gd name="T19" fmla="*/ 7 h 18"/>
                <a:gd name="T20" fmla="*/ 72 w 141"/>
                <a:gd name="T21" fmla="*/ 7 h 18"/>
                <a:gd name="T22" fmla="*/ 121 w 141"/>
                <a:gd name="T23" fmla="*/ 15 h 18"/>
                <a:gd name="T24" fmla="*/ 141 w 141"/>
                <a:gd name="T25" fmla="*/ 18 h 18"/>
                <a:gd name="T26" fmla="*/ 141 w 141"/>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18">
                  <a:moveTo>
                    <a:pt x="141" y="18"/>
                  </a:moveTo>
                  <a:lnTo>
                    <a:pt x="141" y="18"/>
                  </a:lnTo>
                  <a:lnTo>
                    <a:pt x="121" y="17"/>
                  </a:lnTo>
                  <a:lnTo>
                    <a:pt x="70" y="11"/>
                  </a:lnTo>
                  <a:lnTo>
                    <a:pt x="70" y="11"/>
                  </a:lnTo>
                  <a:lnTo>
                    <a:pt x="21" y="3"/>
                  </a:lnTo>
                  <a:lnTo>
                    <a:pt x="0" y="0"/>
                  </a:lnTo>
                  <a:lnTo>
                    <a:pt x="0" y="0"/>
                  </a:lnTo>
                  <a:lnTo>
                    <a:pt x="21" y="1"/>
                  </a:lnTo>
                  <a:lnTo>
                    <a:pt x="72" y="7"/>
                  </a:lnTo>
                  <a:lnTo>
                    <a:pt x="72" y="7"/>
                  </a:lnTo>
                  <a:lnTo>
                    <a:pt x="121" y="15"/>
                  </a:lnTo>
                  <a:lnTo>
                    <a:pt x="141" y="18"/>
                  </a:lnTo>
                  <a:lnTo>
                    <a:pt x="14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nvGrpSpPr>
            <p:cNvPr id="545" name="Group 544"/>
            <p:cNvGrpSpPr/>
            <p:nvPr/>
          </p:nvGrpSpPr>
          <p:grpSpPr>
            <a:xfrm>
              <a:off x="5795150" y="3494269"/>
              <a:ext cx="222634" cy="229485"/>
              <a:chOff x="5042725" y="2086856"/>
              <a:chExt cx="325901" cy="335931"/>
            </a:xfrm>
          </p:grpSpPr>
          <p:sp>
            <p:nvSpPr>
              <p:cNvPr id="546" name="Freeform 143"/>
              <p:cNvSpPr>
                <a:spLocks/>
              </p:cNvSpPr>
              <p:nvPr/>
            </p:nvSpPr>
            <p:spPr bwMode="auto">
              <a:xfrm>
                <a:off x="5042725" y="2086856"/>
                <a:ext cx="325901" cy="335931"/>
              </a:xfrm>
              <a:custGeom>
                <a:avLst/>
                <a:gdLst>
                  <a:gd name="T0" fmla="*/ 29 w 260"/>
                  <a:gd name="T1" fmla="*/ 0 h 268"/>
                  <a:gd name="T2" fmla="*/ 29 w 260"/>
                  <a:gd name="T3" fmla="*/ 0 h 268"/>
                  <a:gd name="T4" fmla="*/ 19 w 260"/>
                  <a:gd name="T5" fmla="*/ 108 h 268"/>
                  <a:gd name="T6" fmla="*/ 12 w 260"/>
                  <a:gd name="T7" fmla="*/ 191 h 268"/>
                  <a:gd name="T8" fmla="*/ 6 w 260"/>
                  <a:gd name="T9" fmla="*/ 224 h 268"/>
                  <a:gd name="T10" fmla="*/ 0 w 260"/>
                  <a:gd name="T11" fmla="*/ 245 h 268"/>
                  <a:gd name="T12" fmla="*/ 211 w 260"/>
                  <a:gd name="T13" fmla="*/ 268 h 268"/>
                  <a:gd name="T14" fmla="*/ 243 w 260"/>
                  <a:gd name="T15" fmla="*/ 238 h 268"/>
                  <a:gd name="T16" fmla="*/ 243 w 260"/>
                  <a:gd name="T17" fmla="*/ 238 h 268"/>
                  <a:gd name="T18" fmla="*/ 253 w 260"/>
                  <a:gd name="T19" fmla="*/ 157 h 268"/>
                  <a:gd name="T20" fmla="*/ 259 w 260"/>
                  <a:gd name="T21" fmla="*/ 89 h 268"/>
                  <a:gd name="T22" fmla="*/ 260 w 260"/>
                  <a:gd name="T23" fmla="*/ 61 h 268"/>
                  <a:gd name="T24" fmla="*/ 260 w 260"/>
                  <a:gd name="T25" fmla="*/ 38 h 268"/>
                  <a:gd name="T26" fmla="*/ 29 w 260"/>
                  <a:gd name="T2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0" h="268">
                    <a:moveTo>
                      <a:pt x="29" y="0"/>
                    </a:moveTo>
                    <a:lnTo>
                      <a:pt x="29" y="0"/>
                    </a:lnTo>
                    <a:lnTo>
                      <a:pt x="19" y="108"/>
                    </a:lnTo>
                    <a:lnTo>
                      <a:pt x="12" y="191"/>
                    </a:lnTo>
                    <a:lnTo>
                      <a:pt x="6" y="224"/>
                    </a:lnTo>
                    <a:lnTo>
                      <a:pt x="0" y="245"/>
                    </a:lnTo>
                    <a:lnTo>
                      <a:pt x="211" y="268"/>
                    </a:lnTo>
                    <a:lnTo>
                      <a:pt x="243" y="238"/>
                    </a:lnTo>
                    <a:lnTo>
                      <a:pt x="243" y="238"/>
                    </a:lnTo>
                    <a:lnTo>
                      <a:pt x="253" y="157"/>
                    </a:lnTo>
                    <a:lnTo>
                      <a:pt x="259" y="89"/>
                    </a:lnTo>
                    <a:lnTo>
                      <a:pt x="260" y="61"/>
                    </a:lnTo>
                    <a:lnTo>
                      <a:pt x="260" y="38"/>
                    </a:lnTo>
                    <a:lnTo>
                      <a:pt x="29" y="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547" name="Freeform 144"/>
              <p:cNvSpPr>
                <a:spLocks/>
              </p:cNvSpPr>
              <p:nvPr/>
            </p:nvSpPr>
            <p:spPr bwMode="auto">
              <a:xfrm>
                <a:off x="5307206" y="2382676"/>
                <a:ext cx="40111" cy="40111"/>
              </a:xfrm>
              <a:custGeom>
                <a:avLst/>
                <a:gdLst>
                  <a:gd name="T0" fmla="*/ 4 w 32"/>
                  <a:gd name="T1" fmla="*/ 0 h 32"/>
                  <a:gd name="T2" fmla="*/ 0 w 32"/>
                  <a:gd name="T3" fmla="*/ 32 h 32"/>
                  <a:gd name="T4" fmla="*/ 32 w 32"/>
                  <a:gd name="T5" fmla="*/ 2 h 32"/>
                  <a:gd name="T6" fmla="*/ 4 w 32"/>
                  <a:gd name="T7" fmla="*/ 0 h 32"/>
                </a:gdLst>
                <a:ahLst/>
                <a:cxnLst>
                  <a:cxn ang="0">
                    <a:pos x="T0" y="T1"/>
                  </a:cxn>
                  <a:cxn ang="0">
                    <a:pos x="T2" y="T3"/>
                  </a:cxn>
                  <a:cxn ang="0">
                    <a:pos x="T4" y="T5"/>
                  </a:cxn>
                  <a:cxn ang="0">
                    <a:pos x="T6" y="T7"/>
                  </a:cxn>
                </a:cxnLst>
                <a:rect l="0" t="0" r="r" b="b"/>
                <a:pathLst>
                  <a:path w="32" h="32">
                    <a:moveTo>
                      <a:pt x="4" y="0"/>
                    </a:moveTo>
                    <a:lnTo>
                      <a:pt x="0" y="32"/>
                    </a:lnTo>
                    <a:lnTo>
                      <a:pt x="32" y="2"/>
                    </a:lnTo>
                    <a:lnTo>
                      <a:pt x="4"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8" name="Freeform 145"/>
              <p:cNvSpPr>
                <a:spLocks/>
              </p:cNvSpPr>
              <p:nvPr/>
            </p:nvSpPr>
            <p:spPr bwMode="auto">
              <a:xfrm>
                <a:off x="5116679" y="2198416"/>
                <a:ext cx="200554" cy="26323"/>
              </a:xfrm>
              <a:custGeom>
                <a:avLst/>
                <a:gdLst>
                  <a:gd name="T0" fmla="*/ 160 w 160"/>
                  <a:gd name="T1" fmla="*/ 21 h 21"/>
                  <a:gd name="T2" fmla="*/ 160 w 160"/>
                  <a:gd name="T3" fmla="*/ 21 h 21"/>
                  <a:gd name="T4" fmla="*/ 135 w 160"/>
                  <a:gd name="T5" fmla="*/ 19 h 21"/>
                  <a:gd name="T6" fmla="*/ 135 w 160"/>
                  <a:gd name="T7" fmla="*/ 19 h 21"/>
                  <a:gd name="T8" fmla="*/ 79 w 160"/>
                  <a:gd name="T9" fmla="*/ 9 h 21"/>
                  <a:gd name="T10" fmla="*/ 79 w 160"/>
                  <a:gd name="T11" fmla="*/ 9 h 21"/>
                  <a:gd name="T12" fmla="*/ 22 w 160"/>
                  <a:gd name="T13" fmla="*/ 4 h 21"/>
                  <a:gd name="T14" fmla="*/ 22 w 160"/>
                  <a:gd name="T15" fmla="*/ 4 h 21"/>
                  <a:gd name="T16" fmla="*/ 0 w 160"/>
                  <a:gd name="T17" fmla="*/ 0 h 21"/>
                  <a:gd name="T18" fmla="*/ 0 w 160"/>
                  <a:gd name="T19" fmla="*/ 0 h 21"/>
                  <a:gd name="T20" fmla="*/ 22 w 160"/>
                  <a:gd name="T21" fmla="*/ 0 h 21"/>
                  <a:gd name="T22" fmla="*/ 22 w 160"/>
                  <a:gd name="T23" fmla="*/ 0 h 21"/>
                  <a:gd name="T24" fmla="*/ 79 w 160"/>
                  <a:gd name="T25" fmla="*/ 5 h 21"/>
                  <a:gd name="T26" fmla="*/ 79 w 160"/>
                  <a:gd name="T27" fmla="*/ 5 h 21"/>
                  <a:gd name="T28" fmla="*/ 135 w 160"/>
                  <a:gd name="T29" fmla="*/ 15 h 21"/>
                  <a:gd name="T30" fmla="*/ 135 w 160"/>
                  <a:gd name="T31" fmla="*/ 15 h 21"/>
                  <a:gd name="T32" fmla="*/ 160 w 160"/>
                  <a:gd name="T33" fmla="*/ 21 h 21"/>
                  <a:gd name="T34" fmla="*/ 160 w 160"/>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21">
                    <a:moveTo>
                      <a:pt x="160" y="21"/>
                    </a:moveTo>
                    <a:lnTo>
                      <a:pt x="160" y="21"/>
                    </a:lnTo>
                    <a:lnTo>
                      <a:pt x="135" y="19"/>
                    </a:lnTo>
                    <a:lnTo>
                      <a:pt x="135" y="19"/>
                    </a:lnTo>
                    <a:lnTo>
                      <a:pt x="79" y="9"/>
                    </a:lnTo>
                    <a:lnTo>
                      <a:pt x="79" y="9"/>
                    </a:lnTo>
                    <a:lnTo>
                      <a:pt x="22" y="4"/>
                    </a:lnTo>
                    <a:lnTo>
                      <a:pt x="22" y="4"/>
                    </a:lnTo>
                    <a:lnTo>
                      <a:pt x="0" y="0"/>
                    </a:lnTo>
                    <a:lnTo>
                      <a:pt x="0" y="0"/>
                    </a:lnTo>
                    <a:lnTo>
                      <a:pt x="22" y="0"/>
                    </a:lnTo>
                    <a:lnTo>
                      <a:pt x="22" y="0"/>
                    </a:lnTo>
                    <a:lnTo>
                      <a:pt x="79" y="5"/>
                    </a:lnTo>
                    <a:lnTo>
                      <a:pt x="79" y="5"/>
                    </a:lnTo>
                    <a:lnTo>
                      <a:pt x="135" y="15"/>
                    </a:lnTo>
                    <a:lnTo>
                      <a:pt x="135" y="15"/>
                    </a:lnTo>
                    <a:lnTo>
                      <a:pt x="160" y="21"/>
                    </a:lnTo>
                    <a:lnTo>
                      <a:pt x="16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9" name="Freeform 146"/>
              <p:cNvSpPr>
                <a:spLocks/>
              </p:cNvSpPr>
              <p:nvPr/>
            </p:nvSpPr>
            <p:spPr bwMode="auto">
              <a:xfrm>
                <a:off x="5111665" y="2254822"/>
                <a:ext cx="194287" cy="23816"/>
              </a:xfrm>
              <a:custGeom>
                <a:avLst/>
                <a:gdLst>
                  <a:gd name="T0" fmla="*/ 155 w 155"/>
                  <a:gd name="T1" fmla="*/ 19 h 19"/>
                  <a:gd name="T2" fmla="*/ 155 w 155"/>
                  <a:gd name="T3" fmla="*/ 19 h 19"/>
                  <a:gd name="T4" fmla="*/ 132 w 155"/>
                  <a:gd name="T5" fmla="*/ 19 h 19"/>
                  <a:gd name="T6" fmla="*/ 132 w 155"/>
                  <a:gd name="T7" fmla="*/ 19 h 19"/>
                  <a:gd name="T8" fmla="*/ 77 w 155"/>
                  <a:gd name="T9" fmla="*/ 13 h 19"/>
                  <a:gd name="T10" fmla="*/ 77 w 155"/>
                  <a:gd name="T11" fmla="*/ 13 h 19"/>
                  <a:gd name="T12" fmla="*/ 23 w 155"/>
                  <a:gd name="T13" fmla="*/ 4 h 19"/>
                  <a:gd name="T14" fmla="*/ 23 w 155"/>
                  <a:gd name="T15" fmla="*/ 4 h 19"/>
                  <a:gd name="T16" fmla="*/ 0 w 155"/>
                  <a:gd name="T17" fmla="*/ 0 h 19"/>
                  <a:gd name="T18" fmla="*/ 0 w 155"/>
                  <a:gd name="T19" fmla="*/ 0 h 19"/>
                  <a:gd name="T20" fmla="*/ 23 w 155"/>
                  <a:gd name="T21" fmla="*/ 2 h 19"/>
                  <a:gd name="T22" fmla="*/ 23 w 155"/>
                  <a:gd name="T23" fmla="*/ 2 h 19"/>
                  <a:gd name="T24" fmla="*/ 77 w 155"/>
                  <a:gd name="T25" fmla="*/ 9 h 19"/>
                  <a:gd name="T26" fmla="*/ 77 w 155"/>
                  <a:gd name="T27" fmla="*/ 9 h 19"/>
                  <a:gd name="T28" fmla="*/ 132 w 155"/>
                  <a:gd name="T29" fmla="*/ 15 h 19"/>
                  <a:gd name="T30" fmla="*/ 132 w 155"/>
                  <a:gd name="T31" fmla="*/ 15 h 19"/>
                  <a:gd name="T32" fmla="*/ 155 w 155"/>
                  <a:gd name="T33" fmla="*/ 19 h 19"/>
                  <a:gd name="T34" fmla="*/ 155 w 155"/>
                  <a:gd name="T3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19">
                    <a:moveTo>
                      <a:pt x="155" y="19"/>
                    </a:moveTo>
                    <a:lnTo>
                      <a:pt x="155" y="19"/>
                    </a:lnTo>
                    <a:lnTo>
                      <a:pt x="132" y="19"/>
                    </a:lnTo>
                    <a:lnTo>
                      <a:pt x="132" y="19"/>
                    </a:lnTo>
                    <a:lnTo>
                      <a:pt x="77" y="13"/>
                    </a:lnTo>
                    <a:lnTo>
                      <a:pt x="77" y="13"/>
                    </a:lnTo>
                    <a:lnTo>
                      <a:pt x="23" y="4"/>
                    </a:lnTo>
                    <a:lnTo>
                      <a:pt x="23" y="4"/>
                    </a:lnTo>
                    <a:lnTo>
                      <a:pt x="0" y="0"/>
                    </a:lnTo>
                    <a:lnTo>
                      <a:pt x="0" y="0"/>
                    </a:lnTo>
                    <a:lnTo>
                      <a:pt x="23" y="2"/>
                    </a:lnTo>
                    <a:lnTo>
                      <a:pt x="23" y="2"/>
                    </a:lnTo>
                    <a:lnTo>
                      <a:pt x="77" y="9"/>
                    </a:lnTo>
                    <a:lnTo>
                      <a:pt x="77" y="9"/>
                    </a:lnTo>
                    <a:lnTo>
                      <a:pt x="132" y="15"/>
                    </a:lnTo>
                    <a:lnTo>
                      <a:pt x="132" y="15"/>
                    </a:lnTo>
                    <a:lnTo>
                      <a:pt x="155" y="19"/>
                    </a:lnTo>
                    <a:lnTo>
                      <a:pt x="15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0" name="Freeform 147"/>
              <p:cNvSpPr>
                <a:spLocks/>
              </p:cNvSpPr>
              <p:nvPr/>
            </p:nvSpPr>
            <p:spPr bwMode="auto">
              <a:xfrm>
                <a:off x="5111665" y="2304961"/>
                <a:ext cx="176738" cy="22563"/>
              </a:xfrm>
              <a:custGeom>
                <a:avLst/>
                <a:gdLst>
                  <a:gd name="T0" fmla="*/ 141 w 141"/>
                  <a:gd name="T1" fmla="*/ 18 h 18"/>
                  <a:gd name="T2" fmla="*/ 141 w 141"/>
                  <a:gd name="T3" fmla="*/ 18 h 18"/>
                  <a:gd name="T4" fmla="*/ 121 w 141"/>
                  <a:gd name="T5" fmla="*/ 17 h 18"/>
                  <a:gd name="T6" fmla="*/ 70 w 141"/>
                  <a:gd name="T7" fmla="*/ 11 h 18"/>
                  <a:gd name="T8" fmla="*/ 70 w 141"/>
                  <a:gd name="T9" fmla="*/ 11 h 18"/>
                  <a:gd name="T10" fmla="*/ 21 w 141"/>
                  <a:gd name="T11" fmla="*/ 3 h 18"/>
                  <a:gd name="T12" fmla="*/ 0 w 141"/>
                  <a:gd name="T13" fmla="*/ 0 h 18"/>
                  <a:gd name="T14" fmla="*/ 0 w 141"/>
                  <a:gd name="T15" fmla="*/ 0 h 18"/>
                  <a:gd name="T16" fmla="*/ 21 w 141"/>
                  <a:gd name="T17" fmla="*/ 1 h 18"/>
                  <a:gd name="T18" fmla="*/ 72 w 141"/>
                  <a:gd name="T19" fmla="*/ 7 h 18"/>
                  <a:gd name="T20" fmla="*/ 72 w 141"/>
                  <a:gd name="T21" fmla="*/ 7 h 18"/>
                  <a:gd name="T22" fmla="*/ 121 w 141"/>
                  <a:gd name="T23" fmla="*/ 15 h 18"/>
                  <a:gd name="T24" fmla="*/ 141 w 141"/>
                  <a:gd name="T25" fmla="*/ 18 h 18"/>
                  <a:gd name="T26" fmla="*/ 141 w 141"/>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18">
                    <a:moveTo>
                      <a:pt x="141" y="18"/>
                    </a:moveTo>
                    <a:lnTo>
                      <a:pt x="141" y="18"/>
                    </a:lnTo>
                    <a:lnTo>
                      <a:pt x="121" y="17"/>
                    </a:lnTo>
                    <a:lnTo>
                      <a:pt x="70" y="11"/>
                    </a:lnTo>
                    <a:lnTo>
                      <a:pt x="70" y="11"/>
                    </a:lnTo>
                    <a:lnTo>
                      <a:pt x="21" y="3"/>
                    </a:lnTo>
                    <a:lnTo>
                      <a:pt x="0" y="0"/>
                    </a:lnTo>
                    <a:lnTo>
                      <a:pt x="0" y="0"/>
                    </a:lnTo>
                    <a:lnTo>
                      <a:pt x="21" y="1"/>
                    </a:lnTo>
                    <a:lnTo>
                      <a:pt x="72" y="7"/>
                    </a:lnTo>
                    <a:lnTo>
                      <a:pt x="72" y="7"/>
                    </a:lnTo>
                    <a:lnTo>
                      <a:pt x="121" y="15"/>
                    </a:lnTo>
                    <a:lnTo>
                      <a:pt x="141" y="18"/>
                    </a:lnTo>
                    <a:lnTo>
                      <a:pt x="14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551" name="Group 550"/>
            <p:cNvGrpSpPr/>
            <p:nvPr/>
          </p:nvGrpSpPr>
          <p:grpSpPr>
            <a:xfrm>
              <a:off x="4603760" y="3575225"/>
              <a:ext cx="222634" cy="229485"/>
              <a:chOff x="5042725" y="2086856"/>
              <a:chExt cx="325901" cy="335931"/>
            </a:xfrm>
          </p:grpSpPr>
          <p:sp>
            <p:nvSpPr>
              <p:cNvPr id="552" name="Freeform 143"/>
              <p:cNvSpPr>
                <a:spLocks/>
              </p:cNvSpPr>
              <p:nvPr/>
            </p:nvSpPr>
            <p:spPr bwMode="auto">
              <a:xfrm>
                <a:off x="5042725" y="2086856"/>
                <a:ext cx="325901" cy="335931"/>
              </a:xfrm>
              <a:custGeom>
                <a:avLst/>
                <a:gdLst>
                  <a:gd name="T0" fmla="*/ 29 w 260"/>
                  <a:gd name="T1" fmla="*/ 0 h 268"/>
                  <a:gd name="T2" fmla="*/ 29 w 260"/>
                  <a:gd name="T3" fmla="*/ 0 h 268"/>
                  <a:gd name="T4" fmla="*/ 19 w 260"/>
                  <a:gd name="T5" fmla="*/ 108 h 268"/>
                  <a:gd name="T6" fmla="*/ 12 w 260"/>
                  <a:gd name="T7" fmla="*/ 191 h 268"/>
                  <a:gd name="T8" fmla="*/ 6 w 260"/>
                  <a:gd name="T9" fmla="*/ 224 h 268"/>
                  <a:gd name="T10" fmla="*/ 0 w 260"/>
                  <a:gd name="T11" fmla="*/ 245 h 268"/>
                  <a:gd name="T12" fmla="*/ 211 w 260"/>
                  <a:gd name="T13" fmla="*/ 268 h 268"/>
                  <a:gd name="T14" fmla="*/ 243 w 260"/>
                  <a:gd name="T15" fmla="*/ 238 h 268"/>
                  <a:gd name="T16" fmla="*/ 243 w 260"/>
                  <a:gd name="T17" fmla="*/ 238 h 268"/>
                  <a:gd name="T18" fmla="*/ 253 w 260"/>
                  <a:gd name="T19" fmla="*/ 157 h 268"/>
                  <a:gd name="T20" fmla="*/ 259 w 260"/>
                  <a:gd name="T21" fmla="*/ 89 h 268"/>
                  <a:gd name="T22" fmla="*/ 260 w 260"/>
                  <a:gd name="T23" fmla="*/ 61 h 268"/>
                  <a:gd name="T24" fmla="*/ 260 w 260"/>
                  <a:gd name="T25" fmla="*/ 38 h 268"/>
                  <a:gd name="T26" fmla="*/ 29 w 260"/>
                  <a:gd name="T2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0" h="268">
                    <a:moveTo>
                      <a:pt x="29" y="0"/>
                    </a:moveTo>
                    <a:lnTo>
                      <a:pt x="29" y="0"/>
                    </a:lnTo>
                    <a:lnTo>
                      <a:pt x="19" y="108"/>
                    </a:lnTo>
                    <a:lnTo>
                      <a:pt x="12" y="191"/>
                    </a:lnTo>
                    <a:lnTo>
                      <a:pt x="6" y="224"/>
                    </a:lnTo>
                    <a:lnTo>
                      <a:pt x="0" y="245"/>
                    </a:lnTo>
                    <a:lnTo>
                      <a:pt x="211" y="268"/>
                    </a:lnTo>
                    <a:lnTo>
                      <a:pt x="243" y="238"/>
                    </a:lnTo>
                    <a:lnTo>
                      <a:pt x="243" y="238"/>
                    </a:lnTo>
                    <a:lnTo>
                      <a:pt x="253" y="157"/>
                    </a:lnTo>
                    <a:lnTo>
                      <a:pt x="259" y="89"/>
                    </a:lnTo>
                    <a:lnTo>
                      <a:pt x="260" y="61"/>
                    </a:lnTo>
                    <a:lnTo>
                      <a:pt x="260" y="38"/>
                    </a:lnTo>
                    <a:lnTo>
                      <a:pt x="29" y="0"/>
                    </a:lnTo>
                    <a:close/>
                  </a:path>
                </a:pathLst>
              </a:custGeom>
              <a:solidFill>
                <a:srgbClr val="455A64"/>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553" name="Freeform 144"/>
              <p:cNvSpPr>
                <a:spLocks/>
              </p:cNvSpPr>
              <p:nvPr/>
            </p:nvSpPr>
            <p:spPr bwMode="auto">
              <a:xfrm>
                <a:off x="5307206" y="2382676"/>
                <a:ext cx="40111" cy="40111"/>
              </a:xfrm>
              <a:custGeom>
                <a:avLst/>
                <a:gdLst>
                  <a:gd name="T0" fmla="*/ 4 w 32"/>
                  <a:gd name="T1" fmla="*/ 0 h 32"/>
                  <a:gd name="T2" fmla="*/ 0 w 32"/>
                  <a:gd name="T3" fmla="*/ 32 h 32"/>
                  <a:gd name="T4" fmla="*/ 32 w 32"/>
                  <a:gd name="T5" fmla="*/ 2 h 32"/>
                  <a:gd name="T6" fmla="*/ 4 w 32"/>
                  <a:gd name="T7" fmla="*/ 0 h 32"/>
                </a:gdLst>
                <a:ahLst/>
                <a:cxnLst>
                  <a:cxn ang="0">
                    <a:pos x="T0" y="T1"/>
                  </a:cxn>
                  <a:cxn ang="0">
                    <a:pos x="T2" y="T3"/>
                  </a:cxn>
                  <a:cxn ang="0">
                    <a:pos x="T4" y="T5"/>
                  </a:cxn>
                  <a:cxn ang="0">
                    <a:pos x="T6" y="T7"/>
                  </a:cxn>
                </a:cxnLst>
                <a:rect l="0" t="0" r="r" b="b"/>
                <a:pathLst>
                  <a:path w="32" h="32">
                    <a:moveTo>
                      <a:pt x="4" y="0"/>
                    </a:moveTo>
                    <a:lnTo>
                      <a:pt x="0" y="32"/>
                    </a:lnTo>
                    <a:lnTo>
                      <a:pt x="32" y="2"/>
                    </a:lnTo>
                    <a:lnTo>
                      <a:pt x="4"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4" name="Freeform 145"/>
              <p:cNvSpPr>
                <a:spLocks/>
              </p:cNvSpPr>
              <p:nvPr/>
            </p:nvSpPr>
            <p:spPr bwMode="auto">
              <a:xfrm>
                <a:off x="5116679" y="2198416"/>
                <a:ext cx="200554" cy="26323"/>
              </a:xfrm>
              <a:custGeom>
                <a:avLst/>
                <a:gdLst>
                  <a:gd name="T0" fmla="*/ 160 w 160"/>
                  <a:gd name="T1" fmla="*/ 21 h 21"/>
                  <a:gd name="T2" fmla="*/ 160 w 160"/>
                  <a:gd name="T3" fmla="*/ 21 h 21"/>
                  <a:gd name="T4" fmla="*/ 135 w 160"/>
                  <a:gd name="T5" fmla="*/ 19 h 21"/>
                  <a:gd name="T6" fmla="*/ 135 w 160"/>
                  <a:gd name="T7" fmla="*/ 19 h 21"/>
                  <a:gd name="T8" fmla="*/ 79 w 160"/>
                  <a:gd name="T9" fmla="*/ 9 h 21"/>
                  <a:gd name="T10" fmla="*/ 79 w 160"/>
                  <a:gd name="T11" fmla="*/ 9 h 21"/>
                  <a:gd name="T12" fmla="*/ 22 w 160"/>
                  <a:gd name="T13" fmla="*/ 4 h 21"/>
                  <a:gd name="T14" fmla="*/ 22 w 160"/>
                  <a:gd name="T15" fmla="*/ 4 h 21"/>
                  <a:gd name="T16" fmla="*/ 0 w 160"/>
                  <a:gd name="T17" fmla="*/ 0 h 21"/>
                  <a:gd name="T18" fmla="*/ 0 w 160"/>
                  <a:gd name="T19" fmla="*/ 0 h 21"/>
                  <a:gd name="T20" fmla="*/ 22 w 160"/>
                  <a:gd name="T21" fmla="*/ 0 h 21"/>
                  <a:gd name="T22" fmla="*/ 22 w 160"/>
                  <a:gd name="T23" fmla="*/ 0 h 21"/>
                  <a:gd name="T24" fmla="*/ 79 w 160"/>
                  <a:gd name="T25" fmla="*/ 5 h 21"/>
                  <a:gd name="T26" fmla="*/ 79 w 160"/>
                  <a:gd name="T27" fmla="*/ 5 h 21"/>
                  <a:gd name="T28" fmla="*/ 135 w 160"/>
                  <a:gd name="T29" fmla="*/ 15 h 21"/>
                  <a:gd name="T30" fmla="*/ 135 w 160"/>
                  <a:gd name="T31" fmla="*/ 15 h 21"/>
                  <a:gd name="T32" fmla="*/ 160 w 160"/>
                  <a:gd name="T33" fmla="*/ 21 h 21"/>
                  <a:gd name="T34" fmla="*/ 160 w 160"/>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21">
                    <a:moveTo>
                      <a:pt x="160" y="21"/>
                    </a:moveTo>
                    <a:lnTo>
                      <a:pt x="160" y="21"/>
                    </a:lnTo>
                    <a:lnTo>
                      <a:pt x="135" y="19"/>
                    </a:lnTo>
                    <a:lnTo>
                      <a:pt x="135" y="19"/>
                    </a:lnTo>
                    <a:lnTo>
                      <a:pt x="79" y="9"/>
                    </a:lnTo>
                    <a:lnTo>
                      <a:pt x="79" y="9"/>
                    </a:lnTo>
                    <a:lnTo>
                      <a:pt x="22" y="4"/>
                    </a:lnTo>
                    <a:lnTo>
                      <a:pt x="22" y="4"/>
                    </a:lnTo>
                    <a:lnTo>
                      <a:pt x="0" y="0"/>
                    </a:lnTo>
                    <a:lnTo>
                      <a:pt x="0" y="0"/>
                    </a:lnTo>
                    <a:lnTo>
                      <a:pt x="22" y="0"/>
                    </a:lnTo>
                    <a:lnTo>
                      <a:pt x="22" y="0"/>
                    </a:lnTo>
                    <a:lnTo>
                      <a:pt x="79" y="5"/>
                    </a:lnTo>
                    <a:lnTo>
                      <a:pt x="79" y="5"/>
                    </a:lnTo>
                    <a:lnTo>
                      <a:pt x="135" y="15"/>
                    </a:lnTo>
                    <a:lnTo>
                      <a:pt x="135" y="15"/>
                    </a:lnTo>
                    <a:lnTo>
                      <a:pt x="160" y="21"/>
                    </a:lnTo>
                    <a:lnTo>
                      <a:pt x="16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5" name="Freeform 146"/>
              <p:cNvSpPr>
                <a:spLocks/>
              </p:cNvSpPr>
              <p:nvPr/>
            </p:nvSpPr>
            <p:spPr bwMode="auto">
              <a:xfrm>
                <a:off x="5111665" y="2254822"/>
                <a:ext cx="194287" cy="23816"/>
              </a:xfrm>
              <a:custGeom>
                <a:avLst/>
                <a:gdLst>
                  <a:gd name="T0" fmla="*/ 155 w 155"/>
                  <a:gd name="T1" fmla="*/ 19 h 19"/>
                  <a:gd name="T2" fmla="*/ 155 w 155"/>
                  <a:gd name="T3" fmla="*/ 19 h 19"/>
                  <a:gd name="T4" fmla="*/ 132 w 155"/>
                  <a:gd name="T5" fmla="*/ 19 h 19"/>
                  <a:gd name="T6" fmla="*/ 132 w 155"/>
                  <a:gd name="T7" fmla="*/ 19 h 19"/>
                  <a:gd name="T8" fmla="*/ 77 w 155"/>
                  <a:gd name="T9" fmla="*/ 13 h 19"/>
                  <a:gd name="T10" fmla="*/ 77 w 155"/>
                  <a:gd name="T11" fmla="*/ 13 h 19"/>
                  <a:gd name="T12" fmla="*/ 23 w 155"/>
                  <a:gd name="T13" fmla="*/ 4 h 19"/>
                  <a:gd name="T14" fmla="*/ 23 w 155"/>
                  <a:gd name="T15" fmla="*/ 4 h 19"/>
                  <a:gd name="T16" fmla="*/ 0 w 155"/>
                  <a:gd name="T17" fmla="*/ 0 h 19"/>
                  <a:gd name="T18" fmla="*/ 0 w 155"/>
                  <a:gd name="T19" fmla="*/ 0 h 19"/>
                  <a:gd name="T20" fmla="*/ 23 w 155"/>
                  <a:gd name="T21" fmla="*/ 2 h 19"/>
                  <a:gd name="T22" fmla="*/ 23 w 155"/>
                  <a:gd name="T23" fmla="*/ 2 h 19"/>
                  <a:gd name="T24" fmla="*/ 77 w 155"/>
                  <a:gd name="T25" fmla="*/ 9 h 19"/>
                  <a:gd name="T26" fmla="*/ 77 w 155"/>
                  <a:gd name="T27" fmla="*/ 9 h 19"/>
                  <a:gd name="T28" fmla="*/ 132 w 155"/>
                  <a:gd name="T29" fmla="*/ 15 h 19"/>
                  <a:gd name="T30" fmla="*/ 132 w 155"/>
                  <a:gd name="T31" fmla="*/ 15 h 19"/>
                  <a:gd name="T32" fmla="*/ 155 w 155"/>
                  <a:gd name="T33" fmla="*/ 19 h 19"/>
                  <a:gd name="T34" fmla="*/ 155 w 155"/>
                  <a:gd name="T3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19">
                    <a:moveTo>
                      <a:pt x="155" y="19"/>
                    </a:moveTo>
                    <a:lnTo>
                      <a:pt x="155" y="19"/>
                    </a:lnTo>
                    <a:lnTo>
                      <a:pt x="132" y="19"/>
                    </a:lnTo>
                    <a:lnTo>
                      <a:pt x="132" y="19"/>
                    </a:lnTo>
                    <a:lnTo>
                      <a:pt x="77" y="13"/>
                    </a:lnTo>
                    <a:lnTo>
                      <a:pt x="77" y="13"/>
                    </a:lnTo>
                    <a:lnTo>
                      <a:pt x="23" y="4"/>
                    </a:lnTo>
                    <a:lnTo>
                      <a:pt x="23" y="4"/>
                    </a:lnTo>
                    <a:lnTo>
                      <a:pt x="0" y="0"/>
                    </a:lnTo>
                    <a:lnTo>
                      <a:pt x="0" y="0"/>
                    </a:lnTo>
                    <a:lnTo>
                      <a:pt x="23" y="2"/>
                    </a:lnTo>
                    <a:lnTo>
                      <a:pt x="23" y="2"/>
                    </a:lnTo>
                    <a:lnTo>
                      <a:pt x="77" y="9"/>
                    </a:lnTo>
                    <a:lnTo>
                      <a:pt x="77" y="9"/>
                    </a:lnTo>
                    <a:lnTo>
                      <a:pt x="132" y="15"/>
                    </a:lnTo>
                    <a:lnTo>
                      <a:pt x="132" y="15"/>
                    </a:lnTo>
                    <a:lnTo>
                      <a:pt x="155" y="19"/>
                    </a:lnTo>
                    <a:lnTo>
                      <a:pt x="15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6" name="Freeform 147"/>
              <p:cNvSpPr>
                <a:spLocks/>
              </p:cNvSpPr>
              <p:nvPr/>
            </p:nvSpPr>
            <p:spPr bwMode="auto">
              <a:xfrm>
                <a:off x="5111665" y="2304961"/>
                <a:ext cx="176738" cy="22563"/>
              </a:xfrm>
              <a:custGeom>
                <a:avLst/>
                <a:gdLst>
                  <a:gd name="T0" fmla="*/ 141 w 141"/>
                  <a:gd name="T1" fmla="*/ 18 h 18"/>
                  <a:gd name="T2" fmla="*/ 141 w 141"/>
                  <a:gd name="T3" fmla="*/ 18 h 18"/>
                  <a:gd name="T4" fmla="*/ 121 w 141"/>
                  <a:gd name="T5" fmla="*/ 17 h 18"/>
                  <a:gd name="T6" fmla="*/ 70 w 141"/>
                  <a:gd name="T7" fmla="*/ 11 h 18"/>
                  <a:gd name="T8" fmla="*/ 70 w 141"/>
                  <a:gd name="T9" fmla="*/ 11 h 18"/>
                  <a:gd name="T10" fmla="*/ 21 w 141"/>
                  <a:gd name="T11" fmla="*/ 3 h 18"/>
                  <a:gd name="T12" fmla="*/ 0 w 141"/>
                  <a:gd name="T13" fmla="*/ 0 h 18"/>
                  <a:gd name="T14" fmla="*/ 0 w 141"/>
                  <a:gd name="T15" fmla="*/ 0 h 18"/>
                  <a:gd name="T16" fmla="*/ 21 w 141"/>
                  <a:gd name="T17" fmla="*/ 1 h 18"/>
                  <a:gd name="T18" fmla="*/ 72 w 141"/>
                  <a:gd name="T19" fmla="*/ 7 h 18"/>
                  <a:gd name="T20" fmla="*/ 72 w 141"/>
                  <a:gd name="T21" fmla="*/ 7 h 18"/>
                  <a:gd name="T22" fmla="*/ 121 w 141"/>
                  <a:gd name="T23" fmla="*/ 15 h 18"/>
                  <a:gd name="T24" fmla="*/ 141 w 141"/>
                  <a:gd name="T25" fmla="*/ 18 h 18"/>
                  <a:gd name="T26" fmla="*/ 141 w 141"/>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18">
                    <a:moveTo>
                      <a:pt x="141" y="18"/>
                    </a:moveTo>
                    <a:lnTo>
                      <a:pt x="141" y="18"/>
                    </a:lnTo>
                    <a:lnTo>
                      <a:pt x="121" y="17"/>
                    </a:lnTo>
                    <a:lnTo>
                      <a:pt x="70" y="11"/>
                    </a:lnTo>
                    <a:lnTo>
                      <a:pt x="70" y="11"/>
                    </a:lnTo>
                    <a:lnTo>
                      <a:pt x="21" y="3"/>
                    </a:lnTo>
                    <a:lnTo>
                      <a:pt x="0" y="0"/>
                    </a:lnTo>
                    <a:lnTo>
                      <a:pt x="0" y="0"/>
                    </a:lnTo>
                    <a:lnTo>
                      <a:pt x="21" y="1"/>
                    </a:lnTo>
                    <a:lnTo>
                      <a:pt x="72" y="7"/>
                    </a:lnTo>
                    <a:lnTo>
                      <a:pt x="72" y="7"/>
                    </a:lnTo>
                    <a:lnTo>
                      <a:pt x="121" y="15"/>
                    </a:lnTo>
                    <a:lnTo>
                      <a:pt x="141" y="18"/>
                    </a:lnTo>
                    <a:lnTo>
                      <a:pt x="14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557" name="Group 556"/>
            <p:cNvGrpSpPr/>
            <p:nvPr/>
          </p:nvGrpSpPr>
          <p:grpSpPr>
            <a:xfrm>
              <a:off x="5818332" y="3080027"/>
              <a:ext cx="222634" cy="229485"/>
              <a:chOff x="5042725" y="2086856"/>
              <a:chExt cx="325901" cy="335931"/>
            </a:xfrm>
          </p:grpSpPr>
          <p:sp>
            <p:nvSpPr>
              <p:cNvPr id="558" name="Freeform 143"/>
              <p:cNvSpPr>
                <a:spLocks/>
              </p:cNvSpPr>
              <p:nvPr/>
            </p:nvSpPr>
            <p:spPr bwMode="auto">
              <a:xfrm>
                <a:off x="5042725" y="2086856"/>
                <a:ext cx="325901" cy="335931"/>
              </a:xfrm>
              <a:custGeom>
                <a:avLst/>
                <a:gdLst>
                  <a:gd name="T0" fmla="*/ 29 w 260"/>
                  <a:gd name="T1" fmla="*/ 0 h 268"/>
                  <a:gd name="T2" fmla="*/ 29 w 260"/>
                  <a:gd name="T3" fmla="*/ 0 h 268"/>
                  <a:gd name="T4" fmla="*/ 19 w 260"/>
                  <a:gd name="T5" fmla="*/ 108 h 268"/>
                  <a:gd name="T6" fmla="*/ 12 w 260"/>
                  <a:gd name="T7" fmla="*/ 191 h 268"/>
                  <a:gd name="T8" fmla="*/ 6 w 260"/>
                  <a:gd name="T9" fmla="*/ 224 h 268"/>
                  <a:gd name="T10" fmla="*/ 0 w 260"/>
                  <a:gd name="T11" fmla="*/ 245 h 268"/>
                  <a:gd name="T12" fmla="*/ 211 w 260"/>
                  <a:gd name="T13" fmla="*/ 268 h 268"/>
                  <a:gd name="T14" fmla="*/ 243 w 260"/>
                  <a:gd name="T15" fmla="*/ 238 h 268"/>
                  <a:gd name="T16" fmla="*/ 243 w 260"/>
                  <a:gd name="T17" fmla="*/ 238 h 268"/>
                  <a:gd name="T18" fmla="*/ 253 w 260"/>
                  <a:gd name="T19" fmla="*/ 157 h 268"/>
                  <a:gd name="T20" fmla="*/ 259 w 260"/>
                  <a:gd name="T21" fmla="*/ 89 h 268"/>
                  <a:gd name="T22" fmla="*/ 260 w 260"/>
                  <a:gd name="T23" fmla="*/ 61 h 268"/>
                  <a:gd name="T24" fmla="*/ 260 w 260"/>
                  <a:gd name="T25" fmla="*/ 38 h 268"/>
                  <a:gd name="T26" fmla="*/ 29 w 260"/>
                  <a:gd name="T2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0" h="268">
                    <a:moveTo>
                      <a:pt x="29" y="0"/>
                    </a:moveTo>
                    <a:lnTo>
                      <a:pt x="29" y="0"/>
                    </a:lnTo>
                    <a:lnTo>
                      <a:pt x="19" y="108"/>
                    </a:lnTo>
                    <a:lnTo>
                      <a:pt x="12" y="191"/>
                    </a:lnTo>
                    <a:lnTo>
                      <a:pt x="6" y="224"/>
                    </a:lnTo>
                    <a:lnTo>
                      <a:pt x="0" y="245"/>
                    </a:lnTo>
                    <a:lnTo>
                      <a:pt x="211" y="268"/>
                    </a:lnTo>
                    <a:lnTo>
                      <a:pt x="243" y="238"/>
                    </a:lnTo>
                    <a:lnTo>
                      <a:pt x="243" y="238"/>
                    </a:lnTo>
                    <a:lnTo>
                      <a:pt x="253" y="157"/>
                    </a:lnTo>
                    <a:lnTo>
                      <a:pt x="259" y="89"/>
                    </a:lnTo>
                    <a:lnTo>
                      <a:pt x="260" y="61"/>
                    </a:lnTo>
                    <a:lnTo>
                      <a:pt x="260" y="38"/>
                    </a:lnTo>
                    <a:lnTo>
                      <a:pt x="29" y="0"/>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559" name="Freeform 144"/>
              <p:cNvSpPr>
                <a:spLocks/>
              </p:cNvSpPr>
              <p:nvPr/>
            </p:nvSpPr>
            <p:spPr bwMode="auto">
              <a:xfrm>
                <a:off x="5307206" y="2382676"/>
                <a:ext cx="40111" cy="40111"/>
              </a:xfrm>
              <a:custGeom>
                <a:avLst/>
                <a:gdLst>
                  <a:gd name="T0" fmla="*/ 4 w 32"/>
                  <a:gd name="T1" fmla="*/ 0 h 32"/>
                  <a:gd name="T2" fmla="*/ 0 w 32"/>
                  <a:gd name="T3" fmla="*/ 32 h 32"/>
                  <a:gd name="T4" fmla="*/ 32 w 32"/>
                  <a:gd name="T5" fmla="*/ 2 h 32"/>
                  <a:gd name="T6" fmla="*/ 4 w 32"/>
                  <a:gd name="T7" fmla="*/ 0 h 32"/>
                </a:gdLst>
                <a:ahLst/>
                <a:cxnLst>
                  <a:cxn ang="0">
                    <a:pos x="T0" y="T1"/>
                  </a:cxn>
                  <a:cxn ang="0">
                    <a:pos x="T2" y="T3"/>
                  </a:cxn>
                  <a:cxn ang="0">
                    <a:pos x="T4" y="T5"/>
                  </a:cxn>
                  <a:cxn ang="0">
                    <a:pos x="T6" y="T7"/>
                  </a:cxn>
                </a:cxnLst>
                <a:rect l="0" t="0" r="r" b="b"/>
                <a:pathLst>
                  <a:path w="32" h="32">
                    <a:moveTo>
                      <a:pt x="4" y="0"/>
                    </a:moveTo>
                    <a:lnTo>
                      <a:pt x="0" y="32"/>
                    </a:lnTo>
                    <a:lnTo>
                      <a:pt x="32" y="2"/>
                    </a:lnTo>
                    <a:lnTo>
                      <a:pt x="4"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0" name="Freeform 145"/>
              <p:cNvSpPr>
                <a:spLocks/>
              </p:cNvSpPr>
              <p:nvPr/>
            </p:nvSpPr>
            <p:spPr bwMode="auto">
              <a:xfrm>
                <a:off x="5116679" y="2198416"/>
                <a:ext cx="200554" cy="26323"/>
              </a:xfrm>
              <a:custGeom>
                <a:avLst/>
                <a:gdLst>
                  <a:gd name="T0" fmla="*/ 160 w 160"/>
                  <a:gd name="T1" fmla="*/ 21 h 21"/>
                  <a:gd name="T2" fmla="*/ 160 w 160"/>
                  <a:gd name="T3" fmla="*/ 21 h 21"/>
                  <a:gd name="T4" fmla="*/ 135 w 160"/>
                  <a:gd name="T5" fmla="*/ 19 h 21"/>
                  <a:gd name="T6" fmla="*/ 135 w 160"/>
                  <a:gd name="T7" fmla="*/ 19 h 21"/>
                  <a:gd name="T8" fmla="*/ 79 w 160"/>
                  <a:gd name="T9" fmla="*/ 9 h 21"/>
                  <a:gd name="T10" fmla="*/ 79 w 160"/>
                  <a:gd name="T11" fmla="*/ 9 h 21"/>
                  <a:gd name="T12" fmla="*/ 22 w 160"/>
                  <a:gd name="T13" fmla="*/ 4 h 21"/>
                  <a:gd name="T14" fmla="*/ 22 w 160"/>
                  <a:gd name="T15" fmla="*/ 4 h 21"/>
                  <a:gd name="T16" fmla="*/ 0 w 160"/>
                  <a:gd name="T17" fmla="*/ 0 h 21"/>
                  <a:gd name="T18" fmla="*/ 0 w 160"/>
                  <a:gd name="T19" fmla="*/ 0 h 21"/>
                  <a:gd name="T20" fmla="*/ 22 w 160"/>
                  <a:gd name="T21" fmla="*/ 0 h 21"/>
                  <a:gd name="T22" fmla="*/ 22 w 160"/>
                  <a:gd name="T23" fmla="*/ 0 h 21"/>
                  <a:gd name="T24" fmla="*/ 79 w 160"/>
                  <a:gd name="T25" fmla="*/ 5 h 21"/>
                  <a:gd name="T26" fmla="*/ 79 w 160"/>
                  <a:gd name="T27" fmla="*/ 5 h 21"/>
                  <a:gd name="T28" fmla="*/ 135 w 160"/>
                  <a:gd name="T29" fmla="*/ 15 h 21"/>
                  <a:gd name="T30" fmla="*/ 135 w 160"/>
                  <a:gd name="T31" fmla="*/ 15 h 21"/>
                  <a:gd name="T32" fmla="*/ 160 w 160"/>
                  <a:gd name="T33" fmla="*/ 21 h 21"/>
                  <a:gd name="T34" fmla="*/ 160 w 160"/>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21">
                    <a:moveTo>
                      <a:pt x="160" y="21"/>
                    </a:moveTo>
                    <a:lnTo>
                      <a:pt x="160" y="21"/>
                    </a:lnTo>
                    <a:lnTo>
                      <a:pt x="135" y="19"/>
                    </a:lnTo>
                    <a:lnTo>
                      <a:pt x="135" y="19"/>
                    </a:lnTo>
                    <a:lnTo>
                      <a:pt x="79" y="9"/>
                    </a:lnTo>
                    <a:lnTo>
                      <a:pt x="79" y="9"/>
                    </a:lnTo>
                    <a:lnTo>
                      <a:pt x="22" y="4"/>
                    </a:lnTo>
                    <a:lnTo>
                      <a:pt x="22" y="4"/>
                    </a:lnTo>
                    <a:lnTo>
                      <a:pt x="0" y="0"/>
                    </a:lnTo>
                    <a:lnTo>
                      <a:pt x="0" y="0"/>
                    </a:lnTo>
                    <a:lnTo>
                      <a:pt x="22" y="0"/>
                    </a:lnTo>
                    <a:lnTo>
                      <a:pt x="22" y="0"/>
                    </a:lnTo>
                    <a:lnTo>
                      <a:pt x="79" y="5"/>
                    </a:lnTo>
                    <a:lnTo>
                      <a:pt x="79" y="5"/>
                    </a:lnTo>
                    <a:lnTo>
                      <a:pt x="135" y="15"/>
                    </a:lnTo>
                    <a:lnTo>
                      <a:pt x="135" y="15"/>
                    </a:lnTo>
                    <a:lnTo>
                      <a:pt x="160" y="21"/>
                    </a:lnTo>
                    <a:lnTo>
                      <a:pt x="16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1" name="Freeform 146"/>
              <p:cNvSpPr>
                <a:spLocks/>
              </p:cNvSpPr>
              <p:nvPr/>
            </p:nvSpPr>
            <p:spPr bwMode="auto">
              <a:xfrm>
                <a:off x="5111665" y="2254822"/>
                <a:ext cx="194287" cy="23816"/>
              </a:xfrm>
              <a:custGeom>
                <a:avLst/>
                <a:gdLst>
                  <a:gd name="T0" fmla="*/ 155 w 155"/>
                  <a:gd name="T1" fmla="*/ 19 h 19"/>
                  <a:gd name="T2" fmla="*/ 155 w 155"/>
                  <a:gd name="T3" fmla="*/ 19 h 19"/>
                  <a:gd name="T4" fmla="*/ 132 w 155"/>
                  <a:gd name="T5" fmla="*/ 19 h 19"/>
                  <a:gd name="T6" fmla="*/ 132 w 155"/>
                  <a:gd name="T7" fmla="*/ 19 h 19"/>
                  <a:gd name="T8" fmla="*/ 77 w 155"/>
                  <a:gd name="T9" fmla="*/ 13 h 19"/>
                  <a:gd name="T10" fmla="*/ 77 w 155"/>
                  <a:gd name="T11" fmla="*/ 13 h 19"/>
                  <a:gd name="T12" fmla="*/ 23 w 155"/>
                  <a:gd name="T13" fmla="*/ 4 h 19"/>
                  <a:gd name="T14" fmla="*/ 23 w 155"/>
                  <a:gd name="T15" fmla="*/ 4 h 19"/>
                  <a:gd name="T16" fmla="*/ 0 w 155"/>
                  <a:gd name="T17" fmla="*/ 0 h 19"/>
                  <a:gd name="T18" fmla="*/ 0 w 155"/>
                  <a:gd name="T19" fmla="*/ 0 h 19"/>
                  <a:gd name="T20" fmla="*/ 23 w 155"/>
                  <a:gd name="T21" fmla="*/ 2 h 19"/>
                  <a:gd name="T22" fmla="*/ 23 w 155"/>
                  <a:gd name="T23" fmla="*/ 2 h 19"/>
                  <a:gd name="T24" fmla="*/ 77 w 155"/>
                  <a:gd name="T25" fmla="*/ 9 h 19"/>
                  <a:gd name="T26" fmla="*/ 77 w 155"/>
                  <a:gd name="T27" fmla="*/ 9 h 19"/>
                  <a:gd name="T28" fmla="*/ 132 w 155"/>
                  <a:gd name="T29" fmla="*/ 15 h 19"/>
                  <a:gd name="T30" fmla="*/ 132 w 155"/>
                  <a:gd name="T31" fmla="*/ 15 h 19"/>
                  <a:gd name="T32" fmla="*/ 155 w 155"/>
                  <a:gd name="T33" fmla="*/ 19 h 19"/>
                  <a:gd name="T34" fmla="*/ 155 w 155"/>
                  <a:gd name="T3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19">
                    <a:moveTo>
                      <a:pt x="155" y="19"/>
                    </a:moveTo>
                    <a:lnTo>
                      <a:pt x="155" y="19"/>
                    </a:lnTo>
                    <a:lnTo>
                      <a:pt x="132" y="19"/>
                    </a:lnTo>
                    <a:lnTo>
                      <a:pt x="132" y="19"/>
                    </a:lnTo>
                    <a:lnTo>
                      <a:pt x="77" y="13"/>
                    </a:lnTo>
                    <a:lnTo>
                      <a:pt x="77" y="13"/>
                    </a:lnTo>
                    <a:lnTo>
                      <a:pt x="23" y="4"/>
                    </a:lnTo>
                    <a:lnTo>
                      <a:pt x="23" y="4"/>
                    </a:lnTo>
                    <a:lnTo>
                      <a:pt x="0" y="0"/>
                    </a:lnTo>
                    <a:lnTo>
                      <a:pt x="0" y="0"/>
                    </a:lnTo>
                    <a:lnTo>
                      <a:pt x="23" y="2"/>
                    </a:lnTo>
                    <a:lnTo>
                      <a:pt x="23" y="2"/>
                    </a:lnTo>
                    <a:lnTo>
                      <a:pt x="77" y="9"/>
                    </a:lnTo>
                    <a:lnTo>
                      <a:pt x="77" y="9"/>
                    </a:lnTo>
                    <a:lnTo>
                      <a:pt x="132" y="15"/>
                    </a:lnTo>
                    <a:lnTo>
                      <a:pt x="132" y="15"/>
                    </a:lnTo>
                    <a:lnTo>
                      <a:pt x="155" y="19"/>
                    </a:lnTo>
                    <a:lnTo>
                      <a:pt x="15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2" name="Freeform 147"/>
              <p:cNvSpPr>
                <a:spLocks/>
              </p:cNvSpPr>
              <p:nvPr/>
            </p:nvSpPr>
            <p:spPr bwMode="auto">
              <a:xfrm>
                <a:off x="5111665" y="2304961"/>
                <a:ext cx="176738" cy="22563"/>
              </a:xfrm>
              <a:custGeom>
                <a:avLst/>
                <a:gdLst>
                  <a:gd name="T0" fmla="*/ 141 w 141"/>
                  <a:gd name="T1" fmla="*/ 18 h 18"/>
                  <a:gd name="T2" fmla="*/ 141 w 141"/>
                  <a:gd name="T3" fmla="*/ 18 h 18"/>
                  <a:gd name="T4" fmla="*/ 121 w 141"/>
                  <a:gd name="T5" fmla="*/ 17 h 18"/>
                  <a:gd name="T6" fmla="*/ 70 w 141"/>
                  <a:gd name="T7" fmla="*/ 11 h 18"/>
                  <a:gd name="T8" fmla="*/ 70 w 141"/>
                  <a:gd name="T9" fmla="*/ 11 h 18"/>
                  <a:gd name="T10" fmla="*/ 21 w 141"/>
                  <a:gd name="T11" fmla="*/ 3 h 18"/>
                  <a:gd name="T12" fmla="*/ 0 w 141"/>
                  <a:gd name="T13" fmla="*/ 0 h 18"/>
                  <a:gd name="T14" fmla="*/ 0 w 141"/>
                  <a:gd name="T15" fmla="*/ 0 h 18"/>
                  <a:gd name="T16" fmla="*/ 21 w 141"/>
                  <a:gd name="T17" fmla="*/ 1 h 18"/>
                  <a:gd name="T18" fmla="*/ 72 w 141"/>
                  <a:gd name="T19" fmla="*/ 7 h 18"/>
                  <a:gd name="T20" fmla="*/ 72 w 141"/>
                  <a:gd name="T21" fmla="*/ 7 h 18"/>
                  <a:gd name="T22" fmla="*/ 121 w 141"/>
                  <a:gd name="T23" fmla="*/ 15 h 18"/>
                  <a:gd name="T24" fmla="*/ 141 w 141"/>
                  <a:gd name="T25" fmla="*/ 18 h 18"/>
                  <a:gd name="T26" fmla="*/ 141 w 141"/>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18">
                    <a:moveTo>
                      <a:pt x="141" y="18"/>
                    </a:moveTo>
                    <a:lnTo>
                      <a:pt x="141" y="18"/>
                    </a:lnTo>
                    <a:lnTo>
                      <a:pt x="121" y="17"/>
                    </a:lnTo>
                    <a:lnTo>
                      <a:pt x="70" y="11"/>
                    </a:lnTo>
                    <a:lnTo>
                      <a:pt x="70" y="11"/>
                    </a:lnTo>
                    <a:lnTo>
                      <a:pt x="21" y="3"/>
                    </a:lnTo>
                    <a:lnTo>
                      <a:pt x="0" y="0"/>
                    </a:lnTo>
                    <a:lnTo>
                      <a:pt x="0" y="0"/>
                    </a:lnTo>
                    <a:lnTo>
                      <a:pt x="21" y="1"/>
                    </a:lnTo>
                    <a:lnTo>
                      <a:pt x="72" y="7"/>
                    </a:lnTo>
                    <a:lnTo>
                      <a:pt x="72" y="7"/>
                    </a:lnTo>
                    <a:lnTo>
                      <a:pt x="121" y="15"/>
                    </a:lnTo>
                    <a:lnTo>
                      <a:pt x="141" y="18"/>
                    </a:lnTo>
                    <a:lnTo>
                      <a:pt x="14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563" name="Group 562"/>
            <p:cNvGrpSpPr/>
            <p:nvPr/>
          </p:nvGrpSpPr>
          <p:grpSpPr>
            <a:xfrm>
              <a:off x="4647615" y="3097857"/>
              <a:ext cx="222634" cy="229485"/>
              <a:chOff x="5042725" y="2086856"/>
              <a:chExt cx="325901" cy="335931"/>
            </a:xfrm>
          </p:grpSpPr>
          <p:sp>
            <p:nvSpPr>
              <p:cNvPr id="564" name="Freeform 143"/>
              <p:cNvSpPr>
                <a:spLocks/>
              </p:cNvSpPr>
              <p:nvPr/>
            </p:nvSpPr>
            <p:spPr bwMode="auto">
              <a:xfrm>
                <a:off x="5042725" y="2086856"/>
                <a:ext cx="325901" cy="335931"/>
              </a:xfrm>
              <a:custGeom>
                <a:avLst/>
                <a:gdLst>
                  <a:gd name="T0" fmla="*/ 29 w 260"/>
                  <a:gd name="T1" fmla="*/ 0 h 268"/>
                  <a:gd name="T2" fmla="*/ 29 w 260"/>
                  <a:gd name="T3" fmla="*/ 0 h 268"/>
                  <a:gd name="T4" fmla="*/ 19 w 260"/>
                  <a:gd name="T5" fmla="*/ 108 h 268"/>
                  <a:gd name="T6" fmla="*/ 12 w 260"/>
                  <a:gd name="T7" fmla="*/ 191 h 268"/>
                  <a:gd name="T8" fmla="*/ 6 w 260"/>
                  <a:gd name="T9" fmla="*/ 224 h 268"/>
                  <a:gd name="T10" fmla="*/ 0 w 260"/>
                  <a:gd name="T11" fmla="*/ 245 h 268"/>
                  <a:gd name="T12" fmla="*/ 211 w 260"/>
                  <a:gd name="T13" fmla="*/ 268 h 268"/>
                  <a:gd name="T14" fmla="*/ 243 w 260"/>
                  <a:gd name="T15" fmla="*/ 238 h 268"/>
                  <a:gd name="T16" fmla="*/ 243 w 260"/>
                  <a:gd name="T17" fmla="*/ 238 h 268"/>
                  <a:gd name="T18" fmla="*/ 253 w 260"/>
                  <a:gd name="T19" fmla="*/ 157 h 268"/>
                  <a:gd name="T20" fmla="*/ 259 w 260"/>
                  <a:gd name="T21" fmla="*/ 89 h 268"/>
                  <a:gd name="T22" fmla="*/ 260 w 260"/>
                  <a:gd name="T23" fmla="*/ 61 h 268"/>
                  <a:gd name="T24" fmla="*/ 260 w 260"/>
                  <a:gd name="T25" fmla="*/ 38 h 268"/>
                  <a:gd name="T26" fmla="*/ 29 w 260"/>
                  <a:gd name="T2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0" h="268">
                    <a:moveTo>
                      <a:pt x="29" y="0"/>
                    </a:moveTo>
                    <a:lnTo>
                      <a:pt x="29" y="0"/>
                    </a:lnTo>
                    <a:lnTo>
                      <a:pt x="19" y="108"/>
                    </a:lnTo>
                    <a:lnTo>
                      <a:pt x="12" y="191"/>
                    </a:lnTo>
                    <a:lnTo>
                      <a:pt x="6" y="224"/>
                    </a:lnTo>
                    <a:lnTo>
                      <a:pt x="0" y="245"/>
                    </a:lnTo>
                    <a:lnTo>
                      <a:pt x="211" y="268"/>
                    </a:lnTo>
                    <a:lnTo>
                      <a:pt x="243" y="238"/>
                    </a:lnTo>
                    <a:lnTo>
                      <a:pt x="243" y="238"/>
                    </a:lnTo>
                    <a:lnTo>
                      <a:pt x="253" y="157"/>
                    </a:lnTo>
                    <a:lnTo>
                      <a:pt x="259" y="89"/>
                    </a:lnTo>
                    <a:lnTo>
                      <a:pt x="260" y="61"/>
                    </a:lnTo>
                    <a:lnTo>
                      <a:pt x="260" y="38"/>
                    </a:lnTo>
                    <a:lnTo>
                      <a:pt x="29" y="0"/>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565" name="Freeform 144"/>
              <p:cNvSpPr>
                <a:spLocks/>
              </p:cNvSpPr>
              <p:nvPr/>
            </p:nvSpPr>
            <p:spPr bwMode="auto">
              <a:xfrm>
                <a:off x="5307206" y="2382676"/>
                <a:ext cx="40111" cy="40111"/>
              </a:xfrm>
              <a:custGeom>
                <a:avLst/>
                <a:gdLst>
                  <a:gd name="T0" fmla="*/ 4 w 32"/>
                  <a:gd name="T1" fmla="*/ 0 h 32"/>
                  <a:gd name="T2" fmla="*/ 0 w 32"/>
                  <a:gd name="T3" fmla="*/ 32 h 32"/>
                  <a:gd name="T4" fmla="*/ 32 w 32"/>
                  <a:gd name="T5" fmla="*/ 2 h 32"/>
                  <a:gd name="T6" fmla="*/ 4 w 32"/>
                  <a:gd name="T7" fmla="*/ 0 h 32"/>
                </a:gdLst>
                <a:ahLst/>
                <a:cxnLst>
                  <a:cxn ang="0">
                    <a:pos x="T0" y="T1"/>
                  </a:cxn>
                  <a:cxn ang="0">
                    <a:pos x="T2" y="T3"/>
                  </a:cxn>
                  <a:cxn ang="0">
                    <a:pos x="T4" y="T5"/>
                  </a:cxn>
                  <a:cxn ang="0">
                    <a:pos x="T6" y="T7"/>
                  </a:cxn>
                </a:cxnLst>
                <a:rect l="0" t="0" r="r" b="b"/>
                <a:pathLst>
                  <a:path w="32" h="32">
                    <a:moveTo>
                      <a:pt x="4" y="0"/>
                    </a:moveTo>
                    <a:lnTo>
                      <a:pt x="0" y="32"/>
                    </a:lnTo>
                    <a:lnTo>
                      <a:pt x="32" y="2"/>
                    </a:lnTo>
                    <a:lnTo>
                      <a:pt x="4"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6" name="Freeform 145"/>
              <p:cNvSpPr>
                <a:spLocks/>
              </p:cNvSpPr>
              <p:nvPr/>
            </p:nvSpPr>
            <p:spPr bwMode="auto">
              <a:xfrm>
                <a:off x="5116679" y="2198416"/>
                <a:ext cx="200554" cy="26323"/>
              </a:xfrm>
              <a:custGeom>
                <a:avLst/>
                <a:gdLst>
                  <a:gd name="T0" fmla="*/ 160 w 160"/>
                  <a:gd name="T1" fmla="*/ 21 h 21"/>
                  <a:gd name="T2" fmla="*/ 160 w 160"/>
                  <a:gd name="T3" fmla="*/ 21 h 21"/>
                  <a:gd name="T4" fmla="*/ 135 w 160"/>
                  <a:gd name="T5" fmla="*/ 19 h 21"/>
                  <a:gd name="T6" fmla="*/ 135 w 160"/>
                  <a:gd name="T7" fmla="*/ 19 h 21"/>
                  <a:gd name="T8" fmla="*/ 79 w 160"/>
                  <a:gd name="T9" fmla="*/ 9 h 21"/>
                  <a:gd name="T10" fmla="*/ 79 w 160"/>
                  <a:gd name="T11" fmla="*/ 9 h 21"/>
                  <a:gd name="T12" fmla="*/ 22 w 160"/>
                  <a:gd name="T13" fmla="*/ 4 h 21"/>
                  <a:gd name="T14" fmla="*/ 22 w 160"/>
                  <a:gd name="T15" fmla="*/ 4 h 21"/>
                  <a:gd name="T16" fmla="*/ 0 w 160"/>
                  <a:gd name="T17" fmla="*/ 0 h 21"/>
                  <a:gd name="T18" fmla="*/ 0 w 160"/>
                  <a:gd name="T19" fmla="*/ 0 h 21"/>
                  <a:gd name="T20" fmla="*/ 22 w 160"/>
                  <a:gd name="T21" fmla="*/ 0 h 21"/>
                  <a:gd name="T22" fmla="*/ 22 w 160"/>
                  <a:gd name="T23" fmla="*/ 0 h 21"/>
                  <a:gd name="T24" fmla="*/ 79 w 160"/>
                  <a:gd name="T25" fmla="*/ 5 h 21"/>
                  <a:gd name="T26" fmla="*/ 79 w 160"/>
                  <a:gd name="T27" fmla="*/ 5 h 21"/>
                  <a:gd name="T28" fmla="*/ 135 w 160"/>
                  <a:gd name="T29" fmla="*/ 15 h 21"/>
                  <a:gd name="T30" fmla="*/ 135 w 160"/>
                  <a:gd name="T31" fmla="*/ 15 h 21"/>
                  <a:gd name="T32" fmla="*/ 160 w 160"/>
                  <a:gd name="T33" fmla="*/ 21 h 21"/>
                  <a:gd name="T34" fmla="*/ 160 w 160"/>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21">
                    <a:moveTo>
                      <a:pt x="160" y="21"/>
                    </a:moveTo>
                    <a:lnTo>
                      <a:pt x="160" y="21"/>
                    </a:lnTo>
                    <a:lnTo>
                      <a:pt x="135" y="19"/>
                    </a:lnTo>
                    <a:lnTo>
                      <a:pt x="135" y="19"/>
                    </a:lnTo>
                    <a:lnTo>
                      <a:pt x="79" y="9"/>
                    </a:lnTo>
                    <a:lnTo>
                      <a:pt x="79" y="9"/>
                    </a:lnTo>
                    <a:lnTo>
                      <a:pt x="22" y="4"/>
                    </a:lnTo>
                    <a:lnTo>
                      <a:pt x="22" y="4"/>
                    </a:lnTo>
                    <a:lnTo>
                      <a:pt x="0" y="0"/>
                    </a:lnTo>
                    <a:lnTo>
                      <a:pt x="0" y="0"/>
                    </a:lnTo>
                    <a:lnTo>
                      <a:pt x="22" y="0"/>
                    </a:lnTo>
                    <a:lnTo>
                      <a:pt x="22" y="0"/>
                    </a:lnTo>
                    <a:lnTo>
                      <a:pt x="79" y="5"/>
                    </a:lnTo>
                    <a:lnTo>
                      <a:pt x="79" y="5"/>
                    </a:lnTo>
                    <a:lnTo>
                      <a:pt x="135" y="15"/>
                    </a:lnTo>
                    <a:lnTo>
                      <a:pt x="135" y="15"/>
                    </a:lnTo>
                    <a:lnTo>
                      <a:pt x="160" y="21"/>
                    </a:lnTo>
                    <a:lnTo>
                      <a:pt x="16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7" name="Freeform 146"/>
              <p:cNvSpPr>
                <a:spLocks/>
              </p:cNvSpPr>
              <p:nvPr/>
            </p:nvSpPr>
            <p:spPr bwMode="auto">
              <a:xfrm>
                <a:off x="5111665" y="2254822"/>
                <a:ext cx="194287" cy="23816"/>
              </a:xfrm>
              <a:custGeom>
                <a:avLst/>
                <a:gdLst>
                  <a:gd name="T0" fmla="*/ 155 w 155"/>
                  <a:gd name="T1" fmla="*/ 19 h 19"/>
                  <a:gd name="T2" fmla="*/ 155 w 155"/>
                  <a:gd name="T3" fmla="*/ 19 h 19"/>
                  <a:gd name="T4" fmla="*/ 132 w 155"/>
                  <a:gd name="T5" fmla="*/ 19 h 19"/>
                  <a:gd name="T6" fmla="*/ 132 w 155"/>
                  <a:gd name="T7" fmla="*/ 19 h 19"/>
                  <a:gd name="T8" fmla="*/ 77 w 155"/>
                  <a:gd name="T9" fmla="*/ 13 h 19"/>
                  <a:gd name="T10" fmla="*/ 77 w 155"/>
                  <a:gd name="T11" fmla="*/ 13 h 19"/>
                  <a:gd name="T12" fmla="*/ 23 w 155"/>
                  <a:gd name="T13" fmla="*/ 4 h 19"/>
                  <a:gd name="T14" fmla="*/ 23 w 155"/>
                  <a:gd name="T15" fmla="*/ 4 h 19"/>
                  <a:gd name="T16" fmla="*/ 0 w 155"/>
                  <a:gd name="T17" fmla="*/ 0 h 19"/>
                  <a:gd name="T18" fmla="*/ 0 w 155"/>
                  <a:gd name="T19" fmla="*/ 0 h 19"/>
                  <a:gd name="T20" fmla="*/ 23 w 155"/>
                  <a:gd name="T21" fmla="*/ 2 h 19"/>
                  <a:gd name="T22" fmla="*/ 23 w 155"/>
                  <a:gd name="T23" fmla="*/ 2 h 19"/>
                  <a:gd name="T24" fmla="*/ 77 w 155"/>
                  <a:gd name="T25" fmla="*/ 9 h 19"/>
                  <a:gd name="T26" fmla="*/ 77 w 155"/>
                  <a:gd name="T27" fmla="*/ 9 h 19"/>
                  <a:gd name="T28" fmla="*/ 132 w 155"/>
                  <a:gd name="T29" fmla="*/ 15 h 19"/>
                  <a:gd name="T30" fmla="*/ 132 w 155"/>
                  <a:gd name="T31" fmla="*/ 15 h 19"/>
                  <a:gd name="T32" fmla="*/ 155 w 155"/>
                  <a:gd name="T33" fmla="*/ 19 h 19"/>
                  <a:gd name="T34" fmla="*/ 155 w 155"/>
                  <a:gd name="T3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19">
                    <a:moveTo>
                      <a:pt x="155" y="19"/>
                    </a:moveTo>
                    <a:lnTo>
                      <a:pt x="155" y="19"/>
                    </a:lnTo>
                    <a:lnTo>
                      <a:pt x="132" y="19"/>
                    </a:lnTo>
                    <a:lnTo>
                      <a:pt x="132" y="19"/>
                    </a:lnTo>
                    <a:lnTo>
                      <a:pt x="77" y="13"/>
                    </a:lnTo>
                    <a:lnTo>
                      <a:pt x="77" y="13"/>
                    </a:lnTo>
                    <a:lnTo>
                      <a:pt x="23" y="4"/>
                    </a:lnTo>
                    <a:lnTo>
                      <a:pt x="23" y="4"/>
                    </a:lnTo>
                    <a:lnTo>
                      <a:pt x="0" y="0"/>
                    </a:lnTo>
                    <a:lnTo>
                      <a:pt x="0" y="0"/>
                    </a:lnTo>
                    <a:lnTo>
                      <a:pt x="23" y="2"/>
                    </a:lnTo>
                    <a:lnTo>
                      <a:pt x="23" y="2"/>
                    </a:lnTo>
                    <a:lnTo>
                      <a:pt x="77" y="9"/>
                    </a:lnTo>
                    <a:lnTo>
                      <a:pt x="77" y="9"/>
                    </a:lnTo>
                    <a:lnTo>
                      <a:pt x="132" y="15"/>
                    </a:lnTo>
                    <a:lnTo>
                      <a:pt x="132" y="15"/>
                    </a:lnTo>
                    <a:lnTo>
                      <a:pt x="155" y="19"/>
                    </a:lnTo>
                    <a:lnTo>
                      <a:pt x="15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8" name="Freeform 147"/>
              <p:cNvSpPr>
                <a:spLocks/>
              </p:cNvSpPr>
              <p:nvPr/>
            </p:nvSpPr>
            <p:spPr bwMode="auto">
              <a:xfrm>
                <a:off x="5111665" y="2304961"/>
                <a:ext cx="176738" cy="22563"/>
              </a:xfrm>
              <a:custGeom>
                <a:avLst/>
                <a:gdLst>
                  <a:gd name="T0" fmla="*/ 141 w 141"/>
                  <a:gd name="T1" fmla="*/ 18 h 18"/>
                  <a:gd name="T2" fmla="*/ 141 w 141"/>
                  <a:gd name="T3" fmla="*/ 18 h 18"/>
                  <a:gd name="T4" fmla="*/ 121 w 141"/>
                  <a:gd name="T5" fmla="*/ 17 h 18"/>
                  <a:gd name="T6" fmla="*/ 70 w 141"/>
                  <a:gd name="T7" fmla="*/ 11 h 18"/>
                  <a:gd name="T8" fmla="*/ 70 w 141"/>
                  <a:gd name="T9" fmla="*/ 11 h 18"/>
                  <a:gd name="T10" fmla="*/ 21 w 141"/>
                  <a:gd name="T11" fmla="*/ 3 h 18"/>
                  <a:gd name="T12" fmla="*/ 0 w 141"/>
                  <a:gd name="T13" fmla="*/ 0 h 18"/>
                  <a:gd name="T14" fmla="*/ 0 w 141"/>
                  <a:gd name="T15" fmla="*/ 0 h 18"/>
                  <a:gd name="T16" fmla="*/ 21 w 141"/>
                  <a:gd name="T17" fmla="*/ 1 h 18"/>
                  <a:gd name="T18" fmla="*/ 72 w 141"/>
                  <a:gd name="T19" fmla="*/ 7 h 18"/>
                  <a:gd name="T20" fmla="*/ 72 w 141"/>
                  <a:gd name="T21" fmla="*/ 7 h 18"/>
                  <a:gd name="T22" fmla="*/ 121 w 141"/>
                  <a:gd name="T23" fmla="*/ 15 h 18"/>
                  <a:gd name="T24" fmla="*/ 141 w 141"/>
                  <a:gd name="T25" fmla="*/ 18 h 18"/>
                  <a:gd name="T26" fmla="*/ 141 w 141"/>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18">
                    <a:moveTo>
                      <a:pt x="141" y="18"/>
                    </a:moveTo>
                    <a:lnTo>
                      <a:pt x="141" y="18"/>
                    </a:lnTo>
                    <a:lnTo>
                      <a:pt x="121" y="17"/>
                    </a:lnTo>
                    <a:lnTo>
                      <a:pt x="70" y="11"/>
                    </a:lnTo>
                    <a:lnTo>
                      <a:pt x="70" y="11"/>
                    </a:lnTo>
                    <a:lnTo>
                      <a:pt x="21" y="3"/>
                    </a:lnTo>
                    <a:lnTo>
                      <a:pt x="0" y="0"/>
                    </a:lnTo>
                    <a:lnTo>
                      <a:pt x="0" y="0"/>
                    </a:lnTo>
                    <a:lnTo>
                      <a:pt x="21" y="1"/>
                    </a:lnTo>
                    <a:lnTo>
                      <a:pt x="72" y="7"/>
                    </a:lnTo>
                    <a:lnTo>
                      <a:pt x="72" y="7"/>
                    </a:lnTo>
                    <a:lnTo>
                      <a:pt x="121" y="15"/>
                    </a:lnTo>
                    <a:lnTo>
                      <a:pt x="141" y="18"/>
                    </a:lnTo>
                    <a:lnTo>
                      <a:pt x="14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sp>
        <p:nvSpPr>
          <p:cNvPr id="24" name="Rectangle 23"/>
          <p:cNvSpPr/>
          <p:nvPr/>
        </p:nvSpPr>
        <p:spPr>
          <a:xfrm>
            <a:off x="574638" y="1589417"/>
            <a:ext cx="9520015" cy="4677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smtClean="0">
                <a:solidFill>
                  <a:schemeClr val="tx1">
                    <a:lumMod val="75000"/>
                    <a:lumOff val="25000"/>
                  </a:schemeClr>
                </a:solidFill>
              </a:rPr>
              <a:t>The </a:t>
            </a:r>
            <a:r>
              <a:rPr lang="en-AU" sz="1200" dirty="0" smtClean="0">
                <a:solidFill>
                  <a:schemeClr val="accent5"/>
                </a:solidFill>
                <a:latin typeface="Segoe UI Semibold" panose="020B0702040204020203" pitchFamily="34" charset="0"/>
                <a:cs typeface="Segoe UI Semibold" panose="020B0702040204020203" pitchFamily="34" charset="0"/>
              </a:rPr>
              <a:t>Scrum </a:t>
            </a:r>
            <a:r>
              <a:rPr lang="en-AU" sz="1200" dirty="0" smtClean="0">
                <a:solidFill>
                  <a:schemeClr val="tx1">
                    <a:lumMod val="75000"/>
                    <a:lumOff val="25000"/>
                  </a:schemeClr>
                </a:solidFill>
                <a:latin typeface="Segoe UI Light" panose="020B0502040204020203" pitchFamily="34" charset="0"/>
                <a:cs typeface="Segoe UI Light" panose="020B0502040204020203" pitchFamily="34" charset="0"/>
              </a:rPr>
              <a:t>framework</a:t>
            </a:r>
            <a:r>
              <a:rPr lang="en-AU" sz="1200" dirty="0" smtClean="0">
                <a:solidFill>
                  <a:schemeClr val="tx1">
                    <a:lumMod val="75000"/>
                    <a:lumOff val="25000"/>
                  </a:schemeClr>
                </a:solidFill>
              </a:rPr>
              <a:t> supports rapid product delivery (sprint planning and daily stand-ups) and helps teams regularly reflect on their performance (retros). However, the method can take a while for teams to get used to. Some strategies to manage common challenges include: </a:t>
            </a:r>
            <a:endParaRPr lang="en-AU" sz="1200" dirty="0">
              <a:solidFill>
                <a:schemeClr val="tx1">
                  <a:lumMod val="75000"/>
                  <a:lumOff val="25000"/>
                </a:schemeClr>
              </a:solidFill>
            </a:endParaRPr>
          </a:p>
        </p:txBody>
      </p:sp>
      <p:sp>
        <p:nvSpPr>
          <p:cNvPr id="5" name="Rectangle 4"/>
          <p:cNvSpPr/>
          <p:nvPr/>
        </p:nvSpPr>
        <p:spPr>
          <a:xfrm>
            <a:off x="3901132" y="2321846"/>
            <a:ext cx="2867025" cy="16673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lumMod val="75000"/>
                    <a:lumOff val="25000"/>
                  </a:schemeClr>
                </a:solidFill>
              </a:rPr>
              <a:t>‘</a:t>
            </a:r>
            <a:r>
              <a:rPr lang="en-AU" sz="1000" dirty="0" smtClean="0">
                <a:solidFill>
                  <a:schemeClr val="tx1">
                    <a:lumMod val="75000"/>
                    <a:lumOff val="25000"/>
                  </a:schemeClr>
                </a:solidFill>
                <a:latin typeface="Segoe UI Semibold" panose="020B0702040204020203" pitchFamily="34" charset="0"/>
                <a:cs typeface="Segoe UI Semibold" panose="020B0702040204020203" pitchFamily="34" charset="0"/>
              </a:rPr>
              <a:t>Kanban’</a:t>
            </a:r>
            <a:r>
              <a:rPr lang="en-AU" sz="1000" dirty="0" smtClean="0">
                <a:solidFill>
                  <a:schemeClr val="tx1">
                    <a:lumMod val="75000"/>
                    <a:lumOff val="25000"/>
                  </a:schemeClr>
                </a:solidFill>
              </a:rPr>
              <a:t> means ‘sign-board’ in Japanese</a:t>
            </a:r>
            <a:r>
              <a:rPr lang="en-AU" sz="1000" dirty="0">
                <a:solidFill>
                  <a:schemeClr val="tx1">
                    <a:lumMod val="75000"/>
                    <a:lumOff val="25000"/>
                  </a:schemeClr>
                </a:solidFill>
              </a:rPr>
              <a:t>. Toyota introduced t</a:t>
            </a:r>
            <a:r>
              <a:rPr lang="en-AU" sz="1000" dirty="0" smtClean="0">
                <a:solidFill>
                  <a:schemeClr val="tx1">
                    <a:lumMod val="75000"/>
                    <a:lumOff val="25000"/>
                  </a:schemeClr>
                </a:solidFill>
              </a:rPr>
              <a:t>he concept in the late 1940s when the company altered their manufacturing method. Vehicles were produced based on customer demand, rather than forecasting (i.e. new vehicles were manufactured only once complete ones were sold). This rule provides the basis for using Kanban boards outside of car manufacturing – the aim is to complete individual tasks before starting new ones to continue the ‘pull’ of work</a:t>
            </a:r>
            <a:r>
              <a:rPr lang="en-AU" sz="1000" baseline="30000" dirty="0" smtClean="0">
                <a:solidFill>
                  <a:schemeClr val="tx1">
                    <a:lumMod val="75000"/>
                    <a:lumOff val="25000"/>
                  </a:schemeClr>
                </a:solidFill>
              </a:rPr>
              <a:t>4</a:t>
            </a:r>
            <a:r>
              <a:rPr lang="en-AU" sz="1000" dirty="0" smtClean="0">
                <a:solidFill>
                  <a:schemeClr val="tx1">
                    <a:lumMod val="75000"/>
                    <a:lumOff val="25000"/>
                  </a:schemeClr>
                </a:solidFill>
              </a:rPr>
              <a:t>. </a:t>
            </a:r>
            <a:endParaRPr lang="en-AU" sz="1000" dirty="0">
              <a:solidFill>
                <a:schemeClr val="tx1">
                  <a:lumMod val="75000"/>
                  <a:lumOff val="25000"/>
                </a:schemeClr>
              </a:solidFill>
            </a:endParaRPr>
          </a:p>
        </p:txBody>
      </p:sp>
    </p:spTree>
    <p:extLst>
      <p:ext uri="{BB962C8B-B14F-4D97-AF65-F5344CB8AC3E}">
        <p14:creationId xmlns:p14="http://schemas.microsoft.com/office/powerpoint/2010/main" val="612145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Tips and templates</a:t>
            </a:r>
            <a:endParaRPr lang="en-AU" dirty="0"/>
          </a:p>
        </p:txBody>
      </p:sp>
      <p:sp>
        <p:nvSpPr>
          <p:cNvPr id="3" name="Text Placeholder 2"/>
          <p:cNvSpPr>
            <a:spLocks noGrp="1"/>
          </p:cNvSpPr>
          <p:nvPr>
            <p:ph type="body" idx="1"/>
          </p:nvPr>
        </p:nvSpPr>
        <p:spPr/>
        <p:txBody>
          <a:bodyPr/>
          <a:lstStyle/>
          <a:p>
            <a:r>
              <a:rPr lang="en-AU" dirty="0" smtClean="0"/>
              <a:t>Sprint planning, daily stand-ups and sprint retrospectives</a:t>
            </a:r>
            <a:endParaRPr lang="en-AU" dirty="0"/>
          </a:p>
        </p:txBody>
      </p:sp>
    </p:spTree>
    <p:extLst>
      <p:ext uri="{BB962C8B-B14F-4D97-AF65-F5344CB8AC3E}">
        <p14:creationId xmlns:p14="http://schemas.microsoft.com/office/powerpoint/2010/main" val="3019845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706527" y="309792"/>
            <a:ext cx="730800" cy="680400"/>
            <a:chOff x="7945632" y="1973822"/>
            <a:chExt cx="619402" cy="619402"/>
          </a:xfrm>
        </p:grpSpPr>
        <p:sp>
          <p:nvSpPr>
            <p:cNvPr id="37" name="Oval 36"/>
            <p:cNvSpPr/>
            <p:nvPr/>
          </p:nvSpPr>
          <p:spPr>
            <a:xfrm>
              <a:off x="7945632" y="1973822"/>
              <a:ext cx="619402" cy="619402"/>
            </a:xfrm>
            <a:prstGeom prst="ellipse">
              <a:avLst/>
            </a:prstGeom>
            <a:solidFill>
              <a:schemeClr val="tx2"/>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AU" b="1" dirty="0" smtClean="0">
                <a:solidFill>
                  <a:srgbClr val="3C3D3E"/>
                </a:solidFill>
                <a:latin typeface="Arial"/>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9560" y="2087324"/>
              <a:ext cx="331547" cy="392400"/>
            </a:xfrm>
            <a:prstGeom prst="rect">
              <a:avLst/>
            </a:prstGeom>
          </p:spPr>
        </p:pic>
      </p:grpSp>
      <p:sp>
        <p:nvSpPr>
          <p:cNvPr id="8" name="Content Placeholder 7"/>
          <p:cNvSpPr>
            <a:spLocks noGrp="1"/>
          </p:cNvSpPr>
          <p:nvPr>
            <p:ph sz="quarter" idx="16"/>
          </p:nvPr>
        </p:nvSpPr>
        <p:spPr>
          <a:xfrm>
            <a:off x="707782" y="1800917"/>
            <a:ext cx="4583160" cy="2128935"/>
          </a:xfrm>
          <a:solidFill>
            <a:schemeClr val="bg1">
              <a:lumMod val="95000"/>
            </a:schemeClr>
          </a:solidFill>
        </p:spPr>
        <p:txBody>
          <a:bodyPr vert="horz" lIns="77712" tIns="77712" rIns="77712" bIns="77712" rtlCol="0">
            <a:noAutofit/>
          </a:bodyPr>
          <a:lstStyle/>
          <a:p>
            <a:pPr>
              <a:spcAft>
                <a:spcPts val="600"/>
              </a:spcAft>
            </a:pPr>
            <a:r>
              <a:rPr lang="en-AU" sz="1400" dirty="0">
                <a:solidFill>
                  <a:schemeClr val="tx2"/>
                </a:solidFill>
              </a:rPr>
              <a:t>Purpose</a:t>
            </a:r>
          </a:p>
          <a:p>
            <a:pPr lvl="1">
              <a:lnSpc>
                <a:spcPct val="120000"/>
              </a:lnSpc>
            </a:pPr>
            <a:r>
              <a:rPr lang="en-AU" sz="1200" spc="22" dirty="0">
                <a:solidFill>
                  <a:schemeClr val="tx1">
                    <a:lumMod val="75000"/>
                    <a:lumOff val="25000"/>
                  </a:schemeClr>
                </a:solidFill>
                <a:latin typeface="+mn-lt"/>
              </a:rPr>
              <a:t>The</a:t>
            </a:r>
            <a:r>
              <a:rPr lang="en-AU" sz="1200" spc="22" dirty="0">
                <a:solidFill>
                  <a:schemeClr val="tx1">
                    <a:lumMod val="75000"/>
                    <a:lumOff val="25000"/>
                  </a:schemeClr>
                </a:solidFill>
              </a:rPr>
              <a:t> sprint planning meeting </a:t>
            </a:r>
            <a:r>
              <a:rPr lang="en-AU" sz="1200" spc="22" dirty="0">
                <a:solidFill>
                  <a:schemeClr val="tx1">
                    <a:lumMod val="75000"/>
                    <a:lumOff val="25000"/>
                  </a:schemeClr>
                </a:solidFill>
                <a:latin typeface="+mn-lt"/>
              </a:rPr>
              <a:t>is a recurring discussion for the team to come together and agree on a manageable number of </a:t>
            </a:r>
            <a:r>
              <a:rPr lang="en-AU" sz="1200" spc="22" dirty="0">
                <a:solidFill>
                  <a:schemeClr val="tx1">
                    <a:lumMod val="75000"/>
                    <a:lumOff val="25000"/>
                  </a:schemeClr>
                </a:solidFill>
              </a:rPr>
              <a:t>sprint goals</a:t>
            </a:r>
            <a:r>
              <a:rPr lang="en-AU" sz="1200" spc="22" dirty="0">
                <a:solidFill>
                  <a:schemeClr val="tx1">
                    <a:lumMod val="75000"/>
                    <a:lumOff val="25000"/>
                  </a:schemeClr>
                </a:solidFill>
                <a:latin typeface="+mn-lt"/>
              </a:rPr>
              <a:t> they’d like to achieve during the sprint (for example, ‘Submit decision brief to the PM</a:t>
            </a:r>
            <a:r>
              <a:rPr lang="en-AU" sz="1200" spc="22" dirty="0" smtClean="0">
                <a:solidFill>
                  <a:schemeClr val="tx1">
                    <a:lumMod val="75000"/>
                    <a:lumOff val="25000"/>
                  </a:schemeClr>
                </a:solidFill>
                <a:latin typeface="+mn-lt"/>
              </a:rPr>
              <a:t>’). </a:t>
            </a:r>
            <a:endParaRPr lang="en-AU" sz="1200" spc="22" dirty="0">
              <a:solidFill>
                <a:schemeClr val="tx1">
                  <a:lumMod val="75000"/>
                  <a:lumOff val="25000"/>
                </a:schemeClr>
              </a:solidFill>
              <a:latin typeface="+mn-lt"/>
            </a:endParaRPr>
          </a:p>
          <a:p>
            <a:pPr lvl="1">
              <a:lnSpc>
                <a:spcPct val="120000"/>
              </a:lnSpc>
            </a:pPr>
            <a:r>
              <a:rPr lang="en-AU" sz="1200" dirty="0">
                <a:solidFill>
                  <a:schemeClr val="tx1">
                    <a:lumMod val="75000"/>
                    <a:lumOff val="25000"/>
                  </a:schemeClr>
                </a:solidFill>
                <a:latin typeface="Segoe UI Light" panose="020B0502040204020203" pitchFamily="34" charset="0"/>
                <a:cs typeface="Segoe UI Light" panose="020B0502040204020203" pitchFamily="34" charset="0"/>
              </a:rPr>
              <a:t>The team should then sketch out the individual </a:t>
            </a:r>
            <a:r>
              <a:rPr lang="en-AU" sz="1200" dirty="0">
                <a:solidFill>
                  <a:schemeClr val="tx1">
                    <a:lumMod val="75000"/>
                    <a:lumOff val="25000"/>
                  </a:schemeClr>
                </a:solidFill>
              </a:rPr>
              <a:t>tasks</a:t>
            </a:r>
            <a:r>
              <a:rPr lang="en-AU" sz="1200" dirty="0">
                <a:solidFill>
                  <a:schemeClr val="tx1">
                    <a:lumMod val="75000"/>
                    <a:lumOff val="25000"/>
                  </a:schemeClr>
                </a:solidFill>
                <a:latin typeface="Segoe UI Light" panose="020B0502040204020203" pitchFamily="34" charset="0"/>
                <a:cs typeface="Segoe UI Light" panose="020B0502040204020203" pitchFamily="34" charset="0"/>
              </a:rPr>
              <a:t> required to achieve the </a:t>
            </a:r>
            <a:r>
              <a:rPr lang="en-AU" sz="1200" dirty="0">
                <a:solidFill>
                  <a:schemeClr val="tx1">
                    <a:lumMod val="75000"/>
                    <a:lumOff val="25000"/>
                  </a:schemeClr>
                </a:solidFill>
                <a:latin typeface="+mn-lt"/>
              </a:rPr>
              <a:t>sprint goals (which, for the example above, might include ‘Consult II&amp;E on brief’ and ‘Clear brief through AS’). </a:t>
            </a:r>
          </a:p>
          <a:p>
            <a:pPr lvl="1">
              <a:lnSpc>
                <a:spcPct val="120000"/>
              </a:lnSpc>
            </a:pPr>
            <a:endParaRPr lang="en-AU" sz="1200" spc="22" dirty="0">
              <a:solidFill>
                <a:schemeClr val="tx1">
                  <a:lumMod val="85000"/>
                  <a:lumOff val="15000"/>
                </a:schemeClr>
              </a:solidFill>
              <a:latin typeface="+mn-lt"/>
            </a:endParaRPr>
          </a:p>
          <a:p>
            <a:pPr lvl="1">
              <a:lnSpc>
                <a:spcPct val="120000"/>
              </a:lnSpc>
            </a:pPr>
            <a:endParaRPr lang="en-US" sz="1200" spc="22" dirty="0">
              <a:solidFill>
                <a:schemeClr val="tx1">
                  <a:lumMod val="85000"/>
                  <a:lumOff val="15000"/>
                </a:schemeClr>
              </a:solidFill>
              <a:latin typeface="+mn-lt"/>
            </a:endParaRPr>
          </a:p>
        </p:txBody>
      </p:sp>
      <p:sp>
        <p:nvSpPr>
          <p:cNvPr id="6" name="Title 5"/>
          <p:cNvSpPr>
            <a:spLocks noGrp="1"/>
          </p:cNvSpPr>
          <p:nvPr>
            <p:ph type="title"/>
          </p:nvPr>
        </p:nvSpPr>
        <p:spPr>
          <a:xfrm>
            <a:off x="1555656" y="313883"/>
            <a:ext cx="7553383" cy="657740"/>
          </a:xfrm>
        </p:spPr>
        <p:txBody>
          <a:bodyPr anchor="ctr"/>
          <a:lstStyle/>
          <a:p>
            <a:r>
              <a:rPr lang="en-AU" dirty="0" smtClean="0"/>
              <a:t>Sprint planning meetings</a:t>
            </a:r>
            <a:endParaRPr lang="en-US" dirty="0"/>
          </a:p>
        </p:txBody>
      </p:sp>
      <p:grpSp>
        <p:nvGrpSpPr>
          <p:cNvPr id="3" name="Group 2"/>
          <p:cNvGrpSpPr/>
          <p:nvPr/>
        </p:nvGrpSpPr>
        <p:grpSpPr>
          <a:xfrm>
            <a:off x="6391254" y="1223457"/>
            <a:ext cx="2851639" cy="889055"/>
            <a:chOff x="5840990" y="1957169"/>
            <a:chExt cx="3540214" cy="1103732"/>
          </a:xfrm>
        </p:grpSpPr>
        <p:sp>
          <p:nvSpPr>
            <p:cNvPr id="17" name="Freeform 50"/>
            <p:cNvSpPr>
              <a:spLocks noEditPoints="1"/>
            </p:cNvSpPr>
            <p:nvPr/>
          </p:nvSpPr>
          <p:spPr bwMode="auto">
            <a:xfrm>
              <a:off x="6076875" y="2375773"/>
              <a:ext cx="693903" cy="464880"/>
            </a:xfrm>
            <a:custGeom>
              <a:avLst/>
              <a:gdLst>
                <a:gd name="T0" fmla="*/ 338 w 495"/>
                <a:gd name="T1" fmla="*/ 84 h 340"/>
                <a:gd name="T2" fmla="*/ 338 w 495"/>
                <a:gd name="T3" fmla="*/ 83 h 340"/>
                <a:gd name="T4" fmla="*/ 394 w 495"/>
                <a:gd name="T5" fmla="*/ 37 h 340"/>
                <a:gd name="T6" fmla="*/ 450 w 495"/>
                <a:gd name="T7" fmla="*/ 99 h 340"/>
                <a:gd name="T8" fmla="*/ 394 w 495"/>
                <a:gd name="T9" fmla="*/ 152 h 340"/>
                <a:gd name="T10" fmla="*/ 338 w 495"/>
                <a:gd name="T11" fmla="*/ 89 h 340"/>
                <a:gd name="T12" fmla="*/ 338 w 495"/>
                <a:gd name="T13" fmla="*/ 84 h 340"/>
                <a:gd name="T14" fmla="*/ 495 w 495"/>
                <a:gd name="T15" fmla="*/ 251 h 340"/>
                <a:gd name="T16" fmla="*/ 394 w 495"/>
                <a:gd name="T17" fmla="*/ 163 h 340"/>
                <a:gd name="T18" fmla="*/ 346 w 495"/>
                <a:gd name="T19" fmla="*/ 175 h 340"/>
                <a:gd name="T20" fmla="*/ 397 w 495"/>
                <a:gd name="T21" fmla="*/ 281 h 340"/>
                <a:gd name="T22" fmla="*/ 395 w 495"/>
                <a:gd name="T23" fmla="*/ 306 h 340"/>
                <a:gd name="T24" fmla="*/ 484 w 495"/>
                <a:gd name="T25" fmla="*/ 291 h 340"/>
                <a:gd name="T26" fmla="*/ 495 w 495"/>
                <a:gd name="T27" fmla="*/ 251 h 340"/>
                <a:gd name="T28" fmla="*/ 101 w 495"/>
                <a:gd name="T29" fmla="*/ 152 h 340"/>
                <a:gd name="T30" fmla="*/ 157 w 495"/>
                <a:gd name="T31" fmla="*/ 89 h 340"/>
                <a:gd name="T32" fmla="*/ 101 w 495"/>
                <a:gd name="T33" fmla="*/ 37 h 340"/>
                <a:gd name="T34" fmla="*/ 45 w 495"/>
                <a:gd name="T35" fmla="*/ 99 h 340"/>
                <a:gd name="T36" fmla="*/ 101 w 495"/>
                <a:gd name="T37" fmla="*/ 152 h 340"/>
                <a:gd name="T38" fmla="*/ 149 w 495"/>
                <a:gd name="T39" fmla="*/ 175 h 340"/>
                <a:gd name="T40" fmla="*/ 101 w 495"/>
                <a:gd name="T41" fmla="*/ 163 h 340"/>
                <a:gd name="T42" fmla="*/ 0 w 495"/>
                <a:gd name="T43" fmla="*/ 251 h 340"/>
                <a:gd name="T44" fmla="*/ 10 w 495"/>
                <a:gd name="T45" fmla="*/ 291 h 340"/>
                <a:gd name="T46" fmla="*/ 100 w 495"/>
                <a:gd name="T47" fmla="*/ 306 h 340"/>
                <a:gd name="T48" fmla="*/ 98 w 495"/>
                <a:gd name="T49" fmla="*/ 281 h 340"/>
                <a:gd name="T50" fmla="*/ 149 w 495"/>
                <a:gd name="T51" fmla="*/ 175 h 340"/>
                <a:gd name="T52" fmla="*/ 247 w 495"/>
                <a:gd name="T53" fmla="*/ 145 h 340"/>
                <a:gd name="T54" fmla="*/ 320 w 495"/>
                <a:gd name="T55" fmla="*/ 73 h 340"/>
                <a:gd name="T56" fmla="*/ 247 w 495"/>
                <a:gd name="T57" fmla="*/ 0 h 340"/>
                <a:gd name="T58" fmla="*/ 175 w 495"/>
                <a:gd name="T59" fmla="*/ 73 h 340"/>
                <a:gd name="T60" fmla="*/ 247 w 495"/>
                <a:gd name="T61" fmla="*/ 145 h 340"/>
                <a:gd name="T62" fmla="*/ 378 w 495"/>
                <a:gd name="T63" fmla="*/ 281 h 340"/>
                <a:gd name="T64" fmla="*/ 247 w 495"/>
                <a:gd name="T65" fmla="*/ 160 h 340"/>
                <a:gd name="T66" fmla="*/ 117 w 495"/>
                <a:gd name="T67" fmla="*/ 281 h 340"/>
                <a:gd name="T68" fmla="*/ 130 w 495"/>
                <a:gd name="T69" fmla="*/ 335 h 340"/>
                <a:gd name="T70" fmla="*/ 247 w 495"/>
                <a:gd name="T71" fmla="*/ 340 h 340"/>
                <a:gd name="T72" fmla="*/ 364 w 495"/>
                <a:gd name="T73" fmla="*/ 335 h 340"/>
                <a:gd name="T74" fmla="*/ 378 w 495"/>
                <a:gd name="T75" fmla="*/ 28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5" h="340">
                  <a:moveTo>
                    <a:pt x="338" y="84"/>
                  </a:moveTo>
                  <a:cubicBezTo>
                    <a:pt x="338" y="84"/>
                    <a:pt x="338" y="83"/>
                    <a:pt x="338" y="83"/>
                  </a:cubicBezTo>
                  <a:cubicBezTo>
                    <a:pt x="342" y="53"/>
                    <a:pt x="365" y="33"/>
                    <a:pt x="394" y="37"/>
                  </a:cubicBezTo>
                  <a:cubicBezTo>
                    <a:pt x="425" y="42"/>
                    <a:pt x="450" y="70"/>
                    <a:pt x="450" y="99"/>
                  </a:cubicBezTo>
                  <a:cubicBezTo>
                    <a:pt x="450" y="129"/>
                    <a:pt x="425" y="153"/>
                    <a:pt x="394" y="152"/>
                  </a:cubicBezTo>
                  <a:cubicBezTo>
                    <a:pt x="363" y="151"/>
                    <a:pt x="338" y="123"/>
                    <a:pt x="338" y="89"/>
                  </a:cubicBezTo>
                  <a:cubicBezTo>
                    <a:pt x="338" y="88"/>
                    <a:pt x="338" y="86"/>
                    <a:pt x="338" y="84"/>
                  </a:cubicBezTo>
                  <a:close/>
                  <a:moveTo>
                    <a:pt x="495" y="251"/>
                  </a:moveTo>
                  <a:cubicBezTo>
                    <a:pt x="495" y="204"/>
                    <a:pt x="450" y="164"/>
                    <a:pt x="394" y="163"/>
                  </a:cubicBezTo>
                  <a:cubicBezTo>
                    <a:pt x="376" y="163"/>
                    <a:pt x="360" y="167"/>
                    <a:pt x="346" y="175"/>
                  </a:cubicBezTo>
                  <a:cubicBezTo>
                    <a:pt x="377" y="201"/>
                    <a:pt x="397" y="239"/>
                    <a:pt x="397" y="281"/>
                  </a:cubicBezTo>
                  <a:cubicBezTo>
                    <a:pt x="397" y="290"/>
                    <a:pt x="396" y="298"/>
                    <a:pt x="395" y="306"/>
                  </a:cubicBezTo>
                  <a:cubicBezTo>
                    <a:pt x="425" y="302"/>
                    <a:pt x="455" y="297"/>
                    <a:pt x="484" y="291"/>
                  </a:cubicBezTo>
                  <a:cubicBezTo>
                    <a:pt x="491" y="278"/>
                    <a:pt x="495" y="265"/>
                    <a:pt x="495" y="251"/>
                  </a:cubicBezTo>
                  <a:close/>
                  <a:moveTo>
                    <a:pt x="101" y="152"/>
                  </a:moveTo>
                  <a:cubicBezTo>
                    <a:pt x="131" y="151"/>
                    <a:pt x="157" y="123"/>
                    <a:pt x="157" y="89"/>
                  </a:cubicBezTo>
                  <a:cubicBezTo>
                    <a:pt x="157" y="56"/>
                    <a:pt x="131" y="33"/>
                    <a:pt x="101" y="37"/>
                  </a:cubicBezTo>
                  <a:cubicBezTo>
                    <a:pt x="70" y="42"/>
                    <a:pt x="45" y="70"/>
                    <a:pt x="45" y="99"/>
                  </a:cubicBezTo>
                  <a:cubicBezTo>
                    <a:pt x="45" y="129"/>
                    <a:pt x="70" y="153"/>
                    <a:pt x="101" y="152"/>
                  </a:cubicBezTo>
                  <a:close/>
                  <a:moveTo>
                    <a:pt x="149" y="175"/>
                  </a:moveTo>
                  <a:cubicBezTo>
                    <a:pt x="135" y="167"/>
                    <a:pt x="118" y="163"/>
                    <a:pt x="101" y="163"/>
                  </a:cubicBezTo>
                  <a:cubicBezTo>
                    <a:pt x="45" y="164"/>
                    <a:pt x="0" y="204"/>
                    <a:pt x="0" y="251"/>
                  </a:cubicBezTo>
                  <a:cubicBezTo>
                    <a:pt x="0" y="265"/>
                    <a:pt x="4" y="278"/>
                    <a:pt x="10" y="291"/>
                  </a:cubicBezTo>
                  <a:cubicBezTo>
                    <a:pt x="39" y="297"/>
                    <a:pt x="69" y="302"/>
                    <a:pt x="100" y="306"/>
                  </a:cubicBezTo>
                  <a:cubicBezTo>
                    <a:pt x="98" y="298"/>
                    <a:pt x="98" y="290"/>
                    <a:pt x="98" y="281"/>
                  </a:cubicBezTo>
                  <a:cubicBezTo>
                    <a:pt x="98" y="239"/>
                    <a:pt x="118" y="201"/>
                    <a:pt x="149" y="175"/>
                  </a:cubicBezTo>
                  <a:close/>
                  <a:moveTo>
                    <a:pt x="247" y="145"/>
                  </a:moveTo>
                  <a:cubicBezTo>
                    <a:pt x="287" y="145"/>
                    <a:pt x="320" y="113"/>
                    <a:pt x="320" y="73"/>
                  </a:cubicBezTo>
                  <a:cubicBezTo>
                    <a:pt x="320" y="33"/>
                    <a:pt x="287" y="0"/>
                    <a:pt x="247" y="0"/>
                  </a:cubicBezTo>
                  <a:cubicBezTo>
                    <a:pt x="207" y="0"/>
                    <a:pt x="175" y="33"/>
                    <a:pt x="175" y="73"/>
                  </a:cubicBezTo>
                  <a:cubicBezTo>
                    <a:pt x="175" y="113"/>
                    <a:pt x="207" y="145"/>
                    <a:pt x="247" y="145"/>
                  </a:cubicBezTo>
                  <a:close/>
                  <a:moveTo>
                    <a:pt x="378" y="281"/>
                  </a:moveTo>
                  <a:cubicBezTo>
                    <a:pt x="378" y="214"/>
                    <a:pt x="319" y="160"/>
                    <a:pt x="247" y="160"/>
                  </a:cubicBezTo>
                  <a:cubicBezTo>
                    <a:pt x="175" y="160"/>
                    <a:pt x="117" y="214"/>
                    <a:pt x="117" y="281"/>
                  </a:cubicBezTo>
                  <a:cubicBezTo>
                    <a:pt x="117" y="301"/>
                    <a:pt x="122" y="319"/>
                    <a:pt x="130" y="335"/>
                  </a:cubicBezTo>
                  <a:cubicBezTo>
                    <a:pt x="168" y="339"/>
                    <a:pt x="207" y="340"/>
                    <a:pt x="247" y="340"/>
                  </a:cubicBezTo>
                  <a:cubicBezTo>
                    <a:pt x="287" y="340"/>
                    <a:pt x="327" y="339"/>
                    <a:pt x="364" y="335"/>
                  </a:cubicBezTo>
                  <a:cubicBezTo>
                    <a:pt x="373" y="319"/>
                    <a:pt x="378" y="301"/>
                    <a:pt x="378" y="281"/>
                  </a:cubicBezTo>
                  <a:close/>
                </a:path>
              </a:pathLst>
            </a:custGeom>
            <a:solidFill>
              <a:schemeClr val="tx2">
                <a:lumMod val="40000"/>
                <a:lumOff val="60000"/>
              </a:schemeClr>
            </a:solidFill>
            <a:ln>
              <a:noFill/>
            </a:ln>
          </p:spPr>
          <p:txBody>
            <a:bodyPr vert="horz" wrap="square" lIns="98694" tIns="49347" rIns="98694" bIns="49347" numCol="1" anchor="t" anchorCtr="0" compatLnSpc="1">
              <a:prstTxWarp prst="textNoShape">
                <a:avLst/>
              </a:prstTxWarp>
            </a:bodyPr>
            <a:lstStyle/>
            <a:p>
              <a:endParaRPr lang="en-AU" sz="1943"/>
            </a:p>
          </p:txBody>
        </p:sp>
        <p:sp>
          <p:nvSpPr>
            <p:cNvPr id="18" name="TextBox 17"/>
            <p:cNvSpPr txBox="1"/>
            <p:nvPr/>
          </p:nvSpPr>
          <p:spPr>
            <a:xfrm>
              <a:off x="5938195" y="1957169"/>
              <a:ext cx="971263" cy="348685"/>
            </a:xfrm>
            <a:prstGeom prst="rect">
              <a:avLst/>
            </a:prstGeom>
            <a:noFill/>
          </p:spPr>
          <p:txBody>
            <a:bodyPr wrap="square" lIns="0" tIns="0" rIns="0" bIns="0" rtlCol="0">
              <a:spAutoFit/>
            </a:bodyPr>
            <a:lstStyle/>
            <a:p>
              <a:pPr algn="ctr"/>
              <a:r>
                <a:rPr lang="en-AU" sz="1133" dirty="0">
                  <a:solidFill>
                    <a:schemeClr val="tx2"/>
                  </a:solidFill>
                  <a:latin typeface="Segoe UI Semibold" panose="020B0702040204020203" pitchFamily="34" charset="0"/>
                  <a:cs typeface="Segoe UI Semibold" panose="020B0702040204020203" pitchFamily="34" charset="0"/>
                </a:rPr>
                <a:t>WHO’S INVOLVED</a:t>
              </a:r>
            </a:p>
          </p:txBody>
        </p:sp>
        <p:sp>
          <p:nvSpPr>
            <p:cNvPr id="19" name="TextBox 18"/>
            <p:cNvSpPr txBox="1"/>
            <p:nvPr/>
          </p:nvSpPr>
          <p:spPr>
            <a:xfrm>
              <a:off x="5840990" y="2886558"/>
              <a:ext cx="1165673" cy="174343"/>
            </a:xfrm>
            <a:prstGeom prst="rect">
              <a:avLst/>
            </a:prstGeom>
            <a:noFill/>
          </p:spPr>
          <p:txBody>
            <a:bodyPr wrap="square" lIns="0" tIns="0" rIns="0" bIns="0" rtlCol="0">
              <a:spAutoFit/>
            </a:bodyPr>
            <a:lstStyle/>
            <a:p>
              <a:pPr algn="ctr"/>
              <a:r>
                <a:rPr lang="en-US" sz="1100" dirty="0" smtClean="0">
                  <a:solidFill>
                    <a:schemeClr val="tx2"/>
                  </a:solidFill>
                  <a:cs typeface="Microsoft New Tai Lue" panose="020B0502040204020203" pitchFamily="34" charset="0"/>
                </a:rPr>
                <a:t>Delivery </a:t>
              </a:r>
              <a:r>
                <a:rPr lang="en-US" sz="1100" dirty="0">
                  <a:solidFill>
                    <a:schemeClr val="tx2"/>
                  </a:solidFill>
                  <a:cs typeface="Microsoft New Tai Lue" panose="020B0502040204020203" pitchFamily="34" charset="0"/>
                </a:rPr>
                <a:t>team</a:t>
              </a:r>
              <a:endParaRPr lang="en-AU" sz="1100" dirty="0">
                <a:solidFill>
                  <a:schemeClr val="tx2"/>
                </a:solidFill>
                <a:cs typeface="Microsoft New Tai Lue" panose="020B0502040204020203" pitchFamily="34" charset="0"/>
              </a:endParaRPr>
            </a:p>
          </p:txBody>
        </p:sp>
        <p:sp>
          <p:nvSpPr>
            <p:cNvPr id="20" name="Freeform 41"/>
            <p:cNvSpPr>
              <a:spLocks noEditPoints="1"/>
            </p:cNvSpPr>
            <p:nvPr/>
          </p:nvSpPr>
          <p:spPr bwMode="auto">
            <a:xfrm>
              <a:off x="8341429" y="2375773"/>
              <a:ext cx="457247" cy="460624"/>
            </a:xfrm>
            <a:custGeom>
              <a:avLst/>
              <a:gdLst>
                <a:gd name="T0" fmla="*/ 216 w 432"/>
                <a:gd name="T1" fmla="*/ 0 h 431"/>
                <a:gd name="T2" fmla="*/ 0 w 432"/>
                <a:gd name="T3" fmla="*/ 215 h 431"/>
                <a:gd name="T4" fmla="*/ 216 w 432"/>
                <a:gd name="T5" fmla="*/ 431 h 431"/>
                <a:gd name="T6" fmla="*/ 432 w 432"/>
                <a:gd name="T7" fmla="*/ 215 h 431"/>
                <a:gd name="T8" fmla="*/ 216 w 432"/>
                <a:gd name="T9" fmla="*/ 0 h 431"/>
                <a:gd name="T10" fmla="*/ 216 w 432"/>
                <a:gd name="T11" fmla="*/ 383 h 431"/>
                <a:gd name="T12" fmla="*/ 48 w 432"/>
                <a:gd name="T13" fmla="*/ 215 h 431"/>
                <a:gd name="T14" fmla="*/ 216 w 432"/>
                <a:gd name="T15" fmla="*/ 48 h 431"/>
                <a:gd name="T16" fmla="*/ 384 w 432"/>
                <a:gd name="T17" fmla="*/ 215 h 431"/>
                <a:gd name="T18" fmla="*/ 216 w 432"/>
                <a:gd name="T19" fmla="*/ 383 h 431"/>
                <a:gd name="T20" fmla="*/ 107 w 432"/>
                <a:gd name="T21" fmla="*/ 215 h 431"/>
                <a:gd name="T22" fmla="*/ 83 w 432"/>
                <a:gd name="T23" fmla="*/ 238 h 431"/>
                <a:gd name="T24" fmla="*/ 60 w 432"/>
                <a:gd name="T25" fmla="*/ 215 h 431"/>
                <a:gd name="T26" fmla="*/ 83 w 432"/>
                <a:gd name="T27" fmla="*/ 192 h 431"/>
                <a:gd name="T28" fmla="*/ 107 w 432"/>
                <a:gd name="T29" fmla="*/ 215 h 431"/>
                <a:gd name="T30" fmla="*/ 239 w 432"/>
                <a:gd name="T31" fmla="*/ 348 h 431"/>
                <a:gd name="T32" fmla="*/ 216 w 432"/>
                <a:gd name="T33" fmla="*/ 371 h 431"/>
                <a:gd name="T34" fmla="*/ 193 w 432"/>
                <a:gd name="T35" fmla="*/ 348 h 431"/>
                <a:gd name="T36" fmla="*/ 216 w 432"/>
                <a:gd name="T37" fmla="*/ 325 h 431"/>
                <a:gd name="T38" fmla="*/ 239 w 432"/>
                <a:gd name="T39" fmla="*/ 348 h 431"/>
                <a:gd name="T40" fmla="*/ 193 w 432"/>
                <a:gd name="T41" fmla="*/ 83 h 431"/>
                <a:gd name="T42" fmla="*/ 216 w 432"/>
                <a:gd name="T43" fmla="*/ 60 h 431"/>
                <a:gd name="T44" fmla="*/ 239 w 432"/>
                <a:gd name="T45" fmla="*/ 83 h 431"/>
                <a:gd name="T46" fmla="*/ 216 w 432"/>
                <a:gd name="T47" fmla="*/ 106 h 431"/>
                <a:gd name="T48" fmla="*/ 193 w 432"/>
                <a:gd name="T49" fmla="*/ 83 h 431"/>
                <a:gd name="T50" fmla="*/ 372 w 432"/>
                <a:gd name="T51" fmla="*/ 215 h 431"/>
                <a:gd name="T52" fmla="*/ 348 w 432"/>
                <a:gd name="T53" fmla="*/ 238 h 431"/>
                <a:gd name="T54" fmla="*/ 325 w 432"/>
                <a:gd name="T55" fmla="*/ 215 h 431"/>
                <a:gd name="T56" fmla="*/ 348 w 432"/>
                <a:gd name="T57" fmla="*/ 192 h 431"/>
                <a:gd name="T58" fmla="*/ 372 w 432"/>
                <a:gd name="T59" fmla="*/ 215 h 431"/>
                <a:gd name="T60" fmla="*/ 318 w 432"/>
                <a:gd name="T61" fmla="*/ 113 h 431"/>
                <a:gd name="T62" fmla="*/ 318 w 432"/>
                <a:gd name="T63" fmla="*/ 130 h 431"/>
                <a:gd name="T64" fmla="*/ 245 w 432"/>
                <a:gd name="T65" fmla="*/ 203 h 431"/>
                <a:gd name="T66" fmla="*/ 247 w 432"/>
                <a:gd name="T67" fmla="*/ 215 h 431"/>
                <a:gd name="T68" fmla="*/ 246 w 432"/>
                <a:gd name="T69" fmla="*/ 223 h 431"/>
                <a:gd name="T70" fmla="*/ 295 w 432"/>
                <a:gd name="T71" fmla="*/ 272 h 431"/>
                <a:gd name="T72" fmla="*/ 295 w 432"/>
                <a:gd name="T73" fmla="*/ 295 h 431"/>
                <a:gd name="T74" fmla="*/ 284 w 432"/>
                <a:gd name="T75" fmla="*/ 299 h 431"/>
                <a:gd name="T76" fmla="*/ 273 w 432"/>
                <a:gd name="T77" fmla="*/ 295 h 431"/>
                <a:gd name="T78" fmla="*/ 223 w 432"/>
                <a:gd name="T79" fmla="*/ 245 h 431"/>
                <a:gd name="T80" fmla="*/ 216 w 432"/>
                <a:gd name="T81" fmla="*/ 246 h 431"/>
                <a:gd name="T82" fmla="*/ 185 w 432"/>
                <a:gd name="T83" fmla="*/ 215 h 431"/>
                <a:gd name="T84" fmla="*/ 216 w 432"/>
                <a:gd name="T85" fmla="*/ 184 h 431"/>
                <a:gd name="T86" fmla="*/ 228 w 432"/>
                <a:gd name="T87" fmla="*/ 186 h 431"/>
                <a:gd name="T88" fmla="*/ 301 w 432"/>
                <a:gd name="T89" fmla="*/ 113 h 431"/>
                <a:gd name="T90" fmla="*/ 318 w 432"/>
                <a:gd name="T91" fmla="*/ 1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2" h="431">
                  <a:moveTo>
                    <a:pt x="216" y="0"/>
                  </a:moveTo>
                  <a:cubicBezTo>
                    <a:pt x="97" y="0"/>
                    <a:pt x="0" y="96"/>
                    <a:pt x="0" y="215"/>
                  </a:cubicBezTo>
                  <a:cubicBezTo>
                    <a:pt x="0" y="334"/>
                    <a:pt x="97" y="431"/>
                    <a:pt x="216" y="431"/>
                  </a:cubicBezTo>
                  <a:cubicBezTo>
                    <a:pt x="335" y="431"/>
                    <a:pt x="432" y="334"/>
                    <a:pt x="432" y="215"/>
                  </a:cubicBezTo>
                  <a:cubicBezTo>
                    <a:pt x="432" y="96"/>
                    <a:pt x="335" y="0"/>
                    <a:pt x="216" y="0"/>
                  </a:cubicBezTo>
                  <a:close/>
                  <a:moveTo>
                    <a:pt x="216" y="383"/>
                  </a:moveTo>
                  <a:cubicBezTo>
                    <a:pt x="124" y="383"/>
                    <a:pt x="48" y="308"/>
                    <a:pt x="48" y="215"/>
                  </a:cubicBezTo>
                  <a:cubicBezTo>
                    <a:pt x="48" y="123"/>
                    <a:pt x="124" y="48"/>
                    <a:pt x="216" y="48"/>
                  </a:cubicBezTo>
                  <a:cubicBezTo>
                    <a:pt x="308" y="48"/>
                    <a:pt x="384" y="123"/>
                    <a:pt x="384" y="215"/>
                  </a:cubicBezTo>
                  <a:cubicBezTo>
                    <a:pt x="384" y="308"/>
                    <a:pt x="308" y="383"/>
                    <a:pt x="216" y="383"/>
                  </a:cubicBezTo>
                  <a:close/>
                  <a:moveTo>
                    <a:pt x="107" y="215"/>
                  </a:moveTo>
                  <a:cubicBezTo>
                    <a:pt x="107" y="228"/>
                    <a:pt x="96" y="238"/>
                    <a:pt x="83" y="238"/>
                  </a:cubicBezTo>
                  <a:cubicBezTo>
                    <a:pt x="71" y="238"/>
                    <a:pt x="60" y="228"/>
                    <a:pt x="60" y="215"/>
                  </a:cubicBezTo>
                  <a:cubicBezTo>
                    <a:pt x="60" y="202"/>
                    <a:pt x="71" y="192"/>
                    <a:pt x="83" y="192"/>
                  </a:cubicBezTo>
                  <a:cubicBezTo>
                    <a:pt x="96" y="192"/>
                    <a:pt x="107" y="202"/>
                    <a:pt x="107" y="215"/>
                  </a:cubicBezTo>
                  <a:close/>
                  <a:moveTo>
                    <a:pt x="239" y="348"/>
                  </a:moveTo>
                  <a:cubicBezTo>
                    <a:pt x="239" y="360"/>
                    <a:pt x="229" y="371"/>
                    <a:pt x="216" y="371"/>
                  </a:cubicBezTo>
                  <a:cubicBezTo>
                    <a:pt x="203" y="371"/>
                    <a:pt x="193" y="360"/>
                    <a:pt x="193" y="348"/>
                  </a:cubicBezTo>
                  <a:cubicBezTo>
                    <a:pt x="193" y="335"/>
                    <a:pt x="203" y="325"/>
                    <a:pt x="216" y="325"/>
                  </a:cubicBezTo>
                  <a:cubicBezTo>
                    <a:pt x="229" y="325"/>
                    <a:pt x="239" y="335"/>
                    <a:pt x="239" y="348"/>
                  </a:cubicBezTo>
                  <a:close/>
                  <a:moveTo>
                    <a:pt x="193" y="83"/>
                  </a:moveTo>
                  <a:cubicBezTo>
                    <a:pt x="193" y="70"/>
                    <a:pt x="203" y="60"/>
                    <a:pt x="216" y="60"/>
                  </a:cubicBezTo>
                  <a:cubicBezTo>
                    <a:pt x="229" y="60"/>
                    <a:pt x="239" y="70"/>
                    <a:pt x="239" y="83"/>
                  </a:cubicBezTo>
                  <a:cubicBezTo>
                    <a:pt x="239" y="95"/>
                    <a:pt x="229" y="106"/>
                    <a:pt x="216" y="106"/>
                  </a:cubicBezTo>
                  <a:cubicBezTo>
                    <a:pt x="203" y="106"/>
                    <a:pt x="193" y="95"/>
                    <a:pt x="193" y="83"/>
                  </a:cubicBezTo>
                  <a:close/>
                  <a:moveTo>
                    <a:pt x="372" y="215"/>
                  </a:moveTo>
                  <a:cubicBezTo>
                    <a:pt x="372" y="228"/>
                    <a:pt x="361" y="238"/>
                    <a:pt x="348" y="238"/>
                  </a:cubicBezTo>
                  <a:cubicBezTo>
                    <a:pt x="336" y="238"/>
                    <a:pt x="325" y="228"/>
                    <a:pt x="325" y="215"/>
                  </a:cubicBezTo>
                  <a:cubicBezTo>
                    <a:pt x="325" y="202"/>
                    <a:pt x="336" y="192"/>
                    <a:pt x="348" y="192"/>
                  </a:cubicBezTo>
                  <a:cubicBezTo>
                    <a:pt x="361" y="192"/>
                    <a:pt x="372" y="202"/>
                    <a:pt x="372" y="215"/>
                  </a:cubicBezTo>
                  <a:close/>
                  <a:moveTo>
                    <a:pt x="318" y="113"/>
                  </a:moveTo>
                  <a:cubicBezTo>
                    <a:pt x="323" y="118"/>
                    <a:pt x="323" y="125"/>
                    <a:pt x="318" y="130"/>
                  </a:cubicBezTo>
                  <a:cubicBezTo>
                    <a:pt x="245" y="203"/>
                    <a:pt x="245" y="203"/>
                    <a:pt x="245" y="203"/>
                  </a:cubicBezTo>
                  <a:cubicBezTo>
                    <a:pt x="246" y="207"/>
                    <a:pt x="247" y="211"/>
                    <a:pt x="247" y="215"/>
                  </a:cubicBezTo>
                  <a:cubicBezTo>
                    <a:pt x="247" y="218"/>
                    <a:pt x="247" y="220"/>
                    <a:pt x="246" y="223"/>
                  </a:cubicBezTo>
                  <a:cubicBezTo>
                    <a:pt x="295" y="272"/>
                    <a:pt x="295" y="272"/>
                    <a:pt x="295" y="272"/>
                  </a:cubicBezTo>
                  <a:cubicBezTo>
                    <a:pt x="302" y="278"/>
                    <a:pt x="302" y="288"/>
                    <a:pt x="295" y="295"/>
                  </a:cubicBezTo>
                  <a:cubicBezTo>
                    <a:pt x="292" y="298"/>
                    <a:pt x="288" y="299"/>
                    <a:pt x="284" y="299"/>
                  </a:cubicBezTo>
                  <a:cubicBezTo>
                    <a:pt x="280" y="299"/>
                    <a:pt x="276" y="298"/>
                    <a:pt x="273" y="295"/>
                  </a:cubicBezTo>
                  <a:cubicBezTo>
                    <a:pt x="223" y="245"/>
                    <a:pt x="223" y="245"/>
                    <a:pt x="223" y="245"/>
                  </a:cubicBezTo>
                  <a:cubicBezTo>
                    <a:pt x="221" y="246"/>
                    <a:pt x="219" y="246"/>
                    <a:pt x="216" y="246"/>
                  </a:cubicBezTo>
                  <a:cubicBezTo>
                    <a:pt x="199" y="246"/>
                    <a:pt x="185" y="232"/>
                    <a:pt x="185" y="215"/>
                  </a:cubicBezTo>
                  <a:cubicBezTo>
                    <a:pt x="185" y="198"/>
                    <a:pt x="199" y="184"/>
                    <a:pt x="216" y="184"/>
                  </a:cubicBezTo>
                  <a:cubicBezTo>
                    <a:pt x="220" y="184"/>
                    <a:pt x="224" y="185"/>
                    <a:pt x="228" y="186"/>
                  </a:cubicBezTo>
                  <a:cubicBezTo>
                    <a:pt x="301" y="113"/>
                    <a:pt x="301" y="113"/>
                    <a:pt x="301" y="113"/>
                  </a:cubicBezTo>
                  <a:cubicBezTo>
                    <a:pt x="306" y="108"/>
                    <a:pt x="313" y="108"/>
                    <a:pt x="318" y="113"/>
                  </a:cubicBezTo>
                  <a:close/>
                </a:path>
              </a:pathLst>
            </a:custGeom>
            <a:solidFill>
              <a:schemeClr val="tx2">
                <a:lumMod val="40000"/>
                <a:lumOff val="60000"/>
              </a:schemeClr>
            </a:solidFill>
            <a:ln>
              <a:noFill/>
            </a:ln>
          </p:spPr>
          <p:txBody>
            <a:bodyPr vert="horz" wrap="square" lIns="98694" tIns="49347" rIns="98694" bIns="49347" numCol="1" anchor="t" anchorCtr="0" compatLnSpc="1">
              <a:prstTxWarp prst="textNoShape">
                <a:avLst/>
              </a:prstTxWarp>
            </a:bodyPr>
            <a:lstStyle/>
            <a:p>
              <a:endParaRPr lang="en-AU" sz="1943" dirty="0"/>
            </a:p>
          </p:txBody>
        </p:sp>
        <p:sp>
          <p:nvSpPr>
            <p:cNvPr id="21" name="TextBox 20"/>
            <p:cNvSpPr txBox="1"/>
            <p:nvPr/>
          </p:nvSpPr>
          <p:spPr>
            <a:xfrm>
              <a:off x="8136758" y="1957169"/>
              <a:ext cx="866588" cy="348685"/>
            </a:xfrm>
            <a:prstGeom prst="rect">
              <a:avLst/>
            </a:prstGeom>
            <a:noFill/>
          </p:spPr>
          <p:txBody>
            <a:bodyPr wrap="square" lIns="0" tIns="0" rIns="0" bIns="0" rtlCol="0">
              <a:spAutoFit/>
            </a:bodyPr>
            <a:lstStyle/>
            <a:p>
              <a:pPr algn="ctr"/>
              <a:r>
                <a:rPr lang="en-US" sz="1133" dirty="0">
                  <a:solidFill>
                    <a:schemeClr val="tx2"/>
                  </a:solidFill>
                  <a:latin typeface="Segoe UI Semibold" panose="020B0702040204020203" pitchFamily="34" charset="0"/>
                  <a:cs typeface="Segoe UI Semibold" panose="020B0702040204020203" pitchFamily="34" charset="0"/>
                </a:rPr>
                <a:t>WHEN </a:t>
              </a:r>
              <a:r>
                <a:rPr lang="en-US" sz="1133" dirty="0" smtClean="0">
                  <a:solidFill>
                    <a:schemeClr val="tx2"/>
                  </a:solidFill>
                  <a:latin typeface="Segoe UI Semibold" panose="020B0702040204020203" pitchFamily="34" charset="0"/>
                  <a:cs typeface="Segoe UI Semibold" panose="020B0702040204020203" pitchFamily="34" charset="0"/>
                </a:rPr>
                <a:t>TO </a:t>
              </a:r>
              <a:r>
                <a:rPr lang="en-US" sz="1133" dirty="0">
                  <a:solidFill>
                    <a:schemeClr val="tx2"/>
                  </a:solidFill>
                  <a:latin typeface="Segoe UI Semibold" panose="020B0702040204020203" pitchFamily="34" charset="0"/>
                  <a:cs typeface="Segoe UI Semibold" panose="020B0702040204020203" pitchFamily="34" charset="0"/>
                </a:rPr>
                <a:t>USE IT</a:t>
              </a:r>
              <a:endParaRPr lang="en-AU" sz="1133" dirty="0">
                <a:solidFill>
                  <a:schemeClr val="tx2"/>
                </a:solidFill>
                <a:latin typeface="Segoe UI Semibold" panose="020B0702040204020203" pitchFamily="34" charset="0"/>
                <a:cs typeface="Segoe UI Semibold" panose="020B0702040204020203" pitchFamily="34" charset="0"/>
              </a:endParaRPr>
            </a:p>
          </p:txBody>
        </p:sp>
        <p:sp>
          <p:nvSpPr>
            <p:cNvPr id="23" name="TextBox 22"/>
            <p:cNvSpPr txBox="1"/>
            <p:nvPr/>
          </p:nvSpPr>
          <p:spPr>
            <a:xfrm>
              <a:off x="7758900" y="2886558"/>
              <a:ext cx="1622304" cy="169277"/>
            </a:xfrm>
            <a:prstGeom prst="rect">
              <a:avLst/>
            </a:prstGeom>
            <a:noFill/>
          </p:spPr>
          <p:txBody>
            <a:bodyPr wrap="square" lIns="0" tIns="0" rIns="0" bIns="0" rtlCol="0">
              <a:spAutoFit/>
            </a:bodyPr>
            <a:lstStyle/>
            <a:p>
              <a:pPr algn="ctr"/>
              <a:r>
                <a:rPr lang="en-US" sz="1100" dirty="0" smtClean="0">
                  <a:solidFill>
                    <a:schemeClr val="tx2"/>
                  </a:solidFill>
                  <a:cs typeface="Microsoft New Tai Lue" panose="020B0502040204020203" pitchFamily="34" charset="0"/>
                </a:rPr>
                <a:t>Start of sprint</a:t>
              </a:r>
              <a:endParaRPr lang="en-AU" sz="1100" dirty="0">
                <a:solidFill>
                  <a:schemeClr val="tx2"/>
                </a:solidFill>
                <a:cs typeface="Microsoft New Tai Lue" panose="020B0502040204020203" pitchFamily="34" charset="0"/>
              </a:endParaRPr>
            </a:p>
          </p:txBody>
        </p:sp>
      </p:grpSp>
      <p:sp>
        <p:nvSpPr>
          <p:cNvPr id="35" name="Round Same Side Corner Rectangle 34"/>
          <p:cNvSpPr/>
          <p:nvPr/>
        </p:nvSpPr>
        <p:spPr>
          <a:xfrm>
            <a:off x="5498715" y="2610526"/>
            <a:ext cx="4480857" cy="3117044"/>
          </a:xfrm>
          <a:prstGeom prst="round2SameRect">
            <a:avLst>
              <a:gd name="adj1" fmla="val 0"/>
              <a:gd name="adj2" fmla="val 1824"/>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endParaRPr lang="en-AU" sz="1200" dirty="0" smtClean="0">
              <a:solidFill>
                <a:schemeClr val="tx1">
                  <a:lumMod val="75000"/>
                  <a:lumOff val="25000"/>
                </a:schemeClr>
              </a:solidFill>
            </a:endParaRPr>
          </a:p>
        </p:txBody>
      </p:sp>
      <p:sp>
        <p:nvSpPr>
          <p:cNvPr id="36" name="Round Same Side Corner Rectangle 35"/>
          <p:cNvSpPr/>
          <p:nvPr/>
        </p:nvSpPr>
        <p:spPr>
          <a:xfrm>
            <a:off x="5498715" y="2216030"/>
            <a:ext cx="4480857" cy="394496"/>
          </a:xfrm>
          <a:prstGeom prst="round2SameRect">
            <a:avLst>
              <a:gd name="adj1" fmla="val 10948"/>
              <a:gd name="adj2" fmla="val 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AU" sz="1400" dirty="0" smtClean="0">
                <a:solidFill>
                  <a:schemeClr val="bg1"/>
                </a:solidFill>
                <a:latin typeface="Segoe UI Semibold" panose="020B0702040204020203" pitchFamily="34" charset="0"/>
                <a:cs typeface="Segoe UI Semibold" panose="020B0702040204020203" pitchFamily="34" charset="0"/>
              </a:rPr>
              <a:t>Objectives</a:t>
            </a:r>
            <a:endParaRPr lang="en-AU" sz="1400" baseline="30000" dirty="0">
              <a:solidFill>
                <a:schemeClr val="bg1"/>
              </a:solidFill>
              <a:latin typeface="Segoe UI Semibold" panose="020B0702040204020203" pitchFamily="34" charset="0"/>
              <a:cs typeface="Segoe UI Semibold" panose="020B0702040204020203" pitchFamily="34" charset="0"/>
            </a:endParaRPr>
          </a:p>
        </p:txBody>
      </p:sp>
      <p:sp>
        <p:nvSpPr>
          <p:cNvPr id="27" name="Footer Placeholder 2"/>
          <p:cNvSpPr>
            <a:spLocks noGrp="1"/>
          </p:cNvSpPr>
          <p:nvPr>
            <p:ph type="ftr" sz="quarter" idx="16"/>
          </p:nvPr>
        </p:nvSpPr>
        <p:spPr>
          <a:xfrm>
            <a:off x="586799" y="7124400"/>
            <a:ext cx="9014400" cy="435600"/>
          </a:xfrm>
        </p:spPr>
        <p:txBody>
          <a:bodyPr/>
          <a:lstStyle/>
          <a:p>
            <a:pPr marL="228600" indent="-228600">
              <a:spcAft>
                <a:spcPts val="0"/>
              </a:spcAft>
              <a:buAutoNum type="arabicPeriod"/>
            </a:pPr>
            <a:r>
              <a:rPr lang="en-US" sz="600" dirty="0" smtClean="0">
                <a:latin typeface="+mn-lt"/>
              </a:rPr>
              <a:t>Sprint Planning, </a:t>
            </a:r>
            <a:r>
              <a:rPr lang="en-US" sz="600" dirty="0" err="1" smtClean="0">
                <a:latin typeface="+mn-lt"/>
              </a:rPr>
              <a:t>Atlassian</a:t>
            </a:r>
            <a:r>
              <a:rPr lang="en-US" sz="600" dirty="0" smtClean="0">
                <a:latin typeface="+mn-lt"/>
              </a:rPr>
              <a:t>, 2020, </a:t>
            </a:r>
            <a:r>
              <a:rPr lang="en-AU" sz="600" dirty="0">
                <a:latin typeface="+mn-lt"/>
                <a:hlinkClick r:id="rId4"/>
              </a:rPr>
              <a:t>https://</a:t>
            </a:r>
            <a:r>
              <a:rPr lang="en-AU" sz="600" dirty="0" smtClean="0">
                <a:latin typeface="+mn-lt"/>
                <a:hlinkClick r:id="rId4"/>
              </a:rPr>
              <a:t>www.atlassian.com/agile/kanban</a:t>
            </a:r>
            <a:endParaRPr lang="en-AU" sz="600" dirty="0" smtClean="0">
              <a:latin typeface="+mn-lt"/>
            </a:endParaRPr>
          </a:p>
          <a:p>
            <a:pPr marL="228600" indent="-228600">
              <a:buAutoNum type="arabicPeriod"/>
            </a:pPr>
            <a:endParaRPr lang="en-US" sz="600" dirty="0">
              <a:latin typeface="+mn-lt"/>
            </a:endParaRPr>
          </a:p>
        </p:txBody>
      </p:sp>
      <p:grpSp>
        <p:nvGrpSpPr>
          <p:cNvPr id="7" name="Group 6"/>
          <p:cNvGrpSpPr/>
          <p:nvPr/>
        </p:nvGrpSpPr>
        <p:grpSpPr>
          <a:xfrm>
            <a:off x="5540617" y="2676702"/>
            <a:ext cx="4416519" cy="630942"/>
            <a:chOff x="5540617" y="2676702"/>
            <a:chExt cx="4416519" cy="630942"/>
          </a:xfrm>
        </p:grpSpPr>
        <p:sp>
          <p:nvSpPr>
            <p:cNvPr id="48" name="TextBox 47"/>
            <p:cNvSpPr txBox="1"/>
            <p:nvPr/>
          </p:nvSpPr>
          <p:spPr>
            <a:xfrm>
              <a:off x="5540617" y="2676702"/>
              <a:ext cx="389036" cy="478401"/>
            </a:xfrm>
            <a:prstGeom prst="rect">
              <a:avLst/>
            </a:prstGeom>
            <a:noFill/>
          </p:spPr>
          <p:txBody>
            <a:bodyPr wrap="square" lIns="0" tIns="0" rIns="0" bIns="0" rtlCol="0">
              <a:spAutoFit/>
            </a:bodyPr>
            <a:lstStyle/>
            <a:p>
              <a:pPr algn="ctr">
                <a:lnSpc>
                  <a:spcPct val="113000"/>
                </a:lnSpc>
                <a:spcAft>
                  <a:spcPts val="700"/>
                </a:spcAft>
              </a:pPr>
              <a:r>
                <a:rPr lang="en-AU" sz="3000" dirty="0" smtClean="0">
                  <a:solidFill>
                    <a:schemeClr val="tx2"/>
                  </a:solidFill>
                  <a:latin typeface="Segoe UI Semibold" panose="020B0702040204020203" pitchFamily="34" charset="0"/>
                  <a:cs typeface="Segoe UI Semibold" panose="020B0702040204020203" pitchFamily="34" charset="0"/>
                </a:rPr>
                <a:t>1</a:t>
              </a:r>
              <a:endParaRPr lang="en-AU" sz="3000" dirty="0">
                <a:solidFill>
                  <a:schemeClr val="tx2"/>
                </a:solidFill>
                <a:latin typeface="Segoe UI Semibold" panose="020B0702040204020203" pitchFamily="34" charset="0"/>
                <a:cs typeface="Segoe UI Semibold" panose="020B0702040204020203" pitchFamily="34" charset="0"/>
              </a:endParaRPr>
            </a:p>
          </p:txBody>
        </p:sp>
        <p:sp>
          <p:nvSpPr>
            <p:cNvPr id="49" name="TextBox 48"/>
            <p:cNvSpPr txBox="1"/>
            <p:nvPr/>
          </p:nvSpPr>
          <p:spPr>
            <a:xfrm>
              <a:off x="5923699" y="2676702"/>
              <a:ext cx="4033437" cy="630942"/>
            </a:xfrm>
            <a:prstGeom prst="rect">
              <a:avLst/>
            </a:prstGeom>
            <a:noFill/>
          </p:spPr>
          <p:txBody>
            <a:bodyPr wrap="square" lIns="0" tIns="0" rIns="0" bIns="0" rtlCol="0">
              <a:spAutoFit/>
            </a:bodyPr>
            <a:lstStyle/>
            <a:p>
              <a:pPr marL="0" lvl="3">
                <a:spcAft>
                  <a:spcPts val="600"/>
                </a:spcAft>
              </a:pPr>
              <a:r>
                <a:rPr lang="en-US"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Develop sprint goals</a:t>
              </a:r>
            </a:p>
            <a:p>
              <a:pPr marL="0" lvl="3">
                <a:spcAft>
                  <a:spcPts val="600"/>
                </a:spcAft>
              </a:pPr>
              <a:r>
                <a:rPr lang="en-US" sz="1200" dirty="0" smtClean="0">
                  <a:solidFill>
                    <a:schemeClr val="tx1">
                      <a:lumMod val="75000"/>
                      <a:lumOff val="25000"/>
                    </a:schemeClr>
                  </a:solidFill>
                </a:rPr>
                <a:t>Think about what needs to be done (refer to relevant planning material or sprint retro actions) and agree on sprint goals.</a:t>
              </a:r>
              <a:endParaRPr lang="en-US" sz="1200" dirty="0">
                <a:solidFill>
                  <a:schemeClr val="tx1">
                    <a:lumMod val="75000"/>
                    <a:lumOff val="25000"/>
                  </a:schemeClr>
                </a:solidFill>
              </a:endParaRPr>
            </a:p>
          </p:txBody>
        </p:sp>
      </p:grpSp>
      <p:grpSp>
        <p:nvGrpSpPr>
          <p:cNvPr id="9" name="Group 8"/>
          <p:cNvGrpSpPr/>
          <p:nvPr/>
        </p:nvGrpSpPr>
        <p:grpSpPr>
          <a:xfrm>
            <a:off x="5540617" y="3429806"/>
            <a:ext cx="4416519" cy="815608"/>
            <a:chOff x="5540617" y="3429806"/>
            <a:chExt cx="4416519" cy="815608"/>
          </a:xfrm>
        </p:grpSpPr>
        <p:sp>
          <p:nvSpPr>
            <p:cNvPr id="50" name="TextBox 49"/>
            <p:cNvSpPr txBox="1"/>
            <p:nvPr/>
          </p:nvSpPr>
          <p:spPr>
            <a:xfrm>
              <a:off x="5923699" y="3429806"/>
              <a:ext cx="4033437" cy="815608"/>
            </a:xfrm>
            <a:prstGeom prst="rect">
              <a:avLst/>
            </a:prstGeom>
            <a:noFill/>
          </p:spPr>
          <p:txBody>
            <a:bodyPr wrap="square" lIns="0" tIns="0" rIns="0" bIns="0" rtlCol="0">
              <a:spAutoFit/>
            </a:bodyPr>
            <a:lstStyle/>
            <a:p>
              <a:pPr marL="0" lvl="3">
                <a:spcAft>
                  <a:spcPts val="600"/>
                </a:spcAft>
              </a:pPr>
              <a:r>
                <a:rPr lang="en-US"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Review items from product backlog</a:t>
              </a:r>
            </a:p>
            <a:p>
              <a:pPr marL="0" lvl="3">
                <a:spcAft>
                  <a:spcPts val="600"/>
                </a:spcAft>
              </a:pPr>
              <a:r>
                <a:rPr lang="en-US" sz="1200" dirty="0" smtClean="0">
                  <a:solidFill>
                    <a:schemeClr val="tx1">
                      <a:lumMod val="75000"/>
                      <a:lumOff val="25000"/>
                    </a:schemeClr>
                  </a:solidFill>
                  <a:cs typeface="Segoe UI Semibold" panose="020B0702040204020203" pitchFamily="34" charset="0"/>
                </a:rPr>
                <a:t>Are there any items from the product backlog (list of tasks from previous sprints that haven’t been completed) that could be tackled in this sprint? Move them over into ‘To Do’ column. </a:t>
              </a:r>
              <a:endParaRPr lang="en-US" sz="1200" i="1" dirty="0" smtClean="0">
                <a:solidFill>
                  <a:schemeClr val="tx1">
                    <a:lumMod val="75000"/>
                    <a:lumOff val="25000"/>
                  </a:schemeClr>
                </a:solidFill>
                <a:cs typeface="Segoe UI Semibold" panose="020B0702040204020203" pitchFamily="34" charset="0"/>
              </a:endParaRPr>
            </a:p>
          </p:txBody>
        </p:sp>
        <p:sp>
          <p:nvSpPr>
            <p:cNvPr id="52" name="TextBox 51"/>
            <p:cNvSpPr txBox="1"/>
            <p:nvPr/>
          </p:nvSpPr>
          <p:spPr>
            <a:xfrm>
              <a:off x="5540617" y="3429806"/>
              <a:ext cx="389036" cy="478401"/>
            </a:xfrm>
            <a:prstGeom prst="rect">
              <a:avLst/>
            </a:prstGeom>
            <a:noFill/>
          </p:spPr>
          <p:txBody>
            <a:bodyPr wrap="square" lIns="0" tIns="0" rIns="0" bIns="0" rtlCol="0">
              <a:spAutoFit/>
            </a:bodyPr>
            <a:lstStyle/>
            <a:p>
              <a:pPr algn="ctr">
                <a:lnSpc>
                  <a:spcPct val="113000"/>
                </a:lnSpc>
                <a:spcAft>
                  <a:spcPts val="700"/>
                </a:spcAft>
              </a:pPr>
              <a:r>
                <a:rPr lang="en-AU" sz="3000" dirty="0">
                  <a:solidFill>
                    <a:schemeClr val="tx2"/>
                  </a:solidFill>
                  <a:latin typeface="Segoe UI Semibold" panose="020B0702040204020203" pitchFamily="34" charset="0"/>
                  <a:cs typeface="Segoe UI Semibold" panose="020B0702040204020203" pitchFamily="34" charset="0"/>
                </a:rPr>
                <a:t>2</a:t>
              </a:r>
            </a:p>
          </p:txBody>
        </p:sp>
      </p:grpSp>
      <p:grpSp>
        <p:nvGrpSpPr>
          <p:cNvPr id="10" name="Group 9"/>
          <p:cNvGrpSpPr/>
          <p:nvPr/>
        </p:nvGrpSpPr>
        <p:grpSpPr>
          <a:xfrm>
            <a:off x="5572005" y="4314990"/>
            <a:ext cx="4214253" cy="1261884"/>
            <a:chOff x="5572005" y="4314990"/>
            <a:chExt cx="4214253" cy="1261884"/>
          </a:xfrm>
        </p:grpSpPr>
        <p:sp>
          <p:nvSpPr>
            <p:cNvPr id="51" name="TextBox 50"/>
            <p:cNvSpPr txBox="1"/>
            <p:nvPr/>
          </p:nvSpPr>
          <p:spPr>
            <a:xfrm>
              <a:off x="5929654" y="4314990"/>
              <a:ext cx="3856604" cy="1261884"/>
            </a:xfrm>
            <a:prstGeom prst="rect">
              <a:avLst/>
            </a:prstGeom>
            <a:noFill/>
          </p:spPr>
          <p:txBody>
            <a:bodyPr wrap="square" lIns="0" tIns="0" rIns="0" bIns="0" rtlCol="0">
              <a:spAutoFit/>
            </a:bodyPr>
            <a:lstStyle/>
            <a:p>
              <a:pPr marL="0" lvl="3">
                <a:spcAft>
                  <a:spcPts val="600"/>
                </a:spcAft>
              </a:pPr>
              <a:r>
                <a:rPr lang="en-US"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Agree on items / tasks for the sprint</a:t>
              </a:r>
              <a:endParaRPr lang="en-US" sz="1200" dirty="0">
                <a:solidFill>
                  <a:schemeClr val="tx1">
                    <a:lumMod val="75000"/>
                    <a:lumOff val="25000"/>
                  </a:schemeClr>
                </a:solidFill>
                <a:latin typeface="Segoe UI Semibold" panose="020B0702040204020203" pitchFamily="34" charset="0"/>
                <a:cs typeface="Segoe UI Semibold" panose="020B0702040204020203" pitchFamily="34" charset="0"/>
              </a:endParaRPr>
            </a:p>
            <a:p>
              <a:pPr marL="0" lvl="3">
                <a:spcAft>
                  <a:spcPts val="600"/>
                </a:spcAft>
              </a:pPr>
              <a:r>
                <a:rPr lang="en-US" sz="1200" dirty="0" smtClean="0">
                  <a:solidFill>
                    <a:schemeClr val="tx1">
                      <a:lumMod val="75000"/>
                      <a:lumOff val="25000"/>
                    </a:schemeClr>
                  </a:solidFill>
                </a:rPr>
                <a:t>Put new tasks into the ‘To Do’ column. </a:t>
              </a:r>
            </a:p>
            <a:p>
              <a:pPr marL="0" lvl="3">
                <a:spcAft>
                  <a:spcPts val="600"/>
                </a:spcAft>
              </a:pPr>
              <a:r>
                <a:rPr lang="en-US" sz="1200" dirty="0" smtClean="0">
                  <a:solidFill>
                    <a:schemeClr val="tx1">
                      <a:lumMod val="75000"/>
                      <a:lumOff val="25000"/>
                    </a:schemeClr>
                  </a:solidFill>
                </a:rPr>
                <a:t>Each task should reflect a single activity or ‘step’ in a process to achieve each sprint goal. That way, tasks can be easily split across a number of team members and progress can be monitored at daily stand-up meetings. </a:t>
              </a:r>
            </a:p>
          </p:txBody>
        </p:sp>
        <p:sp>
          <p:nvSpPr>
            <p:cNvPr id="53" name="TextBox 52"/>
            <p:cNvSpPr txBox="1"/>
            <p:nvPr/>
          </p:nvSpPr>
          <p:spPr>
            <a:xfrm>
              <a:off x="5572005" y="4314990"/>
              <a:ext cx="326260" cy="478401"/>
            </a:xfrm>
            <a:prstGeom prst="rect">
              <a:avLst/>
            </a:prstGeom>
            <a:noFill/>
          </p:spPr>
          <p:txBody>
            <a:bodyPr wrap="square" lIns="0" tIns="0" rIns="0" bIns="0" rtlCol="0">
              <a:spAutoFit/>
            </a:bodyPr>
            <a:lstStyle/>
            <a:p>
              <a:pPr algn="ctr">
                <a:lnSpc>
                  <a:spcPct val="113000"/>
                </a:lnSpc>
                <a:spcAft>
                  <a:spcPts val="700"/>
                </a:spcAft>
              </a:pPr>
              <a:r>
                <a:rPr lang="en-AU" sz="3000" dirty="0">
                  <a:solidFill>
                    <a:schemeClr val="tx2"/>
                  </a:solidFill>
                  <a:latin typeface="Segoe UI Semibold" panose="020B0702040204020203" pitchFamily="34" charset="0"/>
                  <a:cs typeface="Segoe UI Semibold" panose="020B0702040204020203" pitchFamily="34" charset="0"/>
                </a:rPr>
                <a:t>3</a:t>
              </a:r>
            </a:p>
          </p:txBody>
        </p:sp>
      </p:grpSp>
      <p:sp>
        <p:nvSpPr>
          <p:cNvPr id="54" name="Rounded Rectangle 53"/>
          <p:cNvSpPr/>
          <p:nvPr/>
        </p:nvSpPr>
        <p:spPr>
          <a:xfrm>
            <a:off x="721193" y="4172595"/>
            <a:ext cx="4569749" cy="2245941"/>
          </a:xfrm>
          <a:prstGeom prst="roundRect">
            <a:avLst>
              <a:gd name="adj" fmla="val 455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p:cNvSpPr/>
          <p:nvPr/>
        </p:nvSpPr>
        <p:spPr>
          <a:xfrm>
            <a:off x="815253" y="4462775"/>
            <a:ext cx="1155700" cy="43552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smtClean="0">
                <a:solidFill>
                  <a:schemeClr val="tx1">
                    <a:lumMod val="75000"/>
                    <a:lumOff val="25000"/>
                  </a:schemeClr>
                </a:solidFill>
                <a:latin typeface="Segoe UI Semibold" panose="020B0702040204020203" pitchFamily="34" charset="0"/>
                <a:cs typeface="Segoe UI Semibold" panose="020B0702040204020203" pitchFamily="34" charset="0"/>
              </a:rPr>
              <a:t>Sprint Goal 1</a:t>
            </a:r>
            <a:endParaRPr lang="en-AU" sz="1100" dirty="0">
              <a:solidFill>
                <a:schemeClr val="tx1">
                  <a:lumMod val="75000"/>
                  <a:lumOff val="25000"/>
                </a:schemeClr>
              </a:solidFill>
              <a:latin typeface="Segoe UI Semibold" panose="020B0702040204020203" pitchFamily="34" charset="0"/>
              <a:cs typeface="Segoe UI Semibold" panose="020B0702040204020203" pitchFamily="34" charset="0"/>
            </a:endParaRPr>
          </a:p>
        </p:txBody>
      </p:sp>
      <p:sp>
        <p:nvSpPr>
          <p:cNvPr id="56" name="Rectangle 55"/>
          <p:cNvSpPr/>
          <p:nvPr/>
        </p:nvSpPr>
        <p:spPr>
          <a:xfrm>
            <a:off x="815253" y="4955665"/>
            <a:ext cx="1155700" cy="43552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smtClean="0">
                <a:solidFill>
                  <a:schemeClr val="tx1">
                    <a:lumMod val="75000"/>
                    <a:lumOff val="25000"/>
                  </a:schemeClr>
                </a:solidFill>
                <a:latin typeface="Segoe UI Semibold" panose="020B0702040204020203" pitchFamily="34" charset="0"/>
                <a:cs typeface="Segoe UI Semibold" panose="020B0702040204020203" pitchFamily="34" charset="0"/>
              </a:rPr>
              <a:t>Sprint Goal 2</a:t>
            </a:r>
            <a:endParaRPr lang="en-AU" sz="1100" dirty="0">
              <a:solidFill>
                <a:schemeClr val="tx1">
                  <a:lumMod val="75000"/>
                  <a:lumOff val="25000"/>
                </a:schemeClr>
              </a:solidFill>
              <a:latin typeface="Segoe UI Semibold" panose="020B0702040204020203" pitchFamily="34" charset="0"/>
              <a:cs typeface="Segoe UI Semibold" panose="020B0702040204020203" pitchFamily="34" charset="0"/>
            </a:endParaRPr>
          </a:p>
        </p:txBody>
      </p:sp>
      <p:sp>
        <p:nvSpPr>
          <p:cNvPr id="59" name="Right Arrow 58"/>
          <p:cNvSpPr/>
          <p:nvPr/>
        </p:nvSpPr>
        <p:spPr>
          <a:xfrm>
            <a:off x="1970954" y="4996198"/>
            <a:ext cx="477076" cy="350602"/>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a:solidFill>
                <a:schemeClr val="tx1">
                  <a:lumMod val="75000"/>
                  <a:lumOff val="25000"/>
                </a:schemeClr>
              </a:solidFill>
            </a:endParaRPr>
          </a:p>
        </p:txBody>
      </p:sp>
      <p:sp>
        <p:nvSpPr>
          <p:cNvPr id="60" name="Rectangle 59"/>
          <p:cNvSpPr/>
          <p:nvPr/>
        </p:nvSpPr>
        <p:spPr>
          <a:xfrm>
            <a:off x="815253" y="5823345"/>
            <a:ext cx="1155700" cy="435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smtClean="0">
                <a:solidFill>
                  <a:schemeClr val="bg1"/>
                </a:solidFill>
                <a:latin typeface="Segoe UI Semibold" panose="020B0702040204020203" pitchFamily="34" charset="0"/>
                <a:cs typeface="Segoe UI Semibold" panose="020B0702040204020203" pitchFamily="34" charset="0"/>
              </a:rPr>
              <a:t>Product backlog</a:t>
            </a:r>
            <a:endParaRPr lang="en-AU" sz="1100" dirty="0">
              <a:solidFill>
                <a:schemeClr val="bg1"/>
              </a:solidFill>
              <a:latin typeface="Segoe UI Semibold" panose="020B0702040204020203" pitchFamily="34" charset="0"/>
              <a:cs typeface="Segoe UI Semibold" panose="020B0702040204020203" pitchFamily="34" charset="0"/>
            </a:endParaRPr>
          </a:p>
        </p:txBody>
      </p:sp>
      <p:sp>
        <p:nvSpPr>
          <p:cNvPr id="61" name="Rectangle 60"/>
          <p:cNvSpPr/>
          <p:nvPr/>
        </p:nvSpPr>
        <p:spPr>
          <a:xfrm>
            <a:off x="3820163" y="5823345"/>
            <a:ext cx="1155700" cy="435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smtClean="0">
                <a:solidFill>
                  <a:schemeClr val="bg1"/>
                </a:solidFill>
                <a:latin typeface="Segoe UI Semibold" panose="020B0702040204020203" pitchFamily="34" charset="0"/>
                <a:cs typeface="Segoe UI Semibold" panose="020B0702040204020203" pitchFamily="34" charset="0"/>
              </a:rPr>
              <a:t>Sprint retro actions</a:t>
            </a:r>
            <a:endParaRPr lang="en-AU" sz="1100" dirty="0">
              <a:solidFill>
                <a:schemeClr val="bg1"/>
              </a:solidFill>
              <a:latin typeface="Segoe UI Semibold" panose="020B0702040204020203" pitchFamily="34" charset="0"/>
              <a:cs typeface="Segoe UI Semibold" panose="020B0702040204020203" pitchFamily="34" charset="0"/>
            </a:endParaRPr>
          </a:p>
        </p:txBody>
      </p:sp>
      <p:cxnSp>
        <p:nvCxnSpPr>
          <p:cNvPr id="62" name="Straight Arrow Connector 61"/>
          <p:cNvCxnSpPr>
            <a:stCxn id="61" idx="1"/>
            <a:endCxn id="60" idx="3"/>
          </p:cNvCxnSpPr>
          <p:nvPr/>
        </p:nvCxnSpPr>
        <p:spPr>
          <a:xfrm flipH="1">
            <a:off x="1970953" y="6041110"/>
            <a:ext cx="1849210"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65"/>
          <p:cNvCxnSpPr>
            <a:endCxn id="61" idx="3"/>
          </p:cNvCxnSpPr>
          <p:nvPr/>
        </p:nvCxnSpPr>
        <p:spPr>
          <a:xfrm rot="16200000" flipH="1">
            <a:off x="4268313" y="5333559"/>
            <a:ext cx="1215137" cy="199963"/>
          </a:xfrm>
          <a:prstGeom prst="bentConnector4">
            <a:avLst>
              <a:gd name="adj1" fmla="val 17319"/>
              <a:gd name="adj2" fmla="val 21432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7" name="Table 66"/>
          <p:cNvGraphicFramePr>
            <a:graphicFrameLocks noGrp="1"/>
          </p:cNvGraphicFramePr>
          <p:nvPr>
            <p:extLst>
              <p:ext uri="{D42A27DB-BD31-4B8C-83A1-F6EECF244321}">
                <p14:modId xmlns:p14="http://schemas.microsoft.com/office/powerpoint/2010/main" val="762869329"/>
              </p:ext>
            </p:extLst>
          </p:nvPr>
        </p:nvGraphicFramePr>
        <p:xfrm>
          <a:off x="2495782" y="4323440"/>
          <a:ext cx="2484000" cy="1427388"/>
        </p:xfrm>
        <a:graphic>
          <a:graphicData uri="http://schemas.openxmlformats.org/drawingml/2006/table">
            <a:tbl>
              <a:tblPr bandRow="1">
                <a:tableStyleId>{5C22544A-7EE6-4342-B048-85BDC9FD1C3A}</a:tableStyleId>
              </a:tblPr>
              <a:tblGrid>
                <a:gridCol w="828000">
                  <a:extLst>
                    <a:ext uri="{9D8B030D-6E8A-4147-A177-3AD203B41FA5}">
                      <a16:colId xmlns:a16="http://schemas.microsoft.com/office/drawing/2014/main" val="3202276627"/>
                    </a:ext>
                  </a:extLst>
                </a:gridCol>
                <a:gridCol w="828000">
                  <a:extLst>
                    <a:ext uri="{9D8B030D-6E8A-4147-A177-3AD203B41FA5}">
                      <a16:colId xmlns:a16="http://schemas.microsoft.com/office/drawing/2014/main" val="478075255"/>
                    </a:ext>
                  </a:extLst>
                </a:gridCol>
                <a:gridCol w="828000">
                  <a:extLst>
                    <a:ext uri="{9D8B030D-6E8A-4147-A177-3AD203B41FA5}">
                      <a16:colId xmlns:a16="http://schemas.microsoft.com/office/drawing/2014/main" val="3892164408"/>
                    </a:ext>
                  </a:extLst>
                </a:gridCol>
              </a:tblGrid>
              <a:tr h="1427388">
                <a:tc>
                  <a:txBody>
                    <a:bodyPr/>
                    <a:lstStyle/>
                    <a:p>
                      <a:pPr algn="ctr"/>
                      <a:r>
                        <a:rPr lang="en-AU" sz="1100" dirty="0" smtClean="0">
                          <a:solidFill>
                            <a:schemeClr val="tx1">
                              <a:lumMod val="75000"/>
                              <a:lumOff val="25000"/>
                            </a:schemeClr>
                          </a:solidFill>
                          <a:latin typeface="Segoe UI Semibold" panose="020B0702040204020203" pitchFamily="34" charset="0"/>
                          <a:cs typeface="Segoe UI Semibold" panose="020B0702040204020203" pitchFamily="34" charset="0"/>
                        </a:rPr>
                        <a:t>To do</a:t>
                      </a:r>
                    </a:p>
                    <a:p>
                      <a:pPr algn="ctr"/>
                      <a:endParaRPr lang="en-AU" sz="1100" dirty="0" smtClean="0">
                        <a:solidFill>
                          <a:schemeClr val="tx1">
                            <a:lumMod val="75000"/>
                            <a:lumOff val="25000"/>
                          </a:schemeClr>
                        </a:solidFill>
                        <a:latin typeface="Segoe UI Semibold" panose="020B0702040204020203" pitchFamily="34" charset="0"/>
                        <a:cs typeface="Segoe UI Semibold" panose="020B0702040204020203" pitchFamily="34" charset="0"/>
                      </a:endParaRPr>
                    </a:p>
                    <a:p>
                      <a:pPr algn="ctr"/>
                      <a:endParaRPr lang="en-AU" sz="1100" dirty="0" smtClean="0">
                        <a:solidFill>
                          <a:schemeClr val="tx1">
                            <a:lumMod val="75000"/>
                            <a:lumOff val="25000"/>
                          </a:schemeClr>
                        </a:solidFill>
                        <a:latin typeface="Segoe UI Semibold" panose="020B0702040204020203" pitchFamily="34" charset="0"/>
                        <a:cs typeface="Segoe UI Semibold" panose="020B0702040204020203" pitchFamily="34" charset="0"/>
                      </a:endParaRPr>
                    </a:p>
                    <a:p>
                      <a:pPr algn="ctr"/>
                      <a:endParaRPr lang="en-AU" sz="1100" dirty="0" smtClean="0">
                        <a:solidFill>
                          <a:schemeClr val="tx1">
                            <a:lumMod val="75000"/>
                            <a:lumOff val="25000"/>
                          </a:schemeClr>
                        </a:solidFill>
                        <a:latin typeface="Segoe UI Semibold" panose="020B0702040204020203" pitchFamily="34" charset="0"/>
                        <a:cs typeface="Segoe UI Semibold" panose="020B0702040204020203" pitchFamily="34" charset="0"/>
                      </a:endParaRPr>
                    </a:p>
                    <a:p>
                      <a:pPr algn="ctr"/>
                      <a:endParaRPr lang="en-AU" sz="1100" dirty="0" smtClean="0">
                        <a:solidFill>
                          <a:schemeClr val="tx1">
                            <a:lumMod val="75000"/>
                            <a:lumOff val="25000"/>
                          </a:schemeClr>
                        </a:solidFill>
                        <a:latin typeface="Segoe UI Semibold" panose="020B0702040204020203" pitchFamily="34" charset="0"/>
                        <a:cs typeface="Segoe UI Semibold" panose="020B0702040204020203" pitchFamily="34" charset="0"/>
                      </a:endParaRPr>
                    </a:p>
                    <a:p>
                      <a:pPr algn="ctr"/>
                      <a:endParaRPr lang="en-AU" sz="1100" dirty="0" smtClean="0">
                        <a:solidFill>
                          <a:schemeClr val="tx1">
                            <a:lumMod val="75000"/>
                            <a:lumOff val="25000"/>
                          </a:schemeClr>
                        </a:solidFill>
                        <a:latin typeface="Segoe UI Semibold" panose="020B0702040204020203" pitchFamily="34" charset="0"/>
                        <a:cs typeface="Segoe UI Semibold" panose="020B0702040204020203" pitchFamily="34" charset="0"/>
                      </a:endParaRPr>
                    </a:p>
                    <a:p>
                      <a:pPr algn="ctr"/>
                      <a:endParaRPr lang="en-AU" sz="1100" dirty="0">
                        <a:solidFill>
                          <a:schemeClr val="tx1">
                            <a:lumMod val="75000"/>
                            <a:lumOff val="25000"/>
                          </a:schemeClr>
                        </a:solidFill>
                        <a:latin typeface="Segoe UI Semibold" panose="020B0702040204020203" pitchFamily="34" charset="0"/>
                        <a:cs typeface="Segoe UI Semibold" panose="020B0702040204020203" pitchFamily="34" charset="0"/>
                      </a:endParaRPr>
                    </a:p>
                  </a:txBody>
                  <a:tcPr>
                    <a:solidFill>
                      <a:schemeClr val="bg1">
                        <a:lumMod val="85000"/>
                      </a:schemeClr>
                    </a:solidFill>
                  </a:tcPr>
                </a:tc>
                <a:tc>
                  <a:txBody>
                    <a:bodyPr/>
                    <a:lstStyle/>
                    <a:p>
                      <a:pPr algn="ctr"/>
                      <a:r>
                        <a:rPr lang="en-AU" sz="1100" dirty="0" smtClean="0">
                          <a:solidFill>
                            <a:schemeClr val="tx1">
                              <a:lumMod val="75000"/>
                              <a:lumOff val="25000"/>
                            </a:schemeClr>
                          </a:solidFill>
                          <a:latin typeface="Segoe UI Semibold" panose="020B0702040204020203" pitchFamily="34" charset="0"/>
                          <a:cs typeface="Segoe UI Semibold" panose="020B0702040204020203" pitchFamily="34" charset="0"/>
                        </a:rPr>
                        <a:t>Doing</a:t>
                      </a:r>
                      <a:endParaRPr lang="en-AU" sz="1100" dirty="0">
                        <a:solidFill>
                          <a:schemeClr val="tx1">
                            <a:lumMod val="75000"/>
                            <a:lumOff val="25000"/>
                          </a:schemeClr>
                        </a:solidFill>
                        <a:latin typeface="Segoe UI Semibold" panose="020B0702040204020203" pitchFamily="34" charset="0"/>
                        <a:cs typeface="Segoe UI Semibold" panose="020B0702040204020203" pitchFamily="34" charset="0"/>
                      </a:endParaRPr>
                    </a:p>
                  </a:txBody>
                  <a:tcPr>
                    <a:solidFill>
                      <a:schemeClr val="bg1">
                        <a:lumMod val="85000"/>
                      </a:schemeClr>
                    </a:solidFill>
                  </a:tcPr>
                </a:tc>
                <a:tc>
                  <a:txBody>
                    <a:bodyPr/>
                    <a:lstStyle/>
                    <a:p>
                      <a:pPr algn="ctr"/>
                      <a:r>
                        <a:rPr lang="en-AU" sz="1100" dirty="0" smtClean="0">
                          <a:solidFill>
                            <a:schemeClr val="tx1">
                              <a:lumMod val="75000"/>
                              <a:lumOff val="25000"/>
                            </a:schemeClr>
                          </a:solidFill>
                          <a:latin typeface="Segoe UI Semibold" panose="020B0702040204020203" pitchFamily="34" charset="0"/>
                          <a:cs typeface="Segoe UI Semibold" panose="020B0702040204020203" pitchFamily="34" charset="0"/>
                        </a:rPr>
                        <a:t>Done</a:t>
                      </a:r>
                      <a:endParaRPr lang="en-AU" sz="1100" dirty="0">
                        <a:solidFill>
                          <a:schemeClr val="tx1">
                            <a:lumMod val="75000"/>
                            <a:lumOff val="25000"/>
                          </a:schemeClr>
                        </a:solidFill>
                        <a:latin typeface="Segoe UI Semibold" panose="020B0702040204020203" pitchFamily="34" charset="0"/>
                        <a:cs typeface="Segoe UI Semibold" panose="020B0702040204020203" pitchFamily="34" charset="0"/>
                      </a:endParaRPr>
                    </a:p>
                  </a:txBody>
                  <a:tcPr>
                    <a:solidFill>
                      <a:schemeClr val="bg1">
                        <a:lumMod val="85000"/>
                      </a:schemeClr>
                    </a:solidFill>
                  </a:tcPr>
                </a:tc>
                <a:extLst>
                  <a:ext uri="{0D108BD9-81ED-4DB2-BD59-A6C34878D82A}">
                    <a16:rowId xmlns:a16="http://schemas.microsoft.com/office/drawing/2014/main" val="1570597103"/>
                  </a:ext>
                </a:extLst>
              </a:tr>
            </a:tbl>
          </a:graphicData>
        </a:graphic>
      </p:graphicFrame>
      <p:sp>
        <p:nvSpPr>
          <p:cNvPr id="68" name="Rectangle 67"/>
          <p:cNvSpPr/>
          <p:nvPr/>
        </p:nvSpPr>
        <p:spPr>
          <a:xfrm>
            <a:off x="2518852" y="4591582"/>
            <a:ext cx="372787" cy="2731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smtClean="0">
                <a:solidFill>
                  <a:schemeClr val="tx1"/>
                </a:solidFill>
                <a:latin typeface="Segoe UI Semibold" panose="020B0702040204020203" pitchFamily="34" charset="0"/>
                <a:cs typeface="Segoe UI Semibold" panose="020B0702040204020203" pitchFamily="34" charset="0"/>
              </a:rPr>
              <a:t>Task </a:t>
            </a:r>
            <a:endParaRPr lang="en-AU" sz="700" dirty="0">
              <a:solidFill>
                <a:schemeClr val="tx1"/>
              </a:solidFill>
              <a:latin typeface="Segoe UI Semibold" panose="020B0702040204020203" pitchFamily="34" charset="0"/>
              <a:cs typeface="Segoe UI Semibold" panose="020B0702040204020203" pitchFamily="34" charset="0"/>
            </a:endParaRPr>
          </a:p>
        </p:txBody>
      </p:sp>
      <p:sp>
        <p:nvSpPr>
          <p:cNvPr id="70" name="Rectangle 69"/>
          <p:cNvSpPr/>
          <p:nvPr/>
        </p:nvSpPr>
        <p:spPr>
          <a:xfrm>
            <a:off x="2939389" y="5398343"/>
            <a:ext cx="363633" cy="2731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a:solidFill>
                  <a:schemeClr val="tx1"/>
                </a:solidFill>
                <a:latin typeface="Segoe UI Semibold" panose="020B0702040204020203" pitchFamily="34" charset="0"/>
                <a:cs typeface="Segoe UI Semibold" panose="020B0702040204020203" pitchFamily="34" charset="0"/>
              </a:rPr>
              <a:t>Task </a:t>
            </a:r>
          </a:p>
        </p:txBody>
      </p:sp>
      <p:sp>
        <p:nvSpPr>
          <p:cNvPr id="71" name="Round Same Side Corner Rectangle 70"/>
          <p:cNvSpPr/>
          <p:nvPr/>
        </p:nvSpPr>
        <p:spPr>
          <a:xfrm>
            <a:off x="5498716" y="6201543"/>
            <a:ext cx="4488142" cy="667600"/>
          </a:xfrm>
          <a:prstGeom prst="round2SameRect">
            <a:avLst>
              <a:gd name="adj1" fmla="val 0"/>
              <a:gd name="adj2" fmla="val 5491"/>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spcAft>
                <a:spcPts val="600"/>
              </a:spcAft>
            </a:pPr>
            <a:r>
              <a:rPr lang="en-AU" sz="1200" dirty="0" smtClean="0">
                <a:solidFill>
                  <a:schemeClr val="tx1">
                    <a:lumMod val="75000"/>
                    <a:lumOff val="25000"/>
                  </a:schemeClr>
                </a:solidFill>
              </a:rPr>
              <a:t>“What </a:t>
            </a:r>
            <a:r>
              <a:rPr lang="en-AU"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outcomes</a:t>
            </a:r>
            <a:r>
              <a:rPr lang="en-AU" sz="1200" dirty="0" smtClean="0">
                <a:solidFill>
                  <a:schemeClr val="tx1">
                    <a:lumMod val="75000"/>
                    <a:lumOff val="25000"/>
                  </a:schemeClr>
                </a:solidFill>
              </a:rPr>
              <a:t> do we want to achieve?”</a:t>
            </a:r>
          </a:p>
          <a:p>
            <a:r>
              <a:rPr lang="en-AU" sz="1200" dirty="0" smtClean="0">
                <a:solidFill>
                  <a:schemeClr val="tx1">
                    <a:lumMod val="75000"/>
                    <a:lumOff val="25000"/>
                  </a:schemeClr>
                </a:solidFill>
              </a:rPr>
              <a:t>“What key </a:t>
            </a:r>
            <a:r>
              <a:rPr lang="en-AU"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milestones</a:t>
            </a:r>
            <a:r>
              <a:rPr lang="en-AU" sz="1200" dirty="0" smtClean="0">
                <a:solidFill>
                  <a:schemeClr val="tx1">
                    <a:lumMod val="75000"/>
                    <a:lumOff val="25000"/>
                  </a:schemeClr>
                </a:solidFill>
              </a:rPr>
              <a:t> fall within this sprint?”</a:t>
            </a:r>
          </a:p>
        </p:txBody>
      </p:sp>
      <p:sp>
        <p:nvSpPr>
          <p:cNvPr id="72" name="Round Same Side Corner Rectangle 71"/>
          <p:cNvSpPr/>
          <p:nvPr/>
        </p:nvSpPr>
        <p:spPr>
          <a:xfrm>
            <a:off x="5498716" y="5861872"/>
            <a:ext cx="4488142" cy="339671"/>
          </a:xfrm>
          <a:prstGeom prst="round2SameRect">
            <a:avLst>
              <a:gd name="adj1" fmla="val 10948"/>
              <a:gd name="adj2" fmla="val 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AU" sz="1400" dirty="0" smtClean="0">
                <a:solidFill>
                  <a:schemeClr val="bg1"/>
                </a:solidFill>
                <a:latin typeface="Segoe UI Semibold" panose="020B0702040204020203" pitchFamily="34" charset="0"/>
                <a:cs typeface="Segoe UI Semibold" panose="020B0702040204020203" pitchFamily="34" charset="0"/>
              </a:rPr>
              <a:t>Key questions </a:t>
            </a:r>
            <a:endParaRPr lang="en-AU" sz="1400" baseline="30000" dirty="0">
              <a:solidFill>
                <a:schemeClr val="bg1"/>
              </a:solidFill>
              <a:latin typeface="Segoe UI Semibold" panose="020B0702040204020203" pitchFamily="34" charset="0"/>
              <a:cs typeface="Segoe UI Semibold" panose="020B0702040204020203" pitchFamily="34" charset="0"/>
            </a:endParaRPr>
          </a:p>
        </p:txBody>
      </p:sp>
      <p:sp>
        <p:nvSpPr>
          <p:cNvPr id="73" name="TextBox 72"/>
          <p:cNvSpPr txBox="1"/>
          <p:nvPr/>
        </p:nvSpPr>
        <p:spPr>
          <a:xfrm>
            <a:off x="1057275" y="3974247"/>
            <a:ext cx="3897584" cy="184666"/>
          </a:xfrm>
          <a:prstGeom prst="rect">
            <a:avLst/>
          </a:prstGeom>
          <a:noFill/>
        </p:spPr>
        <p:txBody>
          <a:bodyPr wrap="square" lIns="0" tIns="0" rIns="0" bIns="0" rtlCol="0">
            <a:spAutoFit/>
          </a:bodyPr>
          <a:lstStyle/>
          <a:p>
            <a:pPr marL="0" lvl="3" algn="ctr">
              <a:spcAft>
                <a:spcPts val="600"/>
              </a:spcAft>
            </a:pPr>
            <a:r>
              <a:rPr lang="en-US"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Kanban after sprint planning</a:t>
            </a:r>
            <a:endParaRPr lang="en-US" sz="1100" dirty="0">
              <a:solidFill>
                <a:schemeClr val="tx1">
                  <a:lumMod val="75000"/>
                  <a:lumOff val="25000"/>
                </a:schemeClr>
              </a:solidFill>
            </a:endParaRPr>
          </a:p>
        </p:txBody>
      </p:sp>
      <p:sp>
        <p:nvSpPr>
          <p:cNvPr id="43" name="Right Arrow 42"/>
          <p:cNvSpPr/>
          <p:nvPr/>
        </p:nvSpPr>
        <p:spPr>
          <a:xfrm>
            <a:off x="1970954" y="4524440"/>
            <a:ext cx="477076" cy="350602"/>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a:solidFill>
                <a:schemeClr val="tx1">
                  <a:lumMod val="75000"/>
                  <a:lumOff val="25000"/>
                </a:schemeClr>
              </a:solidFill>
            </a:endParaRPr>
          </a:p>
        </p:txBody>
      </p:sp>
      <p:sp>
        <p:nvSpPr>
          <p:cNvPr id="44" name="Rectangle 43"/>
          <p:cNvSpPr/>
          <p:nvPr/>
        </p:nvSpPr>
        <p:spPr>
          <a:xfrm>
            <a:off x="2939390" y="4685583"/>
            <a:ext cx="377797" cy="2731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smtClean="0">
                <a:solidFill>
                  <a:schemeClr val="tx1"/>
                </a:solidFill>
                <a:latin typeface="Segoe UI Semibold" panose="020B0702040204020203" pitchFamily="34" charset="0"/>
                <a:cs typeface="Segoe UI Semibold" panose="020B0702040204020203" pitchFamily="34" charset="0"/>
              </a:rPr>
              <a:t>Task </a:t>
            </a:r>
            <a:endParaRPr lang="en-AU" sz="700" dirty="0">
              <a:solidFill>
                <a:schemeClr val="tx1"/>
              </a:solidFill>
              <a:latin typeface="Segoe UI Semibold" panose="020B0702040204020203" pitchFamily="34" charset="0"/>
              <a:cs typeface="Segoe UI Semibold" panose="020B0702040204020203" pitchFamily="34" charset="0"/>
            </a:endParaRPr>
          </a:p>
        </p:txBody>
      </p:sp>
      <p:sp>
        <p:nvSpPr>
          <p:cNvPr id="45" name="Rectangle 44"/>
          <p:cNvSpPr/>
          <p:nvPr/>
        </p:nvSpPr>
        <p:spPr>
          <a:xfrm>
            <a:off x="2518852" y="4894169"/>
            <a:ext cx="372787" cy="2731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smtClean="0">
                <a:solidFill>
                  <a:schemeClr val="tx1"/>
                </a:solidFill>
                <a:latin typeface="Segoe UI Semibold" panose="020B0702040204020203" pitchFamily="34" charset="0"/>
                <a:cs typeface="Segoe UI Semibold" panose="020B0702040204020203" pitchFamily="34" charset="0"/>
              </a:rPr>
              <a:t>Task </a:t>
            </a:r>
            <a:endParaRPr lang="en-AU" sz="700" dirty="0">
              <a:solidFill>
                <a:schemeClr val="tx1"/>
              </a:solidFill>
              <a:latin typeface="Segoe UI Semibold" panose="020B0702040204020203" pitchFamily="34" charset="0"/>
              <a:cs typeface="Segoe UI Semibold" panose="020B0702040204020203" pitchFamily="34" charset="0"/>
            </a:endParaRPr>
          </a:p>
        </p:txBody>
      </p:sp>
      <p:sp>
        <p:nvSpPr>
          <p:cNvPr id="46" name="Rectangle 45"/>
          <p:cNvSpPr/>
          <p:nvPr/>
        </p:nvSpPr>
        <p:spPr>
          <a:xfrm>
            <a:off x="2939390" y="4988170"/>
            <a:ext cx="377797" cy="2731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smtClean="0">
                <a:solidFill>
                  <a:schemeClr val="tx1"/>
                </a:solidFill>
                <a:latin typeface="Segoe UI Semibold" panose="020B0702040204020203" pitchFamily="34" charset="0"/>
                <a:cs typeface="Segoe UI Semibold" panose="020B0702040204020203" pitchFamily="34" charset="0"/>
              </a:rPr>
              <a:t>Task </a:t>
            </a:r>
            <a:endParaRPr lang="en-AU" sz="700" dirty="0">
              <a:solidFill>
                <a:schemeClr val="tx1"/>
              </a:solidFill>
              <a:latin typeface="Segoe UI Semibold" panose="020B0702040204020203" pitchFamily="34" charset="0"/>
              <a:cs typeface="Segoe UI Semibold" panose="020B0702040204020203" pitchFamily="34" charset="0"/>
            </a:endParaRPr>
          </a:p>
        </p:txBody>
      </p:sp>
      <p:sp>
        <p:nvSpPr>
          <p:cNvPr id="47" name="Rectangle 46"/>
          <p:cNvSpPr/>
          <p:nvPr/>
        </p:nvSpPr>
        <p:spPr>
          <a:xfrm>
            <a:off x="2539862" y="5294675"/>
            <a:ext cx="372320" cy="2731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a:solidFill>
                  <a:schemeClr val="tx1"/>
                </a:solidFill>
                <a:latin typeface="Segoe UI Semibold" panose="020B0702040204020203" pitchFamily="34" charset="0"/>
                <a:cs typeface="Segoe UI Semibold" panose="020B0702040204020203" pitchFamily="34" charset="0"/>
              </a:rPr>
              <a:t>Task </a:t>
            </a:r>
          </a:p>
        </p:txBody>
      </p:sp>
    </p:spTree>
    <p:extLst>
      <p:ext uri="{BB962C8B-B14F-4D97-AF65-F5344CB8AC3E}">
        <p14:creationId xmlns:p14="http://schemas.microsoft.com/office/powerpoint/2010/main" val="2763019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to run a sprint planning session</a:t>
            </a:r>
            <a:endParaRPr lang="en-AU" dirty="0"/>
          </a:p>
        </p:txBody>
      </p:sp>
      <p:sp>
        <p:nvSpPr>
          <p:cNvPr id="43" name="Round Same Side Corner Rectangle 42"/>
          <p:cNvSpPr/>
          <p:nvPr/>
        </p:nvSpPr>
        <p:spPr>
          <a:xfrm>
            <a:off x="586958" y="1973912"/>
            <a:ext cx="3067467" cy="4279568"/>
          </a:xfrm>
          <a:prstGeom prst="round2SameRect">
            <a:avLst>
              <a:gd name="adj1" fmla="val 0"/>
              <a:gd name="adj2" fmla="val 3185"/>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0" lvl="3" indent="0">
              <a:spcAft>
                <a:spcPts val="600"/>
              </a:spcAft>
              <a:buNone/>
            </a:pPr>
            <a:r>
              <a:rPr lang="en-US"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Before the session</a:t>
            </a:r>
            <a:endParaRPr lang="en-US" sz="1200" dirty="0">
              <a:solidFill>
                <a:schemeClr val="tx1">
                  <a:lumMod val="75000"/>
                  <a:lumOff val="25000"/>
                </a:schemeClr>
              </a:solidFill>
              <a:latin typeface="Segoe UI Semibold" panose="020B0702040204020203" pitchFamily="34" charset="0"/>
              <a:cs typeface="Segoe UI Semibold" panose="020B0702040204020203" pitchFamily="34" charset="0"/>
            </a:endParaRPr>
          </a:p>
        </p:txBody>
      </p:sp>
      <p:sp>
        <p:nvSpPr>
          <p:cNvPr id="48" name="Round Same Side Corner Rectangle 47"/>
          <p:cNvSpPr/>
          <p:nvPr/>
        </p:nvSpPr>
        <p:spPr>
          <a:xfrm>
            <a:off x="586958" y="1584325"/>
            <a:ext cx="3067468" cy="379603"/>
          </a:xfrm>
          <a:prstGeom prst="round2SameRect">
            <a:avLst>
              <a:gd name="adj1" fmla="val 10948"/>
              <a:gd name="adj2" fmla="val 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Aft>
                <a:spcPts val="600"/>
              </a:spcAft>
            </a:pPr>
            <a:r>
              <a:rPr lang="en-AU" sz="1400" dirty="0">
                <a:solidFill>
                  <a:schemeClr val="bg1"/>
                </a:solidFill>
                <a:latin typeface="Segoe UI Semibold" panose="020B0702040204020203" pitchFamily="34" charset="0"/>
                <a:cs typeface="Segoe UI Semibold" panose="020B0702040204020203" pitchFamily="34" charset="0"/>
              </a:rPr>
              <a:t>Preparation</a:t>
            </a:r>
          </a:p>
        </p:txBody>
      </p:sp>
      <p:grpSp>
        <p:nvGrpSpPr>
          <p:cNvPr id="8" name="Group 7"/>
          <p:cNvGrpSpPr/>
          <p:nvPr/>
        </p:nvGrpSpPr>
        <p:grpSpPr>
          <a:xfrm>
            <a:off x="697536" y="3819554"/>
            <a:ext cx="2822905" cy="478401"/>
            <a:chOff x="697536" y="3850528"/>
            <a:chExt cx="2822905" cy="478401"/>
          </a:xfrm>
        </p:grpSpPr>
        <p:sp>
          <p:nvSpPr>
            <p:cNvPr id="50" name="TextBox 49"/>
            <p:cNvSpPr txBox="1"/>
            <p:nvPr/>
          </p:nvSpPr>
          <p:spPr>
            <a:xfrm>
              <a:off x="1157178" y="3850528"/>
              <a:ext cx="2363263" cy="369332"/>
            </a:xfrm>
            <a:prstGeom prst="rect">
              <a:avLst/>
            </a:prstGeom>
            <a:noFill/>
          </p:spPr>
          <p:txBody>
            <a:bodyPr wrap="square" lIns="0" tIns="0" rIns="0" bIns="0" rtlCol="0">
              <a:spAutoFit/>
            </a:bodyPr>
            <a:lstStyle/>
            <a:p>
              <a:pPr marL="0" lvl="3"/>
              <a:r>
                <a:rPr lang="en-US" sz="1200" dirty="0" smtClean="0">
                  <a:solidFill>
                    <a:schemeClr val="tx1">
                      <a:lumMod val="75000"/>
                      <a:lumOff val="25000"/>
                    </a:schemeClr>
                  </a:solidFill>
                </a:rPr>
                <a:t>Clear completed tasks (from ‘Done’ column on Scrum board). </a:t>
              </a:r>
              <a:endParaRPr lang="en-US" sz="1200" dirty="0">
                <a:solidFill>
                  <a:schemeClr val="tx1">
                    <a:lumMod val="75000"/>
                    <a:lumOff val="25000"/>
                  </a:schemeClr>
                </a:solidFill>
              </a:endParaRPr>
            </a:p>
          </p:txBody>
        </p:sp>
        <p:sp>
          <p:nvSpPr>
            <p:cNvPr id="53" name="TextBox 52"/>
            <p:cNvSpPr txBox="1"/>
            <p:nvPr/>
          </p:nvSpPr>
          <p:spPr>
            <a:xfrm>
              <a:off x="697536" y="3850528"/>
              <a:ext cx="400038" cy="478401"/>
            </a:xfrm>
            <a:prstGeom prst="rect">
              <a:avLst/>
            </a:prstGeom>
            <a:noFill/>
          </p:spPr>
          <p:txBody>
            <a:bodyPr wrap="square" lIns="0" tIns="0" rIns="0" bIns="0" rtlCol="0">
              <a:spAutoFit/>
            </a:bodyPr>
            <a:lstStyle/>
            <a:p>
              <a:pPr algn="ctr">
                <a:lnSpc>
                  <a:spcPct val="113000"/>
                </a:lnSpc>
                <a:spcAft>
                  <a:spcPts val="700"/>
                </a:spcAft>
              </a:pPr>
              <a:r>
                <a:rPr lang="en-AU" sz="3000" dirty="0">
                  <a:solidFill>
                    <a:schemeClr val="tx2"/>
                  </a:solidFill>
                  <a:latin typeface="Segoe UI Semibold" panose="020B0702040204020203" pitchFamily="34" charset="0"/>
                  <a:cs typeface="Segoe UI Semibold" panose="020B0702040204020203" pitchFamily="34" charset="0"/>
                </a:rPr>
                <a:t>2</a:t>
              </a:r>
            </a:p>
          </p:txBody>
        </p:sp>
      </p:grpSp>
      <p:grpSp>
        <p:nvGrpSpPr>
          <p:cNvPr id="9" name="Group 8"/>
          <p:cNvGrpSpPr/>
          <p:nvPr/>
        </p:nvGrpSpPr>
        <p:grpSpPr>
          <a:xfrm>
            <a:off x="697536" y="4351654"/>
            <a:ext cx="2746705" cy="553998"/>
            <a:chOff x="697536" y="4367639"/>
            <a:chExt cx="2746705" cy="553998"/>
          </a:xfrm>
        </p:grpSpPr>
        <p:sp>
          <p:nvSpPr>
            <p:cNvPr id="51" name="TextBox 50"/>
            <p:cNvSpPr txBox="1"/>
            <p:nvPr/>
          </p:nvSpPr>
          <p:spPr>
            <a:xfrm>
              <a:off x="1157179" y="4367639"/>
              <a:ext cx="2287062" cy="553998"/>
            </a:xfrm>
            <a:prstGeom prst="rect">
              <a:avLst/>
            </a:prstGeom>
            <a:noFill/>
          </p:spPr>
          <p:txBody>
            <a:bodyPr wrap="square" lIns="0" tIns="0" rIns="0" bIns="0" rtlCol="0">
              <a:spAutoFit/>
            </a:bodyPr>
            <a:lstStyle/>
            <a:p>
              <a:pPr marL="0" lvl="3"/>
              <a:r>
                <a:rPr lang="en-US" sz="1200" dirty="0" smtClean="0">
                  <a:solidFill>
                    <a:schemeClr val="tx1">
                      <a:lumMod val="75000"/>
                      <a:lumOff val="25000"/>
                    </a:schemeClr>
                  </a:solidFill>
                </a:rPr>
                <a:t>Schedule a meeting with the whole team (up to an hour should be sufficient). </a:t>
              </a:r>
              <a:endParaRPr lang="en-US" sz="1200" dirty="0">
                <a:solidFill>
                  <a:schemeClr val="tx1">
                    <a:lumMod val="75000"/>
                    <a:lumOff val="25000"/>
                  </a:schemeClr>
                </a:solidFill>
              </a:endParaRPr>
            </a:p>
          </p:txBody>
        </p:sp>
        <p:sp>
          <p:nvSpPr>
            <p:cNvPr id="54" name="TextBox 53"/>
            <p:cNvSpPr txBox="1"/>
            <p:nvPr/>
          </p:nvSpPr>
          <p:spPr>
            <a:xfrm>
              <a:off x="697536" y="4367639"/>
              <a:ext cx="400038" cy="478401"/>
            </a:xfrm>
            <a:prstGeom prst="rect">
              <a:avLst/>
            </a:prstGeom>
            <a:noFill/>
          </p:spPr>
          <p:txBody>
            <a:bodyPr wrap="square" lIns="0" tIns="0" rIns="0" bIns="0" rtlCol="0">
              <a:spAutoFit/>
            </a:bodyPr>
            <a:lstStyle/>
            <a:p>
              <a:pPr algn="ctr">
                <a:lnSpc>
                  <a:spcPct val="113000"/>
                </a:lnSpc>
                <a:spcAft>
                  <a:spcPts val="700"/>
                </a:spcAft>
              </a:pPr>
              <a:r>
                <a:rPr lang="en-AU" sz="3000" dirty="0" smtClean="0">
                  <a:solidFill>
                    <a:schemeClr val="tx2"/>
                  </a:solidFill>
                  <a:latin typeface="Segoe UI Semibold" panose="020B0702040204020203" pitchFamily="34" charset="0"/>
                  <a:cs typeface="Segoe UI Semibold" panose="020B0702040204020203" pitchFamily="34" charset="0"/>
                </a:rPr>
                <a:t>3</a:t>
              </a:r>
              <a:endParaRPr lang="en-AU" sz="3000" dirty="0">
                <a:solidFill>
                  <a:schemeClr val="tx2"/>
                </a:solidFill>
                <a:latin typeface="Segoe UI Semibold" panose="020B0702040204020203" pitchFamily="34" charset="0"/>
                <a:cs typeface="Segoe UI Semibold" panose="020B0702040204020203" pitchFamily="34" charset="0"/>
              </a:endParaRPr>
            </a:p>
          </p:txBody>
        </p:sp>
      </p:grpSp>
      <p:grpSp>
        <p:nvGrpSpPr>
          <p:cNvPr id="7" name="Group 6"/>
          <p:cNvGrpSpPr/>
          <p:nvPr/>
        </p:nvGrpSpPr>
        <p:grpSpPr>
          <a:xfrm>
            <a:off x="697536" y="2288527"/>
            <a:ext cx="2822905" cy="1477328"/>
            <a:chOff x="697536" y="2288527"/>
            <a:chExt cx="2822905" cy="1477328"/>
          </a:xfrm>
        </p:grpSpPr>
        <p:sp>
          <p:nvSpPr>
            <p:cNvPr id="49" name="TextBox 48"/>
            <p:cNvSpPr txBox="1"/>
            <p:nvPr/>
          </p:nvSpPr>
          <p:spPr>
            <a:xfrm>
              <a:off x="697536" y="2288527"/>
              <a:ext cx="400038" cy="478401"/>
            </a:xfrm>
            <a:prstGeom prst="rect">
              <a:avLst/>
            </a:prstGeom>
            <a:noFill/>
          </p:spPr>
          <p:txBody>
            <a:bodyPr wrap="square" lIns="0" tIns="0" rIns="0" bIns="0" rtlCol="0">
              <a:spAutoFit/>
            </a:bodyPr>
            <a:lstStyle/>
            <a:p>
              <a:pPr algn="ctr">
                <a:lnSpc>
                  <a:spcPct val="113000"/>
                </a:lnSpc>
                <a:spcAft>
                  <a:spcPts val="700"/>
                </a:spcAft>
              </a:pPr>
              <a:r>
                <a:rPr lang="en-AU" sz="3000" dirty="0" smtClean="0">
                  <a:solidFill>
                    <a:schemeClr val="tx2"/>
                  </a:solidFill>
                  <a:latin typeface="Segoe UI Semibold" panose="020B0702040204020203" pitchFamily="34" charset="0"/>
                  <a:cs typeface="Segoe UI Semibold" panose="020B0702040204020203" pitchFamily="34" charset="0"/>
                </a:rPr>
                <a:t>1</a:t>
              </a:r>
              <a:endParaRPr lang="en-AU" sz="3000" dirty="0">
                <a:solidFill>
                  <a:schemeClr val="tx2"/>
                </a:solidFill>
                <a:latin typeface="Segoe UI Semibold" panose="020B0702040204020203" pitchFamily="34" charset="0"/>
                <a:cs typeface="Segoe UI Semibold" panose="020B0702040204020203" pitchFamily="34" charset="0"/>
              </a:endParaRPr>
            </a:p>
          </p:txBody>
        </p:sp>
        <p:sp>
          <p:nvSpPr>
            <p:cNvPr id="56" name="TextBox 55"/>
            <p:cNvSpPr txBox="1"/>
            <p:nvPr/>
          </p:nvSpPr>
          <p:spPr>
            <a:xfrm>
              <a:off x="1157179" y="2288527"/>
              <a:ext cx="2363262" cy="1477328"/>
            </a:xfrm>
            <a:prstGeom prst="rect">
              <a:avLst/>
            </a:prstGeom>
            <a:noFill/>
          </p:spPr>
          <p:txBody>
            <a:bodyPr wrap="square" lIns="0" tIns="0" rIns="0" bIns="0" rtlCol="0">
              <a:spAutoFit/>
            </a:bodyPr>
            <a:lstStyle/>
            <a:p>
              <a:pPr marL="0" lvl="3"/>
              <a:r>
                <a:rPr lang="en-US" sz="1200" dirty="0" smtClean="0">
                  <a:solidFill>
                    <a:schemeClr val="tx1">
                      <a:lumMod val="75000"/>
                      <a:lumOff val="25000"/>
                    </a:schemeClr>
                  </a:solidFill>
                </a:rPr>
                <a:t>Review sprint retrospective outcomes (sprint retrospectives are discussed later in this document) and note any actions</a:t>
              </a:r>
              <a:r>
                <a:rPr lang="en-US" sz="1200" dirty="0">
                  <a:solidFill>
                    <a:schemeClr val="tx1">
                      <a:lumMod val="75000"/>
                      <a:lumOff val="25000"/>
                    </a:schemeClr>
                  </a:solidFill>
                </a:rPr>
                <a:t>. Incorporate relevant actions into development of sprint </a:t>
              </a:r>
              <a:r>
                <a:rPr lang="en-US" sz="1200" dirty="0" smtClean="0">
                  <a:solidFill>
                    <a:schemeClr val="tx1">
                      <a:lumMod val="75000"/>
                      <a:lumOff val="25000"/>
                    </a:schemeClr>
                  </a:solidFill>
                </a:rPr>
                <a:t>goals (skip this step if its your first sprint planning session for the project). </a:t>
              </a:r>
              <a:endParaRPr lang="en-US" sz="1200" dirty="0">
                <a:solidFill>
                  <a:schemeClr val="tx1">
                    <a:lumMod val="75000"/>
                    <a:lumOff val="25000"/>
                  </a:schemeClr>
                </a:solidFill>
              </a:endParaRPr>
            </a:p>
          </p:txBody>
        </p:sp>
      </p:grpSp>
      <p:grpSp>
        <p:nvGrpSpPr>
          <p:cNvPr id="10" name="Group 9"/>
          <p:cNvGrpSpPr/>
          <p:nvPr/>
        </p:nvGrpSpPr>
        <p:grpSpPr>
          <a:xfrm>
            <a:off x="697536" y="4959351"/>
            <a:ext cx="2746705" cy="478401"/>
            <a:chOff x="697536" y="4959351"/>
            <a:chExt cx="2746705" cy="478401"/>
          </a:xfrm>
        </p:grpSpPr>
        <p:sp>
          <p:nvSpPr>
            <p:cNvPr id="52" name="TextBox 51"/>
            <p:cNvSpPr txBox="1"/>
            <p:nvPr/>
          </p:nvSpPr>
          <p:spPr>
            <a:xfrm>
              <a:off x="1157178" y="4959351"/>
              <a:ext cx="2287063" cy="369332"/>
            </a:xfrm>
            <a:prstGeom prst="rect">
              <a:avLst/>
            </a:prstGeom>
            <a:noFill/>
          </p:spPr>
          <p:txBody>
            <a:bodyPr wrap="square" lIns="0" tIns="0" rIns="0" bIns="0" rtlCol="0">
              <a:spAutoFit/>
            </a:bodyPr>
            <a:lstStyle/>
            <a:p>
              <a:pPr marL="0" lvl="3"/>
              <a:r>
                <a:rPr lang="en-US" sz="1200" dirty="0" smtClean="0">
                  <a:solidFill>
                    <a:schemeClr val="tx1">
                      <a:lumMod val="75000"/>
                      <a:lumOff val="25000"/>
                    </a:schemeClr>
                  </a:solidFill>
                </a:rPr>
                <a:t>Nominate </a:t>
              </a:r>
              <a:r>
                <a:rPr lang="en-US" sz="1200" dirty="0">
                  <a:solidFill>
                    <a:schemeClr val="tx1">
                      <a:lumMod val="75000"/>
                      <a:lumOff val="25000"/>
                    </a:schemeClr>
                  </a:solidFill>
                </a:rPr>
                <a:t>a </a:t>
              </a:r>
              <a:r>
                <a:rPr lang="en-US" sz="1200" dirty="0" smtClean="0">
                  <a:solidFill>
                    <a:schemeClr val="tx1">
                      <a:lumMod val="75000"/>
                      <a:lumOff val="25000"/>
                    </a:schemeClr>
                  </a:solidFill>
                </a:rPr>
                <a:t>‘scrum master’ to plan and lead the discussion.  </a:t>
              </a:r>
              <a:endParaRPr lang="en-US" sz="1200" dirty="0">
                <a:solidFill>
                  <a:schemeClr val="tx1">
                    <a:lumMod val="75000"/>
                    <a:lumOff val="25000"/>
                  </a:schemeClr>
                </a:solidFill>
              </a:endParaRPr>
            </a:p>
          </p:txBody>
        </p:sp>
        <p:sp>
          <p:nvSpPr>
            <p:cNvPr id="57" name="TextBox 56"/>
            <p:cNvSpPr txBox="1"/>
            <p:nvPr/>
          </p:nvSpPr>
          <p:spPr>
            <a:xfrm>
              <a:off x="697536" y="4959351"/>
              <a:ext cx="400038" cy="478401"/>
            </a:xfrm>
            <a:prstGeom prst="rect">
              <a:avLst/>
            </a:prstGeom>
            <a:noFill/>
          </p:spPr>
          <p:txBody>
            <a:bodyPr wrap="square" lIns="0" tIns="0" rIns="0" bIns="0" rtlCol="0">
              <a:spAutoFit/>
            </a:bodyPr>
            <a:lstStyle/>
            <a:p>
              <a:pPr algn="ctr">
                <a:lnSpc>
                  <a:spcPct val="113000"/>
                </a:lnSpc>
                <a:spcAft>
                  <a:spcPts val="700"/>
                </a:spcAft>
              </a:pPr>
              <a:r>
                <a:rPr lang="en-AU" sz="3000" dirty="0" smtClean="0">
                  <a:solidFill>
                    <a:schemeClr val="tx2"/>
                  </a:solidFill>
                  <a:latin typeface="Segoe UI Semibold" panose="020B0702040204020203" pitchFamily="34" charset="0"/>
                  <a:cs typeface="Segoe UI Semibold" panose="020B0702040204020203" pitchFamily="34" charset="0"/>
                </a:rPr>
                <a:t>4</a:t>
              </a:r>
              <a:endParaRPr lang="en-AU" sz="3000" dirty="0">
                <a:solidFill>
                  <a:schemeClr val="tx2"/>
                </a:solidFill>
                <a:latin typeface="Segoe UI Semibold" panose="020B0702040204020203" pitchFamily="34" charset="0"/>
                <a:cs typeface="Segoe UI Semibold" panose="020B0702040204020203" pitchFamily="34" charset="0"/>
              </a:endParaRPr>
            </a:p>
          </p:txBody>
        </p:sp>
      </p:grpSp>
      <p:sp>
        <p:nvSpPr>
          <p:cNvPr id="21" name="Footer Placeholder 2"/>
          <p:cNvSpPr>
            <a:spLocks noGrp="1"/>
          </p:cNvSpPr>
          <p:nvPr>
            <p:ph type="ftr" sz="quarter" idx="16"/>
          </p:nvPr>
        </p:nvSpPr>
        <p:spPr>
          <a:xfrm>
            <a:off x="586799" y="7124400"/>
            <a:ext cx="9014400" cy="435600"/>
          </a:xfrm>
        </p:spPr>
        <p:txBody>
          <a:bodyPr/>
          <a:lstStyle/>
          <a:p>
            <a:pPr marL="228600" indent="-228600">
              <a:spcBef>
                <a:spcPts val="100"/>
              </a:spcBef>
              <a:spcAft>
                <a:spcPts val="0"/>
              </a:spcAft>
              <a:buAutoNum type="arabicPeriod"/>
            </a:pPr>
            <a:r>
              <a:rPr lang="en-AU" sz="600" dirty="0" smtClean="0">
                <a:latin typeface="+mn-lt"/>
              </a:rPr>
              <a:t>A ‘product backlog’ is essentially a list of task items that have not been allocated to a sprint yet. </a:t>
            </a:r>
            <a:r>
              <a:rPr lang="en-AU" sz="600" dirty="0" smtClean="0">
                <a:latin typeface="+mn-lt"/>
                <a:hlinkClick r:id="rId3"/>
              </a:rPr>
              <a:t>https://www.scrum.org/resources/what-is-a-product-backlog</a:t>
            </a:r>
            <a:r>
              <a:rPr lang="en-AU" sz="600" dirty="0" smtClean="0">
                <a:latin typeface="+mn-lt"/>
              </a:rPr>
              <a:t> </a:t>
            </a:r>
          </a:p>
          <a:p>
            <a:pPr marL="228600" indent="-228600">
              <a:spcAft>
                <a:spcPts val="0"/>
              </a:spcAft>
              <a:buAutoNum type="arabicPeriod"/>
            </a:pPr>
            <a:endParaRPr lang="en-AU" sz="600" dirty="0" smtClean="0">
              <a:latin typeface="+mn-lt"/>
            </a:endParaRPr>
          </a:p>
          <a:p>
            <a:pPr marL="228600" indent="-228600">
              <a:buAutoNum type="arabicPeriod"/>
            </a:pPr>
            <a:endParaRPr lang="en-US" sz="600" dirty="0">
              <a:latin typeface="+mn-lt"/>
            </a:endParaRPr>
          </a:p>
        </p:txBody>
      </p:sp>
      <p:sp>
        <p:nvSpPr>
          <p:cNvPr id="22" name="Round Same Side Corner Rectangle 21"/>
          <p:cNvSpPr/>
          <p:nvPr/>
        </p:nvSpPr>
        <p:spPr>
          <a:xfrm>
            <a:off x="3814346" y="1973912"/>
            <a:ext cx="3067467" cy="4279568"/>
          </a:xfrm>
          <a:prstGeom prst="round2SameRect">
            <a:avLst>
              <a:gd name="adj1" fmla="val 0"/>
              <a:gd name="adj2" fmla="val 3185"/>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0" lvl="3" indent="0">
              <a:spcAft>
                <a:spcPts val="600"/>
              </a:spcAft>
              <a:buNone/>
            </a:pPr>
            <a:endParaRPr lang="en-US" sz="1200" dirty="0">
              <a:solidFill>
                <a:schemeClr val="tx1">
                  <a:lumMod val="75000"/>
                  <a:lumOff val="25000"/>
                </a:schemeClr>
              </a:solidFill>
              <a:latin typeface="Segoe UI Semibold" panose="020B0702040204020203" pitchFamily="34" charset="0"/>
              <a:cs typeface="Segoe UI Semibold" panose="020B0702040204020203" pitchFamily="34" charset="0"/>
            </a:endParaRPr>
          </a:p>
        </p:txBody>
      </p:sp>
      <p:sp>
        <p:nvSpPr>
          <p:cNvPr id="23" name="Round Same Side Corner Rectangle 22"/>
          <p:cNvSpPr/>
          <p:nvPr/>
        </p:nvSpPr>
        <p:spPr>
          <a:xfrm>
            <a:off x="3814346" y="1584325"/>
            <a:ext cx="3067468" cy="379603"/>
          </a:xfrm>
          <a:prstGeom prst="round2SameRect">
            <a:avLst>
              <a:gd name="adj1" fmla="val 10948"/>
              <a:gd name="adj2" fmla="val 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Aft>
                <a:spcPts val="600"/>
              </a:spcAft>
            </a:pPr>
            <a:r>
              <a:rPr lang="en-AU" sz="1400" dirty="0" smtClean="0">
                <a:solidFill>
                  <a:schemeClr val="bg1"/>
                </a:solidFill>
                <a:latin typeface="Segoe UI Semibold" panose="020B0702040204020203" pitchFamily="34" charset="0"/>
                <a:cs typeface="Segoe UI Semibold" panose="020B0702040204020203" pitchFamily="34" charset="0"/>
              </a:rPr>
              <a:t>Agenda</a:t>
            </a:r>
            <a:endParaRPr lang="en-AU" sz="1400" dirty="0">
              <a:solidFill>
                <a:schemeClr val="bg1"/>
              </a:solidFill>
              <a:latin typeface="Segoe UI Semibold" panose="020B0702040204020203" pitchFamily="34" charset="0"/>
              <a:cs typeface="Segoe UI Semibold" panose="020B0702040204020203" pitchFamily="34" charset="0"/>
            </a:endParaRPr>
          </a:p>
        </p:txBody>
      </p:sp>
      <p:sp>
        <p:nvSpPr>
          <p:cNvPr id="24" name="Round Same Side Corner Rectangle 23"/>
          <p:cNvSpPr/>
          <p:nvPr/>
        </p:nvSpPr>
        <p:spPr>
          <a:xfrm>
            <a:off x="7035347" y="1973912"/>
            <a:ext cx="3067467" cy="4279568"/>
          </a:xfrm>
          <a:prstGeom prst="round2SameRect">
            <a:avLst>
              <a:gd name="adj1" fmla="val 0"/>
              <a:gd name="adj2" fmla="val 3185"/>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171450" indent="-171450">
              <a:spcAft>
                <a:spcPts val="600"/>
              </a:spcAft>
              <a:buFont typeface="Arial" panose="020B0604020202020204" pitchFamily="34" charset="0"/>
              <a:buChar char="•"/>
            </a:pPr>
            <a:r>
              <a:rPr lang="en-AU" sz="1200" dirty="0">
                <a:solidFill>
                  <a:schemeClr val="tx1">
                    <a:lumMod val="75000"/>
                    <a:lumOff val="25000"/>
                  </a:schemeClr>
                </a:solidFill>
              </a:rPr>
              <a:t>Agree on a sprint duration that suits the workflow of your team. (E.g. weekly sprints for more rapid and iterative delivery, or fortnightly sprints if there is more time between deliverables). </a:t>
            </a:r>
          </a:p>
          <a:p>
            <a:pPr marL="171450" indent="-171450">
              <a:spcAft>
                <a:spcPts val="600"/>
              </a:spcAft>
              <a:buFont typeface="Arial" panose="020B0604020202020204" pitchFamily="34" charset="0"/>
              <a:buChar char="•"/>
            </a:pPr>
            <a:r>
              <a:rPr lang="en-AU" sz="1200" dirty="0">
                <a:solidFill>
                  <a:schemeClr val="tx1">
                    <a:lumMod val="75000"/>
                    <a:lumOff val="25000"/>
                  </a:schemeClr>
                </a:solidFill>
              </a:rPr>
              <a:t>A great starting point is the </a:t>
            </a:r>
            <a:r>
              <a:rPr lang="en-AU" sz="1200" dirty="0">
                <a:solidFill>
                  <a:schemeClr val="tx1">
                    <a:lumMod val="75000"/>
                    <a:lumOff val="25000"/>
                  </a:schemeClr>
                </a:solidFill>
                <a:latin typeface="Segoe UI Semibold" panose="020B0702040204020203" pitchFamily="34" charset="0"/>
                <a:cs typeface="Segoe UI Semibold" panose="020B0702040204020203" pitchFamily="34" charset="0"/>
              </a:rPr>
              <a:t>product backlog</a:t>
            </a:r>
            <a:r>
              <a:rPr lang="en-AU" sz="1200" baseline="30000" dirty="0">
                <a:solidFill>
                  <a:schemeClr val="tx1">
                    <a:lumMod val="75000"/>
                    <a:lumOff val="25000"/>
                  </a:schemeClr>
                </a:solidFill>
                <a:cs typeface="Segoe UI Semibold" panose="020B0702040204020203" pitchFamily="34" charset="0"/>
              </a:rPr>
              <a:t>1</a:t>
            </a:r>
            <a:r>
              <a:rPr lang="en-AU" sz="1200" dirty="0">
                <a:solidFill>
                  <a:schemeClr val="tx1">
                    <a:lumMod val="75000"/>
                    <a:lumOff val="25000"/>
                  </a:schemeClr>
                </a:solidFill>
                <a:latin typeface="Segoe UI Semibold" panose="020B0702040204020203" pitchFamily="34" charset="0"/>
                <a:cs typeface="Segoe UI Semibold" panose="020B0702040204020203" pitchFamily="34" charset="0"/>
              </a:rPr>
              <a:t> </a:t>
            </a:r>
            <a:r>
              <a:rPr lang="en-AU" sz="1200" dirty="0">
                <a:solidFill>
                  <a:schemeClr val="tx1">
                    <a:lumMod val="75000"/>
                    <a:lumOff val="25000"/>
                  </a:schemeClr>
                </a:solidFill>
              </a:rPr>
              <a:t>- a list of items that likely need to be completed but haven’t been allocated or prioritised yet. </a:t>
            </a:r>
          </a:p>
          <a:p>
            <a:pPr marL="171450" indent="-171450">
              <a:spcAft>
                <a:spcPts val="600"/>
              </a:spcAft>
              <a:buFont typeface="Arial" panose="020B0604020202020204" pitchFamily="34" charset="0"/>
              <a:buChar char="•"/>
            </a:pPr>
            <a:r>
              <a:rPr lang="en-AU" sz="1200" dirty="0">
                <a:solidFill>
                  <a:schemeClr val="tx1">
                    <a:lumMod val="75000"/>
                    <a:lumOff val="25000"/>
                  </a:schemeClr>
                </a:solidFill>
              </a:rPr>
              <a:t>If relevant, review your high-level plan or objectives to guide discussion of what the sprint goals should be (i.e. look at milestones and upcoming deadlines). </a:t>
            </a:r>
          </a:p>
          <a:p>
            <a:pPr marL="171450" indent="-171450">
              <a:spcAft>
                <a:spcPts val="600"/>
              </a:spcAft>
              <a:buFont typeface="Arial" panose="020B0604020202020204" pitchFamily="34" charset="0"/>
              <a:buChar char="•"/>
            </a:pPr>
            <a:r>
              <a:rPr lang="en-AU" sz="1200" dirty="0">
                <a:solidFill>
                  <a:schemeClr val="tx1">
                    <a:lumMod val="75000"/>
                    <a:lumOff val="25000"/>
                  </a:schemeClr>
                </a:solidFill>
              </a:rPr>
              <a:t>Focus on the outcomes – always link tasks back to the overarching sprint goals. </a:t>
            </a:r>
          </a:p>
          <a:p>
            <a:pPr marL="171450" indent="-171450">
              <a:spcAft>
                <a:spcPts val="600"/>
              </a:spcAft>
              <a:buFont typeface="Arial" panose="020B0604020202020204" pitchFamily="34" charset="0"/>
              <a:buChar char="•"/>
            </a:pPr>
            <a:r>
              <a:rPr lang="en-AU" sz="1200" dirty="0">
                <a:solidFill>
                  <a:schemeClr val="tx1">
                    <a:lumMod val="75000"/>
                    <a:lumOff val="25000"/>
                  </a:schemeClr>
                </a:solidFill>
              </a:rPr>
              <a:t>Be realistic – set goals that can be achieved in the sprint duration. </a:t>
            </a:r>
          </a:p>
        </p:txBody>
      </p:sp>
      <p:sp>
        <p:nvSpPr>
          <p:cNvPr id="25" name="Round Same Side Corner Rectangle 24"/>
          <p:cNvSpPr/>
          <p:nvPr/>
        </p:nvSpPr>
        <p:spPr>
          <a:xfrm>
            <a:off x="7035347" y="1584325"/>
            <a:ext cx="3067468" cy="379603"/>
          </a:xfrm>
          <a:prstGeom prst="round2SameRect">
            <a:avLst>
              <a:gd name="adj1" fmla="val 10948"/>
              <a:gd name="adj2" fmla="val 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Aft>
                <a:spcPts val="600"/>
              </a:spcAft>
            </a:pPr>
            <a:r>
              <a:rPr lang="en-AU" sz="1400" dirty="0" smtClean="0">
                <a:solidFill>
                  <a:schemeClr val="bg1"/>
                </a:solidFill>
                <a:latin typeface="Segoe UI Semibold" panose="020B0702040204020203" pitchFamily="34" charset="0"/>
                <a:cs typeface="Segoe UI Semibold" panose="020B0702040204020203" pitchFamily="34" charset="0"/>
              </a:rPr>
              <a:t>Tips and tricks</a:t>
            </a:r>
            <a:endParaRPr lang="en-AU" sz="1400" dirty="0">
              <a:solidFill>
                <a:schemeClr val="bg1"/>
              </a:solidFill>
              <a:latin typeface="Segoe UI Semibold" panose="020B0702040204020203" pitchFamily="34" charset="0"/>
              <a:cs typeface="Segoe UI Semibold" panose="020B0702040204020203" pitchFamily="34" charset="0"/>
            </a:endParaRPr>
          </a:p>
        </p:txBody>
      </p:sp>
      <p:grpSp>
        <p:nvGrpSpPr>
          <p:cNvPr id="3" name="Group 2"/>
          <p:cNvGrpSpPr/>
          <p:nvPr/>
        </p:nvGrpSpPr>
        <p:grpSpPr>
          <a:xfrm>
            <a:off x="3972760" y="2110680"/>
            <a:ext cx="2745088" cy="1000274"/>
            <a:chOff x="3972760" y="2110680"/>
            <a:chExt cx="2745088" cy="1000274"/>
          </a:xfrm>
        </p:grpSpPr>
        <p:sp>
          <p:nvSpPr>
            <p:cNvPr id="26" name="TextBox 25"/>
            <p:cNvSpPr txBox="1"/>
            <p:nvPr/>
          </p:nvSpPr>
          <p:spPr>
            <a:xfrm>
              <a:off x="3972760" y="2110680"/>
              <a:ext cx="324391" cy="478401"/>
            </a:xfrm>
            <a:prstGeom prst="rect">
              <a:avLst/>
            </a:prstGeom>
            <a:noFill/>
          </p:spPr>
          <p:txBody>
            <a:bodyPr wrap="square" lIns="0" tIns="0" rIns="0" bIns="0" rtlCol="0">
              <a:spAutoFit/>
            </a:bodyPr>
            <a:lstStyle/>
            <a:p>
              <a:pPr>
                <a:lnSpc>
                  <a:spcPct val="113000"/>
                </a:lnSpc>
                <a:spcAft>
                  <a:spcPts val="700"/>
                </a:spcAft>
              </a:pPr>
              <a:r>
                <a:rPr lang="en-AU" sz="3000" dirty="0" smtClean="0">
                  <a:solidFill>
                    <a:schemeClr val="tx2"/>
                  </a:solidFill>
                  <a:latin typeface="Segoe UI Semibold" panose="020B0702040204020203" pitchFamily="34" charset="0"/>
                  <a:cs typeface="Segoe UI Semibold" panose="020B0702040204020203" pitchFamily="34" charset="0"/>
                </a:rPr>
                <a:t>1</a:t>
              </a:r>
              <a:endParaRPr lang="en-AU" sz="3000" dirty="0">
                <a:solidFill>
                  <a:schemeClr val="tx2"/>
                </a:solidFill>
                <a:latin typeface="Segoe UI Semibold" panose="020B0702040204020203" pitchFamily="34" charset="0"/>
                <a:cs typeface="Segoe UI Semibold" panose="020B0702040204020203" pitchFamily="34" charset="0"/>
              </a:endParaRPr>
            </a:p>
          </p:txBody>
        </p:sp>
        <p:sp>
          <p:nvSpPr>
            <p:cNvPr id="27" name="TextBox 26"/>
            <p:cNvSpPr txBox="1"/>
            <p:nvPr/>
          </p:nvSpPr>
          <p:spPr>
            <a:xfrm>
              <a:off x="4462463" y="2110680"/>
              <a:ext cx="2255385" cy="1000274"/>
            </a:xfrm>
            <a:prstGeom prst="rect">
              <a:avLst/>
            </a:prstGeom>
            <a:noFill/>
          </p:spPr>
          <p:txBody>
            <a:bodyPr wrap="square" lIns="0" tIns="0" rIns="0" bIns="0" rtlCol="0">
              <a:spAutoFit/>
            </a:bodyPr>
            <a:lstStyle/>
            <a:p>
              <a:pPr marL="0" lvl="3">
                <a:spcAft>
                  <a:spcPts val="600"/>
                </a:spcAft>
              </a:pPr>
              <a:r>
                <a:rPr lang="en-US"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Restate the overall objective for the project</a:t>
              </a:r>
            </a:p>
            <a:p>
              <a:pPr marL="0" lvl="3">
                <a:spcAft>
                  <a:spcPts val="600"/>
                </a:spcAft>
              </a:pPr>
              <a:r>
                <a:rPr lang="en-US" sz="1200" dirty="0" smtClean="0">
                  <a:solidFill>
                    <a:schemeClr val="tx1">
                      <a:lumMod val="85000"/>
                      <a:lumOff val="15000"/>
                    </a:schemeClr>
                  </a:solidFill>
                </a:rPr>
                <a:t>This is an important step to make sure you don’t lose sight of the bigger picture</a:t>
              </a:r>
              <a:endParaRPr lang="en-US" sz="1200" dirty="0">
                <a:solidFill>
                  <a:schemeClr val="tx1">
                    <a:lumMod val="85000"/>
                    <a:lumOff val="15000"/>
                  </a:schemeClr>
                </a:solidFill>
              </a:endParaRPr>
            </a:p>
          </p:txBody>
        </p:sp>
      </p:grpSp>
      <p:grpSp>
        <p:nvGrpSpPr>
          <p:cNvPr id="4" name="Group 3"/>
          <p:cNvGrpSpPr/>
          <p:nvPr/>
        </p:nvGrpSpPr>
        <p:grpSpPr>
          <a:xfrm>
            <a:off x="3972760" y="3176730"/>
            <a:ext cx="2745088" cy="1184940"/>
            <a:chOff x="3972760" y="3215268"/>
            <a:chExt cx="2745088" cy="1184940"/>
          </a:xfrm>
        </p:grpSpPr>
        <p:sp>
          <p:nvSpPr>
            <p:cNvPr id="28" name="TextBox 27"/>
            <p:cNvSpPr txBox="1"/>
            <p:nvPr/>
          </p:nvSpPr>
          <p:spPr>
            <a:xfrm>
              <a:off x="3972760" y="3215268"/>
              <a:ext cx="324391" cy="478401"/>
            </a:xfrm>
            <a:prstGeom prst="rect">
              <a:avLst/>
            </a:prstGeom>
            <a:noFill/>
          </p:spPr>
          <p:txBody>
            <a:bodyPr wrap="square" lIns="0" tIns="0" rIns="0" bIns="0" rtlCol="0">
              <a:spAutoFit/>
            </a:bodyPr>
            <a:lstStyle/>
            <a:p>
              <a:pPr>
                <a:lnSpc>
                  <a:spcPct val="113000"/>
                </a:lnSpc>
                <a:spcAft>
                  <a:spcPts val="700"/>
                </a:spcAft>
              </a:pPr>
              <a:r>
                <a:rPr lang="en-AU" sz="3000" dirty="0">
                  <a:solidFill>
                    <a:schemeClr val="tx2"/>
                  </a:solidFill>
                  <a:latin typeface="Segoe UI Semibold" panose="020B0702040204020203" pitchFamily="34" charset="0"/>
                  <a:cs typeface="Segoe UI Semibold" panose="020B0702040204020203" pitchFamily="34" charset="0"/>
                </a:rPr>
                <a:t>2</a:t>
              </a:r>
            </a:p>
          </p:txBody>
        </p:sp>
        <p:sp>
          <p:nvSpPr>
            <p:cNvPr id="29" name="TextBox 28"/>
            <p:cNvSpPr txBox="1"/>
            <p:nvPr/>
          </p:nvSpPr>
          <p:spPr>
            <a:xfrm>
              <a:off x="4462463" y="3215268"/>
              <a:ext cx="2255385" cy="1184940"/>
            </a:xfrm>
            <a:prstGeom prst="rect">
              <a:avLst/>
            </a:prstGeom>
            <a:noFill/>
          </p:spPr>
          <p:txBody>
            <a:bodyPr wrap="square" lIns="0" tIns="0" rIns="0" bIns="0" rtlCol="0">
              <a:spAutoFit/>
            </a:bodyPr>
            <a:lstStyle/>
            <a:p>
              <a:pPr marL="0" lvl="3">
                <a:spcAft>
                  <a:spcPts val="600"/>
                </a:spcAft>
              </a:pPr>
              <a:r>
                <a:rPr lang="en-US"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Discuss and agree your sprint goals for this sprint</a:t>
              </a:r>
            </a:p>
            <a:p>
              <a:pPr marL="0" lvl="3">
                <a:spcAft>
                  <a:spcPts val="600"/>
                </a:spcAft>
              </a:pPr>
              <a:r>
                <a:rPr lang="en-US" sz="1200" dirty="0" smtClean="0">
                  <a:solidFill>
                    <a:schemeClr val="tx1">
                      <a:lumMod val="85000"/>
                      <a:lumOff val="15000"/>
                    </a:schemeClr>
                  </a:solidFill>
                </a:rPr>
                <a:t>This is your chance to make sure everyone in your team understands your objective for the sprint </a:t>
              </a:r>
              <a:endParaRPr lang="en-US" sz="1200" dirty="0">
                <a:solidFill>
                  <a:schemeClr val="tx1">
                    <a:lumMod val="85000"/>
                    <a:lumOff val="15000"/>
                  </a:schemeClr>
                </a:solidFill>
              </a:endParaRPr>
            </a:p>
          </p:txBody>
        </p:sp>
      </p:grpSp>
      <p:grpSp>
        <p:nvGrpSpPr>
          <p:cNvPr id="5" name="Group 4"/>
          <p:cNvGrpSpPr/>
          <p:nvPr/>
        </p:nvGrpSpPr>
        <p:grpSpPr>
          <a:xfrm>
            <a:off x="3968640" y="4427446"/>
            <a:ext cx="2745088" cy="738664"/>
            <a:chOff x="3968640" y="4457272"/>
            <a:chExt cx="2745088" cy="738664"/>
          </a:xfrm>
        </p:grpSpPr>
        <p:sp>
          <p:nvSpPr>
            <p:cNvPr id="30" name="TextBox 29"/>
            <p:cNvSpPr txBox="1"/>
            <p:nvPr/>
          </p:nvSpPr>
          <p:spPr>
            <a:xfrm>
              <a:off x="3968640" y="4457272"/>
              <a:ext cx="324391" cy="478401"/>
            </a:xfrm>
            <a:prstGeom prst="rect">
              <a:avLst/>
            </a:prstGeom>
            <a:noFill/>
          </p:spPr>
          <p:txBody>
            <a:bodyPr wrap="square" lIns="0" tIns="0" rIns="0" bIns="0" rtlCol="0">
              <a:spAutoFit/>
            </a:bodyPr>
            <a:lstStyle/>
            <a:p>
              <a:pPr>
                <a:lnSpc>
                  <a:spcPct val="113000"/>
                </a:lnSpc>
                <a:spcAft>
                  <a:spcPts val="700"/>
                </a:spcAft>
              </a:pPr>
              <a:r>
                <a:rPr lang="en-AU" sz="3000" dirty="0" smtClean="0">
                  <a:solidFill>
                    <a:schemeClr val="tx2"/>
                  </a:solidFill>
                  <a:latin typeface="Segoe UI Semibold" panose="020B0702040204020203" pitchFamily="34" charset="0"/>
                  <a:cs typeface="Segoe UI Semibold" panose="020B0702040204020203" pitchFamily="34" charset="0"/>
                </a:rPr>
                <a:t>3</a:t>
              </a:r>
              <a:endParaRPr lang="en-AU" sz="3000" dirty="0">
                <a:solidFill>
                  <a:schemeClr val="tx2"/>
                </a:solidFill>
                <a:latin typeface="Segoe UI Semibold" panose="020B0702040204020203" pitchFamily="34" charset="0"/>
                <a:cs typeface="Segoe UI Semibold" panose="020B0702040204020203" pitchFamily="34" charset="0"/>
              </a:endParaRPr>
            </a:p>
          </p:txBody>
        </p:sp>
        <p:sp>
          <p:nvSpPr>
            <p:cNvPr id="31" name="TextBox 30"/>
            <p:cNvSpPr txBox="1"/>
            <p:nvPr/>
          </p:nvSpPr>
          <p:spPr>
            <a:xfrm>
              <a:off x="4458343" y="4457272"/>
              <a:ext cx="2255385" cy="738664"/>
            </a:xfrm>
            <a:prstGeom prst="rect">
              <a:avLst/>
            </a:prstGeom>
            <a:noFill/>
          </p:spPr>
          <p:txBody>
            <a:bodyPr wrap="square" lIns="0" tIns="0" rIns="0" bIns="0" rtlCol="0">
              <a:spAutoFit/>
            </a:bodyPr>
            <a:lstStyle/>
            <a:p>
              <a:pPr marL="0" lvl="3">
                <a:spcAft>
                  <a:spcPts val="600"/>
                </a:spcAft>
              </a:pPr>
              <a:r>
                <a:rPr lang="en-US"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Decide whether to move any tasks from the product backlog to the ‘to do’ column for this sprint</a:t>
              </a:r>
            </a:p>
          </p:txBody>
        </p:sp>
      </p:grpSp>
      <p:grpSp>
        <p:nvGrpSpPr>
          <p:cNvPr id="6" name="Group 5"/>
          <p:cNvGrpSpPr/>
          <p:nvPr/>
        </p:nvGrpSpPr>
        <p:grpSpPr>
          <a:xfrm>
            <a:off x="3968640" y="5231886"/>
            <a:ext cx="2745088" cy="923330"/>
            <a:chOff x="3968640" y="5231886"/>
            <a:chExt cx="2745088" cy="923330"/>
          </a:xfrm>
        </p:grpSpPr>
        <p:sp>
          <p:nvSpPr>
            <p:cNvPr id="32" name="TextBox 31"/>
            <p:cNvSpPr txBox="1"/>
            <p:nvPr/>
          </p:nvSpPr>
          <p:spPr>
            <a:xfrm>
              <a:off x="3968640" y="5231886"/>
              <a:ext cx="324391" cy="478401"/>
            </a:xfrm>
            <a:prstGeom prst="rect">
              <a:avLst/>
            </a:prstGeom>
            <a:noFill/>
          </p:spPr>
          <p:txBody>
            <a:bodyPr wrap="square" lIns="0" tIns="0" rIns="0" bIns="0" rtlCol="0">
              <a:spAutoFit/>
            </a:bodyPr>
            <a:lstStyle/>
            <a:p>
              <a:pPr>
                <a:lnSpc>
                  <a:spcPct val="113000"/>
                </a:lnSpc>
                <a:spcAft>
                  <a:spcPts val="700"/>
                </a:spcAft>
              </a:pPr>
              <a:r>
                <a:rPr lang="en-AU" sz="3000" dirty="0">
                  <a:solidFill>
                    <a:schemeClr val="tx2"/>
                  </a:solidFill>
                  <a:latin typeface="Segoe UI Semibold" panose="020B0702040204020203" pitchFamily="34" charset="0"/>
                  <a:cs typeface="Segoe UI Semibold" panose="020B0702040204020203" pitchFamily="34" charset="0"/>
                </a:rPr>
                <a:t>4</a:t>
              </a:r>
            </a:p>
          </p:txBody>
        </p:sp>
        <p:sp>
          <p:nvSpPr>
            <p:cNvPr id="33" name="TextBox 32"/>
            <p:cNvSpPr txBox="1"/>
            <p:nvPr/>
          </p:nvSpPr>
          <p:spPr>
            <a:xfrm>
              <a:off x="4458343" y="5231886"/>
              <a:ext cx="2255385" cy="923330"/>
            </a:xfrm>
            <a:prstGeom prst="rect">
              <a:avLst/>
            </a:prstGeom>
            <a:noFill/>
          </p:spPr>
          <p:txBody>
            <a:bodyPr wrap="square" lIns="0" tIns="0" rIns="0" bIns="0" rtlCol="0">
              <a:spAutoFit/>
            </a:bodyPr>
            <a:lstStyle/>
            <a:p>
              <a:pPr marL="0" lvl="3">
                <a:spcAft>
                  <a:spcPts val="600"/>
                </a:spcAft>
              </a:pPr>
              <a:r>
                <a:rPr lang="en-US"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Settle as a group on the individual tasks you will need to complete to achieve your sprint goals and add these to the ‘to do’ column</a:t>
              </a:r>
            </a:p>
          </p:txBody>
        </p:sp>
      </p:grpSp>
    </p:spTree>
    <p:extLst>
      <p:ext uri="{BB962C8B-B14F-4D97-AF65-F5344CB8AC3E}">
        <p14:creationId xmlns:p14="http://schemas.microsoft.com/office/powerpoint/2010/main" val="3412260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706527" y="309792"/>
            <a:ext cx="730800" cy="680400"/>
            <a:chOff x="7945632" y="1973822"/>
            <a:chExt cx="619402" cy="619402"/>
          </a:xfrm>
        </p:grpSpPr>
        <p:sp>
          <p:nvSpPr>
            <p:cNvPr id="37" name="Oval 36"/>
            <p:cNvSpPr/>
            <p:nvPr/>
          </p:nvSpPr>
          <p:spPr>
            <a:xfrm>
              <a:off x="7945632" y="1973822"/>
              <a:ext cx="619402" cy="619402"/>
            </a:xfrm>
            <a:prstGeom prst="ellipse">
              <a:avLst/>
            </a:prstGeom>
            <a:solidFill>
              <a:schemeClr val="accent4"/>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AU" b="1" dirty="0" smtClean="0">
                <a:solidFill>
                  <a:srgbClr val="3C3D3E"/>
                </a:solidFill>
                <a:latin typeface="Arial"/>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9560" y="2087324"/>
              <a:ext cx="331547" cy="392400"/>
            </a:xfrm>
            <a:prstGeom prst="rect">
              <a:avLst/>
            </a:prstGeom>
          </p:spPr>
        </p:pic>
      </p:grpSp>
      <p:sp>
        <p:nvSpPr>
          <p:cNvPr id="8" name="Content Placeholder 7"/>
          <p:cNvSpPr>
            <a:spLocks noGrp="1"/>
          </p:cNvSpPr>
          <p:nvPr>
            <p:ph sz="quarter" idx="16"/>
          </p:nvPr>
        </p:nvSpPr>
        <p:spPr>
          <a:xfrm>
            <a:off x="764691" y="1319176"/>
            <a:ext cx="4526252" cy="1242910"/>
          </a:xfrm>
          <a:solidFill>
            <a:schemeClr val="bg1">
              <a:lumMod val="95000"/>
            </a:schemeClr>
          </a:solidFill>
        </p:spPr>
        <p:txBody>
          <a:bodyPr vert="horz" lIns="77712" tIns="77712" rIns="77712" bIns="77712" rtlCol="0">
            <a:noAutofit/>
          </a:bodyPr>
          <a:lstStyle/>
          <a:p>
            <a:pPr>
              <a:spcAft>
                <a:spcPts val="600"/>
              </a:spcAft>
            </a:pPr>
            <a:r>
              <a:rPr lang="en-AU" sz="1400" dirty="0" smtClean="0">
                <a:solidFill>
                  <a:schemeClr val="accent4"/>
                </a:solidFill>
              </a:rPr>
              <a:t>Purpose</a:t>
            </a:r>
            <a:endParaRPr lang="en-AU" sz="1400" dirty="0">
              <a:solidFill>
                <a:schemeClr val="accent4"/>
              </a:solidFill>
            </a:endParaRPr>
          </a:p>
          <a:p>
            <a:pPr lvl="1">
              <a:lnSpc>
                <a:spcPct val="120000"/>
              </a:lnSpc>
            </a:pPr>
            <a:r>
              <a:rPr lang="en-AU" sz="1200" spc="22" dirty="0" smtClean="0">
                <a:solidFill>
                  <a:schemeClr val="tx1">
                    <a:lumMod val="75000"/>
                    <a:lumOff val="25000"/>
                  </a:schemeClr>
                </a:solidFill>
                <a:latin typeface="+mn-lt"/>
              </a:rPr>
              <a:t>Team</a:t>
            </a:r>
            <a:r>
              <a:rPr lang="en-AU" sz="1200" spc="22" dirty="0" smtClean="0">
                <a:solidFill>
                  <a:schemeClr val="tx1">
                    <a:lumMod val="75000"/>
                    <a:lumOff val="25000"/>
                  </a:schemeClr>
                </a:solidFill>
              </a:rPr>
              <a:t> stand-ups </a:t>
            </a:r>
            <a:r>
              <a:rPr lang="en-AU" sz="1200" spc="22" dirty="0" smtClean="0">
                <a:solidFill>
                  <a:schemeClr val="tx1">
                    <a:lumMod val="75000"/>
                    <a:lumOff val="25000"/>
                  </a:schemeClr>
                </a:solidFill>
                <a:latin typeface="+mn-lt"/>
              </a:rPr>
              <a:t>are daily meetings for the delivery team to quickly</a:t>
            </a:r>
            <a:r>
              <a:rPr lang="en-AU" sz="1200" spc="22" dirty="0" smtClean="0">
                <a:solidFill>
                  <a:schemeClr val="tx1">
                    <a:lumMod val="75000"/>
                    <a:lumOff val="25000"/>
                  </a:schemeClr>
                </a:solidFill>
              </a:rPr>
              <a:t> </a:t>
            </a:r>
            <a:r>
              <a:rPr lang="en-AU" sz="1200" spc="22" dirty="0" smtClean="0">
                <a:solidFill>
                  <a:schemeClr val="tx1">
                    <a:lumMod val="75000"/>
                    <a:lumOff val="25000"/>
                  </a:schemeClr>
                </a:solidFill>
                <a:latin typeface="+mn-lt"/>
              </a:rPr>
              <a:t>clarify responsibility for individual tasks throughout a sprint. </a:t>
            </a:r>
            <a:endParaRPr lang="en-US" sz="1200" spc="22" dirty="0">
              <a:solidFill>
                <a:schemeClr val="tx1">
                  <a:lumMod val="75000"/>
                  <a:lumOff val="25000"/>
                </a:schemeClr>
              </a:solidFill>
              <a:latin typeface="+mn-lt"/>
            </a:endParaRPr>
          </a:p>
        </p:txBody>
      </p:sp>
      <p:sp>
        <p:nvSpPr>
          <p:cNvPr id="6" name="Title 5"/>
          <p:cNvSpPr>
            <a:spLocks noGrp="1"/>
          </p:cNvSpPr>
          <p:nvPr>
            <p:ph type="title"/>
          </p:nvPr>
        </p:nvSpPr>
        <p:spPr>
          <a:xfrm>
            <a:off x="1555656" y="313883"/>
            <a:ext cx="7553383" cy="657740"/>
          </a:xfrm>
        </p:spPr>
        <p:txBody>
          <a:bodyPr anchor="ctr"/>
          <a:lstStyle/>
          <a:p>
            <a:r>
              <a:rPr lang="en-AU" dirty="0" smtClean="0"/>
              <a:t>Daily stand-ups</a:t>
            </a:r>
            <a:endParaRPr lang="en-US" dirty="0"/>
          </a:p>
        </p:txBody>
      </p:sp>
      <p:grpSp>
        <p:nvGrpSpPr>
          <p:cNvPr id="4" name="Group 3"/>
          <p:cNvGrpSpPr/>
          <p:nvPr/>
        </p:nvGrpSpPr>
        <p:grpSpPr>
          <a:xfrm>
            <a:off x="6405544" y="1184366"/>
            <a:ext cx="3227550" cy="1234314"/>
            <a:chOff x="5840990" y="1957169"/>
            <a:chExt cx="3348714" cy="1280651"/>
          </a:xfrm>
        </p:grpSpPr>
        <p:sp>
          <p:nvSpPr>
            <p:cNvPr id="17" name="Freeform 50"/>
            <p:cNvSpPr>
              <a:spLocks noEditPoints="1"/>
            </p:cNvSpPr>
            <p:nvPr/>
          </p:nvSpPr>
          <p:spPr bwMode="auto">
            <a:xfrm>
              <a:off x="6076875" y="2375773"/>
              <a:ext cx="693903" cy="464880"/>
            </a:xfrm>
            <a:custGeom>
              <a:avLst/>
              <a:gdLst>
                <a:gd name="T0" fmla="*/ 338 w 495"/>
                <a:gd name="T1" fmla="*/ 84 h 340"/>
                <a:gd name="T2" fmla="*/ 338 w 495"/>
                <a:gd name="T3" fmla="*/ 83 h 340"/>
                <a:gd name="T4" fmla="*/ 394 w 495"/>
                <a:gd name="T5" fmla="*/ 37 h 340"/>
                <a:gd name="T6" fmla="*/ 450 w 495"/>
                <a:gd name="T7" fmla="*/ 99 h 340"/>
                <a:gd name="T8" fmla="*/ 394 w 495"/>
                <a:gd name="T9" fmla="*/ 152 h 340"/>
                <a:gd name="T10" fmla="*/ 338 w 495"/>
                <a:gd name="T11" fmla="*/ 89 h 340"/>
                <a:gd name="T12" fmla="*/ 338 w 495"/>
                <a:gd name="T13" fmla="*/ 84 h 340"/>
                <a:gd name="T14" fmla="*/ 495 w 495"/>
                <a:gd name="T15" fmla="*/ 251 h 340"/>
                <a:gd name="T16" fmla="*/ 394 w 495"/>
                <a:gd name="T17" fmla="*/ 163 h 340"/>
                <a:gd name="T18" fmla="*/ 346 w 495"/>
                <a:gd name="T19" fmla="*/ 175 h 340"/>
                <a:gd name="T20" fmla="*/ 397 w 495"/>
                <a:gd name="T21" fmla="*/ 281 h 340"/>
                <a:gd name="T22" fmla="*/ 395 w 495"/>
                <a:gd name="T23" fmla="*/ 306 h 340"/>
                <a:gd name="T24" fmla="*/ 484 w 495"/>
                <a:gd name="T25" fmla="*/ 291 h 340"/>
                <a:gd name="T26" fmla="*/ 495 w 495"/>
                <a:gd name="T27" fmla="*/ 251 h 340"/>
                <a:gd name="T28" fmla="*/ 101 w 495"/>
                <a:gd name="T29" fmla="*/ 152 h 340"/>
                <a:gd name="T30" fmla="*/ 157 w 495"/>
                <a:gd name="T31" fmla="*/ 89 h 340"/>
                <a:gd name="T32" fmla="*/ 101 w 495"/>
                <a:gd name="T33" fmla="*/ 37 h 340"/>
                <a:gd name="T34" fmla="*/ 45 w 495"/>
                <a:gd name="T35" fmla="*/ 99 h 340"/>
                <a:gd name="T36" fmla="*/ 101 w 495"/>
                <a:gd name="T37" fmla="*/ 152 h 340"/>
                <a:gd name="T38" fmla="*/ 149 w 495"/>
                <a:gd name="T39" fmla="*/ 175 h 340"/>
                <a:gd name="T40" fmla="*/ 101 w 495"/>
                <a:gd name="T41" fmla="*/ 163 h 340"/>
                <a:gd name="T42" fmla="*/ 0 w 495"/>
                <a:gd name="T43" fmla="*/ 251 h 340"/>
                <a:gd name="T44" fmla="*/ 10 w 495"/>
                <a:gd name="T45" fmla="*/ 291 h 340"/>
                <a:gd name="T46" fmla="*/ 100 w 495"/>
                <a:gd name="T47" fmla="*/ 306 h 340"/>
                <a:gd name="T48" fmla="*/ 98 w 495"/>
                <a:gd name="T49" fmla="*/ 281 h 340"/>
                <a:gd name="T50" fmla="*/ 149 w 495"/>
                <a:gd name="T51" fmla="*/ 175 h 340"/>
                <a:gd name="T52" fmla="*/ 247 w 495"/>
                <a:gd name="T53" fmla="*/ 145 h 340"/>
                <a:gd name="T54" fmla="*/ 320 w 495"/>
                <a:gd name="T55" fmla="*/ 73 h 340"/>
                <a:gd name="T56" fmla="*/ 247 w 495"/>
                <a:gd name="T57" fmla="*/ 0 h 340"/>
                <a:gd name="T58" fmla="*/ 175 w 495"/>
                <a:gd name="T59" fmla="*/ 73 h 340"/>
                <a:gd name="T60" fmla="*/ 247 w 495"/>
                <a:gd name="T61" fmla="*/ 145 h 340"/>
                <a:gd name="T62" fmla="*/ 378 w 495"/>
                <a:gd name="T63" fmla="*/ 281 h 340"/>
                <a:gd name="T64" fmla="*/ 247 w 495"/>
                <a:gd name="T65" fmla="*/ 160 h 340"/>
                <a:gd name="T66" fmla="*/ 117 w 495"/>
                <a:gd name="T67" fmla="*/ 281 h 340"/>
                <a:gd name="T68" fmla="*/ 130 w 495"/>
                <a:gd name="T69" fmla="*/ 335 h 340"/>
                <a:gd name="T70" fmla="*/ 247 w 495"/>
                <a:gd name="T71" fmla="*/ 340 h 340"/>
                <a:gd name="T72" fmla="*/ 364 w 495"/>
                <a:gd name="T73" fmla="*/ 335 h 340"/>
                <a:gd name="T74" fmla="*/ 378 w 495"/>
                <a:gd name="T75" fmla="*/ 28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5" h="340">
                  <a:moveTo>
                    <a:pt x="338" y="84"/>
                  </a:moveTo>
                  <a:cubicBezTo>
                    <a:pt x="338" y="84"/>
                    <a:pt x="338" y="83"/>
                    <a:pt x="338" y="83"/>
                  </a:cubicBezTo>
                  <a:cubicBezTo>
                    <a:pt x="342" y="53"/>
                    <a:pt x="365" y="33"/>
                    <a:pt x="394" y="37"/>
                  </a:cubicBezTo>
                  <a:cubicBezTo>
                    <a:pt x="425" y="42"/>
                    <a:pt x="450" y="70"/>
                    <a:pt x="450" y="99"/>
                  </a:cubicBezTo>
                  <a:cubicBezTo>
                    <a:pt x="450" y="129"/>
                    <a:pt x="425" y="153"/>
                    <a:pt x="394" y="152"/>
                  </a:cubicBezTo>
                  <a:cubicBezTo>
                    <a:pt x="363" y="151"/>
                    <a:pt x="338" y="123"/>
                    <a:pt x="338" y="89"/>
                  </a:cubicBezTo>
                  <a:cubicBezTo>
                    <a:pt x="338" y="88"/>
                    <a:pt x="338" y="86"/>
                    <a:pt x="338" y="84"/>
                  </a:cubicBezTo>
                  <a:close/>
                  <a:moveTo>
                    <a:pt x="495" y="251"/>
                  </a:moveTo>
                  <a:cubicBezTo>
                    <a:pt x="495" y="204"/>
                    <a:pt x="450" y="164"/>
                    <a:pt x="394" y="163"/>
                  </a:cubicBezTo>
                  <a:cubicBezTo>
                    <a:pt x="376" y="163"/>
                    <a:pt x="360" y="167"/>
                    <a:pt x="346" y="175"/>
                  </a:cubicBezTo>
                  <a:cubicBezTo>
                    <a:pt x="377" y="201"/>
                    <a:pt x="397" y="239"/>
                    <a:pt x="397" y="281"/>
                  </a:cubicBezTo>
                  <a:cubicBezTo>
                    <a:pt x="397" y="290"/>
                    <a:pt x="396" y="298"/>
                    <a:pt x="395" y="306"/>
                  </a:cubicBezTo>
                  <a:cubicBezTo>
                    <a:pt x="425" y="302"/>
                    <a:pt x="455" y="297"/>
                    <a:pt x="484" y="291"/>
                  </a:cubicBezTo>
                  <a:cubicBezTo>
                    <a:pt x="491" y="278"/>
                    <a:pt x="495" y="265"/>
                    <a:pt x="495" y="251"/>
                  </a:cubicBezTo>
                  <a:close/>
                  <a:moveTo>
                    <a:pt x="101" y="152"/>
                  </a:moveTo>
                  <a:cubicBezTo>
                    <a:pt x="131" y="151"/>
                    <a:pt x="157" y="123"/>
                    <a:pt x="157" y="89"/>
                  </a:cubicBezTo>
                  <a:cubicBezTo>
                    <a:pt x="157" y="56"/>
                    <a:pt x="131" y="33"/>
                    <a:pt x="101" y="37"/>
                  </a:cubicBezTo>
                  <a:cubicBezTo>
                    <a:pt x="70" y="42"/>
                    <a:pt x="45" y="70"/>
                    <a:pt x="45" y="99"/>
                  </a:cubicBezTo>
                  <a:cubicBezTo>
                    <a:pt x="45" y="129"/>
                    <a:pt x="70" y="153"/>
                    <a:pt x="101" y="152"/>
                  </a:cubicBezTo>
                  <a:close/>
                  <a:moveTo>
                    <a:pt x="149" y="175"/>
                  </a:moveTo>
                  <a:cubicBezTo>
                    <a:pt x="135" y="167"/>
                    <a:pt x="118" y="163"/>
                    <a:pt x="101" y="163"/>
                  </a:cubicBezTo>
                  <a:cubicBezTo>
                    <a:pt x="45" y="164"/>
                    <a:pt x="0" y="204"/>
                    <a:pt x="0" y="251"/>
                  </a:cubicBezTo>
                  <a:cubicBezTo>
                    <a:pt x="0" y="265"/>
                    <a:pt x="4" y="278"/>
                    <a:pt x="10" y="291"/>
                  </a:cubicBezTo>
                  <a:cubicBezTo>
                    <a:pt x="39" y="297"/>
                    <a:pt x="69" y="302"/>
                    <a:pt x="100" y="306"/>
                  </a:cubicBezTo>
                  <a:cubicBezTo>
                    <a:pt x="98" y="298"/>
                    <a:pt x="98" y="290"/>
                    <a:pt x="98" y="281"/>
                  </a:cubicBezTo>
                  <a:cubicBezTo>
                    <a:pt x="98" y="239"/>
                    <a:pt x="118" y="201"/>
                    <a:pt x="149" y="175"/>
                  </a:cubicBezTo>
                  <a:close/>
                  <a:moveTo>
                    <a:pt x="247" y="145"/>
                  </a:moveTo>
                  <a:cubicBezTo>
                    <a:pt x="287" y="145"/>
                    <a:pt x="320" y="113"/>
                    <a:pt x="320" y="73"/>
                  </a:cubicBezTo>
                  <a:cubicBezTo>
                    <a:pt x="320" y="33"/>
                    <a:pt x="287" y="0"/>
                    <a:pt x="247" y="0"/>
                  </a:cubicBezTo>
                  <a:cubicBezTo>
                    <a:pt x="207" y="0"/>
                    <a:pt x="175" y="33"/>
                    <a:pt x="175" y="73"/>
                  </a:cubicBezTo>
                  <a:cubicBezTo>
                    <a:pt x="175" y="113"/>
                    <a:pt x="207" y="145"/>
                    <a:pt x="247" y="145"/>
                  </a:cubicBezTo>
                  <a:close/>
                  <a:moveTo>
                    <a:pt x="378" y="281"/>
                  </a:moveTo>
                  <a:cubicBezTo>
                    <a:pt x="378" y="214"/>
                    <a:pt x="319" y="160"/>
                    <a:pt x="247" y="160"/>
                  </a:cubicBezTo>
                  <a:cubicBezTo>
                    <a:pt x="175" y="160"/>
                    <a:pt x="117" y="214"/>
                    <a:pt x="117" y="281"/>
                  </a:cubicBezTo>
                  <a:cubicBezTo>
                    <a:pt x="117" y="301"/>
                    <a:pt x="122" y="319"/>
                    <a:pt x="130" y="335"/>
                  </a:cubicBezTo>
                  <a:cubicBezTo>
                    <a:pt x="168" y="339"/>
                    <a:pt x="207" y="340"/>
                    <a:pt x="247" y="340"/>
                  </a:cubicBezTo>
                  <a:cubicBezTo>
                    <a:pt x="287" y="340"/>
                    <a:pt x="327" y="339"/>
                    <a:pt x="364" y="335"/>
                  </a:cubicBezTo>
                  <a:cubicBezTo>
                    <a:pt x="373" y="319"/>
                    <a:pt x="378" y="301"/>
                    <a:pt x="378" y="281"/>
                  </a:cubicBezTo>
                  <a:close/>
                </a:path>
              </a:pathLst>
            </a:custGeom>
            <a:solidFill>
              <a:schemeClr val="accent4"/>
            </a:solidFill>
            <a:ln>
              <a:noFill/>
            </a:ln>
          </p:spPr>
          <p:txBody>
            <a:bodyPr vert="horz" wrap="square" lIns="98694" tIns="49347" rIns="98694" bIns="49347" numCol="1" anchor="t" anchorCtr="0" compatLnSpc="1">
              <a:prstTxWarp prst="textNoShape">
                <a:avLst/>
              </a:prstTxWarp>
            </a:bodyPr>
            <a:lstStyle/>
            <a:p>
              <a:endParaRPr lang="en-AU" sz="1943"/>
            </a:p>
          </p:txBody>
        </p:sp>
        <p:sp>
          <p:nvSpPr>
            <p:cNvPr id="18" name="TextBox 17"/>
            <p:cNvSpPr txBox="1"/>
            <p:nvPr/>
          </p:nvSpPr>
          <p:spPr>
            <a:xfrm>
              <a:off x="5938195" y="1957169"/>
              <a:ext cx="971263" cy="348685"/>
            </a:xfrm>
            <a:prstGeom prst="rect">
              <a:avLst/>
            </a:prstGeom>
            <a:noFill/>
          </p:spPr>
          <p:txBody>
            <a:bodyPr wrap="square" lIns="0" tIns="0" rIns="0" bIns="0" rtlCol="0">
              <a:spAutoFit/>
            </a:bodyPr>
            <a:lstStyle/>
            <a:p>
              <a:pPr algn="ctr"/>
              <a:r>
                <a:rPr lang="en-AU" sz="1133" dirty="0">
                  <a:solidFill>
                    <a:schemeClr val="accent4"/>
                  </a:solidFill>
                  <a:latin typeface="Segoe UI Semibold" panose="020B0702040204020203" pitchFamily="34" charset="0"/>
                  <a:cs typeface="Segoe UI Semibold" panose="020B0702040204020203" pitchFamily="34" charset="0"/>
                </a:rPr>
                <a:t>WHO’S INVOLVED</a:t>
              </a:r>
            </a:p>
          </p:txBody>
        </p:sp>
        <p:sp>
          <p:nvSpPr>
            <p:cNvPr id="19" name="TextBox 18"/>
            <p:cNvSpPr txBox="1"/>
            <p:nvPr/>
          </p:nvSpPr>
          <p:spPr>
            <a:xfrm>
              <a:off x="5840990" y="2886558"/>
              <a:ext cx="1165673" cy="174343"/>
            </a:xfrm>
            <a:prstGeom prst="rect">
              <a:avLst/>
            </a:prstGeom>
            <a:noFill/>
          </p:spPr>
          <p:txBody>
            <a:bodyPr wrap="square" lIns="0" tIns="0" rIns="0" bIns="0" rtlCol="0">
              <a:spAutoFit/>
            </a:bodyPr>
            <a:lstStyle/>
            <a:p>
              <a:pPr algn="ctr"/>
              <a:r>
                <a:rPr lang="en-US" sz="1100" dirty="0" smtClean="0">
                  <a:solidFill>
                    <a:schemeClr val="accent4"/>
                  </a:solidFill>
                  <a:cs typeface="Microsoft New Tai Lue" panose="020B0502040204020203" pitchFamily="34" charset="0"/>
                </a:rPr>
                <a:t>Delivery </a:t>
              </a:r>
              <a:r>
                <a:rPr lang="en-US" sz="1100" dirty="0">
                  <a:solidFill>
                    <a:schemeClr val="accent4"/>
                  </a:solidFill>
                  <a:cs typeface="Microsoft New Tai Lue" panose="020B0502040204020203" pitchFamily="34" charset="0"/>
                </a:rPr>
                <a:t>team</a:t>
              </a:r>
              <a:endParaRPr lang="en-AU" sz="1100" dirty="0">
                <a:solidFill>
                  <a:schemeClr val="accent4"/>
                </a:solidFill>
                <a:cs typeface="Microsoft New Tai Lue" panose="020B0502040204020203" pitchFamily="34" charset="0"/>
              </a:endParaRPr>
            </a:p>
          </p:txBody>
        </p:sp>
        <p:sp>
          <p:nvSpPr>
            <p:cNvPr id="20" name="Freeform 41"/>
            <p:cNvSpPr>
              <a:spLocks noEditPoints="1"/>
            </p:cNvSpPr>
            <p:nvPr/>
          </p:nvSpPr>
          <p:spPr bwMode="auto">
            <a:xfrm>
              <a:off x="8341429" y="2375773"/>
              <a:ext cx="457247" cy="460624"/>
            </a:xfrm>
            <a:custGeom>
              <a:avLst/>
              <a:gdLst>
                <a:gd name="T0" fmla="*/ 216 w 432"/>
                <a:gd name="T1" fmla="*/ 0 h 431"/>
                <a:gd name="T2" fmla="*/ 0 w 432"/>
                <a:gd name="T3" fmla="*/ 215 h 431"/>
                <a:gd name="T4" fmla="*/ 216 w 432"/>
                <a:gd name="T5" fmla="*/ 431 h 431"/>
                <a:gd name="T6" fmla="*/ 432 w 432"/>
                <a:gd name="T7" fmla="*/ 215 h 431"/>
                <a:gd name="T8" fmla="*/ 216 w 432"/>
                <a:gd name="T9" fmla="*/ 0 h 431"/>
                <a:gd name="T10" fmla="*/ 216 w 432"/>
                <a:gd name="T11" fmla="*/ 383 h 431"/>
                <a:gd name="T12" fmla="*/ 48 w 432"/>
                <a:gd name="T13" fmla="*/ 215 h 431"/>
                <a:gd name="T14" fmla="*/ 216 w 432"/>
                <a:gd name="T15" fmla="*/ 48 h 431"/>
                <a:gd name="T16" fmla="*/ 384 w 432"/>
                <a:gd name="T17" fmla="*/ 215 h 431"/>
                <a:gd name="T18" fmla="*/ 216 w 432"/>
                <a:gd name="T19" fmla="*/ 383 h 431"/>
                <a:gd name="T20" fmla="*/ 107 w 432"/>
                <a:gd name="T21" fmla="*/ 215 h 431"/>
                <a:gd name="T22" fmla="*/ 83 w 432"/>
                <a:gd name="T23" fmla="*/ 238 h 431"/>
                <a:gd name="T24" fmla="*/ 60 w 432"/>
                <a:gd name="T25" fmla="*/ 215 h 431"/>
                <a:gd name="T26" fmla="*/ 83 w 432"/>
                <a:gd name="T27" fmla="*/ 192 h 431"/>
                <a:gd name="T28" fmla="*/ 107 w 432"/>
                <a:gd name="T29" fmla="*/ 215 h 431"/>
                <a:gd name="T30" fmla="*/ 239 w 432"/>
                <a:gd name="T31" fmla="*/ 348 h 431"/>
                <a:gd name="T32" fmla="*/ 216 w 432"/>
                <a:gd name="T33" fmla="*/ 371 h 431"/>
                <a:gd name="T34" fmla="*/ 193 w 432"/>
                <a:gd name="T35" fmla="*/ 348 h 431"/>
                <a:gd name="T36" fmla="*/ 216 w 432"/>
                <a:gd name="T37" fmla="*/ 325 h 431"/>
                <a:gd name="T38" fmla="*/ 239 w 432"/>
                <a:gd name="T39" fmla="*/ 348 h 431"/>
                <a:gd name="T40" fmla="*/ 193 w 432"/>
                <a:gd name="T41" fmla="*/ 83 h 431"/>
                <a:gd name="T42" fmla="*/ 216 w 432"/>
                <a:gd name="T43" fmla="*/ 60 h 431"/>
                <a:gd name="T44" fmla="*/ 239 w 432"/>
                <a:gd name="T45" fmla="*/ 83 h 431"/>
                <a:gd name="T46" fmla="*/ 216 w 432"/>
                <a:gd name="T47" fmla="*/ 106 h 431"/>
                <a:gd name="T48" fmla="*/ 193 w 432"/>
                <a:gd name="T49" fmla="*/ 83 h 431"/>
                <a:gd name="T50" fmla="*/ 372 w 432"/>
                <a:gd name="T51" fmla="*/ 215 h 431"/>
                <a:gd name="T52" fmla="*/ 348 w 432"/>
                <a:gd name="T53" fmla="*/ 238 h 431"/>
                <a:gd name="T54" fmla="*/ 325 w 432"/>
                <a:gd name="T55" fmla="*/ 215 h 431"/>
                <a:gd name="T56" fmla="*/ 348 w 432"/>
                <a:gd name="T57" fmla="*/ 192 h 431"/>
                <a:gd name="T58" fmla="*/ 372 w 432"/>
                <a:gd name="T59" fmla="*/ 215 h 431"/>
                <a:gd name="T60" fmla="*/ 318 w 432"/>
                <a:gd name="T61" fmla="*/ 113 h 431"/>
                <a:gd name="T62" fmla="*/ 318 w 432"/>
                <a:gd name="T63" fmla="*/ 130 h 431"/>
                <a:gd name="T64" fmla="*/ 245 w 432"/>
                <a:gd name="T65" fmla="*/ 203 h 431"/>
                <a:gd name="T66" fmla="*/ 247 w 432"/>
                <a:gd name="T67" fmla="*/ 215 h 431"/>
                <a:gd name="T68" fmla="*/ 246 w 432"/>
                <a:gd name="T69" fmla="*/ 223 h 431"/>
                <a:gd name="T70" fmla="*/ 295 w 432"/>
                <a:gd name="T71" fmla="*/ 272 h 431"/>
                <a:gd name="T72" fmla="*/ 295 w 432"/>
                <a:gd name="T73" fmla="*/ 295 h 431"/>
                <a:gd name="T74" fmla="*/ 284 w 432"/>
                <a:gd name="T75" fmla="*/ 299 h 431"/>
                <a:gd name="T76" fmla="*/ 273 w 432"/>
                <a:gd name="T77" fmla="*/ 295 h 431"/>
                <a:gd name="T78" fmla="*/ 223 w 432"/>
                <a:gd name="T79" fmla="*/ 245 h 431"/>
                <a:gd name="T80" fmla="*/ 216 w 432"/>
                <a:gd name="T81" fmla="*/ 246 h 431"/>
                <a:gd name="T82" fmla="*/ 185 w 432"/>
                <a:gd name="T83" fmla="*/ 215 h 431"/>
                <a:gd name="T84" fmla="*/ 216 w 432"/>
                <a:gd name="T85" fmla="*/ 184 h 431"/>
                <a:gd name="T86" fmla="*/ 228 w 432"/>
                <a:gd name="T87" fmla="*/ 186 h 431"/>
                <a:gd name="T88" fmla="*/ 301 w 432"/>
                <a:gd name="T89" fmla="*/ 113 h 431"/>
                <a:gd name="T90" fmla="*/ 318 w 432"/>
                <a:gd name="T91" fmla="*/ 1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2" h="431">
                  <a:moveTo>
                    <a:pt x="216" y="0"/>
                  </a:moveTo>
                  <a:cubicBezTo>
                    <a:pt x="97" y="0"/>
                    <a:pt x="0" y="96"/>
                    <a:pt x="0" y="215"/>
                  </a:cubicBezTo>
                  <a:cubicBezTo>
                    <a:pt x="0" y="334"/>
                    <a:pt x="97" y="431"/>
                    <a:pt x="216" y="431"/>
                  </a:cubicBezTo>
                  <a:cubicBezTo>
                    <a:pt x="335" y="431"/>
                    <a:pt x="432" y="334"/>
                    <a:pt x="432" y="215"/>
                  </a:cubicBezTo>
                  <a:cubicBezTo>
                    <a:pt x="432" y="96"/>
                    <a:pt x="335" y="0"/>
                    <a:pt x="216" y="0"/>
                  </a:cubicBezTo>
                  <a:close/>
                  <a:moveTo>
                    <a:pt x="216" y="383"/>
                  </a:moveTo>
                  <a:cubicBezTo>
                    <a:pt x="124" y="383"/>
                    <a:pt x="48" y="308"/>
                    <a:pt x="48" y="215"/>
                  </a:cubicBezTo>
                  <a:cubicBezTo>
                    <a:pt x="48" y="123"/>
                    <a:pt x="124" y="48"/>
                    <a:pt x="216" y="48"/>
                  </a:cubicBezTo>
                  <a:cubicBezTo>
                    <a:pt x="308" y="48"/>
                    <a:pt x="384" y="123"/>
                    <a:pt x="384" y="215"/>
                  </a:cubicBezTo>
                  <a:cubicBezTo>
                    <a:pt x="384" y="308"/>
                    <a:pt x="308" y="383"/>
                    <a:pt x="216" y="383"/>
                  </a:cubicBezTo>
                  <a:close/>
                  <a:moveTo>
                    <a:pt x="107" y="215"/>
                  </a:moveTo>
                  <a:cubicBezTo>
                    <a:pt x="107" y="228"/>
                    <a:pt x="96" y="238"/>
                    <a:pt x="83" y="238"/>
                  </a:cubicBezTo>
                  <a:cubicBezTo>
                    <a:pt x="71" y="238"/>
                    <a:pt x="60" y="228"/>
                    <a:pt x="60" y="215"/>
                  </a:cubicBezTo>
                  <a:cubicBezTo>
                    <a:pt x="60" y="202"/>
                    <a:pt x="71" y="192"/>
                    <a:pt x="83" y="192"/>
                  </a:cubicBezTo>
                  <a:cubicBezTo>
                    <a:pt x="96" y="192"/>
                    <a:pt x="107" y="202"/>
                    <a:pt x="107" y="215"/>
                  </a:cubicBezTo>
                  <a:close/>
                  <a:moveTo>
                    <a:pt x="239" y="348"/>
                  </a:moveTo>
                  <a:cubicBezTo>
                    <a:pt x="239" y="360"/>
                    <a:pt x="229" y="371"/>
                    <a:pt x="216" y="371"/>
                  </a:cubicBezTo>
                  <a:cubicBezTo>
                    <a:pt x="203" y="371"/>
                    <a:pt x="193" y="360"/>
                    <a:pt x="193" y="348"/>
                  </a:cubicBezTo>
                  <a:cubicBezTo>
                    <a:pt x="193" y="335"/>
                    <a:pt x="203" y="325"/>
                    <a:pt x="216" y="325"/>
                  </a:cubicBezTo>
                  <a:cubicBezTo>
                    <a:pt x="229" y="325"/>
                    <a:pt x="239" y="335"/>
                    <a:pt x="239" y="348"/>
                  </a:cubicBezTo>
                  <a:close/>
                  <a:moveTo>
                    <a:pt x="193" y="83"/>
                  </a:moveTo>
                  <a:cubicBezTo>
                    <a:pt x="193" y="70"/>
                    <a:pt x="203" y="60"/>
                    <a:pt x="216" y="60"/>
                  </a:cubicBezTo>
                  <a:cubicBezTo>
                    <a:pt x="229" y="60"/>
                    <a:pt x="239" y="70"/>
                    <a:pt x="239" y="83"/>
                  </a:cubicBezTo>
                  <a:cubicBezTo>
                    <a:pt x="239" y="95"/>
                    <a:pt x="229" y="106"/>
                    <a:pt x="216" y="106"/>
                  </a:cubicBezTo>
                  <a:cubicBezTo>
                    <a:pt x="203" y="106"/>
                    <a:pt x="193" y="95"/>
                    <a:pt x="193" y="83"/>
                  </a:cubicBezTo>
                  <a:close/>
                  <a:moveTo>
                    <a:pt x="372" y="215"/>
                  </a:moveTo>
                  <a:cubicBezTo>
                    <a:pt x="372" y="228"/>
                    <a:pt x="361" y="238"/>
                    <a:pt x="348" y="238"/>
                  </a:cubicBezTo>
                  <a:cubicBezTo>
                    <a:pt x="336" y="238"/>
                    <a:pt x="325" y="228"/>
                    <a:pt x="325" y="215"/>
                  </a:cubicBezTo>
                  <a:cubicBezTo>
                    <a:pt x="325" y="202"/>
                    <a:pt x="336" y="192"/>
                    <a:pt x="348" y="192"/>
                  </a:cubicBezTo>
                  <a:cubicBezTo>
                    <a:pt x="361" y="192"/>
                    <a:pt x="372" y="202"/>
                    <a:pt x="372" y="215"/>
                  </a:cubicBezTo>
                  <a:close/>
                  <a:moveTo>
                    <a:pt x="318" y="113"/>
                  </a:moveTo>
                  <a:cubicBezTo>
                    <a:pt x="323" y="118"/>
                    <a:pt x="323" y="125"/>
                    <a:pt x="318" y="130"/>
                  </a:cubicBezTo>
                  <a:cubicBezTo>
                    <a:pt x="245" y="203"/>
                    <a:pt x="245" y="203"/>
                    <a:pt x="245" y="203"/>
                  </a:cubicBezTo>
                  <a:cubicBezTo>
                    <a:pt x="246" y="207"/>
                    <a:pt x="247" y="211"/>
                    <a:pt x="247" y="215"/>
                  </a:cubicBezTo>
                  <a:cubicBezTo>
                    <a:pt x="247" y="218"/>
                    <a:pt x="247" y="220"/>
                    <a:pt x="246" y="223"/>
                  </a:cubicBezTo>
                  <a:cubicBezTo>
                    <a:pt x="295" y="272"/>
                    <a:pt x="295" y="272"/>
                    <a:pt x="295" y="272"/>
                  </a:cubicBezTo>
                  <a:cubicBezTo>
                    <a:pt x="302" y="278"/>
                    <a:pt x="302" y="288"/>
                    <a:pt x="295" y="295"/>
                  </a:cubicBezTo>
                  <a:cubicBezTo>
                    <a:pt x="292" y="298"/>
                    <a:pt x="288" y="299"/>
                    <a:pt x="284" y="299"/>
                  </a:cubicBezTo>
                  <a:cubicBezTo>
                    <a:pt x="280" y="299"/>
                    <a:pt x="276" y="298"/>
                    <a:pt x="273" y="295"/>
                  </a:cubicBezTo>
                  <a:cubicBezTo>
                    <a:pt x="223" y="245"/>
                    <a:pt x="223" y="245"/>
                    <a:pt x="223" y="245"/>
                  </a:cubicBezTo>
                  <a:cubicBezTo>
                    <a:pt x="221" y="246"/>
                    <a:pt x="219" y="246"/>
                    <a:pt x="216" y="246"/>
                  </a:cubicBezTo>
                  <a:cubicBezTo>
                    <a:pt x="199" y="246"/>
                    <a:pt x="185" y="232"/>
                    <a:pt x="185" y="215"/>
                  </a:cubicBezTo>
                  <a:cubicBezTo>
                    <a:pt x="185" y="198"/>
                    <a:pt x="199" y="184"/>
                    <a:pt x="216" y="184"/>
                  </a:cubicBezTo>
                  <a:cubicBezTo>
                    <a:pt x="220" y="184"/>
                    <a:pt x="224" y="185"/>
                    <a:pt x="228" y="186"/>
                  </a:cubicBezTo>
                  <a:cubicBezTo>
                    <a:pt x="301" y="113"/>
                    <a:pt x="301" y="113"/>
                    <a:pt x="301" y="113"/>
                  </a:cubicBezTo>
                  <a:cubicBezTo>
                    <a:pt x="306" y="108"/>
                    <a:pt x="313" y="108"/>
                    <a:pt x="318" y="113"/>
                  </a:cubicBezTo>
                  <a:close/>
                </a:path>
              </a:pathLst>
            </a:custGeom>
            <a:solidFill>
              <a:schemeClr val="accent4"/>
            </a:solidFill>
            <a:ln>
              <a:noFill/>
            </a:ln>
          </p:spPr>
          <p:txBody>
            <a:bodyPr vert="horz" wrap="square" lIns="98694" tIns="49347" rIns="98694" bIns="49347" numCol="1" anchor="t" anchorCtr="0" compatLnSpc="1">
              <a:prstTxWarp prst="textNoShape">
                <a:avLst/>
              </a:prstTxWarp>
            </a:bodyPr>
            <a:lstStyle/>
            <a:p>
              <a:endParaRPr lang="en-AU" sz="1943" dirty="0"/>
            </a:p>
          </p:txBody>
        </p:sp>
        <p:sp>
          <p:nvSpPr>
            <p:cNvPr id="21" name="TextBox 20"/>
            <p:cNvSpPr txBox="1"/>
            <p:nvPr/>
          </p:nvSpPr>
          <p:spPr>
            <a:xfrm>
              <a:off x="8136758" y="1957169"/>
              <a:ext cx="866588" cy="348685"/>
            </a:xfrm>
            <a:prstGeom prst="rect">
              <a:avLst/>
            </a:prstGeom>
            <a:noFill/>
          </p:spPr>
          <p:txBody>
            <a:bodyPr wrap="square" lIns="0" tIns="0" rIns="0" bIns="0" rtlCol="0">
              <a:spAutoFit/>
            </a:bodyPr>
            <a:lstStyle/>
            <a:p>
              <a:pPr algn="ctr"/>
              <a:r>
                <a:rPr lang="en-US" sz="1133" dirty="0">
                  <a:solidFill>
                    <a:schemeClr val="accent4"/>
                  </a:solidFill>
                  <a:latin typeface="Segoe UI Semibold" panose="020B0702040204020203" pitchFamily="34" charset="0"/>
                  <a:cs typeface="Segoe UI Semibold" panose="020B0702040204020203" pitchFamily="34" charset="0"/>
                </a:rPr>
                <a:t>WHEN WE USE IT</a:t>
              </a:r>
              <a:endParaRPr lang="en-AU" sz="1133" dirty="0">
                <a:solidFill>
                  <a:schemeClr val="accent4"/>
                </a:solidFill>
                <a:latin typeface="Segoe UI Semibold" panose="020B0702040204020203" pitchFamily="34" charset="0"/>
                <a:cs typeface="Segoe UI Semibold" panose="020B0702040204020203" pitchFamily="34" charset="0"/>
              </a:endParaRPr>
            </a:p>
          </p:txBody>
        </p:sp>
        <p:sp>
          <p:nvSpPr>
            <p:cNvPr id="23" name="TextBox 22"/>
            <p:cNvSpPr txBox="1"/>
            <p:nvPr/>
          </p:nvSpPr>
          <p:spPr>
            <a:xfrm>
              <a:off x="7945257" y="2886557"/>
              <a:ext cx="1244447" cy="351263"/>
            </a:xfrm>
            <a:prstGeom prst="rect">
              <a:avLst/>
            </a:prstGeom>
            <a:noFill/>
          </p:spPr>
          <p:txBody>
            <a:bodyPr wrap="square" lIns="0" tIns="0" rIns="0" bIns="0" rtlCol="0">
              <a:spAutoFit/>
            </a:bodyPr>
            <a:lstStyle/>
            <a:p>
              <a:pPr algn="ctr"/>
              <a:r>
                <a:rPr lang="en-US" sz="1100" dirty="0" smtClean="0">
                  <a:solidFill>
                    <a:schemeClr val="accent4"/>
                  </a:solidFill>
                  <a:cs typeface="Microsoft New Tai Lue" panose="020B0502040204020203" pitchFamily="34" charset="0"/>
                </a:rPr>
                <a:t>Daily (typically to start the day)</a:t>
              </a:r>
              <a:endParaRPr lang="en-AU" sz="1100" dirty="0">
                <a:solidFill>
                  <a:schemeClr val="accent4"/>
                </a:solidFill>
                <a:cs typeface="Microsoft New Tai Lue" panose="020B0502040204020203" pitchFamily="34" charset="0"/>
              </a:endParaRPr>
            </a:p>
          </p:txBody>
        </p:sp>
      </p:grpSp>
      <p:sp>
        <p:nvSpPr>
          <p:cNvPr id="29" name="Round Same Side Corner Rectangle 28"/>
          <p:cNvSpPr/>
          <p:nvPr/>
        </p:nvSpPr>
        <p:spPr>
          <a:xfrm>
            <a:off x="6167490" y="2934936"/>
            <a:ext cx="3703660" cy="3973083"/>
          </a:xfrm>
          <a:prstGeom prst="round2SameRect">
            <a:avLst>
              <a:gd name="adj1" fmla="val 0"/>
              <a:gd name="adj2" fmla="val 2062"/>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0" lvl="3">
              <a:spcAft>
                <a:spcPts val="600"/>
              </a:spcAft>
            </a:pPr>
            <a:endParaRPr lang="en-US" sz="1200" dirty="0">
              <a:solidFill>
                <a:schemeClr val="tx1">
                  <a:lumMod val="85000"/>
                  <a:lumOff val="15000"/>
                </a:schemeClr>
              </a:solidFill>
            </a:endParaRPr>
          </a:p>
        </p:txBody>
      </p:sp>
      <p:sp>
        <p:nvSpPr>
          <p:cNvPr id="30" name="Round Same Side Corner Rectangle 29"/>
          <p:cNvSpPr/>
          <p:nvPr/>
        </p:nvSpPr>
        <p:spPr>
          <a:xfrm>
            <a:off x="6167489" y="2556936"/>
            <a:ext cx="3703661" cy="378000"/>
          </a:xfrm>
          <a:prstGeom prst="round2SameRect">
            <a:avLst>
              <a:gd name="adj1" fmla="val 10948"/>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Aft>
                <a:spcPts val="600"/>
              </a:spcAft>
            </a:pPr>
            <a:r>
              <a:rPr lang="en-AU" sz="1400" dirty="0" smtClean="0">
                <a:solidFill>
                  <a:schemeClr val="bg1"/>
                </a:solidFill>
                <a:latin typeface="Segoe UI Semibold" panose="020B0702040204020203" pitchFamily="34" charset="0"/>
                <a:cs typeface="Segoe UI Semibold" panose="020B0702040204020203" pitchFamily="34" charset="0"/>
              </a:rPr>
              <a:t>Objectives</a:t>
            </a:r>
            <a:endParaRPr lang="en-AU" sz="1400" dirty="0">
              <a:solidFill>
                <a:schemeClr val="bg1"/>
              </a:solidFill>
              <a:latin typeface="Segoe UI Semibold" panose="020B0702040204020203" pitchFamily="34" charset="0"/>
              <a:cs typeface="Segoe UI Semibold" panose="020B0702040204020203" pitchFamily="34" charset="0"/>
            </a:endParaRPr>
          </a:p>
        </p:txBody>
      </p:sp>
      <p:grpSp>
        <p:nvGrpSpPr>
          <p:cNvPr id="2" name="Group 1"/>
          <p:cNvGrpSpPr/>
          <p:nvPr/>
        </p:nvGrpSpPr>
        <p:grpSpPr>
          <a:xfrm>
            <a:off x="6339728" y="2915640"/>
            <a:ext cx="3385338" cy="1489926"/>
            <a:chOff x="6339728" y="2915640"/>
            <a:chExt cx="3385338" cy="1489926"/>
          </a:xfrm>
        </p:grpSpPr>
        <p:sp>
          <p:nvSpPr>
            <p:cNvPr id="40" name="TextBox 39"/>
            <p:cNvSpPr txBox="1"/>
            <p:nvPr/>
          </p:nvSpPr>
          <p:spPr>
            <a:xfrm>
              <a:off x="6339728" y="2915640"/>
              <a:ext cx="324391" cy="717569"/>
            </a:xfrm>
            <a:prstGeom prst="rect">
              <a:avLst/>
            </a:prstGeom>
            <a:noFill/>
          </p:spPr>
          <p:txBody>
            <a:bodyPr wrap="square" lIns="0" tIns="0" rIns="0" bIns="0" rtlCol="0">
              <a:spAutoFit/>
            </a:bodyPr>
            <a:lstStyle/>
            <a:p>
              <a:pPr>
                <a:lnSpc>
                  <a:spcPct val="113000"/>
                </a:lnSpc>
                <a:spcAft>
                  <a:spcPts val="700"/>
                </a:spcAft>
              </a:pPr>
              <a:r>
                <a:rPr lang="en-AU" sz="4500" dirty="0" smtClean="0">
                  <a:solidFill>
                    <a:schemeClr val="accent4"/>
                  </a:solidFill>
                  <a:latin typeface="Segoe UI Semibold" panose="020B0702040204020203" pitchFamily="34" charset="0"/>
                  <a:cs typeface="Segoe UI Semibold" panose="020B0702040204020203" pitchFamily="34" charset="0"/>
                </a:rPr>
                <a:t>1</a:t>
              </a:r>
              <a:endParaRPr lang="en-AU" sz="4500" dirty="0">
                <a:solidFill>
                  <a:schemeClr val="accent4"/>
                </a:solidFill>
                <a:latin typeface="Segoe UI Semibold" panose="020B0702040204020203" pitchFamily="34" charset="0"/>
                <a:cs typeface="Segoe UI Semibold" panose="020B0702040204020203" pitchFamily="34" charset="0"/>
              </a:endParaRPr>
            </a:p>
          </p:txBody>
        </p:sp>
        <p:sp>
          <p:nvSpPr>
            <p:cNvPr id="41" name="TextBox 40"/>
            <p:cNvSpPr txBox="1"/>
            <p:nvPr/>
          </p:nvSpPr>
          <p:spPr>
            <a:xfrm>
              <a:off x="6738257" y="3051349"/>
              <a:ext cx="2986809" cy="1354217"/>
            </a:xfrm>
            <a:prstGeom prst="rect">
              <a:avLst/>
            </a:prstGeom>
            <a:noFill/>
          </p:spPr>
          <p:txBody>
            <a:bodyPr wrap="square" lIns="0" tIns="0" rIns="0" bIns="0" rtlCol="0">
              <a:spAutoFit/>
            </a:bodyPr>
            <a:lstStyle/>
            <a:p>
              <a:pPr marL="0" lvl="3">
                <a:spcAft>
                  <a:spcPts val="600"/>
                </a:spcAft>
              </a:pPr>
              <a:r>
                <a:rPr lang="en-US"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Clear tasks from ‘Doing’ to ‘Done’</a:t>
              </a:r>
            </a:p>
            <a:p>
              <a:pPr marL="0" lvl="3">
                <a:spcAft>
                  <a:spcPts val="600"/>
                </a:spcAft>
              </a:pPr>
              <a:r>
                <a:rPr lang="en-US" sz="1100" dirty="0" smtClean="0">
                  <a:solidFill>
                    <a:schemeClr val="tx1">
                      <a:lumMod val="75000"/>
                      <a:lumOff val="25000"/>
                    </a:schemeClr>
                  </a:solidFill>
                </a:rPr>
                <a:t>If this is not the first daily stand-up of the sprint, clear completed items from the day before from ‘Doing’ to ‘Done’. </a:t>
              </a:r>
            </a:p>
            <a:p>
              <a:pPr marL="0" lvl="3">
                <a:spcAft>
                  <a:spcPts val="600"/>
                </a:spcAft>
              </a:pPr>
              <a:r>
                <a:rPr lang="en-US" sz="1100" dirty="0">
                  <a:solidFill>
                    <a:schemeClr val="tx1">
                      <a:lumMod val="75000"/>
                      <a:lumOff val="25000"/>
                    </a:schemeClr>
                  </a:solidFill>
                </a:rPr>
                <a:t>If team members need help with their items in ‘Doing’, daily stand-ups are a great opportunity to request or offer assistance. </a:t>
              </a:r>
            </a:p>
          </p:txBody>
        </p:sp>
      </p:grpSp>
      <p:grpSp>
        <p:nvGrpSpPr>
          <p:cNvPr id="3" name="Group 2"/>
          <p:cNvGrpSpPr/>
          <p:nvPr/>
        </p:nvGrpSpPr>
        <p:grpSpPr>
          <a:xfrm>
            <a:off x="6339728" y="4375037"/>
            <a:ext cx="3385337" cy="1107810"/>
            <a:chOff x="6339728" y="4399172"/>
            <a:chExt cx="3385337" cy="1107810"/>
          </a:xfrm>
        </p:grpSpPr>
        <p:sp>
          <p:nvSpPr>
            <p:cNvPr id="42" name="TextBox 41"/>
            <p:cNvSpPr txBox="1"/>
            <p:nvPr/>
          </p:nvSpPr>
          <p:spPr>
            <a:xfrm>
              <a:off x="6738256" y="4568263"/>
              <a:ext cx="2986809" cy="938719"/>
            </a:xfrm>
            <a:prstGeom prst="rect">
              <a:avLst/>
            </a:prstGeom>
            <a:noFill/>
          </p:spPr>
          <p:txBody>
            <a:bodyPr wrap="square" lIns="0" tIns="0" rIns="0" bIns="0" rtlCol="0">
              <a:spAutoFit/>
            </a:bodyPr>
            <a:lstStyle/>
            <a:p>
              <a:pPr marL="0" lvl="3">
                <a:spcAft>
                  <a:spcPts val="600"/>
                </a:spcAft>
              </a:pPr>
              <a:r>
                <a:rPr lang="en-US"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Self-assign tasks</a:t>
              </a:r>
            </a:p>
            <a:p>
              <a:pPr marL="0" lvl="3">
                <a:spcAft>
                  <a:spcPts val="600"/>
                </a:spcAft>
              </a:pPr>
              <a:r>
                <a:rPr lang="en-US" sz="1100" dirty="0">
                  <a:solidFill>
                    <a:schemeClr val="tx1">
                      <a:lumMod val="75000"/>
                      <a:lumOff val="25000"/>
                    </a:schemeClr>
                  </a:solidFill>
                  <a:cs typeface="Segoe UI Semibold" panose="020B0702040204020203" pitchFamily="34" charset="0"/>
                </a:rPr>
                <a:t>Team members </a:t>
              </a:r>
              <a:r>
                <a:rPr lang="en-US" sz="1100" dirty="0" smtClean="0">
                  <a:solidFill>
                    <a:schemeClr val="tx1">
                      <a:lumMod val="75000"/>
                      <a:lumOff val="25000"/>
                    </a:schemeClr>
                  </a:solidFill>
                  <a:cs typeface="Segoe UI Semibold" panose="020B0702040204020203" pitchFamily="34" charset="0"/>
                </a:rPr>
                <a:t>select outstanding tasks </a:t>
              </a:r>
              <a:r>
                <a:rPr lang="en-US" sz="1100" dirty="0">
                  <a:solidFill>
                    <a:schemeClr val="tx1">
                      <a:lumMod val="75000"/>
                      <a:lumOff val="25000"/>
                    </a:schemeClr>
                  </a:solidFill>
                  <a:cs typeface="Segoe UI Semibold" panose="020B0702040204020203" pitchFamily="34" charset="0"/>
                </a:rPr>
                <a:t>from the ‘To do’ column and assign a due date (usually within the sprint). Mark initials on the </a:t>
              </a:r>
              <a:r>
                <a:rPr lang="en-US" sz="1100" dirty="0" smtClean="0">
                  <a:solidFill>
                    <a:schemeClr val="tx1">
                      <a:lumMod val="75000"/>
                      <a:lumOff val="25000"/>
                    </a:schemeClr>
                  </a:solidFill>
                  <a:cs typeface="Segoe UI Semibold" panose="020B0702040204020203" pitchFamily="34" charset="0"/>
                </a:rPr>
                <a:t>task </a:t>
              </a:r>
              <a:r>
                <a:rPr lang="en-US" sz="1100" dirty="0">
                  <a:solidFill>
                    <a:schemeClr val="tx1">
                      <a:lumMod val="75000"/>
                      <a:lumOff val="25000"/>
                    </a:schemeClr>
                  </a:solidFill>
                  <a:cs typeface="Segoe UI Semibold" panose="020B0702040204020203" pitchFamily="34" charset="0"/>
                </a:rPr>
                <a:t>to clarify responsibility. </a:t>
              </a:r>
              <a:endParaRPr lang="en-US" sz="1100" i="1" dirty="0">
                <a:solidFill>
                  <a:schemeClr val="tx1">
                    <a:lumMod val="75000"/>
                    <a:lumOff val="25000"/>
                  </a:schemeClr>
                </a:solidFill>
                <a:cs typeface="Segoe UI Semibold" panose="020B0702040204020203" pitchFamily="34" charset="0"/>
              </a:endParaRPr>
            </a:p>
          </p:txBody>
        </p:sp>
        <p:sp>
          <p:nvSpPr>
            <p:cNvPr id="44" name="TextBox 43"/>
            <p:cNvSpPr txBox="1"/>
            <p:nvPr/>
          </p:nvSpPr>
          <p:spPr>
            <a:xfrm>
              <a:off x="6339728" y="4399172"/>
              <a:ext cx="324391" cy="717569"/>
            </a:xfrm>
            <a:prstGeom prst="rect">
              <a:avLst/>
            </a:prstGeom>
            <a:noFill/>
          </p:spPr>
          <p:txBody>
            <a:bodyPr wrap="square" lIns="0" tIns="0" rIns="0" bIns="0" rtlCol="0">
              <a:spAutoFit/>
            </a:bodyPr>
            <a:lstStyle/>
            <a:p>
              <a:pPr>
                <a:lnSpc>
                  <a:spcPct val="113000"/>
                </a:lnSpc>
                <a:spcAft>
                  <a:spcPts val="700"/>
                </a:spcAft>
              </a:pPr>
              <a:r>
                <a:rPr lang="en-AU" sz="4500" dirty="0">
                  <a:solidFill>
                    <a:schemeClr val="accent4"/>
                  </a:solidFill>
                  <a:latin typeface="Segoe UI Semibold" panose="020B0702040204020203" pitchFamily="34" charset="0"/>
                  <a:cs typeface="Segoe UI Semibold" panose="020B0702040204020203" pitchFamily="34" charset="0"/>
                </a:rPr>
                <a:t>2</a:t>
              </a:r>
            </a:p>
          </p:txBody>
        </p:sp>
      </p:grpSp>
      <p:grpSp>
        <p:nvGrpSpPr>
          <p:cNvPr id="5" name="Group 4"/>
          <p:cNvGrpSpPr/>
          <p:nvPr/>
        </p:nvGrpSpPr>
        <p:grpSpPr>
          <a:xfrm>
            <a:off x="6339728" y="5452318"/>
            <a:ext cx="3385337" cy="1109984"/>
            <a:chOff x="6339728" y="5572064"/>
            <a:chExt cx="3385337" cy="1109984"/>
          </a:xfrm>
        </p:grpSpPr>
        <p:sp>
          <p:nvSpPr>
            <p:cNvPr id="43" name="TextBox 42"/>
            <p:cNvSpPr txBox="1"/>
            <p:nvPr/>
          </p:nvSpPr>
          <p:spPr>
            <a:xfrm>
              <a:off x="6738256" y="5727941"/>
              <a:ext cx="2986809" cy="954107"/>
            </a:xfrm>
            <a:prstGeom prst="rect">
              <a:avLst/>
            </a:prstGeom>
            <a:noFill/>
          </p:spPr>
          <p:txBody>
            <a:bodyPr wrap="square" lIns="0" tIns="0" rIns="0" bIns="0" rtlCol="0">
              <a:spAutoFit/>
            </a:bodyPr>
            <a:lstStyle/>
            <a:p>
              <a:pPr marL="0" lvl="3">
                <a:spcAft>
                  <a:spcPts val="600"/>
                </a:spcAft>
              </a:pPr>
              <a:r>
                <a:rPr lang="en-US" sz="1200" dirty="0" smtClean="0">
                  <a:solidFill>
                    <a:schemeClr val="tx1">
                      <a:lumMod val="75000"/>
                      <a:lumOff val="25000"/>
                    </a:schemeClr>
                  </a:solidFill>
                  <a:latin typeface="Segoe UI Semibold" panose="020B0702040204020203" pitchFamily="34" charset="0"/>
                  <a:cs typeface="Segoe UI Semibold" panose="020B0702040204020203" pitchFamily="34" charset="0"/>
                </a:rPr>
                <a:t>If relevant to the current sprint, include additional tasks</a:t>
              </a:r>
              <a:endParaRPr lang="en-US" sz="1200" dirty="0">
                <a:solidFill>
                  <a:schemeClr val="tx1">
                    <a:lumMod val="75000"/>
                    <a:lumOff val="25000"/>
                  </a:schemeClr>
                </a:solidFill>
                <a:latin typeface="Segoe UI Semibold" panose="020B0702040204020203" pitchFamily="34" charset="0"/>
                <a:cs typeface="Segoe UI Semibold" panose="020B0702040204020203" pitchFamily="34" charset="0"/>
              </a:endParaRPr>
            </a:p>
            <a:p>
              <a:pPr marL="0" lvl="3">
                <a:spcAft>
                  <a:spcPts val="600"/>
                </a:spcAft>
              </a:pPr>
              <a:r>
                <a:rPr lang="en-US" sz="1100" dirty="0" smtClean="0">
                  <a:solidFill>
                    <a:schemeClr val="tx1">
                      <a:lumMod val="75000"/>
                      <a:lumOff val="25000"/>
                    </a:schemeClr>
                  </a:solidFill>
                </a:rPr>
                <a:t>Try to avoid </a:t>
              </a:r>
              <a:r>
                <a:rPr lang="en-US" sz="1100" dirty="0">
                  <a:solidFill>
                    <a:schemeClr val="tx1">
                      <a:lumMod val="75000"/>
                      <a:lumOff val="25000"/>
                    </a:schemeClr>
                  </a:solidFill>
                </a:rPr>
                <a:t>i</a:t>
              </a:r>
              <a:r>
                <a:rPr lang="en-US" sz="1100" dirty="0" smtClean="0">
                  <a:solidFill>
                    <a:schemeClr val="tx1">
                      <a:lumMod val="75000"/>
                      <a:lumOff val="25000"/>
                    </a:schemeClr>
                  </a:solidFill>
                </a:rPr>
                <a:t>ntroducing major new tasks or ideas to the Kanban mid-sprint unless they are required to achieve your sprint goals.</a:t>
              </a:r>
            </a:p>
          </p:txBody>
        </p:sp>
        <p:sp>
          <p:nvSpPr>
            <p:cNvPr id="45" name="TextBox 44"/>
            <p:cNvSpPr txBox="1"/>
            <p:nvPr/>
          </p:nvSpPr>
          <p:spPr>
            <a:xfrm>
              <a:off x="6339728" y="5572064"/>
              <a:ext cx="272046" cy="717569"/>
            </a:xfrm>
            <a:prstGeom prst="rect">
              <a:avLst/>
            </a:prstGeom>
            <a:noFill/>
          </p:spPr>
          <p:txBody>
            <a:bodyPr wrap="square" lIns="0" tIns="0" rIns="0" bIns="0" rtlCol="0">
              <a:spAutoFit/>
            </a:bodyPr>
            <a:lstStyle/>
            <a:p>
              <a:pPr>
                <a:lnSpc>
                  <a:spcPct val="113000"/>
                </a:lnSpc>
                <a:spcAft>
                  <a:spcPts val="700"/>
                </a:spcAft>
              </a:pPr>
              <a:r>
                <a:rPr lang="en-AU" sz="4500" dirty="0">
                  <a:solidFill>
                    <a:schemeClr val="accent4"/>
                  </a:solidFill>
                  <a:latin typeface="Segoe UI Semibold" panose="020B0702040204020203" pitchFamily="34" charset="0"/>
                  <a:cs typeface="Segoe UI Semibold" panose="020B0702040204020203" pitchFamily="34" charset="0"/>
                </a:rPr>
                <a:t>3</a:t>
              </a:r>
            </a:p>
          </p:txBody>
        </p:sp>
      </p:grpSp>
      <p:sp>
        <p:nvSpPr>
          <p:cNvPr id="46" name="Rounded Rectangle 45"/>
          <p:cNvSpPr/>
          <p:nvPr/>
        </p:nvSpPr>
        <p:spPr>
          <a:xfrm>
            <a:off x="764691" y="2766245"/>
            <a:ext cx="4584416" cy="2349441"/>
          </a:xfrm>
          <a:prstGeom prst="roundRect">
            <a:avLst>
              <a:gd name="adj" fmla="val 531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47" name="Table 46"/>
          <p:cNvGraphicFramePr>
            <a:graphicFrameLocks noGrp="1"/>
          </p:cNvGraphicFramePr>
          <p:nvPr>
            <p:extLst>
              <p:ext uri="{D42A27DB-BD31-4B8C-83A1-F6EECF244321}">
                <p14:modId xmlns:p14="http://schemas.microsoft.com/office/powerpoint/2010/main" val="3519915994"/>
              </p:ext>
            </p:extLst>
          </p:nvPr>
        </p:nvGraphicFramePr>
        <p:xfrm>
          <a:off x="1260879" y="3160396"/>
          <a:ext cx="3592041" cy="1711299"/>
        </p:xfrm>
        <a:graphic>
          <a:graphicData uri="http://schemas.openxmlformats.org/drawingml/2006/table">
            <a:tbl>
              <a:tblPr bandRow="1">
                <a:tableStyleId>{5C22544A-7EE6-4342-B048-85BDC9FD1C3A}</a:tableStyleId>
              </a:tblPr>
              <a:tblGrid>
                <a:gridCol w="1197347">
                  <a:extLst>
                    <a:ext uri="{9D8B030D-6E8A-4147-A177-3AD203B41FA5}">
                      <a16:colId xmlns:a16="http://schemas.microsoft.com/office/drawing/2014/main" val="3202276627"/>
                    </a:ext>
                  </a:extLst>
                </a:gridCol>
                <a:gridCol w="1197347">
                  <a:extLst>
                    <a:ext uri="{9D8B030D-6E8A-4147-A177-3AD203B41FA5}">
                      <a16:colId xmlns:a16="http://schemas.microsoft.com/office/drawing/2014/main" val="478075255"/>
                    </a:ext>
                  </a:extLst>
                </a:gridCol>
                <a:gridCol w="1197347">
                  <a:extLst>
                    <a:ext uri="{9D8B030D-6E8A-4147-A177-3AD203B41FA5}">
                      <a16:colId xmlns:a16="http://schemas.microsoft.com/office/drawing/2014/main" val="3892164408"/>
                    </a:ext>
                  </a:extLst>
                </a:gridCol>
              </a:tblGrid>
              <a:tr h="1711299">
                <a:tc>
                  <a:txBody>
                    <a:bodyPr/>
                    <a:lstStyle/>
                    <a:p>
                      <a:pPr algn="ctr"/>
                      <a:r>
                        <a:rPr lang="en-AU" sz="1400" dirty="0" smtClean="0">
                          <a:solidFill>
                            <a:schemeClr val="tx1">
                              <a:lumMod val="75000"/>
                              <a:lumOff val="25000"/>
                            </a:schemeClr>
                          </a:solidFill>
                          <a:latin typeface="Segoe UI Semibold" panose="020B0702040204020203" pitchFamily="34" charset="0"/>
                          <a:cs typeface="Segoe UI Semibold" panose="020B0702040204020203" pitchFamily="34" charset="0"/>
                        </a:rPr>
                        <a:t>To do</a:t>
                      </a:r>
                    </a:p>
                    <a:p>
                      <a:pPr algn="ctr"/>
                      <a:endParaRPr lang="en-AU" sz="1400" dirty="0" smtClean="0">
                        <a:solidFill>
                          <a:schemeClr val="tx1">
                            <a:lumMod val="75000"/>
                            <a:lumOff val="25000"/>
                          </a:schemeClr>
                        </a:solidFill>
                        <a:latin typeface="Segoe UI Semibold" panose="020B0702040204020203" pitchFamily="34" charset="0"/>
                        <a:cs typeface="Segoe UI Semibold" panose="020B0702040204020203" pitchFamily="34" charset="0"/>
                      </a:endParaRPr>
                    </a:p>
                    <a:p>
                      <a:pPr algn="ctr"/>
                      <a:endParaRPr lang="en-AU" sz="1400" dirty="0" smtClean="0">
                        <a:solidFill>
                          <a:schemeClr val="tx1">
                            <a:lumMod val="75000"/>
                            <a:lumOff val="25000"/>
                          </a:schemeClr>
                        </a:solidFill>
                        <a:latin typeface="Segoe UI Semibold" panose="020B0702040204020203" pitchFamily="34" charset="0"/>
                        <a:cs typeface="Segoe UI Semibold" panose="020B0702040204020203" pitchFamily="34" charset="0"/>
                      </a:endParaRPr>
                    </a:p>
                    <a:p>
                      <a:pPr algn="ctr"/>
                      <a:endParaRPr lang="en-AU" sz="1400" dirty="0" smtClean="0">
                        <a:solidFill>
                          <a:schemeClr val="tx1">
                            <a:lumMod val="75000"/>
                            <a:lumOff val="25000"/>
                          </a:schemeClr>
                        </a:solidFill>
                        <a:latin typeface="Segoe UI Semibold" panose="020B0702040204020203" pitchFamily="34" charset="0"/>
                        <a:cs typeface="Segoe UI Semibold" panose="020B0702040204020203" pitchFamily="34" charset="0"/>
                      </a:endParaRPr>
                    </a:p>
                    <a:p>
                      <a:pPr algn="ctr"/>
                      <a:endParaRPr lang="en-AU" sz="1400" dirty="0" smtClean="0">
                        <a:solidFill>
                          <a:schemeClr val="tx1">
                            <a:lumMod val="75000"/>
                            <a:lumOff val="25000"/>
                          </a:schemeClr>
                        </a:solidFill>
                        <a:latin typeface="Segoe UI Semibold" panose="020B0702040204020203" pitchFamily="34" charset="0"/>
                        <a:cs typeface="Segoe UI Semibold" panose="020B0702040204020203" pitchFamily="34" charset="0"/>
                      </a:endParaRPr>
                    </a:p>
                    <a:p>
                      <a:pPr algn="ctr"/>
                      <a:endParaRPr lang="en-AU" sz="1400" dirty="0" smtClean="0">
                        <a:solidFill>
                          <a:schemeClr val="tx1">
                            <a:lumMod val="75000"/>
                            <a:lumOff val="25000"/>
                          </a:schemeClr>
                        </a:solidFill>
                        <a:latin typeface="Segoe UI Semibold" panose="020B0702040204020203" pitchFamily="34" charset="0"/>
                        <a:cs typeface="Segoe UI Semibold" panose="020B0702040204020203" pitchFamily="34" charset="0"/>
                      </a:endParaRPr>
                    </a:p>
                    <a:p>
                      <a:pPr algn="ctr"/>
                      <a:endParaRPr lang="en-AU" sz="1400" dirty="0">
                        <a:solidFill>
                          <a:schemeClr val="tx1">
                            <a:lumMod val="75000"/>
                            <a:lumOff val="25000"/>
                          </a:schemeClr>
                        </a:solidFill>
                        <a:latin typeface="Segoe UI Semibold" panose="020B0702040204020203" pitchFamily="34" charset="0"/>
                        <a:cs typeface="Segoe UI Semibold" panose="020B0702040204020203" pitchFamily="34" charset="0"/>
                      </a:endParaRPr>
                    </a:p>
                  </a:txBody>
                  <a:tcPr marL="132229" marR="132229" marT="66114" marB="66114">
                    <a:solidFill>
                      <a:schemeClr val="bg1">
                        <a:lumMod val="95000"/>
                      </a:schemeClr>
                    </a:solidFill>
                  </a:tcPr>
                </a:tc>
                <a:tc>
                  <a:txBody>
                    <a:bodyPr/>
                    <a:lstStyle/>
                    <a:p>
                      <a:pPr algn="ctr"/>
                      <a:r>
                        <a:rPr lang="en-AU" sz="1400" dirty="0" smtClean="0">
                          <a:solidFill>
                            <a:schemeClr val="tx1">
                              <a:lumMod val="75000"/>
                              <a:lumOff val="25000"/>
                            </a:schemeClr>
                          </a:solidFill>
                          <a:latin typeface="Segoe UI Semibold" panose="020B0702040204020203" pitchFamily="34" charset="0"/>
                          <a:cs typeface="Segoe UI Semibold" panose="020B0702040204020203" pitchFamily="34" charset="0"/>
                        </a:rPr>
                        <a:t>Doing</a:t>
                      </a:r>
                      <a:endParaRPr lang="en-AU" sz="1400" dirty="0">
                        <a:solidFill>
                          <a:schemeClr val="tx1">
                            <a:lumMod val="75000"/>
                            <a:lumOff val="25000"/>
                          </a:schemeClr>
                        </a:solidFill>
                        <a:latin typeface="Segoe UI Semibold" panose="020B0702040204020203" pitchFamily="34" charset="0"/>
                        <a:cs typeface="Segoe UI Semibold" panose="020B0702040204020203" pitchFamily="34" charset="0"/>
                      </a:endParaRPr>
                    </a:p>
                  </a:txBody>
                  <a:tcPr marL="132229" marR="132229" marT="66114" marB="66114">
                    <a:solidFill>
                      <a:schemeClr val="bg1">
                        <a:lumMod val="95000"/>
                      </a:schemeClr>
                    </a:solidFill>
                  </a:tcPr>
                </a:tc>
                <a:tc>
                  <a:txBody>
                    <a:bodyPr/>
                    <a:lstStyle/>
                    <a:p>
                      <a:pPr algn="ctr"/>
                      <a:r>
                        <a:rPr lang="en-AU" sz="1400" dirty="0" smtClean="0">
                          <a:solidFill>
                            <a:schemeClr val="tx1">
                              <a:lumMod val="75000"/>
                              <a:lumOff val="25000"/>
                            </a:schemeClr>
                          </a:solidFill>
                          <a:latin typeface="Segoe UI Semibold" panose="020B0702040204020203" pitchFamily="34" charset="0"/>
                          <a:cs typeface="Segoe UI Semibold" panose="020B0702040204020203" pitchFamily="34" charset="0"/>
                        </a:rPr>
                        <a:t>Done</a:t>
                      </a:r>
                      <a:endParaRPr lang="en-AU" sz="1400" dirty="0">
                        <a:solidFill>
                          <a:schemeClr val="tx1">
                            <a:lumMod val="75000"/>
                            <a:lumOff val="25000"/>
                          </a:schemeClr>
                        </a:solidFill>
                        <a:latin typeface="Segoe UI Semibold" panose="020B0702040204020203" pitchFamily="34" charset="0"/>
                        <a:cs typeface="Segoe UI Semibold" panose="020B0702040204020203" pitchFamily="34" charset="0"/>
                      </a:endParaRPr>
                    </a:p>
                  </a:txBody>
                  <a:tcPr marL="132229" marR="132229" marT="66114" marB="66114">
                    <a:solidFill>
                      <a:schemeClr val="bg1">
                        <a:lumMod val="95000"/>
                      </a:schemeClr>
                    </a:solidFill>
                  </a:tcPr>
                </a:tc>
                <a:extLst>
                  <a:ext uri="{0D108BD9-81ED-4DB2-BD59-A6C34878D82A}">
                    <a16:rowId xmlns:a16="http://schemas.microsoft.com/office/drawing/2014/main" val="1570597103"/>
                  </a:ext>
                </a:extLst>
              </a:tr>
            </a:tbl>
          </a:graphicData>
        </a:graphic>
      </p:graphicFrame>
      <p:sp>
        <p:nvSpPr>
          <p:cNvPr id="48" name="Rectangle 47"/>
          <p:cNvSpPr/>
          <p:nvPr/>
        </p:nvSpPr>
        <p:spPr>
          <a:xfrm>
            <a:off x="1713344" y="2777099"/>
            <a:ext cx="2687111" cy="37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smtClean="0">
                <a:solidFill>
                  <a:schemeClr val="tx1">
                    <a:lumMod val="75000"/>
                    <a:lumOff val="25000"/>
                  </a:schemeClr>
                </a:solidFill>
                <a:latin typeface="Segoe UI Semibold" panose="020B0702040204020203" pitchFamily="34" charset="0"/>
                <a:cs typeface="Segoe UI Semibold" panose="020B0702040204020203" pitchFamily="34" charset="0"/>
              </a:rPr>
              <a:t>Kanban board</a:t>
            </a:r>
            <a:endParaRPr lang="en-AU" sz="1400" dirty="0">
              <a:solidFill>
                <a:schemeClr val="tx1">
                  <a:lumMod val="75000"/>
                  <a:lumOff val="25000"/>
                </a:schemeClr>
              </a:solidFill>
              <a:latin typeface="Segoe UI Semibold" panose="020B0702040204020203" pitchFamily="34" charset="0"/>
              <a:cs typeface="Segoe UI Semibold" panose="020B0702040204020203" pitchFamily="34" charset="0"/>
            </a:endParaRPr>
          </a:p>
        </p:txBody>
      </p:sp>
      <p:sp>
        <p:nvSpPr>
          <p:cNvPr id="49" name="Rectangle 48"/>
          <p:cNvSpPr/>
          <p:nvPr/>
        </p:nvSpPr>
        <p:spPr>
          <a:xfrm>
            <a:off x="1521081" y="3578388"/>
            <a:ext cx="609707" cy="39505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smtClean="0">
                <a:solidFill>
                  <a:schemeClr val="tx1"/>
                </a:solidFill>
                <a:latin typeface="Segoe UI Semibold" panose="020B0702040204020203" pitchFamily="34" charset="0"/>
                <a:cs typeface="Segoe UI Semibold" panose="020B0702040204020203" pitchFamily="34" charset="0"/>
              </a:rPr>
              <a:t>Task </a:t>
            </a:r>
            <a:endParaRPr lang="en-AU" sz="700" dirty="0">
              <a:solidFill>
                <a:schemeClr val="tx1"/>
              </a:solidFill>
              <a:latin typeface="Segoe UI Semibold" panose="020B0702040204020203" pitchFamily="34" charset="0"/>
              <a:cs typeface="Segoe UI Semibold" panose="020B0702040204020203" pitchFamily="34" charset="0"/>
            </a:endParaRPr>
          </a:p>
        </p:txBody>
      </p:sp>
      <p:sp>
        <p:nvSpPr>
          <p:cNvPr id="50" name="Rectangle 49"/>
          <p:cNvSpPr/>
          <p:nvPr/>
        </p:nvSpPr>
        <p:spPr>
          <a:xfrm>
            <a:off x="1889714" y="4337231"/>
            <a:ext cx="609707" cy="39505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a:solidFill>
                  <a:schemeClr val="tx1"/>
                </a:solidFill>
                <a:latin typeface="Segoe UI Semibold" panose="020B0702040204020203" pitchFamily="34" charset="0"/>
                <a:cs typeface="Segoe UI Semibold" panose="020B0702040204020203" pitchFamily="34" charset="0"/>
              </a:rPr>
              <a:t>Task </a:t>
            </a:r>
          </a:p>
        </p:txBody>
      </p:sp>
      <p:sp>
        <p:nvSpPr>
          <p:cNvPr id="51" name="Rectangle 50"/>
          <p:cNvSpPr/>
          <p:nvPr/>
        </p:nvSpPr>
        <p:spPr>
          <a:xfrm>
            <a:off x="3026727" y="4192448"/>
            <a:ext cx="609707" cy="39505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a:solidFill>
                  <a:schemeClr val="tx1"/>
                </a:solidFill>
                <a:latin typeface="Segoe UI Semibold" panose="020B0702040204020203" pitchFamily="34" charset="0"/>
                <a:cs typeface="Segoe UI Semibold" panose="020B0702040204020203" pitchFamily="34" charset="0"/>
              </a:rPr>
              <a:t>Task </a:t>
            </a:r>
          </a:p>
        </p:txBody>
      </p:sp>
      <p:sp>
        <p:nvSpPr>
          <p:cNvPr id="52" name="Rectangle 51"/>
          <p:cNvSpPr/>
          <p:nvPr/>
        </p:nvSpPr>
        <p:spPr>
          <a:xfrm>
            <a:off x="2642537" y="3580543"/>
            <a:ext cx="609707" cy="39505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a:solidFill>
                  <a:schemeClr val="tx1"/>
                </a:solidFill>
                <a:latin typeface="Segoe UI Semibold" panose="020B0702040204020203" pitchFamily="34" charset="0"/>
                <a:cs typeface="Segoe UI Semibold" panose="020B0702040204020203" pitchFamily="34" charset="0"/>
              </a:rPr>
              <a:t>Task</a:t>
            </a:r>
            <a:endParaRPr lang="en-AU" sz="700" dirty="0"/>
          </a:p>
        </p:txBody>
      </p:sp>
      <p:sp>
        <p:nvSpPr>
          <p:cNvPr id="53" name="Rectangle 52"/>
          <p:cNvSpPr/>
          <p:nvPr/>
        </p:nvSpPr>
        <p:spPr>
          <a:xfrm>
            <a:off x="4078182" y="3577587"/>
            <a:ext cx="609707" cy="39505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a:solidFill>
                  <a:schemeClr val="tx1"/>
                </a:solidFill>
                <a:latin typeface="Segoe UI Semibold" panose="020B0702040204020203" pitchFamily="34" charset="0"/>
                <a:cs typeface="Segoe UI Semibold" panose="020B0702040204020203" pitchFamily="34" charset="0"/>
              </a:rPr>
              <a:t>Task</a:t>
            </a:r>
            <a:endParaRPr lang="en-AU" sz="700" dirty="0"/>
          </a:p>
        </p:txBody>
      </p:sp>
      <p:cxnSp>
        <p:nvCxnSpPr>
          <p:cNvPr id="54" name="Straight Connector 53"/>
          <p:cNvCxnSpPr>
            <a:stCxn id="49" idx="1"/>
            <a:endCxn id="55" idx="4"/>
          </p:cNvCxnSpPr>
          <p:nvPr/>
        </p:nvCxnSpPr>
        <p:spPr>
          <a:xfrm flipH="1">
            <a:off x="1467385" y="3775918"/>
            <a:ext cx="53696" cy="121398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55" name="Rounded Rectangular Callout 54"/>
          <p:cNvSpPr/>
          <p:nvPr/>
        </p:nvSpPr>
        <p:spPr>
          <a:xfrm>
            <a:off x="764691" y="5303969"/>
            <a:ext cx="1419583" cy="722829"/>
          </a:xfrm>
          <a:prstGeom prst="wedgeRoundRectCallout">
            <a:avLst>
              <a:gd name="adj1" fmla="val -500"/>
              <a:gd name="adj2" fmla="val -93449"/>
              <a:gd name="adj3" fmla="val 166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smtClean="0">
                <a:solidFill>
                  <a:schemeClr val="tx1">
                    <a:lumMod val="75000"/>
                    <a:lumOff val="25000"/>
                  </a:schemeClr>
                </a:solidFill>
              </a:rPr>
              <a:t>“Today I’m going to focus on the stakeholder engagement plan”. </a:t>
            </a:r>
            <a:endParaRPr lang="en-AU" sz="1100" dirty="0">
              <a:solidFill>
                <a:schemeClr val="tx1">
                  <a:lumMod val="75000"/>
                  <a:lumOff val="25000"/>
                </a:schemeClr>
              </a:solidFill>
            </a:endParaRPr>
          </a:p>
        </p:txBody>
      </p:sp>
      <p:sp>
        <p:nvSpPr>
          <p:cNvPr id="56" name="Rounded Rectangular Callout 55"/>
          <p:cNvSpPr/>
          <p:nvPr/>
        </p:nvSpPr>
        <p:spPr>
          <a:xfrm>
            <a:off x="4235641" y="5303969"/>
            <a:ext cx="1573674" cy="970387"/>
          </a:xfrm>
          <a:prstGeom prst="wedgeRoundRectCallout">
            <a:avLst>
              <a:gd name="adj1" fmla="val 2934"/>
              <a:gd name="adj2" fmla="val -81074"/>
              <a:gd name="adj3" fmla="val 166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smtClean="0">
                <a:solidFill>
                  <a:schemeClr val="tx1">
                    <a:lumMod val="75000"/>
                    <a:lumOff val="25000"/>
                  </a:schemeClr>
                </a:solidFill>
              </a:rPr>
              <a:t>“I’m still working on the project roadmap. I aim to circulate it this afternoon for feedback”. </a:t>
            </a:r>
            <a:endParaRPr lang="en-AU" sz="1100" dirty="0">
              <a:solidFill>
                <a:schemeClr val="tx1">
                  <a:lumMod val="75000"/>
                  <a:lumOff val="25000"/>
                </a:schemeClr>
              </a:solidFill>
            </a:endParaRPr>
          </a:p>
        </p:txBody>
      </p:sp>
      <p:cxnSp>
        <p:nvCxnSpPr>
          <p:cNvPr id="57" name="Straight Connector 56"/>
          <p:cNvCxnSpPr>
            <a:stCxn id="51" idx="2"/>
            <a:endCxn id="56" idx="4"/>
          </p:cNvCxnSpPr>
          <p:nvPr/>
        </p:nvCxnSpPr>
        <p:spPr>
          <a:xfrm>
            <a:off x="3331581" y="4587507"/>
            <a:ext cx="1737069" cy="41492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Rounded Rectangular Callout 57"/>
          <p:cNvSpPr/>
          <p:nvPr/>
        </p:nvSpPr>
        <p:spPr>
          <a:xfrm>
            <a:off x="2425486" y="5291961"/>
            <a:ext cx="1568943" cy="722829"/>
          </a:xfrm>
          <a:prstGeom prst="wedgeRoundRectCallout">
            <a:avLst>
              <a:gd name="adj1" fmla="val -500"/>
              <a:gd name="adj2" fmla="val -93449"/>
              <a:gd name="adj3" fmla="val 166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smtClean="0">
                <a:solidFill>
                  <a:schemeClr val="tx1">
                    <a:lumMod val="75000"/>
                    <a:lumOff val="25000"/>
                  </a:schemeClr>
                </a:solidFill>
              </a:rPr>
              <a:t>“I’ll follow up with an email and suggest a time next week to discuss </a:t>
            </a:r>
            <a:r>
              <a:rPr lang="en-AU" sz="1100" i="1" dirty="0" smtClean="0">
                <a:solidFill>
                  <a:schemeClr val="tx1">
                    <a:lumMod val="75000"/>
                    <a:lumOff val="25000"/>
                  </a:schemeClr>
                </a:solidFill>
              </a:rPr>
              <a:t>x</a:t>
            </a:r>
            <a:r>
              <a:rPr lang="en-AU" sz="1100" dirty="0" smtClean="0">
                <a:solidFill>
                  <a:schemeClr val="tx1">
                    <a:lumMod val="75000"/>
                    <a:lumOff val="25000"/>
                  </a:schemeClr>
                </a:solidFill>
              </a:rPr>
              <a:t>”. </a:t>
            </a:r>
            <a:endParaRPr lang="en-AU" sz="1100" dirty="0">
              <a:solidFill>
                <a:schemeClr val="tx1">
                  <a:lumMod val="75000"/>
                  <a:lumOff val="25000"/>
                </a:schemeClr>
              </a:solidFill>
            </a:endParaRPr>
          </a:p>
        </p:txBody>
      </p:sp>
      <p:cxnSp>
        <p:nvCxnSpPr>
          <p:cNvPr id="59" name="Straight Connector 58"/>
          <p:cNvCxnSpPr>
            <a:stCxn id="50" idx="2"/>
            <a:endCxn id="58" idx="4"/>
          </p:cNvCxnSpPr>
          <p:nvPr/>
        </p:nvCxnSpPr>
        <p:spPr>
          <a:xfrm>
            <a:off x="2194568" y="4732290"/>
            <a:ext cx="1007545" cy="24560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824406" y="6126000"/>
            <a:ext cx="423647" cy="717846"/>
            <a:chOff x="5967393" y="4344249"/>
            <a:chExt cx="423647" cy="717846"/>
          </a:xfrm>
          <a:solidFill>
            <a:schemeClr val="accent4">
              <a:lumMod val="75000"/>
            </a:schemeClr>
          </a:solidFill>
        </p:grpSpPr>
        <p:sp>
          <p:nvSpPr>
            <p:cNvPr id="61" name="Google Shape;1901;p10"/>
            <p:cNvSpPr/>
            <p:nvPr/>
          </p:nvSpPr>
          <p:spPr>
            <a:xfrm>
              <a:off x="5967393" y="4403089"/>
              <a:ext cx="423647" cy="659006"/>
            </a:xfrm>
            <a:custGeom>
              <a:avLst/>
              <a:gdLst/>
              <a:ahLst/>
              <a:cxnLst/>
              <a:rect l="l" t="t" r="r" b="b"/>
              <a:pathLst>
                <a:path w="207" h="321" extrusionOk="0">
                  <a:moveTo>
                    <a:pt x="135" y="53"/>
                  </a:moveTo>
                  <a:cubicBezTo>
                    <a:pt x="135" y="53"/>
                    <a:pt x="134" y="52"/>
                    <a:pt x="134" y="52"/>
                  </a:cubicBezTo>
                  <a:cubicBezTo>
                    <a:pt x="130" y="50"/>
                    <a:pt x="126" y="48"/>
                    <a:pt x="121" y="47"/>
                  </a:cubicBezTo>
                  <a:cubicBezTo>
                    <a:pt x="112" y="56"/>
                    <a:pt x="112" y="56"/>
                    <a:pt x="112" y="56"/>
                  </a:cubicBezTo>
                  <a:cubicBezTo>
                    <a:pt x="103" y="46"/>
                    <a:pt x="103" y="46"/>
                    <a:pt x="103" y="46"/>
                  </a:cubicBezTo>
                  <a:cubicBezTo>
                    <a:pt x="103" y="46"/>
                    <a:pt x="103" y="46"/>
                    <a:pt x="103" y="46"/>
                  </a:cubicBezTo>
                  <a:cubicBezTo>
                    <a:pt x="99" y="48"/>
                    <a:pt x="95" y="49"/>
                    <a:pt x="91" y="52"/>
                  </a:cubicBezTo>
                  <a:cubicBezTo>
                    <a:pt x="90" y="52"/>
                    <a:pt x="89" y="52"/>
                    <a:pt x="88" y="53"/>
                  </a:cubicBezTo>
                  <a:cubicBezTo>
                    <a:pt x="82" y="56"/>
                    <a:pt x="77" y="57"/>
                    <a:pt x="71" y="55"/>
                  </a:cubicBezTo>
                  <a:cubicBezTo>
                    <a:pt x="52" y="49"/>
                    <a:pt x="34" y="19"/>
                    <a:pt x="29" y="9"/>
                  </a:cubicBezTo>
                  <a:cubicBezTo>
                    <a:pt x="27" y="6"/>
                    <a:pt x="25" y="4"/>
                    <a:pt x="22" y="2"/>
                  </a:cubicBezTo>
                  <a:cubicBezTo>
                    <a:pt x="18" y="1"/>
                    <a:pt x="18" y="1"/>
                    <a:pt x="18" y="1"/>
                  </a:cubicBezTo>
                  <a:cubicBezTo>
                    <a:pt x="16" y="0"/>
                    <a:pt x="13" y="1"/>
                    <a:pt x="10" y="2"/>
                  </a:cubicBezTo>
                  <a:cubicBezTo>
                    <a:pt x="3" y="5"/>
                    <a:pt x="0" y="14"/>
                    <a:pt x="3" y="21"/>
                  </a:cubicBezTo>
                  <a:cubicBezTo>
                    <a:pt x="4" y="23"/>
                    <a:pt x="7" y="29"/>
                    <a:pt x="12" y="36"/>
                  </a:cubicBezTo>
                  <a:cubicBezTo>
                    <a:pt x="16" y="41"/>
                    <a:pt x="16" y="41"/>
                    <a:pt x="16" y="41"/>
                  </a:cubicBezTo>
                  <a:cubicBezTo>
                    <a:pt x="26" y="56"/>
                    <a:pt x="42" y="75"/>
                    <a:pt x="63" y="82"/>
                  </a:cubicBezTo>
                  <a:cubicBezTo>
                    <a:pt x="67" y="83"/>
                    <a:pt x="71" y="84"/>
                    <a:pt x="75" y="84"/>
                  </a:cubicBezTo>
                  <a:cubicBezTo>
                    <a:pt x="75" y="158"/>
                    <a:pt x="75" y="158"/>
                    <a:pt x="75" y="158"/>
                  </a:cubicBezTo>
                  <a:cubicBezTo>
                    <a:pt x="75" y="162"/>
                    <a:pt x="76" y="165"/>
                    <a:pt x="77" y="168"/>
                  </a:cubicBezTo>
                  <a:cubicBezTo>
                    <a:pt x="77" y="169"/>
                    <a:pt x="77" y="170"/>
                    <a:pt x="77" y="170"/>
                  </a:cubicBezTo>
                  <a:cubicBezTo>
                    <a:pt x="77" y="305"/>
                    <a:pt x="77" y="305"/>
                    <a:pt x="77" y="305"/>
                  </a:cubicBezTo>
                  <a:cubicBezTo>
                    <a:pt x="77" y="314"/>
                    <a:pt x="84" y="321"/>
                    <a:pt x="93" y="321"/>
                  </a:cubicBezTo>
                  <a:cubicBezTo>
                    <a:pt x="103" y="321"/>
                    <a:pt x="110" y="314"/>
                    <a:pt x="110" y="305"/>
                  </a:cubicBezTo>
                  <a:cubicBezTo>
                    <a:pt x="110" y="190"/>
                    <a:pt x="110" y="190"/>
                    <a:pt x="110" y="190"/>
                  </a:cubicBezTo>
                  <a:cubicBezTo>
                    <a:pt x="111" y="190"/>
                    <a:pt x="111" y="190"/>
                    <a:pt x="112" y="190"/>
                  </a:cubicBezTo>
                  <a:cubicBezTo>
                    <a:pt x="112" y="190"/>
                    <a:pt x="112" y="190"/>
                    <a:pt x="112" y="190"/>
                  </a:cubicBezTo>
                  <a:cubicBezTo>
                    <a:pt x="112" y="305"/>
                    <a:pt x="112" y="305"/>
                    <a:pt x="112" y="305"/>
                  </a:cubicBezTo>
                  <a:cubicBezTo>
                    <a:pt x="112" y="314"/>
                    <a:pt x="120" y="321"/>
                    <a:pt x="129" y="321"/>
                  </a:cubicBezTo>
                  <a:cubicBezTo>
                    <a:pt x="129" y="321"/>
                    <a:pt x="129" y="321"/>
                    <a:pt x="129" y="321"/>
                  </a:cubicBezTo>
                  <a:cubicBezTo>
                    <a:pt x="138" y="321"/>
                    <a:pt x="146" y="314"/>
                    <a:pt x="146" y="305"/>
                  </a:cubicBezTo>
                  <a:cubicBezTo>
                    <a:pt x="146" y="173"/>
                    <a:pt x="146" y="173"/>
                    <a:pt x="146" y="173"/>
                  </a:cubicBezTo>
                  <a:cubicBezTo>
                    <a:pt x="146" y="174"/>
                    <a:pt x="147" y="175"/>
                    <a:pt x="149" y="175"/>
                  </a:cubicBezTo>
                  <a:cubicBezTo>
                    <a:pt x="151" y="176"/>
                    <a:pt x="153" y="177"/>
                    <a:pt x="155" y="177"/>
                  </a:cubicBezTo>
                  <a:cubicBezTo>
                    <a:pt x="160" y="177"/>
                    <a:pt x="165" y="174"/>
                    <a:pt x="168" y="170"/>
                  </a:cubicBezTo>
                  <a:cubicBezTo>
                    <a:pt x="207" y="97"/>
                    <a:pt x="153" y="64"/>
                    <a:pt x="135" y="53"/>
                  </a:cubicBezTo>
                  <a:close/>
                  <a:moveTo>
                    <a:pt x="112" y="127"/>
                  </a:moveTo>
                  <a:cubicBezTo>
                    <a:pt x="112" y="127"/>
                    <a:pt x="112" y="127"/>
                    <a:pt x="112" y="127"/>
                  </a:cubicBezTo>
                  <a:cubicBezTo>
                    <a:pt x="103" y="115"/>
                    <a:pt x="103" y="115"/>
                    <a:pt x="103" y="115"/>
                  </a:cubicBezTo>
                  <a:cubicBezTo>
                    <a:pt x="112" y="57"/>
                    <a:pt x="112" y="57"/>
                    <a:pt x="112" y="57"/>
                  </a:cubicBezTo>
                  <a:cubicBezTo>
                    <a:pt x="112" y="57"/>
                    <a:pt x="112" y="57"/>
                    <a:pt x="112" y="57"/>
                  </a:cubicBezTo>
                  <a:cubicBezTo>
                    <a:pt x="121" y="115"/>
                    <a:pt x="121" y="115"/>
                    <a:pt x="121" y="115"/>
                  </a:cubicBezTo>
                  <a:lnTo>
                    <a:pt x="112" y="127"/>
                  </a:lnTo>
                  <a:close/>
                  <a:moveTo>
                    <a:pt x="149" y="143"/>
                  </a:moveTo>
                  <a:cubicBezTo>
                    <a:pt x="149" y="103"/>
                    <a:pt x="149" y="103"/>
                    <a:pt x="149" y="103"/>
                  </a:cubicBezTo>
                  <a:cubicBezTo>
                    <a:pt x="154" y="113"/>
                    <a:pt x="156" y="126"/>
                    <a:pt x="149" y="143"/>
                  </a:cubicBezTo>
                  <a:close/>
                  <a:moveTo>
                    <a:pt x="149" y="143"/>
                  </a:moveTo>
                  <a:cubicBezTo>
                    <a:pt x="149" y="143"/>
                    <a:pt x="149" y="143"/>
                    <a:pt x="149" y="143"/>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1902;p10"/>
            <p:cNvSpPr/>
            <p:nvPr/>
          </p:nvSpPr>
          <p:spPr>
            <a:xfrm>
              <a:off x="6122337" y="4344249"/>
              <a:ext cx="147100" cy="149061"/>
            </a:xfrm>
            <a:custGeom>
              <a:avLst/>
              <a:gdLst/>
              <a:ahLst/>
              <a:cxnLst/>
              <a:rect l="l" t="t" r="r" b="b"/>
              <a:pathLst>
                <a:path w="72" h="72" extrusionOk="0">
                  <a:moveTo>
                    <a:pt x="72" y="36"/>
                  </a:moveTo>
                  <a:cubicBezTo>
                    <a:pt x="72" y="56"/>
                    <a:pt x="56" y="72"/>
                    <a:pt x="36" y="72"/>
                  </a:cubicBezTo>
                  <a:cubicBezTo>
                    <a:pt x="16" y="72"/>
                    <a:pt x="0" y="56"/>
                    <a:pt x="0" y="36"/>
                  </a:cubicBezTo>
                  <a:cubicBezTo>
                    <a:pt x="0" y="16"/>
                    <a:pt x="16" y="0"/>
                    <a:pt x="36" y="0"/>
                  </a:cubicBezTo>
                  <a:cubicBezTo>
                    <a:pt x="56" y="0"/>
                    <a:pt x="72" y="16"/>
                    <a:pt x="72" y="36"/>
                  </a:cubicBezTo>
                  <a:close/>
                  <a:moveTo>
                    <a:pt x="72" y="36"/>
                  </a:moveTo>
                  <a:cubicBezTo>
                    <a:pt x="72" y="36"/>
                    <a:pt x="72" y="36"/>
                    <a:pt x="72" y="36"/>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3" name="Group 62"/>
          <p:cNvGrpSpPr/>
          <p:nvPr/>
        </p:nvGrpSpPr>
        <p:grpSpPr>
          <a:xfrm>
            <a:off x="5385668" y="6126000"/>
            <a:ext cx="423647" cy="717846"/>
            <a:chOff x="7823478" y="4326753"/>
            <a:chExt cx="423647" cy="717846"/>
          </a:xfrm>
          <a:solidFill>
            <a:schemeClr val="accent4">
              <a:lumMod val="75000"/>
            </a:schemeClr>
          </a:solidFill>
        </p:grpSpPr>
        <p:sp>
          <p:nvSpPr>
            <p:cNvPr id="64" name="Google Shape;1901;p10"/>
            <p:cNvSpPr/>
            <p:nvPr/>
          </p:nvSpPr>
          <p:spPr>
            <a:xfrm>
              <a:off x="7823478" y="4385593"/>
              <a:ext cx="423647" cy="659006"/>
            </a:xfrm>
            <a:custGeom>
              <a:avLst/>
              <a:gdLst/>
              <a:ahLst/>
              <a:cxnLst/>
              <a:rect l="l" t="t" r="r" b="b"/>
              <a:pathLst>
                <a:path w="207" h="321" extrusionOk="0">
                  <a:moveTo>
                    <a:pt x="135" y="53"/>
                  </a:moveTo>
                  <a:cubicBezTo>
                    <a:pt x="135" y="53"/>
                    <a:pt x="134" y="52"/>
                    <a:pt x="134" y="52"/>
                  </a:cubicBezTo>
                  <a:cubicBezTo>
                    <a:pt x="130" y="50"/>
                    <a:pt x="126" y="48"/>
                    <a:pt x="121" y="47"/>
                  </a:cubicBezTo>
                  <a:cubicBezTo>
                    <a:pt x="112" y="56"/>
                    <a:pt x="112" y="56"/>
                    <a:pt x="112" y="56"/>
                  </a:cubicBezTo>
                  <a:cubicBezTo>
                    <a:pt x="103" y="46"/>
                    <a:pt x="103" y="46"/>
                    <a:pt x="103" y="46"/>
                  </a:cubicBezTo>
                  <a:cubicBezTo>
                    <a:pt x="103" y="46"/>
                    <a:pt x="103" y="46"/>
                    <a:pt x="103" y="46"/>
                  </a:cubicBezTo>
                  <a:cubicBezTo>
                    <a:pt x="99" y="48"/>
                    <a:pt x="95" y="49"/>
                    <a:pt x="91" y="52"/>
                  </a:cubicBezTo>
                  <a:cubicBezTo>
                    <a:pt x="90" y="52"/>
                    <a:pt x="89" y="52"/>
                    <a:pt x="88" y="53"/>
                  </a:cubicBezTo>
                  <a:cubicBezTo>
                    <a:pt x="82" y="56"/>
                    <a:pt x="77" y="57"/>
                    <a:pt x="71" y="55"/>
                  </a:cubicBezTo>
                  <a:cubicBezTo>
                    <a:pt x="52" y="49"/>
                    <a:pt x="34" y="19"/>
                    <a:pt x="29" y="9"/>
                  </a:cubicBezTo>
                  <a:cubicBezTo>
                    <a:pt x="27" y="6"/>
                    <a:pt x="25" y="4"/>
                    <a:pt x="22" y="2"/>
                  </a:cubicBezTo>
                  <a:cubicBezTo>
                    <a:pt x="18" y="1"/>
                    <a:pt x="18" y="1"/>
                    <a:pt x="18" y="1"/>
                  </a:cubicBezTo>
                  <a:cubicBezTo>
                    <a:pt x="16" y="0"/>
                    <a:pt x="13" y="1"/>
                    <a:pt x="10" y="2"/>
                  </a:cubicBezTo>
                  <a:cubicBezTo>
                    <a:pt x="3" y="5"/>
                    <a:pt x="0" y="14"/>
                    <a:pt x="3" y="21"/>
                  </a:cubicBezTo>
                  <a:cubicBezTo>
                    <a:pt x="4" y="23"/>
                    <a:pt x="7" y="29"/>
                    <a:pt x="12" y="36"/>
                  </a:cubicBezTo>
                  <a:cubicBezTo>
                    <a:pt x="16" y="41"/>
                    <a:pt x="16" y="41"/>
                    <a:pt x="16" y="41"/>
                  </a:cubicBezTo>
                  <a:cubicBezTo>
                    <a:pt x="26" y="56"/>
                    <a:pt x="42" y="75"/>
                    <a:pt x="63" y="82"/>
                  </a:cubicBezTo>
                  <a:cubicBezTo>
                    <a:pt x="67" y="83"/>
                    <a:pt x="71" y="84"/>
                    <a:pt x="75" y="84"/>
                  </a:cubicBezTo>
                  <a:cubicBezTo>
                    <a:pt x="75" y="158"/>
                    <a:pt x="75" y="158"/>
                    <a:pt x="75" y="158"/>
                  </a:cubicBezTo>
                  <a:cubicBezTo>
                    <a:pt x="75" y="162"/>
                    <a:pt x="76" y="165"/>
                    <a:pt x="77" y="168"/>
                  </a:cubicBezTo>
                  <a:cubicBezTo>
                    <a:pt x="77" y="169"/>
                    <a:pt x="77" y="170"/>
                    <a:pt x="77" y="170"/>
                  </a:cubicBezTo>
                  <a:cubicBezTo>
                    <a:pt x="77" y="305"/>
                    <a:pt x="77" y="305"/>
                    <a:pt x="77" y="305"/>
                  </a:cubicBezTo>
                  <a:cubicBezTo>
                    <a:pt x="77" y="314"/>
                    <a:pt x="84" y="321"/>
                    <a:pt x="93" y="321"/>
                  </a:cubicBezTo>
                  <a:cubicBezTo>
                    <a:pt x="103" y="321"/>
                    <a:pt x="110" y="314"/>
                    <a:pt x="110" y="305"/>
                  </a:cubicBezTo>
                  <a:cubicBezTo>
                    <a:pt x="110" y="190"/>
                    <a:pt x="110" y="190"/>
                    <a:pt x="110" y="190"/>
                  </a:cubicBezTo>
                  <a:cubicBezTo>
                    <a:pt x="111" y="190"/>
                    <a:pt x="111" y="190"/>
                    <a:pt x="112" y="190"/>
                  </a:cubicBezTo>
                  <a:cubicBezTo>
                    <a:pt x="112" y="190"/>
                    <a:pt x="112" y="190"/>
                    <a:pt x="112" y="190"/>
                  </a:cubicBezTo>
                  <a:cubicBezTo>
                    <a:pt x="112" y="305"/>
                    <a:pt x="112" y="305"/>
                    <a:pt x="112" y="305"/>
                  </a:cubicBezTo>
                  <a:cubicBezTo>
                    <a:pt x="112" y="314"/>
                    <a:pt x="120" y="321"/>
                    <a:pt x="129" y="321"/>
                  </a:cubicBezTo>
                  <a:cubicBezTo>
                    <a:pt x="129" y="321"/>
                    <a:pt x="129" y="321"/>
                    <a:pt x="129" y="321"/>
                  </a:cubicBezTo>
                  <a:cubicBezTo>
                    <a:pt x="138" y="321"/>
                    <a:pt x="146" y="314"/>
                    <a:pt x="146" y="305"/>
                  </a:cubicBezTo>
                  <a:cubicBezTo>
                    <a:pt x="146" y="173"/>
                    <a:pt x="146" y="173"/>
                    <a:pt x="146" y="173"/>
                  </a:cubicBezTo>
                  <a:cubicBezTo>
                    <a:pt x="146" y="174"/>
                    <a:pt x="147" y="175"/>
                    <a:pt x="149" y="175"/>
                  </a:cubicBezTo>
                  <a:cubicBezTo>
                    <a:pt x="151" y="176"/>
                    <a:pt x="153" y="177"/>
                    <a:pt x="155" y="177"/>
                  </a:cubicBezTo>
                  <a:cubicBezTo>
                    <a:pt x="160" y="177"/>
                    <a:pt x="165" y="174"/>
                    <a:pt x="168" y="170"/>
                  </a:cubicBezTo>
                  <a:cubicBezTo>
                    <a:pt x="207" y="97"/>
                    <a:pt x="153" y="64"/>
                    <a:pt x="135" y="53"/>
                  </a:cubicBezTo>
                  <a:close/>
                  <a:moveTo>
                    <a:pt x="112" y="127"/>
                  </a:moveTo>
                  <a:cubicBezTo>
                    <a:pt x="112" y="127"/>
                    <a:pt x="112" y="127"/>
                    <a:pt x="112" y="127"/>
                  </a:cubicBezTo>
                  <a:cubicBezTo>
                    <a:pt x="103" y="115"/>
                    <a:pt x="103" y="115"/>
                    <a:pt x="103" y="115"/>
                  </a:cubicBezTo>
                  <a:cubicBezTo>
                    <a:pt x="112" y="57"/>
                    <a:pt x="112" y="57"/>
                    <a:pt x="112" y="57"/>
                  </a:cubicBezTo>
                  <a:cubicBezTo>
                    <a:pt x="112" y="57"/>
                    <a:pt x="112" y="57"/>
                    <a:pt x="112" y="57"/>
                  </a:cubicBezTo>
                  <a:cubicBezTo>
                    <a:pt x="121" y="115"/>
                    <a:pt x="121" y="115"/>
                    <a:pt x="121" y="115"/>
                  </a:cubicBezTo>
                  <a:lnTo>
                    <a:pt x="112" y="127"/>
                  </a:lnTo>
                  <a:close/>
                  <a:moveTo>
                    <a:pt x="149" y="143"/>
                  </a:moveTo>
                  <a:cubicBezTo>
                    <a:pt x="149" y="103"/>
                    <a:pt x="149" y="103"/>
                    <a:pt x="149" y="103"/>
                  </a:cubicBezTo>
                  <a:cubicBezTo>
                    <a:pt x="154" y="113"/>
                    <a:pt x="156" y="126"/>
                    <a:pt x="149" y="143"/>
                  </a:cubicBezTo>
                  <a:close/>
                  <a:moveTo>
                    <a:pt x="149" y="143"/>
                  </a:moveTo>
                  <a:cubicBezTo>
                    <a:pt x="149" y="143"/>
                    <a:pt x="149" y="143"/>
                    <a:pt x="149" y="143"/>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 name="Google Shape;1902;p10"/>
            <p:cNvSpPr/>
            <p:nvPr/>
          </p:nvSpPr>
          <p:spPr>
            <a:xfrm>
              <a:off x="7978422" y="4326753"/>
              <a:ext cx="147100" cy="149061"/>
            </a:xfrm>
            <a:custGeom>
              <a:avLst/>
              <a:gdLst/>
              <a:ahLst/>
              <a:cxnLst/>
              <a:rect l="l" t="t" r="r" b="b"/>
              <a:pathLst>
                <a:path w="72" h="72" extrusionOk="0">
                  <a:moveTo>
                    <a:pt x="72" y="36"/>
                  </a:moveTo>
                  <a:cubicBezTo>
                    <a:pt x="72" y="56"/>
                    <a:pt x="56" y="72"/>
                    <a:pt x="36" y="72"/>
                  </a:cubicBezTo>
                  <a:cubicBezTo>
                    <a:pt x="16" y="72"/>
                    <a:pt x="0" y="56"/>
                    <a:pt x="0" y="36"/>
                  </a:cubicBezTo>
                  <a:cubicBezTo>
                    <a:pt x="0" y="16"/>
                    <a:pt x="16" y="0"/>
                    <a:pt x="36" y="0"/>
                  </a:cubicBezTo>
                  <a:cubicBezTo>
                    <a:pt x="56" y="0"/>
                    <a:pt x="72" y="16"/>
                    <a:pt x="72" y="36"/>
                  </a:cubicBezTo>
                  <a:close/>
                  <a:moveTo>
                    <a:pt x="72" y="36"/>
                  </a:moveTo>
                  <a:cubicBezTo>
                    <a:pt x="72" y="36"/>
                    <a:pt x="72" y="36"/>
                    <a:pt x="72" y="36"/>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 name="Oval 65"/>
            <p:cNvSpPr/>
            <p:nvPr/>
          </p:nvSpPr>
          <p:spPr>
            <a:xfrm>
              <a:off x="8029112" y="4431118"/>
              <a:ext cx="45719" cy="2905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67" name="Group 66"/>
          <p:cNvGrpSpPr/>
          <p:nvPr/>
        </p:nvGrpSpPr>
        <p:grpSpPr>
          <a:xfrm>
            <a:off x="3502989" y="6126000"/>
            <a:ext cx="423647" cy="717846"/>
            <a:chOff x="9801877" y="4267913"/>
            <a:chExt cx="423647" cy="717846"/>
          </a:xfrm>
          <a:solidFill>
            <a:schemeClr val="accent4">
              <a:lumMod val="75000"/>
            </a:schemeClr>
          </a:solidFill>
        </p:grpSpPr>
        <p:grpSp>
          <p:nvGrpSpPr>
            <p:cNvPr id="68" name="Group 67"/>
            <p:cNvGrpSpPr/>
            <p:nvPr/>
          </p:nvGrpSpPr>
          <p:grpSpPr>
            <a:xfrm flipH="1">
              <a:off x="9801877" y="4267913"/>
              <a:ext cx="423647" cy="717846"/>
              <a:chOff x="9801877" y="4267913"/>
              <a:chExt cx="423647" cy="717846"/>
            </a:xfrm>
            <a:grpFill/>
          </p:grpSpPr>
          <p:sp>
            <p:nvSpPr>
              <p:cNvPr id="70" name="Google Shape;1901;p10"/>
              <p:cNvSpPr/>
              <p:nvPr/>
            </p:nvSpPr>
            <p:spPr>
              <a:xfrm>
                <a:off x="9801877" y="4326753"/>
                <a:ext cx="423647" cy="659006"/>
              </a:xfrm>
              <a:custGeom>
                <a:avLst/>
                <a:gdLst/>
                <a:ahLst/>
                <a:cxnLst/>
                <a:rect l="l" t="t" r="r" b="b"/>
                <a:pathLst>
                  <a:path w="207" h="321" extrusionOk="0">
                    <a:moveTo>
                      <a:pt x="135" y="53"/>
                    </a:moveTo>
                    <a:cubicBezTo>
                      <a:pt x="135" y="53"/>
                      <a:pt x="134" y="52"/>
                      <a:pt x="134" y="52"/>
                    </a:cubicBezTo>
                    <a:cubicBezTo>
                      <a:pt x="130" y="50"/>
                      <a:pt x="126" y="48"/>
                      <a:pt x="121" y="47"/>
                    </a:cubicBezTo>
                    <a:cubicBezTo>
                      <a:pt x="112" y="56"/>
                      <a:pt x="112" y="56"/>
                      <a:pt x="112" y="56"/>
                    </a:cubicBezTo>
                    <a:cubicBezTo>
                      <a:pt x="103" y="46"/>
                      <a:pt x="103" y="46"/>
                      <a:pt x="103" y="46"/>
                    </a:cubicBezTo>
                    <a:cubicBezTo>
                      <a:pt x="103" y="46"/>
                      <a:pt x="103" y="46"/>
                      <a:pt x="103" y="46"/>
                    </a:cubicBezTo>
                    <a:cubicBezTo>
                      <a:pt x="99" y="48"/>
                      <a:pt x="95" y="49"/>
                      <a:pt x="91" y="52"/>
                    </a:cubicBezTo>
                    <a:cubicBezTo>
                      <a:pt x="90" y="52"/>
                      <a:pt x="89" y="52"/>
                      <a:pt x="88" y="53"/>
                    </a:cubicBezTo>
                    <a:cubicBezTo>
                      <a:pt x="82" y="56"/>
                      <a:pt x="77" y="57"/>
                      <a:pt x="71" y="55"/>
                    </a:cubicBezTo>
                    <a:cubicBezTo>
                      <a:pt x="52" y="49"/>
                      <a:pt x="34" y="19"/>
                      <a:pt x="29" y="9"/>
                    </a:cubicBezTo>
                    <a:cubicBezTo>
                      <a:pt x="27" y="6"/>
                      <a:pt x="25" y="4"/>
                      <a:pt x="22" y="2"/>
                    </a:cubicBezTo>
                    <a:cubicBezTo>
                      <a:pt x="18" y="1"/>
                      <a:pt x="18" y="1"/>
                      <a:pt x="18" y="1"/>
                    </a:cubicBezTo>
                    <a:cubicBezTo>
                      <a:pt x="16" y="0"/>
                      <a:pt x="13" y="1"/>
                      <a:pt x="10" y="2"/>
                    </a:cubicBezTo>
                    <a:cubicBezTo>
                      <a:pt x="3" y="5"/>
                      <a:pt x="0" y="14"/>
                      <a:pt x="3" y="21"/>
                    </a:cubicBezTo>
                    <a:cubicBezTo>
                      <a:pt x="4" y="23"/>
                      <a:pt x="7" y="29"/>
                      <a:pt x="12" y="36"/>
                    </a:cubicBezTo>
                    <a:cubicBezTo>
                      <a:pt x="16" y="41"/>
                      <a:pt x="16" y="41"/>
                      <a:pt x="16" y="41"/>
                    </a:cubicBezTo>
                    <a:cubicBezTo>
                      <a:pt x="26" y="56"/>
                      <a:pt x="42" y="75"/>
                      <a:pt x="63" y="82"/>
                    </a:cubicBezTo>
                    <a:cubicBezTo>
                      <a:pt x="67" y="83"/>
                      <a:pt x="71" y="84"/>
                      <a:pt x="75" y="84"/>
                    </a:cubicBezTo>
                    <a:cubicBezTo>
                      <a:pt x="75" y="158"/>
                      <a:pt x="75" y="158"/>
                      <a:pt x="75" y="158"/>
                    </a:cubicBezTo>
                    <a:cubicBezTo>
                      <a:pt x="75" y="162"/>
                      <a:pt x="76" y="165"/>
                      <a:pt x="77" y="168"/>
                    </a:cubicBezTo>
                    <a:cubicBezTo>
                      <a:pt x="77" y="169"/>
                      <a:pt x="77" y="170"/>
                      <a:pt x="77" y="170"/>
                    </a:cubicBezTo>
                    <a:cubicBezTo>
                      <a:pt x="77" y="305"/>
                      <a:pt x="77" y="305"/>
                      <a:pt x="77" y="305"/>
                    </a:cubicBezTo>
                    <a:cubicBezTo>
                      <a:pt x="77" y="314"/>
                      <a:pt x="84" y="321"/>
                      <a:pt x="93" y="321"/>
                    </a:cubicBezTo>
                    <a:cubicBezTo>
                      <a:pt x="103" y="321"/>
                      <a:pt x="110" y="314"/>
                      <a:pt x="110" y="305"/>
                    </a:cubicBezTo>
                    <a:cubicBezTo>
                      <a:pt x="110" y="190"/>
                      <a:pt x="110" y="190"/>
                      <a:pt x="110" y="190"/>
                    </a:cubicBezTo>
                    <a:cubicBezTo>
                      <a:pt x="111" y="190"/>
                      <a:pt x="111" y="190"/>
                      <a:pt x="112" y="190"/>
                    </a:cubicBezTo>
                    <a:cubicBezTo>
                      <a:pt x="112" y="190"/>
                      <a:pt x="112" y="190"/>
                      <a:pt x="112" y="190"/>
                    </a:cubicBezTo>
                    <a:cubicBezTo>
                      <a:pt x="112" y="305"/>
                      <a:pt x="112" y="305"/>
                      <a:pt x="112" y="305"/>
                    </a:cubicBezTo>
                    <a:cubicBezTo>
                      <a:pt x="112" y="314"/>
                      <a:pt x="120" y="321"/>
                      <a:pt x="129" y="321"/>
                    </a:cubicBezTo>
                    <a:cubicBezTo>
                      <a:pt x="129" y="321"/>
                      <a:pt x="129" y="321"/>
                      <a:pt x="129" y="321"/>
                    </a:cubicBezTo>
                    <a:cubicBezTo>
                      <a:pt x="138" y="321"/>
                      <a:pt x="146" y="314"/>
                      <a:pt x="146" y="305"/>
                    </a:cubicBezTo>
                    <a:cubicBezTo>
                      <a:pt x="146" y="173"/>
                      <a:pt x="146" y="173"/>
                      <a:pt x="146" y="173"/>
                    </a:cubicBezTo>
                    <a:cubicBezTo>
                      <a:pt x="146" y="174"/>
                      <a:pt x="147" y="175"/>
                      <a:pt x="149" y="175"/>
                    </a:cubicBezTo>
                    <a:cubicBezTo>
                      <a:pt x="151" y="176"/>
                      <a:pt x="153" y="177"/>
                      <a:pt x="155" y="177"/>
                    </a:cubicBezTo>
                    <a:cubicBezTo>
                      <a:pt x="160" y="177"/>
                      <a:pt x="165" y="174"/>
                      <a:pt x="168" y="170"/>
                    </a:cubicBezTo>
                    <a:cubicBezTo>
                      <a:pt x="207" y="97"/>
                      <a:pt x="153" y="64"/>
                      <a:pt x="135" y="53"/>
                    </a:cubicBezTo>
                    <a:close/>
                    <a:moveTo>
                      <a:pt x="112" y="127"/>
                    </a:moveTo>
                    <a:cubicBezTo>
                      <a:pt x="112" y="127"/>
                      <a:pt x="112" y="127"/>
                      <a:pt x="112" y="127"/>
                    </a:cubicBezTo>
                    <a:cubicBezTo>
                      <a:pt x="103" y="115"/>
                      <a:pt x="103" y="115"/>
                      <a:pt x="103" y="115"/>
                    </a:cubicBezTo>
                    <a:cubicBezTo>
                      <a:pt x="112" y="57"/>
                      <a:pt x="112" y="57"/>
                      <a:pt x="112" y="57"/>
                    </a:cubicBezTo>
                    <a:cubicBezTo>
                      <a:pt x="112" y="57"/>
                      <a:pt x="112" y="57"/>
                      <a:pt x="112" y="57"/>
                    </a:cubicBezTo>
                    <a:cubicBezTo>
                      <a:pt x="121" y="115"/>
                      <a:pt x="121" y="115"/>
                      <a:pt x="121" y="115"/>
                    </a:cubicBezTo>
                    <a:lnTo>
                      <a:pt x="112" y="127"/>
                    </a:lnTo>
                    <a:close/>
                    <a:moveTo>
                      <a:pt x="149" y="143"/>
                    </a:moveTo>
                    <a:cubicBezTo>
                      <a:pt x="149" y="103"/>
                      <a:pt x="149" y="103"/>
                      <a:pt x="149" y="103"/>
                    </a:cubicBezTo>
                    <a:cubicBezTo>
                      <a:pt x="154" y="113"/>
                      <a:pt x="156" y="126"/>
                      <a:pt x="149" y="143"/>
                    </a:cubicBezTo>
                    <a:close/>
                    <a:moveTo>
                      <a:pt x="149" y="143"/>
                    </a:moveTo>
                    <a:cubicBezTo>
                      <a:pt x="149" y="143"/>
                      <a:pt x="149" y="143"/>
                      <a:pt x="149" y="143"/>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1902;p10"/>
              <p:cNvSpPr/>
              <p:nvPr/>
            </p:nvSpPr>
            <p:spPr>
              <a:xfrm>
                <a:off x="9956821" y="4267913"/>
                <a:ext cx="147100" cy="149061"/>
              </a:xfrm>
              <a:custGeom>
                <a:avLst/>
                <a:gdLst/>
                <a:ahLst/>
                <a:cxnLst/>
                <a:rect l="l" t="t" r="r" b="b"/>
                <a:pathLst>
                  <a:path w="72" h="72" extrusionOk="0">
                    <a:moveTo>
                      <a:pt x="72" y="36"/>
                    </a:moveTo>
                    <a:cubicBezTo>
                      <a:pt x="72" y="56"/>
                      <a:pt x="56" y="72"/>
                      <a:pt x="36" y="72"/>
                    </a:cubicBezTo>
                    <a:cubicBezTo>
                      <a:pt x="16" y="72"/>
                      <a:pt x="0" y="56"/>
                      <a:pt x="0" y="36"/>
                    </a:cubicBezTo>
                    <a:cubicBezTo>
                      <a:pt x="0" y="16"/>
                      <a:pt x="16" y="0"/>
                      <a:pt x="36" y="0"/>
                    </a:cubicBezTo>
                    <a:cubicBezTo>
                      <a:pt x="56" y="0"/>
                      <a:pt x="72" y="16"/>
                      <a:pt x="72" y="36"/>
                    </a:cubicBezTo>
                    <a:close/>
                    <a:moveTo>
                      <a:pt x="72" y="36"/>
                    </a:moveTo>
                    <a:cubicBezTo>
                      <a:pt x="72" y="36"/>
                      <a:pt x="72" y="36"/>
                      <a:pt x="72" y="36"/>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9" name="Oval 68"/>
            <p:cNvSpPr/>
            <p:nvPr/>
          </p:nvSpPr>
          <p:spPr>
            <a:xfrm>
              <a:off x="9974170" y="4336898"/>
              <a:ext cx="45719" cy="2905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9708217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roject Office">
      <a:dk1>
        <a:sysClr val="windowText" lastClr="000000"/>
      </a:dk1>
      <a:lt1>
        <a:sysClr val="window" lastClr="FFFFFF"/>
      </a:lt1>
      <a:dk2>
        <a:srgbClr val="1BBEDF"/>
      </a:dk2>
      <a:lt2>
        <a:srgbClr val="44546A"/>
      </a:lt2>
      <a:accent1>
        <a:srgbClr val="2A5BAA"/>
      </a:accent1>
      <a:accent2>
        <a:srgbClr val="F89938"/>
      </a:accent2>
      <a:accent3>
        <a:srgbClr val="F26350"/>
      </a:accent3>
      <a:accent4>
        <a:srgbClr val="9CCB3C"/>
      </a:accent4>
      <a:accent5>
        <a:srgbClr val="993366"/>
      </a:accent5>
      <a:accent6>
        <a:srgbClr val="6257A5"/>
      </a:accent6>
      <a:hlink>
        <a:srgbClr val="0563C1"/>
      </a:hlink>
      <a:folHlink>
        <a:srgbClr val="954F72"/>
      </a:folHlink>
    </a:clrScheme>
    <a:fontScheme name="TPO">
      <a:majorFont>
        <a:latin typeface="Montserrat Light"/>
        <a:ea typeface=""/>
        <a:cs typeface=""/>
      </a:majorFont>
      <a:minorFont>
        <a:latin typeface="Segoe U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3000"/>
          </a:lnSpc>
          <a:spcAft>
            <a:spcPts val="700"/>
          </a:spcAft>
          <a:defRPr sz="1100" dirty="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roject Office">
      <a:dk1>
        <a:sysClr val="windowText" lastClr="000000"/>
      </a:dk1>
      <a:lt1>
        <a:sysClr val="window" lastClr="FFFFFF"/>
      </a:lt1>
      <a:dk2>
        <a:srgbClr val="1BBEDF"/>
      </a:dk2>
      <a:lt2>
        <a:srgbClr val="44546A"/>
      </a:lt2>
      <a:accent1>
        <a:srgbClr val="2A5BAA"/>
      </a:accent1>
      <a:accent2>
        <a:srgbClr val="F89938"/>
      </a:accent2>
      <a:accent3>
        <a:srgbClr val="F26350"/>
      </a:accent3>
      <a:accent4>
        <a:srgbClr val="9CCB3C"/>
      </a:accent4>
      <a:accent5>
        <a:srgbClr val="993366"/>
      </a:accent5>
      <a:accent6>
        <a:srgbClr val="6257A5"/>
      </a:accent6>
      <a:hlink>
        <a:srgbClr val="0563C1"/>
      </a:hlink>
      <a:folHlink>
        <a:srgbClr val="954F72"/>
      </a:folHlink>
    </a:clrScheme>
    <a:fontScheme name="TPO">
      <a:majorFont>
        <a:latin typeface="Montserrat Light"/>
        <a:ea typeface=""/>
        <a:cs typeface=""/>
      </a:majorFont>
      <a:minorFont>
        <a:latin typeface="Segoe U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3000"/>
          </a:lnSpc>
          <a:spcAft>
            <a:spcPts val="700"/>
          </a:spcAft>
          <a:defRPr sz="1100" dirty="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ShareHub Document" ma:contentTypeID="0x0101002825A64A6E1845A99A9D8EE8A5686ECB0060E2494C0339A843AC71EE0A96889840" ma:contentTypeVersion="12" ma:contentTypeDescription="ShareHub Document" ma:contentTypeScope="" ma:versionID="8083fb768d23781f8d73abb47cdf77db">
  <xsd:schema xmlns:xsd="http://www.w3.org/2001/XMLSchema" xmlns:xs="http://www.w3.org/2001/XMLSchema" xmlns:p="http://schemas.microsoft.com/office/2006/metadata/properties" xmlns:ns1="adb7d31f-f5a2-49e6-af4c-0c8dbae08483" xmlns:ns3="685f9fda-bd71-4433-b331-92feb9553089" targetNamespace="http://schemas.microsoft.com/office/2006/metadata/properties" ma:root="true" ma:fieldsID="cc0a946878bf90b9c0a8ec7779ff17ba" ns1:_="" ns3:_="">
    <xsd:import namespace="adb7d31f-f5a2-49e6-af4c-0c8dbae08483"/>
    <xsd:import namespace="685f9fda-bd71-4433-b331-92feb9553089"/>
    <xsd:element name="properties">
      <xsd:complexType>
        <xsd:sequence>
          <xsd:element name="documentManagement">
            <xsd:complexType>
              <xsd:all>
                <xsd:element ref="ns1:ShareHubID" minOccurs="0"/>
                <xsd:element ref="ns3:NonRecordJustification" minOccurs="0"/>
                <xsd:element ref="ns1:PMCNotes" minOccurs="0"/>
                <xsd:element ref="ns1:mc5611b894cf49d8aeeb8ebf39dc09bc" minOccurs="0"/>
                <xsd:element ref="ns1:TaxCatchAll" minOccurs="0"/>
                <xsd:element ref="ns1:TaxCatchAllLabel" minOccurs="0"/>
                <xsd:element ref="ns1:jd1c641577414dfdab1686c9d5d0dbd0" minOccurs="0"/>
                <xsd:element ref="ns1:SharedWithUsers" minOccurs="0"/>
                <xsd:element ref="ns1:pcdca9b6383e4eec868c59ba585f948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b7d31f-f5a2-49e6-af4c-0c8dbae08483" elementFormDefault="qualified">
    <xsd:import namespace="http://schemas.microsoft.com/office/2006/documentManagement/types"/>
    <xsd:import namespace="http://schemas.microsoft.com/office/infopath/2007/PartnerControls"/>
    <xsd:element name="ShareHubID" ma:index="0" nillable="true" ma:displayName="Record ID" ma:indexed="true" ma:internalName="ShareHubID">
      <xsd:simpleType>
        <xsd:restriction base="dms:Text">
          <xsd:maxLength value="255"/>
        </xsd:restriction>
      </xsd:simpleType>
    </xsd:element>
    <xsd:element name="PMCNotes" ma:index="6" nillable="true" ma:displayName="Notes" ma:internalName="PMCNotes">
      <xsd:simpleType>
        <xsd:restriction base="dms:Note">
          <xsd:maxLength value="255"/>
        </xsd:restriction>
      </xsd:simpleType>
    </xsd:element>
    <xsd:element name="mc5611b894cf49d8aeeb8ebf39dc09bc" ma:index="8" ma:taxonomy="true" ma:internalName="mc5611b894cf49d8aeeb8ebf39dc09bc" ma:taxonomyFieldName="HPRMSecurityLevel" ma:displayName="Security Classification" ma:default="78;#OFFICIAL|11463c70-78df-4e3b-b0ff-f66cd3cb26ec" ma:fieldId="{6c5611b8-94cf-49d8-aeeb-8ebf39dc09bc}" ma:sspId="fdd71c70-8dda-4116-8995-314ca52d638a" ma:termSetId="ad616a2a-2f34-42df-868f-846f11d5d891"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94c4574-8aee-4236-a877-2a2dfad45210}" ma:internalName="TaxCatchAll" ma:showField="CatchAllData" ma:web="adb7d31f-f5a2-49e6-af4c-0c8dbae0848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94c4574-8aee-4236-a877-2a2dfad45210}" ma:internalName="TaxCatchAllLabel" ma:readOnly="true" ma:showField="CatchAllDataLabel" ma:web="adb7d31f-f5a2-49e6-af4c-0c8dbae08483">
      <xsd:complexType>
        <xsd:complexContent>
          <xsd:extension base="dms:MultiChoiceLookup">
            <xsd:sequence>
              <xsd:element name="Value" type="dms:Lookup" maxOccurs="unbounded" minOccurs="0" nillable="true"/>
            </xsd:sequence>
          </xsd:extension>
        </xsd:complexContent>
      </xsd:complexType>
    </xsd:element>
    <xsd:element name="jd1c641577414dfdab1686c9d5d0dbd0" ma:index="12" nillable="true" ma:taxonomy="true" ma:internalName="jd1c641577414dfdab1686c9d5d0dbd0" ma:taxonomyFieldName="HPRMSecurityCaveat" ma:displayName="Information Marker" ma:fieldId="{3d1c6415-7741-4dfd-ab16-86c9d5d0dbd0}" ma:taxonomyMulti="true" ma:sspId="fdd71c70-8dda-4116-8995-314ca52d638a" ma:termSetId="4779c3b8-a320-4a06-b8c8-666ff4292a5a" ma:anchorId="00000000-0000-0000-0000-000000000000" ma:open="false" ma:isKeyword="false">
      <xsd:complexType>
        <xsd:sequence>
          <xsd:element ref="pc:Terms" minOccurs="0" maxOccurs="1"/>
        </xsd:sequence>
      </xsd:complexType>
    </xsd:element>
    <xsd:element name="SharedWithUsers" ma:index="17"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cdca9b6383e4eec868c59ba585f948e" ma:index="18" nillable="true" ma:taxonomy="true" ma:internalName="pcdca9b6383e4eec868c59ba585f948e" ma:taxonomyFieldName="ESearchTags" ma:displayName="Tags" ma:fieldId="{9cdca9b6-383e-4eec-868c-59ba585f948e}" ma:taxonomyMulti="true" ma:sspId="fdd71c70-8dda-4116-8995-314ca52d638a" ma:termSetId="8f252924-ebd5-4b35-b39d-81596a6204b5"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85f9fda-bd71-4433-b331-92feb9553089" elementFormDefault="qualified">
    <xsd:import namespace="http://schemas.microsoft.com/office/2006/documentManagement/types"/>
    <xsd:import namespace="http://schemas.microsoft.com/office/infopath/2007/PartnerControls"/>
    <xsd:element name="NonRecordJustification" ma:index="5" nillable="true" ma:displayName="Non-record justification" ma:default="None" ma:format="Dropdown" ma:internalName="NonRecordJustification" ma:readOnly="false">
      <xsd:simpleType>
        <xsd:restriction base="dms:Choice">
          <xsd:enumeration value="None"/>
          <xsd:enumeration value="Not defined as a record under the Archives Act of 1983"/>
          <xsd:enumeration value="Duplicate or low value item"/>
          <xsd:enumeration value="Superced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c5611b894cf49d8aeeb8ebf39dc09bc xmlns="adb7d31f-f5a2-49e6-af4c-0c8dbae08483">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9c49a7c7-17c7-412f-8077-62dec89b9196</TermId>
        </TermInfo>
      </Terms>
    </mc5611b894cf49d8aeeb8ebf39dc09bc>
    <ShareHubID xmlns="adb7d31f-f5a2-49e6-af4c-0c8dbae08483">DOC21-3717</ShareHubID>
    <PMCNotes xmlns="adb7d31f-f5a2-49e6-af4c-0c8dbae08483" xsi:nil="true"/>
    <jd1c641577414dfdab1686c9d5d0dbd0 xmlns="adb7d31f-f5a2-49e6-af4c-0c8dbae08483">
      <Terms xmlns="http://schemas.microsoft.com/office/infopath/2007/PartnerControls"/>
    </jd1c641577414dfdab1686c9d5d0dbd0>
    <NonRecordJustification xmlns="685f9fda-bd71-4433-b331-92feb9553089">None</NonRecordJustification>
    <TaxCatchAll xmlns="adb7d31f-f5a2-49e6-af4c-0c8dbae08483">
      <Value>1</Value>
    </TaxCatchAll>
    <pcdca9b6383e4eec868c59ba585f948e xmlns="adb7d31f-f5a2-49e6-af4c-0c8dbae08483">
      <Terms xmlns="http://schemas.microsoft.com/office/infopath/2007/PartnerControls"/>
    </pcdca9b6383e4eec868c59ba585f948e>
  </documentManagement>
</p:properties>
</file>

<file path=customXml/itemProps1.xml><?xml version="1.0" encoding="utf-8"?>
<ds:datastoreItem xmlns:ds="http://schemas.openxmlformats.org/officeDocument/2006/customXml" ds:itemID="{1BBAAF09-E155-4C0E-AAB9-ABF3C55C19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b7d31f-f5a2-49e6-af4c-0c8dbae08483"/>
    <ds:schemaRef ds:uri="685f9fda-bd71-4433-b331-92feb95530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B1F118-E33F-4C4D-8F8E-4012C6F00ABE}">
  <ds:schemaRefs>
    <ds:schemaRef ds:uri="http://schemas.microsoft.com/sharepoint/v3/contenttype/forms"/>
  </ds:schemaRefs>
</ds:datastoreItem>
</file>

<file path=customXml/itemProps3.xml><?xml version="1.0" encoding="utf-8"?>
<ds:datastoreItem xmlns:ds="http://schemas.openxmlformats.org/officeDocument/2006/customXml" ds:itemID="{7DA62CEB-8BE8-436B-878C-DBC8DC5EF44B}">
  <ds:schemaRefs>
    <ds:schemaRef ds:uri="http://purl.org/dc/elements/1.1/"/>
    <ds:schemaRef ds:uri="http://schemas.microsoft.com/office/2006/metadata/properties"/>
    <ds:schemaRef ds:uri="adb7d31f-f5a2-49e6-af4c-0c8dbae08483"/>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685f9fda-bd71-4433-b331-92feb955308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15954</TotalTime>
  <Words>2919</Words>
  <Application>Microsoft Office PowerPoint</Application>
  <PresentationFormat>Custom</PresentationFormat>
  <Paragraphs>314</Paragraphs>
  <Slides>14</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Arial</vt:lpstr>
      <vt:lpstr>Calibri</vt:lpstr>
      <vt:lpstr>Montserrat Semi Bold</vt:lpstr>
      <vt:lpstr>Segoe UI Semibold</vt:lpstr>
      <vt:lpstr>Segoe UI Light</vt:lpstr>
      <vt:lpstr>Open Sans SemiBold</vt:lpstr>
      <vt:lpstr>Helvetica</vt:lpstr>
      <vt:lpstr>Microsoft New Tai Lue</vt:lpstr>
      <vt:lpstr>Montserrat Light</vt:lpstr>
      <vt:lpstr>Open Sans</vt:lpstr>
      <vt:lpstr>Office Theme</vt:lpstr>
      <vt:lpstr>1_Office Theme</vt:lpstr>
      <vt:lpstr>Agile policy playbook</vt:lpstr>
      <vt:lpstr>Overview</vt:lpstr>
      <vt:lpstr>What is Agile?</vt:lpstr>
      <vt:lpstr>Key concepts and terms</vt:lpstr>
      <vt:lpstr>Common Scrum challenges and lessons from the PM&amp;C Policy Projects and Taskforce Office</vt:lpstr>
      <vt:lpstr>Tips and templates</vt:lpstr>
      <vt:lpstr>Sprint planning meetings</vt:lpstr>
      <vt:lpstr>How to run a sprint planning session</vt:lpstr>
      <vt:lpstr>Daily stand-ups</vt:lpstr>
      <vt:lpstr>How to run a daily stand up</vt:lpstr>
      <vt:lpstr>PowerPoint Presentation</vt:lpstr>
      <vt:lpstr>How to run a sprint retrospective</vt:lpstr>
      <vt:lpstr>Sprint retrospective template</vt:lpstr>
      <vt:lpstr>Continue your learning with these additional resources</vt:lpstr>
    </vt:vector>
  </TitlesOfParts>
  <Company>Department of the Prime Minister and Cabinet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Falez, Anton</dc:creator>
  <cp:lastModifiedBy>Anvia, Emily</cp:lastModifiedBy>
  <cp:revision>976</cp:revision>
  <cp:lastPrinted>2020-07-17T05:01:47Z</cp:lastPrinted>
  <dcterms:created xsi:type="dcterms:W3CDTF">2019-07-01T02:11:47Z</dcterms:created>
  <dcterms:modified xsi:type="dcterms:W3CDTF">2021-01-08T03:12:40Z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0x0101002825A64A6E1845A99A9D8EE8A5686ECB0060E2494C0339A843AC71EE0A96889840</vt:lpwstr>
  </property>
  <property fmtid="{D5CDD505-2E9C-101B-9397-08002B2CF9AE}" pid="3" name="ESearchTags">
    <vt:lpwstr/>
  </property>
  <property fmtid="{D5CDD505-2E9C-101B-9397-08002B2CF9AE}" pid="4" name="HPRMSecurityLevel">
    <vt:lpwstr>1;#UNCLASSIFIED|9c49a7c7-17c7-412f-8077-62dec89b9196</vt:lpwstr>
  </property>
  <property fmtid="{D5CDD505-2E9C-101B-9397-08002B2CF9AE}" pid="5" name="HPRMSecurityCaveat">
    <vt:lpwstr/>
  </property>
  <property fmtid="{D5CDD505-2E9C-101B-9397-08002B2CF9AE}" pid="6" name="PMC.ESearch.TagGeneratedTime">
    <vt:lpwstr>2021-01-08T12:55:05</vt:lpwstr>
  </property>
</Properties>
</file>