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78" r:id="rId4"/>
  </p:sldMasterIdLst>
  <p:notesMasterIdLst>
    <p:notesMasterId r:id="rId12"/>
  </p:notesMasterIdLst>
  <p:handoutMasterIdLst>
    <p:handoutMasterId r:id="rId13"/>
  </p:handoutMasterIdLst>
  <p:sldIdLst>
    <p:sldId id="308" r:id="rId5"/>
    <p:sldId id="301" r:id="rId6"/>
    <p:sldId id="302" r:id="rId7"/>
    <p:sldId id="304" r:id="rId8"/>
    <p:sldId id="305" r:id="rId9"/>
    <p:sldId id="307" r:id="rId10"/>
    <p:sldId id="306" r:id="rId11"/>
  </p:sldIdLst>
  <p:sldSz cx="10691813" cy="7559675"/>
  <p:notesSz cx="20712113" cy="29605288"/>
  <p:embeddedFontLst>
    <p:embeddedFont>
      <p:font typeface="Segoe UI Light" panose="020B0502040204020203" pitchFamily="34" charset="0"/>
      <p:regular r:id="rId14"/>
      <p:italic r:id="rId15"/>
    </p:embeddedFont>
    <p:embeddedFont>
      <p:font typeface="Microsoft New Tai Lue" panose="020B0502040204020203" pitchFamily="34" charset="0"/>
      <p:regular r:id="rId16"/>
      <p:bold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Montserrat Semi Bold" panose="00000700000000000000" pitchFamily="50" charset="0"/>
      <p:bold r:id="rId22"/>
    </p:embeddedFont>
    <p:embeddedFont>
      <p:font typeface="Montserrat Light" panose="00000400000000000000" pitchFamily="50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egoe UI Semibold" panose="020B0702040204020203" pitchFamily="34" charset="0"/>
      <p:bold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9" clrIdx="2"/>
  <p:cmAuthor id="4" name="Grey, Chevelle" initials="GC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EE"/>
    <a:srgbClr val="9BB0C3"/>
    <a:srgbClr val="03233E"/>
    <a:srgbClr val="B97404"/>
    <a:srgbClr val="09474B"/>
    <a:srgbClr val="B42E5B"/>
    <a:srgbClr val="FFFFFF"/>
    <a:srgbClr val="4DA3AB"/>
    <a:srgbClr val="544A75"/>
    <a:srgbClr val="C55D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92558" autoAdjust="0"/>
  </p:normalViewPr>
  <p:slideViewPr>
    <p:cSldViewPr snapToGrid="0">
      <p:cViewPr varScale="1">
        <p:scale>
          <a:sx n="98" d="100"/>
          <a:sy n="98" d="100"/>
        </p:scale>
        <p:origin x="1622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18/11/2020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18/11/2020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3700463"/>
            <a:ext cx="1413351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7707" y="3629320"/>
            <a:ext cx="5407150" cy="1310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7707" y="5156462"/>
            <a:ext cx="54071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40476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08"/>
          <a:stretch/>
        </p:blipFill>
        <p:spPr>
          <a:xfrm>
            <a:off x="1" y="0"/>
            <a:ext cx="4267200" cy="75596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4267200" cy="755967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2452917" y="-1"/>
            <a:ext cx="1814284" cy="5677598"/>
          </a:xfrm>
          <a:prstGeom prst="triangle">
            <a:avLst>
              <a:gd name="adj" fmla="val 45200"/>
            </a:avLst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277257" y="5677598"/>
            <a:ext cx="2989944" cy="1891803"/>
          </a:xfrm>
          <a:prstGeom prst="triangle">
            <a:avLst>
              <a:gd name="adj" fmla="val 70442"/>
            </a:avLst>
          </a:prstGeom>
          <a:solidFill>
            <a:schemeClr val="tx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59194" y="3351666"/>
            <a:ext cx="7559676" cy="856342"/>
          </a:xfrm>
          <a:prstGeom prst="triangle">
            <a:avLst>
              <a:gd name="adj" fmla="val 23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8059" y="720712"/>
            <a:ext cx="2336798" cy="524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700"/>
              </a:spcAft>
            </a:pP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TASKFORCE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</a:b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TOOLKIT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25" y="5341938"/>
            <a:ext cx="5408613" cy="113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98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 userDrawn="1">
          <p15:clr>
            <a:srgbClr val="000000"/>
          </p15:clr>
        </p15:guide>
        <p15:guide id="2" pos="6369" userDrawn="1">
          <p15:clr>
            <a:srgbClr val="000000"/>
          </p15:clr>
        </p15:guide>
        <p15:guide id="3" orient="horz" pos="998" userDrawn="1">
          <p15:clr>
            <a:srgbClr val="000000"/>
          </p15:clr>
        </p15:guide>
        <p15:guide id="4" orient="horz" pos="4339" userDrawn="1">
          <p15:clr>
            <a:srgbClr val="000000"/>
          </p15:clr>
        </p15:guide>
        <p15:guide id="5" pos="779" userDrawn="1">
          <p15:clr>
            <a:srgbClr val="FBAE40"/>
          </p15:clr>
        </p15:guide>
        <p15:guide id="6" pos="877" userDrawn="1">
          <p15:clr>
            <a:srgbClr val="FBAE40"/>
          </p15:clr>
        </p15:guide>
        <p15:guide id="7" pos="1288" userDrawn="1">
          <p15:clr>
            <a:srgbClr val="FBAE40"/>
          </p15:clr>
        </p15:guide>
        <p15:guide id="8" pos="1385" userDrawn="1">
          <p15:clr>
            <a:srgbClr val="FBAE40"/>
          </p15:clr>
        </p15:guide>
        <p15:guide id="9" pos="1796" userDrawn="1">
          <p15:clr>
            <a:srgbClr val="FBAE40"/>
          </p15:clr>
        </p15:guide>
        <p15:guide id="10" pos="1892" userDrawn="1">
          <p15:clr>
            <a:srgbClr val="FBAE40"/>
          </p15:clr>
        </p15:guide>
        <p15:guide id="11" pos="2303" userDrawn="1">
          <p15:clr>
            <a:srgbClr val="FBAE40"/>
          </p15:clr>
        </p15:guide>
        <p15:guide id="12" pos="2402" userDrawn="1">
          <p15:clr>
            <a:srgbClr val="FBAE40"/>
          </p15:clr>
        </p15:guide>
        <p15:guide id="13" pos="2812" userDrawn="1">
          <p15:clr>
            <a:srgbClr val="FBAE40"/>
          </p15:clr>
        </p15:guide>
        <p15:guide id="14" pos="2911" userDrawn="1">
          <p15:clr>
            <a:srgbClr val="FBAE40"/>
          </p15:clr>
        </p15:guide>
        <p15:guide id="15" pos="3319" userDrawn="1">
          <p15:clr>
            <a:srgbClr val="FBAE40"/>
          </p15:clr>
        </p15:guide>
        <p15:guide id="16" pos="3416" userDrawn="1">
          <p15:clr>
            <a:srgbClr val="FBAE40"/>
          </p15:clr>
        </p15:guide>
        <p15:guide id="17" pos="3826" userDrawn="1">
          <p15:clr>
            <a:srgbClr val="FBAE40"/>
          </p15:clr>
        </p15:guide>
        <p15:guide id="18" pos="3923" userDrawn="1">
          <p15:clr>
            <a:srgbClr val="FBAE40"/>
          </p15:clr>
        </p15:guide>
        <p15:guide id="19" pos="4335" userDrawn="1">
          <p15:clr>
            <a:srgbClr val="FBAE40"/>
          </p15:clr>
        </p15:guide>
        <p15:guide id="20" pos="4432" userDrawn="1">
          <p15:clr>
            <a:srgbClr val="FBAE40"/>
          </p15:clr>
        </p15:guide>
        <p15:guide id="21" pos="4843" userDrawn="1">
          <p15:clr>
            <a:srgbClr val="FBAE40"/>
          </p15:clr>
        </p15:guide>
        <p15:guide id="22" pos="4940" userDrawn="1">
          <p15:clr>
            <a:srgbClr val="FBAE40"/>
          </p15:clr>
        </p15:guide>
        <p15:guide id="23" pos="5350" userDrawn="1">
          <p15:clr>
            <a:srgbClr val="FBAE40"/>
          </p15:clr>
        </p15:guide>
        <p15:guide id="24" pos="5448" userDrawn="1">
          <p15:clr>
            <a:srgbClr val="FBAE40"/>
          </p15:clr>
        </p15:guide>
        <p15:guide id="25" pos="5858" userDrawn="1">
          <p15:clr>
            <a:srgbClr val="FBAE40"/>
          </p15:clr>
        </p15:guide>
        <p15:guide id="26" pos="5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991061" y="0"/>
            <a:ext cx="2196548" cy="601824"/>
            <a:chOff x="6400800" y="198783"/>
            <a:chExt cx="2196548" cy="60182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6400800" y="198783"/>
              <a:ext cx="2196548" cy="601824"/>
            </a:xfrm>
            <a:prstGeom prst="round2SameRect">
              <a:avLst>
                <a:gd name="adj1" fmla="val 0"/>
                <a:gd name="adj2" fmla="val 252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36000" rIns="0" bIns="0" rtlCol="0" anchor="ctr"/>
            <a:lstStyle/>
            <a:p>
              <a:pPr algn="ctr"/>
              <a:r>
                <a:rPr lang="en-AU" dirty="0" smtClean="0">
                  <a:latin typeface="Montserrat Semi Bold" panose="00000700000000000000" pitchFamily="50" charset="0"/>
                </a:rPr>
                <a:t>TEMPLATE</a:t>
              </a:r>
              <a:endParaRPr lang="en-AU" dirty="0">
                <a:latin typeface="Montserrat Semi Bold" panose="00000700000000000000" pitchFamily="50" charset="0"/>
              </a:endParaRPr>
            </a:p>
          </p:txBody>
        </p:sp>
        <p:sp>
          <p:nvSpPr>
            <p:cNvPr id="7" name="Google Shape;389;p2"/>
            <p:cNvSpPr>
              <a:spLocks noChangeAspect="1"/>
            </p:cNvSpPr>
            <p:nvPr/>
          </p:nvSpPr>
          <p:spPr>
            <a:xfrm>
              <a:off x="6566672" y="318053"/>
              <a:ext cx="415983" cy="323212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735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43" y="1435121"/>
            <a:ext cx="9518400" cy="4733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141" y="6782111"/>
            <a:ext cx="9518401" cy="3271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228612" indent="-228612" algn="l">
              <a:buFont typeface="+mj-lt"/>
              <a:buAutoNum type="arabicPeriod"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0691813" cy="356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990" dirty="0" smtClean="0">
                <a:latin typeface="Montserrat Semi Bold" panose="00000700000000000000" pitchFamily="50" charset="0"/>
              </a:rPr>
              <a:t>TASKFORCE</a:t>
            </a:r>
            <a:r>
              <a:rPr lang="en-AU" sz="990" baseline="0" dirty="0" smtClean="0">
                <a:latin typeface="Montserrat Semi Bold" panose="00000700000000000000" pitchFamily="50" charset="0"/>
              </a:rPr>
              <a:t> TOOLKIT</a:t>
            </a:r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7258640"/>
            <a:ext cx="10691813" cy="3010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38483" y="7301158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566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95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007995" rtl="0" eaLnBrk="1" latinLnBrk="0" hangingPunct="1">
        <a:lnSpc>
          <a:spcPct val="120000"/>
        </a:lnSpc>
        <a:spcBef>
          <a:spcPts val="150"/>
        </a:spcBef>
        <a:spcAft>
          <a:spcPts val="800"/>
        </a:spcAft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8000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36001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4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26" indent="-251999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</p:spPr>
        <p:txBody>
          <a:bodyPr/>
          <a:lstStyle/>
          <a:p>
            <a:r>
              <a:rPr lang="en-AU" dirty="0" smtClean="0"/>
              <a:t>How to use this resource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5142" y="1410142"/>
            <a:ext cx="2734284" cy="502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Attached is a </a:t>
            </a:r>
            <a:r>
              <a:rPr lang="en-A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scoping deck template </a:t>
            </a: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 you can adapt to your taskforce.</a:t>
            </a:r>
            <a:endParaRPr lang="en-AU" sz="12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800"/>
              </a:spcAft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scoping deck is an effective tool for articulating the scope of the taskforce ahead of a terms of reference being drafted and work commencing. </a:t>
            </a:r>
          </a:p>
          <a:p>
            <a:pPr>
              <a:spcAft>
                <a:spcPts val="800"/>
              </a:spcAft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can be used to get decision makers and key stakeholders on the same page ahead of formal sign-off through the terms of reference. </a:t>
            </a:r>
          </a:p>
          <a:p>
            <a:pPr>
              <a:spcAft>
                <a:spcPts val="800"/>
              </a:spcAft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scoping deck will also shape and capture early thinking 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defining the problem the taskforce will be addressing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staffing and resource needs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deliverables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high-level timeline that shows when deliverables will be provided, when governance meetings will occur, and when stakeholders will be engaged.</a:t>
            </a:r>
          </a:p>
          <a:p>
            <a:pPr>
              <a:spcAft>
                <a:spcPts val="600"/>
              </a:spcAft>
            </a:pP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452009" y="1638742"/>
            <a:ext cx="5715729" cy="5057674"/>
            <a:chOff x="3892308" y="1587570"/>
            <a:chExt cx="5715729" cy="5057674"/>
          </a:xfrm>
        </p:grpSpPr>
        <p:grpSp>
          <p:nvGrpSpPr>
            <p:cNvPr id="18" name="Group 17"/>
            <p:cNvGrpSpPr/>
            <p:nvPr/>
          </p:nvGrpSpPr>
          <p:grpSpPr>
            <a:xfrm>
              <a:off x="3892308" y="1587570"/>
              <a:ext cx="3401013" cy="2550760"/>
              <a:chOff x="2477589" y="3390318"/>
              <a:chExt cx="3401013" cy="255076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77589" y="3390318"/>
                <a:ext cx="3401013" cy="255076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399183" y="3390318"/>
                <a:ext cx="1500808" cy="88378"/>
              </a:xfrm>
              <a:prstGeom prst="rect">
                <a:avLst/>
              </a:prstGeom>
              <a:solidFill>
                <a:srgbClr val="0947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4069" y="2413556"/>
              <a:ext cx="3354847" cy="25169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4954957" y="3036894"/>
              <a:ext cx="3257590" cy="2443953"/>
              <a:chOff x="-910570" y="3390318"/>
              <a:chExt cx="3257590" cy="244395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10570" y="3390319"/>
                <a:ext cx="3257590" cy="2443952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-198782" y="3390318"/>
                <a:ext cx="1500808" cy="88378"/>
              </a:xfrm>
              <a:prstGeom prst="rect">
                <a:avLst/>
              </a:prstGeom>
              <a:solidFill>
                <a:srgbClr val="0947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594935" y="3609878"/>
              <a:ext cx="3396771" cy="2550760"/>
              <a:chOff x="6042992" y="3390318"/>
              <a:chExt cx="3396771" cy="255076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2992" y="3390318"/>
                <a:ext cx="3396771" cy="255076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917635" y="3390318"/>
                <a:ext cx="1500808" cy="88378"/>
              </a:xfrm>
              <a:prstGeom prst="rect">
                <a:avLst/>
              </a:prstGeom>
              <a:solidFill>
                <a:srgbClr val="0947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1266" y="4295260"/>
              <a:ext cx="3396771" cy="234998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8639275" y="3661050"/>
            <a:ext cx="1332000" cy="28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72000" rIns="72000" bIns="72000" rtlCol="0" anchor="ctr">
            <a:no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ONE-PAGE DETAILED OVERVIEW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57914" y="4346432"/>
            <a:ext cx="1063966" cy="28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72000" rIns="72000" bIns="72000" rtlCol="0" anchor="ctr">
            <a:no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FRONT COVER (WATERMARKED)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9505" y="3088066"/>
            <a:ext cx="1332000" cy="28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72000" rIns="72000" bIns="72000" rtlCol="0" anchor="ctr">
            <a:no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CLEAR GOVERNANCE STRUCTURE</a:t>
            </a:r>
            <a:endParaRPr lang="en-AU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0927" y="1638742"/>
            <a:ext cx="935379" cy="28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72000" rIns="72000" bIns="72000" rtlCol="0" anchor="ctr">
            <a:no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HIGH-LEVEL</a:t>
            </a:r>
            <a:br>
              <a:rPr lang="en-GB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TIMELINE</a:t>
            </a:r>
            <a:endParaRPr lang="en-AU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9990" y="2463920"/>
            <a:ext cx="1332000" cy="28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72000" rIns="72000" bIns="72000" rtlCol="0" anchor="ctr">
            <a:no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 OF KEY DELIVERABLES</a:t>
            </a:r>
            <a:endParaRPr lang="en-AU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7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[Taskforce name]</a:t>
            </a:r>
            <a:endParaRPr lang="en-AU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Scoping deck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936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285141" y="6782111"/>
            <a:ext cx="10081370" cy="327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Taskforce title</a:t>
            </a:r>
            <a:endParaRPr lang="en-AU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285140" y="2441107"/>
            <a:ext cx="3242145" cy="339231"/>
          </a:xfrm>
          <a:prstGeom prst="round2SameRect">
            <a:avLst/>
          </a:prstGeom>
          <a:solidFill>
            <a:srgbClr val="053A68"/>
          </a:solidFill>
          <a:ln>
            <a:solidFill>
              <a:srgbClr val="053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36000" rtlCol="0" anchor="ctr"/>
          <a:lstStyle/>
          <a:p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Context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140" y="2780338"/>
            <a:ext cx="3242145" cy="3825503"/>
          </a:xfrm>
          <a:prstGeom prst="rect">
            <a:avLst/>
          </a:prstGeom>
          <a:solidFill>
            <a:schemeClr val="bg1"/>
          </a:solidFill>
          <a:ln>
            <a:solidFill>
              <a:srgbClr val="053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lvl="3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is this issue important]</a:t>
            </a:r>
          </a:p>
          <a:p>
            <a:pPr marL="0" lvl="3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has this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taskforce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 from?]</a:t>
            </a:r>
          </a:p>
          <a:p>
            <a:pPr marL="0" lvl="3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should we do this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taskforce now?]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704000" y="1130559"/>
            <a:ext cx="3242145" cy="339231"/>
          </a:xfrm>
          <a:prstGeom prst="round2SameRect">
            <a:avLst/>
          </a:prstGeom>
          <a:solidFill>
            <a:srgbClr val="B42E5B"/>
          </a:solidFill>
          <a:ln>
            <a:solidFill>
              <a:srgbClr val="B42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36000" rtlCol="0" anchor="ctr"/>
          <a:lstStyle/>
          <a:p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Scope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4000" y="1469789"/>
            <a:ext cx="3242145" cy="5136052"/>
          </a:xfrm>
          <a:prstGeom prst="rect">
            <a:avLst/>
          </a:prstGeom>
          <a:solidFill>
            <a:schemeClr val="bg1"/>
          </a:solidFill>
          <a:ln>
            <a:solidFill>
              <a:srgbClr val="B42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lvl="3">
              <a:spcAft>
                <a:spcPts val="600"/>
              </a:spcAft>
            </a:pPr>
            <a:r>
              <a:rPr lang="en-A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scope:</a:t>
            </a:r>
          </a:p>
          <a:p>
            <a:pPr marL="0" lvl="3">
              <a:spcAft>
                <a:spcPts val="600"/>
              </a:spcAft>
            </a:pP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[What issues or activities are </a:t>
            </a:r>
            <a:r>
              <a:rPr lang="en-AU" sz="1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scope</a:t>
            </a: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taskforce?]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3">
              <a:spcAft>
                <a:spcPts val="600"/>
              </a:spcAft>
            </a:pPr>
            <a:r>
              <a:rPr lang="en-A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 of scope:</a:t>
            </a:r>
          </a:p>
          <a:p>
            <a:pPr marL="0" lvl="3">
              <a:spcAft>
                <a:spcPts val="600"/>
              </a:spcAft>
            </a:pP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[What issues or activities are </a:t>
            </a:r>
            <a:r>
              <a:rPr lang="en-AU" sz="11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 of scope</a:t>
            </a: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taskforce?]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7125872" y="1130559"/>
            <a:ext cx="3242145" cy="339231"/>
          </a:xfrm>
          <a:prstGeom prst="round2SameRect">
            <a:avLst/>
          </a:prstGeom>
          <a:solidFill>
            <a:srgbClr val="B97404"/>
          </a:solidFill>
          <a:ln>
            <a:solidFill>
              <a:srgbClr val="B97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36000" rtlCol="0" anchor="ctr"/>
          <a:lstStyle/>
          <a:p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Governance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4366" y="1469790"/>
            <a:ext cx="3242145" cy="971317"/>
          </a:xfrm>
          <a:prstGeom prst="rect">
            <a:avLst/>
          </a:prstGeom>
          <a:solidFill>
            <a:schemeClr val="bg1"/>
          </a:solidFill>
          <a:ln>
            <a:solidFill>
              <a:srgbClr val="B97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lvl="3">
              <a:spcAft>
                <a:spcPts val="600"/>
              </a:spcAft>
            </a:pP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[Who is the 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 minister?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3">
              <a:spcAft>
                <a:spcPts val="600"/>
              </a:spcAft>
            </a:pP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Identify any other advisory or decision making bodies and their respective roles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7125872" y="2549939"/>
            <a:ext cx="3242145" cy="339231"/>
          </a:xfrm>
          <a:prstGeom prst="round2SameRect">
            <a:avLst/>
          </a:prstGeom>
          <a:solidFill>
            <a:srgbClr val="544A75"/>
          </a:solidFill>
          <a:ln>
            <a:solidFill>
              <a:srgbClr val="544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36000" rtlCol="0" anchor="ctr"/>
          <a:lstStyle/>
          <a:p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Resources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5872" y="2889170"/>
            <a:ext cx="3242145" cy="764564"/>
          </a:xfrm>
          <a:prstGeom prst="rect">
            <a:avLst/>
          </a:prstGeom>
          <a:solidFill>
            <a:schemeClr val="bg1"/>
          </a:solidFill>
          <a:ln>
            <a:solidFill>
              <a:srgbClr val="544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lvl="3">
              <a:spcAft>
                <a:spcPts val="600"/>
              </a:spcAft>
            </a:pP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[How many staff are allocated to 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taskforce, </a:t>
            </a: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where and for what time period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?]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7125872" y="5128814"/>
            <a:ext cx="3242145" cy="339231"/>
          </a:xfrm>
          <a:prstGeom prst="round2SameRect">
            <a:avLst/>
          </a:prstGeom>
          <a:solidFill>
            <a:srgbClr val="03233E"/>
          </a:solidFill>
          <a:ln>
            <a:solidFill>
              <a:srgbClr val="032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36000" rtlCol="0" anchor="ctr"/>
          <a:lstStyle/>
          <a:p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Deliverables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5872" y="5468045"/>
            <a:ext cx="3242145" cy="1137796"/>
          </a:xfrm>
          <a:prstGeom prst="rect">
            <a:avLst/>
          </a:prstGeom>
          <a:solidFill>
            <a:schemeClr val="bg1"/>
          </a:solidFill>
          <a:ln>
            <a:solidFill>
              <a:srgbClr val="032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lvl="3">
              <a:spcAft>
                <a:spcPts val="600"/>
              </a:spcAft>
            </a:pP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[What will the 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taskforce </a:t>
            </a: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deliver, when, to whom and in what format? </a:t>
            </a:r>
          </a:p>
          <a:p>
            <a:pPr marL="0" lvl="3">
              <a:spcAft>
                <a:spcPts val="600"/>
              </a:spcAft>
            </a:pP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as specific as 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possible</a:t>
            </a:r>
            <a:r>
              <a:rPr lang="en-A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</p:txBody>
      </p:sp>
      <p:sp>
        <p:nvSpPr>
          <p:cNvPr id="14" name="Round Same Side Corner Rectangle 13"/>
          <p:cNvSpPr/>
          <p:nvPr/>
        </p:nvSpPr>
        <p:spPr>
          <a:xfrm>
            <a:off x="7125872" y="3777480"/>
            <a:ext cx="3242145" cy="339231"/>
          </a:xfrm>
          <a:prstGeom prst="round2SameRect">
            <a:avLst/>
          </a:prstGeom>
          <a:solidFill>
            <a:srgbClr val="4DA3AB"/>
          </a:solidFill>
          <a:ln>
            <a:solidFill>
              <a:srgbClr val="4DA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36000" rtlCol="0" anchor="ctr"/>
          <a:lstStyle/>
          <a:p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Stakeholders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25872" y="4116711"/>
            <a:ext cx="3242145" cy="901057"/>
          </a:xfrm>
          <a:prstGeom prst="rect">
            <a:avLst/>
          </a:prstGeom>
          <a:solidFill>
            <a:schemeClr val="bg1"/>
          </a:solidFill>
          <a:ln>
            <a:solidFill>
              <a:srgbClr val="4DA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lvl="3">
              <a:spcAft>
                <a:spcPts val="600"/>
              </a:spcAft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[Who does the taskforce need to consult and engage with?]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140" y="1130558"/>
            <a:ext cx="3242145" cy="1180841"/>
          </a:xfrm>
          <a:prstGeom prst="rect">
            <a:avLst/>
          </a:prstGeom>
          <a:solidFill>
            <a:srgbClr val="DBEDEE"/>
          </a:solidFill>
          <a:ln>
            <a:solidFill>
              <a:srgbClr val="367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lvl="3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[Problem question – What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the key question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taskforce is trying to answer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?]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Taskforce governance</a:t>
            </a:r>
            <a:endParaRPr lang="en-AU" dirty="0"/>
          </a:p>
        </p:txBody>
      </p:sp>
      <p:sp>
        <p:nvSpPr>
          <p:cNvPr id="4" name="Content Placeholder 24"/>
          <p:cNvSpPr txBox="1">
            <a:spLocks/>
          </p:cNvSpPr>
          <p:nvPr/>
        </p:nvSpPr>
        <p:spPr>
          <a:xfrm>
            <a:off x="3005138" y="1875348"/>
            <a:ext cx="2160000" cy="734148"/>
          </a:xfrm>
          <a:prstGeom prst="rect">
            <a:avLst/>
          </a:prstGeom>
          <a:solidFill>
            <a:srgbClr val="DBEDEE"/>
          </a:solidFill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108000" rtlCol="0" anchor="ctr">
            <a:spAutoFit/>
          </a:bodyPr>
          <a:lstStyle>
            <a:lvl1pPr marL="0" indent="0" algn="l" defTabSz="1007943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800"/>
              </a:spcAft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100" kern="120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1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80000" indent="-144000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360000" indent="-144000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2000" indent="-216000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8000" indent="-216000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" indent="-216000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lphaLcPeriod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000" indent="-251986" algn="l" defTabSz="1007943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smtClean="0"/>
              <a:t>Key decision maker/s</a:t>
            </a:r>
          </a:p>
          <a:p>
            <a:pPr algn="ctr"/>
            <a:r>
              <a:rPr lang="en-US" sz="900" spc="20" dirty="0" smtClean="0">
                <a:latin typeface="+mn-lt"/>
              </a:rPr>
              <a:t>[name/s, title]</a:t>
            </a:r>
            <a:endParaRPr lang="en-US" sz="900" spc="20" dirty="0">
              <a:latin typeface="+mn-lt"/>
            </a:endParaRPr>
          </a:p>
        </p:txBody>
      </p:sp>
      <p:sp>
        <p:nvSpPr>
          <p:cNvPr id="5" name="Content Placeholder 24"/>
          <p:cNvSpPr txBox="1">
            <a:spLocks/>
          </p:cNvSpPr>
          <p:nvPr/>
        </p:nvSpPr>
        <p:spPr>
          <a:xfrm>
            <a:off x="3005138" y="3228620"/>
            <a:ext cx="2160000" cy="634634"/>
          </a:xfrm>
          <a:prstGeom prst="rect">
            <a:avLst/>
          </a:prstGeom>
          <a:solidFill>
            <a:srgbClr val="DBEDEE"/>
          </a:solidFill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108000" rtlCol="0" anchor="ctr" anchorCtr="0">
            <a:spAutoFit/>
          </a:bodyPr>
          <a:lstStyle>
            <a:lvl1pPr marL="0" indent="0" algn="l" defTabSz="514347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750"/>
              </a:spcAft>
              <a:buFontTx/>
              <a:buNone/>
              <a:defRPr sz="1150" b="0" kern="1200">
                <a:solidFill>
                  <a:schemeClr val="accent2"/>
                </a:solidFill>
                <a:latin typeface="Montserrat Light" panose="00000400000000000000" pitchFamily="50" charset="0"/>
                <a:ea typeface="+mn-ea"/>
                <a:cs typeface="Microsoft New Tai Lue" panose="020B0502040204020203" pitchFamily="34" charset="0"/>
              </a:defRPr>
            </a:lvl1pPr>
            <a:lvl2pPr marL="0" indent="0" algn="l" defTabSz="51434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1050" kern="1200" spc="30" baseline="0">
                <a:solidFill>
                  <a:schemeClr val="accent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0" indent="0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5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28587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69999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6pPr>
            <a:lvl7pPr marL="404998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7pPr>
            <a:lvl8pPr marL="539997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8pPr>
            <a:lvl9pPr marL="674996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9pPr>
          </a:lstStyle>
          <a:p>
            <a:pPr lvl="1"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Responsible Dep Sec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3" algn="ctr"/>
            <a:r>
              <a:rPr lang="en-US" dirty="0" smtClean="0">
                <a:latin typeface="+mn-lt"/>
              </a:rPr>
              <a:t>[name, title]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24"/>
          <p:cNvSpPr txBox="1">
            <a:spLocks/>
          </p:cNvSpPr>
          <p:nvPr/>
        </p:nvSpPr>
        <p:spPr>
          <a:xfrm>
            <a:off x="3005138" y="4531555"/>
            <a:ext cx="2160000" cy="1138874"/>
          </a:xfrm>
          <a:prstGeom prst="rect">
            <a:avLst/>
          </a:prstGeom>
          <a:solidFill>
            <a:srgbClr val="DBEDEE"/>
          </a:solidFill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108000" rtlCol="0" anchor="ctr" anchorCtr="0">
            <a:spAutoFit/>
          </a:bodyPr>
          <a:lstStyle>
            <a:lvl1pPr marL="0" indent="0" algn="l" defTabSz="514347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750"/>
              </a:spcAft>
              <a:buFontTx/>
              <a:buNone/>
              <a:defRPr sz="1150" b="0" kern="1200">
                <a:solidFill>
                  <a:schemeClr val="accent2"/>
                </a:solidFill>
                <a:latin typeface="Montserrat Light" panose="00000400000000000000" pitchFamily="50" charset="0"/>
                <a:ea typeface="+mn-ea"/>
                <a:cs typeface="Microsoft New Tai Lue" panose="020B0502040204020203" pitchFamily="34" charset="0"/>
              </a:defRPr>
            </a:lvl1pPr>
            <a:lvl2pPr marL="0" indent="0" algn="l" defTabSz="51434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1050" kern="1200" spc="30" baseline="0">
                <a:solidFill>
                  <a:schemeClr val="accent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0" indent="0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5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28587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69999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6pPr>
            <a:lvl7pPr marL="404998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7pPr>
            <a:lvl8pPr marL="539997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8pPr>
            <a:lvl9pPr marL="674996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9pPr>
          </a:lstStyle>
          <a:p>
            <a:pPr lvl="1"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Taskforce team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 algn="ctr"/>
            <a:r>
              <a:rPr lang="en-US" sz="9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[Taskforce lead, other </a:t>
            </a:r>
            <a:r>
              <a:rPr lang="en-US" sz="900" i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team members, identify home agencies of secondees if </a:t>
            </a:r>
            <a:r>
              <a:rPr lang="en-US" sz="9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relevant</a:t>
            </a:r>
          </a:p>
          <a:p>
            <a:pPr lvl="1" algn="ctr"/>
            <a:r>
              <a:rPr lang="en-US" sz="9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High-level team structure if relevant]</a:t>
            </a:r>
            <a:endParaRPr lang="en-US" sz="900" i="1" spc="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ontent Placeholder 24"/>
          <p:cNvSpPr txBox="1">
            <a:spLocks/>
          </p:cNvSpPr>
          <p:nvPr/>
        </p:nvSpPr>
        <p:spPr>
          <a:xfrm>
            <a:off x="6052202" y="4531555"/>
            <a:ext cx="2160000" cy="1138874"/>
          </a:xfrm>
          <a:prstGeom prst="rect">
            <a:avLst/>
          </a:prstGeom>
          <a:solidFill>
            <a:srgbClr val="DBEDEE"/>
          </a:solidFill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108000" rtlCol="0" anchor="t" anchorCtr="0">
            <a:noAutofit/>
          </a:bodyPr>
          <a:lstStyle>
            <a:lvl1pPr marL="0" indent="0" algn="l" defTabSz="514347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750"/>
              </a:spcAft>
              <a:buFontTx/>
              <a:buNone/>
              <a:defRPr sz="1150" b="0" kern="1200">
                <a:solidFill>
                  <a:schemeClr val="accent2"/>
                </a:solidFill>
                <a:latin typeface="Montserrat Light" panose="00000400000000000000" pitchFamily="50" charset="0"/>
                <a:ea typeface="+mn-ea"/>
                <a:cs typeface="Microsoft New Tai Lue" panose="020B0502040204020203" pitchFamily="34" charset="0"/>
              </a:defRPr>
            </a:lvl1pPr>
            <a:lvl2pPr marL="0" indent="0" algn="l" defTabSz="51434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1050" kern="1200" spc="30" baseline="0">
                <a:solidFill>
                  <a:schemeClr val="accent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0" indent="0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5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28587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69999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6pPr>
            <a:lvl7pPr marL="404998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7pPr>
            <a:lvl8pPr marL="539997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8pPr>
            <a:lvl9pPr marL="674996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9pPr>
          </a:lstStyle>
          <a:p>
            <a:pPr lvl="1"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Working group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 algn="ctr"/>
            <a:r>
              <a:rPr lang="en-US" sz="9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[Or similar. </a:t>
            </a:r>
            <a:r>
              <a:rPr lang="en-US" sz="900" i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 not list general </a:t>
            </a:r>
            <a:r>
              <a:rPr lang="en-US" sz="9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stakeholders. </a:t>
            </a:r>
            <a:r>
              <a:rPr lang="en-US" sz="900" i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Delete if not relevant</a:t>
            </a:r>
            <a:r>
              <a:rPr lang="en-US" sz="9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  <p:cxnSp>
        <p:nvCxnSpPr>
          <p:cNvPr id="8" name="Straight Connector 7"/>
          <p:cNvCxnSpPr>
            <a:stCxn id="4" idx="2"/>
            <a:endCxn id="5" idx="0"/>
          </p:cNvCxnSpPr>
          <p:nvPr/>
        </p:nvCxnSpPr>
        <p:spPr>
          <a:xfrm>
            <a:off x="4085138" y="2609496"/>
            <a:ext cx="0" cy="6191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  <a:endCxn id="6" idx="0"/>
          </p:cNvCxnSpPr>
          <p:nvPr/>
        </p:nvCxnSpPr>
        <p:spPr>
          <a:xfrm>
            <a:off x="4085138" y="3863254"/>
            <a:ext cx="0" cy="6683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65432" y="5100991"/>
            <a:ext cx="887064" cy="2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4"/>
          <p:cNvSpPr txBox="1">
            <a:spLocks/>
          </p:cNvSpPr>
          <p:nvPr/>
        </p:nvSpPr>
        <p:spPr>
          <a:xfrm>
            <a:off x="6052202" y="3003551"/>
            <a:ext cx="2160000" cy="1033000"/>
          </a:xfrm>
          <a:prstGeom prst="rect">
            <a:avLst/>
          </a:prstGeom>
          <a:solidFill>
            <a:srgbClr val="DBEDEE"/>
          </a:solidFill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vert="horz" lIns="108000" tIns="108000" rIns="108000" bIns="108000" rtlCol="0" anchor="ctr" anchorCtr="0">
            <a:noAutofit/>
          </a:bodyPr>
          <a:lstStyle>
            <a:lvl1pPr marL="0" indent="0" algn="l" defTabSz="514347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750"/>
              </a:spcAft>
              <a:buFontTx/>
              <a:buNone/>
              <a:defRPr sz="1150" b="0" kern="1200">
                <a:solidFill>
                  <a:schemeClr val="accent2"/>
                </a:solidFill>
                <a:latin typeface="Montserrat Light" panose="00000400000000000000" pitchFamily="50" charset="0"/>
                <a:ea typeface="+mn-ea"/>
                <a:cs typeface="Microsoft New Tai Lue" panose="020B0502040204020203" pitchFamily="34" charset="0"/>
              </a:defRPr>
            </a:lvl1pPr>
            <a:lvl2pPr marL="0" indent="0" algn="l" defTabSz="51434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1050" kern="1200" spc="30" baseline="0">
                <a:solidFill>
                  <a:schemeClr val="accent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0" indent="0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5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28587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69999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6pPr>
            <a:lvl7pPr marL="404998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7pPr>
            <a:lvl8pPr marL="539997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8pPr>
            <a:lvl9pPr marL="674996" indent="-128587" algn="l" defTabSz="51434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9pPr>
          </a:lstStyle>
          <a:p>
            <a:pPr lvl="1"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Formal advisory body</a:t>
            </a:r>
          </a:p>
          <a:p>
            <a:pPr lvl="1" algn="ctr"/>
            <a:r>
              <a:rPr lang="en-US" sz="900" i="1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[e.g. </a:t>
            </a:r>
            <a:r>
              <a:rPr lang="en-US" sz="9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Interdepartmental Committee. Delete if not relevant]</a:t>
            </a:r>
            <a:endParaRPr lang="en-US" sz="900" i="1" spc="2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65138" y="3520051"/>
            <a:ext cx="887064" cy="2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59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Governance roles and tasks</a:t>
            </a:r>
            <a:endParaRPr lang="en-AU" dirty="0"/>
          </a:p>
        </p:txBody>
      </p:sp>
      <p:sp>
        <p:nvSpPr>
          <p:cNvPr id="39" name="TextBox 38"/>
          <p:cNvSpPr txBox="1"/>
          <p:nvPr/>
        </p:nvSpPr>
        <p:spPr>
          <a:xfrm>
            <a:off x="4845250" y="1339341"/>
            <a:ext cx="3230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Tasks</a:t>
            </a:r>
            <a:endParaRPr lang="en-AU" sz="9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76283" y="1343383"/>
            <a:ext cx="16835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</a:t>
            </a:r>
            <a:endParaRPr lang="en-AU" sz="9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61628" y="1346839"/>
            <a:ext cx="1224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Examples</a:t>
            </a:r>
            <a:endParaRPr lang="en-AU" sz="9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35359" y="1696978"/>
            <a:ext cx="9767590" cy="923330"/>
            <a:chOff x="535359" y="1696978"/>
            <a:chExt cx="9767590" cy="923330"/>
          </a:xfrm>
        </p:grpSpPr>
        <p:grpSp>
          <p:nvGrpSpPr>
            <p:cNvPr id="43" name="Group 42"/>
            <p:cNvGrpSpPr/>
            <p:nvPr/>
          </p:nvGrpSpPr>
          <p:grpSpPr>
            <a:xfrm>
              <a:off x="535359" y="1870644"/>
              <a:ext cx="1901933" cy="576000"/>
              <a:chOff x="535359" y="1870645"/>
              <a:chExt cx="1901933" cy="5760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9561" y="1870645"/>
                <a:ext cx="1727731" cy="576000"/>
              </a:xfrm>
              <a:prstGeom prst="rect">
                <a:avLst/>
              </a:prstGeom>
              <a:solidFill>
                <a:srgbClr val="B42E5B"/>
              </a:solidFill>
              <a:ln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900" b="1" dirty="0" smtClean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Ultimate </a:t>
                </a:r>
                <a:br>
                  <a:rPr lang="en-US" sz="900" b="1" dirty="0" smtClean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900" b="1" dirty="0" smtClean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decision-maker(s)</a:t>
                </a:r>
                <a:endParaRPr lang="en-AU" sz="900" b="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5359" y="1994867"/>
                <a:ext cx="328246" cy="327559"/>
              </a:xfrm>
              <a:prstGeom prst="ellipse">
                <a:avLst/>
              </a:prstGeom>
              <a:solidFill>
                <a:srgbClr val="3FC7D1"/>
              </a:solidFill>
              <a:ln>
                <a:noFill/>
              </a:ln>
              <a:effectLst>
                <a:outerShdw dist="38100" dir="5400000" algn="t" rotWithShape="0">
                  <a:schemeClr val="bg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68111">
                  <a:lnSpc>
                    <a:spcPct val="95000"/>
                  </a:lnSpc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endParaRPr lang="en-AU" sz="900" b="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603629" y="1835479"/>
              <a:ext cx="2200540" cy="615008"/>
              <a:chOff x="2603629" y="1835479"/>
              <a:chExt cx="2200540" cy="61500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603629" y="1866800"/>
                <a:ext cx="364139" cy="583687"/>
                <a:chOff x="2362099" y="1695049"/>
                <a:chExt cx="364196" cy="58368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362099" y="1986892"/>
                  <a:ext cx="362568" cy="0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2726295" y="1695049"/>
                  <a:ext cx="0" cy="583687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3004449" y="1835479"/>
                <a:ext cx="1799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Sets </a:t>
                </a:r>
                <a:r>
                  <a:rPr lang="en-US" sz="900" dirty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overall strategic </a:t>
                </a:r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direction, </a:t>
                </a:r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makes </a:t>
                </a:r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final decisions.</a:t>
                </a:r>
                <a:endParaRPr lang="en-US" sz="900" dirty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882823" y="1727757"/>
              <a:ext cx="337861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strategic oversight and guidance at key points in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the taskforce process</a:t>
              </a:r>
              <a:endParaRPr lang="en-US" sz="9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Confirms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governance, timeline and project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objectives</a:t>
              </a:r>
              <a:endParaRPr lang="en-US" sz="9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Receives and approves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final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products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and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determines next steps.</a:t>
              </a:r>
              <a:endParaRPr lang="en-US" sz="9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61628" y="1696978"/>
              <a:ext cx="19413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Prime Minister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Portfolio Minister(s</a:t>
              </a: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Federal Cabinet (including its subcommittees)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National Cabinet (including </a:t>
              </a: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its subcommittees)</a:t>
              </a:r>
              <a:endParaRPr lang="en-US" sz="900" dirty="0" smtClean="0">
                <a:solidFill>
                  <a:srgbClr val="0B5E64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4705" y="2882747"/>
            <a:ext cx="9626643" cy="1177245"/>
            <a:chOff x="534705" y="2826857"/>
            <a:chExt cx="9626643" cy="1177245"/>
          </a:xfrm>
        </p:grpSpPr>
        <p:grpSp>
          <p:nvGrpSpPr>
            <p:cNvPr id="54" name="Group 53"/>
            <p:cNvGrpSpPr/>
            <p:nvPr/>
          </p:nvGrpSpPr>
          <p:grpSpPr>
            <a:xfrm>
              <a:off x="2601943" y="3092314"/>
              <a:ext cx="2176502" cy="646331"/>
              <a:chOff x="2604045" y="2903385"/>
              <a:chExt cx="2176502" cy="64633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04045" y="2930863"/>
                <a:ext cx="364197" cy="583687"/>
                <a:chOff x="2362192" y="3015973"/>
                <a:chExt cx="364197" cy="583687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362192" y="3307816"/>
                  <a:ext cx="362568" cy="0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2726389" y="3015973"/>
                  <a:ext cx="0" cy="583687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Box 60"/>
              <p:cNvSpPr txBox="1"/>
              <p:nvPr/>
            </p:nvSpPr>
            <p:spPr>
              <a:xfrm>
                <a:off x="2980547" y="2903385"/>
                <a:ext cx="18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Guides strategic direction, </a:t>
                </a:r>
                <a:r>
                  <a:rPr lang="en-AU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represents areas of </a:t>
                </a:r>
                <a:r>
                  <a:rPr lang="en-AU" sz="900" dirty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policy </a:t>
                </a:r>
                <a:r>
                  <a:rPr lang="en-AU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responsibility, makes preliminary decisions.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4845250" y="2826857"/>
              <a:ext cx="3516378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strategic guidance and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represents members’ 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policy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responsibilities. Can have a formal decision-making role.</a:t>
              </a:r>
              <a:endParaRPr lang="en-US" sz="9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Meets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with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taskforce, reviews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draft material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and provides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feedback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Assists with managing taskforce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risks and sensitivities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Considers any additional resourcing (subject matter expertise) requests as required.</a:t>
              </a:r>
              <a:endParaRPr lang="en-US" sz="9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34705" y="3127479"/>
              <a:ext cx="1892801" cy="576000"/>
              <a:chOff x="534705" y="2948748"/>
              <a:chExt cx="1892801" cy="576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99506" y="2948748"/>
                <a:ext cx="1728000" cy="576000"/>
              </a:xfrm>
              <a:prstGeom prst="rect">
                <a:avLst/>
              </a:prstGeom>
              <a:solidFill>
                <a:srgbClr val="09474B"/>
              </a:solidFill>
              <a:ln w="28575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Steering </a:t>
                </a:r>
                <a:r>
                  <a:rPr lang="en-US" sz="9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Group</a:t>
                </a:r>
                <a:endParaRPr lang="en-AU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34705" y="3072507"/>
                <a:ext cx="329602" cy="328482"/>
              </a:xfrm>
              <a:prstGeom prst="ellipse">
                <a:avLst/>
              </a:prstGeom>
              <a:solidFill>
                <a:srgbClr val="3FC7D1"/>
              </a:solidFill>
              <a:ln>
                <a:noFill/>
              </a:ln>
              <a:effectLst>
                <a:outerShdw dist="38100" dir="5400000" algn="t" rotWithShape="0">
                  <a:schemeClr val="bg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68111">
                  <a:lnSpc>
                    <a:spcPct val="95000"/>
                  </a:lnSpc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en-AU" sz="900" b="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8361628" y="3161564"/>
              <a:ext cx="17997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Ministerial Steering Group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Senior officials subcommittees to Cabinet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Interdepartmental Committee (IDC)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34705" y="4353208"/>
            <a:ext cx="9626643" cy="861774"/>
            <a:chOff x="534705" y="4188192"/>
            <a:chExt cx="9626643" cy="861774"/>
          </a:xfrm>
        </p:grpSpPr>
        <p:grpSp>
          <p:nvGrpSpPr>
            <p:cNvPr id="65" name="Group 64"/>
            <p:cNvGrpSpPr/>
            <p:nvPr/>
          </p:nvGrpSpPr>
          <p:grpSpPr>
            <a:xfrm>
              <a:off x="2601943" y="4396486"/>
              <a:ext cx="2093047" cy="583687"/>
              <a:chOff x="2603391" y="4296803"/>
              <a:chExt cx="2093047" cy="583687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603391" y="4296803"/>
                <a:ext cx="364197" cy="583687"/>
                <a:chOff x="2362192" y="4260758"/>
                <a:chExt cx="364197" cy="583687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362192" y="4552601"/>
                  <a:ext cx="362568" cy="0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2726389" y="4260758"/>
                  <a:ext cx="0" cy="583687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2965959" y="4334730"/>
                <a:ext cx="173047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Provides subject matter expertise and advice at critical stages</a:t>
                </a: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34705" y="4400329"/>
              <a:ext cx="1892147" cy="576000"/>
              <a:chOff x="534705" y="4300646"/>
              <a:chExt cx="1892147" cy="576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698852" y="4300646"/>
                <a:ext cx="1728000" cy="576000"/>
              </a:xfrm>
              <a:prstGeom prst="rect">
                <a:avLst/>
              </a:prstGeom>
              <a:solidFill>
                <a:srgbClr val="B97404"/>
              </a:solidFill>
              <a:ln w="28575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Advisory Group</a:t>
                </a:r>
                <a:endParaRPr lang="en-AU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34705" y="4424868"/>
                <a:ext cx="328297" cy="327559"/>
              </a:xfrm>
              <a:prstGeom prst="ellipse">
                <a:avLst/>
              </a:prstGeom>
              <a:solidFill>
                <a:srgbClr val="3FC7D1"/>
              </a:solidFill>
              <a:ln>
                <a:noFill/>
              </a:ln>
              <a:effectLst>
                <a:outerShdw dist="38100" dir="5400000" algn="t" rotWithShape="0">
                  <a:schemeClr val="bg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68111">
                  <a:lnSpc>
                    <a:spcPct val="95000"/>
                  </a:lnSpc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endParaRPr lang="en-AU" sz="900" b="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4846045" y="4188192"/>
              <a:ext cx="33785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detailed subject matter expertise on specific aspects of the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taskforce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as requested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advice on key risks and sensitivities 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Provides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sense and reality checks to ensure findings form a compelling narrative and are informed by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experience.</a:t>
              </a:r>
              <a:endParaRPr lang="en-US" sz="900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61628" y="4572912"/>
              <a:ext cx="17997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External expert panel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34705" y="5477419"/>
            <a:ext cx="9626643" cy="1200329"/>
            <a:chOff x="534705" y="5368161"/>
            <a:chExt cx="9626643" cy="1200329"/>
          </a:xfrm>
        </p:grpSpPr>
        <p:grpSp>
          <p:nvGrpSpPr>
            <p:cNvPr id="76" name="Group 75"/>
            <p:cNvGrpSpPr/>
            <p:nvPr/>
          </p:nvGrpSpPr>
          <p:grpSpPr>
            <a:xfrm>
              <a:off x="534705" y="5680326"/>
              <a:ext cx="1892147" cy="576000"/>
              <a:chOff x="534705" y="5646163"/>
              <a:chExt cx="1892147" cy="5760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698852" y="5646163"/>
                <a:ext cx="1728000" cy="576000"/>
              </a:xfrm>
              <a:prstGeom prst="rect">
                <a:avLst/>
              </a:prstGeom>
              <a:solidFill>
                <a:srgbClr val="03233E"/>
              </a:solidFill>
              <a:ln w="28575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en-US" sz="9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Taskforce leadership</a:t>
                </a:r>
                <a:endParaRPr lang="en-AU" sz="9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34705" y="5770385"/>
                <a:ext cx="328297" cy="327559"/>
              </a:xfrm>
              <a:prstGeom prst="ellipse">
                <a:avLst/>
              </a:prstGeom>
              <a:solidFill>
                <a:srgbClr val="3FC7D1"/>
              </a:solidFill>
              <a:ln>
                <a:noFill/>
              </a:ln>
              <a:effectLst>
                <a:outerShdw dist="38100" dir="5400000" algn="t" rotWithShape="0">
                  <a:schemeClr val="bg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68111">
                  <a:lnSpc>
                    <a:spcPct val="95000"/>
                  </a:lnSpc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  <a:endParaRPr lang="en-AU" sz="900" b="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610039" y="5675660"/>
              <a:ext cx="2049958" cy="615831"/>
              <a:chOff x="2610039" y="5641497"/>
              <a:chExt cx="2049958" cy="615831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2610039" y="5641497"/>
                <a:ext cx="365644" cy="585332"/>
                <a:chOff x="2368841" y="5191388"/>
                <a:chExt cx="365644" cy="585332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368841" y="5484054"/>
                  <a:ext cx="364009" cy="0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2734485" y="5191388"/>
                  <a:ext cx="0" cy="585332"/>
                </a:xfrm>
                <a:prstGeom prst="line">
                  <a:avLst/>
                </a:prstGeom>
                <a:ln w="12700">
                  <a:solidFill>
                    <a:srgbClr val="289FA8"/>
                  </a:solidFill>
                  <a:prstDash val="sysDash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TextBox 80"/>
              <p:cNvSpPr txBox="1"/>
              <p:nvPr/>
            </p:nvSpPr>
            <p:spPr>
              <a:xfrm>
                <a:off x="2975496" y="5749497"/>
                <a:ext cx="168450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Leads taskforce in research</a:t>
                </a:r>
                <a:r>
                  <a:rPr lang="en-US" sz="900" dirty="0" smtClean="0">
                    <a:solidFill>
                      <a:srgbClr val="0B5E64">
                        <a:lumMod val="75000"/>
                      </a:srgb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engagement and product development</a:t>
                </a: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4845391" y="5537439"/>
              <a:ext cx="33792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Delivers outputs and products that meet the decision-maker’s needs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and expectations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Liaises with and supports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the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decision-maker and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Steering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Group</a:t>
              </a:r>
            </a:p>
            <a:p>
              <a:pPr marL="122467" indent="-122467" defTabSz="768111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Manages </a:t>
              </a:r>
              <a:r>
                <a:rPr lang="en-US" sz="900" dirty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day-to-day </a:t>
              </a:r>
              <a:r>
                <a:rPr lang="en-US" sz="900" dirty="0" smtClean="0">
                  <a:solidFill>
                    <a:prstClr val="black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taskforce delivery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61628" y="5368161"/>
              <a:ext cx="1799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 x SES Band 3 who represents the taskforce’s work at high-level committees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B5E64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 x SES Band 2 lead, supported by SES Band 1 deputies responsible for a work stream 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2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Deliverable plan</a:t>
            </a:r>
            <a:endParaRPr lang="en-AU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98276"/>
              </p:ext>
            </p:extLst>
          </p:nvPr>
        </p:nvGraphicFramePr>
        <p:xfrm>
          <a:off x="285142" y="1293520"/>
          <a:ext cx="9902466" cy="2407920"/>
        </p:xfrm>
        <a:graphic>
          <a:graphicData uri="http://schemas.openxmlformats.org/drawingml/2006/table">
            <a:tbl>
              <a:tblPr firstRow="1" bandRow="1"/>
              <a:tblGrid>
                <a:gridCol w="123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739">
                  <a:extLst>
                    <a:ext uri="{9D8B030D-6E8A-4147-A177-3AD203B41FA5}">
                      <a16:colId xmlns:a16="http://schemas.microsoft.com/office/drawing/2014/main" val="3162907592"/>
                    </a:ext>
                  </a:extLst>
                </a:gridCol>
                <a:gridCol w="1030470">
                  <a:extLst>
                    <a:ext uri="{9D8B030D-6E8A-4147-A177-3AD203B41FA5}">
                      <a16:colId xmlns:a16="http://schemas.microsoft.com/office/drawing/2014/main" val="1614574403"/>
                    </a:ext>
                  </a:extLst>
                </a:gridCol>
                <a:gridCol w="1256307">
                  <a:extLst>
                    <a:ext uri="{9D8B030D-6E8A-4147-A177-3AD203B41FA5}">
                      <a16:colId xmlns:a16="http://schemas.microsoft.com/office/drawing/2014/main" val="811495297"/>
                    </a:ext>
                  </a:extLst>
                </a:gridCol>
                <a:gridCol w="1143388">
                  <a:extLst>
                    <a:ext uri="{9D8B030D-6E8A-4147-A177-3AD203B41FA5}">
                      <a16:colId xmlns:a16="http://schemas.microsoft.com/office/drawing/2014/main" val="3929108265"/>
                    </a:ext>
                  </a:extLst>
                </a:gridCol>
                <a:gridCol w="1143388">
                  <a:extLst>
                    <a:ext uri="{9D8B030D-6E8A-4147-A177-3AD203B41FA5}">
                      <a16:colId xmlns:a16="http://schemas.microsoft.com/office/drawing/2014/main" val="34164925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9pPr>
                    </a:lstStyle>
                    <a:p>
                      <a:pPr algn="l"/>
                      <a:r>
                        <a:rPr lang="en-AU" sz="1000" dirty="0" smtClean="0"/>
                        <a:t>Deliverable</a:t>
                      </a:r>
                      <a:endParaRPr lang="en-AU" sz="1000" dirty="0"/>
                    </a:p>
                  </a:txBody>
                  <a:tcPr anchor="ctr">
                    <a:lnL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E97"/>
                    </a:solidFill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9pPr>
                    </a:lstStyle>
                    <a:p>
                      <a:pPr algn="l"/>
                      <a:r>
                        <a:rPr lang="en-AU" sz="1000" baseline="0" dirty="0" smtClean="0"/>
                        <a:t>Description of deliverable</a:t>
                      </a:r>
                      <a:endParaRPr lang="en-A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E97"/>
                    </a:solidFill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9pPr>
                    </a:lstStyle>
                    <a:p>
                      <a:pPr algn="l"/>
                      <a:r>
                        <a:rPr lang="en-AU" sz="1000" dirty="0" smtClean="0"/>
                        <a:t>Key audience</a:t>
                      </a:r>
                      <a:endParaRPr lang="en-A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E97"/>
                    </a:solidFill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9pPr>
                    </a:lstStyle>
                    <a:p>
                      <a:pPr algn="l"/>
                      <a:r>
                        <a:rPr lang="en-AU" sz="1000" dirty="0" smtClean="0"/>
                        <a:t>Due date</a:t>
                      </a:r>
                      <a:endParaRPr lang="en-A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E97"/>
                    </a:solidFill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9pPr>
                    </a:lstStyle>
                    <a:p>
                      <a:pPr algn="l"/>
                      <a:r>
                        <a:rPr lang="en-AU" sz="1000" dirty="0" smtClean="0"/>
                        <a:t>Dependencies</a:t>
                      </a:r>
                      <a:endParaRPr lang="en-A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E97"/>
                    </a:solidFill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9pPr>
                    </a:lstStyle>
                    <a:p>
                      <a:pPr algn="l"/>
                      <a:r>
                        <a:rPr lang="en-AU" sz="1000" dirty="0" smtClean="0"/>
                        <a:t>Workstream</a:t>
                      </a:r>
                      <a:endParaRPr lang="en-A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E97"/>
                    </a:solidFill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b="1" kern="1200">
                          <a:solidFill>
                            <a:schemeClr val="bg1"/>
                          </a:solidFill>
                          <a:latin typeface="Microsoft New Tai Lue"/>
                        </a:defRPr>
                      </a:lvl9pPr>
                    </a:lstStyle>
                    <a:p>
                      <a:pPr algn="l"/>
                      <a:r>
                        <a:rPr lang="en-AU" sz="1000" dirty="0" smtClean="0"/>
                        <a:t>Responsible team</a:t>
                      </a:r>
                      <a:endParaRPr lang="en-AU" sz="1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r>
                        <a:rPr lang="en-AU" sz="900" b="0" i="1" dirty="0" smtClean="0">
                          <a:solidFill>
                            <a:sysClr val="windowText" lastClr="000000"/>
                          </a:solidFill>
                        </a:rPr>
                        <a:t>Title</a:t>
                      </a:r>
                      <a:r>
                        <a:rPr lang="en-AU" sz="900" b="0" i="1" baseline="0" dirty="0" smtClean="0">
                          <a:solidFill>
                            <a:sysClr val="windowText" lastClr="000000"/>
                          </a:solidFill>
                        </a:rPr>
                        <a:t> of the product or action</a:t>
                      </a:r>
                      <a:endParaRPr lang="en-AU" sz="900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900" b="0" i="1" baseline="0" dirty="0" smtClean="0">
                          <a:solidFill>
                            <a:sysClr val="windowText" lastClr="000000"/>
                          </a:solidFill>
                        </a:rPr>
                        <a:t>Brief description of specifically what is required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900" b="0" i="1" dirty="0" smtClean="0">
                          <a:solidFill>
                            <a:sysClr val="windowText" lastClr="000000"/>
                          </a:solidFill>
                        </a:rPr>
                        <a:t>Who is the deliverable for? This will help</a:t>
                      </a:r>
                      <a:r>
                        <a:rPr lang="en-AU" sz="900" b="0" i="1" baseline="0" dirty="0" smtClean="0">
                          <a:solidFill>
                            <a:sysClr val="windowText" lastClr="000000"/>
                          </a:solidFill>
                        </a:rPr>
                        <a:t> to determine priority</a:t>
                      </a:r>
                      <a:endParaRPr lang="en-AU" sz="900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900" b="0" i="1" dirty="0" smtClean="0">
                          <a:solidFill>
                            <a:sysClr val="windowText" lastClr="000000"/>
                          </a:solidFill>
                        </a:rPr>
                        <a:t>Does</a:t>
                      </a:r>
                      <a:r>
                        <a:rPr lang="en-AU" sz="900" b="0" i="1" baseline="0" dirty="0" smtClean="0">
                          <a:solidFill>
                            <a:sysClr val="windowText" lastClr="000000"/>
                          </a:solidFill>
                        </a:rPr>
                        <a:t> another product need to be delivered before this one?</a:t>
                      </a:r>
                      <a:endParaRPr lang="en-AU" sz="900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900" b="0" i="1" dirty="0" smtClean="0">
                          <a:solidFill>
                            <a:sysClr val="windowText" lastClr="000000"/>
                          </a:solidFill>
                        </a:rPr>
                        <a:t>This</a:t>
                      </a:r>
                      <a:r>
                        <a:rPr lang="en-AU" sz="900" b="0" i="1" baseline="0" dirty="0" smtClean="0">
                          <a:solidFill>
                            <a:sysClr val="windowText" lastClr="000000"/>
                          </a:solidFill>
                        </a:rPr>
                        <a:t> may be lifted from the issues tree (if there is one)</a:t>
                      </a:r>
                      <a:endParaRPr lang="en-AU" sz="900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900" b="0" i="1" dirty="0" smtClean="0">
                          <a:solidFill>
                            <a:sysClr val="windowText" lastClr="000000"/>
                          </a:solidFill>
                        </a:rPr>
                        <a:t>This may be lifted from the internal team structure</a:t>
                      </a:r>
                      <a:endParaRPr lang="en-AU" sz="900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8531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endParaRPr lang="en-AU" sz="9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75047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8788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70269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50631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71823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endParaRPr lang="en-AU" sz="9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900" b="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1pPr>
                      <a:lvl2pPr marL="50399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2pPr>
                      <a:lvl3pPr marL="100799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3pPr>
                      <a:lvl4pPr marL="151199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4pPr>
                      <a:lvl5pPr marL="201599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5pPr>
                      <a:lvl6pPr marL="2519988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6pPr>
                      <a:lvl7pPr marL="3023985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7pPr>
                      <a:lvl8pPr marL="3527983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8pPr>
                      <a:lvl9pPr marL="4031980" algn="l" defTabSz="1007995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Microsoft New Tai Lue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A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118E9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35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0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 level timeline </a:t>
            </a:r>
            <a:endParaRPr lang="en-AU" dirty="0">
              <a:solidFill>
                <a:srgbClr val="FF0000"/>
              </a:solidFill>
            </a:endParaRPr>
          </a:p>
        </p:txBody>
      </p: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99533"/>
              </p:ext>
            </p:extLst>
          </p:nvPr>
        </p:nvGraphicFramePr>
        <p:xfrm>
          <a:off x="1093544" y="1324771"/>
          <a:ext cx="9144000" cy="5199474"/>
        </p:xfrm>
        <a:graphic>
          <a:graphicData uri="http://schemas.openxmlformats.org/drawingml/2006/table">
            <a:tbl>
              <a:tblPr firstRow="1" bandRow="1"/>
              <a:tblGrid>
                <a:gridCol w="2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69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0023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endParaRPr lang="en-GB" sz="1200" b="1" i="0" u="none" strike="noStrike" kern="1200" baseline="0" dirty="0" smtClean="0">
                        <a:solidFill>
                          <a:schemeClr val="lt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8647" marR="38647" marT="38647" marB="3864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C61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GB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</a:p>
                  </a:txBody>
                  <a:tcPr marL="38647" marR="38647" marT="38647" marB="38647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endParaRPr lang="en-AU" sz="900" dirty="0"/>
                    </a:p>
                  </a:txBody>
                  <a:tcPr marL="38647" marR="38647" marT="38647" marB="38647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  <a:endParaRPr lang="en-AU" sz="900" dirty="0"/>
                    </a:p>
                  </a:txBody>
                  <a:tcPr marL="38647" marR="38647" marT="38647" marB="38647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endParaRPr lang="en-AU" sz="900" dirty="0"/>
                    </a:p>
                  </a:txBody>
                  <a:tcPr marL="38647" marR="38647" marT="38647" marB="38647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900" dirty="0"/>
                    </a:p>
                  </a:txBody>
                  <a:tcPr marL="38647" marR="38647" marT="38647" marB="38647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endParaRPr lang="en-AU" sz="900" dirty="0"/>
                    </a:p>
                  </a:txBody>
                  <a:tcPr marL="38647" marR="38647" marT="38647" marB="38647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860">
                <a:tc vMerge="1">
                  <a:txBody>
                    <a:bodyPr/>
                    <a:lstStyle/>
                    <a:p>
                      <a:endParaRPr lang="en-AU" sz="1900" dirty="0"/>
                    </a:p>
                  </a:txBody>
                  <a:tcPr marL="98163" marR="98163" marT="49081" marB="4908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860">
                <a:tc vMerge="1">
                  <a:txBody>
                    <a:bodyPr/>
                    <a:lstStyle/>
                    <a:p>
                      <a:endParaRPr lang="en-AU" sz="1900" dirty="0"/>
                    </a:p>
                  </a:txBody>
                  <a:tcPr marL="98163" marR="98163" marT="49081" marB="4908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860">
                <a:tc>
                  <a:txBody>
                    <a:bodyPr/>
                    <a:lstStyle/>
                    <a:p>
                      <a:pPr algn="ctr" rtl="0"/>
                      <a:endParaRPr lang="en-GB" sz="1200" b="1" i="0" u="none" strike="noStrike" kern="1200" baseline="0" dirty="0" smtClean="0">
                        <a:solidFill>
                          <a:schemeClr val="lt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8647" marR="38647" marT="38647" marB="3864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C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79668"/>
                  </a:ext>
                </a:extLst>
              </a:tr>
              <a:tr h="987860">
                <a:tc>
                  <a:txBody>
                    <a:bodyPr/>
                    <a:lstStyle/>
                    <a:p>
                      <a:pPr algn="ctr" rtl="0"/>
                      <a:endParaRPr lang="en-GB" sz="1200" b="1" i="0" u="none" strike="noStrike" kern="1200" baseline="0" dirty="0" smtClean="0">
                        <a:solidFill>
                          <a:schemeClr val="lt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8647" marR="38647" marT="38647" marB="3864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C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75905"/>
                  </a:ext>
                </a:extLst>
              </a:tr>
              <a:tr h="987860">
                <a:tc>
                  <a:txBody>
                    <a:bodyPr/>
                    <a:lstStyle/>
                    <a:p>
                      <a:pPr algn="ctr" rtl="0"/>
                      <a:endParaRPr lang="en-GB" sz="1200" b="1" i="0" u="none" strike="noStrike" kern="1200" baseline="0" dirty="0" smtClean="0">
                        <a:solidFill>
                          <a:schemeClr val="lt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8647" marR="38647" marT="38647" marB="38647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C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9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8163" marR="98163" marT="49081" marB="49081">
                    <a:lnL w="952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4C6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98961"/>
                  </a:ext>
                </a:extLst>
              </a:tr>
            </a:tbl>
          </a:graphicData>
        </a:graphic>
      </p:graphicFrame>
      <p:sp>
        <p:nvSpPr>
          <p:cNvPr id="211" name="Rectangle 210"/>
          <p:cNvSpPr/>
          <p:nvPr/>
        </p:nvSpPr>
        <p:spPr>
          <a:xfrm>
            <a:off x="285142" y="1883466"/>
            <a:ext cx="1086458" cy="3677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Governance</a:t>
            </a:r>
            <a:endParaRPr lang="en-A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285142" y="2871901"/>
            <a:ext cx="1086458" cy="3677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Deliverable 1</a:t>
            </a:r>
            <a:endParaRPr lang="en-A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285142" y="3860336"/>
            <a:ext cx="1086458" cy="367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Deliverable 2</a:t>
            </a:r>
            <a:endParaRPr lang="en-A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85142" y="4848770"/>
            <a:ext cx="1086458" cy="3677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Deliverable 3</a:t>
            </a:r>
            <a:endParaRPr lang="en-A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85142" y="5837204"/>
            <a:ext cx="1086458" cy="3677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Consultation</a:t>
            </a:r>
            <a:endParaRPr lang="en-A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6" name="Flowchart: Decision 215"/>
          <p:cNvSpPr/>
          <p:nvPr/>
        </p:nvSpPr>
        <p:spPr>
          <a:xfrm>
            <a:off x="7671165" y="1643370"/>
            <a:ext cx="329298" cy="310092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7" name="Flowchart: Decision 216"/>
          <p:cNvSpPr/>
          <p:nvPr/>
        </p:nvSpPr>
        <p:spPr>
          <a:xfrm>
            <a:off x="6749459" y="1643370"/>
            <a:ext cx="329298" cy="310092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8" name="Flowchart: Decision 217"/>
          <p:cNvSpPr/>
          <p:nvPr/>
        </p:nvSpPr>
        <p:spPr>
          <a:xfrm>
            <a:off x="3995122" y="1643370"/>
            <a:ext cx="329298" cy="310092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9" name="TextBox 218"/>
          <p:cNvSpPr txBox="1"/>
          <p:nvPr/>
        </p:nvSpPr>
        <p:spPr>
          <a:xfrm>
            <a:off x="3854542" y="1984713"/>
            <a:ext cx="688793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Aft>
                <a:spcPts val="700"/>
              </a:spcAft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IDC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0" name="Flowchart: Decision 219"/>
          <p:cNvSpPr/>
          <p:nvPr/>
        </p:nvSpPr>
        <p:spPr>
          <a:xfrm>
            <a:off x="5150912" y="1643370"/>
            <a:ext cx="329298" cy="310092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1" name="TextBox 220"/>
          <p:cNvSpPr txBox="1"/>
          <p:nvPr/>
        </p:nvSpPr>
        <p:spPr>
          <a:xfrm>
            <a:off x="5010332" y="1984713"/>
            <a:ext cx="688793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Aft>
                <a:spcPts val="700"/>
              </a:spcAft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IDC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537106" y="1984713"/>
            <a:ext cx="8152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Ministerial Committee</a:t>
            </a:r>
            <a:endParaRPr lang="en-AU" sz="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522029" y="1984713"/>
            <a:ext cx="68879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Budget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743075" y="2643301"/>
            <a:ext cx="1851025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5" name="TextBox 224"/>
          <p:cNvSpPr txBox="1"/>
          <p:nvPr/>
        </p:nvSpPr>
        <p:spPr>
          <a:xfrm>
            <a:off x="1743075" y="2903152"/>
            <a:ext cx="11144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Literature review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6" name="Flowchart: Decision 225"/>
          <p:cNvSpPr/>
          <p:nvPr/>
        </p:nvSpPr>
        <p:spPr>
          <a:xfrm>
            <a:off x="3398837" y="2573727"/>
            <a:ext cx="390525" cy="367748"/>
          </a:xfrm>
          <a:prstGeom prst="flowChartDecisi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7" name="TextBox 226"/>
          <p:cNvSpPr txBox="1"/>
          <p:nvPr/>
        </p:nvSpPr>
        <p:spPr>
          <a:xfrm>
            <a:off x="3814683" y="2682725"/>
            <a:ext cx="13514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findings report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229496" y="2935687"/>
            <a:ext cx="2188323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9" name="Rectangle 228"/>
          <p:cNvSpPr/>
          <p:nvPr/>
        </p:nvSpPr>
        <p:spPr>
          <a:xfrm>
            <a:off x="2474369" y="5661944"/>
            <a:ext cx="111973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0" name="TextBox 229"/>
          <p:cNvSpPr txBox="1"/>
          <p:nvPr/>
        </p:nvSpPr>
        <p:spPr>
          <a:xfrm>
            <a:off x="2174976" y="5936439"/>
            <a:ext cx="171851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 consultation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1" name="Flowchart: Decision 230"/>
          <p:cNvSpPr/>
          <p:nvPr/>
        </p:nvSpPr>
        <p:spPr>
          <a:xfrm>
            <a:off x="5222556" y="2866113"/>
            <a:ext cx="390525" cy="367748"/>
          </a:xfrm>
          <a:prstGeom prst="flowChartDecisi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2" name="TextBox 231"/>
          <p:cNvSpPr txBox="1"/>
          <p:nvPr/>
        </p:nvSpPr>
        <p:spPr>
          <a:xfrm>
            <a:off x="5651406" y="2960379"/>
            <a:ext cx="13514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draft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5090160" y="3262544"/>
            <a:ext cx="1722121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4" name="Flowchart: Decision 233"/>
          <p:cNvSpPr/>
          <p:nvPr/>
        </p:nvSpPr>
        <p:spPr>
          <a:xfrm>
            <a:off x="4097541" y="5653330"/>
            <a:ext cx="390525" cy="367748"/>
          </a:xfrm>
          <a:prstGeom prst="flowChartDecision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5" name="TextBox 234"/>
          <p:cNvSpPr txBox="1"/>
          <p:nvPr/>
        </p:nvSpPr>
        <p:spPr>
          <a:xfrm>
            <a:off x="3896884" y="6021077"/>
            <a:ext cx="7918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Roundtable 1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6" name="Flowchart: Decision 235"/>
          <p:cNvSpPr/>
          <p:nvPr/>
        </p:nvSpPr>
        <p:spPr>
          <a:xfrm>
            <a:off x="4974924" y="5653330"/>
            <a:ext cx="390525" cy="367748"/>
          </a:xfrm>
          <a:prstGeom prst="flowChartDecision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7" name="TextBox 236"/>
          <p:cNvSpPr txBox="1"/>
          <p:nvPr/>
        </p:nvSpPr>
        <p:spPr>
          <a:xfrm>
            <a:off x="4788545" y="6021077"/>
            <a:ext cx="7632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Roundtable 2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8" name="Flowchart: Decision 237"/>
          <p:cNvSpPr/>
          <p:nvPr/>
        </p:nvSpPr>
        <p:spPr>
          <a:xfrm>
            <a:off x="6612294" y="3189078"/>
            <a:ext cx="390525" cy="367748"/>
          </a:xfrm>
          <a:prstGeom prst="flowChartDecisi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9" name="TextBox 238"/>
          <p:cNvSpPr txBox="1"/>
          <p:nvPr/>
        </p:nvSpPr>
        <p:spPr>
          <a:xfrm>
            <a:off x="7078230" y="3283240"/>
            <a:ext cx="13514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 draft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0" name="Flowchart: Decision 239"/>
          <p:cNvSpPr/>
          <p:nvPr/>
        </p:nvSpPr>
        <p:spPr>
          <a:xfrm>
            <a:off x="6050136" y="1643370"/>
            <a:ext cx="329298" cy="310092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1" name="TextBox 240"/>
          <p:cNvSpPr txBox="1"/>
          <p:nvPr/>
        </p:nvSpPr>
        <p:spPr>
          <a:xfrm>
            <a:off x="5909556" y="1984713"/>
            <a:ext cx="688793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Aft>
                <a:spcPts val="700"/>
              </a:spcAft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IDC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8000462" y="5661944"/>
            <a:ext cx="1501677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3" name="TextBox 242"/>
          <p:cNvSpPr txBox="1"/>
          <p:nvPr/>
        </p:nvSpPr>
        <p:spPr>
          <a:xfrm>
            <a:off x="7912836" y="5936439"/>
            <a:ext cx="171851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 workshops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3230219" y="3705814"/>
            <a:ext cx="2135739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5" name="Flowchart: Decision 244"/>
          <p:cNvSpPr/>
          <p:nvPr/>
        </p:nvSpPr>
        <p:spPr>
          <a:xfrm>
            <a:off x="5111308" y="3632557"/>
            <a:ext cx="390525" cy="367748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6" name="TextBox 245"/>
          <p:cNvSpPr txBox="1"/>
          <p:nvPr/>
        </p:nvSpPr>
        <p:spPr>
          <a:xfrm>
            <a:off x="3230219" y="3974401"/>
            <a:ext cx="18047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Draft implementation plan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5432588" y="4032358"/>
            <a:ext cx="3322792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8" name="Flowchart: Decision 247"/>
          <p:cNvSpPr/>
          <p:nvPr/>
        </p:nvSpPr>
        <p:spPr>
          <a:xfrm>
            <a:off x="8542187" y="3959101"/>
            <a:ext cx="390525" cy="367748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9" name="TextBox 248"/>
          <p:cNvSpPr txBox="1"/>
          <p:nvPr/>
        </p:nvSpPr>
        <p:spPr>
          <a:xfrm>
            <a:off x="5432588" y="4300945"/>
            <a:ext cx="18047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 implementation plan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1" name="Flowchart: Decision 250"/>
          <p:cNvSpPr/>
          <p:nvPr/>
        </p:nvSpPr>
        <p:spPr>
          <a:xfrm>
            <a:off x="9685187" y="4776678"/>
            <a:ext cx="390525" cy="367748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3" name="TextBox 252"/>
          <p:cNvSpPr txBox="1"/>
          <p:nvPr/>
        </p:nvSpPr>
        <p:spPr>
          <a:xfrm>
            <a:off x="9482101" y="5190321"/>
            <a:ext cx="796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Summit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4" name="Flowchart: Decision 253"/>
          <p:cNvSpPr/>
          <p:nvPr/>
        </p:nvSpPr>
        <p:spPr>
          <a:xfrm>
            <a:off x="9671002" y="3790527"/>
            <a:ext cx="390525" cy="367748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5" name="TextBox 254"/>
          <p:cNvSpPr txBox="1"/>
          <p:nvPr/>
        </p:nvSpPr>
        <p:spPr>
          <a:xfrm>
            <a:off x="9482101" y="4192879"/>
            <a:ext cx="796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Launch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3188968" y="4694953"/>
            <a:ext cx="2228851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1" name="Flowchart: Decision 260"/>
          <p:cNvSpPr/>
          <p:nvPr/>
        </p:nvSpPr>
        <p:spPr>
          <a:xfrm>
            <a:off x="5200128" y="4627363"/>
            <a:ext cx="390525" cy="367748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6" name="Rectangle 255"/>
          <p:cNvSpPr/>
          <p:nvPr/>
        </p:nvSpPr>
        <p:spPr>
          <a:xfrm>
            <a:off x="1756165" y="4697158"/>
            <a:ext cx="1473332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7" name="Flowchart: Decision 256"/>
          <p:cNvSpPr/>
          <p:nvPr/>
        </p:nvSpPr>
        <p:spPr>
          <a:xfrm>
            <a:off x="3030739" y="4619208"/>
            <a:ext cx="390525" cy="367748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8" name="TextBox 257"/>
          <p:cNvSpPr txBox="1"/>
          <p:nvPr/>
        </p:nvSpPr>
        <p:spPr>
          <a:xfrm>
            <a:off x="1743075" y="4960552"/>
            <a:ext cx="11144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Draft event plan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324225" y="4960552"/>
            <a:ext cx="15589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Finalise event plan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3" name="Flowchart: Decision 262"/>
          <p:cNvSpPr/>
          <p:nvPr/>
        </p:nvSpPr>
        <p:spPr>
          <a:xfrm>
            <a:off x="5970551" y="4639535"/>
            <a:ext cx="390525" cy="367748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4" name="TextBox 263"/>
          <p:cNvSpPr txBox="1"/>
          <p:nvPr/>
        </p:nvSpPr>
        <p:spPr>
          <a:xfrm>
            <a:off x="5732426" y="5020932"/>
            <a:ext cx="86677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Invitations sent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6572176" y="4964239"/>
            <a:ext cx="2594684" cy="22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6" name="Flowchart: Decision 265"/>
          <p:cNvSpPr/>
          <p:nvPr/>
        </p:nvSpPr>
        <p:spPr>
          <a:xfrm>
            <a:off x="9012127" y="4896649"/>
            <a:ext cx="390525" cy="367748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7" name="TextBox 266"/>
          <p:cNvSpPr txBox="1"/>
          <p:nvPr/>
        </p:nvSpPr>
        <p:spPr>
          <a:xfrm>
            <a:off x="6572176" y="5243415"/>
            <a:ext cx="206890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Summit materials developed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1409541" y="3705814"/>
            <a:ext cx="129404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9" name="Flowchart: Decision 268"/>
          <p:cNvSpPr/>
          <p:nvPr/>
        </p:nvSpPr>
        <p:spPr>
          <a:xfrm>
            <a:off x="2474374" y="3632557"/>
            <a:ext cx="390525" cy="367748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0" name="TextBox 269"/>
          <p:cNvSpPr txBox="1"/>
          <p:nvPr/>
        </p:nvSpPr>
        <p:spPr>
          <a:xfrm>
            <a:off x="1424780" y="3974401"/>
            <a:ext cx="18047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 and gap analysis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371600" y="2262301"/>
            <a:ext cx="8519159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2" name="TextBox 271"/>
          <p:cNvSpPr txBox="1"/>
          <p:nvPr/>
        </p:nvSpPr>
        <p:spPr>
          <a:xfrm>
            <a:off x="1212439" y="2066536"/>
            <a:ext cx="25788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Working group – meets fortnightly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1" name="Flowchart: Decision 270"/>
          <p:cNvSpPr/>
          <p:nvPr/>
        </p:nvSpPr>
        <p:spPr>
          <a:xfrm>
            <a:off x="180886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0" name="Flowchart: Decision 279"/>
          <p:cNvSpPr/>
          <p:nvPr/>
        </p:nvSpPr>
        <p:spPr>
          <a:xfrm>
            <a:off x="254800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1" name="Flowchart: Decision 280"/>
          <p:cNvSpPr/>
          <p:nvPr/>
        </p:nvSpPr>
        <p:spPr>
          <a:xfrm>
            <a:off x="328714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2" name="Flowchart: Decision 281"/>
          <p:cNvSpPr/>
          <p:nvPr/>
        </p:nvSpPr>
        <p:spPr>
          <a:xfrm>
            <a:off x="402628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3" name="Flowchart: Decision 282"/>
          <p:cNvSpPr/>
          <p:nvPr/>
        </p:nvSpPr>
        <p:spPr>
          <a:xfrm>
            <a:off x="476542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4" name="Flowchart: Decision 283"/>
          <p:cNvSpPr/>
          <p:nvPr/>
        </p:nvSpPr>
        <p:spPr>
          <a:xfrm>
            <a:off x="550456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5" name="Flowchart: Decision 284"/>
          <p:cNvSpPr/>
          <p:nvPr/>
        </p:nvSpPr>
        <p:spPr>
          <a:xfrm>
            <a:off x="626656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6" name="Flowchart: Decision 285"/>
          <p:cNvSpPr/>
          <p:nvPr/>
        </p:nvSpPr>
        <p:spPr>
          <a:xfrm>
            <a:off x="700570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7" name="Flowchart: Decision 286"/>
          <p:cNvSpPr/>
          <p:nvPr/>
        </p:nvSpPr>
        <p:spPr>
          <a:xfrm>
            <a:off x="769912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8" name="Flowchart: Decision 287"/>
          <p:cNvSpPr/>
          <p:nvPr/>
        </p:nvSpPr>
        <p:spPr>
          <a:xfrm>
            <a:off x="843826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9" name="Flowchart: Decision 288"/>
          <p:cNvSpPr/>
          <p:nvPr/>
        </p:nvSpPr>
        <p:spPr>
          <a:xfrm>
            <a:off x="9169781" y="2266261"/>
            <a:ext cx="247700" cy="233253"/>
          </a:xfrm>
          <a:prstGeom prst="flowChartDecisi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779329"/>
      </p:ext>
    </p:extLst>
  </p:cSld>
  <p:clrMapOvr>
    <a:masterClrMapping/>
  </p:clrMapOvr>
</p:sld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DOC20-314754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62CEB-8BE8-436B-878C-DBC8DC5EF44B}">
  <ds:schemaRefs>
    <ds:schemaRef ds:uri="adb7d31f-f5a2-49e6-af4c-0c8dbae08483"/>
    <ds:schemaRef ds:uri="http://purl.org/dc/elements/1.1/"/>
    <ds:schemaRef ds:uri="http://schemas.microsoft.com/office/2006/metadata/properties"/>
    <ds:schemaRef ds:uri="685f9fda-bd71-4433-b331-92feb9553089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8177</TotalTime>
  <Words>778</Words>
  <Application>Microsoft Office PowerPoint</Application>
  <PresentationFormat>Custom</PresentationFormat>
  <Paragraphs>138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Segoe UI Light</vt:lpstr>
      <vt:lpstr>Microsoft New Tai Lue</vt:lpstr>
      <vt:lpstr>Segoe UI</vt:lpstr>
      <vt:lpstr>Montserrat Semi Bold</vt:lpstr>
      <vt:lpstr>Arial</vt:lpstr>
      <vt:lpstr>Montserrat Light</vt:lpstr>
      <vt:lpstr>Calibri</vt:lpstr>
      <vt:lpstr>Segoe UI Semibold</vt:lpstr>
      <vt:lpstr>PO 2020</vt:lpstr>
      <vt:lpstr>How to use this resource</vt:lpstr>
      <vt:lpstr>[Taskforce name]</vt:lpstr>
      <vt:lpstr>Taskforce title</vt:lpstr>
      <vt:lpstr>Taskforce governance</vt:lpstr>
      <vt:lpstr>Governance roles and tasks</vt:lpstr>
      <vt:lpstr>Deliverable plan</vt:lpstr>
      <vt:lpstr>High level timeline 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McMichael, Teresa</cp:lastModifiedBy>
  <cp:revision>665</cp:revision>
  <cp:lastPrinted>2020-08-12T01:31:00Z</cp:lastPrinted>
  <dcterms:created xsi:type="dcterms:W3CDTF">2019-07-01T02:11:47Z</dcterms:created>
  <dcterms:modified xsi:type="dcterms:W3CDTF">2020-11-18T04:00:57Z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2020-11-18T15:06:29</vt:lpwstr>
  </property>
</Properties>
</file>