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78" r:id="rId4"/>
  </p:sldMasterIdLst>
  <p:notesMasterIdLst>
    <p:notesMasterId r:id="rId10"/>
  </p:notesMasterIdLst>
  <p:handoutMasterIdLst>
    <p:handoutMasterId r:id="rId11"/>
  </p:handoutMasterIdLst>
  <p:sldIdLst>
    <p:sldId id="302" r:id="rId5"/>
    <p:sldId id="305" r:id="rId6"/>
    <p:sldId id="301" r:id="rId7"/>
    <p:sldId id="303" r:id="rId8"/>
    <p:sldId id="304" r:id="rId9"/>
  </p:sldIdLst>
  <p:sldSz cx="10691813" cy="7559675"/>
  <p:notesSz cx="20712113" cy="2960528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 Semibold" panose="020B0702040204020203" pitchFamily="34" charset="0"/>
      <p:bold r:id="rId16"/>
      <p:boldItalic r:id="rId17"/>
    </p:embeddedFont>
    <p:embeddedFont>
      <p:font typeface="Montserrat Semi Bold" panose="00000700000000000000" pitchFamily="50" charset="0"/>
      <p:bold r:id="rId18"/>
    </p:embeddedFont>
    <p:embeddedFont>
      <p:font typeface="Segoe UI Light" panose="020B0502040204020203" pitchFamily="34" charset="0"/>
      <p:regular r:id="rId19"/>
      <p:italic r:id="rId20"/>
    </p:embeddedFont>
    <p:embeddedFont>
      <p:font typeface="Microsoft New Tai Lue" panose="020B0502040204020203" pitchFamily="34" charset="0"/>
      <p:regular r:id="rId21"/>
      <p:bold r:id="rId22"/>
    </p:embeddedFont>
    <p:embeddedFont>
      <p:font typeface="Montserrat Light" panose="00000400000000000000" pitchFamily="50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24" clrIdx="2"/>
  <p:cmAuthor id="4" name="Grey, Chevelle" initials="GC" lastIdx="5" clrIdx="3"/>
  <p:cmAuthor id="5" name="Huang, Shirley" initials="HS" lastIdx="5" clrIdx="4">
    <p:extLst>
      <p:ext uri="{19B8F6BF-5375-455C-9EA6-DF929625EA0E}">
        <p15:presenceInfo xmlns:p15="http://schemas.microsoft.com/office/powerpoint/2012/main" userId="Huang, Shirley" providerId="None"/>
      </p:ext>
    </p:extLst>
  </p:cmAuthor>
  <p:cmAuthor id="6" name="Evans, Nigel" initials="EN" lastIdx="1" clrIdx="5">
    <p:extLst>
      <p:ext uri="{19B8F6BF-5375-455C-9EA6-DF929625EA0E}">
        <p15:presenceInfo xmlns:p15="http://schemas.microsoft.com/office/powerpoint/2012/main" userId="Evans, Nig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404"/>
    <a:srgbClr val="16555A"/>
    <a:srgbClr val="E24F56"/>
    <a:srgbClr val="009692"/>
    <a:srgbClr val="99E1E7"/>
    <a:srgbClr val="289FA8"/>
    <a:srgbClr val="17585D"/>
    <a:srgbClr val="009E9A"/>
    <a:srgbClr val="7CD9E0"/>
    <a:srgbClr val="1F79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6" autoAdjust="0"/>
    <p:restoredTop sz="94070" autoAdjust="0"/>
  </p:normalViewPr>
  <p:slideViewPr>
    <p:cSldViewPr snapToGrid="0">
      <p:cViewPr varScale="1">
        <p:scale>
          <a:sx n="100" d="100"/>
          <a:sy n="100" d="100"/>
        </p:scale>
        <p:origin x="15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3700463"/>
            <a:ext cx="1413351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03-134B-45C6-9C45-C05DE4630632}" type="slidenum">
              <a:rPr lang="en-AU" smtClean="0"/>
              <a:t>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73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03-134B-45C6-9C45-C05DE463063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431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03-134B-45C6-9C45-C05DE463063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76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03-134B-45C6-9C45-C05DE4630632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109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03-134B-45C6-9C45-C05DE463063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86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7707" y="3629320"/>
            <a:ext cx="5407150" cy="1310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07707" y="5156462"/>
            <a:ext cx="54071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40476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08"/>
          <a:stretch/>
        </p:blipFill>
        <p:spPr>
          <a:xfrm>
            <a:off x="1" y="0"/>
            <a:ext cx="4267200" cy="75596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0"/>
            <a:ext cx="4267200" cy="755967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2452917" y="-1"/>
            <a:ext cx="1814284" cy="5677598"/>
          </a:xfrm>
          <a:prstGeom prst="triangle">
            <a:avLst>
              <a:gd name="adj" fmla="val 45200"/>
            </a:avLst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277257" y="5677598"/>
            <a:ext cx="2989944" cy="1891803"/>
          </a:xfrm>
          <a:prstGeom prst="triangle">
            <a:avLst>
              <a:gd name="adj" fmla="val 70442"/>
            </a:avLst>
          </a:prstGeom>
          <a:solidFill>
            <a:schemeClr val="tx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59194" y="3351666"/>
            <a:ext cx="7559676" cy="856342"/>
          </a:xfrm>
          <a:prstGeom prst="triangle">
            <a:avLst>
              <a:gd name="adj" fmla="val 233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78059" y="720712"/>
            <a:ext cx="2336798" cy="524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700"/>
              </a:spcAft>
            </a:pP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TASKFORCE</a:t>
            </a:r>
            <a:b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</a:br>
            <a:r>
              <a:rPr lang="en-AU" sz="2400" dirty="0" smtClean="0">
                <a:solidFill>
                  <a:srgbClr val="1F7980"/>
                </a:solidFill>
                <a:latin typeface="Montserrat Semi Bold" panose="00000700000000000000" pitchFamily="50" charset="0"/>
              </a:rPr>
              <a:t>TOOLKIT</a:t>
            </a:r>
            <a:endParaRPr lang="en-AU" sz="2400" dirty="0">
              <a:solidFill>
                <a:srgbClr val="1F7980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606925" y="5341938"/>
            <a:ext cx="5408613" cy="113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98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 userDrawn="1">
          <p15:clr>
            <a:srgbClr val="000000"/>
          </p15:clr>
        </p15:guide>
        <p15:guide id="2" pos="6369" userDrawn="1">
          <p15:clr>
            <a:srgbClr val="000000"/>
          </p15:clr>
        </p15:guide>
        <p15:guide id="3" orient="horz" pos="998" userDrawn="1">
          <p15:clr>
            <a:srgbClr val="000000"/>
          </p15:clr>
        </p15:guide>
        <p15:guide id="4" orient="horz" pos="4339" userDrawn="1">
          <p15:clr>
            <a:srgbClr val="000000"/>
          </p15:clr>
        </p15:guide>
        <p15:guide id="5" pos="779" userDrawn="1">
          <p15:clr>
            <a:srgbClr val="FBAE40"/>
          </p15:clr>
        </p15:guide>
        <p15:guide id="6" pos="877" userDrawn="1">
          <p15:clr>
            <a:srgbClr val="FBAE40"/>
          </p15:clr>
        </p15:guide>
        <p15:guide id="7" pos="1288" userDrawn="1">
          <p15:clr>
            <a:srgbClr val="FBAE40"/>
          </p15:clr>
        </p15:guide>
        <p15:guide id="8" pos="1385" userDrawn="1">
          <p15:clr>
            <a:srgbClr val="FBAE40"/>
          </p15:clr>
        </p15:guide>
        <p15:guide id="9" pos="1796" userDrawn="1">
          <p15:clr>
            <a:srgbClr val="FBAE40"/>
          </p15:clr>
        </p15:guide>
        <p15:guide id="10" pos="1892" userDrawn="1">
          <p15:clr>
            <a:srgbClr val="FBAE40"/>
          </p15:clr>
        </p15:guide>
        <p15:guide id="11" pos="2303" userDrawn="1">
          <p15:clr>
            <a:srgbClr val="FBAE40"/>
          </p15:clr>
        </p15:guide>
        <p15:guide id="12" pos="2402" userDrawn="1">
          <p15:clr>
            <a:srgbClr val="FBAE40"/>
          </p15:clr>
        </p15:guide>
        <p15:guide id="13" pos="2812" userDrawn="1">
          <p15:clr>
            <a:srgbClr val="FBAE40"/>
          </p15:clr>
        </p15:guide>
        <p15:guide id="14" pos="2911" userDrawn="1">
          <p15:clr>
            <a:srgbClr val="FBAE40"/>
          </p15:clr>
        </p15:guide>
        <p15:guide id="15" pos="3319" userDrawn="1">
          <p15:clr>
            <a:srgbClr val="FBAE40"/>
          </p15:clr>
        </p15:guide>
        <p15:guide id="16" pos="3416" userDrawn="1">
          <p15:clr>
            <a:srgbClr val="FBAE40"/>
          </p15:clr>
        </p15:guide>
        <p15:guide id="17" pos="3826" userDrawn="1">
          <p15:clr>
            <a:srgbClr val="FBAE40"/>
          </p15:clr>
        </p15:guide>
        <p15:guide id="18" pos="3923" userDrawn="1">
          <p15:clr>
            <a:srgbClr val="FBAE40"/>
          </p15:clr>
        </p15:guide>
        <p15:guide id="19" pos="4335" userDrawn="1">
          <p15:clr>
            <a:srgbClr val="FBAE40"/>
          </p15:clr>
        </p15:guide>
        <p15:guide id="20" pos="4432" userDrawn="1">
          <p15:clr>
            <a:srgbClr val="FBAE40"/>
          </p15:clr>
        </p15:guide>
        <p15:guide id="21" pos="4843" userDrawn="1">
          <p15:clr>
            <a:srgbClr val="FBAE40"/>
          </p15:clr>
        </p15:guide>
        <p15:guide id="22" pos="4940" userDrawn="1">
          <p15:clr>
            <a:srgbClr val="FBAE40"/>
          </p15:clr>
        </p15:guide>
        <p15:guide id="23" pos="5350" userDrawn="1">
          <p15:clr>
            <a:srgbClr val="FBAE40"/>
          </p15:clr>
        </p15:guide>
        <p15:guide id="24" pos="5448" userDrawn="1">
          <p15:clr>
            <a:srgbClr val="FBAE40"/>
          </p15:clr>
        </p15:guide>
        <p15:guide id="25" pos="5858" userDrawn="1">
          <p15:clr>
            <a:srgbClr val="FBAE40"/>
          </p15:clr>
        </p15:guide>
        <p15:guide id="26" pos="595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43" y="1435121"/>
            <a:ext cx="9518400" cy="4733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141" y="6782111"/>
            <a:ext cx="9518401" cy="3271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228612" indent="-228612" algn="l">
              <a:buFont typeface="+mj-lt"/>
              <a:buAutoNum type="arabicPeriod"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0691813" cy="3563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sz="990" dirty="0" smtClean="0">
                <a:latin typeface="Montserrat Semi Bold" panose="00000700000000000000" pitchFamily="50" charset="0"/>
              </a:rPr>
              <a:t>TASKFORCE</a:t>
            </a:r>
            <a:r>
              <a:rPr lang="en-AU" sz="990" baseline="0" dirty="0" smtClean="0">
                <a:latin typeface="Montserrat Semi Bold" panose="00000700000000000000" pitchFamily="50" charset="0"/>
              </a:rPr>
              <a:t> TOOLKIT</a:t>
            </a:r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7258640"/>
            <a:ext cx="10691813" cy="3010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38483" y="7301158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566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7995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007995" rtl="0" eaLnBrk="1" latinLnBrk="0" hangingPunct="1">
        <a:lnSpc>
          <a:spcPct val="120000"/>
        </a:lnSpc>
        <a:spcBef>
          <a:spcPts val="150"/>
        </a:spcBef>
        <a:spcAft>
          <a:spcPts val="800"/>
        </a:spcAft>
        <a:buFontTx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8000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36001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24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26" indent="-251999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</a:t>
            </a:r>
            <a:r>
              <a:rPr lang="en-AU" dirty="0" smtClean="0"/>
              <a:t>overnance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Example governance roles and structures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99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governance roles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4845250" y="1339341"/>
            <a:ext cx="3230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+mj-lt"/>
              </a:rPr>
              <a:t>Tasks</a:t>
            </a:r>
            <a:endParaRPr lang="en-AU" sz="9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6283" y="1343383"/>
            <a:ext cx="1683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+mj-lt"/>
              </a:rPr>
              <a:t>Role</a:t>
            </a:r>
            <a:endParaRPr lang="en-AU" sz="9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61628" y="1346839"/>
            <a:ext cx="1224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latin typeface="+mj-lt"/>
              </a:rPr>
              <a:t>Examples</a:t>
            </a:r>
            <a:endParaRPr lang="en-AU" sz="900" b="1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5359" y="1696978"/>
            <a:ext cx="9767590" cy="923330"/>
            <a:chOff x="535359" y="1696978"/>
            <a:chExt cx="9767590" cy="923330"/>
          </a:xfrm>
        </p:grpSpPr>
        <p:grpSp>
          <p:nvGrpSpPr>
            <p:cNvPr id="2" name="Group 1"/>
            <p:cNvGrpSpPr/>
            <p:nvPr/>
          </p:nvGrpSpPr>
          <p:grpSpPr>
            <a:xfrm>
              <a:off x="535359" y="1870644"/>
              <a:ext cx="1901933" cy="576000"/>
              <a:chOff x="535359" y="1870645"/>
              <a:chExt cx="1901933" cy="576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09561" y="1870645"/>
                <a:ext cx="1727731" cy="576000"/>
              </a:xfrm>
              <a:prstGeom prst="rect">
                <a:avLst/>
              </a:prstGeom>
              <a:solidFill>
                <a:srgbClr val="B97404"/>
              </a:solidFill>
              <a:ln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900" b="1" dirty="0" smtClean="0">
                    <a:solidFill>
                      <a:prstClr val="white"/>
                    </a:solidFill>
                    <a:latin typeface="+mj-lt"/>
                  </a:rPr>
                  <a:t>Ultimate </a:t>
                </a:r>
                <a:br>
                  <a:rPr lang="en-US" sz="900" b="1" dirty="0" smtClean="0">
                    <a:solidFill>
                      <a:prstClr val="white"/>
                    </a:solidFill>
                    <a:latin typeface="+mj-lt"/>
                  </a:rPr>
                </a:br>
                <a:r>
                  <a:rPr lang="en-US" sz="900" b="1" dirty="0" smtClean="0">
                    <a:solidFill>
                      <a:prstClr val="white"/>
                    </a:solidFill>
                    <a:latin typeface="+mj-lt"/>
                  </a:rPr>
                  <a:t>decision-maker(s)</a:t>
                </a:r>
                <a:endParaRPr lang="en-AU" sz="900" b="1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535359" y="1994867"/>
                <a:ext cx="328246" cy="327559"/>
              </a:xfrm>
              <a:prstGeom prst="ellipse">
                <a:avLst/>
              </a:prstGeom>
              <a:solidFill>
                <a:srgbClr val="3FC7D1"/>
              </a:solidFill>
              <a:ln>
                <a:noFill/>
              </a:ln>
              <a:effectLst>
                <a:outerShdw dist="38100" dir="5400000" algn="t" rotWithShape="0">
                  <a:schemeClr val="bg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68111">
                  <a:lnSpc>
                    <a:spcPct val="95000"/>
                  </a:lnSpc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latin typeface="+mj-lt"/>
                  </a:rPr>
                  <a:t>1</a:t>
                </a:r>
                <a:endParaRPr lang="en-AU" sz="900" b="1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603629" y="1866800"/>
              <a:ext cx="2170139" cy="583687"/>
              <a:chOff x="2603629" y="1866800"/>
              <a:chExt cx="2170139" cy="58368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603629" y="1866800"/>
                <a:ext cx="364139" cy="583687"/>
                <a:chOff x="2362099" y="1695049"/>
                <a:chExt cx="364196" cy="583687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2362099" y="1986892"/>
                  <a:ext cx="362568" cy="0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2726295" y="1695049"/>
                  <a:ext cx="0" cy="583687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2974048" y="1904727"/>
                <a:ext cx="179972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Sets </a:t>
                </a:r>
                <a:r>
                  <a:rPr lang="en-US" sz="900" dirty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overall strategic </a:t>
                </a:r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direction, makes final decisions.</a:t>
                </a:r>
                <a:endParaRPr lang="en-US" sz="900" dirty="0">
                  <a:solidFill>
                    <a:srgbClr val="0B5E64">
                      <a:lumMod val="75000"/>
                    </a:srgbClr>
                  </a:solidFill>
                  <a:latin typeface="+mj-lt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882823" y="1727757"/>
              <a:ext cx="337861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strategic oversight and guidance at key points in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the taskforce process</a:t>
              </a:r>
              <a:endParaRPr lang="en-US" sz="9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Confirms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governance, timeline and project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objectives</a:t>
              </a:r>
              <a:endParaRPr lang="en-US" sz="9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Receives and approves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final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products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and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determines next steps.</a:t>
              </a:r>
              <a:endParaRPr lang="en-US" sz="9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61628" y="1696978"/>
              <a:ext cx="19413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Prime Minister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Portfolio Minister(s</a:t>
              </a: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Federal Cabinet (including its subcommittees)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National Cabinet (including its subcommittees)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4705" y="2882747"/>
            <a:ext cx="9626643" cy="1315745"/>
            <a:chOff x="534705" y="2826857"/>
            <a:chExt cx="9626643" cy="1315745"/>
          </a:xfrm>
        </p:grpSpPr>
        <p:grpSp>
          <p:nvGrpSpPr>
            <p:cNvPr id="42" name="Group 41"/>
            <p:cNvGrpSpPr/>
            <p:nvPr/>
          </p:nvGrpSpPr>
          <p:grpSpPr>
            <a:xfrm>
              <a:off x="2601943" y="3092314"/>
              <a:ext cx="2176502" cy="646331"/>
              <a:chOff x="2604045" y="2903385"/>
              <a:chExt cx="2176502" cy="64633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604045" y="2930863"/>
                <a:ext cx="364197" cy="583687"/>
                <a:chOff x="2362192" y="3015973"/>
                <a:chExt cx="364197" cy="583687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362192" y="3307816"/>
                  <a:ext cx="362568" cy="0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2726389" y="3015973"/>
                  <a:ext cx="0" cy="583687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2980547" y="2903385"/>
                <a:ext cx="18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Guides strategic direction, </a:t>
                </a:r>
                <a:r>
                  <a:rPr lang="en-AU" sz="900" dirty="0" smtClean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represents areas of </a:t>
                </a:r>
                <a:r>
                  <a:rPr lang="en-AU" sz="900" dirty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policy </a:t>
                </a:r>
                <a:r>
                  <a:rPr lang="en-AU" sz="900" dirty="0" smtClean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responsibility, makes preliminary decisions.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4845250" y="2826857"/>
              <a:ext cx="3516378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strategic guidance and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represents members’ 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policy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responsibilities. Can have a formal decision-making role.</a:t>
              </a:r>
              <a:endParaRPr lang="en-US" sz="9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Meets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with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taskforce, reviews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draft material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and provides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feedback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Assists with managing taskforce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risks and sensitivities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Considers any additional resourcing (subject matter expertise) requests as required.</a:t>
              </a:r>
              <a:endParaRPr lang="en-US" sz="9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34705" y="3127479"/>
              <a:ext cx="1892801" cy="576000"/>
              <a:chOff x="534705" y="2948748"/>
              <a:chExt cx="1892801" cy="5760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99506" y="2948748"/>
                <a:ext cx="1728000" cy="576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B97404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9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Steering </a:t>
                </a:r>
                <a:r>
                  <a:rPr lang="en-US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Group</a:t>
                </a:r>
                <a:endParaRPr lang="en-A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4705" y="3072507"/>
                <a:ext cx="329602" cy="328482"/>
              </a:xfrm>
              <a:prstGeom prst="ellipse">
                <a:avLst/>
              </a:prstGeom>
              <a:solidFill>
                <a:srgbClr val="3FC7D1"/>
              </a:solidFill>
              <a:ln>
                <a:noFill/>
              </a:ln>
              <a:effectLst>
                <a:outerShdw dist="38100" dir="5400000" algn="t" rotWithShape="0">
                  <a:schemeClr val="bg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68111">
                  <a:lnSpc>
                    <a:spcPct val="95000"/>
                  </a:lnSpc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latin typeface="+mj-lt"/>
                  </a:rPr>
                  <a:t>2</a:t>
                </a:r>
                <a:endParaRPr lang="en-AU" sz="900" b="1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361628" y="3019220"/>
              <a:ext cx="179972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Ministerial Steering Group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Senior officials subcommittees to Cabinet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Interdepartmental Committee (IDC)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705" y="4353208"/>
            <a:ext cx="9626643" cy="1000274"/>
            <a:chOff x="534705" y="4188192"/>
            <a:chExt cx="9626643" cy="1000274"/>
          </a:xfrm>
        </p:grpSpPr>
        <p:grpSp>
          <p:nvGrpSpPr>
            <p:cNvPr id="43" name="Group 42"/>
            <p:cNvGrpSpPr/>
            <p:nvPr/>
          </p:nvGrpSpPr>
          <p:grpSpPr>
            <a:xfrm>
              <a:off x="2601943" y="4396486"/>
              <a:ext cx="2093047" cy="583687"/>
              <a:chOff x="2603391" y="4296803"/>
              <a:chExt cx="2093047" cy="58368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603391" y="4296803"/>
                <a:ext cx="364197" cy="583687"/>
                <a:chOff x="2362192" y="4260758"/>
                <a:chExt cx="364197" cy="583687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362192" y="4552601"/>
                  <a:ext cx="362568" cy="0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2726389" y="4260758"/>
                  <a:ext cx="0" cy="583687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2965959" y="4334730"/>
                <a:ext cx="173047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Provides subject matter expertise and advice at critical stages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34705" y="4400329"/>
              <a:ext cx="1892147" cy="576000"/>
              <a:chOff x="534705" y="4300646"/>
              <a:chExt cx="1892147" cy="576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98852" y="4300646"/>
                <a:ext cx="1728000" cy="576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6555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9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Advisory Group</a:t>
                </a:r>
                <a:endParaRPr lang="en-A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34705" y="4424868"/>
                <a:ext cx="328297" cy="327559"/>
              </a:xfrm>
              <a:prstGeom prst="ellipse">
                <a:avLst/>
              </a:prstGeom>
              <a:solidFill>
                <a:srgbClr val="3FC7D1"/>
              </a:solidFill>
              <a:ln>
                <a:noFill/>
              </a:ln>
              <a:effectLst>
                <a:outerShdw dist="38100" dir="5400000" algn="t" rotWithShape="0">
                  <a:schemeClr val="bg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68111">
                  <a:lnSpc>
                    <a:spcPct val="95000"/>
                  </a:lnSpc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latin typeface="+mj-lt"/>
                  </a:rPr>
                  <a:t>3</a:t>
                </a:r>
                <a:endParaRPr lang="en-AU" sz="900" b="1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846045" y="4188192"/>
              <a:ext cx="3378592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detailed subject matter expertise on specific aspects of the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taskforce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as requested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advice on key risks and sensitivities 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sense and reality checks to ensure findings form a compelling narrative and are informed by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experience.</a:t>
              </a:r>
              <a:endParaRPr lang="en-US" sz="9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61628" y="4572912"/>
              <a:ext cx="17997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External expert panel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4705" y="5477419"/>
            <a:ext cx="9626643" cy="1200329"/>
            <a:chOff x="534705" y="5368161"/>
            <a:chExt cx="9626643" cy="1200329"/>
          </a:xfrm>
        </p:grpSpPr>
        <p:grpSp>
          <p:nvGrpSpPr>
            <p:cNvPr id="36" name="Group 35"/>
            <p:cNvGrpSpPr/>
            <p:nvPr/>
          </p:nvGrpSpPr>
          <p:grpSpPr>
            <a:xfrm>
              <a:off x="534705" y="5680326"/>
              <a:ext cx="1892147" cy="576000"/>
              <a:chOff x="534705" y="5646163"/>
              <a:chExt cx="1892147" cy="57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98852" y="5646163"/>
                <a:ext cx="1728000" cy="576000"/>
              </a:xfrm>
              <a:prstGeom prst="rect">
                <a:avLst/>
              </a:prstGeom>
              <a:solidFill>
                <a:srgbClr val="17585D"/>
              </a:solidFill>
              <a:ln w="28575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+mj-lt"/>
                  </a:rPr>
                  <a:t>Taskforce leadership</a:t>
                </a:r>
                <a:endParaRPr lang="en-AU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4705" y="5770385"/>
                <a:ext cx="328297" cy="327559"/>
              </a:xfrm>
              <a:prstGeom prst="ellipse">
                <a:avLst/>
              </a:prstGeom>
              <a:solidFill>
                <a:srgbClr val="3FC7D1"/>
              </a:solidFill>
              <a:ln>
                <a:noFill/>
              </a:ln>
              <a:effectLst>
                <a:outerShdw dist="38100" dir="5400000" algn="t" rotWithShape="0">
                  <a:schemeClr val="bg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68111">
                  <a:lnSpc>
                    <a:spcPct val="95000"/>
                  </a:lnSpc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latin typeface="+mj-lt"/>
                  </a:rPr>
                  <a:t>4</a:t>
                </a:r>
                <a:endParaRPr lang="en-AU" sz="900" b="1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610039" y="5675660"/>
              <a:ext cx="2038973" cy="585332"/>
              <a:chOff x="2610039" y="5641497"/>
              <a:chExt cx="2038973" cy="58533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0039" y="5641497"/>
                <a:ext cx="365644" cy="585332"/>
                <a:chOff x="2368841" y="5191388"/>
                <a:chExt cx="365644" cy="585332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368841" y="5484054"/>
                  <a:ext cx="364009" cy="0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2734485" y="5191388"/>
                  <a:ext cx="0" cy="585332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2964511" y="5680246"/>
                <a:ext cx="168450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Leads taskforce in research, engagement and </a:t>
                </a:r>
                <a:r>
                  <a:rPr lang="en-US" sz="900" smtClean="0">
                    <a:solidFill>
                      <a:srgbClr val="0B5E64">
                        <a:lumMod val="75000"/>
                      </a:srgbClr>
                    </a:solidFill>
                    <a:latin typeface="+mj-lt"/>
                  </a:rPr>
                  <a:t>product development</a:t>
                </a:r>
                <a:endPara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4845391" y="5537439"/>
              <a:ext cx="33792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Delivers outputs and products that meet the decision-maker’s needs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and expectations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Liaises with and supports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decision-maker and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Steering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Group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Manages </a:t>
              </a:r>
              <a:r>
                <a:rPr lang="en-US" sz="9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day-to-day </a:t>
              </a:r>
              <a:r>
                <a:rPr lang="en-US" sz="900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taskforce delivery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61628" y="5368161"/>
              <a:ext cx="1799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1 x SES Band 3 who represents the taskforce’s work at high-level committees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+mj-lt"/>
                </a:rPr>
                <a:t>1 x SES Band 2 lead, supported by SES Band 1 deputies responsible for a work stream 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7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 flipV="1">
            <a:off x="6696144" y="2674023"/>
            <a:ext cx="799" cy="368614"/>
          </a:xfrm>
          <a:prstGeom prst="straightConnector1">
            <a:avLst/>
          </a:prstGeom>
          <a:ln w="28575">
            <a:solidFill>
              <a:srgbClr val="B97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  <a:endCxn id="8" idx="2"/>
          </p:cNvCxnSpPr>
          <p:nvPr/>
        </p:nvCxnSpPr>
        <p:spPr>
          <a:xfrm flipH="1" flipV="1">
            <a:off x="6696943" y="3842306"/>
            <a:ext cx="3575" cy="304563"/>
          </a:xfrm>
          <a:prstGeom prst="straightConnector1">
            <a:avLst/>
          </a:prstGeom>
          <a:ln w="28575">
            <a:solidFill>
              <a:srgbClr val="289F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8657" y="620320"/>
            <a:ext cx="8319798" cy="673200"/>
          </a:xfrm>
        </p:spPr>
        <p:txBody>
          <a:bodyPr/>
          <a:lstStyle/>
          <a:p>
            <a:r>
              <a:rPr lang="en-AU" b="1" dirty="0" smtClean="0"/>
              <a:t>Example structure 1</a:t>
            </a:r>
            <a:r>
              <a:rPr lang="en-AU" dirty="0" smtClean="0"/>
              <a:t>: </a:t>
            </a:r>
            <a:r>
              <a:rPr lang="en-AU" b="1" dirty="0" smtClean="0"/>
              <a:t>Commonwealth</a:t>
            </a:r>
            <a:r>
              <a:rPr lang="en-AU" dirty="0" smtClean="0"/>
              <a:t> </a:t>
            </a:r>
            <a:r>
              <a:rPr lang="en-AU" b="1" dirty="0"/>
              <a:t>w</a:t>
            </a:r>
            <a:r>
              <a:rPr lang="en-AU" b="1" dirty="0" smtClean="0"/>
              <a:t>hole-of-government taskforce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sz="1500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 bwMode="auto">
          <a:xfrm>
            <a:off x="7720039" y="4814065"/>
            <a:ext cx="1883495" cy="1480409"/>
          </a:xfrm>
          <a:prstGeom prst="rect">
            <a:avLst/>
          </a:prstGeom>
          <a:solidFill>
            <a:srgbClr val="99E1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3222" tIns="84376" rIns="33222" bIns="84376" anchor="t"/>
          <a:lstStyle/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Work stream 3 </a:t>
            </a: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(e.g. IDC and expert panel secretariat)</a:t>
            </a: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269875" indent="-182563" defTabSz="84347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Led by an Assistant Secretary</a:t>
            </a:r>
          </a:p>
          <a:p>
            <a:pPr marL="269875" indent="-182563" defTabSz="84347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Comprising cross-</a:t>
            </a:r>
            <a:b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</a:b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agency staff </a:t>
            </a: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6" name="Rectangle 16"/>
          <p:cNvSpPr/>
          <p:nvPr>
            <p:custDataLst>
              <p:tags r:id="rId2"/>
            </p:custDataLst>
          </p:nvPr>
        </p:nvSpPr>
        <p:spPr bwMode="auto">
          <a:xfrm>
            <a:off x="5921793" y="2239316"/>
            <a:ext cx="1550299" cy="443423"/>
          </a:xfrm>
          <a:prstGeom prst="rect">
            <a:avLst/>
          </a:prstGeom>
          <a:solidFill>
            <a:srgbClr val="B974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84376" tIns="84376" rIns="84376" bIns="8437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 smtClean="0">
                <a:solidFill>
                  <a:schemeClr val="bg1"/>
                </a:solidFill>
                <a:latin typeface="+mj-lt"/>
                <a:cs typeface="Arial" charset="0"/>
              </a:rPr>
              <a:t>Portfolio Ministers and/or Prime Minister</a:t>
            </a:r>
            <a:endParaRPr lang="en-AU" sz="9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5945359" y="1394835"/>
            <a:ext cx="1501569" cy="467838"/>
          </a:xfrm>
          <a:prstGeom prst="rect">
            <a:avLst/>
          </a:prstGeom>
          <a:solidFill>
            <a:srgbClr val="B974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76" tIns="84376" rIns="84376" bIns="84376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AU" sz="900" b="1" dirty="0" smtClean="0">
                <a:solidFill>
                  <a:schemeClr val="bg1"/>
                </a:solidFill>
                <a:latin typeface="+mj-lt"/>
              </a:rPr>
              <a:t>Federal Cabinet </a:t>
            </a:r>
            <a:endParaRPr lang="en-AU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5921793" y="3024076"/>
            <a:ext cx="1550299" cy="8182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974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3222" tIns="84376" rIns="33222" bIns="84376" anchor="ctr"/>
          <a:lstStyle/>
          <a:p>
            <a:pPr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Interdepartmental Committee (IDC)</a:t>
            </a: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(Deputy Secretaries and equivalents)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3796507" y="4815301"/>
            <a:ext cx="1877343" cy="1479029"/>
          </a:xfrm>
          <a:prstGeom prst="rect">
            <a:avLst/>
          </a:prstGeom>
          <a:solidFill>
            <a:srgbClr val="99E1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3222" tIns="84376" rIns="33222" bIns="84376" anchor="t"/>
          <a:lstStyle/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Work stream 1 </a:t>
            </a: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(e.g. policy &amp; strategy)</a:t>
            </a: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269875" indent="-171450" defTabSz="84347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Led by an Assistant Secretary</a:t>
            </a:r>
          </a:p>
          <a:p>
            <a:pPr marL="269875" indent="-171450" defTabSz="84347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Comprising </a:t>
            </a: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cross-</a:t>
            </a:r>
            <a:b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</a:b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agency staff </a:t>
            </a:r>
          </a:p>
          <a:p>
            <a:pPr marL="171450" indent="-171450" defTabSz="84347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A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 bwMode="auto">
          <a:xfrm>
            <a:off x="5758273" y="4815952"/>
            <a:ext cx="1877343" cy="1478392"/>
          </a:xfrm>
          <a:prstGeom prst="rect">
            <a:avLst/>
          </a:prstGeom>
          <a:solidFill>
            <a:srgbClr val="99E1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3222" tIns="84376" rIns="33222" bIns="84376" anchor="t"/>
          <a:lstStyle/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Work stream 2 </a:t>
            </a: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(e.g. operations &amp; stakeholder engagement)</a:t>
            </a: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269875" indent="-171450" defTabSz="84347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Led by an Assistant Secretary</a:t>
            </a:r>
          </a:p>
          <a:p>
            <a:pPr marL="269875" indent="-171450" defTabSz="84347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Comprising cross-</a:t>
            </a:r>
            <a:b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</a:br>
            <a:r>
              <a:rPr lang="en-A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agency staff </a:t>
            </a:r>
          </a:p>
          <a:p>
            <a:pPr marL="166937" indent="-166937" algn="ctr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3796507" y="4471625"/>
            <a:ext cx="5807027" cy="343598"/>
          </a:xfrm>
          <a:prstGeom prst="rect">
            <a:avLst/>
          </a:prstGeom>
          <a:solidFill>
            <a:srgbClr val="1F79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84376" rIns="33218" bIns="84376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AU" sz="900" dirty="0" smtClean="0">
                <a:solidFill>
                  <a:schemeClr val="bg1"/>
                </a:solidFill>
                <a:latin typeface="+mj-lt"/>
              </a:rPr>
              <a:t>Taskforce deputy: First Assistant Secretary</a:t>
            </a:r>
            <a:endParaRPr lang="en-AU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3797502" y="4146869"/>
            <a:ext cx="5806032" cy="342440"/>
          </a:xfrm>
          <a:prstGeom prst="rect">
            <a:avLst/>
          </a:prstGeom>
          <a:solidFill>
            <a:srgbClr val="1655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76" tIns="84376" rIns="84376" bIns="84376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AU" sz="900" b="1" dirty="0" smtClean="0">
                <a:solidFill>
                  <a:schemeClr val="bg1"/>
                </a:solidFill>
                <a:latin typeface="+mj-lt"/>
              </a:rPr>
              <a:t>Taskforce lead: Deputy Secretary</a:t>
            </a:r>
            <a:endParaRPr lang="en-AU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89488" y="3212165"/>
            <a:ext cx="1514046" cy="38303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1655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76" tIns="84376" rIns="84376" bIns="8437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Expert advisory panel</a:t>
            </a:r>
            <a:endParaRPr lang="en-AU" sz="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21" name="Rectangle 20"/>
          <p:cNvSpPr/>
          <p:nvPr>
            <p:custDataLst>
              <p:tags r:id="rId9"/>
            </p:custDataLst>
          </p:nvPr>
        </p:nvSpPr>
        <p:spPr bwMode="auto">
          <a:xfrm>
            <a:off x="189018" y="817594"/>
            <a:ext cx="3328882" cy="277760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3222" tIns="84376" rIns="33222" bIns="84376" anchor="ctr"/>
          <a:lstStyle/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This structure is suitable for cross-portfolio taskforces. </a:t>
            </a: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Due to having cross-cutting coverage</a:t>
            </a: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, </a:t>
            </a: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Federal Cabinet will need to be the </a:t>
            </a: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final </a:t>
            </a: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decision-maker.</a:t>
            </a:r>
            <a:endParaRPr lang="en-AU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The taskforce in this example is led by a Deputy Secretary, and overseen by a Deputy Secretary-level IDC representing multiple agencies. Preliminary decisions on recommendations are made </a:t>
            </a:r>
            <a:r>
              <a:rPr lang="en-AU" sz="1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by </a:t>
            </a:r>
            <a:r>
              <a:rPr lang="en-AU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Ministers, </a:t>
            </a:r>
            <a:r>
              <a:rPr lang="en-AU" sz="1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who </a:t>
            </a:r>
            <a:r>
              <a:rPr lang="en-AU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will sponsor </a:t>
            </a: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the item at Federal Cabinet for final decision. </a:t>
            </a:r>
          </a:p>
        </p:txBody>
      </p:sp>
      <p:sp>
        <p:nvSpPr>
          <p:cNvPr id="45" name="Rectangle 44"/>
          <p:cNvSpPr/>
          <p:nvPr>
            <p:custDataLst>
              <p:tags r:id="rId10"/>
            </p:custDataLst>
          </p:nvPr>
        </p:nvSpPr>
        <p:spPr bwMode="auto">
          <a:xfrm>
            <a:off x="1191507" y="4402678"/>
            <a:ext cx="1755554" cy="1390247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3222" tIns="84376" rIns="33222" bIns="84376" anchor="ctr"/>
          <a:lstStyle/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Legend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/>
            </a:pPr>
            <a:r>
              <a: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</a:t>
            </a:r>
            <a:r>
              <a:rPr lang="en-A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For decision</a:t>
            </a:r>
            <a:r>
              <a: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</a:t>
            </a:r>
            <a:endParaRPr lang="en-A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/>
            </a:pPr>
            <a:r>
              <a:rPr lang="en-AU" sz="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/>
            </a:pPr>
            <a:r>
              <a:rPr lang="en-A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For clearance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7143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Provides advice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309657" y="5248283"/>
            <a:ext cx="404290" cy="375"/>
          </a:xfrm>
          <a:prstGeom prst="straightConnector1">
            <a:avLst/>
          </a:prstGeom>
          <a:ln w="28575">
            <a:solidFill>
              <a:srgbClr val="289F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09657" y="5454720"/>
            <a:ext cx="40429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309657" y="5041847"/>
            <a:ext cx="404290" cy="375"/>
          </a:xfrm>
          <a:prstGeom prst="straightConnector1">
            <a:avLst/>
          </a:prstGeom>
          <a:ln w="28575">
            <a:solidFill>
              <a:srgbClr val="B97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6696145" y="1861858"/>
            <a:ext cx="798" cy="377458"/>
          </a:xfrm>
          <a:prstGeom prst="straightConnector1">
            <a:avLst/>
          </a:prstGeom>
          <a:ln w="28575">
            <a:solidFill>
              <a:srgbClr val="B97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846511" y="3595200"/>
            <a:ext cx="1" cy="5191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stCxn id="7" idx="0"/>
          </p:cNvCxnSpPr>
          <p:nvPr/>
        </p:nvCxnSpPr>
        <p:spPr>
          <a:xfrm flipV="1">
            <a:off x="6340483" y="1930312"/>
            <a:ext cx="25" cy="568535"/>
          </a:xfrm>
          <a:prstGeom prst="straightConnector1">
            <a:avLst/>
          </a:prstGeom>
          <a:ln w="28575">
            <a:solidFill>
              <a:srgbClr val="B97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141" y="620320"/>
            <a:ext cx="9822955" cy="673200"/>
          </a:xfrm>
        </p:spPr>
        <p:txBody>
          <a:bodyPr/>
          <a:lstStyle/>
          <a:p>
            <a:r>
              <a:rPr lang="en-AU" b="1" dirty="0" smtClean="0"/>
              <a:t>Example structure 2: Commonwealth taskforce with State/Territory partnership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213432" y="2498847"/>
            <a:ext cx="2254102" cy="507831"/>
          </a:xfrm>
          <a:prstGeom prst="rect">
            <a:avLst/>
          </a:prstGeom>
          <a:solidFill>
            <a:schemeClr val="bg1"/>
          </a:solidFill>
          <a:ln w="28575">
            <a:solidFill>
              <a:srgbClr val="B9740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First Secretaries Group (FSG) </a:t>
            </a:r>
          </a:p>
          <a:p>
            <a:pPr algn="ctr"/>
            <a:r>
              <a: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and/or </a:t>
            </a:r>
          </a:p>
          <a:p>
            <a:pPr algn="ctr"/>
            <a:r>
              <a: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First Deputies Group (FDG)</a:t>
            </a:r>
            <a:endParaRPr lang="en-A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</p:txBody>
      </p:sp>
      <p:cxnSp>
        <p:nvCxnSpPr>
          <p:cNvPr id="20" name="Straight Arrow Connector 19"/>
          <p:cNvCxnSpPr>
            <a:cxnSpLocks/>
            <a:stCxn id="49" idx="0"/>
            <a:endCxn id="7" idx="2"/>
          </p:cNvCxnSpPr>
          <p:nvPr/>
        </p:nvCxnSpPr>
        <p:spPr>
          <a:xfrm flipV="1">
            <a:off x="6340053" y="3006678"/>
            <a:ext cx="430" cy="1385614"/>
          </a:xfrm>
          <a:prstGeom prst="straightConnector1">
            <a:avLst/>
          </a:prstGeom>
          <a:ln w="28575">
            <a:solidFill>
              <a:srgbClr val="009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1"/>
            </p:custDataLst>
          </p:nvPr>
        </p:nvSpPr>
        <p:spPr bwMode="auto">
          <a:xfrm>
            <a:off x="216097" y="1081910"/>
            <a:ext cx="3194516" cy="2634669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3222" tIns="84376" rIns="33222" bIns="84376" anchor="ctr"/>
          <a:lstStyle/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This structure is suitable for taskforces which will </a:t>
            </a: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make </a:t>
            </a: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recommendations </a:t>
            </a: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to </a:t>
            </a: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both the Commonwealth and States/Territories 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The taskforce in this example comprises staff from relevant Commonwealth and State/Territory agencies. Final </a:t>
            </a: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recommendations </a:t>
            </a: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will be </a:t>
            </a: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submitted to </a:t>
            </a: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National Cabinet, through either (or both) the FSG and FDG. Federal Cabinet will be provided the final recommendations for information. </a:t>
            </a:r>
          </a:p>
        </p:txBody>
      </p:sp>
      <p:sp>
        <p:nvSpPr>
          <p:cNvPr id="30" name="Rectangle 29"/>
          <p:cNvSpPr/>
          <p:nvPr>
            <p:custDataLst>
              <p:tags r:id="rId2"/>
            </p:custDataLst>
          </p:nvPr>
        </p:nvSpPr>
        <p:spPr bwMode="auto">
          <a:xfrm>
            <a:off x="1613880" y="4548189"/>
            <a:ext cx="1755554" cy="1390247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3222" tIns="84376" rIns="33222" bIns="84376" anchor="ctr"/>
          <a:lstStyle/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Legend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/>
            </a:pPr>
            <a:r>
              <a: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</a:t>
            </a:r>
            <a:r>
              <a:rPr lang="en-A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For decision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/>
            </a:pPr>
            <a:endParaRPr lang="en-AU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/>
            </a:pPr>
            <a:r>
              <a: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</a:t>
            </a:r>
            <a:r>
              <a:rPr lang="en-A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For information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/>
            </a:pPr>
            <a:r>
              <a:rPr lang="en-AU" sz="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/>
            </a:pPr>
            <a:r>
              <a:rPr lang="en-A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For clearance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7143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	Provides advice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732030" y="5494877"/>
            <a:ext cx="404290" cy="375"/>
          </a:xfrm>
          <a:prstGeom prst="straightConnector1">
            <a:avLst/>
          </a:prstGeom>
          <a:ln w="28575">
            <a:solidFill>
              <a:srgbClr val="289F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32030" y="5695647"/>
            <a:ext cx="40429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732030" y="5093335"/>
            <a:ext cx="404290" cy="375"/>
          </a:xfrm>
          <a:prstGeom prst="straightConnector1">
            <a:avLst/>
          </a:prstGeom>
          <a:ln w="28575">
            <a:solidFill>
              <a:srgbClr val="B97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732030" y="5294106"/>
            <a:ext cx="404290" cy="375"/>
          </a:xfrm>
          <a:prstGeom prst="straightConnector1">
            <a:avLst/>
          </a:prstGeom>
          <a:ln w="28575">
            <a:solidFill>
              <a:srgbClr val="B9740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>
            <p:custDataLst>
              <p:tags r:id="rId3"/>
            </p:custDataLst>
          </p:nvPr>
        </p:nvSpPr>
        <p:spPr bwMode="auto">
          <a:xfrm>
            <a:off x="6566389" y="3385799"/>
            <a:ext cx="1520423" cy="3211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1655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76" tIns="84376" rIns="84376" bIns="84376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AU" sz="900" b="1" dirty="0" smtClean="0">
                <a:solidFill>
                  <a:srgbClr val="000000"/>
                </a:solidFill>
                <a:latin typeface="+mj-lt"/>
              </a:rPr>
              <a:t>Expert Advisory Panel</a:t>
            </a:r>
            <a:endParaRPr lang="en-AU" sz="9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042020" y="4392292"/>
            <a:ext cx="2596925" cy="1803627"/>
            <a:chOff x="5042475" y="4134809"/>
            <a:chExt cx="2596925" cy="1803627"/>
          </a:xfrm>
        </p:grpSpPr>
        <p:sp>
          <p:nvSpPr>
            <p:cNvPr id="45" name="Rectangle 44"/>
            <p:cNvSpPr/>
            <p:nvPr>
              <p:custDataLst>
                <p:tags r:id="rId6"/>
              </p:custDataLst>
            </p:nvPr>
          </p:nvSpPr>
          <p:spPr bwMode="auto">
            <a:xfrm>
              <a:off x="5042492" y="4816729"/>
              <a:ext cx="2596032" cy="1121707"/>
            </a:xfrm>
            <a:prstGeom prst="rect">
              <a:avLst/>
            </a:prstGeom>
            <a:solidFill>
              <a:srgbClr val="99E1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33222" tIns="84376" rIns="33222" bIns="84376" anchor="t"/>
            <a:lstStyle/>
            <a:p>
              <a:pPr marL="166937" indent="-166937" algn="ctr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charset="0"/>
                </a:rPr>
                <a:t>Taskforce staff</a:t>
              </a:r>
            </a:p>
            <a:p>
              <a:pPr marL="166937" indent="-166937" algn="ctr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endParaRPr>
            </a:p>
            <a:p>
              <a:pPr marL="80963" indent="4763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charset="0"/>
                </a:rPr>
                <a:t>Comprising staff from relevant Commonwealth and State/Territory departments and agencies. </a:t>
              </a:r>
            </a:p>
            <a:p>
              <a:pPr marL="166937" indent="-166937" algn="ctr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8" name="Rectangle 47"/>
            <p:cNvSpPr/>
            <p:nvPr>
              <p:custDataLst>
                <p:tags r:id="rId7"/>
              </p:custDataLst>
            </p:nvPr>
          </p:nvSpPr>
          <p:spPr bwMode="auto">
            <a:xfrm>
              <a:off x="5042475" y="4460509"/>
              <a:ext cx="2596925" cy="356220"/>
            </a:xfrm>
            <a:prstGeom prst="rect">
              <a:avLst/>
            </a:prstGeom>
            <a:solidFill>
              <a:srgbClr val="1F79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84376" rIns="33218" bIns="84376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AU" sz="900" b="1" dirty="0" smtClean="0">
                  <a:solidFill>
                    <a:schemeClr val="bg1"/>
                  </a:solidFill>
                  <a:latin typeface="+mj-lt"/>
                </a:rPr>
                <a:t>Taskforce deputy</a:t>
              </a:r>
              <a:r>
                <a:rPr lang="en-AU" sz="900" dirty="0" smtClean="0">
                  <a:solidFill>
                    <a:schemeClr val="bg1"/>
                  </a:solidFill>
                  <a:latin typeface="+mj-lt"/>
                </a:rPr>
                <a:t>: Assistant Secretary</a:t>
              </a:r>
              <a:endParaRPr lang="en-AU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Rectangle 48"/>
            <p:cNvSpPr/>
            <p:nvPr>
              <p:custDataLst>
                <p:tags r:id="rId8"/>
              </p:custDataLst>
            </p:nvPr>
          </p:nvSpPr>
          <p:spPr bwMode="auto">
            <a:xfrm>
              <a:off x="5042492" y="4134809"/>
              <a:ext cx="2596032" cy="338908"/>
            </a:xfrm>
            <a:prstGeom prst="rect">
              <a:avLst/>
            </a:prstGeom>
            <a:solidFill>
              <a:srgbClr val="1655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4376" tIns="84376" rIns="84376" bIns="84376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AU" sz="900" b="1" dirty="0" smtClean="0">
                  <a:solidFill>
                    <a:schemeClr val="bg1"/>
                  </a:solidFill>
                  <a:latin typeface="+mj-lt"/>
                </a:rPr>
                <a:t>Taskforce lead: First Assistant Secretary</a:t>
              </a:r>
              <a:endParaRPr lang="en-AU" sz="9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91" name="Elbow Connector 90"/>
          <p:cNvCxnSpPr>
            <a:cxnSpLocks/>
            <a:stCxn id="49" idx="3"/>
            <a:endCxn id="101" idx="2"/>
          </p:cNvCxnSpPr>
          <p:nvPr/>
        </p:nvCxnSpPr>
        <p:spPr>
          <a:xfrm flipV="1">
            <a:off x="7638069" y="2399245"/>
            <a:ext cx="1064529" cy="2162501"/>
          </a:xfrm>
          <a:prstGeom prst="bentConnector2">
            <a:avLst/>
          </a:prstGeom>
          <a:ln w="28575">
            <a:solidFill>
              <a:srgbClr val="B9740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6"/>
          <p:cNvSpPr/>
          <p:nvPr>
            <p:custDataLst>
              <p:tags r:id="rId4"/>
            </p:custDataLst>
          </p:nvPr>
        </p:nvSpPr>
        <p:spPr bwMode="auto">
          <a:xfrm>
            <a:off x="7903408" y="1944903"/>
            <a:ext cx="1598380" cy="454342"/>
          </a:xfrm>
          <a:prstGeom prst="rect">
            <a:avLst/>
          </a:prstGeom>
          <a:solidFill>
            <a:srgbClr val="B974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84376" tIns="84376" rIns="84376" bIns="8437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 smtClean="0">
                <a:solidFill>
                  <a:prstClr val="white"/>
                </a:solidFill>
                <a:latin typeface="+mj-lt"/>
                <a:cs typeface="Arial" charset="0"/>
              </a:rPr>
              <a:t>Federal Cabinet</a:t>
            </a:r>
            <a:endParaRPr lang="en-AU" sz="900" b="1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sp>
        <p:nvSpPr>
          <p:cNvPr id="103" name="Rectangle 16"/>
          <p:cNvSpPr/>
          <p:nvPr>
            <p:custDataLst>
              <p:tags r:id="rId5"/>
            </p:custDataLst>
          </p:nvPr>
        </p:nvSpPr>
        <p:spPr bwMode="auto">
          <a:xfrm>
            <a:off x="5333018" y="1583284"/>
            <a:ext cx="2014930" cy="347028"/>
          </a:xfrm>
          <a:prstGeom prst="rect">
            <a:avLst/>
          </a:prstGeom>
          <a:solidFill>
            <a:srgbClr val="B974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84376" tIns="84376" rIns="84376" bIns="8437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 smtClean="0">
                <a:solidFill>
                  <a:prstClr val="white"/>
                </a:solidFill>
                <a:latin typeface="+mj-lt"/>
                <a:cs typeface="Arial" charset="0"/>
              </a:rPr>
              <a:t>National Cabinet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347948" y="3706915"/>
            <a:ext cx="1" cy="68537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>
            <a:stCxn id="13" idx="2"/>
            <a:endCxn id="18" idx="0"/>
          </p:cNvCxnSpPr>
          <p:nvPr/>
        </p:nvCxnSpPr>
        <p:spPr>
          <a:xfrm rot="5400000">
            <a:off x="5724228" y="3190312"/>
            <a:ext cx="512710" cy="587"/>
          </a:xfrm>
          <a:prstGeom prst="bentConnector3">
            <a:avLst>
              <a:gd name="adj1" fmla="val 50000"/>
            </a:avLst>
          </a:prstGeom>
          <a:solidFill>
            <a:srgbClr val="F9EFBD"/>
          </a:solidFill>
          <a:ln w="28575" cap="flat" cmpd="sng" algn="ctr">
            <a:solidFill>
              <a:srgbClr val="B97404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Example structure 3: Secretariat-style taskforce</a:t>
            </a:r>
            <a:br>
              <a:rPr lang="en-AU" b="1" dirty="0" smtClean="0"/>
            </a:br>
            <a:endParaRPr lang="en-AU" b="1" dirty="0"/>
          </a:p>
        </p:txBody>
      </p:sp>
      <p:cxnSp>
        <p:nvCxnSpPr>
          <p:cNvPr id="4" name="Straight Arrow Connector 3"/>
          <p:cNvCxnSpPr/>
          <p:nvPr>
            <p:custDataLst>
              <p:tags r:id="rId1"/>
            </p:custDataLst>
          </p:nvPr>
        </p:nvCxnSpPr>
        <p:spPr bwMode="auto">
          <a:xfrm>
            <a:off x="5974484" y="3721775"/>
            <a:ext cx="0" cy="465282"/>
          </a:xfrm>
          <a:prstGeom prst="straightConnector1">
            <a:avLst/>
          </a:prstGeom>
          <a:solidFill>
            <a:srgbClr val="F9EFBD"/>
          </a:solidFill>
          <a:ln w="28575" cap="flat" cmpd="sng" algn="ctr">
            <a:solidFill>
              <a:srgbClr val="289FA8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4971615" y="4046921"/>
            <a:ext cx="2008240" cy="318500"/>
          </a:xfrm>
          <a:prstGeom prst="rect">
            <a:avLst/>
          </a:prstGeom>
          <a:solidFill>
            <a:srgbClr val="16555A"/>
          </a:solidFill>
          <a:ln w="9525" algn="ctr">
            <a:noFill/>
            <a:round/>
            <a:headEnd/>
            <a:tailEnd/>
          </a:ln>
        </p:spPr>
        <p:txBody>
          <a:bodyPr lIns="84376" tIns="84376" rIns="84376" bIns="84376" anchor="t"/>
          <a:lstStyle/>
          <a:p>
            <a:pPr algn="ctr" fontAlgn="base">
              <a:spcBef>
                <a:spcPct val="0"/>
              </a:spcBef>
            </a:pPr>
            <a:r>
              <a:rPr lang="en-AU" sz="9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Associate Secretary, PM&amp;C</a:t>
            </a:r>
            <a:endParaRPr lang="en-AU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16"/>
          <p:cNvSpPr/>
          <p:nvPr>
            <p:custDataLst>
              <p:tags r:id="rId2"/>
            </p:custDataLst>
          </p:nvPr>
        </p:nvSpPr>
        <p:spPr bwMode="auto">
          <a:xfrm>
            <a:off x="7838982" y="2076226"/>
            <a:ext cx="1677931" cy="418278"/>
          </a:xfrm>
          <a:prstGeom prst="rect">
            <a:avLst/>
          </a:prstGeom>
          <a:solidFill>
            <a:srgbClr val="B97404"/>
          </a:solidFill>
          <a:ln w="9525" cap="flat" cmpd="sng" algn="ctr">
            <a:solidFill>
              <a:srgbClr val="B974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84376" tIns="84376" rIns="84376" bIns="8437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 smtClean="0">
                <a:solidFill>
                  <a:prstClr val="white"/>
                </a:solidFill>
                <a:latin typeface="+mj-lt"/>
                <a:cs typeface="Arial" charset="0"/>
              </a:rPr>
              <a:t>National Cabinet</a:t>
            </a:r>
            <a:br>
              <a:rPr lang="en-AU" sz="900" b="1" dirty="0" smtClean="0">
                <a:solidFill>
                  <a:prstClr val="white"/>
                </a:solidFill>
                <a:latin typeface="+mj-lt"/>
                <a:cs typeface="Arial" charset="0"/>
              </a:rPr>
            </a:br>
            <a:r>
              <a:rPr lang="en-AU" sz="900" b="1" dirty="0" smtClean="0">
                <a:solidFill>
                  <a:prstClr val="white"/>
                </a:solidFill>
                <a:latin typeface="+mj-lt"/>
                <a:cs typeface="Arial" charset="0"/>
              </a:rPr>
              <a:t>(if required)</a:t>
            </a:r>
            <a:endParaRPr lang="en-AU" sz="900" b="1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 bwMode="auto">
          <a:xfrm>
            <a:off x="4974421" y="4340371"/>
            <a:ext cx="2006868" cy="2183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76" tIns="84376" rIns="84376" bIns="84376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en-AU" sz="900" b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>
            <a:stCxn id="16" idx="2"/>
            <a:endCxn id="13" idx="0"/>
          </p:cNvCxnSpPr>
          <p:nvPr>
            <p:custDataLst>
              <p:tags r:id="rId4"/>
            </p:custDataLst>
          </p:nvPr>
        </p:nvCxnSpPr>
        <p:spPr bwMode="auto">
          <a:xfrm>
            <a:off x="5980603" y="1976280"/>
            <a:ext cx="273" cy="510018"/>
          </a:xfrm>
          <a:prstGeom prst="straightConnector1">
            <a:avLst/>
          </a:prstGeom>
          <a:solidFill>
            <a:srgbClr val="F9EFBD"/>
          </a:solidFill>
          <a:ln w="28575" cap="flat" cmpd="sng" algn="ctr">
            <a:solidFill>
              <a:srgbClr val="B97404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6" name="Rectangle 16"/>
          <p:cNvSpPr/>
          <p:nvPr>
            <p:custDataLst>
              <p:tags r:id="rId5"/>
            </p:custDataLst>
          </p:nvPr>
        </p:nvSpPr>
        <p:spPr bwMode="auto">
          <a:xfrm>
            <a:off x="4973138" y="1518197"/>
            <a:ext cx="2014930" cy="458083"/>
          </a:xfrm>
          <a:prstGeom prst="rect">
            <a:avLst/>
          </a:prstGeom>
          <a:solidFill>
            <a:srgbClr val="B97404"/>
          </a:solidFill>
          <a:ln w="9525" cap="flat" cmpd="sng" algn="ctr">
            <a:solidFill>
              <a:srgbClr val="B974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84376" tIns="84376" rIns="84376" bIns="8437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900" b="1" dirty="0" smtClean="0">
                <a:solidFill>
                  <a:prstClr val="white"/>
                </a:solidFill>
                <a:latin typeface="+mj-lt"/>
                <a:cs typeface="Arial" charset="0"/>
              </a:rPr>
              <a:t>Federal Cabinet</a:t>
            </a: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 bwMode="auto">
          <a:xfrm>
            <a:off x="4965471" y="3446960"/>
            <a:ext cx="2029636" cy="265846"/>
          </a:xfrm>
          <a:prstGeom prst="rect">
            <a:avLst/>
          </a:prstGeom>
          <a:solidFill>
            <a:srgbClr val="1655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76" tIns="84376" rIns="84376" bIns="84376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AU" sz="900" b="1" dirty="0" smtClean="0">
                <a:solidFill>
                  <a:schemeClr val="bg1"/>
                </a:solidFill>
                <a:latin typeface="+mj-lt"/>
              </a:rPr>
              <a:t>External Taskforce</a:t>
            </a:r>
            <a:endParaRPr lang="en-AU" sz="9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10958" y="4897719"/>
            <a:ext cx="1865126" cy="782319"/>
            <a:chOff x="7555321" y="4815283"/>
            <a:chExt cx="1865126" cy="880171"/>
          </a:xfrm>
        </p:grpSpPr>
        <p:sp>
          <p:nvSpPr>
            <p:cNvPr id="21" name="Rectangle 20"/>
            <p:cNvSpPr/>
            <p:nvPr>
              <p:custDataLst>
                <p:tags r:id="rId15"/>
              </p:custDataLst>
            </p:nvPr>
          </p:nvSpPr>
          <p:spPr bwMode="auto">
            <a:xfrm>
              <a:off x="7555321" y="4915668"/>
              <a:ext cx="1840549" cy="679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4376" tIns="84376" rIns="84376" bIns="84376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AU" sz="900" b="1" dirty="0">
                  <a:solidFill>
                    <a:prstClr val="black"/>
                  </a:solidFill>
                  <a:latin typeface="+mj-lt"/>
                </a:rPr>
                <a:t>Steering </a:t>
              </a:r>
              <a:r>
                <a:rPr lang="en-AU" sz="900" b="1" dirty="0" smtClean="0">
                  <a:solidFill>
                    <a:prstClr val="black"/>
                  </a:solidFill>
                  <a:latin typeface="+mj-lt"/>
                </a:rPr>
                <a:t>Committee</a:t>
              </a:r>
            </a:p>
            <a:p>
              <a:pPr algn="ctr">
                <a:defRPr/>
              </a:pPr>
              <a:endParaRPr lang="en-AU" sz="500" b="1" dirty="0" smtClean="0">
                <a:solidFill>
                  <a:prstClr val="black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AU" sz="900" dirty="0" smtClean="0">
                  <a:solidFill>
                    <a:prstClr val="black"/>
                  </a:solidFill>
                  <a:latin typeface="+mj-lt"/>
                </a:rPr>
                <a:t>(Deputy Secretaries and </a:t>
              </a:r>
            </a:p>
            <a:p>
              <a:pPr algn="ctr">
                <a:defRPr/>
              </a:pPr>
              <a:r>
                <a:rPr lang="en-AU" sz="900" dirty="0" smtClean="0">
                  <a:solidFill>
                    <a:prstClr val="black"/>
                  </a:solidFill>
                  <a:latin typeface="+mj-lt"/>
                </a:rPr>
                <a:t>equivalents)</a:t>
              </a:r>
              <a:endParaRPr lang="en-AU" sz="9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64861" y="4815283"/>
              <a:ext cx="1855586" cy="880171"/>
            </a:xfrm>
            <a:prstGeom prst="rect">
              <a:avLst/>
            </a:prstGeom>
            <a:noFill/>
            <a:ln w="28575" cap="flat" cmpd="sng" algn="ctr">
              <a:solidFill>
                <a:srgbClr val="B9740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4376" tIns="84376" rIns="84376" bIns="8437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AU" sz="900" b="1" dirty="0">
                <a:ln>
                  <a:solidFill>
                    <a:srgbClr val="16555A"/>
                  </a:solidFill>
                </a:ln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29966" y="1092084"/>
            <a:ext cx="3209598" cy="2954613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3222" tIns="84376" rIns="33222" bIns="84376" anchor="ctr"/>
          <a:lstStyle/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This structure is suitable for secretariat-style taskforces whose responsibilities include standing up and supporting external bodies (e.g. Royal Commissions, Independent Reviews, and external member Taskforces).</a:t>
            </a: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 marL="88900" lvl="1" defTabSz="8434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This example is a Secretariat located in PM&amp;C and formed to support</a:t>
            </a:r>
            <a:r>
              <a:rPr lang="en-A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 </a:t>
            </a:r>
            <a:r>
              <a:rPr lang="en-A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rPr>
              <a:t>a Taskforce of external members. The Secretariat is overseen by the Associate Secretary (PM&amp;C). Final recommendations will be submitted to the Federal Cabinet for decision, with National Cabinet being provided the final report for information.   </a:t>
            </a: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 bwMode="auto">
          <a:xfrm>
            <a:off x="4973684" y="2486298"/>
            <a:ext cx="2014384" cy="447952"/>
          </a:xfrm>
          <a:prstGeom prst="rect">
            <a:avLst/>
          </a:prstGeom>
          <a:solidFill>
            <a:srgbClr val="B97404"/>
          </a:solidFill>
          <a:ln w="9525" cap="flat" cmpd="sng" algn="ctr">
            <a:solidFill>
              <a:srgbClr val="B974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76" tIns="84376" rIns="84376" bIns="84376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AU" sz="900" b="1" dirty="0" smtClean="0">
                <a:solidFill>
                  <a:schemeClr val="bg1"/>
                </a:solidFill>
                <a:latin typeface="+mj-lt"/>
              </a:rPr>
              <a:t>Prime Minister and/or</a:t>
            </a:r>
            <a:br>
              <a:rPr lang="en-AU" sz="900" b="1" dirty="0" smtClean="0">
                <a:solidFill>
                  <a:schemeClr val="bg1"/>
                </a:solidFill>
                <a:latin typeface="+mj-lt"/>
              </a:rPr>
            </a:br>
            <a:r>
              <a:rPr lang="en-AU" sz="900" b="1" dirty="0" smtClean="0">
                <a:solidFill>
                  <a:schemeClr val="bg1"/>
                </a:solidFill>
                <a:latin typeface="+mj-lt"/>
              </a:rPr>
              <a:t>Portfolio Minister(s)</a:t>
            </a:r>
            <a:endParaRPr lang="en-AU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 bwMode="auto">
          <a:xfrm>
            <a:off x="7715728" y="4012237"/>
            <a:ext cx="1865126" cy="38786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1655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76" tIns="84376" rIns="84376" bIns="84376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AU" sz="900" b="1" dirty="0" smtClean="0">
                <a:solidFill>
                  <a:srgbClr val="000000"/>
                </a:solidFill>
                <a:latin typeface="+mj-lt"/>
              </a:rPr>
              <a:t>Expert Advisory Panel</a:t>
            </a:r>
            <a:endParaRPr lang="en-AU" sz="9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/>
          <p:nvPr>
            <p:custDataLst>
              <p:tags r:id="rId10"/>
            </p:custDataLst>
          </p:nvPr>
        </p:nvCxnSpPr>
        <p:spPr bwMode="auto">
          <a:xfrm>
            <a:off x="5966377" y="4365421"/>
            <a:ext cx="0" cy="465282"/>
          </a:xfrm>
          <a:prstGeom prst="straightConnector1">
            <a:avLst/>
          </a:prstGeom>
          <a:solidFill>
            <a:srgbClr val="F9EFBD"/>
          </a:solidFill>
          <a:ln w="28575" cap="flat" cmpd="sng" algn="ctr">
            <a:solidFill>
              <a:srgbClr val="289FA8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5" name="Elbow Connector 44"/>
          <p:cNvCxnSpPr>
            <a:endCxn id="7" idx="2"/>
          </p:cNvCxnSpPr>
          <p:nvPr/>
        </p:nvCxnSpPr>
        <p:spPr>
          <a:xfrm flipV="1">
            <a:off x="7038020" y="2494504"/>
            <a:ext cx="1639928" cy="1055666"/>
          </a:xfrm>
          <a:prstGeom prst="bentConnector2">
            <a:avLst/>
          </a:prstGeom>
          <a:ln w="28575">
            <a:solidFill>
              <a:srgbClr val="B9740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15568" y="4630432"/>
            <a:ext cx="1755554" cy="1390247"/>
            <a:chOff x="1174127" y="4774582"/>
            <a:chExt cx="1755554" cy="1390247"/>
          </a:xfrm>
        </p:grpSpPr>
        <p:sp>
          <p:nvSpPr>
            <p:cNvPr id="29" name="Rectangle 28"/>
            <p:cNvSpPr/>
            <p:nvPr>
              <p:custDataLst>
                <p:tags r:id="rId14"/>
              </p:custDataLst>
            </p:nvPr>
          </p:nvSpPr>
          <p:spPr bwMode="auto">
            <a:xfrm>
              <a:off x="1174127" y="4774582"/>
              <a:ext cx="1755554" cy="1390247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33222" tIns="84376" rIns="33222" bIns="84376" anchor="ctr"/>
            <a:lstStyle/>
            <a:p>
              <a:pPr marL="88900" lvl="1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Microsoft New Tai Lue" panose="020B0502040204020203" pitchFamily="34" charset="0"/>
                </a:rPr>
                <a:t>Legend</a:t>
              </a:r>
            </a:p>
            <a:p>
              <a:pPr marL="88900" lvl="1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endParaRPr>
            </a:p>
            <a:p>
              <a:pPr marL="88900" lvl="1" defTabSz="843473" fontAlgn="base">
                <a:spcBef>
                  <a:spcPct val="0"/>
                </a:spcBef>
                <a:spcAft>
                  <a:spcPct val="0"/>
                </a:spcAft>
                <a:tabLst>
                  <a:tab pos="714375" algn="l"/>
                </a:tabLst>
                <a:defRPr/>
              </a:pPr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Microsoft New Tai Lue" panose="020B0502040204020203" pitchFamily="34" charset="0"/>
                </a:rPr>
                <a:t>	</a:t>
              </a:r>
              <a:r>
                <a:rPr lang="en-A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Microsoft New Tai Lue" panose="020B0502040204020203" pitchFamily="34" charset="0"/>
                </a:rPr>
                <a:t>For decision</a:t>
              </a:r>
            </a:p>
            <a:p>
              <a:pPr marL="88900" lvl="1" defTabSz="843473" fontAlgn="base">
                <a:spcBef>
                  <a:spcPct val="0"/>
                </a:spcBef>
                <a:spcAft>
                  <a:spcPct val="0"/>
                </a:spcAft>
                <a:tabLst>
                  <a:tab pos="714375" algn="l"/>
                </a:tabLst>
                <a:defRPr/>
              </a:pPr>
              <a:endParaRPr lang="en-AU" sz="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endParaRPr>
            </a:p>
            <a:p>
              <a:pPr marL="88900" lvl="1" defTabSz="843473" fontAlgn="base">
                <a:spcBef>
                  <a:spcPct val="0"/>
                </a:spcBef>
                <a:spcAft>
                  <a:spcPct val="0"/>
                </a:spcAft>
                <a:tabLst>
                  <a:tab pos="714375" algn="l"/>
                </a:tabLst>
                <a:defRPr/>
              </a:pPr>
              <a:r>
                <a:rPr lang="en-A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Microsoft New Tai Lue" panose="020B0502040204020203" pitchFamily="34" charset="0"/>
                </a:rPr>
                <a:t>	</a:t>
              </a:r>
              <a:r>
                <a:rPr lang="en-A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Microsoft New Tai Lue" panose="020B0502040204020203" pitchFamily="34" charset="0"/>
                </a:rPr>
                <a:t>For information</a:t>
              </a:r>
            </a:p>
            <a:p>
              <a:pPr marL="88900" lvl="1" defTabSz="843473" fontAlgn="base">
                <a:spcBef>
                  <a:spcPct val="0"/>
                </a:spcBef>
                <a:spcAft>
                  <a:spcPct val="0"/>
                </a:spcAft>
                <a:tabLst>
                  <a:tab pos="714375" algn="l"/>
                </a:tabLst>
                <a:defRPr/>
              </a:pPr>
              <a:r>
                <a:rPr lang="en-AU" sz="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Microsoft New Tai Lue" panose="020B0502040204020203" pitchFamily="34" charset="0"/>
                </a:rPr>
                <a:t>	</a:t>
              </a:r>
            </a:p>
            <a:p>
              <a:pPr marL="88900" lvl="1" defTabSz="843473" fontAlgn="base">
                <a:spcBef>
                  <a:spcPct val="0"/>
                </a:spcBef>
                <a:spcAft>
                  <a:spcPct val="0"/>
                </a:spcAft>
                <a:tabLst>
                  <a:tab pos="714375" algn="l"/>
                </a:tabLst>
                <a:defRPr/>
              </a:pPr>
              <a:r>
                <a:rPr lang="en-A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Microsoft New Tai Lue" panose="020B0502040204020203" pitchFamily="34" charset="0"/>
                </a:rPr>
                <a:t>	For clearance</a:t>
              </a:r>
            </a:p>
            <a:p>
              <a:pPr marL="88900" lvl="1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icrosoft New Tai Lue" panose="020B0502040204020203" pitchFamily="34" charset="0"/>
              </a:endParaRPr>
            </a:p>
            <a:p>
              <a:pPr marL="88900" lvl="1" defTabSz="7143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Microsoft New Tai Lue" panose="020B0502040204020203" pitchFamily="34" charset="0"/>
                </a:rPr>
                <a:t>	Provides advice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292277" y="5721270"/>
              <a:ext cx="404290" cy="375"/>
            </a:xfrm>
            <a:prstGeom prst="straightConnector1">
              <a:avLst/>
            </a:prstGeom>
            <a:ln w="28575">
              <a:solidFill>
                <a:srgbClr val="289F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292277" y="5922040"/>
              <a:ext cx="40429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292277" y="5319728"/>
              <a:ext cx="404290" cy="375"/>
            </a:xfrm>
            <a:prstGeom prst="straightConnector1">
              <a:avLst/>
            </a:prstGeom>
            <a:ln w="28575">
              <a:solidFill>
                <a:srgbClr val="B97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292277" y="5520499"/>
              <a:ext cx="404290" cy="375"/>
            </a:xfrm>
            <a:prstGeom prst="straightConnector1">
              <a:avLst/>
            </a:prstGeom>
            <a:ln w="28575">
              <a:solidFill>
                <a:srgbClr val="B9740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746523" y="4830703"/>
            <a:ext cx="2468706" cy="1803627"/>
            <a:chOff x="5042475" y="4134809"/>
            <a:chExt cx="2596925" cy="1803627"/>
          </a:xfrm>
        </p:grpSpPr>
        <p:sp>
          <p:nvSpPr>
            <p:cNvPr id="37" name="Rectangle 36"/>
            <p:cNvSpPr/>
            <p:nvPr>
              <p:custDataLst>
                <p:tags r:id="rId11"/>
              </p:custDataLst>
            </p:nvPr>
          </p:nvSpPr>
          <p:spPr bwMode="auto">
            <a:xfrm>
              <a:off x="5042492" y="4816729"/>
              <a:ext cx="2596032" cy="1121707"/>
            </a:xfrm>
            <a:prstGeom prst="rect">
              <a:avLst/>
            </a:prstGeom>
            <a:solidFill>
              <a:srgbClr val="99E1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33222" tIns="84376" rIns="33222" bIns="84376" anchor="t"/>
            <a:lstStyle/>
            <a:p>
              <a:pPr marL="166937" indent="-166937" algn="ctr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charset="0"/>
                </a:rPr>
                <a:t>Taskforce Secretariat</a:t>
              </a:r>
            </a:p>
            <a:p>
              <a:pPr marL="166937" indent="-166937" algn="ctr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endParaRPr>
            </a:p>
            <a:p>
              <a:pPr marL="80963" indent="4763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charset="0"/>
                </a:rPr>
                <a:t>Comprising staff from relevant Commonwealth and State/Territory departments and agencies. </a:t>
              </a:r>
            </a:p>
            <a:p>
              <a:pPr marL="166937" indent="-166937" algn="ctr" defTabSz="84347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8" name="Rectangle 37"/>
            <p:cNvSpPr/>
            <p:nvPr>
              <p:custDataLst>
                <p:tags r:id="rId12"/>
              </p:custDataLst>
            </p:nvPr>
          </p:nvSpPr>
          <p:spPr bwMode="auto">
            <a:xfrm>
              <a:off x="5042475" y="4460509"/>
              <a:ext cx="2596925" cy="356220"/>
            </a:xfrm>
            <a:prstGeom prst="rect">
              <a:avLst/>
            </a:prstGeom>
            <a:solidFill>
              <a:srgbClr val="1F79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84376" rIns="33218" bIns="84376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AU" sz="900" b="1" dirty="0" smtClean="0">
                  <a:solidFill>
                    <a:schemeClr val="bg1"/>
                  </a:solidFill>
                  <a:latin typeface="+mj-lt"/>
                </a:rPr>
                <a:t>Taskforce deputy</a:t>
              </a:r>
              <a:r>
                <a:rPr lang="en-AU" sz="900" dirty="0" smtClean="0">
                  <a:solidFill>
                    <a:schemeClr val="bg1"/>
                  </a:solidFill>
                  <a:latin typeface="+mj-lt"/>
                </a:rPr>
                <a:t>: Assistant Secretary</a:t>
              </a:r>
              <a:endParaRPr lang="en-AU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13"/>
              </p:custDataLst>
            </p:nvPr>
          </p:nvSpPr>
          <p:spPr bwMode="auto">
            <a:xfrm>
              <a:off x="5042492" y="4134809"/>
              <a:ext cx="2596032" cy="338908"/>
            </a:xfrm>
            <a:prstGeom prst="rect">
              <a:avLst/>
            </a:prstGeom>
            <a:solidFill>
              <a:srgbClr val="1655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4376" tIns="84376" rIns="84376" bIns="84376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AU" sz="900" b="1" dirty="0" smtClean="0">
                  <a:solidFill>
                    <a:schemeClr val="bg1"/>
                  </a:solidFill>
                  <a:latin typeface="+mj-lt"/>
                </a:rPr>
                <a:t>Taskforce lead: </a:t>
              </a:r>
              <a:r>
                <a:rPr lang="en-AU" sz="900" dirty="0" smtClean="0">
                  <a:solidFill>
                    <a:schemeClr val="bg1"/>
                  </a:solidFill>
                  <a:latin typeface="+mj-lt"/>
                </a:rPr>
                <a:t>First Assistant Secretary</a:t>
              </a:r>
              <a:endParaRPr lang="en-AU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7038020" y="3636085"/>
            <a:ext cx="669601" cy="3761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3"/>
          </p:cNvCxnSpPr>
          <p:nvPr/>
        </p:nvCxnSpPr>
        <p:spPr>
          <a:xfrm>
            <a:off x="7214396" y="5000157"/>
            <a:ext cx="49322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3h_0CItkOdfbVKBhC6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3h_0CItkOdfbVKBhC6F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j4vw3Z1kaxURFttn8I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dXSAAJlEOnqDxVElS3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3h_0CItkOdfbVKBhC6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3h_0CItkOdfbVKBhC6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dXSAAJlEOnqDxVElS3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3h_0CItkOdfbVKBhC6F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dXSAAJlEOnqDxVElS3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j4vw3Z1kaxURFttn8IS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j4vw3Z1kaxURFttn8I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t1MBPUd0GUTW4Z3K0t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pMTh.wE.aOIJtzGL1lg"/>
</p:tagLst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DOC20-313384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A62CEB-8BE8-436B-878C-DBC8DC5EF44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b7d31f-f5a2-49e6-af4c-0c8dbae08483"/>
    <ds:schemaRef ds:uri="http://purl.org/dc/terms/"/>
    <ds:schemaRef ds:uri="http://schemas.openxmlformats.org/package/2006/metadata/core-properties"/>
    <ds:schemaRef ds:uri="685f9fda-bd71-4433-b331-92feb95530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9377</TotalTime>
  <Words>750</Words>
  <Application>Microsoft Office PowerPoint</Application>
  <PresentationFormat>Custom</PresentationFormat>
  <Paragraphs>133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Segoe UI Semibold</vt:lpstr>
      <vt:lpstr>Times New Roman</vt:lpstr>
      <vt:lpstr>Montserrat Semi Bold</vt:lpstr>
      <vt:lpstr>Segoe UI Light</vt:lpstr>
      <vt:lpstr>Microsoft New Tai Lue</vt:lpstr>
      <vt:lpstr>Montserrat Light</vt:lpstr>
      <vt:lpstr>Arial</vt:lpstr>
      <vt:lpstr>PO 2020</vt:lpstr>
      <vt:lpstr>Governance</vt:lpstr>
      <vt:lpstr>Types of governance roles</vt:lpstr>
      <vt:lpstr>Example structure 1: Commonwealth whole-of-government taskforce </vt:lpstr>
      <vt:lpstr>Example structure 2: Commonwealth taskforce with State/Territory partnership </vt:lpstr>
      <vt:lpstr>Example structure 3: Secretariat-style taskforce 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Anvia, Emily</cp:lastModifiedBy>
  <cp:revision>709</cp:revision>
  <cp:lastPrinted>2020-08-12T01:31:00Z</cp:lastPrinted>
  <dcterms:created xsi:type="dcterms:W3CDTF">2019-07-01T02:11:47Z</dcterms:created>
  <dcterms:modified xsi:type="dcterms:W3CDTF">2021-01-28T01:48:51Z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2021-01-08T12:34:02</vt:lpwstr>
  </property>
</Properties>
</file>