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78" r:id="rId4"/>
  </p:sldMasterIdLst>
  <p:notesMasterIdLst>
    <p:notesMasterId r:id="rId15"/>
  </p:notesMasterIdLst>
  <p:handoutMasterIdLst>
    <p:handoutMasterId r:id="rId16"/>
  </p:handoutMasterIdLst>
  <p:sldIdLst>
    <p:sldId id="312" r:id="rId5"/>
    <p:sldId id="302" r:id="rId6"/>
    <p:sldId id="304" r:id="rId7"/>
    <p:sldId id="305" r:id="rId8"/>
    <p:sldId id="306" r:id="rId9"/>
    <p:sldId id="307" r:id="rId10"/>
    <p:sldId id="308" r:id="rId11"/>
    <p:sldId id="309" r:id="rId12"/>
    <p:sldId id="310" r:id="rId13"/>
    <p:sldId id="311" r:id="rId14"/>
  </p:sldIdLst>
  <p:sldSz cx="10691813" cy="7559675"/>
  <p:notesSz cx="20712113" cy="29605288"/>
  <p:embeddedFontLst>
    <p:embeddedFont>
      <p:font typeface="Calibri" panose="020F0502020204030204" pitchFamily="34" charset="0"/>
      <p:regular r:id="rId17"/>
      <p:bold r:id="rId18"/>
      <p:italic r:id="rId19"/>
      <p:boldItalic r:id="rId20"/>
    </p:embeddedFont>
    <p:embeddedFont>
      <p:font typeface="Segoe UI Semibold" panose="020B0702040204020203" pitchFamily="34" charset="0"/>
      <p:bold r:id="rId21"/>
      <p:boldItalic r:id="rId22"/>
    </p:embeddedFont>
    <p:embeddedFont>
      <p:font typeface="Segoe UI Light" panose="020B0502040204020203" pitchFamily="34" charset="0"/>
      <p:regular r:id="rId23"/>
      <p:italic r:id="rId24"/>
    </p:embeddedFont>
    <p:embeddedFont>
      <p:font typeface="Montserrat Semi Bold" panose="00000700000000000000" pitchFamily="50" charset="0"/>
      <p:bold r:id="rId25"/>
    </p:embeddedFont>
    <p:embeddedFont>
      <p:font typeface="Montserrat Light" panose="00000400000000000000" pitchFamily="50" charset="0"/>
      <p:regular r:id="rId26"/>
      <p:italic r:id="rId27"/>
    </p:embeddedFont>
    <p:embeddedFont>
      <p:font typeface="Segoe UI" panose="020B0502040204020203"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gla, Adam" initials="JA" lastIdx="4" clrIdx="0"/>
  <p:cmAuthor id="2" name="Falez, Anton" initials="FA" lastIdx="1" clrIdx="1"/>
  <p:cmAuthor id="3" name="McMichael, Teresa" initials="MT" lastIdx="9" clrIdx="2"/>
  <p:cmAuthor id="4" name="Grey, Chevelle" initials="GC" lastIdx="5"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55A"/>
    <a:srgbClr val="AEE0F4"/>
    <a:srgbClr val="198BB8"/>
    <a:srgbClr val="FFFFFF"/>
    <a:srgbClr val="F26F72"/>
    <a:srgbClr val="2A5BAA"/>
    <a:srgbClr val="9CCB3C"/>
    <a:srgbClr val="F79645"/>
    <a:srgbClr val="FEC855"/>
    <a:srgbClr val="1BBEDF"/>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6" autoAdjust="0"/>
    <p:restoredTop sz="94651" autoAdjust="0"/>
  </p:normalViewPr>
  <p:slideViewPr>
    <p:cSldViewPr snapToGrid="0">
      <p:cViewPr varScale="1">
        <p:scale>
          <a:sx n="101" d="100"/>
          <a:sy n="101" d="100"/>
        </p:scale>
        <p:origin x="151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6" d="100"/>
          <a:sy n="16"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8977506" cy="1482888"/>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sz="quarter" idx="1"/>
          </p:nvPr>
        </p:nvSpPr>
        <p:spPr>
          <a:xfrm>
            <a:off x="11729771" y="2"/>
            <a:ext cx="8977506" cy="1482888"/>
          </a:xfrm>
          <a:prstGeom prst="rect">
            <a:avLst/>
          </a:prstGeom>
        </p:spPr>
        <p:txBody>
          <a:bodyPr vert="horz" lIns="276259" tIns="138129" rIns="276259" bIns="138129" rtlCol="0"/>
          <a:lstStyle>
            <a:lvl1pPr algn="r">
              <a:defRPr sz="3600"/>
            </a:lvl1pPr>
          </a:lstStyle>
          <a:p>
            <a:fld id="{4D0AD94D-2FDE-4D0F-9CC6-5D5A37465EDC}" type="datetimeFigureOut">
              <a:rPr lang="en-AU" smtClean="0"/>
              <a:t>28/01/2021</a:t>
            </a:fld>
            <a:endParaRPr lang="en-AU" dirty="0"/>
          </a:p>
        </p:txBody>
      </p:sp>
      <p:sp>
        <p:nvSpPr>
          <p:cNvPr id="4" name="Footer Placeholder 3"/>
          <p:cNvSpPr>
            <a:spLocks noGrp="1"/>
          </p:cNvSpPr>
          <p:nvPr>
            <p:ph type="ftr" sz="quarter" idx="2"/>
          </p:nvPr>
        </p:nvSpPr>
        <p:spPr>
          <a:xfrm>
            <a:off x="0" y="28122401"/>
            <a:ext cx="8977506" cy="1482888"/>
          </a:xfrm>
          <a:prstGeom prst="rect">
            <a:avLst/>
          </a:prstGeom>
        </p:spPr>
        <p:txBody>
          <a:bodyPr vert="horz" lIns="276259" tIns="138129" rIns="276259" bIns="138129" rtlCol="0" anchor="b"/>
          <a:lstStyle>
            <a:lvl1pPr algn="l">
              <a:defRPr sz="3600"/>
            </a:lvl1pPr>
          </a:lstStyle>
          <a:p>
            <a:endParaRPr lang="en-AU" dirty="0"/>
          </a:p>
        </p:txBody>
      </p:sp>
      <p:sp>
        <p:nvSpPr>
          <p:cNvPr id="5" name="Slide Number Placeholder 4"/>
          <p:cNvSpPr>
            <a:spLocks noGrp="1"/>
          </p:cNvSpPr>
          <p:nvPr>
            <p:ph type="sldNum" sz="quarter" idx="3"/>
          </p:nvPr>
        </p:nvSpPr>
        <p:spPr>
          <a:xfrm>
            <a:off x="11729771" y="28122401"/>
            <a:ext cx="8977506" cy="1482888"/>
          </a:xfrm>
          <a:prstGeom prst="rect">
            <a:avLst/>
          </a:prstGeom>
        </p:spPr>
        <p:txBody>
          <a:bodyPr vert="horz" lIns="276259" tIns="138129" rIns="276259" bIns="138129" rtlCol="0" anchor="b"/>
          <a:lstStyle>
            <a:lvl1pPr algn="r">
              <a:defRPr sz="3600"/>
            </a:lvl1pPr>
          </a:lstStyle>
          <a:p>
            <a:fld id="{D3484E79-5682-4530-92E7-635624E518C0}" type="slidenum">
              <a:rPr lang="en-AU" smtClean="0"/>
              <a:t>‹#›</a:t>
            </a:fld>
            <a:endParaRPr lang="en-AU" dirty="0"/>
          </a:p>
        </p:txBody>
      </p:sp>
    </p:spTree>
    <p:extLst>
      <p:ext uri="{BB962C8B-B14F-4D97-AF65-F5344CB8AC3E}">
        <p14:creationId xmlns:p14="http://schemas.microsoft.com/office/powerpoint/2010/main" val="155439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8975248" cy="1485405"/>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idx="1"/>
          </p:nvPr>
        </p:nvSpPr>
        <p:spPr>
          <a:xfrm>
            <a:off x="11732073" y="2"/>
            <a:ext cx="8975248" cy="1485405"/>
          </a:xfrm>
          <a:prstGeom prst="rect">
            <a:avLst/>
          </a:prstGeom>
        </p:spPr>
        <p:txBody>
          <a:bodyPr vert="horz" lIns="276259" tIns="138129" rIns="276259" bIns="138129" rtlCol="0"/>
          <a:lstStyle>
            <a:lvl1pPr algn="r">
              <a:defRPr sz="3600"/>
            </a:lvl1pPr>
          </a:lstStyle>
          <a:p>
            <a:fld id="{1C33A464-68DF-49FC-A9E0-A9C494271000}" type="datetimeFigureOut">
              <a:rPr lang="en-AU" smtClean="0"/>
              <a:t>28/01/2021</a:t>
            </a:fld>
            <a:endParaRPr lang="en-AU" dirty="0"/>
          </a:p>
        </p:txBody>
      </p:sp>
      <p:sp>
        <p:nvSpPr>
          <p:cNvPr id="4" name="Slide Image Placeholder 3"/>
          <p:cNvSpPr>
            <a:spLocks noGrp="1" noRot="1" noChangeAspect="1"/>
          </p:cNvSpPr>
          <p:nvPr>
            <p:ph type="sldImg" idx="2"/>
          </p:nvPr>
        </p:nvSpPr>
        <p:spPr>
          <a:xfrm>
            <a:off x="3289300" y="3700463"/>
            <a:ext cx="14133513" cy="9993312"/>
          </a:xfrm>
          <a:prstGeom prst="rect">
            <a:avLst/>
          </a:prstGeom>
          <a:noFill/>
          <a:ln w="12700">
            <a:solidFill>
              <a:prstClr val="black"/>
            </a:solidFill>
          </a:ln>
        </p:spPr>
        <p:txBody>
          <a:bodyPr vert="horz" lIns="276259" tIns="138129" rIns="276259" bIns="138129" rtlCol="0" anchor="ctr"/>
          <a:lstStyle/>
          <a:p>
            <a:endParaRPr lang="en-AU" dirty="0"/>
          </a:p>
        </p:txBody>
      </p:sp>
      <p:sp>
        <p:nvSpPr>
          <p:cNvPr id="5" name="Notes Placeholder 4"/>
          <p:cNvSpPr>
            <a:spLocks noGrp="1"/>
          </p:cNvSpPr>
          <p:nvPr>
            <p:ph type="body" sz="quarter" idx="3"/>
          </p:nvPr>
        </p:nvSpPr>
        <p:spPr>
          <a:xfrm>
            <a:off x="2071213" y="14247543"/>
            <a:ext cx="16569690" cy="11657084"/>
          </a:xfrm>
          <a:prstGeom prst="rect">
            <a:avLst/>
          </a:prstGeom>
        </p:spPr>
        <p:txBody>
          <a:bodyPr vert="horz" lIns="276259" tIns="138129" rIns="276259" bIns="13812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28119889"/>
            <a:ext cx="8975248" cy="1485402"/>
          </a:xfrm>
          <a:prstGeom prst="rect">
            <a:avLst/>
          </a:prstGeom>
        </p:spPr>
        <p:txBody>
          <a:bodyPr vert="horz" lIns="276259" tIns="138129" rIns="276259" bIns="138129" rtlCol="0" anchor="b"/>
          <a:lstStyle>
            <a:lvl1pPr algn="l">
              <a:defRPr sz="3600"/>
            </a:lvl1pPr>
          </a:lstStyle>
          <a:p>
            <a:endParaRPr lang="en-AU" dirty="0"/>
          </a:p>
        </p:txBody>
      </p:sp>
      <p:sp>
        <p:nvSpPr>
          <p:cNvPr id="7" name="Slide Number Placeholder 6"/>
          <p:cNvSpPr>
            <a:spLocks noGrp="1"/>
          </p:cNvSpPr>
          <p:nvPr>
            <p:ph type="sldNum" sz="quarter" idx="5"/>
          </p:nvPr>
        </p:nvSpPr>
        <p:spPr>
          <a:xfrm>
            <a:off x="11732073" y="28119889"/>
            <a:ext cx="8975248" cy="1485402"/>
          </a:xfrm>
          <a:prstGeom prst="rect">
            <a:avLst/>
          </a:prstGeom>
        </p:spPr>
        <p:txBody>
          <a:bodyPr vert="horz" lIns="276259" tIns="138129" rIns="276259" bIns="138129" rtlCol="0" anchor="b"/>
          <a:lstStyle>
            <a:lvl1pPr algn="r">
              <a:defRPr sz="3600"/>
            </a:lvl1pPr>
          </a:lstStyle>
          <a:p>
            <a:fld id="{B76E3603-134B-45C6-9C45-C05DE4630632}" type="slidenum">
              <a:rPr lang="en-AU" smtClean="0"/>
              <a:t>‹#›</a:t>
            </a:fld>
            <a:endParaRPr lang="en-AU" dirty="0"/>
          </a:p>
        </p:txBody>
      </p:sp>
    </p:spTree>
    <p:extLst>
      <p:ext uri="{BB962C8B-B14F-4D97-AF65-F5344CB8AC3E}">
        <p14:creationId xmlns:p14="http://schemas.microsoft.com/office/powerpoint/2010/main" val="23927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607707" y="3629320"/>
            <a:ext cx="5407150" cy="1310325"/>
          </a:xfrm>
          <a:prstGeom prst="rect">
            <a:avLst/>
          </a:prstGeom>
        </p:spPr>
        <p:txBody>
          <a:bodyPr vert="horz" lIns="0" tIns="0" rIns="0" bIns="0" rtlCol="0" anchor="b">
            <a:noAutofit/>
          </a:bodyPr>
          <a:lstStyle>
            <a:lvl1pPr>
              <a:lnSpc>
                <a:spcPct val="100000"/>
              </a:lnSpc>
              <a:defRPr sz="4000"/>
            </a:lvl1pPr>
          </a:lstStyle>
          <a:p>
            <a:r>
              <a:rPr lang="en-US" dirty="0" smtClean="0"/>
              <a:t>Title</a:t>
            </a:r>
            <a:endParaRPr lang="en-US" dirty="0"/>
          </a:p>
        </p:txBody>
      </p:sp>
      <p:cxnSp>
        <p:nvCxnSpPr>
          <p:cNvPr id="3" name="Straight Connector 2"/>
          <p:cNvCxnSpPr/>
          <p:nvPr userDrawn="1"/>
        </p:nvCxnSpPr>
        <p:spPr>
          <a:xfrm>
            <a:off x="4607707" y="5156462"/>
            <a:ext cx="540715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340476"/>
            <a:ext cx="1069181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0" y="0"/>
            <a:ext cx="1069181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53708"/>
          <a:stretch/>
        </p:blipFill>
        <p:spPr>
          <a:xfrm>
            <a:off x="1" y="0"/>
            <a:ext cx="4267200" cy="7559675"/>
          </a:xfrm>
          <a:prstGeom prst="rect">
            <a:avLst/>
          </a:prstGeom>
        </p:spPr>
      </p:pic>
      <p:sp>
        <p:nvSpPr>
          <p:cNvPr id="9" name="Rectangle 8"/>
          <p:cNvSpPr/>
          <p:nvPr userDrawn="1"/>
        </p:nvSpPr>
        <p:spPr>
          <a:xfrm>
            <a:off x="2" y="0"/>
            <a:ext cx="4267200" cy="7559676"/>
          </a:xfrm>
          <a:prstGeom prst="rect">
            <a:avLst/>
          </a:prstGeom>
          <a:solidFill>
            <a:schemeClr val="accent6">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269" tIns="50908" rIns="64653" bIns="50908" numCol="1" spcCol="0" rtlCol="0" fromWordArt="0" anchor="ctr" anchorCtr="0" forceAA="0" compatLnSpc="1">
            <a:prstTxWarp prst="textNoShape">
              <a:avLst/>
            </a:prstTxWarp>
            <a:noAutofit/>
          </a:bodyPr>
          <a:lstStyle/>
          <a:p>
            <a:pPr algn="l"/>
            <a:endParaRPr lang="en-AU" sz="990" dirty="0">
              <a:latin typeface="Montserrat Semi Bold" panose="00000700000000000000" pitchFamily="50" charset="0"/>
            </a:endParaRPr>
          </a:p>
        </p:txBody>
      </p:sp>
      <p:sp>
        <p:nvSpPr>
          <p:cNvPr id="13" name="Isosceles Triangle 12"/>
          <p:cNvSpPr/>
          <p:nvPr userDrawn="1"/>
        </p:nvSpPr>
        <p:spPr>
          <a:xfrm rot="10800000">
            <a:off x="2452917" y="-1"/>
            <a:ext cx="1814284" cy="5677598"/>
          </a:xfrm>
          <a:prstGeom prst="triangle">
            <a:avLst>
              <a:gd name="adj" fmla="val 45200"/>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p:cNvSpPr/>
          <p:nvPr userDrawn="1"/>
        </p:nvSpPr>
        <p:spPr>
          <a:xfrm>
            <a:off x="1277257" y="5677598"/>
            <a:ext cx="2989944" cy="1891803"/>
          </a:xfrm>
          <a:prstGeom prst="triangle">
            <a:avLst>
              <a:gd name="adj" fmla="val 70442"/>
            </a:avLst>
          </a:prstGeom>
          <a:solidFill>
            <a:schemeClr val="tx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p:cNvSpPr/>
          <p:nvPr userDrawn="1"/>
        </p:nvSpPr>
        <p:spPr>
          <a:xfrm rot="16200000">
            <a:off x="59194" y="3351666"/>
            <a:ext cx="7559676" cy="856342"/>
          </a:xfrm>
          <a:prstGeom prst="triangle">
            <a:avLst>
              <a:gd name="adj" fmla="val 233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userDrawn="1"/>
        </p:nvSpPr>
        <p:spPr>
          <a:xfrm>
            <a:off x="7678059" y="720712"/>
            <a:ext cx="2336798" cy="524887"/>
          </a:xfrm>
          <a:prstGeom prst="rect">
            <a:avLst/>
          </a:prstGeom>
          <a:noFill/>
        </p:spPr>
        <p:txBody>
          <a:bodyPr wrap="square" lIns="0" tIns="0" rIns="0" bIns="0" rtlCol="0">
            <a:spAutoFit/>
          </a:bodyPr>
          <a:lstStyle/>
          <a:p>
            <a:pPr algn="r">
              <a:lnSpc>
                <a:spcPts val="2000"/>
              </a:lnSpc>
              <a:spcAft>
                <a:spcPts val="700"/>
              </a:spcAft>
            </a:pPr>
            <a:r>
              <a:rPr lang="en-AU" sz="2400" dirty="0" smtClean="0">
                <a:solidFill>
                  <a:schemeClr val="accent6">
                    <a:lumMod val="50000"/>
                  </a:schemeClr>
                </a:solidFill>
                <a:latin typeface="Montserrat Semi Bold" panose="00000700000000000000" pitchFamily="50" charset="0"/>
              </a:rPr>
              <a:t>TASKFORCE</a:t>
            </a:r>
            <a:br>
              <a:rPr lang="en-AU" sz="2400" dirty="0" smtClean="0">
                <a:solidFill>
                  <a:schemeClr val="accent6">
                    <a:lumMod val="50000"/>
                  </a:schemeClr>
                </a:solidFill>
                <a:latin typeface="Montserrat Semi Bold" panose="00000700000000000000" pitchFamily="50" charset="0"/>
              </a:rPr>
            </a:br>
            <a:r>
              <a:rPr lang="en-AU" sz="2400" dirty="0" smtClean="0">
                <a:solidFill>
                  <a:schemeClr val="accent6">
                    <a:lumMod val="50000"/>
                  </a:schemeClr>
                </a:solidFill>
                <a:latin typeface="Montserrat Semi Bold" panose="00000700000000000000" pitchFamily="50" charset="0"/>
              </a:rPr>
              <a:t>TOOLKIT</a:t>
            </a:r>
            <a:endParaRPr lang="en-AU" sz="2400" dirty="0">
              <a:solidFill>
                <a:schemeClr val="accent6">
                  <a:lumMod val="50000"/>
                </a:schemeClr>
              </a:solidFill>
              <a:latin typeface="Montserrat Semi Bold" panose="00000700000000000000" pitchFamily="50" charset="0"/>
            </a:endParaRPr>
          </a:p>
        </p:txBody>
      </p:sp>
      <p:sp>
        <p:nvSpPr>
          <p:cNvPr id="18" name="Text Placeholder 17"/>
          <p:cNvSpPr>
            <a:spLocks noGrp="1"/>
          </p:cNvSpPr>
          <p:nvPr>
            <p:ph type="body" sz="quarter" idx="10" hasCustomPrompt="1"/>
          </p:nvPr>
        </p:nvSpPr>
        <p:spPr>
          <a:xfrm>
            <a:off x="4606925" y="5341938"/>
            <a:ext cx="5408613" cy="1131887"/>
          </a:xfrm>
        </p:spPr>
        <p:txBody>
          <a:bodyPr>
            <a:normAutofit/>
          </a:bodyPr>
          <a:lstStyle>
            <a:lvl1pPr>
              <a:lnSpc>
                <a:spcPct val="100000"/>
              </a:lnSpc>
              <a:defRPr sz="2000">
                <a:latin typeface="+mj-lt"/>
              </a:defRPr>
            </a:lvl1pPr>
          </a:lstStyle>
          <a:p>
            <a:pPr lvl="0"/>
            <a:r>
              <a:rPr lang="en-US" dirty="0" smtClean="0"/>
              <a:t>Subtitle</a:t>
            </a:r>
            <a:endParaRPr lang="en-AU" dirty="0"/>
          </a:p>
        </p:txBody>
      </p:sp>
    </p:spTree>
    <p:extLst>
      <p:ext uri="{BB962C8B-B14F-4D97-AF65-F5344CB8AC3E}">
        <p14:creationId xmlns:p14="http://schemas.microsoft.com/office/powerpoint/2010/main" val="39941988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6">
          <p15:clr>
            <a:srgbClr val="000000"/>
          </p15:clr>
        </p15:guide>
        <p15:guide id="2" pos="6369">
          <p15:clr>
            <a:srgbClr val="000000"/>
          </p15:clr>
        </p15:guide>
        <p15:guide id="3" orient="horz" pos="998">
          <p15:clr>
            <a:srgbClr val="000000"/>
          </p15:clr>
        </p15:guide>
        <p15:guide id="4" orient="horz" pos="4339">
          <p15:clr>
            <a:srgbClr val="000000"/>
          </p15:clr>
        </p15:guide>
        <p15:guide id="5" pos="779">
          <p15:clr>
            <a:srgbClr val="FBAE40"/>
          </p15:clr>
        </p15:guide>
        <p15:guide id="6" pos="877">
          <p15:clr>
            <a:srgbClr val="FBAE40"/>
          </p15:clr>
        </p15:guide>
        <p15:guide id="7" pos="1288">
          <p15:clr>
            <a:srgbClr val="FBAE40"/>
          </p15:clr>
        </p15:guide>
        <p15:guide id="8" pos="1385">
          <p15:clr>
            <a:srgbClr val="FBAE40"/>
          </p15:clr>
        </p15:guide>
        <p15:guide id="9" pos="1796">
          <p15:clr>
            <a:srgbClr val="FBAE40"/>
          </p15:clr>
        </p15:guide>
        <p15:guide id="10" pos="1892">
          <p15:clr>
            <a:srgbClr val="FBAE40"/>
          </p15:clr>
        </p15:guide>
        <p15:guide id="11" pos="2303">
          <p15:clr>
            <a:srgbClr val="FBAE40"/>
          </p15:clr>
        </p15:guide>
        <p15:guide id="12" pos="2402">
          <p15:clr>
            <a:srgbClr val="FBAE40"/>
          </p15:clr>
        </p15:guide>
        <p15:guide id="13" pos="2812">
          <p15:clr>
            <a:srgbClr val="FBAE40"/>
          </p15:clr>
        </p15:guide>
        <p15:guide id="14" pos="2911">
          <p15:clr>
            <a:srgbClr val="FBAE40"/>
          </p15:clr>
        </p15:guide>
        <p15:guide id="15" pos="3319">
          <p15:clr>
            <a:srgbClr val="FBAE40"/>
          </p15:clr>
        </p15:guide>
        <p15:guide id="16" pos="3416">
          <p15:clr>
            <a:srgbClr val="FBAE40"/>
          </p15:clr>
        </p15:guide>
        <p15:guide id="17" pos="3826">
          <p15:clr>
            <a:srgbClr val="FBAE40"/>
          </p15:clr>
        </p15:guide>
        <p15:guide id="18" pos="3923">
          <p15:clr>
            <a:srgbClr val="FBAE40"/>
          </p15:clr>
        </p15:guide>
        <p15:guide id="19" pos="4335">
          <p15:clr>
            <a:srgbClr val="FBAE40"/>
          </p15:clr>
        </p15:guide>
        <p15:guide id="20" pos="4432">
          <p15:clr>
            <a:srgbClr val="FBAE40"/>
          </p15:clr>
        </p15:guide>
        <p15:guide id="21" pos="4843">
          <p15:clr>
            <a:srgbClr val="FBAE40"/>
          </p15:clr>
        </p15:guide>
        <p15:guide id="22" pos="4940">
          <p15:clr>
            <a:srgbClr val="FBAE40"/>
          </p15:clr>
        </p15:guide>
        <p15:guide id="23" pos="5350">
          <p15:clr>
            <a:srgbClr val="FBAE40"/>
          </p15:clr>
        </p15:guide>
        <p15:guide id="24" pos="5448">
          <p15:clr>
            <a:srgbClr val="FBAE40"/>
          </p15:clr>
        </p15:guide>
        <p15:guide id="25" pos="5858">
          <p15:clr>
            <a:srgbClr val="FBAE40"/>
          </p15:clr>
        </p15:guide>
        <p15:guide id="26" pos="59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12 column">
    <p:spTree>
      <p:nvGrpSpPr>
        <p:cNvPr id="1" name=""/>
        <p:cNvGrpSpPr/>
        <p:nvPr/>
      </p:nvGrpSpPr>
      <p:grpSpPr>
        <a:xfrm>
          <a:off x="0" y="0"/>
          <a:ext cx="0" cy="0"/>
          <a:chOff x="0" y="0"/>
          <a:chExt cx="0" cy="0"/>
        </a:xfrm>
      </p:grpSpPr>
      <p:sp>
        <p:nvSpPr>
          <p:cNvPr id="12" name="Footer Placeholder 11"/>
          <p:cNvSpPr>
            <a:spLocks noGrp="1"/>
          </p:cNvSpPr>
          <p:nvPr>
            <p:ph type="ftr" sz="quarter" idx="16"/>
          </p:nvPr>
        </p:nvSpPr>
        <p:spPr/>
        <p:txBody>
          <a:bodyPr/>
          <a:lstStyle/>
          <a:p>
            <a:endParaRPr lang="en-US" dirty="0"/>
          </a:p>
        </p:txBody>
      </p:sp>
      <p:sp>
        <p:nvSpPr>
          <p:cNvPr id="5" name="Title Placeholder 1"/>
          <p:cNvSpPr>
            <a:spLocks noGrp="1"/>
          </p:cNvSpPr>
          <p:nvPr>
            <p:ph type="title"/>
          </p:nvPr>
        </p:nvSpPr>
        <p:spPr>
          <a:xfrm>
            <a:off x="285142" y="620320"/>
            <a:ext cx="7138800" cy="673200"/>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554904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6" userDrawn="1">
          <p15:clr>
            <a:srgbClr val="000000"/>
          </p15:clr>
        </p15:guide>
        <p15:guide id="2" pos="6369" userDrawn="1">
          <p15:clr>
            <a:srgbClr val="000000"/>
          </p15:clr>
        </p15:guide>
        <p15:guide id="3" orient="horz" pos="998" userDrawn="1">
          <p15:clr>
            <a:srgbClr val="000000"/>
          </p15:clr>
        </p15:guide>
        <p15:guide id="4" orient="horz" pos="4339" userDrawn="1">
          <p15:clr>
            <a:srgbClr val="000000"/>
          </p15:clr>
        </p15:guide>
        <p15:guide id="5" pos="779" userDrawn="1">
          <p15:clr>
            <a:srgbClr val="FBAE40"/>
          </p15:clr>
        </p15:guide>
        <p15:guide id="6" pos="877" userDrawn="1">
          <p15:clr>
            <a:srgbClr val="FBAE40"/>
          </p15:clr>
        </p15:guide>
        <p15:guide id="7" pos="1288" userDrawn="1">
          <p15:clr>
            <a:srgbClr val="FBAE40"/>
          </p15:clr>
        </p15:guide>
        <p15:guide id="8" pos="1385" userDrawn="1">
          <p15:clr>
            <a:srgbClr val="FBAE40"/>
          </p15:clr>
        </p15:guide>
        <p15:guide id="9" pos="1796" userDrawn="1">
          <p15:clr>
            <a:srgbClr val="FBAE40"/>
          </p15:clr>
        </p15:guide>
        <p15:guide id="10" pos="1892" userDrawn="1">
          <p15:clr>
            <a:srgbClr val="FBAE40"/>
          </p15:clr>
        </p15:guide>
        <p15:guide id="11" pos="2303" userDrawn="1">
          <p15:clr>
            <a:srgbClr val="FBAE40"/>
          </p15:clr>
        </p15:guide>
        <p15:guide id="12" pos="2402" userDrawn="1">
          <p15:clr>
            <a:srgbClr val="FBAE40"/>
          </p15:clr>
        </p15:guide>
        <p15:guide id="13" pos="2812" userDrawn="1">
          <p15:clr>
            <a:srgbClr val="FBAE40"/>
          </p15:clr>
        </p15:guide>
        <p15:guide id="14" pos="2911" userDrawn="1">
          <p15:clr>
            <a:srgbClr val="FBAE40"/>
          </p15:clr>
        </p15:guide>
        <p15:guide id="15" pos="3319" userDrawn="1">
          <p15:clr>
            <a:srgbClr val="FBAE40"/>
          </p15:clr>
        </p15:guide>
        <p15:guide id="16" pos="3416" userDrawn="1">
          <p15:clr>
            <a:srgbClr val="FBAE40"/>
          </p15:clr>
        </p15:guide>
        <p15:guide id="17" pos="3826" userDrawn="1">
          <p15:clr>
            <a:srgbClr val="FBAE40"/>
          </p15:clr>
        </p15:guide>
        <p15:guide id="18" pos="3923" userDrawn="1">
          <p15:clr>
            <a:srgbClr val="FBAE40"/>
          </p15:clr>
        </p15:guide>
        <p15:guide id="19" pos="4335" userDrawn="1">
          <p15:clr>
            <a:srgbClr val="FBAE40"/>
          </p15:clr>
        </p15:guide>
        <p15:guide id="20" pos="4432" userDrawn="1">
          <p15:clr>
            <a:srgbClr val="FBAE40"/>
          </p15:clr>
        </p15:guide>
        <p15:guide id="21" pos="4843" userDrawn="1">
          <p15:clr>
            <a:srgbClr val="FBAE40"/>
          </p15:clr>
        </p15:guide>
        <p15:guide id="22" pos="4940" userDrawn="1">
          <p15:clr>
            <a:srgbClr val="FBAE40"/>
          </p15:clr>
        </p15:guide>
        <p15:guide id="23" pos="5350" userDrawn="1">
          <p15:clr>
            <a:srgbClr val="FBAE40"/>
          </p15:clr>
        </p15:guide>
        <p15:guide id="24" pos="5448" userDrawn="1">
          <p15:clr>
            <a:srgbClr val="FBAE40"/>
          </p15:clr>
        </p15:guide>
        <p15:guide id="25" pos="5858" userDrawn="1">
          <p15:clr>
            <a:srgbClr val="FBAE40"/>
          </p15:clr>
        </p15:guide>
        <p15:guide id="26" pos="595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142" y="620320"/>
            <a:ext cx="7138800" cy="673200"/>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143" y="1435121"/>
            <a:ext cx="9518400" cy="4733511"/>
          </a:xfrm>
          <a:prstGeom prst="rect">
            <a:avLst/>
          </a:prstGeom>
        </p:spPr>
        <p:txBody>
          <a:bodyPr vert="horz" lIns="0" tIns="0" rIns="0" bIns="0" rtlCol="0">
            <a:normAutofit/>
          </a:bodyPr>
          <a:lstStyle/>
          <a:p>
            <a:pPr lvl="0"/>
            <a:r>
              <a:rPr lang="en-US" dirty="0" smtClean="0"/>
              <a:t>Edit Master text styles. It is a long established fact that a reader will be distracted by the readable content of a page when looking at its layout. The point of using Lorem Ipsum is that it has a more-or-less normal distribution of letters.</a:t>
            </a:r>
          </a:p>
          <a:p>
            <a:pPr lvl="1"/>
            <a:r>
              <a:rPr lang="en-US" dirty="0" smtClean="0"/>
              <a:t>Second level. It is a long established fact that a reader will be distracted by the readable content of a page when looking at its layout. The point of using Lorem Ipsum is that it has a more-or-less normal distribution of letters, as opposed to using 'Content here, content here'.</a:t>
            </a:r>
          </a:p>
          <a:p>
            <a:pPr lvl="2"/>
            <a:r>
              <a:rPr lang="en-US" dirty="0" smtClean="0"/>
              <a:t>Third level. It is a long established fact that a reader will be distracted by the readable content of a page when looking at its layout. The point of using Lorem Ipsum is that it has a more-or-less normal distribution of letters, as opposed to using 'Content here, content here'.</a:t>
            </a:r>
          </a:p>
        </p:txBody>
      </p:sp>
      <p:sp>
        <p:nvSpPr>
          <p:cNvPr id="5" name="Footer Placeholder 4"/>
          <p:cNvSpPr>
            <a:spLocks noGrp="1"/>
          </p:cNvSpPr>
          <p:nvPr>
            <p:ph type="ftr" sz="quarter" idx="3"/>
          </p:nvPr>
        </p:nvSpPr>
        <p:spPr>
          <a:xfrm>
            <a:off x="285141" y="6782111"/>
            <a:ext cx="9518401" cy="327170"/>
          </a:xfrm>
          <a:prstGeom prst="rect">
            <a:avLst/>
          </a:prstGeom>
        </p:spPr>
        <p:txBody>
          <a:bodyPr vert="horz" lIns="0" tIns="0" rIns="0" bIns="0" rtlCol="0" anchor="t"/>
          <a:lstStyle>
            <a:lvl1pPr marL="228612" indent="-228612" algn="l">
              <a:buFont typeface="+mj-lt"/>
              <a:buAutoNum type="arabicPeriod"/>
              <a:defRPr sz="600">
                <a:solidFill>
                  <a:schemeClr val="tx1">
                    <a:lumMod val="50000"/>
                    <a:lumOff val="50000"/>
                  </a:schemeClr>
                </a:solidFill>
              </a:defRPr>
            </a:lvl1pPr>
          </a:lstStyle>
          <a:p>
            <a:endParaRPr lang="en-AU" dirty="0"/>
          </a:p>
        </p:txBody>
      </p:sp>
      <p:sp>
        <p:nvSpPr>
          <p:cNvPr id="4" name="Rectangle 3"/>
          <p:cNvSpPr/>
          <p:nvPr userDrawn="1"/>
        </p:nvSpPr>
        <p:spPr>
          <a:xfrm>
            <a:off x="1" y="0"/>
            <a:ext cx="10691813" cy="356399"/>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269" tIns="50908" rIns="64653" bIns="50908" numCol="1" spcCol="0" rtlCol="0" fromWordArt="0" anchor="ctr" anchorCtr="0" forceAA="0" compatLnSpc="1">
            <a:prstTxWarp prst="textNoShape">
              <a:avLst/>
            </a:prstTxWarp>
            <a:noAutofit/>
          </a:bodyPr>
          <a:lstStyle/>
          <a:p>
            <a:pPr algn="l"/>
            <a:r>
              <a:rPr lang="en-AU" sz="990" dirty="0" smtClean="0">
                <a:latin typeface="Montserrat Semi Bold" panose="00000700000000000000" pitchFamily="50" charset="0"/>
              </a:rPr>
              <a:t>TASKFORCE</a:t>
            </a:r>
            <a:r>
              <a:rPr lang="en-AU" sz="990" baseline="0" dirty="0" smtClean="0">
                <a:latin typeface="Montserrat Semi Bold" panose="00000700000000000000" pitchFamily="50" charset="0"/>
              </a:rPr>
              <a:t> TOOLKIT</a:t>
            </a:r>
            <a:endParaRPr lang="en-AU" sz="990" dirty="0">
              <a:latin typeface="Montserrat Semi Bold" panose="00000700000000000000" pitchFamily="50" charset="0"/>
            </a:endParaRPr>
          </a:p>
        </p:txBody>
      </p:sp>
      <p:sp>
        <p:nvSpPr>
          <p:cNvPr id="14" name="Rectangle 13"/>
          <p:cNvSpPr/>
          <p:nvPr userDrawn="1"/>
        </p:nvSpPr>
        <p:spPr>
          <a:xfrm>
            <a:off x="1" y="7258640"/>
            <a:ext cx="10691813" cy="301036"/>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269" tIns="50908" rIns="64653" bIns="50908" numCol="1" spcCol="0" rtlCol="0" fromWordArt="0" anchor="ctr" anchorCtr="0" forceAA="0" compatLnSpc="1">
            <a:prstTxWarp prst="textNoShape">
              <a:avLst/>
            </a:prstTxWarp>
            <a:noAutofit/>
          </a:bodyPr>
          <a:lstStyle/>
          <a:p>
            <a:pPr algn="l"/>
            <a:endParaRPr lang="en-AU" sz="990" dirty="0">
              <a:latin typeface="Montserrat Semi Bold" panose="00000700000000000000" pitchFamily="50" charset="0"/>
            </a:endParaRPr>
          </a:p>
        </p:txBody>
      </p:sp>
      <p:sp>
        <p:nvSpPr>
          <p:cNvPr id="11" name="TextBox 10"/>
          <p:cNvSpPr txBox="1"/>
          <p:nvPr userDrawn="1"/>
        </p:nvSpPr>
        <p:spPr>
          <a:xfrm>
            <a:off x="10338483" y="7301158"/>
            <a:ext cx="216000" cy="216000"/>
          </a:xfrm>
          <a:prstGeom prst="ellipse">
            <a:avLst/>
          </a:prstGeom>
          <a:solidFill>
            <a:schemeClr val="bg1"/>
          </a:solidFill>
        </p:spPr>
        <p:txBody>
          <a:bodyPr wrap="none" lIns="0" tIns="0" rIns="0" bIns="0" rtlCol="0" anchor="ctr">
            <a:noAutofit/>
          </a:bodyPr>
          <a:lstStyle/>
          <a:p>
            <a:pPr algn="ctr" fontAlgn="base">
              <a:spcBef>
                <a:spcPct val="0"/>
              </a:spcBef>
              <a:spcAft>
                <a:spcPct val="0"/>
              </a:spcAft>
            </a:pPr>
            <a:fld id="{2385CB4A-7E96-44CA-B116-B71B544B697D}" type="slidenum">
              <a:rPr lang="en-US" sz="566" smtClean="0">
                <a:solidFill>
                  <a:schemeClr val="bg2">
                    <a:lumMod val="50000"/>
                  </a:schemeClr>
                </a:solidFill>
                <a:latin typeface="Montserrat Semi Bold" panose="00000700000000000000" pitchFamily="50" charset="0"/>
                <a:cs typeface="Segoe UI Light" panose="020B0502040204020203" pitchFamily="34" charset="0"/>
              </a:rPr>
              <a:pPr algn="ctr" fontAlgn="base">
                <a:spcBef>
                  <a:spcPct val="0"/>
                </a:spcBef>
                <a:spcAft>
                  <a:spcPct val="0"/>
                </a:spcAft>
              </a:pPr>
              <a:t>‹#›</a:t>
            </a:fld>
            <a:endParaRPr lang="en-US" sz="800" dirty="0">
              <a:solidFill>
                <a:schemeClr val="bg2">
                  <a:lumMod val="50000"/>
                </a:schemeClr>
              </a:solidFill>
              <a:latin typeface="Montserrat Semi Bold" panose="00000700000000000000" pitchFamily="50" charset="0"/>
              <a:cs typeface="Segoe UI Light" panose="020B0502040204020203" pitchFamily="34" charset="0"/>
            </a:endParaRPr>
          </a:p>
        </p:txBody>
      </p:sp>
    </p:spTree>
    <p:extLst>
      <p:ext uri="{BB962C8B-B14F-4D97-AF65-F5344CB8AC3E}">
        <p14:creationId xmlns:p14="http://schemas.microsoft.com/office/powerpoint/2010/main" val="841606830"/>
      </p:ext>
    </p:extLst>
  </p:cSld>
  <p:clrMap bg1="lt1" tx1="dk1" bg2="lt2" tx2="dk2" accent1="accent1" accent2="accent2" accent3="accent3" accent4="accent4" accent5="accent5" accent6="accent6" hlink="hlink" folHlink="folHlink"/>
  <p:sldLayoutIdLst>
    <p:sldLayoutId id="2147483682" r:id="rId1"/>
    <p:sldLayoutId id="2147483681" r:id="rId2"/>
  </p:sldLayoutIdLst>
  <p:timing>
    <p:tnLst>
      <p:par>
        <p:cTn id="1" dur="indefinite" restart="never" nodeType="tmRoot"/>
      </p:par>
    </p:tnLst>
  </p:timing>
  <p:hf sldNum="0" hdr="0" dt="0"/>
  <p:txStyles>
    <p:titleStyle>
      <a:lvl1pPr algn="l" defTabSz="1007995" rtl="0" eaLnBrk="1" latinLnBrk="0" hangingPunct="1">
        <a:lnSpc>
          <a:spcPct val="110000"/>
        </a:lnSpc>
        <a:spcBef>
          <a:spcPct val="0"/>
        </a:spcBef>
        <a:buNone/>
        <a:defRPr sz="1800" kern="1200">
          <a:solidFill>
            <a:schemeClr val="tx1">
              <a:lumMod val="85000"/>
              <a:lumOff val="15000"/>
            </a:schemeClr>
          </a:solidFill>
          <a:latin typeface="Montserrat Light" panose="00000400000000000000" pitchFamily="50" charset="0"/>
          <a:ea typeface="+mj-ea"/>
          <a:cs typeface="+mj-cs"/>
        </a:defRPr>
      </a:lvl1pPr>
    </p:titleStyle>
    <p:bodyStyle>
      <a:lvl1pPr marL="0" indent="0" algn="l" defTabSz="1007995" rtl="0" eaLnBrk="1" latinLnBrk="0" hangingPunct="1">
        <a:lnSpc>
          <a:spcPct val="120000"/>
        </a:lnSpc>
        <a:spcBef>
          <a:spcPts val="150"/>
        </a:spcBef>
        <a:spcAft>
          <a:spcPts val="800"/>
        </a:spcAft>
        <a:buFontTx/>
        <a:buNone/>
        <a:defRPr sz="1200" kern="1200">
          <a:solidFill>
            <a:schemeClr val="tx1">
              <a:lumMod val="75000"/>
              <a:lumOff val="25000"/>
            </a:schemeClr>
          </a:solidFill>
          <a:latin typeface="Segoe UI Semibold" panose="020B0702040204020203" pitchFamily="34" charset="0"/>
          <a:ea typeface="+mn-ea"/>
          <a:cs typeface="Segoe UI Semibold" panose="020B0702040204020203" pitchFamily="34" charset="0"/>
        </a:defRPr>
      </a:lvl1pPr>
      <a:lvl2pPr marL="0" indent="0" algn="l" defTabSz="1007995" rtl="0" eaLnBrk="1" latinLnBrk="0" hangingPunct="1">
        <a:lnSpc>
          <a:spcPct val="114000"/>
        </a:lnSpc>
        <a:spcBef>
          <a:spcPts val="0"/>
        </a:spcBef>
        <a:spcAft>
          <a:spcPts val="900"/>
        </a:spcAft>
        <a:buFontTx/>
        <a:buNone/>
        <a:defRPr sz="1100" kern="1200">
          <a:solidFill>
            <a:schemeClr val="accent1">
              <a:lumMod val="75000"/>
            </a:schemeClr>
          </a:solidFill>
          <a:latin typeface="Segoe UI Semibold" panose="020B0702040204020203" pitchFamily="34" charset="0"/>
          <a:ea typeface="+mn-ea"/>
          <a:cs typeface="Segoe UI Semibold" panose="020B0702040204020203" pitchFamily="34" charset="0"/>
        </a:defRPr>
      </a:lvl2pPr>
      <a:lvl3pPr marL="0" indent="0" algn="l" defTabSz="1007995" rtl="0" eaLnBrk="1" latinLnBrk="0" hangingPunct="1">
        <a:lnSpc>
          <a:spcPct val="114000"/>
        </a:lnSpc>
        <a:spcBef>
          <a:spcPts val="0"/>
        </a:spcBef>
        <a:spcAft>
          <a:spcPts val="900"/>
        </a:spcAft>
        <a:buFontTx/>
        <a:buNone/>
        <a:defRPr sz="1100" kern="1200">
          <a:solidFill>
            <a:schemeClr val="tx1"/>
          </a:solidFill>
          <a:latin typeface="Segoe UI Light" panose="020B0502040204020203" pitchFamily="34" charset="0"/>
          <a:ea typeface="+mn-ea"/>
          <a:cs typeface="Segoe UI Light" panose="020B0502040204020203" pitchFamily="34" charset="0"/>
        </a:defRPr>
      </a:lvl3pPr>
      <a:lvl4pPr marL="180009" indent="-144007" algn="l" defTabSz="1007995" rtl="0" eaLnBrk="1" latinLnBrk="0" hangingPunct="1">
        <a:lnSpc>
          <a:spcPct val="114000"/>
        </a:lnSpc>
        <a:spcBef>
          <a:spcPts val="0"/>
        </a:spcBef>
        <a:spcAft>
          <a:spcPts val="900"/>
        </a:spcAft>
        <a:buFont typeface="Arial" panose="020B0604020202020204" pitchFamily="34" charset="0"/>
        <a:buChar char="•"/>
        <a:defRPr sz="1100" kern="1200">
          <a:solidFill>
            <a:schemeClr val="tx1"/>
          </a:solidFill>
          <a:latin typeface="Segoe UI Light" panose="020B0502040204020203" pitchFamily="34" charset="0"/>
          <a:ea typeface="+mn-ea"/>
          <a:cs typeface="Segoe UI Light" panose="020B0502040204020203" pitchFamily="34" charset="0"/>
        </a:defRPr>
      </a:lvl4pPr>
      <a:lvl5pPr marL="360019" indent="-144007" algn="l" defTabSz="1007995" rtl="0" eaLnBrk="1" latinLnBrk="0" hangingPunct="1">
        <a:lnSpc>
          <a:spcPct val="114000"/>
        </a:lnSpc>
        <a:spcBef>
          <a:spcPts val="0"/>
        </a:spcBef>
        <a:spcAft>
          <a:spcPts val="900"/>
        </a:spcAft>
        <a:buFont typeface="Arial" panose="020B0604020202020204" pitchFamily="34" charset="0"/>
        <a:buChar char="•"/>
        <a:defRPr sz="1100" kern="1200">
          <a:solidFill>
            <a:schemeClr val="tx1"/>
          </a:solidFill>
          <a:latin typeface="Segoe UI Light" panose="020B0502040204020203" pitchFamily="34" charset="0"/>
          <a:ea typeface="+mn-ea"/>
          <a:cs typeface="Segoe UI Light" panose="020B0502040204020203" pitchFamily="34" charset="0"/>
        </a:defRPr>
      </a:lvl5pPr>
      <a:lvl6pPr marL="252013" indent="-216011" algn="l" defTabSz="1007995" rtl="0" eaLnBrk="1" latinLnBrk="0" hangingPunct="1">
        <a:lnSpc>
          <a:spcPct val="114000"/>
        </a:lnSpc>
        <a:spcBef>
          <a:spcPts val="0"/>
        </a:spcBef>
        <a:spcAft>
          <a:spcPts val="900"/>
        </a:spcAft>
        <a:buFont typeface="+mj-lt"/>
        <a:buAutoNum type="arabicPeriod"/>
        <a:defRPr sz="1100" kern="1200">
          <a:solidFill>
            <a:schemeClr val="tx1"/>
          </a:solidFill>
          <a:latin typeface="+mn-lt"/>
          <a:ea typeface="+mn-ea"/>
          <a:cs typeface="+mn-cs"/>
        </a:defRPr>
      </a:lvl6pPr>
      <a:lvl7pPr marL="468024" indent="-216011" algn="l" defTabSz="1007995" rtl="0" eaLnBrk="1" latinLnBrk="0" hangingPunct="1">
        <a:lnSpc>
          <a:spcPct val="114000"/>
        </a:lnSpc>
        <a:spcBef>
          <a:spcPts val="0"/>
        </a:spcBef>
        <a:spcAft>
          <a:spcPts val="900"/>
        </a:spcAft>
        <a:buFont typeface="+mj-lt"/>
        <a:buAutoNum type="arabicPeriod"/>
        <a:defRPr sz="1100" kern="1200">
          <a:solidFill>
            <a:schemeClr val="tx1"/>
          </a:solidFill>
          <a:latin typeface="+mn-lt"/>
          <a:ea typeface="+mn-ea"/>
          <a:cs typeface="+mn-cs"/>
        </a:defRPr>
      </a:lvl7pPr>
      <a:lvl8pPr marL="252013" indent="-216011" algn="l" defTabSz="1007995" rtl="0" eaLnBrk="1" latinLnBrk="0" hangingPunct="1">
        <a:lnSpc>
          <a:spcPct val="114000"/>
        </a:lnSpc>
        <a:spcBef>
          <a:spcPts val="0"/>
        </a:spcBef>
        <a:spcAft>
          <a:spcPts val="900"/>
        </a:spcAft>
        <a:buFont typeface="+mj-lt"/>
        <a:buAutoNum type="alphaLcPeriod"/>
        <a:defRPr sz="1100" kern="1200">
          <a:solidFill>
            <a:schemeClr val="tx1"/>
          </a:solidFill>
          <a:latin typeface="+mn-lt"/>
          <a:ea typeface="+mn-ea"/>
          <a:cs typeface="+mn-cs"/>
        </a:defRPr>
      </a:lvl8pPr>
      <a:lvl9pPr marL="504026" indent="-251999" algn="l" defTabSz="1007995" rtl="0" eaLnBrk="1" latinLnBrk="0" hangingPunct="1">
        <a:lnSpc>
          <a:spcPct val="114000"/>
        </a:lnSpc>
        <a:spcBef>
          <a:spcPts val="0"/>
        </a:spcBef>
        <a:spcAft>
          <a:spcPts val="900"/>
        </a:spcAft>
        <a:buFont typeface="+mj-lt"/>
        <a:buAutoNum type="alphaLcPeriod"/>
        <a:defRPr sz="1200" kern="1200">
          <a:solidFill>
            <a:schemeClr val="tx1"/>
          </a:solidFill>
          <a:latin typeface="+mn-lt"/>
          <a:ea typeface="+mn-ea"/>
          <a:cs typeface="+mn-cs"/>
        </a:defRPr>
      </a:lvl9pPr>
    </p:bodyStyle>
    <p:otherStyle>
      <a:defPPr>
        <a:defRPr lang="en-US"/>
      </a:defPPr>
      <a:lvl1pPr marL="0" algn="l" defTabSz="1007995" rtl="0" eaLnBrk="1" latinLnBrk="0" hangingPunct="1">
        <a:defRPr sz="1984" kern="1200">
          <a:solidFill>
            <a:schemeClr val="tx1"/>
          </a:solidFill>
          <a:latin typeface="+mn-lt"/>
          <a:ea typeface="+mn-ea"/>
          <a:cs typeface="+mn-cs"/>
        </a:defRPr>
      </a:lvl1pPr>
      <a:lvl2pPr marL="503998" algn="l" defTabSz="1007995" rtl="0" eaLnBrk="1" latinLnBrk="0" hangingPunct="1">
        <a:defRPr sz="1984" kern="1200">
          <a:solidFill>
            <a:schemeClr val="tx1"/>
          </a:solidFill>
          <a:latin typeface="+mn-lt"/>
          <a:ea typeface="+mn-ea"/>
          <a:cs typeface="+mn-cs"/>
        </a:defRPr>
      </a:lvl2pPr>
      <a:lvl3pPr marL="1007995" algn="l" defTabSz="1007995" rtl="0" eaLnBrk="1" latinLnBrk="0" hangingPunct="1">
        <a:defRPr sz="1984" kern="1200">
          <a:solidFill>
            <a:schemeClr val="tx1"/>
          </a:solidFill>
          <a:latin typeface="+mn-lt"/>
          <a:ea typeface="+mn-ea"/>
          <a:cs typeface="+mn-cs"/>
        </a:defRPr>
      </a:lvl3pPr>
      <a:lvl4pPr marL="1511993" algn="l" defTabSz="1007995" rtl="0" eaLnBrk="1" latinLnBrk="0" hangingPunct="1">
        <a:defRPr sz="1984" kern="1200">
          <a:solidFill>
            <a:schemeClr val="tx1"/>
          </a:solidFill>
          <a:latin typeface="+mn-lt"/>
          <a:ea typeface="+mn-ea"/>
          <a:cs typeface="+mn-cs"/>
        </a:defRPr>
      </a:lvl4pPr>
      <a:lvl5pPr marL="2015990" algn="l" defTabSz="1007995" rtl="0" eaLnBrk="1" latinLnBrk="0" hangingPunct="1">
        <a:defRPr sz="1984" kern="1200">
          <a:solidFill>
            <a:schemeClr val="tx1"/>
          </a:solidFill>
          <a:latin typeface="+mn-lt"/>
          <a:ea typeface="+mn-ea"/>
          <a:cs typeface="+mn-cs"/>
        </a:defRPr>
      </a:lvl5pPr>
      <a:lvl6pPr marL="2519988" algn="l" defTabSz="1007995" rtl="0" eaLnBrk="1" latinLnBrk="0" hangingPunct="1">
        <a:defRPr sz="1984" kern="1200">
          <a:solidFill>
            <a:schemeClr val="tx1"/>
          </a:solidFill>
          <a:latin typeface="+mn-lt"/>
          <a:ea typeface="+mn-ea"/>
          <a:cs typeface="+mn-cs"/>
        </a:defRPr>
      </a:lvl6pPr>
      <a:lvl7pPr marL="3023985" algn="l" defTabSz="1007995" rtl="0" eaLnBrk="1" latinLnBrk="0" hangingPunct="1">
        <a:defRPr sz="1984" kern="1200">
          <a:solidFill>
            <a:schemeClr val="tx1"/>
          </a:solidFill>
          <a:latin typeface="+mn-lt"/>
          <a:ea typeface="+mn-ea"/>
          <a:cs typeface="+mn-cs"/>
        </a:defRPr>
      </a:lvl7pPr>
      <a:lvl8pPr marL="3527983" algn="l" defTabSz="1007995" rtl="0" eaLnBrk="1" latinLnBrk="0" hangingPunct="1">
        <a:defRPr sz="1984" kern="1200">
          <a:solidFill>
            <a:schemeClr val="tx1"/>
          </a:solidFill>
          <a:latin typeface="+mn-lt"/>
          <a:ea typeface="+mn-ea"/>
          <a:cs typeface="+mn-cs"/>
        </a:defRPr>
      </a:lvl8pPr>
      <a:lvl9pPr marL="4031980" algn="l" defTabSz="100799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673200"/>
          </a:xfrm>
        </p:spPr>
        <p:txBody>
          <a:bodyPr/>
          <a:lstStyle/>
          <a:p>
            <a:r>
              <a:rPr lang="en-AU" dirty="0" smtClean="0"/>
              <a:t>How to use this resource</a:t>
            </a:r>
            <a:endParaRPr lang="en-AU" sz="1200" dirty="0"/>
          </a:p>
        </p:txBody>
      </p:sp>
      <p:sp>
        <p:nvSpPr>
          <p:cNvPr id="6" name="TextBox 5"/>
          <p:cNvSpPr txBox="1"/>
          <p:nvPr/>
        </p:nvSpPr>
        <p:spPr>
          <a:xfrm>
            <a:off x="285141" y="1410142"/>
            <a:ext cx="3541423" cy="4431983"/>
          </a:xfrm>
          <a:prstGeom prst="rect">
            <a:avLst/>
          </a:prstGeom>
          <a:noFill/>
        </p:spPr>
        <p:txBody>
          <a:bodyPr wrap="square" lIns="0" tIns="0" rIns="0" bIns="0" rtlCol="0">
            <a:spAutoFit/>
          </a:bodyPr>
          <a:lstStyle/>
          <a:p>
            <a:pPr>
              <a:spcAft>
                <a:spcPts val="800"/>
              </a:spcAft>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This guide provides an outline and tips for running a scoping workshop – a useful process for bringing key stakeholders together to refine and plan the work of the taskforce. </a:t>
            </a:r>
          </a:p>
          <a:p>
            <a:pPr>
              <a:spcAft>
                <a:spcPts val="800"/>
              </a:spcAft>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The workshop can be run as a single session, or broken up into modules, depending on your needs.</a:t>
            </a:r>
          </a:p>
          <a:p>
            <a:pPr>
              <a:spcAft>
                <a:spcPts val="800"/>
              </a:spcAft>
            </a:pPr>
            <a:r>
              <a:rPr lang="en-AU" sz="1200" b="1" dirty="0" smtClean="0">
                <a:solidFill>
                  <a:schemeClr val="tx1">
                    <a:lumMod val="75000"/>
                    <a:lumOff val="25000"/>
                  </a:schemeClr>
                </a:solidFill>
                <a:latin typeface="Segoe UI" panose="020B0502040204020203" pitchFamily="34" charset="0"/>
                <a:cs typeface="Segoe UI" panose="020B0502040204020203" pitchFamily="34" charset="0"/>
              </a:rPr>
              <a:t>Choosing a facilitator</a:t>
            </a:r>
          </a:p>
          <a:p>
            <a:pPr>
              <a:spcAft>
                <a:spcPts val="800"/>
              </a:spcAft>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It’s helpful to appoint a facilitator to lead the session and keep everyone to time so that the workshop is as effective as possible. </a:t>
            </a:r>
          </a:p>
          <a:p>
            <a:pPr>
              <a:spcAft>
                <a:spcPts val="800"/>
              </a:spcAft>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The facilitator could be:</a:t>
            </a:r>
          </a:p>
          <a:p>
            <a:pPr marL="171450" indent="-171450">
              <a:spcAft>
                <a:spcPts val="800"/>
              </a:spcAft>
              <a:buFont typeface="Arial" panose="020B0604020202020204" pitchFamily="34" charset="0"/>
              <a:buChar char="•"/>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a member of the taskforce team</a:t>
            </a:r>
          </a:p>
          <a:p>
            <a:pPr marL="171450" indent="-171450">
              <a:spcAft>
                <a:spcPts val="800"/>
              </a:spcAft>
              <a:buFont typeface="Arial" panose="020B0604020202020204" pitchFamily="34" charset="0"/>
              <a:buChar char="•"/>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a member of your agency’s strategic policy team</a:t>
            </a:r>
          </a:p>
          <a:p>
            <a:pPr marL="171450" indent="-171450">
              <a:spcAft>
                <a:spcPts val="800"/>
              </a:spcAft>
              <a:buFont typeface="Arial" panose="020B0604020202020204" pitchFamily="34" charset="0"/>
              <a:buChar char="•"/>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a colleague external to the taskforce</a:t>
            </a:r>
          </a:p>
          <a:p>
            <a:pPr marL="171450" indent="-171450">
              <a:spcAft>
                <a:spcPts val="800"/>
              </a:spcAft>
              <a:buFont typeface="Arial" panose="020B0604020202020204" pitchFamily="34" charset="0"/>
              <a:buChar char="•"/>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an externally sourced, professional facilitator, like a consultant.</a:t>
            </a:r>
          </a:p>
          <a:p>
            <a:pPr>
              <a:spcAft>
                <a:spcPts val="800"/>
              </a:spcAft>
            </a:pPr>
            <a:r>
              <a:rPr lang="en-AU" sz="1200" dirty="0" smtClean="0">
                <a:solidFill>
                  <a:schemeClr val="tx1">
                    <a:lumMod val="75000"/>
                    <a:lumOff val="25000"/>
                  </a:schemeClr>
                </a:solidFill>
                <a:latin typeface="Segoe UI" panose="020B0502040204020203" pitchFamily="34" charset="0"/>
                <a:cs typeface="Segoe UI" panose="020B0502040204020203" pitchFamily="34" charset="0"/>
              </a:rPr>
              <a:t>The facilitator should be provided with an overview of the taskforce’s focus and origins, and be across the content of the Taskforce Toolkit. </a:t>
            </a:r>
            <a:endParaRPr lang="en-AU"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1" name="Rounded Rectangle 20"/>
          <p:cNvSpPr/>
          <p:nvPr/>
        </p:nvSpPr>
        <p:spPr>
          <a:xfrm>
            <a:off x="4800600" y="1293520"/>
            <a:ext cx="4880113" cy="5358406"/>
          </a:xfrm>
          <a:prstGeom prst="roundRect">
            <a:avLst>
              <a:gd name="adj" fmla="val 1176"/>
            </a:avLst>
          </a:prstGeom>
          <a:solidFill>
            <a:schemeClr val="tx2">
              <a:lumMod val="20000"/>
              <a:lumOff val="8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504000" bIns="108000" numCol="1" spcCol="1270" anchor="t" anchorCtr="0">
            <a:noAutofit/>
          </a:bodyPr>
          <a:lstStyle/>
          <a:p>
            <a:pPr lvl="0" defTabSz="755650">
              <a:spcBef>
                <a:spcPct val="0"/>
              </a:spcBef>
              <a:spcAft>
                <a:spcPts val="600"/>
              </a:spcAft>
            </a:pPr>
            <a:r>
              <a:rPr lang="en-US" sz="1200" b="1" dirty="0" smtClean="0">
                <a:solidFill>
                  <a:sysClr val="windowText" lastClr="000000"/>
                </a:solidFill>
                <a:latin typeface="Segoe UI" panose="020B0502040204020203" pitchFamily="34" charset="0"/>
                <a:cs typeface="Segoe UI" panose="020B0502040204020203" pitchFamily="34" charset="0"/>
              </a:rPr>
              <a:t>Guidance for facilitators</a:t>
            </a:r>
          </a:p>
          <a:p>
            <a:pPr marL="171450" lvl="0" indent="-171450" defTabSz="755650">
              <a:spcBef>
                <a:spcPct val="0"/>
              </a:spcBef>
              <a:spcAft>
                <a:spcPts val="600"/>
              </a:spcAft>
              <a:buFont typeface="Arial" panose="020B0604020202020204" pitchFamily="34" charset="0"/>
              <a:buChar char="•"/>
            </a:pPr>
            <a:r>
              <a:rPr lang="en-US" sz="1100" dirty="0" smtClean="0">
                <a:solidFill>
                  <a:sysClr val="windowText" lastClr="000000"/>
                </a:solidFill>
                <a:latin typeface="Segoe UI" panose="020B0502040204020203" pitchFamily="34" charset="0"/>
                <a:cs typeface="Segoe UI" panose="020B0502040204020203" pitchFamily="34" charset="0"/>
              </a:rPr>
              <a:t>Tailor the workshop to the needs of the taskforce – you should work with the taskforce leader to understand their expectations and identify what needs to be covered.</a:t>
            </a:r>
          </a:p>
          <a:p>
            <a:pPr marL="171450" lvl="0" indent="-171450" defTabSz="755650">
              <a:spcBef>
                <a:spcPct val="0"/>
              </a:spcBef>
              <a:spcAft>
                <a:spcPts val="600"/>
              </a:spcAft>
              <a:buFont typeface="Arial" panose="020B0604020202020204" pitchFamily="34" charset="0"/>
              <a:buChar char="•"/>
            </a:pPr>
            <a:r>
              <a:rPr lang="en-US" sz="1100" dirty="0" smtClean="0">
                <a:solidFill>
                  <a:sysClr val="windowText" lastClr="000000"/>
                </a:solidFill>
                <a:latin typeface="Segoe UI" panose="020B0502040204020203" pitchFamily="34" charset="0"/>
                <a:cs typeface="Segoe UI" panose="020B0502040204020203" pitchFamily="34" charset="0"/>
              </a:rPr>
              <a:t>Help the taskforce leader to identify attendees – this should include the whole team, as well as key stakeholders; representation and a diversity of views is important for a scoping workshop.</a:t>
            </a:r>
          </a:p>
          <a:p>
            <a:pPr marL="171450" lvl="0" indent="-171450" defTabSz="755650">
              <a:spcBef>
                <a:spcPct val="0"/>
              </a:spcBef>
              <a:spcAft>
                <a:spcPts val="600"/>
              </a:spcAft>
              <a:buFont typeface="Arial" panose="020B0604020202020204" pitchFamily="34" charset="0"/>
              <a:buChar char="•"/>
            </a:pPr>
            <a:r>
              <a:rPr lang="en-US" sz="1100" dirty="0" smtClean="0">
                <a:solidFill>
                  <a:sysClr val="windowText" lastClr="000000"/>
                </a:solidFill>
                <a:latin typeface="Segoe UI" panose="020B0502040204020203" pitchFamily="34" charset="0"/>
                <a:cs typeface="Segoe UI" panose="020B0502040204020203" pitchFamily="34" charset="0"/>
              </a:rPr>
              <a:t>Determine what pre-reading or guidance needs to be provided to participants before the workshop </a:t>
            </a:r>
            <a:r>
              <a:rPr lang="en-US" sz="1100" dirty="0">
                <a:solidFill>
                  <a:sysClr val="windowText" lastClr="000000"/>
                </a:solidFill>
                <a:latin typeface="Segoe UI" panose="020B0502040204020203" pitchFamily="34" charset="0"/>
                <a:cs typeface="Segoe UI" panose="020B0502040204020203" pitchFamily="34" charset="0"/>
              </a:rPr>
              <a:t>(</a:t>
            </a:r>
            <a:r>
              <a:rPr lang="en-US" sz="1100" dirty="0" smtClean="0">
                <a:solidFill>
                  <a:sysClr val="windowText" lastClr="000000"/>
                </a:solidFill>
                <a:latin typeface="Segoe UI" panose="020B0502040204020203" pitchFamily="34" charset="0"/>
                <a:cs typeface="Segoe UI" panose="020B0502040204020203" pitchFamily="34" charset="0"/>
              </a:rPr>
              <a:t>for example, a literature review or discussion paper) and provide opportunities to reflect on these during the workshop. </a:t>
            </a:r>
          </a:p>
          <a:p>
            <a:pPr marL="171450" lvl="0" indent="-171450" defTabSz="755650">
              <a:spcBef>
                <a:spcPct val="0"/>
              </a:spcBef>
              <a:spcAft>
                <a:spcPts val="600"/>
              </a:spcAft>
              <a:buFont typeface="Arial" panose="020B0604020202020204" pitchFamily="34" charset="0"/>
              <a:buChar char="•"/>
            </a:pPr>
            <a:r>
              <a:rPr lang="en-US" sz="1100" dirty="0" smtClean="0">
                <a:solidFill>
                  <a:sysClr val="windowText" lastClr="000000"/>
                </a:solidFill>
                <a:latin typeface="Segoe UI" panose="020B0502040204020203" pitchFamily="34" charset="0"/>
                <a:cs typeface="Segoe UI" panose="020B0502040204020203" pitchFamily="34" charset="0"/>
              </a:rPr>
              <a:t>Ensure the workshop is scheduled for a time that works best for everyone, preferably in the morning. A large room with wall space is helpful to allow plenty of room for brainstorming.</a:t>
            </a:r>
          </a:p>
          <a:p>
            <a:pPr marL="171450" lvl="0" indent="-171450" defTabSz="755650">
              <a:spcBef>
                <a:spcPct val="0"/>
              </a:spcBef>
              <a:spcAft>
                <a:spcPts val="600"/>
              </a:spcAft>
              <a:buFont typeface="Arial" panose="020B0604020202020204" pitchFamily="34" charset="0"/>
              <a:buChar char="•"/>
            </a:pPr>
            <a:r>
              <a:rPr lang="en-US" sz="1100" dirty="0" smtClean="0">
                <a:solidFill>
                  <a:sysClr val="windowText" lastClr="000000"/>
                </a:solidFill>
                <a:latin typeface="Segoe UI" panose="020B0502040204020203" pitchFamily="34" charset="0"/>
                <a:cs typeface="Segoe UI" panose="020B0502040204020203" pitchFamily="34" charset="0"/>
              </a:rPr>
              <a:t>Get prepared – ask the taskforce leader for any additional background information that helps you get across the taskforce’s context and focus. You should also read through the Taskforce Toolkit and refer participants to various sections as needed.</a:t>
            </a:r>
          </a:p>
          <a:p>
            <a:pPr marL="171450" lvl="0" indent="-171450" defTabSz="755650">
              <a:spcBef>
                <a:spcPct val="0"/>
              </a:spcBef>
              <a:spcAft>
                <a:spcPts val="600"/>
              </a:spcAft>
              <a:buFont typeface="Arial" panose="020B0604020202020204" pitchFamily="34" charset="0"/>
              <a:buChar char="•"/>
            </a:pPr>
            <a:r>
              <a:rPr lang="en-US" sz="1100" dirty="0" smtClean="0">
                <a:solidFill>
                  <a:sysClr val="windowText" lastClr="000000"/>
                </a:solidFill>
                <a:latin typeface="Segoe UI" panose="020B0502040204020203" pitchFamily="34" charset="0"/>
                <a:cs typeface="Segoe UI" panose="020B0502040204020203" pitchFamily="34" charset="0"/>
              </a:rPr>
              <a:t>Be clear about your role. You own the process, but not the content. Your role is to smooth the connection between people with different skills and backgrounds, and extract their insights. You are there to help them generate ideas, not generate them yourself.</a:t>
            </a:r>
          </a:p>
          <a:p>
            <a:pPr marL="171450" lvl="0" indent="-171450" defTabSz="755650">
              <a:spcBef>
                <a:spcPct val="0"/>
              </a:spcBef>
              <a:spcAft>
                <a:spcPts val="600"/>
              </a:spcAft>
              <a:buFont typeface="Arial" panose="020B0604020202020204" pitchFamily="34" charset="0"/>
              <a:buChar char="•"/>
            </a:pPr>
            <a:r>
              <a:rPr lang="en-US" sz="1100" dirty="0" smtClean="0">
                <a:solidFill>
                  <a:sysClr val="windowText" lastClr="000000"/>
                </a:solidFill>
                <a:latin typeface="Segoe UI" panose="020B0502040204020203" pitchFamily="34" charset="0"/>
                <a:cs typeface="Segoe UI" panose="020B0502040204020203" pitchFamily="34" charset="0"/>
              </a:rPr>
              <a:t>Ensure you find ways for everyone in the room to contribute – including through individual brainstorming and small group discussion. </a:t>
            </a:r>
            <a:endParaRPr lang="en-US" sz="1100" dirty="0">
              <a:solidFill>
                <a:sysClr val="windowText" lastClr="000000"/>
              </a:solidFill>
              <a:latin typeface="Segoe UI" panose="020B0502040204020203" pitchFamily="34" charset="0"/>
              <a:cs typeface="Segoe UI" panose="020B0502040204020203" pitchFamily="34" charset="0"/>
            </a:endParaRPr>
          </a:p>
        </p:txBody>
      </p:sp>
      <p:sp>
        <p:nvSpPr>
          <p:cNvPr id="22" name="Google Shape;740;p4"/>
          <p:cNvSpPr>
            <a:spLocks noChangeAspect="1"/>
          </p:cNvSpPr>
          <p:nvPr/>
        </p:nvSpPr>
        <p:spPr>
          <a:xfrm>
            <a:off x="8593370" y="871824"/>
            <a:ext cx="1087343" cy="843392"/>
          </a:xfrm>
          <a:custGeom>
            <a:avLst/>
            <a:gdLst/>
            <a:ahLst/>
            <a:cxnLst/>
            <a:rect l="l" t="t" r="r" b="b"/>
            <a:pathLst>
              <a:path w="72" h="56" extrusionOk="0">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tx2">
              <a:lumMod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28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392374"/>
          </a:xfrm>
        </p:spPr>
        <p:txBody>
          <a:bodyPr/>
          <a:lstStyle/>
          <a:p>
            <a:r>
              <a:rPr lang="en-AU" dirty="0"/>
              <a:t>6. Determine operational requirements</a:t>
            </a:r>
          </a:p>
        </p:txBody>
      </p:sp>
      <p:sp>
        <p:nvSpPr>
          <p:cNvPr id="4" name="Rectangle 3"/>
          <p:cNvSpPr/>
          <p:nvPr/>
        </p:nvSpPr>
        <p:spPr>
          <a:xfrm>
            <a:off x="2862470" y="1496933"/>
            <a:ext cx="7384773" cy="5370701"/>
          </a:xfrm>
          <a:prstGeom prst="rect">
            <a:avLst/>
          </a:prstGeom>
        </p:spPr>
        <p:txBody>
          <a:bodyPr wrap="square" lIns="0" tIns="0" rIns="0" bIns="0">
            <a:spAutoFit/>
          </a:bodyPr>
          <a:lstStyle/>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Facilitator </a:t>
            </a:r>
            <a:r>
              <a:rPr lang="en-AU" sz="1200" dirty="0">
                <a:solidFill>
                  <a:schemeClr val="accent6">
                    <a:lumMod val="50000"/>
                  </a:schemeClr>
                </a:solidFill>
                <a:latin typeface="Montserrat Semi Bold" panose="00000700000000000000" pitchFamily="50" charset="0"/>
                <a:cs typeface="Segoe UI" panose="020B0502040204020203" pitchFamily="34" charset="0"/>
              </a:rPr>
              <a:t>guidance</a:t>
            </a:r>
          </a:p>
          <a:p>
            <a:pPr marL="114300" lvl="0" indent="-11430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Present information: </a:t>
            </a:r>
            <a:r>
              <a:rPr lang="en-AU" sz="1000" b="1" dirty="0">
                <a:solidFill>
                  <a:schemeClr val="tx1">
                    <a:lumMod val="95000"/>
                    <a:lumOff val="5000"/>
                  </a:schemeClr>
                </a:solidFill>
                <a:latin typeface="Segoe UI" panose="020B0502040204020203" pitchFamily="34" charset="0"/>
                <a:cs typeface="Segoe UI" panose="020B0502040204020203" pitchFamily="34" charset="0"/>
              </a:rPr>
              <a:t>Discuss expectations for how the team will work together</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What are the work styles of senior leadership and others in the team? </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How will senior leaders help taskforce members to meet their own performance goals and objectives during their time on the taskforce?</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What are the expectations for attendance/leave/flex-time/TOIL, work-life balance etc.?</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Discuss expectations of regular and open communication and how this will be supported.</a:t>
            </a:r>
          </a:p>
          <a:p>
            <a:pPr marL="114300" lvl="0" indent="-114300">
              <a:spcAft>
                <a:spcPts val="600"/>
              </a:spcAft>
            </a:pPr>
            <a:r>
              <a:rPr lang="en-AU" sz="1000" b="1" i="1" dirty="0" smtClean="0">
                <a:solidFill>
                  <a:schemeClr val="tx1">
                    <a:lumMod val="95000"/>
                    <a:lumOff val="5000"/>
                  </a:schemeClr>
                </a:solidFill>
                <a:latin typeface="Segoe UI" panose="020B0502040204020203" pitchFamily="34" charset="0"/>
                <a:cs typeface="Segoe UI" panose="020B0502040204020203" pitchFamily="34" charset="0"/>
              </a:rPr>
              <a:t>Whole </a:t>
            </a:r>
            <a:r>
              <a:rPr lang="en-AU" sz="1000" b="1" i="1" dirty="0">
                <a:solidFill>
                  <a:schemeClr val="tx1">
                    <a:lumMod val="95000"/>
                    <a:lumOff val="5000"/>
                  </a:schemeClr>
                </a:solidFill>
                <a:latin typeface="Segoe UI" panose="020B0502040204020203" pitchFamily="34" charset="0"/>
                <a:cs typeface="Segoe UI" panose="020B0502040204020203" pitchFamily="34" charset="0"/>
              </a:rPr>
              <a:t>of group discussion</a:t>
            </a:r>
            <a:r>
              <a:rPr lang="en-AU" sz="1000" b="1" dirty="0">
                <a:solidFill>
                  <a:schemeClr val="tx1">
                    <a:lumMod val="95000"/>
                    <a:lumOff val="5000"/>
                  </a:schemeClr>
                </a:solidFill>
                <a:latin typeface="Segoe UI" panose="020B0502040204020203" pitchFamily="34" charset="0"/>
                <a:cs typeface="Segoe UI" panose="020B0502040204020203" pitchFamily="34" charset="0"/>
              </a:rPr>
              <a:t>: Taskforce members have the opportunity to raise concerns</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Ask participants to raise any matters of concern or suggest improvements to existing processes.</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Senior taskforce members may be able to respond to some matters immediately.</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Facilitator to write a list on the whiteboard.</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Issues that may be considered include:</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reporting lines</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performance management</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individual or team responsibilities (if not already resolved as part of </a:t>
            </a:r>
            <a:r>
              <a:rPr lang="en-AU" sz="1000" dirty="0" err="1">
                <a:solidFill>
                  <a:schemeClr val="tx1">
                    <a:lumMod val="95000"/>
                    <a:lumOff val="5000"/>
                  </a:schemeClr>
                </a:solidFill>
                <a:latin typeface="Segoe UI" panose="020B0502040204020203" pitchFamily="34" charset="0"/>
                <a:cs typeface="Segoe UI" panose="020B0502040204020203" pitchFamily="34" charset="0"/>
              </a:rPr>
              <a:t>workplan</a:t>
            </a:r>
            <a:r>
              <a:rPr lang="en-AU" sz="1000" dirty="0">
                <a:solidFill>
                  <a:schemeClr val="tx1">
                    <a:lumMod val="95000"/>
                    <a:lumOff val="5000"/>
                  </a:schemeClr>
                </a:solidFill>
                <a:latin typeface="Segoe UI" panose="020B0502040204020203" pitchFamily="34" charset="0"/>
                <a:cs typeface="Segoe UI" panose="020B0502040204020203" pitchFamily="34" charset="0"/>
              </a:rPr>
              <a:t>)</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administration of shared group email inbox and/or distribution list</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internal leave calendar</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staff contact details</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taskforce meetings</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IT arrangements.</a:t>
            </a:r>
          </a:p>
          <a:p>
            <a:pPr marL="342900" lvl="3">
              <a:spcAft>
                <a:spcPts val="600"/>
              </a:spcAft>
            </a:pPr>
            <a:endParaRPr lang="en-AU" sz="1000" dirty="0">
              <a:solidFill>
                <a:schemeClr val="tx1">
                  <a:lumMod val="95000"/>
                  <a:lumOff val="5000"/>
                </a:schemeClr>
              </a:solidFill>
              <a:latin typeface="Segoe UI" panose="020B0502040204020203" pitchFamily="34" charset="0"/>
              <a:cs typeface="Segoe UI" panose="020B0502040204020203" pitchFamily="34" charset="0"/>
            </a:endParaRPr>
          </a:p>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After the workshop</a:t>
            </a:r>
            <a:endParaRPr lang="en-AU" sz="1200" dirty="0">
              <a:solidFill>
                <a:schemeClr val="accent6">
                  <a:lumMod val="50000"/>
                </a:schemeClr>
              </a:solidFill>
              <a:latin typeface="Montserrat Semi Bold" panose="00000700000000000000" pitchFamily="50" charset="0"/>
              <a:cs typeface="Segoe UI" panose="020B0502040204020203" pitchFamily="34" charset="0"/>
            </a:endParaRPr>
          </a:p>
          <a:p>
            <a:pPr marL="514350" lvl="3" indent="-171450">
              <a:spcAft>
                <a:spcPts val="600"/>
              </a:spcAft>
              <a:buFont typeface="Arial" panose="020B0604020202020204" pitchFamily="34" charset="0"/>
              <a:buChar char="•"/>
            </a:pPr>
            <a:r>
              <a:rPr lang="en-US" sz="1000" dirty="0">
                <a:solidFill>
                  <a:schemeClr val="tx1">
                    <a:lumMod val="95000"/>
                    <a:lumOff val="5000"/>
                  </a:schemeClr>
                </a:solidFill>
                <a:latin typeface="Segoe UI" panose="020B0502040204020203" pitchFamily="34" charset="0"/>
                <a:cs typeface="Segoe UI" panose="020B0502040204020203" pitchFamily="34" charset="0"/>
              </a:rPr>
              <a:t>One or two people have responsibility for ensuring all items on the list are actioned.</a:t>
            </a:r>
          </a:p>
        </p:txBody>
      </p:sp>
      <p:sp>
        <p:nvSpPr>
          <p:cNvPr id="6" name="Rounded Rectangle 5"/>
          <p:cNvSpPr/>
          <p:nvPr/>
        </p:nvSpPr>
        <p:spPr>
          <a:xfrm>
            <a:off x="285139" y="1496934"/>
            <a:ext cx="2340000" cy="3224153"/>
          </a:xfrm>
          <a:prstGeom prst="roundRect">
            <a:avLst>
              <a:gd name="adj" fmla="val 3093"/>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Ensure taskforce members have a clear understanding on how the taskforce will function</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Ensure taskforce governance or day-to-day business processes are in order</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Give taskforce members an opportunity to raise concerns and have them addressed</a:t>
            </a:r>
          </a:p>
        </p:txBody>
      </p:sp>
      <p:sp>
        <p:nvSpPr>
          <p:cNvPr id="7" name="TextBox 6"/>
          <p:cNvSpPr txBox="1"/>
          <p:nvPr/>
        </p:nvSpPr>
        <p:spPr>
          <a:xfrm>
            <a:off x="285142" y="1176827"/>
            <a:ext cx="1643049" cy="246221"/>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Outcomes</a:t>
            </a:r>
            <a:endParaRPr lang="en-AU" sz="1600" dirty="0">
              <a:solidFill>
                <a:schemeClr val="accent6">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311128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Scoping workshop guide</a:t>
            </a:r>
            <a:endParaRPr lang="en-AU" dirty="0"/>
          </a:p>
        </p:txBody>
      </p:sp>
      <p:sp>
        <p:nvSpPr>
          <p:cNvPr id="6" name="Text Placeholder 5"/>
          <p:cNvSpPr>
            <a:spLocks noGrp="1"/>
          </p:cNvSpPr>
          <p:nvPr>
            <p:ph type="body" sz="quarter" idx="10"/>
          </p:nvPr>
        </p:nvSpPr>
        <p:spPr/>
        <p:txBody>
          <a:bodyPr/>
          <a:lstStyle/>
          <a:p>
            <a:r>
              <a:rPr lang="en-AU" dirty="0" smtClean="0"/>
              <a:t>Getting key insights from stakeholders to inform your taskforce planning and set up</a:t>
            </a:r>
            <a:endParaRPr lang="en-AU" dirty="0"/>
          </a:p>
        </p:txBody>
      </p:sp>
    </p:spTree>
    <p:extLst>
      <p:ext uri="{BB962C8B-B14F-4D97-AF65-F5344CB8AC3E}">
        <p14:creationId xmlns:p14="http://schemas.microsoft.com/office/powerpoint/2010/main" val="363499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8002824" cy="673200"/>
          </a:xfrm>
        </p:spPr>
        <p:txBody>
          <a:bodyPr/>
          <a:lstStyle/>
          <a:p>
            <a:r>
              <a:rPr lang="en-AU" dirty="0" smtClean="0"/>
              <a:t>Scoping workshops are designed to provide a common understanding of the taskforce’s end goal and how to achieve it</a:t>
            </a:r>
            <a:endParaRPr lang="en-AU" dirty="0"/>
          </a:p>
        </p:txBody>
      </p:sp>
      <p:sp>
        <p:nvSpPr>
          <p:cNvPr id="18" name="Rounded Rectangle 17"/>
          <p:cNvSpPr/>
          <p:nvPr/>
        </p:nvSpPr>
        <p:spPr>
          <a:xfrm>
            <a:off x="4497457" y="5513895"/>
            <a:ext cx="5410201" cy="684000"/>
          </a:xfrm>
          <a:prstGeom prst="roundRect">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163857"/>
              <a:satOff val="-57222"/>
              <a:lumOff val="37145"/>
              <a:alphaOff val="0"/>
            </a:schemeClr>
          </a:fillRef>
          <a:effectRef idx="0">
            <a:schemeClr val="accent4">
              <a:shade val="80000"/>
              <a:hueOff val="163857"/>
              <a:satOff val="-57222"/>
              <a:lumOff val="37145"/>
              <a:alphaOff val="0"/>
            </a:schemeClr>
          </a:effectRef>
          <a:fontRef idx="minor">
            <a:schemeClr val="lt1"/>
          </a:fontRef>
        </p:style>
        <p:txBody>
          <a:bodyPr spcFirstLastPara="0" vert="horz" wrap="square" lIns="1152000" tIns="64770" rIns="64771" bIns="64770" numCol="1" spcCol="1270" anchor="ctr" anchorCtr="0">
            <a:noAutofit/>
          </a:bodyPr>
          <a:lstStyle/>
          <a:p>
            <a:pPr lvl="0" defTabSz="755650">
              <a:spcBef>
                <a:spcPct val="0"/>
              </a:spcBef>
            </a:pPr>
            <a:r>
              <a:rPr lang="en-US" sz="1600" dirty="0"/>
              <a:t>Assess risks</a:t>
            </a:r>
          </a:p>
          <a:p>
            <a:pPr lvl="0" defTabSz="755650">
              <a:spcBef>
                <a:spcPct val="0"/>
              </a:spcBef>
            </a:pPr>
            <a:r>
              <a:rPr lang="en-US" sz="1600" dirty="0"/>
              <a:t>[</a:t>
            </a:r>
            <a:r>
              <a:rPr lang="en-US" sz="1600" dirty="0" smtClean="0"/>
              <a:t>Allow around 45 </a:t>
            </a:r>
            <a:r>
              <a:rPr lang="en-US" sz="1600" dirty="0" err="1" smtClean="0"/>
              <a:t>mins</a:t>
            </a:r>
            <a:r>
              <a:rPr lang="en-US" sz="1600" dirty="0" smtClean="0"/>
              <a:t>]</a:t>
            </a:r>
            <a:endParaRPr lang="en-US" sz="1200" dirty="0"/>
          </a:p>
        </p:txBody>
      </p:sp>
      <p:sp>
        <p:nvSpPr>
          <p:cNvPr id="19" name="Rounded Rectangle 18"/>
          <p:cNvSpPr/>
          <p:nvPr/>
        </p:nvSpPr>
        <p:spPr>
          <a:xfrm>
            <a:off x="4497457" y="4727785"/>
            <a:ext cx="5410201" cy="684000"/>
          </a:xfrm>
          <a:prstGeom prst="roundRect">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163857"/>
              <a:satOff val="-57222"/>
              <a:lumOff val="37145"/>
              <a:alphaOff val="0"/>
            </a:schemeClr>
          </a:fillRef>
          <a:effectRef idx="0">
            <a:schemeClr val="accent4">
              <a:shade val="80000"/>
              <a:hueOff val="163857"/>
              <a:satOff val="-57222"/>
              <a:lumOff val="37145"/>
              <a:alphaOff val="0"/>
            </a:schemeClr>
          </a:effectRef>
          <a:fontRef idx="minor">
            <a:schemeClr val="lt1"/>
          </a:fontRef>
        </p:style>
        <p:txBody>
          <a:bodyPr spcFirstLastPara="0" vert="horz" wrap="square" lIns="1152000" tIns="64770" rIns="64771" bIns="64770" numCol="1" spcCol="1270" anchor="ctr" anchorCtr="0">
            <a:noAutofit/>
          </a:bodyPr>
          <a:lstStyle/>
          <a:p>
            <a:pPr lvl="0" defTabSz="755650">
              <a:spcBef>
                <a:spcPct val="0"/>
              </a:spcBef>
            </a:pPr>
            <a:r>
              <a:rPr lang="en-US" sz="1600" dirty="0" smtClean="0"/>
              <a:t>Plan stakeholder management</a:t>
            </a:r>
            <a:endParaRPr lang="en-US" sz="1600" dirty="0"/>
          </a:p>
          <a:p>
            <a:pPr lvl="0" defTabSz="755650">
              <a:spcBef>
                <a:spcPct val="0"/>
              </a:spcBef>
            </a:pPr>
            <a:r>
              <a:rPr lang="en-US" sz="1600" dirty="0"/>
              <a:t>[</a:t>
            </a:r>
            <a:r>
              <a:rPr lang="en-US" sz="1600" dirty="0" smtClean="0"/>
              <a:t>Allow around 45 </a:t>
            </a:r>
            <a:r>
              <a:rPr lang="en-US" sz="1600" dirty="0" err="1" smtClean="0"/>
              <a:t>mins</a:t>
            </a:r>
            <a:r>
              <a:rPr lang="en-US" sz="1600" dirty="0" smtClean="0"/>
              <a:t>]</a:t>
            </a:r>
            <a:endParaRPr lang="en-US" sz="1600" dirty="0"/>
          </a:p>
        </p:txBody>
      </p:sp>
      <p:sp>
        <p:nvSpPr>
          <p:cNvPr id="20" name="Rounded Rectangle 19"/>
          <p:cNvSpPr/>
          <p:nvPr/>
        </p:nvSpPr>
        <p:spPr>
          <a:xfrm>
            <a:off x="2097157" y="1585856"/>
            <a:ext cx="7810500" cy="684000"/>
          </a:xfrm>
          <a:prstGeom prst="roundRect">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64800" tIns="64770" rIns="64771" bIns="64770" numCol="1" spcCol="1270" anchor="ctr" anchorCtr="0">
            <a:noAutofit/>
          </a:bodyPr>
          <a:lstStyle/>
          <a:p>
            <a:pPr lvl="0" defTabSz="755650">
              <a:spcBef>
                <a:spcPct val="0"/>
              </a:spcBef>
            </a:pPr>
            <a:r>
              <a:rPr lang="en-US" sz="1600" dirty="0" smtClean="0"/>
              <a:t>Introduction</a:t>
            </a:r>
          </a:p>
          <a:p>
            <a:pPr lvl="0" defTabSz="755650">
              <a:spcBef>
                <a:spcPct val="0"/>
              </a:spcBef>
            </a:pPr>
            <a:r>
              <a:rPr lang="en-US" sz="1600" dirty="0" smtClean="0"/>
              <a:t>[Allow around 30 </a:t>
            </a:r>
            <a:r>
              <a:rPr lang="en-US" sz="1600" dirty="0" err="1" smtClean="0"/>
              <a:t>mins</a:t>
            </a:r>
            <a:r>
              <a:rPr lang="en-US" sz="1200" dirty="0" smtClean="0"/>
              <a:t>]</a:t>
            </a:r>
            <a:endParaRPr lang="en-US" sz="1200" dirty="0"/>
          </a:p>
        </p:txBody>
      </p:sp>
      <p:sp>
        <p:nvSpPr>
          <p:cNvPr id="21" name="Rounded Rectangle 20"/>
          <p:cNvSpPr/>
          <p:nvPr/>
        </p:nvSpPr>
        <p:spPr>
          <a:xfrm>
            <a:off x="4497456" y="2369458"/>
            <a:ext cx="5410201" cy="684000"/>
          </a:xfrm>
          <a:prstGeom prst="roundRect">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54619"/>
              <a:satOff val="-19074"/>
              <a:lumOff val="12382"/>
              <a:alphaOff val="0"/>
            </a:schemeClr>
          </a:fillRef>
          <a:effectRef idx="0">
            <a:schemeClr val="accent4">
              <a:shade val="80000"/>
              <a:hueOff val="54619"/>
              <a:satOff val="-19074"/>
              <a:lumOff val="12382"/>
              <a:alphaOff val="0"/>
            </a:schemeClr>
          </a:effectRef>
          <a:fontRef idx="minor">
            <a:schemeClr val="lt1"/>
          </a:fontRef>
        </p:style>
        <p:txBody>
          <a:bodyPr spcFirstLastPara="0" vert="horz" wrap="square" lIns="1152000" tIns="64770" rIns="64771" bIns="64770" numCol="1" spcCol="1270" anchor="ctr" anchorCtr="0">
            <a:noAutofit/>
          </a:bodyPr>
          <a:lstStyle/>
          <a:p>
            <a:pPr lvl="0" defTabSz="755650">
              <a:spcBef>
                <a:spcPct val="0"/>
              </a:spcBef>
            </a:pPr>
            <a:r>
              <a:rPr lang="en-US" sz="1600" dirty="0" smtClean="0"/>
              <a:t>Determine taskforce &amp; policy objectives</a:t>
            </a:r>
            <a:endParaRPr lang="en-US" sz="1600" dirty="0"/>
          </a:p>
          <a:p>
            <a:pPr lvl="0" defTabSz="755650">
              <a:spcBef>
                <a:spcPct val="0"/>
              </a:spcBef>
            </a:pPr>
            <a:r>
              <a:rPr lang="en-US" sz="1600" dirty="0" smtClean="0"/>
              <a:t>[Allow </a:t>
            </a:r>
            <a:r>
              <a:rPr lang="en-US" sz="1600" dirty="0"/>
              <a:t>around 1 </a:t>
            </a:r>
            <a:r>
              <a:rPr lang="en-US" sz="1600" dirty="0" smtClean="0"/>
              <a:t>hour]</a:t>
            </a:r>
            <a:endParaRPr lang="en-US" sz="1600" dirty="0"/>
          </a:p>
        </p:txBody>
      </p:sp>
      <p:sp>
        <p:nvSpPr>
          <p:cNvPr id="22" name="Rectangle 21"/>
          <p:cNvSpPr/>
          <p:nvPr/>
        </p:nvSpPr>
        <p:spPr>
          <a:xfrm>
            <a:off x="4825237" y="2291629"/>
            <a:ext cx="409086" cy="769441"/>
          </a:xfrm>
          <a:prstGeom prst="rect">
            <a:avLst/>
          </a:prstGeom>
        </p:spPr>
        <p:txBody>
          <a:bodyPr wrap="none" anchor="ctr">
            <a:spAutoFit/>
          </a:bodyPr>
          <a:lstStyle/>
          <a:p>
            <a:pPr lvl="0" algn="ctr"/>
            <a:r>
              <a:rPr lang="en-AU" sz="4400" b="1" dirty="0" smtClean="0">
                <a:solidFill>
                  <a:prstClr val="white"/>
                </a:solidFill>
                <a:latin typeface="+mj-lt"/>
              </a:rPr>
              <a:t>1</a:t>
            </a:r>
            <a:endParaRPr lang="en-AU" sz="4400" b="1" dirty="0">
              <a:solidFill>
                <a:prstClr val="white"/>
              </a:solidFill>
              <a:latin typeface="+mj-lt"/>
            </a:endParaRPr>
          </a:p>
        </p:txBody>
      </p:sp>
      <p:sp>
        <p:nvSpPr>
          <p:cNvPr id="23" name="Rounded Rectangle 22"/>
          <p:cNvSpPr/>
          <p:nvPr/>
        </p:nvSpPr>
        <p:spPr>
          <a:xfrm>
            <a:off x="4497456" y="3155567"/>
            <a:ext cx="5410201" cy="684000"/>
          </a:xfrm>
          <a:prstGeom prst="roundRect">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109238"/>
              <a:satOff val="-38148"/>
              <a:lumOff val="24763"/>
              <a:alphaOff val="0"/>
            </a:schemeClr>
          </a:fillRef>
          <a:effectRef idx="0">
            <a:schemeClr val="accent4">
              <a:shade val="80000"/>
              <a:hueOff val="109238"/>
              <a:satOff val="-38148"/>
              <a:lumOff val="24763"/>
              <a:alphaOff val="0"/>
            </a:schemeClr>
          </a:effectRef>
          <a:fontRef idx="minor">
            <a:schemeClr val="lt1"/>
          </a:fontRef>
        </p:style>
        <p:txBody>
          <a:bodyPr spcFirstLastPara="0" vert="horz" wrap="square" lIns="1152000" tIns="64770" rIns="64771" bIns="64770" numCol="1" spcCol="1270" anchor="ctr" anchorCtr="0">
            <a:noAutofit/>
          </a:bodyPr>
          <a:lstStyle/>
          <a:p>
            <a:pPr lvl="0" defTabSz="755650">
              <a:spcBef>
                <a:spcPct val="0"/>
              </a:spcBef>
            </a:pPr>
            <a:r>
              <a:rPr lang="en-US" sz="1600" dirty="0"/>
              <a:t>Determine key deliverables</a:t>
            </a:r>
          </a:p>
          <a:p>
            <a:pPr lvl="0" defTabSz="755650">
              <a:spcBef>
                <a:spcPct val="0"/>
              </a:spcBef>
            </a:pPr>
            <a:r>
              <a:rPr lang="en-US" sz="1600" dirty="0"/>
              <a:t>[Allow </a:t>
            </a:r>
            <a:r>
              <a:rPr lang="en-US" sz="1600" dirty="0" smtClean="0"/>
              <a:t>around 45 </a:t>
            </a:r>
            <a:r>
              <a:rPr lang="en-US" sz="1600" dirty="0" err="1" smtClean="0"/>
              <a:t>mins</a:t>
            </a:r>
            <a:r>
              <a:rPr lang="en-US" sz="1600" dirty="0" smtClean="0"/>
              <a:t>]</a:t>
            </a:r>
            <a:endParaRPr lang="en-US" sz="1200" dirty="0"/>
          </a:p>
        </p:txBody>
      </p:sp>
      <p:sp>
        <p:nvSpPr>
          <p:cNvPr id="24" name="Text Placeholder 1"/>
          <p:cNvSpPr txBox="1">
            <a:spLocks/>
          </p:cNvSpPr>
          <p:nvPr/>
        </p:nvSpPr>
        <p:spPr>
          <a:xfrm>
            <a:off x="4620759" y="2981621"/>
            <a:ext cx="814387" cy="944561"/>
          </a:xfrm>
          <a:prstGeom prst="rect">
            <a:avLst/>
          </a:prstGeom>
        </p:spPr>
        <p:txBody>
          <a:bodyPr vert="horz" lIns="0" tIns="0" rIns="0" bIns="0" rtlCol="0" anchor="ctr">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gn="ctr">
              <a:lnSpc>
                <a:spcPct val="100000"/>
              </a:lnSpc>
              <a:spcBef>
                <a:spcPts val="0"/>
              </a:spcBef>
              <a:spcAft>
                <a:spcPts val="0"/>
              </a:spcAft>
            </a:pPr>
            <a:r>
              <a:rPr lang="en-AU" sz="4400" b="1" dirty="0" smtClean="0">
                <a:solidFill>
                  <a:schemeClr val="bg1"/>
                </a:solidFill>
                <a:latin typeface="+mj-lt"/>
              </a:rPr>
              <a:t>2</a:t>
            </a:r>
            <a:endParaRPr lang="en-AU" sz="4400" b="1" dirty="0">
              <a:solidFill>
                <a:schemeClr val="bg1"/>
              </a:solidFill>
              <a:latin typeface="+mj-lt"/>
            </a:endParaRPr>
          </a:p>
        </p:txBody>
      </p:sp>
      <p:sp>
        <p:nvSpPr>
          <p:cNvPr id="25" name="Rounded Rectangle 24"/>
          <p:cNvSpPr/>
          <p:nvPr/>
        </p:nvSpPr>
        <p:spPr>
          <a:xfrm>
            <a:off x="4497456" y="3941676"/>
            <a:ext cx="5410201" cy="684000"/>
          </a:xfrm>
          <a:prstGeom prst="roundRect">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163857"/>
              <a:satOff val="-57222"/>
              <a:lumOff val="37145"/>
              <a:alphaOff val="0"/>
            </a:schemeClr>
          </a:fillRef>
          <a:effectRef idx="0">
            <a:schemeClr val="accent4">
              <a:shade val="80000"/>
              <a:hueOff val="163857"/>
              <a:satOff val="-57222"/>
              <a:lumOff val="37145"/>
              <a:alphaOff val="0"/>
            </a:schemeClr>
          </a:effectRef>
          <a:fontRef idx="minor">
            <a:schemeClr val="lt1"/>
          </a:fontRef>
        </p:style>
        <p:txBody>
          <a:bodyPr spcFirstLastPara="0" vert="horz" wrap="square" lIns="1152000" tIns="64770" rIns="64771" bIns="64770" numCol="1" spcCol="1270" anchor="ctr" anchorCtr="0">
            <a:noAutofit/>
          </a:bodyPr>
          <a:lstStyle/>
          <a:p>
            <a:pPr lvl="0" defTabSz="755650">
              <a:spcBef>
                <a:spcPct val="0"/>
              </a:spcBef>
            </a:pPr>
            <a:r>
              <a:rPr lang="en-US" sz="1600" dirty="0" smtClean="0"/>
              <a:t>Establish governance structures</a:t>
            </a:r>
            <a:endParaRPr lang="en-US" sz="1600" dirty="0"/>
          </a:p>
          <a:p>
            <a:pPr lvl="0" defTabSz="755650">
              <a:spcBef>
                <a:spcPct val="0"/>
              </a:spcBef>
            </a:pPr>
            <a:r>
              <a:rPr lang="en-US" sz="1600" dirty="0"/>
              <a:t>[Allow </a:t>
            </a:r>
            <a:r>
              <a:rPr lang="en-US" sz="1600" dirty="0" smtClean="0"/>
              <a:t>around 30 </a:t>
            </a:r>
            <a:r>
              <a:rPr lang="en-US" sz="1600" dirty="0" err="1" smtClean="0"/>
              <a:t>mins</a:t>
            </a:r>
            <a:r>
              <a:rPr lang="en-US" sz="1600" dirty="0" smtClean="0"/>
              <a:t>]</a:t>
            </a:r>
            <a:endParaRPr lang="en-US" sz="1200" dirty="0"/>
          </a:p>
        </p:txBody>
      </p:sp>
      <p:sp>
        <p:nvSpPr>
          <p:cNvPr id="26" name="Text Placeholder 1"/>
          <p:cNvSpPr txBox="1">
            <a:spLocks/>
          </p:cNvSpPr>
          <p:nvPr/>
        </p:nvSpPr>
        <p:spPr>
          <a:xfrm>
            <a:off x="4620757" y="3788259"/>
            <a:ext cx="814387" cy="944561"/>
          </a:xfrm>
          <a:prstGeom prst="rect">
            <a:avLst/>
          </a:prstGeom>
        </p:spPr>
        <p:txBody>
          <a:bodyPr vert="horz" lIns="0" tIns="0" rIns="0" bIns="0" rtlCol="0" anchor="ctr">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gn="ctr">
              <a:lnSpc>
                <a:spcPct val="100000"/>
              </a:lnSpc>
              <a:spcBef>
                <a:spcPts val="0"/>
              </a:spcBef>
              <a:spcAft>
                <a:spcPts val="0"/>
              </a:spcAft>
            </a:pPr>
            <a:r>
              <a:rPr lang="en-AU" sz="4400" b="1" dirty="0" smtClean="0">
                <a:solidFill>
                  <a:schemeClr val="bg1"/>
                </a:solidFill>
                <a:latin typeface="+mj-lt"/>
              </a:rPr>
              <a:t>3</a:t>
            </a:r>
            <a:endParaRPr lang="en-AU" sz="4400" b="1" dirty="0">
              <a:solidFill>
                <a:schemeClr val="bg1"/>
              </a:solidFill>
              <a:latin typeface="+mj-lt"/>
            </a:endParaRPr>
          </a:p>
        </p:txBody>
      </p:sp>
      <p:sp>
        <p:nvSpPr>
          <p:cNvPr id="27" name="Text Placeholder 1"/>
          <p:cNvSpPr txBox="1">
            <a:spLocks/>
          </p:cNvSpPr>
          <p:nvPr/>
        </p:nvSpPr>
        <p:spPr>
          <a:xfrm>
            <a:off x="4620759" y="5345634"/>
            <a:ext cx="814387" cy="944561"/>
          </a:xfrm>
          <a:prstGeom prst="rect">
            <a:avLst/>
          </a:prstGeom>
        </p:spPr>
        <p:txBody>
          <a:bodyPr vert="horz" lIns="0" tIns="0" rIns="0" bIns="0" rtlCol="0" anchor="ctr">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gn="ctr">
              <a:lnSpc>
                <a:spcPct val="100000"/>
              </a:lnSpc>
              <a:spcBef>
                <a:spcPts val="0"/>
              </a:spcBef>
              <a:spcAft>
                <a:spcPts val="0"/>
              </a:spcAft>
            </a:pPr>
            <a:r>
              <a:rPr lang="en-AU" sz="4400" b="1" dirty="0" smtClean="0">
                <a:solidFill>
                  <a:schemeClr val="bg1"/>
                </a:solidFill>
                <a:latin typeface="+mj-lt"/>
              </a:rPr>
              <a:t>5</a:t>
            </a:r>
            <a:endParaRPr lang="en-AU" sz="4400" b="1" dirty="0">
              <a:solidFill>
                <a:schemeClr val="bg1"/>
              </a:solidFill>
              <a:latin typeface="+mj-lt"/>
            </a:endParaRPr>
          </a:p>
        </p:txBody>
      </p:sp>
      <p:sp>
        <p:nvSpPr>
          <p:cNvPr id="28" name="Text Placeholder 1"/>
          <p:cNvSpPr txBox="1">
            <a:spLocks/>
          </p:cNvSpPr>
          <p:nvPr/>
        </p:nvSpPr>
        <p:spPr>
          <a:xfrm>
            <a:off x="4620758" y="4549456"/>
            <a:ext cx="814387" cy="944561"/>
          </a:xfrm>
          <a:prstGeom prst="rect">
            <a:avLst/>
          </a:prstGeom>
        </p:spPr>
        <p:txBody>
          <a:bodyPr vert="horz" lIns="0" tIns="0" rIns="0" bIns="0" rtlCol="0" anchor="ctr">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gn="ctr">
              <a:lnSpc>
                <a:spcPct val="100000"/>
              </a:lnSpc>
              <a:spcBef>
                <a:spcPts val="0"/>
              </a:spcBef>
              <a:spcAft>
                <a:spcPts val="0"/>
              </a:spcAft>
            </a:pPr>
            <a:r>
              <a:rPr lang="en-AU" sz="4400" b="1" dirty="0" smtClean="0">
                <a:solidFill>
                  <a:schemeClr val="bg1"/>
                </a:solidFill>
                <a:latin typeface="+mj-lt"/>
              </a:rPr>
              <a:t>4</a:t>
            </a:r>
            <a:endParaRPr lang="en-AU" sz="4400" b="1" dirty="0">
              <a:solidFill>
                <a:schemeClr val="bg1"/>
              </a:solidFill>
              <a:latin typeface="+mj-lt"/>
            </a:endParaRPr>
          </a:p>
        </p:txBody>
      </p:sp>
      <p:sp>
        <p:nvSpPr>
          <p:cNvPr id="29" name="Rounded Rectangle 28"/>
          <p:cNvSpPr/>
          <p:nvPr/>
        </p:nvSpPr>
        <p:spPr>
          <a:xfrm>
            <a:off x="2080342" y="2369749"/>
            <a:ext cx="2310626" cy="2224907"/>
          </a:xfrm>
          <a:prstGeom prst="roundRect">
            <a:avLst>
              <a:gd name="adj" fmla="val 2819"/>
            </a:avLst>
          </a:prstGeom>
          <a:solidFill>
            <a:schemeClr val="accent6"/>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64800" tIns="64770" rIns="64771" bIns="64770" numCol="1" spcCol="1270" anchor="t" anchorCtr="0">
            <a:noAutofit/>
          </a:bodyPr>
          <a:lstStyle/>
          <a:p>
            <a:pPr lvl="0" defTabSz="755650"/>
            <a:r>
              <a:rPr lang="en-US" sz="5500" b="1" dirty="0" smtClean="0">
                <a:latin typeface="Montserrat Semi Bold" panose="00000700000000000000" pitchFamily="50" charset="0"/>
              </a:rPr>
              <a:t>Part I </a:t>
            </a:r>
            <a:endParaRPr lang="en-US" sz="5500" b="1" dirty="0">
              <a:latin typeface="Montserrat Semi Bold" panose="00000700000000000000" pitchFamily="50" charset="0"/>
            </a:endParaRPr>
          </a:p>
        </p:txBody>
      </p:sp>
      <p:sp>
        <p:nvSpPr>
          <p:cNvPr id="30" name="Rounded Rectangle 29"/>
          <p:cNvSpPr/>
          <p:nvPr/>
        </p:nvSpPr>
        <p:spPr>
          <a:xfrm>
            <a:off x="2097157" y="4727784"/>
            <a:ext cx="2293812" cy="2256219"/>
          </a:xfrm>
          <a:prstGeom prst="roundRect">
            <a:avLst>
              <a:gd name="adj" fmla="val 2130"/>
            </a:avLst>
          </a:prstGeom>
          <a:solidFill>
            <a:schemeClr val="accent6"/>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64800" tIns="64770" rIns="64771" bIns="64770" numCol="1" spcCol="1270" anchor="t" anchorCtr="0">
            <a:noAutofit/>
          </a:bodyPr>
          <a:lstStyle/>
          <a:p>
            <a:pPr lvl="0" defTabSz="755650"/>
            <a:r>
              <a:rPr lang="en-US" sz="5500" b="1" dirty="0" smtClean="0">
                <a:solidFill>
                  <a:schemeClr val="bg1"/>
                </a:solidFill>
                <a:latin typeface="Montserrat Semi Bold" panose="00000700000000000000" pitchFamily="50" charset="0"/>
              </a:rPr>
              <a:t>Part II</a:t>
            </a:r>
            <a:endParaRPr lang="en-US" sz="5500" b="1" dirty="0">
              <a:solidFill>
                <a:schemeClr val="bg1"/>
              </a:solidFill>
              <a:latin typeface="Montserrat Semi Bold" panose="00000700000000000000" pitchFamily="50" charset="0"/>
            </a:endParaRPr>
          </a:p>
        </p:txBody>
      </p:sp>
      <p:sp>
        <p:nvSpPr>
          <p:cNvPr id="31" name="Rounded Rectangle 30"/>
          <p:cNvSpPr/>
          <p:nvPr/>
        </p:nvSpPr>
        <p:spPr>
          <a:xfrm>
            <a:off x="4497457" y="6300004"/>
            <a:ext cx="5410201" cy="684000"/>
          </a:xfrm>
          <a:prstGeom prst="roundRect">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163857"/>
              <a:satOff val="-57222"/>
              <a:lumOff val="37145"/>
              <a:alphaOff val="0"/>
            </a:schemeClr>
          </a:fillRef>
          <a:effectRef idx="0">
            <a:schemeClr val="accent4">
              <a:shade val="80000"/>
              <a:hueOff val="163857"/>
              <a:satOff val="-57222"/>
              <a:lumOff val="37145"/>
              <a:alphaOff val="0"/>
            </a:schemeClr>
          </a:effectRef>
          <a:fontRef idx="minor">
            <a:schemeClr val="lt1"/>
          </a:fontRef>
        </p:style>
        <p:txBody>
          <a:bodyPr spcFirstLastPara="0" vert="horz" wrap="square" lIns="1152000" tIns="64770" rIns="64771" bIns="64770" numCol="1" spcCol="1270" anchor="ctr" anchorCtr="0">
            <a:noAutofit/>
          </a:bodyPr>
          <a:lstStyle/>
          <a:p>
            <a:pPr lvl="0" defTabSz="755650">
              <a:spcBef>
                <a:spcPct val="0"/>
              </a:spcBef>
            </a:pPr>
            <a:r>
              <a:rPr lang="en-US" sz="1600" dirty="0" smtClean="0"/>
              <a:t>Determine operational requirements</a:t>
            </a:r>
            <a:endParaRPr lang="en-US" sz="1600" dirty="0"/>
          </a:p>
          <a:p>
            <a:pPr lvl="0" defTabSz="755650">
              <a:spcBef>
                <a:spcPct val="0"/>
              </a:spcBef>
            </a:pPr>
            <a:r>
              <a:rPr lang="en-US" sz="1600" dirty="0"/>
              <a:t>[</a:t>
            </a:r>
            <a:r>
              <a:rPr lang="en-US" sz="1600" dirty="0" smtClean="0"/>
              <a:t>Allow around 30 </a:t>
            </a:r>
            <a:r>
              <a:rPr lang="en-US" sz="1600" dirty="0" err="1" smtClean="0"/>
              <a:t>mins</a:t>
            </a:r>
            <a:r>
              <a:rPr lang="en-US" sz="1600" dirty="0" smtClean="0"/>
              <a:t>]</a:t>
            </a:r>
            <a:endParaRPr lang="en-US" sz="1600" dirty="0"/>
          </a:p>
        </p:txBody>
      </p:sp>
      <p:sp>
        <p:nvSpPr>
          <p:cNvPr id="33" name="Text Placeholder 1"/>
          <p:cNvSpPr txBox="1">
            <a:spLocks/>
          </p:cNvSpPr>
          <p:nvPr/>
        </p:nvSpPr>
        <p:spPr>
          <a:xfrm>
            <a:off x="4620759" y="6130549"/>
            <a:ext cx="814387" cy="944561"/>
          </a:xfrm>
          <a:prstGeom prst="rect">
            <a:avLst/>
          </a:prstGeom>
        </p:spPr>
        <p:txBody>
          <a:bodyPr vert="horz" lIns="0" tIns="0" rIns="0" bIns="0" rtlCol="0" anchor="ctr">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gn="ctr">
              <a:lnSpc>
                <a:spcPct val="100000"/>
              </a:lnSpc>
              <a:spcBef>
                <a:spcPts val="0"/>
              </a:spcBef>
              <a:spcAft>
                <a:spcPts val="0"/>
              </a:spcAft>
            </a:pPr>
            <a:r>
              <a:rPr lang="en-AU" sz="4400" b="1" dirty="0" smtClean="0">
                <a:solidFill>
                  <a:schemeClr val="bg1"/>
                </a:solidFill>
                <a:latin typeface="+mj-lt"/>
              </a:rPr>
              <a:t>6</a:t>
            </a:r>
            <a:endParaRPr lang="en-AU" sz="4400" b="1" dirty="0">
              <a:solidFill>
                <a:schemeClr val="bg1"/>
              </a:solidFill>
              <a:latin typeface="+mj-lt"/>
            </a:endParaRPr>
          </a:p>
        </p:txBody>
      </p:sp>
      <p:sp>
        <p:nvSpPr>
          <p:cNvPr id="34" name="TextBox 33"/>
          <p:cNvSpPr txBox="1"/>
          <p:nvPr/>
        </p:nvSpPr>
        <p:spPr>
          <a:xfrm>
            <a:off x="285142" y="1585413"/>
            <a:ext cx="1643049" cy="1138773"/>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Workshop structure</a:t>
            </a:r>
          </a:p>
          <a:p>
            <a:endParaRPr lang="en-AU" sz="1400" i="1" smtClean="0">
              <a:solidFill>
                <a:schemeClr val="accent6">
                  <a:lumMod val="50000"/>
                </a:schemeClr>
              </a:solidFill>
              <a:latin typeface="Montserrat Light" panose="00000400000000000000" pitchFamily="50" charset="0"/>
            </a:endParaRPr>
          </a:p>
          <a:p>
            <a:r>
              <a:rPr lang="en-AU" sz="1400" i="1" smtClean="0">
                <a:solidFill>
                  <a:schemeClr val="accent6">
                    <a:lumMod val="50000"/>
                  </a:schemeClr>
                </a:solidFill>
                <a:latin typeface="Montserrat Light" panose="00000400000000000000" pitchFamily="50" charset="0"/>
              </a:rPr>
              <a:t>Total </a:t>
            </a:r>
            <a:r>
              <a:rPr lang="en-AU" sz="1400" i="1" dirty="0" smtClean="0">
                <a:solidFill>
                  <a:schemeClr val="accent6">
                    <a:lumMod val="50000"/>
                  </a:schemeClr>
                </a:solidFill>
                <a:latin typeface="Montserrat Light" panose="00000400000000000000" pitchFamily="50" charset="0"/>
              </a:rPr>
              <a:t>time = around 4.5 hours</a:t>
            </a:r>
            <a:endParaRPr lang="en-AU" sz="1400" i="1" dirty="0">
              <a:solidFill>
                <a:schemeClr val="accent6">
                  <a:lumMod val="50000"/>
                </a:schemeClr>
              </a:solidFill>
              <a:latin typeface="Montserrat Light" panose="00000400000000000000" pitchFamily="50" charset="0"/>
            </a:endParaRPr>
          </a:p>
        </p:txBody>
      </p:sp>
    </p:spTree>
    <p:extLst>
      <p:ext uri="{BB962C8B-B14F-4D97-AF65-F5344CB8AC3E}">
        <p14:creationId xmlns:p14="http://schemas.microsoft.com/office/powerpoint/2010/main" val="121472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392374"/>
          </a:xfrm>
        </p:spPr>
        <p:txBody>
          <a:bodyPr/>
          <a:lstStyle/>
          <a:p>
            <a:r>
              <a:rPr lang="en-AU" dirty="0" smtClean="0"/>
              <a:t>Introduction</a:t>
            </a:r>
            <a:endParaRPr lang="en-AU" dirty="0"/>
          </a:p>
        </p:txBody>
      </p:sp>
      <p:sp>
        <p:nvSpPr>
          <p:cNvPr id="4" name="Rectangle 3"/>
          <p:cNvSpPr/>
          <p:nvPr/>
        </p:nvSpPr>
        <p:spPr>
          <a:xfrm>
            <a:off x="2862470" y="1496933"/>
            <a:ext cx="7384773" cy="5632311"/>
          </a:xfrm>
          <a:prstGeom prst="rect">
            <a:avLst/>
          </a:prstGeom>
        </p:spPr>
        <p:txBody>
          <a:bodyPr wrap="square" lIns="0" tIns="0" rIns="0" bIns="0">
            <a:spAutoFit/>
          </a:bodyPr>
          <a:lstStyle/>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Facilitator </a:t>
            </a:r>
            <a:r>
              <a:rPr lang="en-AU" sz="1200" dirty="0">
                <a:solidFill>
                  <a:schemeClr val="accent6">
                    <a:lumMod val="50000"/>
                  </a:schemeClr>
                </a:solidFill>
                <a:latin typeface="Montserrat Semi Bold" panose="00000700000000000000" pitchFamily="50" charset="0"/>
                <a:cs typeface="Segoe UI" panose="020B0502040204020203" pitchFamily="34" charset="0"/>
              </a:rPr>
              <a:t>guidance</a:t>
            </a:r>
          </a:p>
          <a:p>
            <a:pPr marL="114300" indent="-114300">
              <a:spcAft>
                <a:spcPts val="600"/>
              </a:spcAft>
            </a:pPr>
            <a:r>
              <a:rPr lang="en-AU" sz="1000" b="1" i="1" dirty="0" smtClean="0">
                <a:solidFill>
                  <a:schemeClr val="tx1">
                    <a:lumMod val="75000"/>
                    <a:lumOff val="25000"/>
                  </a:schemeClr>
                </a:solidFill>
                <a:latin typeface="Segoe UI" panose="020B0502040204020203" pitchFamily="34" charset="0"/>
                <a:cs typeface="Segoe UI" panose="020B0502040204020203" pitchFamily="34" charset="0"/>
              </a:rPr>
              <a:t>Present information:</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 Discuss </a:t>
            </a:r>
            <a:r>
              <a:rPr lang="en-AU" sz="1000" b="1" dirty="0">
                <a:solidFill>
                  <a:schemeClr val="tx1">
                    <a:lumMod val="75000"/>
                    <a:lumOff val="25000"/>
                  </a:schemeClr>
                </a:solidFill>
                <a:latin typeface="Segoe UI" panose="020B0502040204020203" pitchFamily="34" charset="0"/>
                <a:cs typeface="Segoe UI" panose="020B0502040204020203" pitchFamily="34" charset="0"/>
              </a:rPr>
              <a:t>background of </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the taskforce (TF) </a:t>
            </a:r>
            <a:r>
              <a:rPr lang="en-AU" sz="1000" b="1" dirty="0">
                <a:solidFill>
                  <a:schemeClr val="tx1">
                    <a:lumMod val="75000"/>
                    <a:lumOff val="25000"/>
                  </a:schemeClr>
                </a:solidFill>
                <a:latin typeface="Segoe UI" panose="020B0502040204020203" pitchFamily="34" charset="0"/>
                <a:cs typeface="Segoe UI" panose="020B0502040204020203" pitchFamily="34" charset="0"/>
              </a:rPr>
              <a:t>and policy</a:t>
            </a:r>
          </a:p>
          <a:p>
            <a:pPr marL="514350" lvl="3" indent="-171450">
              <a:spcAft>
                <a:spcPts val="600"/>
              </a:spcAft>
              <a:buFont typeface="Arial" panose="020B0604020202020204" pitchFamily="34" charset="0"/>
              <a:buChar char="•"/>
            </a:pPr>
            <a:r>
              <a:rPr lang="en-AU" sz="1000" dirty="0">
                <a:solidFill>
                  <a:schemeClr val="tx1">
                    <a:lumMod val="75000"/>
                    <a:lumOff val="25000"/>
                  </a:schemeClr>
                </a:solidFill>
                <a:latin typeface="Segoe UI" panose="020B0502040204020203" pitchFamily="34" charset="0"/>
                <a:cs typeface="Segoe UI" panose="020B0502040204020203" pitchFamily="34" charset="0"/>
              </a:rPr>
              <a:t>Why was the TF established? / </a:t>
            </a: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What </a:t>
            </a:r>
            <a:r>
              <a:rPr lang="en-AU" sz="1000" dirty="0">
                <a:solidFill>
                  <a:schemeClr val="tx1">
                    <a:lumMod val="75000"/>
                    <a:lumOff val="25000"/>
                  </a:schemeClr>
                </a:solidFill>
                <a:latin typeface="Segoe UI" panose="020B0502040204020203" pitchFamily="34" charset="0"/>
                <a:cs typeface="Segoe UI" panose="020B0502040204020203" pitchFamily="34" charset="0"/>
              </a:rPr>
              <a:t>are the taskforce’s objectives/deliverables?</a:t>
            </a:r>
          </a:p>
          <a:p>
            <a:pPr marL="514350" lvl="3" indent="-171450">
              <a:spcAft>
                <a:spcPts val="600"/>
              </a:spcAft>
              <a:buFont typeface="Arial" panose="020B0604020202020204" pitchFamily="34" charset="0"/>
              <a:buChar char="•"/>
            </a:pPr>
            <a:r>
              <a:rPr lang="en-AU" sz="1000" dirty="0">
                <a:solidFill>
                  <a:schemeClr val="tx1">
                    <a:lumMod val="75000"/>
                    <a:lumOff val="25000"/>
                  </a:schemeClr>
                </a:solidFill>
                <a:latin typeface="Segoe UI" panose="020B0502040204020203" pitchFamily="34" charset="0"/>
                <a:cs typeface="Segoe UI" panose="020B0502040204020203" pitchFamily="34" charset="0"/>
              </a:rPr>
              <a:t>What is the policy context? / What </a:t>
            </a: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environmental/strategic </a:t>
            </a:r>
            <a:r>
              <a:rPr lang="en-AU" sz="1000" dirty="0">
                <a:solidFill>
                  <a:schemeClr val="tx1">
                    <a:lumMod val="75000"/>
                    <a:lumOff val="25000"/>
                  </a:schemeClr>
                </a:solidFill>
                <a:latin typeface="Segoe UI" panose="020B0502040204020203" pitchFamily="34" charset="0"/>
                <a:cs typeface="Segoe UI" panose="020B0502040204020203" pitchFamily="34" charset="0"/>
              </a:rPr>
              <a:t>issues/sensitivities </a:t>
            </a: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need </a:t>
            </a:r>
            <a:r>
              <a:rPr lang="en-AU" sz="1000" dirty="0">
                <a:solidFill>
                  <a:schemeClr val="tx1">
                    <a:lumMod val="75000"/>
                    <a:lumOff val="25000"/>
                  </a:schemeClr>
                </a:solidFill>
                <a:latin typeface="Segoe UI" panose="020B0502040204020203" pitchFamily="34" charset="0"/>
                <a:cs typeface="Segoe UI" panose="020B0502040204020203" pitchFamily="34" charset="0"/>
              </a:rPr>
              <a:t>to be considered?</a:t>
            </a:r>
          </a:p>
          <a:p>
            <a:pPr marL="514350" lvl="3" indent="-171450">
              <a:spcAft>
                <a:spcPts val="600"/>
              </a:spcAft>
              <a:buFont typeface="Arial" panose="020B0604020202020204" pitchFamily="34" charset="0"/>
              <a:buChar char="•"/>
            </a:pPr>
            <a:r>
              <a:rPr lang="en-AU" sz="1000" dirty="0">
                <a:solidFill>
                  <a:schemeClr val="tx1">
                    <a:lumMod val="75000"/>
                    <a:lumOff val="25000"/>
                  </a:schemeClr>
                </a:solidFill>
                <a:latin typeface="Segoe UI" panose="020B0502040204020203" pitchFamily="34" charset="0"/>
                <a:cs typeface="Segoe UI" panose="020B0502040204020203" pitchFamily="34" charset="0"/>
              </a:rPr>
              <a:t>If necessary and if already established, present overarching governance structure of </a:t>
            </a: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the taskforce.</a:t>
            </a:r>
            <a:endParaRPr lang="en-AU" sz="1000" dirty="0">
              <a:solidFill>
                <a:schemeClr val="tx1">
                  <a:lumMod val="75000"/>
                  <a:lumOff val="25000"/>
                </a:schemeClr>
              </a:solidFill>
              <a:latin typeface="Segoe UI" panose="020B0502040204020203" pitchFamily="34" charset="0"/>
              <a:cs typeface="Segoe UI" panose="020B0502040204020203" pitchFamily="34" charset="0"/>
            </a:endParaRPr>
          </a:p>
          <a:p>
            <a:pPr marL="114300" indent="-114300">
              <a:spcAft>
                <a:spcPts val="600"/>
              </a:spcAft>
            </a:pPr>
            <a:r>
              <a:rPr lang="en-AU" sz="1000" b="1" i="1" dirty="0" smtClean="0">
                <a:solidFill>
                  <a:schemeClr val="tx1">
                    <a:lumMod val="75000"/>
                    <a:lumOff val="25000"/>
                  </a:schemeClr>
                </a:solidFill>
                <a:latin typeface="Segoe UI" panose="020B0502040204020203" pitchFamily="34" charset="0"/>
                <a:cs typeface="Segoe UI" panose="020B0502040204020203" pitchFamily="34" charset="0"/>
              </a:rPr>
              <a:t>Present </a:t>
            </a:r>
            <a:r>
              <a:rPr lang="en-AU" sz="1000" b="1" i="1" dirty="0">
                <a:solidFill>
                  <a:schemeClr val="tx1">
                    <a:lumMod val="75000"/>
                    <a:lumOff val="25000"/>
                  </a:schemeClr>
                </a:solidFill>
                <a:latin typeface="Segoe UI" panose="020B0502040204020203" pitchFamily="34" charset="0"/>
                <a:cs typeface="Segoe UI" panose="020B0502040204020203" pitchFamily="34" charset="0"/>
              </a:rPr>
              <a:t>information: </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Explain </a:t>
            </a:r>
            <a:r>
              <a:rPr lang="en-AU" sz="1000" b="1" dirty="0">
                <a:solidFill>
                  <a:schemeClr val="tx1">
                    <a:lumMod val="75000"/>
                    <a:lumOff val="25000"/>
                  </a:schemeClr>
                </a:solidFill>
                <a:latin typeface="Segoe UI" panose="020B0502040204020203" pitchFamily="34" charset="0"/>
                <a:cs typeface="Segoe UI" panose="020B0502040204020203" pitchFamily="34" charset="0"/>
              </a:rPr>
              <a:t>purpose and expectations of the </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workshops</a:t>
            </a:r>
          </a:p>
          <a:p>
            <a:pPr marL="514350" lvl="3" indent="-171450">
              <a:spcAft>
                <a:spcPts val="600"/>
              </a:spcAft>
              <a:buFont typeface="Arial" panose="020B0604020202020204" pitchFamily="34" charset="0"/>
              <a:buChar char="•"/>
            </a:pPr>
            <a:r>
              <a:rPr lang="en-AU" sz="1000" dirty="0">
                <a:solidFill>
                  <a:schemeClr val="tx1">
                    <a:lumMod val="75000"/>
                    <a:lumOff val="25000"/>
                  </a:schemeClr>
                </a:solidFill>
                <a:latin typeface="Segoe UI" panose="020B0502040204020203" pitchFamily="34" charset="0"/>
                <a:cs typeface="Segoe UI" panose="020B0502040204020203" pitchFamily="34" charset="0"/>
              </a:rPr>
              <a:t>The workshops are intended to:</a:t>
            </a:r>
          </a:p>
          <a:p>
            <a:pPr marL="628650" lvl="4" indent="-171450">
              <a:spcAft>
                <a:spcPts val="600"/>
              </a:spcAft>
              <a:buFont typeface="Courier New" panose="02070309020205020404" pitchFamily="49" charset="0"/>
              <a:buChar char="o"/>
            </a:pP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Enable the </a:t>
            </a:r>
            <a:r>
              <a:rPr lang="en-AU" sz="1000" dirty="0">
                <a:solidFill>
                  <a:schemeClr val="tx1">
                    <a:lumMod val="75000"/>
                    <a:lumOff val="25000"/>
                  </a:schemeClr>
                </a:solidFill>
                <a:latin typeface="Segoe UI" panose="020B0502040204020203" pitchFamily="34" charset="0"/>
                <a:cs typeface="Segoe UI" panose="020B0502040204020203" pitchFamily="34" charset="0"/>
              </a:rPr>
              <a:t>team to understand key taskforce issues and work through problems </a:t>
            </a: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together.</a:t>
            </a:r>
            <a:endParaRPr lang="en-AU" sz="1000" dirty="0">
              <a:solidFill>
                <a:schemeClr val="tx1">
                  <a:lumMod val="75000"/>
                  <a:lumOff val="25000"/>
                </a:schemeClr>
              </a:solidFill>
              <a:latin typeface="Segoe UI" panose="020B0502040204020203" pitchFamily="34" charset="0"/>
              <a:cs typeface="Segoe UI" panose="020B0502040204020203" pitchFamily="34" charset="0"/>
            </a:endParaRPr>
          </a:p>
          <a:p>
            <a:pPr marL="628650" lvl="4" indent="-171450">
              <a:spcAft>
                <a:spcPts val="600"/>
              </a:spcAft>
              <a:buFont typeface="Courier New" panose="02070309020205020404" pitchFamily="49" charset="0"/>
              <a:buChar char="o"/>
            </a:pPr>
            <a:r>
              <a:rPr lang="en-AU" sz="1000" dirty="0">
                <a:solidFill>
                  <a:schemeClr val="tx1">
                    <a:lumMod val="75000"/>
                    <a:lumOff val="25000"/>
                  </a:schemeClr>
                </a:solidFill>
                <a:latin typeface="Segoe UI" panose="020B0502040204020203" pitchFamily="34" charset="0"/>
                <a:cs typeface="Segoe UI" panose="020B0502040204020203" pitchFamily="34" charset="0"/>
              </a:rPr>
              <a:t>G</a:t>
            </a: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ather </a:t>
            </a:r>
            <a:r>
              <a:rPr lang="en-AU" sz="1000" dirty="0">
                <a:solidFill>
                  <a:schemeClr val="tx1">
                    <a:lumMod val="75000"/>
                    <a:lumOff val="25000"/>
                  </a:schemeClr>
                </a:solidFill>
                <a:latin typeface="Segoe UI" panose="020B0502040204020203" pitchFamily="34" charset="0"/>
                <a:cs typeface="Segoe UI" panose="020B0502040204020203" pitchFamily="34" charset="0"/>
              </a:rPr>
              <a:t>a range of views – all staff should be encouraged to participate and have their </a:t>
            </a: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say</a:t>
            </a:r>
            <a:r>
              <a:rPr lang="en-AU" sz="1000" dirty="0">
                <a:solidFill>
                  <a:schemeClr val="tx1">
                    <a:lumMod val="75000"/>
                    <a:lumOff val="25000"/>
                  </a:schemeClr>
                </a:solidFill>
                <a:latin typeface="Segoe UI" panose="020B0502040204020203" pitchFamily="34" charset="0"/>
                <a:cs typeface="Segoe UI" panose="020B0502040204020203" pitchFamily="34" charset="0"/>
              </a:rPr>
              <a:t>.</a:t>
            </a:r>
          </a:p>
          <a:p>
            <a:pPr marL="114300" lvl="0" indent="-114300">
              <a:spcAft>
                <a:spcPts val="600"/>
              </a:spcAft>
            </a:pPr>
            <a:r>
              <a:rPr lang="en-AU" sz="1000" b="1" i="1" dirty="0">
                <a:solidFill>
                  <a:schemeClr val="tx1">
                    <a:lumMod val="75000"/>
                    <a:lumOff val="25000"/>
                  </a:schemeClr>
                </a:solidFill>
                <a:latin typeface="Segoe UI" panose="020B0502040204020203" pitchFamily="34" charset="0"/>
                <a:cs typeface="Segoe UI" panose="020B0502040204020203" pitchFamily="34" charset="0"/>
              </a:rPr>
              <a:t>Present </a:t>
            </a:r>
            <a:r>
              <a:rPr lang="en-AU" sz="1000" b="1" i="1" dirty="0" smtClean="0">
                <a:solidFill>
                  <a:schemeClr val="tx1">
                    <a:lumMod val="75000"/>
                    <a:lumOff val="25000"/>
                  </a:schemeClr>
                </a:solidFill>
                <a:latin typeface="Segoe UI" panose="020B0502040204020203" pitchFamily="34" charset="0"/>
                <a:cs typeface="Segoe UI" panose="020B0502040204020203" pitchFamily="34" charset="0"/>
              </a:rPr>
              <a:t>information: </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Explain structure of workshops</a:t>
            </a:r>
          </a:p>
          <a:p>
            <a:pPr marL="514350" lvl="3" indent="-171450">
              <a:spcAft>
                <a:spcPts val="600"/>
              </a:spcAft>
              <a:buFont typeface="Arial" panose="020B0604020202020204" pitchFamily="34" charset="0"/>
              <a:buChar char="•"/>
            </a:pP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The six sessions have been divided into two parts as they are better conducted on separate days:</a:t>
            </a:r>
          </a:p>
          <a:p>
            <a:pPr marL="628650" lvl="4" indent="-171450">
              <a:spcAft>
                <a:spcPts val="600"/>
              </a:spcAft>
              <a:buFont typeface="Courier New" panose="02070309020205020404" pitchFamily="49" charset="0"/>
              <a:buChar char="o"/>
            </a:pP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There is some work coming out of Part I that should be completed before Part II begins.</a:t>
            </a:r>
          </a:p>
          <a:p>
            <a:pPr marL="628650" lvl="4" indent="-171450">
              <a:spcAft>
                <a:spcPts val="600"/>
              </a:spcAft>
              <a:buFont typeface="Courier New" panose="02070309020205020404" pitchFamily="49" charset="0"/>
              <a:buChar char="o"/>
            </a:pPr>
            <a:r>
              <a:rPr lang="en-AU" sz="1000" dirty="0" smtClean="0">
                <a:solidFill>
                  <a:schemeClr val="tx1">
                    <a:lumMod val="75000"/>
                    <a:lumOff val="25000"/>
                  </a:schemeClr>
                </a:solidFill>
                <a:latin typeface="Segoe UI" panose="020B0502040204020203" pitchFamily="34" charset="0"/>
                <a:cs typeface="Segoe UI" panose="020B0502040204020203" pitchFamily="34" charset="0"/>
              </a:rPr>
              <a:t>There </a:t>
            </a:r>
            <a:r>
              <a:rPr lang="en-AU" sz="1000" dirty="0">
                <a:solidFill>
                  <a:schemeClr val="tx1">
                    <a:lumMod val="75000"/>
                    <a:lumOff val="25000"/>
                  </a:schemeClr>
                </a:solidFill>
                <a:latin typeface="Segoe UI" panose="020B0502040204020203" pitchFamily="34" charset="0"/>
                <a:cs typeface="Segoe UI" panose="020B0502040204020203" pitchFamily="34" charset="0"/>
              </a:rPr>
              <a:t>is a lot of information to work through, which is better spread over multiple days.</a:t>
            </a:r>
          </a:p>
          <a:p>
            <a:pPr marL="114300" lvl="0" indent="-114300">
              <a:spcAft>
                <a:spcPts val="600"/>
              </a:spcAft>
            </a:pPr>
            <a:r>
              <a:rPr lang="en-AU" sz="1000" b="1" i="1" dirty="0" smtClean="0">
                <a:solidFill>
                  <a:schemeClr val="tx1">
                    <a:lumMod val="75000"/>
                    <a:lumOff val="25000"/>
                  </a:schemeClr>
                </a:solidFill>
                <a:latin typeface="Segoe UI" panose="020B0502040204020203" pitchFamily="34" charset="0"/>
                <a:cs typeface="Segoe UI" panose="020B0502040204020203" pitchFamily="34" charset="0"/>
              </a:rPr>
              <a:t>Present </a:t>
            </a:r>
            <a:r>
              <a:rPr lang="en-AU" sz="1000" b="1" i="1" dirty="0">
                <a:solidFill>
                  <a:schemeClr val="tx1">
                    <a:lumMod val="75000"/>
                    <a:lumOff val="25000"/>
                  </a:schemeClr>
                </a:solidFill>
                <a:latin typeface="Segoe UI" panose="020B0502040204020203" pitchFamily="34" charset="0"/>
                <a:cs typeface="Segoe UI" panose="020B0502040204020203" pitchFamily="34" charset="0"/>
              </a:rPr>
              <a:t>information: </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Explain </a:t>
            </a:r>
            <a:r>
              <a:rPr lang="en-AU" sz="1000" b="1" dirty="0">
                <a:solidFill>
                  <a:schemeClr val="tx1">
                    <a:lumMod val="75000"/>
                    <a:lumOff val="25000"/>
                  </a:schemeClr>
                </a:solidFill>
                <a:latin typeface="Segoe UI" panose="020B0502040204020203" pitchFamily="34" charset="0"/>
                <a:cs typeface="Segoe UI" panose="020B0502040204020203" pitchFamily="34" charset="0"/>
              </a:rPr>
              <a:t>intended </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outcomes</a:t>
            </a:r>
          </a:p>
          <a:p>
            <a:pPr marL="514350" lvl="3" indent="-171450">
              <a:spcAft>
                <a:spcPts val="600"/>
              </a:spcAft>
              <a:buFont typeface="Arial" panose="020B0604020202020204" pitchFamily="34" charset="0"/>
              <a:buChar char="•"/>
            </a:pPr>
            <a:r>
              <a:rPr lang="en-AU" sz="1000" dirty="0">
                <a:solidFill>
                  <a:schemeClr val="tx1">
                    <a:lumMod val="75000"/>
                    <a:lumOff val="25000"/>
                  </a:schemeClr>
                </a:solidFill>
                <a:latin typeface="Segoe UI" panose="020B0502040204020203" pitchFamily="34" charset="0"/>
                <a:cs typeface="Segoe UI" panose="020B0502040204020203" pitchFamily="34" charset="0"/>
              </a:rPr>
              <a:t>Discussions to be developed into written-up documents including:</a:t>
            </a:r>
          </a:p>
          <a:p>
            <a:pPr marL="628650" lvl="4" indent="-171450">
              <a:spcAft>
                <a:spcPts val="600"/>
              </a:spcAft>
              <a:buFont typeface="Courier New" panose="02070309020205020404" pitchFamily="49" charset="0"/>
              <a:buChar char="o"/>
            </a:pPr>
            <a:r>
              <a:rPr lang="en-AU" sz="1000" dirty="0">
                <a:solidFill>
                  <a:schemeClr val="tx1">
                    <a:lumMod val="75000"/>
                    <a:lumOff val="25000"/>
                  </a:schemeClr>
                </a:solidFill>
                <a:latin typeface="Segoe UI" panose="020B0502040204020203" pitchFamily="34" charset="0"/>
                <a:cs typeface="Segoe UI" panose="020B0502040204020203" pitchFamily="34" charset="0"/>
              </a:rPr>
              <a:t>a scoping deck (which may include some of the following documents)</a:t>
            </a:r>
          </a:p>
          <a:p>
            <a:pPr marL="628650" lvl="4" indent="-171450">
              <a:spcAft>
                <a:spcPts val="600"/>
              </a:spcAft>
              <a:buFont typeface="Courier New" panose="02070309020205020404" pitchFamily="49" charset="0"/>
              <a:buChar char="o"/>
            </a:pPr>
            <a:r>
              <a:rPr lang="en-AU" sz="1000" dirty="0">
                <a:solidFill>
                  <a:schemeClr val="tx1">
                    <a:lumMod val="75000"/>
                    <a:lumOff val="25000"/>
                  </a:schemeClr>
                </a:solidFill>
                <a:latin typeface="Segoe UI" panose="020B0502040204020203" pitchFamily="34" charset="0"/>
                <a:cs typeface="Segoe UI" panose="020B0502040204020203" pitchFamily="34" charset="0"/>
              </a:rPr>
              <a:t>key objectives/issues tree (preferable to finalise key objectives/issues tree before moving on to next sessions)</a:t>
            </a:r>
          </a:p>
          <a:p>
            <a:pPr marL="628650" lvl="4" indent="-171450">
              <a:spcAft>
                <a:spcPts val="600"/>
              </a:spcAft>
              <a:buFont typeface="Courier New" panose="02070309020205020404" pitchFamily="49" charset="0"/>
              <a:buChar char="o"/>
            </a:pPr>
            <a:r>
              <a:rPr lang="en-AU" sz="1000" dirty="0">
                <a:solidFill>
                  <a:schemeClr val="tx1">
                    <a:lumMod val="75000"/>
                    <a:lumOff val="25000"/>
                  </a:schemeClr>
                </a:solidFill>
                <a:latin typeface="Segoe UI" panose="020B0502040204020203" pitchFamily="34" charset="0"/>
                <a:cs typeface="Segoe UI" panose="020B0502040204020203" pitchFamily="34" charset="0"/>
              </a:rPr>
              <a:t>governance structure</a:t>
            </a:r>
          </a:p>
          <a:p>
            <a:pPr marL="628650" lvl="4" indent="-171450">
              <a:spcAft>
                <a:spcPts val="600"/>
              </a:spcAft>
              <a:buFont typeface="Courier New" panose="02070309020205020404" pitchFamily="49" charset="0"/>
              <a:buChar char="o"/>
            </a:pPr>
            <a:r>
              <a:rPr lang="en-AU" sz="1000" dirty="0" err="1">
                <a:solidFill>
                  <a:schemeClr val="tx1">
                    <a:lumMod val="75000"/>
                    <a:lumOff val="25000"/>
                  </a:schemeClr>
                </a:solidFill>
                <a:latin typeface="Segoe UI" panose="020B0502040204020203" pitchFamily="34" charset="0"/>
                <a:cs typeface="Segoe UI" panose="020B0502040204020203" pitchFamily="34" charset="0"/>
              </a:rPr>
              <a:t>workplan</a:t>
            </a:r>
            <a:endParaRPr lang="en-AU" sz="1000" dirty="0">
              <a:solidFill>
                <a:schemeClr val="tx1">
                  <a:lumMod val="75000"/>
                  <a:lumOff val="25000"/>
                </a:schemeClr>
              </a:solidFill>
              <a:latin typeface="Segoe UI" panose="020B0502040204020203" pitchFamily="34" charset="0"/>
              <a:cs typeface="Segoe UI" panose="020B0502040204020203" pitchFamily="34" charset="0"/>
            </a:endParaRPr>
          </a:p>
          <a:p>
            <a:pPr marL="628650" lvl="4" indent="-171450">
              <a:spcAft>
                <a:spcPts val="600"/>
              </a:spcAft>
              <a:buFont typeface="Courier New" panose="02070309020205020404" pitchFamily="49" charset="0"/>
              <a:buChar char="o"/>
            </a:pPr>
            <a:r>
              <a:rPr lang="en-AU" sz="1000" dirty="0">
                <a:solidFill>
                  <a:schemeClr val="tx1">
                    <a:lumMod val="75000"/>
                    <a:lumOff val="25000"/>
                  </a:schemeClr>
                </a:solidFill>
                <a:latin typeface="Segoe UI" panose="020B0502040204020203" pitchFamily="34" charset="0"/>
                <a:cs typeface="Segoe UI" panose="020B0502040204020203" pitchFamily="34" charset="0"/>
              </a:rPr>
              <a:t>risk assessment</a:t>
            </a:r>
          </a:p>
          <a:p>
            <a:pPr marL="628650" lvl="4" indent="-171450">
              <a:spcAft>
                <a:spcPts val="600"/>
              </a:spcAft>
              <a:buFont typeface="Courier New" panose="02070309020205020404" pitchFamily="49" charset="0"/>
              <a:buChar char="o"/>
            </a:pPr>
            <a:r>
              <a:rPr lang="en-AU" sz="1000" dirty="0">
                <a:solidFill>
                  <a:schemeClr val="tx1">
                    <a:lumMod val="75000"/>
                    <a:lumOff val="25000"/>
                  </a:schemeClr>
                </a:solidFill>
                <a:latin typeface="Segoe UI" panose="020B0502040204020203" pitchFamily="34" charset="0"/>
                <a:cs typeface="Segoe UI" panose="020B0502040204020203" pitchFamily="34" charset="0"/>
              </a:rPr>
              <a:t>stakeholder overview</a:t>
            </a:r>
          </a:p>
          <a:p>
            <a:pPr marL="628650" lvl="4" indent="-171450">
              <a:spcAft>
                <a:spcPts val="600"/>
              </a:spcAft>
              <a:buFont typeface="Courier New" panose="02070309020205020404" pitchFamily="49" charset="0"/>
              <a:buChar char="o"/>
            </a:pPr>
            <a:r>
              <a:rPr lang="en-AU" sz="1000" dirty="0">
                <a:solidFill>
                  <a:schemeClr val="tx1">
                    <a:lumMod val="75000"/>
                    <a:lumOff val="25000"/>
                  </a:schemeClr>
                </a:solidFill>
                <a:latin typeface="Segoe UI" panose="020B0502040204020203" pitchFamily="34" charset="0"/>
                <a:cs typeface="Segoe UI" panose="020B0502040204020203" pitchFamily="34" charset="0"/>
              </a:rPr>
              <a:t>business process checklist.</a:t>
            </a:r>
          </a:p>
          <a:p>
            <a:pPr marL="114300" lvl="0" indent="-114300">
              <a:spcAft>
                <a:spcPts val="600"/>
              </a:spcAft>
            </a:pPr>
            <a:r>
              <a:rPr lang="en-AU" sz="1000" b="1" i="1" dirty="0" smtClean="0">
                <a:solidFill>
                  <a:schemeClr val="tx1">
                    <a:lumMod val="75000"/>
                    <a:lumOff val="25000"/>
                  </a:schemeClr>
                </a:solidFill>
                <a:latin typeface="Segoe UI" panose="020B0502040204020203" pitchFamily="34" charset="0"/>
                <a:cs typeface="Segoe UI" panose="020B0502040204020203" pitchFamily="34" charset="0"/>
              </a:rPr>
              <a:t>Group </a:t>
            </a:r>
            <a:r>
              <a:rPr lang="en-AU" sz="1000" b="1" i="1" dirty="0">
                <a:solidFill>
                  <a:schemeClr val="tx1">
                    <a:lumMod val="75000"/>
                    <a:lumOff val="25000"/>
                  </a:schemeClr>
                </a:solidFill>
                <a:latin typeface="Segoe UI" panose="020B0502040204020203" pitchFamily="34" charset="0"/>
                <a:cs typeface="Segoe UI" panose="020B0502040204020203" pitchFamily="34" charset="0"/>
              </a:rPr>
              <a:t>discussion or </a:t>
            </a:r>
            <a:r>
              <a:rPr lang="en-AU" sz="1000" b="1" i="1" dirty="0" smtClean="0">
                <a:solidFill>
                  <a:schemeClr val="tx1">
                    <a:lumMod val="75000"/>
                    <a:lumOff val="25000"/>
                  </a:schemeClr>
                </a:solidFill>
                <a:latin typeface="Segoe UI" panose="020B0502040204020203" pitchFamily="34" charset="0"/>
                <a:cs typeface="Segoe UI" panose="020B0502040204020203" pitchFamily="34" charset="0"/>
              </a:rPr>
              <a:t>activity </a:t>
            </a:r>
            <a:r>
              <a:rPr lang="en-AU" sz="1000" b="1" dirty="0" smtClean="0">
                <a:solidFill>
                  <a:schemeClr val="tx1">
                    <a:lumMod val="75000"/>
                    <a:lumOff val="25000"/>
                  </a:schemeClr>
                </a:solidFill>
                <a:latin typeface="Segoe UI" panose="020B0502040204020203" pitchFamily="34" charset="0"/>
                <a:cs typeface="Segoe UI" panose="020B0502040204020203" pitchFamily="34" charset="0"/>
              </a:rPr>
              <a:t>(optional): Support staff to get to know each other</a:t>
            </a:r>
          </a:p>
          <a:p>
            <a:pPr marL="514350" lvl="3" indent="-171450">
              <a:spcAft>
                <a:spcPts val="600"/>
              </a:spcAft>
              <a:buFont typeface="Arial" panose="020B0604020202020204" pitchFamily="34" charset="0"/>
              <a:buChar char="•"/>
            </a:pPr>
            <a:r>
              <a:rPr lang="en-AU" sz="1000" dirty="0">
                <a:solidFill>
                  <a:schemeClr val="tx1">
                    <a:lumMod val="75000"/>
                    <a:lumOff val="25000"/>
                  </a:schemeClr>
                </a:solidFill>
                <a:latin typeface="Segoe UI" panose="020B0502040204020203" pitchFamily="34" charset="0"/>
                <a:cs typeface="Segoe UI" panose="020B0502040204020203" pitchFamily="34" charset="0"/>
              </a:rPr>
              <a:t>Invite participants to introduce themselves and outline their past experience – or have an icebreaker activity.</a:t>
            </a:r>
          </a:p>
        </p:txBody>
      </p:sp>
      <p:sp>
        <p:nvSpPr>
          <p:cNvPr id="6" name="Rounded Rectangle 5"/>
          <p:cNvSpPr/>
          <p:nvPr/>
        </p:nvSpPr>
        <p:spPr>
          <a:xfrm>
            <a:off x="285141" y="1496934"/>
            <a:ext cx="2340000" cy="1872432"/>
          </a:xfrm>
          <a:prstGeom prst="roundRect">
            <a:avLst>
              <a:gd name="adj" fmla="val 3093"/>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Understand </a:t>
            </a:r>
            <a:r>
              <a:rPr lang="en-US" sz="1400" dirty="0" smtClean="0">
                <a:solidFill>
                  <a:schemeClr val="bg1"/>
                </a:solidFill>
                <a:latin typeface="Segoe UI" panose="020B0502040204020203" pitchFamily="34" charset="0"/>
                <a:cs typeface="Segoe UI" panose="020B0502040204020203" pitchFamily="34" charset="0"/>
              </a:rPr>
              <a:t>the key </a:t>
            </a:r>
            <a:r>
              <a:rPr lang="en-US" sz="1400" dirty="0">
                <a:solidFill>
                  <a:schemeClr val="bg1"/>
                </a:solidFill>
                <a:latin typeface="Segoe UI" panose="020B0502040204020203" pitchFamily="34" charset="0"/>
                <a:cs typeface="Segoe UI" panose="020B0502040204020203" pitchFamily="34" charset="0"/>
              </a:rPr>
              <a:t>purpose of the taskforce and </a:t>
            </a:r>
            <a:r>
              <a:rPr lang="en-US" sz="1400" dirty="0" smtClean="0">
                <a:solidFill>
                  <a:schemeClr val="bg1"/>
                </a:solidFill>
                <a:latin typeface="Segoe UI" panose="020B0502040204020203" pitchFamily="34" charset="0"/>
                <a:cs typeface="Segoe UI" panose="020B0502040204020203" pitchFamily="34" charset="0"/>
              </a:rPr>
              <a:t>policy </a:t>
            </a:r>
            <a:r>
              <a:rPr lang="en-US" sz="1400" dirty="0">
                <a:solidFill>
                  <a:schemeClr val="bg1"/>
                </a:solidFill>
                <a:latin typeface="Segoe UI" panose="020B0502040204020203" pitchFamily="34" charset="0"/>
                <a:cs typeface="Segoe UI" panose="020B0502040204020203" pitchFamily="34" charset="0"/>
              </a:rPr>
              <a:t>background</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Understand purpose and intended outcomes of the workshops</a:t>
            </a:r>
          </a:p>
        </p:txBody>
      </p:sp>
      <p:sp>
        <p:nvSpPr>
          <p:cNvPr id="7" name="TextBox 6"/>
          <p:cNvSpPr txBox="1"/>
          <p:nvPr/>
        </p:nvSpPr>
        <p:spPr>
          <a:xfrm>
            <a:off x="285142" y="1176827"/>
            <a:ext cx="1643049" cy="246221"/>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Outcomes</a:t>
            </a:r>
            <a:endParaRPr lang="en-AU" sz="1600" dirty="0">
              <a:solidFill>
                <a:schemeClr val="accent6">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276281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392374"/>
          </a:xfrm>
        </p:spPr>
        <p:txBody>
          <a:bodyPr/>
          <a:lstStyle/>
          <a:p>
            <a:r>
              <a:rPr lang="en-AU" dirty="0"/>
              <a:t>1. Determine taskforce &amp; policy objectives</a:t>
            </a:r>
          </a:p>
        </p:txBody>
      </p:sp>
      <p:sp>
        <p:nvSpPr>
          <p:cNvPr id="4" name="Rectangle 3"/>
          <p:cNvSpPr/>
          <p:nvPr/>
        </p:nvSpPr>
        <p:spPr>
          <a:xfrm>
            <a:off x="2862470" y="1496933"/>
            <a:ext cx="7384773" cy="3477875"/>
          </a:xfrm>
          <a:prstGeom prst="rect">
            <a:avLst/>
          </a:prstGeom>
        </p:spPr>
        <p:txBody>
          <a:bodyPr wrap="square" lIns="0" tIns="0" rIns="0" bIns="0">
            <a:spAutoFit/>
          </a:bodyPr>
          <a:lstStyle/>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Facilitator </a:t>
            </a:r>
            <a:r>
              <a:rPr lang="en-AU" sz="1200" dirty="0">
                <a:solidFill>
                  <a:schemeClr val="accent6">
                    <a:lumMod val="50000"/>
                  </a:schemeClr>
                </a:solidFill>
                <a:latin typeface="Montserrat Semi Bold" panose="00000700000000000000" pitchFamily="50" charset="0"/>
                <a:cs typeface="Segoe UI" panose="020B0502040204020203" pitchFamily="34" charset="0"/>
              </a:rPr>
              <a:t>guidance</a:t>
            </a:r>
          </a:p>
          <a:p>
            <a:pPr marL="114300" lvl="0" indent="-11430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Individual or small group activity: </a:t>
            </a:r>
            <a:r>
              <a:rPr lang="en-AU" sz="1000" b="1" dirty="0">
                <a:solidFill>
                  <a:schemeClr val="tx1">
                    <a:lumMod val="95000"/>
                    <a:lumOff val="5000"/>
                  </a:schemeClr>
                </a:solidFill>
                <a:latin typeface="Segoe UI" panose="020B0502040204020203" pitchFamily="34" charset="0"/>
                <a:cs typeface="Segoe UI" panose="020B0502040204020203" pitchFamily="34" charset="0"/>
              </a:rPr>
              <a:t>Participants generate a range of possible questions to discuss</a:t>
            </a:r>
            <a:endParaRPr lang="en-AU" sz="1000" b="1" i="1" dirty="0">
              <a:solidFill>
                <a:schemeClr val="tx1">
                  <a:lumMod val="95000"/>
                  <a:lumOff val="5000"/>
                </a:schemeClr>
              </a:solidFill>
              <a:latin typeface="Segoe UI" panose="020B0502040204020203" pitchFamily="34" charset="0"/>
              <a:cs typeface="Segoe UI" panose="020B0502040204020203" pitchFamily="34" charset="0"/>
            </a:endParaRP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Ask individuals or small groups to write down one or more possible overarching policy questions (around 5 minutes</a:t>
            </a:r>
            <a:r>
              <a:rPr lang="en-AU" sz="1000" dirty="0" smtClean="0">
                <a:solidFill>
                  <a:schemeClr val="tx1">
                    <a:lumMod val="95000"/>
                    <a:lumOff val="5000"/>
                  </a:schemeClr>
                </a:solidFill>
                <a:latin typeface="Segoe UI" panose="020B0502040204020203" pitchFamily="34" charset="0"/>
                <a:cs typeface="Segoe UI" panose="020B0502040204020203" pitchFamily="34" charset="0"/>
              </a:rPr>
              <a:t>).</a:t>
            </a:r>
          </a:p>
          <a:p>
            <a:pPr marL="514350" lvl="3" indent="-171450">
              <a:spcAft>
                <a:spcPts val="600"/>
              </a:spcAft>
              <a:buFont typeface="Arial" panose="020B0604020202020204" pitchFamily="34" charset="0"/>
              <a:buChar char="•"/>
            </a:pPr>
            <a:r>
              <a:rPr lang="en-AU" sz="1000" dirty="0" smtClean="0">
                <a:solidFill>
                  <a:schemeClr val="tx1">
                    <a:lumMod val="95000"/>
                    <a:lumOff val="5000"/>
                  </a:schemeClr>
                </a:solidFill>
                <a:latin typeface="Segoe UI" panose="020B0502040204020203" pitchFamily="34" charset="0"/>
                <a:cs typeface="Segoe UI" panose="020B0502040204020203" pitchFamily="34" charset="0"/>
              </a:rPr>
              <a:t>Using insights from the group, develop a single overarching question that outlines the objectives of the taskforce and seek consensus from participants. </a:t>
            </a:r>
            <a:endParaRPr lang="en-AU" sz="1000" dirty="0">
              <a:solidFill>
                <a:schemeClr val="tx1">
                  <a:lumMod val="95000"/>
                  <a:lumOff val="5000"/>
                </a:schemeClr>
              </a:solidFill>
              <a:latin typeface="Segoe UI" panose="020B0502040204020203" pitchFamily="34" charset="0"/>
              <a:cs typeface="Segoe UI" panose="020B0502040204020203" pitchFamily="34" charset="0"/>
            </a:endParaRPr>
          </a:p>
          <a:p>
            <a:pPr marL="114300" lvl="0" indent="-114300">
              <a:spcAft>
                <a:spcPts val="600"/>
              </a:spcAft>
            </a:pPr>
            <a:r>
              <a:rPr lang="en-AU" sz="1000" b="1" i="1" dirty="0" smtClean="0">
                <a:solidFill>
                  <a:schemeClr val="tx1">
                    <a:lumMod val="95000"/>
                    <a:lumOff val="5000"/>
                  </a:schemeClr>
                </a:solidFill>
                <a:latin typeface="Segoe UI" panose="020B0502040204020203" pitchFamily="34" charset="0"/>
                <a:cs typeface="Segoe UI" panose="020B0502040204020203" pitchFamily="34" charset="0"/>
              </a:rPr>
              <a:t>(Optional) Small </a:t>
            </a:r>
            <a:r>
              <a:rPr lang="en-AU" sz="1000" b="1" i="1" dirty="0">
                <a:solidFill>
                  <a:schemeClr val="tx1">
                    <a:lumMod val="95000"/>
                    <a:lumOff val="5000"/>
                  </a:schemeClr>
                </a:solidFill>
                <a:latin typeface="Segoe UI" panose="020B0502040204020203" pitchFamily="34" charset="0"/>
                <a:cs typeface="Segoe UI" panose="020B0502040204020203" pitchFamily="34" charset="0"/>
              </a:rPr>
              <a:t>group discussion: </a:t>
            </a:r>
            <a:r>
              <a:rPr lang="en-AU" sz="1000" b="1" dirty="0">
                <a:solidFill>
                  <a:schemeClr val="tx1">
                    <a:lumMod val="95000"/>
                    <a:lumOff val="5000"/>
                  </a:schemeClr>
                </a:solidFill>
                <a:latin typeface="Segoe UI" panose="020B0502040204020203" pitchFamily="34" charset="0"/>
                <a:cs typeface="Segoe UI" panose="020B0502040204020203" pitchFamily="34" charset="0"/>
              </a:rPr>
              <a:t>Participants share and refine their </a:t>
            </a:r>
            <a:r>
              <a:rPr lang="en-AU" sz="1000" b="1" dirty="0" smtClean="0">
                <a:solidFill>
                  <a:schemeClr val="tx1">
                    <a:lumMod val="95000"/>
                    <a:lumOff val="5000"/>
                  </a:schemeClr>
                </a:solidFill>
                <a:latin typeface="Segoe UI" panose="020B0502040204020203" pitchFamily="34" charset="0"/>
                <a:cs typeface="Segoe UI" panose="020B0502040204020203" pitchFamily="34" charset="0"/>
              </a:rPr>
              <a:t>questions through an issues tree</a:t>
            </a:r>
          </a:p>
          <a:p>
            <a:pPr marL="514350" lvl="3" indent="-171450">
              <a:spcAft>
                <a:spcPts val="600"/>
              </a:spcAft>
              <a:buFont typeface="Arial" panose="020B0604020202020204" pitchFamily="34" charset="0"/>
              <a:buChar char="•"/>
            </a:pPr>
            <a:r>
              <a:rPr lang="en-AU" sz="1000" dirty="0" smtClean="0">
                <a:solidFill>
                  <a:schemeClr val="tx1">
                    <a:lumMod val="95000"/>
                    <a:lumOff val="5000"/>
                  </a:schemeClr>
                </a:solidFill>
                <a:latin typeface="Segoe UI" panose="020B0502040204020203" pitchFamily="34" charset="0"/>
                <a:cs typeface="Segoe UI" panose="020B0502040204020203" pitchFamily="34" charset="0"/>
              </a:rPr>
              <a:t>Brainstorm/whiteboard a full list of questions.</a:t>
            </a:r>
          </a:p>
          <a:p>
            <a:pPr marL="514350" lvl="3" indent="-171450">
              <a:spcAft>
                <a:spcPts val="600"/>
              </a:spcAft>
              <a:buFont typeface="Arial" panose="020B0604020202020204" pitchFamily="34" charset="0"/>
              <a:buChar char="•"/>
            </a:pPr>
            <a:r>
              <a:rPr lang="en-AU" sz="1000" dirty="0" smtClean="0">
                <a:solidFill>
                  <a:schemeClr val="tx1">
                    <a:lumMod val="95000"/>
                    <a:lumOff val="5000"/>
                  </a:schemeClr>
                </a:solidFill>
                <a:latin typeface="Segoe UI" panose="020B0502040204020203" pitchFamily="34" charset="0"/>
                <a:cs typeface="Segoe UI" panose="020B0502040204020203" pitchFamily="34" charset="0"/>
              </a:rPr>
              <a:t>Group </a:t>
            </a:r>
            <a:r>
              <a:rPr lang="en-AU" sz="1000" dirty="0">
                <a:solidFill>
                  <a:schemeClr val="tx1">
                    <a:lumMod val="95000"/>
                    <a:lumOff val="5000"/>
                  </a:schemeClr>
                </a:solidFill>
                <a:latin typeface="Segoe UI" panose="020B0502040204020203" pitchFamily="34" charset="0"/>
                <a:cs typeface="Segoe UI" panose="020B0502040204020203" pitchFamily="34" charset="0"/>
              </a:rPr>
              <a:t>the questions into related areas.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Determine which are actually sub-questions of the primary </a:t>
            </a:r>
            <a:r>
              <a:rPr lang="en-AU" sz="1000" dirty="0" smtClean="0">
                <a:solidFill>
                  <a:schemeClr val="tx1">
                    <a:lumMod val="95000"/>
                    <a:lumOff val="5000"/>
                  </a:schemeClr>
                </a:solidFill>
                <a:latin typeface="Segoe UI" panose="020B0502040204020203" pitchFamily="34" charset="0"/>
                <a:cs typeface="Segoe UI" panose="020B0502040204020203" pitchFamily="34" charset="0"/>
              </a:rPr>
              <a:t>question and build into an issues tree:</a:t>
            </a:r>
            <a:endParaRPr lang="en-AU" sz="1000" dirty="0">
              <a:solidFill>
                <a:schemeClr val="tx1">
                  <a:lumMod val="95000"/>
                  <a:lumOff val="5000"/>
                </a:schemeClr>
              </a:solidFill>
              <a:latin typeface="Segoe UI" panose="020B0502040204020203" pitchFamily="34" charset="0"/>
              <a:cs typeface="Segoe UI" panose="020B0502040204020203" pitchFamily="34" charset="0"/>
            </a:endParaRP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Sub-questions should be mutually exclusive, </a:t>
            </a:r>
            <a:r>
              <a:rPr lang="en-AU" sz="1000" dirty="0" smtClean="0">
                <a:solidFill>
                  <a:schemeClr val="tx1">
                    <a:lumMod val="95000"/>
                    <a:lumOff val="5000"/>
                  </a:schemeClr>
                </a:solidFill>
                <a:latin typeface="Segoe UI" panose="020B0502040204020203" pitchFamily="34" charset="0"/>
                <a:cs typeface="Segoe UI" panose="020B0502040204020203" pitchFamily="34" charset="0"/>
              </a:rPr>
              <a:t>collectively exhaustive </a:t>
            </a:r>
            <a:r>
              <a:rPr lang="en-AU" sz="1000" dirty="0">
                <a:solidFill>
                  <a:schemeClr val="tx1">
                    <a:lumMod val="95000"/>
                    <a:lumOff val="5000"/>
                  </a:schemeClr>
                </a:solidFill>
                <a:latin typeface="Segoe UI" panose="020B0502040204020203" pitchFamily="34" charset="0"/>
                <a:cs typeface="Segoe UI" panose="020B0502040204020203" pitchFamily="34" charset="0"/>
              </a:rPr>
              <a:t>(MECE</a:t>
            </a:r>
            <a:r>
              <a:rPr lang="en-AU" sz="1000" dirty="0" smtClean="0">
                <a:solidFill>
                  <a:schemeClr val="tx1">
                    <a:lumMod val="95000"/>
                    <a:lumOff val="5000"/>
                  </a:schemeClr>
                </a:solidFill>
                <a:latin typeface="Segoe UI" panose="020B0502040204020203" pitchFamily="34" charset="0"/>
                <a:cs typeface="Segoe UI" panose="020B0502040204020203" pitchFamily="34" charset="0"/>
              </a:rPr>
              <a:t>).</a:t>
            </a:r>
            <a:endParaRPr lang="en-AU" sz="1000" dirty="0">
              <a:solidFill>
                <a:schemeClr val="tx1">
                  <a:lumMod val="95000"/>
                  <a:lumOff val="5000"/>
                </a:schemeClr>
              </a:solidFill>
              <a:latin typeface="Segoe UI" panose="020B0502040204020203" pitchFamily="34" charset="0"/>
              <a:cs typeface="Segoe UI" panose="020B0502040204020203" pitchFamily="34" charset="0"/>
            </a:endParaRPr>
          </a:p>
          <a:p>
            <a:pPr>
              <a:spcAft>
                <a:spcPts val="600"/>
              </a:spcAft>
            </a:pPr>
            <a:endParaRPr lang="en-AU" sz="1200" dirty="0" smtClean="0">
              <a:solidFill>
                <a:schemeClr val="accent6">
                  <a:lumMod val="50000"/>
                </a:schemeClr>
              </a:solidFill>
              <a:latin typeface="Montserrat Semi Bold" panose="00000700000000000000" pitchFamily="50" charset="0"/>
              <a:cs typeface="Segoe UI" panose="020B0502040204020203" pitchFamily="34" charset="0"/>
            </a:endParaRPr>
          </a:p>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After the workshop</a:t>
            </a:r>
            <a:endParaRPr lang="en-AU" sz="1200" dirty="0">
              <a:solidFill>
                <a:schemeClr val="accent6">
                  <a:lumMod val="50000"/>
                </a:schemeClr>
              </a:solidFill>
              <a:latin typeface="Montserrat Semi Bold" panose="00000700000000000000" pitchFamily="50" charset="0"/>
              <a:cs typeface="Segoe UI" panose="020B0502040204020203" pitchFamily="34" charset="0"/>
            </a:endParaRPr>
          </a:p>
          <a:p>
            <a:pPr marL="514350" lvl="3" indent="-171450">
              <a:spcAft>
                <a:spcPts val="600"/>
              </a:spcAft>
              <a:buFont typeface="Arial" panose="020B0604020202020204" pitchFamily="34" charset="0"/>
              <a:buChar char="•"/>
            </a:pPr>
            <a:r>
              <a:rPr lang="en-US" sz="1000" dirty="0" smtClean="0">
                <a:solidFill>
                  <a:schemeClr val="tx1">
                    <a:lumMod val="95000"/>
                    <a:lumOff val="5000"/>
                  </a:schemeClr>
                </a:solidFill>
                <a:latin typeface="Segoe UI" panose="020B0502040204020203" pitchFamily="34" charset="0"/>
                <a:cs typeface="Segoe UI" panose="020B0502040204020203" pitchFamily="34" charset="0"/>
              </a:rPr>
              <a:t>If an issues tree has been created, one </a:t>
            </a:r>
            <a:r>
              <a:rPr lang="en-US" sz="1000" dirty="0">
                <a:solidFill>
                  <a:schemeClr val="tx1">
                    <a:lumMod val="95000"/>
                    <a:lumOff val="5000"/>
                  </a:schemeClr>
                </a:solidFill>
                <a:latin typeface="Segoe UI" panose="020B0502040204020203" pitchFamily="34" charset="0"/>
                <a:cs typeface="Segoe UI" panose="020B0502040204020203" pitchFamily="34" charset="0"/>
              </a:rPr>
              <a:t>person or group should be selected to write up, develop and </a:t>
            </a:r>
            <a:r>
              <a:rPr lang="en-US" sz="1000" dirty="0" err="1">
                <a:solidFill>
                  <a:schemeClr val="tx1">
                    <a:lumMod val="95000"/>
                    <a:lumOff val="5000"/>
                  </a:schemeClr>
                </a:solidFill>
                <a:latin typeface="Segoe UI" panose="020B0502040204020203" pitchFamily="34" charset="0"/>
                <a:cs typeface="Segoe UI" panose="020B0502040204020203" pitchFamily="34" charset="0"/>
              </a:rPr>
              <a:t>finalise</a:t>
            </a:r>
            <a:r>
              <a:rPr lang="en-US" sz="1000" dirty="0">
                <a:solidFill>
                  <a:schemeClr val="tx1">
                    <a:lumMod val="95000"/>
                    <a:lumOff val="5000"/>
                  </a:schemeClr>
                </a:solidFill>
                <a:latin typeface="Segoe UI" panose="020B0502040204020203" pitchFamily="34" charset="0"/>
                <a:cs typeface="Segoe UI" panose="020B0502040204020203" pitchFamily="34" charset="0"/>
              </a:rPr>
              <a:t> the issues tree after the session. This will need to be ready before Part 2.</a:t>
            </a:r>
          </a:p>
          <a:p>
            <a:pPr marL="514350" lvl="3" indent="-171450">
              <a:spcAft>
                <a:spcPts val="600"/>
              </a:spcAft>
              <a:buFont typeface="Arial" panose="020B0604020202020204" pitchFamily="34" charset="0"/>
              <a:buChar char="•"/>
            </a:pPr>
            <a:r>
              <a:rPr lang="en-US" sz="1000" dirty="0" smtClean="0">
                <a:solidFill>
                  <a:schemeClr val="tx1">
                    <a:lumMod val="95000"/>
                    <a:lumOff val="5000"/>
                  </a:schemeClr>
                </a:solidFill>
                <a:latin typeface="Segoe UI" panose="020B0502040204020203" pitchFamily="34" charset="0"/>
                <a:cs typeface="Segoe UI" panose="020B0502040204020203" pitchFamily="34" charset="0"/>
              </a:rPr>
              <a:t>The overarching question (and issues tree, if developed) </a:t>
            </a:r>
            <a:r>
              <a:rPr lang="en-US" sz="1000" dirty="0">
                <a:solidFill>
                  <a:schemeClr val="tx1">
                    <a:lumMod val="95000"/>
                    <a:lumOff val="5000"/>
                  </a:schemeClr>
                </a:solidFill>
                <a:latin typeface="Segoe UI" panose="020B0502040204020203" pitchFamily="34" charset="0"/>
                <a:cs typeface="Segoe UI" panose="020B0502040204020203" pitchFamily="34" charset="0"/>
              </a:rPr>
              <a:t>can help to clarify proposed governance structures/</a:t>
            </a:r>
            <a:r>
              <a:rPr lang="en-US" sz="1000" dirty="0" err="1">
                <a:solidFill>
                  <a:schemeClr val="tx1">
                    <a:lumMod val="95000"/>
                    <a:lumOff val="5000"/>
                  </a:schemeClr>
                </a:solidFill>
                <a:latin typeface="Segoe UI" panose="020B0502040204020203" pitchFamily="34" charset="0"/>
                <a:cs typeface="Segoe UI" panose="020B0502040204020203" pitchFamily="34" charset="0"/>
              </a:rPr>
              <a:t>workstreams</a:t>
            </a:r>
            <a:r>
              <a:rPr lang="en-US" sz="1000" dirty="0">
                <a:solidFill>
                  <a:schemeClr val="tx1">
                    <a:lumMod val="95000"/>
                    <a:lumOff val="5000"/>
                  </a:schemeClr>
                </a:solidFill>
                <a:latin typeface="Segoe UI" panose="020B0502040204020203" pitchFamily="34" charset="0"/>
                <a:cs typeface="Segoe UI" panose="020B0502040204020203" pitchFamily="34" charset="0"/>
              </a:rPr>
              <a:t>/taskforce </a:t>
            </a:r>
            <a:r>
              <a:rPr lang="en-US" sz="1000" dirty="0" smtClean="0">
                <a:solidFill>
                  <a:schemeClr val="tx1">
                    <a:lumMod val="95000"/>
                    <a:lumOff val="5000"/>
                  </a:schemeClr>
                </a:solidFill>
                <a:latin typeface="Segoe UI" panose="020B0502040204020203" pitchFamily="34" charset="0"/>
                <a:cs typeface="Segoe UI" panose="020B0502040204020203" pitchFamily="34" charset="0"/>
              </a:rPr>
              <a:t>teams.</a:t>
            </a:r>
            <a:endParaRPr lang="en-US" sz="1000"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6" name="Rounded Rectangle 5"/>
          <p:cNvSpPr/>
          <p:nvPr/>
        </p:nvSpPr>
        <p:spPr>
          <a:xfrm>
            <a:off x="285141" y="1496934"/>
            <a:ext cx="2340000" cy="3273850"/>
          </a:xfrm>
          <a:prstGeom prst="roundRect">
            <a:avLst>
              <a:gd name="adj" fmla="val 3093"/>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Consider overarching policy objectives including what is ‘in and out’ of scope</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Participants think through key issues and major components of work</a:t>
            </a:r>
          </a:p>
          <a:p>
            <a:pPr marL="171450" indent="-171450">
              <a:spcAft>
                <a:spcPts val="600"/>
              </a:spcAft>
              <a:buFont typeface="Wingdings" panose="05000000000000000000" pitchFamily="2" charset="2"/>
              <a:buChar char="§"/>
            </a:pPr>
            <a:r>
              <a:rPr lang="en-US" sz="1400" dirty="0" smtClean="0">
                <a:solidFill>
                  <a:schemeClr val="bg1"/>
                </a:solidFill>
                <a:latin typeface="Segoe UI" panose="020B0502040204020203" pitchFamily="34" charset="0"/>
                <a:cs typeface="Segoe UI" panose="020B0502040204020203" pitchFamily="34" charset="0"/>
              </a:rPr>
              <a:t>The objective can be used to shape and clarify the taskforce’s </a:t>
            </a:r>
            <a:r>
              <a:rPr lang="en-US" sz="1400" dirty="0" err="1" smtClean="0">
                <a:solidFill>
                  <a:schemeClr val="bg1"/>
                </a:solidFill>
                <a:latin typeface="Segoe UI" panose="020B0502040204020203" pitchFamily="34" charset="0"/>
                <a:cs typeface="Segoe UI" panose="020B0502040204020203" pitchFamily="34" charset="0"/>
              </a:rPr>
              <a:t>workstreams</a:t>
            </a:r>
            <a:endParaRPr lang="en-US" sz="1400" dirty="0">
              <a:solidFill>
                <a:schemeClr val="bg1"/>
              </a:solidFill>
              <a:latin typeface="Segoe UI" panose="020B0502040204020203" pitchFamily="34" charset="0"/>
              <a:cs typeface="Segoe UI" panose="020B0502040204020203" pitchFamily="34" charset="0"/>
            </a:endParaRPr>
          </a:p>
        </p:txBody>
      </p:sp>
      <p:sp>
        <p:nvSpPr>
          <p:cNvPr id="7" name="TextBox 6"/>
          <p:cNvSpPr txBox="1"/>
          <p:nvPr/>
        </p:nvSpPr>
        <p:spPr>
          <a:xfrm>
            <a:off x="285142" y="1176827"/>
            <a:ext cx="1643049" cy="246221"/>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Outcomes</a:t>
            </a:r>
            <a:endParaRPr lang="en-AU" sz="1600" dirty="0">
              <a:solidFill>
                <a:schemeClr val="accent6">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168642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392374"/>
          </a:xfrm>
        </p:spPr>
        <p:txBody>
          <a:bodyPr/>
          <a:lstStyle/>
          <a:p>
            <a:r>
              <a:rPr lang="en-AU" dirty="0"/>
              <a:t>2. Determine </a:t>
            </a:r>
            <a:r>
              <a:rPr lang="en-AU" dirty="0" smtClean="0"/>
              <a:t>key </a:t>
            </a:r>
            <a:r>
              <a:rPr lang="en-AU" dirty="0"/>
              <a:t>deliverables</a:t>
            </a:r>
          </a:p>
        </p:txBody>
      </p:sp>
      <p:sp>
        <p:nvSpPr>
          <p:cNvPr id="4" name="Rectangle 3"/>
          <p:cNvSpPr/>
          <p:nvPr/>
        </p:nvSpPr>
        <p:spPr>
          <a:xfrm>
            <a:off x="2862470" y="1496933"/>
            <a:ext cx="7384773" cy="3170099"/>
          </a:xfrm>
          <a:prstGeom prst="rect">
            <a:avLst/>
          </a:prstGeom>
        </p:spPr>
        <p:txBody>
          <a:bodyPr wrap="square" lIns="0" tIns="0" rIns="0" bIns="0">
            <a:spAutoFit/>
          </a:bodyPr>
          <a:lstStyle/>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Facilitator </a:t>
            </a:r>
            <a:r>
              <a:rPr lang="en-AU" sz="1200" dirty="0">
                <a:solidFill>
                  <a:schemeClr val="accent6">
                    <a:lumMod val="50000"/>
                  </a:schemeClr>
                </a:solidFill>
                <a:latin typeface="Montserrat Semi Bold" panose="00000700000000000000" pitchFamily="50" charset="0"/>
                <a:cs typeface="Segoe UI" panose="020B0502040204020203" pitchFamily="34" charset="0"/>
              </a:rPr>
              <a:t>guidance</a:t>
            </a:r>
          </a:p>
          <a:p>
            <a:pPr lvl="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Small group discussion: </a:t>
            </a:r>
            <a:r>
              <a:rPr lang="en-AU" sz="1000" b="1" dirty="0">
                <a:solidFill>
                  <a:schemeClr val="tx1">
                    <a:lumMod val="95000"/>
                    <a:lumOff val="5000"/>
                  </a:schemeClr>
                </a:solidFill>
                <a:latin typeface="Segoe UI" panose="020B0502040204020203" pitchFamily="34" charset="0"/>
                <a:cs typeface="Segoe UI" panose="020B0502040204020203" pitchFamily="34" charset="0"/>
              </a:rPr>
              <a:t>Generate a list of all potential deliverables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Provide an empty </a:t>
            </a:r>
            <a:r>
              <a:rPr lang="en-AU" sz="1000">
                <a:solidFill>
                  <a:schemeClr val="tx1">
                    <a:lumMod val="95000"/>
                    <a:lumOff val="5000"/>
                  </a:schemeClr>
                </a:solidFill>
                <a:latin typeface="Segoe UI" panose="020B0502040204020203" pitchFamily="34" charset="0"/>
                <a:cs typeface="Segoe UI" panose="020B0502040204020203" pitchFamily="34" charset="0"/>
              </a:rPr>
              <a:t>workplan </a:t>
            </a:r>
            <a:r>
              <a:rPr lang="en-AU" sz="1000" dirty="0">
                <a:solidFill>
                  <a:schemeClr val="tx1">
                    <a:lumMod val="95000"/>
                    <a:lumOff val="5000"/>
                  </a:schemeClr>
                </a:solidFill>
                <a:latin typeface="Segoe UI" panose="020B0502040204020203" pitchFamily="34" charset="0"/>
                <a:cs typeface="Segoe UI" panose="020B0502040204020203" pitchFamily="34" charset="0"/>
              </a:rPr>
              <a:t>table for groups to populate. </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Ask groups to generate a list of everything the taskforce needs to do.</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Focus on generating a long list of deliverables – other fields of the table can be populated at a later time.</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Groups can suggest new ideas – not just existing deliverables.</a:t>
            </a:r>
          </a:p>
          <a:p>
            <a:pPr lvl="0">
              <a:spcAft>
                <a:spcPts val="600"/>
              </a:spcAft>
            </a:pPr>
            <a:r>
              <a:rPr lang="en-AU" sz="1000" b="1" i="1" dirty="0" smtClean="0">
                <a:solidFill>
                  <a:schemeClr val="tx1">
                    <a:lumMod val="95000"/>
                    <a:lumOff val="5000"/>
                  </a:schemeClr>
                </a:solidFill>
                <a:latin typeface="Segoe UI" panose="020B0502040204020203" pitchFamily="34" charset="0"/>
                <a:cs typeface="Segoe UI" panose="020B0502040204020203" pitchFamily="34" charset="0"/>
              </a:rPr>
              <a:t>Whole </a:t>
            </a:r>
            <a:r>
              <a:rPr lang="en-AU" sz="1000" b="1" i="1" dirty="0">
                <a:solidFill>
                  <a:schemeClr val="tx1">
                    <a:lumMod val="95000"/>
                    <a:lumOff val="5000"/>
                  </a:schemeClr>
                </a:solidFill>
                <a:latin typeface="Segoe UI" panose="020B0502040204020203" pitchFamily="34" charset="0"/>
                <a:cs typeface="Segoe UI" panose="020B0502040204020203" pitchFamily="34" charset="0"/>
              </a:rPr>
              <a:t>group discussion</a:t>
            </a:r>
            <a:r>
              <a:rPr lang="en-AU" sz="1000" b="1" dirty="0">
                <a:solidFill>
                  <a:schemeClr val="tx1">
                    <a:lumMod val="95000"/>
                    <a:lumOff val="5000"/>
                  </a:schemeClr>
                </a:solidFill>
                <a:latin typeface="Segoe UI" panose="020B0502040204020203" pitchFamily="34" charset="0"/>
                <a:cs typeface="Segoe UI" panose="020B0502040204020203" pitchFamily="34" charset="0"/>
              </a:rPr>
              <a:t>: Refine list of deliverables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Each group reads out their list of deliverables.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Facilitator adds deliverables to whiteboard, mapped against </a:t>
            </a:r>
            <a:r>
              <a:rPr lang="en-AU" sz="1000" dirty="0" err="1">
                <a:solidFill>
                  <a:schemeClr val="tx1">
                    <a:lumMod val="95000"/>
                    <a:lumOff val="5000"/>
                  </a:schemeClr>
                </a:solidFill>
                <a:latin typeface="Segoe UI" panose="020B0502040204020203" pitchFamily="34" charset="0"/>
                <a:cs typeface="Segoe UI" panose="020B0502040204020203" pitchFamily="34" charset="0"/>
              </a:rPr>
              <a:t>workstreams</a:t>
            </a:r>
            <a:r>
              <a:rPr lang="en-AU" sz="1000" dirty="0">
                <a:solidFill>
                  <a:schemeClr val="tx1">
                    <a:lumMod val="95000"/>
                    <a:lumOff val="5000"/>
                  </a:schemeClr>
                </a:solidFill>
                <a:latin typeface="Segoe UI" panose="020B0502040204020203" pitchFamily="34" charset="0"/>
                <a:cs typeface="Segoe UI" panose="020B0502040204020203" pitchFamily="34" charset="0"/>
              </a:rPr>
              <a:t> if possible.</a:t>
            </a:r>
          </a:p>
          <a:p>
            <a:pPr>
              <a:spcAft>
                <a:spcPts val="600"/>
              </a:spcAft>
            </a:pPr>
            <a:endParaRPr lang="en-AU" sz="1200" dirty="0" smtClean="0">
              <a:solidFill>
                <a:schemeClr val="accent6">
                  <a:lumMod val="50000"/>
                </a:schemeClr>
              </a:solidFill>
              <a:latin typeface="Montserrat Semi Bold" panose="00000700000000000000" pitchFamily="50" charset="0"/>
              <a:cs typeface="Segoe UI" panose="020B0502040204020203" pitchFamily="34" charset="0"/>
            </a:endParaRPr>
          </a:p>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After the workshop</a:t>
            </a:r>
            <a:endParaRPr lang="en-AU" sz="1200" dirty="0">
              <a:solidFill>
                <a:schemeClr val="accent6">
                  <a:lumMod val="50000"/>
                </a:schemeClr>
              </a:solidFill>
              <a:latin typeface="Montserrat Semi Bold" panose="00000700000000000000" pitchFamily="50" charset="0"/>
              <a:cs typeface="Segoe UI" panose="020B0502040204020203" pitchFamily="34" charset="0"/>
            </a:endParaRPr>
          </a:p>
          <a:p>
            <a:pPr marL="514350" lvl="3" indent="-171450">
              <a:spcAft>
                <a:spcPts val="600"/>
              </a:spcAft>
              <a:buFont typeface="Arial" panose="020B0604020202020204" pitchFamily="34" charset="0"/>
              <a:buChar char="•"/>
            </a:pPr>
            <a:r>
              <a:rPr lang="en-US" sz="1000" dirty="0">
                <a:solidFill>
                  <a:schemeClr val="tx1">
                    <a:lumMod val="95000"/>
                    <a:lumOff val="5000"/>
                  </a:schemeClr>
                </a:solidFill>
                <a:latin typeface="Segoe UI" panose="020B0502040204020203" pitchFamily="34" charset="0"/>
                <a:cs typeface="Segoe UI" panose="020B0502040204020203" pitchFamily="34" charset="0"/>
              </a:rPr>
              <a:t>After the session, an individual or group can develop a more comprehensive list of deliverables, timeframes and responsibilities (a </a:t>
            </a:r>
            <a:r>
              <a:rPr lang="en-US" sz="1000" dirty="0" err="1">
                <a:solidFill>
                  <a:schemeClr val="tx1">
                    <a:lumMod val="95000"/>
                    <a:lumOff val="5000"/>
                  </a:schemeClr>
                </a:solidFill>
                <a:latin typeface="Segoe UI" panose="020B0502040204020203" pitchFamily="34" charset="0"/>
                <a:cs typeface="Segoe UI" panose="020B0502040204020203" pitchFamily="34" charset="0"/>
              </a:rPr>
              <a:t>workplan</a:t>
            </a:r>
            <a:r>
              <a:rPr lang="en-US" sz="1000" dirty="0">
                <a:solidFill>
                  <a:schemeClr val="tx1">
                    <a:lumMod val="95000"/>
                    <a:lumOff val="5000"/>
                  </a:schemeClr>
                </a:solidFill>
                <a:latin typeface="Segoe UI" panose="020B0502040204020203" pitchFamily="34" charset="0"/>
                <a:cs typeface="Segoe UI" panose="020B0502040204020203" pitchFamily="34" charset="0"/>
              </a:rPr>
              <a:t>).</a:t>
            </a:r>
          </a:p>
          <a:p>
            <a:pPr marL="514350" lvl="3" indent="-171450">
              <a:spcAft>
                <a:spcPts val="600"/>
              </a:spcAft>
              <a:buFont typeface="Arial" panose="020B0604020202020204" pitchFamily="34" charset="0"/>
              <a:buChar char="•"/>
            </a:pPr>
            <a:r>
              <a:rPr lang="en-US" sz="1000" dirty="0" smtClean="0">
                <a:solidFill>
                  <a:schemeClr val="tx1">
                    <a:lumMod val="95000"/>
                    <a:lumOff val="5000"/>
                  </a:schemeClr>
                </a:solidFill>
                <a:latin typeface="Segoe UI" panose="020B0502040204020203" pitchFamily="34" charset="0"/>
                <a:cs typeface="Segoe UI" panose="020B0502040204020203" pitchFamily="34" charset="0"/>
              </a:rPr>
              <a:t>If you did an issues tree, suggest </a:t>
            </a:r>
            <a:r>
              <a:rPr lang="en-US" sz="1000" dirty="0">
                <a:solidFill>
                  <a:schemeClr val="tx1">
                    <a:lumMod val="95000"/>
                    <a:lumOff val="5000"/>
                  </a:schemeClr>
                </a:solidFill>
                <a:latin typeface="Segoe UI" panose="020B0502040204020203" pitchFamily="34" charset="0"/>
                <a:cs typeface="Segoe UI" panose="020B0502040204020203" pitchFamily="34" charset="0"/>
              </a:rPr>
              <a:t>developing </a:t>
            </a:r>
            <a:r>
              <a:rPr lang="en-US" sz="1000" dirty="0" smtClean="0">
                <a:solidFill>
                  <a:schemeClr val="tx1">
                    <a:lumMod val="95000"/>
                    <a:lumOff val="5000"/>
                  </a:schemeClr>
                </a:solidFill>
                <a:latin typeface="Segoe UI" panose="020B0502040204020203" pitchFamily="34" charset="0"/>
                <a:cs typeface="Segoe UI" panose="020B0502040204020203" pitchFamily="34" charset="0"/>
              </a:rPr>
              <a:t>it in </a:t>
            </a:r>
            <a:r>
              <a:rPr lang="en-US" sz="1000" dirty="0">
                <a:solidFill>
                  <a:schemeClr val="tx1">
                    <a:lumMod val="95000"/>
                    <a:lumOff val="5000"/>
                  </a:schemeClr>
                </a:solidFill>
                <a:latin typeface="Segoe UI" panose="020B0502040204020203" pitchFamily="34" charset="0"/>
                <a:cs typeface="Segoe UI" panose="020B0502040204020203" pitchFamily="34" charset="0"/>
              </a:rPr>
              <a:t>parallel </a:t>
            </a:r>
            <a:r>
              <a:rPr lang="en-US" sz="1000" dirty="0" smtClean="0">
                <a:solidFill>
                  <a:schemeClr val="tx1">
                    <a:lumMod val="95000"/>
                    <a:lumOff val="5000"/>
                  </a:schemeClr>
                </a:solidFill>
                <a:latin typeface="Segoe UI" panose="020B0502040204020203" pitchFamily="34" charset="0"/>
                <a:cs typeface="Segoe UI" panose="020B0502040204020203" pitchFamily="34" charset="0"/>
              </a:rPr>
              <a:t>with the </a:t>
            </a:r>
            <a:r>
              <a:rPr lang="en-US" sz="1000" dirty="0" err="1" smtClean="0">
                <a:solidFill>
                  <a:schemeClr val="tx1">
                    <a:lumMod val="95000"/>
                    <a:lumOff val="5000"/>
                  </a:schemeClr>
                </a:solidFill>
                <a:latin typeface="Segoe UI" panose="020B0502040204020203" pitchFamily="34" charset="0"/>
                <a:cs typeface="Segoe UI" panose="020B0502040204020203" pitchFamily="34" charset="0"/>
              </a:rPr>
              <a:t>workplan</a:t>
            </a:r>
            <a:r>
              <a:rPr lang="en-US" sz="1000" dirty="0" smtClean="0">
                <a:solidFill>
                  <a:schemeClr val="tx1">
                    <a:lumMod val="95000"/>
                    <a:lumOff val="5000"/>
                  </a:schemeClr>
                </a:solidFill>
                <a:latin typeface="Segoe UI" panose="020B0502040204020203" pitchFamily="34" charset="0"/>
                <a:cs typeface="Segoe UI" panose="020B0502040204020203" pitchFamily="34" charset="0"/>
              </a:rPr>
              <a:t> so </a:t>
            </a:r>
            <a:r>
              <a:rPr lang="en-US" sz="1000" dirty="0">
                <a:solidFill>
                  <a:schemeClr val="tx1">
                    <a:lumMod val="95000"/>
                    <a:lumOff val="5000"/>
                  </a:schemeClr>
                </a:solidFill>
                <a:latin typeface="Segoe UI" panose="020B0502040204020203" pitchFamily="34" charset="0"/>
                <a:cs typeface="Segoe UI" panose="020B0502040204020203" pitchFamily="34" charset="0"/>
              </a:rPr>
              <a:t>that they are aligned.</a:t>
            </a:r>
          </a:p>
        </p:txBody>
      </p:sp>
      <p:sp>
        <p:nvSpPr>
          <p:cNvPr id="6" name="Rounded Rectangle 5"/>
          <p:cNvSpPr/>
          <p:nvPr/>
        </p:nvSpPr>
        <p:spPr>
          <a:xfrm>
            <a:off x="285141" y="1496934"/>
            <a:ext cx="2340000" cy="3440826"/>
          </a:xfrm>
          <a:prstGeom prst="roundRect">
            <a:avLst>
              <a:gd name="adj" fmla="val 3093"/>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Develop a list of the taskforce’s key deliverables (products and tasks). This can later be mapped against the streams identified in </a:t>
            </a:r>
            <a:r>
              <a:rPr lang="en-US" sz="1400" dirty="0" smtClean="0">
                <a:solidFill>
                  <a:schemeClr val="bg1"/>
                </a:solidFill>
                <a:latin typeface="Segoe UI" panose="020B0502040204020203" pitchFamily="34" charset="0"/>
                <a:cs typeface="Segoe UI" panose="020B0502040204020203" pitchFamily="34" charset="0"/>
              </a:rPr>
              <a:t>the internal </a:t>
            </a:r>
            <a:r>
              <a:rPr lang="en-US" sz="1400" dirty="0">
                <a:solidFill>
                  <a:schemeClr val="bg1"/>
                </a:solidFill>
                <a:latin typeface="Segoe UI" panose="020B0502040204020203" pitchFamily="34" charset="0"/>
                <a:cs typeface="Segoe UI" panose="020B0502040204020203" pitchFamily="34" charset="0"/>
              </a:rPr>
              <a:t>taskforce structure or  issues tree </a:t>
            </a:r>
            <a:r>
              <a:rPr lang="en-US" sz="1400" dirty="0" smtClean="0">
                <a:solidFill>
                  <a:schemeClr val="bg1"/>
                </a:solidFill>
                <a:latin typeface="Segoe UI" panose="020B0502040204020203" pitchFamily="34" charset="0"/>
                <a:cs typeface="Segoe UI" panose="020B0502040204020203" pitchFamily="34" charset="0"/>
              </a:rPr>
              <a:t>(if developed).</a:t>
            </a:r>
            <a:endParaRPr lang="en-US" sz="1400" dirty="0">
              <a:solidFill>
                <a:schemeClr val="bg1"/>
              </a:solidFill>
              <a:latin typeface="Segoe UI" panose="020B0502040204020203" pitchFamily="34" charset="0"/>
              <a:cs typeface="Segoe UI" panose="020B0502040204020203" pitchFamily="34" charset="0"/>
            </a:endParaRP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After the workshop, develop a list of key deliverables, a </a:t>
            </a:r>
            <a:r>
              <a:rPr lang="en-US" sz="1400" dirty="0" err="1">
                <a:solidFill>
                  <a:schemeClr val="bg1"/>
                </a:solidFill>
                <a:latin typeface="Segoe UI" panose="020B0502040204020203" pitchFamily="34" charset="0"/>
                <a:cs typeface="Segoe UI" panose="020B0502040204020203" pitchFamily="34" charset="0"/>
              </a:rPr>
              <a:t>workplan</a:t>
            </a:r>
            <a:r>
              <a:rPr lang="en-US" sz="1400" dirty="0">
                <a:solidFill>
                  <a:schemeClr val="bg1"/>
                </a:solidFill>
                <a:latin typeface="Segoe UI" panose="020B0502040204020203" pitchFamily="34" charset="0"/>
                <a:cs typeface="Segoe UI" panose="020B0502040204020203" pitchFamily="34" charset="0"/>
              </a:rPr>
              <a:t> and allocate responsibilities</a:t>
            </a:r>
          </a:p>
        </p:txBody>
      </p:sp>
      <p:sp>
        <p:nvSpPr>
          <p:cNvPr id="7" name="TextBox 6"/>
          <p:cNvSpPr txBox="1"/>
          <p:nvPr/>
        </p:nvSpPr>
        <p:spPr>
          <a:xfrm>
            <a:off x="285142" y="1176827"/>
            <a:ext cx="1643049" cy="246221"/>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Outcomes</a:t>
            </a:r>
            <a:endParaRPr lang="en-AU" sz="1600" dirty="0">
              <a:solidFill>
                <a:schemeClr val="accent6">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187801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392374"/>
          </a:xfrm>
        </p:spPr>
        <p:txBody>
          <a:bodyPr/>
          <a:lstStyle/>
          <a:p>
            <a:r>
              <a:rPr lang="en-AU" dirty="0"/>
              <a:t>3. Establish governance structures</a:t>
            </a:r>
          </a:p>
        </p:txBody>
      </p:sp>
      <p:sp>
        <p:nvSpPr>
          <p:cNvPr id="4" name="Rectangle 3"/>
          <p:cNvSpPr/>
          <p:nvPr/>
        </p:nvSpPr>
        <p:spPr>
          <a:xfrm>
            <a:off x="2862470" y="1496933"/>
            <a:ext cx="7384773" cy="3477875"/>
          </a:xfrm>
          <a:prstGeom prst="rect">
            <a:avLst/>
          </a:prstGeom>
        </p:spPr>
        <p:txBody>
          <a:bodyPr wrap="square" lIns="0" tIns="0" rIns="0" bIns="0">
            <a:spAutoFit/>
          </a:bodyPr>
          <a:lstStyle/>
          <a:p>
            <a:pPr>
              <a:spcAft>
                <a:spcPts val="600"/>
              </a:spcAft>
            </a:pPr>
            <a:r>
              <a:rPr lang="en-AU" sz="1200" dirty="0">
                <a:solidFill>
                  <a:schemeClr val="accent6">
                    <a:lumMod val="50000"/>
                  </a:schemeClr>
                </a:solidFill>
                <a:latin typeface="Montserrat Semi Bold" panose="00000700000000000000" pitchFamily="50" charset="0"/>
                <a:cs typeface="Segoe UI" panose="020B0502040204020203" pitchFamily="34" charset="0"/>
              </a:rPr>
              <a:t>Facilitator guidance</a:t>
            </a:r>
          </a:p>
          <a:p>
            <a:pPr lvl="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Whole group discussion</a:t>
            </a:r>
            <a:r>
              <a:rPr lang="en-AU" sz="1000" b="1" dirty="0">
                <a:solidFill>
                  <a:schemeClr val="tx1">
                    <a:lumMod val="95000"/>
                    <a:lumOff val="5000"/>
                  </a:schemeClr>
                </a:solidFill>
                <a:latin typeface="Segoe UI" panose="020B0502040204020203" pitchFamily="34" charset="0"/>
                <a:cs typeface="Segoe UI" panose="020B0502040204020203" pitchFamily="34" charset="0"/>
              </a:rPr>
              <a:t>: Discuss possible internal governance structures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Facilitator to take notes on a whiteboard</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As a group, discuss different methods of structuring the taskforce and the pros and cons of each. (i.e. separate governance or coordination team, individual policy teams)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Facilitator to sketch out potential structures on the board.</a:t>
            </a:r>
          </a:p>
          <a:p>
            <a:pPr lvl="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Whole group discussion</a:t>
            </a:r>
            <a:r>
              <a:rPr lang="en-AU" sz="1000" b="1" dirty="0">
                <a:solidFill>
                  <a:schemeClr val="tx1">
                    <a:lumMod val="95000"/>
                    <a:lumOff val="5000"/>
                  </a:schemeClr>
                </a:solidFill>
                <a:latin typeface="Segoe UI" panose="020B0502040204020203" pitchFamily="34" charset="0"/>
                <a:cs typeface="Segoe UI" panose="020B0502040204020203" pitchFamily="34" charset="0"/>
              </a:rPr>
              <a:t>: Discuss possible external governance structures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Facilitator to take notes on a whiteboard</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As a group, list the different decision-making and advisory groups (Ministers, Executive, steering committees, IDCs </a:t>
            </a:r>
            <a:r>
              <a:rPr lang="en-AU" sz="1000" dirty="0" err="1">
                <a:solidFill>
                  <a:schemeClr val="tx1">
                    <a:lumMod val="95000"/>
                    <a:lumOff val="5000"/>
                  </a:schemeClr>
                </a:solidFill>
                <a:latin typeface="Segoe UI" panose="020B0502040204020203" pitchFamily="34" charset="0"/>
                <a:cs typeface="Segoe UI" panose="020B0502040204020203" pitchFamily="34" charset="0"/>
              </a:rPr>
              <a:t>etc</a:t>
            </a:r>
            <a:r>
              <a:rPr lang="en-AU" sz="1000" dirty="0">
                <a:solidFill>
                  <a:schemeClr val="tx1">
                    <a:lumMod val="95000"/>
                    <a:lumOff val="5000"/>
                  </a:schemeClr>
                </a:solidFill>
                <a:latin typeface="Segoe UI" panose="020B0502040204020203" pitchFamily="34" charset="0"/>
                <a:cs typeface="Segoe UI" panose="020B0502040204020203" pitchFamily="34" charset="0"/>
              </a:rPr>
              <a:t>). Discuss their roles and how the taskforce will interact with them.</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Facilitator to sketch out potential structures on the board.</a:t>
            </a:r>
          </a:p>
          <a:p>
            <a:pPr>
              <a:spcAft>
                <a:spcPts val="600"/>
              </a:spcAft>
            </a:pPr>
            <a:endParaRPr lang="en-AU" sz="1200" dirty="0">
              <a:solidFill>
                <a:schemeClr val="accent6">
                  <a:lumMod val="50000"/>
                </a:schemeClr>
              </a:solidFill>
              <a:latin typeface="Montserrat Semi Bold" panose="00000700000000000000" pitchFamily="50" charset="0"/>
              <a:cs typeface="Segoe UI" panose="020B0502040204020203" pitchFamily="34" charset="0"/>
            </a:endParaRPr>
          </a:p>
          <a:p>
            <a:pPr>
              <a:spcAft>
                <a:spcPts val="600"/>
              </a:spcAft>
            </a:pPr>
            <a:r>
              <a:rPr lang="en-AU" sz="1200" dirty="0">
                <a:solidFill>
                  <a:schemeClr val="accent6">
                    <a:lumMod val="50000"/>
                  </a:schemeClr>
                </a:solidFill>
                <a:latin typeface="Montserrat Semi Bold" panose="00000700000000000000" pitchFamily="50" charset="0"/>
                <a:cs typeface="Segoe UI" panose="020B0502040204020203" pitchFamily="34" charset="0"/>
              </a:rPr>
              <a:t>After the workshop</a:t>
            </a:r>
          </a:p>
          <a:p>
            <a:pPr marL="514350" lvl="3" indent="-171450">
              <a:spcAft>
                <a:spcPts val="600"/>
              </a:spcAft>
              <a:buFont typeface="Arial" panose="020B0604020202020204" pitchFamily="34" charset="0"/>
              <a:buChar char="•"/>
            </a:pPr>
            <a:r>
              <a:rPr lang="en-US" sz="1000" dirty="0">
                <a:solidFill>
                  <a:schemeClr val="tx1">
                    <a:lumMod val="95000"/>
                    <a:lumOff val="5000"/>
                  </a:schemeClr>
                </a:solidFill>
                <a:latin typeface="Segoe UI" panose="020B0502040204020203" pitchFamily="34" charset="0"/>
                <a:cs typeface="Segoe UI" panose="020B0502040204020203" pitchFamily="34" charset="0"/>
              </a:rPr>
              <a:t>After the session, an individual or group can develop the proposed internal and external structures and seek agreement from key decision-makers.</a:t>
            </a:r>
          </a:p>
          <a:p>
            <a:pPr marL="514350" lvl="3" indent="-171450">
              <a:spcAft>
                <a:spcPts val="600"/>
              </a:spcAft>
              <a:buFont typeface="Arial" panose="020B0604020202020204" pitchFamily="34" charset="0"/>
              <a:buChar char="•"/>
            </a:pPr>
            <a:r>
              <a:rPr lang="en-US" sz="1000" dirty="0">
                <a:solidFill>
                  <a:schemeClr val="tx1">
                    <a:lumMod val="95000"/>
                    <a:lumOff val="5000"/>
                  </a:schemeClr>
                </a:solidFill>
                <a:latin typeface="Segoe UI" panose="020B0502040204020203" pitchFamily="34" charset="0"/>
                <a:cs typeface="Segoe UI" panose="020B0502040204020203" pitchFamily="34" charset="0"/>
              </a:rPr>
              <a:t>The structures and policy teams may be influenced by the </a:t>
            </a:r>
            <a:r>
              <a:rPr lang="en-US" sz="1000" dirty="0" err="1" smtClean="0">
                <a:solidFill>
                  <a:schemeClr val="tx1">
                    <a:lumMod val="95000"/>
                    <a:lumOff val="5000"/>
                  </a:schemeClr>
                </a:solidFill>
                <a:latin typeface="Segoe UI" panose="020B0502040204020203" pitchFamily="34" charset="0"/>
                <a:cs typeface="Segoe UI" panose="020B0502040204020203" pitchFamily="34" charset="0"/>
              </a:rPr>
              <a:t>workplan</a:t>
            </a:r>
            <a:r>
              <a:rPr lang="en-US" sz="1000" dirty="0" smtClean="0">
                <a:solidFill>
                  <a:schemeClr val="tx1">
                    <a:lumMod val="95000"/>
                    <a:lumOff val="5000"/>
                  </a:schemeClr>
                </a:solidFill>
                <a:latin typeface="Segoe UI" panose="020B0502040204020203" pitchFamily="34" charset="0"/>
                <a:cs typeface="Segoe UI" panose="020B0502040204020203" pitchFamily="34" charset="0"/>
              </a:rPr>
              <a:t> and/or issues tree.</a:t>
            </a:r>
            <a:endParaRPr lang="en-US" sz="1000"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6" name="Rounded Rectangle 5"/>
          <p:cNvSpPr/>
          <p:nvPr/>
        </p:nvSpPr>
        <p:spPr>
          <a:xfrm>
            <a:off x="285141" y="1496934"/>
            <a:ext cx="2340000" cy="2518475"/>
          </a:xfrm>
          <a:prstGeom prst="roundRect">
            <a:avLst>
              <a:gd name="adj" fmla="val 3093"/>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Discuss possible internal and external governance structures of the taskforce and build a shared understanding of what works</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After the workshop, </a:t>
            </a:r>
            <a:r>
              <a:rPr lang="en-US" sz="1400" dirty="0" err="1">
                <a:solidFill>
                  <a:schemeClr val="bg1"/>
                </a:solidFill>
                <a:latin typeface="Segoe UI" panose="020B0502040204020203" pitchFamily="34" charset="0"/>
                <a:cs typeface="Segoe UI" panose="020B0502040204020203" pitchFamily="34" charset="0"/>
              </a:rPr>
              <a:t>finalise</a:t>
            </a:r>
            <a:r>
              <a:rPr lang="en-US" sz="1400" dirty="0">
                <a:solidFill>
                  <a:schemeClr val="bg1"/>
                </a:solidFill>
                <a:latin typeface="Segoe UI" panose="020B0502040204020203" pitchFamily="34" charset="0"/>
                <a:cs typeface="Segoe UI" panose="020B0502040204020203" pitchFamily="34" charset="0"/>
              </a:rPr>
              <a:t> and agree governance </a:t>
            </a:r>
            <a:r>
              <a:rPr lang="en-US" sz="1400" dirty="0" smtClean="0">
                <a:solidFill>
                  <a:schemeClr val="bg1"/>
                </a:solidFill>
                <a:latin typeface="Segoe UI" panose="020B0502040204020203" pitchFamily="34" charset="0"/>
                <a:cs typeface="Segoe UI" panose="020B0502040204020203" pitchFamily="34" charset="0"/>
              </a:rPr>
              <a:t>structures</a:t>
            </a:r>
            <a:endParaRPr lang="en-US" sz="1400" dirty="0">
              <a:solidFill>
                <a:schemeClr val="bg1"/>
              </a:solidFill>
              <a:latin typeface="Segoe UI" panose="020B0502040204020203" pitchFamily="34" charset="0"/>
              <a:cs typeface="Segoe UI" panose="020B0502040204020203" pitchFamily="34" charset="0"/>
            </a:endParaRPr>
          </a:p>
        </p:txBody>
      </p:sp>
      <p:sp>
        <p:nvSpPr>
          <p:cNvPr id="7" name="TextBox 6"/>
          <p:cNvSpPr txBox="1"/>
          <p:nvPr/>
        </p:nvSpPr>
        <p:spPr>
          <a:xfrm>
            <a:off x="285142" y="1176827"/>
            <a:ext cx="1643049" cy="246221"/>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Outcomes</a:t>
            </a:r>
            <a:endParaRPr lang="en-AU" sz="1600" dirty="0">
              <a:solidFill>
                <a:schemeClr val="accent6">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201040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392374"/>
          </a:xfrm>
        </p:spPr>
        <p:txBody>
          <a:bodyPr/>
          <a:lstStyle/>
          <a:p>
            <a:r>
              <a:rPr lang="en-AU" dirty="0"/>
              <a:t>4. Plan stakeholder management</a:t>
            </a:r>
          </a:p>
        </p:txBody>
      </p:sp>
      <p:sp>
        <p:nvSpPr>
          <p:cNvPr id="4" name="Rectangle 3"/>
          <p:cNvSpPr/>
          <p:nvPr/>
        </p:nvSpPr>
        <p:spPr>
          <a:xfrm>
            <a:off x="2862470" y="1496933"/>
            <a:ext cx="7384773" cy="4139595"/>
          </a:xfrm>
          <a:prstGeom prst="rect">
            <a:avLst/>
          </a:prstGeom>
        </p:spPr>
        <p:txBody>
          <a:bodyPr wrap="square" lIns="0" tIns="0" rIns="0" bIns="0">
            <a:spAutoFit/>
          </a:bodyPr>
          <a:lstStyle/>
          <a:p>
            <a:pPr>
              <a:spcAft>
                <a:spcPts val="600"/>
              </a:spcAft>
            </a:pPr>
            <a:r>
              <a:rPr lang="en-AU" sz="1200" dirty="0">
                <a:solidFill>
                  <a:schemeClr val="accent6">
                    <a:lumMod val="50000"/>
                  </a:schemeClr>
                </a:solidFill>
                <a:latin typeface="Montserrat Semi Bold" panose="00000700000000000000" pitchFamily="50" charset="0"/>
                <a:cs typeface="Segoe UI" panose="020B0502040204020203" pitchFamily="34" charset="0"/>
              </a:rPr>
              <a:t>Facilitator guidance</a:t>
            </a:r>
          </a:p>
          <a:p>
            <a:pPr lvl="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Present information: </a:t>
            </a:r>
            <a:r>
              <a:rPr lang="en-AU" sz="1000" b="1" dirty="0">
                <a:solidFill>
                  <a:schemeClr val="tx1">
                    <a:lumMod val="95000"/>
                    <a:lumOff val="5000"/>
                  </a:schemeClr>
                </a:solidFill>
                <a:latin typeface="Segoe UI" panose="020B0502040204020203" pitchFamily="34" charset="0"/>
                <a:cs typeface="Segoe UI" panose="020B0502040204020203" pitchFamily="34" charset="0"/>
              </a:rPr>
              <a:t>Share developed products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If not already shared with the team, present the developed issues tree (if there is one), </a:t>
            </a:r>
            <a:r>
              <a:rPr lang="en-AU" sz="1000" dirty="0" err="1">
                <a:solidFill>
                  <a:schemeClr val="tx1">
                    <a:lumMod val="95000"/>
                    <a:lumOff val="5000"/>
                  </a:schemeClr>
                </a:solidFill>
                <a:latin typeface="Segoe UI" panose="020B0502040204020203" pitchFamily="34" charset="0"/>
                <a:cs typeface="Segoe UI" panose="020B0502040204020203" pitchFamily="34" charset="0"/>
              </a:rPr>
              <a:t>workplan</a:t>
            </a:r>
            <a:r>
              <a:rPr lang="en-AU" sz="1000" dirty="0">
                <a:solidFill>
                  <a:schemeClr val="tx1">
                    <a:lumMod val="95000"/>
                    <a:lumOff val="5000"/>
                  </a:schemeClr>
                </a:solidFill>
                <a:latin typeface="Segoe UI" panose="020B0502040204020203" pitchFamily="34" charset="0"/>
                <a:cs typeface="Segoe UI" panose="020B0502040204020203" pitchFamily="34" charset="0"/>
              </a:rPr>
              <a:t> and governance structures (not critical for this session but should be shared in between Part 1 and Part 2)</a:t>
            </a:r>
          </a:p>
          <a:p>
            <a:pPr marL="114300" indent="-11430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Present information: </a:t>
            </a:r>
            <a:r>
              <a:rPr lang="en-AU" sz="1000" b="1" dirty="0">
                <a:solidFill>
                  <a:schemeClr val="tx1">
                    <a:lumMod val="95000"/>
                    <a:lumOff val="5000"/>
                  </a:schemeClr>
                </a:solidFill>
                <a:latin typeface="Segoe UI" panose="020B0502040204020203" pitchFamily="34" charset="0"/>
                <a:cs typeface="Segoe UI" panose="020B0502040204020203" pitchFamily="34" charset="0"/>
              </a:rPr>
              <a:t>Key stakeholder engagement steps</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Discuss key stakeholder engagement </a:t>
            </a:r>
            <a:r>
              <a:rPr lang="en-AU" sz="1000">
                <a:solidFill>
                  <a:schemeClr val="tx1">
                    <a:lumMod val="95000"/>
                    <a:lumOff val="5000"/>
                  </a:schemeClr>
                </a:solidFill>
                <a:latin typeface="Segoe UI" panose="020B0502040204020203" pitchFamily="34" charset="0"/>
                <a:cs typeface="Segoe UI" panose="020B0502040204020203" pitchFamily="34" charset="0"/>
              </a:rPr>
              <a:t>steps.</a:t>
            </a:r>
            <a:endParaRPr lang="en-AU" sz="1000" dirty="0">
              <a:solidFill>
                <a:schemeClr val="tx1">
                  <a:lumMod val="95000"/>
                  <a:lumOff val="5000"/>
                </a:schemeClr>
              </a:solidFill>
              <a:latin typeface="Segoe UI" panose="020B0502040204020203" pitchFamily="34" charset="0"/>
              <a:cs typeface="Segoe UI" panose="020B0502040204020203" pitchFamily="34" charset="0"/>
            </a:endParaRP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The steps should be made relevant to the goals of the taskforce if appropriate.</a:t>
            </a:r>
          </a:p>
          <a:p>
            <a:pPr marL="114300" indent="-11430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Whole of group discussion</a:t>
            </a:r>
            <a:r>
              <a:rPr lang="en-AU" sz="1000" b="1" dirty="0">
                <a:solidFill>
                  <a:schemeClr val="tx1">
                    <a:lumMod val="95000"/>
                    <a:lumOff val="5000"/>
                  </a:schemeClr>
                </a:solidFill>
                <a:latin typeface="Segoe UI" panose="020B0502040204020203" pitchFamily="34" charset="0"/>
                <a:cs typeface="Segoe UI" panose="020B0502040204020203" pitchFamily="34" charset="0"/>
              </a:rPr>
              <a:t>: Identify key stakeholders</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As a group, brainstorm all stakeholders who are relevant to delivery of the taskforce’s objectives.</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One person to write up list on whiteboard.</a:t>
            </a:r>
          </a:p>
          <a:p>
            <a:pPr marL="114300" indent="-114300">
              <a:spcAft>
                <a:spcPts val="600"/>
              </a:spcAft>
            </a:pPr>
            <a:r>
              <a:rPr lang="en-AU" sz="1000" b="1" i="1" dirty="0">
                <a:solidFill>
                  <a:schemeClr val="tx1">
                    <a:lumMod val="95000"/>
                    <a:lumOff val="5000"/>
                  </a:schemeClr>
                </a:solidFill>
                <a:latin typeface="Segoe UI" panose="020B0502040204020203" pitchFamily="34" charset="0"/>
                <a:cs typeface="Segoe UI" panose="020B0502040204020203" pitchFamily="34" charset="0"/>
              </a:rPr>
              <a:t>Small group activity:</a:t>
            </a:r>
            <a:r>
              <a:rPr lang="en-AU" sz="1000" b="1" dirty="0">
                <a:solidFill>
                  <a:schemeClr val="tx1">
                    <a:lumMod val="95000"/>
                    <a:lumOff val="5000"/>
                  </a:schemeClr>
                </a:solidFill>
                <a:latin typeface="Segoe UI" panose="020B0502040204020203" pitchFamily="34" charset="0"/>
                <a:cs typeface="Segoe UI" panose="020B0502040204020203" pitchFamily="34" charset="0"/>
              </a:rPr>
              <a:t> Analysis of stakeholder importance/influence/interest or attitudes</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In small groups, complete the most relevant ‘heat map’: </a:t>
            </a:r>
          </a:p>
          <a:p>
            <a:pPr marL="628650" lvl="4" indent="-171450">
              <a:spcAft>
                <a:spcPts val="600"/>
              </a:spcAft>
              <a:buFont typeface="Courier New" panose="02070309020205020404" pitchFamily="49" charset="0"/>
              <a:buChar char="o"/>
            </a:pPr>
            <a:r>
              <a:rPr lang="en-AU" sz="1000" dirty="0">
                <a:solidFill>
                  <a:schemeClr val="tx1">
                    <a:lumMod val="95000"/>
                    <a:lumOff val="5000"/>
                  </a:schemeClr>
                </a:solidFill>
                <a:latin typeface="Segoe UI" panose="020B0502040204020203" pitchFamily="34" charset="0"/>
                <a:cs typeface="Segoe UI" panose="020B0502040204020203" pitchFamily="34" charset="0"/>
              </a:rPr>
              <a:t>If the taskforce is not controversial, </a:t>
            </a:r>
            <a:r>
              <a:rPr lang="en-AU" sz="1000">
                <a:solidFill>
                  <a:schemeClr val="tx1">
                    <a:lumMod val="95000"/>
                    <a:lumOff val="5000"/>
                  </a:schemeClr>
                </a:solidFill>
                <a:latin typeface="Segoe UI" panose="020B0502040204020203" pitchFamily="34" charset="0"/>
                <a:cs typeface="Segoe UI" panose="020B0502040204020203" pitchFamily="34" charset="0"/>
              </a:rPr>
              <a:t>the influence/interest matrix </a:t>
            </a:r>
            <a:r>
              <a:rPr lang="en-AU" sz="1000" dirty="0">
                <a:solidFill>
                  <a:schemeClr val="tx1">
                    <a:lumMod val="95000"/>
                    <a:lumOff val="5000"/>
                  </a:schemeClr>
                </a:solidFill>
                <a:latin typeface="Segoe UI" panose="020B0502040204020203" pitchFamily="34" charset="0"/>
                <a:cs typeface="Segoe UI" panose="020B0502040204020203" pitchFamily="34" charset="0"/>
              </a:rPr>
              <a:t>may be more appropriate. If the taskforce is controversial, </a:t>
            </a:r>
            <a:r>
              <a:rPr lang="en-AU" sz="1000">
                <a:solidFill>
                  <a:schemeClr val="tx1">
                    <a:lumMod val="95000"/>
                    <a:lumOff val="5000"/>
                  </a:schemeClr>
                </a:solidFill>
                <a:latin typeface="Segoe UI" panose="020B0502040204020203" pitchFamily="34" charset="0"/>
                <a:cs typeface="Segoe UI" panose="020B0502040204020203" pitchFamily="34" charset="0"/>
              </a:rPr>
              <a:t>the influence/attitude </a:t>
            </a:r>
            <a:r>
              <a:rPr lang="en-AU" sz="1000" dirty="0">
                <a:solidFill>
                  <a:schemeClr val="tx1">
                    <a:lumMod val="95000"/>
                    <a:lumOff val="5000"/>
                  </a:schemeClr>
                </a:solidFill>
                <a:latin typeface="Segoe UI" panose="020B0502040204020203" pitchFamily="34" charset="0"/>
                <a:cs typeface="Segoe UI" panose="020B0502040204020203" pitchFamily="34" charset="0"/>
              </a:rPr>
              <a:t>matrix may be more appropriate.</a:t>
            </a:r>
          </a:p>
          <a:p>
            <a:pPr marL="514350" lvl="3" indent="-171450">
              <a:spcAft>
                <a:spcPts val="600"/>
              </a:spcAft>
              <a:buFont typeface="Arial" panose="020B0604020202020204" pitchFamily="34" charset="0"/>
              <a:buChar char="•"/>
              <a:defRPr/>
            </a:pPr>
            <a:r>
              <a:rPr lang="en-AU" sz="1000" dirty="0">
                <a:solidFill>
                  <a:schemeClr val="tx1">
                    <a:lumMod val="95000"/>
                    <a:lumOff val="5000"/>
                  </a:schemeClr>
                </a:solidFill>
                <a:latin typeface="Segoe UI" panose="020B0502040204020203" pitchFamily="34" charset="0"/>
                <a:cs typeface="Segoe UI" panose="020B0502040204020203" pitchFamily="34" charset="0"/>
              </a:rPr>
              <a:t>Add each stakeholder to one quadrant of the matrix.</a:t>
            </a:r>
          </a:p>
          <a:p>
            <a:pPr>
              <a:spcAft>
                <a:spcPts val="600"/>
              </a:spcAft>
            </a:pPr>
            <a:r>
              <a:rPr lang="en-AU" sz="1200" dirty="0">
                <a:solidFill>
                  <a:schemeClr val="accent6">
                    <a:lumMod val="50000"/>
                  </a:schemeClr>
                </a:solidFill>
                <a:latin typeface="Montserrat Semi Bold" panose="00000700000000000000" pitchFamily="50" charset="0"/>
                <a:cs typeface="Segoe UI" panose="020B0502040204020203" pitchFamily="34" charset="0"/>
              </a:rPr>
              <a:t>After the workshop</a:t>
            </a:r>
          </a:p>
          <a:p>
            <a:pPr marL="514350" lvl="3" indent="-171450">
              <a:spcAft>
                <a:spcPts val="600"/>
              </a:spcAft>
              <a:buFont typeface="Arial" panose="020B0604020202020204" pitchFamily="34" charset="0"/>
              <a:buChar char="•"/>
            </a:pPr>
            <a:r>
              <a:rPr lang="en-US" sz="1000" dirty="0">
                <a:solidFill>
                  <a:schemeClr val="tx1">
                    <a:lumMod val="95000"/>
                    <a:lumOff val="5000"/>
                  </a:schemeClr>
                </a:solidFill>
                <a:latin typeface="Segoe UI" panose="020B0502040204020203" pitchFamily="34" charset="0"/>
                <a:cs typeface="Segoe UI" panose="020B0502040204020203" pitchFamily="34" charset="0"/>
              </a:rPr>
              <a:t>After the session, an individual or group can </a:t>
            </a:r>
            <a:r>
              <a:rPr lang="en-US" sz="1000" dirty="0" err="1">
                <a:solidFill>
                  <a:schemeClr val="tx1">
                    <a:lumMod val="95000"/>
                    <a:lumOff val="5000"/>
                  </a:schemeClr>
                </a:solidFill>
                <a:latin typeface="Segoe UI" panose="020B0502040204020203" pitchFamily="34" charset="0"/>
                <a:cs typeface="Segoe UI" panose="020B0502040204020203" pitchFamily="34" charset="0"/>
              </a:rPr>
              <a:t>finalise</a:t>
            </a:r>
            <a:r>
              <a:rPr lang="en-US" sz="1000" dirty="0">
                <a:solidFill>
                  <a:schemeClr val="tx1">
                    <a:lumMod val="95000"/>
                    <a:lumOff val="5000"/>
                  </a:schemeClr>
                </a:solidFill>
                <a:latin typeface="Segoe UI" panose="020B0502040204020203" pitchFamily="34" charset="0"/>
                <a:cs typeface="Segoe UI" panose="020B0502040204020203" pitchFamily="34" charset="0"/>
              </a:rPr>
              <a:t> a comprehensive stakeholder engagement plan and communications strategy, including exploring more detail stakeholders’ attitudes and engagement methods, and the strategic communications approach you will use to engage and communicate with these audiences.</a:t>
            </a:r>
          </a:p>
        </p:txBody>
      </p:sp>
      <p:sp>
        <p:nvSpPr>
          <p:cNvPr id="6" name="Rounded Rectangle 5"/>
          <p:cNvSpPr/>
          <p:nvPr/>
        </p:nvSpPr>
        <p:spPr>
          <a:xfrm>
            <a:off x="285139" y="1496934"/>
            <a:ext cx="2340000" cy="2081153"/>
          </a:xfrm>
          <a:prstGeom prst="roundRect">
            <a:avLst>
              <a:gd name="adj" fmla="val 3093"/>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Identify stakeholders and how to engage with them </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After the workshop, develop a stakeholder engagement plan and communications strategy</a:t>
            </a:r>
          </a:p>
        </p:txBody>
      </p:sp>
      <p:sp>
        <p:nvSpPr>
          <p:cNvPr id="7" name="TextBox 6"/>
          <p:cNvSpPr txBox="1"/>
          <p:nvPr/>
        </p:nvSpPr>
        <p:spPr>
          <a:xfrm>
            <a:off x="285142" y="1176827"/>
            <a:ext cx="1643049" cy="246221"/>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Outcomes</a:t>
            </a:r>
            <a:endParaRPr lang="en-AU" sz="1600" dirty="0">
              <a:solidFill>
                <a:schemeClr val="accent6">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190297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42" y="620320"/>
            <a:ext cx="7138800" cy="392374"/>
          </a:xfrm>
        </p:spPr>
        <p:txBody>
          <a:bodyPr/>
          <a:lstStyle/>
          <a:p>
            <a:r>
              <a:rPr lang="en-AU" dirty="0"/>
              <a:t>5. Assess risks</a:t>
            </a:r>
          </a:p>
        </p:txBody>
      </p:sp>
      <p:sp>
        <p:nvSpPr>
          <p:cNvPr id="4" name="Rectangle 3"/>
          <p:cNvSpPr/>
          <p:nvPr/>
        </p:nvSpPr>
        <p:spPr>
          <a:xfrm>
            <a:off x="2862470" y="1496933"/>
            <a:ext cx="7384773" cy="3447098"/>
          </a:xfrm>
          <a:prstGeom prst="rect">
            <a:avLst/>
          </a:prstGeom>
        </p:spPr>
        <p:txBody>
          <a:bodyPr wrap="square" lIns="0" tIns="0" rIns="0" bIns="0">
            <a:spAutoFit/>
          </a:bodyPr>
          <a:lstStyle/>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Facilitator </a:t>
            </a:r>
            <a:r>
              <a:rPr lang="en-AU" sz="1200" dirty="0">
                <a:solidFill>
                  <a:schemeClr val="accent6">
                    <a:lumMod val="50000"/>
                  </a:schemeClr>
                </a:solidFill>
                <a:latin typeface="Montserrat Semi Bold" panose="00000700000000000000" pitchFamily="50" charset="0"/>
                <a:cs typeface="Segoe UI" panose="020B0502040204020203" pitchFamily="34" charset="0"/>
              </a:rPr>
              <a:t>guidance</a:t>
            </a:r>
          </a:p>
          <a:p>
            <a:pPr marL="114300" indent="-114300">
              <a:spcAft>
                <a:spcPts val="600"/>
              </a:spcAft>
            </a:pPr>
            <a:r>
              <a:rPr lang="en-AU" sz="1000" b="1" i="1" dirty="0" smtClean="0">
                <a:solidFill>
                  <a:schemeClr val="tx1">
                    <a:lumMod val="95000"/>
                    <a:lumOff val="5000"/>
                  </a:schemeClr>
                </a:solidFill>
                <a:latin typeface="Segoe UI" panose="020B0502040204020203" pitchFamily="34" charset="0"/>
                <a:cs typeface="Segoe UI" panose="020B0502040204020203" pitchFamily="34" charset="0"/>
              </a:rPr>
              <a:t>Group </a:t>
            </a:r>
            <a:r>
              <a:rPr lang="en-AU" sz="1000" b="1" i="1" dirty="0">
                <a:solidFill>
                  <a:schemeClr val="tx1">
                    <a:lumMod val="95000"/>
                    <a:lumOff val="5000"/>
                  </a:schemeClr>
                </a:solidFill>
                <a:latin typeface="Segoe UI" panose="020B0502040204020203" pitchFamily="34" charset="0"/>
                <a:cs typeface="Segoe UI" panose="020B0502040204020203" pitchFamily="34" charset="0"/>
              </a:rPr>
              <a:t>discussion: </a:t>
            </a:r>
            <a:r>
              <a:rPr lang="en-AU" sz="1000" b="1" dirty="0">
                <a:solidFill>
                  <a:schemeClr val="tx1">
                    <a:lumMod val="95000"/>
                    <a:lumOff val="5000"/>
                  </a:schemeClr>
                </a:solidFill>
                <a:latin typeface="Segoe UI" panose="020B0502040204020203" pitchFamily="34" charset="0"/>
                <a:cs typeface="Segoe UI" panose="020B0502040204020203" pitchFamily="34" charset="0"/>
              </a:rPr>
              <a:t>Identify and analyse key risks </a:t>
            </a:r>
            <a:r>
              <a:rPr lang="en-AU" sz="1000" dirty="0">
                <a:solidFill>
                  <a:schemeClr val="tx1">
                    <a:lumMod val="95000"/>
                    <a:lumOff val="5000"/>
                  </a:schemeClr>
                </a:solidFill>
                <a:latin typeface="Segoe UI" panose="020B0502040204020203" pitchFamily="34" charset="0"/>
                <a:cs typeface="Segoe UI" panose="020B0502040204020203" pitchFamily="34" charset="0"/>
              </a:rPr>
              <a:t>(around 20 minutes)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In what ways could the project fail? What does failure look like? (It may be useful to divide this into policy failures and taskforce failures)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Consider the likelihood and consequences of the risks.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Facilitator to write up ideas on the whiteboard.</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If appropriate these can be grouped into </a:t>
            </a:r>
            <a:r>
              <a:rPr lang="en-AU" sz="1000" dirty="0" err="1">
                <a:solidFill>
                  <a:schemeClr val="tx1">
                    <a:lumMod val="95000"/>
                    <a:lumOff val="5000"/>
                  </a:schemeClr>
                </a:solidFill>
                <a:latin typeface="Segoe UI" panose="020B0502040204020203" pitchFamily="34" charset="0"/>
                <a:cs typeface="Segoe UI" panose="020B0502040204020203" pitchFamily="34" charset="0"/>
              </a:rPr>
              <a:t>workstreams</a:t>
            </a:r>
            <a:r>
              <a:rPr lang="en-AU" sz="1000" dirty="0">
                <a:solidFill>
                  <a:schemeClr val="tx1">
                    <a:lumMod val="95000"/>
                    <a:lumOff val="5000"/>
                  </a:schemeClr>
                </a:solidFill>
                <a:latin typeface="Segoe UI" panose="020B0502040204020203" pitchFamily="34" charset="0"/>
                <a:cs typeface="Segoe UI" panose="020B0502040204020203" pitchFamily="34" charset="0"/>
              </a:rPr>
              <a:t>.</a:t>
            </a:r>
          </a:p>
          <a:p>
            <a:pPr marL="114300" indent="-114300">
              <a:spcAft>
                <a:spcPts val="600"/>
              </a:spcAft>
            </a:pPr>
            <a:r>
              <a:rPr lang="en-AU" sz="1000" b="1" i="1" dirty="0" smtClean="0">
                <a:solidFill>
                  <a:schemeClr val="tx1">
                    <a:lumMod val="95000"/>
                    <a:lumOff val="5000"/>
                  </a:schemeClr>
                </a:solidFill>
                <a:latin typeface="Segoe UI" panose="020B0502040204020203" pitchFamily="34" charset="0"/>
                <a:cs typeface="Segoe UI" panose="020B0502040204020203" pitchFamily="34" charset="0"/>
              </a:rPr>
              <a:t>Individual </a:t>
            </a:r>
            <a:r>
              <a:rPr lang="en-AU" sz="1000" b="1" i="1" dirty="0">
                <a:solidFill>
                  <a:schemeClr val="tx1">
                    <a:lumMod val="95000"/>
                    <a:lumOff val="5000"/>
                  </a:schemeClr>
                </a:solidFill>
                <a:latin typeface="Segoe UI" panose="020B0502040204020203" pitchFamily="34" charset="0"/>
                <a:cs typeface="Segoe UI" panose="020B0502040204020203" pitchFamily="34" charset="0"/>
              </a:rPr>
              <a:t>activity and group discussion: </a:t>
            </a:r>
            <a:r>
              <a:rPr lang="en-AU" sz="1000" b="1" dirty="0">
                <a:solidFill>
                  <a:schemeClr val="tx1">
                    <a:lumMod val="95000"/>
                    <a:lumOff val="5000"/>
                  </a:schemeClr>
                </a:solidFill>
                <a:latin typeface="Segoe UI" panose="020B0502040204020203" pitchFamily="34" charset="0"/>
                <a:cs typeface="Segoe UI" panose="020B0502040204020203" pitchFamily="34" charset="0"/>
              </a:rPr>
              <a:t>Consider how to address key risks </a:t>
            </a:r>
            <a:r>
              <a:rPr lang="en-AU" sz="1000" dirty="0">
                <a:solidFill>
                  <a:schemeClr val="tx1">
                    <a:lumMod val="95000"/>
                    <a:lumOff val="5000"/>
                  </a:schemeClr>
                </a:solidFill>
                <a:latin typeface="Segoe UI" panose="020B0502040204020203" pitchFamily="34" charset="0"/>
                <a:cs typeface="Segoe UI" panose="020B0502040204020203" pitchFamily="34" charset="0"/>
              </a:rPr>
              <a:t>(around 30 minutes)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Individuals choose one failure each. Individuals spend around 10 minutes to answer the questions: what factors could cause this failure – and how should it be addressed? Answers are written on post-it notes. </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As a group – everyone in the room reads out their responses.</a:t>
            </a:r>
          </a:p>
          <a:p>
            <a:pPr marL="514350" lvl="3" indent="-171450">
              <a:spcAft>
                <a:spcPts val="600"/>
              </a:spcAft>
              <a:buFont typeface="Arial" panose="020B0604020202020204" pitchFamily="34" charset="0"/>
              <a:buChar char="•"/>
            </a:pPr>
            <a:r>
              <a:rPr lang="en-AU" sz="1000" dirty="0">
                <a:solidFill>
                  <a:schemeClr val="tx1">
                    <a:lumMod val="95000"/>
                    <a:lumOff val="5000"/>
                  </a:schemeClr>
                </a:solidFill>
                <a:latin typeface="Segoe UI" panose="020B0502040204020203" pitchFamily="34" charset="0"/>
                <a:cs typeface="Segoe UI" panose="020B0502040204020203" pitchFamily="34" charset="0"/>
              </a:rPr>
              <a:t>Post-it notes can be stuck on the whiteboard</a:t>
            </a:r>
            <a:r>
              <a:rPr lang="en-AU" sz="1000" dirty="0" smtClean="0">
                <a:solidFill>
                  <a:schemeClr val="tx1">
                    <a:lumMod val="95000"/>
                    <a:lumOff val="5000"/>
                  </a:schemeClr>
                </a:solidFill>
                <a:latin typeface="Segoe UI" panose="020B0502040204020203" pitchFamily="34" charset="0"/>
                <a:cs typeface="Segoe UI" panose="020B0502040204020203" pitchFamily="34" charset="0"/>
              </a:rPr>
              <a:t>.</a:t>
            </a:r>
          </a:p>
          <a:p>
            <a:pPr marL="342900" lvl="3">
              <a:spcAft>
                <a:spcPts val="600"/>
              </a:spcAft>
            </a:pPr>
            <a:endParaRPr lang="en-AU" sz="1000" dirty="0">
              <a:solidFill>
                <a:schemeClr val="tx1">
                  <a:lumMod val="95000"/>
                  <a:lumOff val="5000"/>
                </a:schemeClr>
              </a:solidFill>
              <a:latin typeface="Segoe UI" panose="020B0502040204020203" pitchFamily="34" charset="0"/>
              <a:cs typeface="Segoe UI" panose="020B0502040204020203" pitchFamily="34" charset="0"/>
            </a:endParaRPr>
          </a:p>
          <a:p>
            <a:pPr>
              <a:spcAft>
                <a:spcPts val="600"/>
              </a:spcAft>
            </a:pPr>
            <a:r>
              <a:rPr lang="en-AU" sz="1200" dirty="0" smtClean="0">
                <a:solidFill>
                  <a:schemeClr val="accent6">
                    <a:lumMod val="50000"/>
                  </a:schemeClr>
                </a:solidFill>
                <a:latin typeface="Montserrat Semi Bold" panose="00000700000000000000" pitchFamily="50" charset="0"/>
                <a:cs typeface="Segoe UI" panose="020B0502040204020203" pitchFamily="34" charset="0"/>
              </a:rPr>
              <a:t>After the workshop</a:t>
            </a:r>
            <a:endParaRPr lang="en-AU" sz="1200" dirty="0">
              <a:solidFill>
                <a:schemeClr val="accent6">
                  <a:lumMod val="50000"/>
                </a:schemeClr>
              </a:solidFill>
              <a:latin typeface="Montserrat Semi Bold" panose="00000700000000000000" pitchFamily="50" charset="0"/>
              <a:cs typeface="Segoe UI" panose="020B0502040204020203" pitchFamily="34" charset="0"/>
            </a:endParaRPr>
          </a:p>
          <a:p>
            <a:pPr marL="514350" lvl="3" indent="-171450">
              <a:spcAft>
                <a:spcPts val="600"/>
              </a:spcAft>
              <a:buFont typeface="Arial" panose="020B0604020202020204" pitchFamily="34" charset="0"/>
              <a:buChar char="•"/>
            </a:pPr>
            <a:r>
              <a:rPr lang="en-US" sz="1000" dirty="0">
                <a:solidFill>
                  <a:schemeClr val="tx1">
                    <a:lumMod val="95000"/>
                    <a:lumOff val="5000"/>
                  </a:schemeClr>
                </a:solidFill>
                <a:latin typeface="Segoe UI" panose="020B0502040204020203" pitchFamily="34" charset="0"/>
                <a:cs typeface="Segoe UI" panose="020B0502040204020203" pitchFamily="34" charset="0"/>
              </a:rPr>
              <a:t>After the session, an individual or group can develop a comprehensive risk plan. This may result in additional items being added to the deliverables list/</a:t>
            </a:r>
            <a:r>
              <a:rPr lang="en-US" sz="1000" dirty="0" err="1">
                <a:solidFill>
                  <a:schemeClr val="tx1">
                    <a:lumMod val="95000"/>
                    <a:lumOff val="5000"/>
                  </a:schemeClr>
                </a:solidFill>
                <a:latin typeface="Segoe UI" panose="020B0502040204020203" pitchFamily="34" charset="0"/>
                <a:cs typeface="Segoe UI" panose="020B0502040204020203" pitchFamily="34" charset="0"/>
              </a:rPr>
              <a:t>workplan</a:t>
            </a:r>
            <a:r>
              <a:rPr lang="en-US" sz="1000" dirty="0">
                <a:solidFill>
                  <a:schemeClr val="tx1">
                    <a:lumMod val="95000"/>
                    <a:lumOff val="5000"/>
                  </a:schemeClr>
                </a:solidFill>
                <a:latin typeface="Segoe UI" panose="020B0502040204020203" pitchFamily="34" charset="0"/>
                <a:cs typeface="Segoe UI" panose="020B0502040204020203" pitchFamily="34" charset="0"/>
              </a:rPr>
              <a:t>.</a:t>
            </a:r>
          </a:p>
        </p:txBody>
      </p:sp>
      <p:sp>
        <p:nvSpPr>
          <p:cNvPr id="6" name="Rounded Rectangle 5"/>
          <p:cNvSpPr/>
          <p:nvPr/>
        </p:nvSpPr>
        <p:spPr>
          <a:xfrm>
            <a:off x="285139" y="1496934"/>
            <a:ext cx="2340000" cy="2190483"/>
          </a:xfrm>
          <a:prstGeom prst="roundRect">
            <a:avLst>
              <a:gd name="adj" fmla="val 3093"/>
            </a:avLst>
          </a:prstGeom>
          <a:solidFill>
            <a:schemeClr val="accent6">
              <a:lumMod val="50000"/>
            </a:schemeClr>
          </a:solidFill>
          <a:ln>
            <a:noFill/>
          </a:ln>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Consider key risks to both policy and the taskforce</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Consider how risks could be addressed</a:t>
            </a:r>
          </a:p>
          <a:p>
            <a:pPr marL="171450" indent="-171450">
              <a:spcAft>
                <a:spcPts val="600"/>
              </a:spcAft>
              <a:buFont typeface="Wingdings" panose="05000000000000000000" pitchFamily="2" charset="2"/>
              <a:buChar char="§"/>
            </a:pPr>
            <a:r>
              <a:rPr lang="en-US" sz="1400" dirty="0">
                <a:solidFill>
                  <a:schemeClr val="bg1"/>
                </a:solidFill>
                <a:latin typeface="Segoe UI" panose="020B0502040204020203" pitchFamily="34" charset="0"/>
                <a:cs typeface="Segoe UI" panose="020B0502040204020203" pitchFamily="34" charset="0"/>
              </a:rPr>
              <a:t>After the workshop, develop a risk assessment and plan</a:t>
            </a:r>
          </a:p>
        </p:txBody>
      </p:sp>
      <p:sp>
        <p:nvSpPr>
          <p:cNvPr id="7" name="TextBox 6"/>
          <p:cNvSpPr txBox="1"/>
          <p:nvPr/>
        </p:nvSpPr>
        <p:spPr>
          <a:xfrm>
            <a:off x="285142" y="1176827"/>
            <a:ext cx="1643049" cy="246221"/>
          </a:xfrm>
          <a:prstGeom prst="rect">
            <a:avLst/>
          </a:prstGeom>
          <a:noFill/>
        </p:spPr>
        <p:txBody>
          <a:bodyPr wrap="square" lIns="0" tIns="0" rIns="0" bIns="0" rtlCol="0">
            <a:spAutoFit/>
          </a:bodyPr>
          <a:lstStyle/>
          <a:p>
            <a:r>
              <a:rPr lang="en-AU" sz="1600" dirty="0" smtClean="0">
                <a:solidFill>
                  <a:schemeClr val="accent6">
                    <a:lumMod val="50000"/>
                  </a:schemeClr>
                </a:solidFill>
                <a:latin typeface="Montserrat Semi Bold" panose="00000700000000000000" pitchFamily="50" charset="0"/>
              </a:rPr>
              <a:t>Outcomes</a:t>
            </a:r>
            <a:endParaRPr lang="en-AU" sz="1600" dirty="0">
              <a:solidFill>
                <a:schemeClr val="accent6">
                  <a:lumMod val="50000"/>
                </a:schemeClr>
              </a:solidFill>
              <a:latin typeface="Montserrat Semi Bold" panose="00000700000000000000" pitchFamily="50" charset="0"/>
            </a:endParaRPr>
          </a:p>
        </p:txBody>
      </p:sp>
    </p:spTree>
    <p:extLst>
      <p:ext uri="{BB962C8B-B14F-4D97-AF65-F5344CB8AC3E}">
        <p14:creationId xmlns:p14="http://schemas.microsoft.com/office/powerpoint/2010/main" val="1710192041"/>
      </p:ext>
    </p:extLst>
  </p:cSld>
  <p:clrMapOvr>
    <a:masterClrMapping/>
  </p:clrMapOvr>
</p:sld>
</file>

<file path=ppt/theme/theme1.xml><?xml version="1.0" encoding="utf-8"?>
<a:theme xmlns:a="http://schemas.openxmlformats.org/drawingml/2006/main" name="PO 2020">
  <a:themeElements>
    <a:clrScheme name="Project Office 2020">
      <a:dk1>
        <a:sysClr val="windowText" lastClr="000000"/>
      </a:dk1>
      <a:lt1>
        <a:sysClr val="window" lastClr="FFFFFF"/>
      </a:lt1>
      <a:dk2>
        <a:srgbClr val="34B2E3"/>
      </a:dk2>
      <a:lt2>
        <a:srgbClr val="44546A"/>
      </a:lt2>
      <a:accent1>
        <a:srgbClr val="065280"/>
      </a:accent1>
      <a:accent2>
        <a:srgbClr val="FFA53D"/>
      </a:accent2>
      <a:accent3>
        <a:srgbClr val="E24F56"/>
      </a:accent3>
      <a:accent4>
        <a:srgbClr val="9CCB3C"/>
      </a:accent4>
      <a:accent5>
        <a:srgbClr val="993366"/>
      </a:accent5>
      <a:accent6>
        <a:srgbClr val="64D1DA"/>
      </a:accent6>
      <a:hlink>
        <a:srgbClr val="0563C1"/>
      </a:hlink>
      <a:folHlink>
        <a:srgbClr val="954F72"/>
      </a:folHlink>
    </a:clrScheme>
    <a:fontScheme name="TPO">
      <a:majorFont>
        <a:latin typeface="Montserrat Light"/>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3000"/>
          </a:lnSpc>
          <a:spcAft>
            <a:spcPts val="700"/>
          </a:spcAft>
          <a:defRPr sz="11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O 2020" id="{AD874FAB-CD59-40B5-86D1-3F84B59621C6}" vid="{49192988-D66E-47B8-BF47-105C1ADEED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c5611b894cf49d8aeeb8ebf39dc09bc xmlns="adb7d31f-f5a2-49e6-af4c-0c8dbae08483">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9c49a7c7-17c7-412f-8077-62dec89b9196</TermId>
        </TermInfo>
      </Terms>
    </mc5611b894cf49d8aeeb8ebf39dc09bc>
    <ShareHubID xmlns="adb7d31f-f5a2-49e6-af4c-0c8dbae08483">DOC20-310377</ShareHubID>
    <PMCNotes xmlns="adb7d31f-f5a2-49e6-af4c-0c8dbae08483" xsi:nil="true"/>
    <jd1c641577414dfdab1686c9d5d0dbd0 xmlns="adb7d31f-f5a2-49e6-af4c-0c8dbae08483">
      <Terms xmlns="http://schemas.microsoft.com/office/infopath/2007/PartnerControls"/>
    </jd1c641577414dfdab1686c9d5d0dbd0>
    <NonRecordJustification xmlns="685f9fda-bd71-4433-b331-92feb9553089">None</NonRecordJustification>
    <TaxCatchAll xmlns="adb7d31f-f5a2-49e6-af4c-0c8dbae08483">
      <Value>1</Value>
    </TaxCatchAll>
    <pcdca9b6383e4eec868c59ba585f948e xmlns="adb7d31f-f5a2-49e6-af4c-0c8dbae08483">
      <Terms xmlns="http://schemas.microsoft.com/office/infopath/2007/PartnerControls"/>
    </pcdca9b6383e4eec868c59ba585f948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13B96C80FB93CA4AB0AEB659FE5FFF93" ma:contentTypeVersion="12" ma:contentTypeDescription="ShareHub Document" ma:contentTypeScope="" ma:versionID="3f610ba5b69f3b7a43fdb3abcbb9ce75">
  <xsd:schema xmlns:xsd="http://www.w3.org/2001/XMLSchema" xmlns:xs="http://www.w3.org/2001/XMLSchema" xmlns:p="http://schemas.microsoft.com/office/2006/metadata/properties" xmlns:ns1="adb7d31f-f5a2-49e6-af4c-0c8dbae08483" xmlns:ns3="685f9fda-bd71-4433-b331-92feb9553089" targetNamespace="http://schemas.microsoft.com/office/2006/metadata/properties" ma:root="true" ma:fieldsID="cc0a946878bf90b9c0a8ec7779ff17ba" ns1:_="" ns3:_="">
    <xsd:import namespace="adb7d31f-f5a2-49e6-af4c-0c8dbae08483"/>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pcdca9b6383e4eec868c59ba585f94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7d31f-f5a2-49e6-af4c-0c8dbae08483"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78;#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94c4574-8aee-4236-a877-2a2dfad45210}" ma:internalName="TaxCatchAll" ma:showField="CatchAllData"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94c4574-8aee-4236-a877-2a2dfad45210}" ma:internalName="TaxCatchAllLabel" ma:readOnly="true" ma:showField="CatchAllDataLabel"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cdca9b6383e4eec868c59ba585f948e" ma:index="18" nillable="true" ma:taxonomy="true" ma:internalName="pcdca9b6383e4eec868c59ba585f948e" ma:taxonomyFieldName="ESearchTags" ma:displayName="Tags" ma:fieldId="{9cdca9b6-383e-4eec-868c-59ba585f948e}"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62CEB-8BE8-436B-878C-DBC8DC5EF44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db7d31f-f5a2-49e6-af4c-0c8dbae08483"/>
    <ds:schemaRef ds:uri="http://purl.org/dc/terms/"/>
    <ds:schemaRef ds:uri="http://schemas.openxmlformats.org/package/2006/metadata/core-properties"/>
    <ds:schemaRef ds:uri="685f9fda-bd71-4433-b331-92feb9553089"/>
    <ds:schemaRef ds:uri="http://www.w3.org/XML/1998/namespace"/>
    <ds:schemaRef ds:uri="http://purl.org/dc/dcmitype/"/>
  </ds:schemaRefs>
</ds:datastoreItem>
</file>

<file path=customXml/itemProps2.xml><?xml version="1.0" encoding="utf-8"?>
<ds:datastoreItem xmlns:ds="http://schemas.openxmlformats.org/officeDocument/2006/customXml" ds:itemID="{60B1F118-E33F-4C4D-8F8E-4012C6F00ABE}">
  <ds:schemaRefs>
    <ds:schemaRef ds:uri="http://schemas.microsoft.com/sharepoint/v3/contenttype/forms"/>
  </ds:schemaRefs>
</ds:datastoreItem>
</file>

<file path=customXml/itemProps3.xml><?xml version="1.0" encoding="utf-8"?>
<ds:datastoreItem xmlns:ds="http://schemas.openxmlformats.org/officeDocument/2006/customXml" ds:itemID="{91FEBD39-44AD-4ED9-9DBD-1A4C90144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7d31f-f5a2-49e6-af4c-0c8dbae08483"/>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 2020</Template>
  <TotalTime>8069</TotalTime>
  <Words>2091</Words>
  <Application>Microsoft Office PowerPoint</Application>
  <PresentationFormat>Custom</PresentationFormat>
  <Paragraphs>191</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Calibri</vt:lpstr>
      <vt:lpstr>Segoe UI Semibold</vt:lpstr>
      <vt:lpstr>Wingdings</vt:lpstr>
      <vt:lpstr>Segoe UI Light</vt:lpstr>
      <vt:lpstr>Montserrat Semi Bold</vt:lpstr>
      <vt:lpstr>Courier New</vt:lpstr>
      <vt:lpstr>Montserrat Light</vt:lpstr>
      <vt:lpstr>Segoe UI</vt:lpstr>
      <vt:lpstr>Arial</vt:lpstr>
      <vt:lpstr>PO 2020</vt:lpstr>
      <vt:lpstr>How to use this resource</vt:lpstr>
      <vt:lpstr>Scoping workshop guide</vt:lpstr>
      <vt:lpstr>Scoping workshops are designed to provide a common understanding of the taskforce’s end goal and how to achieve it</vt:lpstr>
      <vt:lpstr>Introduction</vt:lpstr>
      <vt:lpstr>1. Determine taskforce &amp; policy objectives</vt:lpstr>
      <vt:lpstr>2. Determine key deliverables</vt:lpstr>
      <vt:lpstr>3. Establish governance structures</vt:lpstr>
      <vt:lpstr>4. Plan stakeholder management</vt:lpstr>
      <vt:lpstr>5. Assess risks</vt:lpstr>
      <vt:lpstr>6. Determine operational requirements</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Falez, Anton</dc:creator>
  <cp:lastModifiedBy>Anvia, Emily</cp:lastModifiedBy>
  <cp:revision>659</cp:revision>
  <cp:lastPrinted>2020-08-12T01:31:00Z</cp:lastPrinted>
  <dcterms:created xsi:type="dcterms:W3CDTF">2019-07-01T02:11:47Z</dcterms:created>
  <dcterms:modified xsi:type="dcterms:W3CDTF">2021-01-28T01:42:45Z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0x0101002825A64A6E1845A99A9D8EE8A5686ECB0013B96C80FB93CA4AB0AEB659FE5FFF93</vt:lpwstr>
  </property>
  <property fmtid="{D5CDD505-2E9C-101B-9397-08002B2CF9AE}" pid="3" name="ESearchTags">
    <vt:lpwstr/>
  </property>
  <property fmtid="{D5CDD505-2E9C-101B-9397-08002B2CF9AE}" pid="4" name="HPRMSecurityLevel">
    <vt:lpwstr>1;#UNCLASSIFIED|9c49a7c7-17c7-412f-8077-62dec89b9196</vt:lpwstr>
  </property>
  <property fmtid="{D5CDD505-2E9C-101B-9397-08002B2CF9AE}" pid="5" name="HPRMSecurityCaveat">
    <vt:lpwstr/>
  </property>
  <property fmtid="{D5CDD505-2E9C-101B-9397-08002B2CF9AE}" pid="6" name="PMC.ESearch.TagGeneratedTime">
    <vt:lpwstr>2020-11-18T15:44:33</vt:lpwstr>
  </property>
</Properties>
</file>