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10"/>
  </p:notesMasterIdLst>
  <p:handoutMasterIdLst>
    <p:handoutMasterId r:id="rId11"/>
  </p:handoutMasterIdLst>
  <p:sldIdLst>
    <p:sldId id="302" r:id="rId5"/>
    <p:sldId id="304" r:id="rId6"/>
    <p:sldId id="301" r:id="rId7"/>
    <p:sldId id="303" r:id="rId8"/>
    <p:sldId id="305" r:id="rId9"/>
  </p:sldIdLst>
  <p:sldSz cx="10691813" cy="7559675"/>
  <p:notesSz cx="20712113" cy="29605288"/>
  <p:embeddedFontLst>
    <p:embeddedFont>
      <p:font typeface="Montserrat Semi Bold" panose="00000700000000000000" pitchFamily="50" charset="0"/>
      <p:bold r:id="rId12"/>
    </p:embeddedFont>
    <p:embeddedFont>
      <p:font typeface="Segoe UI Light" panose="020B0502040204020203" pitchFamily="34" charset="0"/>
      <p:regular r:id="rId13"/>
      <p:italic r:id="rId14"/>
    </p:embeddedFont>
    <p:embeddedFont>
      <p:font typeface="Montserrat Light" panose="00000400000000000000" pitchFamily="50" charset="0"/>
      <p:regular r:id="rId15"/>
      <p:italic r:id="rId16"/>
    </p:embeddedFont>
    <p:embeddedFont>
      <p:font typeface="Segoe UI" panose="020B0502040204020203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egoe UI Semibold" panose="020B0702040204020203" pitchFamily="34" charset="0"/>
      <p:bold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9" clrIdx="2"/>
  <p:cmAuthor id="4" name="Grey, Chevelle" initials="GC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555A"/>
    <a:srgbClr val="AEE0F4"/>
    <a:srgbClr val="198BB8"/>
    <a:srgbClr val="FFFFFF"/>
    <a:srgbClr val="F26F72"/>
    <a:srgbClr val="2A5BAA"/>
    <a:srgbClr val="9CCB3C"/>
    <a:srgbClr val="F79645"/>
    <a:srgbClr val="FEC855"/>
    <a:srgbClr val="1BBED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4651" autoAdjust="0"/>
  </p:normalViewPr>
  <p:slideViewPr>
    <p:cSldViewPr snapToGrid="0">
      <p:cViewPr varScale="1">
        <p:scale>
          <a:sx n="159" d="100"/>
          <a:sy n="159" d="100"/>
        </p:scale>
        <p:origin x="1224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16/02/2021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16/02/2021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definition guide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How </a:t>
            </a:r>
            <a:r>
              <a:rPr lang="en-AU" smtClean="0"/>
              <a:t>to identify </a:t>
            </a:r>
            <a:r>
              <a:rPr lang="en-AU" dirty="0" smtClean="0"/>
              <a:t>and articulate the issue the taskforce is trying to solve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99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18295" y="2146556"/>
            <a:ext cx="6867732" cy="42006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Many taskforces are established to resolve a problem</a:t>
            </a:r>
            <a:endParaRPr lang="en-AU" dirty="0"/>
          </a:p>
        </p:txBody>
      </p:sp>
      <p:sp>
        <p:nvSpPr>
          <p:cNvPr id="4" name="Oval Callout 3"/>
          <p:cNvSpPr/>
          <p:nvPr/>
        </p:nvSpPr>
        <p:spPr>
          <a:xfrm>
            <a:off x="2436222" y="3257836"/>
            <a:ext cx="2827270" cy="2138116"/>
          </a:xfrm>
          <a:prstGeom prst="wedgeEllipseCallo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can we get better bang for our buck from research spending?</a:t>
            </a:r>
          </a:p>
        </p:txBody>
      </p:sp>
      <p:sp>
        <p:nvSpPr>
          <p:cNvPr id="5" name="Oval Callout 4"/>
          <p:cNvSpPr/>
          <p:nvPr/>
        </p:nvSpPr>
        <p:spPr>
          <a:xfrm flipH="1">
            <a:off x="7278748" y="2869316"/>
            <a:ext cx="3019534" cy="2138116"/>
          </a:xfrm>
          <a:prstGeom prst="wedgeEllipseCallou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can the Department reduce the amount of red tape?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965008" y="4444682"/>
            <a:ext cx="3071087" cy="190254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How should the APS be reformed?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636012" y="1792599"/>
            <a:ext cx="2911997" cy="2153435"/>
          </a:xfrm>
          <a:prstGeom prst="wedgeEllipseCallou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can we fight obesity in Australia?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746" y="1927760"/>
            <a:ext cx="359295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 smtClean="0"/>
              <a:t>An overarching question is a useful way of defining the problem, but we often start with vague questions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472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vague </a:t>
            </a:r>
            <a:r>
              <a:rPr lang="en-US" dirty="0" smtClean="0"/>
              <a:t>question </a:t>
            </a:r>
            <a:r>
              <a:rPr lang="en-US" dirty="0"/>
              <a:t>has poorly defined </a:t>
            </a:r>
            <a:r>
              <a:rPr lang="en-US" dirty="0" smtClean="0"/>
              <a:t>terms and </a:t>
            </a:r>
            <a:r>
              <a:rPr lang="en-US" dirty="0"/>
              <a:t>lacks clear boundaries</a:t>
            </a:r>
            <a:endParaRPr lang="en-AU" dirty="0"/>
          </a:p>
        </p:txBody>
      </p:sp>
      <p:sp>
        <p:nvSpPr>
          <p:cNvPr id="3" name="Oval Callout 2"/>
          <p:cNvSpPr/>
          <p:nvPr/>
        </p:nvSpPr>
        <p:spPr>
          <a:xfrm>
            <a:off x="3233475" y="1803397"/>
            <a:ext cx="4283243" cy="250390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can we fight obesity </a:t>
            </a:r>
            <a:r>
              <a:rPr lang="en-US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Australia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5375097" y="2717279"/>
            <a:ext cx="531455" cy="3568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5843157" y="2676768"/>
            <a:ext cx="847054" cy="3973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877449" y="3069925"/>
            <a:ext cx="1197097" cy="4189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5346874" y="3012949"/>
            <a:ext cx="1534939" cy="47597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81025" y="1589970"/>
            <a:ext cx="24577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/>
              <a:t>Who is ‘we’?  </a:t>
            </a:r>
          </a:p>
          <a:p>
            <a:r>
              <a:rPr lang="en-US" dirty="0"/>
              <a:t>Who is the solution for?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7338725" y="1589970"/>
            <a:ext cx="27704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dirty="0"/>
              <a:t>What does ‘fight’ mean? </a:t>
            </a:r>
          </a:p>
          <a:p>
            <a:r>
              <a:rPr lang="en-AU" dirty="0"/>
              <a:t>Reduce? Eradicate? Prevent?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1025" y="3909031"/>
            <a:ext cx="24577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dirty="0"/>
              <a:t>What types of obesity? </a:t>
            </a:r>
          </a:p>
          <a:p>
            <a:r>
              <a:rPr lang="en-AU" dirty="0"/>
              <a:t>All or just some?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1605" y="3943445"/>
            <a:ext cx="25575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dirty="0"/>
              <a:t>Which areas of Australia? </a:t>
            </a:r>
          </a:p>
          <a:p>
            <a:r>
              <a:rPr lang="en-AU" dirty="0"/>
              <a:t>Which groups of people?</a:t>
            </a:r>
          </a:p>
        </p:txBody>
      </p:sp>
      <p:cxnSp>
        <p:nvCxnSpPr>
          <p:cNvPr id="13" name="Curved Connector 12"/>
          <p:cNvCxnSpPr>
            <a:stCxn id="4" idx="0"/>
          </p:cNvCxnSpPr>
          <p:nvPr/>
        </p:nvCxnSpPr>
        <p:spPr>
          <a:xfrm rot="16200000" flipV="1">
            <a:off x="3746896" y="823350"/>
            <a:ext cx="987794" cy="2800064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</p:cNvCxnSpPr>
          <p:nvPr/>
        </p:nvCxnSpPr>
        <p:spPr>
          <a:xfrm rot="5400000" flipH="1" flipV="1">
            <a:off x="6320097" y="1813559"/>
            <a:ext cx="809797" cy="916622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6" idx="4"/>
          </p:cNvCxnSpPr>
          <p:nvPr/>
        </p:nvCxnSpPr>
        <p:spPr>
          <a:xfrm rot="5400000">
            <a:off x="3367005" y="3023226"/>
            <a:ext cx="643299" cy="1574689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4"/>
            <a:endCxn id="12" idx="1"/>
          </p:cNvCxnSpPr>
          <p:nvPr/>
        </p:nvCxnSpPr>
        <p:spPr>
          <a:xfrm rot="16200000" flipH="1">
            <a:off x="6467212" y="3136051"/>
            <a:ext cx="731524" cy="1437261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81025" y="4917555"/>
            <a:ext cx="5492750" cy="312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Clarity and boundaries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9349" y="4917555"/>
            <a:ext cx="3879851" cy="3126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Goal and purpose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1025" y="5230251"/>
            <a:ext cx="2730384" cy="17358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300"/>
              </a:spcAft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Terms aren’t clearly defined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is addressing the problem?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‘obese’?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issue or factor of ‘obesity”? 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we mean by ‘fight”?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are the solutions for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1408" y="5230251"/>
            <a:ext cx="2762367" cy="17358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300"/>
              </a:spcAft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boundaries for the question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level of obesity?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in Australia?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group/s of people? 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time period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29350" y="5230251"/>
            <a:ext cx="3879850" cy="17358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300"/>
              </a:spcAft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clear goal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should a solution achieve?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clear purpose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it matter?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do we care about reaching our goal?</a:t>
            </a:r>
          </a:p>
          <a:p>
            <a:pPr marL="171450" indent="-17145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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Inability to measure results (i.e. growth rate of morbid obesity and consequential medical costs)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6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142" y="620320"/>
            <a:ext cx="7694200" cy="673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Defining the </a:t>
            </a:r>
            <a:r>
              <a:rPr lang="en-US" dirty="0" smtClean="0">
                <a:solidFill>
                  <a:schemeClr val="tx1"/>
                </a:solidFill>
              </a:rPr>
              <a:t>question </a:t>
            </a:r>
            <a:r>
              <a:rPr lang="en-US" dirty="0"/>
              <a:t>helps to </a:t>
            </a:r>
            <a:r>
              <a:rPr lang="en-US" dirty="0" smtClean="0"/>
              <a:t>clarify the </a:t>
            </a:r>
            <a:r>
              <a:rPr lang="en-US" dirty="0"/>
              <a:t>intent of your </a:t>
            </a:r>
            <a:r>
              <a:rPr lang="en-US" dirty="0" smtClean="0"/>
              <a:t>taskforce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81025" y="4917555"/>
            <a:ext cx="5492750" cy="3126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Clarity and boundaries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9349" y="4917555"/>
            <a:ext cx="3879851" cy="31269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Goal and purpose</a:t>
            </a:r>
            <a:endParaRPr lang="en-AU" sz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025" y="5230251"/>
            <a:ext cx="2730384" cy="17358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300"/>
              </a:spcAft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Clarified key terms</a:t>
            </a:r>
          </a:p>
          <a:p>
            <a:pPr marL="171450" indent="-171450">
              <a:spcAft>
                <a:spcPts val="3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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actor: the Commonwealth</a:t>
            </a:r>
          </a:p>
          <a:p>
            <a:pPr marL="171450" indent="-171450">
              <a:spcAft>
                <a:spcPts val="30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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‘issue’: the growth rate in morbid obesity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1408" y="5230251"/>
            <a:ext cx="2762367" cy="17358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300"/>
              </a:spcAft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Boundaries for the question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spcAft>
                <a:spcPts val="3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morbid obesity</a:t>
            </a:r>
          </a:p>
          <a:p>
            <a:pPr marL="171450" indent="-171450">
              <a:spcAft>
                <a:spcPts val="3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outcome focused on medical cost dimension 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only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9350" y="5230251"/>
            <a:ext cx="3879850" cy="1735863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300"/>
              </a:spcAft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Clear goal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spcAft>
                <a:spcPts val="3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reduction in growth rate of morbid obesity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Clear purpose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71450" indent="-171450">
              <a:spcAft>
                <a:spcPts val="3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mitigate increasing costs of providing medical services which are linked to morbid obesity</a:t>
            </a:r>
          </a:p>
          <a:p>
            <a:pPr marL="171450" indent="-171450">
              <a:spcAft>
                <a:spcPts val="3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"/>
            </a:pPr>
            <a:r>
              <a:rPr lang="en-A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to measure results (i.e. growth rate of morbid obesity &amp; consequential medical costs</a:t>
            </a:r>
            <a:r>
              <a:rPr lang="en-A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A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588169" y="1803397"/>
            <a:ext cx="7573856" cy="2503908"/>
          </a:xfrm>
          <a:prstGeom prst="wedgeEllipseCallout">
            <a:avLst>
              <a:gd name="adj1" fmla="val -37355"/>
              <a:gd name="adj2" fmla="val 66344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can the Commonwealth </a:t>
            </a:r>
            <a:r>
              <a:rPr lang="en-A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reduce </a:t>
            </a:r>
            <a:r>
              <a:rPr lang="en-A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 growth rate in </a:t>
            </a:r>
            <a:r>
              <a:rPr lang="en-A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A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A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morbid </a:t>
            </a:r>
            <a:r>
              <a:rPr lang="en-A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obesity and prevent an </a:t>
            </a:r>
            <a:r>
              <a:rPr lang="en-A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A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A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escalation </a:t>
            </a:r>
            <a:r>
              <a:rPr lang="en-AU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related medical costs?</a:t>
            </a:r>
          </a:p>
        </p:txBody>
      </p:sp>
      <p:sp>
        <p:nvSpPr>
          <p:cNvPr id="10" name="Oval 9"/>
          <p:cNvSpPr/>
          <p:nvPr/>
        </p:nvSpPr>
        <p:spPr>
          <a:xfrm>
            <a:off x="4581625" y="2228249"/>
            <a:ext cx="2338690" cy="51976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>
            <a:off x="6881813" y="2266750"/>
            <a:ext cx="1097529" cy="48126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4533499" y="2680637"/>
            <a:ext cx="1828548" cy="492230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089709" y="3046396"/>
            <a:ext cx="2333191" cy="43313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2810576" y="3407456"/>
            <a:ext cx="5221706" cy="524248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581025" y="1589970"/>
            <a:ext cx="245771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 smtClean="0"/>
              <a:t>Defined actor, </a:t>
            </a:r>
            <a:br>
              <a:rPr lang="en-US" dirty="0" smtClean="0"/>
            </a:br>
            <a:r>
              <a:rPr lang="en-US" dirty="0" smtClean="0"/>
              <a:t>instead of ‘we’</a:t>
            </a:r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8410575" y="1589970"/>
            <a:ext cx="16986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dirty="0" smtClean="0"/>
              <a:t>Clear goal, </a:t>
            </a:r>
            <a:br>
              <a:rPr lang="en-AU" dirty="0" smtClean="0"/>
            </a:br>
            <a:r>
              <a:rPr lang="en-AU" dirty="0" smtClean="0"/>
              <a:t>rather than ‘fight’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597217" y="3341033"/>
            <a:ext cx="1161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dirty="0" smtClean="0"/>
              <a:t>Clear issue</a:t>
            </a:r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7979342" y="4166293"/>
            <a:ext cx="213698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dirty="0" smtClean="0"/>
              <a:t>Defined purpose and clear metric of success</a:t>
            </a:r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1126606" y="4080271"/>
            <a:ext cx="11611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dirty="0" smtClean="0"/>
              <a:t>Clear type of obesity</a:t>
            </a:r>
            <a:endParaRPr lang="en-AU" dirty="0"/>
          </a:p>
        </p:txBody>
      </p:sp>
      <p:cxnSp>
        <p:nvCxnSpPr>
          <p:cNvPr id="20" name="Curved Connector 19"/>
          <p:cNvCxnSpPr>
            <a:cxnSpLocks/>
            <a:stCxn id="10" idx="1"/>
          </p:cNvCxnSpPr>
          <p:nvPr/>
        </p:nvCxnSpPr>
        <p:spPr>
          <a:xfrm rot="16200000" flipV="1">
            <a:off x="3233063" y="613312"/>
            <a:ext cx="546676" cy="2835434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0"/>
          </p:cNvCxnSpPr>
          <p:nvPr/>
        </p:nvCxnSpPr>
        <p:spPr>
          <a:xfrm rot="5400000" flipH="1" flipV="1">
            <a:off x="7610111" y="1584717"/>
            <a:ext cx="502500" cy="861566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2" idx="1"/>
            <a:endCxn id="17" idx="0"/>
          </p:cNvCxnSpPr>
          <p:nvPr/>
        </p:nvCxnSpPr>
        <p:spPr>
          <a:xfrm rot="16200000" flipH="1" flipV="1">
            <a:off x="2695382" y="1235130"/>
            <a:ext cx="588311" cy="3623493"/>
          </a:xfrm>
          <a:prstGeom prst="curvedConnector3">
            <a:avLst>
              <a:gd name="adj1" fmla="val -391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endCxn id="19" idx="0"/>
          </p:cNvCxnSpPr>
          <p:nvPr/>
        </p:nvCxnSpPr>
        <p:spPr>
          <a:xfrm rot="10800000" flipV="1">
            <a:off x="1707181" y="3403017"/>
            <a:ext cx="1552725" cy="677253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4" idx="4"/>
          </p:cNvCxnSpPr>
          <p:nvPr/>
        </p:nvCxnSpPr>
        <p:spPr>
          <a:xfrm rot="16200000" flipH="1">
            <a:off x="6374452" y="2978681"/>
            <a:ext cx="533887" cy="2439932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3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200" dirty="0" smtClean="0"/>
              <a:t>TEMPLATE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Develop a clear question to define your problem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68062"/>
              </p:ext>
            </p:extLst>
          </p:nvPr>
        </p:nvGraphicFramePr>
        <p:xfrm>
          <a:off x="285141" y="3500087"/>
          <a:ext cx="4475701" cy="3403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24957">
                  <a:extLst>
                    <a:ext uri="{9D8B030D-6E8A-4147-A177-3AD203B41FA5}">
                      <a16:colId xmlns:a16="http://schemas.microsoft.com/office/drawing/2014/main" val="1095064821"/>
                    </a:ext>
                  </a:extLst>
                </a:gridCol>
                <a:gridCol w="3150744">
                  <a:extLst>
                    <a:ext uri="{9D8B030D-6E8A-4147-A177-3AD203B41FA5}">
                      <a16:colId xmlns:a16="http://schemas.microsoft.com/office/drawing/2014/main" val="36969026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A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Clarity</a:t>
                      </a:r>
                      <a:r>
                        <a:rPr lang="en-AU" sz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boundaries</a:t>
                      </a:r>
                      <a:endParaRPr lang="en-A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95809"/>
                  </a:ext>
                </a:extLst>
              </a:tr>
              <a:tr h="379100">
                <a:tc gridSpan="2">
                  <a:txBody>
                    <a:bodyPr/>
                    <a:lstStyle/>
                    <a:p>
                      <a:r>
                        <a:rPr lang="en-A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Clarify</a:t>
                      </a:r>
                      <a:r>
                        <a:rPr lang="en-A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key terms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52167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actor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 smtClean="0"/>
                        <a:t>[add text here]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6981986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 issue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7245455"/>
                  </a:ext>
                </a:extLst>
              </a:tr>
              <a:tr h="379100">
                <a:tc gridSpan="2">
                  <a:txBody>
                    <a:bodyPr/>
                    <a:lstStyle/>
                    <a:p>
                      <a:r>
                        <a:rPr lang="en-A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Boundaries for the question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516108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Specific focus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0779568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Time period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7693170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Location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6302140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Cohorts/groups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7131772"/>
                  </a:ext>
                </a:extLst>
              </a:tr>
            </a:tbl>
          </a:graphicData>
        </a:graphic>
      </p:graphicFrame>
      <p:sp>
        <p:nvSpPr>
          <p:cNvPr id="5" name="Oval Callout 4"/>
          <p:cNvSpPr/>
          <p:nvPr/>
        </p:nvSpPr>
        <p:spPr>
          <a:xfrm>
            <a:off x="4971935" y="1293520"/>
            <a:ext cx="5347252" cy="1746523"/>
          </a:xfrm>
          <a:prstGeom prst="wedgeEllipseCallout">
            <a:avLst>
              <a:gd name="adj1" fmla="val -37355"/>
              <a:gd name="adj2" fmla="val 66344"/>
            </a:avLst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[Add your question here]</a:t>
            </a:r>
            <a:endParaRPr lang="en-AU" sz="1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522378"/>
              </p:ext>
            </p:extLst>
          </p:nvPr>
        </p:nvGraphicFramePr>
        <p:xfrm>
          <a:off x="4971935" y="3500087"/>
          <a:ext cx="5384640" cy="3003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0017">
                  <a:extLst>
                    <a:ext uri="{9D8B030D-6E8A-4147-A177-3AD203B41FA5}">
                      <a16:colId xmlns:a16="http://schemas.microsoft.com/office/drawing/2014/main" val="1095064821"/>
                    </a:ext>
                  </a:extLst>
                </a:gridCol>
                <a:gridCol w="3964623">
                  <a:extLst>
                    <a:ext uri="{9D8B030D-6E8A-4147-A177-3AD203B41FA5}">
                      <a16:colId xmlns:a16="http://schemas.microsoft.com/office/drawing/2014/main" val="15559857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AU" sz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Goal</a:t>
                      </a:r>
                      <a:r>
                        <a:rPr lang="en-AU" sz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purpose</a:t>
                      </a:r>
                      <a:endParaRPr lang="en-AU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095809"/>
                  </a:ext>
                </a:extLst>
              </a:tr>
              <a:tr h="379100">
                <a:tc gridSpan="2">
                  <a:txBody>
                    <a:bodyPr/>
                    <a:lstStyle/>
                    <a:p>
                      <a:r>
                        <a:rPr lang="en-A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Set a clear goal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752167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What will</a:t>
                      </a:r>
                      <a:r>
                        <a:rPr lang="en-A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solution achieve?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 smtClean="0"/>
                        <a:t>[add text here]</a:t>
                      </a:r>
                      <a:endParaRPr lang="en-AU" sz="11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6981986"/>
                  </a:ext>
                </a:extLst>
              </a:tr>
              <a:tr h="379100">
                <a:tc gridSpan="2">
                  <a:txBody>
                    <a:bodyPr/>
                    <a:lstStyle/>
                    <a:p>
                      <a:r>
                        <a:rPr lang="en-A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Articulate</a:t>
                      </a:r>
                      <a:r>
                        <a:rPr lang="en-AU" sz="11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 clear purpose</a:t>
                      </a:r>
                      <a:endParaRPr lang="en-A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516108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 does it matter?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0779568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Why do we care about reaching</a:t>
                      </a:r>
                      <a:r>
                        <a:rPr lang="en-A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the goal?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7693170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r>
                        <a:rPr lang="en-AU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How will we measure success?</a:t>
                      </a:r>
                      <a:endParaRPr lang="en-A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 smtClean="0"/>
                        <a:t>[add text here]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630214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5142" y="1485771"/>
            <a:ext cx="3592952" cy="1554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Working </a:t>
            </a:r>
            <a:r>
              <a:rPr lang="en-US" sz="1200" dirty="0"/>
              <a:t>out exactly what the problem is that’s being addressed helps to identify the end goals of the </a:t>
            </a:r>
            <a:r>
              <a:rPr lang="en-US" sz="1200" dirty="0" smtClean="0"/>
              <a:t>taskforce.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An overarching question is an effective way of defining the problem at it helps to establish boundaries and narrow the focus of the taskforce. </a:t>
            </a:r>
            <a:r>
              <a:rPr lang="en-US" sz="1200" dirty="0"/>
              <a:t>It should be realistic and have a clear goal or purpose, and a metric of success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0104171"/>
      </p:ext>
    </p:extLst>
  </p:cSld>
  <p:clrMapOvr>
    <a:masterClrMapping/>
  </p:clrMapOvr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DOC20-310267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62CEB-8BE8-436B-878C-DBC8DC5EF44B}">
  <ds:schemaRefs>
    <ds:schemaRef ds:uri="adb7d31f-f5a2-49e6-af4c-0c8dbae08483"/>
    <ds:schemaRef ds:uri="http://schemas.openxmlformats.org/package/2006/metadata/core-properties"/>
    <ds:schemaRef ds:uri="http://purl.org/dc/terms/"/>
    <ds:schemaRef ds:uri="685f9fda-bd71-4433-b331-92feb9553089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7942</TotalTime>
  <Words>583</Words>
  <Application>Microsoft Office PowerPoint</Application>
  <PresentationFormat>Custom</PresentationFormat>
  <Paragraphs>87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Montserrat Semi Bold</vt:lpstr>
      <vt:lpstr>Segoe UI Light</vt:lpstr>
      <vt:lpstr>Montserrat Light</vt:lpstr>
      <vt:lpstr>Segoe UI</vt:lpstr>
      <vt:lpstr>Arial</vt:lpstr>
      <vt:lpstr>Calibri</vt:lpstr>
      <vt:lpstr>Segoe UI Semibold</vt:lpstr>
      <vt:lpstr>Wingdings</vt:lpstr>
      <vt:lpstr>PO 2020</vt:lpstr>
      <vt:lpstr>Problem definition guide</vt:lpstr>
      <vt:lpstr>Many taskforces are established to resolve a problem</vt:lpstr>
      <vt:lpstr>A vague question has poorly defined terms and lacks clear boundaries</vt:lpstr>
      <vt:lpstr>Defining the question helps to clarify the intent of your taskforce</vt:lpstr>
      <vt:lpstr>TEMPLATE Develop a clear question to define your problem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Pirani, Matthew</cp:lastModifiedBy>
  <cp:revision>617</cp:revision>
  <cp:lastPrinted>2020-08-12T01:31:00Z</cp:lastPrinted>
  <dcterms:created xsi:type="dcterms:W3CDTF">2019-07-01T02:11:47Z</dcterms:created>
  <dcterms:modified xsi:type="dcterms:W3CDTF">2021-02-16T02:54:28Z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2020-11-18T15:14:25</vt:lpwstr>
  </property>
</Properties>
</file>